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6" r:id="rId2"/>
    <p:sldId id="274" r:id="rId3"/>
    <p:sldId id="275" r:id="rId4"/>
    <p:sldId id="279" r:id="rId5"/>
    <p:sldId id="277" r:id="rId6"/>
    <p:sldId id="278" r:id="rId7"/>
    <p:sldId id="291" r:id="rId8"/>
    <p:sldId id="293" r:id="rId9"/>
    <p:sldId id="285" r:id="rId10"/>
    <p:sldId id="289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ECC"/>
    <a:srgbClr val="1D70BB"/>
    <a:srgbClr val="59C6F3"/>
    <a:srgbClr val="FCCA00"/>
    <a:srgbClr val="DC3F68"/>
    <a:srgbClr val="0070BA"/>
    <a:srgbClr val="5BC5F2"/>
    <a:srgbClr val="00ADCB"/>
    <a:srgbClr val="FFC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 autoAdjust="0"/>
    <p:restoredTop sz="77557" autoAdjust="0"/>
  </p:normalViewPr>
  <p:slideViewPr>
    <p:cSldViewPr snapToGrid="0">
      <p:cViewPr varScale="1">
        <p:scale>
          <a:sx n="60" d="100"/>
          <a:sy n="60" d="100"/>
        </p:scale>
        <p:origin x="1704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DA59B-8BFD-4E54-B0C7-E2CC62B8C2C7}" type="datetimeFigureOut">
              <a:rPr lang="pl-PL" smtClean="0"/>
              <a:t>02.04.2024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9806-54E5-4C8C-A612-F4860410E9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63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843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8436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8060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0521" y="2005051"/>
            <a:ext cx="8197592" cy="24765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44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2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7287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48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5874DA0-E0A5-4A63-7AAE-AAF6C564C0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B7EF286-6319-10B3-CCE1-79157FFB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471C68-1C80-92FE-2D81-2111741F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859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9DDBBA-638E-32AE-F992-5FDD89DF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CA565-6C63-2F40-B49A-B83D072F5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4DEC713-857D-7D28-F741-30CD2B581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90F06D7-4C9F-10A5-4DFB-2CF7BCCC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B259BF4-3598-4FC7-25A3-7B4E7B1A8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C1D824C-DD1C-4F21-1FF3-65EFAD47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9905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747C86-3478-7197-0AEA-704C08397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BD373EE-DFEE-FC0F-A270-0B604893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8BF37BE-F766-D925-7719-0CDA6B1E5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FD0D38E-32CB-4F0C-F8BA-09C5ED11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7387C0F-F1EC-3169-2A52-66193AD5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E92CB6E-437E-3DAC-6197-BA830306F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334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A538C1-0BCD-1D0A-FB03-025D966AA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8F7566B-CDDC-290B-F0EA-A76AFAF9A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5AF279-ACB6-7CCC-2351-C18E5017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1D885B0-2BA2-D9C1-EB73-985E09506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F1BD4B-9587-BDD8-6B82-E45A9476A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4332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F5D036-B824-0D64-B9B7-ED16F476BC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A97226-3A44-7AC8-59BE-7E4979D9CA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B3E1F03-3560-996E-AE1C-ECC1FE687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67D180-B9AE-3E04-DBFB-3929A08A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79C452F-0951-71F2-C872-45C56CC7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266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D52D25-3FB2-B7AD-B054-706223C1A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8" y="765175"/>
            <a:ext cx="7765470" cy="500023"/>
          </a:xfrm>
        </p:spPr>
        <p:txBody>
          <a:bodyPr anchor="b">
            <a:normAutofit/>
          </a:bodyPr>
          <a:lstStyle>
            <a:lvl1pPr algn="l">
              <a:defRPr sz="2000" b="1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3887" y="1447800"/>
            <a:ext cx="10944226" cy="24765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32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4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pos="7287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670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BCD255F-C247-1B4C-8529-439FE1971028}"/>
              </a:ext>
            </a:extLst>
          </p:cNvPr>
          <p:cNvSpPr/>
          <p:nvPr userDrawn="1"/>
        </p:nvSpPr>
        <p:spPr>
          <a:xfrm>
            <a:off x="-1" y="0"/>
            <a:ext cx="2116483" cy="469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8690E5B9-B457-F24A-804B-5CEEBBA460EE}"/>
              </a:ext>
            </a:extLst>
          </p:cNvPr>
          <p:cNvSpPr/>
          <p:nvPr userDrawn="1"/>
        </p:nvSpPr>
        <p:spPr>
          <a:xfrm>
            <a:off x="2116482" y="0"/>
            <a:ext cx="10075518" cy="46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6D2DB395-4319-414E-B797-1EACC2350C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137DDFE1-0BE9-804F-8B67-71005805E1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44415"/>
            <a:ext cx="9325956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5259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7F31587A-2ACF-8042-BA86-81DCED3D08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21600" y="0"/>
            <a:ext cx="44704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nl-BE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DE3104-79C0-4149-84A0-6334F67B9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111" y="6149008"/>
            <a:ext cx="1417983" cy="70899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6577012" cy="11875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8" y="2095499"/>
            <a:ext cx="6577012" cy="4081463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062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2E8C6-7AC2-BE21-9B6C-9776BAA9F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E8D81E-CE2B-1D92-0168-A6D01E5F7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5B97972-C4AE-465C-28C0-AE86C6A056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9062086-3E41-DA8E-29C3-B4071D3B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3FAF034-DFD9-1CE3-61DB-FC0F6AA61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92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F61511-A0E0-EE9B-4837-0E0DBBB4E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B2CE42-292F-6A7A-B76C-296D9D28B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A385A19-9A05-7C94-74D9-0C1A997ED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EE96A47-C5D8-8B58-EE51-8946614A6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C725DF2-CB80-A620-64DF-9DE0A765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6B197BB-14F9-B12E-31A8-3188C24E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108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EED2EF-A77E-3166-1D78-836E28F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5B77AE5-750F-2265-7C01-36C15C64F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BE397C5-EB63-BA68-3823-A014EF002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99C725-1A64-1FA2-4510-93447D1FE6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B1A54C8-6844-65CC-40E7-184027541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11AFF9-1066-D108-3C18-396F89FE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47136FD-E514-FB3D-9708-C047F15C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E430C403-F55F-0BE5-0413-AE62DE69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269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09EFFC-8E81-B5C5-9E50-230FD51A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2078FB7-8F08-D801-F65A-F9DAAEE2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ED51B8A-73B1-EAC0-BA74-A398E89C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F1F0A7-F53F-6BAA-8C37-058918A4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326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4F2D2D5-F95E-294D-90F7-373E87E3A45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20575" y="6149008"/>
            <a:ext cx="1417983" cy="708992"/>
          </a:xfrm>
          <a:prstGeom prst="rect">
            <a:avLst/>
          </a:prstGeom>
        </p:spPr>
      </p:pic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C6578E4-0856-C62D-57D8-D1616BAB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1187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7E36ED5-10A2-A73D-D732-E9D9D314D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095499"/>
            <a:ext cx="10945812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0D7BBA-FC17-AC63-0452-3DB494BB7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7480" y="6407150"/>
            <a:ext cx="579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473151CA-7085-9446-A452-FCA2557A8438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CFE461F-F253-7D4B-BC3B-322554BC9D5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8772" y="6319769"/>
            <a:ext cx="1417983" cy="413898"/>
          </a:xfrm>
          <a:prstGeom prst="rect">
            <a:avLst/>
          </a:prstGeom>
        </p:spPr>
      </p:pic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749B3341-860E-2643-8D6A-73822A6335C7}"/>
              </a:ext>
            </a:extLst>
          </p:cNvPr>
          <p:cNvCxnSpPr>
            <a:cxnSpLocks/>
          </p:cNvCxnSpPr>
          <p:nvPr userDrawn="1"/>
        </p:nvCxnSpPr>
        <p:spPr>
          <a:xfrm>
            <a:off x="636588" y="6192769"/>
            <a:ext cx="104208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51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61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tcGEjzt_4is?feature=oembed" TargetMode="Externa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vs.gsfc.nasa.gov/stories/topex/tides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dritz.com/products-en/hydro/products/tidal-current-turbines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6uo4qBx1_ZY?start=39&amp;feature=oembed" TargetMode="Externa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2">
            <a:extLst>
              <a:ext uri="{FF2B5EF4-FFF2-40B4-BE49-F238E27FC236}">
                <a16:creationId xmlns:a16="http://schemas.microsoft.com/office/drawing/2014/main" id="{08EE57FE-1344-A5AA-100B-00D119ED6C8F}"/>
              </a:ext>
            </a:extLst>
          </p:cNvPr>
          <p:cNvSpPr txBox="1">
            <a:spLocks/>
          </p:cNvSpPr>
          <p:nvPr/>
        </p:nvSpPr>
        <p:spPr>
          <a:xfrm>
            <a:off x="3799839" y="3104813"/>
            <a:ext cx="8046721" cy="2319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400" b="1" i="0" kern="1200">
                <a:solidFill>
                  <a:schemeClr val="accent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>
                <a:latin typeface="Calibri" panose="020F0502020204030204" pitchFamily="34" charset="0"/>
              </a:rPr>
              <a:t>Offshore </a:t>
            </a:r>
            <a:r>
              <a:rPr lang="nl-BE" sz="2400" dirty="0" err="1">
                <a:latin typeface="Calibri" panose="020F0502020204030204" pitchFamily="34" charset="0"/>
              </a:rPr>
              <a:t>renewable</a:t>
            </a:r>
            <a:r>
              <a:rPr lang="nl-BE" sz="2400" dirty="0">
                <a:latin typeface="Calibri" panose="020F0502020204030204" pitchFamily="34" charset="0"/>
              </a:rPr>
              <a:t> </a:t>
            </a:r>
            <a:r>
              <a:rPr lang="nl-BE" sz="2400" dirty="0" err="1">
                <a:latin typeface="Calibri" panose="020F0502020204030204" pitchFamily="34" charset="0"/>
              </a:rPr>
              <a:t>energies</a:t>
            </a:r>
            <a:r>
              <a:rPr lang="nl-BE" sz="2400" dirty="0">
                <a:latin typeface="Calibri" panose="020F0502020204030204" pitchFamily="34" charset="0"/>
              </a:rPr>
              <a:t>: </a:t>
            </a:r>
            <a:r>
              <a:rPr lang="nl-BE" sz="2400" dirty="0" err="1">
                <a:latin typeface="Calibri" panose="020F0502020204030204" pitchFamily="34" charset="0"/>
              </a:rPr>
              <a:t>tidal</a:t>
            </a:r>
            <a:r>
              <a:rPr lang="nl-BE" sz="2400" dirty="0">
                <a:latin typeface="Calibri" panose="020F0502020204030204" pitchFamily="34" charset="0"/>
              </a:rPr>
              <a:t> energy</a:t>
            </a: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endParaRPr lang="nl-BE" sz="2400" dirty="0">
              <a:latin typeface="Calibri" panose="020F0502020204030204" pitchFamily="34" charset="0"/>
            </a:endParaRPr>
          </a:p>
          <a:p>
            <a:r>
              <a:rPr lang="nl-BE" sz="240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Titel 14">
            <a:extLst>
              <a:ext uri="{FF2B5EF4-FFF2-40B4-BE49-F238E27FC236}">
                <a16:creationId xmlns:a16="http://schemas.microsoft.com/office/drawing/2014/main" id="{1A5E1A25-9B8F-9957-81D3-9A33CD721134}"/>
              </a:ext>
            </a:extLst>
          </p:cNvPr>
          <p:cNvSpPr txBox="1">
            <a:spLocks/>
          </p:cNvSpPr>
          <p:nvPr/>
        </p:nvSpPr>
        <p:spPr>
          <a:xfrm>
            <a:off x="7069745" y="2350948"/>
            <a:ext cx="4776815" cy="5000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nl-BE" dirty="0">
                <a:solidFill>
                  <a:srgbClr val="5BC5F2"/>
                </a:solidFill>
                <a:latin typeface="Calibri" panose="020F0502020204030204" pitchFamily="34" charset="0"/>
              </a:rPr>
              <a:t>Lesson 6</a:t>
            </a:r>
          </a:p>
        </p:txBody>
      </p:sp>
    </p:spTree>
    <p:extLst>
      <p:ext uri="{BB962C8B-B14F-4D97-AF65-F5344CB8AC3E}">
        <p14:creationId xmlns:p14="http://schemas.microsoft.com/office/powerpoint/2010/main" val="12715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0B1C57-F410-EC47-A94C-5E48E6BBA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6"/>
            <a:ext cx="10945812" cy="775758"/>
          </a:xfrm>
        </p:spPr>
        <p:txBody>
          <a:bodyPr/>
          <a:lstStyle/>
          <a:p>
            <a:r>
              <a:rPr lang="nl-BE" dirty="0"/>
              <a:t>Barriers and drivers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B39190F-3D7D-104D-A027-9800403F5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10</a:t>
            </a:fld>
            <a:endParaRPr lang="pl-PL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C34C4FC2-F9AB-6446-B3E9-3177EC66B4A6}"/>
              </a:ext>
            </a:extLst>
          </p:cNvPr>
          <p:cNvGrpSpPr/>
          <p:nvPr/>
        </p:nvGrpSpPr>
        <p:grpSpPr>
          <a:xfrm>
            <a:off x="6661125" y="2342996"/>
            <a:ext cx="5486412" cy="784359"/>
            <a:chOff x="5571067" y="5281978"/>
            <a:chExt cx="5486412" cy="784359"/>
          </a:xfrm>
        </p:grpSpPr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FF2B1B55-86F8-A14F-9C2C-FB7E35262D86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>
                <a:solidFill>
                  <a:schemeClr val="accent4"/>
                </a:solidFill>
              </a:endParaRPr>
            </a:p>
          </p:txBody>
        </p:sp>
        <p:sp>
          <p:nvSpPr>
            <p:cNvPr id="54" name="Afgeronde rechthoek 12">
              <a:extLst>
                <a:ext uri="{FF2B5EF4-FFF2-40B4-BE49-F238E27FC236}">
                  <a16:creationId xmlns:a16="http://schemas.microsoft.com/office/drawing/2014/main" id="{104EA3F2-6997-7144-A392-C78A3CC1FF92}"/>
                </a:ext>
              </a:extLst>
            </p:cNvPr>
            <p:cNvSpPr txBox="1"/>
            <p:nvPr/>
          </p:nvSpPr>
          <p:spPr>
            <a:xfrm>
              <a:off x="6487854" y="5415625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Financial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C5A80880-D262-0444-959B-4942F243B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706911" y="5415623"/>
              <a:ext cx="523872" cy="517068"/>
            </a:xfrm>
            <a:prstGeom prst="rect">
              <a:avLst/>
            </a:prstGeom>
          </p:spPr>
        </p:pic>
      </p:grpSp>
      <p:grpSp>
        <p:nvGrpSpPr>
          <p:cNvPr id="30" name="Groep 29">
            <a:extLst>
              <a:ext uri="{FF2B5EF4-FFF2-40B4-BE49-F238E27FC236}">
                <a16:creationId xmlns:a16="http://schemas.microsoft.com/office/drawing/2014/main" id="{85A86C0F-77C5-374B-81F0-74FB005DEE98}"/>
              </a:ext>
            </a:extLst>
          </p:cNvPr>
          <p:cNvGrpSpPr/>
          <p:nvPr/>
        </p:nvGrpSpPr>
        <p:grpSpPr>
          <a:xfrm>
            <a:off x="1276973" y="1885342"/>
            <a:ext cx="5486412" cy="784359"/>
            <a:chOff x="5571067" y="1620746"/>
            <a:chExt cx="5486412" cy="784359"/>
          </a:xfrm>
        </p:grpSpPr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18C69C2E-D90F-CC48-BC25-DABF5909224F}"/>
                </a:ext>
              </a:extLst>
            </p:cNvPr>
            <p:cNvSpPr/>
            <p:nvPr/>
          </p:nvSpPr>
          <p:spPr>
            <a:xfrm>
              <a:off x="5571067" y="1620746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62" name="Afgeronde rechthoek 4">
              <a:extLst>
                <a:ext uri="{FF2B5EF4-FFF2-40B4-BE49-F238E27FC236}">
                  <a16:creationId xmlns:a16="http://schemas.microsoft.com/office/drawing/2014/main" id="{04711554-8FE8-DD43-A56E-3A1C608E8285}"/>
                </a:ext>
              </a:extLst>
            </p:cNvPr>
            <p:cNvSpPr txBox="1"/>
            <p:nvPr/>
          </p:nvSpPr>
          <p:spPr>
            <a:xfrm>
              <a:off x="6487854" y="1754393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Technological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7" name="Graphic 16" descr="Cloud Computing">
              <a:extLst>
                <a:ext uri="{FF2B5EF4-FFF2-40B4-BE49-F238E27FC236}">
                  <a16:creationId xmlns:a16="http://schemas.microsoft.com/office/drawing/2014/main" id="{E7E7652E-FBF3-D54D-937D-6860ED934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705041" y="1754393"/>
              <a:ext cx="517066" cy="517066"/>
            </a:xfrm>
            <a:prstGeom prst="rect">
              <a:avLst/>
            </a:prstGeom>
          </p:spPr>
        </p:pic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1DF9CADB-76FC-904C-9C73-DBDBA3282CAE}"/>
              </a:ext>
            </a:extLst>
          </p:cNvPr>
          <p:cNvGrpSpPr/>
          <p:nvPr/>
        </p:nvGrpSpPr>
        <p:grpSpPr>
          <a:xfrm>
            <a:off x="1276973" y="4631266"/>
            <a:ext cx="5486412" cy="784359"/>
            <a:chOff x="5571067" y="4366670"/>
            <a:chExt cx="5486412" cy="784359"/>
          </a:xfrm>
        </p:grpSpPr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36FC3C64-1141-E043-BD73-0D23B77FC5CB}"/>
                </a:ext>
              </a:extLst>
            </p:cNvPr>
            <p:cNvSpPr/>
            <p:nvPr/>
          </p:nvSpPr>
          <p:spPr>
            <a:xfrm>
              <a:off x="5571067" y="4366670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56" name="Afgeronde rechthoek 10">
              <a:extLst>
                <a:ext uri="{FF2B5EF4-FFF2-40B4-BE49-F238E27FC236}">
                  <a16:creationId xmlns:a16="http://schemas.microsoft.com/office/drawing/2014/main" id="{EAA4E389-82CD-4540-85F3-81FC09B46112}"/>
                </a:ext>
              </a:extLst>
            </p:cNvPr>
            <p:cNvSpPr txBox="1"/>
            <p:nvPr/>
          </p:nvSpPr>
          <p:spPr>
            <a:xfrm>
              <a:off x="6487854" y="4500317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Industrial</a:t>
              </a:r>
            </a:p>
          </p:txBody>
        </p:sp>
        <p:pic>
          <p:nvPicPr>
            <p:cNvPr id="19" name="Graphic 18" descr="Fabriek">
              <a:extLst>
                <a:ext uri="{FF2B5EF4-FFF2-40B4-BE49-F238E27FC236}">
                  <a16:creationId xmlns:a16="http://schemas.microsoft.com/office/drawing/2014/main" id="{4ABD7719-CCDE-6142-A77D-3958777BA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5672308" y="4462311"/>
              <a:ext cx="593076" cy="593076"/>
            </a:xfrm>
            <a:prstGeom prst="rect">
              <a:avLst/>
            </a:prstGeom>
          </p:spPr>
        </p:pic>
      </p:grpSp>
      <p:grpSp>
        <p:nvGrpSpPr>
          <p:cNvPr id="27" name="Groep 26">
            <a:extLst>
              <a:ext uri="{FF2B5EF4-FFF2-40B4-BE49-F238E27FC236}">
                <a16:creationId xmlns:a16="http://schemas.microsoft.com/office/drawing/2014/main" id="{610678E4-D730-FF44-BD3F-D186C5AA82AF}"/>
              </a:ext>
            </a:extLst>
          </p:cNvPr>
          <p:cNvGrpSpPr/>
          <p:nvPr/>
        </p:nvGrpSpPr>
        <p:grpSpPr>
          <a:xfrm>
            <a:off x="1276973" y="2800650"/>
            <a:ext cx="5486412" cy="784359"/>
            <a:chOff x="5571067" y="2536054"/>
            <a:chExt cx="5486412" cy="784359"/>
          </a:xfrm>
        </p:grpSpPr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4090B0B1-A1AC-8B40-8A22-A65E674AE097}"/>
                </a:ext>
              </a:extLst>
            </p:cNvPr>
            <p:cNvSpPr/>
            <p:nvPr/>
          </p:nvSpPr>
          <p:spPr>
            <a:xfrm>
              <a:off x="5571067" y="2536054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60" name="Afgeronde rechthoek 6">
              <a:extLst>
                <a:ext uri="{FF2B5EF4-FFF2-40B4-BE49-F238E27FC236}">
                  <a16:creationId xmlns:a16="http://schemas.microsoft.com/office/drawing/2014/main" id="{6DD758C6-3484-F340-B19C-489D82E0B89C}"/>
                </a:ext>
              </a:extLst>
            </p:cNvPr>
            <p:cNvSpPr txBox="1"/>
            <p:nvPr/>
          </p:nvSpPr>
          <p:spPr>
            <a:xfrm>
              <a:off x="6487854" y="2669701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Ecological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1" name="Graphic 20" descr="Duurzaamheid">
              <a:extLst>
                <a:ext uri="{FF2B5EF4-FFF2-40B4-BE49-F238E27FC236}">
                  <a16:creationId xmlns:a16="http://schemas.microsoft.com/office/drawing/2014/main" id="{A1726232-C3F5-9943-BBE6-707F2A0DA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707516" y="2672176"/>
              <a:ext cx="512115" cy="512115"/>
            </a:xfrm>
            <a:prstGeom prst="rect">
              <a:avLst/>
            </a:prstGeom>
          </p:spPr>
        </p:pic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CE277B95-B199-8E46-A2DB-4BEEB59B5448}"/>
              </a:ext>
            </a:extLst>
          </p:cNvPr>
          <p:cNvGrpSpPr/>
          <p:nvPr/>
        </p:nvGrpSpPr>
        <p:grpSpPr>
          <a:xfrm>
            <a:off x="1276973" y="3715958"/>
            <a:ext cx="5486412" cy="784359"/>
            <a:chOff x="5571067" y="3451362"/>
            <a:chExt cx="5486412" cy="784359"/>
          </a:xfrm>
        </p:grpSpPr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A66A5836-FA6B-144D-90AB-DEFA1471A28B}"/>
                </a:ext>
              </a:extLst>
            </p:cNvPr>
            <p:cNvSpPr/>
            <p:nvPr/>
          </p:nvSpPr>
          <p:spPr>
            <a:xfrm>
              <a:off x="5571067" y="3451362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58" name="Afgeronde rechthoek 8">
              <a:extLst>
                <a:ext uri="{FF2B5EF4-FFF2-40B4-BE49-F238E27FC236}">
                  <a16:creationId xmlns:a16="http://schemas.microsoft.com/office/drawing/2014/main" id="{97E0893F-5B27-5E43-9120-7772352840A0}"/>
                </a:ext>
              </a:extLst>
            </p:cNvPr>
            <p:cNvSpPr txBox="1"/>
            <p:nvPr/>
          </p:nvSpPr>
          <p:spPr>
            <a:xfrm>
              <a:off x="6487854" y="3600782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Societal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3" name="Graphic 22" descr="Groeperen">
              <a:extLst>
                <a:ext uri="{FF2B5EF4-FFF2-40B4-BE49-F238E27FC236}">
                  <a16:creationId xmlns:a16="http://schemas.microsoft.com/office/drawing/2014/main" id="{69F46154-D035-874C-812F-D0B53BF94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5662005" y="3542158"/>
              <a:ext cx="603379" cy="603379"/>
            </a:xfrm>
            <a:prstGeom prst="rect">
              <a:avLst/>
            </a:prstGeom>
          </p:spPr>
        </p:pic>
      </p:grpSp>
      <p:sp>
        <p:nvSpPr>
          <p:cNvPr id="29" name="Tijdelijke aanduiding voor tekst 15">
            <a:extLst>
              <a:ext uri="{FF2B5EF4-FFF2-40B4-BE49-F238E27FC236}">
                <a16:creationId xmlns:a16="http://schemas.microsoft.com/office/drawing/2014/main" id="{427E6D68-21B8-8C49-A34D-4536BC3093D3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31" name="Tijdelijke aanduiding voor tekst 9">
            <a:extLst>
              <a:ext uri="{FF2B5EF4-FFF2-40B4-BE49-F238E27FC236}">
                <a16:creationId xmlns:a16="http://schemas.microsoft.com/office/drawing/2014/main" id="{A99C34E4-52CE-244F-83CF-AE1801110FE4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1677222B-4419-6A41-A17E-5228258BB768}"/>
              </a:ext>
            </a:extLst>
          </p:cNvPr>
          <p:cNvGrpSpPr/>
          <p:nvPr/>
        </p:nvGrpSpPr>
        <p:grpSpPr>
          <a:xfrm>
            <a:off x="6661125" y="3258304"/>
            <a:ext cx="5486412" cy="784359"/>
            <a:chOff x="5571067" y="5281978"/>
            <a:chExt cx="5486412" cy="784359"/>
          </a:xfrm>
        </p:grpSpPr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A7E08DB0-D7F5-BC4B-B357-4D2FCD021C2C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35" name="Afgeronde rechthoek 12">
              <a:extLst>
                <a:ext uri="{FF2B5EF4-FFF2-40B4-BE49-F238E27FC236}">
                  <a16:creationId xmlns:a16="http://schemas.microsoft.com/office/drawing/2014/main" id="{ED58D13E-50CC-FC4C-AF83-8788F1706878}"/>
                </a:ext>
              </a:extLst>
            </p:cNvPr>
            <p:cNvSpPr txBox="1"/>
            <p:nvPr/>
          </p:nvSpPr>
          <p:spPr>
            <a:xfrm>
              <a:off x="6487854" y="5415625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Infrastructural</a:t>
              </a:r>
              <a:endParaRPr lang="nl-NL" sz="2400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6" name="Graphic 35" descr="Plaats">
              <a:extLst>
                <a:ext uri="{FF2B5EF4-FFF2-40B4-BE49-F238E27FC236}">
                  <a16:creationId xmlns:a16="http://schemas.microsoft.com/office/drawing/2014/main" id="{7FA0915C-FC00-6D4A-99A1-002FBB850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5685656" y="5390967"/>
              <a:ext cx="566380" cy="566380"/>
            </a:xfrm>
            <a:prstGeom prst="rect">
              <a:avLst/>
            </a:prstGeom>
          </p:spPr>
        </p:pic>
      </p:grpSp>
      <p:grpSp>
        <p:nvGrpSpPr>
          <p:cNvPr id="37" name="Groep 36">
            <a:extLst>
              <a:ext uri="{FF2B5EF4-FFF2-40B4-BE49-F238E27FC236}">
                <a16:creationId xmlns:a16="http://schemas.microsoft.com/office/drawing/2014/main" id="{7F814A46-DAE9-6A4D-B331-C55C450B3566}"/>
              </a:ext>
            </a:extLst>
          </p:cNvPr>
          <p:cNvGrpSpPr/>
          <p:nvPr/>
        </p:nvGrpSpPr>
        <p:grpSpPr>
          <a:xfrm>
            <a:off x="6661125" y="4173612"/>
            <a:ext cx="5486412" cy="784359"/>
            <a:chOff x="5571067" y="5281978"/>
            <a:chExt cx="5486412" cy="784359"/>
          </a:xfrm>
        </p:grpSpPr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3903FE9E-A7CE-B24C-AE00-75F32086BC4E}"/>
                </a:ext>
              </a:extLst>
            </p:cNvPr>
            <p:cNvSpPr/>
            <p:nvPr/>
          </p:nvSpPr>
          <p:spPr>
            <a:xfrm>
              <a:off x="5571067" y="5281978"/>
              <a:ext cx="784360" cy="7843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sp>
          <p:nvSpPr>
            <p:cNvPr id="39" name="Afgeronde rechthoek 12">
              <a:extLst>
                <a:ext uri="{FF2B5EF4-FFF2-40B4-BE49-F238E27FC236}">
                  <a16:creationId xmlns:a16="http://schemas.microsoft.com/office/drawing/2014/main" id="{1DBCBA57-7207-BA40-8F28-F8A191560759}"/>
                </a:ext>
              </a:extLst>
            </p:cNvPr>
            <p:cNvSpPr txBox="1"/>
            <p:nvPr/>
          </p:nvSpPr>
          <p:spPr>
            <a:xfrm>
              <a:off x="6487854" y="5415625"/>
              <a:ext cx="4569625" cy="5170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sp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2400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Procedures</a:t>
              </a:r>
            </a:p>
          </p:txBody>
        </p:sp>
        <p:pic>
          <p:nvPicPr>
            <p:cNvPr id="40" name="Graphic 39" descr="Controlelijst">
              <a:extLst>
                <a:ext uri="{FF2B5EF4-FFF2-40B4-BE49-F238E27FC236}">
                  <a16:creationId xmlns:a16="http://schemas.microsoft.com/office/drawing/2014/main" id="{EBD25EC9-C361-D847-B6D8-2AC15DFFA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5706909" y="5412220"/>
              <a:ext cx="523874" cy="5238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3363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DC7C544B-8A33-A248-818B-9EBB2751D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629150"/>
            <a:ext cx="12192000" cy="157638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8277A13-D879-C14D-8321-6508129B9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In this course we will explore the different offshore renewable technologies: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61520A-B6F0-D346-AC30-FF9650524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BE" dirty="0"/>
              <a:t>What are renewable energy sources?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wind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solar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ocean current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What is wave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solidFill>
                  <a:schemeClr val="accent3"/>
                </a:solidFill>
              </a:rPr>
              <a:t>What is tidal energy?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FE343C-ABCD-8F44-B7DE-455B2D617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899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3" descr="Obraz zawierający plakat, projekt graficzny, clipart, zrzut ekranu&#10;&#10;Opis wygenerowany automatycznie">
            <a:extLst>
              <a:ext uri="{FF2B5EF4-FFF2-40B4-BE49-F238E27FC236}">
                <a16:creationId xmlns:a16="http://schemas.microsoft.com/office/drawing/2014/main" id="{FC1CC921-1054-A74D-89EA-52A0DC7DB3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" t="3608" r="2489" b="13617"/>
          <a:stretch/>
        </p:blipFill>
        <p:spPr>
          <a:xfrm>
            <a:off x="7196390" y="466566"/>
            <a:ext cx="4995609" cy="57339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3</a:t>
            </a:fld>
            <a:endParaRPr lang="pl-PL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BFF0419F-AC09-DE41-8247-3E8DCE86A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5803038" cy="1187517"/>
          </a:xfrm>
        </p:spPr>
        <p:txBody>
          <a:bodyPr>
            <a:normAutofit/>
          </a:bodyPr>
          <a:lstStyle/>
          <a:p>
            <a:r>
              <a:rPr lang="pl-PL" dirty="0" err="1">
                <a:latin typeface="Calibri" panose="020F0502020204030204" pitchFamily="34" charset="0"/>
              </a:rPr>
              <a:t>Table</a:t>
            </a:r>
            <a:r>
              <a:rPr lang="pl-PL" dirty="0">
                <a:latin typeface="Calibri" panose="020F0502020204030204" pitchFamily="34" charset="0"/>
              </a:rPr>
              <a:t> of </a:t>
            </a:r>
            <a:r>
              <a:rPr lang="pl-PL" dirty="0" err="1">
                <a:latin typeface="Calibri" panose="020F0502020204030204" pitchFamily="34" charset="0"/>
              </a:rPr>
              <a:t>content</a:t>
            </a:r>
            <a:endParaRPr lang="nl-BE" dirty="0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89B85C01-FB15-A64E-9AEE-3BC233A49C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8" y="1428207"/>
            <a:ext cx="6029461" cy="47487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pl-PL" sz="2000" dirty="0" err="1"/>
              <a:t>What</a:t>
            </a:r>
            <a:r>
              <a:rPr lang="pl-PL" sz="2000" dirty="0"/>
              <a:t> </a:t>
            </a:r>
            <a:r>
              <a:rPr lang="pl-PL" sz="2000" dirty="0" err="1"/>
              <a:t>causes</a:t>
            </a:r>
            <a:r>
              <a:rPr lang="pl-PL" sz="2000" dirty="0"/>
              <a:t> the </a:t>
            </a:r>
            <a:r>
              <a:rPr lang="pl-PL" sz="2000" dirty="0" err="1"/>
              <a:t>tides</a:t>
            </a:r>
            <a:r>
              <a:rPr lang="pl-PL" sz="2000" dirty="0"/>
              <a:t>?</a:t>
            </a:r>
          </a:p>
          <a:p>
            <a:pPr marL="514350" indent="-514350">
              <a:buAutoNum type="arabicPeriod"/>
            </a:pPr>
            <a:r>
              <a:rPr lang="pl-PL" sz="2000" dirty="0" err="1"/>
              <a:t>What</a:t>
            </a:r>
            <a:r>
              <a:rPr lang="pl-PL" sz="2000" dirty="0"/>
              <a:t> </a:t>
            </a:r>
            <a:r>
              <a:rPr lang="pl-PL" sz="2000" dirty="0" err="1"/>
              <a:t>is</a:t>
            </a:r>
            <a:r>
              <a:rPr lang="pl-PL" sz="2000" dirty="0"/>
              <a:t> </a:t>
            </a:r>
            <a:r>
              <a:rPr lang="pl-PL" sz="2000" dirty="0" err="1"/>
              <a:t>tidal</a:t>
            </a:r>
            <a:r>
              <a:rPr lang="pl-PL" sz="2000" dirty="0"/>
              <a:t> </a:t>
            </a:r>
            <a:r>
              <a:rPr lang="pl-PL" sz="2000" dirty="0" err="1"/>
              <a:t>energy</a:t>
            </a:r>
            <a:r>
              <a:rPr lang="pl-PL" sz="2000" dirty="0"/>
              <a:t>?</a:t>
            </a:r>
          </a:p>
          <a:p>
            <a:pPr marL="514350" indent="-514350">
              <a:buAutoNum type="arabicPeriod"/>
            </a:pPr>
            <a:r>
              <a:rPr lang="pl-PL" sz="2000" dirty="0" err="1"/>
              <a:t>Tidal</a:t>
            </a:r>
            <a:r>
              <a:rPr lang="pl-PL" sz="2000" dirty="0"/>
              <a:t> </a:t>
            </a:r>
            <a:r>
              <a:rPr lang="pl-PL" sz="2000" dirty="0" err="1"/>
              <a:t>intensity</a:t>
            </a:r>
            <a:r>
              <a:rPr lang="pl-PL" sz="2000" dirty="0"/>
              <a:t> </a:t>
            </a:r>
            <a:r>
              <a:rPr lang="pl-PL" sz="2000" dirty="0" err="1"/>
              <a:t>across</a:t>
            </a:r>
            <a:r>
              <a:rPr lang="pl-PL" sz="2000" dirty="0"/>
              <a:t> Earth</a:t>
            </a:r>
          </a:p>
          <a:p>
            <a:pPr marL="514350" indent="-514350">
              <a:buAutoNum type="arabicPeriod"/>
            </a:pPr>
            <a:r>
              <a:rPr lang="pl-PL" sz="2000" dirty="0"/>
              <a:t>Technology</a:t>
            </a:r>
          </a:p>
          <a:p>
            <a:pPr marL="514350" indent="-514350">
              <a:buAutoNum type="arabicPeriod"/>
            </a:pPr>
            <a:r>
              <a:rPr lang="pl-PL" sz="2000" dirty="0"/>
              <a:t>Pros and </a:t>
            </a:r>
            <a:r>
              <a:rPr lang="pl-PL" sz="2000" dirty="0" err="1"/>
              <a:t>cons</a:t>
            </a:r>
            <a:endParaRPr lang="pl-PL" sz="2000" dirty="0"/>
          </a:p>
          <a:p>
            <a:pPr marL="514350" indent="-514350">
              <a:buAutoNum type="arabicPeriod"/>
            </a:pPr>
            <a:r>
              <a:rPr lang="pl-PL" sz="2000" dirty="0" err="1"/>
              <a:t>Barriers</a:t>
            </a:r>
            <a:r>
              <a:rPr lang="pl-PL" sz="2000" dirty="0"/>
              <a:t> and </a:t>
            </a:r>
            <a:r>
              <a:rPr lang="pl-PL" sz="2000" dirty="0" err="1"/>
              <a:t>drivers</a:t>
            </a:r>
            <a:endParaRPr lang="pl-PL" sz="2000" dirty="0"/>
          </a:p>
        </p:txBody>
      </p:sp>
      <p:sp>
        <p:nvSpPr>
          <p:cNvPr id="14" name="Tijdelijke aanduiding voor tekst 15">
            <a:extLst>
              <a:ext uri="{FF2B5EF4-FFF2-40B4-BE49-F238E27FC236}">
                <a16:creationId xmlns:a16="http://schemas.microsoft.com/office/drawing/2014/main" id="{F16813B8-6804-C34B-B2CF-0A0369D16EBF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15" name="Tijdelijke aanduiding voor tekst 9">
            <a:extLst>
              <a:ext uri="{FF2B5EF4-FFF2-40B4-BE49-F238E27FC236}">
                <a16:creationId xmlns:a16="http://schemas.microsoft.com/office/drawing/2014/main" id="{4637B569-B9D3-C64D-90B4-5E857CD3168A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648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7603B617-300F-744E-9408-EDA0CEEE0CF5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11" name="Tijdelijke aanduiding voor tekst 9">
            <a:extLst>
              <a:ext uri="{FF2B5EF4-FFF2-40B4-BE49-F238E27FC236}">
                <a16:creationId xmlns:a16="http://schemas.microsoft.com/office/drawing/2014/main" id="{AD744D7F-8CAD-E045-BC4F-A08A1C11E249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76D9B01-3476-AC44-B79B-9772CDAD1A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025" y="2374564"/>
            <a:ext cx="4037950" cy="2108872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EEE265C-EAD9-0D44-B58F-81D3734E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4</a:t>
            </a:fld>
            <a:endParaRPr lang="pl-PL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89B53D56-4B8A-6F48-8597-F4A8559A9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1568112" cy="1187517"/>
          </a:xfrm>
        </p:spPr>
        <p:txBody>
          <a:bodyPr/>
          <a:lstStyle/>
          <a:p>
            <a:r>
              <a:rPr lang="nl-BE" dirty="0"/>
              <a:t>What causes tides?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2B9BC38-024B-4D4C-BB32-24AD5A228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4467" y="3083452"/>
            <a:ext cx="883066" cy="691096"/>
          </a:xfrm>
          <a:prstGeom prst="rect">
            <a:avLst/>
          </a:prstGeom>
        </p:spPr>
      </p:pic>
      <p:pic>
        <p:nvPicPr>
          <p:cNvPr id="3" name="Onlinemedia 2" descr="What Causes Tides?">
            <a:hlinkClick r:id="" action="ppaction://media"/>
            <a:extLst>
              <a:ext uri="{FF2B5EF4-FFF2-40B4-BE49-F238E27FC236}">
                <a16:creationId xmlns:a16="http://schemas.microsoft.com/office/drawing/2014/main" id="{9C3DE617-8337-2645-BE5A-7DD19875547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7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3" descr="Obraz zawierający plakat, projekt graficzny, clipart, zrzut ekranu&#10;&#10;Opis wygenerowany automatycznie">
            <a:extLst>
              <a:ext uri="{FF2B5EF4-FFF2-40B4-BE49-F238E27FC236}">
                <a16:creationId xmlns:a16="http://schemas.microsoft.com/office/drawing/2014/main" id="{C83F29BD-DB21-9749-A0E5-08010486A4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" t="3608" r="2489" b="13617"/>
          <a:stretch/>
        </p:blipFill>
        <p:spPr>
          <a:xfrm>
            <a:off x="0" y="466566"/>
            <a:ext cx="5956666" cy="57339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5</a:t>
            </a:fld>
            <a:endParaRPr lang="pl-PL"/>
          </a:p>
        </p:txBody>
      </p:sp>
      <p:sp>
        <p:nvSpPr>
          <p:cNvPr id="13" name="Symbol zastępczy zawartości 12">
            <a:extLst>
              <a:ext uri="{FF2B5EF4-FFF2-40B4-BE49-F238E27FC236}">
                <a16:creationId xmlns:a16="http://schemas.microsoft.com/office/drawing/2014/main" id="{B619B14D-3C39-6E4B-BF57-7D72C867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5966" y="3789656"/>
            <a:ext cx="4691514" cy="1110647"/>
          </a:xfrm>
          <a:ln w="12700">
            <a:solidFill>
              <a:srgbClr val="00B0F0"/>
            </a:solidFill>
          </a:ln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2200" dirty="0"/>
              <a:t>Renewable </a:t>
            </a:r>
            <a:br>
              <a:rPr lang="en-GB" sz="2200" dirty="0"/>
            </a:br>
            <a:r>
              <a:rPr lang="en-GB" sz="2200" dirty="0"/>
              <a:t>source of energy.</a:t>
            </a:r>
          </a:p>
        </p:txBody>
      </p:sp>
      <p:sp>
        <p:nvSpPr>
          <p:cNvPr id="14" name="Symbol zastępczy zawartości 12">
            <a:extLst>
              <a:ext uri="{FF2B5EF4-FFF2-40B4-BE49-F238E27FC236}">
                <a16:creationId xmlns:a16="http://schemas.microsoft.com/office/drawing/2014/main" id="{119C645C-DCC9-5447-8F33-CD006AAE8AC3}"/>
              </a:ext>
            </a:extLst>
          </p:cNvPr>
          <p:cNvSpPr txBox="1">
            <a:spLocks/>
          </p:cNvSpPr>
          <p:nvPr/>
        </p:nvSpPr>
        <p:spPr>
          <a:xfrm>
            <a:off x="6365965" y="1882119"/>
            <a:ext cx="4691514" cy="1715588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200" dirty="0">
                <a:latin typeface="Calibri" panose="020F0502020204030204" pitchFamily="34" charset="0"/>
              </a:rPr>
              <a:t>Power produced by the surge of ocean waters during the rise and fall of tides.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6CA43003-6EFF-A748-93C7-5EF93C4A06EF}"/>
              </a:ext>
            </a:extLst>
          </p:cNvPr>
          <p:cNvSpPr txBox="1">
            <a:spLocks/>
          </p:cNvSpPr>
          <p:nvPr/>
        </p:nvSpPr>
        <p:spPr>
          <a:xfrm>
            <a:off x="6235336" y="765175"/>
            <a:ext cx="5199018" cy="4036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r>
              <a:rPr lang="nl-BE" dirty="0">
                <a:latin typeface="Calibri" panose="020F0502020204030204" pitchFamily="34" charset="0"/>
              </a:rPr>
              <a:t>What is tidal energy?</a:t>
            </a:r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D665DE8E-71BC-6C40-B7E6-51E6CA5651C2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19" name="Tijdelijke aanduiding voor tekst 9">
            <a:extLst>
              <a:ext uri="{FF2B5EF4-FFF2-40B4-BE49-F238E27FC236}">
                <a16:creationId xmlns:a16="http://schemas.microsoft.com/office/drawing/2014/main" id="{1659876D-0AD4-0748-AECA-1BB855AB9500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98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ED686-6B31-D64F-9B08-4C6700DEB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6"/>
            <a:ext cx="10945812" cy="593362"/>
          </a:xfrm>
        </p:spPr>
        <p:txBody>
          <a:bodyPr>
            <a:normAutofit/>
          </a:bodyPr>
          <a:lstStyle/>
          <a:p>
            <a:r>
              <a:rPr lang="nl-BE" dirty="0"/>
              <a:t>Tidal intensity across Earth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525F72D-2D63-B14B-8039-7C30C83BD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6</a:t>
            </a:fld>
            <a:endParaRPr lang="pl-PL"/>
          </a:p>
        </p:txBody>
      </p:sp>
      <p:sp>
        <p:nvSpPr>
          <p:cNvPr id="8" name="Tijdelijke aanduiding voor tekst 15">
            <a:extLst>
              <a:ext uri="{FF2B5EF4-FFF2-40B4-BE49-F238E27FC236}">
                <a16:creationId xmlns:a16="http://schemas.microsoft.com/office/drawing/2014/main" id="{039D54A2-7D56-9442-9703-DC23BB845368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12" name="Tijdelijke aanduiding voor tekst 9">
            <a:extLst>
              <a:ext uri="{FF2B5EF4-FFF2-40B4-BE49-F238E27FC236}">
                <a16:creationId xmlns:a16="http://schemas.microsoft.com/office/drawing/2014/main" id="{F238EED7-AEAF-C04D-A447-CAACCD1F6923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6E8745AD-ED51-2C44-AFA7-E68867B8A8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6"/>
          <a:stretch/>
        </p:blipFill>
        <p:spPr bwMode="auto">
          <a:xfrm>
            <a:off x="3078180" y="1354235"/>
            <a:ext cx="8045015" cy="464612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2">
            <a:extLst>
              <a:ext uri="{FF2B5EF4-FFF2-40B4-BE49-F238E27FC236}">
                <a16:creationId xmlns:a16="http://schemas.microsoft.com/office/drawing/2014/main" id="{117C7DE7-D68E-9A4E-85F7-C611F8470922}"/>
              </a:ext>
            </a:extLst>
          </p:cNvPr>
          <p:cNvSpPr txBox="1"/>
          <p:nvPr/>
        </p:nvSpPr>
        <p:spPr>
          <a:xfrm>
            <a:off x="622300" y="5919573"/>
            <a:ext cx="53350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/>
              <a:t>Source: </a:t>
            </a:r>
            <a:r>
              <a:rPr lang="en-GB" sz="1100" i="1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SVS Archived Story: /svs/db/stories/topex/tides.html (nasa.gov)</a:t>
            </a:r>
            <a:endParaRPr lang="en-GB" sz="1100" i="1" dirty="0"/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AD5948A0-DB61-414D-9631-30FD0EAFE972}"/>
              </a:ext>
            </a:extLst>
          </p:cNvPr>
          <p:cNvSpPr txBox="1">
            <a:spLocks/>
          </p:cNvSpPr>
          <p:nvPr/>
        </p:nvSpPr>
        <p:spPr>
          <a:xfrm>
            <a:off x="628811" y="1587981"/>
            <a:ext cx="2286156" cy="18607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pl-PL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he darker colour </a:t>
            </a:r>
            <a:r>
              <a:rPr lang="en-GB" sz="2400" b="0" dirty="0" err="1">
                <a:solidFill>
                  <a:schemeClr val="tx1"/>
                </a:solidFill>
                <a:latin typeface="Calibri" panose="020F0502020204030204" pitchFamily="34" charset="0"/>
              </a:rPr>
              <a:t>mea</a:t>
            </a:r>
            <a:r>
              <a:rPr lang="pl-PL" sz="2400" b="0" dirty="0" err="1">
                <a:solidFill>
                  <a:schemeClr val="tx1"/>
                </a:solidFill>
                <a:latin typeface="Calibri" panose="020F0502020204030204" pitchFamily="34" charset="0"/>
              </a:rPr>
              <a:t>ns</a:t>
            </a:r>
            <a:r>
              <a:rPr lang="pl-PL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more suitable locations for tidal power facilities</a:t>
            </a:r>
            <a:r>
              <a:rPr lang="pl-PL" sz="2400" b="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GB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253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windmolen, Windturbine, Windmolenpark, turbine&#10;&#10;Automatisch gegenereerde beschrijving">
            <a:extLst>
              <a:ext uri="{FF2B5EF4-FFF2-40B4-BE49-F238E27FC236}">
                <a16:creationId xmlns:a16="http://schemas.microsoft.com/office/drawing/2014/main" id="{5EC30EB6-1B65-0240-AB80-0CD372CA7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182"/>
            <a:ext cx="12192000" cy="57633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6334AAC-1879-A547-A15B-287B81E6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678143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Technology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0D120B5-D79C-5643-97B1-975B5BF01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7</a:t>
            </a:fld>
            <a:endParaRPr lang="pl-PL"/>
          </a:p>
        </p:txBody>
      </p:sp>
      <p:sp>
        <p:nvSpPr>
          <p:cNvPr id="7" name="Tijdelijke aanduiding voor tekst 15">
            <a:extLst>
              <a:ext uri="{FF2B5EF4-FFF2-40B4-BE49-F238E27FC236}">
                <a16:creationId xmlns:a16="http://schemas.microsoft.com/office/drawing/2014/main" id="{9577FBC6-AA05-6049-84D7-EA27BAF597BD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8" name="Tijdelijke aanduiding voor tekst 9">
            <a:extLst>
              <a:ext uri="{FF2B5EF4-FFF2-40B4-BE49-F238E27FC236}">
                <a16:creationId xmlns:a16="http://schemas.microsoft.com/office/drawing/2014/main" id="{ADDD1C49-0A36-9B48-8801-8A5F0E41AEFC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sp>
        <p:nvSpPr>
          <p:cNvPr id="9" name="pole tekstowe 1">
            <a:extLst>
              <a:ext uri="{FF2B5EF4-FFF2-40B4-BE49-F238E27FC236}">
                <a16:creationId xmlns:a16="http://schemas.microsoft.com/office/drawing/2014/main" id="{01531C6B-889D-A047-A6F3-67CB889F3E12}"/>
              </a:ext>
            </a:extLst>
          </p:cNvPr>
          <p:cNvSpPr txBox="1"/>
          <p:nvPr/>
        </p:nvSpPr>
        <p:spPr>
          <a:xfrm>
            <a:off x="545416" y="1536174"/>
            <a:ext cx="52547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</a:rPr>
              <a:t>Technologies for harnessing tidal energy are not very developed.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</a:rPr>
              <a:t>Several concepts are currently being developed, which include: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Barrage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Turbines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Kites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Lagoons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Fences</a:t>
            </a:r>
            <a:endParaRPr lang="pl-PL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pole tekstowe 4">
            <a:extLst>
              <a:ext uri="{FF2B5EF4-FFF2-40B4-BE49-F238E27FC236}">
                <a16:creationId xmlns:a16="http://schemas.microsoft.com/office/drawing/2014/main" id="{E8554CB9-A20B-6E49-800F-51B52C09BD60}"/>
              </a:ext>
            </a:extLst>
          </p:cNvPr>
          <p:cNvSpPr txBox="1"/>
          <p:nvPr/>
        </p:nvSpPr>
        <p:spPr>
          <a:xfrm>
            <a:off x="17453" y="5924107"/>
            <a:ext cx="70019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en-GB" sz="11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https://www.andritz.com/products-en/hydro/products/tidal-current-turbines</a:t>
            </a:r>
            <a:r>
              <a:rPr lang="pl-PL" sz="1100" i="1" dirty="0">
                <a:solidFill>
                  <a:schemeClr val="bg1"/>
                </a:solidFill>
              </a:rPr>
              <a:t> </a:t>
            </a:r>
            <a:endParaRPr lang="en-GB" sz="1100" i="1" dirty="0">
              <a:solidFill>
                <a:schemeClr val="bg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D4547F0-C21B-404A-971D-83041FBD3AED}"/>
              </a:ext>
            </a:extLst>
          </p:cNvPr>
          <p:cNvSpPr/>
          <p:nvPr/>
        </p:nvSpPr>
        <p:spPr>
          <a:xfrm>
            <a:off x="8508335" y="2644610"/>
            <a:ext cx="1378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dirty="0" err="1">
                <a:solidFill>
                  <a:schemeClr val="bg1"/>
                </a:solidFill>
                <a:latin typeface="Calibri" panose="020F0502020204030204" pitchFamily="34" charset="0"/>
              </a:rPr>
              <a:t>Tidal</a:t>
            </a:r>
            <a:r>
              <a:rPr lang="pl-PL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pl-PL" dirty="0" err="1">
                <a:solidFill>
                  <a:schemeClr val="bg1"/>
                </a:solidFill>
                <a:latin typeface="Calibri" panose="020F0502020204030204" pitchFamily="34" charset="0"/>
              </a:rPr>
              <a:t>turbine</a:t>
            </a:r>
            <a:endParaRPr lang="pl-PL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95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7603B617-300F-744E-9408-EDA0CEEE0CF5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11" name="Tijdelijke aanduiding voor tekst 9">
            <a:extLst>
              <a:ext uri="{FF2B5EF4-FFF2-40B4-BE49-F238E27FC236}">
                <a16:creationId xmlns:a16="http://schemas.microsoft.com/office/drawing/2014/main" id="{AD744D7F-8CAD-E045-BC4F-A08A1C11E249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76D9B01-3476-AC44-B79B-9772CDAD1A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025" y="2401698"/>
            <a:ext cx="4037950" cy="2054603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EEE265C-EAD9-0D44-B58F-81D3734E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8</a:t>
            </a:fld>
            <a:endParaRPr lang="pl-PL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89B53D56-4B8A-6F48-8597-F4A8559A9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1568112" cy="1187517"/>
          </a:xfrm>
        </p:spPr>
        <p:txBody>
          <a:bodyPr/>
          <a:lstStyle/>
          <a:p>
            <a:r>
              <a:rPr lang="nl-BE" dirty="0"/>
              <a:t>Technology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2B9BC38-024B-4D4C-BB32-24AD5A228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4467" y="3083452"/>
            <a:ext cx="883066" cy="691096"/>
          </a:xfrm>
          <a:prstGeom prst="rect">
            <a:avLst/>
          </a:prstGeom>
        </p:spPr>
      </p:pic>
      <p:pic>
        <p:nvPicPr>
          <p:cNvPr id="2" name="Onlinemedia 1" descr="Tidal Energy:  How does it work?">
            <a:hlinkClick r:id="" action="ppaction://media"/>
            <a:extLst>
              <a:ext uri="{FF2B5EF4-FFF2-40B4-BE49-F238E27FC236}">
                <a16:creationId xmlns:a16="http://schemas.microsoft.com/office/drawing/2014/main" id="{CFDEB110-85E7-7F4E-AAB1-97F69A7FC60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6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241509-93AC-B642-A744-F193B0742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6"/>
            <a:ext cx="10945812" cy="644108"/>
          </a:xfrm>
        </p:spPr>
        <p:txBody>
          <a:bodyPr/>
          <a:lstStyle/>
          <a:p>
            <a:r>
              <a:rPr lang="nl-BE" dirty="0"/>
              <a:t>What are the pros and cons?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048C9D4-16DD-F242-B659-A6D823DDD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9</a:t>
            </a:fld>
            <a:endParaRPr lang="pl-PL"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DF224BF6-27F8-8047-B4F5-68E29BA395D8}"/>
              </a:ext>
            </a:extLst>
          </p:cNvPr>
          <p:cNvGrpSpPr/>
          <p:nvPr/>
        </p:nvGrpSpPr>
        <p:grpSpPr>
          <a:xfrm>
            <a:off x="4729930" y="1620526"/>
            <a:ext cx="2785929" cy="4736663"/>
            <a:chOff x="4703035" y="1622379"/>
            <a:chExt cx="2785929" cy="473666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C9730D54-CF04-B847-AA27-34D71CBCFB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16078" t="7736" r="17105"/>
            <a:stretch/>
          </p:blipFill>
          <p:spPr>
            <a:xfrm flipH="1">
              <a:off x="4703035" y="1622379"/>
              <a:ext cx="2785929" cy="4736663"/>
            </a:xfrm>
            <a:prstGeom prst="rect">
              <a:avLst/>
            </a:prstGeom>
          </p:spPr>
        </p:pic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7383C6AE-46C1-E244-93FF-B356EB6CA5EE}"/>
                </a:ext>
              </a:extLst>
            </p:cNvPr>
            <p:cNvSpPr txBox="1"/>
            <p:nvPr/>
          </p:nvSpPr>
          <p:spPr>
            <a:xfrm rot="21443699">
              <a:off x="5228665" y="2042444"/>
              <a:ext cx="1606610" cy="401652"/>
            </a:xfrm>
            <a:prstGeom prst="rect">
              <a:avLst/>
            </a:prstGeom>
          </p:spPr>
          <p:txBody>
            <a:bodyPr vert="horz" wrap="none" lIns="91440" tIns="45720" rIns="91440" bIns="45720" rtlCol="0" anchor="t">
              <a:noAutofit/>
            </a:bodyPr>
            <a:lstStyle/>
            <a:p>
              <a:pPr algn="ctr"/>
              <a:r>
                <a:rPr lang="nl-BE" sz="2400" b="1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Pros</a:t>
              </a:r>
            </a:p>
          </p:txBody>
        </p:sp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46D30C82-3E9A-8F4A-BA6C-AF00B6E7409E}"/>
                </a:ext>
              </a:extLst>
            </p:cNvPr>
            <p:cNvSpPr txBox="1"/>
            <p:nvPr/>
          </p:nvSpPr>
          <p:spPr>
            <a:xfrm>
              <a:off x="5236963" y="2784021"/>
              <a:ext cx="1606610" cy="401652"/>
            </a:xfrm>
            <a:prstGeom prst="rect">
              <a:avLst/>
            </a:prstGeom>
          </p:spPr>
          <p:txBody>
            <a:bodyPr vert="horz" wrap="none" lIns="91440" tIns="45720" rIns="91440" bIns="45720" rtlCol="0" anchor="t">
              <a:noAutofit/>
            </a:bodyPr>
            <a:lstStyle/>
            <a:p>
              <a:pPr algn="ctr"/>
              <a:r>
                <a:rPr lang="nl-BE" sz="2400" b="1" dirty="0">
                  <a:solidFill>
                    <a:schemeClr val="accent4"/>
                  </a:solidFill>
                  <a:latin typeface="Calibri" panose="020F0502020204030204" pitchFamily="34" charset="0"/>
                </a:rPr>
                <a:t>Cons</a:t>
              </a:r>
            </a:p>
          </p:txBody>
        </p:sp>
      </p:grpSp>
      <p:grpSp>
        <p:nvGrpSpPr>
          <p:cNvPr id="44" name="Groep 43">
            <a:extLst>
              <a:ext uri="{FF2B5EF4-FFF2-40B4-BE49-F238E27FC236}">
                <a16:creationId xmlns:a16="http://schemas.microsoft.com/office/drawing/2014/main" id="{DE506226-8A45-7642-8885-15DF4A7B0252}"/>
              </a:ext>
            </a:extLst>
          </p:cNvPr>
          <p:cNvGrpSpPr/>
          <p:nvPr/>
        </p:nvGrpSpPr>
        <p:grpSpPr>
          <a:xfrm>
            <a:off x="622300" y="1824153"/>
            <a:ext cx="3925020" cy="543259"/>
            <a:chOff x="365399" y="1242403"/>
            <a:chExt cx="2827963" cy="842665"/>
          </a:xfrm>
          <a:solidFill>
            <a:schemeClr val="accent2"/>
          </a:solidFill>
        </p:grpSpPr>
        <p:sp>
          <p:nvSpPr>
            <p:cNvPr id="51" name="Afgeronde rechthoek 50">
              <a:extLst>
                <a:ext uri="{FF2B5EF4-FFF2-40B4-BE49-F238E27FC236}">
                  <a16:creationId xmlns:a16="http://schemas.microsoft.com/office/drawing/2014/main" id="{19EB7040-0556-E041-A6AF-C322421F5C35}"/>
                </a:ext>
              </a:extLst>
            </p:cNvPr>
            <p:cNvSpPr/>
            <p:nvPr/>
          </p:nvSpPr>
          <p:spPr>
            <a:xfrm>
              <a:off x="365399" y="1242403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2" name="Afgeronde rechthoek 4">
              <a:extLst>
                <a:ext uri="{FF2B5EF4-FFF2-40B4-BE49-F238E27FC236}">
                  <a16:creationId xmlns:a16="http://schemas.microsoft.com/office/drawing/2014/main" id="{9601A433-8B36-9640-BEC0-00C09D453D5A}"/>
                </a:ext>
              </a:extLst>
            </p:cNvPr>
            <p:cNvSpPr txBox="1"/>
            <p:nvPr/>
          </p:nvSpPr>
          <p:spPr>
            <a:xfrm>
              <a:off x="390080" y="1267084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 err="1">
                  <a:latin typeface="Calibri" panose="020F0502020204030204" pitchFamily="34" charset="0"/>
                </a:rPr>
                <a:t>Need</a:t>
              </a:r>
              <a:r>
                <a:rPr lang="pl-PL" sz="1600" kern="1200" dirty="0">
                  <a:latin typeface="Calibri" panose="020F0502020204030204" pitchFamily="34" charset="0"/>
                </a:rPr>
                <a:t> less </a:t>
              </a:r>
              <a:r>
                <a:rPr lang="pl-PL" sz="1600" kern="1200" dirty="0" err="1">
                  <a:latin typeface="Calibri" panose="020F0502020204030204" pitchFamily="34" charset="0"/>
                </a:rPr>
                <a:t>space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than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other</a:t>
              </a:r>
              <a:r>
                <a:rPr lang="pl-PL" sz="1600" kern="1200" dirty="0">
                  <a:latin typeface="Calibri" panose="020F0502020204030204" pitchFamily="34" charset="0"/>
                </a:rPr>
                <a:t> RES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5" name="Groep 44">
            <a:extLst>
              <a:ext uri="{FF2B5EF4-FFF2-40B4-BE49-F238E27FC236}">
                <a16:creationId xmlns:a16="http://schemas.microsoft.com/office/drawing/2014/main" id="{BFE46A55-4D6D-AA47-922A-F462FBEDCFD5}"/>
              </a:ext>
            </a:extLst>
          </p:cNvPr>
          <p:cNvGrpSpPr/>
          <p:nvPr/>
        </p:nvGrpSpPr>
        <p:grpSpPr>
          <a:xfrm>
            <a:off x="622300" y="2521803"/>
            <a:ext cx="3925020" cy="543259"/>
            <a:chOff x="365399" y="2214709"/>
            <a:chExt cx="2827963" cy="842665"/>
          </a:xfrm>
          <a:solidFill>
            <a:schemeClr val="accent2"/>
          </a:solidFill>
        </p:grpSpPr>
        <p:sp>
          <p:nvSpPr>
            <p:cNvPr id="49" name="Afgeronde rechthoek 48">
              <a:extLst>
                <a:ext uri="{FF2B5EF4-FFF2-40B4-BE49-F238E27FC236}">
                  <a16:creationId xmlns:a16="http://schemas.microsoft.com/office/drawing/2014/main" id="{F9F2035A-311B-E544-9D47-8C51D7E922C8}"/>
                </a:ext>
              </a:extLst>
            </p:cNvPr>
            <p:cNvSpPr/>
            <p:nvPr/>
          </p:nvSpPr>
          <p:spPr>
            <a:xfrm>
              <a:off x="365399" y="2214709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0" name="Afgeronde rechthoek 6">
              <a:extLst>
                <a:ext uri="{FF2B5EF4-FFF2-40B4-BE49-F238E27FC236}">
                  <a16:creationId xmlns:a16="http://schemas.microsoft.com/office/drawing/2014/main" id="{2F5DB12D-42E6-8B46-AADA-97A0E02B4B2E}"/>
                </a:ext>
              </a:extLst>
            </p:cNvPr>
            <p:cNvSpPr txBox="1"/>
            <p:nvPr/>
          </p:nvSpPr>
          <p:spPr>
            <a:xfrm>
              <a:off x="390080" y="2239390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No </a:t>
              </a:r>
              <a:r>
                <a:rPr lang="pl-PL" sz="1600" kern="1200" dirty="0" err="1">
                  <a:latin typeface="Calibri" panose="020F0502020204030204" pitchFamily="34" charset="0"/>
                </a:rPr>
                <a:t>fuel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is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needed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6" name="Groep 45">
            <a:extLst>
              <a:ext uri="{FF2B5EF4-FFF2-40B4-BE49-F238E27FC236}">
                <a16:creationId xmlns:a16="http://schemas.microsoft.com/office/drawing/2014/main" id="{E5F756B5-2FDF-CA4A-8B40-962B377B9848}"/>
              </a:ext>
            </a:extLst>
          </p:cNvPr>
          <p:cNvGrpSpPr/>
          <p:nvPr/>
        </p:nvGrpSpPr>
        <p:grpSpPr>
          <a:xfrm>
            <a:off x="622300" y="3219453"/>
            <a:ext cx="3925020" cy="543259"/>
            <a:chOff x="365399" y="3187015"/>
            <a:chExt cx="2827963" cy="842665"/>
          </a:xfrm>
          <a:solidFill>
            <a:schemeClr val="accent2"/>
          </a:solidFill>
        </p:grpSpPr>
        <p:sp>
          <p:nvSpPr>
            <p:cNvPr id="47" name="Afgeronde rechthoek 46">
              <a:extLst>
                <a:ext uri="{FF2B5EF4-FFF2-40B4-BE49-F238E27FC236}">
                  <a16:creationId xmlns:a16="http://schemas.microsoft.com/office/drawing/2014/main" id="{4857D883-582D-C64D-90A8-998596B55923}"/>
                </a:ext>
              </a:extLst>
            </p:cNvPr>
            <p:cNvSpPr/>
            <p:nvPr/>
          </p:nvSpPr>
          <p:spPr>
            <a:xfrm>
              <a:off x="365399" y="3187015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48" name="Afgeronde rechthoek 8">
              <a:extLst>
                <a:ext uri="{FF2B5EF4-FFF2-40B4-BE49-F238E27FC236}">
                  <a16:creationId xmlns:a16="http://schemas.microsoft.com/office/drawing/2014/main" id="{F6E53520-88EF-584B-9558-557C7088121B}"/>
                </a:ext>
              </a:extLst>
            </p:cNvPr>
            <p:cNvSpPr txBox="1"/>
            <p:nvPr/>
          </p:nvSpPr>
          <p:spPr>
            <a:xfrm>
              <a:off x="390080" y="3211696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 err="1">
                  <a:latin typeface="Calibri" panose="020F0502020204030204" pitchFamily="34" charset="0"/>
                </a:rPr>
                <a:t>Predicabtle</a:t>
              </a:r>
              <a:r>
                <a:rPr lang="pl-PL" sz="1600" kern="1200" dirty="0">
                  <a:latin typeface="Calibri" panose="020F0502020204030204" pitchFamily="34" charset="0"/>
                </a:rPr>
                <a:t> – </a:t>
              </a:r>
              <a:r>
                <a:rPr lang="pl-PL" sz="1600" kern="1200" dirty="0" err="1">
                  <a:latin typeface="Calibri" panose="020F0502020204030204" pitchFamily="34" charset="0"/>
                </a:rPr>
                <a:t>tides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are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well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known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sp>
        <p:nvSpPr>
          <p:cNvPr id="53" name="Tijdelijke aanduiding voor tekst 15">
            <a:extLst>
              <a:ext uri="{FF2B5EF4-FFF2-40B4-BE49-F238E27FC236}">
                <a16:creationId xmlns:a16="http://schemas.microsoft.com/office/drawing/2014/main" id="{9D60DE2D-F32E-9840-9412-627A761B8CE1}"/>
              </a:ext>
            </a:extLst>
          </p:cNvPr>
          <p:cNvSpPr txBox="1">
            <a:spLocks/>
          </p:cNvSpPr>
          <p:nvPr/>
        </p:nvSpPr>
        <p:spPr>
          <a:xfrm>
            <a:off x="622300" y="144415"/>
            <a:ext cx="1366920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bg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latin typeface="Calibri" panose="020F0502020204030204" pitchFamily="34" charset="0"/>
              </a:rPr>
              <a:t>Lesson 6</a:t>
            </a:r>
          </a:p>
        </p:txBody>
      </p:sp>
      <p:sp>
        <p:nvSpPr>
          <p:cNvPr id="54" name="Tijdelijke aanduiding voor tekst 9">
            <a:extLst>
              <a:ext uri="{FF2B5EF4-FFF2-40B4-BE49-F238E27FC236}">
                <a16:creationId xmlns:a16="http://schemas.microsoft.com/office/drawing/2014/main" id="{55EE22BA-180B-DF45-8391-DF13FE97D136}"/>
              </a:ext>
            </a:extLst>
          </p:cNvPr>
          <p:cNvSpPr txBox="1">
            <a:spLocks/>
          </p:cNvSpPr>
          <p:nvPr/>
        </p:nvSpPr>
        <p:spPr>
          <a:xfrm>
            <a:off x="2243744" y="144415"/>
            <a:ext cx="9325956" cy="30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Tidal energy</a:t>
            </a:r>
            <a:endParaRPr lang="nl-BE" dirty="0">
              <a:latin typeface="Calibri" panose="020F0502020204030204" pitchFamily="34" charset="0"/>
            </a:endParaRPr>
          </a:p>
        </p:txBody>
      </p:sp>
      <p:grpSp>
        <p:nvGrpSpPr>
          <p:cNvPr id="55" name="Groep 54">
            <a:extLst>
              <a:ext uri="{FF2B5EF4-FFF2-40B4-BE49-F238E27FC236}">
                <a16:creationId xmlns:a16="http://schemas.microsoft.com/office/drawing/2014/main" id="{328EF84F-55DB-6543-BAC2-977B5F38EA7D}"/>
              </a:ext>
            </a:extLst>
          </p:cNvPr>
          <p:cNvGrpSpPr/>
          <p:nvPr/>
        </p:nvGrpSpPr>
        <p:grpSpPr>
          <a:xfrm>
            <a:off x="622300" y="3917103"/>
            <a:ext cx="3925020" cy="543259"/>
            <a:chOff x="365399" y="1242403"/>
            <a:chExt cx="2827963" cy="842665"/>
          </a:xfrm>
          <a:solidFill>
            <a:schemeClr val="accent2"/>
          </a:solidFill>
        </p:grpSpPr>
        <p:sp>
          <p:nvSpPr>
            <p:cNvPr id="56" name="Afgeronde rechthoek 55">
              <a:extLst>
                <a:ext uri="{FF2B5EF4-FFF2-40B4-BE49-F238E27FC236}">
                  <a16:creationId xmlns:a16="http://schemas.microsoft.com/office/drawing/2014/main" id="{733D7B17-5C1E-BA4F-9943-BB356E970AF4}"/>
                </a:ext>
              </a:extLst>
            </p:cNvPr>
            <p:cNvSpPr/>
            <p:nvPr/>
          </p:nvSpPr>
          <p:spPr>
            <a:xfrm>
              <a:off x="365399" y="1242403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7" name="Afgeronde rechthoek 4">
              <a:extLst>
                <a:ext uri="{FF2B5EF4-FFF2-40B4-BE49-F238E27FC236}">
                  <a16:creationId xmlns:a16="http://schemas.microsoft.com/office/drawing/2014/main" id="{B8E8B51D-4438-0641-BCE3-82127D6915FB}"/>
                </a:ext>
              </a:extLst>
            </p:cNvPr>
            <p:cNvSpPr txBox="1"/>
            <p:nvPr/>
          </p:nvSpPr>
          <p:spPr>
            <a:xfrm>
              <a:off x="390080" y="1267084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 err="1">
                  <a:latin typeface="Calibri" panose="020F0502020204030204" pitchFamily="34" charset="0"/>
                </a:rPr>
                <a:t>Tides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are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free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8" name="Groep 57">
            <a:extLst>
              <a:ext uri="{FF2B5EF4-FFF2-40B4-BE49-F238E27FC236}">
                <a16:creationId xmlns:a16="http://schemas.microsoft.com/office/drawing/2014/main" id="{A955E7A9-B39D-FF4A-9638-0E6A83E75A80}"/>
              </a:ext>
            </a:extLst>
          </p:cNvPr>
          <p:cNvGrpSpPr/>
          <p:nvPr/>
        </p:nvGrpSpPr>
        <p:grpSpPr>
          <a:xfrm>
            <a:off x="622300" y="4614753"/>
            <a:ext cx="3925020" cy="543259"/>
            <a:chOff x="365399" y="2214709"/>
            <a:chExt cx="2827963" cy="842665"/>
          </a:xfrm>
          <a:solidFill>
            <a:schemeClr val="accent2"/>
          </a:solidFill>
        </p:grpSpPr>
        <p:sp>
          <p:nvSpPr>
            <p:cNvPr id="59" name="Afgeronde rechthoek 58">
              <a:extLst>
                <a:ext uri="{FF2B5EF4-FFF2-40B4-BE49-F238E27FC236}">
                  <a16:creationId xmlns:a16="http://schemas.microsoft.com/office/drawing/2014/main" id="{CB61E43C-6AD3-6344-ADB6-9DC7A459E632}"/>
                </a:ext>
              </a:extLst>
            </p:cNvPr>
            <p:cNvSpPr/>
            <p:nvPr/>
          </p:nvSpPr>
          <p:spPr>
            <a:xfrm>
              <a:off x="365399" y="2214709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0" name="Afgeronde rechthoek 6">
              <a:extLst>
                <a:ext uri="{FF2B5EF4-FFF2-40B4-BE49-F238E27FC236}">
                  <a16:creationId xmlns:a16="http://schemas.microsoft.com/office/drawing/2014/main" id="{DCF1A1F3-AB43-E24A-85B1-6FC82F8913F7}"/>
                </a:ext>
              </a:extLst>
            </p:cNvPr>
            <p:cNvSpPr txBox="1"/>
            <p:nvPr/>
          </p:nvSpPr>
          <p:spPr>
            <a:xfrm>
              <a:off x="390080" y="2239390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It </a:t>
              </a:r>
              <a:r>
                <a:rPr lang="pl-PL" sz="1600" kern="1200" dirty="0" err="1">
                  <a:latin typeface="Calibri" panose="020F0502020204030204" pitchFamily="34" charset="0"/>
                </a:rPr>
                <a:t>will</a:t>
              </a:r>
              <a:r>
                <a:rPr lang="pl-PL" sz="1600" kern="1200" dirty="0">
                  <a:latin typeface="Calibri" panose="020F0502020204030204" pitchFamily="34" charset="0"/>
                </a:rPr>
                <a:t> not run out – </a:t>
              </a:r>
              <a:r>
                <a:rPr lang="pl-PL" sz="1600" kern="1200" dirty="0" err="1">
                  <a:latin typeface="Calibri" panose="020F0502020204030204" pitchFamily="34" charset="0"/>
                </a:rPr>
                <a:t>it’s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renewable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1" name="Groep 60">
            <a:extLst>
              <a:ext uri="{FF2B5EF4-FFF2-40B4-BE49-F238E27FC236}">
                <a16:creationId xmlns:a16="http://schemas.microsoft.com/office/drawing/2014/main" id="{8C34A0A3-7721-CB42-9E8E-DA61DA6D4685}"/>
              </a:ext>
            </a:extLst>
          </p:cNvPr>
          <p:cNvGrpSpPr/>
          <p:nvPr/>
        </p:nvGrpSpPr>
        <p:grpSpPr>
          <a:xfrm>
            <a:off x="622300" y="5312404"/>
            <a:ext cx="3925020" cy="543259"/>
            <a:chOff x="365399" y="3187015"/>
            <a:chExt cx="2827963" cy="842665"/>
          </a:xfrm>
          <a:solidFill>
            <a:schemeClr val="accent2"/>
          </a:solidFill>
        </p:grpSpPr>
        <p:sp>
          <p:nvSpPr>
            <p:cNvPr id="62" name="Afgeronde rechthoek 61">
              <a:extLst>
                <a:ext uri="{FF2B5EF4-FFF2-40B4-BE49-F238E27FC236}">
                  <a16:creationId xmlns:a16="http://schemas.microsoft.com/office/drawing/2014/main" id="{B181B4A1-E0EC-8D4C-B72B-11A2F210A334}"/>
                </a:ext>
              </a:extLst>
            </p:cNvPr>
            <p:cNvSpPr/>
            <p:nvPr/>
          </p:nvSpPr>
          <p:spPr>
            <a:xfrm>
              <a:off x="365399" y="3187015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3" name="Afgeronde rechthoek 8">
              <a:extLst>
                <a:ext uri="{FF2B5EF4-FFF2-40B4-BE49-F238E27FC236}">
                  <a16:creationId xmlns:a16="http://schemas.microsoft.com/office/drawing/2014/main" id="{03E2EA59-B1CF-8148-8B93-982AA7D2971F}"/>
                </a:ext>
              </a:extLst>
            </p:cNvPr>
            <p:cNvSpPr txBox="1"/>
            <p:nvPr/>
          </p:nvSpPr>
          <p:spPr>
            <a:xfrm>
              <a:off x="390080" y="3211696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Zero-</a:t>
              </a:r>
              <a:r>
                <a:rPr lang="pl-PL" sz="1600" kern="1200" dirty="0" err="1">
                  <a:latin typeface="Calibri" panose="020F0502020204030204" pitchFamily="34" charset="0"/>
                </a:rPr>
                <a:t>carbon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emisisons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4" name="Groep 63">
            <a:extLst>
              <a:ext uri="{FF2B5EF4-FFF2-40B4-BE49-F238E27FC236}">
                <a16:creationId xmlns:a16="http://schemas.microsoft.com/office/drawing/2014/main" id="{E0FDDB49-A057-6C46-B8D6-FCC69D3DC324}"/>
              </a:ext>
            </a:extLst>
          </p:cNvPr>
          <p:cNvGrpSpPr/>
          <p:nvPr/>
        </p:nvGrpSpPr>
        <p:grpSpPr>
          <a:xfrm>
            <a:off x="7644680" y="1824153"/>
            <a:ext cx="3925020" cy="543259"/>
            <a:chOff x="365399" y="1242403"/>
            <a:chExt cx="2827963" cy="842665"/>
          </a:xfrm>
          <a:solidFill>
            <a:schemeClr val="accent4"/>
          </a:solidFill>
        </p:grpSpPr>
        <p:sp>
          <p:nvSpPr>
            <p:cNvPr id="65" name="Afgeronde rechthoek 64">
              <a:extLst>
                <a:ext uri="{FF2B5EF4-FFF2-40B4-BE49-F238E27FC236}">
                  <a16:creationId xmlns:a16="http://schemas.microsoft.com/office/drawing/2014/main" id="{E7177967-0163-8F4A-A0B0-CB68AEE748CD}"/>
                </a:ext>
              </a:extLst>
            </p:cNvPr>
            <p:cNvSpPr/>
            <p:nvPr/>
          </p:nvSpPr>
          <p:spPr>
            <a:xfrm>
              <a:off x="365399" y="1242403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6" name="Afgeronde rechthoek 4">
              <a:extLst>
                <a:ext uri="{FF2B5EF4-FFF2-40B4-BE49-F238E27FC236}">
                  <a16:creationId xmlns:a16="http://schemas.microsoft.com/office/drawing/2014/main" id="{75030672-7C58-F84A-B672-1F16FC9A03F8}"/>
                </a:ext>
              </a:extLst>
            </p:cNvPr>
            <p:cNvSpPr txBox="1"/>
            <p:nvPr/>
          </p:nvSpPr>
          <p:spPr>
            <a:xfrm>
              <a:off x="390080" y="1267084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Major </a:t>
              </a:r>
              <a:r>
                <a:rPr lang="pl-PL" sz="1600" kern="1200" dirty="0" err="1">
                  <a:latin typeface="Calibri" panose="020F0502020204030204" pitchFamily="34" charset="0"/>
                </a:rPr>
                <a:t>impact</a:t>
              </a:r>
              <a:r>
                <a:rPr lang="pl-PL" sz="1600" kern="1200" dirty="0">
                  <a:latin typeface="Calibri" panose="020F0502020204030204" pitchFamily="34" charset="0"/>
                </a:rPr>
                <a:t> on environment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7" name="Groep 66">
            <a:extLst>
              <a:ext uri="{FF2B5EF4-FFF2-40B4-BE49-F238E27FC236}">
                <a16:creationId xmlns:a16="http://schemas.microsoft.com/office/drawing/2014/main" id="{FFC178B3-2584-6B4E-8A20-B90AEDD3AC98}"/>
              </a:ext>
            </a:extLst>
          </p:cNvPr>
          <p:cNvGrpSpPr/>
          <p:nvPr/>
        </p:nvGrpSpPr>
        <p:grpSpPr>
          <a:xfrm>
            <a:off x="7644680" y="2521803"/>
            <a:ext cx="3925020" cy="543259"/>
            <a:chOff x="365399" y="2214709"/>
            <a:chExt cx="2827963" cy="842665"/>
          </a:xfrm>
          <a:solidFill>
            <a:schemeClr val="accent4"/>
          </a:solidFill>
        </p:grpSpPr>
        <p:sp>
          <p:nvSpPr>
            <p:cNvPr id="68" name="Afgeronde rechthoek 67">
              <a:extLst>
                <a:ext uri="{FF2B5EF4-FFF2-40B4-BE49-F238E27FC236}">
                  <a16:creationId xmlns:a16="http://schemas.microsoft.com/office/drawing/2014/main" id="{0F784991-39D5-6B41-8663-4FE2EC379FD8}"/>
                </a:ext>
              </a:extLst>
            </p:cNvPr>
            <p:cNvSpPr/>
            <p:nvPr/>
          </p:nvSpPr>
          <p:spPr>
            <a:xfrm>
              <a:off x="365399" y="2214709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9" name="Afgeronde rechthoek 6">
              <a:extLst>
                <a:ext uri="{FF2B5EF4-FFF2-40B4-BE49-F238E27FC236}">
                  <a16:creationId xmlns:a16="http://schemas.microsoft.com/office/drawing/2014/main" id="{A8B431CC-42AB-414F-99E4-1C3839E1BBC6}"/>
                </a:ext>
              </a:extLst>
            </p:cNvPr>
            <p:cNvSpPr txBox="1"/>
            <p:nvPr/>
          </p:nvSpPr>
          <p:spPr>
            <a:xfrm>
              <a:off x="390080" y="2239390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 err="1">
                  <a:latin typeface="Calibri" panose="020F0502020204030204" pitchFamily="34" charset="0"/>
                </a:rPr>
                <a:t>Still</a:t>
              </a:r>
              <a:r>
                <a:rPr lang="pl-PL" sz="1600" kern="1200" dirty="0">
                  <a:latin typeface="Calibri" panose="020F0502020204030204" pitchFamily="34" charset="0"/>
                </a:rPr>
                <a:t> not </a:t>
              </a:r>
              <a:r>
                <a:rPr lang="pl-PL" sz="1600" kern="1200" dirty="0" err="1">
                  <a:latin typeface="Calibri" panose="020F0502020204030204" pitchFamily="34" charset="0"/>
                </a:rPr>
                <a:t>so</a:t>
              </a:r>
              <a:r>
                <a:rPr lang="pl-PL" sz="1600" kern="1200" dirty="0">
                  <a:latin typeface="Calibri" panose="020F0502020204030204" pitchFamily="34" charset="0"/>
                </a:rPr>
                <a:t> popular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0" name="Groep 69">
            <a:extLst>
              <a:ext uri="{FF2B5EF4-FFF2-40B4-BE49-F238E27FC236}">
                <a16:creationId xmlns:a16="http://schemas.microsoft.com/office/drawing/2014/main" id="{B8A7FE35-2775-774E-9F8F-1A2A3B859FC4}"/>
              </a:ext>
            </a:extLst>
          </p:cNvPr>
          <p:cNvGrpSpPr/>
          <p:nvPr/>
        </p:nvGrpSpPr>
        <p:grpSpPr>
          <a:xfrm>
            <a:off x="7644680" y="3219453"/>
            <a:ext cx="3925020" cy="543259"/>
            <a:chOff x="365399" y="3187015"/>
            <a:chExt cx="2827963" cy="842665"/>
          </a:xfrm>
          <a:solidFill>
            <a:schemeClr val="accent4"/>
          </a:solidFill>
        </p:grpSpPr>
        <p:sp>
          <p:nvSpPr>
            <p:cNvPr id="71" name="Afgeronde rechthoek 70">
              <a:extLst>
                <a:ext uri="{FF2B5EF4-FFF2-40B4-BE49-F238E27FC236}">
                  <a16:creationId xmlns:a16="http://schemas.microsoft.com/office/drawing/2014/main" id="{D02093E5-32DF-0148-B0F6-17AA269A311A}"/>
                </a:ext>
              </a:extLst>
            </p:cNvPr>
            <p:cNvSpPr/>
            <p:nvPr/>
          </p:nvSpPr>
          <p:spPr>
            <a:xfrm>
              <a:off x="365399" y="3187015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72" name="Afgeronde rechthoek 8">
              <a:extLst>
                <a:ext uri="{FF2B5EF4-FFF2-40B4-BE49-F238E27FC236}">
                  <a16:creationId xmlns:a16="http://schemas.microsoft.com/office/drawing/2014/main" id="{2437BB17-3AEE-6342-A366-D6DD2C108C28}"/>
                </a:ext>
              </a:extLst>
            </p:cNvPr>
            <p:cNvSpPr txBox="1"/>
            <p:nvPr/>
          </p:nvSpPr>
          <p:spPr>
            <a:xfrm>
              <a:off x="390080" y="3211696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dirty="0" err="1">
                  <a:latin typeface="Calibri" panose="020F0502020204030204" pitchFamily="34" charset="0"/>
                </a:rPr>
                <a:t>Expensive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3" name="Groep 72">
            <a:extLst>
              <a:ext uri="{FF2B5EF4-FFF2-40B4-BE49-F238E27FC236}">
                <a16:creationId xmlns:a16="http://schemas.microsoft.com/office/drawing/2014/main" id="{BC0682B0-236C-A843-8309-B257BA8F2C07}"/>
              </a:ext>
            </a:extLst>
          </p:cNvPr>
          <p:cNvGrpSpPr/>
          <p:nvPr/>
        </p:nvGrpSpPr>
        <p:grpSpPr>
          <a:xfrm>
            <a:off x="7644680" y="3917103"/>
            <a:ext cx="3925020" cy="543259"/>
            <a:chOff x="365399" y="1242403"/>
            <a:chExt cx="2827963" cy="842665"/>
          </a:xfrm>
          <a:solidFill>
            <a:schemeClr val="accent4"/>
          </a:solidFill>
        </p:grpSpPr>
        <p:sp>
          <p:nvSpPr>
            <p:cNvPr id="74" name="Afgeronde rechthoek 73">
              <a:extLst>
                <a:ext uri="{FF2B5EF4-FFF2-40B4-BE49-F238E27FC236}">
                  <a16:creationId xmlns:a16="http://schemas.microsoft.com/office/drawing/2014/main" id="{5E41909F-6C2B-7C4E-A165-975CEE0B79E0}"/>
                </a:ext>
              </a:extLst>
            </p:cNvPr>
            <p:cNvSpPr/>
            <p:nvPr/>
          </p:nvSpPr>
          <p:spPr>
            <a:xfrm>
              <a:off x="365399" y="1242403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75" name="Afgeronde rechthoek 4">
              <a:extLst>
                <a:ext uri="{FF2B5EF4-FFF2-40B4-BE49-F238E27FC236}">
                  <a16:creationId xmlns:a16="http://schemas.microsoft.com/office/drawing/2014/main" id="{D6B7B153-3233-744F-93EC-3A0AEA278C11}"/>
                </a:ext>
              </a:extLst>
            </p:cNvPr>
            <p:cNvSpPr txBox="1"/>
            <p:nvPr/>
          </p:nvSpPr>
          <p:spPr>
            <a:xfrm>
              <a:off x="390080" y="1267084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New </a:t>
              </a:r>
              <a:r>
                <a:rPr lang="pl-PL" sz="1600" kern="1200" dirty="0" err="1">
                  <a:latin typeface="Calibri" panose="020F0502020204030204" pitchFamily="34" charset="0"/>
                </a:rPr>
                <a:t>technology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6" name="Groep 75">
            <a:extLst>
              <a:ext uri="{FF2B5EF4-FFF2-40B4-BE49-F238E27FC236}">
                <a16:creationId xmlns:a16="http://schemas.microsoft.com/office/drawing/2014/main" id="{7FE80F80-0123-3C4B-A599-3B7AFDE18087}"/>
              </a:ext>
            </a:extLst>
          </p:cNvPr>
          <p:cNvGrpSpPr/>
          <p:nvPr/>
        </p:nvGrpSpPr>
        <p:grpSpPr>
          <a:xfrm>
            <a:off x="7644680" y="4614753"/>
            <a:ext cx="3925020" cy="543259"/>
            <a:chOff x="365399" y="2214709"/>
            <a:chExt cx="2827963" cy="842665"/>
          </a:xfrm>
          <a:solidFill>
            <a:schemeClr val="accent4"/>
          </a:solidFill>
        </p:grpSpPr>
        <p:sp>
          <p:nvSpPr>
            <p:cNvPr id="77" name="Afgeronde rechthoek 76">
              <a:extLst>
                <a:ext uri="{FF2B5EF4-FFF2-40B4-BE49-F238E27FC236}">
                  <a16:creationId xmlns:a16="http://schemas.microsoft.com/office/drawing/2014/main" id="{179574AC-ECB8-5D43-8B64-5FF44DFDC03A}"/>
                </a:ext>
              </a:extLst>
            </p:cNvPr>
            <p:cNvSpPr/>
            <p:nvPr/>
          </p:nvSpPr>
          <p:spPr>
            <a:xfrm>
              <a:off x="365399" y="2214709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78" name="Afgeronde rechthoek 6">
              <a:extLst>
                <a:ext uri="{FF2B5EF4-FFF2-40B4-BE49-F238E27FC236}">
                  <a16:creationId xmlns:a16="http://schemas.microsoft.com/office/drawing/2014/main" id="{64B14943-2C41-A248-BCA8-0F17451FAA72}"/>
                </a:ext>
              </a:extLst>
            </p:cNvPr>
            <p:cNvSpPr txBox="1"/>
            <p:nvPr/>
          </p:nvSpPr>
          <p:spPr>
            <a:xfrm>
              <a:off x="390080" y="2239390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 err="1">
                  <a:latin typeface="Calibri" panose="020F0502020204030204" pitchFamily="34" charset="0"/>
                </a:rPr>
                <a:t>Problems</a:t>
              </a:r>
              <a:r>
                <a:rPr lang="pl-PL" sz="1600" kern="1200" dirty="0">
                  <a:latin typeface="Calibri" panose="020F0502020204030204" pitchFamily="34" charset="0"/>
                </a:rPr>
                <a:t> with </a:t>
              </a:r>
              <a:r>
                <a:rPr lang="pl-PL" sz="1600" kern="1200" dirty="0" err="1">
                  <a:latin typeface="Calibri" panose="020F0502020204030204" pitchFamily="34" charset="0"/>
                </a:rPr>
                <a:t>other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sea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users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9" name="Groep 78">
            <a:extLst>
              <a:ext uri="{FF2B5EF4-FFF2-40B4-BE49-F238E27FC236}">
                <a16:creationId xmlns:a16="http://schemas.microsoft.com/office/drawing/2014/main" id="{BB3C9A00-98B5-324A-B394-341DB4F6DB2F}"/>
              </a:ext>
            </a:extLst>
          </p:cNvPr>
          <p:cNvGrpSpPr/>
          <p:nvPr/>
        </p:nvGrpSpPr>
        <p:grpSpPr>
          <a:xfrm>
            <a:off x="7644680" y="5312404"/>
            <a:ext cx="3925020" cy="543259"/>
            <a:chOff x="365399" y="3187015"/>
            <a:chExt cx="2827963" cy="842665"/>
          </a:xfrm>
          <a:solidFill>
            <a:schemeClr val="accent4"/>
          </a:solidFill>
        </p:grpSpPr>
        <p:sp>
          <p:nvSpPr>
            <p:cNvPr id="80" name="Afgeronde rechthoek 79">
              <a:extLst>
                <a:ext uri="{FF2B5EF4-FFF2-40B4-BE49-F238E27FC236}">
                  <a16:creationId xmlns:a16="http://schemas.microsoft.com/office/drawing/2014/main" id="{ACF131F5-7CC7-3E44-ADB0-B2E4EDD9110E}"/>
                </a:ext>
              </a:extLst>
            </p:cNvPr>
            <p:cNvSpPr/>
            <p:nvPr/>
          </p:nvSpPr>
          <p:spPr>
            <a:xfrm>
              <a:off x="365399" y="3187015"/>
              <a:ext cx="2827963" cy="84266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81" name="Afgeronde rechthoek 8">
              <a:extLst>
                <a:ext uri="{FF2B5EF4-FFF2-40B4-BE49-F238E27FC236}">
                  <a16:creationId xmlns:a16="http://schemas.microsoft.com/office/drawing/2014/main" id="{090D95FA-A581-ED42-A058-9785C8456ACC}"/>
                </a:ext>
              </a:extLst>
            </p:cNvPr>
            <p:cNvSpPr txBox="1"/>
            <p:nvPr/>
          </p:nvSpPr>
          <p:spPr>
            <a:xfrm>
              <a:off x="390080" y="3211696"/>
              <a:ext cx="2778601" cy="79330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4290" rIns="4572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Calibri" panose="020F0502020204030204" pitchFamily="34" charset="0"/>
                </a:rPr>
                <a:t>Limited </a:t>
              </a:r>
              <a:r>
                <a:rPr lang="pl-PL" sz="1600" kern="1200" dirty="0" err="1">
                  <a:latin typeface="Calibri" panose="020F0502020204030204" pitchFamily="34" charset="0"/>
                </a:rPr>
                <a:t>site</a:t>
              </a:r>
              <a:r>
                <a:rPr lang="pl-PL" sz="1600" kern="1200" dirty="0">
                  <a:latin typeface="Calibri" panose="020F0502020204030204" pitchFamily="34" charset="0"/>
                </a:rPr>
                <a:t> </a:t>
              </a:r>
              <a:r>
                <a:rPr lang="pl-PL" sz="1600" kern="1200" dirty="0" err="1">
                  <a:latin typeface="Calibri" panose="020F0502020204030204" pitchFamily="34" charset="0"/>
                </a:rPr>
                <a:t>availability</a:t>
              </a:r>
              <a:endParaRPr lang="en-GB" sz="1600" kern="12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07316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Flores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A"/>
      </a:accent1>
      <a:accent2>
        <a:srgbClr val="00ADCB"/>
      </a:accent2>
      <a:accent3>
        <a:srgbClr val="5BC5F2"/>
      </a:accent3>
      <a:accent4>
        <a:srgbClr val="FFC000"/>
      </a:accent4>
      <a:accent5>
        <a:srgbClr val="5B9BD5"/>
      </a:accent5>
      <a:accent6>
        <a:srgbClr val="B3B3B3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rmAutofit/>
      </a:bodyPr>
      <a:lstStyle>
        <a:defPPr algn="ctr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EB7B92329EB1469959F726D06C9A46" ma:contentTypeVersion="14" ma:contentTypeDescription="Create a new document." ma:contentTypeScope="" ma:versionID="210b957f0d6d92baffe9f8d91c603979">
  <xsd:schema xmlns:xsd="http://www.w3.org/2001/XMLSchema" xmlns:xs="http://www.w3.org/2001/XMLSchema" xmlns:p="http://schemas.microsoft.com/office/2006/metadata/properties" xmlns:ns2="80b3e4ae-84ae-4172-b089-e6067ab86e0b" xmlns:ns3="4cc6211c-6d4c-494f-9d02-c833795e2253" targetNamespace="http://schemas.microsoft.com/office/2006/metadata/properties" ma:root="true" ma:fieldsID="d7aa006825d0ef4e322f09f7bd233eb4" ns2:_="" ns3:_="">
    <xsd:import namespace="80b3e4ae-84ae-4172-b089-e6067ab86e0b"/>
    <xsd:import namespace="4cc6211c-6d4c-494f-9d02-c833795e22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b3e4ae-84ae-4172-b089-e6067ab86e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7a2aac7-57b4-4b75-9d35-5a0ee1aca5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c6211c-6d4c-494f-9d02-c833795e225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4a7756e-7de9-48d8-b1a5-414642ce6772}" ma:internalName="TaxCatchAll" ma:showField="CatchAllData" ma:web="4cc6211c-6d4c-494f-9d02-c833795e22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c6211c-6d4c-494f-9d02-c833795e2253" xsi:nil="true"/>
    <lcf76f155ced4ddcb4097134ff3c332f xmlns="80b3e4ae-84ae-4172-b089-e6067ab86e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7276E05-AD4F-414A-9525-0C58E458CFE6}"/>
</file>

<file path=customXml/itemProps2.xml><?xml version="1.0" encoding="utf-8"?>
<ds:datastoreItem xmlns:ds="http://schemas.openxmlformats.org/officeDocument/2006/customXml" ds:itemID="{3D636902-899F-4314-AB95-A971BE86C025}"/>
</file>

<file path=customXml/itemProps3.xml><?xml version="1.0" encoding="utf-8"?>
<ds:datastoreItem xmlns:ds="http://schemas.openxmlformats.org/officeDocument/2006/customXml" ds:itemID="{66B81B1E-6832-4288-A433-3D6042341772}"/>
</file>

<file path=docProps/app.xml><?xml version="1.0" encoding="utf-8"?>
<Properties xmlns="http://schemas.openxmlformats.org/officeDocument/2006/extended-properties" xmlns:vt="http://schemas.openxmlformats.org/officeDocument/2006/docPropsVTypes">
  <TotalTime>2085</TotalTime>
  <Words>305</Words>
  <Application>Microsoft Office PowerPoint</Application>
  <PresentationFormat>Widescreen</PresentationFormat>
  <Paragraphs>90</Paragraphs>
  <Slides>10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Motyw pakietu Office</vt:lpstr>
      <vt:lpstr>PowerPoint Presentation</vt:lpstr>
      <vt:lpstr>In this course we will explore the different offshore renewable technologies:</vt:lpstr>
      <vt:lpstr>Table of content</vt:lpstr>
      <vt:lpstr>What causes tides?</vt:lpstr>
      <vt:lpstr>PowerPoint Presentation</vt:lpstr>
      <vt:lpstr>Tidal intensity across Earth</vt:lpstr>
      <vt:lpstr>Technology</vt:lpstr>
      <vt:lpstr>Technology</vt:lpstr>
      <vt:lpstr>What are the pros and cons?</vt:lpstr>
      <vt:lpstr>Barriers and drivers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offshore renewable energy. What are renewable energy sources?</dc:title>
  <dc:creator>Paulina Kordas</dc:creator>
  <cp:lastModifiedBy>Nina Mavrogeorgou</cp:lastModifiedBy>
  <cp:revision>64</cp:revision>
  <dcterms:created xsi:type="dcterms:W3CDTF">2023-08-18T07:00:07Z</dcterms:created>
  <dcterms:modified xsi:type="dcterms:W3CDTF">2024-04-02T12:40:11Z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0x01010081EB7B92329EB1469959F726D06C9A46</vt:lpwstr>
  </property>
</Properties>
</file>