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6" r:id="rId2"/>
    <p:sldId id="274" r:id="rId3"/>
    <p:sldId id="295" r:id="rId4"/>
    <p:sldId id="285" r:id="rId5"/>
    <p:sldId id="278" r:id="rId6"/>
    <p:sldId id="279" r:id="rId7"/>
    <p:sldId id="281" r:id="rId8"/>
    <p:sldId id="297" r:id="rId9"/>
    <p:sldId id="296" r:id="rId10"/>
    <p:sldId id="282" r:id="rId11"/>
    <p:sldId id="283" r:id="rId12"/>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70BB"/>
    <a:srgbClr val="2FAECC"/>
    <a:srgbClr val="59C6F3"/>
    <a:srgbClr val="FCCA00"/>
    <a:srgbClr val="DC3F68"/>
    <a:srgbClr val="0070BA"/>
    <a:srgbClr val="5BC5F2"/>
    <a:srgbClr val="00ADCB"/>
    <a:srgbClr val="FFC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0" autoAdjust="0"/>
    <p:restoredTop sz="84867" autoAdjust="0"/>
  </p:normalViewPr>
  <p:slideViewPr>
    <p:cSldViewPr snapToGrid="0">
      <p:cViewPr varScale="1">
        <p:scale>
          <a:sx n="66" d="100"/>
          <a:sy n="66" d="100"/>
        </p:scale>
        <p:origin x="1723" y="62"/>
      </p:cViewPr>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5DA59B-8BFD-4E54-B0C7-E2CC62B8C2C7}" type="datetimeFigureOut">
              <a:rPr lang="pl-PL" smtClean="0"/>
              <a:t>02.04.2024</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99806-54E5-4C8C-A612-F4860410E9CA}" type="slidenum">
              <a:rPr lang="pl-PL" smtClean="0"/>
              <a:t>‹#›</a:t>
            </a:fld>
            <a:endParaRPr lang="pl-PL"/>
          </a:p>
        </p:txBody>
      </p:sp>
    </p:spTree>
    <p:extLst>
      <p:ext uri="{BB962C8B-B14F-4D97-AF65-F5344CB8AC3E}">
        <p14:creationId xmlns:p14="http://schemas.microsoft.com/office/powerpoint/2010/main" val="2052634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sz="1200" dirty="0">
              <a:effectLst/>
              <a:latin typeface="Calibri" panose="020F0502020204030204" pitchFamily="34" charset="0"/>
              <a:ea typeface="Times New Roman" panose="02020603050405020304" pitchFamily="18" charset="0"/>
            </a:endParaRPr>
          </a:p>
        </p:txBody>
      </p:sp>
      <p:sp>
        <p:nvSpPr>
          <p:cNvPr id="4" name="Symbol zastępczy numeru slajdu 3"/>
          <p:cNvSpPr>
            <a:spLocks noGrp="1"/>
          </p:cNvSpPr>
          <p:nvPr>
            <p:ph type="sldNum" sz="quarter" idx="5"/>
          </p:nvPr>
        </p:nvSpPr>
        <p:spPr/>
        <p:txBody>
          <a:bodyPr/>
          <a:lstStyle/>
          <a:p>
            <a:fld id="{86299806-54E5-4C8C-A612-F4860410E9CA}" type="slidenum">
              <a:rPr lang="pl-PL" smtClean="0"/>
              <a:t>3</a:t>
            </a:fld>
            <a:endParaRPr lang="pl-PL"/>
          </a:p>
        </p:txBody>
      </p:sp>
    </p:spTree>
    <p:extLst>
      <p:ext uri="{BB962C8B-B14F-4D97-AF65-F5344CB8AC3E}">
        <p14:creationId xmlns:p14="http://schemas.microsoft.com/office/powerpoint/2010/main" val="71803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86299806-54E5-4C8C-A612-F4860410E9CA}" type="slidenum">
              <a:rPr lang="pl-PL" smtClean="0"/>
              <a:t>4</a:t>
            </a:fld>
            <a:endParaRPr lang="pl-PL"/>
          </a:p>
        </p:txBody>
      </p:sp>
    </p:spTree>
    <p:extLst>
      <p:ext uri="{BB962C8B-B14F-4D97-AF65-F5344CB8AC3E}">
        <p14:creationId xmlns:p14="http://schemas.microsoft.com/office/powerpoint/2010/main" val="1127708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86299806-54E5-4C8C-A612-F4860410E9CA}" type="slidenum">
              <a:rPr lang="pl-PL" smtClean="0"/>
              <a:t>5</a:t>
            </a:fld>
            <a:endParaRPr lang="pl-PL"/>
          </a:p>
        </p:txBody>
      </p:sp>
    </p:spTree>
    <p:extLst>
      <p:ext uri="{BB962C8B-B14F-4D97-AF65-F5344CB8AC3E}">
        <p14:creationId xmlns:p14="http://schemas.microsoft.com/office/powerpoint/2010/main" val="294628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sz="1800"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ymbol zastępczy numeru slajdu 3"/>
          <p:cNvSpPr>
            <a:spLocks noGrp="1"/>
          </p:cNvSpPr>
          <p:nvPr>
            <p:ph type="sldNum" sz="quarter" idx="5"/>
          </p:nvPr>
        </p:nvSpPr>
        <p:spPr/>
        <p:txBody>
          <a:bodyPr/>
          <a:lstStyle/>
          <a:p>
            <a:fld id="{86299806-54E5-4C8C-A612-F4860410E9CA}" type="slidenum">
              <a:rPr lang="pl-PL" smtClean="0"/>
              <a:t>6</a:t>
            </a:fld>
            <a:endParaRPr lang="pl-PL"/>
          </a:p>
        </p:txBody>
      </p:sp>
    </p:spTree>
    <p:extLst>
      <p:ext uri="{BB962C8B-B14F-4D97-AF65-F5344CB8AC3E}">
        <p14:creationId xmlns:p14="http://schemas.microsoft.com/office/powerpoint/2010/main" val="427727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sz="1800"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ymbol zastępczy numeru slajdu 3"/>
          <p:cNvSpPr>
            <a:spLocks noGrp="1"/>
          </p:cNvSpPr>
          <p:nvPr>
            <p:ph type="sldNum" sz="quarter" idx="5"/>
          </p:nvPr>
        </p:nvSpPr>
        <p:spPr/>
        <p:txBody>
          <a:bodyPr/>
          <a:lstStyle/>
          <a:p>
            <a:fld id="{86299806-54E5-4C8C-A612-F4860410E9CA}" type="slidenum">
              <a:rPr lang="pl-PL" smtClean="0"/>
              <a:t>7</a:t>
            </a:fld>
            <a:endParaRPr lang="pl-PL"/>
          </a:p>
        </p:txBody>
      </p:sp>
    </p:spTree>
    <p:extLst>
      <p:ext uri="{BB962C8B-B14F-4D97-AF65-F5344CB8AC3E}">
        <p14:creationId xmlns:p14="http://schemas.microsoft.com/office/powerpoint/2010/main" val="3509872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algn="r"/>
            <a:endParaRPr lang="pl-PL" sz="1100" i="1" dirty="0">
              <a:effectLst/>
              <a:latin typeface="+mn-lt"/>
              <a:ea typeface="Times New Roman" panose="02020603050405020304" pitchFamily="18" charset="0"/>
            </a:endParaRPr>
          </a:p>
        </p:txBody>
      </p:sp>
      <p:sp>
        <p:nvSpPr>
          <p:cNvPr id="4" name="Symbol zastępczy numeru slajdu 3"/>
          <p:cNvSpPr>
            <a:spLocks noGrp="1"/>
          </p:cNvSpPr>
          <p:nvPr>
            <p:ph type="sldNum" sz="quarter" idx="5"/>
          </p:nvPr>
        </p:nvSpPr>
        <p:spPr/>
        <p:txBody>
          <a:bodyPr/>
          <a:lstStyle/>
          <a:p>
            <a:fld id="{86299806-54E5-4C8C-A612-F4860410E9CA}" type="slidenum">
              <a:rPr lang="pl-PL" smtClean="0"/>
              <a:t>9</a:t>
            </a:fld>
            <a:endParaRPr lang="pl-PL"/>
          </a:p>
        </p:txBody>
      </p:sp>
    </p:spTree>
    <p:extLst>
      <p:ext uri="{BB962C8B-B14F-4D97-AF65-F5344CB8AC3E}">
        <p14:creationId xmlns:p14="http://schemas.microsoft.com/office/powerpoint/2010/main" val="3110855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86299806-54E5-4C8C-A612-F4860410E9CA}" type="slidenum">
              <a:rPr lang="pl-PL" smtClean="0"/>
              <a:t>10</a:t>
            </a:fld>
            <a:endParaRPr lang="pl-PL"/>
          </a:p>
        </p:txBody>
      </p:sp>
    </p:spTree>
    <p:extLst>
      <p:ext uri="{BB962C8B-B14F-4D97-AF65-F5344CB8AC3E}">
        <p14:creationId xmlns:p14="http://schemas.microsoft.com/office/powerpoint/2010/main" val="3043716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86299806-54E5-4C8C-A612-F4860410E9CA}" type="slidenum">
              <a:rPr lang="pl-PL" smtClean="0"/>
              <a:t>11</a:t>
            </a:fld>
            <a:endParaRPr lang="pl-PL"/>
          </a:p>
        </p:txBody>
      </p:sp>
    </p:spTree>
    <p:extLst>
      <p:ext uri="{BB962C8B-B14F-4D97-AF65-F5344CB8AC3E}">
        <p14:creationId xmlns:p14="http://schemas.microsoft.com/office/powerpoint/2010/main" val="71539548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1.svg"/><Relationship Id="rId4" Type="http://schemas.openxmlformats.org/officeDocument/2006/relationships/image" Target="../media/image7.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1.svg"/><Relationship Id="rId4" Type="http://schemas.openxmlformats.org/officeDocument/2006/relationships/image" Target="../media/image7.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lajd tytułowy">
    <p:spTree>
      <p:nvGrpSpPr>
        <p:cNvPr id="1" name=""/>
        <p:cNvGrpSpPr/>
        <p:nvPr/>
      </p:nvGrpSpPr>
      <p:grpSpPr>
        <a:xfrm>
          <a:off x="0" y="0"/>
          <a:ext cx="0" cy="0"/>
          <a:chOff x="0" y="0"/>
          <a:chExt cx="0" cy="0"/>
        </a:xfrm>
      </p:grpSpPr>
      <p:grpSp>
        <p:nvGrpSpPr>
          <p:cNvPr id="12" name="Groep 11">
            <a:extLst>
              <a:ext uri="{FF2B5EF4-FFF2-40B4-BE49-F238E27FC236}">
                <a16:creationId xmlns:a16="http://schemas.microsoft.com/office/drawing/2014/main" id="{663E6170-C7D5-BE4C-A044-E396F79B6849}"/>
              </a:ext>
            </a:extLst>
          </p:cNvPr>
          <p:cNvGrpSpPr/>
          <p:nvPr userDrawn="1"/>
        </p:nvGrpSpPr>
        <p:grpSpPr>
          <a:xfrm>
            <a:off x="6527055" y="109498"/>
            <a:ext cx="5300877" cy="1079501"/>
            <a:chOff x="6709089" y="109498"/>
            <a:chExt cx="5300877" cy="1079501"/>
          </a:xfrm>
        </p:grpSpPr>
        <p:pic>
          <p:nvPicPr>
            <p:cNvPr id="7" name="Imagen 1702101317">
              <a:extLst>
                <a:ext uri="{FF2B5EF4-FFF2-40B4-BE49-F238E27FC236}">
                  <a16:creationId xmlns:a16="http://schemas.microsoft.com/office/drawing/2014/main" id="{BC4B2E54-953B-174E-B6AD-B56C33383350}"/>
                </a:ext>
              </a:extLst>
            </p:cNvPr>
            <p:cNvPicPr>
              <a:picLocks noChangeAspect="1"/>
            </p:cNvPicPr>
            <p:nvPr userDrawn="1"/>
          </p:nvPicPr>
          <p:blipFill rotWithShape="1">
            <a:blip r:embed="rId2"/>
            <a:srcRect l="19033" t="19096" r="19217" b="19096"/>
            <a:stretch/>
          </p:blipFill>
          <p:spPr bwMode="auto">
            <a:xfrm>
              <a:off x="6709089" y="109499"/>
              <a:ext cx="1078865" cy="1079500"/>
            </a:xfrm>
            <a:prstGeom prst="rect">
              <a:avLst/>
            </a:prstGeom>
            <a:ln>
              <a:noFill/>
            </a:ln>
            <a:extLst>
              <a:ext uri="{53640926-AAD7-44D8-BBD7-CCE9431645EC}">
                <a14:shadowObscured xmlns:a14="http://schemas.microsoft.com/office/drawing/2010/main"/>
              </a:ext>
            </a:extLst>
          </p:spPr>
        </p:pic>
        <p:pic>
          <p:nvPicPr>
            <p:cNvPr id="8" name="Gráfico 1542729546">
              <a:extLst>
                <a:ext uri="{FF2B5EF4-FFF2-40B4-BE49-F238E27FC236}">
                  <a16:creationId xmlns:a16="http://schemas.microsoft.com/office/drawing/2014/main" id="{8AD7639E-1245-DC45-9D3A-093344398BF1}"/>
                </a:ext>
              </a:extLst>
            </p:cNvPr>
            <p:cNvPicPr>
              <a:picLocks noChangeAspect="1"/>
            </p:cNvPicPr>
            <p:nvPr userDrawn="1"/>
          </p:nvPicPr>
          <p:blipFill rotWithShape="1">
            <a:blip r:embed="rId3"/>
            <a:srcRect l="19144" t="20583" r="19144" b="17677"/>
            <a:stretch/>
          </p:blipFill>
          <p:spPr bwMode="auto">
            <a:xfrm>
              <a:off x="7764116" y="109498"/>
              <a:ext cx="1079500" cy="1079500"/>
            </a:xfrm>
            <a:prstGeom prst="rect">
              <a:avLst/>
            </a:prstGeom>
            <a:ln>
              <a:noFill/>
            </a:ln>
            <a:extLst>
              <a:ext uri="{53640926-AAD7-44D8-BBD7-CCE9431645EC}">
                <a14:shadowObscured xmlns:a14="http://schemas.microsoft.com/office/drawing/2010/main"/>
              </a:ext>
            </a:extLst>
          </p:spPr>
        </p:pic>
        <p:pic>
          <p:nvPicPr>
            <p:cNvPr id="9" name="Gráfico 686206012">
              <a:extLst>
                <a:ext uri="{FF2B5EF4-FFF2-40B4-BE49-F238E27FC236}">
                  <a16:creationId xmlns:a16="http://schemas.microsoft.com/office/drawing/2014/main" id="{BA67448B-40CB-1741-85B2-CCF884CFAEAF}"/>
                </a:ext>
              </a:extLst>
            </p:cNvPr>
            <p:cNvPicPr>
              <a:picLocks noChangeAspect="1"/>
            </p:cNvPicPr>
            <p:nvPr userDrawn="1"/>
          </p:nvPicPr>
          <p:blipFill rotWithShape="1">
            <a:blip r:embed="rId4"/>
            <a:srcRect l="19144" t="19130" r="19144" b="19130"/>
            <a:stretch/>
          </p:blipFill>
          <p:spPr bwMode="auto">
            <a:xfrm>
              <a:off x="8819778" y="109499"/>
              <a:ext cx="1079500" cy="1079500"/>
            </a:xfrm>
            <a:prstGeom prst="rect">
              <a:avLst/>
            </a:prstGeom>
            <a:ln>
              <a:noFill/>
            </a:ln>
            <a:extLst>
              <a:ext uri="{53640926-AAD7-44D8-BBD7-CCE9431645EC}">
                <a14:shadowObscured xmlns:a14="http://schemas.microsoft.com/office/drawing/2010/main"/>
              </a:ext>
            </a:extLst>
          </p:spPr>
        </p:pic>
        <p:pic>
          <p:nvPicPr>
            <p:cNvPr id="10" name="Gráfico 732802488">
              <a:extLst>
                <a:ext uri="{FF2B5EF4-FFF2-40B4-BE49-F238E27FC236}">
                  <a16:creationId xmlns:a16="http://schemas.microsoft.com/office/drawing/2014/main" id="{96C83D51-4F3E-7F45-A8A3-DD0EBB7E8712}"/>
                </a:ext>
              </a:extLst>
            </p:cNvPr>
            <p:cNvPicPr>
              <a:picLocks noChangeAspect="1"/>
            </p:cNvPicPr>
            <p:nvPr userDrawn="1"/>
          </p:nvPicPr>
          <p:blipFill rotWithShape="1">
            <a:blip r:embed="rId5"/>
            <a:srcRect l="19144" t="19115" r="19144" b="19115"/>
            <a:stretch/>
          </p:blipFill>
          <p:spPr bwMode="auto">
            <a:xfrm>
              <a:off x="9875440" y="109499"/>
              <a:ext cx="1078865" cy="1079500"/>
            </a:xfrm>
            <a:prstGeom prst="rect">
              <a:avLst/>
            </a:prstGeom>
            <a:ln>
              <a:noFill/>
            </a:ln>
            <a:extLst>
              <a:ext uri="{53640926-AAD7-44D8-BBD7-CCE9431645EC}">
                <a14:shadowObscured xmlns:a14="http://schemas.microsoft.com/office/drawing/2010/main"/>
              </a:ext>
            </a:extLst>
          </p:spPr>
        </p:pic>
        <p:pic>
          <p:nvPicPr>
            <p:cNvPr id="11" name="Gráfico 2135233934">
              <a:extLst>
                <a:ext uri="{FF2B5EF4-FFF2-40B4-BE49-F238E27FC236}">
                  <a16:creationId xmlns:a16="http://schemas.microsoft.com/office/drawing/2014/main" id="{6CE5F721-BFDA-7046-9B0F-FFB5FE8C69D9}"/>
                </a:ext>
              </a:extLst>
            </p:cNvPr>
            <p:cNvPicPr>
              <a:picLocks noChangeAspect="1"/>
            </p:cNvPicPr>
            <p:nvPr userDrawn="1"/>
          </p:nvPicPr>
          <p:blipFill rotWithShape="1">
            <a:blip r:embed="rId6"/>
            <a:srcRect l="19144" t="19130" r="19144" b="19130"/>
            <a:stretch/>
          </p:blipFill>
          <p:spPr bwMode="auto">
            <a:xfrm>
              <a:off x="10930466" y="109499"/>
              <a:ext cx="1079500" cy="1079500"/>
            </a:xfrm>
            <a:prstGeom prst="rect">
              <a:avLst/>
            </a:prstGeom>
            <a:ln>
              <a:noFill/>
            </a:ln>
            <a:extLst>
              <a:ext uri="{53640926-AAD7-44D8-BBD7-CCE9431645EC}">
                <a14:shadowObscured xmlns:a14="http://schemas.microsoft.com/office/drawing/2010/main"/>
              </a:ext>
            </a:extLst>
          </p:spPr>
        </p:pic>
      </p:grpSp>
      <p:sp>
        <p:nvSpPr>
          <p:cNvPr id="16" name="Rechthoek 15">
            <a:extLst>
              <a:ext uri="{FF2B5EF4-FFF2-40B4-BE49-F238E27FC236}">
                <a16:creationId xmlns:a16="http://schemas.microsoft.com/office/drawing/2014/main" id="{2FE2CDE2-4C43-2944-A79F-BB475E1507D3}"/>
              </a:ext>
            </a:extLst>
          </p:cNvPr>
          <p:cNvSpPr/>
          <p:nvPr userDrawn="1"/>
        </p:nvSpPr>
        <p:spPr>
          <a:xfrm>
            <a:off x="0" y="6057900"/>
            <a:ext cx="12191999"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A535A078-0B51-4540-A722-5B339714CADE}"/>
              </a:ext>
            </a:extLst>
          </p:cNvPr>
          <p:cNvSpPr/>
          <p:nvPr userDrawn="1"/>
        </p:nvSpPr>
        <p:spPr>
          <a:xfrm>
            <a:off x="6841853" y="1130710"/>
            <a:ext cx="5350147" cy="5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9" name="Graphic 18">
            <a:extLst>
              <a:ext uri="{FF2B5EF4-FFF2-40B4-BE49-F238E27FC236}">
                <a16:creationId xmlns:a16="http://schemas.microsoft.com/office/drawing/2014/main" id="{6031B633-EA11-7E4C-8F78-B2CB08380883}"/>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03278" y="5572522"/>
            <a:ext cx="3033409" cy="885428"/>
          </a:xfrm>
          <a:prstGeom prst="rect">
            <a:avLst/>
          </a:prstGeom>
        </p:spPr>
      </p:pic>
      <p:sp>
        <p:nvSpPr>
          <p:cNvPr id="23" name="Tijdelijke aanduiding voor tekst 22">
            <a:extLst>
              <a:ext uri="{FF2B5EF4-FFF2-40B4-BE49-F238E27FC236}">
                <a16:creationId xmlns:a16="http://schemas.microsoft.com/office/drawing/2014/main" id="{FE0B9358-302A-F645-ADB7-7C242180C260}"/>
              </a:ext>
            </a:extLst>
          </p:cNvPr>
          <p:cNvSpPr>
            <a:spLocks noGrp="1"/>
          </p:cNvSpPr>
          <p:nvPr>
            <p:ph type="body" sz="quarter" idx="10"/>
          </p:nvPr>
        </p:nvSpPr>
        <p:spPr>
          <a:xfrm>
            <a:off x="3370521" y="2005051"/>
            <a:ext cx="8197592" cy="2476500"/>
          </a:xfrm>
        </p:spPr>
        <p:txBody>
          <a:bodyPr anchor="ctr">
            <a:normAutofit/>
          </a:bodyPr>
          <a:lstStyle>
            <a:lvl1pPr marL="0" indent="0" algn="r">
              <a:buFontTx/>
              <a:buNone/>
              <a:defRPr sz="4400" b="1" i="0">
                <a:solidFill>
                  <a:schemeClr val="accent1"/>
                </a:solidFill>
                <a:latin typeface="Calibri" panose="020F050202020403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dirty="0"/>
              <a:t>Klikken om de tekststijl van het model te bewerken</a:t>
            </a:r>
          </a:p>
        </p:txBody>
      </p:sp>
      <p:pic>
        <p:nvPicPr>
          <p:cNvPr id="15" name="Graphic 14">
            <a:extLst>
              <a:ext uri="{FF2B5EF4-FFF2-40B4-BE49-F238E27FC236}">
                <a16:creationId xmlns:a16="http://schemas.microsoft.com/office/drawing/2014/main" id="{EB94DFDE-B7AD-E545-B6DE-3B8FDC42A87F}"/>
              </a:ext>
            </a:extLst>
          </p:cNvPr>
          <p:cNvPicPr>
            <a:picLocks noChangeAspect="1"/>
          </p:cNvPicPr>
          <p:nvPr userDrawn="1"/>
        </p:nvPicPr>
        <p:blipFill rotWithShape="1">
          <a:blip r:embed="rId9">
            <a:alphaModFix/>
            <a:extLst>
              <a:ext uri="{28A0092B-C50C-407E-A947-70E740481C1C}">
                <a14:useLocalDpi xmlns:a14="http://schemas.microsoft.com/office/drawing/2010/main" val="0"/>
              </a:ext>
              <a:ext uri="{96DAC541-7B7A-43D3-8B79-37D633B846F1}">
                <asvg:svgBlip xmlns:asvg="http://schemas.microsoft.com/office/drawing/2016/SVG/main" r:embed="rId10"/>
              </a:ext>
            </a:extLst>
          </a:blip>
          <a:srcRect l="20499" t="142" r="-4431" b="48261"/>
          <a:stretch/>
        </p:blipFill>
        <p:spPr>
          <a:xfrm>
            <a:off x="1" y="3319501"/>
            <a:ext cx="6818542" cy="3538499"/>
          </a:xfrm>
          <a:prstGeom prst="rect">
            <a:avLst/>
          </a:prstGeom>
        </p:spPr>
      </p:pic>
    </p:spTree>
    <p:extLst>
      <p:ext uri="{BB962C8B-B14F-4D97-AF65-F5344CB8AC3E}">
        <p14:creationId xmlns:p14="http://schemas.microsoft.com/office/powerpoint/2010/main" val="2614862699"/>
      </p:ext>
    </p:extLst>
  </p:cSld>
  <p:clrMapOvr>
    <a:masterClrMapping/>
  </p:clrMapOvr>
  <p:extLst>
    <p:ext uri="{DCECCB84-F9BA-43D5-87BE-67443E8EF086}">
      <p15:sldGuideLst xmlns:p15="http://schemas.microsoft.com/office/powerpoint/2012/main">
        <p15:guide id="1" pos="393">
          <p15:clr>
            <a:srgbClr val="FBAE40"/>
          </p15:clr>
        </p15:guide>
        <p15:guide id="2" pos="7287">
          <p15:clr>
            <a:srgbClr val="FBAE40"/>
          </p15:clr>
        </p15:guide>
        <p15:guide id="3" pos="3840">
          <p15:clr>
            <a:srgbClr val="FBAE40"/>
          </p15:clr>
        </p15:guide>
        <p15:guide id="4" orient="horz" pos="48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D5874DA0-E0A5-4A63-7AAE-AAF6C564C031}"/>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3" name="Symbol zastępczy stopki 2">
            <a:extLst>
              <a:ext uri="{FF2B5EF4-FFF2-40B4-BE49-F238E27FC236}">
                <a16:creationId xmlns:a16="http://schemas.microsoft.com/office/drawing/2014/main" id="{AB7EF286-6319-10B3-CCE1-79157FFB167E}"/>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4" name="Symbol zastępczy numeru slajdu 3">
            <a:extLst>
              <a:ext uri="{FF2B5EF4-FFF2-40B4-BE49-F238E27FC236}">
                <a16:creationId xmlns:a16="http://schemas.microsoft.com/office/drawing/2014/main" id="{F8471C68-1C80-92FE-2D81-2111741F3074}"/>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258591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59DDBBA-638E-32AE-F992-5FDD89DFE78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6D1CA565-6C63-2F40-B49A-B83D072F5C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04DEC713-857D-7D28-F741-30CD2B581F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290F06D7-4C9F-10A5-4DFB-2CF7BCCC9FE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0B259BF4-3598-4FC7-25A3-7B4E7B1A8C2D}"/>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1C1D824C-DD1C-4F21-1FF3-65EFAD47EFEF}"/>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249905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1747C86-3478-7197-0AEA-704C083979DE}"/>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8BD373EE-DFEE-FC0F-A270-0B6048936D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88BF37BE-F766-D925-7719-0CDA6B1E58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CFD0D38E-32CB-4F0C-F8BA-09C5ED11F108}"/>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D7387C0F-F1EC-3169-2A52-66193AD5B6D0}"/>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0E92CB6E-437E-3DAC-6197-BA830306F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355334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A538C1-0BCD-1D0A-FB03-025D966AAB47}"/>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C8F7566B-CDDC-290B-F0EA-A76AFAF9ADC6}"/>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F5AF279-ACB6-7CCC-2351-C18E50176BFA}"/>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71D885B0-2BA2-D9C1-EB73-985E0950623B}"/>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73F1BD4B-9587-BDD8-6B82-E45A9476A79F}"/>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544332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9CF5D036-B824-0D64-B9B7-ED16F476BC4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3CA97226-3A44-7AC8-59BE-7E4979D9CA86}"/>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B3E1F03-3560-996E-AE1C-ECC1FE6872A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8F67D180-B9AE-3E04-DBFB-3929A08AC3FC}"/>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C79C452F-0951-71F2-C872-45C56CC79CF6}"/>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1292661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D52D25-3FB2-B7AD-B054-706223C1A6B4}"/>
              </a:ext>
            </a:extLst>
          </p:cNvPr>
          <p:cNvSpPr>
            <a:spLocks noGrp="1"/>
          </p:cNvSpPr>
          <p:nvPr>
            <p:ph type="ctrTitle"/>
          </p:nvPr>
        </p:nvSpPr>
        <p:spPr>
          <a:xfrm>
            <a:off x="623888" y="765175"/>
            <a:ext cx="7765470" cy="500023"/>
          </a:xfrm>
        </p:spPr>
        <p:txBody>
          <a:bodyPr anchor="b">
            <a:normAutofit/>
          </a:bodyPr>
          <a:lstStyle>
            <a:lvl1pPr algn="l">
              <a:defRPr sz="2000" b="1" i="0">
                <a:solidFill>
                  <a:schemeClr val="accent3"/>
                </a:solidFill>
                <a:latin typeface="Calibri" panose="020F0502020204030204" pitchFamily="34" charset="0"/>
              </a:defRPr>
            </a:lvl1pPr>
          </a:lstStyle>
          <a:p>
            <a:endParaRPr lang="pl-PL" dirty="0"/>
          </a:p>
        </p:txBody>
      </p:sp>
      <p:grpSp>
        <p:nvGrpSpPr>
          <p:cNvPr id="12" name="Groep 11">
            <a:extLst>
              <a:ext uri="{FF2B5EF4-FFF2-40B4-BE49-F238E27FC236}">
                <a16:creationId xmlns:a16="http://schemas.microsoft.com/office/drawing/2014/main" id="{663E6170-C7D5-BE4C-A044-E396F79B6849}"/>
              </a:ext>
            </a:extLst>
          </p:cNvPr>
          <p:cNvGrpSpPr/>
          <p:nvPr userDrawn="1"/>
        </p:nvGrpSpPr>
        <p:grpSpPr>
          <a:xfrm>
            <a:off x="6527055" y="109498"/>
            <a:ext cx="5300877" cy="1079501"/>
            <a:chOff x="6709089" y="109498"/>
            <a:chExt cx="5300877" cy="1079501"/>
          </a:xfrm>
        </p:grpSpPr>
        <p:pic>
          <p:nvPicPr>
            <p:cNvPr id="7" name="Imagen 1702101317">
              <a:extLst>
                <a:ext uri="{FF2B5EF4-FFF2-40B4-BE49-F238E27FC236}">
                  <a16:creationId xmlns:a16="http://schemas.microsoft.com/office/drawing/2014/main" id="{BC4B2E54-953B-174E-B6AD-B56C33383350}"/>
                </a:ext>
              </a:extLst>
            </p:cNvPr>
            <p:cNvPicPr>
              <a:picLocks noChangeAspect="1"/>
            </p:cNvPicPr>
            <p:nvPr userDrawn="1"/>
          </p:nvPicPr>
          <p:blipFill rotWithShape="1">
            <a:blip r:embed="rId2"/>
            <a:srcRect l="19033" t="19096" r="19217" b="19096"/>
            <a:stretch/>
          </p:blipFill>
          <p:spPr bwMode="auto">
            <a:xfrm>
              <a:off x="6709089" y="109499"/>
              <a:ext cx="1078865" cy="1079500"/>
            </a:xfrm>
            <a:prstGeom prst="rect">
              <a:avLst/>
            </a:prstGeom>
            <a:ln>
              <a:noFill/>
            </a:ln>
            <a:extLst>
              <a:ext uri="{53640926-AAD7-44D8-BBD7-CCE9431645EC}">
                <a14:shadowObscured xmlns:a14="http://schemas.microsoft.com/office/drawing/2010/main"/>
              </a:ext>
            </a:extLst>
          </p:spPr>
        </p:pic>
        <p:pic>
          <p:nvPicPr>
            <p:cNvPr id="8" name="Gráfico 1542729546">
              <a:extLst>
                <a:ext uri="{FF2B5EF4-FFF2-40B4-BE49-F238E27FC236}">
                  <a16:creationId xmlns:a16="http://schemas.microsoft.com/office/drawing/2014/main" id="{8AD7639E-1245-DC45-9D3A-093344398BF1}"/>
                </a:ext>
              </a:extLst>
            </p:cNvPr>
            <p:cNvPicPr>
              <a:picLocks noChangeAspect="1"/>
            </p:cNvPicPr>
            <p:nvPr userDrawn="1"/>
          </p:nvPicPr>
          <p:blipFill rotWithShape="1">
            <a:blip r:embed="rId3"/>
            <a:srcRect l="19144" t="20583" r="19144" b="17677"/>
            <a:stretch/>
          </p:blipFill>
          <p:spPr bwMode="auto">
            <a:xfrm>
              <a:off x="7764116" y="109498"/>
              <a:ext cx="1079500" cy="1079500"/>
            </a:xfrm>
            <a:prstGeom prst="rect">
              <a:avLst/>
            </a:prstGeom>
            <a:ln>
              <a:noFill/>
            </a:ln>
            <a:extLst>
              <a:ext uri="{53640926-AAD7-44D8-BBD7-CCE9431645EC}">
                <a14:shadowObscured xmlns:a14="http://schemas.microsoft.com/office/drawing/2010/main"/>
              </a:ext>
            </a:extLst>
          </p:spPr>
        </p:pic>
        <p:pic>
          <p:nvPicPr>
            <p:cNvPr id="9" name="Gráfico 686206012">
              <a:extLst>
                <a:ext uri="{FF2B5EF4-FFF2-40B4-BE49-F238E27FC236}">
                  <a16:creationId xmlns:a16="http://schemas.microsoft.com/office/drawing/2014/main" id="{BA67448B-40CB-1741-85B2-CCF884CFAEAF}"/>
                </a:ext>
              </a:extLst>
            </p:cNvPr>
            <p:cNvPicPr>
              <a:picLocks noChangeAspect="1"/>
            </p:cNvPicPr>
            <p:nvPr userDrawn="1"/>
          </p:nvPicPr>
          <p:blipFill rotWithShape="1">
            <a:blip r:embed="rId4"/>
            <a:srcRect l="19144" t="19130" r="19144" b="19130"/>
            <a:stretch/>
          </p:blipFill>
          <p:spPr bwMode="auto">
            <a:xfrm>
              <a:off x="8819778" y="109499"/>
              <a:ext cx="1079500" cy="1079500"/>
            </a:xfrm>
            <a:prstGeom prst="rect">
              <a:avLst/>
            </a:prstGeom>
            <a:ln>
              <a:noFill/>
            </a:ln>
            <a:extLst>
              <a:ext uri="{53640926-AAD7-44D8-BBD7-CCE9431645EC}">
                <a14:shadowObscured xmlns:a14="http://schemas.microsoft.com/office/drawing/2010/main"/>
              </a:ext>
            </a:extLst>
          </p:spPr>
        </p:pic>
        <p:pic>
          <p:nvPicPr>
            <p:cNvPr id="10" name="Gráfico 732802488">
              <a:extLst>
                <a:ext uri="{FF2B5EF4-FFF2-40B4-BE49-F238E27FC236}">
                  <a16:creationId xmlns:a16="http://schemas.microsoft.com/office/drawing/2014/main" id="{96C83D51-4F3E-7F45-A8A3-DD0EBB7E8712}"/>
                </a:ext>
              </a:extLst>
            </p:cNvPr>
            <p:cNvPicPr>
              <a:picLocks noChangeAspect="1"/>
            </p:cNvPicPr>
            <p:nvPr userDrawn="1"/>
          </p:nvPicPr>
          <p:blipFill rotWithShape="1">
            <a:blip r:embed="rId5"/>
            <a:srcRect l="19144" t="19115" r="19144" b="19115"/>
            <a:stretch/>
          </p:blipFill>
          <p:spPr bwMode="auto">
            <a:xfrm>
              <a:off x="9875440" y="109499"/>
              <a:ext cx="1078865" cy="1079500"/>
            </a:xfrm>
            <a:prstGeom prst="rect">
              <a:avLst/>
            </a:prstGeom>
            <a:ln>
              <a:noFill/>
            </a:ln>
            <a:extLst>
              <a:ext uri="{53640926-AAD7-44D8-BBD7-CCE9431645EC}">
                <a14:shadowObscured xmlns:a14="http://schemas.microsoft.com/office/drawing/2010/main"/>
              </a:ext>
            </a:extLst>
          </p:spPr>
        </p:pic>
        <p:pic>
          <p:nvPicPr>
            <p:cNvPr id="11" name="Gráfico 2135233934">
              <a:extLst>
                <a:ext uri="{FF2B5EF4-FFF2-40B4-BE49-F238E27FC236}">
                  <a16:creationId xmlns:a16="http://schemas.microsoft.com/office/drawing/2014/main" id="{6CE5F721-BFDA-7046-9B0F-FFB5FE8C69D9}"/>
                </a:ext>
              </a:extLst>
            </p:cNvPr>
            <p:cNvPicPr>
              <a:picLocks noChangeAspect="1"/>
            </p:cNvPicPr>
            <p:nvPr userDrawn="1"/>
          </p:nvPicPr>
          <p:blipFill rotWithShape="1">
            <a:blip r:embed="rId6"/>
            <a:srcRect l="19144" t="19130" r="19144" b="19130"/>
            <a:stretch/>
          </p:blipFill>
          <p:spPr bwMode="auto">
            <a:xfrm>
              <a:off x="10930466" y="109499"/>
              <a:ext cx="1079500" cy="1079500"/>
            </a:xfrm>
            <a:prstGeom prst="rect">
              <a:avLst/>
            </a:prstGeom>
            <a:ln>
              <a:noFill/>
            </a:ln>
            <a:extLst>
              <a:ext uri="{53640926-AAD7-44D8-BBD7-CCE9431645EC}">
                <a14:shadowObscured xmlns:a14="http://schemas.microsoft.com/office/drawing/2010/main"/>
              </a:ext>
            </a:extLst>
          </p:spPr>
        </p:pic>
      </p:grpSp>
      <p:sp>
        <p:nvSpPr>
          <p:cNvPr id="16" name="Rechthoek 15">
            <a:extLst>
              <a:ext uri="{FF2B5EF4-FFF2-40B4-BE49-F238E27FC236}">
                <a16:creationId xmlns:a16="http://schemas.microsoft.com/office/drawing/2014/main" id="{2FE2CDE2-4C43-2944-A79F-BB475E1507D3}"/>
              </a:ext>
            </a:extLst>
          </p:cNvPr>
          <p:cNvSpPr/>
          <p:nvPr userDrawn="1"/>
        </p:nvSpPr>
        <p:spPr>
          <a:xfrm>
            <a:off x="0" y="6057900"/>
            <a:ext cx="12191999"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A535A078-0B51-4540-A722-5B339714CADE}"/>
              </a:ext>
            </a:extLst>
          </p:cNvPr>
          <p:cNvSpPr/>
          <p:nvPr userDrawn="1"/>
        </p:nvSpPr>
        <p:spPr>
          <a:xfrm>
            <a:off x="6841853" y="1130710"/>
            <a:ext cx="5350147" cy="5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9" name="Graphic 18">
            <a:extLst>
              <a:ext uri="{FF2B5EF4-FFF2-40B4-BE49-F238E27FC236}">
                <a16:creationId xmlns:a16="http://schemas.microsoft.com/office/drawing/2014/main" id="{6031B633-EA11-7E4C-8F78-B2CB08380883}"/>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03278" y="5572522"/>
            <a:ext cx="3033409" cy="885428"/>
          </a:xfrm>
          <a:prstGeom prst="rect">
            <a:avLst/>
          </a:prstGeom>
        </p:spPr>
      </p:pic>
      <p:sp>
        <p:nvSpPr>
          <p:cNvPr id="23" name="Tijdelijke aanduiding voor tekst 22">
            <a:extLst>
              <a:ext uri="{FF2B5EF4-FFF2-40B4-BE49-F238E27FC236}">
                <a16:creationId xmlns:a16="http://schemas.microsoft.com/office/drawing/2014/main" id="{FE0B9358-302A-F645-ADB7-7C242180C260}"/>
              </a:ext>
            </a:extLst>
          </p:cNvPr>
          <p:cNvSpPr>
            <a:spLocks noGrp="1"/>
          </p:cNvSpPr>
          <p:nvPr>
            <p:ph type="body" sz="quarter" idx="10"/>
          </p:nvPr>
        </p:nvSpPr>
        <p:spPr>
          <a:xfrm>
            <a:off x="623887" y="1447800"/>
            <a:ext cx="10944226" cy="2476500"/>
          </a:xfrm>
        </p:spPr>
        <p:txBody>
          <a:bodyPr>
            <a:normAutofit/>
          </a:bodyPr>
          <a:lstStyle>
            <a:lvl1pPr marL="0" indent="0" algn="l">
              <a:buFontTx/>
              <a:buNone/>
              <a:defRPr sz="3200" b="1" i="0">
                <a:solidFill>
                  <a:schemeClr val="accent1"/>
                </a:solidFill>
                <a:latin typeface="Calibri" panose="020F050202020403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dirty="0"/>
              <a:t>Klikken om de tekststijl van het model te bewerken</a:t>
            </a:r>
          </a:p>
        </p:txBody>
      </p:sp>
      <p:pic>
        <p:nvPicPr>
          <p:cNvPr id="15" name="Graphic 14">
            <a:extLst>
              <a:ext uri="{FF2B5EF4-FFF2-40B4-BE49-F238E27FC236}">
                <a16:creationId xmlns:a16="http://schemas.microsoft.com/office/drawing/2014/main" id="{EB94DFDE-B7AD-E545-B6DE-3B8FDC42A87F}"/>
              </a:ext>
            </a:extLst>
          </p:cNvPr>
          <p:cNvPicPr>
            <a:picLocks noChangeAspect="1"/>
          </p:cNvPicPr>
          <p:nvPr userDrawn="1"/>
        </p:nvPicPr>
        <p:blipFill rotWithShape="1">
          <a:blip r:embed="rId9">
            <a:alphaModFix amt="25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l="20499" t="142" r="-4431" b="48261"/>
          <a:stretch/>
        </p:blipFill>
        <p:spPr>
          <a:xfrm>
            <a:off x="1" y="3319501"/>
            <a:ext cx="6818542" cy="3538499"/>
          </a:xfrm>
          <a:prstGeom prst="rect">
            <a:avLst/>
          </a:prstGeom>
        </p:spPr>
      </p:pic>
    </p:spTree>
    <p:extLst>
      <p:ext uri="{BB962C8B-B14F-4D97-AF65-F5344CB8AC3E}">
        <p14:creationId xmlns:p14="http://schemas.microsoft.com/office/powerpoint/2010/main" val="4207343385"/>
      </p:ext>
    </p:extLst>
  </p:cSld>
  <p:clrMapOvr>
    <a:masterClrMapping/>
  </p:clrMapOvr>
  <p:extLst>
    <p:ext uri="{DCECCB84-F9BA-43D5-87BE-67443E8EF086}">
      <p15:sldGuideLst xmlns:p15="http://schemas.microsoft.com/office/powerpoint/2012/main">
        <p15:guide id="1" pos="393" userDrawn="1">
          <p15:clr>
            <a:srgbClr val="FBAE40"/>
          </p15:clr>
        </p15:guide>
        <p15:guide id="2" pos="7287" userDrawn="1">
          <p15:clr>
            <a:srgbClr val="FBAE40"/>
          </p15:clr>
        </p15:guide>
        <p15:guide id="3" pos="3840" userDrawn="1">
          <p15:clr>
            <a:srgbClr val="FBAE40"/>
          </p15:clr>
        </p15:guide>
        <p15:guide id="4" orient="horz" pos="48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1076705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
        <p:nvSpPr>
          <p:cNvPr id="8" name="Rechthoek 7">
            <a:extLst>
              <a:ext uri="{FF2B5EF4-FFF2-40B4-BE49-F238E27FC236}">
                <a16:creationId xmlns:a16="http://schemas.microsoft.com/office/drawing/2014/main" id="{0BCD255F-C247-1B4C-8529-439FE1971028}"/>
              </a:ext>
            </a:extLst>
          </p:cNvPr>
          <p:cNvSpPr/>
          <p:nvPr userDrawn="1"/>
        </p:nvSpPr>
        <p:spPr>
          <a:xfrm>
            <a:off x="-1" y="0"/>
            <a:ext cx="2116483" cy="469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8690E5B9-B457-F24A-804B-5CEEBBA460EE}"/>
              </a:ext>
            </a:extLst>
          </p:cNvPr>
          <p:cNvSpPr/>
          <p:nvPr userDrawn="1"/>
        </p:nvSpPr>
        <p:spPr>
          <a:xfrm>
            <a:off x="2116482" y="0"/>
            <a:ext cx="10075518" cy="469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tekst 10">
            <a:extLst>
              <a:ext uri="{FF2B5EF4-FFF2-40B4-BE49-F238E27FC236}">
                <a16:creationId xmlns:a16="http://schemas.microsoft.com/office/drawing/2014/main" id="{6D2DB395-4319-414E-B797-1EACC2350CA2}"/>
              </a:ext>
            </a:extLst>
          </p:cNvPr>
          <p:cNvSpPr>
            <a:spLocks noGrp="1"/>
          </p:cNvSpPr>
          <p:nvPr>
            <p:ph type="body" sz="quarter" idx="13"/>
          </p:nvPr>
        </p:nvSpPr>
        <p:spPr>
          <a:xfrm>
            <a:off x="622300" y="144415"/>
            <a:ext cx="1366920" cy="304732"/>
          </a:xfrm>
        </p:spPr>
        <p:txBody>
          <a:bodyPr anchor="ctr">
            <a:normAutofit/>
          </a:bodyPr>
          <a:lstStyle>
            <a:lvl1pPr marL="0" indent="0">
              <a:buNone/>
              <a:defRPr sz="1600" b="1" i="0">
                <a:solidFill>
                  <a:schemeClr val="bg1"/>
                </a:solidFill>
                <a:latin typeface="Calibri" panose="020F0502020204030204" pitchFamily="34" charset="0"/>
              </a:defRPr>
            </a:lvl1pPr>
          </a:lstStyle>
          <a:p>
            <a:pPr lvl="0"/>
            <a:endParaRPr lang="nl-BE" dirty="0"/>
          </a:p>
        </p:txBody>
      </p:sp>
      <p:sp>
        <p:nvSpPr>
          <p:cNvPr id="12" name="Tijdelijke aanduiding voor tekst 10">
            <a:extLst>
              <a:ext uri="{FF2B5EF4-FFF2-40B4-BE49-F238E27FC236}">
                <a16:creationId xmlns:a16="http://schemas.microsoft.com/office/drawing/2014/main" id="{137DDFE1-0BE9-804F-8B67-71005805E1DA}"/>
              </a:ext>
            </a:extLst>
          </p:cNvPr>
          <p:cNvSpPr>
            <a:spLocks noGrp="1"/>
          </p:cNvSpPr>
          <p:nvPr>
            <p:ph type="body" sz="quarter" idx="14"/>
          </p:nvPr>
        </p:nvSpPr>
        <p:spPr>
          <a:xfrm>
            <a:off x="2243744" y="144415"/>
            <a:ext cx="9325956" cy="304732"/>
          </a:xfrm>
        </p:spPr>
        <p:txBody>
          <a:bodyPr anchor="ctr">
            <a:normAutofit/>
          </a:bodyPr>
          <a:lstStyle>
            <a:lvl1pPr marL="0" indent="0">
              <a:buNone/>
              <a:defRPr sz="1600" b="0" i="0">
                <a:solidFill>
                  <a:schemeClr val="accent1"/>
                </a:solidFill>
                <a:latin typeface="Calibri" panose="020F0502020204030204" pitchFamily="34" charset="0"/>
              </a:defRPr>
            </a:lvl1pPr>
          </a:lstStyle>
          <a:p>
            <a:pPr lvl="0"/>
            <a:endParaRPr lang="nl-BE" dirty="0"/>
          </a:p>
        </p:txBody>
      </p:sp>
    </p:spTree>
    <p:extLst>
      <p:ext uri="{BB962C8B-B14F-4D97-AF65-F5344CB8AC3E}">
        <p14:creationId xmlns:p14="http://schemas.microsoft.com/office/powerpoint/2010/main" val="652592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ytuł i zawartość">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7F31587A-2ACF-8042-BA86-81DCED3D0836}"/>
              </a:ext>
            </a:extLst>
          </p:cNvPr>
          <p:cNvSpPr>
            <a:spLocks noGrp="1"/>
          </p:cNvSpPr>
          <p:nvPr>
            <p:ph type="pic" sz="quarter" idx="13"/>
          </p:nvPr>
        </p:nvSpPr>
        <p:spPr>
          <a:xfrm>
            <a:off x="7721600" y="0"/>
            <a:ext cx="4470400" cy="6858000"/>
          </a:xfrm>
          <a:solidFill>
            <a:schemeClr val="bg1">
              <a:lumMod val="95000"/>
            </a:schemeClr>
          </a:solidFill>
        </p:spPr>
        <p:txBody>
          <a:bodyPr/>
          <a:lstStyle/>
          <a:p>
            <a:endParaRPr lang="nl-BE"/>
          </a:p>
        </p:txBody>
      </p:sp>
      <p:pic>
        <p:nvPicPr>
          <p:cNvPr id="7" name="Graphic 6">
            <a:extLst>
              <a:ext uri="{FF2B5EF4-FFF2-40B4-BE49-F238E27FC236}">
                <a16:creationId xmlns:a16="http://schemas.microsoft.com/office/drawing/2014/main" id="{C4DE3104-79C0-4149-84A0-6334F67B930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37111" y="6149008"/>
            <a:ext cx="1417983" cy="708992"/>
          </a:xfrm>
          <a:prstGeom prst="rect">
            <a:avLst/>
          </a:prstGeom>
        </p:spPr>
      </p:pic>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a:xfrm>
            <a:off x="623888" y="765175"/>
            <a:ext cx="6577012" cy="1187517"/>
          </a:xfrm>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a:xfrm>
            <a:off x="623888" y="2095499"/>
            <a:ext cx="6577012" cy="4081463"/>
          </a:xfrm>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430622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6C2E8C6-7AC2-BE21-9B6C-9776BAA9FCDD}"/>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DAE8D81E-CE2B-1D92-0168-A6D01E5F78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45B97972-C4AE-465C-28C0-AE86C6A05690}"/>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59062086-3E41-DA8E-29C3-B4071D3BFB46}"/>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23FAF034-DFD9-1CE3-61DB-FC0F6AA615F9}"/>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353922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3F61511-A0E0-EE9B-4837-0E0DBBB4E940}"/>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AAB2CE42-292F-6A7A-B76C-296D9D28BE89}"/>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9A385A19-9A05-7C94-74D9-0C1A997ED26A}"/>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1EE96A47-C5D8-8B58-EE51-8946614A6D86}"/>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EC725DF2-CB80-A620-64DF-9DE0A765A910}"/>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16B197BB-14F9-B12E-31A8-3188C24E05C9}"/>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451085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9EED2EF-A77E-3166-1D78-836E28FF37C2}"/>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C5B77AE5-750F-2265-7C01-36C15C64FB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1BE397C5-EB63-BA68-3823-A014EF002467}"/>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5F99C725-1A64-1FA2-4510-93447D1FE6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EB1A54C8-6844-65CC-40E7-18402754191F}"/>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7111AFF9-1066-D108-3C18-396F89FE62CC}"/>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8" name="Symbol zastępczy stopki 7">
            <a:extLst>
              <a:ext uri="{FF2B5EF4-FFF2-40B4-BE49-F238E27FC236}">
                <a16:creationId xmlns:a16="http://schemas.microsoft.com/office/drawing/2014/main" id="{147136FD-E514-FB3D-9708-C047F15C7953}"/>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9" name="Symbol zastępczy numeru slajdu 8">
            <a:extLst>
              <a:ext uri="{FF2B5EF4-FFF2-40B4-BE49-F238E27FC236}">
                <a16:creationId xmlns:a16="http://schemas.microsoft.com/office/drawing/2014/main" id="{E430C403-F55F-0BE5-0413-AE62DE69623E}"/>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562691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B09EFFC-8E81-B5C5-9E50-230FD51A3084}"/>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22078FB7-8F08-D801-F65A-F9DAAEE2B90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4" name="Symbol zastępczy stopki 3">
            <a:extLst>
              <a:ext uri="{FF2B5EF4-FFF2-40B4-BE49-F238E27FC236}">
                <a16:creationId xmlns:a16="http://schemas.microsoft.com/office/drawing/2014/main" id="{8ED51B8A-73B1-EAC0-BA74-A398E89C9354}"/>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5" name="Symbol zastępczy numeru slajdu 4">
            <a:extLst>
              <a:ext uri="{FF2B5EF4-FFF2-40B4-BE49-F238E27FC236}">
                <a16:creationId xmlns:a16="http://schemas.microsoft.com/office/drawing/2014/main" id="{B6F1F0A7-F53F-6BAA-8C37-058918A4FD87}"/>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893261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74F2D2D5-F95E-294D-90F7-373E87E3A450}"/>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820575" y="6149008"/>
            <a:ext cx="1417983" cy="708992"/>
          </a:xfrm>
          <a:prstGeom prst="rect">
            <a:avLst/>
          </a:prstGeom>
        </p:spPr>
      </p:pic>
      <p:sp>
        <p:nvSpPr>
          <p:cNvPr id="2" name="Symbol zastępczy tytułu 1">
            <a:extLst>
              <a:ext uri="{FF2B5EF4-FFF2-40B4-BE49-F238E27FC236}">
                <a16:creationId xmlns:a16="http://schemas.microsoft.com/office/drawing/2014/main" id="{4C6578E4-0856-C62D-57D8-D1616BAB08D0}"/>
              </a:ext>
            </a:extLst>
          </p:cNvPr>
          <p:cNvSpPr>
            <a:spLocks noGrp="1"/>
          </p:cNvSpPr>
          <p:nvPr>
            <p:ph type="title"/>
          </p:nvPr>
        </p:nvSpPr>
        <p:spPr>
          <a:xfrm>
            <a:off x="623888" y="765175"/>
            <a:ext cx="10945812" cy="1187517"/>
          </a:xfrm>
          <a:prstGeom prst="rect">
            <a:avLst/>
          </a:prstGeom>
        </p:spPr>
        <p:txBody>
          <a:bodyPr vert="horz" lIns="91440" tIns="45720" rIns="91440" bIns="45720" rtlCol="0" anchor="t">
            <a:normAutofit/>
          </a:bodyPr>
          <a:lstStyle/>
          <a:p>
            <a:r>
              <a:rPr lang="pl-PL" dirty="0"/>
              <a:t>Kliknij, aby edytować styl</a:t>
            </a:r>
          </a:p>
        </p:txBody>
      </p:sp>
      <p:sp>
        <p:nvSpPr>
          <p:cNvPr id="3" name="Symbol zastępczy tekstu 2">
            <a:extLst>
              <a:ext uri="{FF2B5EF4-FFF2-40B4-BE49-F238E27FC236}">
                <a16:creationId xmlns:a16="http://schemas.microsoft.com/office/drawing/2014/main" id="{A7E36ED5-10A2-A73D-D732-E9D9D314D0F0}"/>
              </a:ext>
            </a:extLst>
          </p:cNvPr>
          <p:cNvSpPr>
            <a:spLocks noGrp="1"/>
          </p:cNvSpPr>
          <p:nvPr>
            <p:ph type="body" idx="1"/>
          </p:nvPr>
        </p:nvSpPr>
        <p:spPr>
          <a:xfrm>
            <a:off x="623888" y="2095499"/>
            <a:ext cx="10945812" cy="4081463"/>
          </a:xfrm>
          <a:prstGeom prst="rect">
            <a:avLst/>
          </a:prstGeom>
        </p:spPr>
        <p:txBody>
          <a:bodyPr vert="horz" lIns="91440" tIns="45720" rIns="91440" bIns="45720" rtlCol="0">
            <a:normAutofit/>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C50D7BBA-FC17-AC63-0452-3DB494BB7FC4}"/>
              </a:ext>
            </a:extLst>
          </p:cNvPr>
          <p:cNvSpPr>
            <a:spLocks noGrp="1"/>
          </p:cNvSpPr>
          <p:nvPr>
            <p:ph type="sldNum" sz="quarter" idx="4"/>
          </p:nvPr>
        </p:nvSpPr>
        <p:spPr>
          <a:xfrm>
            <a:off x="11057480" y="6407150"/>
            <a:ext cx="579783" cy="365125"/>
          </a:xfrm>
          <a:prstGeom prst="rect">
            <a:avLst/>
          </a:prstGeom>
        </p:spPr>
        <p:txBody>
          <a:bodyPr vert="horz" lIns="91440" tIns="45720" rIns="91440" bIns="45720" rtlCol="0" anchor="ctr"/>
          <a:lstStyle>
            <a:lvl1pPr algn="ctr">
              <a:defRPr sz="1400" b="1" i="0">
                <a:solidFill>
                  <a:schemeClr val="bg1"/>
                </a:solidFill>
                <a:latin typeface="Calibri" panose="020F0502020204030204" pitchFamily="34" charset="0"/>
              </a:defRPr>
            </a:lvl1pPr>
          </a:lstStyle>
          <a:p>
            <a:fld id="{473151CA-7085-9446-A452-FCA2557A8438}" type="slidenum">
              <a:rPr lang="pl-PL" smtClean="0"/>
              <a:pPr/>
              <a:t>‹#›</a:t>
            </a:fld>
            <a:endParaRPr lang="pl-PL" dirty="0"/>
          </a:p>
        </p:txBody>
      </p:sp>
      <p:pic>
        <p:nvPicPr>
          <p:cNvPr id="8" name="Graphic 7">
            <a:extLst>
              <a:ext uri="{FF2B5EF4-FFF2-40B4-BE49-F238E27FC236}">
                <a16:creationId xmlns:a16="http://schemas.microsoft.com/office/drawing/2014/main" id="{4CFE461F-F253-7D4B-BC3B-322554BC9D5D}"/>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88772" y="6319769"/>
            <a:ext cx="1417983" cy="413898"/>
          </a:xfrm>
          <a:prstGeom prst="rect">
            <a:avLst/>
          </a:prstGeom>
        </p:spPr>
      </p:pic>
      <p:cxnSp>
        <p:nvCxnSpPr>
          <p:cNvPr id="19" name="Rechte verbindingslijn 18">
            <a:extLst>
              <a:ext uri="{FF2B5EF4-FFF2-40B4-BE49-F238E27FC236}">
                <a16:creationId xmlns:a16="http://schemas.microsoft.com/office/drawing/2014/main" id="{749B3341-860E-2643-8D6A-73822A6335C7}"/>
              </a:ext>
            </a:extLst>
          </p:cNvPr>
          <p:cNvCxnSpPr>
            <a:cxnSpLocks/>
          </p:cNvCxnSpPr>
          <p:nvPr userDrawn="1"/>
        </p:nvCxnSpPr>
        <p:spPr>
          <a:xfrm>
            <a:off x="636588" y="6192769"/>
            <a:ext cx="1042089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511211"/>
      </p:ext>
    </p:extLst>
  </p:cSld>
  <p:clrMap bg1="lt1" tx1="dk1" bg2="lt2" tx2="dk2" accent1="accent1" accent2="accent2" accent3="accent3" accent4="accent4" accent5="accent5" accent6="accent6" hlink="hlink" folHlink="folHlink"/>
  <p:sldLayoutIdLst>
    <p:sldLayoutId id="2147483662" r:id="rId1"/>
    <p:sldLayoutId id="2147483649" r:id="rId2"/>
    <p:sldLayoutId id="2147483650"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hdr="0" ftr="0" dt="0"/>
  <p:txStyles>
    <p:titleStyle>
      <a:lvl1pPr algn="l" defTabSz="914400" rtl="0" eaLnBrk="1" latinLnBrk="0" hangingPunct="1">
        <a:lnSpc>
          <a:spcPct val="90000"/>
        </a:lnSpc>
        <a:spcBef>
          <a:spcPct val="0"/>
        </a:spcBef>
        <a:buNone/>
        <a:defRPr sz="3200" b="1" i="0" kern="1200">
          <a:solidFill>
            <a:schemeClr val="accent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2.svg"/></Relationships>
</file>

<file path=ppt/slides/_rels/slide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sv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ideo" Target="https://www.youtube.com/embed/JQaEKk569Ew?feature=oembed" TargetMode="Externa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2.sv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2">
            <a:extLst>
              <a:ext uri="{FF2B5EF4-FFF2-40B4-BE49-F238E27FC236}">
                <a16:creationId xmlns:a16="http://schemas.microsoft.com/office/drawing/2014/main" id="{08EE57FE-1344-A5AA-100B-00D119ED6C8F}"/>
              </a:ext>
            </a:extLst>
          </p:cNvPr>
          <p:cNvSpPr txBox="1">
            <a:spLocks/>
          </p:cNvSpPr>
          <p:nvPr/>
        </p:nvSpPr>
        <p:spPr>
          <a:xfrm>
            <a:off x="2341267" y="3104813"/>
            <a:ext cx="9505294" cy="2319020"/>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Tx/>
              <a:buNone/>
              <a:defRPr sz="4400" b="1" i="0" kern="1200">
                <a:solidFill>
                  <a:schemeClr val="accent1"/>
                </a:solidFill>
                <a:latin typeface="Montserrat SemiBold" pitchFamily="2" charset="77"/>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ontserrat" pitchFamily="2" charset="77"/>
                <a:ea typeface="+mn-ea"/>
                <a:cs typeface="+mn-cs"/>
              </a:defRPr>
            </a:lvl2pPr>
            <a:lvl3pPr marL="914400" indent="0" algn="l" defTabSz="914400" rtl="0" eaLnBrk="1" latinLnBrk="0" hangingPunct="1">
              <a:lnSpc>
                <a:spcPct val="90000"/>
              </a:lnSpc>
              <a:spcBef>
                <a:spcPts val="500"/>
              </a:spcBef>
              <a:buFontTx/>
              <a:buNone/>
              <a:defRPr sz="1800" kern="1200">
                <a:solidFill>
                  <a:schemeClr val="tx1"/>
                </a:solidFill>
                <a:latin typeface="Montserrat" pitchFamily="2" charset="77"/>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ontserrat" pitchFamily="2" charset="77"/>
                <a:ea typeface="+mn-ea"/>
                <a:cs typeface="+mn-cs"/>
              </a:defRPr>
            </a:lvl4pPr>
            <a:lvl5pPr marL="1828800" indent="0" algn="l" defTabSz="914400" rtl="0" eaLnBrk="1" latinLnBrk="0" hangingPunct="1">
              <a:lnSpc>
                <a:spcPct val="90000"/>
              </a:lnSpc>
              <a:spcBef>
                <a:spcPts val="500"/>
              </a:spcBef>
              <a:buFontTx/>
              <a:buNone/>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sz="2400" dirty="0">
                <a:latin typeface="Calibri" panose="020F0502020204030204" pitchFamily="34" charset="0"/>
              </a:rPr>
              <a:t>Offshore renewable energies: ocean currents energy</a:t>
            </a:r>
          </a:p>
          <a:p>
            <a:endParaRPr lang="nl-BE" sz="2400" dirty="0">
              <a:latin typeface="Calibri" panose="020F0502020204030204" pitchFamily="34" charset="0"/>
            </a:endParaRPr>
          </a:p>
          <a:p>
            <a:endParaRPr lang="nl-BE" sz="2400" dirty="0">
              <a:latin typeface="Calibri" panose="020F0502020204030204" pitchFamily="34" charset="0"/>
            </a:endParaRPr>
          </a:p>
          <a:p>
            <a:endParaRPr lang="nl-BE" sz="2400" dirty="0">
              <a:latin typeface="Calibri" panose="020F0502020204030204" pitchFamily="34" charset="0"/>
            </a:endParaRPr>
          </a:p>
          <a:p>
            <a:r>
              <a:rPr lang="nl-BE" sz="2400" dirty="0">
                <a:latin typeface="Calibri" panose="020F0502020204030204" pitchFamily="34" charset="0"/>
              </a:rPr>
              <a:t> </a:t>
            </a:r>
          </a:p>
        </p:txBody>
      </p:sp>
      <p:sp>
        <p:nvSpPr>
          <p:cNvPr id="3" name="Titel 14">
            <a:extLst>
              <a:ext uri="{FF2B5EF4-FFF2-40B4-BE49-F238E27FC236}">
                <a16:creationId xmlns:a16="http://schemas.microsoft.com/office/drawing/2014/main" id="{1A5E1A25-9B8F-9957-81D3-9A33CD721134}"/>
              </a:ext>
            </a:extLst>
          </p:cNvPr>
          <p:cNvSpPr txBox="1">
            <a:spLocks/>
          </p:cNvSpPr>
          <p:nvPr/>
        </p:nvSpPr>
        <p:spPr>
          <a:xfrm>
            <a:off x="7069745" y="2350948"/>
            <a:ext cx="4776815" cy="500023"/>
          </a:xfrm>
          <a:prstGeom prst="rect">
            <a:avLst/>
          </a:prstGeom>
        </p:spPr>
        <p:txBody>
          <a:bodyPr/>
          <a:lstStyle>
            <a:lvl1pPr algn="l" defTabSz="914400" rtl="0" eaLnBrk="1" latinLnBrk="0" hangingPunct="1">
              <a:lnSpc>
                <a:spcPct val="90000"/>
              </a:lnSpc>
              <a:spcBef>
                <a:spcPct val="0"/>
              </a:spcBef>
              <a:buNone/>
              <a:defRPr sz="3200" b="1" i="0" kern="1200">
                <a:solidFill>
                  <a:schemeClr val="accent1"/>
                </a:solidFill>
                <a:latin typeface="Montserrat SemiBold" pitchFamily="2" charset="77"/>
                <a:ea typeface="+mj-ea"/>
                <a:cs typeface="+mj-cs"/>
              </a:defRPr>
            </a:lvl1pPr>
          </a:lstStyle>
          <a:p>
            <a:pPr algn="r"/>
            <a:r>
              <a:rPr lang="nl-BE" dirty="0">
                <a:solidFill>
                  <a:srgbClr val="5BC5F2"/>
                </a:solidFill>
                <a:latin typeface="Calibri" panose="020F0502020204030204" pitchFamily="34" charset="0"/>
              </a:rPr>
              <a:t>Lesson 4</a:t>
            </a:r>
          </a:p>
        </p:txBody>
      </p:sp>
    </p:spTree>
    <p:extLst>
      <p:ext uri="{BB962C8B-B14F-4D97-AF65-F5344CB8AC3E}">
        <p14:creationId xmlns:p14="http://schemas.microsoft.com/office/powerpoint/2010/main" val="12715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DA52B2B8-9FB2-4548-9DB0-14E919BA44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5090738"/>
            <a:ext cx="12192000" cy="1193800"/>
          </a:xfrm>
          <a:prstGeom prst="rect">
            <a:avLst/>
          </a:prstGeom>
        </p:spPr>
      </p:pic>
      <p:sp>
        <p:nvSpPr>
          <p:cNvPr id="2" name="Tytuł 1">
            <a:extLst>
              <a:ext uri="{FF2B5EF4-FFF2-40B4-BE49-F238E27FC236}">
                <a16:creationId xmlns:a16="http://schemas.microsoft.com/office/drawing/2014/main" id="{D471F9E0-6529-46AD-53C1-2A8E73D98ACB}"/>
              </a:ext>
            </a:extLst>
          </p:cNvPr>
          <p:cNvSpPr>
            <a:spLocks noGrp="1"/>
          </p:cNvSpPr>
          <p:nvPr>
            <p:ph type="title"/>
          </p:nvPr>
        </p:nvSpPr>
        <p:spPr/>
        <p:txBody>
          <a:bodyPr/>
          <a:lstStyle/>
          <a:p>
            <a:r>
              <a:rPr lang="en-GB" dirty="0"/>
              <a:t>Drivers</a:t>
            </a:r>
          </a:p>
        </p:txBody>
      </p:sp>
      <p:sp>
        <p:nvSpPr>
          <p:cNvPr id="4" name="Prostokąt 3">
            <a:extLst>
              <a:ext uri="{FF2B5EF4-FFF2-40B4-BE49-F238E27FC236}">
                <a16:creationId xmlns:a16="http://schemas.microsoft.com/office/drawing/2014/main" id="{3F09AB59-CB6E-1928-34B4-320F277BC6C8}"/>
              </a:ext>
            </a:extLst>
          </p:cNvPr>
          <p:cNvSpPr/>
          <p:nvPr/>
        </p:nvSpPr>
        <p:spPr>
          <a:xfrm>
            <a:off x="896912" y="1908747"/>
            <a:ext cx="3369351" cy="1821305"/>
          </a:xfrm>
          <a:custGeom>
            <a:avLst/>
            <a:gdLst>
              <a:gd name="connsiteX0" fmla="*/ 0 w 3369351"/>
              <a:gd name="connsiteY0" fmla="*/ 0 h 1821305"/>
              <a:gd name="connsiteX1" fmla="*/ 640177 w 3369351"/>
              <a:gd name="connsiteY1" fmla="*/ 0 h 1821305"/>
              <a:gd name="connsiteX2" fmla="*/ 1212966 w 3369351"/>
              <a:gd name="connsiteY2" fmla="*/ 0 h 1821305"/>
              <a:gd name="connsiteX3" fmla="*/ 1819450 w 3369351"/>
              <a:gd name="connsiteY3" fmla="*/ 0 h 1821305"/>
              <a:gd name="connsiteX4" fmla="*/ 2527013 w 3369351"/>
              <a:gd name="connsiteY4" fmla="*/ 0 h 1821305"/>
              <a:gd name="connsiteX5" fmla="*/ 3369351 w 3369351"/>
              <a:gd name="connsiteY5" fmla="*/ 0 h 1821305"/>
              <a:gd name="connsiteX6" fmla="*/ 3369351 w 3369351"/>
              <a:gd name="connsiteY6" fmla="*/ 570676 h 1821305"/>
              <a:gd name="connsiteX7" fmla="*/ 3369351 w 3369351"/>
              <a:gd name="connsiteY7" fmla="*/ 1123138 h 1821305"/>
              <a:gd name="connsiteX8" fmla="*/ 3369351 w 3369351"/>
              <a:gd name="connsiteY8" fmla="*/ 1821305 h 1821305"/>
              <a:gd name="connsiteX9" fmla="*/ 2695481 w 3369351"/>
              <a:gd name="connsiteY9" fmla="*/ 1821305 h 1821305"/>
              <a:gd name="connsiteX10" fmla="*/ 2088998 w 3369351"/>
              <a:gd name="connsiteY10" fmla="*/ 1821305 h 1821305"/>
              <a:gd name="connsiteX11" fmla="*/ 1347740 w 3369351"/>
              <a:gd name="connsiteY11" fmla="*/ 1821305 h 1821305"/>
              <a:gd name="connsiteX12" fmla="*/ 707564 w 3369351"/>
              <a:gd name="connsiteY12" fmla="*/ 1821305 h 1821305"/>
              <a:gd name="connsiteX13" fmla="*/ 0 w 3369351"/>
              <a:gd name="connsiteY13" fmla="*/ 1821305 h 1821305"/>
              <a:gd name="connsiteX14" fmla="*/ 0 w 3369351"/>
              <a:gd name="connsiteY14" fmla="*/ 1195990 h 1821305"/>
              <a:gd name="connsiteX15" fmla="*/ 0 w 3369351"/>
              <a:gd name="connsiteY15" fmla="*/ 607102 h 1821305"/>
              <a:gd name="connsiteX16" fmla="*/ 0 w 3369351"/>
              <a:gd name="connsiteY16"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69351" h="1821305" fill="none" extrusionOk="0">
                <a:moveTo>
                  <a:pt x="0" y="0"/>
                </a:moveTo>
                <a:cubicBezTo>
                  <a:pt x="190539" y="10364"/>
                  <a:pt x="400154" y="21571"/>
                  <a:pt x="640177" y="0"/>
                </a:cubicBezTo>
                <a:cubicBezTo>
                  <a:pt x="880200" y="-21571"/>
                  <a:pt x="1020228" y="-26737"/>
                  <a:pt x="1212966" y="0"/>
                </a:cubicBezTo>
                <a:cubicBezTo>
                  <a:pt x="1405704" y="26737"/>
                  <a:pt x="1558124" y="-9202"/>
                  <a:pt x="1819450" y="0"/>
                </a:cubicBezTo>
                <a:cubicBezTo>
                  <a:pt x="2080776" y="9202"/>
                  <a:pt x="2313298" y="-27759"/>
                  <a:pt x="2527013" y="0"/>
                </a:cubicBezTo>
                <a:cubicBezTo>
                  <a:pt x="2740728" y="27759"/>
                  <a:pt x="3094513" y="32914"/>
                  <a:pt x="3369351" y="0"/>
                </a:cubicBezTo>
                <a:cubicBezTo>
                  <a:pt x="3384678" y="195193"/>
                  <a:pt x="3375274" y="350060"/>
                  <a:pt x="3369351" y="570676"/>
                </a:cubicBezTo>
                <a:cubicBezTo>
                  <a:pt x="3363428" y="791292"/>
                  <a:pt x="3392459" y="996330"/>
                  <a:pt x="3369351" y="1123138"/>
                </a:cubicBezTo>
                <a:cubicBezTo>
                  <a:pt x="3346243" y="1249946"/>
                  <a:pt x="3356732" y="1542656"/>
                  <a:pt x="3369351" y="1821305"/>
                </a:cubicBezTo>
                <a:cubicBezTo>
                  <a:pt x="3141660" y="1850896"/>
                  <a:pt x="2997169" y="1792921"/>
                  <a:pt x="2695481" y="1821305"/>
                </a:cubicBezTo>
                <a:cubicBezTo>
                  <a:pt x="2393793" y="1849690"/>
                  <a:pt x="2369280" y="1817693"/>
                  <a:pt x="2088998" y="1821305"/>
                </a:cubicBezTo>
                <a:cubicBezTo>
                  <a:pt x="1808716" y="1824917"/>
                  <a:pt x="1572325" y="1784560"/>
                  <a:pt x="1347740" y="1821305"/>
                </a:cubicBezTo>
                <a:cubicBezTo>
                  <a:pt x="1123155" y="1858050"/>
                  <a:pt x="865878" y="1834115"/>
                  <a:pt x="707564" y="1821305"/>
                </a:cubicBezTo>
                <a:cubicBezTo>
                  <a:pt x="549250" y="1808495"/>
                  <a:pt x="164427" y="1794651"/>
                  <a:pt x="0" y="1821305"/>
                </a:cubicBezTo>
                <a:cubicBezTo>
                  <a:pt x="-958" y="1526916"/>
                  <a:pt x="-29192" y="1433366"/>
                  <a:pt x="0" y="1195990"/>
                </a:cubicBezTo>
                <a:cubicBezTo>
                  <a:pt x="29192" y="958615"/>
                  <a:pt x="-15424" y="786556"/>
                  <a:pt x="0" y="607102"/>
                </a:cubicBezTo>
                <a:cubicBezTo>
                  <a:pt x="15424" y="427648"/>
                  <a:pt x="-22112" y="235567"/>
                  <a:pt x="0" y="0"/>
                </a:cubicBezTo>
                <a:close/>
              </a:path>
              <a:path w="3369351" h="1821305" stroke="0" extrusionOk="0">
                <a:moveTo>
                  <a:pt x="0" y="0"/>
                </a:moveTo>
                <a:cubicBezTo>
                  <a:pt x="293247" y="28308"/>
                  <a:pt x="418254" y="-7848"/>
                  <a:pt x="640177" y="0"/>
                </a:cubicBezTo>
                <a:cubicBezTo>
                  <a:pt x="862100" y="7848"/>
                  <a:pt x="969277" y="-8582"/>
                  <a:pt x="1212966" y="0"/>
                </a:cubicBezTo>
                <a:cubicBezTo>
                  <a:pt x="1456655" y="8582"/>
                  <a:pt x="1668468" y="35844"/>
                  <a:pt x="1954224" y="0"/>
                </a:cubicBezTo>
                <a:cubicBezTo>
                  <a:pt x="2239980" y="-35844"/>
                  <a:pt x="2355158" y="30883"/>
                  <a:pt x="2594400" y="0"/>
                </a:cubicBezTo>
                <a:cubicBezTo>
                  <a:pt x="2833642" y="-30883"/>
                  <a:pt x="3047080" y="816"/>
                  <a:pt x="3369351" y="0"/>
                </a:cubicBezTo>
                <a:cubicBezTo>
                  <a:pt x="3383914" y="193143"/>
                  <a:pt x="3351562" y="340309"/>
                  <a:pt x="3369351" y="643528"/>
                </a:cubicBezTo>
                <a:cubicBezTo>
                  <a:pt x="3387140" y="946747"/>
                  <a:pt x="3396576" y="964334"/>
                  <a:pt x="3369351" y="1250629"/>
                </a:cubicBezTo>
                <a:cubicBezTo>
                  <a:pt x="3342126" y="1536924"/>
                  <a:pt x="3374655" y="1666615"/>
                  <a:pt x="3369351" y="1821305"/>
                </a:cubicBezTo>
                <a:cubicBezTo>
                  <a:pt x="3136564" y="1838216"/>
                  <a:pt x="2909100" y="1799954"/>
                  <a:pt x="2762868" y="1821305"/>
                </a:cubicBezTo>
                <a:cubicBezTo>
                  <a:pt x="2616636" y="1842656"/>
                  <a:pt x="2262378" y="1835105"/>
                  <a:pt x="2088998" y="1821305"/>
                </a:cubicBezTo>
                <a:cubicBezTo>
                  <a:pt x="1915618" y="1807506"/>
                  <a:pt x="1699601" y="1847926"/>
                  <a:pt x="1415127" y="1821305"/>
                </a:cubicBezTo>
                <a:cubicBezTo>
                  <a:pt x="1130653" y="1794684"/>
                  <a:pt x="984400" y="1838073"/>
                  <a:pt x="774951" y="1821305"/>
                </a:cubicBezTo>
                <a:cubicBezTo>
                  <a:pt x="565502" y="1804537"/>
                  <a:pt x="216790" y="1790251"/>
                  <a:pt x="0" y="1821305"/>
                </a:cubicBezTo>
                <a:cubicBezTo>
                  <a:pt x="-2431" y="1634116"/>
                  <a:pt x="-16941" y="1316153"/>
                  <a:pt x="0" y="1177777"/>
                </a:cubicBezTo>
                <a:cubicBezTo>
                  <a:pt x="16941" y="1039401"/>
                  <a:pt x="-15771" y="715953"/>
                  <a:pt x="0" y="534249"/>
                </a:cubicBezTo>
                <a:cubicBezTo>
                  <a:pt x="15771" y="352545"/>
                  <a:pt x="-11653" y="220821"/>
                  <a:pt x="0" y="0"/>
                </a:cubicBezTo>
                <a:close/>
              </a:path>
            </a:pathLst>
          </a:custGeom>
          <a:solidFill>
            <a:schemeClr val="bg1"/>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5" name="pole tekstowe 4">
            <a:extLst>
              <a:ext uri="{FF2B5EF4-FFF2-40B4-BE49-F238E27FC236}">
                <a16:creationId xmlns:a16="http://schemas.microsoft.com/office/drawing/2014/main" id="{AC9F2339-932F-CE18-1406-8E30790D425B}"/>
              </a:ext>
            </a:extLst>
          </p:cNvPr>
          <p:cNvSpPr txBox="1"/>
          <p:nvPr/>
        </p:nvSpPr>
        <p:spPr>
          <a:xfrm>
            <a:off x="1124340" y="2196492"/>
            <a:ext cx="2376097" cy="707886"/>
          </a:xfrm>
          <a:prstGeom prst="rect">
            <a:avLst/>
          </a:prstGeom>
          <a:noFill/>
        </p:spPr>
        <p:txBody>
          <a:bodyPr wrap="square" rtlCol="0">
            <a:spAutoFit/>
          </a:bodyPr>
          <a:lstStyle/>
          <a:p>
            <a:r>
              <a:rPr lang="en-GB" sz="2000" b="1" dirty="0">
                <a:solidFill>
                  <a:srgbClr val="0070BA"/>
                </a:solidFill>
                <a:latin typeface="Calibri" panose="020F0502020204030204" pitchFamily="34" charset="0"/>
              </a:rPr>
              <a:t>Environmental sustainability</a:t>
            </a:r>
          </a:p>
        </p:txBody>
      </p:sp>
      <p:sp>
        <p:nvSpPr>
          <p:cNvPr id="6" name="Prostokąt 5">
            <a:extLst>
              <a:ext uri="{FF2B5EF4-FFF2-40B4-BE49-F238E27FC236}">
                <a16:creationId xmlns:a16="http://schemas.microsoft.com/office/drawing/2014/main" id="{93776408-DB37-5281-8EAD-55B6BF74931D}"/>
              </a:ext>
            </a:extLst>
          </p:cNvPr>
          <p:cNvSpPr/>
          <p:nvPr/>
        </p:nvSpPr>
        <p:spPr>
          <a:xfrm>
            <a:off x="896912" y="4017797"/>
            <a:ext cx="3369351" cy="1821305"/>
          </a:xfrm>
          <a:custGeom>
            <a:avLst/>
            <a:gdLst>
              <a:gd name="connsiteX0" fmla="*/ 0 w 3369351"/>
              <a:gd name="connsiteY0" fmla="*/ 0 h 1821305"/>
              <a:gd name="connsiteX1" fmla="*/ 640177 w 3369351"/>
              <a:gd name="connsiteY1" fmla="*/ 0 h 1821305"/>
              <a:gd name="connsiteX2" fmla="*/ 1212966 w 3369351"/>
              <a:gd name="connsiteY2" fmla="*/ 0 h 1821305"/>
              <a:gd name="connsiteX3" fmla="*/ 1819450 w 3369351"/>
              <a:gd name="connsiteY3" fmla="*/ 0 h 1821305"/>
              <a:gd name="connsiteX4" fmla="*/ 2527013 w 3369351"/>
              <a:gd name="connsiteY4" fmla="*/ 0 h 1821305"/>
              <a:gd name="connsiteX5" fmla="*/ 3369351 w 3369351"/>
              <a:gd name="connsiteY5" fmla="*/ 0 h 1821305"/>
              <a:gd name="connsiteX6" fmla="*/ 3369351 w 3369351"/>
              <a:gd name="connsiteY6" fmla="*/ 570676 h 1821305"/>
              <a:gd name="connsiteX7" fmla="*/ 3369351 w 3369351"/>
              <a:gd name="connsiteY7" fmla="*/ 1123138 h 1821305"/>
              <a:gd name="connsiteX8" fmla="*/ 3369351 w 3369351"/>
              <a:gd name="connsiteY8" fmla="*/ 1821305 h 1821305"/>
              <a:gd name="connsiteX9" fmla="*/ 2695481 w 3369351"/>
              <a:gd name="connsiteY9" fmla="*/ 1821305 h 1821305"/>
              <a:gd name="connsiteX10" fmla="*/ 2088998 w 3369351"/>
              <a:gd name="connsiteY10" fmla="*/ 1821305 h 1821305"/>
              <a:gd name="connsiteX11" fmla="*/ 1347740 w 3369351"/>
              <a:gd name="connsiteY11" fmla="*/ 1821305 h 1821305"/>
              <a:gd name="connsiteX12" fmla="*/ 707564 w 3369351"/>
              <a:gd name="connsiteY12" fmla="*/ 1821305 h 1821305"/>
              <a:gd name="connsiteX13" fmla="*/ 0 w 3369351"/>
              <a:gd name="connsiteY13" fmla="*/ 1821305 h 1821305"/>
              <a:gd name="connsiteX14" fmla="*/ 0 w 3369351"/>
              <a:gd name="connsiteY14" fmla="*/ 1195990 h 1821305"/>
              <a:gd name="connsiteX15" fmla="*/ 0 w 3369351"/>
              <a:gd name="connsiteY15" fmla="*/ 607102 h 1821305"/>
              <a:gd name="connsiteX16" fmla="*/ 0 w 3369351"/>
              <a:gd name="connsiteY16"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69351" h="1821305" fill="none" extrusionOk="0">
                <a:moveTo>
                  <a:pt x="0" y="0"/>
                </a:moveTo>
                <a:cubicBezTo>
                  <a:pt x="190539" y="10364"/>
                  <a:pt x="400154" y="21571"/>
                  <a:pt x="640177" y="0"/>
                </a:cubicBezTo>
                <a:cubicBezTo>
                  <a:pt x="880200" y="-21571"/>
                  <a:pt x="1020228" y="-26737"/>
                  <a:pt x="1212966" y="0"/>
                </a:cubicBezTo>
                <a:cubicBezTo>
                  <a:pt x="1405704" y="26737"/>
                  <a:pt x="1558124" y="-9202"/>
                  <a:pt x="1819450" y="0"/>
                </a:cubicBezTo>
                <a:cubicBezTo>
                  <a:pt x="2080776" y="9202"/>
                  <a:pt x="2313298" y="-27759"/>
                  <a:pt x="2527013" y="0"/>
                </a:cubicBezTo>
                <a:cubicBezTo>
                  <a:pt x="2740728" y="27759"/>
                  <a:pt x="3094513" y="32914"/>
                  <a:pt x="3369351" y="0"/>
                </a:cubicBezTo>
                <a:cubicBezTo>
                  <a:pt x="3384678" y="195193"/>
                  <a:pt x="3375274" y="350060"/>
                  <a:pt x="3369351" y="570676"/>
                </a:cubicBezTo>
                <a:cubicBezTo>
                  <a:pt x="3363428" y="791292"/>
                  <a:pt x="3392459" y="996330"/>
                  <a:pt x="3369351" y="1123138"/>
                </a:cubicBezTo>
                <a:cubicBezTo>
                  <a:pt x="3346243" y="1249946"/>
                  <a:pt x="3356732" y="1542656"/>
                  <a:pt x="3369351" y="1821305"/>
                </a:cubicBezTo>
                <a:cubicBezTo>
                  <a:pt x="3141660" y="1850896"/>
                  <a:pt x="2997169" y="1792921"/>
                  <a:pt x="2695481" y="1821305"/>
                </a:cubicBezTo>
                <a:cubicBezTo>
                  <a:pt x="2393793" y="1849690"/>
                  <a:pt x="2369280" y="1817693"/>
                  <a:pt x="2088998" y="1821305"/>
                </a:cubicBezTo>
                <a:cubicBezTo>
                  <a:pt x="1808716" y="1824917"/>
                  <a:pt x="1572325" y="1784560"/>
                  <a:pt x="1347740" y="1821305"/>
                </a:cubicBezTo>
                <a:cubicBezTo>
                  <a:pt x="1123155" y="1858050"/>
                  <a:pt x="865878" y="1834115"/>
                  <a:pt x="707564" y="1821305"/>
                </a:cubicBezTo>
                <a:cubicBezTo>
                  <a:pt x="549250" y="1808495"/>
                  <a:pt x="164427" y="1794651"/>
                  <a:pt x="0" y="1821305"/>
                </a:cubicBezTo>
                <a:cubicBezTo>
                  <a:pt x="-958" y="1526916"/>
                  <a:pt x="-29192" y="1433366"/>
                  <a:pt x="0" y="1195990"/>
                </a:cubicBezTo>
                <a:cubicBezTo>
                  <a:pt x="29192" y="958615"/>
                  <a:pt x="-15424" y="786556"/>
                  <a:pt x="0" y="607102"/>
                </a:cubicBezTo>
                <a:cubicBezTo>
                  <a:pt x="15424" y="427648"/>
                  <a:pt x="-22112" y="235567"/>
                  <a:pt x="0" y="0"/>
                </a:cubicBezTo>
                <a:close/>
              </a:path>
              <a:path w="3369351" h="1821305" stroke="0" extrusionOk="0">
                <a:moveTo>
                  <a:pt x="0" y="0"/>
                </a:moveTo>
                <a:cubicBezTo>
                  <a:pt x="293247" y="28308"/>
                  <a:pt x="418254" y="-7848"/>
                  <a:pt x="640177" y="0"/>
                </a:cubicBezTo>
                <a:cubicBezTo>
                  <a:pt x="862100" y="7848"/>
                  <a:pt x="969277" y="-8582"/>
                  <a:pt x="1212966" y="0"/>
                </a:cubicBezTo>
                <a:cubicBezTo>
                  <a:pt x="1456655" y="8582"/>
                  <a:pt x="1668468" y="35844"/>
                  <a:pt x="1954224" y="0"/>
                </a:cubicBezTo>
                <a:cubicBezTo>
                  <a:pt x="2239980" y="-35844"/>
                  <a:pt x="2355158" y="30883"/>
                  <a:pt x="2594400" y="0"/>
                </a:cubicBezTo>
                <a:cubicBezTo>
                  <a:pt x="2833642" y="-30883"/>
                  <a:pt x="3047080" y="816"/>
                  <a:pt x="3369351" y="0"/>
                </a:cubicBezTo>
                <a:cubicBezTo>
                  <a:pt x="3383914" y="193143"/>
                  <a:pt x="3351562" y="340309"/>
                  <a:pt x="3369351" y="643528"/>
                </a:cubicBezTo>
                <a:cubicBezTo>
                  <a:pt x="3387140" y="946747"/>
                  <a:pt x="3396576" y="964334"/>
                  <a:pt x="3369351" y="1250629"/>
                </a:cubicBezTo>
                <a:cubicBezTo>
                  <a:pt x="3342126" y="1536924"/>
                  <a:pt x="3374655" y="1666615"/>
                  <a:pt x="3369351" y="1821305"/>
                </a:cubicBezTo>
                <a:cubicBezTo>
                  <a:pt x="3136564" y="1838216"/>
                  <a:pt x="2909100" y="1799954"/>
                  <a:pt x="2762868" y="1821305"/>
                </a:cubicBezTo>
                <a:cubicBezTo>
                  <a:pt x="2616636" y="1842656"/>
                  <a:pt x="2262378" y="1835105"/>
                  <a:pt x="2088998" y="1821305"/>
                </a:cubicBezTo>
                <a:cubicBezTo>
                  <a:pt x="1915618" y="1807506"/>
                  <a:pt x="1699601" y="1847926"/>
                  <a:pt x="1415127" y="1821305"/>
                </a:cubicBezTo>
                <a:cubicBezTo>
                  <a:pt x="1130653" y="1794684"/>
                  <a:pt x="984400" y="1838073"/>
                  <a:pt x="774951" y="1821305"/>
                </a:cubicBezTo>
                <a:cubicBezTo>
                  <a:pt x="565502" y="1804537"/>
                  <a:pt x="216790" y="1790251"/>
                  <a:pt x="0" y="1821305"/>
                </a:cubicBezTo>
                <a:cubicBezTo>
                  <a:pt x="-2431" y="1634116"/>
                  <a:pt x="-16941" y="1316153"/>
                  <a:pt x="0" y="1177777"/>
                </a:cubicBezTo>
                <a:cubicBezTo>
                  <a:pt x="16941" y="1039401"/>
                  <a:pt x="-15771" y="715953"/>
                  <a:pt x="0" y="534249"/>
                </a:cubicBezTo>
                <a:cubicBezTo>
                  <a:pt x="15771" y="352545"/>
                  <a:pt x="-11653" y="220821"/>
                  <a:pt x="0" y="0"/>
                </a:cubicBezTo>
                <a:close/>
              </a:path>
            </a:pathLst>
          </a:custGeom>
          <a:solidFill>
            <a:schemeClr val="bg1"/>
          </a:solidFill>
          <a:ln w="19050">
            <a:solidFill>
              <a:srgbClr val="FFCA00"/>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7" name="Prostokąt 6">
            <a:extLst>
              <a:ext uri="{FF2B5EF4-FFF2-40B4-BE49-F238E27FC236}">
                <a16:creationId xmlns:a16="http://schemas.microsoft.com/office/drawing/2014/main" id="{7E9246DD-A86B-26EA-875A-4D5897C221D5}"/>
              </a:ext>
            </a:extLst>
          </p:cNvPr>
          <p:cNvSpPr/>
          <p:nvPr/>
        </p:nvSpPr>
        <p:spPr>
          <a:xfrm>
            <a:off x="8581797" y="1908746"/>
            <a:ext cx="2485863" cy="3930356"/>
          </a:xfrm>
          <a:custGeom>
            <a:avLst/>
            <a:gdLst>
              <a:gd name="connsiteX0" fmla="*/ 0 w 2485863"/>
              <a:gd name="connsiteY0" fmla="*/ 0 h 3930356"/>
              <a:gd name="connsiteX1" fmla="*/ 596607 w 2485863"/>
              <a:gd name="connsiteY1" fmla="*/ 0 h 3930356"/>
              <a:gd name="connsiteX2" fmla="*/ 1168356 w 2485863"/>
              <a:gd name="connsiteY2" fmla="*/ 0 h 3930356"/>
              <a:gd name="connsiteX3" fmla="*/ 1814680 w 2485863"/>
              <a:gd name="connsiteY3" fmla="*/ 0 h 3930356"/>
              <a:gd name="connsiteX4" fmla="*/ 2485863 w 2485863"/>
              <a:gd name="connsiteY4" fmla="*/ 0 h 3930356"/>
              <a:gd name="connsiteX5" fmla="*/ 2485863 w 2485863"/>
              <a:gd name="connsiteY5" fmla="*/ 655059 h 3930356"/>
              <a:gd name="connsiteX6" fmla="*/ 2485863 w 2485863"/>
              <a:gd name="connsiteY6" fmla="*/ 1231512 h 3930356"/>
              <a:gd name="connsiteX7" fmla="*/ 2485863 w 2485863"/>
              <a:gd name="connsiteY7" fmla="*/ 1925874 h 3930356"/>
              <a:gd name="connsiteX8" fmla="*/ 2485863 w 2485863"/>
              <a:gd name="connsiteY8" fmla="*/ 2502327 h 3930356"/>
              <a:gd name="connsiteX9" fmla="*/ 2485863 w 2485863"/>
              <a:gd name="connsiteY9" fmla="*/ 3196690 h 3930356"/>
              <a:gd name="connsiteX10" fmla="*/ 2485863 w 2485863"/>
              <a:gd name="connsiteY10" fmla="*/ 3930356 h 3930356"/>
              <a:gd name="connsiteX11" fmla="*/ 1839539 w 2485863"/>
              <a:gd name="connsiteY11" fmla="*/ 3930356 h 3930356"/>
              <a:gd name="connsiteX12" fmla="*/ 1193214 w 2485863"/>
              <a:gd name="connsiteY12" fmla="*/ 3930356 h 3930356"/>
              <a:gd name="connsiteX13" fmla="*/ 0 w 2485863"/>
              <a:gd name="connsiteY13" fmla="*/ 3930356 h 3930356"/>
              <a:gd name="connsiteX14" fmla="*/ 0 w 2485863"/>
              <a:gd name="connsiteY14" fmla="*/ 3314600 h 3930356"/>
              <a:gd name="connsiteX15" fmla="*/ 0 w 2485863"/>
              <a:gd name="connsiteY15" fmla="*/ 2620237 h 3930356"/>
              <a:gd name="connsiteX16" fmla="*/ 0 w 2485863"/>
              <a:gd name="connsiteY16" fmla="*/ 2043785 h 3930356"/>
              <a:gd name="connsiteX17" fmla="*/ 0 w 2485863"/>
              <a:gd name="connsiteY17" fmla="*/ 1388726 h 3930356"/>
              <a:gd name="connsiteX18" fmla="*/ 0 w 2485863"/>
              <a:gd name="connsiteY18" fmla="*/ 694363 h 3930356"/>
              <a:gd name="connsiteX19" fmla="*/ 0 w 2485863"/>
              <a:gd name="connsiteY19" fmla="*/ 0 h 39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85863" h="3930356" fill="none" extrusionOk="0">
                <a:moveTo>
                  <a:pt x="0" y="0"/>
                </a:moveTo>
                <a:cubicBezTo>
                  <a:pt x="220136" y="8598"/>
                  <a:pt x="351711" y="-698"/>
                  <a:pt x="596607" y="0"/>
                </a:cubicBezTo>
                <a:cubicBezTo>
                  <a:pt x="841503" y="698"/>
                  <a:pt x="904910" y="22080"/>
                  <a:pt x="1168356" y="0"/>
                </a:cubicBezTo>
                <a:cubicBezTo>
                  <a:pt x="1431802" y="-22080"/>
                  <a:pt x="1598728" y="14022"/>
                  <a:pt x="1814680" y="0"/>
                </a:cubicBezTo>
                <a:cubicBezTo>
                  <a:pt x="2030632" y="-14022"/>
                  <a:pt x="2278345" y="1697"/>
                  <a:pt x="2485863" y="0"/>
                </a:cubicBezTo>
                <a:cubicBezTo>
                  <a:pt x="2515925" y="210568"/>
                  <a:pt x="2486286" y="399671"/>
                  <a:pt x="2485863" y="655059"/>
                </a:cubicBezTo>
                <a:cubicBezTo>
                  <a:pt x="2485440" y="910447"/>
                  <a:pt x="2495338" y="1089719"/>
                  <a:pt x="2485863" y="1231512"/>
                </a:cubicBezTo>
                <a:cubicBezTo>
                  <a:pt x="2476388" y="1373305"/>
                  <a:pt x="2491152" y="1780592"/>
                  <a:pt x="2485863" y="1925874"/>
                </a:cubicBezTo>
                <a:cubicBezTo>
                  <a:pt x="2480574" y="2071156"/>
                  <a:pt x="2482442" y="2308832"/>
                  <a:pt x="2485863" y="2502327"/>
                </a:cubicBezTo>
                <a:cubicBezTo>
                  <a:pt x="2489284" y="2695822"/>
                  <a:pt x="2451648" y="3008032"/>
                  <a:pt x="2485863" y="3196690"/>
                </a:cubicBezTo>
                <a:cubicBezTo>
                  <a:pt x="2520078" y="3385348"/>
                  <a:pt x="2479532" y="3634707"/>
                  <a:pt x="2485863" y="3930356"/>
                </a:cubicBezTo>
                <a:cubicBezTo>
                  <a:pt x="2291447" y="3901863"/>
                  <a:pt x="1990311" y="3921156"/>
                  <a:pt x="1839539" y="3930356"/>
                </a:cubicBezTo>
                <a:cubicBezTo>
                  <a:pt x="1688767" y="3939556"/>
                  <a:pt x="1370352" y="3933666"/>
                  <a:pt x="1193214" y="3930356"/>
                </a:cubicBezTo>
                <a:cubicBezTo>
                  <a:pt x="1016077" y="3927046"/>
                  <a:pt x="559720" y="3926097"/>
                  <a:pt x="0" y="3930356"/>
                </a:cubicBezTo>
                <a:cubicBezTo>
                  <a:pt x="21222" y="3642840"/>
                  <a:pt x="-21000" y="3621453"/>
                  <a:pt x="0" y="3314600"/>
                </a:cubicBezTo>
                <a:cubicBezTo>
                  <a:pt x="21000" y="3007747"/>
                  <a:pt x="8531" y="2861116"/>
                  <a:pt x="0" y="2620237"/>
                </a:cubicBezTo>
                <a:cubicBezTo>
                  <a:pt x="-8531" y="2379358"/>
                  <a:pt x="18645" y="2209558"/>
                  <a:pt x="0" y="2043785"/>
                </a:cubicBezTo>
                <a:cubicBezTo>
                  <a:pt x="-18645" y="1878012"/>
                  <a:pt x="-26127" y="1600367"/>
                  <a:pt x="0" y="1388726"/>
                </a:cubicBezTo>
                <a:cubicBezTo>
                  <a:pt x="26127" y="1177085"/>
                  <a:pt x="-1851" y="874293"/>
                  <a:pt x="0" y="694363"/>
                </a:cubicBezTo>
                <a:cubicBezTo>
                  <a:pt x="1851" y="514433"/>
                  <a:pt x="31675" y="296233"/>
                  <a:pt x="0" y="0"/>
                </a:cubicBezTo>
                <a:close/>
              </a:path>
              <a:path w="2485863" h="3930356" stroke="0" extrusionOk="0">
                <a:moveTo>
                  <a:pt x="0" y="0"/>
                </a:moveTo>
                <a:cubicBezTo>
                  <a:pt x="176776" y="29586"/>
                  <a:pt x="458108" y="10387"/>
                  <a:pt x="596607" y="0"/>
                </a:cubicBezTo>
                <a:cubicBezTo>
                  <a:pt x="735106" y="-10387"/>
                  <a:pt x="930983" y="-26378"/>
                  <a:pt x="1143497" y="0"/>
                </a:cubicBezTo>
                <a:cubicBezTo>
                  <a:pt x="1356011" y="26378"/>
                  <a:pt x="1486937" y="16130"/>
                  <a:pt x="1814680" y="0"/>
                </a:cubicBezTo>
                <a:cubicBezTo>
                  <a:pt x="2142423" y="-16130"/>
                  <a:pt x="2165706" y="-15556"/>
                  <a:pt x="2485863" y="0"/>
                </a:cubicBezTo>
                <a:cubicBezTo>
                  <a:pt x="2513482" y="140665"/>
                  <a:pt x="2473424" y="384124"/>
                  <a:pt x="2485863" y="615756"/>
                </a:cubicBezTo>
                <a:cubicBezTo>
                  <a:pt x="2498302" y="847388"/>
                  <a:pt x="2492843" y="1012685"/>
                  <a:pt x="2485863" y="1192208"/>
                </a:cubicBezTo>
                <a:cubicBezTo>
                  <a:pt x="2478883" y="1371731"/>
                  <a:pt x="2517834" y="1666355"/>
                  <a:pt x="2485863" y="1847267"/>
                </a:cubicBezTo>
                <a:cubicBezTo>
                  <a:pt x="2453892" y="2028179"/>
                  <a:pt x="2464563" y="2319518"/>
                  <a:pt x="2485863" y="2502327"/>
                </a:cubicBezTo>
                <a:cubicBezTo>
                  <a:pt x="2507163" y="2685136"/>
                  <a:pt x="2490262" y="2823827"/>
                  <a:pt x="2485863" y="3078779"/>
                </a:cubicBezTo>
                <a:cubicBezTo>
                  <a:pt x="2481464" y="3333731"/>
                  <a:pt x="2516871" y="3738782"/>
                  <a:pt x="2485863" y="3930356"/>
                </a:cubicBezTo>
                <a:cubicBezTo>
                  <a:pt x="2245669" y="3914142"/>
                  <a:pt x="2104714" y="3951354"/>
                  <a:pt x="1864397" y="3930356"/>
                </a:cubicBezTo>
                <a:cubicBezTo>
                  <a:pt x="1624080" y="3909358"/>
                  <a:pt x="1433845" y="3941087"/>
                  <a:pt x="1267790" y="3930356"/>
                </a:cubicBezTo>
                <a:cubicBezTo>
                  <a:pt x="1101735" y="3919625"/>
                  <a:pt x="795218" y="3914651"/>
                  <a:pt x="596607" y="3930356"/>
                </a:cubicBezTo>
                <a:cubicBezTo>
                  <a:pt x="397996" y="3946061"/>
                  <a:pt x="229225" y="3958748"/>
                  <a:pt x="0" y="3930356"/>
                </a:cubicBezTo>
                <a:cubicBezTo>
                  <a:pt x="25286" y="3680371"/>
                  <a:pt x="-957" y="3499981"/>
                  <a:pt x="0" y="3353904"/>
                </a:cubicBezTo>
                <a:cubicBezTo>
                  <a:pt x="957" y="3207827"/>
                  <a:pt x="1853" y="2965742"/>
                  <a:pt x="0" y="2698844"/>
                </a:cubicBezTo>
                <a:cubicBezTo>
                  <a:pt x="-1853" y="2431946"/>
                  <a:pt x="10093" y="2260438"/>
                  <a:pt x="0" y="2083089"/>
                </a:cubicBezTo>
                <a:cubicBezTo>
                  <a:pt x="-10093" y="1905741"/>
                  <a:pt x="2156" y="1771254"/>
                  <a:pt x="0" y="1545940"/>
                </a:cubicBezTo>
                <a:cubicBezTo>
                  <a:pt x="-2156" y="1320626"/>
                  <a:pt x="22778" y="1224859"/>
                  <a:pt x="0" y="969488"/>
                </a:cubicBezTo>
                <a:cubicBezTo>
                  <a:pt x="-22778" y="714117"/>
                  <a:pt x="36109" y="221410"/>
                  <a:pt x="0" y="0"/>
                </a:cubicBezTo>
                <a:close/>
              </a:path>
            </a:pathLst>
          </a:custGeom>
          <a:solidFill>
            <a:schemeClr val="bg1"/>
          </a:solidFill>
          <a:ln w="19050">
            <a:solidFill>
              <a:srgbClr val="5BC5F2"/>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9" name="pole tekstowe 8">
            <a:extLst>
              <a:ext uri="{FF2B5EF4-FFF2-40B4-BE49-F238E27FC236}">
                <a16:creationId xmlns:a16="http://schemas.microsoft.com/office/drawing/2014/main" id="{AFA8C111-ED12-E3CD-2F7A-D812ABF2408D}"/>
              </a:ext>
            </a:extLst>
          </p:cNvPr>
          <p:cNvSpPr txBox="1"/>
          <p:nvPr/>
        </p:nvSpPr>
        <p:spPr>
          <a:xfrm>
            <a:off x="1124340" y="4365158"/>
            <a:ext cx="2516742" cy="430887"/>
          </a:xfrm>
          <a:prstGeom prst="rect">
            <a:avLst/>
          </a:prstGeom>
          <a:noFill/>
        </p:spPr>
        <p:txBody>
          <a:bodyPr wrap="square" rtlCol="0">
            <a:spAutoFit/>
          </a:bodyPr>
          <a:lstStyle/>
          <a:p>
            <a:r>
              <a:rPr lang="en-GB" sz="2200" b="1" dirty="0">
                <a:solidFill>
                  <a:srgbClr val="FFCA00"/>
                </a:solidFill>
                <a:latin typeface="Calibri" panose="020F0502020204030204" pitchFamily="34" charset="0"/>
              </a:rPr>
              <a:t>Reliability</a:t>
            </a:r>
          </a:p>
        </p:txBody>
      </p:sp>
      <p:sp>
        <p:nvSpPr>
          <p:cNvPr id="10" name="pole tekstowe 9">
            <a:extLst>
              <a:ext uri="{FF2B5EF4-FFF2-40B4-BE49-F238E27FC236}">
                <a16:creationId xmlns:a16="http://schemas.microsoft.com/office/drawing/2014/main" id="{FC28232B-BB5A-1CB7-DB6C-5E0AFCECDEEF}"/>
              </a:ext>
            </a:extLst>
          </p:cNvPr>
          <p:cNvSpPr txBox="1"/>
          <p:nvPr/>
        </p:nvSpPr>
        <p:spPr>
          <a:xfrm>
            <a:off x="8697665" y="2196492"/>
            <a:ext cx="2419361" cy="769441"/>
          </a:xfrm>
          <a:prstGeom prst="rect">
            <a:avLst/>
          </a:prstGeom>
          <a:noFill/>
        </p:spPr>
        <p:txBody>
          <a:bodyPr wrap="square" rtlCol="0">
            <a:spAutoFit/>
          </a:bodyPr>
          <a:lstStyle/>
          <a:p>
            <a:r>
              <a:rPr lang="en-GB" sz="2200" b="1" dirty="0">
                <a:solidFill>
                  <a:srgbClr val="5BC5F2"/>
                </a:solidFill>
                <a:latin typeface="Calibri" panose="020F0502020204030204" pitchFamily="34" charset="0"/>
              </a:rPr>
              <a:t>Economic opportunities</a:t>
            </a:r>
          </a:p>
        </p:txBody>
      </p:sp>
      <p:sp>
        <p:nvSpPr>
          <p:cNvPr id="12" name="Prostokąt 11">
            <a:extLst>
              <a:ext uri="{FF2B5EF4-FFF2-40B4-BE49-F238E27FC236}">
                <a16:creationId xmlns:a16="http://schemas.microsoft.com/office/drawing/2014/main" id="{24DB0354-6802-8F69-016D-E0527F8CAB35}"/>
              </a:ext>
            </a:extLst>
          </p:cNvPr>
          <p:cNvSpPr/>
          <p:nvPr/>
        </p:nvSpPr>
        <p:spPr>
          <a:xfrm>
            <a:off x="4677178" y="1908746"/>
            <a:ext cx="3609572" cy="1821305"/>
          </a:xfrm>
          <a:custGeom>
            <a:avLst/>
            <a:gdLst>
              <a:gd name="connsiteX0" fmla="*/ 0 w 3609572"/>
              <a:gd name="connsiteY0" fmla="*/ 0 h 1821305"/>
              <a:gd name="connsiteX1" fmla="*/ 529404 w 3609572"/>
              <a:gd name="connsiteY1" fmla="*/ 0 h 1821305"/>
              <a:gd name="connsiteX2" fmla="*/ 1167095 w 3609572"/>
              <a:gd name="connsiteY2" fmla="*/ 0 h 1821305"/>
              <a:gd name="connsiteX3" fmla="*/ 1732595 w 3609572"/>
              <a:gd name="connsiteY3" fmla="*/ 0 h 1821305"/>
              <a:gd name="connsiteX4" fmla="*/ 2261998 w 3609572"/>
              <a:gd name="connsiteY4" fmla="*/ 0 h 1821305"/>
              <a:gd name="connsiteX5" fmla="*/ 2899690 w 3609572"/>
              <a:gd name="connsiteY5" fmla="*/ 0 h 1821305"/>
              <a:gd name="connsiteX6" fmla="*/ 3609572 w 3609572"/>
              <a:gd name="connsiteY6" fmla="*/ 0 h 1821305"/>
              <a:gd name="connsiteX7" fmla="*/ 3609572 w 3609572"/>
              <a:gd name="connsiteY7" fmla="*/ 607102 h 1821305"/>
              <a:gd name="connsiteX8" fmla="*/ 3609572 w 3609572"/>
              <a:gd name="connsiteY8" fmla="*/ 1177777 h 1821305"/>
              <a:gd name="connsiteX9" fmla="*/ 3609572 w 3609572"/>
              <a:gd name="connsiteY9" fmla="*/ 1821305 h 1821305"/>
              <a:gd name="connsiteX10" fmla="*/ 3080168 w 3609572"/>
              <a:gd name="connsiteY10" fmla="*/ 1821305 h 1821305"/>
              <a:gd name="connsiteX11" fmla="*/ 2586860 w 3609572"/>
              <a:gd name="connsiteY11" fmla="*/ 1821305 h 1821305"/>
              <a:gd name="connsiteX12" fmla="*/ 1949169 w 3609572"/>
              <a:gd name="connsiteY12" fmla="*/ 1821305 h 1821305"/>
              <a:gd name="connsiteX13" fmla="*/ 1419765 w 3609572"/>
              <a:gd name="connsiteY13" fmla="*/ 1821305 h 1821305"/>
              <a:gd name="connsiteX14" fmla="*/ 782074 w 3609572"/>
              <a:gd name="connsiteY14" fmla="*/ 1821305 h 1821305"/>
              <a:gd name="connsiteX15" fmla="*/ 0 w 3609572"/>
              <a:gd name="connsiteY15" fmla="*/ 1821305 h 1821305"/>
              <a:gd name="connsiteX16" fmla="*/ 0 w 3609572"/>
              <a:gd name="connsiteY16" fmla="*/ 1232416 h 1821305"/>
              <a:gd name="connsiteX17" fmla="*/ 0 w 3609572"/>
              <a:gd name="connsiteY17" fmla="*/ 607102 h 1821305"/>
              <a:gd name="connsiteX18" fmla="*/ 0 w 3609572"/>
              <a:gd name="connsiteY18"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09572" h="1821305" fill="none" extrusionOk="0">
                <a:moveTo>
                  <a:pt x="0" y="0"/>
                </a:moveTo>
                <a:cubicBezTo>
                  <a:pt x="151908" y="11315"/>
                  <a:pt x="358051" y="-16972"/>
                  <a:pt x="529404" y="0"/>
                </a:cubicBezTo>
                <a:cubicBezTo>
                  <a:pt x="700757" y="16972"/>
                  <a:pt x="907891" y="-5346"/>
                  <a:pt x="1167095" y="0"/>
                </a:cubicBezTo>
                <a:cubicBezTo>
                  <a:pt x="1426299" y="5346"/>
                  <a:pt x="1570719" y="-1478"/>
                  <a:pt x="1732595" y="0"/>
                </a:cubicBezTo>
                <a:cubicBezTo>
                  <a:pt x="1894471" y="1478"/>
                  <a:pt x="2071060" y="-20213"/>
                  <a:pt x="2261998" y="0"/>
                </a:cubicBezTo>
                <a:cubicBezTo>
                  <a:pt x="2452936" y="20213"/>
                  <a:pt x="2768839" y="23023"/>
                  <a:pt x="2899690" y="0"/>
                </a:cubicBezTo>
                <a:cubicBezTo>
                  <a:pt x="3030541" y="-23023"/>
                  <a:pt x="3280914" y="6763"/>
                  <a:pt x="3609572" y="0"/>
                </a:cubicBezTo>
                <a:cubicBezTo>
                  <a:pt x="3584794" y="296216"/>
                  <a:pt x="3616788" y="439080"/>
                  <a:pt x="3609572" y="607102"/>
                </a:cubicBezTo>
                <a:cubicBezTo>
                  <a:pt x="3602356" y="775124"/>
                  <a:pt x="3581942" y="993400"/>
                  <a:pt x="3609572" y="1177777"/>
                </a:cubicBezTo>
                <a:cubicBezTo>
                  <a:pt x="3637202" y="1362155"/>
                  <a:pt x="3634631" y="1635555"/>
                  <a:pt x="3609572" y="1821305"/>
                </a:cubicBezTo>
                <a:cubicBezTo>
                  <a:pt x="3490381" y="1822957"/>
                  <a:pt x="3313788" y="1818955"/>
                  <a:pt x="3080168" y="1821305"/>
                </a:cubicBezTo>
                <a:cubicBezTo>
                  <a:pt x="2846548" y="1823655"/>
                  <a:pt x="2815614" y="1840631"/>
                  <a:pt x="2586860" y="1821305"/>
                </a:cubicBezTo>
                <a:cubicBezTo>
                  <a:pt x="2358106" y="1801979"/>
                  <a:pt x="2093139" y="1792563"/>
                  <a:pt x="1949169" y="1821305"/>
                </a:cubicBezTo>
                <a:cubicBezTo>
                  <a:pt x="1805199" y="1850047"/>
                  <a:pt x="1651487" y="1826248"/>
                  <a:pt x="1419765" y="1821305"/>
                </a:cubicBezTo>
                <a:cubicBezTo>
                  <a:pt x="1188043" y="1816362"/>
                  <a:pt x="1052745" y="1833180"/>
                  <a:pt x="782074" y="1821305"/>
                </a:cubicBezTo>
                <a:cubicBezTo>
                  <a:pt x="511403" y="1809430"/>
                  <a:pt x="288928" y="1801369"/>
                  <a:pt x="0" y="1821305"/>
                </a:cubicBezTo>
                <a:cubicBezTo>
                  <a:pt x="-1274" y="1622482"/>
                  <a:pt x="-16815" y="1356273"/>
                  <a:pt x="0" y="1232416"/>
                </a:cubicBezTo>
                <a:cubicBezTo>
                  <a:pt x="16815" y="1108559"/>
                  <a:pt x="22137" y="819111"/>
                  <a:pt x="0" y="607102"/>
                </a:cubicBezTo>
                <a:cubicBezTo>
                  <a:pt x="-22137" y="395093"/>
                  <a:pt x="25775" y="280535"/>
                  <a:pt x="0" y="0"/>
                </a:cubicBezTo>
                <a:close/>
              </a:path>
              <a:path w="3609572" h="1821305" stroke="0" extrusionOk="0">
                <a:moveTo>
                  <a:pt x="0" y="0"/>
                </a:moveTo>
                <a:cubicBezTo>
                  <a:pt x="248291" y="1862"/>
                  <a:pt x="327873" y="3782"/>
                  <a:pt x="565500" y="0"/>
                </a:cubicBezTo>
                <a:cubicBezTo>
                  <a:pt x="803127" y="-3782"/>
                  <a:pt x="874442" y="12286"/>
                  <a:pt x="1058808" y="0"/>
                </a:cubicBezTo>
                <a:cubicBezTo>
                  <a:pt x="1243174" y="-12286"/>
                  <a:pt x="1528980" y="-16447"/>
                  <a:pt x="1732595" y="0"/>
                </a:cubicBezTo>
                <a:cubicBezTo>
                  <a:pt x="1936210" y="16447"/>
                  <a:pt x="2114122" y="-26393"/>
                  <a:pt x="2298094" y="0"/>
                </a:cubicBezTo>
                <a:cubicBezTo>
                  <a:pt x="2482066" y="26393"/>
                  <a:pt x="2659344" y="-27032"/>
                  <a:pt x="2863594" y="0"/>
                </a:cubicBezTo>
                <a:cubicBezTo>
                  <a:pt x="3067844" y="27032"/>
                  <a:pt x="3262317" y="1829"/>
                  <a:pt x="3609572" y="0"/>
                </a:cubicBezTo>
                <a:cubicBezTo>
                  <a:pt x="3632333" y="242825"/>
                  <a:pt x="3581958" y="328856"/>
                  <a:pt x="3609572" y="570676"/>
                </a:cubicBezTo>
                <a:cubicBezTo>
                  <a:pt x="3637186" y="812496"/>
                  <a:pt x="3621539" y="930613"/>
                  <a:pt x="3609572" y="1177777"/>
                </a:cubicBezTo>
                <a:cubicBezTo>
                  <a:pt x="3597605" y="1424941"/>
                  <a:pt x="3579361" y="1664153"/>
                  <a:pt x="3609572" y="1821305"/>
                </a:cubicBezTo>
                <a:cubicBezTo>
                  <a:pt x="3418002" y="1830538"/>
                  <a:pt x="3262087" y="1833595"/>
                  <a:pt x="3080168" y="1821305"/>
                </a:cubicBezTo>
                <a:cubicBezTo>
                  <a:pt x="2898249" y="1809015"/>
                  <a:pt x="2735895" y="1800068"/>
                  <a:pt x="2478573" y="1821305"/>
                </a:cubicBezTo>
                <a:cubicBezTo>
                  <a:pt x="2221251" y="1842542"/>
                  <a:pt x="2177031" y="1800862"/>
                  <a:pt x="1913073" y="1821305"/>
                </a:cubicBezTo>
                <a:cubicBezTo>
                  <a:pt x="1649115" y="1841748"/>
                  <a:pt x="1494226" y="1816262"/>
                  <a:pt x="1239286" y="1821305"/>
                </a:cubicBezTo>
                <a:cubicBezTo>
                  <a:pt x="984346" y="1826348"/>
                  <a:pt x="823982" y="1796348"/>
                  <a:pt x="565500" y="1821305"/>
                </a:cubicBezTo>
                <a:cubicBezTo>
                  <a:pt x="307018" y="1846262"/>
                  <a:pt x="139463" y="1834509"/>
                  <a:pt x="0" y="1821305"/>
                </a:cubicBezTo>
                <a:cubicBezTo>
                  <a:pt x="-20564" y="1620732"/>
                  <a:pt x="19455" y="1471887"/>
                  <a:pt x="0" y="1214203"/>
                </a:cubicBezTo>
                <a:cubicBezTo>
                  <a:pt x="-19455" y="956519"/>
                  <a:pt x="-16128" y="857875"/>
                  <a:pt x="0" y="625315"/>
                </a:cubicBezTo>
                <a:cubicBezTo>
                  <a:pt x="16128" y="392755"/>
                  <a:pt x="-7367" y="294327"/>
                  <a:pt x="0" y="0"/>
                </a:cubicBezTo>
                <a:close/>
              </a:path>
            </a:pathLst>
          </a:custGeom>
          <a:solidFill>
            <a:schemeClr val="bg1"/>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3" name="pole tekstowe 12">
            <a:extLst>
              <a:ext uri="{FF2B5EF4-FFF2-40B4-BE49-F238E27FC236}">
                <a16:creationId xmlns:a16="http://schemas.microsoft.com/office/drawing/2014/main" id="{F968FBA1-AF9D-039B-F147-D0E8E4F2BE44}"/>
              </a:ext>
            </a:extLst>
          </p:cNvPr>
          <p:cNvSpPr txBox="1"/>
          <p:nvPr/>
        </p:nvSpPr>
        <p:spPr>
          <a:xfrm>
            <a:off x="4972225" y="2142572"/>
            <a:ext cx="2247549" cy="769441"/>
          </a:xfrm>
          <a:prstGeom prst="rect">
            <a:avLst/>
          </a:prstGeom>
          <a:noFill/>
        </p:spPr>
        <p:txBody>
          <a:bodyPr wrap="square" rtlCol="0">
            <a:spAutoFit/>
          </a:bodyPr>
          <a:lstStyle/>
          <a:p>
            <a:r>
              <a:rPr lang="en-GB" sz="2200" b="1" dirty="0">
                <a:solidFill>
                  <a:srgbClr val="0070BA"/>
                </a:solidFill>
                <a:latin typeface="Calibri" panose="020F0502020204030204" pitchFamily="34" charset="0"/>
              </a:rPr>
              <a:t>Renewable energy goals</a:t>
            </a:r>
          </a:p>
        </p:txBody>
      </p:sp>
      <p:sp>
        <p:nvSpPr>
          <p:cNvPr id="14" name="Prostokąt 13">
            <a:extLst>
              <a:ext uri="{FF2B5EF4-FFF2-40B4-BE49-F238E27FC236}">
                <a16:creationId xmlns:a16="http://schemas.microsoft.com/office/drawing/2014/main" id="{CE875AC5-82EB-1510-2FA0-39F552F06AB0}"/>
              </a:ext>
            </a:extLst>
          </p:cNvPr>
          <p:cNvSpPr/>
          <p:nvPr/>
        </p:nvSpPr>
        <p:spPr>
          <a:xfrm>
            <a:off x="4688732" y="4017797"/>
            <a:ext cx="3609572" cy="1821305"/>
          </a:xfrm>
          <a:custGeom>
            <a:avLst/>
            <a:gdLst>
              <a:gd name="connsiteX0" fmla="*/ 0 w 3609572"/>
              <a:gd name="connsiteY0" fmla="*/ 0 h 1821305"/>
              <a:gd name="connsiteX1" fmla="*/ 529404 w 3609572"/>
              <a:gd name="connsiteY1" fmla="*/ 0 h 1821305"/>
              <a:gd name="connsiteX2" fmla="*/ 1167095 w 3609572"/>
              <a:gd name="connsiteY2" fmla="*/ 0 h 1821305"/>
              <a:gd name="connsiteX3" fmla="*/ 1732595 w 3609572"/>
              <a:gd name="connsiteY3" fmla="*/ 0 h 1821305"/>
              <a:gd name="connsiteX4" fmla="*/ 2261998 w 3609572"/>
              <a:gd name="connsiteY4" fmla="*/ 0 h 1821305"/>
              <a:gd name="connsiteX5" fmla="*/ 2899690 w 3609572"/>
              <a:gd name="connsiteY5" fmla="*/ 0 h 1821305"/>
              <a:gd name="connsiteX6" fmla="*/ 3609572 w 3609572"/>
              <a:gd name="connsiteY6" fmla="*/ 0 h 1821305"/>
              <a:gd name="connsiteX7" fmla="*/ 3609572 w 3609572"/>
              <a:gd name="connsiteY7" fmla="*/ 607102 h 1821305"/>
              <a:gd name="connsiteX8" fmla="*/ 3609572 w 3609572"/>
              <a:gd name="connsiteY8" fmla="*/ 1177777 h 1821305"/>
              <a:gd name="connsiteX9" fmla="*/ 3609572 w 3609572"/>
              <a:gd name="connsiteY9" fmla="*/ 1821305 h 1821305"/>
              <a:gd name="connsiteX10" fmla="*/ 3080168 w 3609572"/>
              <a:gd name="connsiteY10" fmla="*/ 1821305 h 1821305"/>
              <a:gd name="connsiteX11" fmla="*/ 2586860 w 3609572"/>
              <a:gd name="connsiteY11" fmla="*/ 1821305 h 1821305"/>
              <a:gd name="connsiteX12" fmla="*/ 1949169 w 3609572"/>
              <a:gd name="connsiteY12" fmla="*/ 1821305 h 1821305"/>
              <a:gd name="connsiteX13" fmla="*/ 1419765 w 3609572"/>
              <a:gd name="connsiteY13" fmla="*/ 1821305 h 1821305"/>
              <a:gd name="connsiteX14" fmla="*/ 782074 w 3609572"/>
              <a:gd name="connsiteY14" fmla="*/ 1821305 h 1821305"/>
              <a:gd name="connsiteX15" fmla="*/ 0 w 3609572"/>
              <a:gd name="connsiteY15" fmla="*/ 1821305 h 1821305"/>
              <a:gd name="connsiteX16" fmla="*/ 0 w 3609572"/>
              <a:gd name="connsiteY16" fmla="*/ 1232416 h 1821305"/>
              <a:gd name="connsiteX17" fmla="*/ 0 w 3609572"/>
              <a:gd name="connsiteY17" fmla="*/ 607102 h 1821305"/>
              <a:gd name="connsiteX18" fmla="*/ 0 w 3609572"/>
              <a:gd name="connsiteY18"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09572" h="1821305" fill="none" extrusionOk="0">
                <a:moveTo>
                  <a:pt x="0" y="0"/>
                </a:moveTo>
                <a:cubicBezTo>
                  <a:pt x="151908" y="11315"/>
                  <a:pt x="358051" y="-16972"/>
                  <a:pt x="529404" y="0"/>
                </a:cubicBezTo>
                <a:cubicBezTo>
                  <a:pt x="700757" y="16972"/>
                  <a:pt x="907891" y="-5346"/>
                  <a:pt x="1167095" y="0"/>
                </a:cubicBezTo>
                <a:cubicBezTo>
                  <a:pt x="1426299" y="5346"/>
                  <a:pt x="1570719" y="-1478"/>
                  <a:pt x="1732595" y="0"/>
                </a:cubicBezTo>
                <a:cubicBezTo>
                  <a:pt x="1894471" y="1478"/>
                  <a:pt x="2071060" y="-20213"/>
                  <a:pt x="2261998" y="0"/>
                </a:cubicBezTo>
                <a:cubicBezTo>
                  <a:pt x="2452936" y="20213"/>
                  <a:pt x="2768839" y="23023"/>
                  <a:pt x="2899690" y="0"/>
                </a:cubicBezTo>
                <a:cubicBezTo>
                  <a:pt x="3030541" y="-23023"/>
                  <a:pt x="3280914" y="6763"/>
                  <a:pt x="3609572" y="0"/>
                </a:cubicBezTo>
                <a:cubicBezTo>
                  <a:pt x="3584794" y="296216"/>
                  <a:pt x="3616788" y="439080"/>
                  <a:pt x="3609572" y="607102"/>
                </a:cubicBezTo>
                <a:cubicBezTo>
                  <a:pt x="3602356" y="775124"/>
                  <a:pt x="3581942" y="993400"/>
                  <a:pt x="3609572" y="1177777"/>
                </a:cubicBezTo>
                <a:cubicBezTo>
                  <a:pt x="3637202" y="1362155"/>
                  <a:pt x="3634631" y="1635555"/>
                  <a:pt x="3609572" y="1821305"/>
                </a:cubicBezTo>
                <a:cubicBezTo>
                  <a:pt x="3490381" y="1822957"/>
                  <a:pt x="3313788" y="1818955"/>
                  <a:pt x="3080168" y="1821305"/>
                </a:cubicBezTo>
                <a:cubicBezTo>
                  <a:pt x="2846548" y="1823655"/>
                  <a:pt x="2815614" y="1840631"/>
                  <a:pt x="2586860" y="1821305"/>
                </a:cubicBezTo>
                <a:cubicBezTo>
                  <a:pt x="2358106" y="1801979"/>
                  <a:pt x="2093139" y="1792563"/>
                  <a:pt x="1949169" y="1821305"/>
                </a:cubicBezTo>
                <a:cubicBezTo>
                  <a:pt x="1805199" y="1850047"/>
                  <a:pt x="1651487" y="1826248"/>
                  <a:pt x="1419765" y="1821305"/>
                </a:cubicBezTo>
                <a:cubicBezTo>
                  <a:pt x="1188043" y="1816362"/>
                  <a:pt x="1052745" y="1833180"/>
                  <a:pt x="782074" y="1821305"/>
                </a:cubicBezTo>
                <a:cubicBezTo>
                  <a:pt x="511403" y="1809430"/>
                  <a:pt x="288928" y="1801369"/>
                  <a:pt x="0" y="1821305"/>
                </a:cubicBezTo>
                <a:cubicBezTo>
                  <a:pt x="-1274" y="1622482"/>
                  <a:pt x="-16815" y="1356273"/>
                  <a:pt x="0" y="1232416"/>
                </a:cubicBezTo>
                <a:cubicBezTo>
                  <a:pt x="16815" y="1108559"/>
                  <a:pt x="22137" y="819111"/>
                  <a:pt x="0" y="607102"/>
                </a:cubicBezTo>
                <a:cubicBezTo>
                  <a:pt x="-22137" y="395093"/>
                  <a:pt x="25775" y="280535"/>
                  <a:pt x="0" y="0"/>
                </a:cubicBezTo>
                <a:close/>
              </a:path>
              <a:path w="3609572" h="1821305" stroke="0" extrusionOk="0">
                <a:moveTo>
                  <a:pt x="0" y="0"/>
                </a:moveTo>
                <a:cubicBezTo>
                  <a:pt x="248291" y="1862"/>
                  <a:pt x="327873" y="3782"/>
                  <a:pt x="565500" y="0"/>
                </a:cubicBezTo>
                <a:cubicBezTo>
                  <a:pt x="803127" y="-3782"/>
                  <a:pt x="874442" y="12286"/>
                  <a:pt x="1058808" y="0"/>
                </a:cubicBezTo>
                <a:cubicBezTo>
                  <a:pt x="1243174" y="-12286"/>
                  <a:pt x="1528980" y="-16447"/>
                  <a:pt x="1732595" y="0"/>
                </a:cubicBezTo>
                <a:cubicBezTo>
                  <a:pt x="1936210" y="16447"/>
                  <a:pt x="2114122" y="-26393"/>
                  <a:pt x="2298094" y="0"/>
                </a:cubicBezTo>
                <a:cubicBezTo>
                  <a:pt x="2482066" y="26393"/>
                  <a:pt x="2659344" y="-27032"/>
                  <a:pt x="2863594" y="0"/>
                </a:cubicBezTo>
                <a:cubicBezTo>
                  <a:pt x="3067844" y="27032"/>
                  <a:pt x="3262317" y="1829"/>
                  <a:pt x="3609572" y="0"/>
                </a:cubicBezTo>
                <a:cubicBezTo>
                  <a:pt x="3632333" y="242825"/>
                  <a:pt x="3581958" y="328856"/>
                  <a:pt x="3609572" y="570676"/>
                </a:cubicBezTo>
                <a:cubicBezTo>
                  <a:pt x="3637186" y="812496"/>
                  <a:pt x="3621539" y="930613"/>
                  <a:pt x="3609572" y="1177777"/>
                </a:cubicBezTo>
                <a:cubicBezTo>
                  <a:pt x="3597605" y="1424941"/>
                  <a:pt x="3579361" y="1664153"/>
                  <a:pt x="3609572" y="1821305"/>
                </a:cubicBezTo>
                <a:cubicBezTo>
                  <a:pt x="3418002" y="1830538"/>
                  <a:pt x="3262087" y="1833595"/>
                  <a:pt x="3080168" y="1821305"/>
                </a:cubicBezTo>
                <a:cubicBezTo>
                  <a:pt x="2898249" y="1809015"/>
                  <a:pt x="2735895" y="1800068"/>
                  <a:pt x="2478573" y="1821305"/>
                </a:cubicBezTo>
                <a:cubicBezTo>
                  <a:pt x="2221251" y="1842542"/>
                  <a:pt x="2177031" y="1800862"/>
                  <a:pt x="1913073" y="1821305"/>
                </a:cubicBezTo>
                <a:cubicBezTo>
                  <a:pt x="1649115" y="1841748"/>
                  <a:pt x="1494226" y="1816262"/>
                  <a:pt x="1239286" y="1821305"/>
                </a:cubicBezTo>
                <a:cubicBezTo>
                  <a:pt x="984346" y="1826348"/>
                  <a:pt x="823982" y="1796348"/>
                  <a:pt x="565500" y="1821305"/>
                </a:cubicBezTo>
                <a:cubicBezTo>
                  <a:pt x="307018" y="1846262"/>
                  <a:pt x="139463" y="1834509"/>
                  <a:pt x="0" y="1821305"/>
                </a:cubicBezTo>
                <a:cubicBezTo>
                  <a:pt x="-20564" y="1620732"/>
                  <a:pt x="19455" y="1471887"/>
                  <a:pt x="0" y="1214203"/>
                </a:cubicBezTo>
                <a:cubicBezTo>
                  <a:pt x="-19455" y="956519"/>
                  <a:pt x="-16128" y="857875"/>
                  <a:pt x="0" y="625315"/>
                </a:cubicBezTo>
                <a:cubicBezTo>
                  <a:pt x="16128" y="392755"/>
                  <a:pt x="-7367" y="294327"/>
                  <a:pt x="0" y="0"/>
                </a:cubicBezTo>
                <a:close/>
              </a:path>
            </a:pathLst>
          </a:custGeom>
          <a:solidFill>
            <a:schemeClr val="bg1"/>
          </a:solidFill>
          <a:ln w="19050">
            <a:solidFill>
              <a:srgbClr val="FFCA00"/>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7" name="pole tekstowe 16">
            <a:extLst>
              <a:ext uri="{FF2B5EF4-FFF2-40B4-BE49-F238E27FC236}">
                <a16:creationId xmlns:a16="http://schemas.microsoft.com/office/drawing/2014/main" id="{CDC62B31-0CD8-BC48-1778-C4EEC7A76E7E}"/>
              </a:ext>
            </a:extLst>
          </p:cNvPr>
          <p:cNvSpPr txBox="1"/>
          <p:nvPr/>
        </p:nvSpPr>
        <p:spPr>
          <a:xfrm>
            <a:off x="4972225" y="4254675"/>
            <a:ext cx="2608574" cy="477054"/>
          </a:xfrm>
          <a:prstGeom prst="rect">
            <a:avLst/>
          </a:prstGeom>
          <a:noFill/>
        </p:spPr>
        <p:txBody>
          <a:bodyPr wrap="square" rtlCol="0">
            <a:spAutoFit/>
          </a:bodyPr>
          <a:lstStyle/>
          <a:p>
            <a:r>
              <a:rPr lang="en-GB" sz="2500" b="1" dirty="0">
                <a:solidFill>
                  <a:srgbClr val="FFCA00"/>
                </a:solidFill>
                <a:latin typeface="Calibri" panose="020F0502020204030204" pitchFamily="34" charset="0"/>
              </a:rPr>
              <a:t>Energy security</a:t>
            </a:r>
          </a:p>
        </p:txBody>
      </p:sp>
      <p:sp>
        <p:nvSpPr>
          <p:cNvPr id="16" name="Tijdelijke aanduiding voor tekst 15">
            <a:extLst>
              <a:ext uri="{FF2B5EF4-FFF2-40B4-BE49-F238E27FC236}">
                <a16:creationId xmlns:a16="http://schemas.microsoft.com/office/drawing/2014/main" id="{A55D26DB-EA9F-3C4B-87D6-B5EB2A4CC53E}"/>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8" name="Tijdelijke aanduiding voor tekst 9">
            <a:extLst>
              <a:ext uri="{FF2B5EF4-FFF2-40B4-BE49-F238E27FC236}">
                <a16:creationId xmlns:a16="http://schemas.microsoft.com/office/drawing/2014/main" id="{E0DEA57A-1E7C-8E4E-8558-88B7A401F001}"/>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9" name="Tijdelijke aanduiding voor dianummer 3">
            <a:extLst>
              <a:ext uri="{FF2B5EF4-FFF2-40B4-BE49-F238E27FC236}">
                <a16:creationId xmlns:a16="http://schemas.microsoft.com/office/drawing/2014/main" id="{3FBBE596-F9DD-CA46-AD38-F58FE1AA07B5}"/>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10</a:t>
            </a:fld>
            <a:endParaRPr lang="pl-PL" dirty="0"/>
          </a:p>
        </p:txBody>
      </p:sp>
    </p:spTree>
    <p:extLst>
      <p:ext uri="{BB962C8B-B14F-4D97-AF65-F5344CB8AC3E}">
        <p14:creationId xmlns:p14="http://schemas.microsoft.com/office/powerpoint/2010/main" val="168289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strVal val="#ppt_w*0.70"/>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strVal val="#ppt_w*0.70"/>
                                          </p:val>
                                        </p:tav>
                                        <p:tav tm="100000">
                                          <p:val>
                                            <p:strVal val="#ppt_w"/>
                                          </p:val>
                                        </p:tav>
                                      </p:tavLst>
                                    </p:anim>
                                    <p:anim calcmode="lin" valueType="num">
                                      <p:cBhvr>
                                        <p:cTn id="32" dur="1000" fill="hold"/>
                                        <p:tgtEl>
                                          <p:spTgt spid="12"/>
                                        </p:tgtEl>
                                        <p:attrNameLst>
                                          <p:attrName>ppt_h</p:attrName>
                                        </p:attrNameLst>
                                      </p:cBhvr>
                                      <p:tavLst>
                                        <p:tav tm="0">
                                          <p:val>
                                            <p:strVal val="#ppt_h"/>
                                          </p:val>
                                        </p:tav>
                                        <p:tav tm="100000">
                                          <p:val>
                                            <p:strVal val="#ppt_h"/>
                                          </p:val>
                                        </p:tav>
                                      </p:tavLst>
                                    </p:anim>
                                    <p:animEffect transition="in" filter="fade">
                                      <p:cBhvr>
                                        <p:cTn id="33" dur="1000"/>
                                        <p:tgtEl>
                                          <p:spTgt spid="12"/>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0.70"/>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strVal val="#ppt_w*0.70"/>
                                          </p:val>
                                        </p:tav>
                                        <p:tav tm="100000">
                                          <p:val>
                                            <p:strVal val="#ppt_w"/>
                                          </p:val>
                                        </p:tav>
                                      </p:tavLst>
                                    </p:anim>
                                    <p:anim calcmode="lin" valueType="num">
                                      <p:cBhvr>
                                        <p:cTn id="44" dur="1000" fill="hold"/>
                                        <p:tgtEl>
                                          <p:spTgt spid="14"/>
                                        </p:tgtEl>
                                        <p:attrNameLst>
                                          <p:attrName>ppt_h</p:attrName>
                                        </p:attrNameLst>
                                      </p:cBhvr>
                                      <p:tavLst>
                                        <p:tav tm="0">
                                          <p:val>
                                            <p:strVal val="#ppt_h"/>
                                          </p:val>
                                        </p:tav>
                                        <p:tav tm="100000">
                                          <p:val>
                                            <p:strVal val="#ppt_h"/>
                                          </p:val>
                                        </p:tav>
                                      </p:tavLst>
                                    </p:anim>
                                    <p:animEffect transition="in" filter="fade">
                                      <p:cBhvr>
                                        <p:cTn id="45" dur="1000"/>
                                        <p:tgtEl>
                                          <p:spTgt spid="14"/>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strVal val="#ppt_w*0.70"/>
                                          </p:val>
                                        </p:tav>
                                        <p:tav tm="100000">
                                          <p:val>
                                            <p:strVal val="#ppt_w"/>
                                          </p:val>
                                        </p:tav>
                                      </p:tavLst>
                                    </p:anim>
                                    <p:anim calcmode="lin" valueType="num">
                                      <p:cBhvr>
                                        <p:cTn id="49" dur="1000" fill="hold"/>
                                        <p:tgtEl>
                                          <p:spTgt spid="17"/>
                                        </p:tgtEl>
                                        <p:attrNameLst>
                                          <p:attrName>ppt_h</p:attrName>
                                        </p:attrNameLst>
                                      </p:cBhvr>
                                      <p:tavLst>
                                        <p:tav tm="0">
                                          <p:val>
                                            <p:strVal val="#ppt_h"/>
                                          </p:val>
                                        </p:tav>
                                        <p:tav tm="100000">
                                          <p:val>
                                            <p:strVal val="#ppt_h"/>
                                          </p:val>
                                        </p:tav>
                                      </p:tavLst>
                                    </p:anim>
                                    <p:animEffect transition="in" filter="fade">
                                      <p:cBhvr>
                                        <p:cTn id="50" dur="10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1000" fill="hold"/>
                                        <p:tgtEl>
                                          <p:spTgt spid="7"/>
                                        </p:tgtEl>
                                        <p:attrNameLst>
                                          <p:attrName>ppt_w</p:attrName>
                                        </p:attrNameLst>
                                      </p:cBhvr>
                                      <p:tavLst>
                                        <p:tav tm="0">
                                          <p:val>
                                            <p:strVal val="#ppt_w*0.70"/>
                                          </p:val>
                                        </p:tav>
                                        <p:tav tm="100000">
                                          <p:val>
                                            <p:strVal val="#ppt_w"/>
                                          </p:val>
                                        </p:tav>
                                      </p:tavLst>
                                    </p:anim>
                                    <p:anim calcmode="lin" valueType="num">
                                      <p:cBhvr>
                                        <p:cTn id="56" dur="1000" fill="hold"/>
                                        <p:tgtEl>
                                          <p:spTgt spid="7"/>
                                        </p:tgtEl>
                                        <p:attrNameLst>
                                          <p:attrName>ppt_h</p:attrName>
                                        </p:attrNameLst>
                                      </p:cBhvr>
                                      <p:tavLst>
                                        <p:tav tm="0">
                                          <p:val>
                                            <p:strVal val="#ppt_h"/>
                                          </p:val>
                                        </p:tav>
                                        <p:tav tm="100000">
                                          <p:val>
                                            <p:strVal val="#ppt_h"/>
                                          </p:val>
                                        </p:tav>
                                      </p:tavLst>
                                    </p:anim>
                                    <p:animEffect transition="in" filter="fade">
                                      <p:cBhvr>
                                        <p:cTn id="57" dur="1000"/>
                                        <p:tgtEl>
                                          <p:spTgt spid="7"/>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strVal val="#ppt_w*0.70"/>
                                          </p:val>
                                        </p:tav>
                                        <p:tav tm="100000">
                                          <p:val>
                                            <p:strVal val="#ppt_w"/>
                                          </p:val>
                                        </p:tav>
                                      </p:tavLst>
                                    </p:anim>
                                    <p:anim calcmode="lin" valueType="num">
                                      <p:cBhvr>
                                        <p:cTn id="61" dur="1000" fill="hold"/>
                                        <p:tgtEl>
                                          <p:spTgt spid="10"/>
                                        </p:tgtEl>
                                        <p:attrNameLst>
                                          <p:attrName>ppt_h</p:attrName>
                                        </p:attrNameLst>
                                      </p:cBhvr>
                                      <p:tavLst>
                                        <p:tav tm="0">
                                          <p:val>
                                            <p:strVal val="#ppt_h"/>
                                          </p:val>
                                        </p:tav>
                                        <p:tav tm="100000">
                                          <p:val>
                                            <p:strVal val="#ppt_h"/>
                                          </p:val>
                                        </p:tav>
                                      </p:tavLst>
                                    </p:anim>
                                    <p:animEffect transition="in" filter="fade">
                                      <p:cBhvr>
                                        <p:cTn id="6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9" grpId="0"/>
      <p:bldP spid="10" grpId="0"/>
      <p:bldP spid="12" grpId="0" animBg="1"/>
      <p:bldP spid="13" grpId="0"/>
      <p:bldP spid="14"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96CBE670-1886-044D-9C87-2630E7F85D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4878415"/>
            <a:ext cx="12192000" cy="1420038"/>
          </a:xfrm>
          <a:prstGeom prst="rect">
            <a:avLst/>
          </a:prstGeom>
        </p:spPr>
      </p:pic>
      <p:sp>
        <p:nvSpPr>
          <p:cNvPr id="2" name="Tytuł 1">
            <a:extLst>
              <a:ext uri="{FF2B5EF4-FFF2-40B4-BE49-F238E27FC236}">
                <a16:creationId xmlns:a16="http://schemas.microsoft.com/office/drawing/2014/main" id="{54E67EDA-41CF-7840-5A43-B15EC2F7C2EB}"/>
              </a:ext>
            </a:extLst>
          </p:cNvPr>
          <p:cNvSpPr>
            <a:spLocks noGrp="1"/>
          </p:cNvSpPr>
          <p:nvPr>
            <p:ph type="title"/>
          </p:nvPr>
        </p:nvSpPr>
        <p:spPr/>
        <p:txBody>
          <a:bodyPr/>
          <a:lstStyle/>
          <a:p>
            <a:r>
              <a:rPr lang="en-GB"/>
              <a:t>Main barriers</a:t>
            </a:r>
            <a:endParaRPr lang="en-GB" dirty="0"/>
          </a:p>
        </p:txBody>
      </p:sp>
      <p:sp>
        <p:nvSpPr>
          <p:cNvPr id="4" name="Prostokąt 3">
            <a:extLst>
              <a:ext uri="{FF2B5EF4-FFF2-40B4-BE49-F238E27FC236}">
                <a16:creationId xmlns:a16="http://schemas.microsoft.com/office/drawing/2014/main" id="{4FB843F8-5F22-E5D2-E24E-4276EEC08FB4}"/>
              </a:ext>
            </a:extLst>
          </p:cNvPr>
          <p:cNvSpPr/>
          <p:nvPr/>
        </p:nvSpPr>
        <p:spPr>
          <a:xfrm>
            <a:off x="838199" y="1751689"/>
            <a:ext cx="4818680" cy="1821305"/>
          </a:xfrm>
          <a:custGeom>
            <a:avLst/>
            <a:gdLst>
              <a:gd name="connsiteX0" fmla="*/ 0 w 4818680"/>
              <a:gd name="connsiteY0" fmla="*/ 0 h 1821305"/>
              <a:gd name="connsiteX1" fmla="*/ 640196 w 4818680"/>
              <a:gd name="connsiteY1" fmla="*/ 0 h 1821305"/>
              <a:gd name="connsiteX2" fmla="*/ 1184019 w 4818680"/>
              <a:gd name="connsiteY2" fmla="*/ 0 h 1821305"/>
              <a:gd name="connsiteX3" fmla="*/ 1968775 w 4818680"/>
              <a:gd name="connsiteY3" fmla="*/ 0 h 1821305"/>
              <a:gd name="connsiteX4" fmla="*/ 2608971 w 4818680"/>
              <a:gd name="connsiteY4" fmla="*/ 0 h 1821305"/>
              <a:gd name="connsiteX5" fmla="*/ 3249167 w 4818680"/>
              <a:gd name="connsiteY5" fmla="*/ 0 h 1821305"/>
              <a:gd name="connsiteX6" fmla="*/ 4033924 w 4818680"/>
              <a:gd name="connsiteY6" fmla="*/ 0 h 1821305"/>
              <a:gd name="connsiteX7" fmla="*/ 4818680 w 4818680"/>
              <a:gd name="connsiteY7" fmla="*/ 0 h 1821305"/>
              <a:gd name="connsiteX8" fmla="*/ 4818680 w 4818680"/>
              <a:gd name="connsiteY8" fmla="*/ 643528 h 1821305"/>
              <a:gd name="connsiteX9" fmla="*/ 4818680 w 4818680"/>
              <a:gd name="connsiteY9" fmla="*/ 1214203 h 1821305"/>
              <a:gd name="connsiteX10" fmla="*/ 4818680 w 4818680"/>
              <a:gd name="connsiteY10" fmla="*/ 1821305 h 1821305"/>
              <a:gd name="connsiteX11" fmla="*/ 4130297 w 4818680"/>
              <a:gd name="connsiteY11" fmla="*/ 1821305 h 1821305"/>
              <a:gd name="connsiteX12" fmla="*/ 3490101 w 4818680"/>
              <a:gd name="connsiteY12" fmla="*/ 1821305 h 1821305"/>
              <a:gd name="connsiteX13" fmla="*/ 2705345 w 4818680"/>
              <a:gd name="connsiteY13" fmla="*/ 1821305 h 1821305"/>
              <a:gd name="connsiteX14" fmla="*/ 1920588 w 4818680"/>
              <a:gd name="connsiteY14" fmla="*/ 1821305 h 1821305"/>
              <a:gd name="connsiteX15" fmla="*/ 1328579 w 4818680"/>
              <a:gd name="connsiteY15" fmla="*/ 1821305 h 1821305"/>
              <a:gd name="connsiteX16" fmla="*/ 640196 w 4818680"/>
              <a:gd name="connsiteY16" fmla="*/ 1821305 h 1821305"/>
              <a:gd name="connsiteX17" fmla="*/ 0 w 4818680"/>
              <a:gd name="connsiteY17" fmla="*/ 1821305 h 1821305"/>
              <a:gd name="connsiteX18" fmla="*/ 0 w 4818680"/>
              <a:gd name="connsiteY18" fmla="*/ 1214203 h 1821305"/>
              <a:gd name="connsiteX19" fmla="*/ 0 w 4818680"/>
              <a:gd name="connsiteY19" fmla="*/ 643528 h 1821305"/>
              <a:gd name="connsiteX20" fmla="*/ 0 w 4818680"/>
              <a:gd name="connsiteY20"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18680" h="1821305" extrusionOk="0">
                <a:moveTo>
                  <a:pt x="0" y="0"/>
                </a:moveTo>
                <a:cubicBezTo>
                  <a:pt x="256223" y="-15583"/>
                  <a:pt x="370235" y="-22980"/>
                  <a:pt x="640196" y="0"/>
                </a:cubicBezTo>
                <a:cubicBezTo>
                  <a:pt x="910157" y="22980"/>
                  <a:pt x="977000" y="10893"/>
                  <a:pt x="1184019" y="0"/>
                </a:cubicBezTo>
                <a:cubicBezTo>
                  <a:pt x="1391038" y="-10893"/>
                  <a:pt x="1775669" y="-11748"/>
                  <a:pt x="1968775" y="0"/>
                </a:cubicBezTo>
                <a:cubicBezTo>
                  <a:pt x="2161881" y="11748"/>
                  <a:pt x="2324869" y="30550"/>
                  <a:pt x="2608971" y="0"/>
                </a:cubicBezTo>
                <a:cubicBezTo>
                  <a:pt x="2893073" y="-30550"/>
                  <a:pt x="2932573" y="29622"/>
                  <a:pt x="3249167" y="0"/>
                </a:cubicBezTo>
                <a:cubicBezTo>
                  <a:pt x="3565761" y="-29622"/>
                  <a:pt x="3656263" y="-20035"/>
                  <a:pt x="4033924" y="0"/>
                </a:cubicBezTo>
                <a:cubicBezTo>
                  <a:pt x="4411585" y="20035"/>
                  <a:pt x="4531013" y="28920"/>
                  <a:pt x="4818680" y="0"/>
                </a:cubicBezTo>
                <a:cubicBezTo>
                  <a:pt x="4832897" y="199223"/>
                  <a:pt x="4805249" y="508122"/>
                  <a:pt x="4818680" y="643528"/>
                </a:cubicBezTo>
                <a:cubicBezTo>
                  <a:pt x="4832111" y="778934"/>
                  <a:pt x="4811784" y="1057841"/>
                  <a:pt x="4818680" y="1214203"/>
                </a:cubicBezTo>
                <a:cubicBezTo>
                  <a:pt x="4825576" y="1370565"/>
                  <a:pt x="4826243" y="1594137"/>
                  <a:pt x="4818680" y="1821305"/>
                </a:cubicBezTo>
                <a:cubicBezTo>
                  <a:pt x="4522981" y="1797931"/>
                  <a:pt x="4375426" y="1849625"/>
                  <a:pt x="4130297" y="1821305"/>
                </a:cubicBezTo>
                <a:cubicBezTo>
                  <a:pt x="3885168" y="1792985"/>
                  <a:pt x="3751742" y="1795237"/>
                  <a:pt x="3490101" y="1821305"/>
                </a:cubicBezTo>
                <a:cubicBezTo>
                  <a:pt x="3228460" y="1847373"/>
                  <a:pt x="2870810" y="1824944"/>
                  <a:pt x="2705345" y="1821305"/>
                </a:cubicBezTo>
                <a:cubicBezTo>
                  <a:pt x="2539880" y="1817666"/>
                  <a:pt x="2181650" y="1854893"/>
                  <a:pt x="1920588" y="1821305"/>
                </a:cubicBezTo>
                <a:cubicBezTo>
                  <a:pt x="1659526" y="1787717"/>
                  <a:pt x="1479216" y="1811012"/>
                  <a:pt x="1328579" y="1821305"/>
                </a:cubicBezTo>
                <a:cubicBezTo>
                  <a:pt x="1177942" y="1831598"/>
                  <a:pt x="879473" y="1809612"/>
                  <a:pt x="640196" y="1821305"/>
                </a:cubicBezTo>
                <a:cubicBezTo>
                  <a:pt x="400919" y="1832998"/>
                  <a:pt x="263812" y="1838953"/>
                  <a:pt x="0" y="1821305"/>
                </a:cubicBezTo>
                <a:cubicBezTo>
                  <a:pt x="-5602" y="1651799"/>
                  <a:pt x="14076" y="1394511"/>
                  <a:pt x="0" y="1214203"/>
                </a:cubicBezTo>
                <a:cubicBezTo>
                  <a:pt x="-14076" y="1033895"/>
                  <a:pt x="9435" y="814527"/>
                  <a:pt x="0" y="643528"/>
                </a:cubicBezTo>
                <a:cubicBezTo>
                  <a:pt x="-9435" y="472530"/>
                  <a:pt x="-21192" y="203316"/>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5" name="pole tekstowe 4">
            <a:extLst>
              <a:ext uri="{FF2B5EF4-FFF2-40B4-BE49-F238E27FC236}">
                <a16:creationId xmlns:a16="http://schemas.microsoft.com/office/drawing/2014/main" id="{65FAE388-1572-84A5-F69E-3FDF785B0AA9}"/>
              </a:ext>
            </a:extLst>
          </p:cNvPr>
          <p:cNvSpPr txBox="1"/>
          <p:nvPr/>
        </p:nvSpPr>
        <p:spPr>
          <a:xfrm>
            <a:off x="1173547" y="2028926"/>
            <a:ext cx="2137012" cy="430887"/>
          </a:xfrm>
          <a:prstGeom prst="rect">
            <a:avLst/>
          </a:prstGeom>
          <a:noFill/>
        </p:spPr>
        <p:txBody>
          <a:bodyPr wrap="square" rtlCol="0">
            <a:spAutoFit/>
          </a:bodyPr>
          <a:lstStyle/>
          <a:p>
            <a:r>
              <a:rPr lang="en-GB" sz="2200" b="1" dirty="0">
                <a:solidFill>
                  <a:srgbClr val="0070BA"/>
                </a:solidFill>
                <a:latin typeface="Calibri" panose="020F0502020204030204" pitchFamily="34" charset="0"/>
              </a:rPr>
              <a:t>Technology</a:t>
            </a:r>
          </a:p>
        </p:txBody>
      </p:sp>
      <p:sp>
        <p:nvSpPr>
          <p:cNvPr id="7" name="Prostokąt 6">
            <a:extLst>
              <a:ext uri="{FF2B5EF4-FFF2-40B4-BE49-F238E27FC236}">
                <a16:creationId xmlns:a16="http://schemas.microsoft.com/office/drawing/2014/main" id="{B1A661DD-F845-CAE4-6583-040F79BD37FD}"/>
              </a:ext>
            </a:extLst>
          </p:cNvPr>
          <p:cNvSpPr/>
          <p:nvPr/>
        </p:nvSpPr>
        <p:spPr>
          <a:xfrm>
            <a:off x="838199" y="3859065"/>
            <a:ext cx="4818679" cy="1821305"/>
          </a:xfrm>
          <a:custGeom>
            <a:avLst/>
            <a:gdLst>
              <a:gd name="connsiteX0" fmla="*/ 0 w 4818679"/>
              <a:gd name="connsiteY0" fmla="*/ 0 h 1821305"/>
              <a:gd name="connsiteX1" fmla="*/ 640196 w 4818679"/>
              <a:gd name="connsiteY1" fmla="*/ 0 h 1821305"/>
              <a:gd name="connsiteX2" fmla="*/ 1232205 w 4818679"/>
              <a:gd name="connsiteY2" fmla="*/ 0 h 1821305"/>
              <a:gd name="connsiteX3" fmla="*/ 1968775 w 4818679"/>
              <a:gd name="connsiteY3" fmla="*/ 0 h 1821305"/>
              <a:gd name="connsiteX4" fmla="*/ 2657157 w 4818679"/>
              <a:gd name="connsiteY4" fmla="*/ 0 h 1821305"/>
              <a:gd name="connsiteX5" fmla="*/ 3345540 w 4818679"/>
              <a:gd name="connsiteY5" fmla="*/ 0 h 1821305"/>
              <a:gd name="connsiteX6" fmla="*/ 4130296 w 4818679"/>
              <a:gd name="connsiteY6" fmla="*/ 0 h 1821305"/>
              <a:gd name="connsiteX7" fmla="*/ 4818679 w 4818679"/>
              <a:gd name="connsiteY7" fmla="*/ 0 h 1821305"/>
              <a:gd name="connsiteX8" fmla="*/ 4818679 w 4818679"/>
              <a:gd name="connsiteY8" fmla="*/ 552463 h 1821305"/>
              <a:gd name="connsiteX9" fmla="*/ 4818679 w 4818679"/>
              <a:gd name="connsiteY9" fmla="*/ 1177777 h 1821305"/>
              <a:gd name="connsiteX10" fmla="*/ 4818679 w 4818679"/>
              <a:gd name="connsiteY10" fmla="*/ 1821305 h 1821305"/>
              <a:gd name="connsiteX11" fmla="*/ 4082109 w 4818679"/>
              <a:gd name="connsiteY11" fmla="*/ 1821305 h 1821305"/>
              <a:gd name="connsiteX12" fmla="*/ 3345540 w 4818679"/>
              <a:gd name="connsiteY12" fmla="*/ 1821305 h 1821305"/>
              <a:gd name="connsiteX13" fmla="*/ 2560784 w 4818679"/>
              <a:gd name="connsiteY13" fmla="*/ 1821305 h 1821305"/>
              <a:gd name="connsiteX14" fmla="*/ 1920588 w 4818679"/>
              <a:gd name="connsiteY14" fmla="*/ 1821305 h 1821305"/>
              <a:gd name="connsiteX15" fmla="*/ 1135831 w 4818679"/>
              <a:gd name="connsiteY15" fmla="*/ 1821305 h 1821305"/>
              <a:gd name="connsiteX16" fmla="*/ 0 w 4818679"/>
              <a:gd name="connsiteY16" fmla="*/ 1821305 h 1821305"/>
              <a:gd name="connsiteX17" fmla="*/ 0 w 4818679"/>
              <a:gd name="connsiteY17" fmla="*/ 1268842 h 1821305"/>
              <a:gd name="connsiteX18" fmla="*/ 0 w 4818679"/>
              <a:gd name="connsiteY18" fmla="*/ 643528 h 1821305"/>
              <a:gd name="connsiteX19" fmla="*/ 0 w 4818679"/>
              <a:gd name="connsiteY19"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18679" h="1821305" fill="none" extrusionOk="0">
                <a:moveTo>
                  <a:pt x="0" y="0"/>
                </a:moveTo>
                <a:cubicBezTo>
                  <a:pt x="161934" y="18754"/>
                  <a:pt x="433317" y="-25174"/>
                  <a:pt x="640196" y="0"/>
                </a:cubicBezTo>
                <a:cubicBezTo>
                  <a:pt x="847075" y="25174"/>
                  <a:pt x="1014522" y="4228"/>
                  <a:pt x="1232205" y="0"/>
                </a:cubicBezTo>
                <a:cubicBezTo>
                  <a:pt x="1449888" y="-4228"/>
                  <a:pt x="1791076" y="-22591"/>
                  <a:pt x="1968775" y="0"/>
                </a:cubicBezTo>
                <a:cubicBezTo>
                  <a:pt x="2146474" y="22591"/>
                  <a:pt x="2408831" y="-33439"/>
                  <a:pt x="2657157" y="0"/>
                </a:cubicBezTo>
                <a:cubicBezTo>
                  <a:pt x="2905483" y="33439"/>
                  <a:pt x="3031530" y="12349"/>
                  <a:pt x="3345540" y="0"/>
                </a:cubicBezTo>
                <a:cubicBezTo>
                  <a:pt x="3659550" y="-12349"/>
                  <a:pt x="3819348" y="13965"/>
                  <a:pt x="4130296" y="0"/>
                </a:cubicBezTo>
                <a:cubicBezTo>
                  <a:pt x="4441244" y="-13965"/>
                  <a:pt x="4500660" y="29285"/>
                  <a:pt x="4818679" y="0"/>
                </a:cubicBezTo>
                <a:cubicBezTo>
                  <a:pt x="4791990" y="207215"/>
                  <a:pt x="4803105" y="292888"/>
                  <a:pt x="4818679" y="552463"/>
                </a:cubicBezTo>
                <a:cubicBezTo>
                  <a:pt x="4834253" y="812038"/>
                  <a:pt x="4836805" y="1004242"/>
                  <a:pt x="4818679" y="1177777"/>
                </a:cubicBezTo>
                <a:cubicBezTo>
                  <a:pt x="4800553" y="1351312"/>
                  <a:pt x="4821493" y="1577664"/>
                  <a:pt x="4818679" y="1821305"/>
                </a:cubicBezTo>
                <a:cubicBezTo>
                  <a:pt x="4643905" y="1798950"/>
                  <a:pt x="4289727" y="1834326"/>
                  <a:pt x="4082109" y="1821305"/>
                </a:cubicBezTo>
                <a:cubicBezTo>
                  <a:pt x="3874491" y="1808285"/>
                  <a:pt x="3552513" y="1843036"/>
                  <a:pt x="3345540" y="1821305"/>
                </a:cubicBezTo>
                <a:cubicBezTo>
                  <a:pt x="3138567" y="1799574"/>
                  <a:pt x="2897180" y="1828167"/>
                  <a:pt x="2560784" y="1821305"/>
                </a:cubicBezTo>
                <a:cubicBezTo>
                  <a:pt x="2224388" y="1814443"/>
                  <a:pt x="2196920" y="1820459"/>
                  <a:pt x="1920588" y="1821305"/>
                </a:cubicBezTo>
                <a:cubicBezTo>
                  <a:pt x="1644256" y="1822151"/>
                  <a:pt x="1498940" y="1815938"/>
                  <a:pt x="1135831" y="1821305"/>
                </a:cubicBezTo>
                <a:cubicBezTo>
                  <a:pt x="772722" y="1826672"/>
                  <a:pt x="347978" y="1795486"/>
                  <a:pt x="0" y="1821305"/>
                </a:cubicBezTo>
                <a:cubicBezTo>
                  <a:pt x="26023" y="1652822"/>
                  <a:pt x="-13483" y="1388680"/>
                  <a:pt x="0" y="1268842"/>
                </a:cubicBezTo>
                <a:cubicBezTo>
                  <a:pt x="13483" y="1149004"/>
                  <a:pt x="-25134" y="811780"/>
                  <a:pt x="0" y="643528"/>
                </a:cubicBezTo>
                <a:cubicBezTo>
                  <a:pt x="25134" y="475276"/>
                  <a:pt x="-13515" y="198566"/>
                  <a:pt x="0" y="0"/>
                </a:cubicBezTo>
                <a:close/>
              </a:path>
              <a:path w="4818679" h="1821305" stroke="0" extrusionOk="0">
                <a:moveTo>
                  <a:pt x="0" y="0"/>
                </a:moveTo>
                <a:cubicBezTo>
                  <a:pt x="256223" y="-15583"/>
                  <a:pt x="370235" y="-22980"/>
                  <a:pt x="640196" y="0"/>
                </a:cubicBezTo>
                <a:cubicBezTo>
                  <a:pt x="910157" y="22980"/>
                  <a:pt x="982886" y="16236"/>
                  <a:pt x="1184018" y="0"/>
                </a:cubicBezTo>
                <a:cubicBezTo>
                  <a:pt x="1385150" y="-16236"/>
                  <a:pt x="1773718" y="-16075"/>
                  <a:pt x="1968775" y="0"/>
                </a:cubicBezTo>
                <a:cubicBezTo>
                  <a:pt x="2163832" y="16075"/>
                  <a:pt x="2327111" y="30566"/>
                  <a:pt x="2608970" y="0"/>
                </a:cubicBezTo>
                <a:cubicBezTo>
                  <a:pt x="2890829" y="-30566"/>
                  <a:pt x="2932572" y="29622"/>
                  <a:pt x="3249166" y="0"/>
                </a:cubicBezTo>
                <a:cubicBezTo>
                  <a:pt x="3565760" y="-29622"/>
                  <a:pt x="3656262" y="-20035"/>
                  <a:pt x="4033923" y="0"/>
                </a:cubicBezTo>
                <a:cubicBezTo>
                  <a:pt x="4411584" y="20035"/>
                  <a:pt x="4531012" y="28920"/>
                  <a:pt x="4818679" y="0"/>
                </a:cubicBezTo>
                <a:cubicBezTo>
                  <a:pt x="4832896" y="199223"/>
                  <a:pt x="4805248" y="508122"/>
                  <a:pt x="4818679" y="643528"/>
                </a:cubicBezTo>
                <a:cubicBezTo>
                  <a:pt x="4832110" y="778934"/>
                  <a:pt x="4811783" y="1057841"/>
                  <a:pt x="4818679" y="1214203"/>
                </a:cubicBezTo>
                <a:cubicBezTo>
                  <a:pt x="4825575" y="1370565"/>
                  <a:pt x="4826242" y="1594137"/>
                  <a:pt x="4818679" y="1821305"/>
                </a:cubicBezTo>
                <a:cubicBezTo>
                  <a:pt x="4522980" y="1797931"/>
                  <a:pt x="4375425" y="1849625"/>
                  <a:pt x="4130296" y="1821305"/>
                </a:cubicBezTo>
                <a:cubicBezTo>
                  <a:pt x="3885167" y="1792985"/>
                  <a:pt x="3751741" y="1795237"/>
                  <a:pt x="3490100" y="1821305"/>
                </a:cubicBezTo>
                <a:cubicBezTo>
                  <a:pt x="3228459" y="1847373"/>
                  <a:pt x="2870809" y="1824944"/>
                  <a:pt x="2705344" y="1821305"/>
                </a:cubicBezTo>
                <a:cubicBezTo>
                  <a:pt x="2539879" y="1817666"/>
                  <a:pt x="2176457" y="1854155"/>
                  <a:pt x="1920588" y="1821305"/>
                </a:cubicBezTo>
                <a:cubicBezTo>
                  <a:pt x="1664719" y="1788455"/>
                  <a:pt x="1479216" y="1811012"/>
                  <a:pt x="1328579" y="1821305"/>
                </a:cubicBezTo>
                <a:cubicBezTo>
                  <a:pt x="1177942" y="1831598"/>
                  <a:pt x="879473" y="1809612"/>
                  <a:pt x="640196" y="1821305"/>
                </a:cubicBezTo>
                <a:cubicBezTo>
                  <a:pt x="400919" y="1832998"/>
                  <a:pt x="263812" y="1838953"/>
                  <a:pt x="0" y="1821305"/>
                </a:cubicBezTo>
                <a:cubicBezTo>
                  <a:pt x="-5602" y="1651799"/>
                  <a:pt x="14076" y="1394511"/>
                  <a:pt x="0" y="1214203"/>
                </a:cubicBezTo>
                <a:cubicBezTo>
                  <a:pt x="-14076" y="1033895"/>
                  <a:pt x="9435" y="814527"/>
                  <a:pt x="0" y="643528"/>
                </a:cubicBezTo>
                <a:cubicBezTo>
                  <a:pt x="-9435" y="472530"/>
                  <a:pt x="-21192" y="203316"/>
                  <a:pt x="0" y="0"/>
                </a:cubicBezTo>
                <a:close/>
              </a:path>
            </a:pathLst>
          </a:custGeom>
          <a:solidFill>
            <a:schemeClr val="bg1"/>
          </a:solidFill>
          <a:ln w="19050">
            <a:solidFill>
              <a:srgbClr val="5BC5F2"/>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0" name="pole tekstowe 9">
            <a:extLst>
              <a:ext uri="{FF2B5EF4-FFF2-40B4-BE49-F238E27FC236}">
                <a16:creationId xmlns:a16="http://schemas.microsoft.com/office/drawing/2014/main" id="{83090FAF-2AEE-ED9D-6B43-FD3E2A8B8E56}"/>
              </a:ext>
            </a:extLst>
          </p:cNvPr>
          <p:cNvSpPr txBox="1"/>
          <p:nvPr/>
        </p:nvSpPr>
        <p:spPr>
          <a:xfrm>
            <a:off x="1173547" y="4184433"/>
            <a:ext cx="2446772" cy="1107996"/>
          </a:xfrm>
          <a:prstGeom prst="rect">
            <a:avLst/>
          </a:prstGeom>
          <a:noFill/>
        </p:spPr>
        <p:txBody>
          <a:bodyPr wrap="square" rtlCol="0">
            <a:spAutoFit/>
          </a:bodyPr>
          <a:lstStyle/>
          <a:p>
            <a:r>
              <a:rPr lang="en-GB" sz="2200" b="1" dirty="0">
                <a:solidFill>
                  <a:srgbClr val="5BC5F2"/>
                </a:solidFill>
                <a:latin typeface="Calibri" panose="020F0502020204030204" pitchFamily="34" charset="0"/>
              </a:rPr>
              <a:t>Possible high environmental impact</a:t>
            </a:r>
          </a:p>
        </p:txBody>
      </p:sp>
      <p:sp>
        <p:nvSpPr>
          <p:cNvPr id="8" name="Prostokąt 7">
            <a:extLst>
              <a:ext uri="{FF2B5EF4-FFF2-40B4-BE49-F238E27FC236}">
                <a16:creationId xmlns:a16="http://schemas.microsoft.com/office/drawing/2014/main" id="{CC94C449-922F-FA27-8327-587A5A20C585}"/>
              </a:ext>
            </a:extLst>
          </p:cNvPr>
          <p:cNvSpPr/>
          <p:nvPr/>
        </p:nvSpPr>
        <p:spPr>
          <a:xfrm>
            <a:off x="6535122" y="1690688"/>
            <a:ext cx="4483331" cy="1821305"/>
          </a:xfrm>
          <a:custGeom>
            <a:avLst/>
            <a:gdLst>
              <a:gd name="connsiteX0" fmla="*/ 0 w 4483331"/>
              <a:gd name="connsiteY0" fmla="*/ 0 h 1821305"/>
              <a:gd name="connsiteX1" fmla="*/ 595643 w 4483331"/>
              <a:gd name="connsiteY1" fmla="*/ 0 h 1821305"/>
              <a:gd name="connsiteX2" fmla="*/ 1101618 w 4483331"/>
              <a:gd name="connsiteY2" fmla="*/ 0 h 1821305"/>
              <a:gd name="connsiteX3" fmla="*/ 1831761 w 4483331"/>
              <a:gd name="connsiteY3" fmla="*/ 0 h 1821305"/>
              <a:gd name="connsiteX4" fmla="*/ 2427403 w 4483331"/>
              <a:gd name="connsiteY4" fmla="*/ 0 h 1821305"/>
              <a:gd name="connsiteX5" fmla="*/ 3023046 w 4483331"/>
              <a:gd name="connsiteY5" fmla="*/ 0 h 1821305"/>
              <a:gd name="connsiteX6" fmla="*/ 3753189 w 4483331"/>
              <a:gd name="connsiteY6" fmla="*/ 0 h 1821305"/>
              <a:gd name="connsiteX7" fmla="*/ 4483331 w 4483331"/>
              <a:gd name="connsiteY7" fmla="*/ 0 h 1821305"/>
              <a:gd name="connsiteX8" fmla="*/ 4483331 w 4483331"/>
              <a:gd name="connsiteY8" fmla="*/ 643528 h 1821305"/>
              <a:gd name="connsiteX9" fmla="*/ 4483331 w 4483331"/>
              <a:gd name="connsiteY9" fmla="*/ 1214203 h 1821305"/>
              <a:gd name="connsiteX10" fmla="*/ 4483331 w 4483331"/>
              <a:gd name="connsiteY10" fmla="*/ 1821305 h 1821305"/>
              <a:gd name="connsiteX11" fmla="*/ 3842855 w 4483331"/>
              <a:gd name="connsiteY11" fmla="*/ 1821305 h 1821305"/>
              <a:gd name="connsiteX12" fmla="*/ 3247213 w 4483331"/>
              <a:gd name="connsiteY12" fmla="*/ 1821305 h 1821305"/>
              <a:gd name="connsiteX13" fmla="*/ 2517070 w 4483331"/>
              <a:gd name="connsiteY13" fmla="*/ 1821305 h 1821305"/>
              <a:gd name="connsiteX14" fmla="*/ 1786928 w 4483331"/>
              <a:gd name="connsiteY14" fmla="*/ 1821305 h 1821305"/>
              <a:gd name="connsiteX15" fmla="*/ 1236118 w 4483331"/>
              <a:gd name="connsiteY15" fmla="*/ 1821305 h 1821305"/>
              <a:gd name="connsiteX16" fmla="*/ 595643 w 4483331"/>
              <a:gd name="connsiteY16" fmla="*/ 1821305 h 1821305"/>
              <a:gd name="connsiteX17" fmla="*/ 0 w 4483331"/>
              <a:gd name="connsiteY17" fmla="*/ 1821305 h 1821305"/>
              <a:gd name="connsiteX18" fmla="*/ 0 w 4483331"/>
              <a:gd name="connsiteY18" fmla="*/ 1214203 h 1821305"/>
              <a:gd name="connsiteX19" fmla="*/ 0 w 4483331"/>
              <a:gd name="connsiteY19" fmla="*/ 643528 h 1821305"/>
              <a:gd name="connsiteX20" fmla="*/ 0 w 4483331"/>
              <a:gd name="connsiteY20"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83331" h="1821305" extrusionOk="0">
                <a:moveTo>
                  <a:pt x="0" y="0"/>
                </a:moveTo>
                <a:cubicBezTo>
                  <a:pt x="226964" y="-23036"/>
                  <a:pt x="391875" y="-28679"/>
                  <a:pt x="595643" y="0"/>
                </a:cubicBezTo>
                <a:cubicBezTo>
                  <a:pt x="799411" y="28679"/>
                  <a:pt x="994433" y="22935"/>
                  <a:pt x="1101618" y="0"/>
                </a:cubicBezTo>
                <a:cubicBezTo>
                  <a:pt x="1208804" y="-22935"/>
                  <a:pt x="1503316" y="-21993"/>
                  <a:pt x="1831761" y="0"/>
                </a:cubicBezTo>
                <a:cubicBezTo>
                  <a:pt x="2160206" y="21993"/>
                  <a:pt x="2188201" y="-1961"/>
                  <a:pt x="2427403" y="0"/>
                </a:cubicBezTo>
                <a:cubicBezTo>
                  <a:pt x="2666605" y="1961"/>
                  <a:pt x="2867106" y="-7189"/>
                  <a:pt x="3023046" y="0"/>
                </a:cubicBezTo>
                <a:cubicBezTo>
                  <a:pt x="3178986" y="7189"/>
                  <a:pt x="3598701" y="10325"/>
                  <a:pt x="3753189" y="0"/>
                </a:cubicBezTo>
                <a:cubicBezTo>
                  <a:pt x="3907677" y="-10325"/>
                  <a:pt x="4199303" y="11988"/>
                  <a:pt x="4483331" y="0"/>
                </a:cubicBezTo>
                <a:cubicBezTo>
                  <a:pt x="4497548" y="199223"/>
                  <a:pt x="4469900" y="508122"/>
                  <a:pt x="4483331" y="643528"/>
                </a:cubicBezTo>
                <a:cubicBezTo>
                  <a:pt x="4496762" y="778934"/>
                  <a:pt x="4476435" y="1057841"/>
                  <a:pt x="4483331" y="1214203"/>
                </a:cubicBezTo>
                <a:cubicBezTo>
                  <a:pt x="4490227" y="1370565"/>
                  <a:pt x="4490894" y="1594137"/>
                  <a:pt x="4483331" y="1821305"/>
                </a:cubicBezTo>
                <a:cubicBezTo>
                  <a:pt x="4251918" y="1845125"/>
                  <a:pt x="4039904" y="1811785"/>
                  <a:pt x="3842855" y="1821305"/>
                </a:cubicBezTo>
                <a:cubicBezTo>
                  <a:pt x="3645806" y="1830825"/>
                  <a:pt x="3391575" y="1828530"/>
                  <a:pt x="3247213" y="1821305"/>
                </a:cubicBezTo>
                <a:cubicBezTo>
                  <a:pt x="3102851" y="1814080"/>
                  <a:pt x="2859520" y="1799672"/>
                  <a:pt x="2517070" y="1821305"/>
                </a:cubicBezTo>
                <a:cubicBezTo>
                  <a:pt x="2174620" y="1842938"/>
                  <a:pt x="2082834" y="1806439"/>
                  <a:pt x="1786928" y="1821305"/>
                </a:cubicBezTo>
                <a:cubicBezTo>
                  <a:pt x="1491022" y="1836171"/>
                  <a:pt x="1426754" y="1803173"/>
                  <a:pt x="1236118" y="1821305"/>
                </a:cubicBezTo>
                <a:cubicBezTo>
                  <a:pt x="1045482" y="1839438"/>
                  <a:pt x="826688" y="1847238"/>
                  <a:pt x="595643" y="1821305"/>
                </a:cubicBezTo>
                <a:cubicBezTo>
                  <a:pt x="364599" y="1795372"/>
                  <a:pt x="123642" y="1806944"/>
                  <a:pt x="0" y="1821305"/>
                </a:cubicBezTo>
                <a:cubicBezTo>
                  <a:pt x="-5602" y="1651799"/>
                  <a:pt x="14076" y="1394511"/>
                  <a:pt x="0" y="1214203"/>
                </a:cubicBezTo>
                <a:cubicBezTo>
                  <a:pt x="-14076" y="1033895"/>
                  <a:pt x="9435" y="814527"/>
                  <a:pt x="0" y="643528"/>
                </a:cubicBezTo>
                <a:cubicBezTo>
                  <a:pt x="-9435" y="472530"/>
                  <a:pt x="-21192" y="203316"/>
                  <a:pt x="0" y="0"/>
                </a:cubicBezTo>
                <a:close/>
              </a:path>
            </a:pathLst>
          </a:custGeom>
          <a:noFill/>
          <a:ln w="19050">
            <a:solidFill>
              <a:srgbClr val="FFCA00"/>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9" name="pole tekstowe 8">
            <a:extLst>
              <a:ext uri="{FF2B5EF4-FFF2-40B4-BE49-F238E27FC236}">
                <a16:creationId xmlns:a16="http://schemas.microsoft.com/office/drawing/2014/main" id="{8AE3CD11-AFFB-39F6-3785-331068B7A7D1}"/>
              </a:ext>
            </a:extLst>
          </p:cNvPr>
          <p:cNvSpPr txBox="1"/>
          <p:nvPr/>
        </p:nvSpPr>
        <p:spPr>
          <a:xfrm>
            <a:off x="7157213" y="2016522"/>
            <a:ext cx="2308886" cy="430887"/>
          </a:xfrm>
          <a:prstGeom prst="rect">
            <a:avLst/>
          </a:prstGeom>
          <a:noFill/>
        </p:spPr>
        <p:txBody>
          <a:bodyPr wrap="square" rtlCol="0">
            <a:spAutoFit/>
          </a:bodyPr>
          <a:lstStyle/>
          <a:p>
            <a:r>
              <a:rPr lang="en-GB" sz="2200" b="1" dirty="0">
                <a:solidFill>
                  <a:srgbClr val="FFCA00"/>
                </a:solidFill>
                <a:latin typeface="Calibri" panose="020F0502020204030204" pitchFamily="34" charset="0"/>
              </a:rPr>
              <a:t>High initial costs</a:t>
            </a:r>
          </a:p>
        </p:txBody>
      </p:sp>
      <p:sp>
        <p:nvSpPr>
          <p:cNvPr id="11" name="Prostokąt 10">
            <a:extLst>
              <a:ext uri="{FF2B5EF4-FFF2-40B4-BE49-F238E27FC236}">
                <a16:creationId xmlns:a16="http://schemas.microsoft.com/office/drawing/2014/main" id="{510353AB-405B-6C4D-D606-CA4E4A9664B8}"/>
              </a:ext>
            </a:extLst>
          </p:cNvPr>
          <p:cNvSpPr/>
          <p:nvPr/>
        </p:nvSpPr>
        <p:spPr>
          <a:xfrm>
            <a:off x="6535122" y="3859065"/>
            <a:ext cx="4483331" cy="1821305"/>
          </a:xfrm>
          <a:custGeom>
            <a:avLst/>
            <a:gdLst>
              <a:gd name="connsiteX0" fmla="*/ 0 w 4483331"/>
              <a:gd name="connsiteY0" fmla="*/ 0 h 1821305"/>
              <a:gd name="connsiteX1" fmla="*/ 595643 w 4483331"/>
              <a:gd name="connsiteY1" fmla="*/ 0 h 1821305"/>
              <a:gd name="connsiteX2" fmla="*/ 1146452 w 4483331"/>
              <a:gd name="connsiteY2" fmla="*/ 0 h 1821305"/>
              <a:gd name="connsiteX3" fmla="*/ 1831761 w 4483331"/>
              <a:gd name="connsiteY3" fmla="*/ 0 h 1821305"/>
              <a:gd name="connsiteX4" fmla="*/ 2472237 w 4483331"/>
              <a:gd name="connsiteY4" fmla="*/ 0 h 1821305"/>
              <a:gd name="connsiteX5" fmla="*/ 3112713 w 4483331"/>
              <a:gd name="connsiteY5" fmla="*/ 0 h 1821305"/>
              <a:gd name="connsiteX6" fmla="*/ 3842855 w 4483331"/>
              <a:gd name="connsiteY6" fmla="*/ 0 h 1821305"/>
              <a:gd name="connsiteX7" fmla="*/ 4483331 w 4483331"/>
              <a:gd name="connsiteY7" fmla="*/ 0 h 1821305"/>
              <a:gd name="connsiteX8" fmla="*/ 4483331 w 4483331"/>
              <a:gd name="connsiteY8" fmla="*/ 552463 h 1821305"/>
              <a:gd name="connsiteX9" fmla="*/ 4483331 w 4483331"/>
              <a:gd name="connsiteY9" fmla="*/ 1177777 h 1821305"/>
              <a:gd name="connsiteX10" fmla="*/ 4483331 w 4483331"/>
              <a:gd name="connsiteY10" fmla="*/ 1821305 h 1821305"/>
              <a:gd name="connsiteX11" fmla="*/ 3798022 w 4483331"/>
              <a:gd name="connsiteY11" fmla="*/ 1821305 h 1821305"/>
              <a:gd name="connsiteX12" fmla="*/ 3112713 w 4483331"/>
              <a:gd name="connsiteY12" fmla="*/ 1821305 h 1821305"/>
              <a:gd name="connsiteX13" fmla="*/ 2382570 w 4483331"/>
              <a:gd name="connsiteY13" fmla="*/ 1821305 h 1821305"/>
              <a:gd name="connsiteX14" fmla="*/ 1786928 w 4483331"/>
              <a:gd name="connsiteY14" fmla="*/ 1821305 h 1821305"/>
              <a:gd name="connsiteX15" fmla="*/ 1056785 w 4483331"/>
              <a:gd name="connsiteY15" fmla="*/ 1821305 h 1821305"/>
              <a:gd name="connsiteX16" fmla="*/ 0 w 4483331"/>
              <a:gd name="connsiteY16" fmla="*/ 1821305 h 1821305"/>
              <a:gd name="connsiteX17" fmla="*/ 0 w 4483331"/>
              <a:gd name="connsiteY17" fmla="*/ 1268842 h 1821305"/>
              <a:gd name="connsiteX18" fmla="*/ 0 w 4483331"/>
              <a:gd name="connsiteY18" fmla="*/ 643528 h 1821305"/>
              <a:gd name="connsiteX19" fmla="*/ 0 w 4483331"/>
              <a:gd name="connsiteY19" fmla="*/ 0 h 18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3331" h="1821305" fill="none" extrusionOk="0">
                <a:moveTo>
                  <a:pt x="0" y="0"/>
                </a:moveTo>
                <a:cubicBezTo>
                  <a:pt x="253185" y="-27717"/>
                  <a:pt x="306241" y="-9346"/>
                  <a:pt x="595643" y="0"/>
                </a:cubicBezTo>
                <a:cubicBezTo>
                  <a:pt x="885045" y="9346"/>
                  <a:pt x="915509" y="-8348"/>
                  <a:pt x="1146452" y="0"/>
                </a:cubicBezTo>
                <a:cubicBezTo>
                  <a:pt x="1377395" y="8348"/>
                  <a:pt x="1645286" y="25553"/>
                  <a:pt x="1831761" y="0"/>
                </a:cubicBezTo>
                <a:cubicBezTo>
                  <a:pt x="2018236" y="-25553"/>
                  <a:pt x="2287145" y="-19415"/>
                  <a:pt x="2472237" y="0"/>
                </a:cubicBezTo>
                <a:cubicBezTo>
                  <a:pt x="2657329" y="19415"/>
                  <a:pt x="2796414" y="5119"/>
                  <a:pt x="3112713" y="0"/>
                </a:cubicBezTo>
                <a:cubicBezTo>
                  <a:pt x="3429012" y="-5119"/>
                  <a:pt x="3648231" y="-35233"/>
                  <a:pt x="3842855" y="0"/>
                </a:cubicBezTo>
                <a:cubicBezTo>
                  <a:pt x="4037479" y="35233"/>
                  <a:pt x="4198792" y="-18121"/>
                  <a:pt x="4483331" y="0"/>
                </a:cubicBezTo>
                <a:cubicBezTo>
                  <a:pt x="4456642" y="207215"/>
                  <a:pt x="4467757" y="292888"/>
                  <a:pt x="4483331" y="552463"/>
                </a:cubicBezTo>
                <a:cubicBezTo>
                  <a:pt x="4498905" y="812038"/>
                  <a:pt x="4501457" y="1004242"/>
                  <a:pt x="4483331" y="1177777"/>
                </a:cubicBezTo>
                <a:cubicBezTo>
                  <a:pt x="4465205" y="1351312"/>
                  <a:pt x="4486145" y="1577664"/>
                  <a:pt x="4483331" y="1821305"/>
                </a:cubicBezTo>
                <a:cubicBezTo>
                  <a:pt x="4305928" y="1851206"/>
                  <a:pt x="3943527" y="1812662"/>
                  <a:pt x="3798022" y="1821305"/>
                </a:cubicBezTo>
                <a:cubicBezTo>
                  <a:pt x="3652517" y="1829948"/>
                  <a:pt x="3395726" y="1829898"/>
                  <a:pt x="3112713" y="1821305"/>
                </a:cubicBezTo>
                <a:cubicBezTo>
                  <a:pt x="2829700" y="1812712"/>
                  <a:pt x="2597173" y="1857249"/>
                  <a:pt x="2382570" y="1821305"/>
                </a:cubicBezTo>
                <a:cubicBezTo>
                  <a:pt x="2167967" y="1785361"/>
                  <a:pt x="1931321" y="1836561"/>
                  <a:pt x="1786928" y="1821305"/>
                </a:cubicBezTo>
                <a:cubicBezTo>
                  <a:pt x="1642535" y="1806049"/>
                  <a:pt x="1403137" y="1833371"/>
                  <a:pt x="1056785" y="1821305"/>
                </a:cubicBezTo>
                <a:cubicBezTo>
                  <a:pt x="710433" y="1809239"/>
                  <a:pt x="342425" y="1872713"/>
                  <a:pt x="0" y="1821305"/>
                </a:cubicBezTo>
                <a:cubicBezTo>
                  <a:pt x="26023" y="1652822"/>
                  <a:pt x="-13483" y="1388680"/>
                  <a:pt x="0" y="1268842"/>
                </a:cubicBezTo>
                <a:cubicBezTo>
                  <a:pt x="13483" y="1149004"/>
                  <a:pt x="-25134" y="811780"/>
                  <a:pt x="0" y="643528"/>
                </a:cubicBezTo>
                <a:cubicBezTo>
                  <a:pt x="25134" y="475276"/>
                  <a:pt x="-13515" y="198566"/>
                  <a:pt x="0" y="0"/>
                </a:cubicBezTo>
                <a:close/>
              </a:path>
              <a:path w="4483331" h="1821305" stroke="0" extrusionOk="0">
                <a:moveTo>
                  <a:pt x="0" y="0"/>
                </a:moveTo>
                <a:cubicBezTo>
                  <a:pt x="226964" y="-23036"/>
                  <a:pt x="391875" y="-28679"/>
                  <a:pt x="595643" y="0"/>
                </a:cubicBezTo>
                <a:cubicBezTo>
                  <a:pt x="799411" y="28679"/>
                  <a:pt x="994433" y="22935"/>
                  <a:pt x="1101618" y="0"/>
                </a:cubicBezTo>
                <a:cubicBezTo>
                  <a:pt x="1208804" y="-22935"/>
                  <a:pt x="1503316" y="-21993"/>
                  <a:pt x="1831761" y="0"/>
                </a:cubicBezTo>
                <a:cubicBezTo>
                  <a:pt x="2160206" y="21993"/>
                  <a:pt x="2188201" y="-1961"/>
                  <a:pt x="2427403" y="0"/>
                </a:cubicBezTo>
                <a:cubicBezTo>
                  <a:pt x="2666605" y="1961"/>
                  <a:pt x="2867106" y="-7189"/>
                  <a:pt x="3023046" y="0"/>
                </a:cubicBezTo>
                <a:cubicBezTo>
                  <a:pt x="3178986" y="7189"/>
                  <a:pt x="3598701" y="10325"/>
                  <a:pt x="3753189" y="0"/>
                </a:cubicBezTo>
                <a:cubicBezTo>
                  <a:pt x="3907677" y="-10325"/>
                  <a:pt x="4199303" y="11988"/>
                  <a:pt x="4483331" y="0"/>
                </a:cubicBezTo>
                <a:cubicBezTo>
                  <a:pt x="4497548" y="199223"/>
                  <a:pt x="4469900" y="508122"/>
                  <a:pt x="4483331" y="643528"/>
                </a:cubicBezTo>
                <a:cubicBezTo>
                  <a:pt x="4496762" y="778934"/>
                  <a:pt x="4476435" y="1057841"/>
                  <a:pt x="4483331" y="1214203"/>
                </a:cubicBezTo>
                <a:cubicBezTo>
                  <a:pt x="4490227" y="1370565"/>
                  <a:pt x="4490894" y="1594137"/>
                  <a:pt x="4483331" y="1821305"/>
                </a:cubicBezTo>
                <a:cubicBezTo>
                  <a:pt x="4251918" y="1845125"/>
                  <a:pt x="4039904" y="1811785"/>
                  <a:pt x="3842855" y="1821305"/>
                </a:cubicBezTo>
                <a:cubicBezTo>
                  <a:pt x="3645806" y="1830825"/>
                  <a:pt x="3391575" y="1828530"/>
                  <a:pt x="3247213" y="1821305"/>
                </a:cubicBezTo>
                <a:cubicBezTo>
                  <a:pt x="3102851" y="1814080"/>
                  <a:pt x="2859520" y="1799672"/>
                  <a:pt x="2517070" y="1821305"/>
                </a:cubicBezTo>
                <a:cubicBezTo>
                  <a:pt x="2174620" y="1842938"/>
                  <a:pt x="2082834" y="1806439"/>
                  <a:pt x="1786928" y="1821305"/>
                </a:cubicBezTo>
                <a:cubicBezTo>
                  <a:pt x="1491022" y="1836171"/>
                  <a:pt x="1426754" y="1803173"/>
                  <a:pt x="1236118" y="1821305"/>
                </a:cubicBezTo>
                <a:cubicBezTo>
                  <a:pt x="1045482" y="1839438"/>
                  <a:pt x="826688" y="1847238"/>
                  <a:pt x="595643" y="1821305"/>
                </a:cubicBezTo>
                <a:cubicBezTo>
                  <a:pt x="364599" y="1795372"/>
                  <a:pt x="123642" y="1806944"/>
                  <a:pt x="0" y="1821305"/>
                </a:cubicBezTo>
                <a:cubicBezTo>
                  <a:pt x="-5602" y="1651799"/>
                  <a:pt x="14076" y="1394511"/>
                  <a:pt x="0" y="1214203"/>
                </a:cubicBezTo>
                <a:cubicBezTo>
                  <a:pt x="-14076" y="1033895"/>
                  <a:pt x="9435" y="814527"/>
                  <a:pt x="0" y="643528"/>
                </a:cubicBezTo>
                <a:cubicBezTo>
                  <a:pt x="-9435" y="472530"/>
                  <a:pt x="-21192" y="203316"/>
                  <a:pt x="0" y="0"/>
                </a:cubicBezTo>
                <a:close/>
              </a:path>
            </a:pathLst>
          </a:custGeom>
          <a:solidFill>
            <a:schemeClr val="bg1"/>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2" name="pole tekstowe 11">
            <a:extLst>
              <a:ext uri="{FF2B5EF4-FFF2-40B4-BE49-F238E27FC236}">
                <a16:creationId xmlns:a16="http://schemas.microsoft.com/office/drawing/2014/main" id="{5BF001DC-BC80-EB97-5162-C318259C8D87}"/>
              </a:ext>
            </a:extLst>
          </p:cNvPr>
          <p:cNvSpPr txBox="1"/>
          <p:nvPr/>
        </p:nvSpPr>
        <p:spPr>
          <a:xfrm>
            <a:off x="6762549" y="4184433"/>
            <a:ext cx="3447829" cy="769441"/>
          </a:xfrm>
          <a:prstGeom prst="rect">
            <a:avLst/>
          </a:prstGeom>
          <a:noFill/>
        </p:spPr>
        <p:txBody>
          <a:bodyPr wrap="square" rtlCol="0">
            <a:spAutoFit/>
          </a:bodyPr>
          <a:lstStyle/>
          <a:p>
            <a:r>
              <a:rPr lang="en-GB" sz="2200" b="1" dirty="0">
                <a:solidFill>
                  <a:srgbClr val="5BC5F2"/>
                </a:solidFill>
                <a:latin typeface="Calibri" panose="020F0502020204030204" pitchFamily="34" charset="0"/>
              </a:rPr>
              <a:t>Suitable only for certain locations in the world</a:t>
            </a:r>
          </a:p>
        </p:txBody>
      </p:sp>
      <p:sp>
        <p:nvSpPr>
          <p:cNvPr id="14" name="Tijdelijke aanduiding voor tekst 15">
            <a:extLst>
              <a:ext uri="{FF2B5EF4-FFF2-40B4-BE49-F238E27FC236}">
                <a16:creationId xmlns:a16="http://schemas.microsoft.com/office/drawing/2014/main" id="{9E0303C7-E196-1D48-8F6D-FA757C4318B5}"/>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5" name="Tijdelijke aanduiding voor tekst 9">
            <a:extLst>
              <a:ext uri="{FF2B5EF4-FFF2-40B4-BE49-F238E27FC236}">
                <a16:creationId xmlns:a16="http://schemas.microsoft.com/office/drawing/2014/main" id="{8D19F379-2907-5449-9193-D779A30357A3}"/>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6" name="Tijdelijke aanduiding voor dianummer 3">
            <a:extLst>
              <a:ext uri="{FF2B5EF4-FFF2-40B4-BE49-F238E27FC236}">
                <a16:creationId xmlns:a16="http://schemas.microsoft.com/office/drawing/2014/main" id="{E474D2A1-320E-0F46-93B9-828F39868535}"/>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11</a:t>
            </a:fld>
            <a:endParaRPr lang="pl-PL" dirty="0"/>
          </a:p>
        </p:txBody>
      </p:sp>
    </p:spTree>
    <p:extLst>
      <p:ext uri="{BB962C8B-B14F-4D97-AF65-F5344CB8AC3E}">
        <p14:creationId xmlns:p14="http://schemas.microsoft.com/office/powerpoint/2010/main" val="82921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0.70"/>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10" grpId="0"/>
      <p:bldP spid="8" grpId="0" animBg="1"/>
      <p:bldP spid="9" grpId="0"/>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277A13-D879-C14D-8321-6508129B96A8}"/>
              </a:ext>
            </a:extLst>
          </p:cNvPr>
          <p:cNvSpPr>
            <a:spLocks noGrp="1"/>
          </p:cNvSpPr>
          <p:nvPr>
            <p:ph type="title"/>
          </p:nvPr>
        </p:nvSpPr>
        <p:spPr/>
        <p:txBody>
          <a:bodyPr>
            <a:normAutofit/>
          </a:bodyPr>
          <a:lstStyle/>
          <a:p>
            <a:r>
              <a:rPr lang="nl-BE" dirty="0"/>
              <a:t>In this course we will explore the different offshore renewable technologies:</a:t>
            </a:r>
          </a:p>
        </p:txBody>
      </p:sp>
      <p:sp>
        <p:nvSpPr>
          <p:cNvPr id="3" name="Tijdelijke aanduiding voor inhoud 2">
            <a:extLst>
              <a:ext uri="{FF2B5EF4-FFF2-40B4-BE49-F238E27FC236}">
                <a16:creationId xmlns:a16="http://schemas.microsoft.com/office/drawing/2014/main" id="{0E61520A-B6F0-D346-AC30-FF9650524130}"/>
              </a:ext>
            </a:extLst>
          </p:cNvPr>
          <p:cNvSpPr>
            <a:spLocks noGrp="1"/>
          </p:cNvSpPr>
          <p:nvPr>
            <p:ph idx="1"/>
          </p:nvPr>
        </p:nvSpPr>
        <p:spPr/>
        <p:txBody>
          <a:bodyPr>
            <a:normAutofit/>
          </a:bodyPr>
          <a:lstStyle/>
          <a:p>
            <a:pPr marL="514350" indent="-514350">
              <a:buFont typeface="+mj-lt"/>
              <a:buAutoNum type="arabicPeriod"/>
            </a:pPr>
            <a:r>
              <a:rPr lang="nl-BE" dirty="0"/>
              <a:t>What are renewable energy sources?</a:t>
            </a:r>
          </a:p>
          <a:p>
            <a:pPr marL="514350" indent="-514350">
              <a:buFont typeface="+mj-lt"/>
              <a:buAutoNum type="arabicPeriod"/>
            </a:pPr>
            <a:r>
              <a:rPr lang="nl-BE" dirty="0"/>
              <a:t>What is wind energy?</a:t>
            </a:r>
          </a:p>
          <a:p>
            <a:pPr marL="514350" indent="-514350">
              <a:buFont typeface="+mj-lt"/>
              <a:buAutoNum type="arabicPeriod"/>
            </a:pPr>
            <a:r>
              <a:rPr lang="nl-BE" dirty="0"/>
              <a:t>What is solar energy?</a:t>
            </a:r>
          </a:p>
          <a:p>
            <a:pPr marL="514350" indent="-514350">
              <a:buFont typeface="+mj-lt"/>
              <a:buAutoNum type="arabicPeriod"/>
            </a:pPr>
            <a:r>
              <a:rPr lang="nl-BE" dirty="0">
                <a:solidFill>
                  <a:schemeClr val="accent3"/>
                </a:solidFill>
              </a:rPr>
              <a:t>What is ocean current energy?</a:t>
            </a:r>
          </a:p>
          <a:p>
            <a:pPr marL="514350" indent="-514350">
              <a:buFont typeface="+mj-lt"/>
              <a:buAutoNum type="arabicPeriod"/>
            </a:pPr>
            <a:r>
              <a:rPr lang="nl-BE" dirty="0"/>
              <a:t>What is wave energy?</a:t>
            </a:r>
          </a:p>
          <a:p>
            <a:pPr marL="514350" indent="-514350">
              <a:buFont typeface="+mj-lt"/>
              <a:buAutoNum type="arabicPeriod"/>
            </a:pPr>
            <a:r>
              <a:rPr lang="nl-BE" dirty="0"/>
              <a:t>What is tidal energy?</a:t>
            </a:r>
          </a:p>
          <a:p>
            <a:endParaRPr lang="nl-BE" dirty="0"/>
          </a:p>
          <a:p>
            <a:endParaRPr lang="nl-BE" dirty="0"/>
          </a:p>
        </p:txBody>
      </p:sp>
      <p:sp>
        <p:nvSpPr>
          <p:cNvPr id="4" name="Tijdelijke aanduiding voor dianummer 3">
            <a:extLst>
              <a:ext uri="{FF2B5EF4-FFF2-40B4-BE49-F238E27FC236}">
                <a16:creationId xmlns:a16="http://schemas.microsoft.com/office/drawing/2014/main" id="{E9FE343C-ABCD-8F44-B7DE-455B2D617898}"/>
              </a:ext>
            </a:extLst>
          </p:cNvPr>
          <p:cNvSpPr>
            <a:spLocks noGrp="1"/>
          </p:cNvSpPr>
          <p:nvPr>
            <p:ph type="sldNum" sz="quarter" idx="12"/>
          </p:nvPr>
        </p:nvSpPr>
        <p:spPr/>
        <p:txBody>
          <a:bodyPr/>
          <a:lstStyle/>
          <a:p>
            <a:fld id="{CF488F89-73A3-46FB-ADB7-059E9D8EA4C9}" type="slidenum">
              <a:rPr lang="pl-PL" smtClean="0"/>
              <a:t>2</a:t>
            </a:fld>
            <a:endParaRPr lang="pl-PL"/>
          </a:p>
        </p:txBody>
      </p:sp>
      <p:pic>
        <p:nvPicPr>
          <p:cNvPr id="8" name="Graphic 7">
            <a:extLst>
              <a:ext uri="{FF2B5EF4-FFF2-40B4-BE49-F238E27FC236}">
                <a16:creationId xmlns:a16="http://schemas.microsoft.com/office/drawing/2014/main" id="{C77BA727-FE58-134D-9597-C80F11E880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090738"/>
            <a:ext cx="12192000" cy="1193800"/>
          </a:xfrm>
          <a:prstGeom prst="rect">
            <a:avLst/>
          </a:prstGeom>
        </p:spPr>
      </p:pic>
      <p:pic>
        <p:nvPicPr>
          <p:cNvPr id="6" name="Graphic 5">
            <a:extLst>
              <a:ext uri="{FF2B5EF4-FFF2-40B4-BE49-F238E27FC236}">
                <a16:creationId xmlns:a16="http://schemas.microsoft.com/office/drawing/2014/main" id="{1D9D9591-6F86-A049-A2AF-81C68EE111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36447" y="4191177"/>
            <a:ext cx="5917089" cy="1428263"/>
          </a:xfrm>
          <a:prstGeom prst="rect">
            <a:avLst/>
          </a:prstGeom>
        </p:spPr>
      </p:pic>
    </p:spTree>
    <p:extLst>
      <p:ext uri="{BB962C8B-B14F-4D97-AF65-F5344CB8AC3E}">
        <p14:creationId xmlns:p14="http://schemas.microsoft.com/office/powerpoint/2010/main" val="3148994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7983DF5-8BBE-6CB7-34EF-00C20104F335}"/>
              </a:ext>
            </a:extLst>
          </p:cNvPr>
          <p:cNvSpPr>
            <a:spLocks noGrp="1"/>
          </p:cNvSpPr>
          <p:nvPr>
            <p:ph type="title"/>
          </p:nvPr>
        </p:nvSpPr>
        <p:spPr/>
        <p:txBody>
          <a:bodyPr/>
          <a:lstStyle/>
          <a:p>
            <a:r>
              <a:rPr lang="en-GB" dirty="0"/>
              <a:t>Ocean currents</a:t>
            </a:r>
          </a:p>
        </p:txBody>
      </p:sp>
      <p:sp>
        <p:nvSpPr>
          <p:cNvPr id="5" name="Symbol zastępczy zawartości 2">
            <a:extLst>
              <a:ext uri="{FF2B5EF4-FFF2-40B4-BE49-F238E27FC236}">
                <a16:creationId xmlns:a16="http://schemas.microsoft.com/office/drawing/2014/main" id="{3C462BA0-6F2F-A3E7-168E-746A7BADFB3A}"/>
              </a:ext>
            </a:extLst>
          </p:cNvPr>
          <p:cNvSpPr txBox="1">
            <a:spLocks/>
          </p:cNvSpPr>
          <p:nvPr/>
        </p:nvSpPr>
        <p:spPr>
          <a:xfrm>
            <a:off x="346710" y="1773670"/>
            <a:ext cx="5257800" cy="6927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latin typeface="Calibri" panose="020F0502020204030204" pitchFamily="34" charset="0"/>
                <a:ea typeface="Calibri" panose="020F0502020204030204" pitchFamily="34" charset="0"/>
                <a:cs typeface="Calibri" panose="020F0502020204030204" pitchFamily="34" charset="0"/>
              </a:rPr>
              <a:t>L</a:t>
            </a:r>
            <a:r>
              <a:rPr lang="en-US" sz="1800" dirty="0">
                <a:effectLst/>
                <a:latin typeface="Calibri" panose="020F0502020204030204" pitchFamily="34" charset="0"/>
                <a:ea typeface="Calibri" panose="020F0502020204030204" pitchFamily="34" charset="0"/>
                <a:cs typeface="Calibri" panose="020F0502020204030204" pitchFamily="34" charset="0"/>
              </a:rPr>
              <a:t>arge and almost invariable movements of water in the seas and oceans resulting from:</a:t>
            </a:r>
            <a:r>
              <a:rPr lang="pl-PL" dirty="0">
                <a:effectLst/>
                <a:latin typeface="Calibri" panose="020F0502020204030204" pitchFamily="34" charset="0"/>
              </a:rPr>
              <a:t> </a:t>
            </a:r>
            <a:endParaRPr lang="en-GB" dirty="0">
              <a:latin typeface="Calibri" panose="020F0502020204030204" pitchFamily="34" charset="0"/>
            </a:endParaRPr>
          </a:p>
          <a:p>
            <a:pPr marL="0" indent="0">
              <a:buNone/>
            </a:pPr>
            <a:endParaRPr lang="en-GB" dirty="0">
              <a:latin typeface="Calibri" panose="020F0502020204030204" pitchFamily="34" charset="0"/>
            </a:endParaRPr>
          </a:p>
        </p:txBody>
      </p:sp>
      <p:sp>
        <p:nvSpPr>
          <p:cNvPr id="6" name="Prostokąt 5">
            <a:extLst>
              <a:ext uri="{FF2B5EF4-FFF2-40B4-BE49-F238E27FC236}">
                <a16:creationId xmlns:a16="http://schemas.microsoft.com/office/drawing/2014/main" id="{BF3EC404-4961-9C6D-9F80-085D96061D9C}"/>
              </a:ext>
            </a:extLst>
          </p:cNvPr>
          <p:cNvSpPr/>
          <p:nvPr/>
        </p:nvSpPr>
        <p:spPr>
          <a:xfrm>
            <a:off x="456450" y="2508811"/>
            <a:ext cx="2208833" cy="1686368"/>
          </a:xfrm>
          <a:custGeom>
            <a:avLst/>
            <a:gdLst>
              <a:gd name="connsiteX0" fmla="*/ 0 w 2208833"/>
              <a:gd name="connsiteY0" fmla="*/ 0 h 1686368"/>
              <a:gd name="connsiteX1" fmla="*/ 530120 w 2208833"/>
              <a:gd name="connsiteY1" fmla="*/ 0 h 1686368"/>
              <a:gd name="connsiteX2" fmla="*/ 1016063 w 2208833"/>
              <a:gd name="connsiteY2" fmla="*/ 0 h 1686368"/>
              <a:gd name="connsiteX3" fmla="*/ 1612448 w 2208833"/>
              <a:gd name="connsiteY3" fmla="*/ 0 h 1686368"/>
              <a:gd name="connsiteX4" fmla="*/ 2208833 w 2208833"/>
              <a:gd name="connsiteY4" fmla="*/ 0 h 1686368"/>
              <a:gd name="connsiteX5" fmla="*/ 2208833 w 2208833"/>
              <a:gd name="connsiteY5" fmla="*/ 545259 h 1686368"/>
              <a:gd name="connsiteX6" fmla="*/ 2208833 w 2208833"/>
              <a:gd name="connsiteY6" fmla="*/ 1073654 h 1686368"/>
              <a:gd name="connsiteX7" fmla="*/ 2208833 w 2208833"/>
              <a:gd name="connsiteY7" fmla="*/ 1686368 h 1686368"/>
              <a:gd name="connsiteX8" fmla="*/ 1656625 w 2208833"/>
              <a:gd name="connsiteY8" fmla="*/ 1686368 h 1686368"/>
              <a:gd name="connsiteX9" fmla="*/ 1170681 w 2208833"/>
              <a:gd name="connsiteY9" fmla="*/ 1686368 h 1686368"/>
              <a:gd name="connsiteX10" fmla="*/ 618473 w 2208833"/>
              <a:gd name="connsiteY10" fmla="*/ 1686368 h 1686368"/>
              <a:gd name="connsiteX11" fmla="*/ 0 w 2208833"/>
              <a:gd name="connsiteY11" fmla="*/ 1686368 h 1686368"/>
              <a:gd name="connsiteX12" fmla="*/ 0 w 2208833"/>
              <a:gd name="connsiteY12" fmla="*/ 1141109 h 1686368"/>
              <a:gd name="connsiteX13" fmla="*/ 0 w 2208833"/>
              <a:gd name="connsiteY13" fmla="*/ 595850 h 1686368"/>
              <a:gd name="connsiteX14" fmla="*/ 0 w 2208833"/>
              <a:gd name="connsiteY14" fmla="*/ 0 h 168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08833" h="1686368"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195947" y="264748"/>
                  <a:pt x="2208656" y="425070"/>
                  <a:pt x="2208833" y="545259"/>
                </a:cubicBezTo>
                <a:cubicBezTo>
                  <a:pt x="2209010" y="665448"/>
                  <a:pt x="2193694" y="954062"/>
                  <a:pt x="2208833" y="1073654"/>
                </a:cubicBezTo>
                <a:cubicBezTo>
                  <a:pt x="2223972" y="1193247"/>
                  <a:pt x="2217592" y="1476241"/>
                  <a:pt x="2208833" y="1686368"/>
                </a:cubicBezTo>
                <a:cubicBezTo>
                  <a:pt x="2041953" y="1693552"/>
                  <a:pt x="1795951" y="1674052"/>
                  <a:pt x="1656625" y="1686368"/>
                </a:cubicBezTo>
                <a:cubicBezTo>
                  <a:pt x="1517299" y="1698684"/>
                  <a:pt x="1351683" y="1697621"/>
                  <a:pt x="1170681" y="1686368"/>
                </a:cubicBezTo>
                <a:cubicBezTo>
                  <a:pt x="989679" y="1675115"/>
                  <a:pt x="810804" y="1713150"/>
                  <a:pt x="618473" y="1686368"/>
                </a:cubicBezTo>
                <a:cubicBezTo>
                  <a:pt x="426142" y="1659586"/>
                  <a:pt x="307613" y="1710095"/>
                  <a:pt x="0" y="1686368"/>
                </a:cubicBezTo>
                <a:cubicBezTo>
                  <a:pt x="-20185" y="1476884"/>
                  <a:pt x="5247" y="1360436"/>
                  <a:pt x="0" y="1141109"/>
                </a:cubicBezTo>
                <a:cubicBezTo>
                  <a:pt x="-5247" y="921782"/>
                  <a:pt x="26848" y="841970"/>
                  <a:pt x="0" y="595850"/>
                </a:cubicBezTo>
                <a:cubicBezTo>
                  <a:pt x="-26848" y="349730"/>
                  <a:pt x="-12043" y="181154"/>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1" name="pole tekstowe 10">
            <a:extLst>
              <a:ext uri="{FF2B5EF4-FFF2-40B4-BE49-F238E27FC236}">
                <a16:creationId xmlns:a16="http://schemas.microsoft.com/office/drawing/2014/main" id="{BFC174E8-F358-C686-9412-60717FD14873}"/>
              </a:ext>
            </a:extLst>
          </p:cNvPr>
          <p:cNvSpPr txBox="1"/>
          <p:nvPr/>
        </p:nvSpPr>
        <p:spPr>
          <a:xfrm>
            <a:off x="1026912" y="3113467"/>
            <a:ext cx="1214203" cy="477054"/>
          </a:xfrm>
          <a:prstGeom prst="rect">
            <a:avLst/>
          </a:prstGeom>
          <a:noFill/>
        </p:spPr>
        <p:txBody>
          <a:bodyPr wrap="square" rtlCol="0">
            <a:spAutoFit/>
          </a:bodyPr>
          <a:lstStyle/>
          <a:p>
            <a:r>
              <a:rPr lang="en-GB" sz="2500" b="1" dirty="0">
                <a:solidFill>
                  <a:srgbClr val="0070BA"/>
                </a:solidFill>
                <a:latin typeface="Calibri" panose="020F0502020204030204" pitchFamily="34" charset="0"/>
              </a:rPr>
              <a:t>Wind</a:t>
            </a:r>
          </a:p>
        </p:txBody>
      </p:sp>
      <p:sp>
        <p:nvSpPr>
          <p:cNvPr id="16" name="Prostokąt 15">
            <a:extLst>
              <a:ext uri="{FF2B5EF4-FFF2-40B4-BE49-F238E27FC236}">
                <a16:creationId xmlns:a16="http://schemas.microsoft.com/office/drawing/2014/main" id="{A44C5443-F83D-0184-9F25-A9BAE0036403}"/>
              </a:ext>
            </a:extLst>
          </p:cNvPr>
          <p:cNvSpPr/>
          <p:nvPr/>
        </p:nvSpPr>
        <p:spPr>
          <a:xfrm>
            <a:off x="478456" y="4352809"/>
            <a:ext cx="4777458" cy="1146409"/>
          </a:xfrm>
          <a:custGeom>
            <a:avLst/>
            <a:gdLst>
              <a:gd name="connsiteX0" fmla="*/ 0 w 4777458"/>
              <a:gd name="connsiteY0" fmla="*/ 0 h 1146409"/>
              <a:gd name="connsiteX1" fmla="*/ 634719 w 4777458"/>
              <a:gd name="connsiteY1" fmla="*/ 0 h 1146409"/>
              <a:gd name="connsiteX2" fmla="*/ 1173890 w 4777458"/>
              <a:gd name="connsiteY2" fmla="*/ 0 h 1146409"/>
              <a:gd name="connsiteX3" fmla="*/ 1951933 w 4777458"/>
              <a:gd name="connsiteY3" fmla="*/ 0 h 1146409"/>
              <a:gd name="connsiteX4" fmla="*/ 2586652 w 4777458"/>
              <a:gd name="connsiteY4" fmla="*/ 0 h 1146409"/>
              <a:gd name="connsiteX5" fmla="*/ 3221372 w 4777458"/>
              <a:gd name="connsiteY5" fmla="*/ 0 h 1146409"/>
              <a:gd name="connsiteX6" fmla="*/ 3999415 w 4777458"/>
              <a:gd name="connsiteY6" fmla="*/ 0 h 1146409"/>
              <a:gd name="connsiteX7" fmla="*/ 4777458 w 4777458"/>
              <a:gd name="connsiteY7" fmla="*/ 0 h 1146409"/>
              <a:gd name="connsiteX8" fmla="*/ 4777458 w 4777458"/>
              <a:gd name="connsiteY8" fmla="*/ 596133 h 1146409"/>
              <a:gd name="connsiteX9" fmla="*/ 4777458 w 4777458"/>
              <a:gd name="connsiteY9" fmla="*/ 1146409 h 1146409"/>
              <a:gd name="connsiteX10" fmla="*/ 4190513 w 4777458"/>
              <a:gd name="connsiteY10" fmla="*/ 1146409 h 1146409"/>
              <a:gd name="connsiteX11" fmla="*/ 3508019 w 4777458"/>
              <a:gd name="connsiteY11" fmla="*/ 1146409 h 1146409"/>
              <a:gd name="connsiteX12" fmla="*/ 2873300 w 4777458"/>
              <a:gd name="connsiteY12" fmla="*/ 1146409 h 1146409"/>
              <a:gd name="connsiteX13" fmla="*/ 2095257 w 4777458"/>
              <a:gd name="connsiteY13" fmla="*/ 1146409 h 1146409"/>
              <a:gd name="connsiteX14" fmla="*/ 1317213 w 4777458"/>
              <a:gd name="connsiteY14" fmla="*/ 1146409 h 1146409"/>
              <a:gd name="connsiteX15" fmla="*/ 730269 w 4777458"/>
              <a:gd name="connsiteY15" fmla="*/ 1146409 h 1146409"/>
              <a:gd name="connsiteX16" fmla="*/ 0 w 4777458"/>
              <a:gd name="connsiteY16" fmla="*/ 1146409 h 1146409"/>
              <a:gd name="connsiteX17" fmla="*/ 0 w 4777458"/>
              <a:gd name="connsiteY17" fmla="*/ 550276 h 1146409"/>
              <a:gd name="connsiteX18" fmla="*/ 0 w 4777458"/>
              <a:gd name="connsiteY18" fmla="*/ 0 h 114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77458" h="1146409" extrusionOk="0">
                <a:moveTo>
                  <a:pt x="0" y="0"/>
                </a:moveTo>
                <a:cubicBezTo>
                  <a:pt x="265370" y="5653"/>
                  <a:pt x="502255" y="6421"/>
                  <a:pt x="634719" y="0"/>
                </a:cubicBezTo>
                <a:cubicBezTo>
                  <a:pt x="767183" y="-6421"/>
                  <a:pt x="1013335" y="14235"/>
                  <a:pt x="1173890" y="0"/>
                </a:cubicBezTo>
                <a:cubicBezTo>
                  <a:pt x="1334445" y="-14235"/>
                  <a:pt x="1783369" y="8693"/>
                  <a:pt x="1951933" y="0"/>
                </a:cubicBezTo>
                <a:cubicBezTo>
                  <a:pt x="2120497" y="-8693"/>
                  <a:pt x="2400792" y="-5202"/>
                  <a:pt x="2586652" y="0"/>
                </a:cubicBezTo>
                <a:cubicBezTo>
                  <a:pt x="2772512" y="5202"/>
                  <a:pt x="3075161" y="-24631"/>
                  <a:pt x="3221372" y="0"/>
                </a:cubicBezTo>
                <a:cubicBezTo>
                  <a:pt x="3367583" y="24631"/>
                  <a:pt x="3707724" y="-26107"/>
                  <a:pt x="3999415" y="0"/>
                </a:cubicBezTo>
                <a:cubicBezTo>
                  <a:pt x="4291106" y="26107"/>
                  <a:pt x="4548966" y="11786"/>
                  <a:pt x="4777458" y="0"/>
                </a:cubicBezTo>
                <a:cubicBezTo>
                  <a:pt x="4787346" y="224212"/>
                  <a:pt x="4748411" y="384272"/>
                  <a:pt x="4777458" y="596133"/>
                </a:cubicBezTo>
                <a:cubicBezTo>
                  <a:pt x="4806505" y="807994"/>
                  <a:pt x="4753907" y="1030559"/>
                  <a:pt x="4777458" y="1146409"/>
                </a:cubicBezTo>
                <a:cubicBezTo>
                  <a:pt x="4565450" y="1161884"/>
                  <a:pt x="4444647" y="1141136"/>
                  <a:pt x="4190513" y="1146409"/>
                </a:cubicBezTo>
                <a:cubicBezTo>
                  <a:pt x="3936380" y="1151682"/>
                  <a:pt x="3842860" y="1123430"/>
                  <a:pt x="3508019" y="1146409"/>
                </a:cubicBezTo>
                <a:cubicBezTo>
                  <a:pt x="3173178" y="1169388"/>
                  <a:pt x="3123414" y="1146254"/>
                  <a:pt x="2873300" y="1146409"/>
                </a:cubicBezTo>
                <a:cubicBezTo>
                  <a:pt x="2623186" y="1146564"/>
                  <a:pt x="2304256" y="1152885"/>
                  <a:pt x="2095257" y="1146409"/>
                </a:cubicBezTo>
                <a:cubicBezTo>
                  <a:pt x="1886258" y="1139933"/>
                  <a:pt x="1495040" y="1121775"/>
                  <a:pt x="1317213" y="1146409"/>
                </a:cubicBezTo>
                <a:cubicBezTo>
                  <a:pt x="1139386" y="1171043"/>
                  <a:pt x="907956" y="1119744"/>
                  <a:pt x="730269" y="1146409"/>
                </a:cubicBezTo>
                <a:cubicBezTo>
                  <a:pt x="552582" y="1173074"/>
                  <a:pt x="255603" y="1163885"/>
                  <a:pt x="0" y="1146409"/>
                </a:cubicBezTo>
                <a:cubicBezTo>
                  <a:pt x="25036" y="927529"/>
                  <a:pt x="25097" y="834703"/>
                  <a:pt x="0" y="550276"/>
                </a:cubicBezTo>
                <a:cubicBezTo>
                  <a:pt x="-25097" y="265849"/>
                  <a:pt x="23890" y="222677"/>
                  <a:pt x="0" y="0"/>
                </a:cubicBezTo>
                <a:close/>
              </a:path>
            </a:pathLst>
          </a:custGeom>
          <a:noFill/>
          <a:ln w="19050">
            <a:solidFill>
              <a:srgbClr val="FFCA00"/>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20" name="pole tekstowe 19">
            <a:extLst>
              <a:ext uri="{FF2B5EF4-FFF2-40B4-BE49-F238E27FC236}">
                <a16:creationId xmlns:a16="http://schemas.microsoft.com/office/drawing/2014/main" id="{1D83A615-A610-4A47-4EA6-C4A07644B8FA}"/>
              </a:ext>
            </a:extLst>
          </p:cNvPr>
          <p:cNvSpPr txBox="1"/>
          <p:nvPr/>
        </p:nvSpPr>
        <p:spPr>
          <a:xfrm>
            <a:off x="1026912" y="4666782"/>
            <a:ext cx="4532268" cy="477054"/>
          </a:xfrm>
          <a:prstGeom prst="rect">
            <a:avLst/>
          </a:prstGeom>
          <a:noFill/>
        </p:spPr>
        <p:txBody>
          <a:bodyPr wrap="square" rtlCol="0">
            <a:spAutoFit/>
          </a:bodyPr>
          <a:lstStyle/>
          <a:p>
            <a:r>
              <a:rPr lang="en-GB" sz="2500" b="1" dirty="0">
                <a:solidFill>
                  <a:srgbClr val="FFCA00"/>
                </a:solidFill>
                <a:latin typeface="Calibri" panose="020F0502020204030204" pitchFamily="34" charset="0"/>
              </a:rPr>
              <a:t>Rotation of the earth</a:t>
            </a:r>
          </a:p>
        </p:txBody>
      </p:sp>
      <p:sp>
        <p:nvSpPr>
          <p:cNvPr id="8" name="Prostokąt 7">
            <a:extLst>
              <a:ext uri="{FF2B5EF4-FFF2-40B4-BE49-F238E27FC236}">
                <a16:creationId xmlns:a16="http://schemas.microsoft.com/office/drawing/2014/main" id="{F154797C-EA5E-A43B-9B51-4790F830D7E9}"/>
              </a:ext>
            </a:extLst>
          </p:cNvPr>
          <p:cNvSpPr/>
          <p:nvPr/>
        </p:nvSpPr>
        <p:spPr>
          <a:xfrm>
            <a:off x="3047081" y="2508810"/>
            <a:ext cx="2208833" cy="1686368"/>
          </a:xfrm>
          <a:custGeom>
            <a:avLst/>
            <a:gdLst>
              <a:gd name="connsiteX0" fmla="*/ 0 w 2208833"/>
              <a:gd name="connsiteY0" fmla="*/ 0 h 1686368"/>
              <a:gd name="connsiteX1" fmla="*/ 530120 w 2208833"/>
              <a:gd name="connsiteY1" fmla="*/ 0 h 1686368"/>
              <a:gd name="connsiteX2" fmla="*/ 1016063 w 2208833"/>
              <a:gd name="connsiteY2" fmla="*/ 0 h 1686368"/>
              <a:gd name="connsiteX3" fmla="*/ 1612448 w 2208833"/>
              <a:gd name="connsiteY3" fmla="*/ 0 h 1686368"/>
              <a:gd name="connsiteX4" fmla="*/ 2208833 w 2208833"/>
              <a:gd name="connsiteY4" fmla="*/ 0 h 1686368"/>
              <a:gd name="connsiteX5" fmla="*/ 2208833 w 2208833"/>
              <a:gd name="connsiteY5" fmla="*/ 545259 h 1686368"/>
              <a:gd name="connsiteX6" fmla="*/ 2208833 w 2208833"/>
              <a:gd name="connsiteY6" fmla="*/ 1073654 h 1686368"/>
              <a:gd name="connsiteX7" fmla="*/ 2208833 w 2208833"/>
              <a:gd name="connsiteY7" fmla="*/ 1686368 h 1686368"/>
              <a:gd name="connsiteX8" fmla="*/ 1656625 w 2208833"/>
              <a:gd name="connsiteY8" fmla="*/ 1686368 h 1686368"/>
              <a:gd name="connsiteX9" fmla="*/ 1170681 w 2208833"/>
              <a:gd name="connsiteY9" fmla="*/ 1686368 h 1686368"/>
              <a:gd name="connsiteX10" fmla="*/ 618473 w 2208833"/>
              <a:gd name="connsiteY10" fmla="*/ 1686368 h 1686368"/>
              <a:gd name="connsiteX11" fmla="*/ 0 w 2208833"/>
              <a:gd name="connsiteY11" fmla="*/ 1686368 h 1686368"/>
              <a:gd name="connsiteX12" fmla="*/ 0 w 2208833"/>
              <a:gd name="connsiteY12" fmla="*/ 1141109 h 1686368"/>
              <a:gd name="connsiteX13" fmla="*/ 0 w 2208833"/>
              <a:gd name="connsiteY13" fmla="*/ 595850 h 1686368"/>
              <a:gd name="connsiteX14" fmla="*/ 0 w 2208833"/>
              <a:gd name="connsiteY14" fmla="*/ 0 h 168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08833" h="1686368"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195947" y="264748"/>
                  <a:pt x="2208656" y="425070"/>
                  <a:pt x="2208833" y="545259"/>
                </a:cubicBezTo>
                <a:cubicBezTo>
                  <a:pt x="2209010" y="665448"/>
                  <a:pt x="2193694" y="954062"/>
                  <a:pt x="2208833" y="1073654"/>
                </a:cubicBezTo>
                <a:cubicBezTo>
                  <a:pt x="2223972" y="1193247"/>
                  <a:pt x="2217592" y="1476241"/>
                  <a:pt x="2208833" y="1686368"/>
                </a:cubicBezTo>
                <a:cubicBezTo>
                  <a:pt x="2041953" y="1693552"/>
                  <a:pt x="1795951" y="1674052"/>
                  <a:pt x="1656625" y="1686368"/>
                </a:cubicBezTo>
                <a:cubicBezTo>
                  <a:pt x="1517299" y="1698684"/>
                  <a:pt x="1351683" y="1697621"/>
                  <a:pt x="1170681" y="1686368"/>
                </a:cubicBezTo>
                <a:cubicBezTo>
                  <a:pt x="989679" y="1675115"/>
                  <a:pt x="810804" y="1713150"/>
                  <a:pt x="618473" y="1686368"/>
                </a:cubicBezTo>
                <a:cubicBezTo>
                  <a:pt x="426142" y="1659586"/>
                  <a:pt x="307613" y="1710095"/>
                  <a:pt x="0" y="1686368"/>
                </a:cubicBezTo>
                <a:cubicBezTo>
                  <a:pt x="-20185" y="1476884"/>
                  <a:pt x="5247" y="1360436"/>
                  <a:pt x="0" y="1141109"/>
                </a:cubicBezTo>
                <a:cubicBezTo>
                  <a:pt x="-5247" y="921782"/>
                  <a:pt x="26848" y="841970"/>
                  <a:pt x="0" y="595850"/>
                </a:cubicBezTo>
                <a:cubicBezTo>
                  <a:pt x="-26848" y="349730"/>
                  <a:pt x="-12043" y="181154"/>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9" name="pole tekstowe 8">
            <a:extLst>
              <a:ext uri="{FF2B5EF4-FFF2-40B4-BE49-F238E27FC236}">
                <a16:creationId xmlns:a16="http://schemas.microsoft.com/office/drawing/2014/main" id="{428541C2-59AC-8E15-6C64-61E37061231D}"/>
              </a:ext>
            </a:extLst>
          </p:cNvPr>
          <p:cNvSpPr txBox="1"/>
          <p:nvPr/>
        </p:nvSpPr>
        <p:spPr>
          <a:xfrm>
            <a:off x="3294889" y="2978247"/>
            <a:ext cx="1718455" cy="769441"/>
          </a:xfrm>
          <a:prstGeom prst="rect">
            <a:avLst/>
          </a:prstGeom>
          <a:noFill/>
        </p:spPr>
        <p:txBody>
          <a:bodyPr wrap="square" rtlCol="0">
            <a:spAutoFit/>
          </a:bodyPr>
          <a:lstStyle/>
          <a:p>
            <a:r>
              <a:rPr lang="en-GB" sz="2200" b="1" dirty="0">
                <a:solidFill>
                  <a:srgbClr val="0070BA"/>
                </a:solidFill>
                <a:latin typeface="Calibri" panose="020F0502020204030204" pitchFamily="34" charset="0"/>
              </a:rPr>
              <a:t>Salinity of the water</a:t>
            </a:r>
          </a:p>
        </p:txBody>
      </p:sp>
      <p:sp>
        <p:nvSpPr>
          <p:cNvPr id="17" name="Tijdelijke aanduiding voor dianummer 3">
            <a:extLst>
              <a:ext uri="{FF2B5EF4-FFF2-40B4-BE49-F238E27FC236}">
                <a16:creationId xmlns:a16="http://schemas.microsoft.com/office/drawing/2014/main" id="{F2F0FA04-5443-3E4F-82E3-28423E8ED27C}"/>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3</a:t>
            </a:fld>
            <a:endParaRPr lang="pl-PL" dirty="0"/>
          </a:p>
        </p:txBody>
      </p:sp>
      <p:sp>
        <p:nvSpPr>
          <p:cNvPr id="18" name="Tijdelijke aanduiding voor tekst 15">
            <a:extLst>
              <a:ext uri="{FF2B5EF4-FFF2-40B4-BE49-F238E27FC236}">
                <a16:creationId xmlns:a16="http://schemas.microsoft.com/office/drawing/2014/main" id="{B4DA7E26-E4A0-FC4E-A6B7-141E56FCC942}"/>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9" name="Tijdelijke aanduiding voor tekst 9">
            <a:extLst>
              <a:ext uri="{FF2B5EF4-FFF2-40B4-BE49-F238E27FC236}">
                <a16:creationId xmlns:a16="http://schemas.microsoft.com/office/drawing/2014/main" id="{9F97997E-E2AE-CE40-86D4-A12E6304BC25}"/>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pic>
        <p:nvPicPr>
          <p:cNvPr id="3" name="Obraz 3" descr="Obraz zawierający mapa, tekst, atlas, diagram&#10;&#10;Opis wygenerowany automatycznie">
            <a:extLst>
              <a:ext uri="{FF2B5EF4-FFF2-40B4-BE49-F238E27FC236}">
                <a16:creationId xmlns:a16="http://schemas.microsoft.com/office/drawing/2014/main" id="{366E6F44-6B0F-D83D-EBCC-BFD619E0AA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4370" y="1707544"/>
            <a:ext cx="6144516" cy="3765954"/>
          </a:xfrm>
          <a:prstGeom prst="rect">
            <a:avLst/>
          </a:prstGeom>
        </p:spPr>
      </p:pic>
      <p:sp>
        <p:nvSpPr>
          <p:cNvPr id="4" name="pole tekstowe 20">
            <a:extLst>
              <a:ext uri="{FF2B5EF4-FFF2-40B4-BE49-F238E27FC236}">
                <a16:creationId xmlns:a16="http://schemas.microsoft.com/office/drawing/2014/main" id="{B8F1E365-2D3E-818B-6DFB-B2A5C5BF8A0D}"/>
              </a:ext>
            </a:extLst>
          </p:cNvPr>
          <p:cNvSpPr txBox="1"/>
          <p:nvPr/>
        </p:nvSpPr>
        <p:spPr>
          <a:xfrm>
            <a:off x="5804370" y="5547909"/>
            <a:ext cx="4313583" cy="261610"/>
          </a:xfrm>
          <a:prstGeom prst="rect">
            <a:avLst/>
          </a:prstGeom>
          <a:noFill/>
        </p:spPr>
        <p:txBody>
          <a:bodyPr wrap="square">
            <a:spAutoFit/>
          </a:bodyPr>
          <a:lstStyle/>
          <a:p>
            <a:r>
              <a:rPr lang="en-US" sz="1100" i="1" dirty="0">
                <a:effectLst/>
                <a:ea typeface="Calibri" panose="020F0502020204030204" pitchFamily="34" charset="0"/>
                <a:cs typeface="Calibri" panose="020F0502020204030204" pitchFamily="34" charset="0"/>
              </a:rPr>
              <a:t>Map </a:t>
            </a:r>
            <a:r>
              <a:rPr lang="en-US" sz="1100" i="1" dirty="0">
                <a:cs typeface="Calibri" panose="020F0502020204030204" pitchFamily="34" charset="0"/>
              </a:rPr>
              <a:t>source</a:t>
            </a:r>
            <a:r>
              <a:rPr lang="en-US" sz="1100" i="1" dirty="0">
                <a:effectLst/>
                <a:ea typeface="Calibri" panose="020F0502020204030204" pitchFamily="34" charset="0"/>
                <a:cs typeface="Calibri" panose="020F0502020204030204" pitchFamily="34" charset="0"/>
              </a:rPr>
              <a:t>: </a:t>
            </a:r>
            <a:r>
              <a:rPr lang="en-US" sz="1100" i="1" dirty="0" err="1">
                <a:effectLst/>
                <a:ea typeface="Calibri" panose="020F0502020204030204" pitchFamily="34" charset="0"/>
                <a:cs typeface="Calibri" panose="020F0502020204030204" pitchFamily="34" charset="0"/>
              </a:rPr>
              <a:t>EarthHow</a:t>
            </a:r>
            <a:r>
              <a:rPr lang="en-US" sz="1100" i="1" dirty="0">
                <a:effectLst/>
                <a:ea typeface="Calibri" panose="020F0502020204030204" pitchFamily="34" charset="0"/>
                <a:cs typeface="Calibri" panose="020F0502020204030204" pitchFamily="34" charset="0"/>
              </a:rPr>
              <a:t>, 2023. </a:t>
            </a:r>
            <a:r>
              <a:rPr lang="en-US" sz="1100" i="1" dirty="0" err="1">
                <a:effectLst/>
                <a:ea typeface="Calibri" panose="020F0502020204030204" pitchFamily="34" charset="0"/>
                <a:cs typeface="Calibri" panose="020F0502020204030204" pitchFamily="34" charset="0"/>
              </a:rPr>
              <a:t>www.earthhow.com</a:t>
            </a:r>
            <a:r>
              <a:rPr lang="en-US" sz="1100" i="1" dirty="0">
                <a:effectLst/>
                <a:ea typeface="Calibri" panose="020F0502020204030204" pitchFamily="34" charset="0"/>
                <a:cs typeface="Calibri" panose="020F0502020204030204" pitchFamily="34" charset="0"/>
              </a:rPr>
              <a:t>/ocean-currents/</a:t>
            </a:r>
            <a:endParaRPr lang="en-GB" sz="1100" i="1" dirty="0"/>
          </a:p>
        </p:txBody>
      </p:sp>
    </p:spTree>
    <p:extLst>
      <p:ext uri="{BB962C8B-B14F-4D97-AF65-F5344CB8AC3E}">
        <p14:creationId xmlns:p14="http://schemas.microsoft.com/office/powerpoint/2010/main" val="114017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6" grpId="0" animBg="1"/>
      <p:bldP spid="20" grpId="0"/>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erpetual Ocean">
            <a:hlinkClick r:id="" action="ppaction://media"/>
            <a:extLst>
              <a:ext uri="{FF2B5EF4-FFF2-40B4-BE49-F238E27FC236}">
                <a16:creationId xmlns:a16="http://schemas.microsoft.com/office/drawing/2014/main" id="{FC3C6A7E-B692-6A32-261B-0DF4CD4B6CD1}"/>
              </a:ext>
            </a:extLst>
          </p:cNvPr>
          <p:cNvPicPr>
            <a:picLocks noRot="1" noChangeAspect="1"/>
          </p:cNvPicPr>
          <p:nvPr>
            <a:videoFile r:link="rId1"/>
          </p:nvPr>
        </p:nvPicPr>
        <p:blipFill>
          <a:blip r:embed="rId4"/>
          <a:stretch>
            <a:fillRect/>
          </a:stretch>
        </p:blipFill>
        <p:spPr>
          <a:xfrm>
            <a:off x="22225" y="0"/>
            <a:ext cx="12147550" cy="6858000"/>
          </a:xfrm>
          <a:prstGeom prst="rect">
            <a:avLst/>
          </a:prstGeom>
        </p:spPr>
      </p:pic>
    </p:spTree>
    <p:extLst>
      <p:ext uri="{BB962C8B-B14F-4D97-AF65-F5344CB8AC3E}">
        <p14:creationId xmlns:p14="http://schemas.microsoft.com/office/powerpoint/2010/main" val="257654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B3C474-7AAB-92B5-AA1E-CCEF5CFBC542}"/>
              </a:ext>
            </a:extLst>
          </p:cNvPr>
          <p:cNvSpPr>
            <a:spLocks noGrp="1"/>
          </p:cNvSpPr>
          <p:nvPr>
            <p:ph type="title"/>
          </p:nvPr>
        </p:nvSpPr>
        <p:spPr>
          <a:xfrm>
            <a:off x="623888" y="765175"/>
            <a:ext cx="4973044" cy="1187517"/>
          </a:xfrm>
        </p:spPr>
        <p:txBody>
          <a:bodyPr/>
          <a:lstStyle/>
          <a:p>
            <a:r>
              <a:rPr lang="en-GB" dirty="0"/>
              <a:t>Ocean energy currents energy</a:t>
            </a:r>
          </a:p>
        </p:txBody>
      </p:sp>
      <p:sp>
        <p:nvSpPr>
          <p:cNvPr id="6" name="Symbol zastępczy zawartości 5">
            <a:extLst>
              <a:ext uri="{FF2B5EF4-FFF2-40B4-BE49-F238E27FC236}">
                <a16:creationId xmlns:a16="http://schemas.microsoft.com/office/drawing/2014/main" id="{837B8B23-2FC7-8ABE-6514-568805AE2329}"/>
              </a:ext>
            </a:extLst>
          </p:cNvPr>
          <p:cNvSpPr>
            <a:spLocks noGrp="1"/>
          </p:cNvSpPr>
          <p:nvPr>
            <p:ph idx="1"/>
          </p:nvPr>
        </p:nvSpPr>
        <p:spPr>
          <a:xfrm>
            <a:off x="623888" y="2095499"/>
            <a:ext cx="4661545" cy="4081463"/>
          </a:xfrm>
        </p:spPr>
        <p:txBody>
          <a:bodyPr/>
          <a:lstStyle/>
          <a:p>
            <a:pPr marL="0" indent="0">
              <a:buNone/>
            </a:pPr>
            <a:r>
              <a:rPr lang="en-US" dirty="0"/>
              <a:t>The energy of ocean currents can be used to generate electricity.</a:t>
            </a:r>
            <a:r>
              <a:rPr lang="pl-PL" dirty="0"/>
              <a:t> </a:t>
            </a:r>
          </a:p>
          <a:p>
            <a:pPr marL="0" indent="0">
              <a:buNone/>
            </a:pPr>
            <a:endParaRPr lang="pl-PL" sz="1800" kern="10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dirty="0"/>
              <a:t>Turbines can also be used to harness the energy of ocean currents. Turbines have blades, kind of like propellers, that can be turned by the force of the ocean currents. </a:t>
            </a:r>
            <a:endParaRPr lang="pl-PL" sz="1800" kern="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Obraz 5" descr="Obraz zawierający tekst, zrzut ekranu&#10;&#10;Opis wygenerowany automatycznie">
            <a:extLst>
              <a:ext uri="{FF2B5EF4-FFF2-40B4-BE49-F238E27FC236}">
                <a16:creationId xmlns:a16="http://schemas.microsoft.com/office/drawing/2014/main" id="{2A422F8A-ED98-5B25-7300-F1D7BDAC12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717" t="4075" r="16476" b="2526"/>
          <a:stretch/>
        </p:blipFill>
        <p:spPr>
          <a:xfrm>
            <a:off x="5599897" y="459195"/>
            <a:ext cx="6592103" cy="5727815"/>
          </a:xfrm>
          <a:prstGeom prst="rect">
            <a:avLst/>
          </a:prstGeom>
        </p:spPr>
      </p:pic>
      <p:sp>
        <p:nvSpPr>
          <p:cNvPr id="8" name="Tijdelijke aanduiding voor tekst 15">
            <a:extLst>
              <a:ext uri="{FF2B5EF4-FFF2-40B4-BE49-F238E27FC236}">
                <a16:creationId xmlns:a16="http://schemas.microsoft.com/office/drawing/2014/main" id="{80FF1A4E-2DFD-1145-9DA2-0EE4E5AD5BF1}"/>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9" name="Tijdelijke aanduiding voor tekst 9">
            <a:extLst>
              <a:ext uri="{FF2B5EF4-FFF2-40B4-BE49-F238E27FC236}">
                <a16:creationId xmlns:a16="http://schemas.microsoft.com/office/drawing/2014/main" id="{8974AD67-7470-1143-A80F-D8B20859C94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0" name="Tijdelijke aanduiding voor dianummer 3">
            <a:extLst>
              <a:ext uri="{FF2B5EF4-FFF2-40B4-BE49-F238E27FC236}">
                <a16:creationId xmlns:a16="http://schemas.microsoft.com/office/drawing/2014/main" id="{2CC6197F-7792-1E41-B152-5AD2E18849CA}"/>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5</a:t>
            </a:fld>
            <a:endParaRPr lang="pl-PL" dirty="0"/>
          </a:p>
        </p:txBody>
      </p:sp>
      <p:sp>
        <p:nvSpPr>
          <p:cNvPr id="3" name="pole tekstowe 3">
            <a:extLst>
              <a:ext uri="{FF2B5EF4-FFF2-40B4-BE49-F238E27FC236}">
                <a16:creationId xmlns:a16="http://schemas.microsoft.com/office/drawing/2014/main" id="{59C24469-37B3-4408-5EB3-04399A64902F}"/>
              </a:ext>
            </a:extLst>
          </p:cNvPr>
          <p:cNvSpPr txBox="1"/>
          <p:nvPr/>
        </p:nvSpPr>
        <p:spPr>
          <a:xfrm>
            <a:off x="5541263" y="5658250"/>
            <a:ext cx="6096000" cy="600164"/>
          </a:xfrm>
          <a:prstGeom prst="rect">
            <a:avLst/>
          </a:prstGeom>
          <a:noFill/>
        </p:spPr>
        <p:txBody>
          <a:bodyPr wrap="square">
            <a:spAutoFit/>
          </a:bodyPr>
          <a:lstStyle/>
          <a:p>
            <a:pPr>
              <a:spcAft>
                <a:spcPts val="1000"/>
              </a:spcAft>
            </a:pPr>
            <a:r>
              <a:rPr lang="en-US" sz="1100" i="1" kern="100" dirty="0">
                <a:solidFill>
                  <a:schemeClr val="bg1"/>
                </a:solidFill>
                <a:effectLst/>
                <a:ea typeface="Cambria" panose="02040503050406030204" pitchFamily="18" charset="0"/>
                <a:cs typeface="Times New Roman" panose="02020603050405020304" pitchFamily="18" charset="0"/>
              </a:rPr>
              <a:t>Source: IHI Corporation, 2019. https://</a:t>
            </a:r>
            <a:r>
              <a:rPr lang="en-US" sz="1100" i="1" kern="100" dirty="0" err="1">
                <a:solidFill>
                  <a:schemeClr val="bg1"/>
                </a:solidFill>
                <a:effectLst/>
                <a:ea typeface="Cambria" panose="02040503050406030204" pitchFamily="18" charset="0"/>
                <a:cs typeface="Times New Roman" panose="02020603050405020304" pitchFamily="18" charset="0"/>
              </a:rPr>
              <a:t>www.ihi.co.jp</a:t>
            </a:r>
            <a:r>
              <a:rPr lang="en-US" sz="1100" i="1" kern="100" dirty="0">
                <a:solidFill>
                  <a:schemeClr val="bg1"/>
                </a:solidFill>
                <a:effectLst/>
                <a:ea typeface="Cambria" panose="02040503050406030204" pitchFamily="18" charset="0"/>
                <a:cs typeface="Times New Roman" panose="02020603050405020304" pitchFamily="18" charset="0"/>
              </a:rPr>
              <a:t>/var/</a:t>
            </a:r>
            <a:r>
              <a:rPr lang="en-US" sz="1100" i="1" kern="100" dirty="0" err="1">
                <a:solidFill>
                  <a:schemeClr val="bg1"/>
                </a:solidFill>
                <a:effectLst/>
                <a:ea typeface="Cambria" panose="02040503050406030204" pitchFamily="18" charset="0"/>
                <a:cs typeface="Times New Roman" panose="02020603050405020304" pitchFamily="18" charset="0"/>
              </a:rPr>
              <a:t>ezwebin_site</a:t>
            </a:r>
            <a:r>
              <a:rPr lang="en-US" sz="1100" i="1" kern="100" dirty="0">
                <a:solidFill>
                  <a:schemeClr val="bg1"/>
                </a:solidFill>
                <a:effectLst/>
                <a:ea typeface="Cambria" panose="02040503050406030204" pitchFamily="18" charset="0"/>
                <a:cs typeface="Times New Roman" panose="02020603050405020304" pitchFamily="18" charset="0"/>
              </a:rPr>
              <a:t>/storage/original/application/5a7bd9898dee90868aa1e1e085beb50b.pdf  </a:t>
            </a:r>
            <a:endParaRPr lang="en-IE" sz="1100" i="1" kern="100" dirty="0">
              <a:solidFill>
                <a:schemeClr val="bg1"/>
              </a:solidFill>
              <a:effectLst/>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514555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3C651A2-22C6-22C4-DEC4-909B49E84F06}"/>
              </a:ext>
            </a:extLst>
          </p:cNvPr>
          <p:cNvSpPr>
            <a:spLocks noGrp="1"/>
          </p:cNvSpPr>
          <p:nvPr>
            <p:ph type="title"/>
          </p:nvPr>
        </p:nvSpPr>
        <p:spPr/>
        <p:txBody>
          <a:bodyPr/>
          <a:lstStyle/>
          <a:p>
            <a:r>
              <a:rPr lang="en-GB" dirty="0"/>
              <a:t>Ocean currents energy potential</a:t>
            </a:r>
          </a:p>
        </p:txBody>
      </p:sp>
      <p:sp>
        <p:nvSpPr>
          <p:cNvPr id="10" name="Rectangle 2">
            <a:extLst>
              <a:ext uri="{FF2B5EF4-FFF2-40B4-BE49-F238E27FC236}">
                <a16:creationId xmlns:a16="http://schemas.microsoft.com/office/drawing/2014/main" id="{5B0034E5-EF8B-4C2C-1C43-15FCA2CA2875}"/>
              </a:ext>
            </a:extLst>
          </p:cNvPr>
          <p:cNvSpPr>
            <a:spLocks noChangeArrowheads="1"/>
          </p:cNvSpPr>
          <p:nvPr/>
        </p:nvSpPr>
        <p:spPr bwMode="auto">
          <a:xfrm>
            <a:off x="7109450" y="2374679"/>
            <a:ext cx="1831972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1" name="pole tekstowe 10">
            <a:extLst>
              <a:ext uri="{FF2B5EF4-FFF2-40B4-BE49-F238E27FC236}">
                <a16:creationId xmlns:a16="http://schemas.microsoft.com/office/drawing/2014/main" id="{2DA93FF4-C198-8771-7632-103190FD8942}"/>
              </a:ext>
            </a:extLst>
          </p:cNvPr>
          <p:cNvSpPr txBox="1"/>
          <p:nvPr/>
        </p:nvSpPr>
        <p:spPr>
          <a:xfrm>
            <a:off x="5142156" y="5764426"/>
            <a:ext cx="6096000" cy="430887"/>
          </a:xfrm>
          <a:prstGeom prst="rect">
            <a:avLst/>
          </a:prstGeom>
          <a:noFill/>
        </p:spPr>
        <p:txBody>
          <a:bodyPr wrap="square">
            <a:spAutoFit/>
          </a:bodyPr>
          <a:lstStyle/>
          <a:p>
            <a:pPr algn="r"/>
            <a:r>
              <a:rPr lang="en-US" sz="1100" i="1" dirty="0">
                <a:effectLst/>
                <a:ea typeface="Calibri" panose="020F0502020204030204" pitchFamily="34" charset="0"/>
                <a:cs typeface="Calibri" panose="020F0502020204030204" pitchFamily="34" charset="0"/>
              </a:rPr>
              <a:t>*https://</a:t>
            </a:r>
            <a:r>
              <a:rPr lang="en-US" sz="1100" i="1" dirty="0" err="1">
                <a:effectLst/>
                <a:ea typeface="Calibri" panose="020F0502020204030204" pitchFamily="34" charset="0"/>
                <a:cs typeface="Calibri" panose="020F0502020204030204" pitchFamily="34" charset="0"/>
              </a:rPr>
              <a:t>www.researchgate.net</a:t>
            </a:r>
            <a:r>
              <a:rPr lang="en-US" sz="1100" i="1" dirty="0">
                <a:effectLst/>
                <a:ea typeface="Calibri" panose="020F0502020204030204" pitchFamily="34" charset="0"/>
                <a:cs typeface="Calibri" panose="020F0502020204030204" pitchFamily="34" charset="0"/>
              </a:rPr>
              <a:t>/publication/347439875_Sea-Floor_Power_Generation_System</a:t>
            </a:r>
          </a:p>
          <a:p>
            <a:pPr algn="r"/>
            <a:r>
              <a:rPr lang="en-US" sz="1100" i="1" dirty="0">
                <a:ea typeface="Calibri" panose="020F0502020204030204" pitchFamily="34" charset="0"/>
                <a:cs typeface="Calibri" panose="020F0502020204030204" pitchFamily="34" charset="0"/>
              </a:rPr>
              <a:t>**Innovation Outlook, Ocean Energy Technology. IRENA, 2020.</a:t>
            </a:r>
            <a:endParaRPr lang="en-GB" sz="1100" i="1" dirty="0">
              <a:ea typeface="Calibri" panose="020F0502020204030204" pitchFamily="34" charset="0"/>
              <a:cs typeface="Calibri" panose="020F0502020204030204" pitchFamily="34" charset="0"/>
            </a:endParaRPr>
          </a:p>
        </p:txBody>
      </p:sp>
      <p:sp>
        <p:nvSpPr>
          <p:cNvPr id="4" name="Prostokąt 3">
            <a:extLst>
              <a:ext uri="{FF2B5EF4-FFF2-40B4-BE49-F238E27FC236}">
                <a16:creationId xmlns:a16="http://schemas.microsoft.com/office/drawing/2014/main" id="{4C99F4E8-D035-7909-A336-7EA60E77A338}"/>
              </a:ext>
            </a:extLst>
          </p:cNvPr>
          <p:cNvSpPr/>
          <p:nvPr/>
        </p:nvSpPr>
        <p:spPr>
          <a:xfrm>
            <a:off x="829067" y="1637199"/>
            <a:ext cx="2599448" cy="3954208"/>
          </a:xfrm>
          <a:custGeom>
            <a:avLst/>
            <a:gdLst>
              <a:gd name="connsiteX0" fmla="*/ 0 w 2599448"/>
              <a:gd name="connsiteY0" fmla="*/ 0 h 3954208"/>
              <a:gd name="connsiteX1" fmla="*/ 623868 w 2599448"/>
              <a:gd name="connsiteY1" fmla="*/ 0 h 3954208"/>
              <a:gd name="connsiteX2" fmla="*/ 1221741 w 2599448"/>
              <a:gd name="connsiteY2" fmla="*/ 0 h 3954208"/>
              <a:gd name="connsiteX3" fmla="*/ 1897597 w 2599448"/>
              <a:gd name="connsiteY3" fmla="*/ 0 h 3954208"/>
              <a:gd name="connsiteX4" fmla="*/ 2599448 w 2599448"/>
              <a:gd name="connsiteY4" fmla="*/ 0 h 3954208"/>
              <a:gd name="connsiteX5" fmla="*/ 2599448 w 2599448"/>
              <a:gd name="connsiteY5" fmla="*/ 659035 h 3954208"/>
              <a:gd name="connsiteX6" fmla="*/ 2599448 w 2599448"/>
              <a:gd name="connsiteY6" fmla="*/ 1238985 h 3954208"/>
              <a:gd name="connsiteX7" fmla="*/ 2599448 w 2599448"/>
              <a:gd name="connsiteY7" fmla="*/ 1937562 h 3954208"/>
              <a:gd name="connsiteX8" fmla="*/ 2599448 w 2599448"/>
              <a:gd name="connsiteY8" fmla="*/ 2517512 h 3954208"/>
              <a:gd name="connsiteX9" fmla="*/ 2599448 w 2599448"/>
              <a:gd name="connsiteY9" fmla="*/ 3216089 h 3954208"/>
              <a:gd name="connsiteX10" fmla="*/ 2599448 w 2599448"/>
              <a:gd name="connsiteY10" fmla="*/ 3954208 h 3954208"/>
              <a:gd name="connsiteX11" fmla="*/ 1923592 w 2599448"/>
              <a:gd name="connsiteY11" fmla="*/ 3954208 h 3954208"/>
              <a:gd name="connsiteX12" fmla="*/ 1247735 w 2599448"/>
              <a:gd name="connsiteY12" fmla="*/ 3954208 h 3954208"/>
              <a:gd name="connsiteX13" fmla="*/ 0 w 2599448"/>
              <a:gd name="connsiteY13" fmla="*/ 3954208 h 3954208"/>
              <a:gd name="connsiteX14" fmla="*/ 0 w 2599448"/>
              <a:gd name="connsiteY14" fmla="*/ 3334715 h 3954208"/>
              <a:gd name="connsiteX15" fmla="*/ 0 w 2599448"/>
              <a:gd name="connsiteY15" fmla="*/ 2636139 h 3954208"/>
              <a:gd name="connsiteX16" fmla="*/ 0 w 2599448"/>
              <a:gd name="connsiteY16" fmla="*/ 2056188 h 3954208"/>
              <a:gd name="connsiteX17" fmla="*/ 0 w 2599448"/>
              <a:gd name="connsiteY17" fmla="*/ 1397153 h 3954208"/>
              <a:gd name="connsiteX18" fmla="*/ 0 w 2599448"/>
              <a:gd name="connsiteY18" fmla="*/ 698577 h 3954208"/>
              <a:gd name="connsiteX19" fmla="*/ 0 w 2599448"/>
              <a:gd name="connsiteY19" fmla="*/ 0 h 39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99448" h="3954208" fill="none" extrusionOk="0">
                <a:moveTo>
                  <a:pt x="0" y="0"/>
                </a:moveTo>
                <a:cubicBezTo>
                  <a:pt x="223666" y="-24878"/>
                  <a:pt x="327700" y="-5536"/>
                  <a:pt x="623868" y="0"/>
                </a:cubicBezTo>
                <a:cubicBezTo>
                  <a:pt x="920036" y="5536"/>
                  <a:pt x="944583" y="22954"/>
                  <a:pt x="1221741" y="0"/>
                </a:cubicBezTo>
                <a:cubicBezTo>
                  <a:pt x="1498899" y="-22954"/>
                  <a:pt x="1618671" y="-2"/>
                  <a:pt x="1897597" y="0"/>
                </a:cubicBezTo>
                <a:cubicBezTo>
                  <a:pt x="2176523" y="2"/>
                  <a:pt x="2366574" y="-33326"/>
                  <a:pt x="2599448" y="0"/>
                </a:cubicBezTo>
                <a:cubicBezTo>
                  <a:pt x="2576903" y="135259"/>
                  <a:pt x="2592813" y="366032"/>
                  <a:pt x="2599448" y="659035"/>
                </a:cubicBezTo>
                <a:cubicBezTo>
                  <a:pt x="2606083" y="952039"/>
                  <a:pt x="2588557" y="1082934"/>
                  <a:pt x="2599448" y="1238985"/>
                </a:cubicBezTo>
                <a:cubicBezTo>
                  <a:pt x="2610340" y="1395036"/>
                  <a:pt x="2620557" y="1736197"/>
                  <a:pt x="2599448" y="1937562"/>
                </a:cubicBezTo>
                <a:cubicBezTo>
                  <a:pt x="2578339" y="2138927"/>
                  <a:pt x="2625223" y="2365361"/>
                  <a:pt x="2599448" y="2517512"/>
                </a:cubicBezTo>
                <a:cubicBezTo>
                  <a:pt x="2573674" y="2669663"/>
                  <a:pt x="2589734" y="2886242"/>
                  <a:pt x="2599448" y="3216089"/>
                </a:cubicBezTo>
                <a:cubicBezTo>
                  <a:pt x="2609162" y="3545936"/>
                  <a:pt x="2576458" y="3754290"/>
                  <a:pt x="2599448" y="3954208"/>
                </a:cubicBezTo>
                <a:cubicBezTo>
                  <a:pt x="2291623" y="3925116"/>
                  <a:pt x="2179445" y="3941802"/>
                  <a:pt x="1923592" y="3954208"/>
                </a:cubicBezTo>
                <a:cubicBezTo>
                  <a:pt x="1667739" y="3966614"/>
                  <a:pt x="1547616" y="3949951"/>
                  <a:pt x="1247735" y="3954208"/>
                </a:cubicBezTo>
                <a:cubicBezTo>
                  <a:pt x="947854" y="3958465"/>
                  <a:pt x="374490" y="3949555"/>
                  <a:pt x="0" y="3954208"/>
                </a:cubicBezTo>
                <a:cubicBezTo>
                  <a:pt x="-12393" y="3777279"/>
                  <a:pt x="2188" y="3495527"/>
                  <a:pt x="0" y="3334715"/>
                </a:cubicBezTo>
                <a:cubicBezTo>
                  <a:pt x="-2188" y="3173903"/>
                  <a:pt x="17232" y="2786614"/>
                  <a:pt x="0" y="2636139"/>
                </a:cubicBezTo>
                <a:cubicBezTo>
                  <a:pt x="-17232" y="2485664"/>
                  <a:pt x="-1402" y="2201749"/>
                  <a:pt x="0" y="2056188"/>
                </a:cubicBezTo>
                <a:cubicBezTo>
                  <a:pt x="1402" y="1910627"/>
                  <a:pt x="20392" y="1569658"/>
                  <a:pt x="0" y="1397153"/>
                </a:cubicBezTo>
                <a:cubicBezTo>
                  <a:pt x="-20392" y="1224648"/>
                  <a:pt x="-1083" y="1017216"/>
                  <a:pt x="0" y="698577"/>
                </a:cubicBezTo>
                <a:cubicBezTo>
                  <a:pt x="1083" y="379938"/>
                  <a:pt x="10606" y="144244"/>
                  <a:pt x="0" y="0"/>
                </a:cubicBezTo>
                <a:close/>
              </a:path>
              <a:path w="2599448" h="3954208" stroke="0" extrusionOk="0">
                <a:moveTo>
                  <a:pt x="0" y="0"/>
                </a:moveTo>
                <a:cubicBezTo>
                  <a:pt x="255526" y="21286"/>
                  <a:pt x="460482" y="-6226"/>
                  <a:pt x="623868" y="0"/>
                </a:cubicBezTo>
                <a:cubicBezTo>
                  <a:pt x="787254" y="6226"/>
                  <a:pt x="1067904" y="-18790"/>
                  <a:pt x="1195746" y="0"/>
                </a:cubicBezTo>
                <a:cubicBezTo>
                  <a:pt x="1323588" y="18790"/>
                  <a:pt x="1728327" y="1856"/>
                  <a:pt x="1897597" y="0"/>
                </a:cubicBezTo>
                <a:cubicBezTo>
                  <a:pt x="2066867" y="-1856"/>
                  <a:pt x="2358670" y="-13415"/>
                  <a:pt x="2599448" y="0"/>
                </a:cubicBezTo>
                <a:cubicBezTo>
                  <a:pt x="2604484" y="261713"/>
                  <a:pt x="2608724" y="421704"/>
                  <a:pt x="2599448" y="619493"/>
                </a:cubicBezTo>
                <a:cubicBezTo>
                  <a:pt x="2590172" y="817282"/>
                  <a:pt x="2623070" y="935911"/>
                  <a:pt x="2599448" y="1199443"/>
                </a:cubicBezTo>
                <a:cubicBezTo>
                  <a:pt x="2575827" y="1462975"/>
                  <a:pt x="2568655" y="1541830"/>
                  <a:pt x="2599448" y="1858478"/>
                </a:cubicBezTo>
                <a:cubicBezTo>
                  <a:pt x="2630241" y="2175127"/>
                  <a:pt x="2584622" y="2326702"/>
                  <a:pt x="2599448" y="2517512"/>
                </a:cubicBezTo>
                <a:cubicBezTo>
                  <a:pt x="2614274" y="2708322"/>
                  <a:pt x="2624358" y="2898436"/>
                  <a:pt x="2599448" y="3097463"/>
                </a:cubicBezTo>
                <a:cubicBezTo>
                  <a:pt x="2574538" y="3296490"/>
                  <a:pt x="2624643" y="3714977"/>
                  <a:pt x="2599448" y="3954208"/>
                </a:cubicBezTo>
                <a:cubicBezTo>
                  <a:pt x="2448446" y="3946784"/>
                  <a:pt x="2221767" y="3928599"/>
                  <a:pt x="1949586" y="3954208"/>
                </a:cubicBezTo>
                <a:cubicBezTo>
                  <a:pt x="1677405" y="3979817"/>
                  <a:pt x="1463448" y="3932959"/>
                  <a:pt x="1325718" y="3954208"/>
                </a:cubicBezTo>
                <a:cubicBezTo>
                  <a:pt x="1187988" y="3975457"/>
                  <a:pt x="892044" y="3953137"/>
                  <a:pt x="623868" y="3954208"/>
                </a:cubicBezTo>
                <a:cubicBezTo>
                  <a:pt x="355692" y="3955280"/>
                  <a:pt x="220797" y="3961813"/>
                  <a:pt x="0" y="3954208"/>
                </a:cubicBezTo>
                <a:cubicBezTo>
                  <a:pt x="-23646" y="3790743"/>
                  <a:pt x="12194" y="3617748"/>
                  <a:pt x="0" y="3374257"/>
                </a:cubicBezTo>
                <a:cubicBezTo>
                  <a:pt x="-12194" y="3130766"/>
                  <a:pt x="-25633" y="2967721"/>
                  <a:pt x="0" y="2715223"/>
                </a:cubicBezTo>
                <a:cubicBezTo>
                  <a:pt x="25633" y="2462725"/>
                  <a:pt x="11754" y="2386779"/>
                  <a:pt x="0" y="2095730"/>
                </a:cubicBezTo>
                <a:cubicBezTo>
                  <a:pt x="-11754" y="1804681"/>
                  <a:pt x="-15284" y="1767552"/>
                  <a:pt x="0" y="1555322"/>
                </a:cubicBezTo>
                <a:cubicBezTo>
                  <a:pt x="15284" y="1343092"/>
                  <a:pt x="7746" y="1167686"/>
                  <a:pt x="0" y="975371"/>
                </a:cubicBezTo>
                <a:cubicBezTo>
                  <a:pt x="-7746" y="783056"/>
                  <a:pt x="40668" y="274531"/>
                  <a:pt x="0" y="0"/>
                </a:cubicBezTo>
                <a:close/>
              </a:path>
            </a:pathLst>
          </a:custGeom>
          <a:solidFill>
            <a:srgbClr val="0070BA"/>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5" name="pole tekstowe 4">
            <a:extLst>
              <a:ext uri="{FF2B5EF4-FFF2-40B4-BE49-F238E27FC236}">
                <a16:creationId xmlns:a16="http://schemas.microsoft.com/office/drawing/2014/main" id="{3B727B8D-71EA-B9CE-4702-3789807B9888}"/>
              </a:ext>
            </a:extLst>
          </p:cNvPr>
          <p:cNvSpPr txBox="1"/>
          <p:nvPr/>
        </p:nvSpPr>
        <p:spPr>
          <a:xfrm>
            <a:off x="1015465" y="1976950"/>
            <a:ext cx="2348909" cy="861774"/>
          </a:xfrm>
          <a:prstGeom prst="rect">
            <a:avLst/>
          </a:prstGeom>
          <a:noFill/>
        </p:spPr>
        <p:txBody>
          <a:bodyPr wrap="square" rtlCol="0">
            <a:spAutoFit/>
          </a:bodyPr>
          <a:lstStyle/>
          <a:p>
            <a:r>
              <a:rPr lang="en-GB" sz="2500" b="1" dirty="0">
                <a:solidFill>
                  <a:schemeClr val="bg1"/>
                </a:solidFill>
                <a:latin typeface="Calibri" panose="020F0502020204030204" pitchFamily="34" charset="0"/>
              </a:rPr>
              <a:t>5000</a:t>
            </a:r>
          </a:p>
          <a:p>
            <a:r>
              <a:rPr lang="en-GB" sz="2500" b="1" dirty="0">
                <a:solidFill>
                  <a:schemeClr val="bg1"/>
                </a:solidFill>
                <a:latin typeface="Calibri" panose="020F0502020204030204" pitchFamily="34" charset="0"/>
              </a:rPr>
              <a:t>GW</a:t>
            </a:r>
          </a:p>
        </p:txBody>
      </p:sp>
      <p:sp>
        <p:nvSpPr>
          <p:cNvPr id="8" name="pole tekstowe 7">
            <a:extLst>
              <a:ext uri="{FF2B5EF4-FFF2-40B4-BE49-F238E27FC236}">
                <a16:creationId xmlns:a16="http://schemas.microsoft.com/office/drawing/2014/main" id="{354F68F4-C45B-90D0-C398-35C623AB3A9F}"/>
              </a:ext>
            </a:extLst>
          </p:cNvPr>
          <p:cNvSpPr txBox="1"/>
          <p:nvPr/>
        </p:nvSpPr>
        <p:spPr>
          <a:xfrm>
            <a:off x="1015464" y="2807997"/>
            <a:ext cx="2348909" cy="553998"/>
          </a:xfrm>
          <a:prstGeom prst="rect">
            <a:avLst/>
          </a:prstGeom>
          <a:noFill/>
        </p:spPr>
        <p:txBody>
          <a:bodyPr wrap="square" rtlCol="0">
            <a:spAutoFit/>
          </a:bodyPr>
          <a:lstStyle/>
          <a:p>
            <a:r>
              <a:rPr lang="en-GB" sz="1500" dirty="0">
                <a:solidFill>
                  <a:schemeClr val="bg1"/>
                </a:solidFill>
                <a:latin typeface="Calibri" panose="020F0502020204030204" pitchFamily="34" charset="0"/>
              </a:rPr>
              <a:t>theoretical potential of ocean currents energy*</a:t>
            </a:r>
          </a:p>
        </p:txBody>
      </p:sp>
      <p:pic>
        <p:nvPicPr>
          <p:cNvPr id="12" name="Grafika 11" descr="Ładowanie baterii z wypełnieniem pełnym">
            <a:extLst>
              <a:ext uri="{FF2B5EF4-FFF2-40B4-BE49-F238E27FC236}">
                <a16:creationId xmlns:a16="http://schemas.microsoft.com/office/drawing/2014/main" id="{128D8078-CB76-4B72-7A40-B678A03A50B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14241" y="1848318"/>
            <a:ext cx="914400" cy="828189"/>
          </a:xfrm>
          <a:prstGeom prst="rect">
            <a:avLst/>
          </a:prstGeom>
        </p:spPr>
      </p:pic>
      <p:sp>
        <p:nvSpPr>
          <p:cNvPr id="13" name="Prostokąt 12">
            <a:extLst>
              <a:ext uri="{FF2B5EF4-FFF2-40B4-BE49-F238E27FC236}">
                <a16:creationId xmlns:a16="http://schemas.microsoft.com/office/drawing/2014/main" id="{26630ACE-6007-0D8C-3C43-DB8755A17D1F}"/>
              </a:ext>
            </a:extLst>
          </p:cNvPr>
          <p:cNvSpPr/>
          <p:nvPr/>
        </p:nvSpPr>
        <p:spPr>
          <a:xfrm>
            <a:off x="3907989" y="2505119"/>
            <a:ext cx="2208833" cy="1300196"/>
          </a:xfrm>
          <a:custGeom>
            <a:avLst/>
            <a:gdLst>
              <a:gd name="connsiteX0" fmla="*/ 0 w 2208833"/>
              <a:gd name="connsiteY0" fmla="*/ 0 h 1300196"/>
              <a:gd name="connsiteX1" fmla="*/ 530120 w 2208833"/>
              <a:gd name="connsiteY1" fmla="*/ 0 h 1300196"/>
              <a:gd name="connsiteX2" fmla="*/ 1016063 w 2208833"/>
              <a:gd name="connsiteY2" fmla="*/ 0 h 1300196"/>
              <a:gd name="connsiteX3" fmla="*/ 1612448 w 2208833"/>
              <a:gd name="connsiteY3" fmla="*/ 0 h 1300196"/>
              <a:gd name="connsiteX4" fmla="*/ 2208833 w 2208833"/>
              <a:gd name="connsiteY4" fmla="*/ 0 h 1300196"/>
              <a:gd name="connsiteX5" fmla="*/ 2208833 w 2208833"/>
              <a:gd name="connsiteY5" fmla="*/ 637096 h 1300196"/>
              <a:gd name="connsiteX6" fmla="*/ 2208833 w 2208833"/>
              <a:gd name="connsiteY6" fmla="*/ 1300196 h 1300196"/>
              <a:gd name="connsiteX7" fmla="*/ 1656625 w 2208833"/>
              <a:gd name="connsiteY7" fmla="*/ 1300196 h 1300196"/>
              <a:gd name="connsiteX8" fmla="*/ 1060240 w 2208833"/>
              <a:gd name="connsiteY8" fmla="*/ 1300196 h 1300196"/>
              <a:gd name="connsiteX9" fmla="*/ 574297 w 2208833"/>
              <a:gd name="connsiteY9" fmla="*/ 1300196 h 1300196"/>
              <a:gd name="connsiteX10" fmla="*/ 0 w 2208833"/>
              <a:gd name="connsiteY10" fmla="*/ 1300196 h 1300196"/>
              <a:gd name="connsiteX11" fmla="*/ 0 w 2208833"/>
              <a:gd name="connsiteY11" fmla="*/ 650098 h 1300196"/>
              <a:gd name="connsiteX12" fmla="*/ 0 w 2208833"/>
              <a:gd name="connsiteY12" fmla="*/ 0 h 13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8833" h="1300196"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215636" y="298418"/>
                  <a:pt x="2197383" y="427352"/>
                  <a:pt x="2208833" y="637096"/>
                </a:cubicBezTo>
                <a:cubicBezTo>
                  <a:pt x="2220283" y="846840"/>
                  <a:pt x="2185087" y="1066109"/>
                  <a:pt x="2208833" y="1300196"/>
                </a:cubicBezTo>
                <a:cubicBezTo>
                  <a:pt x="2054134" y="1325460"/>
                  <a:pt x="1928763" y="1320484"/>
                  <a:pt x="1656625" y="1300196"/>
                </a:cubicBezTo>
                <a:cubicBezTo>
                  <a:pt x="1384487" y="1279908"/>
                  <a:pt x="1235036" y="1306237"/>
                  <a:pt x="1060240" y="1300196"/>
                </a:cubicBezTo>
                <a:cubicBezTo>
                  <a:pt x="885444" y="1294155"/>
                  <a:pt x="748310" y="1309429"/>
                  <a:pt x="574297" y="1300196"/>
                </a:cubicBezTo>
                <a:cubicBezTo>
                  <a:pt x="400284" y="1290963"/>
                  <a:pt x="131318" y="1276365"/>
                  <a:pt x="0" y="1300196"/>
                </a:cubicBezTo>
                <a:cubicBezTo>
                  <a:pt x="23305" y="1127078"/>
                  <a:pt x="8232" y="892626"/>
                  <a:pt x="0" y="650098"/>
                </a:cubicBezTo>
                <a:cubicBezTo>
                  <a:pt x="-8232" y="407570"/>
                  <a:pt x="-7537" y="298320"/>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4" name="pole tekstowe 13">
            <a:extLst>
              <a:ext uri="{FF2B5EF4-FFF2-40B4-BE49-F238E27FC236}">
                <a16:creationId xmlns:a16="http://schemas.microsoft.com/office/drawing/2014/main" id="{D610CCDD-0517-FB0A-B6E8-454B62217E9D}"/>
              </a:ext>
            </a:extLst>
          </p:cNvPr>
          <p:cNvSpPr txBox="1"/>
          <p:nvPr/>
        </p:nvSpPr>
        <p:spPr>
          <a:xfrm>
            <a:off x="4057018" y="2630693"/>
            <a:ext cx="1414556" cy="769441"/>
          </a:xfrm>
          <a:prstGeom prst="rect">
            <a:avLst/>
          </a:prstGeom>
          <a:noFill/>
        </p:spPr>
        <p:txBody>
          <a:bodyPr wrap="square" rtlCol="0">
            <a:spAutoFit/>
          </a:bodyPr>
          <a:lstStyle/>
          <a:p>
            <a:r>
              <a:rPr lang="en-GB" sz="2200" b="1" dirty="0">
                <a:solidFill>
                  <a:srgbClr val="0070BA"/>
                </a:solidFill>
                <a:latin typeface="Calibri" panose="020F0502020204030204" pitchFamily="34" charset="0"/>
              </a:rPr>
              <a:t>Gulf Stream</a:t>
            </a:r>
          </a:p>
        </p:txBody>
      </p:sp>
      <p:sp>
        <p:nvSpPr>
          <p:cNvPr id="15" name="Symbol zastępczy zawartości 2">
            <a:extLst>
              <a:ext uri="{FF2B5EF4-FFF2-40B4-BE49-F238E27FC236}">
                <a16:creationId xmlns:a16="http://schemas.microsoft.com/office/drawing/2014/main" id="{05F426EC-0190-CDB6-8438-811383E70045}"/>
              </a:ext>
            </a:extLst>
          </p:cNvPr>
          <p:cNvSpPr txBox="1">
            <a:spLocks/>
          </p:cNvSpPr>
          <p:nvPr/>
        </p:nvSpPr>
        <p:spPr>
          <a:xfrm>
            <a:off x="3847701" y="1757350"/>
            <a:ext cx="5257800" cy="6274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1800" dirty="0">
                <a:effectLst/>
                <a:latin typeface="Calibri" panose="020F0502020204030204" pitchFamily="34" charset="0"/>
                <a:ea typeface="Calibri" panose="020F0502020204030204" pitchFamily="34" charset="0"/>
                <a:cs typeface="Calibri" panose="020F0502020204030204" pitchFamily="34" charset="0"/>
              </a:rPr>
              <a:t>The </a:t>
            </a:r>
            <a:r>
              <a:rPr lang="pl-PL" sz="1800" dirty="0" err="1">
                <a:effectLst/>
                <a:latin typeface="Calibri" panose="020F0502020204030204" pitchFamily="34" charset="0"/>
                <a:ea typeface="Calibri" panose="020F0502020204030204" pitchFamily="34" charset="0"/>
                <a:cs typeface="Calibri" panose="020F0502020204030204" pitchFamily="34" charset="0"/>
              </a:rPr>
              <a:t>streams</a:t>
            </a:r>
            <a:r>
              <a:rPr lang="pl-PL" sz="1800" dirty="0">
                <a:effectLst/>
                <a:latin typeface="Calibri" panose="020F0502020204030204" pitchFamily="34" charset="0"/>
                <a:ea typeface="Calibri" panose="020F0502020204030204" pitchFamily="34" charset="0"/>
                <a:cs typeface="Calibri" panose="020F0502020204030204" pitchFamily="34" charset="0"/>
              </a:rPr>
              <a:t> with the </a:t>
            </a:r>
            <a:r>
              <a:rPr lang="pl-PL" sz="1800" dirty="0" err="1">
                <a:effectLst/>
                <a:latin typeface="Calibri" panose="020F0502020204030204" pitchFamily="34" charset="0"/>
                <a:ea typeface="Calibri" panose="020F0502020204030204" pitchFamily="34" charset="0"/>
                <a:cs typeface="Calibri" panose="020F0502020204030204" pitchFamily="34" charset="0"/>
              </a:rPr>
              <a:t>highest</a:t>
            </a:r>
            <a:r>
              <a:rPr lang="pl-PL" sz="1800" dirty="0">
                <a:effectLst/>
                <a:latin typeface="Calibri" panose="020F0502020204030204" pitchFamily="34" charset="0"/>
                <a:ea typeface="Calibri" panose="020F0502020204030204" pitchFamily="34" charset="0"/>
                <a:cs typeface="Calibri" panose="020F0502020204030204" pitchFamily="34" charset="0"/>
              </a:rPr>
              <a:t> </a:t>
            </a:r>
            <a:r>
              <a:rPr lang="pl-PL" sz="1800" dirty="0" err="1">
                <a:effectLst/>
                <a:latin typeface="Calibri" panose="020F0502020204030204" pitchFamily="34" charset="0"/>
                <a:ea typeface="Calibri" panose="020F0502020204030204" pitchFamily="34" charset="0"/>
                <a:cs typeface="Calibri" panose="020F0502020204030204" pitchFamily="34" charset="0"/>
              </a:rPr>
              <a:t>velocities</a:t>
            </a:r>
            <a:r>
              <a:rPr lang="pl-PL" sz="1800" dirty="0">
                <a:effectLst/>
                <a:latin typeface="Calibri" panose="020F0502020204030204" pitchFamily="34" charset="0"/>
                <a:ea typeface="Calibri" panose="020F0502020204030204" pitchFamily="34" charset="0"/>
                <a:cs typeface="Calibri" panose="020F0502020204030204" pitchFamily="34" charset="0"/>
              </a:rPr>
              <a:t> </a:t>
            </a:r>
            <a:r>
              <a:rPr lang="pl-PL" sz="1800" dirty="0" err="1">
                <a:effectLst/>
                <a:latin typeface="Calibri" panose="020F0502020204030204" pitchFamily="34" charset="0"/>
                <a:ea typeface="Calibri" panose="020F0502020204030204" pitchFamily="34" charset="0"/>
                <a:cs typeface="Calibri" panose="020F0502020204030204" pitchFamily="34" charset="0"/>
              </a:rPr>
              <a:t>include</a:t>
            </a:r>
            <a:r>
              <a:rPr lang="pl-PL" sz="1800" dirty="0">
                <a:effectLst/>
                <a:latin typeface="Calibri" panose="020F0502020204030204" pitchFamily="34" charset="0"/>
                <a:ea typeface="Calibri" panose="020F0502020204030204" pitchFamily="34" charset="0"/>
                <a:cs typeface="Calibri" panose="020F0502020204030204" pitchFamily="34" charset="0"/>
              </a:rPr>
              <a:t>:</a:t>
            </a:r>
            <a:endParaRPr lang="en-GB" dirty="0">
              <a:latin typeface="Calibri" panose="020F0502020204030204" pitchFamily="34" charset="0"/>
            </a:endParaRPr>
          </a:p>
          <a:p>
            <a:pPr marL="0" indent="0">
              <a:buNone/>
            </a:pPr>
            <a:endParaRPr lang="en-GB" dirty="0">
              <a:latin typeface="Calibri" panose="020F0502020204030204" pitchFamily="34" charset="0"/>
            </a:endParaRPr>
          </a:p>
        </p:txBody>
      </p:sp>
      <p:sp>
        <p:nvSpPr>
          <p:cNvPr id="16" name="Prostokąt 15">
            <a:extLst>
              <a:ext uri="{FF2B5EF4-FFF2-40B4-BE49-F238E27FC236}">
                <a16:creationId xmlns:a16="http://schemas.microsoft.com/office/drawing/2014/main" id="{BEF63FFE-910F-0B6A-6291-DAC8DABEFDA9}"/>
              </a:ext>
            </a:extLst>
          </p:cNvPr>
          <p:cNvSpPr/>
          <p:nvPr/>
        </p:nvSpPr>
        <p:spPr>
          <a:xfrm>
            <a:off x="6357114" y="2492449"/>
            <a:ext cx="2208833" cy="1300196"/>
          </a:xfrm>
          <a:custGeom>
            <a:avLst/>
            <a:gdLst>
              <a:gd name="connsiteX0" fmla="*/ 0 w 2208833"/>
              <a:gd name="connsiteY0" fmla="*/ 0 h 1300196"/>
              <a:gd name="connsiteX1" fmla="*/ 530120 w 2208833"/>
              <a:gd name="connsiteY1" fmla="*/ 0 h 1300196"/>
              <a:gd name="connsiteX2" fmla="*/ 1016063 w 2208833"/>
              <a:gd name="connsiteY2" fmla="*/ 0 h 1300196"/>
              <a:gd name="connsiteX3" fmla="*/ 1612448 w 2208833"/>
              <a:gd name="connsiteY3" fmla="*/ 0 h 1300196"/>
              <a:gd name="connsiteX4" fmla="*/ 2208833 w 2208833"/>
              <a:gd name="connsiteY4" fmla="*/ 0 h 1300196"/>
              <a:gd name="connsiteX5" fmla="*/ 2208833 w 2208833"/>
              <a:gd name="connsiteY5" fmla="*/ 637096 h 1300196"/>
              <a:gd name="connsiteX6" fmla="*/ 2208833 w 2208833"/>
              <a:gd name="connsiteY6" fmla="*/ 1300196 h 1300196"/>
              <a:gd name="connsiteX7" fmla="*/ 1656625 w 2208833"/>
              <a:gd name="connsiteY7" fmla="*/ 1300196 h 1300196"/>
              <a:gd name="connsiteX8" fmla="*/ 1060240 w 2208833"/>
              <a:gd name="connsiteY8" fmla="*/ 1300196 h 1300196"/>
              <a:gd name="connsiteX9" fmla="*/ 574297 w 2208833"/>
              <a:gd name="connsiteY9" fmla="*/ 1300196 h 1300196"/>
              <a:gd name="connsiteX10" fmla="*/ 0 w 2208833"/>
              <a:gd name="connsiteY10" fmla="*/ 1300196 h 1300196"/>
              <a:gd name="connsiteX11" fmla="*/ 0 w 2208833"/>
              <a:gd name="connsiteY11" fmla="*/ 650098 h 1300196"/>
              <a:gd name="connsiteX12" fmla="*/ 0 w 2208833"/>
              <a:gd name="connsiteY12" fmla="*/ 0 h 13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8833" h="1300196"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215636" y="298418"/>
                  <a:pt x="2197383" y="427352"/>
                  <a:pt x="2208833" y="637096"/>
                </a:cubicBezTo>
                <a:cubicBezTo>
                  <a:pt x="2220283" y="846840"/>
                  <a:pt x="2185087" y="1066109"/>
                  <a:pt x="2208833" y="1300196"/>
                </a:cubicBezTo>
                <a:cubicBezTo>
                  <a:pt x="2054134" y="1325460"/>
                  <a:pt x="1928763" y="1320484"/>
                  <a:pt x="1656625" y="1300196"/>
                </a:cubicBezTo>
                <a:cubicBezTo>
                  <a:pt x="1384487" y="1279908"/>
                  <a:pt x="1235036" y="1306237"/>
                  <a:pt x="1060240" y="1300196"/>
                </a:cubicBezTo>
                <a:cubicBezTo>
                  <a:pt x="885444" y="1294155"/>
                  <a:pt x="748310" y="1309429"/>
                  <a:pt x="574297" y="1300196"/>
                </a:cubicBezTo>
                <a:cubicBezTo>
                  <a:pt x="400284" y="1290963"/>
                  <a:pt x="131318" y="1276365"/>
                  <a:pt x="0" y="1300196"/>
                </a:cubicBezTo>
                <a:cubicBezTo>
                  <a:pt x="23305" y="1127078"/>
                  <a:pt x="8232" y="892626"/>
                  <a:pt x="0" y="650098"/>
                </a:cubicBezTo>
                <a:cubicBezTo>
                  <a:pt x="-8232" y="407570"/>
                  <a:pt x="-7537" y="298320"/>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8" name="pole tekstowe 17">
            <a:extLst>
              <a:ext uri="{FF2B5EF4-FFF2-40B4-BE49-F238E27FC236}">
                <a16:creationId xmlns:a16="http://schemas.microsoft.com/office/drawing/2014/main" id="{A2137405-C219-9B4E-C22F-B309FE6524FD}"/>
              </a:ext>
            </a:extLst>
          </p:cNvPr>
          <p:cNvSpPr txBox="1"/>
          <p:nvPr/>
        </p:nvSpPr>
        <p:spPr>
          <a:xfrm>
            <a:off x="6529176" y="2630693"/>
            <a:ext cx="1921051" cy="769441"/>
          </a:xfrm>
          <a:prstGeom prst="rect">
            <a:avLst/>
          </a:prstGeom>
          <a:noFill/>
        </p:spPr>
        <p:txBody>
          <a:bodyPr wrap="square" rtlCol="0">
            <a:spAutoFit/>
          </a:bodyPr>
          <a:lstStyle/>
          <a:p>
            <a:r>
              <a:rPr lang="en-US" sz="2200" b="1" dirty="0">
                <a:solidFill>
                  <a:srgbClr val="0070BA"/>
                </a:solidFill>
                <a:latin typeface="Calibri" panose="020F0502020204030204" pitchFamily="34" charset="0"/>
              </a:rPr>
              <a:t>Agulhas Currents </a:t>
            </a:r>
            <a:endParaRPr lang="en-GB" sz="2200" b="1" dirty="0">
              <a:solidFill>
                <a:srgbClr val="0070BA"/>
              </a:solidFill>
              <a:latin typeface="Calibri" panose="020F0502020204030204" pitchFamily="34" charset="0"/>
            </a:endParaRPr>
          </a:p>
        </p:txBody>
      </p:sp>
      <p:sp>
        <p:nvSpPr>
          <p:cNvPr id="19" name="Symbol zastępczy zawartości 2">
            <a:extLst>
              <a:ext uri="{FF2B5EF4-FFF2-40B4-BE49-F238E27FC236}">
                <a16:creationId xmlns:a16="http://schemas.microsoft.com/office/drawing/2014/main" id="{4FDA0F89-A437-1AA5-D024-1E10CDFCE76E}"/>
              </a:ext>
            </a:extLst>
          </p:cNvPr>
          <p:cNvSpPr txBox="1">
            <a:spLocks/>
          </p:cNvSpPr>
          <p:nvPr/>
        </p:nvSpPr>
        <p:spPr>
          <a:xfrm>
            <a:off x="4057018" y="3328053"/>
            <a:ext cx="1818554" cy="6274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1500" dirty="0">
                <a:effectLst/>
                <a:latin typeface="Calibri" panose="020F0502020204030204" pitchFamily="34" charset="0"/>
                <a:ea typeface="Calibri" panose="020F0502020204030204" pitchFamily="34" charset="0"/>
                <a:cs typeface="Calibri" panose="020F0502020204030204" pitchFamily="34" charset="0"/>
              </a:rPr>
              <a:t>No</a:t>
            </a:r>
            <a:r>
              <a:rPr lang="en-US" sz="1500" dirty="0">
                <a:effectLst/>
                <a:latin typeface="Calibri" panose="020F0502020204030204" pitchFamily="34" charset="0"/>
                <a:ea typeface="Calibri" panose="020F0502020204030204" pitchFamily="34" charset="0"/>
                <a:cs typeface="Calibri" panose="020F0502020204030204" pitchFamily="34" charset="0"/>
              </a:rPr>
              <a:t>r</a:t>
            </a:r>
            <a:r>
              <a:rPr lang="pl-PL" sz="1500" dirty="0">
                <a:effectLst/>
                <a:latin typeface="Calibri" panose="020F0502020204030204" pitchFamily="34" charset="0"/>
                <a:ea typeface="Calibri" panose="020F0502020204030204" pitchFamily="34" charset="0"/>
                <a:cs typeface="Calibri" panose="020F0502020204030204" pitchFamily="34" charset="0"/>
              </a:rPr>
              <a:t>th </a:t>
            </a:r>
            <a:r>
              <a:rPr lang="pl-PL" sz="1500" dirty="0" err="1">
                <a:effectLst/>
                <a:latin typeface="Calibri" panose="020F0502020204030204" pitchFamily="34" charset="0"/>
                <a:ea typeface="Calibri" panose="020F0502020204030204" pitchFamily="34" charset="0"/>
                <a:cs typeface="Calibri" panose="020F0502020204030204" pitchFamily="34" charset="0"/>
              </a:rPr>
              <a:t>America</a:t>
            </a:r>
            <a:endParaRPr lang="en-GB" sz="1500" dirty="0">
              <a:latin typeface="Calibri" panose="020F0502020204030204" pitchFamily="34" charset="0"/>
            </a:endParaRPr>
          </a:p>
          <a:p>
            <a:pPr marL="0" indent="0">
              <a:buNone/>
            </a:pPr>
            <a:endParaRPr lang="en-GB" sz="1500" dirty="0">
              <a:latin typeface="Calibri" panose="020F0502020204030204" pitchFamily="34" charset="0"/>
            </a:endParaRPr>
          </a:p>
        </p:txBody>
      </p:sp>
      <p:sp>
        <p:nvSpPr>
          <p:cNvPr id="20" name="Symbol zastępczy zawartości 2">
            <a:extLst>
              <a:ext uri="{FF2B5EF4-FFF2-40B4-BE49-F238E27FC236}">
                <a16:creationId xmlns:a16="http://schemas.microsoft.com/office/drawing/2014/main" id="{3278F4A4-6A94-6B94-53E5-F09D8D6119BD}"/>
              </a:ext>
            </a:extLst>
          </p:cNvPr>
          <p:cNvSpPr txBox="1">
            <a:spLocks/>
          </p:cNvSpPr>
          <p:nvPr/>
        </p:nvSpPr>
        <p:spPr>
          <a:xfrm>
            <a:off x="6494394" y="3337368"/>
            <a:ext cx="1818554" cy="6274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1500" dirty="0" err="1">
                <a:effectLst/>
                <a:latin typeface="Calibri" panose="020F0502020204030204" pitchFamily="34" charset="0"/>
                <a:ea typeface="Calibri" panose="020F0502020204030204" pitchFamily="34" charset="0"/>
                <a:cs typeface="Calibri" panose="020F0502020204030204" pitchFamily="34" charset="0"/>
              </a:rPr>
              <a:t>South</a:t>
            </a:r>
            <a:r>
              <a:rPr lang="pl-PL" sz="1500" dirty="0">
                <a:effectLst/>
                <a:latin typeface="Calibri" panose="020F0502020204030204" pitchFamily="34" charset="0"/>
                <a:ea typeface="Calibri" panose="020F0502020204030204" pitchFamily="34" charset="0"/>
                <a:cs typeface="Calibri" panose="020F0502020204030204" pitchFamily="34" charset="0"/>
              </a:rPr>
              <a:t> </a:t>
            </a:r>
            <a:r>
              <a:rPr lang="pl-PL" sz="1500" dirty="0" err="1">
                <a:effectLst/>
                <a:latin typeface="Calibri" panose="020F0502020204030204" pitchFamily="34" charset="0"/>
                <a:ea typeface="Calibri" panose="020F0502020204030204" pitchFamily="34" charset="0"/>
                <a:cs typeface="Calibri" panose="020F0502020204030204" pitchFamily="34" charset="0"/>
              </a:rPr>
              <a:t>Africa</a:t>
            </a:r>
            <a:endParaRPr lang="en-GB" sz="1500" dirty="0">
              <a:latin typeface="Calibri" panose="020F0502020204030204" pitchFamily="34" charset="0"/>
            </a:endParaRPr>
          </a:p>
          <a:p>
            <a:pPr marL="0" indent="0">
              <a:buNone/>
            </a:pPr>
            <a:endParaRPr lang="en-GB" sz="1500" dirty="0">
              <a:latin typeface="Calibri" panose="020F0502020204030204" pitchFamily="34" charset="0"/>
            </a:endParaRPr>
          </a:p>
        </p:txBody>
      </p:sp>
      <p:sp>
        <p:nvSpPr>
          <p:cNvPr id="21" name="Prostokąt 20">
            <a:extLst>
              <a:ext uri="{FF2B5EF4-FFF2-40B4-BE49-F238E27FC236}">
                <a16:creationId xmlns:a16="http://schemas.microsoft.com/office/drawing/2014/main" id="{4502ABB0-258F-10C1-709F-BBA095DDD645}"/>
              </a:ext>
            </a:extLst>
          </p:cNvPr>
          <p:cNvSpPr/>
          <p:nvPr/>
        </p:nvSpPr>
        <p:spPr>
          <a:xfrm>
            <a:off x="3907989" y="4091802"/>
            <a:ext cx="2208833" cy="1240410"/>
          </a:xfrm>
          <a:custGeom>
            <a:avLst/>
            <a:gdLst>
              <a:gd name="connsiteX0" fmla="*/ 0 w 2208833"/>
              <a:gd name="connsiteY0" fmla="*/ 0 h 1240410"/>
              <a:gd name="connsiteX1" fmla="*/ 530120 w 2208833"/>
              <a:gd name="connsiteY1" fmla="*/ 0 h 1240410"/>
              <a:gd name="connsiteX2" fmla="*/ 1016063 w 2208833"/>
              <a:gd name="connsiteY2" fmla="*/ 0 h 1240410"/>
              <a:gd name="connsiteX3" fmla="*/ 1612448 w 2208833"/>
              <a:gd name="connsiteY3" fmla="*/ 0 h 1240410"/>
              <a:gd name="connsiteX4" fmla="*/ 2208833 w 2208833"/>
              <a:gd name="connsiteY4" fmla="*/ 0 h 1240410"/>
              <a:gd name="connsiteX5" fmla="*/ 2208833 w 2208833"/>
              <a:gd name="connsiteY5" fmla="*/ 607801 h 1240410"/>
              <a:gd name="connsiteX6" fmla="*/ 2208833 w 2208833"/>
              <a:gd name="connsiteY6" fmla="*/ 1240410 h 1240410"/>
              <a:gd name="connsiteX7" fmla="*/ 1656625 w 2208833"/>
              <a:gd name="connsiteY7" fmla="*/ 1240410 h 1240410"/>
              <a:gd name="connsiteX8" fmla="*/ 1060240 w 2208833"/>
              <a:gd name="connsiteY8" fmla="*/ 1240410 h 1240410"/>
              <a:gd name="connsiteX9" fmla="*/ 574297 w 2208833"/>
              <a:gd name="connsiteY9" fmla="*/ 1240410 h 1240410"/>
              <a:gd name="connsiteX10" fmla="*/ 0 w 2208833"/>
              <a:gd name="connsiteY10" fmla="*/ 1240410 h 1240410"/>
              <a:gd name="connsiteX11" fmla="*/ 0 w 2208833"/>
              <a:gd name="connsiteY11" fmla="*/ 620205 h 1240410"/>
              <a:gd name="connsiteX12" fmla="*/ 0 w 2208833"/>
              <a:gd name="connsiteY12" fmla="*/ 0 h 12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8833" h="1240410"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216930" y="205459"/>
                  <a:pt x="2212742" y="323789"/>
                  <a:pt x="2208833" y="607801"/>
                </a:cubicBezTo>
                <a:cubicBezTo>
                  <a:pt x="2204924" y="891813"/>
                  <a:pt x="2238432" y="928413"/>
                  <a:pt x="2208833" y="1240410"/>
                </a:cubicBezTo>
                <a:cubicBezTo>
                  <a:pt x="2054134" y="1265674"/>
                  <a:pt x="1928763" y="1260698"/>
                  <a:pt x="1656625" y="1240410"/>
                </a:cubicBezTo>
                <a:cubicBezTo>
                  <a:pt x="1384487" y="1220122"/>
                  <a:pt x="1235036" y="1246451"/>
                  <a:pt x="1060240" y="1240410"/>
                </a:cubicBezTo>
                <a:cubicBezTo>
                  <a:pt x="885444" y="1234369"/>
                  <a:pt x="748310" y="1249643"/>
                  <a:pt x="574297" y="1240410"/>
                </a:cubicBezTo>
                <a:cubicBezTo>
                  <a:pt x="400284" y="1231177"/>
                  <a:pt x="131318" y="1216579"/>
                  <a:pt x="0" y="1240410"/>
                </a:cubicBezTo>
                <a:cubicBezTo>
                  <a:pt x="-26016" y="1018728"/>
                  <a:pt x="-26599" y="772484"/>
                  <a:pt x="0" y="620205"/>
                </a:cubicBezTo>
                <a:cubicBezTo>
                  <a:pt x="26599" y="467927"/>
                  <a:pt x="21379" y="162491"/>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22" name="pole tekstowe 21">
            <a:extLst>
              <a:ext uri="{FF2B5EF4-FFF2-40B4-BE49-F238E27FC236}">
                <a16:creationId xmlns:a16="http://schemas.microsoft.com/office/drawing/2014/main" id="{0139D5D1-D659-279B-FA6F-8E68820C1875}"/>
              </a:ext>
            </a:extLst>
          </p:cNvPr>
          <p:cNvSpPr txBox="1"/>
          <p:nvPr/>
        </p:nvSpPr>
        <p:spPr>
          <a:xfrm>
            <a:off x="4080051" y="4152529"/>
            <a:ext cx="1921051" cy="769441"/>
          </a:xfrm>
          <a:prstGeom prst="rect">
            <a:avLst/>
          </a:prstGeom>
          <a:noFill/>
        </p:spPr>
        <p:txBody>
          <a:bodyPr wrap="square" rtlCol="0">
            <a:spAutoFit/>
          </a:bodyPr>
          <a:lstStyle/>
          <a:p>
            <a:r>
              <a:rPr lang="en-US" sz="2200" b="1" dirty="0">
                <a:solidFill>
                  <a:srgbClr val="0070BA"/>
                </a:solidFill>
                <a:latin typeface="Calibri" panose="020F0502020204030204" pitchFamily="34" charset="0"/>
              </a:rPr>
              <a:t>Kuroshio Current</a:t>
            </a:r>
            <a:r>
              <a:rPr lang="pl-PL" sz="2200" b="1" dirty="0">
                <a:solidFill>
                  <a:srgbClr val="0070BA"/>
                </a:solidFill>
                <a:latin typeface="Calibri" panose="020F0502020204030204" pitchFamily="34" charset="0"/>
              </a:rPr>
              <a:t> </a:t>
            </a:r>
            <a:endParaRPr lang="en-GB" sz="2200" b="1" dirty="0">
              <a:solidFill>
                <a:srgbClr val="0070BA"/>
              </a:solidFill>
              <a:latin typeface="Calibri" panose="020F0502020204030204" pitchFamily="34" charset="0"/>
            </a:endParaRPr>
          </a:p>
        </p:txBody>
      </p:sp>
      <p:sp>
        <p:nvSpPr>
          <p:cNvPr id="23" name="Symbol zastępczy zawartości 2">
            <a:extLst>
              <a:ext uri="{FF2B5EF4-FFF2-40B4-BE49-F238E27FC236}">
                <a16:creationId xmlns:a16="http://schemas.microsoft.com/office/drawing/2014/main" id="{754FD3BA-6656-0D2E-033A-849BB758CFB4}"/>
              </a:ext>
            </a:extLst>
          </p:cNvPr>
          <p:cNvSpPr txBox="1">
            <a:spLocks/>
          </p:cNvSpPr>
          <p:nvPr/>
        </p:nvSpPr>
        <p:spPr>
          <a:xfrm>
            <a:off x="4045269" y="4859204"/>
            <a:ext cx="1818554" cy="6274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1500" dirty="0">
                <a:effectLst/>
                <a:latin typeface="Calibri" panose="020F0502020204030204" pitchFamily="34" charset="0"/>
                <a:ea typeface="Calibri" panose="020F0502020204030204" pitchFamily="34" charset="0"/>
                <a:cs typeface="Calibri" panose="020F0502020204030204" pitchFamily="34" charset="0"/>
              </a:rPr>
              <a:t>East Asia</a:t>
            </a:r>
            <a:endParaRPr lang="en-GB" sz="1500" dirty="0">
              <a:latin typeface="Calibri" panose="020F0502020204030204" pitchFamily="34" charset="0"/>
            </a:endParaRPr>
          </a:p>
          <a:p>
            <a:pPr marL="0" indent="0">
              <a:buNone/>
            </a:pPr>
            <a:endParaRPr lang="en-GB" sz="1500" dirty="0">
              <a:latin typeface="Calibri" panose="020F0502020204030204" pitchFamily="34" charset="0"/>
            </a:endParaRPr>
          </a:p>
        </p:txBody>
      </p:sp>
      <p:sp>
        <p:nvSpPr>
          <p:cNvPr id="24" name="Prostokąt 23">
            <a:extLst>
              <a:ext uri="{FF2B5EF4-FFF2-40B4-BE49-F238E27FC236}">
                <a16:creationId xmlns:a16="http://schemas.microsoft.com/office/drawing/2014/main" id="{4C4FFF14-6793-3A98-E8F5-6B81CA8DFB0E}"/>
              </a:ext>
            </a:extLst>
          </p:cNvPr>
          <p:cNvSpPr/>
          <p:nvPr/>
        </p:nvSpPr>
        <p:spPr>
          <a:xfrm>
            <a:off x="6357114" y="4091803"/>
            <a:ext cx="2208833" cy="1252027"/>
          </a:xfrm>
          <a:custGeom>
            <a:avLst/>
            <a:gdLst>
              <a:gd name="connsiteX0" fmla="*/ 0 w 2208833"/>
              <a:gd name="connsiteY0" fmla="*/ 0 h 1252027"/>
              <a:gd name="connsiteX1" fmla="*/ 530120 w 2208833"/>
              <a:gd name="connsiteY1" fmla="*/ 0 h 1252027"/>
              <a:gd name="connsiteX2" fmla="*/ 1016063 w 2208833"/>
              <a:gd name="connsiteY2" fmla="*/ 0 h 1252027"/>
              <a:gd name="connsiteX3" fmla="*/ 1612448 w 2208833"/>
              <a:gd name="connsiteY3" fmla="*/ 0 h 1252027"/>
              <a:gd name="connsiteX4" fmla="*/ 2208833 w 2208833"/>
              <a:gd name="connsiteY4" fmla="*/ 0 h 1252027"/>
              <a:gd name="connsiteX5" fmla="*/ 2208833 w 2208833"/>
              <a:gd name="connsiteY5" fmla="*/ 613493 h 1252027"/>
              <a:gd name="connsiteX6" fmla="*/ 2208833 w 2208833"/>
              <a:gd name="connsiteY6" fmla="*/ 1252027 h 1252027"/>
              <a:gd name="connsiteX7" fmla="*/ 1656625 w 2208833"/>
              <a:gd name="connsiteY7" fmla="*/ 1252027 h 1252027"/>
              <a:gd name="connsiteX8" fmla="*/ 1060240 w 2208833"/>
              <a:gd name="connsiteY8" fmla="*/ 1252027 h 1252027"/>
              <a:gd name="connsiteX9" fmla="*/ 574297 w 2208833"/>
              <a:gd name="connsiteY9" fmla="*/ 1252027 h 1252027"/>
              <a:gd name="connsiteX10" fmla="*/ 0 w 2208833"/>
              <a:gd name="connsiteY10" fmla="*/ 1252027 h 1252027"/>
              <a:gd name="connsiteX11" fmla="*/ 0 w 2208833"/>
              <a:gd name="connsiteY11" fmla="*/ 626014 h 1252027"/>
              <a:gd name="connsiteX12" fmla="*/ 0 w 2208833"/>
              <a:gd name="connsiteY12" fmla="*/ 0 h 12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8833" h="1252027"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189576" y="212873"/>
                  <a:pt x="2237093" y="363867"/>
                  <a:pt x="2208833" y="613493"/>
                </a:cubicBezTo>
                <a:cubicBezTo>
                  <a:pt x="2180573" y="863119"/>
                  <a:pt x="2181818" y="968693"/>
                  <a:pt x="2208833" y="1252027"/>
                </a:cubicBezTo>
                <a:cubicBezTo>
                  <a:pt x="2054134" y="1277291"/>
                  <a:pt x="1928763" y="1272315"/>
                  <a:pt x="1656625" y="1252027"/>
                </a:cubicBezTo>
                <a:cubicBezTo>
                  <a:pt x="1384487" y="1231739"/>
                  <a:pt x="1235036" y="1258068"/>
                  <a:pt x="1060240" y="1252027"/>
                </a:cubicBezTo>
                <a:cubicBezTo>
                  <a:pt x="885444" y="1245986"/>
                  <a:pt x="748310" y="1261260"/>
                  <a:pt x="574297" y="1252027"/>
                </a:cubicBezTo>
                <a:cubicBezTo>
                  <a:pt x="400284" y="1242794"/>
                  <a:pt x="131318" y="1228196"/>
                  <a:pt x="0" y="1252027"/>
                </a:cubicBezTo>
                <a:cubicBezTo>
                  <a:pt x="-24056" y="1048375"/>
                  <a:pt x="-19251" y="834115"/>
                  <a:pt x="0" y="626014"/>
                </a:cubicBezTo>
                <a:cubicBezTo>
                  <a:pt x="19251" y="417913"/>
                  <a:pt x="21570" y="139874"/>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25" name="pole tekstowe 24">
            <a:extLst>
              <a:ext uri="{FF2B5EF4-FFF2-40B4-BE49-F238E27FC236}">
                <a16:creationId xmlns:a16="http://schemas.microsoft.com/office/drawing/2014/main" id="{3F5C98AD-D6B7-C834-AF45-1734F6C5E481}"/>
              </a:ext>
            </a:extLst>
          </p:cNvPr>
          <p:cNvSpPr txBox="1"/>
          <p:nvPr/>
        </p:nvSpPr>
        <p:spPr>
          <a:xfrm>
            <a:off x="6529176" y="4165199"/>
            <a:ext cx="1921051" cy="769441"/>
          </a:xfrm>
          <a:prstGeom prst="rect">
            <a:avLst/>
          </a:prstGeom>
          <a:noFill/>
        </p:spPr>
        <p:txBody>
          <a:bodyPr wrap="square" rtlCol="0">
            <a:spAutoFit/>
          </a:bodyPr>
          <a:lstStyle/>
          <a:p>
            <a:r>
              <a:rPr lang="en-US" sz="2200" b="1" dirty="0">
                <a:solidFill>
                  <a:srgbClr val="0070BA"/>
                </a:solidFill>
                <a:latin typeface="Calibri" panose="020F0502020204030204" pitchFamily="34" charset="0"/>
              </a:rPr>
              <a:t>East Australian Current </a:t>
            </a:r>
            <a:endParaRPr lang="en-GB" sz="2200" b="1" dirty="0">
              <a:solidFill>
                <a:srgbClr val="0070BA"/>
              </a:solidFill>
              <a:latin typeface="Calibri" panose="020F0502020204030204" pitchFamily="34" charset="0"/>
            </a:endParaRPr>
          </a:p>
        </p:txBody>
      </p:sp>
      <p:sp>
        <p:nvSpPr>
          <p:cNvPr id="27" name="Prostokąt 26">
            <a:extLst>
              <a:ext uri="{FF2B5EF4-FFF2-40B4-BE49-F238E27FC236}">
                <a16:creationId xmlns:a16="http://schemas.microsoft.com/office/drawing/2014/main" id="{4D32ABF8-16B4-AFD7-215C-B6A1CEA809CC}"/>
              </a:ext>
            </a:extLst>
          </p:cNvPr>
          <p:cNvSpPr/>
          <p:nvPr/>
        </p:nvSpPr>
        <p:spPr>
          <a:xfrm>
            <a:off x="9029323" y="1647825"/>
            <a:ext cx="2208833" cy="3163175"/>
          </a:xfrm>
          <a:custGeom>
            <a:avLst/>
            <a:gdLst>
              <a:gd name="connsiteX0" fmla="*/ 0 w 2208833"/>
              <a:gd name="connsiteY0" fmla="*/ 0 h 3163175"/>
              <a:gd name="connsiteX1" fmla="*/ 530120 w 2208833"/>
              <a:gd name="connsiteY1" fmla="*/ 0 h 3163175"/>
              <a:gd name="connsiteX2" fmla="*/ 1016063 w 2208833"/>
              <a:gd name="connsiteY2" fmla="*/ 0 h 3163175"/>
              <a:gd name="connsiteX3" fmla="*/ 1612448 w 2208833"/>
              <a:gd name="connsiteY3" fmla="*/ 0 h 3163175"/>
              <a:gd name="connsiteX4" fmla="*/ 2208833 w 2208833"/>
              <a:gd name="connsiteY4" fmla="*/ 0 h 3163175"/>
              <a:gd name="connsiteX5" fmla="*/ 2208833 w 2208833"/>
              <a:gd name="connsiteY5" fmla="*/ 601003 h 3163175"/>
              <a:gd name="connsiteX6" fmla="*/ 2208833 w 2208833"/>
              <a:gd name="connsiteY6" fmla="*/ 1170375 h 3163175"/>
              <a:gd name="connsiteX7" fmla="*/ 2208833 w 2208833"/>
              <a:gd name="connsiteY7" fmla="*/ 1803010 h 3163175"/>
              <a:gd name="connsiteX8" fmla="*/ 2208833 w 2208833"/>
              <a:gd name="connsiteY8" fmla="*/ 2435645 h 3163175"/>
              <a:gd name="connsiteX9" fmla="*/ 2208833 w 2208833"/>
              <a:gd name="connsiteY9" fmla="*/ 3163175 h 3163175"/>
              <a:gd name="connsiteX10" fmla="*/ 1700801 w 2208833"/>
              <a:gd name="connsiteY10" fmla="*/ 3163175 h 3163175"/>
              <a:gd name="connsiteX11" fmla="*/ 1148593 w 2208833"/>
              <a:gd name="connsiteY11" fmla="*/ 3163175 h 3163175"/>
              <a:gd name="connsiteX12" fmla="*/ 618473 w 2208833"/>
              <a:gd name="connsiteY12" fmla="*/ 3163175 h 3163175"/>
              <a:gd name="connsiteX13" fmla="*/ 0 w 2208833"/>
              <a:gd name="connsiteY13" fmla="*/ 3163175 h 3163175"/>
              <a:gd name="connsiteX14" fmla="*/ 0 w 2208833"/>
              <a:gd name="connsiteY14" fmla="*/ 2467277 h 3163175"/>
              <a:gd name="connsiteX15" fmla="*/ 0 w 2208833"/>
              <a:gd name="connsiteY15" fmla="*/ 1771378 h 3163175"/>
              <a:gd name="connsiteX16" fmla="*/ 0 w 2208833"/>
              <a:gd name="connsiteY16" fmla="*/ 1138743 h 3163175"/>
              <a:gd name="connsiteX17" fmla="*/ 0 w 2208833"/>
              <a:gd name="connsiteY17" fmla="*/ 0 h 316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8833" h="3163175" extrusionOk="0">
                <a:moveTo>
                  <a:pt x="0" y="0"/>
                </a:moveTo>
                <a:cubicBezTo>
                  <a:pt x="209404" y="19929"/>
                  <a:pt x="409597" y="25329"/>
                  <a:pt x="530120" y="0"/>
                </a:cubicBezTo>
                <a:cubicBezTo>
                  <a:pt x="650643" y="-25329"/>
                  <a:pt x="805326" y="4423"/>
                  <a:pt x="1016063" y="0"/>
                </a:cubicBezTo>
                <a:cubicBezTo>
                  <a:pt x="1226800" y="-4423"/>
                  <a:pt x="1398998" y="8989"/>
                  <a:pt x="1612448" y="0"/>
                </a:cubicBezTo>
                <a:cubicBezTo>
                  <a:pt x="1825898" y="-8989"/>
                  <a:pt x="1967646" y="-15298"/>
                  <a:pt x="2208833" y="0"/>
                </a:cubicBezTo>
                <a:cubicBezTo>
                  <a:pt x="2204719" y="267759"/>
                  <a:pt x="2204122" y="324813"/>
                  <a:pt x="2208833" y="601003"/>
                </a:cubicBezTo>
                <a:cubicBezTo>
                  <a:pt x="2213544" y="877193"/>
                  <a:pt x="2226067" y="912436"/>
                  <a:pt x="2208833" y="1170375"/>
                </a:cubicBezTo>
                <a:cubicBezTo>
                  <a:pt x="2191599" y="1428314"/>
                  <a:pt x="2196223" y="1584257"/>
                  <a:pt x="2208833" y="1803010"/>
                </a:cubicBezTo>
                <a:cubicBezTo>
                  <a:pt x="2221443" y="2021763"/>
                  <a:pt x="2196139" y="2151919"/>
                  <a:pt x="2208833" y="2435645"/>
                </a:cubicBezTo>
                <a:cubicBezTo>
                  <a:pt x="2221527" y="2719371"/>
                  <a:pt x="2208772" y="2974489"/>
                  <a:pt x="2208833" y="3163175"/>
                </a:cubicBezTo>
                <a:cubicBezTo>
                  <a:pt x="2018194" y="3176550"/>
                  <a:pt x="1832850" y="3153926"/>
                  <a:pt x="1700801" y="3163175"/>
                </a:cubicBezTo>
                <a:cubicBezTo>
                  <a:pt x="1568752" y="3172424"/>
                  <a:pt x="1330630" y="3163604"/>
                  <a:pt x="1148593" y="3163175"/>
                </a:cubicBezTo>
                <a:cubicBezTo>
                  <a:pt x="966556" y="3162746"/>
                  <a:pt x="846606" y="3163003"/>
                  <a:pt x="618473" y="3163175"/>
                </a:cubicBezTo>
                <a:cubicBezTo>
                  <a:pt x="390340" y="3163347"/>
                  <a:pt x="251684" y="3138145"/>
                  <a:pt x="0" y="3163175"/>
                </a:cubicBezTo>
                <a:cubicBezTo>
                  <a:pt x="-3298" y="2857134"/>
                  <a:pt x="33694" y="2636731"/>
                  <a:pt x="0" y="2467277"/>
                </a:cubicBezTo>
                <a:cubicBezTo>
                  <a:pt x="-33694" y="2297823"/>
                  <a:pt x="-911" y="1937168"/>
                  <a:pt x="0" y="1771378"/>
                </a:cubicBezTo>
                <a:cubicBezTo>
                  <a:pt x="911" y="1605588"/>
                  <a:pt x="22032" y="1379102"/>
                  <a:pt x="0" y="1138743"/>
                </a:cubicBezTo>
                <a:cubicBezTo>
                  <a:pt x="-22032" y="898385"/>
                  <a:pt x="-24773" y="384106"/>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28" name="pole tekstowe 27">
            <a:extLst>
              <a:ext uri="{FF2B5EF4-FFF2-40B4-BE49-F238E27FC236}">
                <a16:creationId xmlns:a16="http://schemas.microsoft.com/office/drawing/2014/main" id="{FB837DE4-8359-8512-2AFC-7CA7EDFA37EE}"/>
              </a:ext>
            </a:extLst>
          </p:cNvPr>
          <p:cNvSpPr txBox="1"/>
          <p:nvPr/>
        </p:nvSpPr>
        <p:spPr>
          <a:xfrm>
            <a:off x="9201385" y="2628469"/>
            <a:ext cx="1921051" cy="769441"/>
          </a:xfrm>
          <a:prstGeom prst="rect">
            <a:avLst/>
          </a:prstGeom>
          <a:noFill/>
        </p:spPr>
        <p:txBody>
          <a:bodyPr wrap="square" rtlCol="0">
            <a:spAutoFit/>
          </a:bodyPr>
          <a:lstStyle/>
          <a:p>
            <a:r>
              <a:rPr lang="en-US" sz="2200" b="1" dirty="0">
                <a:solidFill>
                  <a:srgbClr val="00ADCB"/>
                </a:solidFill>
                <a:latin typeface="Calibri" panose="020F0502020204030204" pitchFamily="34" charset="0"/>
              </a:rPr>
              <a:t>Florida</a:t>
            </a:r>
          </a:p>
          <a:p>
            <a:r>
              <a:rPr lang="en-US" sz="2200" b="1" dirty="0">
                <a:solidFill>
                  <a:srgbClr val="00ADCB"/>
                </a:solidFill>
                <a:latin typeface="Calibri" panose="020F0502020204030204" pitchFamily="34" charset="0"/>
              </a:rPr>
              <a:t>Current</a:t>
            </a:r>
            <a:endParaRPr lang="en-GB" sz="2200" b="1" dirty="0">
              <a:solidFill>
                <a:srgbClr val="00ADCB"/>
              </a:solidFill>
              <a:latin typeface="Calibri" panose="020F0502020204030204" pitchFamily="34" charset="0"/>
            </a:endParaRPr>
          </a:p>
        </p:txBody>
      </p:sp>
      <p:sp>
        <p:nvSpPr>
          <p:cNvPr id="29" name="Symbol zastępczy zawartości 2">
            <a:extLst>
              <a:ext uri="{FF2B5EF4-FFF2-40B4-BE49-F238E27FC236}">
                <a16:creationId xmlns:a16="http://schemas.microsoft.com/office/drawing/2014/main" id="{F1C9EE9E-B9A3-733E-8C2E-D239B14128CC}"/>
              </a:ext>
            </a:extLst>
          </p:cNvPr>
          <p:cNvSpPr txBox="1">
            <a:spLocks/>
          </p:cNvSpPr>
          <p:nvPr/>
        </p:nvSpPr>
        <p:spPr>
          <a:xfrm>
            <a:off x="9166603" y="3461111"/>
            <a:ext cx="1818554" cy="6274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5BC5F2"/>
              </a:buClr>
              <a:buFont typeface="Arial" panose="020B0604020202020204" pitchFamily="34" charset="0"/>
              <a:buChar char="•"/>
              <a:defRPr sz="1800" kern="1200">
                <a:solidFill>
                  <a:schemeClr val="tx1"/>
                </a:solidFill>
                <a:latin typeface="Montserrat" pitchFamily="2" charset="0"/>
                <a:ea typeface="+mn-ea"/>
                <a:cs typeface="+mn-cs"/>
              </a:defRPr>
            </a:lvl1pPr>
            <a:lvl2pPr marL="685800" indent="-228600" algn="l" defTabSz="914400" rtl="0" eaLnBrk="1" latinLnBrk="0" hangingPunct="1">
              <a:lnSpc>
                <a:spcPct val="90000"/>
              </a:lnSpc>
              <a:spcBef>
                <a:spcPts val="500"/>
              </a:spcBef>
              <a:buClr>
                <a:srgbClr val="5BC5F2"/>
              </a:buClr>
              <a:buFont typeface="Arial" panose="020B0604020202020204" pitchFamily="34" charset="0"/>
              <a:buChar char="•"/>
              <a:defRPr sz="1600" kern="1200">
                <a:solidFill>
                  <a:schemeClr val="tx1"/>
                </a:solidFill>
                <a:latin typeface="Montserrat" pitchFamily="2" charset="0"/>
                <a:ea typeface="+mn-ea"/>
                <a:cs typeface="+mn-cs"/>
              </a:defRPr>
            </a:lvl2pPr>
            <a:lvl3pPr marL="1143000" indent="-228600" algn="l" defTabSz="914400" rtl="0" eaLnBrk="1" latinLnBrk="0" hangingPunct="1">
              <a:lnSpc>
                <a:spcPct val="90000"/>
              </a:lnSpc>
              <a:spcBef>
                <a:spcPts val="500"/>
              </a:spcBef>
              <a:buClr>
                <a:srgbClr val="5BC5F2"/>
              </a:buClr>
              <a:buFont typeface="Arial" panose="020B0604020202020204" pitchFamily="34" charset="0"/>
              <a:buChar char="•"/>
              <a:defRPr sz="1400" kern="1200">
                <a:solidFill>
                  <a:schemeClr val="tx1"/>
                </a:solidFill>
                <a:latin typeface="Montserra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500" dirty="0">
                <a:latin typeface="Calibri" panose="020F0502020204030204" pitchFamily="34" charset="0"/>
              </a:rPr>
              <a:t>has a potential of </a:t>
            </a:r>
          </a:p>
        </p:txBody>
      </p:sp>
      <p:sp>
        <p:nvSpPr>
          <p:cNvPr id="30" name="Prostokąt 29">
            <a:extLst>
              <a:ext uri="{FF2B5EF4-FFF2-40B4-BE49-F238E27FC236}">
                <a16:creationId xmlns:a16="http://schemas.microsoft.com/office/drawing/2014/main" id="{84F93B35-DB08-1A34-AD8E-8300E4597FFD}"/>
              </a:ext>
            </a:extLst>
          </p:cNvPr>
          <p:cNvSpPr/>
          <p:nvPr/>
        </p:nvSpPr>
        <p:spPr>
          <a:xfrm>
            <a:off x="3692017" y="1647825"/>
            <a:ext cx="5071470" cy="3943582"/>
          </a:xfrm>
          <a:custGeom>
            <a:avLst/>
            <a:gdLst>
              <a:gd name="connsiteX0" fmla="*/ 0 w 5071470"/>
              <a:gd name="connsiteY0" fmla="*/ 0 h 3943582"/>
              <a:gd name="connsiteX1" fmla="*/ 583219 w 5071470"/>
              <a:gd name="connsiteY1" fmla="*/ 0 h 3943582"/>
              <a:gd name="connsiteX2" fmla="*/ 1065009 w 5071470"/>
              <a:gd name="connsiteY2" fmla="*/ 0 h 3943582"/>
              <a:gd name="connsiteX3" fmla="*/ 1800372 w 5071470"/>
              <a:gd name="connsiteY3" fmla="*/ 0 h 3943582"/>
              <a:gd name="connsiteX4" fmla="*/ 2383591 w 5071470"/>
              <a:gd name="connsiteY4" fmla="*/ 0 h 3943582"/>
              <a:gd name="connsiteX5" fmla="*/ 2966810 w 5071470"/>
              <a:gd name="connsiteY5" fmla="*/ 0 h 3943582"/>
              <a:gd name="connsiteX6" fmla="*/ 3702173 w 5071470"/>
              <a:gd name="connsiteY6" fmla="*/ 0 h 3943582"/>
              <a:gd name="connsiteX7" fmla="*/ 4234677 w 5071470"/>
              <a:gd name="connsiteY7" fmla="*/ 0 h 3943582"/>
              <a:gd name="connsiteX8" fmla="*/ 5071470 w 5071470"/>
              <a:gd name="connsiteY8" fmla="*/ 0 h 3943582"/>
              <a:gd name="connsiteX9" fmla="*/ 5071470 w 5071470"/>
              <a:gd name="connsiteY9" fmla="*/ 736135 h 3943582"/>
              <a:gd name="connsiteX10" fmla="*/ 5071470 w 5071470"/>
              <a:gd name="connsiteY10" fmla="*/ 1314527 h 3943582"/>
              <a:gd name="connsiteX11" fmla="*/ 5071470 w 5071470"/>
              <a:gd name="connsiteY11" fmla="*/ 1971791 h 3943582"/>
              <a:gd name="connsiteX12" fmla="*/ 5071470 w 5071470"/>
              <a:gd name="connsiteY12" fmla="*/ 2668490 h 3943582"/>
              <a:gd name="connsiteX13" fmla="*/ 5071470 w 5071470"/>
              <a:gd name="connsiteY13" fmla="*/ 3207447 h 3943582"/>
              <a:gd name="connsiteX14" fmla="*/ 5071470 w 5071470"/>
              <a:gd name="connsiteY14" fmla="*/ 3943582 h 3943582"/>
              <a:gd name="connsiteX15" fmla="*/ 4437536 w 5071470"/>
              <a:gd name="connsiteY15" fmla="*/ 3943582 h 3943582"/>
              <a:gd name="connsiteX16" fmla="*/ 3803603 w 5071470"/>
              <a:gd name="connsiteY16" fmla="*/ 3943582 h 3943582"/>
              <a:gd name="connsiteX17" fmla="*/ 3068239 w 5071470"/>
              <a:gd name="connsiteY17" fmla="*/ 3943582 h 3943582"/>
              <a:gd name="connsiteX18" fmla="*/ 2434306 w 5071470"/>
              <a:gd name="connsiteY18" fmla="*/ 3943582 h 3943582"/>
              <a:gd name="connsiteX19" fmla="*/ 1952516 w 5071470"/>
              <a:gd name="connsiteY19" fmla="*/ 3943582 h 3943582"/>
              <a:gd name="connsiteX20" fmla="*/ 1420012 w 5071470"/>
              <a:gd name="connsiteY20" fmla="*/ 3943582 h 3943582"/>
              <a:gd name="connsiteX21" fmla="*/ 684648 w 5071470"/>
              <a:gd name="connsiteY21" fmla="*/ 3943582 h 3943582"/>
              <a:gd name="connsiteX22" fmla="*/ 0 w 5071470"/>
              <a:gd name="connsiteY22" fmla="*/ 3943582 h 3943582"/>
              <a:gd name="connsiteX23" fmla="*/ 0 w 5071470"/>
              <a:gd name="connsiteY23" fmla="*/ 3365190 h 3943582"/>
              <a:gd name="connsiteX24" fmla="*/ 0 w 5071470"/>
              <a:gd name="connsiteY24" fmla="*/ 2747362 h 3943582"/>
              <a:gd name="connsiteX25" fmla="*/ 0 w 5071470"/>
              <a:gd name="connsiteY25" fmla="*/ 2208406 h 3943582"/>
              <a:gd name="connsiteX26" fmla="*/ 0 w 5071470"/>
              <a:gd name="connsiteY26" fmla="*/ 1669450 h 3943582"/>
              <a:gd name="connsiteX27" fmla="*/ 0 w 5071470"/>
              <a:gd name="connsiteY27" fmla="*/ 972750 h 3943582"/>
              <a:gd name="connsiteX28" fmla="*/ 0 w 5071470"/>
              <a:gd name="connsiteY28" fmla="*/ 0 h 394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71470" h="3943582" extrusionOk="0">
                <a:moveTo>
                  <a:pt x="0" y="0"/>
                </a:moveTo>
                <a:cubicBezTo>
                  <a:pt x="177751" y="-28392"/>
                  <a:pt x="370613" y="17147"/>
                  <a:pt x="583219" y="0"/>
                </a:cubicBezTo>
                <a:cubicBezTo>
                  <a:pt x="795825" y="-17147"/>
                  <a:pt x="893647" y="-19963"/>
                  <a:pt x="1065009" y="0"/>
                </a:cubicBezTo>
                <a:cubicBezTo>
                  <a:pt x="1236371" y="19963"/>
                  <a:pt x="1556604" y="-26709"/>
                  <a:pt x="1800372" y="0"/>
                </a:cubicBezTo>
                <a:cubicBezTo>
                  <a:pt x="2044140" y="26709"/>
                  <a:pt x="2173209" y="-12256"/>
                  <a:pt x="2383591" y="0"/>
                </a:cubicBezTo>
                <a:cubicBezTo>
                  <a:pt x="2593973" y="12256"/>
                  <a:pt x="2772093" y="-17626"/>
                  <a:pt x="2966810" y="0"/>
                </a:cubicBezTo>
                <a:cubicBezTo>
                  <a:pt x="3161527" y="17626"/>
                  <a:pt x="3481810" y="-35216"/>
                  <a:pt x="3702173" y="0"/>
                </a:cubicBezTo>
                <a:cubicBezTo>
                  <a:pt x="3922536" y="35216"/>
                  <a:pt x="3995900" y="-11233"/>
                  <a:pt x="4234677" y="0"/>
                </a:cubicBezTo>
                <a:cubicBezTo>
                  <a:pt x="4473454" y="11233"/>
                  <a:pt x="4799462" y="-897"/>
                  <a:pt x="5071470" y="0"/>
                </a:cubicBezTo>
                <a:cubicBezTo>
                  <a:pt x="5083448" y="360798"/>
                  <a:pt x="5053265" y="567445"/>
                  <a:pt x="5071470" y="736135"/>
                </a:cubicBezTo>
                <a:cubicBezTo>
                  <a:pt x="5089675" y="904826"/>
                  <a:pt x="5082263" y="1196318"/>
                  <a:pt x="5071470" y="1314527"/>
                </a:cubicBezTo>
                <a:cubicBezTo>
                  <a:pt x="5060677" y="1432736"/>
                  <a:pt x="5100701" y="1677736"/>
                  <a:pt x="5071470" y="1971791"/>
                </a:cubicBezTo>
                <a:cubicBezTo>
                  <a:pt x="5042239" y="2265846"/>
                  <a:pt x="5101917" y="2494978"/>
                  <a:pt x="5071470" y="2668490"/>
                </a:cubicBezTo>
                <a:cubicBezTo>
                  <a:pt x="5041023" y="2842002"/>
                  <a:pt x="5071008" y="2973804"/>
                  <a:pt x="5071470" y="3207447"/>
                </a:cubicBezTo>
                <a:cubicBezTo>
                  <a:pt x="5071932" y="3441090"/>
                  <a:pt x="5063125" y="3640723"/>
                  <a:pt x="5071470" y="3943582"/>
                </a:cubicBezTo>
                <a:cubicBezTo>
                  <a:pt x="4832860" y="3927974"/>
                  <a:pt x="4696244" y="3973882"/>
                  <a:pt x="4437536" y="3943582"/>
                </a:cubicBezTo>
                <a:cubicBezTo>
                  <a:pt x="4178828" y="3913282"/>
                  <a:pt x="4034522" y="3931614"/>
                  <a:pt x="3803603" y="3943582"/>
                </a:cubicBezTo>
                <a:cubicBezTo>
                  <a:pt x="3572684" y="3955550"/>
                  <a:pt x="3286189" y="3972041"/>
                  <a:pt x="3068239" y="3943582"/>
                </a:cubicBezTo>
                <a:cubicBezTo>
                  <a:pt x="2850289" y="3915123"/>
                  <a:pt x="2657058" y="3955728"/>
                  <a:pt x="2434306" y="3943582"/>
                </a:cubicBezTo>
                <a:cubicBezTo>
                  <a:pt x="2211554" y="3931436"/>
                  <a:pt x="2080721" y="3930043"/>
                  <a:pt x="1952516" y="3943582"/>
                </a:cubicBezTo>
                <a:cubicBezTo>
                  <a:pt x="1824311" y="3957122"/>
                  <a:pt x="1588819" y="3927415"/>
                  <a:pt x="1420012" y="3943582"/>
                </a:cubicBezTo>
                <a:cubicBezTo>
                  <a:pt x="1251205" y="3959749"/>
                  <a:pt x="841144" y="3947235"/>
                  <a:pt x="684648" y="3943582"/>
                </a:cubicBezTo>
                <a:cubicBezTo>
                  <a:pt x="528152" y="3939929"/>
                  <a:pt x="146580" y="3953911"/>
                  <a:pt x="0" y="3943582"/>
                </a:cubicBezTo>
                <a:cubicBezTo>
                  <a:pt x="19141" y="3745622"/>
                  <a:pt x="-9216" y="3539344"/>
                  <a:pt x="0" y="3365190"/>
                </a:cubicBezTo>
                <a:cubicBezTo>
                  <a:pt x="9216" y="3191036"/>
                  <a:pt x="-6682" y="2948233"/>
                  <a:pt x="0" y="2747362"/>
                </a:cubicBezTo>
                <a:cubicBezTo>
                  <a:pt x="6682" y="2546491"/>
                  <a:pt x="26387" y="2439512"/>
                  <a:pt x="0" y="2208406"/>
                </a:cubicBezTo>
                <a:cubicBezTo>
                  <a:pt x="-26387" y="1977300"/>
                  <a:pt x="6519" y="1789095"/>
                  <a:pt x="0" y="1669450"/>
                </a:cubicBezTo>
                <a:cubicBezTo>
                  <a:pt x="-6519" y="1549805"/>
                  <a:pt x="28139" y="1135491"/>
                  <a:pt x="0" y="972750"/>
                </a:cubicBezTo>
                <a:cubicBezTo>
                  <a:pt x="-28139" y="810009"/>
                  <a:pt x="-17204" y="442441"/>
                  <a:pt x="0" y="0"/>
                </a:cubicBezTo>
                <a:close/>
              </a:path>
            </a:pathLst>
          </a:custGeom>
          <a:no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31" name="pole tekstowe 30">
            <a:extLst>
              <a:ext uri="{FF2B5EF4-FFF2-40B4-BE49-F238E27FC236}">
                <a16:creationId xmlns:a16="http://schemas.microsoft.com/office/drawing/2014/main" id="{B2C4DCF7-9D56-F1AC-0035-F8E557A4E9C6}"/>
              </a:ext>
            </a:extLst>
          </p:cNvPr>
          <p:cNvSpPr txBox="1"/>
          <p:nvPr/>
        </p:nvSpPr>
        <p:spPr>
          <a:xfrm>
            <a:off x="9029323" y="1763056"/>
            <a:ext cx="2399201" cy="430887"/>
          </a:xfrm>
          <a:prstGeom prst="rect">
            <a:avLst/>
          </a:prstGeom>
          <a:noFill/>
        </p:spPr>
        <p:txBody>
          <a:bodyPr wrap="square" rtlCol="0">
            <a:spAutoFit/>
          </a:bodyPr>
          <a:lstStyle/>
          <a:p>
            <a:r>
              <a:rPr lang="en-GB" sz="2200" b="1" dirty="0">
                <a:solidFill>
                  <a:srgbClr val="00ADCB"/>
                </a:solidFill>
                <a:latin typeface="Calibri" panose="020F0502020204030204" pitchFamily="34" charset="0"/>
              </a:rPr>
              <a:t>For example</a:t>
            </a:r>
          </a:p>
        </p:txBody>
      </p:sp>
      <p:sp>
        <p:nvSpPr>
          <p:cNvPr id="32" name="pole tekstowe 31">
            <a:extLst>
              <a:ext uri="{FF2B5EF4-FFF2-40B4-BE49-F238E27FC236}">
                <a16:creationId xmlns:a16="http://schemas.microsoft.com/office/drawing/2014/main" id="{90693E05-C6BB-69FF-0A94-EF4791F825A6}"/>
              </a:ext>
            </a:extLst>
          </p:cNvPr>
          <p:cNvSpPr txBox="1"/>
          <p:nvPr/>
        </p:nvSpPr>
        <p:spPr>
          <a:xfrm>
            <a:off x="9201384" y="3923294"/>
            <a:ext cx="1921051" cy="430887"/>
          </a:xfrm>
          <a:prstGeom prst="rect">
            <a:avLst/>
          </a:prstGeom>
          <a:noFill/>
        </p:spPr>
        <p:txBody>
          <a:bodyPr wrap="square" rtlCol="0">
            <a:spAutoFit/>
          </a:bodyPr>
          <a:lstStyle/>
          <a:p>
            <a:r>
              <a:rPr lang="en-US" sz="2200" b="1" dirty="0">
                <a:solidFill>
                  <a:srgbClr val="00ADCB"/>
                </a:solidFill>
                <a:latin typeface="Calibri" panose="020F0502020204030204" pitchFamily="34" charset="0"/>
              </a:rPr>
              <a:t>20 GW**</a:t>
            </a:r>
            <a:endParaRPr lang="en-GB" sz="2200" b="1" dirty="0">
              <a:solidFill>
                <a:srgbClr val="00ADCB"/>
              </a:solidFill>
              <a:latin typeface="Calibri" panose="020F0502020204030204" pitchFamily="34" charset="0"/>
            </a:endParaRPr>
          </a:p>
        </p:txBody>
      </p:sp>
      <p:sp>
        <p:nvSpPr>
          <p:cNvPr id="33" name="Tijdelijke aanduiding voor tekst 15">
            <a:extLst>
              <a:ext uri="{FF2B5EF4-FFF2-40B4-BE49-F238E27FC236}">
                <a16:creationId xmlns:a16="http://schemas.microsoft.com/office/drawing/2014/main" id="{C9553C5C-FF95-FD4A-B837-D9B7D43440E9}"/>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34" name="Tijdelijke aanduiding voor tekst 9">
            <a:extLst>
              <a:ext uri="{FF2B5EF4-FFF2-40B4-BE49-F238E27FC236}">
                <a16:creationId xmlns:a16="http://schemas.microsoft.com/office/drawing/2014/main" id="{E40A1FBD-B545-5B43-9587-469D5C5725FF}"/>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35" name="Tijdelijke aanduiding voor dianummer 3">
            <a:extLst>
              <a:ext uri="{FF2B5EF4-FFF2-40B4-BE49-F238E27FC236}">
                <a16:creationId xmlns:a16="http://schemas.microsoft.com/office/drawing/2014/main" id="{0B4E35CF-4C76-E64B-99D4-8DCD0233D82B}"/>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6</a:t>
            </a:fld>
            <a:endParaRPr lang="pl-PL" dirty="0"/>
          </a:p>
        </p:txBody>
      </p:sp>
    </p:spTree>
    <p:extLst>
      <p:ext uri="{BB962C8B-B14F-4D97-AF65-F5344CB8AC3E}">
        <p14:creationId xmlns:p14="http://schemas.microsoft.com/office/powerpoint/2010/main" val="3371156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A72B664-E75F-4E29-E4AF-1B9986E74808}"/>
              </a:ext>
            </a:extLst>
          </p:cNvPr>
          <p:cNvSpPr>
            <a:spLocks noGrp="1"/>
          </p:cNvSpPr>
          <p:nvPr>
            <p:ph type="title"/>
          </p:nvPr>
        </p:nvSpPr>
        <p:spPr/>
        <p:txBody>
          <a:bodyPr/>
          <a:lstStyle/>
          <a:p>
            <a:r>
              <a:rPr lang="en-GB" dirty="0"/>
              <a:t>Ocean currents energy demonstration projects (1)</a:t>
            </a:r>
          </a:p>
        </p:txBody>
      </p:sp>
      <p:sp>
        <p:nvSpPr>
          <p:cNvPr id="3" name="Prostokąt 2">
            <a:extLst>
              <a:ext uri="{FF2B5EF4-FFF2-40B4-BE49-F238E27FC236}">
                <a16:creationId xmlns:a16="http://schemas.microsoft.com/office/drawing/2014/main" id="{EC92177A-2A49-9EE5-5C9F-1B0A4768DD3B}"/>
              </a:ext>
            </a:extLst>
          </p:cNvPr>
          <p:cNvSpPr/>
          <p:nvPr/>
        </p:nvSpPr>
        <p:spPr>
          <a:xfrm>
            <a:off x="838200" y="1690687"/>
            <a:ext cx="2901255" cy="4147405"/>
          </a:xfrm>
          <a:custGeom>
            <a:avLst/>
            <a:gdLst>
              <a:gd name="connsiteX0" fmla="*/ 0 w 2901255"/>
              <a:gd name="connsiteY0" fmla="*/ 0 h 4147405"/>
              <a:gd name="connsiteX1" fmla="*/ 638276 w 2901255"/>
              <a:gd name="connsiteY1" fmla="*/ 0 h 4147405"/>
              <a:gd name="connsiteX2" fmla="*/ 1247540 w 2901255"/>
              <a:gd name="connsiteY2" fmla="*/ 0 h 4147405"/>
              <a:gd name="connsiteX3" fmla="*/ 1827791 w 2901255"/>
              <a:gd name="connsiteY3" fmla="*/ 0 h 4147405"/>
              <a:gd name="connsiteX4" fmla="*/ 2901255 w 2901255"/>
              <a:gd name="connsiteY4" fmla="*/ 0 h 4147405"/>
              <a:gd name="connsiteX5" fmla="*/ 2901255 w 2901255"/>
              <a:gd name="connsiteY5" fmla="*/ 774182 h 4147405"/>
              <a:gd name="connsiteX6" fmla="*/ 2901255 w 2901255"/>
              <a:gd name="connsiteY6" fmla="*/ 1506890 h 4147405"/>
              <a:gd name="connsiteX7" fmla="*/ 2901255 w 2901255"/>
              <a:gd name="connsiteY7" fmla="*/ 2115177 h 4147405"/>
              <a:gd name="connsiteX8" fmla="*/ 2901255 w 2901255"/>
              <a:gd name="connsiteY8" fmla="*/ 2847885 h 4147405"/>
              <a:gd name="connsiteX9" fmla="*/ 2901255 w 2901255"/>
              <a:gd name="connsiteY9" fmla="*/ 3414697 h 4147405"/>
              <a:gd name="connsiteX10" fmla="*/ 2901255 w 2901255"/>
              <a:gd name="connsiteY10" fmla="*/ 4147405 h 4147405"/>
              <a:gd name="connsiteX11" fmla="*/ 2379029 w 2901255"/>
              <a:gd name="connsiteY11" fmla="*/ 4147405 h 4147405"/>
              <a:gd name="connsiteX12" fmla="*/ 1740753 w 2901255"/>
              <a:gd name="connsiteY12" fmla="*/ 4147405 h 4147405"/>
              <a:gd name="connsiteX13" fmla="*/ 1189515 w 2901255"/>
              <a:gd name="connsiteY13" fmla="*/ 4147405 h 4147405"/>
              <a:gd name="connsiteX14" fmla="*/ 551238 w 2901255"/>
              <a:gd name="connsiteY14" fmla="*/ 4147405 h 4147405"/>
              <a:gd name="connsiteX15" fmla="*/ 0 w 2901255"/>
              <a:gd name="connsiteY15" fmla="*/ 4147405 h 4147405"/>
              <a:gd name="connsiteX16" fmla="*/ 0 w 2901255"/>
              <a:gd name="connsiteY16" fmla="*/ 3580593 h 4147405"/>
              <a:gd name="connsiteX17" fmla="*/ 0 w 2901255"/>
              <a:gd name="connsiteY17" fmla="*/ 2847885 h 4147405"/>
              <a:gd name="connsiteX18" fmla="*/ 0 w 2901255"/>
              <a:gd name="connsiteY18" fmla="*/ 2281073 h 4147405"/>
              <a:gd name="connsiteX19" fmla="*/ 0 w 2901255"/>
              <a:gd name="connsiteY19" fmla="*/ 1714261 h 4147405"/>
              <a:gd name="connsiteX20" fmla="*/ 0 w 2901255"/>
              <a:gd name="connsiteY20" fmla="*/ 940078 h 4147405"/>
              <a:gd name="connsiteX21" fmla="*/ 0 w 2901255"/>
              <a:gd name="connsiteY21" fmla="*/ 0 h 414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01255" h="4147405" fill="none" extrusionOk="0">
                <a:moveTo>
                  <a:pt x="0" y="0"/>
                </a:moveTo>
                <a:cubicBezTo>
                  <a:pt x="252720" y="-10046"/>
                  <a:pt x="489117" y="24789"/>
                  <a:pt x="638276" y="0"/>
                </a:cubicBezTo>
                <a:cubicBezTo>
                  <a:pt x="787435" y="-24789"/>
                  <a:pt x="945515" y="-15086"/>
                  <a:pt x="1247540" y="0"/>
                </a:cubicBezTo>
                <a:cubicBezTo>
                  <a:pt x="1549565" y="15086"/>
                  <a:pt x="1566233" y="-1388"/>
                  <a:pt x="1827791" y="0"/>
                </a:cubicBezTo>
                <a:cubicBezTo>
                  <a:pt x="2089349" y="1388"/>
                  <a:pt x="2459314" y="43763"/>
                  <a:pt x="2901255" y="0"/>
                </a:cubicBezTo>
                <a:cubicBezTo>
                  <a:pt x="2896201" y="306911"/>
                  <a:pt x="2874670" y="496349"/>
                  <a:pt x="2901255" y="774182"/>
                </a:cubicBezTo>
                <a:cubicBezTo>
                  <a:pt x="2927840" y="1052015"/>
                  <a:pt x="2920995" y="1196004"/>
                  <a:pt x="2901255" y="1506890"/>
                </a:cubicBezTo>
                <a:cubicBezTo>
                  <a:pt x="2881515" y="1817776"/>
                  <a:pt x="2899372" y="1820627"/>
                  <a:pt x="2901255" y="2115177"/>
                </a:cubicBezTo>
                <a:cubicBezTo>
                  <a:pt x="2903138" y="2409727"/>
                  <a:pt x="2886212" y="2675773"/>
                  <a:pt x="2901255" y="2847885"/>
                </a:cubicBezTo>
                <a:cubicBezTo>
                  <a:pt x="2916298" y="3019997"/>
                  <a:pt x="2880506" y="3248989"/>
                  <a:pt x="2901255" y="3414697"/>
                </a:cubicBezTo>
                <a:cubicBezTo>
                  <a:pt x="2922004" y="3580405"/>
                  <a:pt x="2883549" y="3898539"/>
                  <a:pt x="2901255" y="4147405"/>
                </a:cubicBezTo>
                <a:cubicBezTo>
                  <a:pt x="2663864" y="4149464"/>
                  <a:pt x="2629246" y="4140485"/>
                  <a:pt x="2379029" y="4147405"/>
                </a:cubicBezTo>
                <a:cubicBezTo>
                  <a:pt x="2128812" y="4154325"/>
                  <a:pt x="1872031" y="4148528"/>
                  <a:pt x="1740753" y="4147405"/>
                </a:cubicBezTo>
                <a:cubicBezTo>
                  <a:pt x="1609475" y="4146282"/>
                  <a:pt x="1455026" y="4171087"/>
                  <a:pt x="1189515" y="4147405"/>
                </a:cubicBezTo>
                <a:cubicBezTo>
                  <a:pt x="924004" y="4123723"/>
                  <a:pt x="853657" y="4149675"/>
                  <a:pt x="551238" y="4147405"/>
                </a:cubicBezTo>
                <a:cubicBezTo>
                  <a:pt x="248819" y="4145135"/>
                  <a:pt x="112868" y="4129058"/>
                  <a:pt x="0" y="4147405"/>
                </a:cubicBezTo>
                <a:cubicBezTo>
                  <a:pt x="-5183" y="4014544"/>
                  <a:pt x="-4016" y="3723974"/>
                  <a:pt x="0" y="3580593"/>
                </a:cubicBezTo>
                <a:cubicBezTo>
                  <a:pt x="4016" y="3437212"/>
                  <a:pt x="17864" y="3180673"/>
                  <a:pt x="0" y="2847885"/>
                </a:cubicBezTo>
                <a:cubicBezTo>
                  <a:pt x="-17864" y="2515097"/>
                  <a:pt x="16098" y="2552710"/>
                  <a:pt x="0" y="2281073"/>
                </a:cubicBezTo>
                <a:cubicBezTo>
                  <a:pt x="-16098" y="2009436"/>
                  <a:pt x="-28167" y="1969451"/>
                  <a:pt x="0" y="1714261"/>
                </a:cubicBezTo>
                <a:cubicBezTo>
                  <a:pt x="28167" y="1459071"/>
                  <a:pt x="-8634" y="1152083"/>
                  <a:pt x="0" y="940078"/>
                </a:cubicBezTo>
                <a:cubicBezTo>
                  <a:pt x="8634" y="728073"/>
                  <a:pt x="-13138" y="392388"/>
                  <a:pt x="0" y="0"/>
                </a:cubicBezTo>
                <a:close/>
              </a:path>
              <a:path w="2901255" h="4147405" stroke="0" extrusionOk="0">
                <a:moveTo>
                  <a:pt x="0" y="0"/>
                </a:moveTo>
                <a:cubicBezTo>
                  <a:pt x="124135" y="-19681"/>
                  <a:pt x="287325" y="11625"/>
                  <a:pt x="551238" y="0"/>
                </a:cubicBezTo>
                <a:cubicBezTo>
                  <a:pt x="815151" y="-11625"/>
                  <a:pt x="878182" y="23500"/>
                  <a:pt x="1044452" y="0"/>
                </a:cubicBezTo>
                <a:cubicBezTo>
                  <a:pt x="1210722" y="-23500"/>
                  <a:pt x="1548977" y="2291"/>
                  <a:pt x="1682728" y="0"/>
                </a:cubicBezTo>
                <a:cubicBezTo>
                  <a:pt x="1816479" y="-2291"/>
                  <a:pt x="2043544" y="23358"/>
                  <a:pt x="2233966" y="0"/>
                </a:cubicBezTo>
                <a:cubicBezTo>
                  <a:pt x="2424388" y="-23358"/>
                  <a:pt x="2587485" y="-21364"/>
                  <a:pt x="2901255" y="0"/>
                </a:cubicBezTo>
                <a:cubicBezTo>
                  <a:pt x="2876588" y="191346"/>
                  <a:pt x="2938413" y="481998"/>
                  <a:pt x="2901255" y="774182"/>
                </a:cubicBezTo>
                <a:cubicBezTo>
                  <a:pt x="2864097" y="1066366"/>
                  <a:pt x="2896141" y="1147105"/>
                  <a:pt x="2901255" y="1465416"/>
                </a:cubicBezTo>
                <a:cubicBezTo>
                  <a:pt x="2906369" y="1783727"/>
                  <a:pt x="2879600" y="1891723"/>
                  <a:pt x="2901255" y="2156651"/>
                </a:cubicBezTo>
                <a:cubicBezTo>
                  <a:pt x="2922910" y="2421579"/>
                  <a:pt x="2888318" y="2476962"/>
                  <a:pt x="2901255" y="2764937"/>
                </a:cubicBezTo>
                <a:cubicBezTo>
                  <a:pt x="2914192" y="3052912"/>
                  <a:pt x="2929844" y="3238290"/>
                  <a:pt x="2901255" y="3373223"/>
                </a:cubicBezTo>
                <a:cubicBezTo>
                  <a:pt x="2872666" y="3508156"/>
                  <a:pt x="2911211" y="3941808"/>
                  <a:pt x="2901255" y="4147405"/>
                </a:cubicBezTo>
                <a:cubicBezTo>
                  <a:pt x="2701758" y="4142085"/>
                  <a:pt x="2439553" y="4136367"/>
                  <a:pt x="2291991" y="4147405"/>
                </a:cubicBezTo>
                <a:cubicBezTo>
                  <a:pt x="2144429" y="4158443"/>
                  <a:pt x="1867169" y="4136611"/>
                  <a:pt x="1653715" y="4147405"/>
                </a:cubicBezTo>
                <a:cubicBezTo>
                  <a:pt x="1440261" y="4158199"/>
                  <a:pt x="1145026" y="4141289"/>
                  <a:pt x="1015439" y="4147405"/>
                </a:cubicBezTo>
                <a:cubicBezTo>
                  <a:pt x="885852" y="4153521"/>
                  <a:pt x="323691" y="4152940"/>
                  <a:pt x="0" y="4147405"/>
                </a:cubicBezTo>
                <a:cubicBezTo>
                  <a:pt x="-14225" y="3902857"/>
                  <a:pt x="7929" y="3710755"/>
                  <a:pt x="0" y="3456171"/>
                </a:cubicBezTo>
                <a:cubicBezTo>
                  <a:pt x="-7929" y="3201587"/>
                  <a:pt x="-21872" y="3020576"/>
                  <a:pt x="0" y="2806411"/>
                </a:cubicBezTo>
                <a:cubicBezTo>
                  <a:pt x="21872" y="2592246"/>
                  <a:pt x="26599" y="2491239"/>
                  <a:pt x="0" y="2239599"/>
                </a:cubicBezTo>
                <a:cubicBezTo>
                  <a:pt x="-26599" y="1987959"/>
                  <a:pt x="7303" y="1872877"/>
                  <a:pt x="0" y="1631313"/>
                </a:cubicBezTo>
                <a:cubicBezTo>
                  <a:pt x="-7303" y="1389749"/>
                  <a:pt x="-18746" y="1241250"/>
                  <a:pt x="0" y="1023027"/>
                </a:cubicBezTo>
                <a:cubicBezTo>
                  <a:pt x="18746" y="804804"/>
                  <a:pt x="26905" y="315321"/>
                  <a:pt x="0" y="0"/>
                </a:cubicBezTo>
                <a:close/>
              </a:path>
            </a:pathLst>
          </a:custGeom>
          <a:solidFill>
            <a:srgbClr val="0070BA"/>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7" name="pole tekstowe 16">
            <a:extLst>
              <a:ext uri="{FF2B5EF4-FFF2-40B4-BE49-F238E27FC236}">
                <a16:creationId xmlns:a16="http://schemas.microsoft.com/office/drawing/2014/main" id="{CC91B356-17FB-6B25-9A98-B90794A596F1}"/>
              </a:ext>
            </a:extLst>
          </p:cNvPr>
          <p:cNvSpPr txBox="1"/>
          <p:nvPr/>
        </p:nvSpPr>
        <p:spPr>
          <a:xfrm>
            <a:off x="1176235" y="1989511"/>
            <a:ext cx="2348909" cy="477054"/>
          </a:xfrm>
          <a:prstGeom prst="rect">
            <a:avLst/>
          </a:prstGeom>
          <a:noFill/>
        </p:spPr>
        <p:txBody>
          <a:bodyPr wrap="square" rtlCol="0">
            <a:spAutoFit/>
          </a:bodyPr>
          <a:lstStyle/>
          <a:p>
            <a:r>
              <a:rPr lang="en-GB" sz="2500" b="1" dirty="0">
                <a:solidFill>
                  <a:schemeClr val="bg1"/>
                </a:solidFill>
                <a:latin typeface="Calibri" panose="020F0502020204030204" pitchFamily="34" charset="0"/>
              </a:rPr>
              <a:t>Gulf Stream</a:t>
            </a:r>
          </a:p>
        </p:txBody>
      </p:sp>
      <p:sp>
        <p:nvSpPr>
          <p:cNvPr id="18" name="pole tekstowe 17">
            <a:extLst>
              <a:ext uri="{FF2B5EF4-FFF2-40B4-BE49-F238E27FC236}">
                <a16:creationId xmlns:a16="http://schemas.microsoft.com/office/drawing/2014/main" id="{F8DBDFDF-3FE7-6939-EEDF-3CDE1568376D}"/>
              </a:ext>
            </a:extLst>
          </p:cNvPr>
          <p:cNvSpPr txBox="1"/>
          <p:nvPr/>
        </p:nvSpPr>
        <p:spPr>
          <a:xfrm>
            <a:off x="1176234" y="2851285"/>
            <a:ext cx="2348909" cy="2169825"/>
          </a:xfrm>
          <a:prstGeom prst="rect">
            <a:avLst/>
          </a:prstGeom>
          <a:noFill/>
        </p:spPr>
        <p:txBody>
          <a:bodyPr wrap="square" rtlCol="0">
            <a:spAutoFit/>
          </a:bodyPr>
          <a:lstStyle/>
          <a:p>
            <a:r>
              <a:rPr lang="en-GB" sz="1500" dirty="0">
                <a:solidFill>
                  <a:schemeClr val="bg1"/>
                </a:solidFill>
                <a:latin typeface="Calibri" panose="020F0502020204030204" pitchFamily="34" charset="0"/>
              </a:rPr>
              <a:t>flows north at 3 to 5 miles per hour from the Florida Straits to Cape Hatteras. Moving at 8 billion gallons of water per minute, </a:t>
            </a:r>
            <a:r>
              <a:rPr lang="en-GB" sz="1500" b="1" dirty="0">
                <a:solidFill>
                  <a:schemeClr val="bg1"/>
                </a:solidFill>
                <a:latin typeface="Calibri" panose="020F0502020204030204" pitchFamily="34" charset="0"/>
              </a:rPr>
              <a:t>its energy-dense Florida portion alone could yield 4 to 6 GW </a:t>
            </a:r>
            <a:r>
              <a:rPr lang="en-GB" sz="1500" dirty="0">
                <a:solidFill>
                  <a:schemeClr val="bg1"/>
                </a:solidFill>
                <a:latin typeface="Calibri" panose="020F0502020204030204" pitchFamily="34" charset="0"/>
              </a:rPr>
              <a:t>of clean, renewable energy.*</a:t>
            </a:r>
          </a:p>
        </p:txBody>
      </p:sp>
      <p:sp>
        <p:nvSpPr>
          <p:cNvPr id="36" name="pole tekstowe 35">
            <a:extLst>
              <a:ext uri="{FF2B5EF4-FFF2-40B4-BE49-F238E27FC236}">
                <a16:creationId xmlns:a16="http://schemas.microsoft.com/office/drawing/2014/main" id="{906BA4C0-46F7-2A9E-7C98-661FCF3DD2CF}"/>
              </a:ext>
            </a:extLst>
          </p:cNvPr>
          <p:cNvSpPr txBox="1"/>
          <p:nvPr/>
        </p:nvSpPr>
        <p:spPr>
          <a:xfrm>
            <a:off x="6754376" y="5762420"/>
            <a:ext cx="4313583" cy="430887"/>
          </a:xfrm>
          <a:prstGeom prst="rect">
            <a:avLst/>
          </a:prstGeom>
          <a:noFill/>
        </p:spPr>
        <p:txBody>
          <a:bodyPr wrap="square">
            <a:spAutoFit/>
          </a:bodyPr>
          <a:lstStyle/>
          <a:p>
            <a:pPr algn="r"/>
            <a:r>
              <a:rPr lang="en-US" sz="1100" i="1" dirty="0">
                <a:effectLst/>
                <a:ea typeface="Calibri" panose="020F0502020204030204" pitchFamily="34" charset="0"/>
                <a:cs typeface="Calibri" panose="020F0502020204030204" pitchFamily="34" charset="0"/>
              </a:rPr>
              <a:t>*</a:t>
            </a:r>
            <a:r>
              <a:rPr lang="en-US" sz="1100" i="1" dirty="0" err="1">
                <a:effectLst/>
                <a:ea typeface="Calibri" panose="020F0502020204030204" pitchFamily="34" charset="0"/>
                <a:cs typeface="Calibri" panose="020F0502020204030204" pitchFamily="34" charset="0"/>
              </a:rPr>
              <a:t>oceanbased.energy</a:t>
            </a:r>
            <a:endParaRPr lang="en-US" sz="1100" i="1" dirty="0">
              <a:effectLst/>
              <a:ea typeface="Calibri" panose="020F0502020204030204" pitchFamily="34" charset="0"/>
              <a:cs typeface="Calibri" panose="020F0502020204030204" pitchFamily="34" charset="0"/>
            </a:endParaRPr>
          </a:p>
          <a:p>
            <a:pPr algn="r"/>
            <a:r>
              <a:rPr lang="en-US" sz="1100" i="1" dirty="0">
                <a:effectLst/>
                <a:ea typeface="Calibri" panose="020F0502020204030204" pitchFamily="34" charset="0"/>
                <a:cs typeface="Calibri" panose="020F0502020204030204" pitchFamily="34" charset="0"/>
              </a:rPr>
              <a:t>Map source: </a:t>
            </a:r>
            <a:r>
              <a:rPr lang="en-US" sz="1100" i="1" dirty="0" err="1">
                <a:effectLst/>
                <a:ea typeface="Calibri" panose="020F0502020204030204" pitchFamily="34" charset="0"/>
                <a:cs typeface="Calibri" panose="020F0502020204030204" pitchFamily="34" charset="0"/>
              </a:rPr>
              <a:t>EarthHow</a:t>
            </a:r>
            <a:r>
              <a:rPr lang="en-US" sz="1100" i="1" dirty="0">
                <a:effectLst/>
                <a:ea typeface="Calibri" panose="020F0502020204030204" pitchFamily="34" charset="0"/>
                <a:cs typeface="Calibri" panose="020F0502020204030204" pitchFamily="34" charset="0"/>
              </a:rPr>
              <a:t>, 2023. www.earthhow.com/ocean-currents/</a:t>
            </a:r>
            <a:endParaRPr lang="en-GB" sz="1100" i="1" dirty="0"/>
          </a:p>
        </p:txBody>
      </p:sp>
      <p:sp>
        <p:nvSpPr>
          <p:cNvPr id="12" name="Tijdelijke aanduiding voor tekst 15">
            <a:extLst>
              <a:ext uri="{FF2B5EF4-FFF2-40B4-BE49-F238E27FC236}">
                <a16:creationId xmlns:a16="http://schemas.microsoft.com/office/drawing/2014/main" id="{0313EE4B-E3FB-FF40-92F2-0AE2C1B4AF1D}"/>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3" name="Tijdelijke aanduiding voor tekst 9">
            <a:extLst>
              <a:ext uri="{FF2B5EF4-FFF2-40B4-BE49-F238E27FC236}">
                <a16:creationId xmlns:a16="http://schemas.microsoft.com/office/drawing/2014/main" id="{31A05546-71DE-954B-A80A-19C8037C915F}"/>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4" name="Tijdelijke aanduiding voor dianummer 3">
            <a:extLst>
              <a:ext uri="{FF2B5EF4-FFF2-40B4-BE49-F238E27FC236}">
                <a16:creationId xmlns:a16="http://schemas.microsoft.com/office/drawing/2014/main" id="{65FE4325-97B6-104B-AF1B-F336FB7D4055}"/>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7</a:t>
            </a:fld>
            <a:endParaRPr lang="pl-PL" dirty="0"/>
          </a:p>
        </p:txBody>
      </p:sp>
      <p:pic>
        <p:nvPicPr>
          <p:cNvPr id="4" name="Obraz 3" descr="Obraz zawierający mapa, tekst, atlas, diagram&#10;&#10;Opis wygenerowany automatycznie">
            <a:extLst>
              <a:ext uri="{FF2B5EF4-FFF2-40B4-BE49-F238E27FC236}">
                <a16:creationId xmlns:a16="http://schemas.microsoft.com/office/drawing/2014/main" id="{F3914981-69A6-33B8-D5D2-310D928AD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0553" y="1691532"/>
            <a:ext cx="7173626" cy="4070887"/>
          </a:xfrm>
          <a:prstGeom prst="rect">
            <a:avLst/>
          </a:prstGeom>
        </p:spPr>
      </p:pic>
      <p:sp>
        <p:nvSpPr>
          <p:cNvPr id="5" name="Oval 4">
            <a:extLst>
              <a:ext uri="{FF2B5EF4-FFF2-40B4-BE49-F238E27FC236}">
                <a16:creationId xmlns:a16="http://schemas.microsoft.com/office/drawing/2014/main" id="{5FFAE462-E42E-EA53-03DE-B818850D2DFE}"/>
              </a:ext>
            </a:extLst>
          </p:cNvPr>
          <p:cNvSpPr/>
          <p:nvPr/>
        </p:nvSpPr>
        <p:spPr>
          <a:xfrm>
            <a:off x="6096000" y="2851285"/>
            <a:ext cx="899160" cy="869991"/>
          </a:xfrm>
          <a:prstGeom prst="ellipse">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425529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5BAB13D-CE85-C548-A9C2-DAA33BA703E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6528" y="2614842"/>
            <a:ext cx="11785600" cy="2844800"/>
          </a:xfrm>
          <a:prstGeom prst="rect">
            <a:avLst/>
          </a:prstGeom>
        </p:spPr>
      </p:pic>
      <p:pic>
        <p:nvPicPr>
          <p:cNvPr id="12" name="Graphic 11">
            <a:extLst>
              <a:ext uri="{FF2B5EF4-FFF2-40B4-BE49-F238E27FC236}">
                <a16:creationId xmlns:a16="http://schemas.microsoft.com/office/drawing/2014/main" id="{208A88D5-16BC-1F47-8D78-7A640D2D951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4878415"/>
            <a:ext cx="12192000" cy="1420038"/>
          </a:xfrm>
          <a:prstGeom prst="rect">
            <a:avLst/>
          </a:prstGeom>
        </p:spPr>
      </p:pic>
      <p:sp>
        <p:nvSpPr>
          <p:cNvPr id="2" name="Tytuł 1">
            <a:extLst>
              <a:ext uri="{FF2B5EF4-FFF2-40B4-BE49-F238E27FC236}">
                <a16:creationId xmlns:a16="http://schemas.microsoft.com/office/drawing/2014/main" id="{E7274C9E-EFC9-56AA-0228-28F999EC3309}"/>
              </a:ext>
            </a:extLst>
          </p:cNvPr>
          <p:cNvSpPr>
            <a:spLocks noGrp="1"/>
          </p:cNvSpPr>
          <p:nvPr>
            <p:ph type="title"/>
          </p:nvPr>
        </p:nvSpPr>
        <p:spPr/>
        <p:txBody>
          <a:bodyPr/>
          <a:lstStyle/>
          <a:p>
            <a:r>
              <a:rPr lang="en-GB" dirty="0"/>
              <a:t>Ocean currents energy demonstration projects (2)</a:t>
            </a:r>
          </a:p>
        </p:txBody>
      </p:sp>
      <p:grpSp>
        <p:nvGrpSpPr>
          <p:cNvPr id="4" name="Grupa 3">
            <a:extLst>
              <a:ext uri="{FF2B5EF4-FFF2-40B4-BE49-F238E27FC236}">
                <a16:creationId xmlns:a16="http://schemas.microsoft.com/office/drawing/2014/main" id="{52E5F661-CC7A-90F6-2F22-A120E7526242}"/>
              </a:ext>
            </a:extLst>
          </p:cNvPr>
          <p:cNvGrpSpPr/>
          <p:nvPr/>
        </p:nvGrpSpPr>
        <p:grpSpPr>
          <a:xfrm>
            <a:off x="3055075" y="1709597"/>
            <a:ext cx="6081849" cy="3878837"/>
            <a:chOff x="4172389" y="1690687"/>
            <a:chExt cx="6081849" cy="4272938"/>
          </a:xfrm>
        </p:grpSpPr>
        <p:sp>
          <p:nvSpPr>
            <p:cNvPr id="5" name="Prostokąt 4">
              <a:extLst>
                <a:ext uri="{FF2B5EF4-FFF2-40B4-BE49-F238E27FC236}">
                  <a16:creationId xmlns:a16="http://schemas.microsoft.com/office/drawing/2014/main" id="{08DBEFF7-B8F6-E316-CFF7-26A0F399A908}"/>
                </a:ext>
              </a:extLst>
            </p:cNvPr>
            <p:cNvSpPr/>
            <p:nvPr/>
          </p:nvSpPr>
          <p:spPr>
            <a:xfrm>
              <a:off x="4172389" y="1690687"/>
              <a:ext cx="6081849" cy="4272938"/>
            </a:xfrm>
            <a:custGeom>
              <a:avLst/>
              <a:gdLst>
                <a:gd name="connsiteX0" fmla="*/ 0 w 6081849"/>
                <a:gd name="connsiteY0" fmla="*/ 0 h 4272938"/>
                <a:gd name="connsiteX1" fmla="*/ 554124 w 6081849"/>
                <a:gd name="connsiteY1" fmla="*/ 0 h 4272938"/>
                <a:gd name="connsiteX2" fmla="*/ 1229885 w 6081849"/>
                <a:gd name="connsiteY2" fmla="*/ 0 h 4272938"/>
                <a:gd name="connsiteX3" fmla="*/ 2027283 w 6081849"/>
                <a:gd name="connsiteY3" fmla="*/ 0 h 4272938"/>
                <a:gd name="connsiteX4" fmla="*/ 2581407 w 6081849"/>
                <a:gd name="connsiteY4" fmla="*/ 0 h 4272938"/>
                <a:gd name="connsiteX5" fmla="*/ 3317987 w 6081849"/>
                <a:gd name="connsiteY5" fmla="*/ 0 h 4272938"/>
                <a:gd name="connsiteX6" fmla="*/ 3872111 w 6081849"/>
                <a:gd name="connsiteY6" fmla="*/ 0 h 4272938"/>
                <a:gd name="connsiteX7" fmla="*/ 4547872 w 6081849"/>
                <a:gd name="connsiteY7" fmla="*/ 0 h 4272938"/>
                <a:gd name="connsiteX8" fmla="*/ 5284451 w 6081849"/>
                <a:gd name="connsiteY8" fmla="*/ 0 h 4272938"/>
                <a:gd name="connsiteX9" fmla="*/ 6081849 w 6081849"/>
                <a:gd name="connsiteY9" fmla="*/ 0 h 4272938"/>
                <a:gd name="connsiteX10" fmla="*/ 6081849 w 6081849"/>
                <a:gd name="connsiteY10" fmla="*/ 482232 h 4272938"/>
                <a:gd name="connsiteX11" fmla="*/ 6081849 w 6081849"/>
                <a:gd name="connsiteY11" fmla="*/ 1092651 h 4272938"/>
                <a:gd name="connsiteX12" fmla="*/ 6081849 w 6081849"/>
                <a:gd name="connsiteY12" fmla="*/ 1788530 h 4272938"/>
                <a:gd name="connsiteX13" fmla="*/ 6081849 w 6081849"/>
                <a:gd name="connsiteY13" fmla="*/ 2441679 h 4272938"/>
                <a:gd name="connsiteX14" fmla="*/ 6081849 w 6081849"/>
                <a:gd name="connsiteY14" fmla="*/ 3009369 h 4272938"/>
                <a:gd name="connsiteX15" fmla="*/ 6081849 w 6081849"/>
                <a:gd name="connsiteY15" fmla="*/ 3662518 h 4272938"/>
                <a:gd name="connsiteX16" fmla="*/ 6081849 w 6081849"/>
                <a:gd name="connsiteY16" fmla="*/ 4272938 h 4272938"/>
                <a:gd name="connsiteX17" fmla="*/ 5406088 w 6081849"/>
                <a:gd name="connsiteY17" fmla="*/ 4272938 h 4272938"/>
                <a:gd name="connsiteX18" fmla="*/ 4608690 w 6081849"/>
                <a:gd name="connsiteY18" fmla="*/ 4272938 h 4272938"/>
                <a:gd name="connsiteX19" fmla="*/ 3811292 w 6081849"/>
                <a:gd name="connsiteY19" fmla="*/ 4272938 h 4272938"/>
                <a:gd name="connsiteX20" fmla="*/ 3074713 w 6081849"/>
                <a:gd name="connsiteY20" fmla="*/ 4272938 h 4272938"/>
                <a:gd name="connsiteX21" fmla="*/ 2338133 w 6081849"/>
                <a:gd name="connsiteY21" fmla="*/ 4272938 h 4272938"/>
                <a:gd name="connsiteX22" fmla="*/ 1601554 w 6081849"/>
                <a:gd name="connsiteY22" fmla="*/ 4272938 h 4272938"/>
                <a:gd name="connsiteX23" fmla="*/ 1047430 w 6081849"/>
                <a:gd name="connsiteY23" fmla="*/ 4272938 h 4272938"/>
                <a:gd name="connsiteX24" fmla="*/ 0 w 6081849"/>
                <a:gd name="connsiteY24" fmla="*/ 4272938 h 4272938"/>
                <a:gd name="connsiteX25" fmla="*/ 0 w 6081849"/>
                <a:gd name="connsiteY25" fmla="*/ 3662518 h 4272938"/>
                <a:gd name="connsiteX26" fmla="*/ 0 w 6081849"/>
                <a:gd name="connsiteY26" fmla="*/ 3180287 h 4272938"/>
                <a:gd name="connsiteX27" fmla="*/ 0 w 6081849"/>
                <a:gd name="connsiteY27" fmla="*/ 2527138 h 4272938"/>
                <a:gd name="connsiteX28" fmla="*/ 0 w 6081849"/>
                <a:gd name="connsiteY28" fmla="*/ 2044906 h 4272938"/>
                <a:gd name="connsiteX29" fmla="*/ 0 w 6081849"/>
                <a:gd name="connsiteY29" fmla="*/ 1434486 h 4272938"/>
                <a:gd name="connsiteX30" fmla="*/ 0 w 6081849"/>
                <a:gd name="connsiteY30" fmla="*/ 738608 h 4272938"/>
                <a:gd name="connsiteX31" fmla="*/ 0 w 6081849"/>
                <a:gd name="connsiteY31" fmla="*/ 0 h 4272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1849" h="4272938" fill="none" extrusionOk="0">
                  <a:moveTo>
                    <a:pt x="0" y="0"/>
                  </a:moveTo>
                  <a:cubicBezTo>
                    <a:pt x="155965" y="-27695"/>
                    <a:pt x="347334" y="-8583"/>
                    <a:pt x="554124" y="0"/>
                  </a:cubicBezTo>
                  <a:cubicBezTo>
                    <a:pt x="760914" y="8583"/>
                    <a:pt x="1068687" y="19554"/>
                    <a:pt x="1229885" y="0"/>
                  </a:cubicBezTo>
                  <a:cubicBezTo>
                    <a:pt x="1391083" y="-19554"/>
                    <a:pt x="1851653" y="32309"/>
                    <a:pt x="2027283" y="0"/>
                  </a:cubicBezTo>
                  <a:cubicBezTo>
                    <a:pt x="2202913" y="-32309"/>
                    <a:pt x="2375104" y="-7465"/>
                    <a:pt x="2581407" y="0"/>
                  </a:cubicBezTo>
                  <a:cubicBezTo>
                    <a:pt x="2787710" y="7465"/>
                    <a:pt x="3078231" y="-7201"/>
                    <a:pt x="3317987" y="0"/>
                  </a:cubicBezTo>
                  <a:cubicBezTo>
                    <a:pt x="3557743" y="7201"/>
                    <a:pt x="3744536" y="-25494"/>
                    <a:pt x="3872111" y="0"/>
                  </a:cubicBezTo>
                  <a:cubicBezTo>
                    <a:pt x="3999686" y="25494"/>
                    <a:pt x="4330663" y="24746"/>
                    <a:pt x="4547872" y="0"/>
                  </a:cubicBezTo>
                  <a:cubicBezTo>
                    <a:pt x="4765081" y="-24746"/>
                    <a:pt x="5085135" y="-20855"/>
                    <a:pt x="5284451" y="0"/>
                  </a:cubicBezTo>
                  <a:cubicBezTo>
                    <a:pt x="5483767" y="20855"/>
                    <a:pt x="5795931" y="20458"/>
                    <a:pt x="6081849" y="0"/>
                  </a:cubicBezTo>
                  <a:cubicBezTo>
                    <a:pt x="6068307" y="228952"/>
                    <a:pt x="6074612" y="366165"/>
                    <a:pt x="6081849" y="482232"/>
                  </a:cubicBezTo>
                  <a:cubicBezTo>
                    <a:pt x="6089086" y="598299"/>
                    <a:pt x="6079524" y="966878"/>
                    <a:pt x="6081849" y="1092651"/>
                  </a:cubicBezTo>
                  <a:cubicBezTo>
                    <a:pt x="6084174" y="1218424"/>
                    <a:pt x="6047991" y="1532216"/>
                    <a:pt x="6081849" y="1788530"/>
                  </a:cubicBezTo>
                  <a:cubicBezTo>
                    <a:pt x="6115707" y="2044844"/>
                    <a:pt x="6089791" y="2281515"/>
                    <a:pt x="6081849" y="2441679"/>
                  </a:cubicBezTo>
                  <a:cubicBezTo>
                    <a:pt x="6073907" y="2601843"/>
                    <a:pt x="6064022" y="2882563"/>
                    <a:pt x="6081849" y="3009369"/>
                  </a:cubicBezTo>
                  <a:cubicBezTo>
                    <a:pt x="6099677" y="3136175"/>
                    <a:pt x="6082105" y="3375128"/>
                    <a:pt x="6081849" y="3662518"/>
                  </a:cubicBezTo>
                  <a:cubicBezTo>
                    <a:pt x="6081593" y="3949908"/>
                    <a:pt x="6085252" y="3990536"/>
                    <a:pt x="6081849" y="4272938"/>
                  </a:cubicBezTo>
                  <a:cubicBezTo>
                    <a:pt x="5780940" y="4255649"/>
                    <a:pt x="5614255" y="4286577"/>
                    <a:pt x="5406088" y="4272938"/>
                  </a:cubicBezTo>
                  <a:cubicBezTo>
                    <a:pt x="5197921" y="4259299"/>
                    <a:pt x="4995126" y="4297502"/>
                    <a:pt x="4608690" y="4272938"/>
                  </a:cubicBezTo>
                  <a:cubicBezTo>
                    <a:pt x="4222254" y="4248374"/>
                    <a:pt x="3976552" y="4280699"/>
                    <a:pt x="3811292" y="4272938"/>
                  </a:cubicBezTo>
                  <a:cubicBezTo>
                    <a:pt x="3646032" y="4265177"/>
                    <a:pt x="3352462" y="4274760"/>
                    <a:pt x="3074713" y="4272938"/>
                  </a:cubicBezTo>
                  <a:cubicBezTo>
                    <a:pt x="2796964" y="4271116"/>
                    <a:pt x="2700315" y="4254486"/>
                    <a:pt x="2338133" y="4272938"/>
                  </a:cubicBezTo>
                  <a:cubicBezTo>
                    <a:pt x="1975951" y="4291390"/>
                    <a:pt x="1799170" y="4247556"/>
                    <a:pt x="1601554" y="4272938"/>
                  </a:cubicBezTo>
                  <a:cubicBezTo>
                    <a:pt x="1403938" y="4298320"/>
                    <a:pt x="1294821" y="4293310"/>
                    <a:pt x="1047430" y="4272938"/>
                  </a:cubicBezTo>
                  <a:cubicBezTo>
                    <a:pt x="800039" y="4252566"/>
                    <a:pt x="241321" y="4254803"/>
                    <a:pt x="0" y="4272938"/>
                  </a:cubicBezTo>
                  <a:cubicBezTo>
                    <a:pt x="-17086" y="4030072"/>
                    <a:pt x="12385" y="3798258"/>
                    <a:pt x="0" y="3662518"/>
                  </a:cubicBezTo>
                  <a:cubicBezTo>
                    <a:pt x="-12385" y="3526778"/>
                    <a:pt x="14580" y="3290394"/>
                    <a:pt x="0" y="3180287"/>
                  </a:cubicBezTo>
                  <a:cubicBezTo>
                    <a:pt x="-14580" y="3070180"/>
                    <a:pt x="-13379" y="2842556"/>
                    <a:pt x="0" y="2527138"/>
                  </a:cubicBezTo>
                  <a:cubicBezTo>
                    <a:pt x="13379" y="2211720"/>
                    <a:pt x="22179" y="2222865"/>
                    <a:pt x="0" y="2044906"/>
                  </a:cubicBezTo>
                  <a:cubicBezTo>
                    <a:pt x="-22179" y="1866947"/>
                    <a:pt x="-8275" y="1677965"/>
                    <a:pt x="0" y="1434486"/>
                  </a:cubicBezTo>
                  <a:cubicBezTo>
                    <a:pt x="8275" y="1191007"/>
                    <a:pt x="24245" y="1002545"/>
                    <a:pt x="0" y="738608"/>
                  </a:cubicBezTo>
                  <a:cubicBezTo>
                    <a:pt x="-24245" y="474671"/>
                    <a:pt x="-6277" y="331086"/>
                    <a:pt x="0" y="0"/>
                  </a:cubicBezTo>
                  <a:close/>
                </a:path>
                <a:path w="6081849" h="4272938" stroke="0" extrusionOk="0">
                  <a:moveTo>
                    <a:pt x="0" y="0"/>
                  </a:moveTo>
                  <a:cubicBezTo>
                    <a:pt x="207018" y="23513"/>
                    <a:pt x="360713" y="19452"/>
                    <a:pt x="614943" y="0"/>
                  </a:cubicBezTo>
                  <a:cubicBezTo>
                    <a:pt x="869173" y="-19452"/>
                    <a:pt x="943349" y="-19371"/>
                    <a:pt x="1108248" y="0"/>
                  </a:cubicBezTo>
                  <a:cubicBezTo>
                    <a:pt x="1273148" y="19371"/>
                    <a:pt x="1690228" y="-1434"/>
                    <a:pt x="1905646" y="0"/>
                  </a:cubicBezTo>
                  <a:cubicBezTo>
                    <a:pt x="2121064" y="1434"/>
                    <a:pt x="2242409" y="20552"/>
                    <a:pt x="2520589" y="0"/>
                  </a:cubicBezTo>
                  <a:cubicBezTo>
                    <a:pt x="2798769" y="-20552"/>
                    <a:pt x="2904370" y="-29292"/>
                    <a:pt x="3135531" y="0"/>
                  </a:cubicBezTo>
                  <a:cubicBezTo>
                    <a:pt x="3366692" y="29292"/>
                    <a:pt x="3563982" y="28044"/>
                    <a:pt x="3932929" y="0"/>
                  </a:cubicBezTo>
                  <a:cubicBezTo>
                    <a:pt x="4301876" y="-28044"/>
                    <a:pt x="4215160" y="12542"/>
                    <a:pt x="4487053" y="0"/>
                  </a:cubicBezTo>
                  <a:cubicBezTo>
                    <a:pt x="4758946" y="-12542"/>
                    <a:pt x="4978022" y="-126"/>
                    <a:pt x="5284451" y="0"/>
                  </a:cubicBezTo>
                  <a:cubicBezTo>
                    <a:pt x="5590880" y="126"/>
                    <a:pt x="5755715" y="-35092"/>
                    <a:pt x="6081849" y="0"/>
                  </a:cubicBezTo>
                  <a:cubicBezTo>
                    <a:pt x="6065489" y="148008"/>
                    <a:pt x="6086717" y="327070"/>
                    <a:pt x="6081849" y="610420"/>
                  </a:cubicBezTo>
                  <a:cubicBezTo>
                    <a:pt x="6076981" y="893770"/>
                    <a:pt x="6064231" y="1072249"/>
                    <a:pt x="6081849" y="1220839"/>
                  </a:cubicBezTo>
                  <a:cubicBezTo>
                    <a:pt x="6099467" y="1369429"/>
                    <a:pt x="6083973" y="1708764"/>
                    <a:pt x="6081849" y="1873989"/>
                  </a:cubicBezTo>
                  <a:cubicBezTo>
                    <a:pt x="6079726" y="2039214"/>
                    <a:pt x="6091803" y="2164297"/>
                    <a:pt x="6081849" y="2356220"/>
                  </a:cubicBezTo>
                  <a:cubicBezTo>
                    <a:pt x="6071895" y="2548143"/>
                    <a:pt x="6091113" y="2765263"/>
                    <a:pt x="6081849" y="2966640"/>
                  </a:cubicBezTo>
                  <a:cubicBezTo>
                    <a:pt x="6072585" y="3168017"/>
                    <a:pt x="6100249" y="3275889"/>
                    <a:pt x="6081849" y="3577060"/>
                  </a:cubicBezTo>
                  <a:cubicBezTo>
                    <a:pt x="6063449" y="3878231"/>
                    <a:pt x="6116066" y="3964744"/>
                    <a:pt x="6081849" y="4272938"/>
                  </a:cubicBezTo>
                  <a:cubicBezTo>
                    <a:pt x="5779792" y="4293951"/>
                    <a:pt x="5520756" y="4271523"/>
                    <a:pt x="5345270" y="4272938"/>
                  </a:cubicBezTo>
                  <a:cubicBezTo>
                    <a:pt x="5169784" y="4274353"/>
                    <a:pt x="4869118" y="4283052"/>
                    <a:pt x="4669509" y="4272938"/>
                  </a:cubicBezTo>
                  <a:cubicBezTo>
                    <a:pt x="4469900" y="4262824"/>
                    <a:pt x="4396594" y="4285718"/>
                    <a:pt x="4176203" y="4272938"/>
                  </a:cubicBezTo>
                  <a:cubicBezTo>
                    <a:pt x="3955812" y="4260158"/>
                    <a:pt x="3846418" y="4278359"/>
                    <a:pt x="3622079" y="4272938"/>
                  </a:cubicBezTo>
                  <a:cubicBezTo>
                    <a:pt x="3397740" y="4267517"/>
                    <a:pt x="3158438" y="4273719"/>
                    <a:pt x="2824681" y="4272938"/>
                  </a:cubicBezTo>
                  <a:cubicBezTo>
                    <a:pt x="2490924" y="4272157"/>
                    <a:pt x="2479375" y="4240256"/>
                    <a:pt x="2148920" y="4272938"/>
                  </a:cubicBezTo>
                  <a:cubicBezTo>
                    <a:pt x="1818465" y="4305620"/>
                    <a:pt x="1836097" y="4262443"/>
                    <a:pt x="1594796" y="4272938"/>
                  </a:cubicBezTo>
                  <a:cubicBezTo>
                    <a:pt x="1353495" y="4283433"/>
                    <a:pt x="1091671" y="4295342"/>
                    <a:pt x="919035" y="4272938"/>
                  </a:cubicBezTo>
                  <a:cubicBezTo>
                    <a:pt x="746399" y="4250534"/>
                    <a:pt x="209762" y="4304569"/>
                    <a:pt x="0" y="4272938"/>
                  </a:cubicBezTo>
                  <a:cubicBezTo>
                    <a:pt x="8350" y="4140041"/>
                    <a:pt x="2854" y="3918952"/>
                    <a:pt x="0" y="3790706"/>
                  </a:cubicBezTo>
                  <a:cubicBezTo>
                    <a:pt x="-2854" y="3662460"/>
                    <a:pt x="-23843" y="3336957"/>
                    <a:pt x="0" y="3137557"/>
                  </a:cubicBezTo>
                  <a:cubicBezTo>
                    <a:pt x="23843" y="2938157"/>
                    <a:pt x="-2182" y="2778375"/>
                    <a:pt x="0" y="2612596"/>
                  </a:cubicBezTo>
                  <a:cubicBezTo>
                    <a:pt x="2182" y="2446817"/>
                    <a:pt x="-4080" y="2220124"/>
                    <a:pt x="0" y="1916718"/>
                  </a:cubicBezTo>
                  <a:cubicBezTo>
                    <a:pt x="4080" y="1613312"/>
                    <a:pt x="-15891" y="1596419"/>
                    <a:pt x="0" y="1349028"/>
                  </a:cubicBezTo>
                  <a:cubicBezTo>
                    <a:pt x="15891" y="1101637"/>
                    <a:pt x="-9059" y="1035125"/>
                    <a:pt x="0" y="866796"/>
                  </a:cubicBezTo>
                  <a:cubicBezTo>
                    <a:pt x="9059" y="698467"/>
                    <a:pt x="12404" y="381474"/>
                    <a:pt x="0" y="0"/>
                  </a:cubicBezTo>
                  <a:close/>
                </a:path>
              </a:pathLst>
            </a:custGeom>
            <a:solidFill>
              <a:srgbClr val="5BC5F2"/>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pl-PL" sz="1800" dirty="0">
                <a:effectLst/>
                <a:latin typeface="Times New Roman" panose="02020603050405020304" pitchFamily="18" charset="0"/>
                <a:ea typeface="Times New Roman" panose="02020603050405020304" pitchFamily="18" charset="0"/>
              </a:endParaRPr>
            </a:p>
          </p:txBody>
        </p:sp>
        <p:sp>
          <p:nvSpPr>
            <p:cNvPr id="6" name="pole tekstowe 5">
              <a:extLst>
                <a:ext uri="{FF2B5EF4-FFF2-40B4-BE49-F238E27FC236}">
                  <a16:creationId xmlns:a16="http://schemas.microsoft.com/office/drawing/2014/main" id="{07FF2252-DD40-82BB-C7EC-4DCE81E9B100}"/>
                </a:ext>
              </a:extLst>
            </p:cNvPr>
            <p:cNvSpPr txBox="1"/>
            <p:nvPr/>
          </p:nvSpPr>
          <p:spPr>
            <a:xfrm>
              <a:off x="4405448" y="2008400"/>
              <a:ext cx="5442389" cy="3153142"/>
            </a:xfrm>
            <a:prstGeom prst="rect">
              <a:avLst/>
            </a:prstGeom>
            <a:noFill/>
          </p:spPr>
          <p:txBody>
            <a:bodyPr wrap="square">
              <a:spAutoFit/>
            </a:bodyPr>
            <a:lstStyle/>
            <a:p>
              <a:r>
                <a:rPr lang="en-GB" sz="1800" dirty="0">
                  <a:solidFill>
                    <a:schemeClr val="bg1"/>
                  </a:solidFill>
                  <a:effectLst/>
                  <a:latin typeface="Calibri" panose="020F0502020204030204" pitchFamily="34" charset="0"/>
                  <a:ea typeface="Times New Roman" panose="02020603050405020304" pitchFamily="18" charset="0"/>
                </a:rPr>
                <a:t>The Florida-based South National Marine Renewable Energy Centre with close collaboration with local universities, has small-scale test berths for ocean current deployments in the nearby Gulf Stream. Equipped with a deep-sea anchor bases at 350 metres below the surface, the devices are suspended at 90 metres depth. </a:t>
              </a:r>
            </a:p>
            <a:p>
              <a:endParaRPr lang="en-GB" dirty="0">
                <a:solidFill>
                  <a:schemeClr val="bg1"/>
                </a:solidFill>
                <a:latin typeface="Calibri" panose="020F0502020204030204" pitchFamily="34" charset="0"/>
                <a:ea typeface="Times New Roman" panose="02020603050405020304" pitchFamily="18" charset="0"/>
              </a:endParaRPr>
            </a:p>
            <a:p>
              <a:r>
                <a:rPr lang="en-GB" sz="1800" dirty="0">
                  <a:solidFill>
                    <a:srgbClr val="0070BA"/>
                  </a:solidFill>
                  <a:effectLst/>
                  <a:latin typeface="Calibri" panose="020F0502020204030204" pitchFamily="34" charset="0"/>
                  <a:ea typeface="Times New Roman" panose="02020603050405020304" pitchFamily="18" charset="0"/>
                </a:rPr>
                <a:t>A first 24-hour test of an ocean current device in such a berth was successfully conducted in May 2020. </a:t>
              </a:r>
              <a:endParaRPr lang="pl-PL" sz="1800" dirty="0">
                <a:solidFill>
                  <a:srgbClr val="0070BA"/>
                </a:solidFill>
                <a:effectLst/>
                <a:latin typeface="Times New Roman" panose="02020603050405020304" pitchFamily="18" charset="0"/>
                <a:ea typeface="Times New Roman" panose="02020603050405020304" pitchFamily="18" charset="0"/>
              </a:endParaRPr>
            </a:p>
          </p:txBody>
        </p:sp>
      </p:grpSp>
      <p:sp>
        <p:nvSpPr>
          <p:cNvPr id="9" name="Tijdelijke aanduiding voor tekst 15">
            <a:extLst>
              <a:ext uri="{FF2B5EF4-FFF2-40B4-BE49-F238E27FC236}">
                <a16:creationId xmlns:a16="http://schemas.microsoft.com/office/drawing/2014/main" id="{F187DA19-6456-2143-83E4-C43044D27E32}"/>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0" name="Tijdelijke aanduiding voor tekst 9">
            <a:extLst>
              <a:ext uri="{FF2B5EF4-FFF2-40B4-BE49-F238E27FC236}">
                <a16:creationId xmlns:a16="http://schemas.microsoft.com/office/drawing/2014/main" id="{E3904AEB-1F71-3F40-98CB-4E60EEE4F2A3}"/>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1" name="Tijdelijke aanduiding voor dianummer 3">
            <a:extLst>
              <a:ext uri="{FF2B5EF4-FFF2-40B4-BE49-F238E27FC236}">
                <a16:creationId xmlns:a16="http://schemas.microsoft.com/office/drawing/2014/main" id="{98849059-897C-C94E-AB7F-24324195468D}"/>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8</a:t>
            </a:fld>
            <a:endParaRPr lang="pl-PL" dirty="0"/>
          </a:p>
        </p:txBody>
      </p:sp>
    </p:spTree>
    <p:extLst>
      <p:ext uri="{BB962C8B-B14F-4D97-AF65-F5344CB8AC3E}">
        <p14:creationId xmlns:p14="http://schemas.microsoft.com/office/powerpoint/2010/main" val="164578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742 -0.02315 L -0.46263 -0.3132 " pathEditMode="relative" rAng="0" ptsTypes="AA">
                                      <p:cBhvr>
                                        <p:cTn id="6" dur="2000" fill="hold"/>
                                        <p:tgtEl>
                                          <p:spTgt spid="4"/>
                                        </p:tgtEl>
                                        <p:attrNameLst>
                                          <p:attrName>ppt_x</p:attrName>
                                          <p:attrName>ppt_y</p:attrName>
                                        </p:attrNameLst>
                                      </p:cBhvr>
                                      <p:rCtr x="-22760" y="-14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A72B664-E75F-4E29-E4AF-1B9986E74808}"/>
              </a:ext>
            </a:extLst>
          </p:cNvPr>
          <p:cNvSpPr>
            <a:spLocks noGrp="1"/>
          </p:cNvSpPr>
          <p:nvPr>
            <p:ph type="title"/>
          </p:nvPr>
        </p:nvSpPr>
        <p:spPr/>
        <p:txBody>
          <a:bodyPr/>
          <a:lstStyle/>
          <a:p>
            <a:r>
              <a:rPr lang="en-GB" dirty="0"/>
              <a:t>Ocean currents energy demonstration projects (3)</a:t>
            </a:r>
          </a:p>
        </p:txBody>
      </p:sp>
      <p:sp>
        <p:nvSpPr>
          <p:cNvPr id="3" name="Prostokąt 2">
            <a:extLst>
              <a:ext uri="{FF2B5EF4-FFF2-40B4-BE49-F238E27FC236}">
                <a16:creationId xmlns:a16="http://schemas.microsoft.com/office/drawing/2014/main" id="{EC92177A-2A49-9EE5-5C9F-1B0A4768DD3B}"/>
              </a:ext>
            </a:extLst>
          </p:cNvPr>
          <p:cNvSpPr/>
          <p:nvPr/>
        </p:nvSpPr>
        <p:spPr>
          <a:xfrm>
            <a:off x="838200" y="1690688"/>
            <a:ext cx="3429000" cy="4157453"/>
          </a:xfrm>
          <a:custGeom>
            <a:avLst/>
            <a:gdLst>
              <a:gd name="connsiteX0" fmla="*/ 0 w 3429000"/>
              <a:gd name="connsiteY0" fmla="*/ 0 h 4157453"/>
              <a:gd name="connsiteX1" fmla="*/ 754380 w 3429000"/>
              <a:gd name="connsiteY1" fmla="*/ 0 h 4157453"/>
              <a:gd name="connsiteX2" fmla="*/ 1474470 w 3429000"/>
              <a:gd name="connsiteY2" fmla="*/ 0 h 4157453"/>
              <a:gd name="connsiteX3" fmla="*/ 2160270 w 3429000"/>
              <a:gd name="connsiteY3" fmla="*/ 0 h 4157453"/>
              <a:gd name="connsiteX4" fmla="*/ 3429000 w 3429000"/>
              <a:gd name="connsiteY4" fmla="*/ 0 h 4157453"/>
              <a:gd name="connsiteX5" fmla="*/ 3429000 w 3429000"/>
              <a:gd name="connsiteY5" fmla="*/ 776058 h 4157453"/>
              <a:gd name="connsiteX6" fmla="*/ 3429000 w 3429000"/>
              <a:gd name="connsiteY6" fmla="*/ 1510541 h 4157453"/>
              <a:gd name="connsiteX7" fmla="*/ 3429000 w 3429000"/>
              <a:gd name="connsiteY7" fmla="*/ 2120301 h 4157453"/>
              <a:gd name="connsiteX8" fmla="*/ 3429000 w 3429000"/>
              <a:gd name="connsiteY8" fmla="*/ 2854784 h 4157453"/>
              <a:gd name="connsiteX9" fmla="*/ 3429000 w 3429000"/>
              <a:gd name="connsiteY9" fmla="*/ 3422970 h 4157453"/>
              <a:gd name="connsiteX10" fmla="*/ 3429000 w 3429000"/>
              <a:gd name="connsiteY10" fmla="*/ 4157453 h 4157453"/>
              <a:gd name="connsiteX11" fmla="*/ 2811780 w 3429000"/>
              <a:gd name="connsiteY11" fmla="*/ 4157453 h 4157453"/>
              <a:gd name="connsiteX12" fmla="*/ 2057400 w 3429000"/>
              <a:gd name="connsiteY12" fmla="*/ 4157453 h 4157453"/>
              <a:gd name="connsiteX13" fmla="*/ 1405890 w 3429000"/>
              <a:gd name="connsiteY13" fmla="*/ 4157453 h 4157453"/>
              <a:gd name="connsiteX14" fmla="*/ 651510 w 3429000"/>
              <a:gd name="connsiteY14" fmla="*/ 4157453 h 4157453"/>
              <a:gd name="connsiteX15" fmla="*/ 0 w 3429000"/>
              <a:gd name="connsiteY15" fmla="*/ 4157453 h 4157453"/>
              <a:gd name="connsiteX16" fmla="*/ 0 w 3429000"/>
              <a:gd name="connsiteY16" fmla="*/ 3589268 h 4157453"/>
              <a:gd name="connsiteX17" fmla="*/ 0 w 3429000"/>
              <a:gd name="connsiteY17" fmla="*/ 2854784 h 4157453"/>
              <a:gd name="connsiteX18" fmla="*/ 0 w 3429000"/>
              <a:gd name="connsiteY18" fmla="*/ 2286599 h 4157453"/>
              <a:gd name="connsiteX19" fmla="*/ 0 w 3429000"/>
              <a:gd name="connsiteY19" fmla="*/ 1718414 h 4157453"/>
              <a:gd name="connsiteX20" fmla="*/ 0 w 3429000"/>
              <a:gd name="connsiteY20" fmla="*/ 942356 h 4157453"/>
              <a:gd name="connsiteX21" fmla="*/ 0 w 3429000"/>
              <a:gd name="connsiteY21" fmla="*/ 0 h 415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29000" h="4157453" fill="none" extrusionOk="0">
                <a:moveTo>
                  <a:pt x="0" y="0"/>
                </a:moveTo>
                <a:cubicBezTo>
                  <a:pt x="275533" y="36574"/>
                  <a:pt x="413963" y="-1182"/>
                  <a:pt x="754380" y="0"/>
                </a:cubicBezTo>
                <a:cubicBezTo>
                  <a:pt x="1094797" y="1182"/>
                  <a:pt x="1175759" y="3950"/>
                  <a:pt x="1474470" y="0"/>
                </a:cubicBezTo>
                <a:cubicBezTo>
                  <a:pt x="1773181" y="-3950"/>
                  <a:pt x="1900068" y="-15486"/>
                  <a:pt x="2160270" y="0"/>
                </a:cubicBezTo>
                <a:cubicBezTo>
                  <a:pt x="2420472" y="15486"/>
                  <a:pt x="2806745" y="-61583"/>
                  <a:pt x="3429000" y="0"/>
                </a:cubicBezTo>
                <a:cubicBezTo>
                  <a:pt x="3393088" y="242868"/>
                  <a:pt x="3450947" y="565167"/>
                  <a:pt x="3429000" y="776058"/>
                </a:cubicBezTo>
                <a:cubicBezTo>
                  <a:pt x="3407053" y="986949"/>
                  <a:pt x="3462690" y="1328043"/>
                  <a:pt x="3429000" y="1510541"/>
                </a:cubicBezTo>
                <a:cubicBezTo>
                  <a:pt x="3395310" y="1693039"/>
                  <a:pt x="3438128" y="1868694"/>
                  <a:pt x="3429000" y="2120301"/>
                </a:cubicBezTo>
                <a:cubicBezTo>
                  <a:pt x="3419872" y="2371908"/>
                  <a:pt x="3459582" y="2534487"/>
                  <a:pt x="3429000" y="2854784"/>
                </a:cubicBezTo>
                <a:cubicBezTo>
                  <a:pt x="3398418" y="3175081"/>
                  <a:pt x="3446598" y="3151657"/>
                  <a:pt x="3429000" y="3422970"/>
                </a:cubicBezTo>
                <a:cubicBezTo>
                  <a:pt x="3411402" y="3694283"/>
                  <a:pt x="3417415" y="3902567"/>
                  <a:pt x="3429000" y="4157453"/>
                </a:cubicBezTo>
                <a:cubicBezTo>
                  <a:pt x="3256080" y="4180588"/>
                  <a:pt x="3009590" y="4186619"/>
                  <a:pt x="2811780" y="4157453"/>
                </a:cubicBezTo>
                <a:cubicBezTo>
                  <a:pt x="2613970" y="4128287"/>
                  <a:pt x="2310756" y="4158873"/>
                  <a:pt x="2057400" y="4157453"/>
                </a:cubicBezTo>
                <a:cubicBezTo>
                  <a:pt x="1804044" y="4156033"/>
                  <a:pt x="1661371" y="4154073"/>
                  <a:pt x="1405890" y="4157453"/>
                </a:cubicBezTo>
                <a:cubicBezTo>
                  <a:pt x="1150409" y="4160834"/>
                  <a:pt x="852604" y="4127698"/>
                  <a:pt x="651510" y="4157453"/>
                </a:cubicBezTo>
                <a:cubicBezTo>
                  <a:pt x="450416" y="4187208"/>
                  <a:pt x="199633" y="4140993"/>
                  <a:pt x="0" y="4157453"/>
                </a:cubicBezTo>
                <a:cubicBezTo>
                  <a:pt x="884" y="3960683"/>
                  <a:pt x="14410" y="3835495"/>
                  <a:pt x="0" y="3589268"/>
                </a:cubicBezTo>
                <a:cubicBezTo>
                  <a:pt x="-14410" y="3343042"/>
                  <a:pt x="-2039" y="3035476"/>
                  <a:pt x="0" y="2854784"/>
                </a:cubicBezTo>
                <a:cubicBezTo>
                  <a:pt x="2039" y="2674092"/>
                  <a:pt x="16670" y="2483247"/>
                  <a:pt x="0" y="2286599"/>
                </a:cubicBezTo>
                <a:cubicBezTo>
                  <a:pt x="-16670" y="2089952"/>
                  <a:pt x="3207" y="1893015"/>
                  <a:pt x="0" y="1718414"/>
                </a:cubicBezTo>
                <a:cubicBezTo>
                  <a:pt x="-3207" y="1543814"/>
                  <a:pt x="-3783" y="1259424"/>
                  <a:pt x="0" y="942356"/>
                </a:cubicBezTo>
                <a:cubicBezTo>
                  <a:pt x="3783" y="625288"/>
                  <a:pt x="44525" y="364948"/>
                  <a:pt x="0" y="0"/>
                </a:cubicBezTo>
                <a:close/>
              </a:path>
              <a:path w="3429000" h="4157453" stroke="0" extrusionOk="0">
                <a:moveTo>
                  <a:pt x="0" y="0"/>
                </a:moveTo>
                <a:cubicBezTo>
                  <a:pt x="296065" y="-25938"/>
                  <a:pt x="508101" y="15049"/>
                  <a:pt x="651510" y="0"/>
                </a:cubicBezTo>
                <a:cubicBezTo>
                  <a:pt x="794919" y="-15049"/>
                  <a:pt x="977878" y="13267"/>
                  <a:pt x="1234440" y="0"/>
                </a:cubicBezTo>
                <a:cubicBezTo>
                  <a:pt x="1491002" y="-13267"/>
                  <a:pt x="1758685" y="-13612"/>
                  <a:pt x="1988820" y="0"/>
                </a:cubicBezTo>
                <a:cubicBezTo>
                  <a:pt x="2218955" y="13612"/>
                  <a:pt x="2387946" y="-27527"/>
                  <a:pt x="2640330" y="0"/>
                </a:cubicBezTo>
                <a:cubicBezTo>
                  <a:pt x="2892714" y="27527"/>
                  <a:pt x="3237953" y="9759"/>
                  <a:pt x="3429000" y="0"/>
                </a:cubicBezTo>
                <a:cubicBezTo>
                  <a:pt x="3436205" y="317652"/>
                  <a:pt x="3437014" y="483119"/>
                  <a:pt x="3429000" y="776058"/>
                </a:cubicBezTo>
                <a:cubicBezTo>
                  <a:pt x="3420986" y="1068997"/>
                  <a:pt x="3432341" y="1267788"/>
                  <a:pt x="3429000" y="1468967"/>
                </a:cubicBezTo>
                <a:cubicBezTo>
                  <a:pt x="3425659" y="1670146"/>
                  <a:pt x="3405837" y="1941366"/>
                  <a:pt x="3429000" y="2161876"/>
                </a:cubicBezTo>
                <a:cubicBezTo>
                  <a:pt x="3452163" y="2382386"/>
                  <a:pt x="3449461" y="2473375"/>
                  <a:pt x="3429000" y="2771635"/>
                </a:cubicBezTo>
                <a:cubicBezTo>
                  <a:pt x="3408539" y="3069895"/>
                  <a:pt x="3400805" y="3245208"/>
                  <a:pt x="3429000" y="3381395"/>
                </a:cubicBezTo>
                <a:cubicBezTo>
                  <a:pt x="3457195" y="3517582"/>
                  <a:pt x="3411144" y="3998216"/>
                  <a:pt x="3429000" y="4157453"/>
                </a:cubicBezTo>
                <a:cubicBezTo>
                  <a:pt x="3186984" y="4173653"/>
                  <a:pt x="2994913" y="4161297"/>
                  <a:pt x="2708910" y="4157453"/>
                </a:cubicBezTo>
                <a:cubicBezTo>
                  <a:pt x="2422907" y="4153610"/>
                  <a:pt x="2163210" y="4146546"/>
                  <a:pt x="1954530" y="4157453"/>
                </a:cubicBezTo>
                <a:cubicBezTo>
                  <a:pt x="1745850" y="4168360"/>
                  <a:pt x="1448931" y="4152081"/>
                  <a:pt x="1200150" y="4157453"/>
                </a:cubicBezTo>
                <a:cubicBezTo>
                  <a:pt x="951369" y="4162825"/>
                  <a:pt x="436400" y="4163855"/>
                  <a:pt x="0" y="4157453"/>
                </a:cubicBezTo>
                <a:cubicBezTo>
                  <a:pt x="-29204" y="3951666"/>
                  <a:pt x="-5093" y="3629801"/>
                  <a:pt x="0" y="3464544"/>
                </a:cubicBezTo>
                <a:cubicBezTo>
                  <a:pt x="5093" y="3299287"/>
                  <a:pt x="-16096" y="3092139"/>
                  <a:pt x="0" y="2813210"/>
                </a:cubicBezTo>
                <a:cubicBezTo>
                  <a:pt x="16096" y="2534281"/>
                  <a:pt x="-14699" y="2363887"/>
                  <a:pt x="0" y="2245025"/>
                </a:cubicBezTo>
                <a:cubicBezTo>
                  <a:pt x="14699" y="2126164"/>
                  <a:pt x="13865" y="1927960"/>
                  <a:pt x="0" y="1635265"/>
                </a:cubicBezTo>
                <a:cubicBezTo>
                  <a:pt x="-13865" y="1342570"/>
                  <a:pt x="11382" y="1168231"/>
                  <a:pt x="0" y="1025505"/>
                </a:cubicBezTo>
                <a:cubicBezTo>
                  <a:pt x="-11382" y="882779"/>
                  <a:pt x="-30902" y="472526"/>
                  <a:pt x="0" y="0"/>
                </a:cubicBezTo>
                <a:close/>
              </a:path>
            </a:pathLst>
          </a:custGeom>
          <a:solidFill>
            <a:srgbClr val="0070BA"/>
          </a:solidFill>
          <a:ln w="19050">
            <a:solidFill>
              <a:srgbClr val="00ADCB"/>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CA00"/>
              </a:solidFill>
            </a:endParaRPr>
          </a:p>
        </p:txBody>
      </p:sp>
      <p:sp>
        <p:nvSpPr>
          <p:cNvPr id="17" name="pole tekstowe 16">
            <a:extLst>
              <a:ext uri="{FF2B5EF4-FFF2-40B4-BE49-F238E27FC236}">
                <a16:creationId xmlns:a16="http://schemas.microsoft.com/office/drawing/2014/main" id="{CC91B356-17FB-6B25-9A98-B90794A596F1}"/>
              </a:ext>
            </a:extLst>
          </p:cNvPr>
          <p:cNvSpPr txBox="1"/>
          <p:nvPr/>
        </p:nvSpPr>
        <p:spPr>
          <a:xfrm>
            <a:off x="1176235" y="1989511"/>
            <a:ext cx="2348909" cy="861774"/>
          </a:xfrm>
          <a:prstGeom prst="rect">
            <a:avLst/>
          </a:prstGeom>
          <a:noFill/>
        </p:spPr>
        <p:txBody>
          <a:bodyPr wrap="square" rtlCol="0">
            <a:spAutoFit/>
          </a:bodyPr>
          <a:lstStyle/>
          <a:p>
            <a:r>
              <a:rPr lang="en-GB" sz="2500" b="1" dirty="0">
                <a:solidFill>
                  <a:schemeClr val="bg1"/>
                </a:solidFill>
                <a:latin typeface="Calibri" panose="020F0502020204030204" pitchFamily="34" charset="0"/>
              </a:rPr>
              <a:t>Kuroshio Current</a:t>
            </a:r>
          </a:p>
        </p:txBody>
      </p:sp>
      <p:sp>
        <p:nvSpPr>
          <p:cNvPr id="18" name="pole tekstowe 17">
            <a:extLst>
              <a:ext uri="{FF2B5EF4-FFF2-40B4-BE49-F238E27FC236}">
                <a16:creationId xmlns:a16="http://schemas.microsoft.com/office/drawing/2014/main" id="{F8DBDFDF-3FE7-6939-EEDF-3CDE1568376D}"/>
              </a:ext>
            </a:extLst>
          </p:cNvPr>
          <p:cNvSpPr txBox="1"/>
          <p:nvPr/>
        </p:nvSpPr>
        <p:spPr>
          <a:xfrm>
            <a:off x="1176234" y="2851285"/>
            <a:ext cx="2866377" cy="2169825"/>
          </a:xfrm>
          <a:prstGeom prst="rect">
            <a:avLst/>
          </a:prstGeom>
          <a:noFill/>
        </p:spPr>
        <p:txBody>
          <a:bodyPr wrap="square" rtlCol="0">
            <a:spAutoFit/>
          </a:bodyPr>
          <a:lstStyle/>
          <a:p>
            <a:r>
              <a:rPr lang="en-GB" sz="1500" dirty="0">
                <a:solidFill>
                  <a:schemeClr val="bg1"/>
                </a:solidFill>
                <a:latin typeface="Calibri" panose="020F0502020204030204" pitchFamily="34" charset="0"/>
              </a:rPr>
              <a:t>Japan is located near the Kuroshio, one of the world’s most powerful ocean currents, and one estimate states that if the energy present in the Kuroshio could be harnessed, it would amount to </a:t>
            </a:r>
            <a:r>
              <a:rPr lang="en-GB" sz="1500" b="1" dirty="0">
                <a:solidFill>
                  <a:schemeClr val="bg1"/>
                </a:solidFill>
                <a:latin typeface="Calibri" panose="020F0502020204030204" pitchFamily="34" charset="0"/>
              </a:rPr>
              <a:t>approximately 205 GW, which is comparable to Japan’s total electric power generation. </a:t>
            </a:r>
          </a:p>
        </p:txBody>
      </p:sp>
      <p:sp>
        <p:nvSpPr>
          <p:cNvPr id="36" name="pole tekstowe 35">
            <a:extLst>
              <a:ext uri="{FF2B5EF4-FFF2-40B4-BE49-F238E27FC236}">
                <a16:creationId xmlns:a16="http://schemas.microsoft.com/office/drawing/2014/main" id="{906BA4C0-46F7-2A9E-7C98-661FCF3DD2CF}"/>
              </a:ext>
            </a:extLst>
          </p:cNvPr>
          <p:cNvSpPr txBox="1"/>
          <p:nvPr/>
        </p:nvSpPr>
        <p:spPr>
          <a:xfrm>
            <a:off x="6743897" y="5939570"/>
            <a:ext cx="4313583" cy="261610"/>
          </a:xfrm>
          <a:prstGeom prst="rect">
            <a:avLst/>
          </a:prstGeom>
          <a:noFill/>
        </p:spPr>
        <p:txBody>
          <a:bodyPr wrap="square">
            <a:spAutoFit/>
          </a:bodyPr>
          <a:lstStyle/>
          <a:p>
            <a:pPr algn="r"/>
            <a:r>
              <a:rPr lang="en-US" sz="1100" i="1" dirty="0">
                <a:effectLst/>
                <a:ea typeface="Calibri" panose="020F0502020204030204" pitchFamily="34" charset="0"/>
                <a:cs typeface="Calibri" panose="020F0502020204030204" pitchFamily="34" charset="0"/>
              </a:rPr>
              <a:t>Map source: </a:t>
            </a:r>
            <a:r>
              <a:rPr lang="en-US" sz="1100" i="1" dirty="0" err="1">
                <a:effectLst/>
                <a:ea typeface="Calibri" panose="020F0502020204030204" pitchFamily="34" charset="0"/>
                <a:cs typeface="Calibri" panose="020F0502020204030204" pitchFamily="34" charset="0"/>
              </a:rPr>
              <a:t>EarthHow</a:t>
            </a:r>
            <a:r>
              <a:rPr lang="en-US" sz="1100" i="1" dirty="0">
                <a:effectLst/>
                <a:ea typeface="Calibri" panose="020F0502020204030204" pitchFamily="34" charset="0"/>
                <a:cs typeface="Calibri" panose="020F0502020204030204" pitchFamily="34" charset="0"/>
              </a:rPr>
              <a:t>, 2023. www.earthhow.com/ocean-currents/</a:t>
            </a:r>
            <a:endParaRPr lang="en-GB" sz="1100" i="1" dirty="0"/>
          </a:p>
        </p:txBody>
      </p:sp>
      <p:sp>
        <p:nvSpPr>
          <p:cNvPr id="12" name="Tijdelijke aanduiding voor tekst 15">
            <a:extLst>
              <a:ext uri="{FF2B5EF4-FFF2-40B4-BE49-F238E27FC236}">
                <a16:creationId xmlns:a16="http://schemas.microsoft.com/office/drawing/2014/main" id="{A78AD8D4-DA67-684F-8B3E-C8F8EF90238F}"/>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4</a:t>
            </a:r>
          </a:p>
        </p:txBody>
      </p:sp>
      <p:sp>
        <p:nvSpPr>
          <p:cNvPr id="13" name="Tijdelijke aanduiding voor tekst 9">
            <a:extLst>
              <a:ext uri="{FF2B5EF4-FFF2-40B4-BE49-F238E27FC236}">
                <a16:creationId xmlns:a16="http://schemas.microsoft.com/office/drawing/2014/main" id="{71C2BFAB-1975-AD40-B198-F45B525714E9}"/>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Ocean currents energy</a:t>
            </a:r>
            <a:endParaRPr lang="nl-BE" dirty="0">
              <a:latin typeface="Calibri" panose="020F0502020204030204" pitchFamily="34" charset="0"/>
            </a:endParaRPr>
          </a:p>
        </p:txBody>
      </p:sp>
      <p:sp>
        <p:nvSpPr>
          <p:cNvPr id="14" name="Tijdelijke aanduiding voor dianummer 3">
            <a:extLst>
              <a:ext uri="{FF2B5EF4-FFF2-40B4-BE49-F238E27FC236}">
                <a16:creationId xmlns:a16="http://schemas.microsoft.com/office/drawing/2014/main" id="{D89AF76B-B25B-F34D-B6FF-D5E6F3360A62}"/>
              </a:ext>
            </a:extLst>
          </p:cNvPr>
          <p:cNvSpPr>
            <a:spLocks noGrp="1"/>
          </p:cNvSpPr>
          <p:nvPr>
            <p:ph type="sldNum" sz="quarter" idx="12"/>
          </p:nvPr>
        </p:nvSpPr>
        <p:spPr>
          <a:xfrm>
            <a:off x="11057480" y="6407150"/>
            <a:ext cx="579783" cy="365125"/>
          </a:xfrm>
        </p:spPr>
        <p:txBody>
          <a:bodyPr/>
          <a:lstStyle/>
          <a:p>
            <a:fld id="{CF488F89-73A3-46FB-ADB7-059E9D8EA4C9}" type="slidenum">
              <a:rPr lang="pl-PL" smtClean="0"/>
              <a:t>9</a:t>
            </a:fld>
            <a:endParaRPr lang="pl-PL" dirty="0"/>
          </a:p>
        </p:txBody>
      </p:sp>
      <p:pic>
        <p:nvPicPr>
          <p:cNvPr id="5" name="Obraz 4" descr="Obraz zawierający mapa, tekst, atlas, diagram&#10;&#10;Opis wygenerowany automatycznie">
            <a:extLst>
              <a:ext uri="{FF2B5EF4-FFF2-40B4-BE49-F238E27FC236}">
                <a16:creationId xmlns:a16="http://schemas.microsoft.com/office/drawing/2014/main" id="{E05BC68B-B6E6-33B5-8E12-AE58F77C3C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2775" y="1690687"/>
            <a:ext cx="7326170" cy="4157453"/>
          </a:xfrm>
          <a:prstGeom prst="rect">
            <a:avLst/>
          </a:prstGeom>
        </p:spPr>
      </p:pic>
      <p:sp>
        <p:nvSpPr>
          <p:cNvPr id="6" name="Oval 5">
            <a:extLst>
              <a:ext uri="{FF2B5EF4-FFF2-40B4-BE49-F238E27FC236}">
                <a16:creationId xmlns:a16="http://schemas.microsoft.com/office/drawing/2014/main" id="{A2B79784-D006-E5FD-AD6D-932BB3996E1B}"/>
              </a:ext>
            </a:extLst>
          </p:cNvPr>
          <p:cNvSpPr/>
          <p:nvPr/>
        </p:nvSpPr>
        <p:spPr>
          <a:xfrm>
            <a:off x="10036793" y="3030424"/>
            <a:ext cx="899160" cy="869991"/>
          </a:xfrm>
          <a:prstGeom prst="ellipse">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49489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8" grpId="0"/>
    </p:bldLst>
  </p:timing>
</p:sld>
</file>

<file path=ppt/theme/theme1.xml><?xml version="1.0" encoding="utf-8"?>
<a:theme xmlns:a="http://schemas.openxmlformats.org/drawingml/2006/main" name="Motyw pakietu Office">
  <a:themeElements>
    <a:clrScheme name="Flores 1">
      <a:dk1>
        <a:srgbClr val="000000"/>
      </a:dk1>
      <a:lt1>
        <a:srgbClr val="FFFFFF"/>
      </a:lt1>
      <a:dk2>
        <a:srgbClr val="44546A"/>
      </a:dk2>
      <a:lt2>
        <a:srgbClr val="E7E6E6"/>
      </a:lt2>
      <a:accent1>
        <a:srgbClr val="0070BA"/>
      </a:accent1>
      <a:accent2>
        <a:srgbClr val="00ADCB"/>
      </a:accent2>
      <a:accent3>
        <a:srgbClr val="5BC5F2"/>
      </a:accent3>
      <a:accent4>
        <a:srgbClr val="FFC000"/>
      </a:accent4>
      <a:accent5>
        <a:srgbClr val="5B9BD5"/>
      </a:accent5>
      <a:accent6>
        <a:srgbClr val="B3B3B3"/>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t">
        <a:normAutofit/>
      </a:bodyPr>
      <a:lstStyle>
        <a:defPPr algn="ct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EB7B92329EB1469959F726D06C9A46" ma:contentTypeVersion="14" ma:contentTypeDescription="Create a new document." ma:contentTypeScope="" ma:versionID="210b957f0d6d92baffe9f8d91c603979">
  <xsd:schema xmlns:xsd="http://www.w3.org/2001/XMLSchema" xmlns:xs="http://www.w3.org/2001/XMLSchema" xmlns:p="http://schemas.microsoft.com/office/2006/metadata/properties" xmlns:ns2="80b3e4ae-84ae-4172-b089-e6067ab86e0b" xmlns:ns3="4cc6211c-6d4c-494f-9d02-c833795e2253" targetNamespace="http://schemas.microsoft.com/office/2006/metadata/properties" ma:root="true" ma:fieldsID="d7aa006825d0ef4e322f09f7bd233eb4" ns2:_="" ns3:_="">
    <xsd:import namespace="80b3e4ae-84ae-4172-b089-e6067ab86e0b"/>
    <xsd:import namespace="4cc6211c-6d4c-494f-9d02-c833795e225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3e4ae-84ae-4172-b089-e6067ab86e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7a2aac7-57b4-4b75-9d35-5a0ee1aca5e2"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cc6211c-6d4c-494f-9d02-c833795e225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44a7756e-7de9-48d8-b1a5-414642ce6772}" ma:internalName="TaxCatchAll" ma:showField="CatchAllData" ma:web="4cc6211c-6d4c-494f-9d02-c833795e225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cc6211c-6d4c-494f-9d02-c833795e2253" xsi:nil="true"/>
    <lcf76f155ced4ddcb4097134ff3c332f xmlns="80b3e4ae-84ae-4172-b089-e6067ab86e0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573EE10-78E8-4690-9783-EA6DCC145540}"/>
</file>

<file path=customXml/itemProps2.xml><?xml version="1.0" encoding="utf-8"?>
<ds:datastoreItem xmlns:ds="http://schemas.openxmlformats.org/officeDocument/2006/customXml" ds:itemID="{0B80A10A-57B6-4055-9D90-A76A1D076114}"/>
</file>

<file path=customXml/itemProps3.xml><?xml version="1.0" encoding="utf-8"?>
<ds:datastoreItem xmlns:ds="http://schemas.openxmlformats.org/officeDocument/2006/customXml" ds:itemID="{F0CD4306-80F2-4EED-B5A9-D389E4EC92F3}"/>
</file>

<file path=docProps/app.xml><?xml version="1.0" encoding="utf-8"?>
<Properties xmlns="http://schemas.openxmlformats.org/officeDocument/2006/extended-properties" xmlns:vt="http://schemas.openxmlformats.org/officeDocument/2006/docPropsVTypes">
  <TotalTime>3093</TotalTime>
  <Words>571</Words>
  <Application>Microsoft Office PowerPoint</Application>
  <PresentationFormat>Widescreen</PresentationFormat>
  <Paragraphs>100</Paragraphs>
  <Slides>11</Slides>
  <Notes>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Cambria</vt:lpstr>
      <vt:lpstr>Times New Roman</vt:lpstr>
      <vt:lpstr>Motyw pakietu Office</vt:lpstr>
      <vt:lpstr>PowerPoint Presentation</vt:lpstr>
      <vt:lpstr>In this course we will explore the different offshore renewable technologies:</vt:lpstr>
      <vt:lpstr>Ocean currents</vt:lpstr>
      <vt:lpstr>PowerPoint Presentation</vt:lpstr>
      <vt:lpstr>Ocean energy currents energy</vt:lpstr>
      <vt:lpstr>Ocean currents energy potential</vt:lpstr>
      <vt:lpstr>Ocean currents energy demonstration projects (1)</vt:lpstr>
      <vt:lpstr>Ocean currents energy demonstration projects (2)</vt:lpstr>
      <vt:lpstr>Ocean currents energy demonstration projects (3)</vt:lpstr>
      <vt:lpstr>Drivers</vt:lpstr>
      <vt:lpstr>Main barriers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offshore renewable energy. What are renewable energy sources?</dc:title>
  <dc:creator>Paulina Kordas</dc:creator>
  <cp:lastModifiedBy>Nina Mavrogeorgou</cp:lastModifiedBy>
  <cp:revision>74</cp:revision>
  <dcterms:created xsi:type="dcterms:W3CDTF">2023-08-18T07:00:07Z</dcterms:created>
  <dcterms:modified xsi:type="dcterms:W3CDTF">2024-04-02T12:35:49Z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0x01010081EB7B92329EB1469959F726D06C9A46</vt:lpwstr>
  </property>
</Properties>
</file>