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6" r:id="rId2"/>
    <p:sldId id="274" r:id="rId3"/>
    <p:sldId id="275" r:id="rId4"/>
    <p:sldId id="279" r:id="rId5"/>
    <p:sldId id="277" r:id="rId6"/>
    <p:sldId id="278" r:id="rId7"/>
    <p:sldId id="291" r:id="rId8"/>
    <p:sldId id="285" r:id="rId9"/>
    <p:sldId id="293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ECC"/>
    <a:srgbClr val="1D70BB"/>
    <a:srgbClr val="59C6F3"/>
    <a:srgbClr val="FCCA00"/>
    <a:srgbClr val="DC3F68"/>
    <a:srgbClr val="0070BA"/>
    <a:srgbClr val="5BC5F2"/>
    <a:srgbClr val="00ADCB"/>
    <a:srgbClr val="FFC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695" autoAdjust="0"/>
    <p:restoredTop sz="71671" autoAdjust="0"/>
  </p:normalViewPr>
  <p:slideViewPr>
    <p:cSldViewPr snapToGrid="0">
      <p:cViewPr varScale="1">
        <p:scale>
          <a:sx n="55" d="100"/>
          <a:sy n="55" d="100"/>
        </p:scale>
        <p:origin x="214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DA59B-8BFD-4E54-B0C7-E2CC62B8C2C7}" type="datetimeFigureOut">
              <a:rPr lang="pl-PL" smtClean="0"/>
              <a:t>02.04.2024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9806-54E5-4C8C-A612-F4860410E9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63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6018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3003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8060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8455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0521" y="2005051"/>
            <a:ext cx="8197592" cy="24765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44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2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7287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48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5874DA0-E0A5-4A63-7AAE-AAF6C564C0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B7EF286-6319-10B3-CCE1-79157FFB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471C68-1C80-92FE-2D81-2111741F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859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9DDBBA-638E-32AE-F992-5FDD89DF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CA565-6C63-2F40-B49A-B83D072F5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4DEC713-857D-7D28-F741-30CD2B581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90F06D7-4C9F-10A5-4DFB-2CF7BCCC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B259BF4-3598-4FC7-25A3-7B4E7B1A8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C1D824C-DD1C-4F21-1FF3-65EFAD47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9905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747C86-3478-7197-0AEA-704C08397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BD373EE-DFEE-FC0F-A270-0B604893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8BF37BE-F766-D925-7719-0CDA6B1E5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FD0D38E-32CB-4F0C-F8BA-09C5ED11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7387C0F-F1EC-3169-2A52-66193AD5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E92CB6E-437E-3DAC-6197-BA830306F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334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A538C1-0BCD-1D0A-FB03-025D966AA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8F7566B-CDDC-290B-F0EA-A76AFAF9A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5AF279-ACB6-7CCC-2351-C18E5017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1D885B0-2BA2-D9C1-EB73-985E09506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F1BD4B-9587-BDD8-6B82-E45A9476A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4332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F5D036-B824-0D64-B9B7-ED16F476BC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A97226-3A44-7AC8-59BE-7E4979D9CA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B3E1F03-3560-996E-AE1C-ECC1FE687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67D180-B9AE-3E04-DBFB-3929A08A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79C452F-0951-71F2-C872-45C56CC7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266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D52D25-3FB2-B7AD-B054-706223C1A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8" y="765175"/>
            <a:ext cx="7765470" cy="500023"/>
          </a:xfrm>
        </p:spPr>
        <p:txBody>
          <a:bodyPr anchor="b">
            <a:normAutofit/>
          </a:bodyPr>
          <a:lstStyle>
            <a:lvl1pPr algn="l">
              <a:defRPr sz="2000" b="1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3887" y="1447800"/>
            <a:ext cx="10944226" cy="24765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32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4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pos="7287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670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BCD255F-C247-1B4C-8529-439FE1971028}"/>
              </a:ext>
            </a:extLst>
          </p:cNvPr>
          <p:cNvSpPr/>
          <p:nvPr userDrawn="1"/>
        </p:nvSpPr>
        <p:spPr>
          <a:xfrm>
            <a:off x="-1" y="0"/>
            <a:ext cx="2116483" cy="469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8690E5B9-B457-F24A-804B-5CEEBBA460EE}"/>
              </a:ext>
            </a:extLst>
          </p:cNvPr>
          <p:cNvSpPr/>
          <p:nvPr userDrawn="1"/>
        </p:nvSpPr>
        <p:spPr>
          <a:xfrm>
            <a:off x="2116482" y="0"/>
            <a:ext cx="10075518" cy="46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6D2DB395-4319-414E-B797-1EACC2350C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137DDFE1-0BE9-804F-8B67-71005805E1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44415"/>
            <a:ext cx="9325956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5259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7F31587A-2ACF-8042-BA86-81DCED3D08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21600" y="0"/>
            <a:ext cx="44704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nl-BE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DE3104-79C0-4149-84A0-6334F67B9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111" y="6149008"/>
            <a:ext cx="1417983" cy="70899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6577012" cy="11875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8" y="2095499"/>
            <a:ext cx="6577012" cy="4081463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062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2E8C6-7AC2-BE21-9B6C-9776BAA9F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E8D81E-CE2B-1D92-0168-A6D01E5F7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5B97972-C4AE-465C-28C0-AE86C6A056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9062086-3E41-DA8E-29C3-B4071D3B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3FAF034-DFD9-1CE3-61DB-FC0F6AA61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92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F61511-A0E0-EE9B-4837-0E0DBBB4E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B2CE42-292F-6A7A-B76C-296D9D28B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A385A19-9A05-7C94-74D9-0C1A997ED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EE96A47-C5D8-8B58-EE51-8946614A6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C725DF2-CB80-A620-64DF-9DE0A765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6B197BB-14F9-B12E-31A8-3188C24E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108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EED2EF-A77E-3166-1D78-836E28F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5B77AE5-750F-2265-7C01-36C15C64F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BE397C5-EB63-BA68-3823-A014EF002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99C725-1A64-1FA2-4510-93447D1FE6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B1A54C8-6844-65CC-40E7-184027541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11AFF9-1066-D108-3C18-396F89FE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47136FD-E514-FB3D-9708-C047F15C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E430C403-F55F-0BE5-0413-AE62DE69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269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09EFFC-8E81-B5C5-9E50-230FD51A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2078FB7-8F08-D801-F65A-F9DAAEE2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ED51B8A-73B1-EAC0-BA74-A398E89C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F1F0A7-F53F-6BAA-8C37-058918A4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326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4F2D2D5-F95E-294D-90F7-373E87E3A45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20575" y="6149008"/>
            <a:ext cx="1417983" cy="708992"/>
          </a:xfrm>
          <a:prstGeom prst="rect">
            <a:avLst/>
          </a:prstGeom>
        </p:spPr>
      </p:pic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C6578E4-0856-C62D-57D8-D1616BAB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1187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7E36ED5-10A2-A73D-D732-E9D9D314D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095499"/>
            <a:ext cx="10945812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0D7BBA-FC17-AC63-0452-3DB494BB7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7480" y="6407150"/>
            <a:ext cx="579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473151CA-7085-9446-A452-FCA2557A8438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CFE461F-F253-7D4B-BC3B-322554BC9D5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8772" y="6319769"/>
            <a:ext cx="1417983" cy="413898"/>
          </a:xfrm>
          <a:prstGeom prst="rect">
            <a:avLst/>
          </a:prstGeom>
        </p:spPr>
      </p:pic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749B3341-860E-2643-8D6A-73822A6335C7}"/>
              </a:ext>
            </a:extLst>
          </p:cNvPr>
          <p:cNvCxnSpPr>
            <a:cxnSpLocks/>
          </p:cNvCxnSpPr>
          <p:nvPr userDrawn="1"/>
        </p:nvCxnSpPr>
        <p:spPr>
          <a:xfrm>
            <a:off x="636588" y="6192769"/>
            <a:ext cx="104208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51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61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24.pn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17" Type="http://schemas.openxmlformats.org/officeDocument/2006/relationships/image" Target="../media/image38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5" Type="http://schemas.openxmlformats.org/officeDocument/2006/relationships/image" Target="../media/image3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OVODBZUJAYE?start=25&amp;feature=oembed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2">
            <a:extLst>
              <a:ext uri="{FF2B5EF4-FFF2-40B4-BE49-F238E27FC236}">
                <a16:creationId xmlns:a16="http://schemas.microsoft.com/office/drawing/2014/main" id="{08EE57FE-1344-A5AA-100B-00D119ED6C8F}"/>
              </a:ext>
            </a:extLst>
          </p:cNvPr>
          <p:cNvSpPr txBox="1">
            <a:spLocks/>
          </p:cNvSpPr>
          <p:nvPr/>
        </p:nvSpPr>
        <p:spPr>
          <a:xfrm>
            <a:off x="3799839" y="3104813"/>
            <a:ext cx="8046721" cy="2319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400" b="1" i="0" kern="1200">
                <a:solidFill>
                  <a:schemeClr val="accent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>
                <a:latin typeface="Calibri" panose="020F0502020204030204" pitchFamily="34" charset="0"/>
              </a:rPr>
              <a:t>Offshore renewable energies: solar energy</a:t>
            </a: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r>
              <a:rPr lang="nl-BE" sz="240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Titel 14">
            <a:extLst>
              <a:ext uri="{FF2B5EF4-FFF2-40B4-BE49-F238E27FC236}">
                <a16:creationId xmlns:a16="http://schemas.microsoft.com/office/drawing/2014/main" id="{1A5E1A25-9B8F-9957-81D3-9A33CD721134}"/>
              </a:ext>
            </a:extLst>
          </p:cNvPr>
          <p:cNvSpPr txBox="1">
            <a:spLocks/>
          </p:cNvSpPr>
          <p:nvPr/>
        </p:nvSpPr>
        <p:spPr>
          <a:xfrm>
            <a:off x="7069745" y="2350948"/>
            <a:ext cx="4776815" cy="5000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nl-BE" dirty="0">
                <a:solidFill>
                  <a:srgbClr val="5BC5F2"/>
                </a:solidFill>
                <a:latin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12715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77A13-D879-C14D-8321-6508129B9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In this course we will explore the different offshore renewable technologies: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61520A-B6F0-D346-AC30-FF9650524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BE" dirty="0"/>
              <a:t>What are renewable energy sources?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wind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solidFill>
                  <a:schemeClr val="accent3"/>
                </a:solidFill>
              </a:rPr>
              <a:t>What is solar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ocean current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wave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tidal energy?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FE343C-ABCD-8F44-B7DE-455B2D617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2</a:t>
            </a:fld>
            <a:endParaRPr lang="pl-PL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218B17D-5951-1D49-8854-AD94C1829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214616"/>
            <a:ext cx="12192000" cy="19812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707096D-B764-9345-AD67-2B7F086EC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4911" y="2440926"/>
            <a:ext cx="5917089" cy="142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9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3</a:t>
            </a:fld>
            <a:endParaRPr lang="pl-PL"/>
          </a:p>
        </p:txBody>
      </p:sp>
      <p:sp>
        <p:nvSpPr>
          <p:cNvPr id="14" name="Tijdelijke aanduiding voor tekst 15">
            <a:extLst>
              <a:ext uri="{FF2B5EF4-FFF2-40B4-BE49-F238E27FC236}">
                <a16:creationId xmlns:a16="http://schemas.microsoft.com/office/drawing/2014/main" id="{F16813B8-6804-C34B-B2CF-0A0369D16EBF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15" name="Tijdelijke aanduiding voor tekst 9">
            <a:extLst>
              <a:ext uri="{FF2B5EF4-FFF2-40B4-BE49-F238E27FC236}">
                <a16:creationId xmlns:a16="http://schemas.microsoft.com/office/drawing/2014/main" id="{4637B569-B9D3-C64D-90B4-5E857CD3168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CB1E45-F1AF-9D44-B8C0-FEE403EED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606425"/>
          </a:xfrm>
        </p:spPr>
        <p:txBody>
          <a:bodyPr/>
          <a:lstStyle/>
          <a:p>
            <a:r>
              <a:rPr lang="nl-BE" dirty="0"/>
              <a:t>Amazing solar facts</a:t>
            </a:r>
          </a:p>
        </p:txBody>
      </p:sp>
      <p:pic>
        <p:nvPicPr>
          <p:cNvPr id="8" name="Tijdelijke aanduiding voor inhoud 7" descr="Zon">
            <a:extLst>
              <a:ext uri="{FF2B5EF4-FFF2-40B4-BE49-F238E27FC236}">
                <a16:creationId xmlns:a16="http://schemas.microsoft.com/office/drawing/2014/main" id="{284DD2CA-02EA-0D4F-8264-BEF9943FA5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8552" y="2584704"/>
            <a:ext cx="1834896" cy="1834896"/>
          </a:xfrm>
        </p:spPr>
      </p:pic>
      <p:sp>
        <p:nvSpPr>
          <p:cNvPr id="16" name="Ovaal 15">
            <a:extLst>
              <a:ext uri="{FF2B5EF4-FFF2-40B4-BE49-F238E27FC236}">
                <a16:creationId xmlns:a16="http://schemas.microsoft.com/office/drawing/2014/main" id="{BBF978C6-8F84-834E-A8E9-F5D50E180565}"/>
              </a:ext>
            </a:extLst>
          </p:cNvPr>
          <p:cNvSpPr/>
          <p:nvPr/>
        </p:nvSpPr>
        <p:spPr>
          <a:xfrm>
            <a:off x="4218432" y="1624584"/>
            <a:ext cx="3755136" cy="3755136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2EEDCA4B-A571-494B-B76A-6A57C75DD3A3}"/>
              </a:ext>
            </a:extLst>
          </p:cNvPr>
          <p:cNvSpPr/>
          <p:nvPr/>
        </p:nvSpPr>
        <p:spPr>
          <a:xfrm>
            <a:off x="6790944" y="1624584"/>
            <a:ext cx="1182624" cy="1182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64772B8E-EE82-7743-AA53-A2B00171D040}"/>
              </a:ext>
            </a:extLst>
          </p:cNvPr>
          <p:cNvSpPr txBox="1"/>
          <p:nvPr/>
        </p:nvSpPr>
        <p:spPr>
          <a:xfrm>
            <a:off x="6790944" y="1624584"/>
            <a:ext cx="1182624" cy="11826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endParaRPr lang="nl-B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CDDBD1E6-42CD-0C42-B656-C28EFDB4B224}"/>
              </a:ext>
            </a:extLst>
          </p:cNvPr>
          <p:cNvSpPr/>
          <p:nvPr/>
        </p:nvSpPr>
        <p:spPr>
          <a:xfrm>
            <a:off x="4218432" y="1624584"/>
            <a:ext cx="1182624" cy="1182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947A4664-1E52-6048-8857-F36FD108658F}"/>
              </a:ext>
            </a:extLst>
          </p:cNvPr>
          <p:cNvSpPr/>
          <p:nvPr/>
        </p:nvSpPr>
        <p:spPr>
          <a:xfrm>
            <a:off x="6790944" y="4195266"/>
            <a:ext cx="1182624" cy="1182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140C9D9B-85F4-364D-B9DD-18D89FF3E1A7}"/>
              </a:ext>
            </a:extLst>
          </p:cNvPr>
          <p:cNvSpPr/>
          <p:nvPr/>
        </p:nvSpPr>
        <p:spPr>
          <a:xfrm>
            <a:off x="4218432" y="4195266"/>
            <a:ext cx="1182624" cy="1182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E5196943-2B2E-D34B-ADF5-3204A9B866E4}"/>
              </a:ext>
            </a:extLst>
          </p:cNvPr>
          <p:cNvSpPr txBox="1"/>
          <p:nvPr/>
        </p:nvSpPr>
        <p:spPr>
          <a:xfrm>
            <a:off x="4027932" y="1977543"/>
            <a:ext cx="1563624" cy="4663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0.16%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2F29D076-1AC8-6E46-AD82-802F649101E3}"/>
              </a:ext>
            </a:extLst>
          </p:cNvPr>
          <p:cNvSpPr txBox="1"/>
          <p:nvPr/>
        </p:nvSpPr>
        <p:spPr>
          <a:xfrm>
            <a:off x="4027932" y="4583583"/>
            <a:ext cx="1563624" cy="4663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4m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893B39E1-93A6-3448-AACA-1472217951FD}"/>
              </a:ext>
            </a:extLst>
          </p:cNvPr>
          <p:cNvSpPr txBox="1"/>
          <p:nvPr/>
        </p:nvSpPr>
        <p:spPr>
          <a:xfrm>
            <a:off x="6597396" y="1977543"/>
            <a:ext cx="1563624" cy="4663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90%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ED4109EA-A10A-974F-8A9E-B78067B1BC0D}"/>
              </a:ext>
            </a:extLst>
          </p:cNvPr>
          <p:cNvSpPr txBox="1"/>
          <p:nvPr/>
        </p:nvSpPr>
        <p:spPr>
          <a:xfrm>
            <a:off x="6597396" y="4583583"/>
            <a:ext cx="1563624" cy="4663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96%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CAE2268-8D2A-7741-9D11-F4405E90F280}"/>
              </a:ext>
            </a:extLst>
          </p:cNvPr>
          <p:cNvSpPr txBox="1"/>
          <p:nvPr/>
        </p:nvSpPr>
        <p:spPr>
          <a:xfrm>
            <a:off x="622300" y="1463040"/>
            <a:ext cx="3474212" cy="13441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r"/>
            <a:r>
              <a:rPr lang="en-US" sz="1400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Today, solar energy could provide power to the entire world using only a tiny 0.16% of the Earth's land surface.</a:t>
            </a:r>
            <a:endParaRPr lang="pl-PL" sz="14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07DAF2B7-240F-A745-9DA3-6601D08A9599}"/>
              </a:ext>
            </a:extLst>
          </p:cNvPr>
          <p:cNvSpPr txBox="1"/>
          <p:nvPr/>
        </p:nvSpPr>
        <p:spPr>
          <a:xfrm>
            <a:off x="622300" y="4169664"/>
            <a:ext cx="3474212" cy="13441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lvl="0" algn="r">
              <a:buNone/>
            </a:pPr>
            <a:r>
              <a:rPr lang="en-US" sz="1400" dirty="0">
                <a:latin typeface="Calibri" panose="020F0502020204030204" pitchFamily="34" charset="0"/>
              </a:rPr>
              <a:t>When solar power plants are being built, they create 2-6 times more jobs than any other energy industry. In the year 2020 alone, solar energy created 4.7 million jobs all around the world.</a:t>
            </a:r>
            <a:endParaRPr lang="pl-PL" sz="1400" dirty="0">
              <a:latin typeface="Calibri" panose="020F0502020204030204" pitchFamily="34" charset="0"/>
            </a:endParaRP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AB27EF77-68B3-3542-B93C-2170D104558F}"/>
              </a:ext>
            </a:extLst>
          </p:cNvPr>
          <p:cNvSpPr txBox="1"/>
          <p:nvPr/>
        </p:nvSpPr>
        <p:spPr>
          <a:xfrm>
            <a:off x="8193532" y="1463040"/>
            <a:ext cx="3474212" cy="13441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>
              <a:buNone/>
            </a:pPr>
            <a:r>
              <a:rPr lang="en-US" sz="1400" dirty="0">
                <a:latin typeface="Calibri" panose="020F0502020204030204" pitchFamily="34" charset="0"/>
              </a:rPr>
              <a:t>Since 2009, the cost of solar energy has decreased by a whopping 90%. This is the biggest cost reduction ever seen in any type of energy technology.</a:t>
            </a:r>
            <a:endParaRPr lang="pl-PL" sz="1400" dirty="0">
              <a:latin typeface="Calibri" panose="020F0502020204030204" pitchFamily="34" charset="0"/>
            </a:endParaRP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D1713556-36D6-3A4F-9A55-2EF35CCC66A9}"/>
              </a:ext>
            </a:extLst>
          </p:cNvPr>
          <p:cNvSpPr txBox="1"/>
          <p:nvPr/>
        </p:nvSpPr>
        <p:spPr>
          <a:xfrm>
            <a:off x="8193532" y="4169664"/>
            <a:ext cx="3474212" cy="13441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>
              <a:buNone/>
            </a:pPr>
            <a:r>
              <a:rPr lang="en-US" sz="1400" dirty="0">
                <a:latin typeface="Calibri" panose="020F0502020204030204" pitchFamily="34" charset="0"/>
              </a:rPr>
              <a:t>Compared to coal, solar energy produces a staggering 96% less carbon emissions. In addition, it emits 93% less greenhouse gas emissions than gas does.</a:t>
            </a:r>
            <a:endParaRPr lang="pl-PL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648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C19C2B02-5249-E24B-9CF9-240178862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533273"/>
          </a:xfrm>
        </p:spPr>
        <p:txBody>
          <a:bodyPr/>
          <a:lstStyle/>
          <a:p>
            <a:r>
              <a:rPr lang="nl-BE" dirty="0"/>
              <a:t>What do you associate with ”solar energy”?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FB4B3DAE-5CE7-D341-9D08-ED68D6974F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14" t="50708" r="3914" b="2560"/>
          <a:stretch/>
        </p:blipFill>
        <p:spPr>
          <a:xfrm>
            <a:off x="3072383" y="1525024"/>
            <a:ext cx="6883751" cy="3579717"/>
          </a:xfrm>
          <a:prstGeom prst="rect">
            <a:avLst/>
          </a:prstGeom>
        </p:spPr>
      </p:pic>
      <p:sp>
        <p:nvSpPr>
          <p:cNvPr id="25" name="Rechthoek 24">
            <a:extLst>
              <a:ext uri="{FF2B5EF4-FFF2-40B4-BE49-F238E27FC236}">
                <a16:creationId xmlns:a16="http://schemas.microsoft.com/office/drawing/2014/main" id="{E20DB7C3-2F79-4E4A-AEEA-E2367A1A933E}"/>
              </a:ext>
            </a:extLst>
          </p:cNvPr>
          <p:cNvSpPr/>
          <p:nvPr/>
        </p:nvSpPr>
        <p:spPr>
          <a:xfrm>
            <a:off x="1283340" y="2641508"/>
            <a:ext cx="1916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Renewable energy</a:t>
            </a:r>
            <a:endParaRPr lang="nl-BE" dirty="0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8B62A07A-1FBC-AE42-B66B-8B8DE3B37B43}"/>
              </a:ext>
            </a:extLst>
          </p:cNvPr>
          <p:cNvSpPr/>
          <p:nvPr/>
        </p:nvSpPr>
        <p:spPr>
          <a:xfrm>
            <a:off x="1812035" y="3293750"/>
            <a:ext cx="2192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Electricity production</a:t>
            </a:r>
            <a:endParaRPr lang="nl-BE" dirty="0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3BD32936-3E8B-934A-9EFD-7C5E85EC655B}"/>
              </a:ext>
            </a:extLst>
          </p:cNvPr>
          <p:cNvSpPr/>
          <p:nvPr/>
        </p:nvSpPr>
        <p:spPr>
          <a:xfrm>
            <a:off x="2942198" y="4004184"/>
            <a:ext cx="184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Power generation</a:t>
            </a:r>
            <a:endParaRPr lang="nl-BE" dirty="0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14F335C0-D12F-C74E-AE32-2768AAC4A1ED}"/>
              </a:ext>
            </a:extLst>
          </p:cNvPr>
          <p:cNvSpPr/>
          <p:nvPr/>
        </p:nvSpPr>
        <p:spPr>
          <a:xfrm>
            <a:off x="1322605" y="4620404"/>
            <a:ext cx="3505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dirty="0">
                <a:latin typeface="Calibri" panose="020F0502020204030204" pitchFamily="34" charset="0"/>
              </a:rPr>
              <a:t>O</a:t>
            </a:r>
            <a:r>
              <a:rPr lang="en-US" dirty="0" err="1">
                <a:latin typeface="Calibri" panose="020F0502020204030204" pitchFamily="34" charset="0"/>
              </a:rPr>
              <a:t>ffshore</a:t>
            </a:r>
            <a:r>
              <a:rPr lang="en-US" dirty="0">
                <a:latin typeface="Calibri" panose="020F0502020204030204" pitchFamily="34" charset="0"/>
              </a:rPr>
              <a:t> renewable energy sources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55759DA1-3907-AA45-8D66-558BFB16A922}"/>
              </a:ext>
            </a:extLst>
          </p:cNvPr>
          <p:cNvSpPr/>
          <p:nvPr/>
        </p:nvSpPr>
        <p:spPr>
          <a:xfrm>
            <a:off x="5202488" y="5079152"/>
            <a:ext cx="2623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Reduction of </a:t>
            </a:r>
          </a:p>
          <a:p>
            <a:pPr algn="ct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greenhouse gas emissions</a:t>
            </a:r>
            <a:endParaRPr lang="nl-BE" dirty="0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21C9935A-8219-3642-BFFC-681B58213767}"/>
              </a:ext>
            </a:extLst>
          </p:cNvPr>
          <p:cNvSpPr/>
          <p:nvPr/>
        </p:nvSpPr>
        <p:spPr>
          <a:xfrm>
            <a:off x="7982040" y="4481890"/>
            <a:ext cx="2559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Sustainable development</a:t>
            </a:r>
            <a:endParaRPr lang="nl-BE" dirty="0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9806C2E2-767E-2D47-B9B0-9413E226137B}"/>
              </a:ext>
            </a:extLst>
          </p:cNvPr>
          <p:cNvSpPr/>
          <p:nvPr/>
        </p:nvSpPr>
        <p:spPr>
          <a:xfrm>
            <a:off x="8343458" y="3651706"/>
            <a:ext cx="1404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Clean energy</a:t>
            </a:r>
            <a:endParaRPr lang="nl-BE" dirty="0"/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3AB729F0-7AE2-494C-AF33-1023BFB5A276}"/>
              </a:ext>
            </a:extLst>
          </p:cNvPr>
          <p:cNvSpPr/>
          <p:nvPr/>
        </p:nvSpPr>
        <p:spPr>
          <a:xfrm>
            <a:off x="8905471" y="3010840"/>
            <a:ext cx="2220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Energy independence</a:t>
            </a:r>
            <a:endParaRPr lang="nl-BE" dirty="0"/>
          </a:p>
        </p:txBody>
      </p:sp>
      <p:sp>
        <p:nvSpPr>
          <p:cNvPr id="34" name="Rechthoek 33">
            <a:extLst>
              <a:ext uri="{FF2B5EF4-FFF2-40B4-BE49-F238E27FC236}">
                <a16:creationId xmlns:a16="http://schemas.microsoft.com/office/drawing/2014/main" id="{B00591CB-789A-FB47-87B5-E56B0690A7FF}"/>
              </a:ext>
            </a:extLst>
          </p:cNvPr>
          <p:cNvSpPr/>
          <p:nvPr/>
        </p:nvSpPr>
        <p:spPr>
          <a:xfrm>
            <a:off x="9426727" y="2390098"/>
            <a:ext cx="1310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Solar power</a:t>
            </a:r>
            <a:endParaRPr lang="nl-BE" dirty="0"/>
          </a:p>
        </p:txBody>
      </p:sp>
      <p:sp>
        <p:nvSpPr>
          <p:cNvPr id="35" name="Tijdelijke aanduiding voor tekst 15">
            <a:extLst>
              <a:ext uri="{FF2B5EF4-FFF2-40B4-BE49-F238E27FC236}">
                <a16:creationId xmlns:a16="http://schemas.microsoft.com/office/drawing/2014/main" id="{07F14726-C9CC-EF4F-BA47-4AF24311A4D0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36" name="Tijdelijke aanduiding voor tekst 9">
            <a:extLst>
              <a:ext uri="{FF2B5EF4-FFF2-40B4-BE49-F238E27FC236}">
                <a16:creationId xmlns:a16="http://schemas.microsoft.com/office/drawing/2014/main" id="{7154106C-58CB-624E-BE3B-11AFD2A0B29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279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5</a:t>
            </a:fld>
            <a:endParaRPr lang="pl-P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6CA43003-6EFF-A748-93C7-5EF93C4A06EF}"/>
              </a:ext>
            </a:extLst>
          </p:cNvPr>
          <p:cNvSpPr txBox="1">
            <a:spLocks/>
          </p:cNvSpPr>
          <p:nvPr/>
        </p:nvSpPr>
        <p:spPr>
          <a:xfrm>
            <a:off x="622300" y="765175"/>
            <a:ext cx="5199018" cy="5591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r>
              <a:rPr lang="nl-BE" dirty="0">
                <a:latin typeface="Calibri" panose="020F0502020204030204" pitchFamily="34" charset="0"/>
              </a:rPr>
              <a:t>How does solar work?</a:t>
            </a:r>
          </a:p>
        </p:txBody>
      </p:sp>
      <p:pic>
        <p:nvPicPr>
          <p:cNvPr id="9" name="Obraz 7" descr="Obraz zawierający niebo, energia słoneczna, Energia słoneczna, na wolnym powietrzu&#10;&#10;Opis wygenerowany automatycznie">
            <a:extLst>
              <a:ext uri="{FF2B5EF4-FFF2-40B4-BE49-F238E27FC236}">
                <a16:creationId xmlns:a16="http://schemas.microsoft.com/office/drawing/2014/main" id="{6F2C853C-6AF0-4A4D-908B-17C254729F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8" r="11099"/>
          <a:stretch/>
        </p:blipFill>
        <p:spPr>
          <a:xfrm>
            <a:off x="7126224" y="466566"/>
            <a:ext cx="5065776" cy="5733940"/>
          </a:xfrm>
          <a:prstGeom prst="rect">
            <a:avLst/>
          </a:prstGeom>
        </p:spPr>
      </p:pic>
      <p:sp>
        <p:nvSpPr>
          <p:cNvPr id="12" name="Tijdelijke aanduiding voor tekst 15">
            <a:extLst>
              <a:ext uri="{FF2B5EF4-FFF2-40B4-BE49-F238E27FC236}">
                <a16:creationId xmlns:a16="http://schemas.microsoft.com/office/drawing/2014/main" id="{D55DF0BF-607C-8C4B-932A-3ECF83C0D125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17" name="Tijdelijke aanduiding voor tekst 9">
            <a:extLst>
              <a:ext uri="{FF2B5EF4-FFF2-40B4-BE49-F238E27FC236}">
                <a16:creationId xmlns:a16="http://schemas.microsoft.com/office/drawing/2014/main" id="{2450EFF1-18CD-DF49-8E8A-47C4F0D61E0C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195C73-6615-A347-8943-D4EC4202B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554481"/>
            <a:ext cx="6156452" cy="462248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Solar energy comes from the sun and can be converted into electricity using photovoltaic panels.</a:t>
            </a:r>
          </a:p>
          <a:p>
            <a:pPr>
              <a:lnSpc>
                <a:spcPct val="110000"/>
              </a:lnSpc>
            </a:pP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Photovoltaic panels contain PV cells that absorb sunlight's energy, creating electrical charges and generating electricity.</a:t>
            </a:r>
          </a:p>
          <a:p>
            <a:pPr>
              <a:lnSpc>
                <a:spcPct val="110000"/>
              </a:lnSpc>
            </a:pP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The electricity produced is called direct current (DC) electricity, but it needs to be converted into alternating current (AC) electricity for practical use.</a:t>
            </a:r>
          </a:p>
          <a:p>
            <a:pPr>
              <a:lnSpc>
                <a:spcPct val="110000"/>
              </a:lnSpc>
            </a:pP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AC electricity can power homes, cars, and can also be sent to the electricity grid for others to use.</a:t>
            </a:r>
            <a:endParaRPr lang="pl-PL" dirty="0"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" name="pole tekstowe 4">
            <a:extLst>
              <a:ext uri="{FF2B5EF4-FFF2-40B4-BE49-F238E27FC236}">
                <a16:creationId xmlns:a16="http://schemas.microsoft.com/office/drawing/2014/main" id="{D6B9757E-4CFE-A329-E368-5DAFAF64C6DF}"/>
              </a:ext>
            </a:extLst>
          </p:cNvPr>
          <p:cNvSpPr txBox="1"/>
          <p:nvPr/>
        </p:nvSpPr>
        <p:spPr>
          <a:xfrm>
            <a:off x="7126224" y="5305965"/>
            <a:ext cx="506577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>
                <a:solidFill>
                  <a:schemeClr val="bg1"/>
                </a:solidFill>
              </a:rPr>
              <a:t>Solarpark Amercentrale Netherlands</a:t>
            </a:r>
          </a:p>
          <a:p>
            <a:r>
              <a:rPr lang="fr-FR" sz="1100" i="1" dirty="0">
                <a:solidFill>
                  <a:schemeClr val="bg1"/>
                </a:solidFill>
              </a:rPr>
              <a:t>Source: Martin Prins, RWE, 08 June 2021</a:t>
            </a:r>
          </a:p>
          <a:p>
            <a:r>
              <a:rPr lang="fr-FR" sz="1100" i="1" dirty="0">
                <a:solidFill>
                  <a:schemeClr val="bg1"/>
                </a:solidFill>
              </a:rPr>
              <a:t>https://rwe.canto.global/v/RWEPressDatabase/album/UV3G1?display=curatedView&amp;viewIndex=1&amp;gOrderProp=uploadDate&amp;gSortingForward=false&amp;referenceTo=&amp;from=curatedView&amp;column=image&amp;id=oojqbfdhdp1s93t5derg13jd77</a:t>
            </a:r>
          </a:p>
        </p:txBody>
      </p:sp>
    </p:spTree>
    <p:extLst>
      <p:ext uri="{BB962C8B-B14F-4D97-AF65-F5344CB8AC3E}">
        <p14:creationId xmlns:p14="http://schemas.microsoft.com/office/powerpoint/2010/main" val="337098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592A5CB-9690-C340-90C4-1E8FB7A27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does </a:t>
            </a:r>
            <a:r>
              <a:rPr lang="nl-BE" u="sng" dirty="0"/>
              <a:t>offshore</a:t>
            </a:r>
            <a:r>
              <a:rPr lang="nl-BE" dirty="0"/>
              <a:t> solar work?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F3F8E52-33D6-704F-AC05-CBD562C5F487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15" name="Tijdelijke aanduiding voor tekst 9">
            <a:extLst>
              <a:ext uri="{FF2B5EF4-FFF2-40B4-BE49-F238E27FC236}">
                <a16:creationId xmlns:a16="http://schemas.microsoft.com/office/drawing/2014/main" id="{B88E55E9-39DE-454C-A4CD-8C6BDE4FE1A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1DE5A52-B0D1-9F48-8B7B-3A1F9D82C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1819457"/>
            <a:ext cx="12192000" cy="4386028"/>
          </a:xfrm>
          <a:prstGeom prst="rect">
            <a:avLst/>
          </a:prstGeom>
        </p:spPr>
      </p:pic>
      <p:sp>
        <p:nvSpPr>
          <p:cNvPr id="17" name="Rechthoek 16">
            <a:extLst>
              <a:ext uri="{FF2B5EF4-FFF2-40B4-BE49-F238E27FC236}">
                <a16:creationId xmlns:a16="http://schemas.microsoft.com/office/drawing/2014/main" id="{9CF9DF08-FAE9-A741-85CA-21477BA8FDA2}"/>
              </a:ext>
            </a:extLst>
          </p:cNvPr>
          <p:cNvSpPr/>
          <p:nvPr/>
        </p:nvSpPr>
        <p:spPr>
          <a:xfrm>
            <a:off x="122035" y="3140122"/>
            <a:ext cx="23468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Dynamic export cable to offshore or onshore substation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EF27003C-99A7-3049-9FDB-AD6016C7A89F}"/>
              </a:ext>
            </a:extLst>
          </p:cNvPr>
          <p:cNvSpPr/>
          <p:nvPr/>
        </p:nvSpPr>
        <p:spPr>
          <a:xfrm>
            <a:off x="1543333" y="5517562"/>
            <a:ext cx="2346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Anchors</a:t>
            </a:r>
            <a:endParaRPr lang="nl-BE" sz="1400" dirty="0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5962E4ED-83BA-3741-8324-88701261F8B8}"/>
              </a:ext>
            </a:extLst>
          </p:cNvPr>
          <p:cNvSpPr/>
          <p:nvPr/>
        </p:nvSpPr>
        <p:spPr>
          <a:xfrm>
            <a:off x="5224387" y="4401604"/>
            <a:ext cx="2346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Mooring lines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410D041E-822D-BA47-9FE7-8E24EB7DCAB3}"/>
              </a:ext>
            </a:extLst>
          </p:cNvPr>
          <p:cNvSpPr/>
          <p:nvPr/>
        </p:nvSpPr>
        <p:spPr>
          <a:xfrm>
            <a:off x="6010771" y="3121223"/>
            <a:ext cx="2346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Substructure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1F04CDC3-0C3B-F64A-9700-FCF7AAA7D8C3}"/>
              </a:ext>
            </a:extLst>
          </p:cNvPr>
          <p:cNvSpPr/>
          <p:nvPr/>
        </p:nvSpPr>
        <p:spPr>
          <a:xfrm>
            <a:off x="6760579" y="1640986"/>
            <a:ext cx="2346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PV modules</a:t>
            </a:r>
            <a:endParaRPr lang="nl-BE" sz="1400" dirty="0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0D871AB4-41B6-7D4C-83C1-CC7BA3B78F95}"/>
              </a:ext>
            </a:extLst>
          </p:cNvPr>
          <p:cNvSpPr/>
          <p:nvPr/>
        </p:nvSpPr>
        <p:spPr>
          <a:xfrm>
            <a:off x="1740523" y="1860442"/>
            <a:ext cx="2346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Inverter &amp; Transformer</a:t>
            </a:r>
            <a:endParaRPr lang="nl-BE" sz="1400" dirty="0"/>
          </a:p>
        </p:txBody>
      </p:sp>
      <p:sp>
        <p:nvSpPr>
          <p:cNvPr id="23" name="pole tekstowe 5">
            <a:extLst>
              <a:ext uri="{FF2B5EF4-FFF2-40B4-BE49-F238E27FC236}">
                <a16:creationId xmlns:a16="http://schemas.microsoft.com/office/drawing/2014/main" id="{06F69790-E5C4-1F4C-80D3-6A075A25BA17}"/>
              </a:ext>
            </a:extLst>
          </p:cNvPr>
          <p:cNvSpPr txBox="1"/>
          <p:nvPr/>
        </p:nvSpPr>
        <p:spPr>
          <a:xfrm>
            <a:off x="0" y="5935006"/>
            <a:ext cx="10515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https://www.rwe.com/en/research-and-development/solar-energy-projects/offshore-solar/</a:t>
            </a:r>
          </a:p>
        </p:txBody>
      </p:sp>
      <p:sp>
        <p:nvSpPr>
          <p:cNvPr id="24" name="Tijdelijke aanduiding voor dianummer 3">
            <a:extLst>
              <a:ext uri="{FF2B5EF4-FFF2-40B4-BE49-F238E27FC236}">
                <a16:creationId xmlns:a16="http://schemas.microsoft.com/office/drawing/2014/main" id="{0BB905D2-61A0-694C-B17A-F50D7CB8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7480" y="6407150"/>
            <a:ext cx="579783" cy="365125"/>
          </a:xfrm>
        </p:spPr>
        <p:txBody>
          <a:bodyPr/>
          <a:lstStyle/>
          <a:p>
            <a:fld id="{CF488F89-73A3-46FB-ADB7-059E9D8EA4C9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4253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0D120B5-D79C-5643-97B1-975B5BF01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7</a:t>
            </a:fld>
            <a:endParaRPr lang="pl-P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7DDEE15-9096-804F-BC1D-13772617B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824" y="765175"/>
            <a:ext cx="5168900" cy="1187517"/>
          </a:xfrm>
        </p:spPr>
        <p:txBody>
          <a:bodyPr/>
          <a:lstStyle/>
          <a:p>
            <a:r>
              <a:rPr lang="nl-BE" dirty="0"/>
              <a:t>Advantages of</a:t>
            </a:r>
            <a:br>
              <a:rPr lang="nl-BE" dirty="0"/>
            </a:br>
            <a:r>
              <a:rPr lang="nl-BE" dirty="0"/>
              <a:t>floating solar</a:t>
            </a:r>
          </a:p>
        </p:txBody>
      </p:sp>
      <p:sp>
        <p:nvSpPr>
          <p:cNvPr id="14" name="Tijdelijke aanduiding voor tekst 15">
            <a:extLst>
              <a:ext uri="{FF2B5EF4-FFF2-40B4-BE49-F238E27FC236}">
                <a16:creationId xmlns:a16="http://schemas.microsoft.com/office/drawing/2014/main" id="{0889953A-5E36-1F4F-98B6-DCFDB46F4E57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15" name="Tijdelijke aanduiding voor tekst 9">
            <a:extLst>
              <a:ext uri="{FF2B5EF4-FFF2-40B4-BE49-F238E27FC236}">
                <a16:creationId xmlns:a16="http://schemas.microsoft.com/office/drawing/2014/main" id="{E83C0780-AA7C-B94B-99C0-FDE21910BE85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16" name="Obraz 3">
            <a:extLst>
              <a:ext uri="{FF2B5EF4-FFF2-40B4-BE49-F238E27FC236}">
                <a16:creationId xmlns:a16="http://schemas.microsoft.com/office/drawing/2014/main" id="{B4C1FC01-3CD7-7548-B522-478A81E78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6" t="2560" r="1518" b="3693"/>
          <a:stretch/>
        </p:blipFill>
        <p:spPr>
          <a:xfrm>
            <a:off x="0" y="469952"/>
            <a:ext cx="6188765" cy="5732198"/>
          </a:xfrm>
          <a:prstGeom prst="rect">
            <a:avLst/>
          </a:prstGeom>
        </p:spPr>
      </p:pic>
      <p:sp>
        <p:nvSpPr>
          <p:cNvPr id="17" name="Symbol zastępczy zawartości 2">
            <a:extLst>
              <a:ext uri="{FF2B5EF4-FFF2-40B4-BE49-F238E27FC236}">
                <a16:creationId xmlns:a16="http://schemas.microsoft.com/office/drawing/2014/main" id="{74791137-4AEA-E645-A00F-BE01992D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2824" y="2144716"/>
            <a:ext cx="4209065" cy="256856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No waste of important land space</a:t>
            </a:r>
            <a:endParaRPr lang="pl-PL" dirty="0"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pl-PL" dirty="0" err="1">
                <a:ea typeface="ADLaM Display" panose="02010000000000000000" pitchFamily="2" charset="0"/>
                <a:cs typeface="ADLaM Display" panose="02010000000000000000" pitchFamily="2" charset="0"/>
              </a:rPr>
              <a:t>Helping</a:t>
            </a:r>
            <a:r>
              <a:rPr lang="pl-PL" dirty="0">
                <a:ea typeface="ADLaM Display" panose="02010000000000000000" pitchFamily="2" charset="0"/>
                <a:cs typeface="ADLaM Display" panose="02010000000000000000" pitchFamily="2" charset="0"/>
              </a:rPr>
              <a:t> the </a:t>
            </a: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e</a:t>
            </a:r>
            <a:r>
              <a:rPr lang="pl-PL" dirty="0" err="1">
                <a:ea typeface="ADLaM Display" panose="02010000000000000000" pitchFamily="2" charset="0"/>
                <a:cs typeface="ADLaM Display" panose="02010000000000000000" pitchFamily="2" charset="0"/>
              </a:rPr>
              <a:t>nvironment</a:t>
            </a:r>
            <a:endParaRPr lang="pl-PL" dirty="0"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pl-PL" dirty="0" err="1">
                <a:ea typeface="ADLaM Display" panose="02010000000000000000" pitchFamily="2" charset="0"/>
                <a:cs typeface="ADLaM Display" panose="02010000000000000000" pitchFamily="2" charset="0"/>
              </a:rPr>
              <a:t>Better</a:t>
            </a:r>
            <a:r>
              <a:rPr lang="pl-PL" dirty="0"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s</a:t>
            </a:r>
            <a:r>
              <a:rPr lang="pl-PL" dirty="0" err="1">
                <a:ea typeface="ADLaM Display" panose="02010000000000000000" pitchFamily="2" charset="0"/>
                <a:cs typeface="ADLaM Display" panose="02010000000000000000" pitchFamily="2" charset="0"/>
              </a:rPr>
              <a:t>olar</a:t>
            </a:r>
            <a:r>
              <a:rPr lang="pl-PL" dirty="0"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>
                <a:ea typeface="ADLaM Display" panose="02010000000000000000" pitchFamily="2" charset="0"/>
                <a:cs typeface="ADLaM Display" panose="02010000000000000000" pitchFamily="2" charset="0"/>
              </a:rPr>
              <a:t>p</a:t>
            </a:r>
            <a:r>
              <a:rPr lang="pl-PL" dirty="0" err="1">
                <a:ea typeface="ADLaM Display" panose="02010000000000000000" pitchFamily="2" charset="0"/>
                <a:cs typeface="ADLaM Display" panose="02010000000000000000" pitchFamily="2" charset="0"/>
              </a:rPr>
              <a:t>erformance</a:t>
            </a:r>
            <a:endParaRPr lang="pl-PL" dirty="0"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pl-PL" dirty="0"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" name="pole tekstowe 3">
            <a:extLst>
              <a:ext uri="{FF2B5EF4-FFF2-40B4-BE49-F238E27FC236}">
                <a16:creationId xmlns:a16="http://schemas.microsoft.com/office/drawing/2014/main" id="{380ED3CF-9640-69FC-D123-8DEACD7F6D08}"/>
              </a:ext>
            </a:extLst>
          </p:cNvPr>
          <p:cNvSpPr txBox="1"/>
          <p:nvPr/>
        </p:nvSpPr>
        <p:spPr>
          <a:xfrm>
            <a:off x="17453" y="5922784"/>
            <a:ext cx="2686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pl-PL" sz="1100" i="1" dirty="0" err="1">
                <a:solidFill>
                  <a:schemeClr val="bg1"/>
                </a:solidFill>
              </a:rPr>
              <a:t>Created</a:t>
            </a:r>
            <a:r>
              <a:rPr lang="pl-PL" sz="1100" i="1" dirty="0">
                <a:solidFill>
                  <a:schemeClr val="bg1"/>
                </a:solidFill>
              </a:rPr>
              <a:t> by AI, 02 </a:t>
            </a:r>
            <a:r>
              <a:rPr lang="pl-PL" sz="1100" i="1" dirty="0" err="1">
                <a:solidFill>
                  <a:schemeClr val="bg1"/>
                </a:solidFill>
              </a:rPr>
              <a:t>November</a:t>
            </a:r>
            <a:r>
              <a:rPr lang="pl-PL" sz="1100" i="1" dirty="0">
                <a:solidFill>
                  <a:schemeClr val="bg1"/>
                </a:solidFill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495395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Obraz 4">
            <a:extLst>
              <a:ext uri="{FF2B5EF4-FFF2-40B4-BE49-F238E27FC236}">
                <a16:creationId xmlns:a16="http://schemas.microsoft.com/office/drawing/2014/main" id="{82B09FA4-C526-AD4D-B0F1-2156EEE689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6000"/>
          </a:blip>
          <a:srcRect l="7652" t="17668" r="7652" b="35305"/>
          <a:stretch/>
        </p:blipFill>
        <p:spPr>
          <a:xfrm>
            <a:off x="0" y="466903"/>
            <a:ext cx="12192000" cy="572971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A241509-93AC-B642-A744-F193B0742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6"/>
            <a:ext cx="10945812" cy="117903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effectLst/>
                <a:ea typeface="ADLaM Display" panose="02010000000000000000" pitchFamily="2" charset="0"/>
                <a:cs typeface="ADLaM Display" panose="02010000000000000000" pitchFamily="2" charset="0"/>
              </a:rPr>
              <a:t>There are several potential economic benefits associated with offshore solar energy:</a:t>
            </a:r>
            <a:endParaRPr lang="nl-BE" dirty="0">
              <a:effectLst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048C9D4-16DD-F242-B659-A6D823DDD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8</a:t>
            </a:fld>
            <a:endParaRPr lang="pl-PL"/>
          </a:p>
        </p:txBody>
      </p:sp>
      <p:sp>
        <p:nvSpPr>
          <p:cNvPr id="82" name="Tijdelijke aanduiding voor tekst 15">
            <a:extLst>
              <a:ext uri="{FF2B5EF4-FFF2-40B4-BE49-F238E27FC236}">
                <a16:creationId xmlns:a16="http://schemas.microsoft.com/office/drawing/2014/main" id="{D922AE9B-203D-E24A-9369-52073137D532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83" name="Tijdelijke aanduiding voor tekst 9">
            <a:extLst>
              <a:ext uri="{FF2B5EF4-FFF2-40B4-BE49-F238E27FC236}">
                <a16:creationId xmlns:a16="http://schemas.microsoft.com/office/drawing/2014/main" id="{745D23F4-B380-6E4D-B52E-5BC917D2852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grpSp>
        <p:nvGrpSpPr>
          <p:cNvPr id="86" name="Groep 85">
            <a:extLst>
              <a:ext uri="{FF2B5EF4-FFF2-40B4-BE49-F238E27FC236}">
                <a16:creationId xmlns:a16="http://schemas.microsoft.com/office/drawing/2014/main" id="{5B8B32AD-83BB-ED4D-B531-221E4DF97879}"/>
              </a:ext>
            </a:extLst>
          </p:cNvPr>
          <p:cNvGrpSpPr/>
          <p:nvPr/>
        </p:nvGrpSpPr>
        <p:grpSpPr>
          <a:xfrm>
            <a:off x="6661125" y="2542434"/>
            <a:ext cx="5486412" cy="784359"/>
            <a:chOff x="5571067" y="5281978"/>
            <a:chExt cx="5486412" cy="784359"/>
          </a:xfrm>
        </p:grpSpPr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4426402C-D4B0-7747-8162-EA5DAA479343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>
                <a:solidFill>
                  <a:schemeClr val="accent4"/>
                </a:solidFill>
              </a:endParaRPr>
            </a:p>
          </p:txBody>
        </p:sp>
        <p:sp>
          <p:nvSpPr>
            <p:cNvPr id="88" name="Afgeronde rechthoek 12">
              <a:extLst>
                <a:ext uri="{FF2B5EF4-FFF2-40B4-BE49-F238E27FC236}">
                  <a16:creationId xmlns:a16="http://schemas.microsoft.com/office/drawing/2014/main" id="{5E27F824-BDBC-E44E-89BB-7D4C5E472416}"/>
                </a:ext>
              </a:extLst>
            </p:cNvPr>
            <p:cNvSpPr txBox="1"/>
            <p:nvPr/>
          </p:nvSpPr>
          <p:spPr>
            <a:xfrm>
              <a:off x="6487854" y="5415625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Revenue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generation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89" name="Graphic 88">
              <a:extLst>
                <a:ext uri="{FF2B5EF4-FFF2-40B4-BE49-F238E27FC236}">
                  <a16:creationId xmlns:a16="http://schemas.microsoft.com/office/drawing/2014/main" id="{08A97AA5-AABC-344B-ABA8-900CF5601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706911" y="5415623"/>
              <a:ext cx="523872" cy="517068"/>
            </a:xfrm>
            <a:prstGeom prst="rect">
              <a:avLst/>
            </a:prstGeom>
          </p:spPr>
        </p:pic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95ADA4B1-27C0-2145-AC3F-55342092CB5D}"/>
              </a:ext>
            </a:extLst>
          </p:cNvPr>
          <p:cNvGrpSpPr/>
          <p:nvPr/>
        </p:nvGrpSpPr>
        <p:grpSpPr>
          <a:xfrm>
            <a:off x="1276973" y="2052228"/>
            <a:ext cx="5486412" cy="849463"/>
            <a:chOff x="5571067" y="1588194"/>
            <a:chExt cx="5486412" cy="849463"/>
          </a:xfrm>
        </p:grpSpPr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0495B248-DE8A-B849-BA69-77BE3DC08968}"/>
                </a:ext>
              </a:extLst>
            </p:cNvPr>
            <p:cNvSpPr/>
            <p:nvPr/>
          </p:nvSpPr>
          <p:spPr>
            <a:xfrm>
              <a:off x="5571067" y="1620746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92" name="Afgeronde rechthoek 4">
              <a:extLst>
                <a:ext uri="{FF2B5EF4-FFF2-40B4-BE49-F238E27FC236}">
                  <a16:creationId xmlns:a16="http://schemas.microsoft.com/office/drawing/2014/main" id="{01521CC9-D56E-3C4F-9C92-8692BC6C363D}"/>
                </a:ext>
              </a:extLst>
            </p:cNvPr>
            <p:cNvSpPr txBox="1"/>
            <p:nvPr/>
          </p:nvSpPr>
          <p:spPr>
            <a:xfrm>
              <a:off x="6487854" y="1588194"/>
              <a:ext cx="4569625" cy="8494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Technological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development &amp;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innovation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93" name="Graphic 92" descr="Computer">
              <a:extLst>
                <a:ext uri="{FF2B5EF4-FFF2-40B4-BE49-F238E27FC236}">
                  <a16:creationId xmlns:a16="http://schemas.microsoft.com/office/drawing/2014/main" id="{88BADB9B-6EBC-AE4F-AC67-F8C54EE9F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5705041" y="1754393"/>
              <a:ext cx="517066" cy="517066"/>
            </a:xfrm>
            <a:prstGeom prst="rect">
              <a:avLst/>
            </a:prstGeom>
          </p:spPr>
        </p:pic>
      </p:grpSp>
      <p:grpSp>
        <p:nvGrpSpPr>
          <p:cNvPr id="94" name="Groep 93">
            <a:extLst>
              <a:ext uri="{FF2B5EF4-FFF2-40B4-BE49-F238E27FC236}">
                <a16:creationId xmlns:a16="http://schemas.microsoft.com/office/drawing/2014/main" id="{ED75A972-FB13-7143-A981-A8B985D458B4}"/>
              </a:ext>
            </a:extLst>
          </p:cNvPr>
          <p:cNvGrpSpPr/>
          <p:nvPr/>
        </p:nvGrpSpPr>
        <p:grpSpPr>
          <a:xfrm>
            <a:off x="1276973" y="4733519"/>
            <a:ext cx="5486412" cy="978729"/>
            <a:chOff x="5571067" y="4269485"/>
            <a:chExt cx="5486412" cy="978729"/>
          </a:xfrm>
        </p:grpSpPr>
        <p:sp>
          <p:nvSpPr>
            <p:cNvPr id="95" name="Ovaal 94">
              <a:extLst>
                <a:ext uri="{FF2B5EF4-FFF2-40B4-BE49-F238E27FC236}">
                  <a16:creationId xmlns:a16="http://schemas.microsoft.com/office/drawing/2014/main" id="{7381E3F7-506A-3D4F-8976-839A74C8A505}"/>
                </a:ext>
              </a:extLst>
            </p:cNvPr>
            <p:cNvSpPr/>
            <p:nvPr/>
          </p:nvSpPr>
          <p:spPr>
            <a:xfrm>
              <a:off x="5571067" y="4366670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96" name="Afgeronde rechthoek 10">
              <a:extLst>
                <a:ext uri="{FF2B5EF4-FFF2-40B4-BE49-F238E27FC236}">
                  <a16:creationId xmlns:a16="http://schemas.microsoft.com/office/drawing/2014/main" id="{0A6470D8-DED3-564A-8D7C-140BDA08DEC1}"/>
                </a:ext>
              </a:extLst>
            </p:cNvPr>
            <p:cNvSpPr txBox="1"/>
            <p:nvPr/>
          </p:nvSpPr>
          <p:spPr>
            <a:xfrm>
              <a:off x="6487854" y="4269485"/>
              <a:ext cx="4569625" cy="978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Tourism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and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recreational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opportunities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97" name="Graphic 96" descr="Wandelen">
              <a:extLst>
                <a:ext uri="{FF2B5EF4-FFF2-40B4-BE49-F238E27FC236}">
                  <a16:creationId xmlns:a16="http://schemas.microsoft.com/office/drawing/2014/main" id="{BA7349E5-6345-6E48-A3C1-79DC3BF9B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672308" y="4462311"/>
              <a:ext cx="593076" cy="593076"/>
            </a:xfrm>
            <a:prstGeom prst="rect">
              <a:avLst/>
            </a:prstGeom>
          </p:spPr>
        </p:pic>
      </p:grpSp>
      <p:grpSp>
        <p:nvGrpSpPr>
          <p:cNvPr id="98" name="Groep 97">
            <a:extLst>
              <a:ext uri="{FF2B5EF4-FFF2-40B4-BE49-F238E27FC236}">
                <a16:creationId xmlns:a16="http://schemas.microsoft.com/office/drawing/2014/main" id="{5FB42BA2-8B4F-1B40-91F0-0DED15CEA790}"/>
              </a:ext>
            </a:extLst>
          </p:cNvPr>
          <p:cNvGrpSpPr/>
          <p:nvPr/>
        </p:nvGrpSpPr>
        <p:grpSpPr>
          <a:xfrm>
            <a:off x="1276973" y="3000088"/>
            <a:ext cx="5486412" cy="784359"/>
            <a:chOff x="5571067" y="2536054"/>
            <a:chExt cx="5486412" cy="784359"/>
          </a:xfrm>
        </p:grpSpPr>
        <p:sp>
          <p:nvSpPr>
            <p:cNvPr id="99" name="Ovaal 98">
              <a:extLst>
                <a:ext uri="{FF2B5EF4-FFF2-40B4-BE49-F238E27FC236}">
                  <a16:creationId xmlns:a16="http://schemas.microsoft.com/office/drawing/2014/main" id="{52CAD58F-96D4-3C41-8560-A1F6A2F3EAAB}"/>
                </a:ext>
              </a:extLst>
            </p:cNvPr>
            <p:cNvSpPr/>
            <p:nvPr/>
          </p:nvSpPr>
          <p:spPr>
            <a:xfrm>
              <a:off x="5571067" y="2536054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100" name="Afgeronde rechthoek 6">
              <a:extLst>
                <a:ext uri="{FF2B5EF4-FFF2-40B4-BE49-F238E27FC236}">
                  <a16:creationId xmlns:a16="http://schemas.microsoft.com/office/drawing/2014/main" id="{9C520C47-26F7-0346-AE11-C05D5530437D}"/>
                </a:ext>
              </a:extLst>
            </p:cNvPr>
            <p:cNvSpPr txBox="1"/>
            <p:nvPr/>
          </p:nvSpPr>
          <p:spPr>
            <a:xfrm>
              <a:off x="6487854" y="2669701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Logical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economic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growth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01" name="Graphic 100" descr="Opwaartse trend">
              <a:extLst>
                <a:ext uri="{FF2B5EF4-FFF2-40B4-BE49-F238E27FC236}">
                  <a16:creationId xmlns:a16="http://schemas.microsoft.com/office/drawing/2014/main" id="{B461E526-2B7F-0D46-8C53-C04EB48A2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5707516" y="2672176"/>
              <a:ext cx="512115" cy="512115"/>
            </a:xfrm>
            <a:prstGeom prst="rect">
              <a:avLst/>
            </a:prstGeom>
          </p:spPr>
        </p:pic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418B6E1F-AD39-154A-95CA-679096771FAA}"/>
              </a:ext>
            </a:extLst>
          </p:cNvPr>
          <p:cNvGrpSpPr/>
          <p:nvPr/>
        </p:nvGrpSpPr>
        <p:grpSpPr>
          <a:xfrm>
            <a:off x="1276973" y="3915396"/>
            <a:ext cx="5486412" cy="784359"/>
            <a:chOff x="5571067" y="3451362"/>
            <a:chExt cx="5486412" cy="784359"/>
          </a:xfrm>
        </p:grpSpPr>
        <p:sp>
          <p:nvSpPr>
            <p:cNvPr id="103" name="Ovaal 102">
              <a:extLst>
                <a:ext uri="{FF2B5EF4-FFF2-40B4-BE49-F238E27FC236}">
                  <a16:creationId xmlns:a16="http://schemas.microsoft.com/office/drawing/2014/main" id="{F01CB99C-3603-9D42-8E42-BF3A30DCE9F6}"/>
                </a:ext>
              </a:extLst>
            </p:cNvPr>
            <p:cNvSpPr/>
            <p:nvPr/>
          </p:nvSpPr>
          <p:spPr>
            <a:xfrm>
              <a:off x="5571067" y="3451362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104" name="Afgeronde rechthoek 8">
              <a:extLst>
                <a:ext uri="{FF2B5EF4-FFF2-40B4-BE49-F238E27FC236}">
                  <a16:creationId xmlns:a16="http://schemas.microsoft.com/office/drawing/2014/main" id="{E9A05588-03F3-0447-9DC9-7CF466823A2E}"/>
                </a:ext>
              </a:extLst>
            </p:cNvPr>
            <p:cNvSpPr txBox="1"/>
            <p:nvPr/>
          </p:nvSpPr>
          <p:spPr>
            <a:xfrm>
              <a:off x="6487854" y="3600782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Job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creation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05" name="Graphic 104" descr="Werknemersbadge">
              <a:extLst>
                <a:ext uri="{FF2B5EF4-FFF2-40B4-BE49-F238E27FC236}">
                  <a16:creationId xmlns:a16="http://schemas.microsoft.com/office/drawing/2014/main" id="{616710BF-D563-D140-8ADE-FAC6C2D07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5662005" y="3542158"/>
              <a:ext cx="603379" cy="603379"/>
            </a:xfrm>
            <a:prstGeom prst="rect">
              <a:avLst/>
            </a:prstGeom>
          </p:spPr>
        </p:pic>
      </p:grp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01FA3B88-8CCD-9C4B-B939-48FA2DF2B3CA}"/>
              </a:ext>
            </a:extLst>
          </p:cNvPr>
          <p:cNvGrpSpPr/>
          <p:nvPr/>
        </p:nvGrpSpPr>
        <p:grpSpPr>
          <a:xfrm>
            <a:off x="6661125" y="3457742"/>
            <a:ext cx="5486412" cy="784359"/>
            <a:chOff x="5571067" y="5281978"/>
            <a:chExt cx="5486412" cy="784359"/>
          </a:xfrm>
        </p:grpSpPr>
        <p:sp>
          <p:nvSpPr>
            <p:cNvPr id="107" name="Ovaal 106">
              <a:extLst>
                <a:ext uri="{FF2B5EF4-FFF2-40B4-BE49-F238E27FC236}">
                  <a16:creationId xmlns:a16="http://schemas.microsoft.com/office/drawing/2014/main" id="{AC84EDDB-EC58-864C-B69E-A7B88EF216F2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108" name="Afgeronde rechthoek 12">
              <a:extLst>
                <a:ext uri="{FF2B5EF4-FFF2-40B4-BE49-F238E27FC236}">
                  <a16:creationId xmlns:a16="http://schemas.microsoft.com/office/drawing/2014/main" id="{38B2231A-D70F-7C41-9505-3BFD33138A06}"/>
                </a:ext>
              </a:extLst>
            </p:cNvPr>
            <p:cNvSpPr txBox="1"/>
            <p:nvPr/>
          </p:nvSpPr>
          <p:spPr>
            <a:xfrm>
              <a:off x="6487854" y="5415625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Energy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price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stability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09" name="Graphic 108" descr="Munten">
              <a:extLst>
                <a:ext uri="{FF2B5EF4-FFF2-40B4-BE49-F238E27FC236}">
                  <a16:creationId xmlns:a16="http://schemas.microsoft.com/office/drawing/2014/main" id="{83D31AD8-CF42-9045-A179-65CA68063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5685656" y="5390967"/>
              <a:ext cx="566380" cy="566380"/>
            </a:xfrm>
            <a:prstGeom prst="rect">
              <a:avLst/>
            </a:prstGeom>
          </p:spPr>
        </p:pic>
      </p:grpSp>
      <p:grpSp>
        <p:nvGrpSpPr>
          <p:cNvPr id="110" name="Groep 109">
            <a:extLst>
              <a:ext uri="{FF2B5EF4-FFF2-40B4-BE49-F238E27FC236}">
                <a16:creationId xmlns:a16="http://schemas.microsoft.com/office/drawing/2014/main" id="{9AB59E8B-FEA0-B84E-BA40-6CA0C4899E1C}"/>
              </a:ext>
            </a:extLst>
          </p:cNvPr>
          <p:cNvGrpSpPr/>
          <p:nvPr/>
        </p:nvGrpSpPr>
        <p:grpSpPr>
          <a:xfrm>
            <a:off x="6661125" y="4340498"/>
            <a:ext cx="5486412" cy="849463"/>
            <a:chOff x="5571067" y="5249426"/>
            <a:chExt cx="5486412" cy="849463"/>
          </a:xfrm>
        </p:grpSpPr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3E1DFE9E-641B-9D4C-997D-54C1F214B4D7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112" name="Afgeronde rechthoek 12">
              <a:extLst>
                <a:ext uri="{FF2B5EF4-FFF2-40B4-BE49-F238E27FC236}">
                  <a16:creationId xmlns:a16="http://schemas.microsoft.com/office/drawing/2014/main" id="{CE339728-B99E-A943-BB3A-9F22BE510A8A}"/>
                </a:ext>
              </a:extLst>
            </p:cNvPr>
            <p:cNvSpPr txBox="1"/>
            <p:nvPr/>
          </p:nvSpPr>
          <p:spPr>
            <a:xfrm>
              <a:off x="6487854" y="5249426"/>
              <a:ext cx="4569625" cy="8494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Reduced</a:t>
              </a: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 energy </a:t>
              </a:r>
              <a:b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</a:b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import </a:t>
              </a: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dependence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13" name="Graphic 112" descr="Zon">
              <a:extLst>
                <a:ext uri="{FF2B5EF4-FFF2-40B4-BE49-F238E27FC236}">
                  <a16:creationId xmlns:a16="http://schemas.microsoft.com/office/drawing/2014/main" id="{1528153D-67DB-784E-9A94-619F95633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5706909" y="5412220"/>
              <a:ext cx="523874" cy="523874"/>
            </a:xfrm>
            <a:prstGeom prst="rect">
              <a:avLst/>
            </a:prstGeom>
          </p:spPr>
        </p:pic>
      </p:grpSp>
      <p:sp>
        <p:nvSpPr>
          <p:cNvPr id="3" name="pole tekstowe 3">
            <a:extLst>
              <a:ext uri="{FF2B5EF4-FFF2-40B4-BE49-F238E27FC236}">
                <a16:creationId xmlns:a16="http://schemas.microsoft.com/office/drawing/2014/main" id="{72595DAC-DCC2-75BB-9319-2A8A6B6DCA37}"/>
              </a:ext>
            </a:extLst>
          </p:cNvPr>
          <p:cNvSpPr txBox="1"/>
          <p:nvPr/>
        </p:nvSpPr>
        <p:spPr>
          <a:xfrm>
            <a:off x="17454" y="5922784"/>
            <a:ext cx="2999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pl-PL" sz="1100" i="1" dirty="0" err="1">
                <a:solidFill>
                  <a:schemeClr val="bg1"/>
                </a:solidFill>
              </a:rPr>
              <a:t>Created</a:t>
            </a:r>
            <a:r>
              <a:rPr lang="pl-PL" sz="1100" i="1" dirty="0">
                <a:solidFill>
                  <a:schemeClr val="bg1"/>
                </a:solidFill>
              </a:rPr>
              <a:t> by AI, 02 </a:t>
            </a:r>
            <a:r>
              <a:rPr lang="pl-PL" sz="1100" i="1" dirty="0" err="1">
                <a:solidFill>
                  <a:schemeClr val="bg1"/>
                </a:solidFill>
              </a:rPr>
              <a:t>November</a:t>
            </a:r>
            <a:r>
              <a:rPr lang="pl-PL" sz="1100" i="1" dirty="0">
                <a:solidFill>
                  <a:schemeClr val="bg1"/>
                </a:solidFill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1500073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EEE265C-EAD9-0D44-B58F-81D3734E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9</a:t>
            </a:fld>
            <a:endParaRPr lang="pl-PL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2B9BC38-024B-4D4C-BB32-24AD5A228D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4467" y="3083452"/>
            <a:ext cx="883066" cy="691096"/>
          </a:xfrm>
          <a:prstGeom prst="rect">
            <a:avLst/>
          </a:prstGeom>
        </p:spPr>
      </p:pic>
      <p:sp>
        <p:nvSpPr>
          <p:cNvPr id="12" name="Tijdelijke aanduiding voor tekst 15">
            <a:extLst>
              <a:ext uri="{FF2B5EF4-FFF2-40B4-BE49-F238E27FC236}">
                <a16:creationId xmlns:a16="http://schemas.microsoft.com/office/drawing/2014/main" id="{C182C8B8-03D7-BB4C-942D-10CB01247138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3</a:t>
            </a:r>
          </a:p>
        </p:txBody>
      </p:sp>
      <p:sp>
        <p:nvSpPr>
          <p:cNvPr id="13" name="Tijdelijke aanduiding voor tekst 9">
            <a:extLst>
              <a:ext uri="{FF2B5EF4-FFF2-40B4-BE49-F238E27FC236}">
                <a16:creationId xmlns:a16="http://schemas.microsoft.com/office/drawing/2014/main" id="{1A8CA13B-7AFA-6D44-BC2D-3632D6B38E00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Solar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6" name="Online Media 5" title="Solar Energy| Energy Resources and Consumption| AP Environmental science| Khan Academy">
            <a:hlinkClick r:id="" action="ppaction://media"/>
            <a:extLst>
              <a:ext uri="{FF2B5EF4-FFF2-40B4-BE49-F238E27FC236}">
                <a16:creationId xmlns:a16="http://schemas.microsoft.com/office/drawing/2014/main" id="{17470A5F-2AF8-3688-400B-6FC9BBDA7AE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2225" y="0"/>
            <a:ext cx="12147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6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Flores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A"/>
      </a:accent1>
      <a:accent2>
        <a:srgbClr val="00ADCB"/>
      </a:accent2>
      <a:accent3>
        <a:srgbClr val="5BC5F2"/>
      </a:accent3>
      <a:accent4>
        <a:srgbClr val="FFC000"/>
      </a:accent4>
      <a:accent5>
        <a:srgbClr val="5B9BD5"/>
      </a:accent5>
      <a:accent6>
        <a:srgbClr val="B3B3B3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rmAutofit/>
      </a:bodyPr>
      <a:lstStyle>
        <a:defPPr algn="ctr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EB7B92329EB1469959F726D06C9A46" ma:contentTypeVersion="14" ma:contentTypeDescription="Create a new document." ma:contentTypeScope="" ma:versionID="210b957f0d6d92baffe9f8d91c603979">
  <xsd:schema xmlns:xsd="http://www.w3.org/2001/XMLSchema" xmlns:xs="http://www.w3.org/2001/XMLSchema" xmlns:p="http://schemas.microsoft.com/office/2006/metadata/properties" xmlns:ns2="80b3e4ae-84ae-4172-b089-e6067ab86e0b" xmlns:ns3="4cc6211c-6d4c-494f-9d02-c833795e2253" targetNamespace="http://schemas.microsoft.com/office/2006/metadata/properties" ma:root="true" ma:fieldsID="d7aa006825d0ef4e322f09f7bd233eb4" ns2:_="" ns3:_="">
    <xsd:import namespace="80b3e4ae-84ae-4172-b089-e6067ab86e0b"/>
    <xsd:import namespace="4cc6211c-6d4c-494f-9d02-c833795e22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b3e4ae-84ae-4172-b089-e6067ab86e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7a2aac7-57b4-4b75-9d35-5a0ee1aca5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c6211c-6d4c-494f-9d02-c833795e225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4a7756e-7de9-48d8-b1a5-414642ce6772}" ma:internalName="TaxCatchAll" ma:showField="CatchAllData" ma:web="4cc6211c-6d4c-494f-9d02-c833795e22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c6211c-6d4c-494f-9d02-c833795e2253" xsi:nil="true"/>
    <lcf76f155ced4ddcb4097134ff3c332f xmlns="80b3e4ae-84ae-4172-b089-e6067ab86e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08314E-DC54-4A53-9368-BC18D3BCEA62}"/>
</file>

<file path=customXml/itemProps2.xml><?xml version="1.0" encoding="utf-8"?>
<ds:datastoreItem xmlns:ds="http://schemas.openxmlformats.org/officeDocument/2006/customXml" ds:itemID="{21414FA8-092A-4611-936A-5B2CF45510F1}"/>
</file>

<file path=customXml/itemProps3.xml><?xml version="1.0" encoding="utf-8"?>
<ds:datastoreItem xmlns:ds="http://schemas.openxmlformats.org/officeDocument/2006/customXml" ds:itemID="{99403915-D77E-43B4-8C99-4353AD56AACD}"/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516</Words>
  <Application>Microsoft Office PowerPoint</Application>
  <PresentationFormat>Widescreen</PresentationFormat>
  <Paragraphs>89</Paragraphs>
  <Slides>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ADLaM Display</vt:lpstr>
      <vt:lpstr>Arial</vt:lpstr>
      <vt:lpstr>Calibri</vt:lpstr>
      <vt:lpstr>Motyw pakietu Office</vt:lpstr>
      <vt:lpstr>PowerPoint Presentation</vt:lpstr>
      <vt:lpstr>In this course we will explore the different offshore renewable technologies:</vt:lpstr>
      <vt:lpstr>Amazing solar facts</vt:lpstr>
      <vt:lpstr>What do you associate with ”solar energy”?</vt:lpstr>
      <vt:lpstr>PowerPoint Presentation</vt:lpstr>
      <vt:lpstr>How does offshore solar work?</vt:lpstr>
      <vt:lpstr>Advantages of floating solar</vt:lpstr>
      <vt:lpstr>There are several potential economic benefits associated with offshore solar energy: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offshore renewable energy. What are renewable energy sources?</dc:title>
  <dc:creator>Paulina Kordas</dc:creator>
  <cp:lastModifiedBy>Nina Mavrogeorgou</cp:lastModifiedBy>
  <cp:revision>75</cp:revision>
  <dcterms:created xsi:type="dcterms:W3CDTF">2023-08-18T07:00:07Z</dcterms:created>
  <dcterms:modified xsi:type="dcterms:W3CDTF">2024-04-02T12:34:27Z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0x01010081EB7B92329EB1469959F726D06C9A46</vt:lpwstr>
  </property>
</Properties>
</file>