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6" r:id="rId2"/>
    <p:sldId id="274" r:id="rId3"/>
    <p:sldId id="275" r:id="rId4"/>
    <p:sldId id="295" r:id="rId5"/>
    <p:sldId id="278" r:id="rId6"/>
    <p:sldId id="279" r:id="rId7"/>
    <p:sldId id="281" r:id="rId8"/>
    <p:sldId id="297" r:id="rId9"/>
    <p:sldId id="296" r:id="rId10"/>
    <p:sldId id="282" r:id="rId1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4FD"/>
    <a:srgbClr val="2FAECC"/>
    <a:srgbClr val="1D70BB"/>
    <a:srgbClr val="59C6F3"/>
    <a:srgbClr val="FCCA00"/>
    <a:srgbClr val="DC3F68"/>
    <a:srgbClr val="0070BA"/>
    <a:srgbClr val="5BC5F2"/>
    <a:srgbClr val="00ADCB"/>
    <a:srgbClr val="FFC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42" autoAdjust="0"/>
    <p:restoredTop sz="83543" autoAdjust="0"/>
  </p:normalViewPr>
  <p:slideViewPr>
    <p:cSldViewPr snapToGrid="0">
      <p:cViewPr varScale="1">
        <p:scale>
          <a:sx n="65" d="100"/>
          <a:sy n="65" d="100"/>
        </p:scale>
        <p:origin x="1723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DA59B-8BFD-4E54-B0C7-E2CC62B8C2C7}" type="datetimeFigureOut">
              <a:rPr lang="pl-PL" smtClean="0"/>
              <a:t>02.04.2024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99806-54E5-4C8C-A612-F4860410E9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2634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8036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628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727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9872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pl-PL" sz="1100" i="1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0855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371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70521" y="2005051"/>
            <a:ext cx="8197592" cy="24765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44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2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pos="7287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48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5874DA0-E0A5-4A63-7AAE-AAF6C564C0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B7EF286-6319-10B3-CCE1-79157FFB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471C68-1C80-92FE-2D81-2111741F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859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9DDBBA-638E-32AE-F992-5FDD89DF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1CA565-6C63-2F40-B49A-B83D072F5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4DEC713-857D-7D28-F741-30CD2B581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90F06D7-4C9F-10A5-4DFB-2CF7BCCC9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B259BF4-3598-4FC7-25A3-7B4E7B1A8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C1D824C-DD1C-4F21-1FF3-65EFAD47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9905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747C86-3478-7197-0AEA-704C08397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BD373EE-DFEE-FC0F-A270-0B6048936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8BF37BE-F766-D925-7719-0CDA6B1E5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FD0D38E-32CB-4F0C-F8BA-09C5ED11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7387C0F-F1EC-3169-2A52-66193AD5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E92CB6E-437E-3DAC-6197-BA830306F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334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A538C1-0BCD-1D0A-FB03-025D966AA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8F7566B-CDDC-290B-F0EA-A76AFAF9A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5AF279-ACB6-7CCC-2351-C18E50176B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1D885B0-2BA2-D9C1-EB73-985E09506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3F1BD4B-9587-BDD8-6B82-E45A9476A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4332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F5D036-B824-0D64-B9B7-ED16F476BC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CA97226-3A44-7AC8-59BE-7E4979D9CA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B3E1F03-3560-996E-AE1C-ECC1FE6872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F67D180-B9AE-3E04-DBFB-3929A08A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79C452F-0951-71F2-C872-45C56CC7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266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D52D25-3FB2-B7AD-B054-706223C1A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8" y="765175"/>
            <a:ext cx="7765470" cy="500023"/>
          </a:xfrm>
        </p:spPr>
        <p:txBody>
          <a:bodyPr anchor="b">
            <a:normAutofit/>
          </a:bodyPr>
          <a:lstStyle>
            <a:lvl1pPr algn="l">
              <a:defRPr sz="2000" b="1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3887" y="1447800"/>
            <a:ext cx="10944226" cy="247650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32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43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 userDrawn="1">
          <p15:clr>
            <a:srgbClr val="FBAE40"/>
          </p15:clr>
        </p15:guide>
        <p15:guide id="2" pos="7287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orient="horz" pos="4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670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BCD255F-C247-1B4C-8529-439FE1971028}"/>
              </a:ext>
            </a:extLst>
          </p:cNvPr>
          <p:cNvSpPr/>
          <p:nvPr userDrawn="1"/>
        </p:nvSpPr>
        <p:spPr>
          <a:xfrm>
            <a:off x="-1" y="0"/>
            <a:ext cx="2116483" cy="469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8690E5B9-B457-F24A-804B-5CEEBBA460EE}"/>
              </a:ext>
            </a:extLst>
          </p:cNvPr>
          <p:cNvSpPr/>
          <p:nvPr userDrawn="1"/>
        </p:nvSpPr>
        <p:spPr>
          <a:xfrm>
            <a:off x="2116482" y="0"/>
            <a:ext cx="10075518" cy="46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6D2DB395-4319-414E-B797-1EACC2350C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300" y="144415"/>
            <a:ext cx="1366920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  <p:sp>
        <p:nvSpPr>
          <p:cNvPr id="12" name="Tijdelijke aanduiding voor tekst 10">
            <a:extLst>
              <a:ext uri="{FF2B5EF4-FFF2-40B4-BE49-F238E27FC236}">
                <a16:creationId xmlns:a16="http://schemas.microsoft.com/office/drawing/2014/main" id="{137DDFE1-0BE9-804F-8B67-71005805E1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43744" y="144415"/>
            <a:ext cx="9325956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5259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7F31587A-2ACF-8042-BA86-81DCED3D08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21600" y="0"/>
            <a:ext cx="44704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nl-BE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4DE3104-79C0-4149-84A0-6334F67B9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7111" y="6149008"/>
            <a:ext cx="1417983" cy="70899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6577012" cy="11875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8" y="2095499"/>
            <a:ext cx="6577012" cy="4081463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062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C2E8C6-7AC2-BE21-9B6C-9776BAA9F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AE8D81E-CE2B-1D92-0168-A6D01E5F7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5B97972-C4AE-465C-28C0-AE86C6A056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9062086-3E41-DA8E-29C3-B4071D3B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3FAF034-DFD9-1CE3-61DB-FC0F6AA61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92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3F61511-A0E0-EE9B-4837-0E0DBBB4E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B2CE42-292F-6A7A-B76C-296D9D28B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A385A19-9A05-7C94-74D9-0C1A997ED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EE96A47-C5D8-8B58-EE51-8946614A6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C725DF2-CB80-A620-64DF-9DE0A765A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6B197BB-14F9-B12E-31A8-3188C24E0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108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EED2EF-A77E-3166-1D78-836E28F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5B77AE5-750F-2265-7C01-36C15C64F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BE397C5-EB63-BA68-3823-A014EF002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F99C725-1A64-1FA2-4510-93447D1FE6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B1A54C8-6844-65CC-40E7-1840275419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111AFF9-1066-D108-3C18-396F89FE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47136FD-E514-FB3D-9708-C047F15C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E430C403-F55F-0BE5-0413-AE62DE696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269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09EFFC-8E81-B5C5-9E50-230FD51A3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2078FB7-8F08-D801-F65A-F9DAAEE2B9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ED51B8A-73B1-EAC0-BA74-A398E89C9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F1F0A7-F53F-6BAA-8C37-058918A4F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326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74F2D2D5-F95E-294D-90F7-373E87E3A45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820575" y="6149008"/>
            <a:ext cx="1417983" cy="708992"/>
          </a:xfrm>
          <a:prstGeom prst="rect">
            <a:avLst/>
          </a:prstGeom>
        </p:spPr>
      </p:pic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C6578E4-0856-C62D-57D8-D1616BAB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1187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7E36ED5-10A2-A73D-D732-E9D9D314D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095499"/>
            <a:ext cx="10945812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0D7BBA-FC17-AC63-0452-3DB494BB7F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7480" y="6407150"/>
            <a:ext cx="579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473151CA-7085-9446-A452-FCA2557A8438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CFE461F-F253-7D4B-BC3B-322554BC9D5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8772" y="6319769"/>
            <a:ext cx="1417983" cy="413898"/>
          </a:xfrm>
          <a:prstGeom prst="rect">
            <a:avLst/>
          </a:prstGeom>
        </p:spPr>
      </p:pic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749B3341-860E-2643-8D6A-73822A6335C7}"/>
              </a:ext>
            </a:extLst>
          </p:cNvPr>
          <p:cNvCxnSpPr>
            <a:cxnSpLocks/>
          </p:cNvCxnSpPr>
          <p:nvPr userDrawn="1"/>
        </p:nvCxnSpPr>
        <p:spPr>
          <a:xfrm>
            <a:off x="636588" y="6192769"/>
            <a:ext cx="104208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51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50" r:id="rId3"/>
    <p:sldLayoutId id="2147483661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sciencedirect.com/science/article/abs/pii/B012176480X00344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https://ars.els-cdn.com/content/image/1-s2.0-S136403212030681X-gr3_lrg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2">
            <a:extLst>
              <a:ext uri="{FF2B5EF4-FFF2-40B4-BE49-F238E27FC236}">
                <a16:creationId xmlns:a16="http://schemas.microsoft.com/office/drawing/2014/main" id="{08EE57FE-1344-A5AA-100B-00D119ED6C8F}"/>
              </a:ext>
            </a:extLst>
          </p:cNvPr>
          <p:cNvSpPr txBox="1">
            <a:spLocks/>
          </p:cNvSpPr>
          <p:nvPr/>
        </p:nvSpPr>
        <p:spPr>
          <a:xfrm>
            <a:off x="2341267" y="3104813"/>
            <a:ext cx="9505294" cy="2319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400" b="1" i="0" kern="1200">
                <a:solidFill>
                  <a:schemeClr val="accent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400" dirty="0">
                <a:latin typeface="Calibri" panose="020F0502020204030204" pitchFamily="34" charset="0"/>
              </a:rPr>
              <a:t>Offshore renewable energies: wave energy</a:t>
            </a:r>
          </a:p>
          <a:p>
            <a:endParaRPr lang="nl-BE" sz="2400" dirty="0">
              <a:latin typeface="Calibri" panose="020F0502020204030204" pitchFamily="34" charset="0"/>
            </a:endParaRPr>
          </a:p>
          <a:p>
            <a:endParaRPr lang="nl-BE" sz="2400" dirty="0">
              <a:latin typeface="Calibri" panose="020F0502020204030204" pitchFamily="34" charset="0"/>
            </a:endParaRPr>
          </a:p>
          <a:p>
            <a:endParaRPr lang="nl-BE" sz="2400" dirty="0">
              <a:latin typeface="Calibri" panose="020F0502020204030204" pitchFamily="34" charset="0"/>
            </a:endParaRPr>
          </a:p>
          <a:p>
            <a:r>
              <a:rPr lang="nl-BE" sz="240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" name="Titel 14">
            <a:extLst>
              <a:ext uri="{FF2B5EF4-FFF2-40B4-BE49-F238E27FC236}">
                <a16:creationId xmlns:a16="http://schemas.microsoft.com/office/drawing/2014/main" id="{1A5E1A25-9B8F-9957-81D3-9A33CD721134}"/>
              </a:ext>
            </a:extLst>
          </p:cNvPr>
          <p:cNvSpPr txBox="1">
            <a:spLocks/>
          </p:cNvSpPr>
          <p:nvPr/>
        </p:nvSpPr>
        <p:spPr>
          <a:xfrm>
            <a:off x="7069745" y="2350948"/>
            <a:ext cx="4776815" cy="5000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nl-BE" dirty="0">
                <a:solidFill>
                  <a:srgbClr val="5BC5F2"/>
                </a:solidFill>
                <a:latin typeface="Calibri" panose="020F0502020204030204" pitchFamily="34" charset="0"/>
              </a:rPr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12715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560FAEEC-E2BB-5341-8F89-6E77FF534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7639" y="4407234"/>
            <a:ext cx="4394361" cy="10607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33A1BB55-31AC-0E47-97BF-EBBA7752B9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5074036"/>
            <a:ext cx="12192000" cy="1193800"/>
          </a:xfrm>
          <a:prstGeom prst="rect">
            <a:avLst/>
          </a:prstGeom>
        </p:spPr>
      </p:pic>
      <p:sp>
        <p:nvSpPr>
          <p:cNvPr id="19" name="Tijdelijke aanduiding voor dianummer 3">
            <a:extLst>
              <a:ext uri="{FF2B5EF4-FFF2-40B4-BE49-F238E27FC236}">
                <a16:creationId xmlns:a16="http://schemas.microsoft.com/office/drawing/2014/main" id="{3FBBE596-F9DD-CA46-AD38-F58FE1AA0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10</a:t>
            </a:fld>
            <a:endParaRPr lang="pl-PL" dirty="0"/>
          </a:p>
        </p:txBody>
      </p:sp>
      <p:sp>
        <p:nvSpPr>
          <p:cNvPr id="20" name="Tijdelijke aanduiding voor tekst 15">
            <a:extLst>
              <a:ext uri="{FF2B5EF4-FFF2-40B4-BE49-F238E27FC236}">
                <a16:creationId xmlns:a16="http://schemas.microsoft.com/office/drawing/2014/main" id="{991F0893-258D-E248-8DF4-EC56DC8F8CBC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21" name="Tijdelijke aanduiding voor tekst 9">
            <a:extLst>
              <a:ext uri="{FF2B5EF4-FFF2-40B4-BE49-F238E27FC236}">
                <a16:creationId xmlns:a16="http://schemas.microsoft.com/office/drawing/2014/main" id="{BC4BFB25-57FF-6147-8458-08880A78CD0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C23C7AC-4991-B949-AE93-2280B5E17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the catch with wave energy?</a:t>
            </a:r>
            <a:endParaRPr lang="nl-BE" dirty="0"/>
          </a:p>
        </p:txBody>
      </p:sp>
      <p:sp>
        <p:nvSpPr>
          <p:cNvPr id="22" name="Prostokąt 3">
            <a:extLst>
              <a:ext uri="{FF2B5EF4-FFF2-40B4-BE49-F238E27FC236}">
                <a16:creationId xmlns:a16="http://schemas.microsoft.com/office/drawing/2014/main" id="{E10DC09E-79AF-154C-90A7-7A96B9A02A8B}"/>
              </a:ext>
            </a:extLst>
          </p:cNvPr>
          <p:cNvSpPr/>
          <p:nvPr/>
        </p:nvSpPr>
        <p:spPr>
          <a:xfrm>
            <a:off x="1989221" y="1727515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3" name="pole tekstowe 4">
            <a:extLst>
              <a:ext uri="{FF2B5EF4-FFF2-40B4-BE49-F238E27FC236}">
                <a16:creationId xmlns:a16="http://schemas.microsoft.com/office/drawing/2014/main" id="{9ACE123B-1556-9F41-9874-D8B30BFE6F0B}"/>
              </a:ext>
            </a:extLst>
          </p:cNvPr>
          <p:cNvSpPr txBox="1"/>
          <p:nvPr/>
        </p:nvSpPr>
        <p:spPr>
          <a:xfrm>
            <a:off x="2253131" y="2253447"/>
            <a:ext cx="2137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0070BA"/>
                </a:solidFill>
                <a:latin typeface="Calibri" panose="020F0502020204030204" pitchFamily="34" charset="0"/>
              </a:rPr>
              <a:t>Visually unappealing</a:t>
            </a:r>
          </a:p>
        </p:txBody>
      </p:sp>
      <p:sp>
        <p:nvSpPr>
          <p:cNvPr id="24" name="Prostokąt 5">
            <a:extLst>
              <a:ext uri="{FF2B5EF4-FFF2-40B4-BE49-F238E27FC236}">
                <a16:creationId xmlns:a16="http://schemas.microsoft.com/office/drawing/2014/main" id="{B4F5834C-21E3-DE4E-BAF6-4EFA1E6AD24B}"/>
              </a:ext>
            </a:extLst>
          </p:cNvPr>
          <p:cNvSpPr/>
          <p:nvPr/>
        </p:nvSpPr>
        <p:spPr>
          <a:xfrm>
            <a:off x="4729922" y="1727515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CA0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5" name="Prostokąt 6">
            <a:extLst>
              <a:ext uri="{FF2B5EF4-FFF2-40B4-BE49-F238E27FC236}">
                <a16:creationId xmlns:a16="http://schemas.microsoft.com/office/drawing/2014/main" id="{520217CD-594A-C843-9D59-915DF1A66F29}"/>
              </a:ext>
            </a:extLst>
          </p:cNvPr>
          <p:cNvSpPr/>
          <p:nvPr/>
        </p:nvSpPr>
        <p:spPr>
          <a:xfrm>
            <a:off x="1989220" y="3856757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5BC5F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6" name="pole tekstowe 8">
            <a:extLst>
              <a:ext uri="{FF2B5EF4-FFF2-40B4-BE49-F238E27FC236}">
                <a16:creationId xmlns:a16="http://schemas.microsoft.com/office/drawing/2014/main" id="{C0D8AC41-2C25-9444-8163-07EE741B3159}"/>
              </a:ext>
            </a:extLst>
          </p:cNvPr>
          <p:cNvSpPr txBox="1"/>
          <p:nvPr/>
        </p:nvSpPr>
        <p:spPr>
          <a:xfrm>
            <a:off x="5062330" y="2253447"/>
            <a:ext cx="1836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FFCA00"/>
                </a:solidFill>
                <a:latin typeface="Calibri" panose="020F0502020204030204" pitchFamily="34" charset="0"/>
              </a:rPr>
              <a:t>Damage to marine life</a:t>
            </a:r>
          </a:p>
        </p:txBody>
      </p:sp>
      <p:sp>
        <p:nvSpPr>
          <p:cNvPr id="27" name="pole tekstowe 9">
            <a:extLst>
              <a:ext uri="{FF2B5EF4-FFF2-40B4-BE49-F238E27FC236}">
                <a16:creationId xmlns:a16="http://schemas.microsoft.com/office/drawing/2014/main" id="{5F2A1901-0433-734B-8D9F-DC539C79B946}"/>
              </a:ext>
            </a:extLst>
          </p:cNvPr>
          <p:cNvSpPr txBox="1"/>
          <p:nvPr/>
        </p:nvSpPr>
        <p:spPr>
          <a:xfrm>
            <a:off x="2141993" y="4551966"/>
            <a:ext cx="24467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5BC5F2"/>
                </a:solidFill>
                <a:latin typeface="Calibri" panose="020F0502020204030204" pitchFamily="34" charset="0"/>
              </a:rPr>
              <a:t>Maintenance</a:t>
            </a:r>
          </a:p>
        </p:txBody>
      </p:sp>
      <p:sp>
        <p:nvSpPr>
          <p:cNvPr id="28" name="Prostokąt 11">
            <a:extLst>
              <a:ext uri="{FF2B5EF4-FFF2-40B4-BE49-F238E27FC236}">
                <a16:creationId xmlns:a16="http://schemas.microsoft.com/office/drawing/2014/main" id="{024ED0EC-C9B7-5740-B40B-2B28791A46D7}"/>
              </a:ext>
            </a:extLst>
          </p:cNvPr>
          <p:cNvSpPr/>
          <p:nvPr/>
        </p:nvSpPr>
        <p:spPr>
          <a:xfrm>
            <a:off x="4741538" y="3856757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9" name="pole tekstowe 12">
            <a:extLst>
              <a:ext uri="{FF2B5EF4-FFF2-40B4-BE49-F238E27FC236}">
                <a16:creationId xmlns:a16="http://schemas.microsoft.com/office/drawing/2014/main" id="{F9F50806-3B85-F34F-AE8B-126A570CACF5}"/>
              </a:ext>
            </a:extLst>
          </p:cNvPr>
          <p:cNvSpPr txBox="1"/>
          <p:nvPr/>
        </p:nvSpPr>
        <p:spPr>
          <a:xfrm>
            <a:off x="4968965" y="4382689"/>
            <a:ext cx="2152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0070BA"/>
                </a:solidFill>
                <a:latin typeface="Calibri" panose="020F0502020204030204" pitchFamily="34" charset="0"/>
              </a:rPr>
              <a:t>Ship disturbance</a:t>
            </a:r>
          </a:p>
        </p:txBody>
      </p:sp>
      <p:sp>
        <p:nvSpPr>
          <p:cNvPr id="30" name="Prostokąt 13">
            <a:extLst>
              <a:ext uri="{FF2B5EF4-FFF2-40B4-BE49-F238E27FC236}">
                <a16:creationId xmlns:a16="http://schemas.microsoft.com/office/drawing/2014/main" id="{556D8472-5C57-E148-AA1B-802FA10A4FF2}"/>
              </a:ext>
            </a:extLst>
          </p:cNvPr>
          <p:cNvSpPr/>
          <p:nvPr/>
        </p:nvSpPr>
        <p:spPr>
          <a:xfrm>
            <a:off x="7493856" y="2730661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CA0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31" name="pole tekstowe 15">
            <a:extLst>
              <a:ext uri="{FF2B5EF4-FFF2-40B4-BE49-F238E27FC236}">
                <a16:creationId xmlns:a16="http://schemas.microsoft.com/office/drawing/2014/main" id="{96AA8D67-4205-264A-8478-51ACAD8ED5F2}"/>
              </a:ext>
            </a:extLst>
          </p:cNvPr>
          <p:cNvSpPr txBox="1"/>
          <p:nvPr/>
        </p:nvSpPr>
        <p:spPr>
          <a:xfrm>
            <a:off x="8115947" y="3018066"/>
            <a:ext cx="121420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FFCA00"/>
                </a:solidFill>
                <a:latin typeface="Calibri" panose="020F0502020204030204" pitchFamily="34" charset="0"/>
              </a:rPr>
              <a:t>High initial costs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F6A7A5FB-BA86-6D48-806F-83FF0672A8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2818916" y="3644468"/>
            <a:ext cx="4841065" cy="11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9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277A13-D879-C14D-8321-6508129B9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In this course we will explore the different offshore renewable technologies: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61520A-B6F0-D346-AC30-FF9650524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BE" dirty="0"/>
              <a:t>What are renewable energy sources?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wind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solar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ocean current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solidFill>
                  <a:schemeClr val="accent3"/>
                </a:solidFill>
              </a:rPr>
              <a:t>What is wave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tidal energy?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FE343C-ABCD-8F44-B7DE-455B2D617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2</a:t>
            </a:fld>
            <a:endParaRPr lang="pl-PL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031A758-5F44-D645-9DF4-83FE0E262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001268"/>
            <a:ext cx="121920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9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phic 29">
            <a:extLst>
              <a:ext uri="{FF2B5EF4-FFF2-40B4-BE49-F238E27FC236}">
                <a16:creationId xmlns:a16="http://schemas.microsoft.com/office/drawing/2014/main" id="{F8A42556-FFCA-474E-B35D-21C693C04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074036"/>
            <a:ext cx="12192000" cy="1193800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3BCA5B-4780-6244-AC5D-421BC13B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3</a:t>
            </a:fld>
            <a:endParaRPr lang="pl-PL"/>
          </a:p>
        </p:txBody>
      </p:sp>
      <p:sp>
        <p:nvSpPr>
          <p:cNvPr id="14" name="Tijdelijke aanduiding voor tekst 15">
            <a:extLst>
              <a:ext uri="{FF2B5EF4-FFF2-40B4-BE49-F238E27FC236}">
                <a16:creationId xmlns:a16="http://schemas.microsoft.com/office/drawing/2014/main" id="{F16813B8-6804-C34B-B2CF-0A0369D16EBF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15" name="Tijdelijke aanduiding voor tekst 9">
            <a:extLst>
              <a:ext uri="{FF2B5EF4-FFF2-40B4-BE49-F238E27FC236}">
                <a16:creationId xmlns:a16="http://schemas.microsoft.com/office/drawing/2014/main" id="{4637B569-B9D3-C64D-90B4-5E857CD3168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13" name="Circular motion in wind generated waves.mp4">
            <a:hlinkClick r:id="" action="ppaction://media"/>
            <a:extLst>
              <a:ext uri="{FF2B5EF4-FFF2-40B4-BE49-F238E27FC236}">
                <a16:creationId xmlns:a16="http://schemas.microsoft.com/office/drawing/2014/main" id="{91507982-24F3-0B42-BABD-894EE94E051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02190" y="1397819"/>
            <a:ext cx="4532268" cy="2549343"/>
          </a:xfrm>
        </p:spPr>
      </p:pic>
      <p:sp>
        <p:nvSpPr>
          <p:cNvPr id="16" name="Symbol zastępczy zawartości 2">
            <a:extLst>
              <a:ext uri="{FF2B5EF4-FFF2-40B4-BE49-F238E27FC236}">
                <a16:creationId xmlns:a16="http://schemas.microsoft.com/office/drawing/2014/main" id="{B0736802-1125-3846-B54D-044F1D48CBC3}"/>
              </a:ext>
            </a:extLst>
          </p:cNvPr>
          <p:cNvSpPr txBox="1">
            <a:spLocks/>
          </p:cNvSpPr>
          <p:nvPr/>
        </p:nvSpPr>
        <p:spPr>
          <a:xfrm>
            <a:off x="622299" y="1448765"/>
            <a:ext cx="5257800" cy="477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BC5F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BC5F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BC5F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100" dirty="0">
                <a:latin typeface="Calibri" panose="020F0502020204030204" pitchFamily="34" charset="0"/>
                <a:ea typeface="+mj-ea"/>
                <a:cs typeface="+mj-cs"/>
              </a:rPr>
              <a:t>Causes of wave formation</a:t>
            </a:r>
          </a:p>
        </p:txBody>
      </p:sp>
      <p:sp>
        <p:nvSpPr>
          <p:cNvPr id="17" name="Prostokąt 5">
            <a:extLst>
              <a:ext uri="{FF2B5EF4-FFF2-40B4-BE49-F238E27FC236}">
                <a16:creationId xmlns:a16="http://schemas.microsoft.com/office/drawing/2014/main" id="{90A4FF15-1E37-3340-A639-E2B99544485A}"/>
              </a:ext>
            </a:extLst>
          </p:cNvPr>
          <p:cNvSpPr/>
          <p:nvPr/>
        </p:nvSpPr>
        <p:spPr>
          <a:xfrm>
            <a:off x="622300" y="1987078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18" name="pole tekstowe 10">
            <a:extLst>
              <a:ext uri="{FF2B5EF4-FFF2-40B4-BE49-F238E27FC236}">
                <a16:creationId xmlns:a16="http://schemas.microsoft.com/office/drawing/2014/main" id="{5809FB98-D4C7-CD4D-BC82-29EFEFDE3673}"/>
              </a:ext>
            </a:extLst>
          </p:cNvPr>
          <p:cNvSpPr txBox="1"/>
          <p:nvPr/>
        </p:nvSpPr>
        <p:spPr>
          <a:xfrm>
            <a:off x="1210160" y="2586649"/>
            <a:ext cx="12142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Wind</a:t>
            </a:r>
          </a:p>
        </p:txBody>
      </p:sp>
      <p:sp>
        <p:nvSpPr>
          <p:cNvPr id="19" name="Prostokąt 12">
            <a:extLst>
              <a:ext uri="{FF2B5EF4-FFF2-40B4-BE49-F238E27FC236}">
                <a16:creationId xmlns:a16="http://schemas.microsoft.com/office/drawing/2014/main" id="{61ED181A-31F4-454A-8A56-4C9CC0008E80}"/>
              </a:ext>
            </a:extLst>
          </p:cNvPr>
          <p:cNvSpPr/>
          <p:nvPr/>
        </p:nvSpPr>
        <p:spPr>
          <a:xfrm>
            <a:off x="3544517" y="1987077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CA0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0" name="Prostokąt 13">
            <a:extLst>
              <a:ext uri="{FF2B5EF4-FFF2-40B4-BE49-F238E27FC236}">
                <a16:creationId xmlns:a16="http://schemas.microsoft.com/office/drawing/2014/main" id="{B800F090-22D1-7C46-8AE1-251198A7EDC2}"/>
              </a:ext>
            </a:extLst>
          </p:cNvPr>
          <p:cNvSpPr/>
          <p:nvPr/>
        </p:nvSpPr>
        <p:spPr>
          <a:xfrm>
            <a:off x="622299" y="4102851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5BC5F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1" name="Prostokąt 14">
            <a:extLst>
              <a:ext uri="{FF2B5EF4-FFF2-40B4-BE49-F238E27FC236}">
                <a16:creationId xmlns:a16="http://schemas.microsoft.com/office/drawing/2014/main" id="{C3C352BD-AB04-464B-AA7A-AB97B41591A6}"/>
              </a:ext>
            </a:extLst>
          </p:cNvPr>
          <p:cNvSpPr/>
          <p:nvPr/>
        </p:nvSpPr>
        <p:spPr>
          <a:xfrm>
            <a:off x="3544517" y="4102851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5BC5F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2" name="Prostokąt 15">
            <a:extLst>
              <a:ext uri="{FF2B5EF4-FFF2-40B4-BE49-F238E27FC236}">
                <a16:creationId xmlns:a16="http://schemas.microsoft.com/office/drawing/2014/main" id="{6B910E9C-7A58-2549-A7BD-99B67BA48677}"/>
              </a:ext>
            </a:extLst>
          </p:cNvPr>
          <p:cNvSpPr/>
          <p:nvPr/>
        </p:nvSpPr>
        <p:spPr>
          <a:xfrm>
            <a:off x="6484462" y="4777748"/>
            <a:ext cx="4532268" cy="1031382"/>
          </a:xfrm>
          <a:custGeom>
            <a:avLst/>
            <a:gdLst>
              <a:gd name="connsiteX0" fmla="*/ 0 w 4532268"/>
              <a:gd name="connsiteY0" fmla="*/ 0 h 1031382"/>
              <a:gd name="connsiteX1" fmla="*/ 556821 w 4532268"/>
              <a:gd name="connsiteY1" fmla="*/ 0 h 1031382"/>
              <a:gd name="connsiteX2" fmla="*/ 1249611 w 4532268"/>
              <a:gd name="connsiteY2" fmla="*/ 0 h 1031382"/>
              <a:gd name="connsiteX3" fmla="*/ 1851755 w 4532268"/>
              <a:gd name="connsiteY3" fmla="*/ 0 h 1031382"/>
              <a:gd name="connsiteX4" fmla="*/ 2408577 w 4532268"/>
              <a:gd name="connsiteY4" fmla="*/ 0 h 1031382"/>
              <a:gd name="connsiteX5" fmla="*/ 3101366 w 4532268"/>
              <a:gd name="connsiteY5" fmla="*/ 0 h 1031382"/>
              <a:gd name="connsiteX6" fmla="*/ 3748833 w 4532268"/>
              <a:gd name="connsiteY6" fmla="*/ 0 h 1031382"/>
              <a:gd name="connsiteX7" fmla="*/ 4532268 w 4532268"/>
              <a:gd name="connsiteY7" fmla="*/ 0 h 1031382"/>
              <a:gd name="connsiteX8" fmla="*/ 4532268 w 4532268"/>
              <a:gd name="connsiteY8" fmla="*/ 536319 h 1031382"/>
              <a:gd name="connsiteX9" fmla="*/ 4532268 w 4532268"/>
              <a:gd name="connsiteY9" fmla="*/ 1031382 h 1031382"/>
              <a:gd name="connsiteX10" fmla="*/ 3975447 w 4532268"/>
              <a:gd name="connsiteY10" fmla="*/ 1031382 h 1031382"/>
              <a:gd name="connsiteX11" fmla="*/ 3463948 w 4532268"/>
              <a:gd name="connsiteY11" fmla="*/ 1031382 h 1031382"/>
              <a:gd name="connsiteX12" fmla="*/ 2771158 w 4532268"/>
              <a:gd name="connsiteY12" fmla="*/ 1031382 h 1031382"/>
              <a:gd name="connsiteX13" fmla="*/ 2214337 w 4532268"/>
              <a:gd name="connsiteY13" fmla="*/ 1031382 h 1031382"/>
              <a:gd name="connsiteX14" fmla="*/ 1521547 w 4532268"/>
              <a:gd name="connsiteY14" fmla="*/ 1031382 h 1031382"/>
              <a:gd name="connsiteX15" fmla="*/ 783435 w 4532268"/>
              <a:gd name="connsiteY15" fmla="*/ 1031382 h 1031382"/>
              <a:gd name="connsiteX16" fmla="*/ 0 w 4532268"/>
              <a:gd name="connsiteY16" fmla="*/ 1031382 h 1031382"/>
              <a:gd name="connsiteX17" fmla="*/ 0 w 4532268"/>
              <a:gd name="connsiteY17" fmla="*/ 495063 h 1031382"/>
              <a:gd name="connsiteX18" fmla="*/ 0 w 4532268"/>
              <a:gd name="connsiteY18" fmla="*/ 0 h 1031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32268" h="1031382" fill="none" extrusionOk="0">
                <a:moveTo>
                  <a:pt x="0" y="0"/>
                </a:moveTo>
                <a:cubicBezTo>
                  <a:pt x="213553" y="-196"/>
                  <a:pt x="409016" y="-11200"/>
                  <a:pt x="556821" y="0"/>
                </a:cubicBezTo>
                <a:cubicBezTo>
                  <a:pt x="704626" y="11200"/>
                  <a:pt x="924264" y="-21407"/>
                  <a:pt x="1249611" y="0"/>
                </a:cubicBezTo>
                <a:cubicBezTo>
                  <a:pt x="1574958" y="21407"/>
                  <a:pt x="1731155" y="2467"/>
                  <a:pt x="1851755" y="0"/>
                </a:cubicBezTo>
                <a:cubicBezTo>
                  <a:pt x="1972355" y="-2467"/>
                  <a:pt x="2269704" y="-14026"/>
                  <a:pt x="2408577" y="0"/>
                </a:cubicBezTo>
                <a:cubicBezTo>
                  <a:pt x="2547450" y="14026"/>
                  <a:pt x="2914922" y="16104"/>
                  <a:pt x="3101366" y="0"/>
                </a:cubicBezTo>
                <a:cubicBezTo>
                  <a:pt x="3287810" y="-16104"/>
                  <a:pt x="3545823" y="459"/>
                  <a:pt x="3748833" y="0"/>
                </a:cubicBezTo>
                <a:cubicBezTo>
                  <a:pt x="3951843" y="-459"/>
                  <a:pt x="4178842" y="2269"/>
                  <a:pt x="4532268" y="0"/>
                </a:cubicBezTo>
                <a:cubicBezTo>
                  <a:pt x="4518254" y="218858"/>
                  <a:pt x="4513953" y="427271"/>
                  <a:pt x="4532268" y="536319"/>
                </a:cubicBezTo>
                <a:cubicBezTo>
                  <a:pt x="4550583" y="645367"/>
                  <a:pt x="4537121" y="877866"/>
                  <a:pt x="4532268" y="1031382"/>
                </a:cubicBezTo>
                <a:cubicBezTo>
                  <a:pt x="4337082" y="1012141"/>
                  <a:pt x="4188628" y="1058112"/>
                  <a:pt x="3975447" y="1031382"/>
                </a:cubicBezTo>
                <a:cubicBezTo>
                  <a:pt x="3762266" y="1004652"/>
                  <a:pt x="3575111" y="1052677"/>
                  <a:pt x="3463948" y="1031382"/>
                </a:cubicBezTo>
                <a:cubicBezTo>
                  <a:pt x="3352785" y="1010087"/>
                  <a:pt x="2925119" y="1022311"/>
                  <a:pt x="2771158" y="1031382"/>
                </a:cubicBezTo>
                <a:cubicBezTo>
                  <a:pt x="2617197" y="1040454"/>
                  <a:pt x="2369838" y="1049281"/>
                  <a:pt x="2214337" y="1031382"/>
                </a:cubicBezTo>
                <a:cubicBezTo>
                  <a:pt x="2058836" y="1013483"/>
                  <a:pt x="1845212" y="1020905"/>
                  <a:pt x="1521547" y="1031382"/>
                </a:cubicBezTo>
                <a:cubicBezTo>
                  <a:pt x="1197882" y="1041860"/>
                  <a:pt x="1125263" y="1062530"/>
                  <a:pt x="783435" y="1031382"/>
                </a:cubicBezTo>
                <a:cubicBezTo>
                  <a:pt x="441607" y="1000234"/>
                  <a:pt x="167303" y="993172"/>
                  <a:pt x="0" y="1031382"/>
                </a:cubicBezTo>
                <a:cubicBezTo>
                  <a:pt x="22271" y="853117"/>
                  <a:pt x="7938" y="679756"/>
                  <a:pt x="0" y="495063"/>
                </a:cubicBezTo>
                <a:cubicBezTo>
                  <a:pt x="-7938" y="310370"/>
                  <a:pt x="-23298" y="197827"/>
                  <a:pt x="0" y="0"/>
                </a:cubicBezTo>
                <a:close/>
              </a:path>
              <a:path w="4532268" h="1031382" stroke="0" extrusionOk="0">
                <a:moveTo>
                  <a:pt x="0" y="0"/>
                </a:moveTo>
                <a:cubicBezTo>
                  <a:pt x="159584" y="-26584"/>
                  <a:pt x="436340" y="7838"/>
                  <a:pt x="602144" y="0"/>
                </a:cubicBezTo>
                <a:cubicBezTo>
                  <a:pt x="767948" y="-7838"/>
                  <a:pt x="893285" y="9055"/>
                  <a:pt x="1113643" y="0"/>
                </a:cubicBezTo>
                <a:cubicBezTo>
                  <a:pt x="1334001" y="-9055"/>
                  <a:pt x="1642144" y="-22629"/>
                  <a:pt x="1851755" y="0"/>
                </a:cubicBezTo>
                <a:cubicBezTo>
                  <a:pt x="2061366" y="22629"/>
                  <a:pt x="2256371" y="1757"/>
                  <a:pt x="2453899" y="0"/>
                </a:cubicBezTo>
                <a:cubicBezTo>
                  <a:pt x="2651427" y="-1757"/>
                  <a:pt x="2768489" y="26312"/>
                  <a:pt x="3056044" y="0"/>
                </a:cubicBezTo>
                <a:cubicBezTo>
                  <a:pt x="3343600" y="-26312"/>
                  <a:pt x="3596483" y="18471"/>
                  <a:pt x="3794156" y="0"/>
                </a:cubicBezTo>
                <a:cubicBezTo>
                  <a:pt x="3991829" y="-18471"/>
                  <a:pt x="4169449" y="18433"/>
                  <a:pt x="4532268" y="0"/>
                </a:cubicBezTo>
                <a:cubicBezTo>
                  <a:pt x="4555023" y="126566"/>
                  <a:pt x="4550414" y="302998"/>
                  <a:pt x="4532268" y="536319"/>
                </a:cubicBezTo>
                <a:cubicBezTo>
                  <a:pt x="4514122" y="769640"/>
                  <a:pt x="4541209" y="806915"/>
                  <a:pt x="4532268" y="1031382"/>
                </a:cubicBezTo>
                <a:cubicBezTo>
                  <a:pt x="4392179" y="1028283"/>
                  <a:pt x="4144986" y="1055225"/>
                  <a:pt x="3975447" y="1031382"/>
                </a:cubicBezTo>
                <a:cubicBezTo>
                  <a:pt x="3805908" y="1007539"/>
                  <a:pt x="3464191" y="1001434"/>
                  <a:pt x="3327980" y="1031382"/>
                </a:cubicBezTo>
                <a:cubicBezTo>
                  <a:pt x="3191769" y="1061330"/>
                  <a:pt x="2863417" y="1007391"/>
                  <a:pt x="2725835" y="1031382"/>
                </a:cubicBezTo>
                <a:cubicBezTo>
                  <a:pt x="2588254" y="1055373"/>
                  <a:pt x="2277690" y="1022002"/>
                  <a:pt x="1987723" y="1031382"/>
                </a:cubicBezTo>
                <a:cubicBezTo>
                  <a:pt x="1697756" y="1040762"/>
                  <a:pt x="1523312" y="997331"/>
                  <a:pt x="1249611" y="1031382"/>
                </a:cubicBezTo>
                <a:cubicBezTo>
                  <a:pt x="975910" y="1065433"/>
                  <a:pt x="850832" y="1033130"/>
                  <a:pt x="692790" y="1031382"/>
                </a:cubicBezTo>
                <a:cubicBezTo>
                  <a:pt x="534748" y="1029634"/>
                  <a:pt x="266423" y="1015157"/>
                  <a:pt x="0" y="1031382"/>
                </a:cubicBezTo>
                <a:cubicBezTo>
                  <a:pt x="1887" y="920982"/>
                  <a:pt x="-24027" y="645791"/>
                  <a:pt x="0" y="495063"/>
                </a:cubicBezTo>
                <a:cubicBezTo>
                  <a:pt x="24027" y="344335"/>
                  <a:pt x="-2045" y="21018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CA0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3" name="pole tekstowe 16">
            <a:extLst>
              <a:ext uri="{FF2B5EF4-FFF2-40B4-BE49-F238E27FC236}">
                <a16:creationId xmlns:a16="http://schemas.microsoft.com/office/drawing/2014/main" id="{7E01B361-8005-914A-8A76-F4C0DE3271D5}"/>
              </a:ext>
            </a:extLst>
          </p:cNvPr>
          <p:cNvSpPr txBox="1"/>
          <p:nvPr/>
        </p:nvSpPr>
        <p:spPr>
          <a:xfrm>
            <a:off x="3780370" y="2565614"/>
            <a:ext cx="20997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FFCA00"/>
                </a:solidFill>
                <a:latin typeface="Calibri" panose="020F0502020204030204" pitchFamily="34" charset="0"/>
              </a:rPr>
              <a:t>Barometric</a:t>
            </a:r>
          </a:p>
        </p:txBody>
      </p:sp>
      <p:sp>
        <p:nvSpPr>
          <p:cNvPr id="24" name="pole tekstowe 17">
            <a:extLst>
              <a:ext uri="{FF2B5EF4-FFF2-40B4-BE49-F238E27FC236}">
                <a16:creationId xmlns:a16="http://schemas.microsoft.com/office/drawing/2014/main" id="{1F649E4B-2707-1C42-9129-8E2FD4AC9514}"/>
              </a:ext>
            </a:extLst>
          </p:cNvPr>
          <p:cNvSpPr txBox="1"/>
          <p:nvPr/>
        </p:nvSpPr>
        <p:spPr>
          <a:xfrm>
            <a:off x="1210159" y="4724194"/>
            <a:ext cx="12142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5BC5F2"/>
                </a:solidFill>
                <a:latin typeface="Calibri" panose="020F0502020204030204" pitchFamily="34" charset="0"/>
              </a:rPr>
              <a:t>Tidal</a:t>
            </a:r>
          </a:p>
        </p:txBody>
      </p:sp>
      <p:sp>
        <p:nvSpPr>
          <p:cNvPr id="25" name="pole tekstowe 18">
            <a:extLst>
              <a:ext uri="{FF2B5EF4-FFF2-40B4-BE49-F238E27FC236}">
                <a16:creationId xmlns:a16="http://schemas.microsoft.com/office/drawing/2014/main" id="{C757D155-1C31-A14F-8F2D-CC5D8C95A06D}"/>
              </a:ext>
            </a:extLst>
          </p:cNvPr>
          <p:cNvSpPr txBox="1"/>
          <p:nvPr/>
        </p:nvSpPr>
        <p:spPr>
          <a:xfrm>
            <a:off x="4046936" y="4667521"/>
            <a:ext cx="17285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ADCB"/>
                </a:solidFill>
                <a:latin typeface="Calibri" panose="020F0502020204030204" pitchFamily="34" charset="0"/>
              </a:rPr>
              <a:t>Seismic</a:t>
            </a:r>
          </a:p>
        </p:txBody>
      </p:sp>
      <p:sp>
        <p:nvSpPr>
          <p:cNvPr id="26" name="pole tekstowe 19">
            <a:extLst>
              <a:ext uri="{FF2B5EF4-FFF2-40B4-BE49-F238E27FC236}">
                <a16:creationId xmlns:a16="http://schemas.microsoft.com/office/drawing/2014/main" id="{D28C4922-B82B-7D43-93C9-CA736ECFEA66}"/>
              </a:ext>
            </a:extLst>
          </p:cNvPr>
          <p:cNvSpPr txBox="1"/>
          <p:nvPr/>
        </p:nvSpPr>
        <p:spPr>
          <a:xfrm>
            <a:off x="8143494" y="5112424"/>
            <a:ext cx="12142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FFCA00"/>
                </a:solidFill>
                <a:latin typeface="Calibri" panose="020F0502020204030204" pitchFamily="34" charset="0"/>
              </a:rPr>
              <a:t>Ships</a:t>
            </a:r>
          </a:p>
        </p:txBody>
      </p:sp>
      <p:sp>
        <p:nvSpPr>
          <p:cNvPr id="27" name="Symbol zastępczy zawartości 2">
            <a:extLst>
              <a:ext uri="{FF2B5EF4-FFF2-40B4-BE49-F238E27FC236}">
                <a16:creationId xmlns:a16="http://schemas.microsoft.com/office/drawing/2014/main" id="{33C3769E-1228-5B4D-8A84-F8E7311CAC66}"/>
              </a:ext>
            </a:extLst>
          </p:cNvPr>
          <p:cNvSpPr txBox="1">
            <a:spLocks/>
          </p:cNvSpPr>
          <p:nvPr/>
        </p:nvSpPr>
        <p:spPr>
          <a:xfrm>
            <a:off x="6484462" y="4083654"/>
            <a:ext cx="4549996" cy="288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BC5F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BC5F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BC5F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29" name="Tytuł 1">
            <a:extLst>
              <a:ext uri="{FF2B5EF4-FFF2-40B4-BE49-F238E27FC236}">
                <a16:creationId xmlns:a16="http://schemas.microsoft.com/office/drawing/2014/main" id="{0A759386-34D3-694D-9131-F41B37305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514985"/>
          </a:xfrm>
        </p:spPr>
        <p:txBody>
          <a:bodyPr>
            <a:normAutofit fontScale="90000"/>
          </a:bodyPr>
          <a:lstStyle/>
          <a:p>
            <a:r>
              <a:rPr lang="en-GB" dirty="0"/>
              <a:t>Waves transmit energy, not water</a:t>
            </a:r>
          </a:p>
        </p:txBody>
      </p:sp>
      <p:sp>
        <p:nvSpPr>
          <p:cNvPr id="2" name="pole tekstowe 2">
            <a:extLst>
              <a:ext uri="{FF2B5EF4-FFF2-40B4-BE49-F238E27FC236}">
                <a16:creationId xmlns:a16="http://schemas.microsoft.com/office/drawing/2014/main" id="{E9919264-6348-D7BF-6126-6A058DB860BF}"/>
              </a:ext>
            </a:extLst>
          </p:cNvPr>
          <p:cNvSpPr txBox="1"/>
          <p:nvPr/>
        </p:nvSpPr>
        <p:spPr>
          <a:xfrm>
            <a:off x="6453233" y="4029622"/>
            <a:ext cx="456349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ource: </a:t>
            </a:r>
            <a:r>
              <a:rPr lang="en-US" sz="1100" i="1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ElicaTeam</a:t>
            </a:r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2014. https://</a:t>
            </a:r>
            <a:r>
              <a:rPr lang="en-US" sz="1100" i="1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www.youtube.com</a:t>
            </a:r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1100" i="1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watch?v</a:t>
            </a:r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1100" i="1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NShUBfJQEHk&amp;ab_channel</a:t>
            </a:r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1100" i="1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ElicaTeam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414064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009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3636">
                <p:cTn id="6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dianummer 3">
            <a:extLst>
              <a:ext uri="{FF2B5EF4-FFF2-40B4-BE49-F238E27FC236}">
                <a16:creationId xmlns:a16="http://schemas.microsoft.com/office/drawing/2014/main" id="{F2F0FA04-5443-3E4F-82E3-28423E8ED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4</a:t>
            </a:fld>
            <a:endParaRPr lang="pl-PL" dirty="0"/>
          </a:p>
        </p:txBody>
      </p:sp>
      <p:sp>
        <p:nvSpPr>
          <p:cNvPr id="15" name="Tijdelijke aanduiding voor tekst 15">
            <a:extLst>
              <a:ext uri="{FF2B5EF4-FFF2-40B4-BE49-F238E27FC236}">
                <a16:creationId xmlns:a16="http://schemas.microsoft.com/office/drawing/2014/main" id="{2CB90A95-E2B3-A741-9F53-CF08DE926E8C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B4CDE941-4381-7740-B405-C083CDD7601F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80FF0EE-CF74-D946-99E8-AD3E9A79E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Kinetic and potential energy of wave </a:t>
            </a:r>
            <a:br>
              <a:rPr lang="en-GB" dirty="0"/>
            </a:br>
            <a:r>
              <a:rPr lang="en-GB" dirty="0"/>
              <a:t>to generate electricity</a:t>
            </a:r>
            <a:endParaRPr lang="nl-BE" dirty="0"/>
          </a:p>
        </p:txBody>
      </p:sp>
      <p:sp>
        <p:nvSpPr>
          <p:cNvPr id="23" name="Symbol zastępczy zawartości 5">
            <a:extLst>
              <a:ext uri="{FF2B5EF4-FFF2-40B4-BE49-F238E27FC236}">
                <a16:creationId xmlns:a16="http://schemas.microsoft.com/office/drawing/2014/main" id="{8C5D5AC4-7931-DD43-887F-C915FFF0C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2054932"/>
            <a:ext cx="3636191" cy="339663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l-PL" dirty="0"/>
              <a:t>A </a:t>
            </a:r>
            <a:r>
              <a:rPr lang="pl-PL" dirty="0" err="1"/>
              <a:t>wave</a:t>
            </a:r>
            <a:r>
              <a:rPr lang="pl-PL" dirty="0"/>
              <a:t> </a:t>
            </a:r>
            <a:r>
              <a:rPr lang="pl-PL" dirty="0" err="1"/>
              <a:t>energy</a:t>
            </a:r>
            <a:r>
              <a:rPr lang="pl-PL" dirty="0"/>
              <a:t> </a:t>
            </a:r>
            <a:r>
              <a:rPr lang="pl-PL" dirty="0" err="1"/>
              <a:t>converters</a:t>
            </a:r>
            <a:r>
              <a:rPr lang="pl-PL" dirty="0"/>
              <a:t> </a:t>
            </a:r>
            <a:r>
              <a:rPr lang="pl-PL" dirty="0" err="1"/>
              <a:t>device</a:t>
            </a:r>
            <a:r>
              <a:rPr lang="pl-PL" dirty="0"/>
              <a:t> </a:t>
            </a:r>
            <a:r>
              <a:rPr lang="pl-PL" dirty="0" err="1"/>
              <a:t>converts</a:t>
            </a:r>
            <a:r>
              <a:rPr lang="pl-PL" dirty="0"/>
              <a:t> the </a:t>
            </a:r>
            <a:r>
              <a:rPr lang="pl-PL" dirty="0" err="1"/>
              <a:t>kinetic</a:t>
            </a:r>
            <a:r>
              <a:rPr lang="pl-PL" dirty="0"/>
              <a:t>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potential</a:t>
            </a:r>
            <a:r>
              <a:rPr lang="pl-PL" dirty="0"/>
              <a:t> </a:t>
            </a:r>
            <a:r>
              <a:rPr lang="pl-PL" dirty="0" err="1"/>
              <a:t>energy</a:t>
            </a:r>
            <a:r>
              <a:rPr lang="pl-PL" dirty="0"/>
              <a:t> </a:t>
            </a:r>
            <a:r>
              <a:rPr lang="pl-PL" dirty="0" err="1"/>
              <a:t>contained</a:t>
            </a:r>
            <a:r>
              <a:rPr lang="pl-PL" dirty="0"/>
              <a:t> in </a:t>
            </a:r>
            <a:r>
              <a:rPr lang="pl-PL" dirty="0" err="1"/>
              <a:t>sea</a:t>
            </a:r>
            <a:r>
              <a:rPr lang="pl-PL" dirty="0"/>
              <a:t> </a:t>
            </a:r>
            <a:r>
              <a:rPr lang="pl-PL" dirty="0" err="1"/>
              <a:t>waves</a:t>
            </a:r>
            <a:r>
              <a:rPr lang="pl-PL" dirty="0"/>
              <a:t> to </a:t>
            </a:r>
            <a:r>
              <a:rPr lang="pl-PL" dirty="0" err="1"/>
              <a:t>useful</a:t>
            </a:r>
            <a:r>
              <a:rPr lang="pl-PL" dirty="0"/>
              <a:t> </a:t>
            </a:r>
            <a:r>
              <a:rPr lang="pl-PL" dirty="0" err="1"/>
              <a:t>energy</a:t>
            </a:r>
            <a:r>
              <a:rPr lang="pl-PL" dirty="0"/>
              <a:t>, </a:t>
            </a:r>
            <a:r>
              <a:rPr lang="pl-PL" dirty="0" err="1"/>
              <a:t>mainly</a:t>
            </a:r>
            <a:r>
              <a:rPr lang="pl-PL" dirty="0"/>
              <a:t> in the form of </a:t>
            </a:r>
            <a:r>
              <a:rPr lang="pl-PL" dirty="0" err="1"/>
              <a:t>electricity</a:t>
            </a:r>
            <a:r>
              <a:rPr lang="pl-PL" dirty="0"/>
              <a:t>.</a:t>
            </a:r>
            <a:endParaRPr lang="pl-P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6" name="Obraz 3" descr="Obraz zawierający diagram, linia, Czcionka, Grafika&#10;&#10;Opis wygenerowany automatycznie">
            <a:extLst>
              <a:ext uri="{FF2B5EF4-FFF2-40B4-BE49-F238E27FC236}">
                <a16:creationId xmlns:a16="http://schemas.microsoft.com/office/drawing/2014/main" id="{9168DF51-4CCF-0A4B-8FC7-4499790DD4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6"/>
          <a:stretch/>
        </p:blipFill>
        <p:spPr>
          <a:xfrm>
            <a:off x="5327903" y="1955742"/>
            <a:ext cx="6309360" cy="3151584"/>
          </a:xfrm>
          <a:prstGeom prst="rect">
            <a:avLst/>
          </a:prstGeom>
        </p:spPr>
      </p:pic>
      <p:sp>
        <p:nvSpPr>
          <p:cNvPr id="3" name="pole tekstowe 9">
            <a:extLst>
              <a:ext uri="{FF2B5EF4-FFF2-40B4-BE49-F238E27FC236}">
                <a16:creationId xmlns:a16="http://schemas.microsoft.com/office/drawing/2014/main" id="{340CC7BB-3E0F-8925-EF32-D8C5D69DDB88}"/>
              </a:ext>
            </a:extLst>
          </p:cNvPr>
          <p:cNvSpPr txBox="1"/>
          <p:nvPr/>
        </p:nvSpPr>
        <p:spPr>
          <a:xfrm>
            <a:off x="5212653" y="5151484"/>
            <a:ext cx="486156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cs typeface="Calibri" panose="020F0502020204030204" pitchFamily="34" charset="0"/>
              </a:rPr>
              <a:t>Source: Magda </a:t>
            </a:r>
            <a:r>
              <a:rPr lang="en-US" sz="1100" i="1" dirty="0" err="1">
                <a:cs typeface="Calibri" panose="020F0502020204030204" pitchFamily="34" charset="0"/>
              </a:rPr>
              <a:t>Trzaska</a:t>
            </a:r>
            <a:r>
              <a:rPr lang="en-US" sz="1100" i="1" dirty="0">
                <a:cs typeface="Calibri" panose="020F0502020204030204" pitchFamily="34" charset="0"/>
              </a:rPr>
              <a:t>, 2023. Based on George </a:t>
            </a:r>
            <a:r>
              <a:rPr lang="en-US" sz="1100" i="1" dirty="0" err="1">
                <a:cs typeface="Calibri" panose="020F0502020204030204" pitchFamily="34" charset="0"/>
              </a:rPr>
              <a:t>Lemonis</a:t>
            </a:r>
            <a:r>
              <a:rPr lang="en-US" sz="1100" i="1" dirty="0">
                <a:cs typeface="Calibri" panose="020F0502020204030204" pitchFamily="34" charset="0"/>
              </a:rPr>
              <a:t>, Wave and Tidal Energy Conversion. Encyclopedia of Energy. </a:t>
            </a:r>
            <a:r>
              <a:rPr lang="en-US" sz="1100" i="1" dirty="0"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https://www.sciencedirect.com/science/article/abs/pii/B012176480X003442</a:t>
            </a:r>
            <a:r>
              <a:rPr lang="en-US" sz="1100" i="1" dirty="0">
                <a:cs typeface="Calibri" panose="020F0502020204030204" pitchFamily="34" charset="0"/>
              </a:rPr>
              <a:t>  </a:t>
            </a:r>
            <a:endParaRPr lang="en-GB" sz="1100" i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17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C8E20856-63FA-F043-9EDE-5837209D9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1473" y="1966306"/>
            <a:ext cx="12072803" cy="291412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F2C1FC3-6343-B948-84BB-CAC0B22304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5074036"/>
            <a:ext cx="12192000" cy="1193800"/>
          </a:xfrm>
          <a:prstGeom prst="rect">
            <a:avLst/>
          </a:prstGeom>
        </p:spPr>
      </p:pic>
      <p:sp>
        <p:nvSpPr>
          <p:cNvPr id="10" name="Tijdelijke aanduiding voor dianummer 3">
            <a:extLst>
              <a:ext uri="{FF2B5EF4-FFF2-40B4-BE49-F238E27FC236}">
                <a16:creationId xmlns:a16="http://schemas.microsoft.com/office/drawing/2014/main" id="{2CC6197F-7792-1E41-B152-5AD2E1884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5</a:t>
            </a:fld>
            <a:endParaRPr lang="pl-PL" dirty="0"/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F2E379A4-5F7B-C547-B631-817FA370B605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12" name="Tijdelijke aanduiding voor tekst 9">
            <a:extLst>
              <a:ext uri="{FF2B5EF4-FFF2-40B4-BE49-F238E27FC236}">
                <a16:creationId xmlns:a16="http://schemas.microsoft.com/office/drawing/2014/main" id="{0EC9F5C5-BB9E-3F40-82A7-C9CA15DE30F0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8DF284F-EE0B-ED42-9F8F-E171E7275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Wave energy potential could meet </a:t>
            </a:r>
            <a:br>
              <a:rPr lang="en-GB" dirty="0"/>
            </a:br>
            <a:r>
              <a:rPr lang="en-GB" dirty="0"/>
              <a:t>all global energy demand</a:t>
            </a:r>
            <a:endParaRPr lang="nl-BE" dirty="0"/>
          </a:p>
        </p:txBody>
      </p:sp>
      <p:sp>
        <p:nvSpPr>
          <p:cNvPr id="15" name="Prostokąt 3">
            <a:extLst>
              <a:ext uri="{FF2B5EF4-FFF2-40B4-BE49-F238E27FC236}">
                <a16:creationId xmlns:a16="http://schemas.microsoft.com/office/drawing/2014/main" id="{58D6EB70-B46D-374E-903D-EF226C2C7766}"/>
              </a:ext>
            </a:extLst>
          </p:cNvPr>
          <p:cNvSpPr/>
          <p:nvPr/>
        </p:nvSpPr>
        <p:spPr>
          <a:xfrm>
            <a:off x="2284586" y="2578703"/>
            <a:ext cx="3453604" cy="2159670"/>
          </a:xfrm>
          <a:custGeom>
            <a:avLst/>
            <a:gdLst>
              <a:gd name="connsiteX0" fmla="*/ 0 w 3453604"/>
              <a:gd name="connsiteY0" fmla="*/ 0 h 2159670"/>
              <a:gd name="connsiteX1" fmla="*/ 621649 w 3453604"/>
              <a:gd name="connsiteY1" fmla="*/ 0 h 2159670"/>
              <a:gd name="connsiteX2" fmla="*/ 1346906 w 3453604"/>
              <a:gd name="connsiteY2" fmla="*/ 0 h 2159670"/>
              <a:gd name="connsiteX3" fmla="*/ 2003090 w 3453604"/>
              <a:gd name="connsiteY3" fmla="*/ 0 h 2159670"/>
              <a:gd name="connsiteX4" fmla="*/ 2624739 w 3453604"/>
              <a:gd name="connsiteY4" fmla="*/ 0 h 2159670"/>
              <a:gd name="connsiteX5" fmla="*/ 3453604 w 3453604"/>
              <a:gd name="connsiteY5" fmla="*/ 0 h 2159670"/>
              <a:gd name="connsiteX6" fmla="*/ 3453604 w 3453604"/>
              <a:gd name="connsiteY6" fmla="*/ 539918 h 2159670"/>
              <a:gd name="connsiteX7" fmla="*/ 3453604 w 3453604"/>
              <a:gd name="connsiteY7" fmla="*/ 1079835 h 2159670"/>
              <a:gd name="connsiteX8" fmla="*/ 3453604 w 3453604"/>
              <a:gd name="connsiteY8" fmla="*/ 1576559 h 2159670"/>
              <a:gd name="connsiteX9" fmla="*/ 3453604 w 3453604"/>
              <a:gd name="connsiteY9" fmla="*/ 2159670 h 2159670"/>
              <a:gd name="connsiteX10" fmla="*/ 2831955 w 3453604"/>
              <a:gd name="connsiteY10" fmla="*/ 2159670 h 2159670"/>
              <a:gd name="connsiteX11" fmla="*/ 2244843 w 3453604"/>
              <a:gd name="connsiteY11" fmla="*/ 2159670 h 2159670"/>
              <a:gd name="connsiteX12" fmla="*/ 1519586 w 3453604"/>
              <a:gd name="connsiteY12" fmla="*/ 2159670 h 2159670"/>
              <a:gd name="connsiteX13" fmla="*/ 897937 w 3453604"/>
              <a:gd name="connsiteY13" fmla="*/ 2159670 h 2159670"/>
              <a:gd name="connsiteX14" fmla="*/ 0 w 3453604"/>
              <a:gd name="connsiteY14" fmla="*/ 2159670 h 2159670"/>
              <a:gd name="connsiteX15" fmla="*/ 0 w 3453604"/>
              <a:gd name="connsiteY15" fmla="*/ 1576559 h 2159670"/>
              <a:gd name="connsiteX16" fmla="*/ 0 w 3453604"/>
              <a:gd name="connsiteY16" fmla="*/ 1079835 h 2159670"/>
              <a:gd name="connsiteX17" fmla="*/ 0 w 3453604"/>
              <a:gd name="connsiteY17" fmla="*/ 518321 h 2159670"/>
              <a:gd name="connsiteX18" fmla="*/ 0 w 3453604"/>
              <a:gd name="connsiteY18" fmla="*/ 0 h 2159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53604" h="2159670" fill="none" extrusionOk="0">
                <a:moveTo>
                  <a:pt x="0" y="0"/>
                </a:moveTo>
                <a:cubicBezTo>
                  <a:pt x="163225" y="-16657"/>
                  <a:pt x="379172" y="-22188"/>
                  <a:pt x="621649" y="0"/>
                </a:cubicBezTo>
                <a:cubicBezTo>
                  <a:pt x="864126" y="22188"/>
                  <a:pt x="1139572" y="-20442"/>
                  <a:pt x="1346906" y="0"/>
                </a:cubicBezTo>
                <a:cubicBezTo>
                  <a:pt x="1554240" y="20442"/>
                  <a:pt x="1870964" y="28548"/>
                  <a:pt x="2003090" y="0"/>
                </a:cubicBezTo>
                <a:cubicBezTo>
                  <a:pt x="2135216" y="-28548"/>
                  <a:pt x="2396169" y="21797"/>
                  <a:pt x="2624739" y="0"/>
                </a:cubicBezTo>
                <a:cubicBezTo>
                  <a:pt x="2853309" y="-21797"/>
                  <a:pt x="3191122" y="40250"/>
                  <a:pt x="3453604" y="0"/>
                </a:cubicBezTo>
                <a:cubicBezTo>
                  <a:pt x="3465891" y="138755"/>
                  <a:pt x="3449696" y="389385"/>
                  <a:pt x="3453604" y="539918"/>
                </a:cubicBezTo>
                <a:cubicBezTo>
                  <a:pt x="3457512" y="690451"/>
                  <a:pt x="3480552" y="965420"/>
                  <a:pt x="3453604" y="1079835"/>
                </a:cubicBezTo>
                <a:cubicBezTo>
                  <a:pt x="3426656" y="1194250"/>
                  <a:pt x="3456205" y="1471095"/>
                  <a:pt x="3453604" y="1576559"/>
                </a:cubicBezTo>
                <a:cubicBezTo>
                  <a:pt x="3451003" y="1682023"/>
                  <a:pt x="3453763" y="2040478"/>
                  <a:pt x="3453604" y="2159670"/>
                </a:cubicBezTo>
                <a:cubicBezTo>
                  <a:pt x="3303173" y="2175446"/>
                  <a:pt x="3132718" y="2145282"/>
                  <a:pt x="2831955" y="2159670"/>
                </a:cubicBezTo>
                <a:cubicBezTo>
                  <a:pt x="2531192" y="2174058"/>
                  <a:pt x="2440475" y="2175593"/>
                  <a:pt x="2244843" y="2159670"/>
                </a:cubicBezTo>
                <a:cubicBezTo>
                  <a:pt x="2049211" y="2143747"/>
                  <a:pt x="1804201" y="2124076"/>
                  <a:pt x="1519586" y="2159670"/>
                </a:cubicBezTo>
                <a:cubicBezTo>
                  <a:pt x="1234971" y="2195264"/>
                  <a:pt x="1051574" y="2180456"/>
                  <a:pt x="897937" y="2159670"/>
                </a:cubicBezTo>
                <a:cubicBezTo>
                  <a:pt x="744300" y="2138884"/>
                  <a:pt x="185931" y="2193115"/>
                  <a:pt x="0" y="2159670"/>
                </a:cubicBezTo>
                <a:cubicBezTo>
                  <a:pt x="16934" y="2021004"/>
                  <a:pt x="1807" y="1758021"/>
                  <a:pt x="0" y="1576559"/>
                </a:cubicBezTo>
                <a:cubicBezTo>
                  <a:pt x="-1807" y="1395097"/>
                  <a:pt x="2465" y="1201589"/>
                  <a:pt x="0" y="1079835"/>
                </a:cubicBezTo>
                <a:cubicBezTo>
                  <a:pt x="-2465" y="958081"/>
                  <a:pt x="6246" y="749122"/>
                  <a:pt x="0" y="518321"/>
                </a:cubicBezTo>
                <a:cubicBezTo>
                  <a:pt x="-6246" y="287520"/>
                  <a:pt x="-1206" y="193044"/>
                  <a:pt x="0" y="0"/>
                </a:cubicBezTo>
                <a:close/>
              </a:path>
              <a:path w="3453604" h="2159670" stroke="0" extrusionOk="0">
                <a:moveTo>
                  <a:pt x="0" y="0"/>
                </a:moveTo>
                <a:cubicBezTo>
                  <a:pt x="203385" y="-7757"/>
                  <a:pt x="513675" y="-26379"/>
                  <a:pt x="656185" y="0"/>
                </a:cubicBezTo>
                <a:cubicBezTo>
                  <a:pt x="798696" y="26379"/>
                  <a:pt x="1095333" y="7427"/>
                  <a:pt x="1243297" y="0"/>
                </a:cubicBezTo>
                <a:cubicBezTo>
                  <a:pt x="1391261" y="-7427"/>
                  <a:pt x="1728880" y="15349"/>
                  <a:pt x="2003090" y="0"/>
                </a:cubicBezTo>
                <a:cubicBezTo>
                  <a:pt x="2277300" y="-15349"/>
                  <a:pt x="2339729" y="26807"/>
                  <a:pt x="2659275" y="0"/>
                </a:cubicBezTo>
                <a:cubicBezTo>
                  <a:pt x="2978821" y="-26807"/>
                  <a:pt x="3081445" y="-21999"/>
                  <a:pt x="3453604" y="0"/>
                </a:cubicBezTo>
                <a:cubicBezTo>
                  <a:pt x="3436344" y="150148"/>
                  <a:pt x="3451118" y="348524"/>
                  <a:pt x="3453604" y="583111"/>
                </a:cubicBezTo>
                <a:cubicBezTo>
                  <a:pt x="3456090" y="817698"/>
                  <a:pt x="3453314" y="879589"/>
                  <a:pt x="3453604" y="1123028"/>
                </a:cubicBezTo>
                <a:cubicBezTo>
                  <a:pt x="3453894" y="1366467"/>
                  <a:pt x="3445262" y="1443840"/>
                  <a:pt x="3453604" y="1662946"/>
                </a:cubicBezTo>
                <a:cubicBezTo>
                  <a:pt x="3461946" y="1882052"/>
                  <a:pt x="3478134" y="1993861"/>
                  <a:pt x="3453604" y="2159670"/>
                </a:cubicBezTo>
                <a:cubicBezTo>
                  <a:pt x="3276932" y="2165793"/>
                  <a:pt x="3105412" y="2184319"/>
                  <a:pt x="2831955" y="2159670"/>
                </a:cubicBezTo>
                <a:cubicBezTo>
                  <a:pt x="2558498" y="2135021"/>
                  <a:pt x="2436696" y="2155938"/>
                  <a:pt x="2141234" y="2159670"/>
                </a:cubicBezTo>
                <a:cubicBezTo>
                  <a:pt x="1845772" y="2163402"/>
                  <a:pt x="1735461" y="2129784"/>
                  <a:pt x="1485050" y="2159670"/>
                </a:cubicBezTo>
                <a:cubicBezTo>
                  <a:pt x="1234639" y="2189556"/>
                  <a:pt x="1084596" y="2153950"/>
                  <a:pt x="725257" y="2159670"/>
                </a:cubicBezTo>
                <a:cubicBezTo>
                  <a:pt x="365918" y="2165390"/>
                  <a:pt x="226564" y="2182258"/>
                  <a:pt x="0" y="2159670"/>
                </a:cubicBezTo>
                <a:cubicBezTo>
                  <a:pt x="-14413" y="1929248"/>
                  <a:pt x="10353" y="1830759"/>
                  <a:pt x="0" y="1662946"/>
                </a:cubicBezTo>
                <a:cubicBezTo>
                  <a:pt x="-10353" y="1495133"/>
                  <a:pt x="16851" y="1269533"/>
                  <a:pt x="0" y="1123028"/>
                </a:cubicBezTo>
                <a:cubicBezTo>
                  <a:pt x="-16851" y="976523"/>
                  <a:pt x="5036" y="721978"/>
                  <a:pt x="0" y="604708"/>
                </a:cubicBezTo>
                <a:cubicBezTo>
                  <a:pt x="-5036" y="487438"/>
                  <a:pt x="-14170" y="26735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16" name="pole tekstowe 4">
            <a:extLst>
              <a:ext uri="{FF2B5EF4-FFF2-40B4-BE49-F238E27FC236}">
                <a16:creationId xmlns:a16="http://schemas.microsoft.com/office/drawing/2014/main" id="{B0B8D42B-B079-1F41-9D51-566E423ACEAE}"/>
              </a:ext>
            </a:extLst>
          </p:cNvPr>
          <p:cNvSpPr txBox="1"/>
          <p:nvPr/>
        </p:nvSpPr>
        <p:spPr>
          <a:xfrm>
            <a:off x="2836933" y="2938664"/>
            <a:ext cx="2348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29 500 </a:t>
            </a:r>
            <a:r>
              <a:rPr lang="en-GB" sz="2500" b="1" dirty="0" err="1">
                <a:solidFill>
                  <a:srgbClr val="0070BA"/>
                </a:solidFill>
                <a:latin typeface="Calibri" panose="020F0502020204030204" pitchFamily="34" charset="0"/>
              </a:rPr>
              <a:t>TWh</a:t>
            </a:r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 per year</a:t>
            </a:r>
          </a:p>
        </p:txBody>
      </p:sp>
      <p:sp>
        <p:nvSpPr>
          <p:cNvPr id="17" name="Prostokąt 5">
            <a:extLst>
              <a:ext uri="{FF2B5EF4-FFF2-40B4-BE49-F238E27FC236}">
                <a16:creationId xmlns:a16="http://schemas.microsoft.com/office/drawing/2014/main" id="{CFBB8239-E759-9C4B-878C-4CCDBD1442EE}"/>
              </a:ext>
            </a:extLst>
          </p:cNvPr>
          <p:cNvSpPr/>
          <p:nvPr/>
        </p:nvSpPr>
        <p:spPr>
          <a:xfrm>
            <a:off x="6326050" y="2572511"/>
            <a:ext cx="3453604" cy="2159670"/>
          </a:xfrm>
          <a:custGeom>
            <a:avLst/>
            <a:gdLst>
              <a:gd name="connsiteX0" fmla="*/ 0 w 3453604"/>
              <a:gd name="connsiteY0" fmla="*/ 0 h 2159670"/>
              <a:gd name="connsiteX1" fmla="*/ 621649 w 3453604"/>
              <a:gd name="connsiteY1" fmla="*/ 0 h 2159670"/>
              <a:gd name="connsiteX2" fmla="*/ 1346906 w 3453604"/>
              <a:gd name="connsiteY2" fmla="*/ 0 h 2159670"/>
              <a:gd name="connsiteX3" fmla="*/ 2003090 w 3453604"/>
              <a:gd name="connsiteY3" fmla="*/ 0 h 2159670"/>
              <a:gd name="connsiteX4" fmla="*/ 2624739 w 3453604"/>
              <a:gd name="connsiteY4" fmla="*/ 0 h 2159670"/>
              <a:gd name="connsiteX5" fmla="*/ 3453604 w 3453604"/>
              <a:gd name="connsiteY5" fmla="*/ 0 h 2159670"/>
              <a:gd name="connsiteX6" fmla="*/ 3453604 w 3453604"/>
              <a:gd name="connsiteY6" fmla="*/ 539918 h 2159670"/>
              <a:gd name="connsiteX7" fmla="*/ 3453604 w 3453604"/>
              <a:gd name="connsiteY7" fmla="*/ 1079835 h 2159670"/>
              <a:gd name="connsiteX8" fmla="*/ 3453604 w 3453604"/>
              <a:gd name="connsiteY8" fmla="*/ 1576559 h 2159670"/>
              <a:gd name="connsiteX9" fmla="*/ 3453604 w 3453604"/>
              <a:gd name="connsiteY9" fmla="*/ 2159670 h 2159670"/>
              <a:gd name="connsiteX10" fmla="*/ 2831955 w 3453604"/>
              <a:gd name="connsiteY10" fmla="*/ 2159670 h 2159670"/>
              <a:gd name="connsiteX11" fmla="*/ 2244843 w 3453604"/>
              <a:gd name="connsiteY11" fmla="*/ 2159670 h 2159670"/>
              <a:gd name="connsiteX12" fmla="*/ 1519586 w 3453604"/>
              <a:gd name="connsiteY12" fmla="*/ 2159670 h 2159670"/>
              <a:gd name="connsiteX13" fmla="*/ 897937 w 3453604"/>
              <a:gd name="connsiteY13" fmla="*/ 2159670 h 2159670"/>
              <a:gd name="connsiteX14" fmla="*/ 0 w 3453604"/>
              <a:gd name="connsiteY14" fmla="*/ 2159670 h 2159670"/>
              <a:gd name="connsiteX15" fmla="*/ 0 w 3453604"/>
              <a:gd name="connsiteY15" fmla="*/ 1576559 h 2159670"/>
              <a:gd name="connsiteX16" fmla="*/ 0 w 3453604"/>
              <a:gd name="connsiteY16" fmla="*/ 1079835 h 2159670"/>
              <a:gd name="connsiteX17" fmla="*/ 0 w 3453604"/>
              <a:gd name="connsiteY17" fmla="*/ 518321 h 2159670"/>
              <a:gd name="connsiteX18" fmla="*/ 0 w 3453604"/>
              <a:gd name="connsiteY18" fmla="*/ 0 h 2159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53604" h="2159670" fill="none" extrusionOk="0">
                <a:moveTo>
                  <a:pt x="0" y="0"/>
                </a:moveTo>
                <a:cubicBezTo>
                  <a:pt x="163225" y="-16657"/>
                  <a:pt x="379172" y="-22188"/>
                  <a:pt x="621649" y="0"/>
                </a:cubicBezTo>
                <a:cubicBezTo>
                  <a:pt x="864126" y="22188"/>
                  <a:pt x="1139572" y="-20442"/>
                  <a:pt x="1346906" y="0"/>
                </a:cubicBezTo>
                <a:cubicBezTo>
                  <a:pt x="1554240" y="20442"/>
                  <a:pt x="1870964" y="28548"/>
                  <a:pt x="2003090" y="0"/>
                </a:cubicBezTo>
                <a:cubicBezTo>
                  <a:pt x="2135216" y="-28548"/>
                  <a:pt x="2396169" y="21797"/>
                  <a:pt x="2624739" y="0"/>
                </a:cubicBezTo>
                <a:cubicBezTo>
                  <a:pt x="2853309" y="-21797"/>
                  <a:pt x="3191122" y="40250"/>
                  <a:pt x="3453604" y="0"/>
                </a:cubicBezTo>
                <a:cubicBezTo>
                  <a:pt x="3465891" y="138755"/>
                  <a:pt x="3449696" y="389385"/>
                  <a:pt x="3453604" y="539918"/>
                </a:cubicBezTo>
                <a:cubicBezTo>
                  <a:pt x="3457512" y="690451"/>
                  <a:pt x="3480552" y="965420"/>
                  <a:pt x="3453604" y="1079835"/>
                </a:cubicBezTo>
                <a:cubicBezTo>
                  <a:pt x="3426656" y="1194250"/>
                  <a:pt x="3456205" y="1471095"/>
                  <a:pt x="3453604" y="1576559"/>
                </a:cubicBezTo>
                <a:cubicBezTo>
                  <a:pt x="3451003" y="1682023"/>
                  <a:pt x="3453763" y="2040478"/>
                  <a:pt x="3453604" y="2159670"/>
                </a:cubicBezTo>
                <a:cubicBezTo>
                  <a:pt x="3303173" y="2175446"/>
                  <a:pt x="3132718" y="2145282"/>
                  <a:pt x="2831955" y="2159670"/>
                </a:cubicBezTo>
                <a:cubicBezTo>
                  <a:pt x="2531192" y="2174058"/>
                  <a:pt x="2440475" y="2175593"/>
                  <a:pt x="2244843" y="2159670"/>
                </a:cubicBezTo>
                <a:cubicBezTo>
                  <a:pt x="2049211" y="2143747"/>
                  <a:pt x="1804201" y="2124076"/>
                  <a:pt x="1519586" y="2159670"/>
                </a:cubicBezTo>
                <a:cubicBezTo>
                  <a:pt x="1234971" y="2195264"/>
                  <a:pt x="1051574" y="2180456"/>
                  <a:pt x="897937" y="2159670"/>
                </a:cubicBezTo>
                <a:cubicBezTo>
                  <a:pt x="744300" y="2138884"/>
                  <a:pt x="185931" y="2193115"/>
                  <a:pt x="0" y="2159670"/>
                </a:cubicBezTo>
                <a:cubicBezTo>
                  <a:pt x="16934" y="2021004"/>
                  <a:pt x="1807" y="1758021"/>
                  <a:pt x="0" y="1576559"/>
                </a:cubicBezTo>
                <a:cubicBezTo>
                  <a:pt x="-1807" y="1395097"/>
                  <a:pt x="2465" y="1201589"/>
                  <a:pt x="0" y="1079835"/>
                </a:cubicBezTo>
                <a:cubicBezTo>
                  <a:pt x="-2465" y="958081"/>
                  <a:pt x="6246" y="749122"/>
                  <a:pt x="0" y="518321"/>
                </a:cubicBezTo>
                <a:cubicBezTo>
                  <a:pt x="-6246" y="287520"/>
                  <a:pt x="-1206" y="193044"/>
                  <a:pt x="0" y="0"/>
                </a:cubicBezTo>
                <a:close/>
              </a:path>
              <a:path w="3453604" h="2159670" stroke="0" extrusionOk="0">
                <a:moveTo>
                  <a:pt x="0" y="0"/>
                </a:moveTo>
                <a:cubicBezTo>
                  <a:pt x="203385" y="-7757"/>
                  <a:pt x="513675" y="-26379"/>
                  <a:pt x="656185" y="0"/>
                </a:cubicBezTo>
                <a:cubicBezTo>
                  <a:pt x="798696" y="26379"/>
                  <a:pt x="1095333" y="7427"/>
                  <a:pt x="1243297" y="0"/>
                </a:cubicBezTo>
                <a:cubicBezTo>
                  <a:pt x="1391261" y="-7427"/>
                  <a:pt x="1728880" y="15349"/>
                  <a:pt x="2003090" y="0"/>
                </a:cubicBezTo>
                <a:cubicBezTo>
                  <a:pt x="2277300" y="-15349"/>
                  <a:pt x="2339729" y="26807"/>
                  <a:pt x="2659275" y="0"/>
                </a:cubicBezTo>
                <a:cubicBezTo>
                  <a:pt x="2978821" y="-26807"/>
                  <a:pt x="3081445" y="-21999"/>
                  <a:pt x="3453604" y="0"/>
                </a:cubicBezTo>
                <a:cubicBezTo>
                  <a:pt x="3436344" y="150148"/>
                  <a:pt x="3451118" y="348524"/>
                  <a:pt x="3453604" y="583111"/>
                </a:cubicBezTo>
                <a:cubicBezTo>
                  <a:pt x="3456090" y="817698"/>
                  <a:pt x="3453314" y="879589"/>
                  <a:pt x="3453604" y="1123028"/>
                </a:cubicBezTo>
                <a:cubicBezTo>
                  <a:pt x="3453894" y="1366467"/>
                  <a:pt x="3445262" y="1443840"/>
                  <a:pt x="3453604" y="1662946"/>
                </a:cubicBezTo>
                <a:cubicBezTo>
                  <a:pt x="3461946" y="1882052"/>
                  <a:pt x="3478134" y="1993861"/>
                  <a:pt x="3453604" y="2159670"/>
                </a:cubicBezTo>
                <a:cubicBezTo>
                  <a:pt x="3276932" y="2165793"/>
                  <a:pt x="3105412" y="2184319"/>
                  <a:pt x="2831955" y="2159670"/>
                </a:cubicBezTo>
                <a:cubicBezTo>
                  <a:pt x="2558498" y="2135021"/>
                  <a:pt x="2436696" y="2155938"/>
                  <a:pt x="2141234" y="2159670"/>
                </a:cubicBezTo>
                <a:cubicBezTo>
                  <a:pt x="1845772" y="2163402"/>
                  <a:pt x="1735461" y="2129784"/>
                  <a:pt x="1485050" y="2159670"/>
                </a:cubicBezTo>
                <a:cubicBezTo>
                  <a:pt x="1234639" y="2189556"/>
                  <a:pt x="1084596" y="2153950"/>
                  <a:pt x="725257" y="2159670"/>
                </a:cubicBezTo>
                <a:cubicBezTo>
                  <a:pt x="365918" y="2165390"/>
                  <a:pt x="226564" y="2182258"/>
                  <a:pt x="0" y="2159670"/>
                </a:cubicBezTo>
                <a:cubicBezTo>
                  <a:pt x="-14413" y="1929248"/>
                  <a:pt x="10353" y="1830759"/>
                  <a:pt x="0" y="1662946"/>
                </a:cubicBezTo>
                <a:cubicBezTo>
                  <a:pt x="-10353" y="1495133"/>
                  <a:pt x="16851" y="1269533"/>
                  <a:pt x="0" y="1123028"/>
                </a:cubicBezTo>
                <a:cubicBezTo>
                  <a:pt x="-16851" y="976523"/>
                  <a:pt x="5036" y="721978"/>
                  <a:pt x="0" y="604708"/>
                </a:cubicBezTo>
                <a:cubicBezTo>
                  <a:pt x="-5036" y="487438"/>
                  <a:pt x="-14170" y="26735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18" name="pole tekstowe 6">
            <a:extLst>
              <a:ext uri="{FF2B5EF4-FFF2-40B4-BE49-F238E27FC236}">
                <a16:creationId xmlns:a16="http://schemas.microsoft.com/office/drawing/2014/main" id="{FB873563-5046-ED40-8451-A5C4AF7EA0C3}"/>
              </a:ext>
            </a:extLst>
          </p:cNvPr>
          <p:cNvSpPr txBox="1"/>
          <p:nvPr/>
        </p:nvSpPr>
        <p:spPr>
          <a:xfrm>
            <a:off x="6682446" y="2938664"/>
            <a:ext cx="2348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25 350 </a:t>
            </a:r>
            <a:r>
              <a:rPr lang="en-GB" sz="2500" b="1" dirty="0" err="1">
                <a:solidFill>
                  <a:srgbClr val="0070BA"/>
                </a:solidFill>
                <a:latin typeface="Calibri" panose="020F0502020204030204" pitchFamily="34" charset="0"/>
              </a:rPr>
              <a:t>TWh</a:t>
            </a:r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 per year</a:t>
            </a:r>
          </a:p>
        </p:txBody>
      </p:sp>
      <p:sp>
        <p:nvSpPr>
          <p:cNvPr id="19" name="pole tekstowe 7">
            <a:extLst>
              <a:ext uri="{FF2B5EF4-FFF2-40B4-BE49-F238E27FC236}">
                <a16:creationId xmlns:a16="http://schemas.microsoft.com/office/drawing/2014/main" id="{F06FA438-DCA3-1F4A-9FFA-3689CDBEC45C}"/>
              </a:ext>
            </a:extLst>
          </p:cNvPr>
          <p:cNvSpPr txBox="1"/>
          <p:nvPr/>
        </p:nvSpPr>
        <p:spPr>
          <a:xfrm>
            <a:off x="2836932" y="3800438"/>
            <a:ext cx="234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alibri" panose="020F0502020204030204" pitchFamily="34" charset="0"/>
              </a:rPr>
              <a:t>theoretical potential of wave power*</a:t>
            </a:r>
          </a:p>
        </p:txBody>
      </p:sp>
      <p:sp>
        <p:nvSpPr>
          <p:cNvPr id="20" name="pole tekstowe 8">
            <a:extLst>
              <a:ext uri="{FF2B5EF4-FFF2-40B4-BE49-F238E27FC236}">
                <a16:creationId xmlns:a16="http://schemas.microsoft.com/office/drawing/2014/main" id="{3DF58F6F-C8F8-004B-AA31-4416FA147905}"/>
              </a:ext>
            </a:extLst>
          </p:cNvPr>
          <p:cNvSpPr txBox="1"/>
          <p:nvPr/>
        </p:nvSpPr>
        <p:spPr>
          <a:xfrm>
            <a:off x="6682446" y="3800438"/>
            <a:ext cx="234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alibri" panose="020F0502020204030204" pitchFamily="34" charset="0"/>
              </a:rPr>
              <a:t>world’s electricity consumption in 2022**</a:t>
            </a:r>
          </a:p>
        </p:txBody>
      </p:sp>
      <p:sp>
        <p:nvSpPr>
          <p:cNvPr id="21" name="pole tekstowe 10">
            <a:extLst>
              <a:ext uri="{FF2B5EF4-FFF2-40B4-BE49-F238E27FC236}">
                <a16:creationId xmlns:a16="http://schemas.microsoft.com/office/drawing/2014/main" id="{12DB7A7D-5352-C549-A576-DEB1EFC85F5A}"/>
              </a:ext>
            </a:extLst>
          </p:cNvPr>
          <p:cNvSpPr txBox="1"/>
          <p:nvPr/>
        </p:nvSpPr>
        <p:spPr>
          <a:xfrm>
            <a:off x="2137841" y="4976652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52000"/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*	Innovation Outlook, Ocean Energy Technology. IRENA, 2020</a:t>
            </a:r>
          </a:p>
          <a:p>
            <a:pPr defTabSz="252000"/>
            <a:r>
              <a:rPr lang="en-US" sz="1100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** 	</a:t>
            </a:r>
            <a:r>
              <a:rPr lang="en-US" sz="1100" i="1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statista.com</a:t>
            </a:r>
            <a:endParaRPr lang="en-US" sz="1100" i="1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555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5B0034E5-EF8B-4C2C-1C43-15FCA2CA2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9450" y="2374679"/>
            <a:ext cx="183197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5" name="Tijdelijke aanduiding voor dianummer 3">
            <a:extLst>
              <a:ext uri="{FF2B5EF4-FFF2-40B4-BE49-F238E27FC236}">
                <a16:creationId xmlns:a16="http://schemas.microsoft.com/office/drawing/2014/main" id="{0B4E35CF-4C76-E64B-99D4-8DCD0233D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6</a:t>
            </a:fld>
            <a:endParaRPr lang="pl-PL" dirty="0"/>
          </a:p>
        </p:txBody>
      </p:sp>
      <p:sp>
        <p:nvSpPr>
          <p:cNvPr id="36" name="Tijdelijke aanduiding voor tekst 15">
            <a:extLst>
              <a:ext uri="{FF2B5EF4-FFF2-40B4-BE49-F238E27FC236}">
                <a16:creationId xmlns:a16="http://schemas.microsoft.com/office/drawing/2014/main" id="{C718A022-61CF-5B4E-924C-09B9589977EA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37" name="Tijdelijke aanduiding voor tekst 9">
            <a:extLst>
              <a:ext uri="{FF2B5EF4-FFF2-40B4-BE49-F238E27FC236}">
                <a16:creationId xmlns:a16="http://schemas.microsoft.com/office/drawing/2014/main" id="{21EAF421-7CA2-F34C-A946-D1C070B3DE0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20CF0BF-ABB3-A54B-AD8F-DF2BFA53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mean value of wave power, P (</a:t>
            </a:r>
            <a:r>
              <a:rPr lang="en-US" dirty="0" err="1"/>
              <a:t>kWm</a:t>
            </a:r>
            <a:r>
              <a:rPr lang="en-US" dirty="0"/>
              <a:t>)</a:t>
            </a:r>
            <a:endParaRPr lang="nl-BE" dirty="0"/>
          </a:p>
        </p:txBody>
      </p:sp>
      <p:pic>
        <p:nvPicPr>
          <p:cNvPr id="38" name="Obraz 3" descr="Obraz zawierający mapa, Świat, Ziemia&#10;&#10;Opis wygenerowany automatycznie">
            <a:extLst>
              <a:ext uri="{FF2B5EF4-FFF2-40B4-BE49-F238E27FC236}">
                <a16:creationId xmlns:a16="http://schemas.microsoft.com/office/drawing/2014/main" id="{BACD7FA6-304B-CD43-8500-FE8FA56C4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548" y="1358933"/>
            <a:ext cx="7328400" cy="417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4">
            <a:extLst>
              <a:ext uri="{FF2B5EF4-FFF2-40B4-BE49-F238E27FC236}">
                <a16:creationId xmlns:a16="http://schemas.microsoft.com/office/drawing/2014/main" id="{A86B6AB7-120C-222B-0151-B95C8AEB8F7C}"/>
              </a:ext>
            </a:extLst>
          </p:cNvPr>
          <p:cNvSpPr txBox="1"/>
          <p:nvPr/>
        </p:nvSpPr>
        <p:spPr>
          <a:xfrm>
            <a:off x="622300" y="5694681"/>
            <a:ext cx="101868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cs typeface="Calibri" panose="020F0502020204030204" pitchFamily="34" charset="0"/>
              </a:rPr>
              <a:t>Source: A. Martinez, G. Iglesias. Published by Elsevier, 2020. https://s100.copyright.com/</a:t>
            </a:r>
            <a:r>
              <a:rPr lang="en-US" sz="1100" i="1" dirty="0" err="1">
                <a:cs typeface="Calibri" panose="020F0502020204030204" pitchFamily="34" charset="0"/>
              </a:rPr>
              <a:t>AppDispatchServlet?publisherName</a:t>
            </a:r>
            <a:r>
              <a:rPr lang="en-US" sz="1100" i="1" dirty="0">
                <a:cs typeface="Calibri" panose="020F0502020204030204" pitchFamily="34" charset="0"/>
              </a:rPr>
              <a:t>=</a:t>
            </a:r>
            <a:r>
              <a:rPr lang="en-US" sz="1100" i="1" dirty="0" err="1">
                <a:cs typeface="Calibri" panose="020F0502020204030204" pitchFamily="34" charset="0"/>
              </a:rPr>
              <a:t>ELS&amp;contentID</a:t>
            </a:r>
            <a:r>
              <a:rPr lang="en-US" sz="1100" i="1" dirty="0">
                <a:cs typeface="Calibri" panose="020F0502020204030204" pitchFamily="34" charset="0"/>
              </a:rPr>
              <a:t>=S136403212030681X&amp;orderBeanReset=true</a:t>
            </a:r>
            <a:endParaRPr lang="en-GB" sz="1100" i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5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-0.37448 -0.530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24" y="-2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ymbol zastępczy zawartości 4" descr="Obraz zawierający tekst, Czcionka, zrzut ekranu, mapa&#10;&#10;Opis wygenerowany automatycznie">
            <a:extLst>
              <a:ext uri="{FF2B5EF4-FFF2-40B4-BE49-F238E27FC236}">
                <a16:creationId xmlns:a16="http://schemas.microsoft.com/office/drawing/2014/main" id="{15FCD5E3-4322-FE4A-A5BB-C016CE7FE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72" t="-13802" r="-2197"/>
          <a:stretch/>
        </p:blipFill>
        <p:spPr>
          <a:xfrm>
            <a:off x="0" y="449147"/>
            <a:ext cx="12192000" cy="6408853"/>
          </a:xfrm>
          <a:solidFill>
            <a:srgbClr val="EAF4FD"/>
          </a:solidFill>
        </p:spPr>
      </p:pic>
      <p:sp>
        <p:nvSpPr>
          <p:cNvPr id="15" name="Tijdelijke aanduiding voor tekst 15">
            <a:extLst>
              <a:ext uri="{FF2B5EF4-FFF2-40B4-BE49-F238E27FC236}">
                <a16:creationId xmlns:a16="http://schemas.microsoft.com/office/drawing/2014/main" id="{960D481F-6E65-594A-9618-A4114D4C7C5F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16" name="Tijdelijke aanduiding voor tekst 9">
            <a:extLst>
              <a:ext uri="{FF2B5EF4-FFF2-40B4-BE49-F238E27FC236}">
                <a16:creationId xmlns:a16="http://schemas.microsoft.com/office/drawing/2014/main" id="{BB2BE217-2E28-6244-B75A-1DC2559655E6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F693555-60F1-8045-A2E3-FE67C7D1C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24.9 MW of installed capacity globally in 2022</a:t>
            </a:r>
            <a:endParaRPr lang="nl-BE" dirty="0"/>
          </a:p>
        </p:txBody>
      </p:sp>
      <p:sp>
        <p:nvSpPr>
          <p:cNvPr id="2" name="pole tekstowe 5">
            <a:extLst>
              <a:ext uri="{FF2B5EF4-FFF2-40B4-BE49-F238E27FC236}">
                <a16:creationId xmlns:a16="http://schemas.microsoft.com/office/drawing/2014/main" id="{3C2472C4-F052-57E7-C41A-112EAC72C76E}"/>
              </a:ext>
            </a:extLst>
          </p:cNvPr>
          <p:cNvSpPr txBox="1"/>
          <p:nvPr/>
        </p:nvSpPr>
        <p:spPr>
          <a:xfrm>
            <a:off x="95403" y="5952699"/>
            <a:ext cx="3190461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cs typeface="Calibri" panose="020F0502020204030204" pitchFamily="34" charset="0"/>
              </a:rPr>
              <a:t>Source: Ocean Energy Systems, 2023. https://</a:t>
            </a:r>
            <a:r>
              <a:rPr lang="en-US" sz="1100" i="1" dirty="0" err="1">
                <a:cs typeface="Calibri" panose="020F0502020204030204" pitchFamily="34" charset="0"/>
              </a:rPr>
              <a:t>www.ocean</a:t>
            </a:r>
            <a:r>
              <a:rPr lang="en-US" sz="1100" i="1" dirty="0">
                <a:cs typeface="Calibri" panose="020F0502020204030204" pitchFamily="34" charset="0"/>
              </a:rPr>
              <a:t>-energy-</a:t>
            </a:r>
            <a:r>
              <a:rPr lang="en-US" sz="1100" i="1" dirty="0" err="1">
                <a:cs typeface="Calibri" panose="020F0502020204030204" pitchFamily="34" charset="0"/>
              </a:rPr>
              <a:t>systems.org</a:t>
            </a:r>
            <a:r>
              <a:rPr lang="en-US" sz="1100" i="1" dirty="0">
                <a:cs typeface="Calibri" panose="020F0502020204030204" pitchFamily="34" charset="0"/>
              </a:rPr>
              <a:t>/publications/</a:t>
            </a:r>
            <a:r>
              <a:rPr lang="en-US" sz="1100" i="1" dirty="0" err="1">
                <a:cs typeface="Calibri" panose="020F0502020204030204" pitchFamily="34" charset="0"/>
              </a:rPr>
              <a:t>oes</a:t>
            </a:r>
            <a:r>
              <a:rPr lang="en-US" sz="1100" i="1" dirty="0">
                <a:cs typeface="Calibri" panose="020F0502020204030204" pitchFamily="34" charset="0"/>
              </a:rPr>
              <a:t>-brochures/document/wave-energy-developments-highlights-2023/</a:t>
            </a:r>
          </a:p>
          <a:p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4255291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ianummer 3">
            <a:extLst>
              <a:ext uri="{FF2B5EF4-FFF2-40B4-BE49-F238E27FC236}">
                <a16:creationId xmlns:a16="http://schemas.microsoft.com/office/drawing/2014/main" id="{98849059-897C-C94E-AB7F-243241954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8</a:t>
            </a:fld>
            <a:endParaRPr lang="pl-PL" dirty="0"/>
          </a:p>
        </p:txBody>
      </p:sp>
      <p:sp>
        <p:nvSpPr>
          <p:cNvPr id="12" name="Tijdelijke aanduiding voor tekst 15">
            <a:extLst>
              <a:ext uri="{FF2B5EF4-FFF2-40B4-BE49-F238E27FC236}">
                <a16:creationId xmlns:a16="http://schemas.microsoft.com/office/drawing/2014/main" id="{EB765923-ECAA-E540-9AF3-6B42C0BDE8ED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13" name="Tijdelijke aanduiding voor tekst 9">
            <a:extLst>
              <a:ext uri="{FF2B5EF4-FFF2-40B4-BE49-F238E27FC236}">
                <a16:creationId xmlns:a16="http://schemas.microsoft.com/office/drawing/2014/main" id="{390884A9-DFD9-874D-84EE-682437128F5B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A6CB792-0AA1-194C-9142-B0BE31ED5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Technology to harness the wave power</a:t>
            </a:r>
            <a:endParaRPr lang="nl-BE" dirty="0"/>
          </a:p>
        </p:txBody>
      </p:sp>
      <p:sp>
        <p:nvSpPr>
          <p:cNvPr id="14" name="Prostokąt 3">
            <a:extLst>
              <a:ext uri="{FF2B5EF4-FFF2-40B4-BE49-F238E27FC236}">
                <a16:creationId xmlns:a16="http://schemas.microsoft.com/office/drawing/2014/main" id="{2FCC4582-3726-984D-AB78-1676EDC042C6}"/>
              </a:ext>
            </a:extLst>
          </p:cNvPr>
          <p:cNvSpPr/>
          <p:nvPr/>
        </p:nvSpPr>
        <p:spPr>
          <a:xfrm>
            <a:off x="622300" y="1616916"/>
            <a:ext cx="2994021" cy="4001985"/>
          </a:xfrm>
          <a:custGeom>
            <a:avLst/>
            <a:gdLst>
              <a:gd name="connsiteX0" fmla="*/ 0 w 2994021"/>
              <a:gd name="connsiteY0" fmla="*/ 0 h 4001985"/>
              <a:gd name="connsiteX1" fmla="*/ 568864 w 2994021"/>
              <a:gd name="connsiteY1" fmla="*/ 0 h 4001985"/>
              <a:gd name="connsiteX2" fmla="*/ 1077848 w 2994021"/>
              <a:gd name="connsiteY2" fmla="*/ 0 h 4001985"/>
              <a:gd name="connsiteX3" fmla="*/ 1736532 w 2994021"/>
              <a:gd name="connsiteY3" fmla="*/ 0 h 4001985"/>
              <a:gd name="connsiteX4" fmla="*/ 2305396 w 2994021"/>
              <a:gd name="connsiteY4" fmla="*/ 0 h 4001985"/>
              <a:gd name="connsiteX5" fmla="*/ 2994021 w 2994021"/>
              <a:gd name="connsiteY5" fmla="*/ 0 h 4001985"/>
              <a:gd name="connsiteX6" fmla="*/ 2994021 w 2994021"/>
              <a:gd name="connsiteY6" fmla="*/ 747037 h 4001985"/>
              <a:gd name="connsiteX7" fmla="*/ 2994021 w 2994021"/>
              <a:gd name="connsiteY7" fmla="*/ 1414035 h 4001985"/>
              <a:gd name="connsiteX8" fmla="*/ 2994021 w 2994021"/>
              <a:gd name="connsiteY8" fmla="*/ 2081032 h 4001985"/>
              <a:gd name="connsiteX9" fmla="*/ 2994021 w 2994021"/>
              <a:gd name="connsiteY9" fmla="*/ 2667990 h 4001985"/>
              <a:gd name="connsiteX10" fmla="*/ 2994021 w 2994021"/>
              <a:gd name="connsiteY10" fmla="*/ 3254948 h 4001985"/>
              <a:gd name="connsiteX11" fmla="*/ 2994021 w 2994021"/>
              <a:gd name="connsiteY11" fmla="*/ 4001985 h 4001985"/>
              <a:gd name="connsiteX12" fmla="*/ 2365277 w 2994021"/>
              <a:gd name="connsiteY12" fmla="*/ 4001985 h 4001985"/>
              <a:gd name="connsiteX13" fmla="*/ 1706592 w 2994021"/>
              <a:gd name="connsiteY13" fmla="*/ 4001985 h 4001985"/>
              <a:gd name="connsiteX14" fmla="*/ 1047907 w 2994021"/>
              <a:gd name="connsiteY14" fmla="*/ 4001985 h 4001985"/>
              <a:gd name="connsiteX15" fmla="*/ 0 w 2994021"/>
              <a:gd name="connsiteY15" fmla="*/ 4001985 h 4001985"/>
              <a:gd name="connsiteX16" fmla="*/ 0 w 2994021"/>
              <a:gd name="connsiteY16" fmla="*/ 3334988 h 4001985"/>
              <a:gd name="connsiteX17" fmla="*/ 0 w 2994021"/>
              <a:gd name="connsiteY17" fmla="*/ 2708010 h 4001985"/>
              <a:gd name="connsiteX18" fmla="*/ 0 w 2994021"/>
              <a:gd name="connsiteY18" fmla="*/ 2161072 h 4001985"/>
              <a:gd name="connsiteX19" fmla="*/ 0 w 2994021"/>
              <a:gd name="connsiteY19" fmla="*/ 1574114 h 4001985"/>
              <a:gd name="connsiteX20" fmla="*/ 0 w 2994021"/>
              <a:gd name="connsiteY20" fmla="*/ 987156 h 4001985"/>
              <a:gd name="connsiteX21" fmla="*/ 0 w 2994021"/>
              <a:gd name="connsiteY21" fmla="*/ 0 h 400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994021" h="4001985" extrusionOk="0">
                <a:moveTo>
                  <a:pt x="0" y="0"/>
                </a:moveTo>
                <a:cubicBezTo>
                  <a:pt x="165696" y="21889"/>
                  <a:pt x="430428" y="10632"/>
                  <a:pt x="568864" y="0"/>
                </a:cubicBezTo>
                <a:cubicBezTo>
                  <a:pt x="707300" y="-10632"/>
                  <a:pt x="869155" y="-4548"/>
                  <a:pt x="1077848" y="0"/>
                </a:cubicBezTo>
                <a:cubicBezTo>
                  <a:pt x="1286541" y="4548"/>
                  <a:pt x="1464965" y="4282"/>
                  <a:pt x="1736532" y="0"/>
                </a:cubicBezTo>
                <a:cubicBezTo>
                  <a:pt x="2008099" y="-4282"/>
                  <a:pt x="2110363" y="23613"/>
                  <a:pt x="2305396" y="0"/>
                </a:cubicBezTo>
                <a:cubicBezTo>
                  <a:pt x="2500429" y="-23613"/>
                  <a:pt x="2653685" y="9249"/>
                  <a:pt x="2994021" y="0"/>
                </a:cubicBezTo>
                <a:cubicBezTo>
                  <a:pt x="2964777" y="181442"/>
                  <a:pt x="2960822" y="433664"/>
                  <a:pt x="2994021" y="747037"/>
                </a:cubicBezTo>
                <a:cubicBezTo>
                  <a:pt x="3027220" y="1060410"/>
                  <a:pt x="2993103" y="1221211"/>
                  <a:pt x="2994021" y="1414035"/>
                </a:cubicBezTo>
                <a:cubicBezTo>
                  <a:pt x="2994939" y="1606859"/>
                  <a:pt x="3000009" y="1873123"/>
                  <a:pt x="2994021" y="2081032"/>
                </a:cubicBezTo>
                <a:cubicBezTo>
                  <a:pt x="2988033" y="2288941"/>
                  <a:pt x="3017904" y="2463131"/>
                  <a:pt x="2994021" y="2667990"/>
                </a:cubicBezTo>
                <a:cubicBezTo>
                  <a:pt x="2970138" y="2872849"/>
                  <a:pt x="3007687" y="3034346"/>
                  <a:pt x="2994021" y="3254948"/>
                </a:cubicBezTo>
                <a:cubicBezTo>
                  <a:pt x="2980355" y="3475550"/>
                  <a:pt x="3010407" y="3794248"/>
                  <a:pt x="2994021" y="4001985"/>
                </a:cubicBezTo>
                <a:cubicBezTo>
                  <a:pt x="2821153" y="3976423"/>
                  <a:pt x="2544402" y="3981504"/>
                  <a:pt x="2365277" y="4001985"/>
                </a:cubicBezTo>
                <a:cubicBezTo>
                  <a:pt x="2186152" y="4022466"/>
                  <a:pt x="1973273" y="4022668"/>
                  <a:pt x="1706592" y="4001985"/>
                </a:cubicBezTo>
                <a:cubicBezTo>
                  <a:pt x="1439912" y="3981302"/>
                  <a:pt x="1262194" y="4025335"/>
                  <a:pt x="1047907" y="4001985"/>
                </a:cubicBezTo>
                <a:cubicBezTo>
                  <a:pt x="833621" y="3978635"/>
                  <a:pt x="352270" y="4007330"/>
                  <a:pt x="0" y="4001985"/>
                </a:cubicBezTo>
                <a:cubicBezTo>
                  <a:pt x="25772" y="3721777"/>
                  <a:pt x="17027" y="3630322"/>
                  <a:pt x="0" y="3334988"/>
                </a:cubicBezTo>
                <a:cubicBezTo>
                  <a:pt x="-17027" y="3039654"/>
                  <a:pt x="-8343" y="2960865"/>
                  <a:pt x="0" y="2708010"/>
                </a:cubicBezTo>
                <a:cubicBezTo>
                  <a:pt x="8343" y="2455155"/>
                  <a:pt x="10970" y="2279650"/>
                  <a:pt x="0" y="2161072"/>
                </a:cubicBezTo>
                <a:cubicBezTo>
                  <a:pt x="-10970" y="2042494"/>
                  <a:pt x="-24633" y="1763514"/>
                  <a:pt x="0" y="1574114"/>
                </a:cubicBezTo>
                <a:cubicBezTo>
                  <a:pt x="24633" y="1384714"/>
                  <a:pt x="-1187" y="1213448"/>
                  <a:pt x="0" y="987156"/>
                </a:cubicBezTo>
                <a:cubicBezTo>
                  <a:pt x="1187" y="760864"/>
                  <a:pt x="-5907" y="354852"/>
                  <a:pt x="0" y="0"/>
                </a:cubicBezTo>
                <a:close/>
              </a:path>
            </a:pathLst>
          </a:custGeom>
          <a:noFill/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15" name="pole tekstowe 4">
            <a:extLst>
              <a:ext uri="{FF2B5EF4-FFF2-40B4-BE49-F238E27FC236}">
                <a16:creationId xmlns:a16="http://schemas.microsoft.com/office/drawing/2014/main" id="{8CE71C86-8B72-3A4C-A333-9D7D1FC9A419}"/>
              </a:ext>
            </a:extLst>
          </p:cNvPr>
          <p:cNvSpPr txBox="1"/>
          <p:nvPr/>
        </p:nvSpPr>
        <p:spPr>
          <a:xfrm>
            <a:off x="739346" y="1685050"/>
            <a:ext cx="26813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Oscillating water columns</a:t>
            </a:r>
          </a:p>
        </p:txBody>
      </p:sp>
      <p:sp>
        <p:nvSpPr>
          <p:cNvPr id="16" name="pole tekstowe 5">
            <a:extLst>
              <a:ext uri="{FF2B5EF4-FFF2-40B4-BE49-F238E27FC236}">
                <a16:creationId xmlns:a16="http://schemas.microsoft.com/office/drawing/2014/main" id="{F6E53BC5-8AC3-F94D-A3CC-BF7BE0E73B4B}"/>
              </a:ext>
            </a:extLst>
          </p:cNvPr>
          <p:cNvSpPr txBox="1"/>
          <p:nvPr/>
        </p:nvSpPr>
        <p:spPr>
          <a:xfrm>
            <a:off x="739346" y="2632459"/>
            <a:ext cx="234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alibri" panose="020F0502020204030204" pitchFamily="34" charset="0"/>
              </a:rPr>
              <a:t>compress air to drive an air turbine</a:t>
            </a:r>
          </a:p>
        </p:txBody>
      </p:sp>
      <p:sp>
        <p:nvSpPr>
          <p:cNvPr id="17" name="Prostokąt 7">
            <a:extLst>
              <a:ext uri="{FF2B5EF4-FFF2-40B4-BE49-F238E27FC236}">
                <a16:creationId xmlns:a16="http://schemas.microsoft.com/office/drawing/2014/main" id="{D4505986-4B50-2640-BC73-6F04E52EB1BF}"/>
              </a:ext>
            </a:extLst>
          </p:cNvPr>
          <p:cNvSpPr/>
          <p:nvPr/>
        </p:nvSpPr>
        <p:spPr>
          <a:xfrm>
            <a:off x="3840425" y="1616916"/>
            <a:ext cx="3092242" cy="4001985"/>
          </a:xfrm>
          <a:custGeom>
            <a:avLst/>
            <a:gdLst>
              <a:gd name="connsiteX0" fmla="*/ 0 w 3092242"/>
              <a:gd name="connsiteY0" fmla="*/ 0 h 4001985"/>
              <a:gd name="connsiteX1" fmla="*/ 587526 w 3092242"/>
              <a:gd name="connsiteY1" fmla="*/ 0 h 4001985"/>
              <a:gd name="connsiteX2" fmla="*/ 1113207 w 3092242"/>
              <a:gd name="connsiteY2" fmla="*/ 0 h 4001985"/>
              <a:gd name="connsiteX3" fmla="*/ 1793500 w 3092242"/>
              <a:gd name="connsiteY3" fmla="*/ 0 h 4001985"/>
              <a:gd name="connsiteX4" fmla="*/ 2381026 w 3092242"/>
              <a:gd name="connsiteY4" fmla="*/ 0 h 4001985"/>
              <a:gd name="connsiteX5" fmla="*/ 3092242 w 3092242"/>
              <a:gd name="connsiteY5" fmla="*/ 0 h 4001985"/>
              <a:gd name="connsiteX6" fmla="*/ 3092242 w 3092242"/>
              <a:gd name="connsiteY6" fmla="*/ 747037 h 4001985"/>
              <a:gd name="connsiteX7" fmla="*/ 3092242 w 3092242"/>
              <a:gd name="connsiteY7" fmla="*/ 1414035 h 4001985"/>
              <a:gd name="connsiteX8" fmla="*/ 3092242 w 3092242"/>
              <a:gd name="connsiteY8" fmla="*/ 2081032 h 4001985"/>
              <a:gd name="connsiteX9" fmla="*/ 3092242 w 3092242"/>
              <a:gd name="connsiteY9" fmla="*/ 2667990 h 4001985"/>
              <a:gd name="connsiteX10" fmla="*/ 3092242 w 3092242"/>
              <a:gd name="connsiteY10" fmla="*/ 3254948 h 4001985"/>
              <a:gd name="connsiteX11" fmla="*/ 3092242 w 3092242"/>
              <a:gd name="connsiteY11" fmla="*/ 4001985 h 4001985"/>
              <a:gd name="connsiteX12" fmla="*/ 2442871 w 3092242"/>
              <a:gd name="connsiteY12" fmla="*/ 4001985 h 4001985"/>
              <a:gd name="connsiteX13" fmla="*/ 1762578 w 3092242"/>
              <a:gd name="connsiteY13" fmla="*/ 4001985 h 4001985"/>
              <a:gd name="connsiteX14" fmla="*/ 1082285 w 3092242"/>
              <a:gd name="connsiteY14" fmla="*/ 4001985 h 4001985"/>
              <a:gd name="connsiteX15" fmla="*/ 0 w 3092242"/>
              <a:gd name="connsiteY15" fmla="*/ 4001985 h 4001985"/>
              <a:gd name="connsiteX16" fmla="*/ 0 w 3092242"/>
              <a:gd name="connsiteY16" fmla="*/ 3334988 h 4001985"/>
              <a:gd name="connsiteX17" fmla="*/ 0 w 3092242"/>
              <a:gd name="connsiteY17" fmla="*/ 2708010 h 4001985"/>
              <a:gd name="connsiteX18" fmla="*/ 0 w 3092242"/>
              <a:gd name="connsiteY18" fmla="*/ 2161072 h 4001985"/>
              <a:gd name="connsiteX19" fmla="*/ 0 w 3092242"/>
              <a:gd name="connsiteY19" fmla="*/ 1574114 h 4001985"/>
              <a:gd name="connsiteX20" fmla="*/ 0 w 3092242"/>
              <a:gd name="connsiteY20" fmla="*/ 987156 h 4001985"/>
              <a:gd name="connsiteX21" fmla="*/ 0 w 3092242"/>
              <a:gd name="connsiteY21" fmla="*/ 0 h 400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092242" h="4001985" extrusionOk="0">
                <a:moveTo>
                  <a:pt x="0" y="0"/>
                </a:moveTo>
                <a:cubicBezTo>
                  <a:pt x="130105" y="-21884"/>
                  <a:pt x="407732" y="4864"/>
                  <a:pt x="587526" y="0"/>
                </a:cubicBezTo>
                <a:cubicBezTo>
                  <a:pt x="767320" y="-4864"/>
                  <a:pt x="927141" y="21629"/>
                  <a:pt x="1113207" y="0"/>
                </a:cubicBezTo>
                <a:cubicBezTo>
                  <a:pt x="1299273" y="-21629"/>
                  <a:pt x="1502004" y="-7781"/>
                  <a:pt x="1793500" y="0"/>
                </a:cubicBezTo>
                <a:cubicBezTo>
                  <a:pt x="2084996" y="7781"/>
                  <a:pt x="2142338" y="26216"/>
                  <a:pt x="2381026" y="0"/>
                </a:cubicBezTo>
                <a:cubicBezTo>
                  <a:pt x="2619714" y="-26216"/>
                  <a:pt x="2945435" y="-22749"/>
                  <a:pt x="3092242" y="0"/>
                </a:cubicBezTo>
                <a:cubicBezTo>
                  <a:pt x="3062998" y="181442"/>
                  <a:pt x="3059043" y="433664"/>
                  <a:pt x="3092242" y="747037"/>
                </a:cubicBezTo>
                <a:cubicBezTo>
                  <a:pt x="3125441" y="1060410"/>
                  <a:pt x="3091324" y="1221211"/>
                  <a:pt x="3092242" y="1414035"/>
                </a:cubicBezTo>
                <a:cubicBezTo>
                  <a:pt x="3093160" y="1606859"/>
                  <a:pt x="3098230" y="1873123"/>
                  <a:pt x="3092242" y="2081032"/>
                </a:cubicBezTo>
                <a:cubicBezTo>
                  <a:pt x="3086254" y="2288941"/>
                  <a:pt x="3116125" y="2463131"/>
                  <a:pt x="3092242" y="2667990"/>
                </a:cubicBezTo>
                <a:cubicBezTo>
                  <a:pt x="3068359" y="2872849"/>
                  <a:pt x="3105908" y="3034346"/>
                  <a:pt x="3092242" y="3254948"/>
                </a:cubicBezTo>
                <a:cubicBezTo>
                  <a:pt x="3078576" y="3475550"/>
                  <a:pt x="3108628" y="3794248"/>
                  <a:pt x="3092242" y="4001985"/>
                </a:cubicBezTo>
                <a:cubicBezTo>
                  <a:pt x="2794448" y="3977204"/>
                  <a:pt x="2685679" y="4033761"/>
                  <a:pt x="2442871" y="4001985"/>
                </a:cubicBezTo>
                <a:cubicBezTo>
                  <a:pt x="2200063" y="3970209"/>
                  <a:pt x="1943999" y="3992999"/>
                  <a:pt x="1762578" y="4001985"/>
                </a:cubicBezTo>
                <a:cubicBezTo>
                  <a:pt x="1581157" y="4010971"/>
                  <a:pt x="1309199" y="3997573"/>
                  <a:pt x="1082285" y="4001985"/>
                </a:cubicBezTo>
                <a:cubicBezTo>
                  <a:pt x="855371" y="4006397"/>
                  <a:pt x="306189" y="4028607"/>
                  <a:pt x="0" y="4001985"/>
                </a:cubicBezTo>
                <a:cubicBezTo>
                  <a:pt x="25772" y="3721777"/>
                  <a:pt x="17027" y="3630322"/>
                  <a:pt x="0" y="3334988"/>
                </a:cubicBezTo>
                <a:cubicBezTo>
                  <a:pt x="-17027" y="3039654"/>
                  <a:pt x="-8343" y="2960865"/>
                  <a:pt x="0" y="2708010"/>
                </a:cubicBezTo>
                <a:cubicBezTo>
                  <a:pt x="8343" y="2455155"/>
                  <a:pt x="10970" y="2279650"/>
                  <a:pt x="0" y="2161072"/>
                </a:cubicBezTo>
                <a:cubicBezTo>
                  <a:pt x="-10970" y="2042494"/>
                  <a:pt x="-24633" y="1763514"/>
                  <a:pt x="0" y="1574114"/>
                </a:cubicBezTo>
                <a:cubicBezTo>
                  <a:pt x="24633" y="1384714"/>
                  <a:pt x="-1187" y="1213448"/>
                  <a:pt x="0" y="987156"/>
                </a:cubicBezTo>
                <a:cubicBezTo>
                  <a:pt x="1187" y="760864"/>
                  <a:pt x="-5907" y="354852"/>
                  <a:pt x="0" y="0"/>
                </a:cubicBezTo>
                <a:close/>
              </a:path>
            </a:pathLst>
          </a:custGeom>
          <a:noFill/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18" name="pole tekstowe 8">
            <a:extLst>
              <a:ext uri="{FF2B5EF4-FFF2-40B4-BE49-F238E27FC236}">
                <a16:creationId xmlns:a16="http://schemas.microsoft.com/office/drawing/2014/main" id="{142AC600-7A3B-2140-B9DC-CAC17E643E8F}"/>
              </a:ext>
            </a:extLst>
          </p:cNvPr>
          <p:cNvSpPr txBox="1"/>
          <p:nvPr/>
        </p:nvSpPr>
        <p:spPr>
          <a:xfrm>
            <a:off x="3954483" y="1685050"/>
            <a:ext cx="2348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Overtopping devices</a:t>
            </a:r>
          </a:p>
        </p:txBody>
      </p:sp>
      <p:sp>
        <p:nvSpPr>
          <p:cNvPr id="19" name="pole tekstowe 9">
            <a:extLst>
              <a:ext uri="{FF2B5EF4-FFF2-40B4-BE49-F238E27FC236}">
                <a16:creationId xmlns:a16="http://schemas.microsoft.com/office/drawing/2014/main" id="{00D480FE-A3DB-D94B-B5F9-28D3E138C65F}"/>
              </a:ext>
            </a:extLst>
          </p:cNvPr>
          <p:cNvSpPr txBox="1"/>
          <p:nvPr/>
        </p:nvSpPr>
        <p:spPr>
          <a:xfrm>
            <a:off x="3954483" y="2632459"/>
            <a:ext cx="2978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alibri" panose="020F0502020204030204" pitchFamily="34" charset="0"/>
              </a:rPr>
              <a:t>use the potential energy of water that spills into a closed reservoir to subsequently drive a hydraulic turbine</a:t>
            </a:r>
          </a:p>
        </p:txBody>
      </p:sp>
      <p:sp>
        <p:nvSpPr>
          <p:cNvPr id="20" name="Prostokąt 10">
            <a:extLst>
              <a:ext uri="{FF2B5EF4-FFF2-40B4-BE49-F238E27FC236}">
                <a16:creationId xmlns:a16="http://schemas.microsoft.com/office/drawing/2014/main" id="{78054D35-C873-C640-9593-8D0B84E73698}"/>
              </a:ext>
            </a:extLst>
          </p:cNvPr>
          <p:cNvSpPr/>
          <p:nvPr/>
        </p:nvSpPr>
        <p:spPr>
          <a:xfrm>
            <a:off x="7184183" y="1616916"/>
            <a:ext cx="4006663" cy="4001985"/>
          </a:xfrm>
          <a:custGeom>
            <a:avLst/>
            <a:gdLst>
              <a:gd name="connsiteX0" fmla="*/ 0 w 4006663"/>
              <a:gd name="connsiteY0" fmla="*/ 0 h 4001985"/>
              <a:gd name="connsiteX1" fmla="*/ 627711 w 4006663"/>
              <a:gd name="connsiteY1" fmla="*/ 0 h 4001985"/>
              <a:gd name="connsiteX2" fmla="*/ 1175288 w 4006663"/>
              <a:gd name="connsiteY2" fmla="*/ 0 h 4001985"/>
              <a:gd name="connsiteX3" fmla="*/ 1923198 w 4006663"/>
              <a:gd name="connsiteY3" fmla="*/ 0 h 4001985"/>
              <a:gd name="connsiteX4" fmla="*/ 2550909 w 4006663"/>
              <a:gd name="connsiteY4" fmla="*/ 0 h 4001985"/>
              <a:gd name="connsiteX5" fmla="*/ 3178619 w 4006663"/>
              <a:gd name="connsiteY5" fmla="*/ 0 h 4001985"/>
              <a:gd name="connsiteX6" fmla="*/ 4006663 w 4006663"/>
              <a:gd name="connsiteY6" fmla="*/ 0 h 4001985"/>
              <a:gd name="connsiteX7" fmla="*/ 4006663 w 4006663"/>
              <a:gd name="connsiteY7" fmla="*/ 586958 h 4001985"/>
              <a:gd name="connsiteX8" fmla="*/ 4006663 w 4006663"/>
              <a:gd name="connsiteY8" fmla="*/ 1253955 h 4001985"/>
              <a:gd name="connsiteX9" fmla="*/ 4006663 w 4006663"/>
              <a:gd name="connsiteY9" fmla="*/ 1840913 h 4001985"/>
              <a:gd name="connsiteX10" fmla="*/ 4006663 w 4006663"/>
              <a:gd name="connsiteY10" fmla="*/ 2427871 h 4001985"/>
              <a:gd name="connsiteX11" fmla="*/ 4006663 w 4006663"/>
              <a:gd name="connsiteY11" fmla="*/ 3094868 h 4001985"/>
              <a:gd name="connsiteX12" fmla="*/ 4006663 w 4006663"/>
              <a:gd name="connsiteY12" fmla="*/ 4001985 h 4001985"/>
              <a:gd name="connsiteX13" fmla="*/ 3459086 w 4006663"/>
              <a:gd name="connsiteY13" fmla="*/ 4001985 h 4001985"/>
              <a:gd name="connsiteX14" fmla="*/ 2711175 w 4006663"/>
              <a:gd name="connsiteY14" fmla="*/ 4001985 h 4001985"/>
              <a:gd name="connsiteX15" fmla="*/ 2123531 w 4006663"/>
              <a:gd name="connsiteY15" fmla="*/ 4001985 h 4001985"/>
              <a:gd name="connsiteX16" fmla="*/ 1455754 w 4006663"/>
              <a:gd name="connsiteY16" fmla="*/ 4001985 h 4001985"/>
              <a:gd name="connsiteX17" fmla="*/ 707844 w 4006663"/>
              <a:gd name="connsiteY17" fmla="*/ 4001985 h 4001985"/>
              <a:gd name="connsiteX18" fmla="*/ 0 w 4006663"/>
              <a:gd name="connsiteY18" fmla="*/ 4001985 h 4001985"/>
              <a:gd name="connsiteX19" fmla="*/ 0 w 4006663"/>
              <a:gd name="connsiteY19" fmla="*/ 3455047 h 4001985"/>
              <a:gd name="connsiteX20" fmla="*/ 0 w 4006663"/>
              <a:gd name="connsiteY20" fmla="*/ 2868089 h 4001985"/>
              <a:gd name="connsiteX21" fmla="*/ 0 w 4006663"/>
              <a:gd name="connsiteY21" fmla="*/ 2241112 h 4001985"/>
              <a:gd name="connsiteX22" fmla="*/ 0 w 4006663"/>
              <a:gd name="connsiteY22" fmla="*/ 1494074 h 4001985"/>
              <a:gd name="connsiteX23" fmla="*/ 0 w 4006663"/>
              <a:gd name="connsiteY23" fmla="*/ 827077 h 4001985"/>
              <a:gd name="connsiteX24" fmla="*/ 0 w 4006663"/>
              <a:gd name="connsiteY24" fmla="*/ 0 h 400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006663" h="4001985" extrusionOk="0">
                <a:moveTo>
                  <a:pt x="0" y="0"/>
                </a:moveTo>
                <a:cubicBezTo>
                  <a:pt x="291950" y="13457"/>
                  <a:pt x="475088" y="11938"/>
                  <a:pt x="627711" y="0"/>
                </a:cubicBezTo>
                <a:cubicBezTo>
                  <a:pt x="780334" y="-11938"/>
                  <a:pt x="1048478" y="-8227"/>
                  <a:pt x="1175288" y="0"/>
                </a:cubicBezTo>
                <a:cubicBezTo>
                  <a:pt x="1302098" y="8227"/>
                  <a:pt x="1585215" y="9954"/>
                  <a:pt x="1923198" y="0"/>
                </a:cubicBezTo>
                <a:cubicBezTo>
                  <a:pt x="2261181" y="-9954"/>
                  <a:pt x="2400146" y="-12660"/>
                  <a:pt x="2550909" y="0"/>
                </a:cubicBezTo>
                <a:cubicBezTo>
                  <a:pt x="2701672" y="12660"/>
                  <a:pt x="3015462" y="-6013"/>
                  <a:pt x="3178619" y="0"/>
                </a:cubicBezTo>
                <a:cubicBezTo>
                  <a:pt x="3341776" y="6013"/>
                  <a:pt x="3816686" y="-35773"/>
                  <a:pt x="4006663" y="0"/>
                </a:cubicBezTo>
                <a:cubicBezTo>
                  <a:pt x="3983571" y="161943"/>
                  <a:pt x="4021928" y="409336"/>
                  <a:pt x="4006663" y="586958"/>
                </a:cubicBezTo>
                <a:cubicBezTo>
                  <a:pt x="3991398" y="764580"/>
                  <a:pt x="4012651" y="1046046"/>
                  <a:pt x="4006663" y="1253955"/>
                </a:cubicBezTo>
                <a:cubicBezTo>
                  <a:pt x="4000675" y="1461864"/>
                  <a:pt x="4030546" y="1636054"/>
                  <a:pt x="4006663" y="1840913"/>
                </a:cubicBezTo>
                <a:cubicBezTo>
                  <a:pt x="3982780" y="2045772"/>
                  <a:pt x="4020329" y="2207269"/>
                  <a:pt x="4006663" y="2427871"/>
                </a:cubicBezTo>
                <a:cubicBezTo>
                  <a:pt x="3992997" y="2648473"/>
                  <a:pt x="4034428" y="2798929"/>
                  <a:pt x="4006663" y="3094868"/>
                </a:cubicBezTo>
                <a:cubicBezTo>
                  <a:pt x="3978898" y="3390807"/>
                  <a:pt x="4028958" y="3743218"/>
                  <a:pt x="4006663" y="4001985"/>
                </a:cubicBezTo>
                <a:cubicBezTo>
                  <a:pt x="3782464" y="4020791"/>
                  <a:pt x="3570764" y="3995183"/>
                  <a:pt x="3459086" y="4001985"/>
                </a:cubicBezTo>
                <a:cubicBezTo>
                  <a:pt x="3347408" y="4008787"/>
                  <a:pt x="3014868" y="4035867"/>
                  <a:pt x="2711175" y="4001985"/>
                </a:cubicBezTo>
                <a:cubicBezTo>
                  <a:pt x="2407482" y="3968103"/>
                  <a:pt x="2391038" y="3982009"/>
                  <a:pt x="2123531" y="4001985"/>
                </a:cubicBezTo>
                <a:cubicBezTo>
                  <a:pt x="1856024" y="4021961"/>
                  <a:pt x="1768328" y="3990256"/>
                  <a:pt x="1455754" y="4001985"/>
                </a:cubicBezTo>
                <a:cubicBezTo>
                  <a:pt x="1143180" y="4013714"/>
                  <a:pt x="1053945" y="3965346"/>
                  <a:pt x="707844" y="4001985"/>
                </a:cubicBezTo>
                <a:cubicBezTo>
                  <a:pt x="361743" y="4038625"/>
                  <a:pt x="330707" y="4029608"/>
                  <a:pt x="0" y="4001985"/>
                </a:cubicBezTo>
                <a:cubicBezTo>
                  <a:pt x="-21368" y="3751857"/>
                  <a:pt x="-13081" y="3668500"/>
                  <a:pt x="0" y="3455047"/>
                </a:cubicBezTo>
                <a:cubicBezTo>
                  <a:pt x="13081" y="3241594"/>
                  <a:pt x="-1187" y="3094381"/>
                  <a:pt x="0" y="2868089"/>
                </a:cubicBezTo>
                <a:cubicBezTo>
                  <a:pt x="1187" y="2641797"/>
                  <a:pt x="-7736" y="2460725"/>
                  <a:pt x="0" y="2241112"/>
                </a:cubicBezTo>
                <a:cubicBezTo>
                  <a:pt x="7736" y="2021499"/>
                  <a:pt x="-14453" y="1750071"/>
                  <a:pt x="0" y="1494074"/>
                </a:cubicBezTo>
                <a:cubicBezTo>
                  <a:pt x="14453" y="1238077"/>
                  <a:pt x="7453" y="1034916"/>
                  <a:pt x="0" y="827077"/>
                </a:cubicBezTo>
                <a:cubicBezTo>
                  <a:pt x="-7453" y="619238"/>
                  <a:pt x="32487" y="353086"/>
                  <a:pt x="0" y="0"/>
                </a:cubicBezTo>
                <a:close/>
              </a:path>
            </a:pathLst>
          </a:custGeom>
          <a:noFill/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1" name="pole tekstowe 11">
            <a:extLst>
              <a:ext uri="{FF2B5EF4-FFF2-40B4-BE49-F238E27FC236}">
                <a16:creationId xmlns:a16="http://schemas.microsoft.com/office/drawing/2014/main" id="{B7DA4D73-2A90-8B48-A5F9-D87404BF21E4}"/>
              </a:ext>
            </a:extLst>
          </p:cNvPr>
          <p:cNvSpPr txBox="1"/>
          <p:nvPr/>
        </p:nvSpPr>
        <p:spPr>
          <a:xfrm>
            <a:off x="7398751" y="1685050"/>
            <a:ext cx="2348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0070BA"/>
                </a:solidFill>
                <a:latin typeface="Calibri" panose="020F0502020204030204" pitchFamily="34" charset="0"/>
              </a:rPr>
              <a:t>Oscillating bodies</a:t>
            </a:r>
          </a:p>
        </p:txBody>
      </p:sp>
      <p:sp>
        <p:nvSpPr>
          <p:cNvPr id="22" name="pole tekstowe 12">
            <a:extLst>
              <a:ext uri="{FF2B5EF4-FFF2-40B4-BE49-F238E27FC236}">
                <a16:creationId xmlns:a16="http://schemas.microsoft.com/office/drawing/2014/main" id="{CC26CB05-896F-E846-80D2-2EB6FB4258BF}"/>
              </a:ext>
            </a:extLst>
          </p:cNvPr>
          <p:cNvSpPr txBox="1"/>
          <p:nvPr/>
        </p:nvSpPr>
        <p:spPr>
          <a:xfrm>
            <a:off x="7398751" y="2632459"/>
            <a:ext cx="35685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alibri" panose="020F0502020204030204" pitchFamily="34" charset="0"/>
              </a:rPr>
              <a:t>converters use different conceptualizations to transform wave motion between bodies (up/down, forwards/backwards, side to side) into electricity</a:t>
            </a:r>
          </a:p>
        </p:txBody>
      </p:sp>
      <p:pic>
        <p:nvPicPr>
          <p:cNvPr id="23" name="Obraz 16" descr="Obraz zawierający zrzut ekranu, tekst, diagram, linia&#10;&#10;Opis wygenerowany automatycznie">
            <a:extLst>
              <a:ext uri="{FF2B5EF4-FFF2-40B4-BE49-F238E27FC236}">
                <a16:creationId xmlns:a16="http://schemas.microsoft.com/office/drawing/2014/main" id="{CD48241C-D924-AA45-85F0-AD89F553AF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032"/>
          <a:stretch/>
        </p:blipFill>
        <p:spPr>
          <a:xfrm>
            <a:off x="758134" y="3899567"/>
            <a:ext cx="2804591" cy="1638401"/>
          </a:xfrm>
          <a:prstGeom prst="rect">
            <a:avLst/>
          </a:prstGeom>
        </p:spPr>
      </p:pic>
      <p:pic>
        <p:nvPicPr>
          <p:cNvPr id="25" name="Obraz 19" descr="Obraz zawierający tekst, zrzut ekranu, diagram, Grafika&#10;&#10;Opis wygenerowany automatycznie">
            <a:extLst>
              <a:ext uri="{FF2B5EF4-FFF2-40B4-BE49-F238E27FC236}">
                <a16:creationId xmlns:a16="http://schemas.microsoft.com/office/drawing/2014/main" id="{943059A8-983B-2E48-B848-307182A814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1"/>
          <a:stretch/>
        </p:blipFill>
        <p:spPr>
          <a:xfrm>
            <a:off x="4050057" y="4010886"/>
            <a:ext cx="2581148" cy="1527082"/>
          </a:xfrm>
          <a:prstGeom prst="rect">
            <a:avLst/>
          </a:prstGeom>
        </p:spPr>
      </p:pic>
      <p:pic>
        <p:nvPicPr>
          <p:cNvPr id="26" name="Obraz 21" descr="Obraz zawierający tekst, zrzut ekranu, Czcionka, linia&#10;&#10;Opis wygenerowany automatycznie">
            <a:extLst>
              <a:ext uri="{FF2B5EF4-FFF2-40B4-BE49-F238E27FC236}">
                <a16:creationId xmlns:a16="http://schemas.microsoft.com/office/drawing/2014/main" id="{DBCC816B-E32A-0242-AD15-4A698F39E8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733" b="6542"/>
          <a:stretch/>
        </p:blipFill>
        <p:spPr>
          <a:xfrm>
            <a:off x="7488945" y="4001367"/>
            <a:ext cx="3568535" cy="1536601"/>
          </a:xfrm>
          <a:prstGeom prst="rect">
            <a:avLst/>
          </a:prstGeom>
        </p:spPr>
      </p:pic>
      <p:sp>
        <p:nvSpPr>
          <p:cNvPr id="2" name="pole tekstowe 13">
            <a:extLst>
              <a:ext uri="{FF2B5EF4-FFF2-40B4-BE49-F238E27FC236}">
                <a16:creationId xmlns:a16="http://schemas.microsoft.com/office/drawing/2014/main" id="{961BA6A1-C759-6A05-FC40-77E3C84C510F}"/>
              </a:ext>
            </a:extLst>
          </p:cNvPr>
          <p:cNvSpPr txBox="1"/>
          <p:nvPr/>
        </p:nvSpPr>
        <p:spPr>
          <a:xfrm>
            <a:off x="571767" y="5721540"/>
            <a:ext cx="598191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i="1" dirty="0">
                <a:cs typeface="Calibri" panose="020F0502020204030204" pitchFamily="34" charset="0"/>
              </a:rPr>
              <a:t>Source (A and B): Magda </a:t>
            </a:r>
            <a:r>
              <a:rPr lang="en-US" sz="900" i="1" dirty="0" err="1">
                <a:cs typeface="Calibri" panose="020F0502020204030204" pitchFamily="34" charset="0"/>
              </a:rPr>
              <a:t>Trzaska</a:t>
            </a:r>
            <a:r>
              <a:rPr lang="en-US" sz="900" i="1" dirty="0">
                <a:cs typeface="Calibri" panose="020F0502020204030204" pitchFamily="34" charset="0"/>
              </a:rPr>
              <a:t>, 2023. Based on Computational Fluid Dynamics (CFD) Simulation for Designing Mooring Bitts Position at the Barge for Wave Energy Conversion (WEC) - Scientific Figure on ResearchGate. </a:t>
            </a:r>
            <a:r>
              <a:rPr lang="en-US" sz="900" i="1" dirty="0" err="1">
                <a:cs typeface="Calibri" panose="020F0502020204030204" pitchFamily="34" charset="0"/>
              </a:rPr>
              <a:t>www.researchgate.net</a:t>
            </a:r>
            <a:r>
              <a:rPr lang="en-US" sz="900" i="1" dirty="0">
                <a:cs typeface="Calibri" panose="020F0502020204030204" pitchFamily="34" charset="0"/>
              </a:rPr>
              <a:t>/figure/a-Oscillating-Water-Column-b-Overtopping-and-c-Oscillating-Bodies-OB_fig2_345411862</a:t>
            </a:r>
          </a:p>
        </p:txBody>
      </p:sp>
      <p:sp>
        <p:nvSpPr>
          <p:cNvPr id="3" name="pole tekstowe 14">
            <a:extLst>
              <a:ext uri="{FF2B5EF4-FFF2-40B4-BE49-F238E27FC236}">
                <a16:creationId xmlns:a16="http://schemas.microsoft.com/office/drawing/2014/main" id="{D76ACE63-358D-1C24-F7DF-2B36A57666B2}"/>
              </a:ext>
            </a:extLst>
          </p:cNvPr>
          <p:cNvSpPr txBox="1"/>
          <p:nvPr/>
        </p:nvSpPr>
        <p:spPr>
          <a:xfrm>
            <a:off x="7038577" y="5704536"/>
            <a:ext cx="430879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i="1" dirty="0">
                <a:cs typeface="Calibri" panose="020F0502020204030204" pitchFamily="34" charset="0"/>
              </a:rPr>
              <a:t>Source (C): Magda </a:t>
            </a:r>
            <a:r>
              <a:rPr lang="en-US" sz="900" i="1" dirty="0" err="1">
                <a:cs typeface="Calibri" panose="020F0502020204030204" pitchFamily="34" charset="0"/>
              </a:rPr>
              <a:t>Trzaska</a:t>
            </a:r>
            <a:r>
              <a:rPr lang="en-US" sz="900" i="1" dirty="0">
                <a:cs typeface="Calibri" panose="020F0502020204030204" pitchFamily="34" charset="0"/>
              </a:rPr>
              <a:t>, 2023. Based on Hydrokinetic Power Review - Scientific Figure on ResearchGate. </a:t>
            </a:r>
            <a:r>
              <a:rPr lang="en-US" sz="900" i="1" dirty="0" err="1">
                <a:cs typeface="Calibri" panose="020F0502020204030204" pitchFamily="34" charset="0"/>
              </a:rPr>
              <a:t>www.researchgate.net</a:t>
            </a:r>
            <a:r>
              <a:rPr lang="en-US" sz="900" i="1" dirty="0">
                <a:cs typeface="Calibri" panose="020F0502020204030204" pitchFamily="34" charset="0"/>
              </a:rPr>
              <a:t>/figure/] 3-An-attenuator-wave-energy-converter-Source-EPRI-2007-Used-with-permission_fig4_267566259</a:t>
            </a:r>
          </a:p>
        </p:txBody>
      </p:sp>
    </p:spTree>
    <p:extLst>
      <p:ext uri="{BB962C8B-B14F-4D97-AF65-F5344CB8AC3E}">
        <p14:creationId xmlns:p14="http://schemas.microsoft.com/office/powerpoint/2010/main" val="164578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76BE1E08-1DF0-3B44-BA1D-8A02BBD69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001268"/>
            <a:ext cx="12192000" cy="1193800"/>
          </a:xfrm>
          <a:prstGeom prst="rect">
            <a:avLst/>
          </a:prstGeom>
        </p:spPr>
      </p:pic>
      <p:sp>
        <p:nvSpPr>
          <p:cNvPr id="14" name="Tijdelijke aanduiding voor dianummer 3">
            <a:extLst>
              <a:ext uri="{FF2B5EF4-FFF2-40B4-BE49-F238E27FC236}">
                <a16:creationId xmlns:a16="http://schemas.microsoft.com/office/drawing/2014/main" id="{D89AF76B-B25B-F34D-B6FF-D5E6F3360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9</a:t>
            </a:fld>
            <a:endParaRPr lang="pl-PL" dirty="0"/>
          </a:p>
        </p:txBody>
      </p:sp>
      <p:sp>
        <p:nvSpPr>
          <p:cNvPr id="15" name="Tijdelijke aanduiding voor tekst 15">
            <a:extLst>
              <a:ext uri="{FF2B5EF4-FFF2-40B4-BE49-F238E27FC236}">
                <a16:creationId xmlns:a16="http://schemas.microsoft.com/office/drawing/2014/main" id="{00EF83EF-4CA7-B84E-8676-914EA9DE586C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5</a:t>
            </a:r>
          </a:p>
        </p:txBody>
      </p:sp>
      <p:sp>
        <p:nvSpPr>
          <p:cNvPr id="16" name="Tijdelijke aanduiding voor tekst 9">
            <a:extLst>
              <a:ext uri="{FF2B5EF4-FFF2-40B4-BE49-F238E27FC236}">
                <a16:creationId xmlns:a16="http://schemas.microsoft.com/office/drawing/2014/main" id="{802C79A5-D11E-2247-8EC0-399602AA3C55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Wave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F45D604-3BF3-3F46-B38A-C2D81BD8C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Advantages of wave energy</a:t>
            </a:r>
            <a:endParaRPr lang="nl-BE" dirty="0"/>
          </a:p>
        </p:txBody>
      </p:sp>
      <p:sp>
        <p:nvSpPr>
          <p:cNvPr id="19" name="Prostokąt 3">
            <a:extLst>
              <a:ext uri="{FF2B5EF4-FFF2-40B4-BE49-F238E27FC236}">
                <a16:creationId xmlns:a16="http://schemas.microsoft.com/office/drawing/2014/main" id="{F1A29905-757E-6747-9C76-CF7272A51D7A}"/>
              </a:ext>
            </a:extLst>
          </p:cNvPr>
          <p:cNvSpPr/>
          <p:nvPr/>
        </p:nvSpPr>
        <p:spPr>
          <a:xfrm>
            <a:off x="622301" y="1727515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0" name="pole tekstowe 4">
            <a:extLst>
              <a:ext uri="{FF2B5EF4-FFF2-40B4-BE49-F238E27FC236}">
                <a16:creationId xmlns:a16="http://schemas.microsoft.com/office/drawing/2014/main" id="{64991D6D-1B3F-8045-A93B-08F5A65FF592}"/>
              </a:ext>
            </a:extLst>
          </p:cNvPr>
          <p:cNvSpPr txBox="1"/>
          <p:nvPr/>
        </p:nvSpPr>
        <p:spPr>
          <a:xfrm>
            <a:off x="943674" y="2422959"/>
            <a:ext cx="18705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0070BA"/>
                </a:solidFill>
                <a:latin typeface="Calibri" panose="020F0502020204030204" pitchFamily="34" charset="0"/>
              </a:rPr>
              <a:t>Renewable</a:t>
            </a:r>
          </a:p>
        </p:txBody>
      </p:sp>
      <p:sp>
        <p:nvSpPr>
          <p:cNvPr id="21" name="Prostokąt 5">
            <a:extLst>
              <a:ext uri="{FF2B5EF4-FFF2-40B4-BE49-F238E27FC236}">
                <a16:creationId xmlns:a16="http://schemas.microsoft.com/office/drawing/2014/main" id="{8547FE45-A80B-BF4B-91A4-00029FFAB0DE}"/>
              </a:ext>
            </a:extLst>
          </p:cNvPr>
          <p:cNvSpPr/>
          <p:nvPr/>
        </p:nvSpPr>
        <p:spPr>
          <a:xfrm>
            <a:off x="3363002" y="1727514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CA0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2" name="Prostokąt 6">
            <a:extLst>
              <a:ext uri="{FF2B5EF4-FFF2-40B4-BE49-F238E27FC236}">
                <a16:creationId xmlns:a16="http://schemas.microsoft.com/office/drawing/2014/main" id="{D6B64C04-108E-ED40-AABA-74942460C93B}"/>
              </a:ext>
            </a:extLst>
          </p:cNvPr>
          <p:cNvSpPr/>
          <p:nvPr/>
        </p:nvSpPr>
        <p:spPr>
          <a:xfrm>
            <a:off x="622300" y="3843288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5BC5F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3" name="Prostokąt 7">
            <a:extLst>
              <a:ext uri="{FF2B5EF4-FFF2-40B4-BE49-F238E27FC236}">
                <a16:creationId xmlns:a16="http://schemas.microsoft.com/office/drawing/2014/main" id="{D75A89C9-E05F-C24E-B141-6303B0503A80}"/>
              </a:ext>
            </a:extLst>
          </p:cNvPr>
          <p:cNvSpPr/>
          <p:nvPr/>
        </p:nvSpPr>
        <p:spPr>
          <a:xfrm>
            <a:off x="3363002" y="3880764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5BC5F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4" name="pole tekstowe 8">
            <a:extLst>
              <a:ext uri="{FF2B5EF4-FFF2-40B4-BE49-F238E27FC236}">
                <a16:creationId xmlns:a16="http://schemas.microsoft.com/office/drawing/2014/main" id="{947A14D7-B90C-4849-9836-C61931752DFD}"/>
              </a:ext>
            </a:extLst>
          </p:cNvPr>
          <p:cNvSpPr txBox="1"/>
          <p:nvPr/>
        </p:nvSpPr>
        <p:spPr>
          <a:xfrm>
            <a:off x="3702779" y="2422959"/>
            <a:ext cx="18362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FFCA00"/>
                </a:solidFill>
                <a:latin typeface="Calibri" panose="020F0502020204030204" pitchFamily="34" charset="0"/>
              </a:rPr>
              <a:t>Accessible</a:t>
            </a:r>
          </a:p>
        </p:txBody>
      </p:sp>
      <p:sp>
        <p:nvSpPr>
          <p:cNvPr id="25" name="pole tekstowe 9">
            <a:extLst>
              <a:ext uri="{FF2B5EF4-FFF2-40B4-BE49-F238E27FC236}">
                <a16:creationId xmlns:a16="http://schemas.microsoft.com/office/drawing/2014/main" id="{D86EB32F-0329-CA4F-BF6D-02C111FB058C}"/>
              </a:ext>
            </a:extLst>
          </p:cNvPr>
          <p:cNvSpPr txBox="1"/>
          <p:nvPr/>
        </p:nvSpPr>
        <p:spPr>
          <a:xfrm>
            <a:off x="916230" y="4313555"/>
            <a:ext cx="19254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5BC5F2"/>
                </a:solidFill>
                <a:latin typeface="Calibri" panose="020F0502020204030204" pitchFamily="34" charset="0"/>
              </a:rPr>
              <a:t>Economic advantages</a:t>
            </a:r>
          </a:p>
        </p:txBody>
      </p:sp>
      <p:sp>
        <p:nvSpPr>
          <p:cNvPr id="26" name="pole tekstowe 10">
            <a:extLst>
              <a:ext uri="{FF2B5EF4-FFF2-40B4-BE49-F238E27FC236}">
                <a16:creationId xmlns:a16="http://schemas.microsoft.com/office/drawing/2014/main" id="{C92E081B-8B39-7447-86C6-E5178CCF83B7}"/>
              </a:ext>
            </a:extLst>
          </p:cNvPr>
          <p:cNvSpPr txBox="1"/>
          <p:nvPr/>
        </p:nvSpPr>
        <p:spPr>
          <a:xfrm>
            <a:off x="3702779" y="4313555"/>
            <a:ext cx="17285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00ADCB"/>
                </a:solidFill>
                <a:latin typeface="Calibri" panose="020F0502020204030204" pitchFamily="34" charset="0"/>
              </a:rPr>
              <a:t>No land damage</a:t>
            </a:r>
          </a:p>
        </p:txBody>
      </p:sp>
      <p:sp>
        <p:nvSpPr>
          <p:cNvPr id="27" name="Prostokąt 11">
            <a:extLst>
              <a:ext uri="{FF2B5EF4-FFF2-40B4-BE49-F238E27FC236}">
                <a16:creationId xmlns:a16="http://schemas.microsoft.com/office/drawing/2014/main" id="{B5C8B3D1-E9AD-044A-BF03-CE4F5252524F}"/>
              </a:ext>
            </a:extLst>
          </p:cNvPr>
          <p:cNvSpPr/>
          <p:nvPr/>
        </p:nvSpPr>
        <p:spPr>
          <a:xfrm>
            <a:off x="6216053" y="1727515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ADCB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28" name="pole tekstowe 12">
            <a:extLst>
              <a:ext uri="{FF2B5EF4-FFF2-40B4-BE49-F238E27FC236}">
                <a16:creationId xmlns:a16="http://schemas.microsoft.com/office/drawing/2014/main" id="{9CAE2889-C5A7-064C-A28A-0C474215D661}"/>
              </a:ext>
            </a:extLst>
          </p:cNvPr>
          <p:cNvSpPr txBox="1"/>
          <p:nvPr/>
        </p:nvSpPr>
        <p:spPr>
          <a:xfrm>
            <a:off x="6488348" y="2253682"/>
            <a:ext cx="173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0070BA"/>
                </a:solidFill>
                <a:latin typeface="Calibri" panose="020F0502020204030204" pitchFamily="34" charset="0"/>
              </a:rPr>
              <a:t>High potential</a:t>
            </a:r>
          </a:p>
        </p:txBody>
      </p:sp>
      <p:sp>
        <p:nvSpPr>
          <p:cNvPr id="29" name="Prostokąt 13">
            <a:extLst>
              <a:ext uri="{FF2B5EF4-FFF2-40B4-BE49-F238E27FC236}">
                <a16:creationId xmlns:a16="http://schemas.microsoft.com/office/drawing/2014/main" id="{FAF599BB-53AD-7840-AF93-E68227A22EEB}"/>
              </a:ext>
            </a:extLst>
          </p:cNvPr>
          <p:cNvSpPr/>
          <p:nvPr/>
        </p:nvSpPr>
        <p:spPr>
          <a:xfrm>
            <a:off x="8956754" y="1727514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CA0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30" name="Prostokąt 14">
            <a:extLst>
              <a:ext uri="{FF2B5EF4-FFF2-40B4-BE49-F238E27FC236}">
                <a16:creationId xmlns:a16="http://schemas.microsoft.com/office/drawing/2014/main" id="{8BC1E2E1-9865-4B40-9D57-7A040CB9C664}"/>
              </a:ext>
            </a:extLst>
          </p:cNvPr>
          <p:cNvSpPr/>
          <p:nvPr/>
        </p:nvSpPr>
        <p:spPr>
          <a:xfrm>
            <a:off x="6216052" y="3843288"/>
            <a:ext cx="2458387" cy="1821305"/>
          </a:xfrm>
          <a:custGeom>
            <a:avLst/>
            <a:gdLst>
              <a:gd name="connsiteX0" fmla="*/ 0 w 2458387"/>
              <a:gd name="connsiteY0" fmla="*/ 0 h 1821305"/>
              <a:gd name="connsiteX1" fmla="*/ 663764 w 2458387"/>
              <a:gd name="connsiteY1" fmla="*/ 0 h 1821305"/>
              <a:gd name="connsiteX2" fmla="*/ 1302945 w 2458387"/>
              <a:gd name="connsiteY2" fmla="*/ 0 h 1821305"/>
              <a:gd name="connsiteX3" fmla="*/ 2458387 w 2458387"/>
              <a:gd name="connsiteY3" fmla="*/ 0 h 1821305"/>
              <a:gd name="connsiteX4" fmla="*/ 2458387 w 2458387"/>
              <a:gd name="connsiteY4" fmla="*/ 552463 h 1821305"/>
              <a:gd name="connsiteX5" fmla="*/ 2458387 w 2458387"/>
              <a:gd name="connsiteY5" fmla="*/ 1195990 h 1821305"/>
              <a:gd name="connsiteX6" fmla="*/ 2458387 w 2458387"/>
              <a:gd name="connsiteY6" fmla="*/ 1821305 h 1821305"/>
              <a:gd name="connsiteX7" fmla="*/ 1892958 w 2458387"/>
              <a:gd name="connsiteY7" fmla="*/ 1821305 h 1821305"/>
              <a:gd name="connsiteX8" fmla="*/ 1302945 w 2458387"/>
              <a:gd name="connsiteY8" fmla="*/ 1821305 h 1821305"/>
              <a:gd name="connsiteX9" fmla="*/ 762100 w 2458387"/>
              <a:gd name="connsiteY9" fmla="*/ 1821305 h 1821305"/>
              <a:gd name="connsiteX10" fmla="*/ 0 w 2458387"/>
              <a:gd name="connsiteY10" fmla="*/ 1821305 h 1821305"/>
              <a:gd name="connsiteX11" fmla="*/ 0 w 2458387"/>
              <a:gd name="connsiteY11" fmla="*/ 1195990 h 1821305"/>
              <a:gd name="connsiteX12" fmla="*/ 0 w 2458387"/>
              <a:gd name="connsiteY12" fmla="*/ 643528 h 1821305"/>
              <a:gd name="connsiteX13" fmla="*/ 0 w 2458387"/>
              <a:gd name="connsiteY13" fmla="*/ 0 h 182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8387" h="1821305" fill="none" extrusionOk="0">
                <a:moveTo>
                  <a:pt x="0" y="0"/>
                </a:moveTo>
                <a:cubicBezTo>
                  <a:pt x="267792" y="-30923"/>
                  <a:pt x="399973" y="-31491"/>
                  <a:pt x="663764" y="0"/>
                </a:cubicBezTo>
                <a:cubicBezTo>
                  <a:pt x="927555" y="31491"/>
                  <a:pt x="1107581" y="-24093"/>
                  <a:pt x="1302945" y="0"/>
                </a:cubicBezTo>
                <a:cubicBezTo>
                  <a:pt x="1498309" y="24093"/>
                  <a:pt x="2047030" y="2181"/>
                  <a:pt x="2458387" y="0"/>
                </a:cubicBezTo>
                <a:cubicBezTo>
                  <a:pt x="2436256" y="262372"/>
                  <a:pt x="2453722" y="399135"/>
                  <a:pt x="2458387" y="552463"/>
                </a:cubicBezTo>
                <a:cubicBezTo>
                  <a:pt x="2463052" y="705791"/>
                  <a:pt x="2480126" y="1003196"/>
                  <a:pt x="2458387" y="1195990"/>
                </a:cubicBezTo>
                <a:cubicBezTo>
                  <a:pt x="2436648" y="1388784"/>
                  <a:pt x="2432699" y="1655167"/>
                  <a:pt x="2458387" y="1821305"/>
                </a:cubicBezTo>
                <a:cubicBezTo>
                  <a:pt x="2220650" y="1796597"/>
                  <a:pt x="2092255" y="1825714"/>
                  <a:pt x="1892958" y="1821305"/>
                </a:cubicBezTo>
                <a:cubicBezTo>
                  <a:pt x="1693661" y="1816896"/>
                  <a:pt x="1461580" y="1814702"/>
                  <a:pt x="1302945" y="1821305"/>
                </a:cubicBezTo>
                <a:cubicBezTo>
                  <a:pt x="1144310" y="1827908"/>
                  <a:pt x="912488" y="1839278"/>
                  <a:pt x="762100" y="1821305"/>
                </a:cubicBezTo>
                <a:cubicBezTo>
                  <a:pt x="611712" y="1803332"/>
                  <a:pt x="290687" y="1825073"/>
                  <a:pt x="0" y="1821305"/>
                </a:cubicBezTo>
                <a:cubicBezTo>
                  <a:pt x="-24531" y="1663661"/>
                  <a:pt x="11557" y="1461512"/>
                  <a:pt x="0" y="1195990"/>
                </a:cubicBezTo>
                <a:cubicBezTo>
                  <a:pt x="-11557" y="930469"/>
                  <a:pt x="-21098" y="817429"/>
                  <a:pt x="0" y="643528"/>
                </a:cubicBezTo>
                <a:cubicBezTo>
                  <a:pt x="21098" y="469627"/>
                  <a:pt x="-20602" y="152038"/>
                  <a:pt x="0" y="0"/>
                </a:cubicBezTo>
                <a:close/>
              </a:path>
              <a:path w="2458387" h="1821305" stroke="0" extrusionOk="0">
                <a:moveTo>
                  <a:pt x="0" y="0"/>
                </a:moveTo>
                <a:cubicBezTo>
                  <a:pt x="159108" y="-27898"/>
                  <a:pt x="462223" y="-14754"/>
                  <a:pt x="590013" y="0"/>
                </a:cubicBezTo>
                <a:cubicBezTo>
                  <a:pt x="717803" y="14754"/>
                  <a:pt x="929457" y="23737"/>
                  <a:pt x="1130858" y="0"/>
                </a:cubicBezTo>
                <a:cubicBezTo>
                  <a:pt x="1332259" y="-23737"/>
                  <a:pt x="1661118" y="-31613"/>
                  <a:pt x="1794623" y="0"/>
                </a:cubicBezTo>
                <a:cubicBezTo>
                  <a:pt x="1928129" y="31613"/>
                  <a:pt x="2279894" y="-29976"/>
                  <a:pt x="2458387" y="0"/>
                </a:cubicBezTo>
                <a:cubicBezTo>
                  <a:pt x="2448005" y="179324"/>
                  <a:pt x="2440590" y="338498"/>
                  <a:pt x="2458387" y="588889"/>
                </a:cubicBezTo>
                <a:cubicBezTo>
                  <a:pt x="2476184" y="839280"/>
                  <a:pt x="2460300" y="956498"/>
                  <a:pt x="2458387" y="1159564"/>
                </a:cubicBezTo>
                <a:cubicBezTo>
                  <a:pt x="2456474" y="1362631"/>
                  <a:pt x="2484956" y="1683456"/>
                  <a:pt x="2458387" y="1821305"/>
                </a:cubicBezTo>
                <a:cubicBezTo>
                  <a:pt x="2228821" y="1851368"/>
                  <a:pt x="2090022" y="1826526"/>
                  <a:pt x="1843790" y="1821305"/>
                </a:cubicBezTo>
                <a:cubicBezTo>
                  <a:pt x="1597558" y="1816084"/>
                  <a:pt x="1422203" y="1824484"/>
                  <a:pt x="1302945" y="1821305"/>
                </a:cubicBezTo>
                <a:cubicBezTo>
                  <a:pt x="1183688" y="1818126"/>
                  <a:pt x="967253" y="1834373"/>
                  <a:pt x="688348" y="1821305"/>
                </a:cubicBezTo>
                <a:cubicBezTo>
                  <a:pt x="409443" y="1808237"/>
                  <a:pt x="216457" y="1836219"/>
                  <a:pt x="0" y="1821305"/>
                </a:cubicBezTo>
                <a:cubicBezTo>
                  <a:pt x="-4274" y="1694093"/>
                  <a:pt x="-10886" y="1400842"/>
                  <a:pt x="0" y="1232416"/>
                </a:cubicBezTo>
                <a:cubicBezTo>
                  <a:pt x="10886" y="1063990"/>
                  <a:pt x="21895" y="807838"/>
                  <a:pt x="0" y="643528"/>
                </a:cubicBezTo>
                <a:cubicBezTo>
                  <a:pt x="-21895" y="479218"/>
                  <a:pt x="-16941" y="13837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5BC5F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CA00"/>
              </a:solidFill>
            </a:endParaRPr>
          </a:p>
        </p:txBody>
      </p:sp>
      <p:sp>
        <p:nvSpPr>
          <p:cNvPr id="31" name="pole tekstowe 16">
            <a:extLst>
              <a:ext uri="{FF2B5EF4-FFF2-40B4-BE49-F238E27FC236}">
                <a16:creationId xmlns:a16="http://schemas.microsoft.com/office/drawing/2014/main" id="{0A0384D7-39D4-014F-B05D-0E448F82BA6E}"/>
              </a:ext>
            </a:extLst>
          </p:cNvPr>
          <p:cNvSpPr txBox="1"/>
          <p:nvPr/>
        </p:nvSpPr>
        <p:spPr>
          <a:xfrm>
            <a:off x="9578845" y="2399875"/>
            <a:ext cx="12142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FFCA00"/>
                </a:solidFill>
                <a:latin typeface="Calibri" panose="020F0502020204030204" pitchFamily="34" charset="0"/>
              </a:rPr>
              <a:t>Clean</a:t>
            </a:r>
          </a:p>
        </p:txBody>
      </p:sp>
      <p:sp>
        <p:nvSpPr>
          <p:cNvPr id="32" name="pole tekstowe 17">
            <a:extLst>
              <a:ext uri="{FF2B5EF4-FFF2-40B4-BE49-F238E27FC236}">
                <a16:creationId xmlns:a16="http://schemas.microsoft.com/office/drawing/2014/main" id="{8D1BF77F-2FF6-9342-9D8B-7E8D7BEF10A3}"/>
              </a:ext>
            </a:extLst>
          </p:cNvPr>
          <p:cNvSpPr txBox="1"/>
          <p:nvPr/>
        </p:nvSpPr>
        <p:spPr>
          <a:xfrm>
            <a:off x="6579954" y="4482832"/>
            <a:ext cx="1641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5BC5F2"/>
                </a:solidFill>
                <a:latin typeface="Calibri" panose="020F0502020204030204" pitchFamily="34" charset="0"/>
              </a:rPr>
              <a:t>Reliable</a:t>
            </a:r>
          </a:p>
        </p:txBody>
      </p:sp>
    </p:spTree>
    <p:extLst>
      <p:ext uri="{BB962C8B-B14F-4D97-AF65-F5344CB8AC3E}">
        <p14:creationId xmlns:p14="http://schemas.microsoft.com/office/powerpoint/2010/main" val="24948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/>
      <p:bldP spid="32" grpId="0"/>
    </p:bldLst>
  </p:timing>
</p:sld>
</file>

<file path=ppt/theme/theme1.xml><?xml version="1.0" encoding="utf-8"?>
<a:theme xmlns:a="http://schemas.openxmlformats.org/drawingml/2006/main" name="Motyw pakietu Office">
  <a:themeElements>
    <a:clrScheme name="Flores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A"/>
      </a:accent1>
      <a:accent2>
        <a:srgbClr val="00ADCB"/>
      </a:accent2>
      <a:accent3>
        <a:srgbClr val="5BC5F2"/>
      </a:accent3>
      <a:accent4>
        <a:srgbClr val="FFC000"/>
      </a:accent4>
      <a:accent5>
        <a:srgbClr val="5B9BD5"/>
      </a:accent5>
      <a:accent6>
        <a:srgbClr val="B3B3B3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rmAutofit/>
      </a:bodyPr>
      <a:lstStyle>
        <a:defPPr algn="ctr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EB7B92329EB1469959F726D06C9A46" ma:contentTypeVersion="14" ma:contentTypeDescription="Create a new document." ma:contentTypeScope="" ma:versionID="210b957f0d6d92baffe9f8d91c603979">
  <xsd:schema xmlns:xsd="http://www.w3.org/2001/XMLSchema" xmlns:xs="http://www.w3.org/2001/XMLSchema" xmlns:p="http://schemas.microsoft.com/office/2006/metadata/properties" xmlns:ns2="80b3e4ae-84ae-4172-b089-e6067ab86e0b" xmlns:ns3="4cc6211c-6d4c-494f-9d02-c833795e2253" targetNamespace="http://schemas.microsoft.com/office/2006/metadata/properties" ma:root="true" ma:fieldsID="d7aa006825d0ef4e322f09f7bd233eb4" ns2:_="" ns3:_="">
    <xsd:import namespace="80b3e4ae-84ae-4172-b089-e6067ab86e0b"/>
    <xsd:import namespace="4cc6211c-6d4c-494f-9d02-c833795e22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b3e4ae-84ae-4172-b089-e6067ab86e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7a2aac7-57b4-4b75-9d35-5a0ee1aca5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c6211c-6d4c-494f-9d02-c833795e225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44a7756e-7de9-48d8-b1a5-414642ce6772}" ma:internalName="TaxCatchAll" ma:showField="CatchAllData" ma:web="4cc6211c-6d4c-494f-9d02-c833795e22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c6211c-6d4c-494f-9d02-c833795e2253" xsi:nil="true"/>
    <lcf76f155ced4ddcb4097134ff3c332f xmlns="80b3e4ae-84ae-4172-b089-e6067ab86e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F7E04D4-31AA-4E2F-A35B-A480BAEFB31C}"/>
</file>

<file path=customXml/itemProps2.xml><?xml version="1.0" encoding="utf-8"?>
<ds:datastoreItem xmlns:ds="http://schemas.openxmlformats.org/officeDocument/2006/customXml" ds:itemID="{CCAB3969-ECE2-4D20-8A43-18C1C9D78D0F}"/>
</file>

<file path=customXml/itemProps3.xml><?xml version="1.0" encoding="utf-8"?>
<ds:datastoreItem xmlns:ds="http://schemas.openxmlformats.org/officeDocument/2006/customXml" ds:itemID="{76307E15-97EA-42E0-ABDD-D76D7CF44CA2}"/>
</file>

<file path=docProps/app.xml><?xml version="1.0" encoding="utf-8"?>
<Properties xmlns="http://schemas.openxmlformats.org/officeDocument/2006/extended-properties" xmlns:vt="http://schemas.openxmlformats.org/officeDocument/2006/docPropsVTypes">
  <TotalTime>3090</TotalTime>
  <Words>524</Words>
  <Application>Microsoft Office PowerPoint</Application>
  <PresentationFormat>Widescreen</PresentationFormat>
  <Paragraphs>88</Paragraphs>
  <Slides>10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Motyw pakietu Office</vt:lpstr>
      <vt:lpstr>PowerPoint Presentation</vt:lpstr>
      <vt:lpstr>In this course we will explore the different offshore renewable technologies:</vt:lpstr>
      <vt:lpstr>Waves transmit energy, not water</vt:lpstr>
      <vt:lpstr>Kinetic and potential energy of wave  to generate electricity</vt:lpstr>
      <vt:lpstr>Wave energy potential could meet  all global energy demand</vt:lpstr>
      <vt:lpstr>Global mean value of wave power, P (kWm)</vt:lpstr>
      <vt:lpstr>24.9 MW of installed capacity globally in 2022</vt:lpstr>
      <vt:lpstr>Technology to harness the wave power</vt:lpstr>
      <vt:lpstr>Advantages of wave energy</vt:lpstr>
      <vt:lpstr>What is the catch with wave energy?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offshore renewable energy. What are renewable energy sources?</dc:title>
  <dc:creator>Paulina Kordas</dc:creator>
  <cp:lastModifiedBy>Nina Mavrogeorgou</cp:lastModifiedBy>
  <cp:revision>73</cp:revision>
  <dcterms:created xsi:type="dcterms:W3CDTF">2023-08-18T07:00:07Z</dcterms:created>
  <dcterms:modified xsi:type="dcterms:W3CDTF">2024-04-02T12:37:57Z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0x01010081EB7B92329EB1469959F726D06C9A46</vt:lpwstr>
  </property>
</Properties>
</file>