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2" r:id="rId1"/>
    <p:sldMasterId id="2147483654" r:id="rId2"/>
  </p:sldMasterIdLst>
  <p:notesMasterIdLst>
    <p:notesMasterId r:id="rId18"/>
  </p:notesMasterIdLst>
  <p:handoutMasterIdLst>
    <p:handoutMasterId r:id="rId19"/>
  </p:handoutMasterIdLst>
  <p:sldIdLst>
    <p:sldId id="256" r:id="rId3"/>
    <p:sldId id="258" r:id="rId4"/>
    <p:sldId id="308" r:id="rId5"/>
    <p:sldId id="307" r:id="rId6"/>
    <p:sldId id="309" r:id="rId7"/>
    <p:sldId id="310" r:id="rId8"/>
    <p:sldId id="311" r:id="rId9"/>
    <p:sldId id="312" r:id="rId10"/>
    <p:sldId id="313" r:id="rId11"/>
    <p:sldId id="314" r:id="rId12"/>
    <p:sldId id="315" r:id="rId13"/>
    <p:sldId id="316" r:id="rId14"/>
    <p:sldId id="317" r:id="rId15"/>
    <p:sldId id="265" r:id="rId16"/>
    <p:sldId id="288" r:id="rId17"/>
  </p:sldIdLst>
  <p:sldSz cx="9144000" cy="6858000" type="screen4x3"/>
  <p:notesSz cx="6858000" cy="9144000"/>
  <p:custDataLst>
    <p:tags r:id="rId20"/>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15:guide id="1" orient="horz" pos="1012">
          <p15:clr>
            <a:srgbClr val="A4A3A4"/>
          </p15:clr>
        </p15:guide>
        <p15:guide id="2" orient="horz" pos="3884">
          <p15:clr>
            <a:srgbClr val="A4A3A4"/>
          </p15:clr>
        </p15:guide>
        <p15:guide id="3" pos="385">
          <p15:clr>
            <a:srgbClr val="A4A3A4"/>
          </p15:clr>
        </p15:guide>
        <p15:guide id="4" pos="2789">
          <p15:clr>
            <a:srgbClr val="A4A3A4"/>
          </p15:clr>
        </p15:guide>
        <p15:guide id="5" pos="2880">
          <p15:clr>
            <a:srgbClr val="A4A3A4"/>
          </p15:clr>
        </p15:guide>
        <p15:guide id="6" pos="52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00"/>
    <a:srgbClr val="FFCC00"/>
    <a:srgbClr val="FF6600"/>
    <a:srgbClr val="FF0000"/>
    <a:srgbClr val="990000"/>
    <a:srgbClr val="FF0099"/>
    <a:srgbClr val="CC3399"/>
    <a:srgbClr val="660066"/>
    <a:srgbClr val="6600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8" autoAdjust="0"/>
    <p:restoredTop sz="67496" autoAdjust="0"/>
  </p:normalViewPr>
  <p:slideViewPr>
    <p:cSldViewPr showGuides="1">
      <p:cViewPr varScale="1">
        <p:scale>
          <a:sx n="54" d="100"/>
          <a:sy n="54" d="100"/>
        </p:scale>
        <p:origin x="1038" y="60"/>
      </p:cViewPr>
      <p:guideLst>
        <p:guide orient="horz" pos="1012"/>
        <p:guide orient="horz" pos="3884"/>
        <p:guide pos="385"/>
        <p:guide pos="2789"/>
        <p:guide pos="2880"/>
        <p:guide pos="5281"/>
      </p:guideLst>
    </p:cSldViewPr>
  </p:slideViewPr>
  <p:outlineViewPr>
    <p:cViewPr>
      <p:scale>
        <a:sx n="33" d="100"/>
        <a:sy n="33" d="100"/>
      </p:scale>
      <p:origin x="0" y="2093"/>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en-US" dirty="0"/>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en-US" dirty="0"/>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en-US" dirty="0"/>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en-US"/>
              <a:pPr/>
              <a:t>‹#›</a:t>
            </a:fld>
            <a:endParaRPr lang="en-US" dirty="0"/>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C734BB09-483B-4C4B-A5A4-C02A22055B01}" type="slidenum">
              <a:rPr lang="da-DK"/>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a:t>
            </a:fld>
            <a:endParaRPr lang="en-US" dirty="0"/>
          </a:p>
        </p:txBody>
      </p:sp>
    </p:spTree>
    <p:extLst>
      <p:ext uri="{BB962C8B-B14F-4D97-AF65-F5344CB8AC3E}">
        <p14:creationId xmlns:p14="http://schemas.microsoft.com/office/powerpoint/2010/main" val="373347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regarding power production:</a:t>
            </a:r>
          </a:p>
          <a:p>
            <a:endParaRPr lang="en-US" dirty="0" smtClean="0"/>
          </a:p>
          <a:p>
            <a:r>
              <a:rPr lang="en-US" dirty="0" smtClean="0"/>
              <a:t>-The results in terms of </a:t>
            </a:r>
            <a:r>
              <a:rPr lang="en-US" b="1" dirty="0" smtClean="0"/>
              <a:t>power production for different</a:t>
            </a:r>
            <a:r>
              <a:rPr lang="en-US" b="1" baseline="0" dirty="0" smtClean="0"/>
              <a:t> TI values </a:t>
            </a:r>
            <a:r>
              <a:rPr lang="en-US" baseline="0" dirty="0" smtClean="0"/>
              <a:t>varying from steady state to IEC IA turbulence show that the effect is decreasing as TI increases varying from </a:t>
            </a:r>
            <a:r>
              <a:rPr lang="en-US" b="1" baseline="0" dirty="0" smtClean="0"/>
              <a:t>0.1-0.4 %</a:t>
            </a:r>
            <a:r>
              <a:rPr lang="en-US" baseline="0" dirty="0" smtClean="0"/>
              <a:t> for this highly optimized conceptual rotor (study of commercial rotors showed higher increase) where in industry numerical power curves are considered with </a:t>
            </a:r>
            <a:r>
              <a:rPr lang="en-US" b="1" baseline="0" dirty="0" smtClean="0"/>
              <a:t>a 10% TI giving 0.2%</a:t>
            </a:r>
            <a:r>
              <a:rPr lang="en-US" baseline="0" dirty="0" smtClean="0"/>
              <a:t> increase and in total </a:t>
            </a:r>
            <a:r>
              <a:rPr lang="en-US" b="1" baseline="0" dirty="0" smtClean="0"/>
              <a:t>including the upscaling 3.6%.</a:t>
            </a:r>
          </a:p>
          <a:p>
            <a:r>
              <a:rPr lang="en-US" baseline="0" dirty="0" smtClean="0"/>
              <a:t>-Results shown include, as in IEC, </a:t>
            </a:r>
            <a:r>
              <a:rPr lang="en-US" b="1" baseline="0" dirty="0" smtClean="0"/>
              <a:t>6 turbulence seeds </a:t>
            </a:r>
            <a:r>
              <a:rPr lang="en-US" baseline="0" dirty="0" smtClean="0"/>
              <a:t>per speed with a </a:t>
            </a:r>
            <a:r>
              <a:rPr lang="en-US" b="1" baseline="0" dirty="0" smtClean="0"/>
              <a:t>1 m/s discretization</a:t>
            </a:r>
            <a:r>
              <a:rPr lang="en-US" baseline="0" dirty="0" smtClean="0"/>
              <a:t>. </a:t>
            </a:r>
          </a:p>
          <a:p>
            <a:endParaRPr lang="en-US" dirty="0" smtClean="0"/>
          </a:p>
          <a:p>
            <a:r>
              <a:rPr lang="en-US" dirty="0" smtClean="0"/>
              <a:t>-This</a:t>
            </a:r>
            <a:r>
              <a:rPr lang="en-US" baseline="0" dirty="0" smtClean="0"/>
              <a:t> control objective</a:t>
            </a:r>
            <a:r>
              <a:rPr lang="en-US" dirty="0" smtClean="0"/>
              <a:t> shows a</a:t>
            </a:r>
            <a:r>
              <a:rPr lang="en-US" baseline="0" dirty="0" smtClean="0"/>
              <a:t> small </a:t>
            </a:r>
            <a:r>
              <a:rPr lang="en-US" b="1" baseline="0" dirty="0" smtClean="0"/>
              <a:t>increase in fatigue loads </a:t>
            </a:r>
            <a:r>
              <a:rPr lang="en-US" baseline="0" dirty="0" smtClean="0"/>
              <a:t>mainly in tower channels.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10</a:t>
            </a:fld>
            <a:endParaRPr lang="en-US" dirty="0"/>
          </a:p>
        </p:txBody>
      </p:sp>
    </p:spTree>
    <p:extLst>
      <p:ext uri="{BB962C8B-B14F-4D97-AF65-F5344CB8AC3E}">
        <p14:creationId xmlns:p14="http://schemas.microsoft.com/office/powerpoint/2010/main" val="144368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11</a:t>
            </a:fld>
            <a:endParaRPr lang="en-US" dirty="0"/>
          </a:p>
        </p:txBody>
      </p:sp>
    </p:spTree>
    <p:extLst>
      <p:ext uri="{BB962C8B-B14F-4D97-AF65-F5344CB8AC3E}">
        <p14:creationId xmlns:p14="http://schemas.microsoft.com/office/powerpoint/2010/main" val="1031182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fatigue part of the</a:t>
            </a:r>
            <a:r>
              <a:rPr lang="en-US" baseline="0" dirty="0" smtClean="0"/>
              <a:t> controller targets only above rated operational points. </a:t>
            </a:r>
          </a:p>
          <a:p>
            <a:endParaRPr lang="en-US" baseline="0" dirty="0" smtClean="0"/>
          </a:p>
          <a:p>
            <a:r>
              <a:rPr lang="en-US" baseline="0" dirty="0" smtClean="0"/>
              <a:t>-As seen in the figure mainly </a:t>
            </a:r>
            <a:r>
              <a:rPr lang="en-US" b="1" baseline="0" dirty="0" smtClean="0"/>
              <a:t>MxBR and main bearing channels </a:t>
            </a:r>
            <a:r>
              <a:rPr lang="en-US" baseline="0" dirty="0" smtClean="0"/>
              <a:t>reduced to the original baseline level. </a:t>
            </a:r>
          </a:p>
          <a:p>
            <a:r>
              <a:rPr lang="en-US" b="1" baseline="0" dirty="0" smtClean="0"/>
              <a:t>-Tower bottom for-aft </a:t>
            </a:r>
            <a:r>
              <a:rPr lang="en-US" baseline="0" dirty="0" smtClean="0"/>
              <a:t>channel is increased mainly due to the fact that a higher percentage of the fatigue is contributed from around rated speeds. </a:t>
            </a:r>
          </a:p>
          <a:p>
            <a:r>
              <a:rPr lang="en-US" b="1" baseline="0" dirty="0" smtClean="0"/>
              <a:t>-Blade root torsion </a:t>
            </a:r>
            <a:r>
              <a:rPr lang="en-US" baseline="0" dirty="0" smtClean="0"/>
              <a:t>is inevitably increased due to the increased pitching moment coming from the flaps (usually not a design load though…).</a:t>
            </a:r>
          </a:p>
          <a:p>
            <a:r>
              <a:rPr lang="en-US" baseline="0" dirty="0" smtClean="0"/>
              <a:t>-The </a:t>
            </a:r>
            <a:r>
              <a:rPr lang="en-US" b="1" baseline="0" dirty="0" smtClean="0"/>
              <a:t>SEL figure </a:t>
            </a:r>
            <a:r>
              <a:rPr lang="en-US" baseline="0" dirty="0" smtClean="0"/>
              <a:t>shows the clear trade of the channels negatively influenced are in the AEP regime which along with each speed’s contribution to lifetime fatigue can give a good overview of the system’s behavior.</a:t>
            </a:r>
          </a:p>
          <a:p>
            <a:endParaRPr lang="en-US" baseline="0" dirty="0" smtClean="0"/>
          </a:p>
          <a:p>
            <a:r>
              <a:rPr lang="en-US" baseline="0" dirty="0" smtClean="0"/>
              <a:t>Next we can see an animation of the PD fatigue controller</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12</a:t>
            </a:fld>
            <a:endParaRPr lang="en-US" dirty="0"/>
          </a:p>
        </p:txBody>
      </p:sp>
    </p:spTree>
    <p:extLst>
      <p:ext uri="{BB962C8B-B14F-4D97-AF65-F5344CB8AC3E}">
        <p14:creationId xmlns:p14="http://schemas.microsoft.com/office/powerpoint/2010/main" val="1149345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13</a:t>
            </a:fld>
            <a:endParaRPr lang="en-US" dirty="0"/>
          </a:p>
        </p:txBody>
      </p:sp>
    </p:spTree>
    <p:extLst>
      <p:ext uri="{BB962C8B-B14F-4D97-AF65-F5344CB8AC3E}">
        <p14:creationId xmlns:p14="http://schemas.microsoft.com/office/powerpoint/2010/main" val="73962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conclusions</a:t>
            </a:r>
            <a:r>
              <a:rPr lang="en-US" baseline="0" dirty="0" smtClean="0"/>
              <a:t> are:</a:t>
            </a:r>
          </a:p>
          <a:p>
            <a:pPr marL="228600" indent="-228600">
              <a:buAutoNum type="arabicPeriod"/>
            </a:pPr>
            <a:r>
              <a:rPr lang="en-US" baseline="0" dirty="0" smtClean="0"/>
              <a:t>In terms of </a:t>
            </a:r>
            <a:r>
              <a:rPr lang="en-US" b="1" baseline="0" dirty="0" smtClean="0"/>
              <a:t>AEP the proposed method showed potential </a:t>
            </a:r>
            <a:r>
              <a:rPr lang="en-US" baseline="0" dirty="0" smtClean="0"/>
              <a:t>depending on the level of the original rotor\s optimization and the site specific wind conditions.</a:t>
            </a:r>
          </a:p>
          <a:p>
            <a:pPr marL="228600" indent="-228600">
              <a:buAutoNum type="arabicPeriod"/>
            </a:pPr>
            <a:r>
              <a:rPr lang="en-US" b="1" baseline="0" dirty="0" smtClean="0"/>
              <a:t>Fatigue load </a:t>
            </a:r>
            <a:r>
              <a:rPr lang="en-US" baseline="0" dirty="0" smtClean="0"/>
              <a:t>alleviation mainly blade root flap and main bearing. The </a:t>
            </a:r>
            <a:r>
              <a:rPr lang="en-US" b="1" baseline="0" dirty="0" smtClean="0"/>
              <a:t>fatigue margin </a:t>
            </a:r>
            <a:r>
              <a:rPr lang="en-US" baseline="0" dirty="0" smtClean="0"/>
              <a:t>has to be taken into account in order to see if the upscaling for these components is feasible</a:t>
            </a:r>
          </a:p>
          <a:p>
            <a:pPr marL="228600" indent="-228600">
              <a:buAutoNum type="arabicPeriod"/>
            </a:pPr>
            <a:r>
              <a:rPr lang="en-US" baseline="0" dirty="0" smtClean="0"/>
              <a:t>It is seen that the different </a:t>
            </a:r>
            <a:r>
              <a:rPr lang="en-US" b="1" baseline="0" dirty="0" smtClean="0"/>
              <a:t>control objectives can be combined</a:t>
            </a:r>
            <a:r>
              <a:rPr lang="en-US" baseline="0" dirty="0" smtClean="0"/>
              <a:t>. This is enabler for different methods to be combined it shows that different objectives and different methods (azimuth related, different input channels) can be combined like extreme load, parking, gusts, stand still etc.</a:t>
            </a:r>
          </a:p>
          <a:p>
            <a:pPr marL="228600" indent="-228600">
              <a:buAutoNum type="arabicPeriod"/>
            </a:pPr>
            <a:r>
              <a:rPr lang="en-US" b="1" baseline="0" dirty="0" smtClean="0"/>
              <a:t>The sensors </a:t>
            </a:r>
            <a:r>
              <a:rPr lang="en-US" baseline="0" dirty="0" smtClean="0"/>
              <a:t>used are already used by the industry and the </a:t>
            </a:r>
            <a:r>
              <a:rPr lang="en-US" b="1" baseline="0" dirty="0" smtClean="0"/>
              <a:t>simple control schemes </a:t>
            </a:r>
            <a:r>
              <a:rPr lang="en-US" baseline="0" dirty="0" smtClean="0"/>
              <a:t>are less prone to errors provided that the inputs are accurate</a:t>
            </a:r>
          </a:p>
          <a:p>
            <a:pPr marL="228600" indent="-228600">
              <a:buAutoNum type="arabicPeriod"/>
            </a:pPr>
            <a:r>
              <a:rPr lang="en-US" b="1" baseline="0" dirty="0" smtClean="0"/>
              <a:t>Enabling rotor upscaling in many different ways</a:t>
            </a:r>
            <a:r>
              <a:rPr lang="en-US" baseline="0" dirty="0" smtClean="0"/>
              <a:t>. The upscaling can be done even simpler with ideas like </a:t>
            </a:r>
            <a:r>
              <a:rPr lang="en-US" b="1" baseline="0" dirty="0" smtClean="0"/>
              <a:t>tip extension </a:t>
            </a:r>
            <a:r>
              <a:rPr lang="en-US" baseline="0" dirty="0" smtClean="0"/>
              <a:t>and flap in order to reduce even more RD costs or integrate it in the whole turbine design process so that (main controller, aerodynamic design, flap actions, load restrictions) are all optimized together. Also </a:t>
            </a:r>
            <a:r>
              <a:rPr lang="en-US" b="1" baseline="0" dirty="0" smtClean="0"/>
              <a:t>other concepts like individual pitching or passive control </a:t>
            </a:r>
            <a:r>
              <a:rPr lang="en-US" b="0" baseline="0" dirty="0" smtClean="0"/>
              <a:t>can be combined towards a more efficient rotor</a:t>
            </a:r>
            <a:r>
              <a:rPr lang="en-US" baseline="0" dirty="0" smtClean="0"/>
              <a:t>. </a:t>
            </a:r>
          </a:p>
          <a:p>
            <a:pPr marL="228600" indent="-228600">
              <a:buAutoNum type="arabicPeriod"/>
            </a:pPr>
            <a:endParaRPr lang="en-US" baseline="0" dirty="0" smtClean="0"/>
          </a:p>
          <a:p>
            <a:pPr marL="0" indent="0">
              <a:buNone/>
            </a:pPr>
            <a:r>
              <a:rPr lang="en-US" baseline="0" dirty="0" smtClean="0"/>
              <a:t>Future work includes </a:t>
            </a:r>
          </a:p>
          <a:p>
            <a:pPr marL="0" indent="0">
              <a:buNone/>
            </a:pPr>
            <a:r>
              <a:rPr lang="en-US" baseline="0" dirty="0" smtClean="0"/>
              <a:t>-</a:t>
            </a:r>
            <a:r>
              <a:rPr lang="en-US" b="1" baseline="0" dirty="0" smtClean="0"/>
              <a:t>Investigation of more objectives </a:t>
            </a:r>
            <a:r>
              <a:rPr lang="en-US" baseline="0" dirty="0" smtClean="0"/>
              <a:t>with the flap system like the </a:t>
            </a:r>
            <a:r>
              <a:rPr lang="en-US" b="1" baseline="0" dirty="0" smtClean="0"/>
              <a:t>extreme load alleviation </a:t>
            </a:r>
            <a:r>
              <a:rPr lang="en-US" baseline="0" dirty="0" smtClean="0"/>
              <a:t>and possible integration</a:t>
            </a:r>
          </a:p>
          <a:p>
            <a:pPr marL="0" indent="0">
              <a:buNone/>
            </a:pPr>
            <a:r>
              <a:rPr lang="en-US" baseline="0" dirty="0" smtClean="0"/>
              <a:t>-A </a:t>
            </a:r>
            <a:r>
              <a:rPr lang="en-US" b="1" baseline="0" dirty="0" smtClean="0"/>
              <a:t>full scale test </a:t>
            </a:r>
            <a:r>
              <a:rPr lang="en-US" baseline="0" dirty="0" smtClean="0"/>
              <a:t>will be carried out on a real system (Siemens 4.0) as well as test in the rotating rig in DTU-</a:t>
            </a:r>
            <a:r>
              <a:rPr lang="en-US" baseline="0" dirty="0" err="1" smtClean="0"/>
              <a:t>Riso</a:t>
            </a: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14</a:t>
            </a:fld>
            <a:endParaRPr lang="en-US" dirty="0"/>
          </a:p>
        </p:txBody>
      </p:sp>
    </p:spTree>
    <p:extLst>
      <p:ext uri="{BB962C8B-B14F-4D97-AF65-F5344CB8AC3E}">
        <p14:creationId xmlns:p14="http://schemas.microsoft.com/office/powerpoint/2010/main" val="353120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15</a:t>
            </a:fld>
            <a:endParaRPr lang="en-US" dirty="0"/>
          </a:p>
        </p:txBody>
      </p:sp>
    </p:spTree>
    <p:extLst>
      <p:ext uri="{BB962C8B-B14F-4D97-AF65-F5344CB8AC3E}">
        <p14:creationId xmlns:p14="http://schemas.microsoft.com/office/powerpoint/2010/main" val="353120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2</a:t>
            </a:fld>
            <a:endParaRPr lang="en-US" dirty="0"/>
          </a:p>
        </p:txBody>
      </p:sp>
    </p:spTree>
    <p:extLst>
      <p:ext uri="{BB962C8B-B14F-4D97-AF65-F5344CB8AC3E}">
        <p14:creationId xmlns:p14="http://schemas.microsoft.com/office/powerpoint/2010/main" val="353120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Trend in the industry </a:t>
            </a:r>
            <a:r>
              <a:rPr lang="en-US" dirty="0" smtClean="0"/>
              <a:t>the rotor upscaling to </a:t>
            </a:r>
            <a:r>
              <a:rPr lang="en-US" b="0" dirty="0" smtClean="0"/>
              <a:t>reduce LCOE </a:t>
            </a:r>
            <a:r>
              <a:rPr lang="en-US" dirty="0" smtClean="0"/>
              <a:t>.</a:t>
            </a:r>
          </a:p>
          <a:p>
            <a:r>
              <a:rPr lang="en-US" dirty="0" smtClean="0"/>
              <a:t>-</a:t>
            </a:r>
            <a:r>
              <a:rPr lang="en-US" b="1" dirty="0" smtClean="0"/>
              <a:t>Active aerodynamic control </a:t>
            </a:r>
            <a:r>
              <a:rPr lang="en-US" b="1" baseline="0" dirty="0" smtClean="0"/>
              <a:t> (smart rotor concepts) </a:t>
            </a:r>
            <a:r>
              <a:rPr lang="en-US" baseline="0" dirty="0" smtClean="0"/>
              <a:t>being researched as potentially enabling technology.</a:t>
            </a:r>
          </a:p>
          <a:p>
            <a:r>
              <a:rPr lang="en-US" baseline="0" dirty="0" smtClean="0"/>
              <a:t>-The </a:t>
            </a:r>
            <a:r>
              <a:rPr lang="en-US" b="1" baseline="0" dirty="0" smtClean="0"/>
              <a:t>Adaptive Trailing Edge Flaps is one of the most promising </a:t>
            </a:r>
            <a:r>
              <a:rPr lang="en-US" baseline="0" dirty="0" smtClean="0"/>
              <a:t>with a lot of focus being given in the research.</a:t>
            </a:r>
          </a:p>
          <a:p>
            <a:r>
              <a:rPr lang="en-US" baseline="0" dirty="0" smtClean="0"/>
              <a:t>-Experience in </a:t>
            </a:r>
            <a:r>
              <a:rPr lang="en-US" b="1" baseline="0" dirty="0" smtClean="0"/>
              <a:t>DTU with the INDUFLAP projects.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3</a:t>
            </a:fld>
            <a:endParaRPr lang="en-US" dirty="0"/>
          </a:p>
        </p:txBody>
      </p:sp>
    </p:spTree>
    <p:extLst>
      <p:ext uri="{BB962C8B-B14F-4D97-AF65-F5344CB8AC3E}">
        <p14:creationId xmlns:p14="http://schemas.microsoft.com/office/powerpoint/2010/main" val="60851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HAS BEEN DONE </a:t>
            </a:r>
            <a:r>
              <a:rPr lang="en-US" baseline="0" dirty="0" smtClean="0"/>
              <a:t>in the flap research</a:t>
            </a:r>
          </a:p>
          <a:p>
            <a:r>
              <a:rPr lang="en-US" baseline="0" dirty="0" smtClean="0"/>
              <a:t>-</a:t>
            </a:r>
            <a:r>
              <a:rPr lang="en-US" b="1" baseline="0" dirty="0" smtClean="0"/>
              <a:t>engineering models developed </a:t>
            </a:r>
            <a:r>
              <a:rPr lang="en-US" baseline="0" dirty="0" smtClean="0"/>
              <a:t>ATEFlap and </a:t>
            </a:r>
            <a:r>
              <a:rPr lang="en-US" baseline="0" dirty="0" err="1" smtClean="0"/>
              <a:t>aeroservoelastic</a:t>
            </a:r>
            <a:r>
              <a:rPr lang="en-US" baseline="0" dirty="0" smtClean="0"/>
              <a:t> load simulations carried out</a:t>
            </a:r>
          </a:p>
          <a:p>
            <a:r>
              <a:rPr lang="en-US" baseline="0" dirty="0" smtClean="0"/>
              <a:t>-Testing of airfoil in wind tunnel and small scale turbine tests have shown the </a:t>
            </a:r>
            <a:r>
              <a:rPr lang="en-US" b="1" baseline="0" dirty="0" smtClean="0"/>
              <a:t>proof-of-concept</a:t>
            </a:r>
          </a:p>
          <a:p>
            <a:r>
              <a:rPr lang="en-US" baseline="0" dirty="0" smtClean="0"/>
              <a:t>-</a:t>
            </a:r>
            <a:r>
              <a:rPr lang="en-US" b="1" baseline="0" dirty="0" smtClean="0"/>
              <a:t>two full scale tests and a rotating rig </a:t>
            </a:r>
            <a:r>
              <a:rPr lang="en-US" baseline="0" dirty="0" smtClean="0"/>
              <a:t>have been done showing the potential</a:t>
            </a:r>
          </a:p>
          <a:p>
            <a:r>
              <a:rPr lang="en-US" baseline="0" dirty="0" smtClean="0"/>
              <a:t>-Rubber Flap system </a:t>
            </a:r>
            <a:r>
              <a:rPr lang="en-US" b="1" baseline="0" dirty="0" smtClean="0"/>
              <a:t>developed closer to industrial </a:t>
            </a:r>
            <a:r>
              <a:rPr lang="en-US" b="0" baseline="0" dirty="0" smtClean="0"/>
              <a:t>implementation (reliable and robust, hinge-less/ morphing shape, advanced pneumatic actuators)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4</a:t>
            </a:fld>
            <a:endParaRPr lang="en-US" dirty="0"/>
          </a:p>
        </p:txBody>
      </p:sp>
    </p:spTree>
    <p:extLst>
      <p:ext uri="{BB962C8B-B14F-4D97-AF65-F5344CB8AC3E}">
        <p14:creationId xmlns:p14="http://schemas.microsoft.com/office/powerpoint/2010/main" val="353120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work is done in a </a:t>
            </a:r>
            <a:r>
              <a:rPr lang="en-US" b="1" dirty="0" smtClean="0"/>
              <a:t>business</a:t>
            </a:r>
            <a:r>
              <a:rPr lang="en-US" b="1" baseline="0" dirty="0" smtClean="0"/>
              <a:t> case framework </a:t>
            </a:r>
            <a:r>
              <a:rPr lang="en-US" baseline="0" dirty="0" smtClean="0"/>
              <a:t>considering applicability and robustness</a:t>
            </a:r>
          </a:p>
          <a:p>
            <a:endParaRPr lang="en-US" baseline="0" dirty="0" smtClean="0"/>
          </a:p>
          <a:p>
            <a:r>
              <a:rPr lang="en-US" baseline="0" dirty="0" smtClean="0"/>
              <a:t>-</a:t>
            </a:r>
            <a:r>
              <a:rPr lang="en-US" b="1" baseline="0" dirty="0" smtClean="0"/>
              <a:t>DTU 10MW conceptual RWT rotor was upscaled 5% keeping the same rated power </a:t>
            </a:r>
          </a:p>
          <a:p>
            <a:r>
              <a:rPr lang="en-US" baseline="0" dirty="0" smtClean="0"/>
              <a:t>-</a:t>
            </a:r>
            <a:r>
              <a:rPr lang="en-US" b="1" baseline="0" dirty="0" smtClean="0"/>
              <a:t>The blades where only changed </a:t>
            </a:r>
            <a:r>
              <a:rPr lang="en-US" baseline="0" dirty="0" smtClean="0"/>
              <a:t>with main aerodynamic (aerodynamic similarity) and structural ND properties kept the same leading to stretched softer blades</a:t>
            </a:r>
          </a:p>
          <a:p>
            <a:r>
              <a:rPr lang="en-US" baseline="0" dirty="0" smtClean="0"/>
              <a:t>-</a:t>
            </a:r>
            <a:r>
              <a:rPr lang="en-US" b="1" baseline="0" dirty="0" smtClean="0"/>
              <a:t>Earlier pitching introduced to decrease max steady </a:t>
            </a:r>
            <a:r>
              <a:rPr lang="en-US" baseline="0" dirty="0" smtClean="0"/>
              <a:t>thrust to baseline levels</a:t>
            </a:r>
          </a:p>
          <a:p>
            <a:r>
              <a:rPr lang="en-US" baseline="0" dirty="0" smtClean="0"/>
              <a:t>-The resulting </a:t>
            </a:r>
            <a:r>
              <a:rPr lang="en-US" b="1" baseline="0" dirty="0" smtClean="0"/>
              <a:t>topology and operating characteristics </a:t>
            </a:r>
            <a:r>
              <a:rPr lang="en-US" baseline="0" dirty="0" smtClean="0"/>
              <a:t>of the turbines can been seen along with the resulting increase in fatigue loads</a:t>
            </a:r>
          </a:p>
          <a:p>
            <a:r>
              <a:rPr lang="en-US" baseline="0" dirty="0" smtClean="0"/>
              <a:t>-</a:t>
            </a:r>
            <a:r>
              <a:rPr lang="en-US" b="1" baseline="0" dirty="0" smtClean="0"/>
              <a:t>AEP  +3.4%</a:t>
            </a:r>
            <a:r>
              <a:rPr lang="en-US" baseline="0" dirty="0" smtClean="0"/>
              <a:t> for 10% TI and fatigue were evaluated according to IEC standard and DLC 1.2 for normal production</a:t>
            </a:r>
          </a:p>
          <a:p>
            <a:endParaRPr lang="en-US" baseline="0" dirty="0" smtClean="0"/>
          </a:p>
          <a:p>
            <a:r>
              <a:rPr lang="en-US" dirty="0" smtClean="0"/>
              <a:t>Whether or not the fatigue</a:t>
            </a:r>
            <a:r>
              <a:rPr lang="en-US" baseline="0" dirty="0" smtClean="0"/>
              <a:t> loads in main components (tower bottom, blade root, nacelle, main bearing) can reach the original fatigue load envelope and on parallel increase power production</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5</a:t>
            </a:fld>
            <a:endParaRPr lang="en-US" dirty="0"/>
          </a:p>
        </p:txBody>
      </p:sp>
    </p:spTree>
    <p:extLst>
      <p:ext uri="{BB962C8B-B14F-4D97-AF65-F5344CB8AC3E}">
        <p14:creationId xmlns:p14="http://schemas.microsoft.com/office/powerpoint/2010/main" val="41088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Aeroelastic modelling done with the </a:t>
            </a:r>
            <a:r>
              <a:rPr lang="en-US" b="1" dirty="0" smtClean="0"/>
              <a:t>DTU  in-house aeroelastic tools</a:t>
            </a:r>
            <a:r>
              <a:rPr lang="en-US" dirty="0" smtClean="0"/>
              <a:t>. HAWC2 with</a:t>
            </a:r>
            <a:r>
              <a:rPr lang="en-US" baseline="0" dirty="0" smtClean="0"/>
              <a:t> ATEFlap dynamic stall model implemented modeling the flap aerodynamics as well simulating the flap’s servo 1</a:t>
            </a:r>
            <a:r>
              <a:rPr lang="en-US" baseline="30000" dirty="0" smtClean="0"/>
              <a:t>st</a:t>
            </a:r>
            <a:r>
              <a:rPr lang="en-US" baseline="0" dirty="0" smtClean="0"/>
              <a:t> order LP filter. </a:t>
            </a:r>
          </a:p>
          <a:p>
            <a:endParaRPr lang="en-US" baseline="0" dirty="0" smtClean="0"/>
          </a:p>
          <a:p>
            <a:r>
              <a:rPr lang="en-US" baseline="0" dirty="0" smtClean="0"/>
              <a:t>-The </a:t>
            </a:r>
            <a:r>
              <a:rPr lang="en-US" b="1" baseline="0" dirty="0" smtClean="0"/>
              <a:t>flap servo is modeled </a:t>
            </a:r>
            <a:r>
              <a:rPr lang="en-US" baseline="0" dirty="0" smtClean="0"/>
              <a:t>as a 1</a:t>
            </a:r>
            <a:r>
              <a:rPr lang="en-US" baseline="30000" dirty="0" smtClean="0"/>
              <a:t>st</a:t>
            </a:r>
            <a:r>
              <a:rPr lang="en-US" baseline="0" dirty="0" smtClean="0"/>
              <a:t> order LP filter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-Control implemented through </a:t>
            </a:r>
            <a:r>
              <a:rPr lang="en-US" b="1" baseline="0" dirty="0" err="1" smtClean="0"/>
              <a:t>fortran</a:t>
            </a:r>
            <a:r>
              <a:rPr lang="en-US" b="1" baseline="0" dirty="0" smtClean="0"/>
              <a:t> DLLs</a:t>
            </a:r>
          </a:p>
          <a:p>
            <a:r>
              <a:rPr lang="en-US" baseline="0" dirty="0" smtClean="0"/>
              <a:t>-</a:t>
            </a:r>
            <a:r>
              <a:rPr lang="en-US" b="1" baseline="0" dirty="0" smtClean="0"/>
              <a:t>Flap is covering 30% </a:t>
            </a:r>
            <a:r>
              <a:rPr lang="en-US" baseline="0" dirty="0" smtClean="0"/>
              <a:t>of the blade (26m) in the outboard part of the blade.</a:t>
            </a:r>
          </a:p>
          <a:p>
            <a:r>
              <a:rPr lang="en-US" baseline="0" dirty="0" smtClean="0"/>
              <a:t>-Covering the </a:t>
            </a:r>
            <a:r>
              <a:rPr lang="en-US" b="1" baseline="0" dirty="0" smtClean="0"/>
              <a:t>10% of the chord </a:t>
            </a:r>
            <a:r>
              <a:rPr lang="en-US" baseline="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morphing trailing edge flap deflection as shown here </a:t>
            </a:r>
            <a:r>
              <a:rPr lang="en-US" b="1" baseline="0" dirty="0" smtClean="0"/>
              <a:t>is between-15/15 </a:t>
            </a:r>
            <a:r>
              <a:rPr lang="en-US" b="1" baseline="0" dirty="0" err="1" smtClean="0"/>
              <a:t>degs</a:t>
            </a:r>
            <a:r>
              <a:rPr lang="en-US" b="1" baseline="0" dirty="0" smtClean="0"/>
              <a:t> </a:t>
            </a:r>
            <a:endParaRPr lang="en-US" b="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-A</a:t>
            </a:r>
            <a:r>
              <a:rPr lang="en-US" baseline="0" dirty="0" smtClean="0"/>
              <a:t>erodynamic characteristics with CFD simulations using </a:t>
            </a:r>
            <a:r>
              <a:rPr lang="en-US" b="1" baseline="0" dirty="0" err="1" smtClean="0"/>
              <a:t>ellipsys</a:t>
            </a:r>
            <a:r>
              <a:rPr lang="en-US" b="1" baseline="0" dirty="0" smtClean="0"/>
              <a:t> </a:t>
            </a:r>
            <a:r>
              <a:rPr lang="en-US" baseline="0" dirty="0" smtClean="0"/>
              <a:t>in-house tool </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6</a:t>
            </a:fld>
            <a:endParaRPr lang="en-US" dirty="0"/>
          </a:p>
        </p:txBody>
      </p:sp>
    </p:spTree>
    <p:extLst>
      <p:ext uri="{BB962C8B-B14F-4D97-AF65-F5344CB8AC3E}">
        <p14:creationId xmlns:p14="http://schemas.microsoft.com/office/powerpoint/2010/main" val="80223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controllers where </a:t>
            </a:r>
            <a:r>
              <a:rPr lang="en-US" b="1" dirty="0" smtClean="0"/>
              <a:t>developed separately</a:t>
            </a:r>
            <a:r>
              <a:rPr lang="en-US" dirty="0" smtClean="0"/>
              <a:t> for</a:t>
            </a:r>
            <a:r>
              <a:rPr lang="en-US" baseline="0" dirty="0" smtClean="0"/>
              <a:t> the two objectives (AEP and fatigue reduction) and then combined</a:t>
            </a:r>
          </a:p>
          <a:p>
            <a:endParaRPr lang="en-US" baseline="0" dirty="0" smtClean="0"/>
          </a:p>
          <a:p>
            <a:r>
              <a:rPr lang="en-US" b="1" baseline="0" dirty="0" smtClean="0"/>
              <a:t>AEP Part</a:t>
            </a:r>
          </a:p>
          <a:p>
            <a:r>
              <a:rPr lang="en-US" baseline="0" dirty="0" smtClean="0"/>
              <a:t>-</a:t>
            </a:r>
            <a:r>
              <a:rPr lang="en-US" b="1" baseline="0" dirty="0" smtClean="0"/>
              <a:t>Feed forward individual flap controller </a:t>
            </a:r>
            <a:r>
              <a:rPr lang="en-US" baseline="0" dirty="0" smtClean="0"/>
              <a:t>based on the LP filtered mid-flap local angle of attack (measured with an inflow or pressure sensor).</a:t>
            </a:r>
          </a:p>
          <a:p>
            <a:r>
              <a:rPr lang="en-US" baseline="0" dirty="0" smtClean="0"/>
              <a:t>-</a:t>
            </a:r>
            <a:r>
              <a:rPr lang="en-US" b="1" baseline="0" dirty="0" smtClean="0"/>
              <a:t>Based on the known polar (optimal Cl/Cd ratio) </a:t>
            </a:r>
            <a:r>
              <a:rPr lang="en-US" baseline="0" dirty="0" smtClean="0"/>
              <a:t>and assuming linear slope in the operating region for all flap angles an optimum flap angle beta was found based on parametrical sweeps for all speeds giving the optimal offset flap angle. </a:t>
            </a:r>
          </a:p>
          <a:p>
            <a:r>
              <a:rPr lang="en-US" baseline="0" dirty="0" smtClean="0"/>
              <a:t>-Moreover </a:t>
            </a:r>
            <a:r>
              <a:rPr lang="en-US" b="1" baseline="0" dirty="0" smtClean="0"/>
              <a:t>time constant </a:t>
            </a:r>
            <a:r>
              <a:rPr lang="en-US" baseline="0" dirty="0" smtClean="0"/>
              <a:t>(accounting for the phase difference between flap action and actual changes in aerodynamic forces) was considered a parameter and the optimal for all below rated speed was found.</a:t>
            </a:r>
          </a:p>
          <a:p>
            <a:endParaRPr lang="en-US" baseline="0" dirty="0" smtClean="0"/>
          </a:p>
          <a:p>
            <a:r>
              <a:rPr lang="en-US" baseline="0" dirty="0" smtClean="0"/>
              <a:t>So </a:t>
            </a:r>
            <a:r>
              <a:rPr lang="en-US" b="1" baseline="0" dirty="0" smtClean="0"/>
              <a:t>single input-single output feedforward IFC</a:t>
            </a:r>
            <a:endParaRPr lang="en-US" b="1"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7</a:t>
            </a:fld>
            <a:endParaRPr lang="en-US" dirty="0"/>
          </a:p>
        </p:txBody>
      </p:sp>
    </p:spTree>
    <p:extLst>
      <p:ext uri="{BB962C8B-B14F-4D97-AF65-F5344CB8AC3E}">
        <p14:creationId xmlns:p14="http://schemas.microsoft.com/office/powerpoint/2010/main" val="176487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controller aiming for the </a:t>
            </a:r>
            <a:r>
              <a:rPr lang="en-US" b="1" dirty="0" smtClean="0"/>
              <a:t>fatigue loads</a:t>
            </a:r>
            <a:r>
              <a:rPr lang="en-US" dirty="0" smtClean="0"/>
              <a:t>,</a:t>
            </a:r>
            <a:r>
              <a:rPr lang="en-US" baseline="0" dirty="0" smtClean="0"/>
              <a:t> as has been seen in previous studies also. </a:t>
            </a:r>
          </a:p>
          <a:p>
            <a:endParaRPr lang="en-US" baseline="0" dirty="0" smtClean="0"/>
          </a:p>
          <a:p>
            <a:r>
              <a:rPr lang="en-US" baseline="0" dirty="0" smtClean="0"/>
              <a:t>-It is a </a:t>
            </a:r>
            <a:r>
              <a:rPr lang="en-US" b="1" baseline="0" dirty="0" smtClean="0"/>
              <a:t>individual flap Proportional Derivative controller </a:t>
            </a:r>
            <a:r>
              <a:rPr lang="en-US" baseline="0" dirty="0" smtClean="0"/>
              <a:t>based on the HP flapwise blade root bending moment input. </a:t>
            </a:r>
          </a:p>
          <a:p>
            <a:r>
              <a:rPr lang="en-US" baseline="0" dirty="0" smtClean="0"/>
              <a:t>-The </a:t>
            </a:r>
            <a:r>
              <a:rPr lang="en-US" b="1" baseline="0" dirty="0" smtClean="0"/>
              <a:t>PD gain tuning </a:t>
            </a:r>
            <a:r>
              <a:rPr lang="en-US" baseline="0" dirty="0" smtClean="0"/>
              <a:t>for each wind speed was based on ZN rule with stability points derived from the linear closed loop state space representation of the system derived with HawcStab2 and parametrical sweeps. </a:t>
            </a:r>
          </a:p>
          <a:p>
            <a:r>
              <a:rPr lang="en-US" baseline="0" dirty="0" smtClean="0"/>
              <a:t>-These </a:t>
            </a:r>
            <a:r>
              <a:rPr lang="en-US" b="1" baseline="0" dirty="0" smtClean="0"/>
              <a:t>gains </a:t>
            </a:r>
            <a:r>
              <a:rPr lang="en-US" b="0" baseline="0" dirty="0" smtClean="0"/>
              <a:t>were then scheduled </a:t>
            </a:r>
            <a:r>
              <a:rPr lang="en-US" baseline="0" dirty="0" smtClean="0"/>
              <a:t>with linear interpolation </a:t>
            </a:r>
            <a:r>
              <a:rPr lang="en-US" b="1" baseline="0" dirty="0" smtClean="0"/>
              <a:t>based on LP wind speed</a:t>
            </a:r>
            <a:r>
              <a:rPr lang="en-US" baseline="0" dirty="0" smtClean="0"/>
              <a:t>.</a:t>
            </a:r>
          </a:p>
          <a:p>
            <a:r>
              <a:rPr lang="en-US" baseline="0" dirty="0" smtClean="0"/>
              <a:t>-Parametrical sweeps for servo’s </a:t>
            </a:r>
            <a:r>
              <a:rPr lang="en-US" b="1" baseline="0" dirty="0" smtClean="0"/>
              <a:t>time constant</a:t>
            </a:r>
            <a:r>
              <a:rPr lang="en-US" baseline="0" dirty="0" smtClean="0"/>
              <a:t>.</a:t>
            </a:r>
          </a:p>
          <a:p>
            <a:endParaRPr lang="en-US" baseline="0" dirty="0" smtClean="0"/>
          </a:p>
          <a:p>
            <a:r>
              <a:rPr lang="en-US" baseline="0" dirty="0" smtClean="0"/>
              <a:t>So IF feedback PD control based on HP filtered blade root flapwise bending moment input and gain scheduling with LP filtered wind speed (can be obtained directly from measuring instrumentation or indirectly from main controller’s operating point).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8</a:t>
            </a:fld>
            <a:endParaRPr lang="en-US" dirty="0"/>
          </a:p>
        </p:txBody>
      </p:sp>
    </p:spTree>
    <p:extLst>
      <p:ext uri="{BB962C8B-B14F-4D97-AF65-F5344CB8AC3E}">
        <p14:creationId xmlns:p14="http://schemas.microsoft.com/office/powerpoint/2010/main" val="110581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finding</a:t>
            </a:r>
            <a:r>
              <a:rPr lang="en-US" baseline="0" dirty="0" smtClean="0"/>
              <a:t> optimal parameters and individual application based on </a:t>
            </a:r>
            <a:r>
              <a:rPr lang="en-US" b="1" baseline="0" dirty="0" smtClean="0"/>
              <a:t>IEC DLC 1.2 simulations</a:t>
            </a:r>
            <a:r>
              <a:rPr lang="en-US" baseline="0" dirty="0" smtClean="0"/>
              <a:t>, the two controllers where combined with the AEP operating below rated and the fatigue above (where most of the fatigue is contributed in most of the components). </a:t>
            </a:r>
          </a:p>
          <a:p>
            <a:r>
              <a:rPr lang="en-US" baseline="0" dirty="0" smtClean="0"/>
              <a:t>-The </a:t>
            </a:r>
            <a:r>
              <a:rPr lang="en-US" b="1" baseline="0" dirty="0" smtClean="0"/>
              <a:t>switching </a:t>
            </a:r>
            <a:r>
              <a:rPr lang="en-US" b="0" baseline="0" dirty="0" smtClean="0"/>
              <a:t>b</a:t>
            </a:r>
            <a:r>
              <a:rPr lang="en-US" baseline="0" dirty="0" smtClean="0"/>
              <a:t>eing smooth and efficient was tuned based </a:t>
            </a:r>
            <a:r>
              <a:rPr lang="en-US" b="1" baseline="0" dirty="0" smtClean="0"/>
              <a:t>on LP filtered wind speed </a:t>
            </a:r>
            <a:r>
              <a:rPr lang="en-US" baseline="0" dirty="0" smtClean="0"/>
              <a:t>and </a:t>
            </a:r>
            <a:r>
              <a:rPr lang="en-US" b="1" baseline="0" dirty="0" smtClean="0"/>
              <a:t>a LP signal full load indicator </a:t>
            </a:r>
            <a:r>
              <a:rPr lang="en-US" baseline="0" dirty="0" smtClean="0"/>
              <a:t>from main controller showing the operational point. </a:t>
            </a:r>
          </a:p>
          <a:p>
            <a:r>
              <a:rPr lang="en-US" baseline="0" dirty="0" smtClean="0"/>
              <a:t>-The controller is completely decoupled and </a:t>
            </a:r>
            <a:r>
              <a:rPr lang="en-US" b="1" baseline="0" dirty="0" smtClean="0"/>
              <a:t>on top of the main </a:t>
            </a:r>
            <a:r>
              <a:rPr lang="en-US" baseline="0" dirty="0" smtClean="0"/>
              <a:t>controller. </a:t>
            </a:r>
          </a:p>
          <a:p>
            <a:r>
              <a:rPr lang="en-US" baseline="0" dirty="0" smtClean="0"/>
              <a:t>-The optimal values for the switching were found with </a:t>
            </a:r>
            <a:r>
              <a:rPr lang="en-US" b="1" baseline="0" dirty="0" smtClean="0"/>
              <a:t>parametrical sweeps</a:t>
            </a:r>
            <a:r>
              <a:rPr lang="en-US" baseline="0" dirty="0" smtClean="0"/>
              <a:t> which also helped understanding the systems behavior</a:t>
            </a:r>
          </a:p>
          <a:p>
            <a:r>
              <a:rPr lang="en-US" baseline="0" dirty="0" smtClean="0"/>
              <a:t>-Tested in DLC 1.2</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en-US" smtClean="0"/>
              <a:pPr/>
              <a:t>9</a:t>
            </a:fld>
            <a:endParaRPr lang="en-US" dirty="0"/>
          </a:p>
        </p:txBody>
      </p:sp>
    </p:spTree>
    <p:extLst>
      <p:ext uri="{BB962C8B-B14F-4D97-AF65-F5344CB8AC3E}">
        <p14:creationId xmlns:p14="http://schemas.microsoft.com/office/powerpoint/2010/main" val="321397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4572000" y="6477000"/>
            <a:ext cx="2970213"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11"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2" name="Rectangle 1"/>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09600" y="1295400"/>
            <a:ext cx="6402388" cy="838200"/>
          </a:xfrm>
        </p:spPr>
        <p:txBody>
          <a:bodyPr/>
          <a:lstStyle>
            <a:lvl1pPr>
              <a:defRPr/>
            </a:lvl1pPr>
          </a:lstStyle>
          <a:p>
            <a:pPr lvl="0"/>
            <a:r>
              <a:rPr lang="en-US" noProof="0" dirty="0" smtClean="0"/>
              <a:t>Click to edit Master title style</a:t>
            </a:r>
          </a:p>
        </p:txBody>
      </p:sp>
      <p:sp>
        <p:nvSpPr>
          <p:cNvPr id="114691"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en-US" noProof="0" dirty="0" smtClean="0"/>
              <a:t>Click to edit Master subtitle style</a:t>
            </a:r>
          </a:p>
        </p:txBody>
      </p:sp>
      <p:pic>
        <p:nvPicPr>
          <p:cNvPr id="114694" name="Picture 6" descr="DTU frise RGB"/>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32300" y="3124200"/>
            <a:ext cx="4711700" cy="2338388"/>
          </a:xfrm>
          <a:prstGeom prst="rect">
            <a:avLst/>
          </a:prstGeom>
          <a:noFill/>
          <a:extLst>
            <a:ext uri="{909E8E84-426E-40DD-AFC4-6F175D3DCCD1}">
              <a14:hiddenFill xmlns:a14="http://schemas.microsoft.com/office/drawing/2010/main">
                <a:solidFill>
                  <a:srgbClr val="FFFFFF"/>
                </a:solidFill>
              </a14:hiddenFill>
            </a:ext>
          </a:extLst>
        </p:spPr>
      </p:pic>
      <p:pic>
        <p:nvPicPr>
          <p:cNvPr id="4" name="SecondLogo0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126" y="6029563"/>
            <a:ext cx="5162677" cy="627975"/>
          </a:xfrm>
          <a:prstGeom prst="rect">
            <a:avLst/>
          </a:prstGeom>
        </p:spPr>
      </p:pic>
      <p:pic>
        <p:nvPicPr>
          <p:cNvPr id="8" name="frise0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0463" y="3125763"/>
            <a:ext cx="5039531" cy="2340000"/>
          </a:xfrm>
          <a:prstGeom prst="rect">
            <a:avLst/>
          </a:prstGeom>
        </p:spPr>
      </p:pic>
      <p:pic>
        <p:nvPicPr>
          <p:cNvPr id="12"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86123" y="279400"/>
            <a:ext cx="365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bg1"/>
                </a:solidFill>
              </a:defRPr>
            </a:lvl1pPr>
          </a:lstStyle>
          <a:p>
            <a:r>
              <a:rPr lang="en-US" smtClean="0"/>
              <a:t>27 September 2016</a:t>
            </a:r>
            <a:endParaRPr lang="en-US" dirty="0"/>
          </a:p>
        </p:txBody>
      </p:sp>
    </p:spTree>
    <p:extLst>
      <p:ext uri="{BB962C8B-B14F-4D97-AF65-F5344CB8AC3E}">
        <p14:creationId xmlns:p14="http://schemas.microsoft.com/office/powerpoint/2010/main" val="32272145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5"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6"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3896437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7"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8"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11877740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0"/>
            <a:ext cx="3810000"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600200"/>
            <a:ext cx="3810000"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8"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9" name="Date Placeholder 1"/>
          <p:cNvSpPr>
            <a:spLocks noGrp="1"/>
          </p:cNvSpPr>
          <p:nvPr>
            <p:ph type="dt" sz="half" idx="10"/>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42630975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6"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7"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1208455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5"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6"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26692647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Date Placeholder 1"/>
          <p:cNvSpPr>
            <a:spLocks noGrp="1"/>
          </p:cNvSpPr>
          <p:nvPr>
            <p:ph type="dt" sz="half" idx="2"/>
          </p:nvPr>
        </p:nvSpPr>
        <p:spPr>
          <a:xfrm>
            <a:off x="7618800" y="6477000"/>
            <a:ext cx="763200" cy="306000"/>
          </a:xfrm>
          <a:prstGeom prst="rect">
            <a:avLst/>
          </a:prstGeom>
        </p:spPr>
        <p:txBody>
          <a:bodyPr vert="horz" lIns="0" tIns="0" rIns="0" bIns="0" rtlCol="0" anchor="t" anchorCtr="0"/>
          <a:lstStyle>
            <a:lvl1pPr algn="r">
              <a:defRPr sz="900">
                <a:solidFill>
                  <a:schemeClr val="bg1"/>
                </a:solidFill>
              </a:defRPr>
            </a:lvl1pPr>
          </a:lstStyle>
          <a:p>
            <a:r>
              <a:rPr lang="en-US" smtClean="0"/>
              <a:t>27 September 2016</a:t>
            </a:r>
            <a:endParaRPr lang="en-US" dirty="0"/>
          </a:p>
        </p:txBody>
      </p:sp>
      <p:sp>
        <p:nvSpPr>
          <p:cNvPr id="13" name="Date Placeholder 1"/>
          <p:cNvSpPr txBox="1">
            <a:spLocks/>
          </p:cNvSpPr>
          <p:nvPr userDrawn="1"/>
        </p:nvSpPr>
        <p:spPr>
          <a:xfrm>
            <a:off x="7618800" y="6476999"/>
            <a:ext cx="763200" cy="306000"/>
          </a:xfrm>
          <a:prstGeom prst="rect">
            <a:avLst/>
          </a:prstGeom>
        </p:spPr>
        <p:txBody>
          <a:bodyPr vert="horz" lIns="0" tIns="0" rIns="0" bIns="0" rtlCol="0" anchor="t" anchorCtr="0"/>
          <a:lstStyle>
            <a:defPPr>
              <a:defRPr lang="da-DK"/>
            </a:defPPr>
            <a:lvl1pPr algn="r"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2AF09DA4-B740-4DBC-9D5D-281A304EB322}" type="datetimeFigureOut">
              <a:rPr lang="en-US" smtClean="0">
                <a:solidFill>
                  <a:schemeClr val="bg1"/>
                </a:solidFill>
              </a:rPr>
              <a:pPr/>
              <a:t>9/27/2016</a:t>
            </a:fld>
            <a:endParaRPr lang="en-US" dirty="0">
              <a:solidFill>
                <a:schemeClr val="bg1"/>
              </a:solidFill>
            </a:endParaRPr>
          </a:p>
        </p:txBody>
      </p:sp>
      <p:sp>
        <p:nvSpPr>
          <p:cNvPr id="9" name="Footer Placeholder 2"/>
          <p:cNvSpPr>
            <a:spLocks noGrp="1"/>
          </p:cNvSpPr>
          <p:nvPr>
            <p:ph type="ftr" sz="quarter" idx="3"/>
          </p:nvPr>
        </p:nvSpPr>
        <p:spPr>
          <a:xfrm>
            <a:off x="4572000" y="6477000"/>
            <a:ext cx="2970213"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11"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2" name="Rectangle 1"/>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pic>
        <p:nvPicPr>
          <p:cNvPr id="8" name="Picture 2"/>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588" y="2997200"/>
            <a:ext cx="2411412"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0" name="Rectangle 2"/>
          <p:cNvSpPr>
            <a:spLocks noGrp="1" noChangeArrowheads="1"/>
          </p:cNvSpPr>
          <p:nvPr>
            <p:ph type="ctrTitle"/>
          </p:nvPr>
        </p:nvSpPr>
        <p:spPr>
          <a:xfrm>
            <a:off x="609600" y="1295400"/>
            <a:ext cx="6402388" cy="838200"/>
          </a:xfrm>
        </p:spPr>
        <p:txBody>
          <a:bodyPr/>
          <a:lstStyle>
            <a:lvl1pPr>
              <a:defRPr/>
            </a:lvl1pPr>
          </a:lstStyle>
          <a:p>
            <a:pPr lvl="0"/>
            <a:r>
              <a:rPr lang="en-US" noProof="0" dirty="0" smtClean="0"/>
              <a:t>Click to edit Master title style</a:t>
            </a:r>
          </a:p>
        </p:txBody>
      </p:sp>
      <p:sp>
        <p:nvSpPr>
          <p:cNvPr id="114691"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en-US" noProof="0" dirty="0" smtClean="0"/>
              <a:t>Click to edit Master subtitle style</a:t>
            </a:r>
          </a:p>
        </p:txBody>
      </p:sp>
      <p:pic>
        <p:nvPicPr>
          <p:cNvPr id="114694" name="Picture 6" descr="DTU frise RGB"/>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32300" y="3124200"/>
            <a:ext cx="4711700" cy="23383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86123" y="279400"/>
            <a:ext cx="365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7"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8"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16178764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0"/>
            <a:ext cx="3810000"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600200"/>
            <a:ext cx="3810000"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8"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9" name="Date Placeholder 1"/>
          <p:cNvSpPr>
            <a:spLocks noGrp="1"/>
          </p:cNvSpPr>
          <p:nvPr>
            <p:ph type="dt" sz="half" idx="10"/>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5301018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6"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7"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Tree>
    <p:extLst>
      <p:ext uri="{BB962C8B-B14F-4D97-AF65-F5344CB8AC3E}">
        <p14:creationId xmlns:p14="http://schemas.microsoft.com/office/powerpoint/2010/main" val="8134566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113666"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13667"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3676" name="bmkOffWorkareaText"/>
          <p:cNvSpPr>
            <a:spLocks noChangeArrowheads="1"/>
          </p:cNvSpPr>
          <p:nvPr/>
        </p:nvSpPr>
        <p:spPr bwMode="auto">
          <a:xfrm>
            <a:off x="989012" y="6477000"/>
            <a:ext cx="4230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r>
              <a:rPr lang="en-US" sz="900" b="1" dirty="0" smtClean="0"/>
              <a:t>DTU Wind Energy, Technical University of Denmark</a:t>
            </a:r>
            <a:endParaRPr lang="en-US" sz="900" b="1" dirty="0"/>
          </a:p>
        </p:txBody>
      </p:sp>
      <p:pic>
        <p:nvPicPr>
          <p:cNvPr id="12"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86123" y="279400"/>
            <a:ext cx="365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
        <p:nvSpPr>
          <p:cNvPr id="13" name="TextBox 12"/>
          <p:cNvSpPr txBox="1"/>
          <p:nvPr userDrawn="1"/>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4" name="Straight Connector 13"/>
          <p:cNvCxnSpPr/>
          <p:nvPr userDrawn="1"/>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iming>
    <p:tnLst>
      <p:par>
        <p:cTn id="1" dur="indefinite" restart="never" nodeType="tmRoot"/>
      </p:par>
    </p:tnLst>
  </p:timing>
  <p:hf hdr="0" ftr="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13" indent="-188913" algn="l" rtl="0" eaLnBrk="1" fontAlgn="base" hangingPunct="1">
        <a:spcBef>
          <a:spcPct val="20000"/>
        </a:spcBef>
        <a:spcAft>
          <a:spcPct val="0"/>
        </a:spcAft>
        <a:buChar char="•"/>
        <a:defRPr sz="1600">
          <a:solidFill>
            <a:schemeClr val="tx1"/>
          </a:solidFill>
          <a:latin typeface="+mn-lt"/>
          <a:ea typeface="+mn-ea"/>
          <a:cs typeface="+mn-cs"/>
        </a:defRPr>
      </a:lvl1pPr>
      <a:lvl2pPr marL="574675" indent="-195263" algn="l" rtl="0" eaLnBrk="1" fontAlgn="base" hangingPunct="1">
        <a:spcBef>
          <a:spcPct val="20000"/>
        </a:spcBef>
        <a:spcAft>
          <a:spcPct val="0"/>
        </a:spcAft>
        <a:buChar char="–"/>
        <a:defRPr sz="1600">
          <a:solidFill>
            <a:schemeClr val="tx1"/>
          </a:solidFill>
          <a:latin typeface="+mn-lt"/>
          <a:ea typeface="+mn-ea"/>
        </a:defRPr>
      </a:lvl2pPr>
      <a:lvl3pPr marL="1279525" indent="-228600" algn="l" rtl="0" eaLnBrk="1" fontAlgn="base" hangingPunct="1">
        <a:spcBef>
          <a:spcPct val="20000"/>
        </a:spcBef>
        <a:spcAft>
          <a:spcPct val="0"/>
        </a:spcAft>
        <a:buChar char="•"/>
        <a:defRPr sz="1600">
          <a:solidFill>
            <a:schemeClr val="tx1"/>
          </a:solidFill>
          <a:latin typeface="+mn-lt"/>
          <a:ea typeface="+mn-ea"/>
        </a:defRPr>
      </a:lvl3pPr>
      <a:lvl4pPr marL="1698625" indent="-228600" algn="l" rtl="0" eaLnBrk="1" fontAlgn="base" hangingPunct="1">
        <a:spcBef>
          <a:spcPct val="20000"/>
        </a:spcBef>
        <a:spcAft>
          <a:spcPct val="0"/>
        </a:spcAft>
        <a:buChar char="–"/>
        <a:defRPr sz="1600">
          <a:solidFill>
            <a:schemeClr val="tx1"/>
          </a:solidFill>
          <a:latin typeface="+mn-lt"/>
          <a:ea typeface="+mn-ea"/>
        </a:defRPr>
      </a:lvl4pPr>
      <a:lvl5pPr marL="2117725" indent="-228600" algn="l" rtl="0" eaLnBrk="1" fontAlgn="base" hangingPunct="1">
        <a:spcBef>
          <a:spcPct val="20000"/>
        </a:spcBef>
        <a:spcAft>
          <a:spcPct val="0"/>
        </a:spcAft>
        <a:buChar char="»"/>
        <a:defRPr sz="1600">
          <a:solidFill>
            <a:schemeClr val="tx1"/>
          </a:solidFill>
          <a:latin typeface="+mn-lt"/>
          <a:ea typeface="+mn-ea"/>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US" smtClean="0"/>
              <a:pPr/>
              <a:t>‹#›</a:t>
            </a:fld>
            <a:endParaRPr lang="en-US" dirty="0"/>
          </a:p>
        </p:txBody>
      </p:sp>
      <p:sp>
        <p:nvSpPr>
          <p:cNvPr id="113666"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113667"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3676" name="bmkOffWorkareaText02"/>
          <p:cNvSpPr>
            <a:spLocks noChangeArrowheads="1"/>
          </p:cNvSpPr>
          <p:nvPr/>
        </p:nvSpPr>
        <p:spPr bwMode="auto">
          <a:xfrm>
            <a:off x="989012" y="6477000"/>
            <a:ext cx="4230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r>
              <a:rPr lang="en-US" sz="900" b="1" dirty="0" smtClean="0"/>
              <a:t>DTU Wind Energy, Technical University of Denmark</a:t>
            </a:r>
            <a:endParaRPr lang="en-US" sz="900" b="1" dirty="0"/>
          </a:p>
        </p:txBody>
      </p:sp>
      <p:sp>
        <p:nvSpPr>
          <p:cNvPr id="10" name="Footer Placeholder 2"/>
          <p:cNvSpPr>
            <a:spLocks noGrp="1"/>
          </p:cNvSpPr>
          <p:nvPr>
            <p:ph type="ftr" sz="quarter" idx="3"/>
          </p:nvPr>
        </p:nvSpPr>
        <p:spPr>
          <a:xfrm>
            <a:off x="5436096" y="6477000"/>
            <a:ext cx="2106117" cy="306000"/>
          </a:xfrm>
          <a:prstGeom prst="rect">
            <a:avLst/>
          </a:prstGeom>
        </p:spPr>
        <p:txBody>
          <a:bodyPr vert="horz" lIns="0" tIns="0" rIns="0" bIns="0" rtlCol="0" anchor="t" anchorCtr="0"/>
          <a:lstStyle>
            <a:lvl1pPr algn="r">
              <a:defRPr sz="900">
                <a:solidFill>
                  <a:schemeClr val="tx1"/>
                </a:solidFill>
              </a:defRPr>
            </a:lvl1pPr>
          </a:lstStyle>
          <a:p>
            <a:endParaRPr lang="en-US" dirty="0"/>
          </a:p>
        </p:txBody>
      </p:sp>
      <p:pic>
        <p:nvPicPr>
          <p:cNvPr id="11"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86123" y="279400"/>
            <a:ext cx="365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ate Placeholder 1"/>
          <p:cNvSpPr>
            <a:spLocks noGrp="1"/>
          </p:cNvSpPr>
          <p:nvPr>
            <p:ph type="dt" sz="half" idx="2"/>
          </p:nvPr>
        </p:nvSpPr>
        <p:spPr>
          <a:xfrm>
            <a:off x="7618800" y="6476999"/>
            <a:ext cx="763200" cy="306000"/>
          </a:xfrm>
          <a:prstGeom prst="rect">
            <a:avLst/>
          </a:prstGeom>
        </p:spPr>
        <p:txBody>
          <a:bodyPr vert="horz" lIns="0" tIns="0" rIns="0" bIns="0" rtlCol="0" anchor="t" anchorCtr="0"/>
          <a:lstStyle>
            <a:lvl1pPr algn="r">
              <a:defRPr sz="900">
                <a:solidFill>
                  <a:schemeClr val="tx1"/>
                </a:solidFill>
              </a:defRPr>
            </a:lvl1pPr>
          </a:lstStyle>
          <a:p>
            <a:r>
              <a:rPr lang="en-US" smtClean="0"/>
              <a:t>27 September 2016</a:t>
            </a:r>
            <a:endParaRPr lang="en-US" dirty="0"/>
          </a:p>
        </p:txBody>
      </p:sp>
      <p:sp>
        <p:nvSpPr>
          <p:cNvPr id="13" name="TextBox 12"/>
          <p:cNvSpPr txBox="1"/>
          <p:nvPr userDrawn="1"/>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5" name="Straight Connector 14"/>
          <p:cNvCxnSpPr/>
          <p:nvPr userDrawn="1"/>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60" r:id="rId4"/>
    <p:sldLayoutId id="2147483661" r:id="rId5"/>
  </p:sldLayoutIdLst>
  <p:timing>
    <p:tnLst>
      <p:par>
        <p:cTn id="1" dur="indefinite" restart="never" nodeType="tmRoot"/>
      </p:par>
    </p:tnLst>
  </p:timing>
  <p:hf hdr="0" ftr="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13" indent="-188913" algn="l" rtl="0" eaLnBrk="1" fontAlgn="base" hangingPunct="1">
        <a:spcBef>
          <a:spcPct val="20000"/>
        </a:spcBef>
        <a:spcAft>
          <a:spcPct val="0"/>
        </a:spcAft>
        <a:buChar char="•"/>
        <a:defRPr sz="1600">
          <a:solidFill>
            <a:schemeClr val="tx1"/>
          </a:solidFill>
          <a:latin typeface="+mn-lt"/>
          <a:ea typeface="+mn-ea"/>
          <a:cs typeface="+mn-cs"/>
        </a:defRPr>
      </a:lvl1pPr>
      <a:lvl2pPr marL="574675" indent="-195263" algn="l" rtl="0" eaLnBrk="1" fontAlgn="base" hangingPunct="1">
        <a:spcBef>
          <a:spcPct val="20000"/>
        </a:spcBef>
        <a:spcAft>
          <a:spcPct val="0"/>
        </a:spcAft>
        <a:buChar char="–"/>
        <a:defRPr sz="1600">
          <a:solidFill>
            <a:schemeClr val="tx1"/>
          </a:solidFill>
          <a:latin typeface="+mn-lt"/>
          <a:ea typeface="+mn-ea"/>
        </a:defRPr>
      </a:lvl2pPr>
      <a:lvl3pPr marL="1279525" indent="-228600" algn="l" rtl="0" eaLnBrk="1" fontAlgn="base" hangingPunct="1">
        <a:spcBef>
          <a:spcPct val="20000"/>
        </a:spcBef>
        <a:spcAft>
          <a:spcPct val="0"/>
        </a:spcAft>
        <a:buChar char="•"/>
        <a:defRPr sz="1600">
          <a:solidFill>
            <a:schemeClr val="tx1"/>
          </a:solidFill>
          <a:latin typeface="+mn-lt"/>
          <a:ea typeface="+mn-ea"/>
        </a:defRPr>
      </a:lvl3pPr>
      <a:lvl4pPr marL="1698625" indent="-228600" algn="l" rtl="0" eaLnBrk="1" fontAlgn="base" hangingPunct="1">
        <a:spcBef>
          <a:spcPct val="20000"/>
        </a:spcBef>
        <a:spcAft>
          <a:spcPct val="0"/>
        </a:spcAft>
        <a:buChar char="–"/>
        <a:defRPr sz="1600">
          <a:solidFill>
            <a:schemeClr val="tx1"/>
          </a:solidFill>
          <a:latin typeface="+mn-lt"/>
          <a:ea typeface="+mn-ea"/>
        </a:defRPr>
      </a:lvl4pPr>
      <a:lvl5pPr marL="2117725" indent="-228600" algn="l" rtl="0" eaLnBrk="1" fontAlgn="base" hangingPunct="1">
        <a:spcBef>
          <a:spcPct val="20000"/>
        </a:spcBef>
        <a:spcAft>
          <a:spcPct val="0"/>
        </a:spcAft>
        <a:buChar char="»"/>
        <a:defRPr sz="1600">
          <a:solidFill>
            <a:schemeClr val="tx1"/>
          </a:solidFill>
          <a:latin typeface="+mn-lt"/>
          <a:ea typeface="+mn-ea"/>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video" Target="../media/media1.wmv"/><Relationship Id="rId7" Type="http://schemas.openxmlformats.org/officeDocument/2006/relationships/notesSlide" Target="../notesSlides/notesSlide11.xml"/><Relationship Id="rId2" Type="http://schemas.microsoft.com/office/2007/relationships/media" Target="../media/media1.wmv"/><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video" Target="../media/media2.wmv"/><Relationship Id="rId4" Type="http://schemas.microsoft.com/office/2007/relationships/media" Target="../media/media2.wmv"/><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video" Target="../media/media3.wmv"/><Relationship Id="rId7" Type="http://schemas.openxmlformats.org/officeDocument/2006/relationships/notesSlide" Target="../notesSlides/notesSlide13.xml"/><Relationship Id="rId2" Type="http://schemas.microsoft.com/office/2007/relationships/media" Target="../media/media3.wmv"/><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video" Target="../media/media4.wmv"/><Relationship Id="rId4" Type="http://schemas.microsoft.com/office/2007/relationships/media" Target="../media/media4.wmv"/><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611560" y="764704"/>
            <a:ext cx="7704856" cy="1270248"/>
          </a:xfrm>
        </p:spPr>
        <p:txBody>
          <a:bodyPr/>
          <a:lstStyle/>
          <a:p>
            <a:r>
              <a:rPr lang="en-US" dirty="0"/>
              <a:t>Power performance optimization and loads alleviation with active flaps using individual flap </a:t>
            </a:r>
            <a:r>
              <a:rPr lang="en-US" dirty="0" smtClean="0"/>
              <a:t>control</a:t>
            </a:r>
            <a:endParaRPr lang="en-US" dirty="0"/>
          </a:p>
        </p:txBody>
      </p:sp>
      <p:sp>
        <p:nvSpPr>
          <p:cNvPr id="115715" name="Rectangle 3"/>
          <p:cNvSpPr>
            <a:spLocks noGrp="1" noChangeArrowheads="1"/>
          </p:cNvSpPr>
          <p:nvPr>
            <p:ph type="subTitle" idx="1"/>
          </p:nvPr>
        </p:nvSpPr>
        <p:spPr>
          <a:xfrm>
            <a:off x="578267" y="2132856"/>
            <a:ext cx="8496944" cy="1752600"/>
          </a:xfrm>
        </p:spPr>
        <p:txBody>
          <a:bodyPr/>
          <a:lstStyle/>
          <a:p>
            <a:endParaRPr lang="en-US" dirty="0" smtClean="0"/>
          </a:p>
          <a:p>
            <a:r>
              <a:rPr lang="en-US" dirty="0" smtClean="0"/>
              <a:t>Vasilis Pettas </a:t>
            </a:r>
          </a:p>
          <a:p>
            <a:r>
              <a:rPr lang="en-US" dirty="0" smtClean="0"/>
              <a:t>Thanasis Barlas </a:t>
            </a:r>
          </a:p>
          <a:p>
            <a:r>
              <a:rPr lang="en-US" dirty="0" smtClean="0"/>
              <a:t>Drew Gertz </a:t>
            </a:r>
          </a:p>
          <a:p>
            <a:r>
              <a:rPr lang="en-US" dirty="0" smtClean="0"/>
              <a:t>Helge Madsen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6501"/>
    </mc:Choice>
    <mc:Fallback xmlns="">
      <p:transition spd="slow" advTm="1650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Results – AEP increase</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AEP increase (below rated)</a:t>
            </a:r>
          </a:p>
          <a:p>
            <a:r>
              <a:rPr lang="en-US" dirty="0" smtClean="0"/>
              <a:t>Influence of turbulence intensity</a:t>
            </a:r>
          </a:p>
          <a:p>
            <a:r>
              <a:rPr lang="en-US" dirty="0"/>
              <a:t>AEP increase due to upscaling for 10% TI : 3.4</a:t>
            </a:r>
            <a:r>
              <a:rPr lang="en-US" dirty="0" smtClean="0"/>
              <a:t>%</a:t>
            </a:r>
          </a:p>
          <a:p>
            <a:r>
              <a:rPr lang="en-US" dirty="0" smtClean="0"/>
              <a:t>Influence on fatigue loads</a:t>
            </a:r>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10</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2"/>
          <p:cNvSpPr>
            <a:spLocks noChangeArrowheads="1"/>
          </p:cNvSpPr>
          <p:nvPr/>
        </p:nvSpPr>
        <p:spPr bwMode="auto">
          <a:xfrm>
            <a:off x="3059832" y="24928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Power_comp_AEP"/>
          <p:cNvPicPr>
            <a:picLocks noChangeAspect="1" noChangeArrowheads="1"/>
          </p:cNvPicPr>
          <p:nvPr/>
        </p:nvPicPr>
        <p:blipFill>
          <a:blip r:embed="rId3" cstate="print">
            <a:extLst>
              <a:ext uri="{28A0092B-C50C-407E-A947-70E740481C1C}">
                <a14:useLocalDpi xmlns:a14="http://schemas.microsoft.com/office/drawing/2010/main" val="0"/>
              </a:ext>
            </a:extLst>
          </a:blip>
          <a:srcRect l="6625" r="7359" b="2843"/>
          <a:stretch>
            <a:fillRect/>
          </a:stretch>
        </p:blipFill>
        <p:spPr bwMode="auto">
          <a:xfrm>
            <a:off x="2555776" y="2512996"/>
            <a:ext cx="4053768" cy="25721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540568" y="7353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descr="AEP_co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260" y="5170512"/>
            <a:ext cx="596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25154"/>
      </p:ext>
    </p:extLst>
  </p:cSld>
  <p:clrMapOvr>
    <a:masterClrMapping/>
  </p:clrMapOvr>
  <mc:AlternateContent xmlns:mc="http://schemas.openxmlformats.org/markup-compatibility/2006" xmlns:p14="http://schemas.microsoft.com/office/powerpoint/2010/main">
    <mc:Choice Requires="p14">
      <p:transition spd="slow" p14:dur="2000" advTm="75202"/>
    </mc:Choice>
    <mc:Fallback xmlns="">
      <p:transition spd="slow" advTm="7520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Results</a:t>
            </a:r>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11</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2"/>
          <p:cNvSpPr>
            <a:spLocks noChangeArrowheads="1"/>
          </p:cNvSpPr>
          <p:nvPr/>
        </p:nvSpPr>
        <p:spPr bwMode="auto">
          <a:xfrm>
            <a:off x="3059832" y="24928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540568" y="7353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p:cNvSpPr txBox="1"/>
          <p:nvPr/>
        </p:nvSpPr>
        <p:spPr>
          <a:xfrm>
            <a:off x="2451720" y="1052736"/>
            <a:ext cx="4712568" cy="707886"/>
          </a:xfrm>
          <a:prstGeom prst="rect">
            <a:avLst/>
          </a:prstGeom>
          <a:noFill/>
        </p:spPr>
        <p:txBody>
          <a:bodyPr wrap="square" rtlCol="0">
            <a:spAutoFit/>
          </a:bodyPr>
          <a:lstStyle/>
          <a:p>
            <a:pPr algn="ctr"/>
            <a:r>
              <a:rPr lang="da-DK" dirty="0" smtClean="0"/>
              <a:t>Animation of bade and flap </a:t>
            </a:r>
            <a:r>
              <a:rPr lang="en-US" dirty="0" smtClean="0"/>
              <a:t>response</a:t>
            </a:r>
          </a:p>
          <a:p>
            <a:pPr algn="ctr"/>
            <a:r>
              <a:rPr lang="da-DK" dirty="0" smtClean="0"/>
              <a:t>DLC 1.2 8m/s – </a:t>
            </a:r>
            <a:r>
              <a:rPr lang="en-US" dirty="0" smtClean="0"/>
              <a:t>AEP feedforward IFC</a:t>
            </a:r>
            <a:endParaRPr lang="en-US" dirty="0"/>
          </a:p>
        </p:txBody>
      </p:sp>
      <p:pic>
        <p:nvPicPr>
          <p:cNvPr id="8" name="blade_no_flap_12_08.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115616" y="1916830"/>
            <a:ext cx="2996095" cy="4149769"/>
          </a:xfrm>
          <a:prstGeom prst="rect">
            <a:avLst/>
          </a:prstGeom>
        </p:spPr>
      </p:pic>
      <p:sp>
        <p:nvSpPr>
          <p:cNvPr id="12" name="TextBox 11"/>
          <p:cNvSpPr txBox="1"/>
          <p:nvPr/>
        </p:nvSpPr>
        <p:spPr>
          <a:xfrm>
            <a:off x="2122893" y="6066601"/>
            <a:ext cx="914400" cy="338554"/>
          </a:xfrm>
          <a:prstGeom prst="rect">
            <a:avLst/>
          </a:prstGeom>
          <a:noFill/>
        </p:spPr>
        <p:txBody>
          <a:bodyPr wrap="square" rtlCol="0">
            <a:spAutoFit/>
          </a:bodyPr>
          <a:lstStyle/>
          <a:p>
            <a:r>
              <a:rPr lang="en-US" dirty="0" smtClean="0"/>
              <a:t>no</a:t>
            </a:r>
            <a:r>
              <a:rPr lang="da-DK" dirty="0" smtClean="0"/>
              <a:t> flap</a:t>
            </a:r>
            <a:endParaRPr lang="da-DK" dirty="0"/>
          </a:p>
        </p:txBody>
      </p:sp>
      <p:pic>
        <p:nvPicPr>
          <p:cNvPr id="13" name="blade_flap_12_08.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4645383" y="1938867"/>
            <a:ext cx="2986449" cy="4136408"/>
          </a:xfrm>
          <a:prstGeom prst="rect">
            <a:avLst/>
          </a:prstGeom>
        </p:spPr>
      </p:pic>
      <p:sp>
        <p:nvSpPr>
          <p:cNvPr id="15" name="TextBox 14"/>
          <p:cNvSpPr txBox="1"/>
          <p:nvPr/>
        </p:nvSpPr>
        <p:spPr>
          <a:xfrm>
            <a:off x="5793210" y="6090698"/>
            <a:ext cx="690793" cy="338554"/>
          </a:xfrm>
          <a:prstGeom prst="rect">
            <a:avLst/>
          </a:prstGeom>
          <a:noFill/>
        </p:spPr>
        <p:txBody>
          <a:bodyPr wrap="square" rtlCol="0">
            <a:spAutoFit/>
          </a:bodyPr>
          <a:lstStyle/>
          <a:p>
            <a:r>
              <a:rPr lang="da-DK" dirty="0" smtClean="0"/>
              <a:t> flap</a:t>
            </a:r>
            <a:endParaRPr lang="da-DK" dirty="0"/>
          </a:p>
        </p:txBody>
      </p:sp>
    </p:spTree>
    <p:custDataLst>
      <p:tags r:id="rId1"/>
    </p:custDataLst>
    <p:extLst>
      <p:ext uri="{BB962C8B-B14F-4D97-AF65-F5344CB8AC3E}">
        <p14:creationId xmlns:p14="http://schemas.microsoft.com/office/powerpoint/2010/main" val="409446587"/>
      </p:ext>
    </p:extLst>
  </p:cSld>
  <p:clrMapOvr>
    <a:masterClrMapping/>
  </p:clrMapOvr>
  <mc:AlternateContent xmlns:mc="http://schemas.openxmlformats.org/markup-compatibility/2006" xmlns:p14="http://schemas.microsoft.com/office/powerpoint/2010/main">
    <mc:Choice Requires="p14">
      <p:transition spd="slow" p14:dur="2000" advTm="24102"/>
    </mc:Choice>
    <mc:Fallback xmlns="">
      <p:transition spd="slow" advTm="241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11" fill="hold"/>
                                        <p:tgtEl>
                                          <p:spTgt spid="13"/>
                                        </p:tgtEl>
                                      </p:cBhvr>
                                    </p:cmd>
                                  </p:childTnLst>
                                </p:cTn>
                              </p:par>
                              <p:par>
                                <p:cTn id="7" presetID="1" presetClass="mediacall" presetSubtype="0" fill="hold" nodeType="withEffect">
                                  <p:stCondLst>
                                    <p:cond delay="0"/>
                                  </p:stCondLst>
                                  <p:childTnLst>
                                    <p:cmd type="call" cmd="playFrom(0.0)">
                                      <p:cBhvr>
                                        <p:cTn id="8" dur="1111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video>
              <p:cMediaNode vol="80000">
                <p:cTn id="10" fill="hold" display="0">
                  <p:stCondLst>
                    <p:cond delay="indefinite"/>
                  </p:stCondLst>
                </p:cTn>
                <p:tgtEl>
                  <p:spTgt spid="13"/>
                </p:tgtEl>
              </p:cMediaNode>
            </p:video>
          </p:childTnLst>
        </p:cTn>
      </p:par>
    </p:tnLst>
  </p:timing>
  <p:extLst>
    <p:ext uri="{E180D4A7-C9FB-4DFB-919C-405C955672EB}">
      <p14:showEvtLst xmlns:p14="http://schemas.microsoft.com/office/powerpoint/2010/main">
        <p14:playEvt time="2281" objId="13"/>
        <p14:playEvt time="2281" objId="8"/>
        <p14:stopEvt time="24102" objId="8"/>
        <p14:stopEvt time="24102"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Results – fatigue load alleviation</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Fatigue load reduction above rated</a:t>
            </a:r>
          </a:p>
          <a:p>
            <a:r>
              <a:rPr lang="en-US" dirty="0" smtClean="0"/>
              <a:t>Focus on design blade </a:t>
            </a:r>
            <a:r>
              <a:rPr lang="en-US" dirty="0" smtClean="0"/>
              <a:t>loads and main bearing</a:t>
            </a:r>
            <a:endParaRPr lang="en-US" dirty="0" smtClean="0"/>
          </a:p>
          <a:p>
            <a:r>
              <a:rPr lang="da-DK" dirty="0" smtClean="0"/>
              <a:t>AEP part </a:t>
            </a:r>
            <a:r>
              <a:rPr lang="en-US" dirty="0" smtClean="0"/>
              <a:t>increases loads</a:t>
            </a:r>
            <a:r>
              <a:rPr lang="da-DK" dirty="0" smtClean="0"/>
              <a:t> </a:t>
            </a:r>
            <a:r>
              <a:rPr lang="en-US" dirty="0" smtClean="0"/>
              <a:t>below rated</a:t>
            </a:r>
          </a:p>
          <a:p>
            <a:r>
              <a:rPr lang="da-DK" dirty="0" smtClean="0"/>
              <a:t>Class </a:t>
            </a:r>
            <a:r>
              <a:rPr lang="en-US" dirty="0" smtClean="0"/>
              <a:t>specific</a:t>
            </a:r>
            <a:r>
              <a:rPr lang="da-DK" dirty="0" smtClean="0"/>
              <a:t> </a:t>
            </a:r>
            <a:r>
              <a:rPr lang="en-US" dirty="0" smtClean="0"/>
              <a:t>results</a:t>
            </a:r>
            <a:r>
              <a:rPr lang="da-DK" dirty="0" smtClean="0"/>
              <a:t> (IA)</a:t>
            </a:r>
            <a:endParaRPr lang="en-US" dirty="0" smtClean="0"/>
          </a:p>
          <a:p>
            <a:endParaRPr lang="en-US" dirty="0" smtClean="0"/>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12</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2"/>
          <p:cNvSpPr>
            <a:spLocks noChangeArrowheads="1"/>
          </p:cNvSpPr>
          <p:nvPr/>
        </p:nvSpPr>
        <p:spPr bwMode="auto">
          <a:xfrm>
            <a:off x="3059832" y="24928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540568" y="7353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DEL_comp"/>
          <p:cNvPicPr/>
          <p:nvPr/>
        </p:nvPicPr>
        <p:blipFill>
          <a:blip r:embed="rId3" cstate="print">
            <a:extLst>
              <a:ext uri="{28A0092B-C50C-407E-A947-70E740481C1C}">
                <a14:useLocalDpi xmlns:a14="http://schemas.microsoft.com/office/drawing/2010/main" val="0"/>
              </a:ext>
            </a:extLst>
          </a:blip>
          <a:srcRect l="5627" t="2269" r="7468" b="2827"/>
          <a:stretch>
            <a:fillRect/>
          </a:stretch>
        </p:blipFill>
        <p:spPr bwMode="auto">
          <a:xfrm>
            <a:off x="4786441" y="2852936"/>
            <a:ext cx="4250055" cy="2999105"/>
          </a:xfrm>
          <a:prstGeom prst="rect">
            <a:avLst/>
          </a:prstGeom>
          <a:noFill/>
          <a:ln>
            <a:noFill/>
          </a:ln>
        </p:spPr>
      </p:pic>
      <p:pic>
        <p:nvPicPr>
          <p:cNvPr id="8" name="Picture 7"/>
          <p:cNvPicPr>
            <a:picLocks noChangeAspect="1"/>
          </p:cNvPicPr>
          <p:nvPr/>
        </p:nvPicPr>
        <p:blipFill>
          <a:blip r:embed="rId4"/>
          <a:stretch>
            <a:fillRect/>
          </a:stretch>
        </p:blipFill>
        <p:spPr>
          <a:xfrm>
            <a:off x="179512" y="2463669"/>
            <a:ext cx="4390905" cy="3701635"/>
          </a:xfrm>
          <a:prstGeom prst="rect">
            <a:avLst/>
          </a:prstGeom>
        </p:spPr>
      </p:pic>
    </p:spTree>
    <p:extLst>
      <p:ext uri="{BB962C8B-B14F-4D97-AF65-F5344CB8AC3E}">
        <p14:creationId xmlns:p14="http://schemas.microsoft.com/office/powerpoint/2010/main" val="416608915"/>
      </p:ext>
    </p:extLst>
  </p:cSld>
  <p:clrMapOvr>
    <a:masterClrMapping/>
  </p:clrMapOvr>
  <mc:AlternateContent xmlns:mc="http://schemas.openxmlformats.org/markup-compatibility/2006" xmlns:p14="http://schemas.microsoft.com/office/powerpoint/2010/main">
    <mc:Choice Requires="p14">
      <p:transition spd="slow" p14:dur="2000" advTm="56184"/>
    </mc:Choice>
    <mc:Fallback xmlns="">
      <p:transition spd="slow" advTm="5618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Results</a:t>
            </a:r>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13</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2"/>
          <p:cNvSpPr>
            <a:spLocks noChangeArrowheads="1"/>
          </p:cNvSpPr>
          <p:nvPr/>
        </p:nvSpPr>
        <p:spPr bwMode="auto">
          <a:xfrm>
            <a:off x="3059832" y="24928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540568" y="7353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p:cNvSpPr txBox="1"/>
          <p:nvPr/>
        </p:nvSpPr>
        <p:spPr>
          <a:xfrm>
            <a:off x="2209800" y="6072336"/>
            <a:ext cx="914400" cy="338554"/>
          </a:xfrm>
          <a:prstGeom prst="rect">
            <a:avLst/>
          </a:prstGeom>
          <a:noFill/>
        </p:spPr>
        <p:txBody>
          <a:bodyPr wrap="square" rtlCol="0">
            <a:spAutoFit/>
          </a:bodyPr>
          <a:lstStyle/>
          <a:p>
            <a:r>
              <a:rPr lang="en-US" dirty="0" smtClean="0"/>
              <a:t>no</a:t>
            </a:r>
            <a:r>
              <a:rPr lang="da-DK" dirty="0" smtClean="0"/>
              <a:t> flap</a:t>
            </a:r>
            <a:endParaRPr lang="da-DK" dirty="0"/>
          </a:p>
        </p:txBody>
      </p:sp>
      <p:sp>
        <p:nvSpPr>
          <p:cNvPr id="15" name="TextBox 14"/>
          <p:cNvSpPr txBox="1"/>
          <p:nvPr/>
        </p:nvSpPr>
        <p:spPr>
          <a:xfrm>
            <a:off x="6705600" y="6072336"/>
            <a:ext cx="914400" cy="381000"/>
          </a:xfrm>
          <a:prstGeom prst="rect">
            <a:avLst/>
          </a:prstGeom>
          <a:noFill/>
        </p:spPr>
        <p:txBody>
          <a:bodyPr wrap="square" rtlCol="0">
            <a:spAutoFit/>
          </a:bodyPr>
          <a:lstStyle/>
          <a:p>
            <a:r>
              <a:rPr lang="da-DK" dirty="0" smtClean="0"/>
              <a:t>flap</a:t>
            </a:r>
            <a:endParaRPr lang="da-DK" dirty="0"/>
          </a:p>
        </p:txBody>
      </p:sp>
      <p:sp>
        <p:nvSpPr>
          <p:cNvPr id="16" name="TextBox 15"/>
          <p:cNvSpPr txBox="1"/>
          <p:nvPr/>
        </p:nvSpPr>
        <p:spPr>
          <a:xfrm>
            <a:off x="2451720" y="1052736"/>
            <a:ext cx="4712568" cy="707886"/>
          </a:xfrm>
          <a:prstGeom prst="rect">
            <a:avLst/>
          </a:prstGeom>
          <a:noFill/>
        </p:spPr>
        <p:txBody>
          <a:bodyPr wrap="square" rtlCol="0">
            <a:spAutoFit/>
          </a:bodyPr>
          <a:lstStyle/>
          <a:p>
            <a:pPr algn="ctr"/>
            <a:r>
              <a:rPr lang="da-DK" dirty="0" smtClean="0"/>
              <a:t>Animation of bade and flap </a:t>
            </a:r>
            <a:r>
              <a:rPr lang="en-US" dirty="0" smtClean="0"/>
              <a:t>response</a:t>
            </a:r>
          </a:p>
          <a:p>
            <a:pPr algn="ctr"/>
            <a:r>
              <a:rPr lang="da-DK" dirty="0" smtClean="0"/>
              <a:t>DLC 1.2 22m/s – </a:t>
            </a:r>
            <a:r>
              <a:rPr lang="en-US" dirty="0" smtClean="0"/>
              <a:t>Fatigue PD IFC</a:t>
            </a:r>
            <a:endParaRPr lang="en-US" dirty="0"/>
          </a:p>
        </p:txBody>
      </p:sp>
      <p:pic>
        <p:nvPicPr>
          <p:cNvPr id="17" name="no_flap_dlc1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27869" r="27635"/>
          <a:stretch/>
        </p:blipFill>
        <p:spPr>
          <a:xfrm>
            <a:off x="1142292" y="1809328"/>
            <a:ext cx="3334445" cy="4211960"/>
          </a:xfrm>
          <a:prstGeom prst="rect">
            <a:avLst/>
          </a:prstGeom>
        </p:spPr>
      </p:pic>
      <p:pic>
        <p:nvPicPr>
          <p:cNvPr id="18" name="flap_dlc12.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9"/>
          <a:srcRect l="27870" r="27869"/>
          <a:stretch/>
        </p:blipFill>
        <p:spPr>
          <a:xfrm>
            <a:off x="5403238" y="1845332"/>
            <a:ext cx="3288519" cy="4175956"/>
          </a:xfrm>
          <a:prstGeom prst="rect">
            <a:avLst/>
          </a:prstGeom>
        </p:spPr>
      </p:pic>
    </p:spTree>
    <p:custDataLst>
      <p:tags r:id="rId1"/>
    </p:custDataLst>
    <p:extLst>
      <p:ext uri="{BB962C8B-B14F-4D97-AF65-F5344CB8AC3E}">
        <p14:creationId xmlns:p14="http://schemas.microsoft.com/office/powerpoint/2010/main" val="231824535"/>
      </p:ext>
    </p:extLst>
  </p:cSld>
  <p:clrMapOvr>
    <a:masterClrMapping/>
  </p:clrMapOvr>
  <mc:AlternateContent xmlns:mc="http://schemas.openxmlformats.org/markup-compatibility/2006" xmlns:p14="http://schemas.microsoft.com/office/powerpoint/2010/main">
    <mc:Choice Requires="p14">
      <p:transition spd="slow" p14:dur="2000" advTm="20977"/>
    </mc:Choice>
    <mc:Fallback xmlns="">
      <p:transition spd="slow" advTm="20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46" fill="hold"/>
                                        <p:tgtEl>
                                          <p:spTgt spid="17"/>
                                        </p:tgtEl>
                                      </p:cBhvr>
                                    </p:cmd>
                                  </p:childTnLst>
                                </p:cTn>
                              </p:par>
                              <p:par>
                                <p:cTn id="7" presetID="1" presetClass="mediacall" presetSubtype="0" fill="hold" nodeType="withEffect">
                                  <p:stCondLst>
                                    <p:cond delay="0"/>
                                  </p:stCondLst>
                                  <p:childTnLst>
                                    <p:cmd type="call" cmd="playFrom(0.0)">
                                      <p:cBhvr>
                                        <p:cTn id="8" dur="11114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
                </p:tgtEl>
              </p:cMediaNode>
            </p:video>
            <p:video>
              <p:cMediaNode vol="80000">
                <p:cTn id="10" fill="hold" display="0">
                  <p:stCondLst>
                    <p:cond delay="indefinite"/>
                  </p:stCondLst>
                </p:cTn>
                <p:tgtEl>
                  <p:spTgt spid="18"/>
                </p:tgtEl>
              </p:cMediaNode>
            </p:video>
          </p:childTnLst>
        </p:cTn>
      </p:par>
    </p:tnLst>
  </p:timing>
  <p:extLst>
    <p:ext uri="{E180D4A7-C9FB-4DFB-919C-405C955672EB}">
      <p14:showEvtLst xmlns:p14="http://schemas.microsoft.com/office/powerpoint/2010/main">
        <p14:playEvt time="805" objId="17"/>
        <p14:playEvt time="805" objId="18"/>
        <p14:stopEvt time="20977" objId="17"/>
        <p14:stopEvt time="20977" objId="18"/>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36" y="332656"/>
            <a:ext cx="7772400" cy="494928"/>
          </a:xfrm>
        </p:spPr>
        <p:txBody>
          <a:bodyPr/>
          <a:lstStyle/>
          <a:p>
            <a:r>
              <a:rPr lang="en-US" dirty="0" smtClean="0"/>
              <a:t>Conclusions</a:t>
            </a:r>
            <a:endParaRPr lang="en-US" dirty="0"/>
          </a:p>
        </p:txBody>
      </p:sp>
      <p:sp>
        <p:nvSpPr>
          <p:cNvPr id="3" name="Content Placeholder 2"/>
          <p:cNvSpPr>
            <a:spLocks noGrp="1"/>
          </p:cNvSpPr>
          <p:nvPr>
            <p:ph idx="1"/>
          </p:nvPr>
        </p:nvSpPr>
        <p:spPr>
          <a:xfrm>
            <a:off x="609600" y="1556792"/>
            <a:ext cx="8136904" cy="1296144"/>
          </a:xfrm>
        </p:spPr>
        <p:txBody>
          <a:bodyPr/>
          <a:lstStyle/>
          <a:p>
            <a:r>
              <a:rPr lang="en-US" dirty="0"/>
              <a:t>In terms of AEP the </a:t>
            </a:r>
            <a:r>
              <a:rPr lang="en-US" dirty="0" smtClean="0"/>
              <a:t>IF feed-forward control can </a:t>
            </a:r>
            <a:r>
              <a:rPr lang="en-US" dirty="0"/>
              <a:t>increase AEP depending on </a:t>
            </a:r>
            <a:r>
              <a:rPr lang="en-US" dirty="0" smtClean="0"/>
              <a:t>the level of aerodynamic optimization, </a:t>
            </a:r>
            <a:r>
              <a:rPr lang="en-US" dirty="0"/>
              <a:t>site-specific </a:t>
            </a:r>
            <a:r>
              <a:rPr lang="en-US" dirty="0" smtClean="0"/>
              <a:t>shear and TI</a:t>
            </a:r>
            <a:endParaRPr lang="en-US" dirty="0"/>
          </a:p>
          <a:p>
            <a:r>
              <a:rPr lang="en-US" dirty="0"/>
              <a:t>The fatigue margin of the baseline design should be taken into account in order to evaluate </a:t>
            </a:r>
            <a:r>
              <a:rPr lang="en-US" dirty="0" smtClean="0"/>
              <a:t>sufficiency of platform</a:t>
            </a:r>
          </a:p>
          <a:p>
            <a:r>
              <a:rPr lang="en-US" dirty="0" smtClean="0"/>
              <a:t>Possible integration of different control objectives with some trade-offs</a:t>
            </a:r>
          </a:p>
          <a:p>
            <a:r>
              <a:rPr lang="en-US" dirty="0" smtClean="0"/>
              <a:t>Robust </a:t>
            </a:r>
            <a:r>
              <a:rPr lang="en-US" dirty="0"/>
              <a:t>and easy to </a:t>
            </a:r>
            <a:r>
              <a:rPr lang="en-US" dirty="0" smtClean="0"/>
              <a:t>apply approach. No significant </a:t>
            </a:r>
            <a:r>
              <a:rPr lang="en-US" dirty="0"/>
              <a:t>increase to pitch </a:t>
            </a:r>
            <a:r>
              <a:rPr lang="en-US" dirty="0" smtClean="0"/>
              <a:t>activity.</a:t>
            </a:r>
          </a:p>
          <a:p>
            <a:r>
              <a:rPr lang="en-US" dirty="0" smtClean="0"/>
              <a:t>The </a:t>
            </a:r>
            <a:r>
              <a:rPr lang="en-US" dirty="0"/>
              <a:t>presented </a:t>
            </a:r>
            <a:r>
              <a:rPr lang="en-US" dirty="0" smtClean="0"/>
              <a:t>control </a:t>
            </a:r>
            <a:r>
              <a:rPr lang="en-US" dirty="0"/>
              <a:t>approach </a:t>
            </a:r>
            <a:r>
              <a:rPr lang="en-US" dirty="0" smtClean="0"/>
              <a:t>enables </a:t>
            </a:r>
            <a:r>
              <a:rPr lang="en-US" dirty="0"/>
              <a:t>further rotor </a:t>
            </a:r>
            <a:r>
              <a:rPr lang="en-US" dirty="0" smtClean="0"/>
              <a:t>upscaling </a:t>
            </a:r>
            <a:endParaRPr lang="en-US" dirty="0"/>
          </a:p>
          <a:p>
            <a:pPr marL="0" indent="0">
              <a:buNone/>
            </a:pPr>
            <a:endParaRPr lang="en-US" dirty="0" smtClean="0"/>
          </a:p>
          <a:p>
            <a:pPr marL="0" indent="0">
              <a:buNone/>
            </a:pPr>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14</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741368"/>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itle 1"/>
          <p:cNvSpPr txBox="1">
            <a:spLocks/>
          </p:cNvSpPr>
          <p:nvPr/>
        </p:nvSpPr>
        <p:spPr bwMode="auto">
          <a:xfrm>
            <a:off x="651159" y="4509120"/>
            <a:ext cx="7772400" cy="30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US" sz="2000" kern="0" dirty="0" smtClean="0"/>
              <a:t>Future work</a:t>
            </a:r>
            <a:endParaRPr lang="en-US" sz="2000" kern="0" dirty="0"/>
          </a:p>
        </p:txBody>
      </p:sp>
      <p:sp>
        <p:nvSpPr>
          <p:cNvPr id="7" name="Rectangle 6"/>
          <p:cNvSpPr/>
          <p:nvPr/>
        </p:nvSpPr>
        <p:spPr>
          <a:xfrm>
            <a:off x="520430" y="5084369"/>
            <a:ext cx="7935538" cy="1224951"/>
          </a:xfrm>
          <a:prstGeom prst="rect">
            <a:avLst/>
          </a:prstGeom>
        </p:spPr>
        <p:txBody>
          <a:bodyPr wrap="square">
            <a:spAutoFit/>
          </a:bodyPr>
          <a:lstStyle/>
          <a:p>
            <a:pPr marL="188913" lvl="0" indent="-188913">
              <a:spcBef>
                <a:spcPct val="20000"/>
              </a:spcBef>
              <a:buFontTx/>
              <a:buChar char="•"/>
            </a:pPr>
            <a:r>
              <a:rPr lang="en-US" kern="0" dirty="0" smtClean="0">
                <a:solidFill>
                  <a:srgbClr val="000000"/>
                </a:solidFill>
                <a:latin typeface="Verdana"/>
                <a:ea typeface="ＭＳ Ｐゴシック"/>
              </a:rPr>
              <a:t>Extreme load alleviation – integration of objectives</a:t>
            </a:r>
          </a:p>
          <a:p>
            <a:pPr marL="188913" lvl="0" indent="-188913">
              <a:spcBef>
                <a:spcPct val="20000"/>
              </a:spcBef>
              <a:buFontTx/>
              <a:buChar char="•"/>
            </a:pPr>
            <a:r>
              <a:rPr lang="en-US" kern="0" dirty="0" smtClean="0">
                <a:solidFill>
                  <a:srgbClr val="000000"/>
                </a:solidFill>
                <a:latin typeface="Verdana"/>
                <a:ea typeface="ＭＳ Ｐゴシック"/>
              </a:rPr>
              <a:t>Evaluation of real system on Siemens 4.0-130 (INDUFLAP2)</a:t>
            </a:r>
          </a:p>
          <a:p>
            <a:pPr marL="188913" lvl="0" indent="-188913">
              <a:spcBef>
                <a:spcPct val="20000"/>
              </a:spcBef>
              <a:buFontTx/>
              <a:buChar char="•"/>
            </a:pPr>
            <a:endParaRPr lang="en-US" kern="0" dirty="0" smtClean="0">
              <a:solidFill>
                <a:srgbClr val="000000"/>
              </a:solidFill>
              <a:latin typeface="Verdana"/>
              <a:ea typeface="ＭＳ Ｐゴシック"/>
            </a:endParaRPr>
          </a:p>
          <a:p>
            <a:pPr marL="188913" lvl="0" indent="-188913">
              <a:spcBef>
                <a:spcPct val="20000"/>
              </a:spcBef>
              <a:buFontTx/>
              <a:buChar char="•"/>
            </a:pPr>
            <a:endParaRPr lang="en-US" kern="0" dirty="0">
              <a:solidFill>
                <a:srgbClr val="000000"/>
              </a:solidFill>
              <a:latin typeface="Verdana"/>
              <a:ea typeface="ＭＳ Ｐゴシック"/>
            </a:endParaRPr>
          </a:p>
        </p:txBody>
      </p:sp>
    </p:spTree>
    <p:extLst>
      <p:ext uri="{BB962C8B-B14F-4D97-AF65-F5344CB8AC3E}">
        <p14:creationId xmlns:p14="http://schemas.microsoft.com/office/powerpoint/2010/main" val="4251676385"/>
      </p:ext>
    </p:extLst>
  </p:cSld>
  <p:clrMapOvr>
    <a:masterClrMapping/>
  </p:clrMapOvr>
  <mc:AlternateContent xmlns:mc="http://schemas.openxmlformats.org/markup-compatibility/2006" xmlns:p14="http://schemas.microsoft.com/office/powerpoint/2010/main">
    <mc:Choice Requires="p14">
      <p:transition spd="slow" p14:dur="2000" advTm="190826"/>
    </mc:Choice>
    <mc:Fallback xmlns="">
      <p:transition spd="slow" advTm="19082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103EA872-A674-449B-A120-B97244F8E91D}" type="slidenum">
              <a:rPr lang="en-US" smtClean="0"/>
              <a:pPr/>
              <a:t>15</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Content Placeholder 2"/>
          <p:cNvSpPr>
            <a:spLocks noGrp="1"/>
          </p:cNvSpPr>
          <p:nvPr>
            <p:ph idx="1"/>
          </p:nvPr>
        </p:nvSpPr>
        <p:spPr>
          <a:xfrm>
            <a:off x="2771800" y="620688"/>
            <a:ext cx="3672409" cy="360040"/>
          </a:xfrm>
        </p:spPr>
        <p:txBody>
          <a:bodyPr/>
          <a:lstStyle/>
          <a:p>
            <a:pPr marL="0" indent="0" algn="ctr">
              <a:buNone/>
            </a:pPr>
            <a:r>
              <a:rPr lang="en-US" dirty="0" smtClean="0"/>
              <a:t>Thank you for your attention</a:t>
            </a:r>
          </a:p>
          <a:p>
            <a:pPr marL="0" indent="0">
              <a:buNone/>
            </a:pPr>
            <a:endParaRPr lang="en-US" dirty="0"/>
          </a:p>
          <a:p>
            <a:endParaRPr lang="en-US" dirty="0"/>
          </a:p>
        </p:txBody>
      </p:sp>
      <p:sp>
        <p:nvSpPr>
          <p:cNvPr id="14" name="Rectangle 13"/>
          <p:cNvSpPr/>
          <p:nvPr/>
        </p:nvSpPr>
        <p:spPr>
          <a:xfrm>
            <a:off x="3793640" y="5517232"/>
            <a:ext cx="1316386" cy="338554"/>
          </a:xfrm>
          <a:prstGeom prst="rect">
            <a:avLst/>
          </a:prstGeom>
        </p:spPr>
        <p:txBody>
          <a:bodyPr wrap="none">
            <a:spAutoFit/>
          </a:bodyPr>
          <a:lstStyle/>
          <a:p>
            <a:pPr marL="0" indent="0" algn="ctr">
              <a:buNone/>
            </a:pPr>
            <a:r>
              <a:rPr lang="en-US" dirty="0"/>
              <a:t>Questions?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412776"/>
            <a:ext cx="552030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087976"/>
      </p:ext>
    </p:extLst>
  </p:cSld>
  <p:clrMapOvr>
    <a:masterClrMapping/>
  </p:clrMapOvr>
  <mc:AlternateContent xmlns:mc="http://schemas.openxmlformats.org/markup-compatibility/2006" xmlns:p14="http://schemas.microsoft.com/office/powerpoint/2010/main">
    <mc:Choice Requires="p14">
      <p:transition spd="slow" p14:dur="2000" advTm="8678"/>
    </mc:Choice>
    <mc:Fallback xmlns="">
      <p:transition spd="slow" advTm="867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Outline</a:t>
            </a:r>
            <a:endParaRPr lang="en-US" dirty="0"/>
          </a:p>
        </p:txBody>
      </p:sp>
      <p:sp>
        <p:nvSpPr>
          <p:cNvPr id="3" name="Content Placeholder 2"/>
          <p:cNvSpPr>
            <a:spLocks noGrp="1"/>
          </p:cNvSpPr>
          <p:nvPr>
            <p:ph idx="1"/>
          </p:nvPr>
        </p:nvSpPr>
        <p:spPr>
          <a:xfrm>
            <a:off x="611560" y="1556792"/>
            <a:ext cx="8208912" cy="2808312"/>
          </a:xfrm>
        </p:spPr>
        <p:txBody>
          <a:bodyPr/>
          <a:lstStyle/>
          <a:p>
            <a:r>
              <a:rPr lang="en-US" dirty="0" smtClean="0"/>
              <a:t>Introduction</a:t>
            </a:r>
          </a:p>
          <a:p>
            <a:r>
              <a:rPr lang="en-US" dirty="0" smtClean="0"/>
              <a:t>DTU 10MW RWT upscaling</a:t>
            </a:r>
          </a:p>
          <a:p>
            <a:r>
              <a:rPr lang="en-US" dirty="0" smtClean="0"/>
              <a:t>Aeroelastic model &amp; flap implementation</a:t>
            </a:r>
          </a:p>
          <a:p>
            <a:r>
              <a:rPr lang="en-US" dirty="0" smtClean="0"/>
              <a:t>AEP controller</a:t>
            </a:r>
          </a:p>
          <a:p>
            <a:r>
              <a:rPr lang="en-US" dirty="0" smtClean="0"/>
              <a:t>Fatigue controller</a:t>
            </a:r>
          </a:p>
          <a:p>
            <a:r>
              <a:rPr lang="en-US" dirty="0" smtClean="0"/>
              <a:t>Integrated controller</a:t>
            </a:r>
          </a:p>
          <a:p>
            <a:r>
              <a:rPr lang="en-US" dirty="0" smtClean="0"/>
              <a:t>Results</a:t>
            </a:r>
          </a:p>
          <a:p>
            <a:r>
              <a:rPr lang="en-US" dirty="0" smtClean="0"/>
              <a:t>Conclusion</a:t>
            </a:r>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2</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14783648"/>
      </p:ext>
    </p:extLst>
  </p:cSld>
  <p:clrMapOvr>
    <a:masterClrMapping/>
  </p:clrMapOvr>
  <mc:AlternateContent xmlns:mc="http://schemas.openxmlformats.org/markup-compatibility/2006" xmlns:p14="http://schemas.microsoft.com/office/powerpoint/2010/main">
    <mc:Choice Requires="p14">
      <p:transition spd="slow" p14:dur="2000" advTm="20698"/>
    </mc:Choice>
    <mc:Fallback xmlns="">
      <p:transition spd="slow" advTm="2069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Modern wind turbine blade technology enabling rotor upscaling</a:t>
            </a:r>
          </a:p>
          <a:p>
            <a:r>
              <a:rPr lang="en-US" dirty="0" smtClean="0"/>
              <a:t>Active aerodynamic load control as potential enabling technology</a:t>
            </a:r>
          </a:p>
          <a:p>
            <a:r>
              <a:rPr lang="en-US" dirty="0" smtClean="0"/>
              <a:t>Active flap system development</a:t>
            </a:r>
          </a:p>
          <a:p>
            <a:r>
              <a:rPr lang="en-US" dirty="0" smtClean="0"/>
              <a:t>INDUFLAP &amp; INDUFLAP2 projects</a:t>
            </a:r>
            <a:endParaRPr lang="en-US" dirty="0"/>
          </a:p>
          <a:p>
            <a:pPr marL="0" indent="0">
              <a:buNone/>
            </a:pPr>
            <a:endParaRPr lang="en-US" dirty="0" smtClean="0"/>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3</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98540"/>
            <a:ext cx="2808312" cy="224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C:\Users\Thanasis Barlas\Pictures\wind turbines\SWP_P1040514-2.jpg"/>
          <p:cNvPicPr>
            <a:picLocks noChangeAspect="1" noChangeArrowheads="1"/>
          </p:cNvPicPr>
          <p:nvPr/>
        </p:nvPicPr>
        <p:blipFill>
          <a:blip r:embed="rId4" cstate="print"/>
          <a:srcRect/>
          <a:stretch>
            <a:fillRect/>
          </a:stretch>
        </p:blipFill>
        <p:spPr bwMode="auto">
          <a:xfrm>
            <a:off x="755576" y="2852936"/>
            <a:ext cx="3024336" cy="2268252"/>
          </a:xfrm>
          <a:prstGeom prst="rect">
            <a:avLst/>
          </a:prstGeom>
          <a:noFill/>
        </p:spPr>
      </p:pic>
    </p:spTree>
    <p:extLst>
      <p:ext uri="{BB962C8B-B14F-4D97-AF65-F5344CB8AC3E}">
        <p14:creationId xmlns:p14="http://schemas.microsoft.com/office/powerpoint/2010/main" val="904031375"/>
      </p:ext>
    </p:extLst>
  </p:cSld>
  <p:clrMapOvr>
    <a:masterClrMapping/>
  </p:clrMapOvr>
  <mc:AlternateContent xmlns:mc="http://schemas.openxmlformats.org/markup-compatibility/2006" xmlns:p14="http://schemas.microsoft.com/office/powerpoint/2010/main">
    <mc:Choice Requires="p14">
      <p:transition spd="slow" p14:dur="2000" advTm="45081"/>
    </mc:Choice>
    <mc:Fallback xmlns="">
      <p:transition spd="slow" advTm="4508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Aeroservoelastic load simulations</a:t>
            </a:r>
          </a:p>
          <a:p>
            <a:r>
              <a:rPr lang="en-US" dirty="0" smtClean="0"/>
              <a:t>Wind tunnel testing</a:t>
            </a:r>
          </a:p>
          <a:p>
            <a:r>
              <a:rPr lang="en-US" dirty="0" smtClean="0"/>
              <a:t>Field testing</a:t>
            </a:r>
          </a:p>
          <a:p>
            <a:r>
              <a:rPr lang="en-US" dirty="0" smtClean="0"/>
              <a:t>Active flap system development</a:t>
            </a:r>
            <a:endParaRPr lang="en-US" dirty="0"/>
          </a:p>
          <a:p>
            <a:pPr marL="0" indent="0">
              <a:buNone/>
            </a:pPr>
            <a:endParaRPr lang="en-US" dirty="0" smtClean="0"/>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4</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2"/>
          <p:cNvPicPr>
            <a:picLocks noChangeAspect="1" noChangeArrowheads="1"/>
          </p:cNvPicPr>
          <p:nvPr/>
        </p:nvPicPr>
        <p:blipFill>
          <a:blip r:embed="rId3" cstate="print"/>
          <a:srcRect/>
          <a:stretch>
            <a:fillRect/>
          </a:stretch>
        </p:blipFill>
        <p:spPr bwMode="auto">
          <a:xfrm>
            <a:off x="490425" y="3903425"/>
            <a:ext cx="1550701" cy="1167587"/>
          </a:xfrm>
          <a:prstGeom prst="rect">
            <a:avLst/>
          </a:prstGeom>
          <a:noFill/>
          <a:ln w="9525">
            <a:noFill/>
            <a:miter lim="800000"/>
            <a:headEnd/>
            <a:tailEnd/>
          </a:ln>
        </p:spPr>
      </p:pic>
      <p:pic>
        <p:nvPicPr>
          <p:cNvPr id="10" name="Picture 9" descr="Pages from Peter-Bjoern-ris-phd-61.jpg"/>
          <p:cNvPicPr>
            <a:picLocks noChangeAspect="1"/>
          </p:cNvPicPr>
          <p:nvPr/>
        </p:nvPicPr>
        <p:blipFill rotWithShape="1">
          <a:blip r:embed="rId4" cstate="print"/>
          <a:srcRect b="9182"/>
          <a:stretch/>
        </p:blipFill>
        <p:spPr>
          <a:xfrm>
            <a:off x="490426" y="2731699"/>
            <a:ext cx="1550701" cy="1148881"/>
          </a:xfrm>
          <a:prstGeom prst="rect">
            <a:avLst/>
          </a:prstGeom>
        </p:spPr>
      </p:pic>
      <p:pic>
        <p:nvPicPr>
          <p:cNvPr id="12" name="Picture 11" descr="V27-2014-paper-we1589-1.jpg"/>
          <p:cNvPicPr>
            <a:picLocks noChangeAspect="1"/>
          </p:cNvPicPr>
          <p:nvPr/>
        </p:nvPicPr>
        <p:blipFill>
          <a:blip r:embed="rId5" cstate="print"/>
          <a:stretch>
            <a:fillRect/>
          </a:stretch>
        </p:blipFill>
        <p:spPr>
          <a:xfrm>
            <a:off x="2267744" y="2698591"/>
            <a:ext cx="1226105" cy="1619975"/>
          </a:xfrm>
          <a:prstGeom prst="rect">
            <a:avLst/>
          </a:prstGeom>
        </p:spPr>
      </p:pic>
      <p:pic>
        <p:nvPicPr>
          <p:cNvPr id="13" name="Picture 2" descr="M:\AFM-KOM\projekter\43031 INDUFLAP - EUDP m. VEA\DAxyy-zz Test plans - Rubber material\DAB - casting of 30cm trailing edge specimens\Pictures - 30cm trailing edges\Silastic J\DSCN6582 reduced size.jpg"/>
          <p:cNvPicPr>
            <a:picLocks noChangeAspect="1" noChangeArrowheads="1"/>
          </p:cNvPicPr>
          <p:nvPr/>
        </p:nvPicPr>
        <p:blipFill>
          <a:blip r:embed="rId6" cstate="print"/>
          <a:srcRect/>
          <a:stretch>
            <a:fillRect/>
          </a:stretch>
        </p:blipFill>
        <p:spPr bwMode="auto">
          <a:xfrm>
            <a:off x="3576367" y="2698591"/>
            <a:ext cx="2159966" cy="161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tu delft smart ro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424" y="5083261"/>
            <a:ext cx="1550701" cy="11615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0575" y="4594024"/>
            <a:ext cx="2195441" cy="131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1193" y="2709922"/>
            <a:ext cx="2856641" cy="160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692" y="4630261"/>
            <a:ext cx="3499104" cy="1310640"/>
          </a:xfrm>
          <a:prstGeom prst="rect">
            <a:avLst/>
          </a:prstGeom>
        </p:spPr>
      </p:pic>
    </p:spTree>
    <p:extLst>
      <p:ext uri="{BB962C8B-B14F-4D97-AF65-F5344CB8AC3E}">
        <p14:creationId xmlns:p14="http://schemas.microsoft.com/office/powerpoint/2010/main" val="2559802604"/>
      </p:ext>
    </p:extLst>
  </p:cSld>
  <p:clrMapOvr>
    <a:masterClrMapping/>
  </p:clrMapOvr>
  <mc:AlternateContent xmlns:mc="http://schemas.openxmlformats.org/markup-compatibility/2006" xmlns:p14="http://schemas.microsoft.com/office/powerpoint/2010/main">
    <mc:Choice Requires="p14">
      <p:transition spd="slow" p14:dur="2000" advTm="56299"/>
    </mc:Choice>
    <mc:Fallback xmlns="">
      <p:transition spd="slow" advTm="5629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DTU 10MW RWT upscaling</a:t>
            </a:r>
            <a:endParaRPr lang="en-US" dirty="0"/>
          </a:p>
        </p:txBody>
      </p:sp>
      <p:sp>
        <p:nvSpPr>
          <p:cNvPr id="3" name="Content Placeholder 2"/>
          <p:cNvSpPr>
            <a:spLocks noGrp="1"/>
          </p:cNvSpPr>
          <p:nvPr>
            <p:ph idx="1"/>
          </p:nvPr>
        </p:nvSpPr>
        <p:spPr>
          <a:xfrm>
            <a:off x="611560" y="1268760"/>
            <a:ext cx="8496944" cy="4896544"/>
          </a:xfrm>
        </p:spPr>
        <p:txBody>
          <a:bodyPr/>
          <a:lstStyle/>
          <a:p>
            <a:r>
              <a:rPr lang="en-US" dirty="0" smtClean="0"/>
              <a:t>DTU 10MW RWT</a:t>
            </a:r>
          </a:p>
          <a:p>
            <a:r>
              <a:rPr lang="en-US" dirty="0" smtClean="0"/>
              <a:t>5% blade upscaling/stretched – other components same</a:t>
            </a:r>
          </a:p>
          <a:p>
            <a:r>
              <a:rPr lang="en-US" dirty="0" smtClean="0"/>
              <a:t>Solidity, twist, airfoils, structural properties same – ‘softer’ blades </a:t>
            </a:r>
          </a:p>
          <a:p>
            <a:r>
              <a:rPr lang="en-US" dirty="0" smtClean="0"/>
              <a:t>Earlier pitching to reduce max thrust – same rated power</a:t>
            </a:r>
          </a:p>
          <a:p>
            <a:r>
              <a:rPr lang="en-US" dirty="0" smtClean="0"/>
              <a:t>Using flaps to target baseline design fatigue load envelope</a:t>
            </a:r>
            <a:endParaRPr lang="en-US" dirty="0"/>
          </a:p>
          <a:p>
            <a:pPr marL="0" indent="0">
              <a:buNone/>
            </a:pPr>
            <a:endParaRPr lang="en-US" dirty="0" smtClean="0"/>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5</a:t>
            </a:fld>
            <a:endParaRPr lang="en-US" dirty="0"/>
          </a:p>
        </p:txBody>
      </p:sp>
      <p:sp>
        <p:nvSpPr>
          <p:cNvPr id="4" name="Date Placeholder 3"/>
          <p:cNvSpPr>
            <a:spLocks noGrp="1"/>
          </p:cNvSpPr>
          <p:nvPr>
            <p:ph type="dt" sz="half" idx="2"/>
          </p:nvPr>
        </p:nvSpPr>
        <p:spPr>
          <a:xfrm>
            <a:off x="7618801"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9" descr="Operational_char"/>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80928"/>
            <a:ext cx="3649980" cy="3642995"/>
          </a:xfrm>
          <a:prstGeom prst="rect">
            <a:avLst/>
          </a:prstGeom>
          <a:noFill/>
          <a:ln>
            <a:noFill/>
          </a:ln>
        </p:spPr>
      </p:pic>
      <p:pic>
        <p:nvPicPr>
          <p:cNvPr id="5" name="Picture 4"/>
          <p:cNvPicPr>
            <a:picLocks noChangeAspect="1"/>
          </p:cNvPicPr>
          <p:nvPr/>
        </p:nvPicPr>
        <p:blipFill>
          <a:blip r:embed="rId4"/>
          <a:stretch>
            <a:fillRect/>
          </a:stretch>
        </p:blipFill>
        <p:spPr>
          <a:xfrm>
            <a:off x="4624776" y="2852936"/>
            <a:ext cx="3691640" cy="1352249"/>
          </a:xfrm>
          <a:prstGeom prst="rect">
            <a:avLst/>
          </a:prstGeom>
        </p:spPr>
      </p:pic>
      <p:pic>
        <p:nvPicPr>
          <p:cNvPr id="7" name="Picture 6"/>
          <p:cNvPicPr>
            <a:picLocks noChangeAspect="1"/>
          </p:cNvPicPr>
          <p:nvPr/>
        </p:nvPicPr>
        <p:blipFill>
          <a:blip r:embed="rId5"/>
          <a:stretch>
            <a:fillRect/>
          </a:stretch>
        </p:blipFill>
        <p:spPr>
          <a:xfrm>
            <a:off x="4635921" y="4205186"/>
            <a:ext cx="3754235" cy="2232248"/>
          </a:xfrm>
          <a:prstGeom prst="rect">
            <a:avLst/>
          </a:prstGeom>
        </p:spPr>
      </p:pic>
    </p:spTree>
    <p:extLst>
      <p:ext uri="{BB962C8B-B14F-4D97-AF65-F5344CB8AC3E}">
        <p14:creationId xmlns:p14="http://schemas.microsoft.com/office/powerpoint/2010/main" val="91254490"/>
      </p:ext>
    </p:extLst>
  </p:cSld>
  <p:clrMapOvr>
    <a:masterClrMapping/>
  </p:clrMapOvr>
  <mc:AlternateContent xmlns:mc="http://schemas.openxmlformats.org/markup-compatibility/2006" xmlns:p14="http://schemas.microsoft.com/office/powerpoint/2010/main">
    <mc:Choice Requires="p14">
      <p:transition spd="slow" p14:dur="2000" advTm="127709"/>
    </mc:Choice>
    <mc:Fallback xmlns="">
      <p:transition spd="slow" advTm="12770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Aeroelastic model &amp; flap system</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HAWC2</a:t>
            </a:r>
          </a:p>
          <a:p>
            <a:r>
              <a:rPr lang="en-US" dirty="0" smtClean="0"/>
              <a:t>ATEFlap dynamic stall model</a:t>
            </a:r>
          </a:p>
          <a:p>
            <a:r>
              <a:rPr lang="en-US" dirty="0" smtClean="0"/>
              <a:t>Flap servo</a:t>
            </a:r>
          </a:p>
          <a:p>
            <a:r>
              <a:rPr lang="en-US" dirty="0" smtClean="0"/>
              <a:t>DLL controllers</a:t>
            </a:r>
          </a:p>
          <a:p>
            <a:r>
              <a:rPr lang="en-US" dirty="0" smtClean="0"/>
              <a:t>30% blade’s spanwise length-single flap </a:t>
            </a:r>
          </a:p>
          <a:p>
            <a:r>
              <a:rPr lang="en-US" dirty="0" smtClean="0"/>
              <a:t>+/-15deg flap deflection</a:t>
            </a:r>
          </a:p>
          <a:p>
            <a:r>
              <a:rPr lang="en-US" dirty="0" smtClean="0"/>
              <a:t>10% chord coverage</a:t>
            </a:r>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6</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p:cNvPicPr>
            <a:picLocks noChangeAspect="1"/>
          </p:cNvPicPr>
          <p:nvPr/>
        </p:nvPicPr>
        <p:blipFill>
          <a:blip r:embed="rId3"/>
          <a:stretch>
            <a:fillRect/>
          </a:stretch>
        </p:blipFill>
        <p:spPr>
          <a:xfrm>
            <a:off x="276103" y="3574004"/>
            <a:ext cx="4502399" cy="2303268"/>
          </a:xfrm>
          <a:prstGeom prst="rect">
            <a:avLst/>
          </a:prstGeom>
        </p:spPr>
      </p:pic>
      <p:pic>
        <p:nvPicPr>
          <p:cNvPr id="7" name="Picture 6"/>
          <p:cNvPicPr>
            <a:picLocks noChangeAspect="1"/>
          </p:cNvPicPr>
          <p:nvPr/>
        </p:nvPicPr>
        <p:blipFill>
          <a:blip r:embed="rId4"/>
          <a:stretch>
            <a:fillRect/>
          </a:stretch>
        </p:blipFill>
        <p:spPr>
          <a:xfrm>
            <a:off x="5080830" y="1280597"/>
            <a:ext cx="3379602" cy="2206129"/>
          </a:xfrm>
          <a:prstGeom prst="rect">
            <a:avLst/>
          </a:prstGeom>
        </p:spPr>
      </p:pic>
      <p:pic>
        <p:nvPicPr>
          <p:cNvPr id="8" name="Picture 7"/>
          <p:cNvPicPr>
            <a:picLocks noChangeAspect="1"/>
          </p:cNvPicPr>
          <p:nvPr/>
        </p:nvPicPr>
        <p:blipFill rotWithShape="1">
          <a:blip r:embed="rId5"/>
          <a:srcRect l="3901" r="8467"/>
          <a:stretch/>
        </p:blipFill>
        <p:spPr>
          <a:xfrm>
            <a:off x="4586599" y="3645024"/>
            <a:ext cx="4384873" cy="2016224"/>
          </a:xfrm>
          <a:prstGeom prst="rect">
            <a:avLst/>
          </a:prstGeom>
        </p:spPr>
      </p:pic>
    </p:spTree>
    <p:extLst>
      <p:ext uri="{BB962C8B-B14F-4D97-AF65-F5344CB8AC3E}">
        <p14:creationId xmlns:p14="http://schemas.microsoft.com/office/powerpoint/2010/main" val="1729202025"/>
      </p:ext>
    </p:extLst>
  </p:cSld>
  <p:clrMapOvr>
    <a:masterClrMapping/>
  </p:clrMapOvr>
  <mc:AlternateContent xmlns:mc="http://schemas.openxmlformats.org/markup-compatibility/2006" xmlns:p14="http://schemas.microsoft.com/office/powerpoint/2010/main">
    <mc:Choice Requires="p14">
      <p:transition spd="slow" p14:dur="2000" advTm="8916"/>
    </mc:Choice>
    <mc:Fallback xmlns="">
      <p:transition spd="slow" advTm="891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AEP controller</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Flap action based on LP filtered local angle of attack (feedforward)</a:t>
            </a:r>
          </a:p>
          <a:p>
            <a:r>
              <a:rPr lang="en-US" dirty="0" smtClean="0"/>
              <a:t>Individual flap angle assignment</a:t>
            </a:r>
          </a:p>
          <a:p>
            <a:r>
              <a:rPr lang="en-US" dirty="0" smtClean="0"/>
              <a:t>Gains based on C</a:t>
            </a:r>
            <a:r>
              <a:rPr lang="en-US" baseline="-25000" dirty="0" smtClean="0"/>
              <a:t>L</a:t>
            </a:r>
            <a:r>
              <a:rPr lang="en-US" dirty="0" smtClean="0"/>
              <a:t>=f(</a:t>
            </a:r>
            <a:r>
              <a:rPr lang="en-US" dirty="0" err="1" smtClean="0"/>
              <a:t>alpha,beta</a:t>
            </a:r>
            <a:r>
              <a:rPr lang="en-US" dirty="0" smtClean="0"/>
              <a:t>) polar</a:t>
            </a:r>
          </a:p>
          <a:p>
            <a:r>
              <a:rPr lang="en-US" dirty="0" smtClean="0"/>
              <a:t>Tunable flap offset angle</a:t>
            </a:r>
          </a:p>
          <a:p>
            <a:r>
              <a:rPr lang="en-US" dirty="0" smtClean="0"/>
              <a:t>Parametrical sweep based optimization (offset and actuator dynamics)</a:t>
            </a:r>
          </a:p>
          <a:p>
            <a:pPr marL="0" indent="0">
              <a:buNone/>
            </a:pPr>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7</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Rectangle 11"/>
              <p:cNvSpPr/>
              <p:nvPr/>
            </p:nvSpPr>
            <p:spPr>
              <a:xfrm>
                <a:off x="762600" y="4077072"/>
                <a:ext cx="3873753" cy="642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charset="0"/>
                        </a:rPr>
                        <m:t>𝜷</m:t>
                      </m:r>
                      <m:r>
                        <a:rPr lang="en-US" b="0" i="0">
                          <a:latin typeface="Cambria Math" charset="0"/>
                        </a:rPr>
                        <m:t>=</m:t>
                      </m:r>
                      <m:f>
                        <m:fPr>
                          <m:ctrlPr>
                            <a:rPr lang="en-US" b="0" i="1">
                              <a:latin typeface="Cambria Math" panose="02040503050406030204" pitchFamily="18" charset="0"/>
                            </a:rPr>
                          </m:ctrlPr>
                        </m:fPr>
                        <m:num>
                          <m:sSub>
                            <m:sSubPr>
                              <m:ctrlPr>
                                <a:rPr lang="en-US" b="0" i="1">
                                  <a:latin typeface="Cambria Math" panose="02040503050406030204" pitchFamily="18" charset="0"/>
                                </a:rPr>
                              </m:ctrlPr>
                            </m:sSubPr>
                            <m:e>
                              <m:r>
                                <a:rPr lang="en-US" b="1" i="1">
                                  <a:latin typeface="Cambria Math" charset="0"/>
                                </a:rPr>
                                <m:t>𝑪</m:t>
                              </m:r>
                            </m:e>
                            <m:sub>
                              <m:r>
                                <a:rPr lang="en-US" b="1" i="1">
                                  <a:latin typeface="Cambria Math" charset="0"/>
                                </a:rPr>
                                <m:t>𝑳</m:t>
                              </m:r>
                              <m:r>
                                <a:rPr lang="en-US" b="1" i="1">
                                  <a:latin typeface="Cambria Math" charset="0"/>
                                </a:rPr>
                                <m:t>𝜶</m:t>
                              </m:r>
                            </m:sub>
                          </m:sSub>
                          <m:r>
                            <a:rPr lang="en-US" b="0" i="0">
                              <a:latin typeface="Cambria Math" charset="0"/>
                            </a:rPr>
                            <m:t>∙</m:t>
                          </m:r>
                          <m:d>
                            <m:dPr>
                              <m:ctrlPr>
                                <a:rPr lang="en-US" b="0" i="1">
                                  <a:latin typeface="Cambria Math" panose="02040503050406030204" pitchFamily="18" charset="0"/>
                                </a:rPr>
                              </m:ctrlPr>
                            </m:dPr>
                            <m:e>
                              <m:r>
                                <a:rPr lang="en-US" b="1" i="1">
                                  <a:latin typeface="Cambria Math" charset="0"/>
                                </a:rPr>
                                <m:t>𝜶</m:t>
                              </m:r>
                              <m:r>
                                <a:rPr lang="en-US" b="0" i="0">
                                  <a:latin typeface="Cambria Math" charset="0"/>
                                </a:rPr>
                                <m:t>−</m:t>
                              </m:r>
                              <m:sSub>
                                <m:sSubPr>
                                  <m:ctrlPr>
                                    <a:rPr lang="en-US" b="0" i="1">
                                      <a:latin typeface="Cambria Math" panose="02040503050406030204" pitchFamily="18" charset="0"/>
                                    </a:rPr>
                                  </m:ctrlPr>
                                </m:sSubPr>
                                <m:e>
                                  <m:r>
                                    <a:rPr lang="en-US" b="1" i="1">
                                      <a:latin typeface="Cambria Math" charset="0"/>
                                    </a:rPr>
                                    <m:t>𝜶</m:t>
                                  </m:r>
                                </m:e>
                                <m:sub>
                                  <m:r>
                                    <a:rPr lang="en-US" b="1" i="1">
                                      <a:latin typeface="Cambria Math" charset="0"/>
                                    </a:rPr>
                                    <m:t>𝒔𝒆𝒕</m:t>
                                  </m:r>
                                </m:sub>
                              </m:sSub>
                            </m:e>
                          </m:d>
                        </m:num>
                        <m:den>
                          <m:sSub>
                            <m:sSubPr>
                              <m:ctrlPr>
                                <a:rPr lang="en-US" b="0" i="1">
                                  <a:latin typeface="Cambria Math" panose="02040503050406030204" pitchFamily="18" charset="0"/>
                                </a:rPr>
                              </m:ctrlPr>
                            </m:sSubPr>
                            <m:e>
                              <m:r>
                                <a:rPr lang="en-US" b="1" i="1">
                                  <a:latin typeface="Cambria Math" charset="0"/>
                                </a:rPr>
                                <m:t>𝑪</m:t>
                              </m:r>
                            </m:e>
                            <m:sub>
                              <m:r>
                                <a:rPr lang="en-US" b="1" i="1">
                                  <a:latin typeface="Cambria Math" charset="0"/>
                                </a:rPr>
                                <m:t>𝑳</m:t>
                              </m:r>
                              <m:r>
                                <a:rPr lang="en-US" b="1" i="1">
                                  <a:latin typeface="Cambria Math" charset="0"/>
                                </a:rPr>
                                <m:t>𝜷</m:t>
                              </m:r>
                            </m:sub>
                          </m:sSub>
                        </m:den>
                      </m:f>
                      <m:r>
                        <a:rPr lang="en-US" b="0" i="0">
                          <a:latin typeface="Cambria Math" charset="0"/>
                        </a:rPr>
                        <m:t>−</m:t>
                      </m:r>
                      <m:sSub>
                        <m:sSubPr>
                          <m:ctrlPr>
                            <a:rPr lang="en-US" b="0" i="1">
                              <a:latin typeface="Cambria Math" panose="02040503050406030204" pitchFamily="18" charset="0"/>
                            </a:rPr>
                          </m:ctrlPr>
                        </m:sSubPr>
                        <m:e>
                          <m:r>
                            <a:rPr lang="en-US" b="1" i="1">
                              <a:latin typeface="Cambria Math" charset="0"/>
                            </a:rPr>
                            <m:t>𝑪</m:t>
                          </m:r>
                        </m:e>
                        <m:sub>
                          <m:r>
                            <a:rPr lang="en-US" b="1" i="1">
                              <a:latin typeface="Cambria Math" charset="0"/>
                            </a:rPr>
                            <m:t>𝑳</m:t>
                          </m:r>
                          <m:r>
                            <a:rPr lang="en-US" b="1" i="1">
                              <a:latin typeface="Cambria Math" charset="0"/>
                            </a:rPr>
                            <m:t>𝜶</m:t>
                          </m:r>
                        </m:sub>
                      </m:sSub>
                      <m:r>
                        <a:rPr lang="en-US" b="0" i="0">
                          <a:latin typeface="Cambria Math" charset="0"/>
                        </a:rPr>
                        <m:t>∙</m:t>
                      </m:r>
                      <m:sSub>
                        <m:sSubPr>
                          <m:ctrlPr>
                            <a:rPr lang="en-US" b="0" i="1">
                              <a:latin typeface="Cambria Math" panose="02040503050406030204" pitchFamily="18" charset="0"/>
                            </a:rPr>
                          </m:ctrlPr>
                        </m:sSubPr>
                        <m:e>
                          <m:r>
                            <a:rPr lang="en-US" b="1" i="1">
                              <a:latin typeface="Cambria Math" charset="0"/>
                            </a:rPr>
                            <m:t>𝜶</m:t>
                          </m:r>
                        </m:e>
                        <m:sub>
                          <m:r>
                            <a:rPr lang="en-US" b="0" i="0">
                              <a:latin typeface="Cambria Math" charset="0"/>
                            </a:rPr>
                            <m:t>0</m:t>
                          </m:r>
                        </m:sub>
                      </m:sSub>
                      <m:r>
                        <a:rPr lang="en-US" b="0" i="0">
                          <a:latin typeface="Cambria Math" charset="0"/>
                        </a:rPr>
                        <m:t>+</m:t>
                      </m:r>
                      <m:sSub>
                        <m:sSubPr>
                          <m:ctrlPr>
                            <a:rPr lang="en-US" b="0" i="1">
                              <a:latin typeface="Cambria Math" panose="02040503050406030204" pitchFamily="18" charset="0"/>
                            </a:rPr>
                          </m:ctrlPr>
                        </m:sSubPr>
                        <m:e>
                          <m:r>
                            <a:rPr lang="en-US" b="1" i="1">
                              <a:latin typeface="Cambria Math" charset="0"/>
                            </a:rPr>
                            <m:t>𝜷</m:t>
                          </m:r>
                        </m:e>
                        <m:sub>
                          <m:r>
                            <a:rPr lang="en-US" b="1" i="1">
                              <a:latin typeface="Cambria Math" charset="0"/>
                            </a:rPr>
                            <m:t>𝒐𝒇𝒇𝒔𝒆𝒕</m:t>
                          </m:r>
                        </m:sub>
                      </m:sSub>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762600" y="4077072"/>
                <a:ext cx="3873753" cy="642099"/>
              </a:xfrm>
              <a:prstGeom prst="rect">
                <a:avLst/>
              </a:prstGeom>
              <a:blipFill rotWithShape="0">
                <a:blip r:embed="rId3"/>
                <a:stretch>
                  <a:fillRect/>
                </a:stretch>
              </a:blipFill>
            </p:spPr>
            <p:txBody>
              <a:bodyPr/>
              <a:lstStyle/>
              <a:p>
                <a:r>
                  <a:rPr lang="en-US">
                    <a:noFill/>
                  </a:rPr>
                  <a:t> </a:t>
                </a:r>
              </a:p>
            </p:txBody>
          </p:sp>
        </mc:Fallback>
      </mc:AlternateContent>
      <p:pic>
        <p:nvPicPr>
          <p:cNvPr id="13" name="Picture 12" descr="C:\Users\tkba\Desktop\INDUFLAP2_flap_concept_studies\4_simple_control_study\results\4_DLC_12_feedback_flap_AEP\plots\power_parametric_offset_tau.png"/>
          <p:cNvPicPr/>
          <p:nvPr/>
        </p:nvPicPr>
        <p:blipFill rotWithShape="1">
          <a:blip r:embed="rId4" cstate="print">
            <a:extLst>
              <a:ext uri="{28A0092B-C50C-407E-A947-70E740481C1C}">
                <a14:useLocalDpi xmlns:a14="http://schemas.microsoft.com/office/drawing/2010/main" val="0"/>
              </a:ext>
            </a:extLst>
          </a:blip>
          <a:srcRect l="5534" t="4616" r="7371" b="2565"/>
          <a:stretch/>
        </p:blipFill>
        <p:spPr bwMode="auto">
          <a:xfrm>
            <a:off x="4909926" y="2924945"/>
            <a:ext cx="3766530" cy="2763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4701456"/>
      </p:ext>
    </p:extLst>
  </p:cSld>
  <p:clrMapOvr>
    <a:masterClrMapping/>
  </p:clrMapOvr>
  <mc:AlternateContent xmlns:mc="http://schemas.openxmlformats.org/markup-compatibility/2006" xmlns:p14="http://schemas.microsoft.com/office/powerpoint/2010/main">
    <mc:Choice Requires="p14">
      <p:transition spd="slow" p14:dur="2000" advTm="108463"/>
    </mc:Choice>
    <mc:Fallback xmlns="">
      <p:transition spd="slow" advTm="10846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Fatigue controller</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PD on high-pass filtered blade root flapwise moment (feedback)</a:t>
            </a:r>
          </a:p>
          <a:p>
            <a:r>
              <a:rPr lang="en-US" dirty="0" smtClean="0"/>
              <a:t>Gain tuning using Ziegler-Nichols method and parametrical sweeps </a:t>
            </a:r>
            <a:r>
              <a:rPr lang="en-US" dirty="0"/>
              <a:t>per </a:t>
            </a:r>
            <a:r>
              <a:rPr lang="en-US" dirty="0" smtClean="0"/>
              <a:t>speed</a:t>
            </a:r>
          </a:p>
          <a:p>
            <a:r>
              <a:rPr lang="en-US" dirty="0" smtClean="0"/>
              <a:t>Based on closed-loop HawcStab2 models</a:t>
            </a:r>
          </a:p>
          <a:p>
            <a:r>
              <a:rPr lang="en-US" dirty="0" smtClean="0"/>
              <a:t>PD gains scheduled over LP filtered wind speed</a:t>
            </a:r>
          </a:p>
          <a:p>
            <a:pPr marL="0" indent="0">
              <a:buNone/>
            </a:pPr>
            <a:r>
              <a:rPr lang="en-US" dirty="0" smtClean="0"/>
              <a:t> </a:t>
            </a:r>
          </a:p>
          <a:p>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8</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kp_interp2"/>
          <p:cNvPicPr/>
          <p:nvPr/>
        </p:nvPicPr>
        <p:blipFill>
          <a:blip r:embed="rId3" cstate="print">
            <a:extLst>
              <a:ext uri="{28A0092B-C50C-407E-A947-70E740481C1C}">
                <a14:useLocalDpi xmlns:a14="http://schemas.microsoft.com/office/drawing/2010/main" val="0"/>
              </a:ext>
            </a:extLst>
          </a:blip>
          <a:srcRect l="2800" t="1842" r="7951" b="1268"/>
          <a:stretch>
            <a:fillRect/>
          </a:stretch>
        </p:blipFill>
        <p:spPr bwMode="auto">
          <a:xfrm>
            <a:off x="4429559" y="2702350"/>
            <a:ext cx="2854325" cy="2178685"/>
          </a:xfrm>
          <a:prstGeom prst="rect">
            <a:avLst/>
          </a:prstGeom>
          <a:noFill/>
          <a:ln>
            <a:noFill/>
          </a:ln>
        </p:spPr>
      </p:pic>
      <p:pic>
        <p:nvPicPr>
          <p:cNvPr id="10" name="Picture 9" descr="C:\Users\s142079\AppData\Local\Microsoft\Windows\INetCache\Content.Word\kd_interp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907" y="2702350"/>
            <a:ext cx="2730500" cy="2129155"/>
          </a:xfrm>
          <a:prstGeom prst="rect">
            <a:avLst/>
          </a:prstGeom>
          <a:noFill/>
          <a:ln>
            <a:noFill/>
          </a:ln>
        </p:spPr>
      </p:pic>
      <p:pic>
        <p:nvPicPr>
          <p:cNvPr id="5" name="Picture 4"/>
          <p:cNvPicPr>
            <a:picLocks noChangeAspect="1"/>
          </p:cNvPicPr>
          <p:nvPr/>
        </p:nvPicPr>
        <p:blipFill>
          <a:blip r:embed="rId5"/>
          <a:stretch>
            <a:fillRect/>
          </a:stretch>
        </p:blipFill>
        <p:spPr>
          <a:xfrm>
            <a:off x="2503564" y="2640602"/>
            <a:ext cx="3952771" cy="3042038"/>
          </a:xfrm>
          <a:prstGeom prst="rect">
            <a:avLst/>
          </a:prstGeom>
        </p:spPr>
      </p:pic>
    </p:spTree>
    <p:extLst>
      <p:ext uri="{BB962C8B-B14F-4D97-AF65-F5344CB8AC3E}">
        <p14:creationId xmlns:p14="http://schemas.microsoft.com/office/powerpoint/2010/main" val="1155518560"/>
      </p:ext>
    </p:extLst>
  </p:cSld>
  <p:clrMapOvr>
    <a:masterClrMapping/>
  </p:clrMapOvr>
  <mc:AlternateContent xmlns:mc="http://schemas.openxmlformats.org/markup-compatibility/2006" xmlns:p14="http://schemas.microsoft.com/office/powerpoint/2010/main">
    <mc:Choice Requires="p14">
      <p:transition spd="slow" p14:dur="2000" advTm="56031"/>
    </mc:Choice>
    <mc:Fallback xmlns="">
      <p:transition spd="slow" advTm="5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975"/>
            <a:ext cx="7772400" cy="1143000"/>
          </a:xfrm>
        </p:spPr>
        <p:txBody>
          <a:bodyPr/>
          <a:lstStyle/>
          <a:p>
            <a:r>
              <a:rPr lang="en-US" dirty="0" smtClean="0"/>
              <a:t>Integrated controller</a:t>
            </a:r>
            <a:endParaRPr lang="en-US" dirty="0"/>
          </a:p>
        </p:txBody>
      </p:sp>
      <p:sp>
        <p:nvSpPr>
          <p:cNvPr id="3" name="Content Placeholder 2"/>
          <p:cNvSpPr>
            <a:spLocks noGrp="1"/>
          </p:cNvSpPr>
          <p:nvPr>
            <p:ph idx="1"/>
          </p:nvPr>
        </p:nvSpPr>
        <p:spPr>
          <a:xfrm>
            <a:off x="611560" y="1268760"/>
            <a:ext cx="8208912" cy="4896544"/>
          </a:xfrm>
        </p:spPr>
        <p:txBody>
          <a:bodyPr/>
          <a:lstStyle/>
          <a:p>
            <a:r>
              <a:rPr lang="en-US" dirty="0" smtClean="0"/>
              <a:t>AEP controller below rated</a:t>
            </a:r>
          </a:p>
          <a:p>
            <a:r>
              <a:rPr lang="en-US" dirty="0" smtClean="0"/>
              <a:t>Fatigue controller above rated</a:t>
            </a:r>
          </a:p>
          <a:p>
            <a:r>
              <a:rPr lang="en-US" dirty="0" smtClean="0"/>
              <a:t>Smooth switching based on LP filtered WSP and signal from main controller</a:t>
            </a:r>
          </a:p>
          <a:p>
            <a:r>
              <a:rPr lang="en-US" dirty="0" smtClean="0"/>
              <a:t>Tunable flap servo response</a:t>
            </a:r>
          </a:p>
          <a:p>
            <a:r>
              <a:rPr lang="en-US" dirty="0" smtClean="0"/>
              <a:t>Flap controller applied on top of main controller</a:t>
            </a:r>
          </a:p>
          <a:p>
            <a:pPr marL="0" indent="0">
              <a:buNone/>
            </a:pPr>
            <a:endParaRPr lang="en-US" dirty="0"/>
          </a:p>
        </p:txBody>
      </p:sp>
      <p:sp>
        <p:nvSpPr>
          <p:cNvPr id="9" name="Slide Number Placeholder 8"/>
          <p:cNvSpPr>
            <a:spLocks noGrp="1"/>
          </p:cNvSpPr>
          <p:nvPr>
            <p:ph type="sldNum" sz="quarter" idx="4"/>
          </p:nvPr>
        </p:nvSpPr>
        <p:spPr/>
        <p:txBody>
          <a:bodyPr/>
          <a:lstStyle/>
          <a:p>
            <a:fld id="{103EA872-A674-449B-A120-B97244F8E91D}" type="slidenum">
              <a:rPr lang="en-US" smtClean="0"/>
              <a:pPr/>
              <a:t>9</a:t>
            </a:fld>
            <a:endParaRPr lang="en-US" dirty="0"/>
          </a:p>
        </p:txBody>
      </p:sp>
      <p:sp>
        <p:nvSpPr>
          <p:cNvPr id="4" name="Date Placeholder 3"/>
          <p:cNvSpPr>
            <a:spLocks noGrp="1"/>
          </p:cNvSpPr>
          <p:nvPr>
            <p:ph type="dt" sz="half" idx="2"/>
          </p:nvPr>
        </p:nvSpPr>
        <p:spPr>
          <a:xfrm>
            <a:off x="7618800" y="6476999"/>
            <a:ext cx="1345688" cy="306000"/>
          </a:xfrm>
        </p:spPr>
        <p:txBody>
          <a:bodyPr/>
          <a:lstStyle/>
          <a:p>
            <a:r>
              <a:rPr lang="en-US" dirty="0" smtClean="0"/>
              <a:t>27 September 2016</a:t>
            </a:r>
            <a:endParaRPr lang="en-US" dirty="0"/>
          </a:p>
        </p:txBody>
      </p:sp>
      <p:sp>
        <p:nvSpPr>
          <p:cNvPr id="6" name="TextBox 5"/>
          <p:cNvSpPr txBox="1"/>
          <p:nvPr/>
        </p:nvSpPr>
        <p:spPr>
          <a:xfrm>
            <a:off x="9320254" y="6244790"/>
            <a:ext cx="1732466" cy="600164"/>
          </a:xfrm>
          <a:prstGeom prst="rect">
            <a:avLst/>
          </a:prstGeom>
          <a:noFill/>
        </p:spPr>
        <p:txBody>
          <a:bodyPr wrap="square" rtlCol="0">
            <a:spAutoFit/>
          </a:bodyPr>
          <a:lstStyle/>
          <a:p>
            <a:pPr>
              <a:spcBef>
                <a:spcPts val="0"/>
              </a:spcBef>
            </a:pPr>
            <a:r>
              <a:rPr lang="en-US" sz="1100" dirty="0" smtClean="0">
                <a:solidFill>
                  <a:schemeClr val="bg1"/>
                </a:solidFill>
              </a:rPr>
              <a:t>Add Presentation Title in Footer via ”Insert”; ”Header &amp; Footer”</a:t>
            </a:r>
            <a:endParaRPr lang="en-US" sz="1100" dirty="0">
              <a:solidFill>
                <a:schemeClr val="bg1"/>
              </a:solidFill>
            </a:endParaRPr>
          </a:p>
        </p:txBody>
      </p:sp>
      <p:cxnSp>
        <p:nvCxnSpPr>
          <p:cNvPr id="11" name="Straight Connector 10"/>
          <p:cNvCxnSpPr/>
          <p:nvPr/>
        </p:nvCxnSpPr>
        <p:spPr bwMode="auto">
          <a:xfrm>
            <a:off x="9189156" y="6547922"/>
            <a:ext cx="144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controller_block_tau"/>
          <p:cNvPicPr/>
          <p:nvPr/>
        </p:nvPicPr>
        <p:blipFill>
          <a:blip r:embed="rId3">
            <a:extLst>
              <a:ext uri="{28A0092B-C50C-407E-A947-70E740481C1C}">
                <a14:useLocalDpi xmlns:a14="http://schemas.microsoft.com/office/drawing/2010/main" val="0"/>
              </a:ext>
            </a:extLst>
          </a:blip>
          <a:srcRect/>
          <a:stretch>
            <a:fillRect/>
          </a:stretch>
        </p:blipFill>
        <p:spPr bwMode="auto">
          <a:xfrm>
            <a:off x="1536427" y="2924944"/>
            <a:ext cx="5339829" cy="3240360"/>
          </a:xfrm>
          <a:prstGeom prst="rect">
            <a:avLst/>
          </a:prstGeom>
          <a:noFill/>
          <a:ln>
            <a:noFill/>
          </a:ln>
        </p:spPr>
      </p:pic>
    </p:spTree>
    <p:extLst>
      <p:ext uri="{BB962C8B-B14F-4D97-AF65-F5344CB8AC3E}">
        <p14:creationId xmlns:p14="http://schemas.microsoft.com/office/powerpoint/2010/main" val="627896474"/>
      </p:ext>
    </p:extLst>
  </p:cSld>
  <p:clrMapOvr>
    <a:masterClrMapping/>
  </p:clrMapOvr>
  <mc:AlternateContent xmlns:mc="http://schemas.openxmlformats.org/markup-compatibility/2006" xmlns:p14="http://schemas.microsoft.com/office/powerpoint/2010/main">
    <mc:Choice Requires="p14">
      <p:transition spd="slow" p14:dur="2000" advTm="76221"/>
    </mc:Choice>
    <mc:Fallback xmlns="">
      <p:transition spd="slow" advTm="7622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True"/>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theme>
</file>

<file path=ppt/theme/theme2.xml><?xml version="1.0" encoding="utf-8"?>
<a:theme xmlns:a="http://schemas.openxmlformats.org/drawingml/2006/main" name="Corpora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solidFill>
            <a:schemeClr val="tx1"/>
          </a:solidFill>
          <a:prstDash val="solid"/>
          <a:round/>
          <a:headEnd type="none" w="med" len="med"/>
          <a:tailEnd type="none" w="med" len="med"/>
        </a:ln>
        <a:effectLst/>
        <a:extLst/>
      </a:spPr>
      <a:bodyPr vert="horz" wrap="square" lIns="0" tIns="0" rIns="0" bIns="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1994</Words>
  <Application>Microsoft Office PowerPoint</Application>
  <PresentationFormat>On-screen Show (4:3)</PresentationFormat>
  <Paragraphs>217</Paragraphs>
  <Slides>15</Slides>
  <Notes>15</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ＭＳ Ｐゴシック</vt:lpstr>
      <vt:lpstr>Cambria Math</vt:lpstr>
      <vt:lpstr>Verdana</vt:lpstr>
      <vt:lpstr>Institute</vt:lpstr>
      <vt:lpstr>Corporate</vt:lpstr>
      <vt:lpstr>Power performance optimization and loads alleviation with active flaps using individual flap control</vt:lpstr>
      <vt:lpstr>Outline</vt:lpstr>
      <vt:lpstr>Introduction</vt:lpstr>
      <vt:lpstr>Introduction</vt:lpstr>
      <vt:lpstr>DTU 10MW RWT upscaling</vt:lpstr>
      <vt:lpstr>Aeroelastic model &amp; flap system</vt:lpstr>
      <vt:lpstr>AEP controller</vt:lpstr>
      <vt:lpstr>Fatigue controller</vt:lpstr>
      <vt:lpstr>Integrated controller</vt:lpstr>
      <vt:lpstr>Results – AEP increase</vt:lpstr>
      <vt:lpstr>Results</vt:lpstr>
      <vt:lpstr>Results – fatigue load alleviation</vt:lpstr>
      <vt:lpstr>Results</vt:lpstr>
      <vt:lpstr>Conclusions</vt:lpstr>
      <vt:lpstr>PowerPoint Presentation</vt:lpstr>
    </vt:vector>
  </TitlesOfParts>
  <Company>DTU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Berit Carius Larsen</dc:creator>
  <cp:lastModifiedBy>Media</cp:lastModifiedBy>
  <cp:revision>376</cp:revision>
  <dcterms:created xsi:type="dcterms:W3CDTF">2011-02-04T12:04:51Z</dcterms:created>
  <dcterms:modified xsi:type="dcterms:W3CDTF">2016-09-27T11:23:31Z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www.skabelondesign.com</vt:lpwstr>
  </property>
  <property fmtid="{D5CDD505-2E9C-101B-9397-08002B2CF9AE}" pid="3" name="CurrentSublogo">
    <vt:lpwstr/>
  </property>
  <property fmtid="{D5CDD505-2E9C-101B-9397-08002B2CF9AE}" pid="4" name="CurrentOffice">
    <vt:lpwstr>DTU Wind Energy</vt:lpwstr>
  </property>
  <property fmtid="{D5CDD505-2E9C-101B-9397-08002B2CF9AE}" pid="5" name="CurrentUser">
    <vt:lpwstr>Standard Profile</vt:lpwstr>
  </property>
  <property fmtid="{D5CDD505-2E9C-101B-9397-08002B2CF9AE}" pid="6" name="CurrentLogoPath">
    <vt:lpwstr/>
  </property>
  <property fmtid="{D5CDD505-2E9C-101B-9397-08002B2CF9AE}" pid="7" name="CurrentDepartmentName">
    <vt:lpwstr/>
  </property>
  <property fmtid="{D5CDD505-2E9C-101B-9397-08002B2CF9AE}" pid="8" name="CurrentDate">
    <vt:lpwstr/>
  </property>
  <property fmtid="{D5CDD505-2E9C-101B-9397-08002B2CF9AE}" pid="9" name="CurrentPresentationTitle">
    <vt:lpwstr/>
  </property>
  <property fmtid="{D5CDD505-2E9C-101B-9397-08002B2CF9AE}" pid="10" name="CurrentAuthor">
    <vt:lpwstr/>
  </property>
  <property fmtid="{D5CDD505-2E9C-101B-9397-08002B2CF9AE}" pid="11" name="CurrentDepartment">
    <vt:lpwstr>DTU Wind Energy</vt:lpwstr>
  </property>
  <property fmtid="{D5CDD505-2E9C-101B-9397-08002B2CF9AE}" pid="12" name="CurrentBusinessLine">
    <vt:lpwstr/>
  </property>
  <property fmtid="{D5CDD505-2E9C-101B-9397-08002B2CF9AE}" pid="13" name="CurrentCountry">
    <vt:lpwstr/>
  </property>
  <property fmtid="{D5CDD505-2E9C-101B-9397-08002B2CF9AE}" pid="14" name="CurrentLanguage">
    <vt:lpwstr>US English</vt:lpwstr>
  </property>
  <property fmtid="{D5CDD505-2E9C-101B-9397-08002B2CF9AE}" pid="15" name="CurrentClientLogoPath">
    <vt:lpwstr/>
  </property>
  <property fmtid="{D5CDD505-2E9C-101B-9397-08002B2CF9AE}" pid="16" name="CurrentPaperType">
    <vt:lpwstr/>
  </property>
  <property fmtid="{D5CDD505-2E9C-101B-9397-08002B2CF9AE}" pid="17" name="CurrentInformationClass">
    <vt:lpwstr/>
  </property>
  <property fmtid="{D5CDD505-2E9C-101B-9397-08002B2CF9AE}" pid="18" name="CurrentRestrictedAccess">
    <vt:lpwstr/>
  </property>
</Properties>
</file>