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70" r:id="rId9"/>
    <p:sldId id="262" r:id="rId10"/>
    <p:sldId id="263" r:id="rId11"/>
    <p:sldId id="271" r:id="rId12"/>
    <p:sldId id="265" r:id="rId13"/>
    <p:sldId id="264" r:id="rId14"/>
    <p:sldId id="267" r:id="rId15"/>
    <p:sldId id="273" r:id="rId16"/>
    <p:sldId id="268" r:id="rId17"/>
    <p:sldId id="274" r:id="rId18"/>
    <p:sldId id="275" r:id="rId19"/>
  </p:sldIdLst>
  <p:sldSz cx="9144000" cy="5143500" type="screen16x9"/>
  <p:notesSz cx="6807200" cy="9939338"/>
  <p:embeddedFontLst>
    <p:embeddedFont>
      <p:font typeface="Agfa Rotis Sans Serif Light" panose="00000300000000000000" pitchFamily="2" charset="0"/>
      <p:regular r:id="rId22"/>
      <p:italic r:id="rId23"/>
    </p:embeddedFont>
    <p:embeddedFont>
      <p:font typeface="Cambria Math" panose="02040503050406030204" pitchFamily="18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Agfa Rotis Sans Serif" panose="00000400000000000000" pitchFamily="2" charset="0"/>
      <p:regular r:id="rId29"/>
      <p:bold r:id="rId30"/>
      <p:italic r:id="rId31"/>
    </p:embeddedFont>
    <p:embeddedFont>
      <p:font typeface="Agfa Rotis Sans Serif Bold" panose="00000700000000000000" pitchFamily="2" charset="0"/>
      <p:bold r:id="rId32"/>
    </p:embeddedFont>
    <p:embeddedFont>
      <p:font typeface="ＭＳ Ｐゴシック" panose="020B0600070205080204" pitchFamily="34" charset="-128"/>
      <p:regular r:id="rId33"/>
    </p:embeddedFont>
  </p:embeddedFontLst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ione Ortega" initials="" lastIdx="1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9E"/>
    <a:srgbClr val="B1C91F"/>
    <a:srgbClr val="996633"/>
    <a:srgbClr val="FF0000"/>
    <a:srgbClr val="800080"/>
    <a:srgbClr val="FF8000"/>
    <a:srgbClr val="999999"/>
    <a:srgbClr val="DCDEDE"/>
    <a:srgbClr val="3A6E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03" autoAdjust="0"/>
    <p:restoredTop sz="81431" autoAdjust="0"/>
  </p:normalViewPr>
  <p:slideViewPr>
    <p:cSldViewPr>
      <p:cViewPr>
        <p:scale>
          <a:sx n="100" d="100"/>
          <a:sy n="100" d="100"/>
        </p:scale>
        <p:origin x="-360" y="-528"/>
      </p:cViewPr>
      <p:guideLst>
        <p:guide orient="horz" pos="395"/>
        <p:guide orient="horz" pos="100"/>
        <p:guide orient="horz" pos="2981"/>
        <p:guide orient="horz" pos="3032"/>
        <p:guide orient="horz" pos="940"/>
        <p:guide pos="2857"/>
        <p:guide pos="5624"/>
        <p:guide pos="181"/>
        <p:guide pos="384"/>
        <p:guide pos="44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9" d="100"/>
          <a:sy n="79" d="100"/>
        </p:scale>
        <p:origin x="-3930" y="-78"/>
      </p:cViewPr>
      <p:guideLst>
        <p:guide orient="horz" pos="3130"/>
        <p:guide pos="214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handoutMaster" Target="handoutMasters/handoutMaster1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5E1BF-A51F-4E23-8D20-35DD23A98E7E}" type="datetimeFigureOut">
              <a:rPr lang="de-DE" smtClean="0"/>
              <a:t>12.09.2016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5307D-034D-4A17-81F6-4C81034B71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6273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787" cy="4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7413" y="0"/>
            <a:ext cx="2949787" cy="4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6125"/>
            <a:ext cx="6623050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627" y="4721186"/>
            <a:ext cx="4991947" cy="447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2371"/>
            <a:ext cx="2949787" cy="4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7413" y="9442371"/>
            <a:ext cx="2949787" cy="4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25A77DA-F418-E443-854A-2B97C35C3840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62272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C39DAE-4A7D-6541-92EC-9E911522757A}" type="slidenum">
              <a:rPr lang="de-DE"/>
              <a:pPr/>
              <a:t>1</a:t>
            </a:fld>
            <a:endParaRPr lang="de-DE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23050" cy="3725863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A77DA-F418-E443-854A-2B97C35C3840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226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A77DA-F418-E443-854A-2B97C35C3840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652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iwes-logo-30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b="11894"/>
          <a:stretch/>
        </p:blipFill>
        <p:spPr bwMode="auto">
          <a:xfrm>
            <a:off x="609600" y="169863"/>
            <a:ext cx="1855952" cy="53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1058468"/>
            <a:ext cx="8412162" cy="459581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de-DE" noProof="0" smtClean="0"/>
              <a:t>Mastertitelformat bearbeiten</a:t>
            </a:r>
          </a:p>
        </p:txBody>
      </p:sp>
      <p:sp>
        <p:nvSpPr>
          <p:cNvPr id="3085" name="Rectangle 13"/>
          <p:cNvSpPr>
            <a:spLocks noChangeArrowheads="1"/>
          </p:cNvSpPr>
          <p:nvPr userDrawn="1"/>
        </p:nvSpPr>
        <p:spPr bwMode="auto">
          <a:xfrm>
            <a:off x="0" y="4738688"/>
            <a:ext cx="9144000" cy="404813"/>
          </a:xfrm>
          <a:prstGeom prst="rect">
            <a:avLst/>
          </a:prstGeom>
          <a:solidFill>
            <a:srgbClr val="DCD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800600"/>
            <a:ext cx="8305800" cy="285750"/>
          </a:xfrm>
        </p:spPr>
        <p:txBody>
          <a:bodyPr/>
          <a:lstStyle>
            <a:lvl1pPr marL="0" indent="0">
              <a:buFont typeface="Wingdings" charset="0"/>
              <a:buNone/>
              <a:defRPr sz="1600" b="1"/>
            </a:lvl1pPr>
          </a:lstStyle>
          <a:p>
            <a:pPr lvl="0"/>
            <a:endParaRPr lang="de-DE" noProof="0" dirty="0" smtClean="0"/>
          </a:p>
        </p:txBody>
      </p:sp>
      <p:pic>
        <p:nvPicPr>
          <p:cNvPr id="3093" name="Picture 21" descr="luh_logo_rgb_ppt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702" y="169069"/>
            <a:ext cx="187825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91057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4857750"/>
            <a:ext cx="9144000" cy="285750"/>
          </a:xfrm>
          <a:prstGeom prst="rect">
            <a:avLst/>
          </a:prstGeom>
          <a:solidFill>
            <a:srgbClr val="DCD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573883"/>
            <a:ext cx="8412162" cy="62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  <a:br>
              <a:rPr lang="de-DE" dirty="0"/>
            </a:br>
            <a:endParaRPr lang="de-DE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248966"/>
            <a:ext cx="8412162" cy="349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37" name="Rectangle 13"/>
          <p:cNvSpPr>
            <a:spLocks noChangeArrowheads="1"/>
          </p:cNvSpPr>
          <p:nvPr userDrawn="1"/>
        </p:nvSpPr>
        <p:spPr bwMode="auto">
          <a:xfrm>
            <a:off x="7512050" y="4857750"/>
            <a:ext cx="1403350" cy="57150"/>
          </a:xfrm>
          <a:prstGeom prst="rect">
            <a:avLst/>
          </a:prstGeom>
          <a:solidFill>
            <a:srgbClr val="B1C9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7127878" y="4881515"/>
            <a:ext cx="17875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de-DE" sz="1200" dirty="0" smtClean="0">
                <a:latin typeface="Agfa Rotis Sans Serif" charset="0"/>
              </a:rPr>
              <a:t>Slide </a:t>
            </a:r>
            <a:fld id="{4C0B2B85-2EF6-E34D-B240-C0C12C4828C0}" type="slidenum">
              <a:rPr lang="de-DE" sz="1200">
                <a:latin typeface="Agfa Rotis Sans Serif" charset="0"/>
              </a:rPr>
              <a:pPr algn="r"/>
              <a:t>‹Nr.›</a:t>
            </a:fld>
            <a:endParaRPr lang="de-DE" sz="1200" dirty="0">
              <a:latin typeface="Agfa Rotis Sans Serif" charset="0"/>
            </a:endParaRPr>
          </a:p>
          <a:p>
            <a:pPr algn="ctr"/>
            <a:endParaRPr lang="de-DE" sz="1200" dirty="0">
              <a:latin typeface="Agfa Rotis Sans Serif" charset="0"/>
            </a:endParaRPr>
          </a:p>
        </p:txBody>
      </p:sp>
      <p:sp>
        <p:nvSpPr>
          <p:cNvPr id="12" name="Fußzeilenplatzhalter 3"/>
          <p:cNvSpPr txBox="1">
            <a:spLocks/>
          </p:cNvSpPr>
          <p:nvPr userDrawn="1"/>
        </p:nvSpPr>
        <p:spPr>
          <a:xfrm>
            <a:off x="539555" y="4909391"/>
            <a:ext cx="6659563" cy="2286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10" name="Fußzeilenplatzhalter 3"/>
          <p:cNvSpPr txBox="1">
            <a:spLocks/>
          </p:cNvSpPr>
          <p:nvPr userDrawn="1"/>
        </p:nvSpPr>
        <p:spPr>
          <a:xfrm>
            <a:off x="539551" y="4876006"/>
            <a:ext cx="7224013" cy="2286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dirty="0" smtClean="0">
                <a:latin typeface="Agfa Rotis Sans Serif Bold"/>
                <a:cs typeface="Agfa Rotis Sans Serif Light"/>
              </a:rPr>
              <a:t>Pablo Noever Castelos, </a:t>
            </a:r>
            <a:r>
              <a:rPr lang="de-DE" sz="1200" b="0" i="0" dirty="0" err="1" smtClean="0">
                <a:latin typeface="Agfa Rotis Sans Serif Bold"/>
                <a:cs typeface="Agfa Rotis Sans Serif Light"/>
              </a:rPr>
              <a:t>M.Sc</a:t>
            </a:r>
            <a:r>
              <a:rPr lang="de-DE" sz="1200" b="0" i="0" dirty="0" smtClean="0">
                <a:latin typeface="Agfa Rotis Sans Serif Bold"/>
                <a:cs typeface="Agfa Rotis Sans Serif Light"/>
              </a:rPr>
              <a:t>.</a:t>
            </a:r>
            <a:r>
              <a:rPr lang="de-DE" sz="1200" b="0" i="0" dirty="0" smtClean="0">
                <a:latin typeface="Agfa Rotis Sans Serif Light"/>
                <a:cs typeface="Agfa Rotis Sans Serif Light"/>
              </a:rPr>
              <a:t>: </a:t>
            </a:r>
            <a:r>
              <a:rPr lang="de-DE" sz="1200" b="0" i="0" dirty="0" err="1" smtClean="0">
                <a:latin typeface="Agfa Rotis Sans Serif Light"/>
                <a:cs typeface="Agfa Rotis Sans Serif Light"/>
              </a:rPr>
              <a:t>WindEurope</a:t>
            </a:r>
            <a:r>
              <a:rPr lang="de-DE" sz="1200" b="0" i="0" dirty="0" smtClean="0">
                <a:latin typeface="Agfa Rotis Sans Serif Light"/>
                <a:cs typeface="Agfa Rotis Sans Serif Light"/>
              </a:rPr>
              <a:t> </a:t>
            </a:r>
            <a:r>
              <a:rPr lang="de-DE" sz="1200" b="0" i="0" dirty="0" err="1" smtClean="0">
                <a:latin typeface="Agfa Rotis Sans Serif Light"/>
                <a:cs typeface="Agfa Rotis Sans Serif Light"/>
              </a:rPr>
              <a:t>Summit</a:t>
            </a:r>
            <a:r>
              <a:rPr lang="de-DE" sz="1200" b="0" i="0" dirty="0" smtClean="0">
                <a:latin typeface="Agfa Rotis Sans Serif Light"/>
                <a:cs typeface="Agfa Rotis Sans Serif Light"/>
              </a:rPr>
              <a:t> 2016, 27.09.2016</a:t>
            </a:r>
            <a:endParaRPr lang="de-DE" dirty="0"/>
          </a:p>
        </p:txBody>
      </p:sp>
      <p:pic>
        <p:nvPicPr>
          <p:cNvPr id="11" name="Picture 7" descr="iwes-logo-300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b="11894"/>
          <a:stretch/>
        </p:blipFill>
        <p:spPr bwMode="auto">
          <a:xfrm>
            <a:off x="609600" y="166527"/>
            <a:ext cx="1363037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1" descr="luh_logo_rgb_ppt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709" y="169863"/>
            <a:ext cx="1377391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2800" b="0">
          <a:solidFill>
            <a:srgbClr val="00519E"/>
          </a:solidFill>
          <a:latin typeface="Agfa Rotis Sans Serif Bold"/>
          <a:ea typeface="+mj-ea"/>
          <a:cs typeface="Agfa Rotis Sans Serif Bold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519E"/>
          </a:solidFill>
          <a:latin typeface="Agfa Rotis Sans Serif" charset="0"/>
          <a:ea typeface="ＭＳ Ｐゴシック" charset="0"/>
          <a:cs typeface="ＭＳ Ｐゴシック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519E"/>
          </a:solidFill>
          <a:latin typeface="Agfa Rotis Sans Serif" charset="0"/>
          <a:ea typeface="ＭＳ Ｐゴシック" charset="0"/>
          <a:cs typeface="ＭＳ Ｐゴシック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519E"/>
          </a:solidFill>
          <a:latin typeface="Agfa Rotis Sans Serif" charset="0"/>
          <a:ea typeface="ＭＳ Ｐゴシック" charset="0"/>
          <a:cs typeface="ＭＳ Ｐゴシック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519E"/>
          </a:solidFill>
          <a:latin typeface="Agfa Rotis Sans Serif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519E"/>
          </a:solidFill>
          <a:latin typeface="Agfa Rotis Sans Serif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519E"/>
          </a:solidFill>
          <a:latin typeface="Agfa Rotis Sans Serif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519E"/>
          </a:solidFill>
          <a:latin typeface="Agfa Rotis Sans Serif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519E"/>
          </a:solidFill>
          <a:latin typeface="Agfa Rotis Sans Serif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400">
          <a:solidFill>
            <a:schemeClr val="tx1"/>
          </a:solidFill>
          <a:latin typeface="Agfa Rotis Sans Serif Light"/>
          <a:ea typeface="+mn-ea"/>
          <a:cs typeface="Agfa Rotis Sans Serif Light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400">
          <a:solidFill>
            <a:schemeClr val="tx1"/>
          </a:solidFill>
          <a:latin typeface="Agfa Rotis Sans Serif Light"/>
          <a:ea typeface="+mn-ea"/>
          <a:cs typeface="Agfa Rotis Sans Serif Ligh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400">
          <a:solidFill>
            <a:schemeClr val="tx1"/>
          </a:solidFill>
          <a:latin typeface="Agfa Rotis Sans Serif Light"/>
          <a:ea typeface="+mn-ea"/>
          <a:cs typeface="Agfa Rotis Sans Serif Ligh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Agfa Rotis Sans Serif Light"/>
          <a:ea typeface="+mn-ea"/>
          <a:cs typeface="Agfa Rotis Sans Serif Ligh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Agfa Rotis Sans Serif Light"/>
          <a:ea typeface="+mn-ea"/>
          <a:cs typeface="Agfa Rotis Sans Serif Ligh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3.wdp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03238" y="889158"/>
            <a:ext cx="8412162" cy="186261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2500" b="0" dirty="0"/>
              <a:t/>
            </a:r>
            <a:br>
              <a:rPr lang="de-DE" sz="2500" b="0" dirty="0"/>
            </a:br>
            <a:r>
              <a:rPr lang="en-US" sz="2500" dirty="0"/>
              <a:t>The impact of geometric </a:t>
            </a:r>
            <a:r>
              <a:rPr lang="en-US" sz="2500" dirty="0" smtClean="0"/>
              <a:t>non-</a:t>
            </a:r>
            <a:r>
              <a:rPr lang="en-GB" sz="2500" dirty="0" err="1" smtClean="0"/>
              <a:t>linearities</a:t>
            </a:r>
            <a:r>
              <a:rPr lang="en-US" sz="2500" dirty="0" smtClean="0"/>
              <a:t> </a:t>
            </a:r>
            <a:r>
              <a:rPr lang="en-US" sz="2500" dirty="0"/>
              <a:t>on the fatigue analysis of trailing edge bond lines in wind turbine rotor blades</a:t>
            </a:r>
            <a:endParaRPr lang="de-DE" sz="2500" b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Pablo </a:t>
            </a:r>
            <a:r>
              <a:rPr lang="de-DE" dirty="0" err="1" smtClean="0"/>
              <a:t>Noever</a:t>
            </a:r>
            <a:r>
              <a:rPr lang="de-DE" dirty="0" smtClean="0"/>
              <a:t> </a:t>
            </a:r>
            <a:r>
              <a:rPr lang="de-DE" dirty="0" err="1" smtClean="0"/>
              <a:t>Castelos</a:t>
            </a:r>
            <a:r>
              <a:rPr lang="de-DE" dirty="0" smtClean="0"/>
              <a:t>, </a:t>
            </a:r>
            <a:r>
              <a:rPr lang="de-DE" dirty="0" err="1" smtClean="0"/>
              <a:t>M.Sc</a:t>
            </a:r>
            <a:r>
              <a:rPr lang="de-DE" dirty="0" smtClean="0"/>
              <a:t>.</a:t>
            </a:r>
            <a:endParaRPr lang="de-DE" dirty="0"/>
          </a:p>
        </p:txBody>
      </p:sp>
      <p:grpSp>
        <p:nvGrpSpPr>
          <p:cNvPr id="6" name="Gruppierung 5"/>
          <p:cNvGrpSpPr/>
          <p:nvPr/>
        </p:nvGrpSpPr>
        <p:grpSpPr>
          <a:xfrm>
            <a:off x="0" y="2427734"/>
            <a:ext cx="9144000" cy="2304971"/>
            <a:chOff x="0" y="2427734"/>
            <a:chExt cx="9144000" cy="2304971"/>
          </a:xfrm>
        </p:grpSpPr>
        <p:pic>
          <p:nvPicPr>
            <p:cNvPr id="4" name="Bild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10539" b="8473"/>
            <a:stretch/>
          </p:blipFill>
          <p:spPr>
            <a:xfrm>
              <a:off x="0" y="2427734"/>
              <a:ext cx="9144000" cy="2304971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6282305" y="2463738"/>
              <a:ext cx="284542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00" dirty="0" smtClean="0">
                  <a:solidFill>
                    <a:srgbClr val="FFFFFF"/>
                  </a:solidFill>
                  <a:latin typeface="Agfa Rotis Sans Serif Light"/>
                  <a:cs typeface="Agfa Rotis Sans Serif Light"/>
                </a:rPr>
                <a:t>Andree Stephan, 2007</a:t>
              </a:r>
              <a:endParaRPr lang="en-GB" sz="1000" dirty="0">
                <a:solidFill>
                  <a:srgbClr val="FFFFFF"/>
                </a:solidFill>
                <a:latin typeface="Agfa Rotis Sans Serif Light"/>
                <a:cs typeface="Agfa Rotis Sans Serif Light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15938" y="627063"/>
            <a:ext cx="8412162" cy="432519"/>
          </a:xfrm>
        </p:spPr>
        <p:txBody>
          <a:bodyPr/>
          <a:lstStyle/>
          <a:p>
            <a:r>
              <a:rPr lang="de-DE" dirty="0" err="1" smtClean="0"/>
              <a:t>Geometrically</a:t>
            </a:r>
            <a:r>
              <a:rPr lang="de-DE" dirty="0" smtClean="0"/>
              <a:t> </a:t>
            </a:r>
            <a:r>
              <a:rPr lang="de-DE" dirty="0"/>
              <a:t>non-linear </a:t>
            </a:r>
            <a:r>
              <a:rPr lang="de-DE" dirty="0" smtClean="0"/>
              <a:t>vs. </a:t>
            </a:r>
            <a:r>
              <a:rPr lang="de-DE" dirty="0"/>
              <a:t>linear </a:t>
            </a:r>
            <a:r>
              <a:rPr lang="de-DE" dirty="0" err="1" smtClean="0"/>
              <a:t>analysis</a:t>
            </a:r>
            <a:endParaRPr lang="de-DE" dirty="0"/>
          </a:p>
        </p:txBody>
      </p:sp>
      <p:sp>
        <p:nvSpPr>
          <p:cNvPr id="5" name="Inhaltsplatzhalter 3"/>
          <p:cNvSpPr>
            <a:spLocks noGrp="1"/>
          </p:cNvSpPr>
          <p:nvPr>
            <p:ph idx="1"/>
          </p:nvPr>
        </p:nvSpPr>
        <p:spPr>
          <a:xfrm>
            <a:off x="608769" y="4237534"/>
            <a:ext cx="8305800" cy="494804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  <a:tabLst>
                <a:tab pos="182563" algn="l"/>
              </a:tabLst>
            </a:pPr>
            <a:r>
              <a:rPr lang="de-DE" dirty="0" smtClean="0">
                <a:solidFill>
                  <a:srgbClr val="FF0000"/>
                </a:solidFill>
                <a:latin typeface="Agfa Rotis Sans Serif Light" pitchFamily="2" charset="0"/>
                <a:sym typeface="Wingdings" panose="05000000000000000000" pitchFamily="2" charset="2"/>
              </a:rPr>
              <a:t></a:t>
            </a:r>
            <a:r>
              <a:rPr lang="de-DE" dirty="0">
                <a:solidFill>
                  <a:srgbClr val="FF0000"/>
                </a:solidFill>
                <a:latin typeface="Agfa Rotis Sans Serif Light" pitchFamily="2" charset="0"/>
                <a:sym typeface="Wingdings" panose="05000000000000000000" pitchFamily="2" charset="2"/>
              </a:rPr>
              <a:t> </a:t>
            </a:r>
            <a:r>
              <a:rPr lang="de-DE" kern="1200" dirty="0" smtClean="0">
                <a:solidFill>
                  <a:srgbClr val="FF0000"/>
                </a:solidFill>
                <a:latin typeface="Agfa Rotis Sans Serif Light" pitchFamily="2" charset="0"/>
                <a:sym typeface="Wingdings" panose="05000000000000000000" pitchFamily="2" charset="2"/>
              </a:rPr>
              <a:t>Linear </a:t>
            </a:r>
            <a:r>
              <a:rPr lang="de-DE" kern="1200" dirty="0" err="1">
                <a:solidFill>
                  <a:srgbClr val="FF0000"/>
                </a:solidFill>
                <a:latin typeface="Agfa Rotis Sans Serif Light" pitchFamily="2" charset="0"/>
                <a:sym typeface="Wingdings" panose="05000000000000000000" pitchFamily="2" charset="2"/>
              </a:rPr>
              <a:t>superposition</a:t>
            </a:r>
            <a:r>
              <a:rPr lang="de-DE" kern="1200" dirty="0">
                <a:solidFill>
                  <a:srgbClr val="FF0000"/>
                </a:solidFill>
                <a:latin typeface="Agfa Rotis Sans Serif Light" pitchFamily="2" charset="0"/>
                <a:sym typeface="Wingdings" panose="05000000000000000000" pitchFamily="2" charset="2"/>
              </a:rPr>
              <a:t> </a:t>
            </a:r>
            <a:r>
              <a:rPr lang="de-DE" kern="1200" dirty="0" err="1" smtClean="0">
                <a:solidFill>
                  <a:srgbClr val="FF0000"/>
                </a:solidFill>
                <a:latin typeface="Agfa Rotis Sans Serif Light" pitchFamily="2" charset="0"/>
                <a:sym typeface="Wingdings" panose="05000000000000000000" pitchFamily="2" charset="2"/>
              </a:rPr>
              <a:t>principle</a:t>
            </a:r>
            <a:r>
              <a:rPr lang="de-DE" kern="1200" dirty="0" smtClean="0">
                <a:solidFill>
                  <a:srgbClr val="FF0000"/>
                </a:solidFill>
                <a:latin typeface="Agfa Rotis Sans Serif Light" pitchFamily="2" charset="0"/>
                <a:sym typeface="Wingdings" panose="05000000000000000000" pitchFamily="2" charset="2"/>
              </a:rPr>
              <a:t> </a:t>
            </a:r>
            <a:r>
              <a:rPr lang="de-DE" kern="1200" dirty="0" err="1">
                <a:solidFill>
                  <a:srgbClr val="FF0000"/>
                </a:solidFill>
                <a:latin typeface="Agfa Rotis Sans Serif Light" pitchFamily="2" charset="0"/>
                <a:sym typeface="Wingdings" panose="05000000000000000000" pitchFamily="2" charset="2"/>
              </a:rPr>
              <a:t>theoretically</a:t>
            </a:r>
            <a:r>
              <a:rPr lang="de-DE" kern="1200" dirty="0">
                <a:solidFill>
                  <a:srgbClr val="FF0000"/>
                </a:solidFill>
                <a:latin typeface="Agfa Rotis Sans Serif Light" pitchFamily="2" charset="0"/>
                <a:sym typeface="Wingdings" panose="05000000000000000000" pitchFamily="2" charset="2"/>
              </a:rPr>
              <a:t> not </a:t>
            </a:r>
            <a:r>
              <a:rPr lang="de-DE" kern="1200" dirty="0" err="1" smtClean="0">
                <a:solidFill>
                  <a:srgbClr val="FF0000"/>
                </a:solidFill>
                <a:latin typeface="Agfa Rotis Sans Serif Light" pitchFamily="2" charset="0"/>
                <a:sym typeface="Wingdings" panose="05000000000000000000" pitchFamily="2" charset="2"/>
              </a:rPr>
              <a:t>applicable</a:t>
            </a:r>
            <a:r>
              <a:rPr lang="de-DE" kern="1200" dirty="0" smtClean="0">
                <a:solidFill>
                  <a:srgbClr val="FF0000"/>
                </a:solidFill>
                <a:latin typeface="Agfa Rotis Sans Serif Light" pitchFamily="2" charset="0"/>
                <a:sym typeface="Wingdings" panose="05000000000000000000" pitchFamily="2" charset="2"/>
              </a:rPr>
              <a:t>!</a:t>
            </a:r>
            <a:endParaRPr lang="de-DE" kern="1200" dirty="0">
              <a:solidFill>
                <a:srgbClr val="FF0000"/>
              </a:solidFill>
              <a:latin typeface="Agfa Rotis Sans Serif Light" pitchFamily="2" charset="0"/>
            </a:endParaRPr>
          </a:p>
          <a:p>
            <a:pPr lvl="1" indent="-342900">
              <a:spcAft>
                <a:spcPts val="1200"/>
              </a:spcAft>
            </a:pPr>
            <a:endParaRPr lang="de-DE" dirty="0" smtClean="0">
              <a:latin typeface="Agfa Rotis Sans Serif Light" pitchFamily="2" charset="0"/>
            </a:endParaRPr>
          </a:p>
          <a:p>
            <a:pPr marL="400050" lvl="1" indent="0">
              <a:spcAft>
                <a:spcPts val="1200"/>
              </a:spcAft>
              <a:buNone/>
            </a:pPr>
            <a:endParaRPr lang="de-DE" dirty="0" smtClean="0">
              <a:latin typeface="Agfa Rotis Sans Serif Light" pitchFamily="2" charset="0"/>
            </a:endParaRPr>
          </a:p>
          <a:p>
            <a:pPr marL="857250" lvl="1" indent="-457200">
              <a:spcAft>
                <a:spcPts val="1200"/>
              </a:spcAft>
              <a:buFont typeface="+mj-lt"/>
              <a:buAutoNum type="arabicPeriod"/>
            </a:pPr>
            <a:endParaRPr lang="de-DE" dirty="0">
              <a:latin typeface="Agfa Rotis Sans Serif Light" pitchFamily="2" charset="0"/>
            </a:endParaRPr>
          </a:p>
          <a:p>
            <a:pPr marL="400050" lvl="1" indent="0">
              <a:spcAft>
                <a:spcPts val="1200"/>
              </a:spcAft>
              <a:buNone/>
            </a:pPr>
            <a:endParaRPr lang="de-DE" dirty="0">
              <a:latin typeface="Agfa Rotis Sans Serif Light" pitchFamily="2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979599" y="1481981"/>
            <a:ext cx="3420000" cy="2654682"/>
            <a:chOff x="971600" y="3100906"/>
            <a:chExt cx="3420000" cy="265468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71600" y="3889386"/>
              <a:ext cx="3420000" cy="1866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1484374" y="3100906"/>
              <a:ext cx="23944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AutoNum type="alphaLcParenBoth"/>
              </a:pPr>
              <a:r>
                <a:rPr lang="de-DE" sz="1600" dirty="0" err="1" smtClean="0">
                  <a:latin typeface="Agfa Rotis Sans Serif Light" pitchFamily="2" charset="0"/>
                  <a:ea typeface="+mn-ea"/>
                  <a:cs typeface="Agfa Rotis Sans Serif Light"/>
                </a:rPr>
                <a:t>Shear</a:t>
              </a:r>
              <a:r>
                <a:rPr lang="de-DE" sz="1600" dirty="0" smtClean="0">
                  <a:latin typeface="Agfa Rotis Sans Serif Light" pitchFamily="2" charset="0"/>
                  <a:ea typeface="+mn-ea"/>
                  <a:cs typeface="Agfa Rotis Sans Serif Light"/>
                </a:rPr>
                <a:t> </a:t>
              </a:r>
              <a:r>
                <a:rPr lang="de-DE" sz="1600" dirty="0">
                  <a:latin typeface="Agfa Rotis Sans Serif Light" pitchFamily="2" charset="0"/>
                  <a:ea typeface="+mn-ea"/>
                  <a:cs typeface="Agfa Rotis Sans Serif Light"/>
                </a:rPr>
                <a:t>Stress (GL 2010</a:t>
              </a:r>
              <a:r>
                <a:rPr lang="de-DE" sz="1600" dirty="0" smtClean="0">
                  <a:latin typeface="Agfa Rotis Sans Serif Light" pitchFamily="2" charset="0"/>
                  <a:ea typeface="+mn-ea"/>
                  <a:cs typeface="Agfa Rotis Sans Serif Light"/>
                </a:rPr>
                <a:t>)</a:t>
              </a:r>
            </a:p>
            <a:p>
              <a:pPr marL="342900" indent="-342900" algn="ctr">
                <a:buAutoNum type="alphaLcParenBoth"/>
              </a:pPr>
              <a:endParaRPr lang="de-DE" sz="1600" dirty="0">
                <a:latin typeface="Agfa Rotis Sans Serif Light" pitchFamily="2" charset="0"/>
                <a:ea typeface="+mn-ea"/>
                <a:cs typeface="Agfa Rotis Sans Serif Light"/>
              </a:endParaRP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5072718" y="1492249"/>
            <a:ext cx="3531730" cy="2692697"/>
            <a:chOff x="5072718" y="3077714"/>
            <a:chExt cx="3569303" cy="2767657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18460" y="3822012"/>
              <a:ext cx="3353787" cy="2023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feld 10"/>
            <p:cNvSpPr txBox="1"/>
            <p:nvPr/>
          </p:nvSpPr>
          <p:spPr>
            <a:xfrm>
              <a:off x="5072718" y="3077714"/>
              <a:ext cx="3569303" cy="601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Agfa Rotis Sans Serif Light" pitchFamily="2" charset="0"/>
                  <a:ea typeface="+mn-ea"/>
                  <a:cs typeface="Agfa Rotis Sans Serif Light"/>
                </a:rPr>
                <a:t>(b) Drucker-Prager </a:t>
              </a:r>
              <a:r>
                <a:rPr lang="de-DE" sz="1600" dirty="0" err="1">
                  <a:latin typeface="Agfa Rotis Sans Serif Light" pitchFamily="2" charset="0"/>
                  <a:ea typeface="+mn-ea"/>
                  <a:cs typeface="Agfa Rotis Sans Serif Light"/>
                </a:rPr>
                <a:t>equivalent</a:t>
              </a:r>
              <a:r>
                <a:rPr lang="de-DE" sz="1600" dirty="0">
                  <a:latin typeface="Agfa Rotis Sans Serif Light" pitchFamily="2" charset="0"/>
                  <a:ea typeface="+mn-ea"/>
                  <a:cs typeface="Agfa Rotis Sans Serif Light"/>
                </a:rPr>
                <a:t> stress </a:t>
              </a:r>
              <a:endParaRPr lang="de-DE" sz="1600" dirty="0" smtClean="0">
                <a:latin typeface="Agfa Rotis Sans Serif Light" pitchFamily="2" charset="0"/>
                <a:ea typeface="+mn-ea"/>
                <a:cs typeface="Agfa Rotis Sans Serif Light"/>
              </a:endParaRPr>
            </a:p>
            <a:p>
              <a:pPr algn="ctr"/>
              <a:r>
                <a:rPr lang="de-DE" sz="1600" dirty="0" smtClean="0">
                  <a:latin typeface="Agfa Rotis Sans Serif Light" pitchFamily="2" charset="0"/>
                  <a:ea typeface="+mn-ea"/>
                  <a:cs typeface="Agfa Rotis Sans Serif Light"/>
                </a:rPr>
                <a:t>(</a:t>
              </a:r>
              <a:r>
                <a:rPr lang="de-DE" sz="1600" dirty="0">
                  <a:latin typeface="Agfa Rotis Sans Serif Light" pitchFamily="2" charset="0"/>
                  <a:ea typeface="+mn-ea"/>
                  <a:cs typeface="Agfa Rotis Sans Serif Light"/>
                </a:rPr>
                <a:t>DNV-GL 2015)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4934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15938" y="627063"/>
            <a:ext cx="8412162" cy="828675"/>
          </a:xfrm>
        </p:spPr>
        <p:txBody>
          <a:bodyPr/>
          <a:lstStyle/>
          <a:p>
            <a:r>
              <a:rPr lang="de-DE" b="0" dirty="0" smtClean="0">
                <a:cs typeface="Agfa Rotis Sans Serif Bold"/>
              </a:rPr>
              <a:t>Content</a:t>
            </a:r>
            <a:endParaRPr lang="de-DE" b="0" dirty="0">
              <a:cs typeface="Agfa Rotis Sans Serif Bold"/>
            </a:endParaRPr>
          </a:p>
        </p:txBody>
      </p:sp>
      <p:sp>
        <p:nvSpPr>
          <p:cNvPr id="5" name="Inhaltsplatzhalter 3"/>
          <p:cNvSpPr>
            <a:spLocks noGrp="1"/>
          </p:cNvSpPr>
          <p:nvPr>
            <p:ph idx="1"/>
          </p:nvPr>
        </p:nvSpPr>
        <p:spPr>
          <a:xfrm>
            <a:off x="515938" y="1479885"/>
            <a:ext cx="8412162" cy="253202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DE" sz="2000" dirty="0" smtClean="0">
                <a:solidFill>
                  <a:schemeClr val="bg2"/>
                </a:solidFill>
                <a:latin typeface="Agfa Rotis Sans Serif Light" pitchFamily="2" charset="0"/>
              </a:rPr>
              <a:t>FE-model </a:t>
            </a:r>
            <a:r>
              <a:rPr lang="de-DE" sz="2000" dirty="0" err="1" smtClean="0">
                <a:solidFill>
                  <a:schemeClr val="bg2"/>
                </a:solidFill>
                <a:latin typeface="Agfa Rotis Sans Serif Light" pitchFamily="2" charset="0"/>
              </a:rPr>
              <a:t>and</a:t>
            </a:r>
            <a:r>
              <a:rPr lang="de-DE" sz="2000" dirty="0" smtClean="0">
                <a:solidFill>
                  <a:schemeClr val="bg2"/>
                </a:solidFill>
                <a:latin typeface="Agfa Rotis Sans Serif Light" pitchFamily="2" charset="0"/>
              </a:rPr>
              <a:t> </a:t>
            </a:r>
            <a:r>
              <a:rPr lang="de-DE" sz="2000" dirty="0" err="1" smtClean="0">
                <a:solidFill>
                  <a:schemeClr val="bg2"/>
                </a:solidFill>
                <a:latin typeface="Agfa Rotis Sans Serif Light" pitchFamily="2" charset="0"/>
              </a:rPr>
              <a:t>load</a:t>
            </a:r>
            <a:r>
              <a:rPr lang="de-DE" sz="2000" dirty="0" smtClean="0">
                <a:solidFill>
                  <a:schemeClr val="bg2"/>
                </a:solidFill>
                <a:latin typeface="Agfa Rotis Sans Serif Light" pitchFamily="2" charset="0"/>
              </a:rPr>
              <a:t> </a:t>
            </a:r>
            <a:r>
              <a:rPr lang="de-DE" sz="2000" dirty="0" err="1" smtClean="0">
                <a:solidFill>
                  <a:schemeClr val="bg2"/>
                </a:solidFill>
                <a:latin typeface="Agfa Rotis Sans Serif Light" pitchFamily="2" charset="0"/>
              </a:rPr>
              <a:t>application</a:t>
            </a:r>
            <a:endParaRPr lang="de-DE" sz="2000" dirty="0">
              <a:solidFill>
                <a:schemeClr val="bg2"/>
              </a:solidFill>
              <a:latin typeface="Agfa Rotis Sans Serif Light" pitchFamily="2" charset="0"/>
            </a:endParaRPr>
          </a:p>
          <a:p>
            <a:pPr>
              <a:spcAft>
                <a:spcPts val="1200"/>
              </a:spcAft>
            </a:pPr>
            <a:r>
              <a:rPr lang="de-DE" sz="2000" dirty="0" smtClean="0">
                <a:solidFill>
                  <a:schemeClr val="bg2"/>
                </a:solidFill>
                <a:latin typeface="Agfa Rotis Sans Serif Light" pitchFamily="2" charset="0"/>
              </a:rPr>
              <a:t>Superposition </a:t>
            </a:r>
            <a:r>
              <a:rPr lang="de-DE" sz="2000" dirty="0" err="1" smtClean="0">
                <a:solidFill>
                  <a:schemeClr val="bg2"/>
                </a:solidFill>
                <a:latin typeface="Agfa Rotis Sans Serif Light" pitchFamily="2" charset="0"/>
              </a:rPr>
              <a:t>principle</a:t>
            </a:r>
            <a:r>
              <a:rPr lang="de-DE" sz="2000" dirty="0" smtClean="0">
                <a:solidFill>
                  <a:schemeClr val="bg2"/>
                </a:solidFill>
                <a:latin typeface="Agfa Rotis Sans Serif Light" pitchFamily="2" charset="0"/>
              </a:rPr>
              <a:t> in </a:t>
            </a:r>
            <a:r>
              <a:rPr lang="de-DE" sz="2000" dirty="0" err="1" smtClean="0">
                <a:solidFill>
                  <a:schemeClr val="bg2"/>
                </a:solidFill>
                <a:latin typeface="Agfa Rotis Sans Serif Light" pitchFamily="2" charset="0"/>
              </a:rPr>
              <a:t>fatigue</a:t>
            </a:r>
            <a:r>
              <a:rPr lang="de-DE" sz="2000" dirty="0" smtClean="0">
                <a:solidFill>
                  <a:schemeClr val="bg2"/>
                </a:solidFill>
                <a:latin typeface="Agfa Rotis Sans Serif Light" pitchFamily="2" charset="0"/>
              </a:rPr>
              <a:t> </a:t>
            </a:r>
            <a:r>
              <a:rPr lang="de-DE" sz="2000" dirty="0" err="1" smtClean="0">
                <a:solidFill>
                  <a:schemeClr val="bg2"/>
                </a:solidFill>
                <a:latin typeface="Agfa Rotis Sans Serif Light" pitchFamily="2" charset="0"/>
              </a:rPr>
              <a:t>analysis</a:t>
            </a:r>
            <a:endParaRPr lang="de-DE" sz="2000" dirty="0">
              <a:solidFill>
                <a:schemeClr val="bg2"/>
              </a:solidFill>
              <a:latin typeface="Agfa Rotis Sans Serif Light" pitchFamily="2" charset="0"/>
            </a:endParaRPr>
          </a:p>
          <a:p>
            <a:pPr>
              <a:spcAft>
                <a:spcPts val="1200"/>
              </a:spcAft>
              <a:buClr>
                <a:srgbClr val="00519E"/>
              </a:buClr>
            </a:pPr>
            <a:r>
              <a:rPr lang="de-DE" b="1" dirty="0" smtClean="0">
                <a:latin typeface="Agfa Rotis Sans Serif Light" pitchFamily="2" charset="0"/>
              </a:rPr>
              <a:t>Alternative </a:t>
            </a:r>
            <a:r>
              <a:rPr lang="de-DE" b="1" dirty="0" err="1" smtClean="0">
                <a:latin typeface="Agfa Rotis Sans Serif Light" pitchFamily="2" charset="0"/>
              </a:rPr>
              <a:t>load</a:t>
            </a:r>
            <a:r>
              <a:rPr lang="de-DE" b="1" dirty="0" smtClean="0">
                <a:latin typeface="Agfa Rotis Sans Serif Light" pitchFamily="2" charset="0"/>
              </a:rPr>
              <a:t> </a:t>
            </a:r>
            <a:r>
              <a:rPr lang="de-DE" b="1" dirty="0" err="1" smtClean="0">
                <a:latin typeface="Agfa Rotis Sans Serif Light" pitchFamily="2" charset="0"/>
              </a:rPr>
              <a:t>application</a:t>
            </a:r>
            <a:endParaRPr lang="de-DE" b="1" dirty="0" smtClean="0">
              <a:latin typeface="Agfa Rotis Sans Serif Light" pitchFamily="2" charset="0"/>
            </a:endParaRPr>
          </a:p>
          <a:p>
            <a:pPr>
              <a:spcAft>
                <a:spcPts val="1200"/>
              </a:spcAft>
            </a:pPr>
            <a:r>
              <a:rPr lang="de-DE" sz="2000" dirty="0" err="1">
                <a:solidFill>
                  <a:schemeClr val="bg2"/>
                </a:solidFill>
                <a:latin typeface="Agfa Rotis Sans Serif Light" pitchFamily="2" charset="0"/>
              </a:rPr>
              <a:t>Conclusion</a:t>
            </a:r>
            <a:r>
              <a:rPr lang="de-DE" sz="2000" dirty="0">
                <a:solidFill>
                  <a:schemeClr val="bg2"/>
                </a:solidFill>
                <a:latin typeface="Agfa Rotis Sans Serif Light" pitchFamily="2" charset="0"/>
              </a:rPr>
              <a:t> &amp; Outlook</a:t>
            </a:r>
          </a:p>
          <a:p>
            <a:pPr marL="0" indent="0">
              <a:spcAft>
                <a:spcPts val="1200"/>
              </a:spcAft>
              <a:buNone/>
            </a:pPr>
            <a:endParaRPr lang="de-DE" sz="2000" dirty="0">
              <a:solidFill>
                <a:schemeClr val="bg2"/>
              </a:solidFill>
              <a:latin typeface="Agfa Rotis Sans Serif Light" pitchFamily="2" charset="0"/>
            </a:endParaRPr>
          </a:p>
        </p:txBody>
      </p:sp>
      <p:pic>
        <p:nvPicPr>
          <p:cNvPr id="6" name="Bild 5"/>
          <p:cNvPicPr>
            <a:picLocks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</a:extLst>
          </a:blip>
          <a:srcRect l="16532" t="9853"/>
          <a:stretch/>
        </p:blipFill>
        <p:spPr>
          <a:xfrm flipH="1">
            <a:off x="5616116" y="1875853"/>
            <a:ext cx="3313663" cy="230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263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238" y="627534"/>
            <a:ext cx="8412162" cy="828675"/>
          </a:xfrm>
        </p:spPr>
        <p:txBody>
          <a:bodyPr/>
          <a:lstStyle/>
          <a:p>
            <a:r>
              <a:rPr lang="de-DE" dirty="0"/>
              <a:t>Alternative </a:t>
            </a:r>
            <a:r>
              <a:rPr lang="de-DE" dirty="0" err="1"/>
              <a:t>load</a:t>
            </a:r>
            <a:r>
              <a:rPr lang="de-DE" dirty="0"/>
              <a:t> </a:t>
            </a:r>
            <a:r>
              <a:rPr lang="de-DE" dirty="0" err="1"/>
              <a:t>application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3"/>
          <p:cNvSpPr>
            <a:spLocks noGrp="1"/>
          </p:cNvSpPr>
          <p:nvPr>
            <p:ph idx="1"/>
          </p:nvPr>
        </p:nvSpPr>
        <p:spPr>
          <a:xfrm>
            <a:off x="5616116" y="1492251"/>
            <a:ext cx="3401168" cy="2555664"/>
          </a:xfrm>
        </p:spPr>
        <p:txBody>
          <a:bodyPr/>
          <a:lstStyle/>
          <a:p>
            <a:pPr marL="361950" lvl="1" indent="-342900">
              <a:spcAft>
                <a:spcPts val="1200"/>
              </a:spcAft>
            </a:pPr>
            <a:r>
              <a:rPr lang="de-DE" sz="2000" dirty="0" err="1" smtClean="0">
                <a:latin typeface="Agfa Rotis Sans Serif Light" pitchFamily="2" charset="0"/>
              </a:rPr>
              <a:t>Direct</a:t>
            </a:r>
            <a:r>
              <a:rPr lang="de-DE" sz="2000" dirty="0" smtClean="0">
                <a:latin typeface="Agfa Rotis Sans Serif Light" pitchFamily="2" charset="0"/>
              </a:rPr>
              <a:t> </a:t>
            </a:r>
            <a:r>
              <a:rPr lang="de-DE" sz="2000" dirty="0" err="1" smtClean="0">
                <a:latin typeface="Agfa Rotis Sans Serif Light" pitchFamily="2" charset="0"/>
              </a:rPr>
              <a:t>application</a:t>
            </a:r>
            <a:r>
              <a:rPr lang="de-DE" sz="2000" dirty="0" smtClean="0">
                <a:latin typeface="Agfa Rotis Sans Serif Light" pitchFamily="2" charset="0"/>
              </a:rPr>
              <a:t> </a:t>
            </a:r>
            <a:r>
              <a:rPr lang="de-DE" sz="2000" dirty="0" err="1" smtClean="0">
                <a:latin typeface="Agfa Rotis Sans Serif Light" pitchFamily="2" charset="0"/>
              </a:rPr>
              <a:t>of</a:t>
            </a:r>
            <a:r>
              <a:rPr lang="de-DE" sz="2000" dirty="0" smtClean="0">
                <a:latin typeface="Agfa Rotis Sans Serif Light" pitchFamily="2" charset="0"/>
              </a:rPr>
              <a:t> </a:t>
            </a:r>
            <a:r>
              <a:rPr lang="de-DE" sz="2000" dirty="0" err="1" smtClean="0">
                <a:latin typeface="Agfa Rotis Sans Serif Light" pitchFamily="2" charset="0"/>
              </a:rPr>
              <a:t>internal</a:t>
            </a:r>
            <a:r>
              <a:rPr lang="de-DE" sz="2000" dirty="0" smtClean="0">
                <a:latin typeface="Agfa Rotis Sans Serif Light" pitchFamily="2" charset="0"/>
              </a:rPr>
              <a:t> </a:t>
            </a:r>
            <a:r>
              <a:rPr lang="de-DE" sz="2000" dirty="0" err="1" smtClean="0">
                <a:latin typeface="Agfa Rotis Sans Serif Light" pitchFamily="2" charset="0"/>
              </a:rPr>
              <a:t>forces</a:t>
            </a:r>
            <a:r>
              <a:rPr lang="de-DE" sz="2000" dirty="0" smtClean="0">
                <a:latin typeface="Agfa Rotis Sans Serif Light" pitchFamily="2" charset="0"/>
              </a:rPr>
              <a:t> </a:t>
            </a:r>
            <a:r>
              <a:rPr lang="de-DE" sz="2000" dirty="0" err="1" smtClean="0">
                <a:latin typeface="Agfa Rotis Sans Serif Light" pitchFamily="2" charset="0"/>
              </a:rPr>
              <a:t>and</a:t>
            </a:r>
            <a:r>
              <a:rPr lang="de-DE" sz="2000" dirty="0" smtClean="0">
                <a:latin typeface="Agfa Rotis Sans Serif Light" pitchFamily="2" charset="0"/>
              </a:rPr>
              <a:t> </a:t>
            </a:r>
            <a:r>
              <a:rPr lang="de-DE" sz="2000" dirty="0" err="1" smtClean="0">
                <a:latin typeface="Agfa Rotis Sans Serif Light" pitchFamily="2" charset="0"/>
              </a:rPr>
              <a:t>moments</a:t>
            </a:r>
            <a:endParaRPr lang="de-DE" sz="2000" dirty="0" smtClean="0">
              <a:latin typeface="Agfa Rotis Sans Serif Light" pitchFamily="2" charset="0"/>
            </a:endParaRPr>
          </a:p>
          <a:p>
            <a:pPr marL="361950" lvl="1" indent="-342900">
              <a:spcAft>
                <a:spcPts val="1200"/>
              </a:spcAft>
            </a:pPr>
            <a:r>
              <a:rPr lang="de-DE" sz="2000" dirty="0" smtClean="0">
                <a:latin typeface="Agfa Rotis Sans Serif Light" pitchFamily="2" charset="0"/>
              </a:rPr>
              <a:t>All </a:t>
            </a:r>
            <a:r>
              <a:rPr lang="de-DE" sz="2000" dirty="0" err="1" smtClean="0">
                <a:latin typeface="Agfa Rotis Sans Serif Light" pitchFamily="2" charset="0"/>
              </a:rPr>
              <a:t>loads</a:t>
            </a:r>
            <a:r>
              <a:rPr lang="de-DE" sz="2000" dirty="0" smtClean="0">
                <a:latin typeface="Agfa Rotis Sans Serif Light" pitchFamily="2" charset="0"/>
              </a:rPr>
              <a:t> </a:t>
            </a:r>
            <a:r>
              <a:rPr lang="de-DE" sz="2000" dirty="0" err="1" smtClean="0">
                <a:latin typeface="Agfa Rotis Sans Serif Light" pitchFamily="2" charset="0"/>
              </a:rPr>
              <a:t>can</a:t>
            </a:r>
            <a:r>
              <a:rPr lang="de-DE" sz="2000" dirty="0" smtClean="0">
                <a:latin typeface="Agfa Rotis Sans Serif Light" pitchFamily="2" charset="0"/>
              </a:rPr>
              <a:t> </a:t>
            </a:r>
            <a:r>
              <a:rPr lang="de-DE" sz="2000" dirty="0" err="1" smtClean="0">
                <a:latin typeface="Agfa Rotis Sans Serif Light" pitchFamily="2" charset="0"/>
              </a:rPr>
              <a:t>be</a:t>
            </a:r>
            <a:r>
              <a:rPr lang="de-DE" sz="2000" dirty="0" smtClean="0">
                <a:latin typeface="Agfa Rotis Sans Serif Light" pitchFamily="2" charset="0"/>
              </a:rPr>
              <a:t> </a:t>
            </a:r>
            <a:r>
              <a:rPr lang="de-DE" sz="2000" dirty="0" err="1" smtClean="0">
                <a:latin typeface="Agfa Rotis Sans Serif Light" pitchFamily="2" charset="0"/>
              </a:rPr>
              <a:t>applied</a:t>
            </a:r>
            <a:endParaRPr lang="de-DE" sz="2000" dirty="0" smtClean="0">
              <a:latin typeface="Agfa Rotis Sans Serif Light" pitchFamily="2" charset="0"/>
            </a:endParaRPr>
          </a:p>
          <a:p>
            <a:pPr marL="361950" lvl="1" indent="-342900">
              <a:spcAft>
                <a:spcPts val="1200"/>
              </a:spcAft>
            </a:pPr>
            <a:r>
              <a:rPr lang="de-DE" sz="2000" dirty="0" smtClean="0">
                <a:latin typeface="Agfa Rotis Sans Serif Light" pitchFamily="2" charset="0"/>
              </a:rPr>
              <a:t>Just a </a:t>
            </a:r>
            <a:r>
              <a:rPr lang="de-DE" sz="2000" dirty="0" err="1" smtClean="0">
                <a:latin typeface="Agfa Rotis Sans Serif Light" pitchFamily="2" charset="0"/>
              </a:rPr>
              <a:t>small</a:t>
            </a:r>
            <a:r>
              <a:rPr lang="de-DE" sz="2000" dirty="0" smtClean="0">
                <a:latin typeface="Agfa Rotis Sans Serif Light" pitchFamily="2" charset="0"/>
              </a:rPr>
              <a:t> </a:t>
            </a:r>
            <a:r>
              <a:rPr lang="de-DE" sz="2000" dirty="0" err="1" smtClean="0">
                <a:latin typeface="Agfa Rotis Sans Serif Light" pitchFamily="2" charset="0"/>
              </a:rPr>
              <a:t>analysis</a:t>
            </a:r>
            <a:r>
              <a:rPr lang="de-DE" sz="2000" dirty="0" smtClean="0">
                <a:latin typeface="Agfa Rotis Sans Serif Light" pitchFamily="2" charset="0"/>
              </a:rPr>
              <a:t> </a:t>
            </a:r>
            <a:r>
              <a:rPr lang="de-DE" sz="2000" dirty="0" err="1" smtClean="0">
                <a:latin typeface="Agfa Rotis Sans Serif Light" pitchFamily="2" charset="0"/>
              </a:rPr>
              <a:t>region</a:t>
            </a:r>
            <a:r>
              <a:rPr lang="de-DE" sz="2000" dirty="0" smtClean="0">
                <a:latin typeface="Agfa Rotis Sans Serif Light" pitchFamily="2" charset="0"/>
              </a:rPr>
              <a:t>, </a:t>
            </a:r>
            <a:r>
              <a:rPr lang="de-DE" sz="2000" dirty="0" err="1" smtClean="0">
                <a:latin typeface="Agfa Rotis Sans Serif Light" pitchFamily="2" charset="0"/>
              </a:rPr>
              <a:t>repetition</a:t>
            </a:r>
            <a:r>
              <a:rPr lang="de-DE" sz="2000" dirty="0" smtClean="0">
                <a:latin typeface="Agfa Rotis Sans Serif Light" pitchFamily="2" charset="0"/>
              </a:rPr>
              <a:t> </a:t>
            </a:r>
            <a:r>
              <a:rPr lang="de-DE" sz="2000" dirty="0" err="1" smtClean="0">
                <a:latin typeface="Agfa Rotis Sans Serif Light" pitchFamily="2" charset="0"/>
              </a:rPr>
              <a:t>necessary</a:t>
            </a:r>
            <a:endParaRPr lang="de-DE" sz="2000" dirty="0" smtClean="0">
              <a:latin typeface="Agfa Rotis Sans Serif Light" pitchFamily="2" charset="0"/>
            </a:endParaRPr>
          </a:p>
          <a:p>
            <a:pPr lvl="1" indent="-342900">
              <a:spcAft>
                <a:spcPts val="1200"/>
              </a:spcAft>
            </a:pPr>
            <a:endParaRPr lang="de-DE" dirty="0" smtClean="0">
              <a:latin typeface="Agfa Rotis Sans Serif Light" pitchFamily="2" charset="0"/>
            </a:endParaRPr>
          </a:p>
          <a:p>
            <a:pPr lvl="1" indent="-342900">
              <a:spcAft>
                <a:spcPts val="1200"/>
              </a:spcAft>
            </a:pPr>
            <a:endParaRPr lang="de-DE" dirty="0" smtClean="0">
              <a:latin typeface="Agfa Rotis Sans Serif Light" pitchFamily="2" charset="0"/>
            </a:endParaRPr>
          </a:p>
          <a:p>
            <a:pPr marL="400050" lvl="1" indent="0">
              <a:spcAft>
                <a:spcPts val="1200"/>
              </a:spcAft>
              <a:buNone/>
            </a:pPr>
            <a:endParaRPr lang="de-DE" dirty="0" smtClean="0">
              <a:latin typeface="Agfa Rotis Sans Serif Light" pitchFamily="2" charset="0"/>
            </a:endParaRPr>
          </a:p>
          <a:p>
            <a:pPr marL="857250" lvl="1" indent="-457200">
              <a:spcAft>
                <a:spcPts val="1200"/>
              </a:spcAft>
              <a:buFont typeface="+mj-lt"/>
              <a:buAutoNum type="arabicPeriod"/>
            </a:pPr>
            <a:endParaRPr lang="de-DE" dirty="0">
              <a:latin typeface="Agfa Rotis Sans Serif Light" pitchFamily="2" charset="0"/>
            </a:endParaRPr>
          </a:p>
          <a:p>
            <a:pPr marL="400050" lvl="1" indent="0">
              <a:spcAft>
                <a:spcPts val="1200"/>
              </a:spcAft>
              <a:buNone/>
            </a:pPr>
            <a:endParaRPr lang="de-DE" dirty="0">
              <a:latin typeface="Agfa Rotis Sans Serif Light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996" y="1492250"/>
            <a:ext cx="5458604" cy="284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ANSYS\TEST001_kle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" y="5272050"/>
            <a:ext cx="5196014" cy="262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227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503238" y="627534"/>
            <a:ext cx="8412162" cy="828675"/>
          </a:xfrm>
        </p:spPr>
        <p:txBody>
          <a:bodyPr/>
          <a:lstStyle/>
          <a:p>
            <a:r>
              <a:rPr lang="de-DE" dirty="0" err="1" smtClean="0"/>
              <a:t>Geometrically</a:t>
            </a:r>
            <a:r>
              <a:rPr lang="de-DE" dirty="0" smtClean="0"/>
              <a:t> non-linear vs. linear </a:t>
            </a:r>
            <a:r>
              <a:rPr lang="de-DE" dirty="0" err="1" smtClean="0"/>
              <a:t>analysis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 err="1" smtClean="0"/>
              <a:t>Only</a:t>
            </a:r>
            <a:r>
              <a:rPr lang="de-DE" sz="2000" dirty="0" smtClean="0"/>
              <a:t> </a:t>
            </a:r>
            <a:r>
              <a:rPr lang="de-DE" sz="2000" dirty="0" err="1" smtClean="0"/>
              <a:t>bending</a:t>
            </a:r>
            <a:r>
              <a:rPr lang="de-DE" sz="2000" dirty="0" smtClean="0"/>
              <a:t> </a:t>
            </a:r>
            <a:r>
              <a:rPr lang="de-DE" sz="2000" dirty="0" err="1" smtClean="0"/>
              <a:t>moments</a:t>
            </a:r>
            <a:endParaRPr lang="de-DE" sz="2000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971600" y="1520870"/>
            <a:ext cx="3419999" cy="2455036"/>
            <a:chOff x="971599" y="3164202"/>
            <a:chExt cx="3419999" cy="2455036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71599" y="3753036"/>
              <a:ext cx="3419999" cy="1866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feld 19"/>
            <p:cNvSpPr txBox="1"/>
            <p:nvPr/>
          </p:nvSpPr>
          <p:spPr>
            <a:xfrm>
              <a:off x="1484374" y="3164202"/>
              <a:ext cx="23944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AutoNum type="alphaLcParenBoth"/>
              </a:pPr>
              <a:r>
                <a:rPr lang="de-DE" sz="1600" dirty="0" err="1" smtClean="0">
                  <a:latin typeface="Agfa Rotis Sans Serif Light" pitchFamily="2" charset="0"/>
                  <a:ea typeface="+mn-ea"/>
                  <a:cs typeface="Agfa Rotis Sans Serif Light"/>
                </a:rPr>
                <a:t>Shear</a:t>
              </a:r>
              <a:r>
                <a:rPr lang="de-DE" sz="1600" dirty="0" smtClean="0">
                  <a:latin typeface="Agfa Rotis Sans Serif Light" pitchFamily="2" charset="0"/>
                  <a:ea typeface="+mn-ea"/>
                  <a:cs typeface="Agfa Rotis Sans Serif Light"/>
                </a:rPr>
                <a:t> </a:t>
              </a:r>
              <a:r>
                <a:rPr lang="de-DE" sz="1600" dirty="0">
                  <a:latin typeface="Agfa Rotis Sans Serif Light" pitchFamily="2" charset="0"/>
                  <a:ea typeface="+mn-ea"/>
                  <a:cs typeface="Agfa Rotis Sans Serif Light"/>
                </a:rPr>
                <a:t>Stress (GL 2010</a:t>
              </a:r>
              <a:r>
                <a:rPr lang="de-DE" sz="1600" dirty="0" smtClean="0">
                  <a:latin typeface="Agfa Rotis Sans Serif Light" pitchFamily="2" charset="0"/>
                  <a:ea typeface="+mn-ea"/>
                  <a:cs typeface="Agfa Rotis Sans Serif Light"/>
                </a:rPr>
                <a:t>)</a:t>
              </a:r>
            </a:p>
            <a:p>
              <a:pPr marL="342900" indent="-342900" algn="ctr">
                <a:buAutoNum type="alphaLcParenBoth"/>
              </a:pPr>
              <a:endParaRPr lang="de-DE" sz="1600" dirty="0">
                <a:latin typeface="Agfa Rotis Sans Serif Light" pitchFamily="2" charset="0"/>
                <a:ea typeface="+mn-ea"/>
                <a:cs typeface="Agfa Rotis Sans Serif Light"/>
              </a:endParaRP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4640670" y="1520869"/>
            <a:ext cx="3531730" cy="2399640"/>
            <a:chOff x="5072718" y="3142774"/>
            <a:chExt cx="3569303" cy="2466442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18460" y="3748000"/>
              <a:ext cx="3353787" cy="1861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feld 17"/>
            <p:cNvSpPr txBox="1"/>
            <p:nvPr/>
          </p:nvSpPr>
          <p:spPr>
            <a:xfrm>
              <a:off x="5072718" y="3142774"/>
              <a:ext cx="3569303" cy="601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Agfa Rotis Sans Serif Light" pitchFamily="2" charset="0"/>
                  <a:ea typeface="+mn-ea"/>
                  <a:cs typeface="Agfa Rotis Sans Serif Light"/>
                </a:rPr>
                <a:t>(b) Drucker-Prager </a:t>
              </a:r>
              <a:r>
                <a:rPr lang="de-DE" sz="1600" dirty="0" err="1">
                  <a:latin typeface="Agfa Rotis Sans Serif Light" pitchFamily="2" charset="0"/>
                  <a:ea typeface="+mn-ea"/>
                  <a:cs typeface="Agfa Rotis Sans Serif Light"/>
                </a:rPr>
                <a:t>equivalent</a:t>
              </a:r>
              <a:r>
                <a:rPr lang="de-DE" sz="1600" dirty="0">
                  <a:latin typeface="Agfa Rotis Sans Serif Light" pitchFamily="2" charset="0"/>
                  <a:ea typeface="+mn-ea"/>
                  <a:cs typeface="Agfa Rotis Sans Serif Light"/>
                </a:rPr>
                <a:t> stress </a:t>
              </a:r>
              <a:endParaRPr lang="de-DE" sz="1600" dirty="0" smtClean="0">
                <a:latin typeface="Agfa Rotis Sans Serif Light" pitchFamily="2" charset="0"/>
                <a:ea typeface="+mn-ea"/>
                <a:cs typeface="Agfa Rotis Sans Serif Light"/>
              </a:endParaRPr>
            </a:p>
            <a:p>
              <a:pPr algn="ctr"/>
              <a:r>
                <a:rPr lang="de-DE" sz="1600" dirty="0" smtClean="0">
                  <a:latin typeface="Agfa Rotis Sans Serif Light" pitchFamily="2" charset="0"/>
                  <a:ea typeface="+mn-ea"/>
                  <a:cs typeface="Agfa Rotis Sans Serif Light"/>
                </a:rPr>
                <a:t>(</a:t>
              </a:r>
              <a:r>
                <a:rPr lang="de-DE" sz="1600" dirty="0">
                  <a:latin typeface="Agfa Rotis Sans Serif Light" pitchFamily="2" charset="0"/>
                  <a:ea typeface="+mn-ea"/>
                  <a:cs typeface="Agfa Rotis Sans Serif Light"/>
                </a:rPr>
                <a:t>DNV-GL 2015)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2686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1007985" y="1527634"/>
            <a:ext cx="3420000" cy="2491040"/>
            <a:chOff x="1007985" y="1527634"/>
            <a:chExt cx="3420000" cy="2491040"/>
          </a:xfrm>
        </p:grpSpPr>
        <p:sp>
          <p:nvSpPr>
            <p:cNvPr id="20" name="Textfeld 19"/>
            <p:cNvSpPr txBox="1"/>
            <p:nvPr/>
          </p:nvSpPr>
          <p:spPr>
            <a:xfrm>
              <a:off x="1484375" y="1527634"/>
              <a:ext cx="23944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AutoNum type="alphaLcParenBoth"/>
              </a:pPr>
              <a:r>
                <a:rPr lang="de-DE" sz="1600" dirty="0" err="1" smtClean="0">
                  <a:latin typeface="Agfa Rotis Sans Serif Light" pitchFamily="2" charset="0"/>
                  <a:ea typeface="+mn-ea"/>
                  <a:cs typeface="Agfa Rotis Sans Serif Light"/>
                </a:rPr>
                <a:t>Shear</a:t>
              </a:r>
              <a:r>
                <a:rPr lang="de-DE" sz="1600" dirty="0" smtClean="0">
                  <a:latin typeface="Agfa Rotis Sans Serif Light" pitchFamily="2" charset="0"/>
                  <a:ea typeface="+mn-ea"/>
                  <a:cs typeface="Agfa Rotis Sans Serif Light"/>
                </a:rPr>
                <a:t> </a:t>
              </a:r>
              <a:r>
                <a:rPr lang="de-DE" sz="1600" dirty="0">
                  <a:latin typeface="Agfa Rotis Sans Serif Light" pitchFamily="2" charset="0"/>
                  <a:ea typeface="+mn-ea"/>
                  <a:cs typeface="Agfa Rotis Sans Serif Light"/>
                </a:rPr>
                <a:t>Stress (GL 2010</a:t>
              </a:r>
              <a:r>
                <a:rPr lang="de-DE" sz="1600" dirty="0" smtClean="0">
                  <a:latin typeface="Agfa Rotis Sans Serif Light" pitchFamily="2" charset="0"/>
                  <a:ea typeface="+mn-ea"/>
                  <a:cs typeface="Agfa Rotis Sans Serif Light"/>
                </a:rPr>
                <a:t>)</a:t>
              </a:r>
            </a:p>
            <a:p>
              <a:pPr marL="342900" indent="-342900" algn="ctr">
                <a:buAutoNum type="alphaLcParenBoth"/>
              </a:pPr>
              <a:endParaRPr lang="de-DE" sz="1600" dirty="0">
                <a:latin typeface="Agfa Rotis Sans Serif Light" pitchFamily="2" charset="0"/>
                <a:ea typeface="+mn-ea"/>
                <a:cs typeface="Agfa Rotis Sans Serif Light"/>
              </a:endParaRPr>
            </a:p>
          </p:txBody>
        </p:sp>
        <p:pic>
          <p:nvPicPr>
            <p:cNvPr id="22" name="Picture 2" descr="M:\Noever\Paper\EWEA 2016 Hamburg\Full Paper - EWEA 2016\New_Shear_STD_Torsion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985" y="2152472"/>
              <a:ext cx="3420000" cy="1866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uppieren 3"/>
          <p:cNvGrpSpPr/>
          <p:nvPr/>
        </p:nvGrpSpPr>
        <p:grpSpPr>
          <a:xfrm>
            <a:off x="4640670" y="1527634"/>
            <a:ext cx="3531730" cy="2450632"/>
            <a:chOff x="4640670" y="1527634"/>
            <a:chExt cx="3531730" cy="2450632"/>
          </a:xfrm>
        </p:grpSpPr>
        <p:sp>
          <p:nvSpPr>
            <p:cNvPr id="18" name="Textfeld 17"/>
            <p:cNvSpPr txBox="1"/>
            <p:nvPr/>
          </p:nvSpPr>
          <p:spPr>
            <a:xfrm>
              <a:off x="4640670" y="1527634"/>
              <a:ext cx="35317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Agfa Rotis Sans Serif Light" pitchFamily="2" charset="0"/>
                  <a:ea typeface="+mn-ea"/>
                  <a:cs typeface="Agfa Rotis Sans Serif Light"/>
                </a:rPr>
                <a:t>(b) Drucker-Prager </a:t>
              </a:r>
              <a:r>
                <a:rPr lang="de-DE" sz="1600" dirty="0" err="1">
                  <a:latin typeface="Agfa Rotis Sans Serif Light" pitchFamily="2" charset="0"/>
                  <a:ea typeface="+mn-ea"/>
                  <a:cs typeface="Agfa Rotis Sans Serif Light"/>
                </a:rPr>
                <a:t>equivalent</a:t>
              </a:r>
              <a:r>
                <a:rPr lang="de-DE" sz="1600" dirty="0">
                  <a:latin typeface="Agfa Rotis Sans Serif Light" pitchFamily="2" charset="0"/>
                  <a:ea typeface="+mn-ea"/>
                  <a:cs typeface="Agfa Rotis Sans Serif Light"/>
                </a:rPr>
                <a:t> stress </a:t>
              </a:r>
              <a:endParaRPr lang="de-DE" sz="1600" dirty="0" smtClean="0">
                <a:latin typeface="Agfa Rotis Sans Serif Light" pitchFamily="2" charset="0"/>
                <a:ea typeface="+mn-ea"/>
                <a:cs typeface="Agfa Rotis Sans Serif Light"/>
              </a:endParaRPr>
            </a:p>
            <a:p>
              <a:pPr algn="ctr"/>
              <a:r>
                <a:rPr lang="de-DE" sz="1600" dirty="0" smtClean="0">
                  <a:latin typeface="Agfa Rotis Sans Serif Light" pitchFamily="2" charset="0"/>
                  <a:ea typeface="+mn-ea"/>
                  <a:cs typeface="Agfa Rotis Sans Serif Light"/>
                </a:rPr>
                <a:t>(</a:t>
              </a:r>
              <a:r>
                <a:rPr lang="de-DE" sz="1600" dirty="0">
                  <a:latin typeface="Agfa Rotis Sans Serif Light" pitchFamily="2" charset="0"/>
                  <a:ea typeface="+mn-ea"/>
                  <a:cs typeface="Agfa Rotis Sans Serif Light"/>
                </a:rPr>
                <a:t>DNV-GL 2015)</a:t>
              </a:r>
            </a:p>
          </p:txBody>
        </p:sp>
        <p:pic>
          <p:nvPicPr>
            <p:cNvPr id="23" name="Picture 3" descr="M:\Noever\Paper\EWEA 2016 Hamburg\Full Paper - EWEA 2016\New_DP_STD_Torsi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2151352"/>
              <a:ext cx="3348000" cy="1826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03238" y="627534"/>
            <a:ext cx="8412162" cy="828675"/>
          </a:xfrm>
        </p:spPr>
        <p:txBody>
          <a:bodyPr/>
          <a:lstStyle/>
          <a:p>
            <a:r>
              <a:rPr lang="de-DE" dirty="0" err="1" smtClean="0"/>
              <a:t>Geometrically</a:t>
            </a:r>
            <a:r>
              <a:rPr lang="de-DE" dirty="0" smtClean="0"/>
              <a:t> non-linear vs. linear </a:t>
            </a:r>
            <a:r>
              <a:rPr lang="de-DE" dirty="0" err="1" smtClean="0"/>
              <a:t>analysis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 smtClean="0"/>
              <a:t>All </a:t>
            </a:r>
            <a:r>
              <a:rPr lang="de-DE" sz="2000" dirty="0" err="1" smtClean="0"/>
              <a:t>internal</a:t>
            </a:r>
            <a:r>
              <a:rPr lang="de-DE" sz="2000" dirty="0" smtClean="0"/>
              <a:t> </a:t>
            </a:r>
            <a:r>
              <a:rPr lang="de-DE" sz="2000" dirty="0" err="1" smtClean="0"/>
              <a:t>forces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moments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52841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15938" y="627063"/>
            <a:ext cx="8412162" cy="828675"/>
          </a:xfrm>
        </p:spPr>
        <p:txBody>
          <a:bodyPr/>
          <a:lstStyle/>
          <a:p>
            <a:r>
              <a:rPr lang="de-DE" b="0" dirty="0" smtClean="0">
                <a:cs typeface="Agfa Rotis Sans Serif Bold"/>
              </a:rPr>
              <a:t>Content</a:t>
            </a:r>
            <a:endParaRPr lang="de-DE" b="0" dirty="0">
              <a:cs typeface="Agfa Rotis Sans Serif Bold"/>
            </a:endParaRPr>
          </a:p>
        </p:txBody>
      </p:sp>
      <p:sp>
        <p:nvSpPr>
          <p:cNvPr id="5" name="Inhaltsplatzhalter 3"/>
          <p:cNvSpPr>
            <a:spLocks noGrp="1"/>
          </p:cNvSpPr>
          <p:nvPr>
            <p:ph idx="1"/>
          </p:nvPr>
        </p:nvSpPr>
        <p:spPr>
          <a:xfrm>
            <a:off x="515938" y="1479885"/>
            <a:ext cx="8412162" cy="2640037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DE" sz="2000" dirty="0" smtClean="0">
                <a:solidFill>
                  <a:schemeClr val="bg2"/>
                </a:solidFill>
                <a:latin typeface="Agfa Rotis Sans Serif Light" pitchFamily="2" charset="0"/>
              </a:rPr>
              <a:t>Finite </a:t>
            </a:r>
            <a:r>
              <a:rPr lang="de-DE" sz="2000" dirty="0" err="1" smtClean="0">
                <a:solidFill>
                  <a:schemeClr val="bg2"/>
                </a:solidFill>
                <a:latin typeface="Agfa Rotis Sans Serif Light" pitchFamily="2" charset="0"/>
              </a:rPr>
              <a:t>element</a:t>
            </a:r>
            <a:r>
              <a:rPr lang="de-DE" sz="2000" dirty="0" smtClean="0">
                <a:solidFill>
                  <a:schemeClr val="bg2"/>
                </a:solidFill>
                <a:latin typeface="Agfa Rotis Sans Serif Light" pitchFamily="2" charset="0"/>
              </a:rPr>
              <a:t> </a:t>
            </a:r>
            <a:r>
              <a:rPr lang="de-DE" sz="2000" dirty="0" err="1" smtClean="0">
                <a:solidFill>
                  <a:schemeClr val="bg2"/>
                </a:solidFill>
                <a:latin typeface="Agfa Rotis Sans Serif Light" pitchFamily="2" charset="0"/>
              </a:rPr>
              <a:t>model</a:t>
            </a:r>
            <a:r>
              <a:rPr lang="de-DE" sz="2000" dirty="0" smtClean="0">
                <a:solidFill>
                  <a:schemeClr val="bg2"/>
                </a:solidFill>
                <a:latin typeface="Agfa Rotis Sans Serif Light" pitchFamily="2" charset="0"/>
              </a:rPr>
              <a:t> </a:t>
            </a:r>
            <a:r>
              <a:rPr lang="de-DE" sz="2000" dirty="0" err="1" smtClean="0">
                <a:solidFill>
                  <a:schemeClr val="bg2"/>
                </a:solidFill>
                <a:latin typeface="Agfa Rotis Sans Serif Light" pitchFamily="2" charset="0"/>
              </a:rPr>
              <a:t>and</a:t>
            </a:r>
            <a:r>
              <a:rPr lang="de-DE" sz="2000" dirty="0" smtClean="0">
                <a:solidFill>
                  <a:schemeClr val="bg2"/>
                </a:solidFill>
                <a:latin typeface="Agfa Rotis Sans Serif Light" pitchFamily="2" charset="0"/>
              </a:rPr>
              <a:t> </a:t>
            </a:r>
            <a:r>
              <a:rPr lang="de-DE" sz="2000" dirty="0" err="1" smtClean="0">
                <a:solidFill>
                  <a:schemeClr val="bg2"/>
                </a:solidFill>
                <a:latin typeface="Agfa Rotis Sans Serif Light" pitchFamily="2" charset="0"/>
              </a:rPr>
              <a:t>load</a:t>
            </a:r>
            <a:r>
              <a:rPr lang="de-DE" sz="2000" dirty="0" smtClean="0">
                <a:solidFill>
                  <a:schemeClr val="bg2"/>
                </a:solidFill>
                <a:latin typeface="Agfa Rotis Sans Serif Light" pitchFamily="2" charset="0"/>
              </a:rPr>
              <a:t> </a:t>
            </a:r>
            <a:r>
              <a:rPr lang="de-DE" sz="2000" dirty="0" err="1" smtClean="0">
                <a:solidFill>
                  <a:schemeClr val="bg2"/>
                </a:solidFill>
                <a:latin typeface="Agfa Rotis Sans Serif Light" pitchFamily="2" charset="0"/>
              </a:rPr>
              <a:t>application</a:t>
            </a:r>
            <a:endParaRPr lang="de-DE" sz="2000" dirty="0">
              <a:solidFill>
                <a:schemeClr val="bg2"/>
              </a:solidFill>
              <a:latin typeface="Agfa Rotis Sans Serif Light" pitchFamily="2" charset="0"/>
            </a:endParaRPr>
          </a:p>
          <a:p>
            <a:pPr>
              <a:spcAft>
                <a:spcPts val="1200"/>
              </a:spcAft>
            </a:pPr>
            <a:r>
              <a:rPr lang="de-DE" sz="2000" dirty="0" smtClean="0">
                <a:solidFill>
                  <a:schemeClr val="bg2"/>
                </a:solidFill>
                <a:latin typeface="Agfa Rotis Sans Serif Light" pitchFamily="2" charset="0"/>
              </a:rPr>
              <a:t>Superposition </a:t>
            </a:r>
            <a:r>
              <a:rPr lang="de-DE" sz="2000" dirty="0" err="1" smtClean="0">
                <a:solidFill>
                  <a:schemeClr val="bg2"/>
                </a:solidFill>
                <a:latin typeface="Agfa Rotis Sans Serif Light" pitchFamily="2" charset="0"/>
              </a:rPr>
              <a:t>principle</a:t>
            </a:r>
            <a:r>
              <a:rPr lang="de-DE" sz="2000" dirty="0" smtClean="0">
                <a:solidFill>
                  <a:schemeClr val="bg2"/>
                </a:solidFill>
                <a:latin typeface="Agfa Rotis Sans Serif Light" pitchFamily="2" charset="0"/>
              </a:rPr>
              <a:t> in </a:t>
            </a:r>
            <a:r>
              <a:rPr lang="de-DE" sz="2000" dirty="0" err="1" smtClean="0">
                <a:solidFill>
                  <a:schemeClr val="bg2"/>
                </a:solidFill>
                <a:latin typeface="Agfa Rotis Sans Serif Light" pitchFamily="2" charset="0"/>
              </a:rPr>
              <a:t>fatigue</a:t>
            </a:r>
            <a:r>
              <a:rPr lang="de-DE" sz="2000" dirty="0" smtClean="0">
                <a:solidFill>
                  <a:schemeClr val="bg2"/>
                </a:solidFill>
                <a:latin typeface="Agfa Rotis Sans Serif Light" pitchFamily="2" charset="0"/>
              </a:rPr>
              <a:t> </a:t>
            </a:r>
            <a:r>
              <a:rPr lang="de-DE" sz="2000" dirty="0" err="1" smtClean="0">
                <a:solidFill>
                  <a:schemeClr val="bg2"/>
                </a:solidFill>
                <a:latin typeface="Agfa Rotis Sans Serif Light" pitchFamily="2" charset="0"/>
              </a:rPr>
              <a:t>analysis</a:t>
            </a:r>
            <a:endParaRPr lang="de-DE" sz="2000" dirty="0">
              <a:solidFill>
                <a:schemeClr val="bg2"/>
              </a:solidFill>
              <a:latin typeface="Agfa Rotis Sans Serif Light" pitchFamily="2" charset="0"/>
            </a:endParaRPr>
          </a:p>
          <a:p>
            <a:pPr>
              <a:spcAft>
                <a:spcPts val="1200"/>
              </a:spcAft>
            </a:pPr>
            <a:r>
              <a:rPr lang="de-DE" sz="2000" dirty="0" smtClean="0">
                <a:solidFill>
                  <a:schemeClr val="bg2"/>
                </a:solidFill>
                <a:latin typeface="Agfa Rotis Sans Serif Light" pitchFamily="2" charset="0"/>
              </a:rPr>
              <a:t>Alternative </a:t>
            </a:r>
            <a:r>
              <a:rPr lang="de-DE" sz="2000" dirty="0" err="1" smtClean="0">
                <a:solidFill>
                  <a:schemeClr val="bg2"/>
                </a:solidFill>
                <a:latin typeface="Agfa Rotis Sans Serif Light" pitchFamily="2" charset="0"/>
              </a:rPr>
              <a:t>load</a:t>
            </a:r>
            <a:r>
              <a:rPr lang="de-DE" sz="2000" dirty="0" smtClean="0">
                <a:solidFill>
                  <a:schemeClr val="bg2"/>
                </a:solidFill>
                <a:latin typeface="Agfa Rotis Sans Serif Light" pitchFamily="2" charset="0"/>
              </a:rPr>
              <a:t> </a:t>
            </a:r>
            <a:r>
              <a:rPr lang="de-DE" sz="2000" dirty="0" err="1" smtClean="0">
                <a:solidFill>
                  <a:schemeClr val="bg2"/>
                </a:solidFill>
                <a:latin typeface="Agfa Rotis Sans Serif Light" pitchFamily="2" charset="0"/>
              </a:rPr>
              <a:t>application</a:t>
            </a:r>
            <a:endParaRPr lang="de-DE" sz="2000" dirty="0" smtClean="0">
              <a:solidFill>
                <a:schemeClr val="bg2"/>
              </a:solidFill>
              <a:latin typeface="Agfa Rotis Sans Serif Light" pitchFamily="2" charset="0"/>
            </a:endParaRPr>
          </a:p>
          <a:p>
            <a:pPr>
              <a:spcAft>
                <a:spcPts val="1200"/>
              </a:spcAft>
              <a:buClr>
                <a:srgbClr val="00519E"/>
              </a:buClr>
            </a:pPr>
            <a:r>
              <a:rPr lang="de-DE" b="1" dirty="0" err="1">
                <a:latin typeface="Agfa Rotis Sans Serif Light" pitchFamily="2" charset="0"/>
              </a:rPr>
              <a:t>Conclusion</a:t>
            </a:r>
            <a:r>
              <a:rPr lang="de-DE" b="1" dirty="0">
                <a:latin typeface="Agfa Rotis Sans Serif Light" pitchFamily="2" charset="0"/>
              </a:rPr>
              <a:t> &amp; Outlook</a:t>
            </a:r>
          </a:p>
          <a:p>
            <a:pPr marL="0" indent="0">
              <a:spcAft>
                <a:spcPts val="1200"/>
              </a:spcAft>
              <a:buNone/>
            </a:pPr>
            <a:endParaRPr lang="de-DE" sz="2000" dirty="0">
              <a:latin typeface="Agfa Rotis Sans Serif Light" pitchFamily="2" charset="0"/>
            </a:endParaRPr>
          </a:p>
        </p:txBody>
      </p:sp>
      <p:pic>
        <p:nvPicPr>
          <p:cNvPr id="6" name="Bild 5"/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</a:extLst>
          </a:blip>
          <a:srcRect l="16532" t="9853"/>
          <a:stretch/>
        </p:blipFill>
        <p:spPr>
          <a:xfrm flipH="1">
            <a:off x="5616116" y="1875853"/>
            <a:ext cx="3313663" cy="230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263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238" y="627534"/>
            <a:ext cx="8412162" cy="828675"/>
          </a:xfrm>
        </p:spPr>
        <p:txBody>
          <a:bodyPr/>
          <a:lstStyle/>
          <a:p>
            <a:r>
              <a:rPr lang="de-DE" dirty="0" err="1" smtClean="0"/>
              <a:t>Conclusion</a:t>
            </a:r>
            <a:endParaRPr lang="de-DE" dirty="0"/>
          </a:p>
        </p:txBody>
      </p:sp>
      <p:sp>
        <p:nvSpPr>
          <p:cNvPr id="3" name="Inhaltsplatzhalter 3"/>
          <p:cNvSpPr txBox="1">
            <a:spLocks/>
          </p:cNvSpPr>
          <p:nvPr/>
        </p:nvSpPr>
        <p:spPr bwMode="auto">
          <a:xfrm>
            <a:off x="611250" y="1455626"/>
            <a:ext cx="8304150" cy="320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Agfa Rotis Sans Serif Light"/>
                <a:ea typeface="+mn-ea"/>
                <a:cs typeface="Agfa Rotis Sans Serif Light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Agfa Rotis Sans Serif Light"/>
                <a:ea typeface="+mn-ea"/>
                <a:cs typeface="Agfa Rotis Sans Serif Ligh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Agfa Rotis Sans Serif Light"/>
                <a:ea typeface="+mn-ea"/>
                <a:cs typeface="Agfa Rotis Sans Serif Ligh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Agfa Rotis Sans Serif Light"/>
                <a:ea typeface="+mn-ea"/>
                <a:cs typeface="Agfa Rotis Sans Serif Ligh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Agfa Rotis Sans Serif Light"/>
                <a:ea typeface="+mn-ea"/>
                <a:cs typeface="Agfa Rotis Sans Serif Ligh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61950" indent="-361950" eaLnBrk="1" hangingPunct="1">
              <a:lnSpc>
                <a:spcPct val="150000"/>
              </a:lnSpc>
              <a:spcAft>
                <a:spcPts val="1200"/>
              </a:spcAft>
              <a:tabLst>
                <a:tab pos="2152650" algn="l"/>
              </a:tabLst>
            </a:pPr>
            <a:r>
              <a:rPr lang="de-DE" sz="2000" kern="0" dirty="0" err="1" smtClean="0"/>
              <a:t>Geometric</a:t>
            </a:r>
            <a:r>
              <a:rPr lang="de-DE" sz="2000" kern="0" dirty="0" smtClean="0"/>
              <a:t> non-</a:t>
            </a:r>
            <a:r>
              <a:rPr lang="de-DE" sz="2000" kern="0" dirty="0" err="1" smtClean="0"/>
              <a:t>linearities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appear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within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fatigue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load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history</a:t>
            </a:r>
            <a:r>
              <a:rPr lang="de-DE" sz="2000" kern="0" dirty="0" smtClean="0"/>
              <a:t> in 3D </a:t>
            </a:r>
            <a:r>
              <a:rPr lang="de-DE" sz="2000" kern="0" dirty="0" smtClean="0"/>
              <a:t>FE-analysis</a:t>
            </a:r>
            <a:endParaRPr lang="de-DE" sz="2000" kern="0" dirty="0" smtClean="0"/>
          </a:p>
          <a:p>
            <a:pPr marL="361950" indent="-361950" eaLnBrk="1" hangingPunct="1">
              <a:lnSpc>
                <a:spcPct val="150000"/>
              </a:lnSpc>
              <a:spcAft>
                <a:spcPts val="1200"/>
              </a:spcAft>
              <a:tabLst>
                <a:tab pos="2152650" algn="l"/>
              </a:tabLst>
            </a:pPr>
            <a:r>
              <a:rPr lang="de-DE" sz="2000" kern="0" dirty="0" smtClean="0"/>
              <a:t>Non-</a:t>
            </a:r>
            <a:r>
              <a:rPr lang="de-DE" sz="2000" kern="0" dirty="0" err="1" smtClean="0"/>
              <a:t>linearities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important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to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be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captured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for</a:t>
            </a:r>
            <a:r>
              <a:rPr lang="de-DE" sz="2000" kern="0" dirty="0" smtClean="0"/>
              <a:t> a save blade design</a:t>
            </a:r>
          </a:p>
          <a:p>
            <a:pPr marL="363538" lvl="1" indent="-363538" eaLnBrk="1" hangingPunct="1">
              <a:lnSpc>
                <a:spcPct val="150000"/>
              </a:lnSpc>
              <a:spcAft>
                <a:spcPts val="1200"/>
              </a:spcAft>
              <a:tabLst>
                <a:tab pos="2152650" algn="l"/>
              </a:tabLst>
            </a:pPr>
            <a:r>
              <a:rPr lang="de-DE" sz="2000" kern="0" dirty="0" smtClean="0"/>
              <a:t>Impact </a:t>
            </a:r>
            <a:r>
              <a:rPr lang="de-DE" sz="2000" kern="0" dirty="0" err="1" smtClean="0"/>
              <a:t>of</a:t>
            </a:r>
            <a:r>
              <a:rPr lang="de-DE" sz="2000" kern="0" dirty="0" smtClean="0"/>
              <a:t> non-</a:t>
            </a:r>
            <a:r>
              <a:rPr lang="de-DE" sz="2000" kern="0" dirty="0" err="1" smtClean="0"/>
              <a:t>linearities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less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severe</a:t>
            </a:r>
            <a:r>
              <a:rPr lang="de-DE" sz="2000" kern="0" dirty="0" smtClean="0"/>
              <a:t> in multi-axial stress </a:t>
            </a:r>
            <a:r>
              <a:rPr lang="de-DE" sz="2000" kern="0" dirty="0" err="1" smtClean="0"/>
              <a:t>proof</a:t>
            </a:r>
            <a:endParaRPr lang="de-DE" sz="2000" kern="0" dirty="0" smtClean="0"/>
          </a:p>
          <a:p>
            <a:pPr marL="361950" indent="-361950" eaLnBrk="1" hangingPunct="1">
              <a:lnSpc>
                <a:spcPct val="150000"/>
              </a:lnSpc>
              <a:spcAft>
                <a:spcPts val="1200"/>
              </a:spcAft>
              <a:tabLst>
                <a:tab pos="2152650" algn="l"/>
              </a:tabLst>
            </a:pPr>
            <a:r>
              <a:rPr lang="de-DE" sz="2000" kern="0" dirty="0" smtClean="0"/>
              <a:t>Alternative </a:t>
            </a:r>
            <a:r>
              <a:rPr lang="de-DE" sz="2000" kern="0" dirty="0" err="1" smtClean="0"/>
              <a:t>load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application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can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help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to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reduce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geometric</a:t>
            </a:r>
            <a:r>
              <a:rPr lang="de-DE" sz="2000" kern="0" dirty="0" smtClean="0"/>
              <a:t> non-</a:t>
            </a:r>
            <a:r>
              <a:rPr lang="de-DE" sz="2000" kern="0" dirty="0" err="1" smtClean="0"/>
              <a:t>linearities</a:t>
            </a:r>
            <a:endParaRPr lang="de-DE" kern="0" dirty="0" smtClean="0"/>
          </a:p>
        </p:txBody>
      </p:sp>
    </p:spTree>
    <p:extLst>
      <p:ext uri="{BB962C8B-B14F-4D97-AF65-F5344CB8AC3E}">
        <p14:creationId xmlns:p14="http://schemas.microsoft.com/office/powerpoint/2010/main" val="40755859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238" y="627534"/>
            <a:ext cx="8412162" cy="828675"/>
          </a:xfrm>
        </p:spPr>
        <p:txBody>
          <a:bodyPr/>
          <a:lstStyle/>
          <a:p>
            <a:r>
              <a:rPr lang="de-DE" dirty="0" smtClean="0"/>
              <a:t>Outlook</a:t>
            </a:r>
            <a:endParaRPr lang="de-DE" dirty="0"/>
          </a:p>
        </p:txBody>
      </p:sp>
      <p:sp>
        <p:nvSpPr>
          <p:cNvPr id="3" name="Inhaltsplatzhalter 3"/>
          <p:cNvSpPr txBox="1">
            <a:spLocks/>
          </p:cNvSpPr>
          <p:nvPr/>
        </p:nvSpPr>
        <p:spPr bwMode="auto">
          <a:xfrm>
            <a:off x="611250" y="1455626"/>
            <a:ext cx="8304150" cy="298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Agfa Rotis Sans Serif Light"/>
                <a:ea typeface="+mn-ea"/>
                <a:cs typeface="Agfa Rotis Sans Serif Light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Agfa Rotis Sans Serif Light"/>
                <a:ea typeface="+mn-ea"/>
                <a:cs typeface="Agfa Rotis Sans Serif Ligh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Agfa Rotis Sans Serif Light"/>
                <a:ea typeface="+mn-ea"/>
                <a:cs typeface="Agfa Rotis Sans Serif Ligh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Agfa Rotis Sans Serif Light"/>
                <a:ea typeface="+mn-ea"/>
                <a:cs typeface="Agfa Rotis Sans Serif Ligh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Agfa Rotis Sans Serif Light"/>
                <a:ea typeface="+mn-ea"/>
                <a:cs typeface="Agfa Rotis Sans Serif Ligh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61950" lvl="1" indent="-361950" eaLnBrk="1" hangingPunct="1">
              <a:lnSpc>
                <a:spcPct val="150000"/>
              </a:lnSpc>
              <a:spcAft>
                <a:spcPts val="1200"/>
              </a:spcAft>
              <a:tabLst>
                <a:tab pos="2152650" algn="l"/>
              </a:tabLst>
            </a:pPr>
            <a:r>
              <a:rPr lang="en-US" sz="2000" kern="0" dirty="0" smtClean="0"/>
              <a:t>Evaluation of the non-</a:t>
            </a:r>
            <a:r>
              <a:rPr lang="en-US" sz="2000" kern="0" dirty="0" err="1" smtClean="0"/>
              <a:t>linearities</a:t>
            </a:r>
            <a:r>
              <a:rPr lang="en-US" sz="2000" kern="0" dirty="0" smtClean="0"/>
              <a:t>’ relevance with respect to fatigue life</a:t>
            </a:r>
            <a:endParaRPr lang="en-US" sz="2000" kern="0" dirty="0" smtClean="0">
              <a:solidFill>
                <a:srgbClr val="00519E"/>
              </a:solidFill>
            </a:endParaRPr>
          </a:p>
          <a:p>
            <a:pPr marL="361950" lvl="1" indent="-361950" eaLnBrk="1" hangingPunct="1">
              <a:lnSpc>
                <a:spcPct val="150000"/>
              </a:lnSpc>
              <a:spcAft>
                <a:spcPts val="1200"/>
              </a:spcAft>
              <a:tabLst>
                <a:tab pos="2152650" algn="l"/>
              </a:tabLst>
            </a:pPr>
            <a:r>
              <a:rPr lang="de-DE" sz="2000" kern="0" dirty="0" err="1" smtClean="0"/>
              <a:t>Validate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geometric</a:t>
            </a:r>
            <a:r>
              <a:rPr lang="de-DE" sz="2000" kern="0" dirty="0" smtClean="0"/>
              <a:t> non-</a:t>
            </a:r>
            <a:r>
              <a:rPr lang="de-DE" sz="2000" kern="0" dirty="0" err="1" smtClean="0"/>
              <a:t>linearities</a:t>
            </a:r>
            <a:r>
              <a:rPr lang="de-DE" sz="2000" kern="0" dirty="0" smtClean="0"/>
              <a:t> in real blade </a:t>
            </a:r>
            <a:r>
              <a:rPr lang="de-DE" sz="2000" kern="0" dirty="0" err="1" smtClean="0"/>
              <a:t>tests</a:t>
            </a:r>
            <a:endParaRPr lang="de-DE" sz="2000" kern="0" dirty="0"/>
          </a:p>
          <a:p>
            <a:pPr marL="361950" lvl="1" indent="-361950" eaLnBrk="1" hangingPunct="1">
              <a:lnSpc>
                <a:spcPct val="150000"/>
              </a:lnSpc>
              <a:spcAft>
                <a:spcPts val="1200"/>
              </a:spcAft>
              <a:tabLst>
                <a:tab pos="2152650" algn="l"/>
              </a:tabLst>
            </a:pPr>
            <a:r>
              <a:rPr lang="de-DE" sz="2000" kern="0" dirty="0" err="1" smtClean="0"/>
              <a:t>Develop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and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evaluate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new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load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application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strategies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for</a:t>
            </a:r>
            <a:r>
              <a:rPr lang="de-DE" sz="2000" kern="0" dirty="0" smtClean="0"/>
              <a:t> FE </a:t>
            </a:r>
            <a:r>
              <a:rPr lang="de-DE" sz="2000" kern="0" dirty="0" err="1" smtClean="0"/>
              <a:t>analysis</a:t>
            </a:r>
            <a:endParaRPr lang="de-DE" kern="0" dirty="0" smtClean="0"/>
          </a:p>
        </p:txBody>
      </p:sp>
    </p:spTree>
    <p:extLst>
      <p:ext uri="{BB962C8B-B14F-4D97-AF65-F5344CB8AC3E}">
        <p14:creationId xmlns:p14="http://schemas.microsoft.com/office/powerpoint/2010/main" val="33807377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238" y="627534"/>
            <a:ext cx="8412162" cy="828675"/>
          </a:xfrm>
        </p:spPr>
        <p:txBody>
          <a:bodyPr/>
          <a:lstStyle/>
          <a:p>
            <a:r>
              <a:rPr lang="de-DE" dirty="0" err="1" smtClean="0"/>
              <a:t>Contact</a:t>
            </a:r>
            <a:r>
              <a:rPr lang="de-DE" dirty="0" smtClean="0"/>
              <a:t> </a:t>
            </a:r>
            <a:r>
              <a:rPr lang="de-DE" dirty="0" err="1" smtClean="0"/>
              <a:t>details</a:t>
            </a:r>
            <a:endParaRPr lang="de-DE" dirty="0"/>
          </a:p>
        </p:txBody>
      </p:sp>
      <p:sp>
        <p:nvSpPr>
          <p:cNvPr id="4" name="Untertitel 1"/>
          <p:cNvSpPr txBox="1">
            <a:spLocks/>
          </p:cNvSpPr>
          <p:nvPr/>
        </p:nvSpPr>
        <p:spPr bwMode="auto">
          <a:xfrm>
            <a:off x="503548" y="1455626"/>
            <a:ext cx="396240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Agfa Rotis Sans Serif Light"/>
                <a:ea typeface="+mn-ea"/>
                <a:cs typeface="Agfa Rotis Sans Serif Light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Agfa Rotis Sans Serif Light"/>
                <a:ea typeface="+mn-ea"/>
                <a:cs typeface="Agfa Rotis Sans Serif Ligh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Agfa Rotis Sans Serif Light"/>
                <a:ea typeface="+mn-ea"/>
                <a:cs typeface="Agfa Rotis Sans Serif Ligh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Agfa Rotis Sans Serif Light"/>
                <a:ea typeface="+mn-ea"/>
                <a:cs typeface="Agfa Rotis Sans Serif Ligh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Agfa Rotis Sans Serif Light"/>
                <a:ea typeface="+mn-ea"/>
                <a:cs typeface="Agfa Rotis Sans Serif Ligh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de-DE" sz="2000" b="1" dirty="0" smtClean="0"/>
              <a:t>Pablo </a:t>
            </a:r>
            <a:r>
              <a:rPr lang="de-DE" sz="2000" b="1" dirty="0" err="1" smtClean="0"/>
              <a:t>Noever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Castelos</a:t>
            </a:r>
            <a:r>
              <a:rPr lang="de-DE" sz="2000" b="1" dirty="0" smtClean="0"/>
              <a:t>, M. Sc. </a:t>
            </a:r>
          </a:p>
          <a:p>
            <a:pPr marL="0" indent="0">
              <a:buNone/>
            </a:pPr>
            <a:r>
              <a:rPr lang="de-DE" sz="1600" dirty="0" smtClean="0"/>
              <a:t>Institute </a:t>
            </a:r>
            <a:r>
              <a:rPr lang="de-DE" sz="1600" dirty="0" err="1" smtClean="0"/>
              <a:t>for</a:t>
            </a:r>
            <a:r>
              <a:rPr lang="de-DE" sz="1600" dirty="0" smtClean="0"/>
              <a:t> Wind </a:t>
            </a:r>
            <a:r>
              <a:rPr lang="de-DE" sz="1600" dirty="0" err="1" smtClean="0"/>
              <a:t>Energy</a:t>
            </a:r>
            <a:r>
              <a:rPr lang="de-DE" sz="1600" dirty="0" smtClean="0"/>
              <a:t> Systems</a:t>
            </a:r>
          </a:p>
          <a:p>
            <a:pPr marL="0" indent="0">
              <a:buNone/>
            </a:pPr>
            <a:r>
              <a:rPr lang="de-DE" sz="1600" dirty="0" smtClean="0"/>
              <a:t>Leibniz Universität Hannover </a:t>
            </a:r>
          </a:p>
          <a:p>
            <a:pPr marL="0" indent="0">
              <a:buNone/>
            </a:pPr>
            <a:r>
              <a:rPr lang="de-DE" sz="1600" dirty="0" err="1" smtClean="0"/>
              <a:t>Appelstraße</a:t>
            </a:r>
            <a:r>
              <a:rPr lang="de-DE" sz="1600" dirty="0" smtClean="0"/>
              <a:t> 9A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 smtClean="0"/>
              <a:t>D-30167 Hannover, Germany</a:t>
            </a:r>
          </a:p>
          <a:p>
            <a:pPr marL="0" indent="0">
              <a:buNone/>
            </a:pPr>
            <a:r>
              <a:rPr lang="de-DE" sz="1600" dirty="0" smtClean="0"/>
              <a:t>Phone: +49 511 762 14415</a:t>
            </a:r>
          </a:p>
          <a:p>
            <a:pPr marL="0" indent="0">
              <a:buNone/>
            </a:pPr>
            <a:r>
              <a:rPr lang="de-DE" sz="1600" dirty="0" smtClean="0"/>
              <a:t>Fax: +49 511 762 4379</a:t>
            </a:r>
          </a:p>
          <a:p>
            <a:pPr marL="0" indent="0" defTabSz="630238">
              <a:buNone/>
            </a:pPr>
            <a:r>
              <a:rPr lang="de-DE" sz="1600" dirty="0" err="1" smtClean="0"/>
              <a:t>E-mail</a:t>
            </a:r>
            <a:r>
              <a:rPr lang="de-DE" sz="1600" dirty="0" smtClean="0"/>
              <a:t>:	</a:t>
            </a:r>
            <a:r>
              <a:rPr lang="de-DE" sz="1600" dirty="0" err="1" smtClean="0"/>
              <a:t>pablo.noever@iwes.uni-hannover.de</a:t>
            </a:r>
            <a:endParaRPr lang="de-DE" sz="1600" dirty="0" smtClean="0"/>
          </a:p>
        </p:txBody>
      </p:sp>
      <p:pic>
        <p:nvPicPr>
          <p:cNvPr id="6" name="Bild 5"/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</a:extLst>
          </a:blip>
          <a:srcRect l="16532" t="9853"/>
          <a:stretch/>
        </p:blipFill>
        <p:spPr>
          <a:xfrm flipH="1">
            <a:off x="5616116" y="1875853"/>
            <a:ext cx="3313663" cy="230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198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5148064" y="1080684"/>
            <a:ext cx="2976001" cy="2478469"/>
            <a:chOff x="586230" y="731565"/>
            <a:chExt cx="2976001" cy="2478469"/>
          </a:xfrm>
        </p:grpSpPr>
        <p:pic>
          <p:nvPicPr>
            <p:cNvPr id="6" name="Picture 2" descr="http://www.energy.siemens.com/nl/pool/hq/power-generation/renewables/wind-power/pictures/technology/blades/Aerolastically%20tailored%20blades_800x600px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230" y="731565"/>
              <a:ext cx="2976000" cy="22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feld 1"/>
            <p:cNvSpPr txBox="1"/>
            <p:nvPr/>
          </p:nvSpPr>
          <p:spPr>
            <a:xfrm>
              <a:off x="592671" y="2963813"/>
              <a:ext cx="29695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>
                  <a:latin typeface="Agfa Rotis Sans Serif Light"/>
                  <a:cs typeface="Agfa Rotis Sans Serif Light"/>
                </a:rPr>
                <a:t>Source: </a:t>
              </a:r>
              <a:r>
                <a:rPr lang="en-GB" sz="1000" dirty="0" err="1" smtClean="0">
                  <a:latin typeface="Agfa Rotis Sans Serif Light"/>
                  <a:cs typeface="Agfa Rotis Sans Serif Light"/>
                </a:rPr>
                <a:t>www.energy.siemens.com</a:t>
              </a:r>
              <a:r>
                <a:rPr lang="en-GB" sz="1000" dirty="0" smtClean="0">
                  <a:latin typeface="Agfa Rotis Sans Serif Light"/>
                  <a:cs typeface="Agfa Rotis Sans Serif Light"/>
                </a:rPr>
                <a:t>; 08.09.2016</a:t>
              </a:r>
              <a:endParaRPr lang="en-GB" sz="1000" dirty="0">
                <a:latin typeface="Agfa Rotis Sans Serif Light"/>
                <a:cs typeface="Agfa Rotis Sans Serif Light"/>
              </a:endParaRP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1439652" y="1030711"/>
            <a:ext cx="2845421" cy="2532948"/>
            <a:chOff x="5643095" y="1607191"/>
            <a:chExt cx="2845421" cy="2532948"/>
          </a:xfrm>
        </p:grpSpPr>
        <p:pic>
          <p:nvPicPr>
            <p:cNvPr id="4" name="Picture 2" descr="http://wind-watch.org/news/wp-content/uploads/2011/09/P9210044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5" r="16131"/>
            <a:stretch/>
          </p:blipFill>
          <p:spPr bwMode="auto">
            <a:xfrm>
              <a:off x="5643099" y="1607191"/>
              <a:ext cx="2436832" cy="23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5643095" y="3893918"/>
              <a:ext cx="284542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>
                  <a:latin typeface="Agfa Rotis Sans Serif Light"/>
                  <a:cs typeface="Agfa Rotis Sans Serif Light"/>
                </a:rPr>
                <a:t>Source: </a:t>
              </a:r>
              <a:r>
                <a:rPr lang="en-GB" sz="1000" dirty="0" err="1" smtClean="0">
                  <a:latin typeface="Agfa Rotis Sans Serif Light"/>
                  <a:cs typeface="Agfa Rotis Sans Serif Light"/>
                </a:rPr>
                <a:t>www.wind-watch.org</a:t>
              </a:r>
              <a:r>
                <a:rPr lang="en-GB" sz="1000" dirty="0" smtClean="0">
                  <a:latin typeface="Agfa Rotis Sans Serif Light"/>
                  <a:cs typeface="Agfa Rotis Sans Serif Light"/>
                </a:rPr>
                <a:t>; 08.09.2016</a:t>
              </a:r>
              <a:endParaRPr lang="en-GB" sz="1000" dirty="0">
                <a:latin typeface="Agfa Rotis Sans Serif Light"/>
                <a:cs typeface="Agfa Rotis Sans Serif Light"/>
              </a:endParaRPr>
            </a:p>
          </p:txBody>
        </p:sp>
      </p:grpSp>
      <p:pic>
        <p:nvPicPr>
          <p:cNvPr id="2051" name="Picture 3" descr="D:\ANSYS\TEST000_klei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3674956"/>
            <a:ext cx="8044048" cy="110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500708" y="627088"/>
            <a:ext cx="8412162" cy="828675"/>
          </a:xfrm>
        </p:spPr>
        <p:txBody>
          <a:bodyPr/>
          <a:lstStyle/>
          <a:p>
            <a:r>
              <a:rPr lang="de-DE" dirty="0" smtClean="0"/>
              <a:t>Motivation</a:t>
            </a:r>
            <a:endParaRPr lang="de-DE" b="0" dirty="0">
              <a:cs typeface="Agfa Rotis Sans Serif Bold"/>
            </a:endParaRPr>
          </a:p>
        </p:txBody>
      </p:sp>
    </p:spTree>
    <p:extLst>
      <p:ext uri="{BB962C8B-B14F-4D97-AF65-F5344CB8AC3E}">
        <p14:creationId xmlns:p14="http://schemas.microsoft.com/office/powerpoint/2010/main" val="2816322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00708" y="627088"/>
            <a:ext cx="8412162" cy="828675"/>
          </a:xfrm>
        </p:spPr>
        <p:txBody>
          <a:bodyPr/>
          <a:lstStyle/>
          <a:p>
            <a:r>
              <a:rPr lang="de-DE" dirty="0" smtClean="0"/>
              <a:t>Motivation</a:t>
            </a:r>
            <a:endParaRPr lang="de-DE" b="0" dirty="0">
              <a:cs typeface="Agfa Rotis Sans Serif Bold"/>
            </a:endParaRP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244894"/>
              </p:ext>
            </p:extLst>
          </p:nvPr>
        </p:nvGraphicFramePr>
        <p:xfrm>
          <a:off x="609600" y="1492250"/>
          <a:ext cx="8318499" cy="285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2340"/>
                <a:gridCol w="1080120"/>
                <a:gridCol w="3816039"/>
              </a:tblGrid>
              <a:tr h="924560">
                <a:tc rowSpan="3">
                  <a:txBody>
                    <a:bodyPr/>
                    <a:lstStyle/>
                    <a:p>
                      <a:pPr marL="180975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1200"/>
                        </a:spcAft>
                        <a:buClr>
                          <a:srgbClr val="808080"/>
                        </a:buClr>
                        <a:buSzTx/>
                        <a:buFont typeface="Wingdings" charset="0"/>
                        <a:buNone/>
                        <a:tabLst>
                          <a:tab pos="4213225" algn="l"/>
                        </a:tabLst>
                        <a:defRPr/>
                      </a:pPr>
                      <a:r>
                        <a:rPr kumimoji="0" lang="de-DE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</a:rPr>
                        <a:t>High </a:t>
                      </a:r>
                      <a:r>
                        <a:rPr kumimoji="0" lang="de-DE" sz="20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</a:rPr>
                        <a:t>flexibility</a:t>
                      </a:r>
                      <a:r>
                        <a:rPr kumimoji="0" lang="de-DE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</a:rPr>
                        <a:t> </a:t>
                      </a:r>
                      <a:r>
                        <a:rPr kumimoji="0" lang="de-DE" sz="20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</a:rPr>
                        <a:t>of</a:t>
                      </a:r>
                      <a:r>
                        <a:rPr kumimoji="0" lang="de-DE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</a:rPr>
                        <a:t> modern wind </a:t>
                      </a:r>
                      <a:r>
                        <a:rPr kumimoji="0" lang="de-DE" sz="20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</a:rPr>
                        <a:t>turbine</a:t>
                      </a:r>
                      <a:r>
                        <a:rPr kumimoji="0" lang="de-DE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</a:rPr>
                        <a:t> blades</a:t>
                      </a:r>
                    </a:p>
                    <a:p>
                      <a:pPr marL="542925" marR="0" lvl="2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1200"/>
                        </a:spcAft>
                        <a:buClr>
                          <a:srgbClr val="808080"/>
                        </a:buClr>
                        <a:buSzTx/>
                        <a:buFont typeface="Wingdings"/>
                        <a:buChar char="è"/>
                        <a:tabLst>
                          <a:tab pos="4213225" algn="l"/>
                        </a:tabLst>
                        <a:defRPr/>
                      </a:pPr>
                      <a:r>
                        <a:rPr kumimoji="0" lang="de-DE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  <a:sym typeface="Wingdings" panose="05000000000000000000" pitchFamily="2" charset="2"/>
                        </a:rPr>
                        <a:t>Large </a:t>
                      </a:r>
                      <a:r>
                        <a:rPr kumimoji="0" lang="de-DE" sz="20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  <a:sym typeface="Wingdings" panose="05000000000000000000" pitchFamily="2" charset="2"/>
                        </a:rPr>
                        <a:t>structural</a:t>
                      </a:r>
                      <a:r>
                        <a:rPr kumimoji="0" lang="de-DE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de-DE" sz="20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  <a:sym typeface="Wingdings" panose="05000000000000000000" pitchFamily="2" charset="2"/>
                        </a:rPr>
                        <a:t>deformations</a:t>
                      </a:r>
                      <a:endParaRPr kumimoji="0" lang="de-DE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gfa Rotis Sans Serif Light" pitchFamily="2" charset="0"/>
                        <a:ea typeface="+mn-ea"/>
                      </a:endParaRPr>
                    </a:p>
                    <a:p>
                      <a:pPr marL="542925" marR="0" lvl="3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1200"/>
                        </a:spcAft>
                        <a:buClr>
                          <a:srgbClr val="808080"/>
                        </a:buClr>
                        <a:buSzTx/>
                        <a:buFont typeface="Wingdings"/>
                        <a:buChar char="è"/>
                        <a:tabLst>
                          <a:tab pos="4213225" algn="l"/>
                        </a:tabLst>
                        <a:defRPr/>
                      </a:pPr>
                      <a:r>
                        <a:rPr kumimoji="0" lang="de-DE" sz="20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  <a:sym typeface="Wingdings" panose="05000000000000000000" pitchFamily="2" charset="2"/>
                        </a:rPr>
                        <a:t>Geometrically</a:t>
                      </a:r>
                      <a:r>
                        <a:rPr kumimoji="0" lang="de-DE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de-DE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  <a:sym typeface="Wingdings" panose="05000000000000000000" pitchFamily="2" charset="2"/>
                        </a:rPr>
                        <a:t>non-linear </a:t>
                      </a:r>
                      <a:r>
                        <a:rPr kumimoji="0" lang="de-DE" sz="20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  <a:sym typeface="Wingdings" panose="05000000000000000000" pitchFamily="2" charset="2"/>
                        </a:rPr>
                        <a:t>effects</a:t>
                      </a:r>
                      <a:endParaRPr kumimoji="0" lang="de-DE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gfa Rotis Sans Serif Light" pitchFamily="2" charset="0"/>
                        <a:ea typeface="+mn-ea"/>
                        <a:sym typeface="Wingdings" panose="05000000000000000000" pitchFamily="2" charset="2"/>
                      </a:endParaRPr>
                    </a:p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GB" sz="4400" dirty="0" smtClean="0">
                          <a:solidFill>
                            <a:schemeClr val="tx1"/>
                          </a:solidFill>
                          <a:latin typeface="Calibri"/>
                        </a:rPr>
                        <a:t>&lt;≠&gt;</a:t>
                      </a:r>
                      <a:endParaRPr lang="en-GB" sz="4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42950" marR="0" lvl="1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1200"/>
                        </a:spcAft>
                        <a:buClr>
                          <a:srgbClr val="808080"/>
                        </a:buClr>
                        <a:buSzTx/>
                        <a:buFont typeface="Wingdings" charset="0"/>
                        <a:buChar char="§"/>
                        <a:tabLst>
                          <a:tab pos="4213225" algn="l"/>
                        </a:tabLst>
                        <a:defRPr/>
                      </a:pPr>
                      <a:endParaRPr kumimoji="0" lang="de-DE" sz="105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gfa Rotis Sans Serif Light" pitchFamily="2" charset="0"/>
                        <a:ea typeface="+mn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245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1200"/>
                        </a:spcAft>
                        <a:buClr>
                          <a:srgbClr val="808080"/>
                        </a:buClr>
                        <a:buSzTx/>
                        <a:buFont typeface="Wingdings" charset="0"/>
                        <a:buNone/>
                        <a:tabLst>
                          <a:tab pos="4213225" algn="l"/>
                        </a:tabLst>
                        <a:defRPr/>
                      </a:pPr>
                      <a:r>
                        <a:rPr kumimoji="0" lang="de-DE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</a:rPr>
                        <a:t>Linear </a:t>
                      </a:r>
                      <a:r>
                        <a:rPr kumimoji="0" lang="de-DE" sz="20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</a:rPr>
                        <a:t>superposition</a:t>
                      </a:r>
                      <a:r>
                        <a:rPr kumimoji="0" lang="de-DE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</a:rPr>
                        <a:t> </a:t>
                      </a:r>
                      <a:r>
                        <a:rPr kumimoji="0" lang="de-DE" sz="20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</a:rPr>
                        <a:t>principle</a:t>
                      </a:r>
                      <a:r>
                        <a:rPr kumimoji="0" lang="de-DE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</a:rPr>
                        <a:t> </a:t>
                      </a:r>
                      <a:r>
                        <a:rPr kumimoji="0" lang="de-DE" sz="20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</a:rPr>
                        <a:t>for</a:t>
                      </a:r>
                      <a:r>
                        <a:rPr kumimoji="0" lang="de-DE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</a:rPr>
                        <a:t> </a:t>
                      </a:r>
                      <a:r>
                        <a:rPr kumimoji="0" lang="de-DE" sz="20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</a:rPr>
                        <a:t>the</a:t>
                      </a:r>
                      <a:r>
                        <a:rPr kumimoji="0" lang="de-DE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</a:rPr>
                        <a:t> </a:t>
                      </a:r>
                      <a:r>
                        <a:rPr kumimoji="0" lang="de-DE" sz="20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</a:rPr>
                        <a:t>evaluation</a:t>
                      </a:r>
                      <a:r>
                        <a:rPr kumimoji="0" lang="de-DE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</a:rPr>
                        <a:t> </a:t>
                      </a:r>
                      <a:r>
                        <a:rPr kumimoji="0" lang="de-DE" sz="20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</a:rPr>
                        <a:t>of</a:t>
                      </a:r>
                      <a:r>
                        <a:rPr kumimoji="0" lang="de-DE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</a:rPr>
                        <a:t> </a:t>
                      </a:r>
                      <a:r>
                        <a:rPr kumimoji="0" lang="de-DE" sz="20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</a:rPr>
                        <a:t>fatigue</a:t>
                      </a:r>
                      <a:r>
                        <a:rPr kumimoji="0" lang="de-DE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</a:rPr>
                        <a:t> stress </a:t>
                      </a:r>
                      <a:r>
                        <a:rPr kumimoji="0" lang="de-DE" sz="20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fa Rotis Sans Serif Light" pitchFamily="2" charset="0"/>
                          <a:ea typeface="+mn-ea"/>
                        </a:rPr>
                        <a:t>histories</a:t>
                      </a:r>
                      <a:endParaRPr kumimoji="0" lang="de-DE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gfa Rotis Sans Serif Light" pitchFamily="2" charset="0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245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42950" marR="0" lvl="1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1200"/>
                        </a:spcAft>
                        <a:buClr>
                          <a:srgbClr val="808080"/>
                        </a:buClr>
                        <a:buSzTx/>
                        <a:buFont typeface="Wingdings" charset="0"/>
                        <a:buChar char="§"/>
                        <a:tabLst>
                          <a:tab pos="4213225" algn="l"/>
                        </a:tabLst>
                        <a:defRPr/>
                      </a:pPr>
                      <a:endParaRPr kumimoji="0" lang="de-DE" sz="105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gfa Rotis Sans Serif Light" pitchFamily="2" charset="0"/>
                        <a:ea typeface="+mn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93501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15938" y="627063"/>
            <a:ext cx="8412162" cy="828675"/>
          </a:xfrm>
        </p:spPr>
        <p:txBody>
          <a:bodyPr/>
          <a:lstStyle/>
          <a:p>
            <a:r>
              <a:rPr lang="de-DE" b="0" dirty="0" smtClean="0">
                <a:cs typeface="Agfa Rotis Sans Serif Bold"/>
              </a:rPr>
              <a:t>Content</a:t>
            </a:r>
            <a:endParaRPr lang="de-DE" b="0" dirty="0">
              <a:cs typeface="Agfa Rotis Sans Serif Bold"/>
            </a:endParaRPr>
          </a:p>
        </p:txBody>
      </p:sp>
      <p:sp>
        <p:nvSpPr>
          <p:cNvPr id="5" name="Inhaltsplatzhalter 3"/>
          <p:cNvSpPr>
            <a:spLocks noGrp="1"/>
          </p:cNvSpPr>
          <p:nvPr>
            <p:ph idx="1"/>
          </p:nvPr>
        </p:nvSpPr>
        <p:spPr>
          <a:xfrm>
            <a:off x="515938" y="1479885"/>
            <a:ext cx="8412162" cy="2640037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DE" sz="2000" dirty="0" smtClean="0">
                <a:latin typeface="Agfa Rotis Sans Serif Light" pitchFamily="2" charset="0"/>
              </a:rPr>
              <a:t>Finite </a:t>
            </a:r>
            <a:r>
              <a:rPr lang="de-DE" sz="2000" dirty="0" err="1" smtClean="0">
                <a:latin typeface="Agfa Rotis Sans Serif Light" pitchFamily="2" charset="0"/>
              </a:rPr>
              <a:t>element</a:t>
            </a:r>
            <a:r>
              <a:rPr lang="de-DE" sz="2000" dirty="0" smtClean="0">
                <a:latin typeface="Agfa Rotis Sans Serif Light" pitchFamily="2" charset="0"/>
              </a:rPr>
              <a:t> </a:t>
            </a:r>
            <a:r>
              <a:rPr lang="de-DE" sz="2000" dirty="0" err="1" smtClean="0">
                <a:latin typeface="Agfa Rotis Sans Serif Light" pitchFamily="2" charset="0"/>
              </a:rPr>
              <a:t>model</a:t>
            </a:r>
            <a:r>
              <a:rPr lang="de-DE" sz="2000" dirty="0" smtClean="0">
                <a:latin typeface="Agfa Rotis Sans Serif Light" pitchFamily="2" charset="0"/>
              </a:rPr>
              <a:t> </a:t>
            </a:r>
            <a:r>
              <a:rPr lang="de-DE" sz="2000" dirty="0" err="1" smtClean="0">
                <a:latin typeface="Agfa Rotis Sans Serif Light" pitchFamily="2" charset="0"/>
              </a:rPr>
              <a:t>and</a:t>
            </a:r>
            <a:r>
              <a:rPr lang="de-DE" sz="2000" dirty="0" smtClean="0">
                <a:latin typeface="Agfa Rotis Sans Serif Light" pitchFamily="2" charset="0"/>
              </a:rPr>
              <a:t> </a:t>
            </a:r>
            <a:r>
              <a:rPr lang="de-DE" sz="2000" dirty="0" err="1" smtClean="0">
                <a:latin typeface="Agfa Rotis Sans Serif Light" pitchFamily="2" charset="0"/>
              </a:rPr>
              <a:t>load</a:t>
            </a:r>
            <a:r>
              <a:rPr lang="de-DE" sz="2000" dirty="0" smtClean="0">
                <a:latin typeface="Agfa Rotis Sans Serif Light" pitchFamily="2" charset="0"/>
              </a:rPr>
              <a:t> </a:t>
            </a:r>
            <a:r>
              <a:rPr lang="de-DE" sz="2000" dirty="0" err="1" smtClean="0">
                <a:latin typeface="Agfa Rotis Sans Serif Light" pitchFamily="2" charset="0"/>
              </a:rPr>
              <a:t>application</a:t>
            </a:r>
            <a:endParaRPr lang="de-DE" sz="2000" dirty="0">
              <a:latin typeface="Agfa Rotis Sans Serif Light" pitchFamily="2" charset="0"/>
            </a:endParaRPr>
          </a:p>
          <a:p>
            <a:pPr>
              <a:spcAft>
                <a:spcPts val="1200"/>
              </a:spcAft>
            </a:pPr>
            <a:r>
              <a:rPr lang="de-DE" sz="2000" dirty="0" smtClean="0">
                <a:latin typeface="Agfa Rotis Sans Serif Light" pitchFamily="2" charset="0"/>
              </a:rPr>
              <a:t>Superposition </a:t>
            </a:r>
            <a:r>
              <a:rPr lang="de-DE" sz="2000" dirty="0" err="1" smtClean="0">
                <a:latin typeface="Agfa Rotis Sans Serif Light" pitchFamily="2" charset="0"/>
              </a:rPr>
              <a:t>principle</a:t>
            </a:r>
            <a:r>
              <a:rPr lang="de-DE" sz="2000" dirty="0" smtClean="0">
                <a:latin typeface="Agfa Rotis Sans Serif Light" pitchFamily="2" charset="0"/>
              </a:rPr>
              <a:t> in </a:t>
            </a:r>
            <a:r>
              <a:rPr lang="de-DE" sz="2000" dirty="0" err="1" smtClean="0">
                <a:latin typeface="Agfa Rotis Sans Serif Light" pitchFamily="2" charset="0"/>
              </a:rPr>
              <a:t>fatigue</a:t>
            </a:r>
            <a:r>
              <a:rPr lang="de-DE" sz="2000" dirty="0" smtClean="0">
                <a:latin typeface="Agfa Rotis Sans Serif Light" pitchFamily="2" charset="0"/>
              </a:rPr>
              <a:t> </a:t>
            </a:r>
            <a:r>
              <a:rPr lang="de-DE" sz="2000" dirty="0" err="1" smtClean="0">
                <a:latin typeface="Agfa Rotis Sans Serif Light" pitchFamily="2" charset="0"/>
              </a:rPr>
              <a:t>analysis</a:t>
            </a:r>
            <a:endParaRPr lang="de-DE" sz="2000" dirty="0">
              <a:latin typeface="Agfa Rotis Sans Serif Light" pitchFamily="2" charset="0"/>
            </a:endParaRPr>
          </a:p>
          <a:p>
            <a:pPr>
              <a:spcAft>
                <a:spcPts val="1200"/>
              </a:spcAft>
            </a:pPr>
            <a:r>
              <a:rPr lang="de-DE" sz="2000" dirty="0" smtClean="0">
                <a:latin typeface="Agfa Rotis Sans Serif Light" pitchFamily="2" charset="0"/>
              </a:rPr>
              <a:t>Alternative </a:t>
            </a:r>
            <a:r>
              <a:rPr lang="de-DE" sz="2000" dirty="0" err="1" smtClean="0">
                <a:latin typeface="Agfa Rotis Sans Serif Light" pitchFamily="2" charset="0"/>
              </a:rPr>
              <a:t>load</a:t>
            </a:r>
            <a:r>
              <a:rPr lang="de-DE" sz="2000" dirty="0" smtClean="0">
                <a:latin typeface="Agfa Rotis Sans Serif Light" pitchFamily="2" charset="0"/>
              </a:rPr>
              <a:t> </a:t>
            </a:r>
            <a:r>
              <a:rPr lang="de-DE" sz="2000" dirty="0" err="1" smtClean="0">
                <a:latin typeface="Agfa Rotis Sans Serif Light" pitchFamily="2" charset="0"/>
              </a:rPr>
              <a:t>application</a:t>
            </a:r>
            <a:endParaRPr lang="de-DE" sz="2000" dirty="0" smtClean="0">
              <a:latin typeface="Agfa Rotis Sans Serif Light" pitchFamily="2" charset="0"/>
            </a:endParaRPr>
          </a:p>
          <a:p>
            <a:pPr>
              <a:spcAft>
                <a:spcPts val="1200"/>
              </a:spcAft>
            </a:pPr>
            <a:r>
              <a:rPr lang="de-DE" sz="2000" dirty="0" err="1">
                <a:latin typeface="Agfa Rotis Sans Serif Light" pitchFamily="2" charset="0"/>
              </a:rPr>
              <a:t>Conclusion</a:t>
            </a:r>
            <a:r>
              <a:rPr lang="de-DE" sz="2000" dirty="0">
                <a:latin typeface="Agfa Rotis Sans Serif Light" pitchFamily="2" charset="0"/>
              </a:rPr>
              <a:t> &amp; Outlook</a:t>
            </a:r>
          </a:p>
          <a:p>
            <a:pPr marL="0" indent="0">
              <a:spcAft>
                <a:spcPts val="1200"/>
              </a:spcAft>
              <a:buNone/>
            </a:pPr>
            <a:endParaRPr lang="de-DE" sz="2000" dirty="0">
              <a:latin typeface="Agfa Rotis Sans Serif Light" pitchFamily="2" charset="0"/>
            </a:endParaRPr>
          </a:p>
        </p:txBody>
      </p:sp>
      <p:pic>
        <p:nvPicPr>
          <p:cNvPr id="6" name="Bild 5"/>
          <p:cNvPicPr>
            <a:picLocks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</a:extLst>
          </a:blip>
          <a:srcRect l="16532" t="9853"/>
          <a:stretch/>
        </p:blipFill>
        <p:spPr>
          <a:xfrm flipH="1">
            <a:off x="5616116" y="1875853"/>
            <a:ext cx="3313663" cy="230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033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15938" y="627063"/>
            <a:ext cx="8412162" cy="828675"/>
          </a:xfrm>
        </p:spPr>
        <p:txBody>
          <a:bodyPr/>
          <a:lstStyle/>
          <a:p>
            <a:r>
              <a:rPr lang="de-DE" b="0" dirty="0" smtClean="0">
                <a:cs typeface="Agfa Rotis Sans Serif Bold"/>
              </a:rPr>
              <a:t>Content</a:t>
            </a:r>
            <a:endParaRPr lang="de-DE" b="0" dirty="0">
              <a:cs typeface="Agfa Rotis Sans Serif Bold"/>
            </a:endParaRPr>
          </a:p>
        </p:txBody>
      </p:sp>
      <p:sp>
        <p:nvSpPr>
          <p:cNvPr id="5" name="Inhaltsplatzhalter 3"/>
          <p:cNvSpPr>
            <a:spLocks noGrp="1"/>
          </p:cNvSpPr>
          <p:nvPr>
            <p:ph idx="1"/>
          </p:nvPr>
        </p:nvSpPr>
        <p:spPr>
          <a:xfrm>
            <a:off x="515938" y="1479885"/>
            <a:ext cx="8412162" cy="2676041"/>
          </a:xfrm>
        </p:spPr>
        <p:txBody>
          <a:bodyPr/>
          <a:lstStyle/>
          <a:p>
            <a:pPr>
              <a:spcAft>
                <a:spcPts val="1200"/>
              </a:spcAft>
              <a:buClr>
                <a:srgbClr val="00519E"/>
              </a:buClr>
            </a:pPr>
            <a:r>
              <a:rPr lang="de-DE" b="1" dirty="0" smtClean="0">
                <a:latin typeface="Agfa Rotis Sans Serif Light" pitchFamily="2" charset="0"/>
              </a:rPr>
              <a:t>Finite </a:t>
            </a:r>
            <a:r>
              <a:rPr lang="de-DE" b="1" dirty="0" err="1" smtClean="0">
                <a:latin typeface="Agfa Rotis Sans Serif Light" pitchFamily="2" charset="0"/>
              </a:rPr>
              <a:t>element</a:t>
            </a:r>
            <a:r>
              <a:rPr lang="de-DE" b="1" dirty="0" smtClean="0">
                <a:latin typeface="Agfa Rotis Sans Serif Light" pitchFamily="2" charset="0"/>
              </a:rPr>
              <a:t> </a:t>
            </a:r>
            <a:r>
              <a:rPr lang="de-DE" b="1" dirty="0" err="1" smtClean="0">
                <a:latin typeface="Agfa Rotis Sans Serif Light" pitchFamily="2" charset="0"/>
              </a:rPr>
              <a:t>model</a:t>
            </a:r>
            <a:r>
              <a:rPr lang="de-DE" b="1" dirty="0" smtClean="0">
                <a:latin typeface="Agfa Rotis Sans Serif Light" pitchFamily="2" charset="0"/>
              </a:rPr>
              <a:t> </a:t>
            </a:r>
            <a:r>
              <a:rPr lang="de-DE" b="1" dirty="0" err="1" smtClean="0">
                <a:latin typeface="Agfa Rotis Sans Serif Light" pitchFamily="2" charset="0"/>
              </a:rPr>
              <a:t>and</a:t>
            </a:r>
            <a:r>
              <a:rPr lang="de-DE" b="1" dirty="0" smtClean="0">
                <a:latin typeface="Agfa Rotis Sans Serif Light" pitchFamily="2" charset="0"/>
              </a:rPr>
              <a:t> </a:t>
            </a:r>
            <a:r>
              <a:rPr lang="de-DE" b="1" dirty="0" err="1" smtClean="0">
                <a:latin typeface="Agfa Rotis Sans Serif Light" pitchFamily="2" charset="0"/>
              </a:rPr>
              <a:t>load</a:t>
            </a:r>
            <a:r>
              <a:rPr lang="de-DE" b="1" dirty="0" smtClean="0">
                <a:latin typeface="Agfa Rotis Sans Serif Light" pitchFamily="2" charset="0"/>
              </a:rPr>
              <a:t> </a:t>
            </a:r>
            <a:r>
              <a:rPr lang="de-DE" b="1" dirty="0" err="1" smtClean="0">
                <a:latin typeface="Agfa Rotis Sans Serif Light" pitchFamily="2" charset="0"/>
              </a:rPr>
              <a:t>application</a:t>
            </a:r>
            <a:endParaRPr lang="de-DE" b="1" dirty="0">
              <a:latin typeface="Agfa Rotis Sans Serif Light" pitchFamily="2" charset="0"/>
            </a:endParaRPr>
          </a:p>
          <a:p>
            <a:pPr>
              <a:spcAft>
                <a:spcPts val="1200"/>
              </a:spcAft>
            </a:pPr>
            <a:r>
              <a:rPr lang="de-DE" sz="2000" dirty="0" smtClean="0">
                <a:solidFill>
                  <a:schemeClr val="bg2"/>
                </a:solidFill>
                <a:latin typeface="Agfa Rotis Sans Serif Light" pitchFamily="2" charset="0"/>
              </a:rPr>
              <a:t>Superposition </a:t>
            </a:r>
            <a:r>
              <a:rPr lang="de-DE" sz="2000" dirty="0" err="1" smtClean="0">
                <a:solidFill>
                  <a:schemeClr val="bg2"/>
                </a:solidFill>
                <a:latin typeface="Agfa Rotis Sans Serif Light" pitchFamily="2" charset="0"/>
              </a:rPr>
              <a:t>principle</a:t>
            </a:r>
            <a:r>
              <a:rPr lang="de-DE" sz="2000" dirty="0" smtClean="0">
                <a:solidFill>
                  <a:schemeClr val="bg2"/>
                </a:solidFill>
                <a:latin typeface="Agfa Rotis Sans Serif Light" pitchFamily="2" charset="0"/>
              </a:rPr>
              <a:t> in </a:t>
            </a:r>
            <a:r>
              <a:rPr lang="de-DE" sz="2000" dirty="0" err="1" smtClean="0">
                <a:solidFill>
                  <a:schemeClr val="bg2"/>
                </a:solidFill>
                <a:latin typeface="Agfa Rotis Sans Serif Light" pitchFamily="2" charset="0"/>
              </a:rPr>
              <a:t>fatigue</a:t>
            </a:r>
            <a:r>
              <a:rPr lang="de-DE" sz="2000" dirty="0" smtClean="0">
                <a:solidFill>
                  <a:schemeClr val="bg2"/>
                </a:solidFill>
                <a:latin typeface="Agfa Rotis Sans Serif Light" pitchFamily="2" charset="0"/>
              </a:rPr>
              <a:t> </a:t>
            </a:r>
            <a:r>
              <a:rPr lang="de-DE" sz="2000" dirty="0" err="1" smtClean="0">
                <a:solidFill>
                  <a:schemeClr val="bg2"/>
                </a:solidFill>
                <a:latin typeface="Agfa Rotis Sans Serif Light" pitchFamily="2" charset="0"/>
              </a:rPr>
              <a:t>analysis</a:t>
            </a:r>
            <a:endParaRPr lang="de-DE" sz="2000" dirty="0">
              <a:solidFill>
                <a:schemeClr val="bg2"/>
              </a:solidFill>
              <a:latin typeface="Agfa Rotis Sans Serif Light" pitchFamily="2" charset="0"/>
            </a:endParaRPr>
          </a:p>
          <a:p>
            <a:pPr>
              <a:spcAft>
                <a:spcPts val="1200"/>
              </a:spcAft>
            </a:pPr>
            <a:r>
              <a:rPr lang="de-DE" sz="2000" dirty="0" smtClean="0">
                <a:solidFill>
                  <a:schemeClr val="bg2"/>
                </a:solidFill>
                <a:latin typeface="Agfa Rotis Sans Serif Light" pitchFamily="2" charset="0"/>
              </a:rPr>
              <a:t>Alternative </a:t>
            </a:r>
            <a:r>
              <a:rPr lang="de-DE" sz="2000" dirty="0" err="1" smtClean="0">
                <a:solidFill>
                  <a:schemeClr val="bg2"/>
                </a:solidFill>
                <a:latin typeface="Agfa Rotis Sans Serif Light" pitchFamily="2" charset="0"/>
              </a:rPr>
              <a:t>load</a:t>
            </a:r>
            <a:r>
              <a:rPr lang="de-DE" sz="2000" dirty="0" smtClean="0">
                <a:solidFill>
                  <a:schemeClr val="bg2"/>
                </a:solidFill>
                <a:latin typeface="Agfa Rotis Sans Serif Light" pitchFamily="2" charset="0"/>
              </a:rPr>
              <a:t> </a:t>
            </a:r>
            <a:r>
              <a:rPr lang="de-DE" sz="2000" dirty="0" err="1" smtClean="0">
                <a:solidFill>
                  <a:schemeClr val="bg2"/>
                </a:solidFill>
                <a:latin typeface="Agfa Rotis Sans Serif Light" pitchFamily="2" charset="0"/>
              </a:rPr>
              <a:t>application</a:t>
            </a:r>
            <a:endParaRPr lang="de-DE" sz="2000" dirty="0" smtClean="0">
              <a:solidFill>
                <a:schemeClr val="bg2"/>
              </a:solidFill>
              <a:latin typeface="Agfa Rotis Sans Serif Light" pitchFamily="2" charset="0"/>
            </a:endParaRPr>
          </a:p>
          <a:p>
            <a:pPr>
              <a:spcAft>
                <a:spcPts val="1200"/>
              </a:spcAft>
            </a:pPr>
            <a:r>
              <a:rPr lang="de-DE" sz="2000" dirty="0" err="1" smtClean="0">
                <a:solidFill>
                  <a:schemeClr val="bg2"/>
                </a:solidFill>
                <a:latin typeface="Agfa Rotis Sans Serif Light" pitchFamily="2" charset="0"/>
              </a:rPr>
              <a:t>Conclusion</a:t>
            </a:r>
            <a:r>
              <a:rPr lang="de-DE" sz="2000" dirty="0" smtClean="0">
                <a:solidFill>
                  <a:schemeClr val="bg2"/>
                </a:solidFill>
                <a:latin typeface="Agfa Rotis Sans Serif Light" pitchFamily="2" charset="0"/>
              </a:rPr>
              <a:t> &amp; Outlook</a:t>
            </a:r>
            <a:endParaRPr lang="de-DE" sz="2000" dirty="0">
              <a:solidFill>
                <a:schemeClr val="bg2"/>
              </a:solidFill>
              <a:latin typeface="Agfa Rotis Sans Serif Light" pitchFamily="2" charset="0"/>
            </a:endParaRPr>
          </a:p>
        </p:txBody>
      </p:sp>
      <p:pic>
        <p:nvPicPr>
          <p:cNvPr id="6" name="Bild 5"/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</a:extLst>
          </a:blip>
          <a:srcRect l="16532" t="9853"/>
          <a:stretch/>
        </p:blipFill>
        <p:spPr>
          <a:xfrm flipH="1">
            <a:off x="5616116" y="1875853"/>
            <a:ext cx="3313663" cy="230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874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07418" y="627063"/>
            <a:ext cx="8412162" cy="828675"/>
          </a:xfrm>
        </p:spPr>
        <p:txBody>
          <a:bodyPr/>
          <a:lstStyle/>
          <a:p>
            <a:pPr>
              <a:spcBef>
                <a:spcPts val="3000"/>
              </a:spcBef>
              <a:spcAft>
                <a:spcPts val="3000"/>
              </a:spcAft>
            </a:pPr>
            <a:r>
              <a:rPr lang="de-DE" dirty="0" smtClean="0"/>
              <a:t>Finite </a:t>
            </a:r>
            <a:r>
              <a:rPr lang="de-DE" dirty="0" err="1" smtClean="0"/>
              <a:t>element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endParaRPr lang="de-DE" sz="2000" dirty="0"/>
          </a:p>
        </p:txBody>
      </p:sp>
      <p:sp>
        <p:nvSpPr>
          <p:cNvPr id="5" name="Inhaltsplatzhalter 3"/>
          <p:cNvSpPr>
            <a:spLocks noGrp="1"/>
          </p:cNvSpPr>
          <p:nvPr>
            <p:ph idx="1"/>
          </p:nvPr>
        </p:nvSpPr>
        <p:spPr>
          <a:xfrm>
            <a:off x="516322" y="1275606"/>
            <a:ext cx="8412162" cy="2919871"/>
          </a:xfrm>
        </p:spPr>
        <p:txBody>
          <a:bodyPr/>
          <a:lstStyle/>
          <a:p>
            <a:pPr lvl="1" indent="-342900">
              <a:spcAft>
                <a:spcPts val="1200"/>
              </a:spcAft>
            </a:pPr>
            <a:r>
              <a:rPr lang="de-DE" sz="2000" dirty="0" smtClean="0">
                <a:latin typeface="Agfa Rotis Sans Serif Light" pitchFamily="2" charset="0"/>
              </a:rPr>
              <a:t>Reference blade: IWES IWT-7.5-164 </a:t>
            </a:r>
            <a:r>
              <a:rPr lang="de-DE" sz="2000" dirty="0">
                <a:latin typeface="Agfa Rotis Sans Serif Light" pitchFamily="2" charset="0"/>
              </a:rPr>
              <a:t>w</a:t>
            </a:r>
            <a:r>
              <a:rPr lang="de-DE" sz="2000" dirty="0" smtClean="0">
                <a:latin typeface="Agfa Rotis Sans Serif Light" pitchFamily="2" charset="0"/>
              </a:rPr>
              <a:t>ind </a:t>
            </a:r>
            <a:r>
              <a:rPr lang="de-DE" sz="2000" dirty="0" err="1" smtClean="0">
                <a:latin typeface="Agfa Rotis Sans Serif Light" pitchFamily="2" charset="0"/>
              </a:rPr>
              <a:t>turbine</a:t>
            </a:r>
            <a:endParaRPr lang="de-DE" sz="2000" dirty="0" smtClean="0">
              <a:latin typeface="Agfa Rotis Sans Serif Light" pitchFamily="2" charset="0"/>
            </a:endParaRPr>
          </a:p>
        </p:txBody>
      </p:sp>
      <p:pic>
        <p:nvPicPr>
          <p:cNvPr id="6" name="Picture 3" descr="C:\Users\noever\Dropbox\MASTERARBEIT\Vortrag\KL_konka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091" y="3687874"/>
            <a:ext cx="3204000" cy="98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oever\Dropbox\MASTERARBEIT\Report\Bilder\FE\Blade_Ed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180" y="2664960"/>
            <a:ext cx="6120000" cy="85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oever\Dropbox\MASTERARBEIT\Report\Bilder\FE\Blade_Fla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74" y="1851670"/>
            <a:ext cx="6120000" cy="76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7670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3"/>
          <p:cNvSpPr>
            <a:spLocks noGrp="1"/>
          </p:cNvSpPr>
          <p:nvPr>
            <p:ph idx="1"/>
          </p:nvPr>
        </p:nvSpPr>
        <p:spPr>
          <a:xfrm>
            <a:off x="515855" y="1383618"/>
            <a:ext cx="8412162" cy="1439676"/>
          </a:xfrm>
        </p:spPr>
        <p:txBody>
          <a:bodyPr/>
          <a:lstStyle/>
          <a:p>
            <a:pPr lvl="1" indent="-342900">
              <a:spcAft>
                <a:spcPts val="1200"/>
              </a:spcAft>
            </a:pPr>
            <a:r>
              <a:rPr lang="de-DE" sz="2000" dirty="0" smtClean="0">
                <a:latin typeface="Agfa Rotis Sans Serif Light" pitchFamily="2" charset="0"/>
              </a:rPr>
              <a:t>Approximation </a:t>
            </a:r>
            <a:r>
              <a:rPr lang="de-DE" sz="2000" dirty="0" err="1" smtClean="0">
                <a:latin typeface="Agfa Rotis Sans Serif Light" pitchFamily="2" charset="0"/>
              </a:rPr>
              <a:t>of</a:t>
            </a:r>
            <a:r>
              <a:rPr lang="de-DE" sz="2000" dirty="0" smtClean="0">
                <a:latin typeface="Agfa Rotis Sans Serif Light" pitchFamily="2" charset="0"/>
              </a:rPr>
              <a:t> </a:t>
            </a:r>
            <a:r>
              <a:rPr lang="de-DE" sz="2000" dirty="0" err="1" smtClean="0">
                <a:latin typeface="Agfa Rotis Sans Serif Light" pitchFamily="2" charset="0"/>
              </a:rPr>
              <a:t>bending</a:t>
            </a:r>
            <a:r>
              <a:rPr lang="de-DE" sz="2000" dirty="0" smtClean="0">
                <a:latin typeface="Agfa Rotis Sans Serif Light" pitchFamily="2" charset="0"/>
              </a:rPr>
              <a:t> </a:t>
            </a:r>
            <a:r>
              <a:rPr lang="de-DE" sz="2000" dirty="0" err="1" smtClean="0">
                <a:latin typeface="Agfa Rotis Sans Serif Light" pitchFamily="2" charset="0"/>
              </a:rPr>
              <a:t>moments</a:t>
            </a:r>
            <a:r>
              <a:rPr lang="de-DE" sz="2000" dirty="0" smtClean="0">
                <a:latin typeface="Agfa Rotis Sans Serif Light" pitchFamily="2" charset="0"/>
              </a:rPr>
              <a:t> </a:t>
            </a:r>
            <a:r>
              <a:rPr lang="de-DE" sz="2000" dirty="0" err="1" smtClean="0">
                <a:latin typeface="Agfa Rotis Sans Serif Light" pitchFamily="2" charset="0"/>
              </a:rPr>
              <a:t>with</a:t>
            </a:r>
            <a:r>
              <a:rPr lang="de-DE" sz="2000" dirty="0" smtClean="0">
                <a:latin typeface="Agfa Rotis Sans Serif Light" pitchFamily="2" charset="0"/>
              </a:rPr>
              <a:t> </a:t>
            </a:r>
            <a:r>
              <a:rPr lang="de-DE" sz="2000" dirty="0" err="1" smtClean="0">
                <a:latin typeface="Agfa Rotis Sans Serif Light" pitchFamily="2" charset="0"/>
              </a:rPr>
              <a:t>concentrated</a:t>
            </a:r>
            <a:r>
              <a:rPr lang="de-DE" sz="2000" dirty="0" smtClean="0">
                <a:latin typeface="Agfa Rotis Sans Serif Light" pitchFamily="2" charset="0"/>
              </a:rPr>
              <a:t> </a:t>
            </a:r>
            <a:r>
              <a:rPr lang="de-DE" sz="2000" dirty="0" err="1" smtClean="0">
                <a:latin typeface="Agfa Rotis Sans Serif Light" pitchFamily="2" charset="0"/>
              </a:rPr>
              <a:t>forces</a:t>
            </a:r>
            <a:endParaRPr lang="de-DE" sz="2000" dirty="0">
              <a:latin typeface="Agfa Rotis Sans Serif Light" pitchFamily="2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7701" y="3255826"/>
            <a:ext cx="3625314" cy="14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515938" y="627063"/>
            <a:ext cx="8412162" cy="828675"/>
          </a:xfrm>
        </p:spPr>
        <p:txBody>
          <a:bodyPr/>
          <a:lstStyle/>
          <a:p>
            <a:pPr>
              <a:spcBef>
                <a:spcPts val="3000"/>
              </a:spcBef>
              <a:spcAft>
                <a:spcPts val="3000"/>
              </a:spcAft>
            </a:pPr>
            <a:r>
              <a:rPr lang="de-DE" dirty="0" err="1" smtClean="0"/>
              <a:t>Load</a:t>
            </a:r>
            <a:r>
              <a:rPr lang="de-DE" dirty="0" smtClean="0"/>
              <a:t> </a:t>
            </a:r>
            <a:r>
              <a:rPr lang="de-DE" dirty="0" err="1"/>
              <a:t>application</a:t>
            </a:r>
            <a:r>
              <a:rPr lang="de-DE" dirty="0"/>
              <a:t/>
            </a:r>
            <a:br>
              <a:rPr lang="de-DE" dirty="0"/>
            </a:br>
            <a:endParaRPr lang="de-DE" sz="2000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3624119" y="1959682"/>
            <a:ext cx="4320534" cy="1303791"/>
            <a:chOff x="3624119" y="2103698"/>
            <a:chExt cx="4320534" cy="1303791"/>
          </a:xfrm>
        </p:grpSpPr>
        <p:grpSp>
          <p:nvGrpSpPr>
            <p:cNvPr id="4" name="Gruppieren 3"/>
            <p:cNvGrpSpPr>
              <a:grpSpLocks noChangeAspect="1"/>
            </p:cNvGrpSpPr>
            <p:nvPr/>
          </p:nvGrpSpPr>
          <p:grpSpPr>
            <a:xfrm>
              <a:off x="3624119" y="2103698"/>
              <a:ext cx="4320534" cy="671409"/>
              <a:chOff x="2987824" y="3194047"/>
              <a:chExt cx="5720733" cy="888999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639225" y="3194047"/>
                <a:ext cx="5069332" cy="888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Pfeil nach rechts 5"/>
              <p:cNvSpPr/>
              <p:nvPr/>
            </p:nvSpPr>
            <p:spPr bwMode="auto">
              <a:xfrm>
                <a:off x="2987824" y="3591018"/>
                <a:ext cx="612068" cy="396044"/>
              </a:xfrm>
              <a:prstGeom prst="rightArrow">
                <a:avLst/>
              </a:prstGeom>
              <a:solidFill>
                <a:srgbClr val="00519E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feld 10"/>
                <p:cNvSpPr txBox="1"/>
                <p:nvPr/>
              </p:nvSpPr>
              <p:spPr>
                <a:xfrm>
                  <a:off x="4578363" y="2702616"/>
                  <a:ext cx="2962682" cy="7048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4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/>
                              </a:rPr>
                              <m:t>𝑀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/>
                              </a:rPr>
                              <m:t>𝑎𝑝𝑝𝑟</m:t>
                            </m:r>
                            <m:r>
                              <a:rPr lang="de-DE" sz="1400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de-DE" sz="1400" b="0" i="1" smtClean="0">
                            <a:latin typeface="Cambria Math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de-DE" sz="1400" b="0" i="1" smtClean="0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de-DE" sz="1400" b="0" i="1" smtClean="0">
                                <a:latin typeface="Cambria Math"/>
                              </a:rPr>
                              <m:t>𝑗</m:t>
                            </m:r>
                            <m:r>
                              <a:rPr lang="de-DE" sz="1400" b="0" i="1" smtClean="0">
                                <a:latin typeface="Cambria Math"/>
                              </a:rPr>
                              <m:t>=</m:t>
                            </m:r>
                            <m:r>
                              <a:rPr lang="de-DE" sz="1400" b="0" i="1" smtClean="0">
                                <a:latin typeface="Cambria Math"/>
                              </a:rPr>
                              <m:t>𝑖</m:t>
                            </m:r>
                            <m:r>
                              <a:rPr lang="de-DE" sz="1400" b="0" i="1" smtClean="0">
                                <a:latin typeface="Cambria Math"/>
                              </a:rPr>
                              <m:t>+1</m:t>
                            </m:r>
                          </m:sub>
                          <m:sup>
                            <m:r>
                              <a:rPr lang="de-DE" sz="1400" b="0" i="1" smtClean="0">
                                <a:latin typeface="Cambria Math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𝑆𝑢𝑏𝑠𝑡</m:t>
                                </m:r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d>
                              <m:dPr>
                                <m:ctrlP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  <a:ea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  <a:ea typeface="Cambria Math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  <a:ea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  <a:ea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1" name="Textfeld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8363" y="2702616"/>
                  <a:ext cx="2962682" cy="704873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uppieren 4"/>
          <p:cNvGrpSpPr/>
          <p:nvPr/>
        </p:nvGrpSpPr>
        <p:grpSpPr>
          <a:xfrm>
            <a:off x="1209186" y="2067694"/>
            <a:ext cx="2276887" cy="2733686"/>
            <a:chOff x="1209186" y="2067694"/>
            <a:chExt cx="2276887" cy="2733686"/>
          </a:xfrm>
        </p:grpSpPr>
        <p:pic>
          <p:nvPicPr>
            <p:cNvPr id="3" name="Picture 2" descr="C:\Users\noever\Desktop\EWEA PAPER\Rotorblatt_Fraunhofer-IWES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186" y="2067694"/>
              <a:ext cx="2027159" cy="2733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feld 12"/>
            <p:cNvSpPr txBox="1"/>
            <p:nvPr/>
          </p:nvSpPr>
          <p:spPr>
            <a:xfrm rot="16200000">
              <a:off x="2541015" y="3846651"/>
              <a:ext cx="16438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>
                  <a:latin typeface="Agfa Rotis Sans Serif Light"/>
                  <a:cs typeface="Agfa Rotis Sans Serif Light"/>
                </a:rPr>
                <a:t>Source: </a:t>
              </a:r>
              <a:r>
                <a:rPr lang="en-GB" sz="1000" dirty="0" err="1" smtClean="0">
                  <a:latin typeface="Agfa Rotis Sans Serif Light"/>
                  <a:cs typeface="Agfa Rotis Sans Serif Light"/>
                </a:rPr>
                <a:t>Fraunhofer</a:t>
              </a:r>
              <a:r>
                <a:rPr lang="en-GB" sz="1000" dirty="0" smtClean="0">
                  <a:latin typeface="Agfa Rotis Sans Serif Light"/>
                  <a:cs typeface="Agfa Rotis Sans Serif Light"/>
                </a:rPr>
                <a:t> IWES</a:t>
              </a:r>
              <a:endParaRPr lang="en-GB" sz="1000" dirty="0">
                <a:latin typeface="Agfa Rotis Sans Serif Light"/>
                <a:cs typeface="Agfa Rotis Sans Serif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6671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15938" y="627063"/>
            <a:ext cx="8412162" cy="828675"/>
          </a:xfrm>
        </p:spPr>
        <p:txBody>
          <a:bodyPr/>
          <a:lstStyle/>
          <a:p>
            <a:r>
              <a:rPr lang="de-DE" b="0" dirty="0" smtClean="0">
                <a:cs typeface="Agfa Rotis Sans Serif Bold"/>
              </a:rPr>
              <a:t>Content</a:t>
            </a:r>
            <a:endParaRPr lang="de-DE" b="0" dirty="0">
              <a:cs typeface="Agfa Rotis Sans Serif Bold"/>
            </a:endParaRPr>
          </a:p>
        </p:txBody>
      </p:sp>
      <p:sp>
        <p:nvSpPr>
          <p:cNvPr id="5" name="Inhaltsplatzhalter 3"/>
          <p:cNvSpPr>
            <a:spLocks noGrp="1"/>
          </p:cNvSpPr>
          <p:nvPr>
            <p:ph idx="1"/>
          </p:nvPr>
        </p:nvSpPr>
        <p:spPr>
          <a:xfrm>
            <a:off x="515938" y="1479885"/>
            <a:ext cx="8412162" cy="267604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DE" sz="2000" dirty="0" smtClean="0">
                <a:solidFill>
                  <a:schemeClr val="bg2"/>
                </a:solidFill>
                <a:latin typeface="Agfa Rotis Sans Serif Light" pitchFamily="2" charset="0"/>
              </a:rPr>
              <a:t>Finite </a:t>
            </a:r>
            <a:r>
              <a:rPr lang="de-DE" sz="2000" dirty="0" err="1" smtClean="0">
                <a:solidFill>
                  <a:schemeClr val="bg2"/>
                </a:solidFill>
                <a:latin typeface="Agfa Rotis Sans Serif Light" pitchFamily="2" charset="0"/>
              </a:rPr>
              <a:t>element</a:t>
            </a:r>
            <a:r>
              <a:rPr lang="de-DE" sz="2000" dirty="0" smtClean="0">
                <a:solidFill>
                  <a:schemeClr val="bg2"/>
                </a:solidFill>
                <a:latin typeface="Agfa Rotis Sans Serif Light" pitchFamily="2" charset="0"/>
              </a:rPr>
              <a:t> </a:t>
            </a:r>
            <a:r>
              <a:rPr lang="de-DE" sz="2000" dirty="0" err="1" smtClean="0">
                <a:solidFill>
                  <a:schemeClr val="bg2"/>
                </a:solidFill>
                <a:latin typeface="Agfa Rotis Sans Serif Light" pitchFamily="2" charset="0"/>
              </a:rPr>
              <a:t>model</a:t>
            </a:r>
            <a:r>
              <a:rPr lang="de-DE" sz="2000" dirty="0" smtClean="0">
                <a:solidFill>
                  <a:schemeClr val="bg2"/>
                </a:solidFill>
                <a:latin typeface="Agfa Rotis Sans Serif Light" pitchFamily="2" charset="0"/>
              </a:rPr>
              <a:t> </a:t>
            </a:r>
            <a:r>
              <a:rPr lang="de-DE" sz="2000" dirty="0" err="1" smtClean="0">
                <a:solidFill>
                  <a:schemeClr val="bg2"/>
                </a:solidFill>
                <a:latin typeface="Agfa Rotis Sans Serif Light" pitchFamily="2" charset="0"/>
              </a:rPr>
              <a:t>and</a:t>
            </a:r>
            <a:r>
              <a:rPr lang="de-DE" sz="2000" dirty="0" smtClean="0">
                <a:solidFill>
                  <a:schemeClr val="bg2"/>
                </a:solidFill>
                <a:latin typeface="Agfa Rotis Sans Serif Light" pitchFamily="2" charset="0"/>
              </a:rPr>
              <a:t> </a:t>
            </a:r>
            <a:r>
              <a:rPr lang="de-DE" sz="2000" dirty="0" err="1" smtClean="0">
                <a:solidFill>
                  <a:schemeClr val="bg2"/>
                </a:solidFill>
                <a:latin typeface="Agfa Rotis Sans Serif Light" pitchFamily="2" charset="0"/>
              </a:rPr>
              <a:t>load</a:t>
            </a:r>
            <a:r>
              <a:rPr lang="de-DE" sz="2000" dirty="0" smtClean="0">
                <a:solidFill>
                  <a:schemeClr val="bg2"/>
                </a:solidFill>
                <a:latin typeface="Agfa Rotis Sans Serif Light" pitchFamily="2" charset="0"/>
              </a:rPr>
              <a:t> </a:t>
            </a:r>
            <a:r>
              <a:rPr lang="de-DE" sz="2000" dirty="0" err="1" smtClean="0">
                <a:solidFill>
                  <a:schemeClr val="bg2"/>
                </a:solidFill>
                <a:latin typeface="Agfa Rotis Sans Serif Light" pitchFamily="2" charset="0"/>
              </a:rPr>
              <a:t>application</a:t>
            </a:r>
            <a:endParaRPr lang="de-DE" sz="2000" dirty="0">
              <a:solidFill>
                <a:schemeClr val="bg2"/>
              </a:solidFill>
              <a:latin typeface="Agfa Rotis Sans Serif Light" pitchFamily="2" charset="0"/>
            </a:endParaRPr>
          </a:p>
          <a:p>
            <a:pPr>
              <a:spcAft>
                <a:spcPts val="1200"/>
              </a:spcAft>
              <a:buClr>
                <a:srgbClr val="00519E"/>
              </a:buClr>
            </a:pPr>
            <a:r>
              <a:rPr lang="de-DE" b="1" dirty="0" smtClean="0">
                <a:latin typeface="Agfa Rotis Sans Serif Light" pitchFamily="2" charset="0"/>
              </a:rPr>
              <a:t>Superposition </a:t>
            </a:r>
            <a:r>
              <a:rPr lang="de-DE" b="1" dirty="0" err="1" smtClean="0">
                <a:latin typeface="Agfa Rotis Sans Serif Light" pitchFamily="2" charset="0"/>
              </a:rPr>
              <a:t>principle</a:t>
            </a:r>
            <a:r>
              <a:rPr lang="de-DE" b="1" dirty="0" smtClean="0">
                <a:latin typeface="Agfa Rotis Sans Serif Light" pitchFamily="2" charset="0"/>
              </a:rPr>
              <a:t> in </a:t>
            </a:r>
            <a:r>
              <a:rPr lang="de-DE" b="1" dirty="0" err="1" smtClean="0">
                <a:latin typeface="Agfa Rotis Sans Serif Light" pitchFamily="2" charset="0"/>
              </a:rPr>
              <a:t>fatigue</a:t>
            </a:r>
            <a:r>
              <a:rPr lang="de-DE" b="1" dirty="0" smtClean="0">
                <a:latin typeface="Agfa Rotis Sans Serif Light" pitchFamily="2" charset="0"/>
              </a:rPr>
              <a:t> </a:t>
            </a:r>
            <a:r>
              <a:rPr lang="de-DE" b="1" dirty="0" err="1" smtClean="0">
                <a:latin typeface="Agfa Rotis Sans Serif Light" pitchFamily="2" charset="0"/>
              </a:rPr>
              <a:t>analysis</a:t>
            </a:r>
            <a:endParaRPr lang="de-DE" sz="2000" b="1" dirty="0">
              <a:latin typeface="Agfa Rotis Sans Serif Light" pitchFamily="2" charset="0"/>
            </a:endParaRPr>
          </a:p>
          <a:p>
            <a:pPr>
              <a:spcAft>
                <a:spcPts val="1200"/>
              </a:spcAft>
            </a:pPr>
            <a:r>
              <a:rPr lang="de-DE" sz="2000" dirty="0" smtClean="0">
                <a:solidFill>
                  <a:schemeClr val="bg2"/>
                </a:solidFill>
                <a:latin typeface="Agfa Rotis Sans Serif Light" pitchFamily="2" charset="0"/>
              </a:rPr>
              <a:t>Alternative </a:t>
            </a:r>
            <a:r>
              <a:rPr lang="de-DE" sz="2000" dirty="0" err="1" smtClean="0">
                <a:solidFill>
                  <a:schemeClr val="bg2"/>
                </a:solidFill>
                <a:latin typeface="Agfa Rotis Sans Serif Light" pitchFamily="2" charset="0"/>
              </a:rPr>
              <a:t>load</a:t>
            </a:r>
            <a:r>
              <a:rPr lang="de-DE" sz="2000" dirty="0" smtClean="0">
                <a:solidFill>
                  <a:schemeClr val="bg2"/>
                </a:solidFill>
                <a:latin typeface="Agfa Rotis Sans Serif Light" pitchFamily="2" charset="0"/>
              </a:rPr>
              <a:t> </a:t>
            </a:r>
            <a:r>
              <a:rPr lang="de-DE" sz="2000" dirty="0" err="1" smtClean="0">
                <a:solidFill>
                  <a:schemeClr val="bg2"/>
                </a:solidFill>
                <a:latin typeface="Agfa Rotis Sans Serif Light" pitchFamily="2" charset="0"/>
              </a:rPr>
              <a:t>application</a:t>
            </a:r>
            <a:endParaRPr lang="de-DE" sz="2000" dirty="0" smtClean="0">
              <a:solidFill>
                <a:schemeClr val="bg2"/>
              </a:solidFill>
              <a:latin typeface="Agfa Rotis Sans Serif Light" pitchFamily="2" charset="0"/>
            </a:endParaRPr>
          </a:p>
          <a:p>
            <a:pPr>
              <a:spcAft>
                <a:spcPts val="1200"/>
              </a:spcAft>
            </a:pPr>
            <a:r>
              <a:rPr lang="de-DE" sz="2000" dirty="0" err="1">
                <a:solidFill>
                  <a:schemeClr val="bg2"/>
                </a:solidFill>
                <a:latin typeface="Agfa Rotis Sans Serif Light" pitchFamily="2" charset="0"/>
              </a:rPr>
              <a:t>Conclusion</a:t>
            </a:r>
            <a:r>
              <a:rPr lang="de-DE" sz="2000" dirty="0">
                <a:solidFill>
                  <a:schemeClr val="bg2"/>
                </a:solidFill>
                <a:latin typeface="Agfa Rotis Sans Serif Light" pitchFamily="2" charset="0"/>
              </a:rPr>
              <a:t> &amp; Outlook</a:t>
            </a:r>
          </a:p>
          <a:p>
            <a:pPr marL="0" indent="0">
              <a:spcAft>
                <a:spcPts val="1200"/>
              </a:spcAft>
              <a:buNone/>
            </a:pPr>
            <a:endParaRPr lang="de-DE" sz="2000" dirty="0">
              <a:solidFill>
                <a:schemeClr val="bg2"/>
              </a:solidFill>
              <a:latin typeface="Agfa Rotis Sans Serif Light" pitchFamily="2" charset="0"/>
            </a:endParaRPr>
          </a:p>
        </p:txBody>
      </p:sp>
      <p:pic>
        <p:nvPicPr>
          <p:cNvPr id="6" name="Bild 5"/>
          <p:cNvPicPr>
            <a:picLocks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</a:extLst>
          </a:blip>
          <a:srcRect l="16532" t="9853"/>
          <a:stretch/>
        </p:blipFill>
        <p:spPr>
          <a:xfrm flipH="1">
            <a:off x="5616116" y="1875853"/>
            <a:ext cx="3313663" cy="230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876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38" y="627534"/>
            <a:ext cx="8412162" cy="432048"/>
          </a:xfrm>
        </p:spPr>
        <p:txBody>
          <a:bodyPr/>
          <a:lstStyle/>
          <a:p>
            <a:pPr>
              <a:spcBef>
                <a:spcPts val="3000"/>
              </a:spcBef>
              <a:spcAft>
                <a:spcPts val="3000"/>
              </a:spcAft>
            </a:pPr>
            <a:r>
              <a:rPr lang="fr-FR" dirty="0"/>
              <a:t>Superposition </a:t>
            </a:r>
            <a:r>
              <a:rPr lang="fr-FR" dirty="0" err="1" smtClean="0"/>
              <a:t>principle</a:t>
            </a:r>
            <a:r>
              <a:rPr lang="fr-FR" dirty="0" smtClean="0"/>
              <a:t> </a:t>
            </a:r>
            <a:r>
              <a:rPr lang="fr-FR" dirty="0"/>
              <a:t>in fatigue </a:t>
            </a:r>
            <a:r>
              <a:rPr lang="fr-FR" dirty="0" err="1" smtClean="0"/>
              <a:t>analysis</a:t>
            </a:r>
            <a:endParaRPr lang="de-DE" sz="2000" dirty="0"/>
          </a:p>
        </p:txBody>
      </p:sp>
      <p:grpSp>
        <p:nvGrpSpPr>
          <p:cNvPr id="65" name="Gruppieren 64"/>
          <p:cNvGrpSpPr/>
          <p:nvPr/>
        </p:nvGrpSpPr>
        <p:grpSpPr>
          <a:xfrm>
            <a:off x="224304" y="1055891"/>
            <a:ext cx="1800000" cy="2387217"/>
            <a:chOff x="224304" y="1055891"/>
            <a:chExt cx="1800000" cy="2387217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7690" y="2433408"/>
              <a:ext cx="1793227" cy="100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feld 4"/>
            <p:cNvSpPr txBox="1"/>
            <p:nvPr/>
          </p:nvSpPr>
          <p:spPr>
            <a:xfrm>
              <a:off x="224304" y="1055891"/>
              <a:ext cx="180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latin typeface="Agfa Rotis Sans Serif Light" pitchFamily="2" charset="0"/>
                  <a:ea typeface="+mn-ea"/>
                  <a:cs typeface="Agfa Rotis Sans Serif Light"/>
                </a:rPr>
                <a:t>Load history </a:t>
              </a:r>
              <a:r>
                <a:rPr lang="en-GB" sz="1600" dirty="0">
                  <a:latin typeface="Agfa Rotis Sans Serif Light" pitchFamily="2" charset="0"/>
                  <a:ea typeface="+mn-ea"/>
                  <a:cs typeface="Agfa Rotis Sans Serif Light"/>
                </a:rPr>
                <a:t>on </a:t>
              </a:r>
              <a:r>
                <a:rPr lang="en-GB" sz="1600" dirty="0" smtClean="0">
                  <a:latin typeface="Agfa Rotis Sans Serif Light" pitchFamily="2" charset="0"/>
                  <a:ea typeface="+mn-ea"/>
                  <a:cs typeface="Agfa Rotis Sans Serif Light"/>
                </a:rPr>
                <a:t>blade</a:t>
              </a:r>
              <a:endParaRPr lang="en-GB" sz="1600" dirty="0">
                <a:latin typeface="Agfa Rotis Sans Serif Light" pitchFamily="2" charset="0"/>
                <a:ea typeface="+mn-ea"/>
                <a:cs typeface="Agfa Rotis Sans Serif Light"/>
              </a:endParaRP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6660232" y="2753763"/>
            <a:ext cx="2016224" cy="1092645"/>
            <a:chOff x="6660232" y="2753763"/>
            <a:chExt cx="2016224" cy="1092645"/>
          </a:xfrm>
        </p:grpSpPr>
        <p:sp>
          <p:nvSpPr>
            <p:cNvPr id="32" name="Plus 31"/>
            <p:cNvSpPr/>
            <p:nvPr/>
          </p:nvSpPr>
          <p:spPr bwMode="auto">
            <a:xfrm>
              <a:off x="6660232" y="2753763"/>
              <a:ext cx="387668" cy="368990"/>
            </a:xfrm>
            <a:prstGeom prst="mathPlus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7163879" y="3507854"/>
              <a:ext cx="1512577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>
                  <a:latin typeface="Agfa Rotis Sans Serif Light" pitchFamily="2" charset="0"/>
                  <a:ea typeface="+mn-ea"/>
                  <a:cs typeface="Agfa Rotis Sans Serif Light"/>
                </a:rPr>
                <a:t>Superposition</a:t>
              </a:r>
              <a:endParaRPr lang="en-GB" sz="1600" b="1" dirty="0">
                <a:latin typeface="Agfa Rotis Sans Serif Light" pitchFamily="2" charset="0"/>
                <a:ea typeface="+mn-ea"/>
                <a:cs typeface="Agfa Rotis Sans Serif Light"/>
              </a:endParaRPr>
            </a:p>
          </p:txBody>
        </p:sp>
        <p:cxnSp>
          <p:nvCxnSpPr>
            <p:cNvPr id="38" name="Gerade Verbindung mit Pfeil 37"/>
            <p:cNvCxnSpPr/>
            <p:nvPr/>
          </p:nvCxnSpPr>
          <p:spPr bwMode="auto">
            <a:xfrm flipH="1" flipV="1">
              <a:off x="6964947" y="3051056"/>
              <a:ext cx="206681" cy="45679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71" name="Gruppieren 70"/>
          <p:cNvGrpSpPr/>
          <p:nvPr/>
        </p:nvGrpSpPr>
        <p:grpSpPr>
          <a:xfrm>
            <a:off x="6690039" y="3874943"/>
            <a:ext cx="2238445" cy="927398"/>
            <a:chOff x="6690039" y="3874943"/>
            <a:chExt cx="2238445" cy="927398"/>
          </a:xfrm>
        </p:grpSpPr>
        <p:sp>
          <p:nvSpPr>
            <p:cNvPr id="40" name="Textfeld 39"/>
            <p:cNvSpPr txBox="1"/>
            <p:nvPr/>
          </p:nvSpPr>
          <p:spPr>
            <a:xfrm>
              <a:off x="7091334" y="3974843"/>
              <a:ext cx="1837150" cy="5847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>
                  <a:latin typeface="Agfa Rotis Sans Serif Light" pitchFamily="2" charset="0"/>
                  <a:ea typeface="+mn-ea"/>
                  <a:cs typeface="Agfa Rotis Sans Serif Light"/>
                </a:rPr>
                <a:t>Linear </a:t>
              </a:r>
              <a:r>
                <a:rPr lang="en-GB" sz="1600" b="1" dirty="0">
                  <a:latin typeface="Agfa Rotis Sans Serif Light" pitchFamily="2" charset="0"/>
                  <a:ea typeface="+mn-ea"/>
                  <a:cs typeface="Agfa Rotis Sans Serif Light"/>
                </a:rPr>
                <a:t>behaviour is a requirement</a:t>
              </a:r>
            </a:p>
          </p:txBody>
        </p:sp>
        <p:sp>
          <p:nvSpPr>
            <p:cNvPr id="41" name="Gewitterblitz 40"/>
            <p:cNvSpPr/>
            <p:nvPr/>
          </p:nvSpPr>
          <p:spPr bwMode="auto">
            <a:xfrm rot="20597923" flipH="1">
              <a:off x="6690039" y="3874943"/>
              <a:ext cx="435749" cy="927398"/>
            </a:xfrm>
            <a:prstGeom prst="lightningBol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6" name="Gruppieren 65"/>
          <p:cNvGrpSpPr/>
          <p:nvPr/>
        </p:nvGrpSpPr>
        <p:grpSpPr>
          <a:xfrm>
            <a:off x="2020917" y="1055891"/>
            <a:ext cx="2276291" cy="3425267"/>
            <a:chOff x="2020917" y="1055891"/>
            <a:chExt cx="2276291" cy="3425267"/>
          </a:xfrm>
        </p:grpSpPr>
        <p:pic>
          <p:nvPicPr>
            <p:cNvPr id="9" name="Picture 4" descr="M:\Noever\Paper\EWEA 2016 Hamburg\Presentation\M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7208" y="3476324"/>
              <a:ext cx="1800000" cy="1004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 descr="M:\Noever\Paper\EWEA 2016 Hamburg\Presentation\M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7208" y="2434723"/>
              <a:ext cx="1800000" cy="100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M:\Noever\Paper\EWEA 2016 Hamburg\Presentation\M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7208" y="1396564"/>
              <a:ext cx="1800000" cy="1013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2479567" y="1055891"/>
              <a:ext cx="180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latin typeface="Agfa Rotis Sans Serif Light" pitchFamily="2" charset="0"/>
                  <a:ea typeface="+mn-ea"/>
                  <a:cs typeface="Agfa Rotis Sans Serif Light"/>
                </a:rPr>
                <a:t>Individual loads</a:t>
              </a:r>
              <a:endParaRPr lang="en-GB" sz="1600" dirty="0">
                <a:latin typeface="Agfa Rotis Sans Serif Light" pitchFamily="2" charset="0"/>
                <a:ea typeface="+mn-ea"/>
                <a:cs typeface="Agfa Rotis Sans Serif Light"/>
              </a:endParaRPr>
            </a:p>
          </p:txBody>
        </p:sp>
        <p:cxnSp>
          <p:nvCxnSpPr>
            <p:cNvPr id="44" name="Gewinkelte Verbindung 43"/>
            <p:cNvCxnSpPr>
              <a:stCxn id="4" idx="3"/>
              <a:endCxn id="11" idx="1"/>
            </p:cNvCxnSpPr>
            <p:nvPr/>
          </p:nvCxnSpPr>
          <p:spPr bwMode="auto">
            <a:xfrm flipV="1">
              <a:off x="2020917" y="1903349"/>
              <a:ext cx="476291" cy="1034909"/>
            </a:xfrm>
            <a:prstGeom prst="bentConnector3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6" name="Gewinkelte Verbindung 45"/>
            <p:cNvCxnSpPr>
              <a:stCxn id="4" idx="3"/>
              <a:endCxn id="9" idx="1"/>
            </p:cNvCxnSpPr>
            <p:nvPr/>
          </p:nvCxnSpPr>
          <p:spPr bwMode="auto">
            <a:xfrm>
              <a:off x="2020917" y="2938258"/>
              <a:ext cx="476291" cy="1040483"/>
            </a:xfrm>
            <a:prstGeom prst="bentConnector3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mit Pfeil 47"/>
            <p:cNvCxnSpPr>
              <a:stCxn id="4" idx="3"/>
              <a:endCxn id="10" idx="1"/>
            </p:cNvCxnSpPr>
            <p:nvPr/>
          </p:nvCxnSpPr>
          <p:spPr bwMode="auto">
            <a:xfrm>
              <a:off x="2020917" y="2938258"/>
              <a:ext cx="476291" cy="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7" name="Gruppieren 66"/>
          <p:cNvGrpSpPr/>
          <p:nvPr/>
        </p:nvGrpSpPr>
        <p:grpSpPr>
          <a:xfrm>
            <a:off x="4297208" y="1055891"/>
            <a:ext cx="2291016" cy="3455781"/>
            <a:chOff x="4297208" y="1055891"/>
            <a:chExt cx="2291016" cy="3455781"/>
          </a:xfrm>
        </p:grpSpPr>
        <p:pic>
          <p:nvPicPr>
            <p:cNvPr id="20" name="Picture 9" descr="M:\Noever\Paper\EWEA 2016 Hamburg\Presentation\S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7507" y="3445811"/>
              <a:ext cx="1800000" cy="1065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M:\Noever\Paper\EWEA 2016 Hamburg\Presentation\S2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111" y="2404667"/>
              <a:ext cx="1800000" cy="1067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1" descr="M:\Noever\Paper\EWEA 2016 Hamburg\Presentation\S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111" y="1383618"/>
              <a:ext cx="1800000" cy="1039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feld 18"/>
            <p:cNvSpPr txBox="1"/>
            <p:nvPr/>
          </p:nvSpPr>
          <p:spPr>
            <a:xfrm>
              <a:off x="4572000" y="1055891"/>
              <a:ext cx="20162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latin typeface="Agfa Rotis Sans Serif Light" pitchFamily="2" charset="0"/>
                  <a:ea typeface="+mn-ea"/>
                  <a:cs typeface="Agfa Rotis Sans Serif Light"/>
                </a:rPr>
                <a:t>Individual responses</a:t>
              </a:r>
              <a:endParaRPr lang="en-GB" sz="1600" dirty="0">
                <a:latin typeface="Agfa Rotis Sans Serif Light" pitchFamily="2" charset="0"/>
                <a:ea typeface="+mn-ea"/>
                <a:cs typeface="Agfa Rotis Sans Serif Light"/>
              </a:endParaRPr>
            </a:p>
          </p:txBody>
        </p:sp>
        <p:cxnSp>
          <p:nvCxnSpPr>
            <p:cNvPr id="50" name="Gerade Verbindung mit Pfeil 49"/>
            <p:cNvCxnSpPr>
              <a:stCxn id="11" idx="3"/>
              <a:endCxn id="22" idx="1"/>
            </p:cNvCxnSpPr>
            <p:nvPr/>
          </p:nvCxnSpPr>
          <p:spPr bwMode="auto">
            <a:xfrm>
              <a:off x="4297208" y="1903349"/>
              <a:ext cx="386903" cy="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2" name="Gerade Verbindung mit Pfeil 51"/>
            <p:cNvCxnSpPr>
              <a:stCxn id="10" idx="3"/>
              <a:endCxn id="21" idx="1"/>
            </p:cNvCxnSpPr>
            <p:nvPr/>
          </p:nvCxnSpPr>
          <p:spPr bwMode="auto">
            <a:xfrm>
              <a:off x="4297208" y="2938259"/>
              <a:ext cx="38690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4" name="Gerade Verbindung mit Pfeil 53"/>
            <p:cNvCxnSpPr>
              <a:stCxn id="9" idx="3"/>
              <a:endCxn id="20" idx="1"/>
            </p:cNvCxnSpPr>
            <p:nvPr/>
          </p:nvCxnSpPr>
          <p:spPr bwMode="auto">
            <a:xfrm>
              <a:off x="4297208" y="3978741"/>
              <a:ext cx="380299" cy="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8" name="Gruppieren 67"/>
          <p:cNvGrpSpPr/>
          <p:nvPr/>
        </p:nvGrpSpPr>
        <p:grpSpPr>
          <a:xfrm>
            <a:off x="6477507" y="1903350"/>
            <a:ext cx="234110" cy="2075392"/>
            <a:chOff x="6477507" y="1903350"/>
            <a:chExt cx="234110" cy="2075392"/>
          </a:xfrm>
        </p:grpSpPr>
        <p:cxnSp>
          <p:nvCxnSpPr>
            <p:cNvPr id="56" name="Gewinkelte Verbindung 55"/>
            <p:cNvCxnSpPr>
              <a:stCxn id="22" idx="3"/>
              <a:endCxn id="32" idx="2"/>
            </p:cNvCxnSpPr>
            <p:nvPr/>
          </p:nvCxnSpPr>
          <p:spPr bwMode="auto">
            <a:xfrm>
              <a:off x="6484111" y="1903350"/>
              <a:ext cx="227506" cy="1034908"/>
            </a:xfrm>
            <a:prstGeom prst="bentConnector3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8" name="Gewinkelte Verbindung 57"/>
            <p:cNvCxnSpPr>
              <a:stCxn id="20" idx="3"/>
              <a:endCxn id="32" idx="2"/>
            </p:cNvCxnSpPr>
            <p:nvPr/>
          </p:nvCxnSpPr>
          <p:spPr bwMode="auto">
            <a:xfrm flipV="1">
              <a:off x="6477507" y="2938258"/>
              <a:ext cx="234110" cy="1040484"/>
            </a:xfrm>
            <a:prstGeom prst="bentConnector3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mit Pfeil 59"/>
            <p:cNvCxnSpPr>
              <a:stCxn id="21" idx="3"/>
              <a:endCxn id="32" idx="2"/>
            </p:cNvCxnSpPr>
            <p:nvPr/>
          </p:nvCxnSpPr>
          <p:spPr bwMode="auto">
            <a:xfrm flipV="1">
              <a:off x="6484111" y="2938258"/>
              <a:ext cx="227506" cy="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70" name="Gruppieren 69"/>
          <p:cNvGrpSpPr/>
          <p:nvPr/>
        </p:nvGrpSpPr>
        <p:grpSpPr>
          <a:xfrm>
            <a:off x="6996515" y="1055891"/>
            <a:ext cx="1975113" cy="2412680"/>
            <a:chOff x="6996515" y="1055891"/>
            <a:chExt cx="1975113" cy="2412680"/>
          </a:xfrm>
        </p:grpSpPr>
        <p:sp>
          <p:nvSpPr>
            <p:cNvPr id="30" name="Textfeld 29"/>
            <p:cNvSpPr txBox="1"/>
            <p:nvPr/>
          </p:nvSpPr>
          <p:spPr>
            <a:xfrm>
              <a:off x="7293000" y="1055891"/>
              <a:ext cx="15572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latin typeface="Agfa Rotis Sans Serif Light" pitchFamily="2" charset="0"/>
                  <a:ea typeface="+mn-ea"/>
                  <a:cs typeface="Agfa Rotis Sans Serif Light"/>
                </a:rPr>
                <a:t>Total stress </a:t>
              </a:r>
              <a:r>
                <a:rPr lang="en-GB" sz="1600" dirty="0">
                  <a:latin typeface="Agfa Rotis Sans Serif Light" pitchFamily="2" charset="0"/>
                  <a:ea typeface="+mn-ea"/>
                  <a:cs typeface="Agfa Rotis Sans Serif Light"/>
                </a:rPr>
                <a:t>h</a:t>
              </a:r>
              <a:r>
                <a:rPr lang="en-GB" sz="1600" dirty="0" smtClean="0">
                  <a:latin typeface="Agfa Rotis Sans Serif Light" pitchFamily="2" charset="0"/>
                  <a:ea typeface="+mn-ea"/>
                  <a:cs typeface="Agfa Rotis Sans Serif Light"/>
                </a:rPr>
                <a:t>istory</a:t>
              </a:r>
              <a:endParaRPr lang="en-GB" sz="1600" dirty="0">
                <a:latin typeface="Agfa Rotis Sans Serif Light" pitchFamily="2" charset="0"/>
                <a:ea typeface="+mn-ea"/>
                <a:cs typeface="Agfa Rotis Sans Serif Light"/>
              </a:endParaRPr>
            </a:p>
          </p:txBody>
        </p:sp>
        <p:pic>
          <p:nvPicPr>
            <p:cNvPr id="29" name="Picture 8" descr="M:\Noever\Paper\EWEA 2016 Hamburg\Presentation\S_SUM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1628" y="2407946"/>
              <a:ext cx="1800000" cy="1060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2" name="Gerade Verbindung mit Pfeil 61"/>
            <p:cNvCxnSpPr>
              <a:stCxn id="32" idx="0"/>
              <a:endCxn id="29" idx="1"/>
            </p:cNvCxnSpPr>
            <p:nvPr/>
          </p:nvCxnSpPr>
          <p:spPr bwMode="auto">
            <a:xfrm>
              <a:off x="6996515" y="2938258"/>
              <a:ext cx="175113" cy="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2280587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66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5CE7"/>
      </a:accent6>
      <a:hlink>
        <a:srgbClr val="00519E"/>
      </a:hlink>
      <a:folHlink>
        <a:srgbClr val="99CC00"/>
      </a:folHlink>
    </a:clrScheme>
    <a:fontScheme name="Leere Präsentation">
      <a:majorFont>
        <a:latin typeface="Agfa Rotis Sans Serif"/>
        <a:ea typeface="ＭＳ Ｐゴシック"/>
        <a:cs typeface="ＭＳ Ｐゴシック"/>
      </a:majorFont>
      <a:minorFont>
        <a:latin typeface="Agfa Rotis Sans Serif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66FF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5CE7"/>
        </a:accent6>
        <a:hlink>
          <a:srgbClr val="00519E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422</Words>
  <Application>Microsoft Office PowerPoint</Application>
  <PresentationFormat>Bildschirmpräsentation (16:9)</PresentationFormat>
  <Paragraphs>93</Paragraphs>
  <Slides>18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7" baseType="lpstr">
      <vt:lpstr>Arial</vt:lpstr>
      <vt:lpstr>Agfa Rotis Sans Serif Light</vt:lpstr>
      <vt:lpstr>Cambria Math</vt:lpstr>
      <vt:lpstr>Calibri</vt:lpstr>
      <vt:lpstr>Wingdings</vt:lpstr>
      <vt:lpstr>Agfa Rotis Sans Serif</vt:lpstr>
      <vt:lpstr>Agfa Rotis Sans Serif Bold</vt:lpstr>
      <vt:lpstr>ＭＳ Ｐゴシック</vt:lpstr>
      <vt:lpstr>Leere Präsentation</vt:lpstr>
      <vt:lpstr> The impact of geometric non-linearities on the fatigue analysis of trailing edge bond lines in wind turbine rotor blades</vt:lpstr>
      <vt:lpstr>Motivation</vt:lpstr>
      <vt:lpstr>Motivation</vt:lpstr>
      <vt:lpstr>Content</vt:lpstr>
      <vt:lpstr>Content</vt:lpstr>
      <vt:lpstr>Finite element model</vt:lpstr>
      <vt:lpstr>Load application </vt:lpstr>
      <vt:lpstr>Content</vt:lpstr>
      <vt:lpstr>Superposition principle in fatigue analysis</vt:lpstr>
      <vt:lpstr>Geometrically non-linear vs. linear analysis</vt:lpstr>
      <vt:lpstr>Content</vt:lpstr>
      <vt:lpstr>Alternative load application </vt:lpstr>
      <vt:lpstr>Geometrically non-linear vs. linear analysis Only bending moments</vt:lpstr>
      <vt:lpstr>Geometrically non-linear vs. linear analysis All internal forces and moments</vt:lpstr>
      <vt:lpstr>Content</vt:lpstr>
      <vt:lpstr>Conclusion</vt:lpstr>
      <vt:lpstr>Outlook</vt:lpstr>
      <vt:lpstr>Contact details</vt:lpstr>
    </vt:vector>
  </TitlesOfParts>
  <Company>Michael Wilde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Michael Wilde</dc:creator>
  <cp:lastModifiedBy>Pablo Noever Castelos</cp:lastModifiedBy>
  <cp:revision>333</cp:revision>
  <cp:lastPrinted>2016-04-21T15:33:29Z</cp:lastPrinted>
  <dcterms:created xsi:type="dcterms:W3CDTF">2008-02-08T11:26:06Z</dcterms:created>
  <dcterms:modified xsi:type="dcterms:W3CDTF">2016-09-12T09:22:24Z</dcterms:modified>
</cp:coreProperties>
</file>