
<file path=[Content_Types].xml><?xml version="1.0" encoding="utf-8"?>
<Types xmlns="http://schemas.openxmlformats.org/package/2006/content-types">
  <Default Extension="png" ContentType="image/png"/>
  <Default Extension="emf" ContentType="image/x-emf"/>
  <Default Extension="jpeg" ContentType="image/jpeg"/>
  <Default Extension="mov" ContentType="video/unknown"/>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5.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18"/>
  </p:notesMasterIdLst>
  <p:sldIdLst>
    <p:sldId id="256" r:id="rId3"/>
    <p:sldId id="294" r:id="rId4"/>
    <p:sldId id="258" r:id="rId5"/>
    <p:sldId id="303" r:id="rId6"/>
    <p:sldId id="292" r:id="rId7"/>
    <p:sldId id="302" r:id="rId8"/>
    <p:sldId id="304" r:id="rId9"/>
    <p:sldId id="300" r:id="rId10"/>
    <p:sldId id="295" r:id="rId11"/>
    <p:sldId id="296" r:id="rId12"/>
    <p:sldId id="297" r:id="rId13"/>
    <p:sldId id="289" r:id="rId14"/>
    <p:sldId id="274" r:id="rId15"/>
    <p:sldId id="291" r:id="rId16"/>
    <p:sldId id="260" r:id="rId17"/>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4">
          <p15:clr>
            <a:srgbClr val="A4A3A4"/>
          </p15:clr>
        </p15:guide>
        <p15:guide id="2" orient="horz" pos="4162">
          <p15:clr>
            <a:srgbClr val="A4A3A4"/>
          </p15:clr>
        </p15:guide>
        <p15:guide id="3" orient="horz" pos="731">
          <p15:clr>
            <a:srgbClr val="A4A3A4"/>
          </p15:clr>
        </p15:guide>
        <p15:guide id="4" orient="horz" pos="799">
          <p15:clr>
            <a:srgbClr val="A4A3A4"/>
          </p15:clr>
        </p15:guide>
        <p15:guide id="5" orient="horz" pos="3775">
          <p15:clr>
            <a:srgbClr val="A4A3A4"/>
          </p15:clr>
        </p15:guide>
        <p15:guide id="6" pos="1446">
          <p15:clr>
            <a:srgbClr val="A4A3A4"/>
          </p15:clr>
        </p15:guide>
        <p15:guide id="7" pos="158">
          <p15:clr>
            <a:srgbClr val="A4A3A4"/>
          </p15:clr>
        </p15:guide>
        <p15:guide id="8" pos="5602">
          <p15:clr>
            <a:srgbClr val="A4A3A4"/>
          </p15:clr>
        </p15:guide>
        <p15:guide id="9" pos="4314">
          <p15:clr>
            <a:srgbClr val="A4A3A4"/>
          </p15:clr>
        </p15:guide>
        <p15:guide id="10" pos="4218">
          <p15:clr>
            <a:srgbClr val="A4A3A4"/>
          </p15:clr>
        </p15:guide>
        <p15:guide id="11" pos="2929">
          <p15:clr>
            <a:srgbClr val="A4A3A4"/>
          </p15:clr>
        </p15:guide>
        <p15:guide id="12" pos="2831">
          <p15:clr>
            <a:srgbClr val="A4A3A4"/>
          </p15:clr>
        </p15:guide>
        <p15:guide id="13" pos="15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showGuides="1">
      <p:cViewPr>
        <p:scale>
          <a:sx n="75" d="100"/>
          <a:sy n="75" d="100"/>
        </p:scale>
        <p:origin x="-1014" y="-702"/>
      </p:cViewPr>
      <p:guideLst>
        <p:guide orient="horz" pos="164"/>
        <p:guide orient="horz" pos="4162"/>
        <p:guide orient="horz" pos="731"/>
        <p:guide orient="horz" pos="799"/>
        <p:guide orient="horz" pos="3775"/>
        <p:guide pos="1446"/>
        <p:guide pos="158"/>
        <p:guide pos="5602"/>
        <p:guide pos="4314"/>
        <p:guide pos="4218"/>
        <p:guide pos="2929"/>
        <p:guide pos="2831"/>
        <p:guide pos="154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45460D-B4CA-4E43-A8D5-E8EF90EAC200}" type="doc">
      <dgm:prSet loTypeId="urn:microsoft.com/office/officeart/2005/8/layout/bProcess4" loCatId="process" qsTypeId="urn:microsoft.com/office/officeart/2005/8/quickstyle/simple1" qsCatId="simple" csTypeId="urn:microsoft.com/office/officeart/2005/8/colors/accent4_2" csCatId="accent4" phldr="1"/>
      <dgm:spPr/>
      <dgm:t>
        <a:bodyPr/>
        <a:lstStyle/>
        <a:p>
          <a:endParaRPr lang="en-GB"/>
        </a:p>
      </dgm:t>
    </dgm:pt>
    <dgm:pt modelId="{D6C15D41-5C3D-4BF1-A7F6-E6AA117502D9}">
      <dgm:prSet phldrT="[Text]" custT="1"/>
      <dgm:spPr/>
      <dgm:t>
        <a:bodyPr/>
        <a:lstStyle/>
        <a:p>
          <a:r>
            <a:rPr lang="en-GB" sz="2000" b="1" dirty="0" smtClean="0"/>
            <a:t>Drone Captured Image</a:t>
          </a:r>
          <a:endParaRPr lang="en-GB" sz="2000" b="1" dirty="0"/>
        </a:p>
      </dgm:t>
    </dgm:pt>
    <dgm:pt modelId="{824231B6-7077-474E-A411-A000354A0A12}" type="parTrans" cxnId="{E8D84590-E5BA-40F9-B044-F6068FA8BF4B}">
      <dgm:prSet/>
      <dgm:spPr/>
      <dgm:t>
        <a:bodyPr/>
        <a:lstStyle/>
        <a:p>
          <a:endParaRPr lang="en-GB"/>
        </a:p>
      </dgm:t>
    </dgm:pt>
    <dgm:pt modelId="{264ACDE9-4476-48D1-9327-E888F93D1ADF}" type="sibTrans" cxnId="{E8D84590-E5BA-40F9-B044-F6068FA8BF4B}">
      <dgm:prSet/>
      <dgm:spPr/>
      <dgm:t>
        <a:bodyPr/>
        <a:lstStyle/>
        <a:p>
          <a:endParaRPr lang="en-GB"/>
        </a:p>
      </dgm:t>
    </dgm:pt>
    <dgm:pt modelId="{EFDB8BBD-171C-4579-9E67-635A25DDD105}">
      <dgm:prSet phldrT="[Text]" custT="1"/>
      <dgm:spPr/>
      <dgm:t>
        <a:bodyPr/>
        <a:lstStyle/>
        <a:p>
          <a:r>
            <a:rPr lang="en-GB" sz="2000" b="1" dirty="0" smtClean="0"/>
            <a:t>Image Pre-processing </a:t>
          </a:r>
          <a:r>
            <a:rPr lang="en-GB" sz="1400" dirty="0" smtClean="0"/>
            <a:t>enhancement, smoothing, </a:t>
          </a:r>
          <a:r>
            <a:rPr lang="en-GB" sz="1400" dirty="0" err="1" smtClean="0"/>
            <a:t>denoising</a:t>
          </a:r>
          <a:r>
            <a:rPr lang="en-GB" sz="1400" dirty="0" smtClean="0"/>
            <a:t>, subsampling</a:t>
          </a:r>
          <a:endParaRPr lang="en-GB" sz="1400" dirty="0"/>
        </a:p>
      </dgm:t>
    </dgm:pt>
    <dgm:pt modelId="{A02DC844-3115-4F53-AD4A-123D74C9F712}" type="parTrans" cxnId="{DE28054C-9939-4CEC-B7D3-AC5C796D5204}">
      <dgm:prSet/>
      <dgm:spPr/>
      <dgm:t>
        <a:bodyPr/>
        <a:lstStyle/>
        <a:p>
          <a:endParaRPr lang="en-GB"/>
        </a:p>
      </dgm:t>
    </dgm:pt>
    <dgm:pt modelId="{2590AF1A-4246-49C6-81FF-5E21D4D70306}" type="sibTrans" cxnId="{DE28054C-9939-4CEC-B7D3-AC5C796D5204}">
      <dgm:prSet/>
      <dgm:spPr/>
      <dgm:t>
        <a:bodyPr/>
        <a:lstStyle/>
        <a:p>
          <a:endParaRPr lang="en-GB"/>
        </a:p>
      </dgm:t>
    </dgm:pt>
    <dgm:pt modelId="{B33C6CC4-4650-474D-AE13-9B1E01E0A0BC}">
      <dgm:prSet phldrT="[Text]" custT="1"/>
      <dgm:spPr/>
      <dgm:t>
        <a:bodyPr/>
        <a:lstStyle/>
        <a:p>
          <a:r>
            <a:rPr lang="en-GB" sz="2000" b="1" dirty="0" smtClean="0"/>
            <a:t>Segmentation</a:t>
          </a:r>
          <a:r>
            <a:rPr lang="en-GB" sz="1700" dirty="0" smtClean="0"/>
            <a:t> </a:t>
          </a:r>
          <a:r>
            <a:rPr lang="en-GB" sz="1400" dirty="0" smtClean="0"/>
            <a:t>ROI &amp; background</a:t>
          </a:r>
          <a:endParaRPr lang="en-GB" sz="1400" dirty="0"/>
        </a:p>
      </dgm:t>
    </dgm:pt>
    <dgm:pt modelId="{E5E40D44-9423-4457-8ACE-E40E5870AC6A}" type="parTrans" cxnId="{ABF0BCC2-420F-4632-BA73-2D3E0C93639E}">
      <dgm:prSet/>
      <dgm:spPr/>
      <dgm:t>
        <a:bodyPr/>
        <a:lstStyle/>
        <a:p>
          <a:endParaRPr lang="en-GB"/>
        </a:p>
      </dgm:t>
    </dgm:pt>
    <dgm:pt modelId="{A3864681-6D2C-4F0A-A29A-2D1354873DFC}" type="sibTrans" cxnId="{ABF0BCC2-420F-4632-BA73-2D3E0C93639E}">
      <dgm:prSet/>
      <dgm:spPr/>
      <dgm:t>
        <a:bodyPr/>
        <a:lstStyle/>
        <a:p>
          <a:endParaRPr lang="en-GB"/>
        </a:p>
      </dgm:t>
    </dgm:pt>
    <dgm:pt modelId="{086E2197-622C-48D6-B6F1-782CDD8132C0}">
      <dgm:prSet phldrT="[Text]" custT="1"/>
      <dgm:spPr/>
      <dgm:t>
        <a:bodyPr/>
        <a:lstStyle/>
        <a:p>
          <a:r>
            <a:rPr lang="en-GB" sz="2000" b="1" dirty="0" smtClean="0"/>
            <a:t>Feature Extraction  </a:t>
          </a:r>
          <a:r>
            <a:rPr lang="en-GB" sz="1400" dirty="0" smtClean="0"/>
            <a:t>shape, texture, LTE, Tamura, wavelet ...</a:t>
          </a:r>
        </a:p>
      </dgm:t>
    </dgm:pt>
    <dgm:pt modelId="{BA2846C8-AD93-4F9E-8DA2-1C8D10DBBD9C}" type="parTrans" cxnId="{28D8485B-4DE6-4983-8F0B-ABE67005C29D}">
      <dgm:prSet/>
      <dgm:spPr/>
      <dgm:t>
        <a:bodyPr/>
        <a:lstStyle/>
        <a:p>
          <a:endParaRPr lang="en-GB"/>
        </a:p>
      </dgm:t>
    </dgm:pt>
    <dgm:pt modelId="{A4EFAB2C-90A3-4574-B291-6BBFB18B0BA7}" type="sibTrans" cxnId="{28D8485B-4DE6-4983-8F0B-ABE67005C29D}">
      <dgm:prSet/>
      <dgm:spPr/>
      <dgm:t>
        <a:bodyPr/>
        <a:lstStyle/>
        <a:p>
          <a:endParaRPr lang="en-GB"/>
        </a:p>
      </dgm:t>
    </dgm:pt>
    <dgm:pt modelId="{6B73739F-9315-400B-A23D-6FF936487397}">
      <dgm:prSet phldrT="[Text]" custT="1"/>
      <dgm:spPr/>
      <dgm:t>
        <a:bodyPr/>
        <a:lstStyle/>
        <a:p>
          <a:r>
            <a:rPr lang="en-GB" sz="2000" b="1" dirty="0" smtClean="0"/>
            <a:t>Probabistic Classification</a:t>
          </a:r>
          <a:endParaRPr lang="en-GB" sz="2000" b="1" dirty="0"/>
        </a:p>
      </dgm:t>
    </dgm:pt>
    <dgm:pt modelId="{3C776A6B-0682-4545-B92A-D3519555C225}" type="parTrans" cxnId="{6E5CFBC0-2E26-460F-BCA0-5FFB3E144F8C}">
      <dgm:prSet/>
      <dgm:spPr/>
      <dgm:t>
        <a:bodyPr/>
        <a:lstStyle/>
        <a:p>
          <a:endParaRPr lang="en-GB"/>
        </a:p>
      </dgm:t>
    </dgm:pt>
    <dgm:pt modelId="{8007CB3E-1505-4A0F-8F12-B65C56DFD84F}" type="sibTrans" cxnId="{6E5CFBC0-2E26-460F-BCA0-5FFB3E144F8C}">
      <dgm:prSet/>
      <dgm:spPr/>
      <dgm:t>
        <a:bodyPr/>
        <a:lstStyle/>
        <a:p>
          <a:endParaRPr lang="en-GB"/>
        </a:p>
      </dgm:t>
    </dgm:pt>
    <dgm:pt modelId="{B58A2F16-B0D6-4C71-AE0B-E3A1B23A4F81}">
      <dgm:prSet phldrT="[Text]" custT="1"/>
      <dgm:spPr/>
      <dgm:t>
        <a:bodyPr/>
        <a:lstStyle/>
        <a:p>
          <a:r>
            <a:rPr lang="en-GB" sz="2000" b="1" dirty="0" smtClean="0"/>
            <a:t>Classification Algorithm    </a:t>
          </a:r>
          <a:r>
            <a:rPr lang="en-GB" sz="1400" b="0" i="0" dirty="0" smtClean="0"/>
            <a:t>SVM, random forest, k-NN, NN … </a:t>
          </a:r>
          <a:endParaRPr lang="en-GB" sz="1400" dirty="0"/>
        </a:p>
      </dgm:t>
    </dgm:pt>
    <dgm:pt modelId="{53602314-1C5B-4509-82A9-638907A1FA1D}" type="parTrans" cxnId="{46974D24-F6BF-4672-9224-7061F9BD9E36}">
      <dgm:prSet/>
      <dgm:spPr/>
      <dgm:t>
        <a:bodyPr/>
        <a:lstStyle/>
        <a:p>
          <a:endParaRPr lang="en-GB"/>
        </a:p>
      </dgm:t>
    </dgm:pt>
    <dgm:pt modelId="{327791EE-FF2B-480F-8BFD-599FFBEF5B78}" type="sibTrans" cxnId="{46974D24-F6BF-4672-9224-7061F9BD9E36}">
      <dgm:prSet/>
      <dgm:spPr/>
      <dgm:t>
        <a:bodyPr/>
        <a:lstStyle/>
        <a:p>
          <a:endParaRPr lang="en-GB"/>
        </a:p>
      </dgm:t>
    </dgm:pt>
    <dgm:pt modelId="{17C96972-7772-445F-B105-4853F6700475}">
      <dgm:prSet phldrT="[Text]" custT="1"/>
      <dgm:spPr/>
      <dgm:t>
        <a:bodyPr/>
        <a:lstStyle/>
        <a:p>
          <a:r>
            <a:rPr lang="en-GB" sz="2000" b="1" dirty="0" smtClean="0"/>
            <a:t>Decision Defect / Pass</a:t>
          </a:r>
          <a:endParaRPr lang="en-GB" sz="2000" b="1" dirty="0"/>
        </a:p>
      </dgm:t>
    </dgm:pt>
    <dgm:pt modelId="{9716BC9B-45C5-47C3-BBF8-24B36F23EE58}" type="parTrans" cxnId="{1EE5AFC5-EED0-42AA-B472-1FF025DF4301}">
      <dgm:prSet/>
      <dgm:spPr/>
      <dgm:t>
        <a:bodyPr/>
        <a:lstStyle/>
        <a:p>
          <a:endParaRPr lang="en-GB"/>
        </a:p>
      </dgm:t>
    </dgm:pt>
    <dgm:pt modelId="{1038D090-40D7-4C55-A992-69F34681D9A5}" type="sibTrans" cxnId="{1EE5AFC5-EED0-42AA-B472-1FF025DF4301}">
      <dgm:prSet/>
      <dgm:spPr/>
      <dgm:t>
        <a:bodyPr/>
        <a:lstStyle/>
        <a:p>
          <a:endParaRPr lang="en-GB"/>
        </a:p>
      </dgm:t>
    </dgm:pt>
    <dgm:pt modelId="{1497DF09-4F29-4D58-A84D-48604A6D1B37}">
      <dgm:prSet phldrT="[Text]" custT="1"/>
      <dgm:spPr/>
      <dgm:t>
        <a:bodyPr/>
        <a:lstStyle/>
        <a:p>
          <a:r>
            <a:rPr lang="en-GB" sz="2000" b="1" dirty="0" smtClean="0"/>
            <a:t>Dimension Reduction</a:t>
          </a:r>
          <a:endParaRPr lang="en-GB" sz="2000" b="1" dirty="0"/>
        </a:p>
      </dgm:t>
    </dgm:pt>
    <dgm:pt modelId="{D1C5F231-8C86-4399-9D39-6C8E1FD02A51}" type="sibTrans" cxnId="{64BC9CE4-7088-45F7-880A-14FF1C51CD7C}">
      <dgm:prSet/>
      <dgm:spPr/>
      <dgm:t>
        <a:bodyPr/>
        <a:lstStyle/>
        <a:p>
          <a:endParaRPr lang="en-GB"/>
        </a:p>
      </dgm:t>
    </dgm:pt>
    <dgm:pt modelId="{799A5665-1AC5-4C47-818E-5F7A9C486F15}" type="parTrans" cxnId="{64BC9CE4-7088-45F7-880A-14FF1C51CD7C}">
      <dgm:prSet/>
      <dgm:spPr/>
      <dgm:t>
        <a:bodyPr/>
        <a:lstStyle/>
        <a:p>
          <a:endParaRPr lang="en-GB"/>
        </a:p>
      </dgm:t>
    </dgm:pt>
    <dgm:pt modelId="{8655650E-6F79-4ECE-832E-EDA41CE123E3}" type="pres">
      <dgm:prSet presAssocID="{6345460D-B4CA-4E43-A8D5-E8EF90EAC200}" presName="Name0" presStyleCnt="0">
        <dgm:presLayoutVars>
          <dgm:dir/>
          <dgm:resizeHandles/>
        </dgm:presLayoutVars>
      </dgm:prSet>
      <dgm:spPr/>
      <dgm:t>
        <a:bodyPr/>
        <a:lstStyle/>
        <a:p>
          <a:endParaRPr lang="en-GB"/>
        </a:p>
      </dgm:t>
    </dgm:pt>
    <dgm:pt modelId="{358D5474-5204-4084-A451-AB0083B1836C}" type="pres">
      <dgm:prSet presAssocID="{D6C15D41-5C3D-4BF1-A7F6-E6AA117502D9}" presName="compNode" presStyleCnt="0"/>
      <dgm:spPr/>
    </dgm:pt>
    <dgm:pt modelId="{A53D90D9-4916-421A-B288-52C426242BFA}" type="pres">
      <dgm:prSet presAssocID="{D6C15D41-5C3D-4BF1-A7F6-E6AA117502D9}" presName="dummyConnPt" presStyleCnt="0"/>
      <dgm:spPr/>
    </dgm:pt>
    <dgm:pt modelId="{C18C7968-06A6-44A7-A890-42917CB773C0}" type="pres">
      <dgm:prSet presAssocID="{D6C15D41-5C3D-4BF1-A7F6-E6AA117502D9}" presName="node" presStyleLbl="node1" presStyleIdx="0" presStyleCnt="8">
        <dgm:presLayoutVars>
          <dgm:bulletEnabled val="1"/>
        </dgm:presLayoutVars>
      </dgm:prSet>
      <dgm:spPr/>
      <dgm:t>
        <a:bodyPr/>
        <a:lstStyle/>
        <a:p>
          <a:endParaRPr lang="en-GB"/>
        </a:p>
      </dgm:t>
    </dgm:pt>
    <dgm:pt modelId="{7324EF1F-5A9C-49E7-9CF5-4074412C7739}" type="pres">
      <dgm:prSet presAssocID="{264ACDE9-4476-48D1-9327-E888F93D1ADF}" presName="sibTrans" presStyleLbl="bgSibTrans2D1" presStyleIdx="0" presStyleCnt="7"/>
      <dgm:spPr/>
      <dgm:t>
        <a:bodyPr/>
        <a:lstStyle/>
        <a:p>
          <a:endParaRPr lang="en-GB"/>
        </a:p>
      </dgm:t>
    </dgm:pt>
    <dgm:pt modelId="{5E27A93E-9E59-4186-AD14-33CE4161FD5F}" type="pres">
      <dgm:prSet presAssocID="{EFDB8BBD-171C-4579-9E67-635A25DDD105}" presName="compNode" presStyleCnt="0"/>
      <dgm:spPr/>
    </dgm:pt>
    <dgm:pt modelId="{7BFB96BC-3A76-413E-AFDC-68256CA3792B}" type="pres">
      <dgm:prSet presAssocID="{EFDB8BBD-171C-4579-9E67-635A25DDD105}" presName="dummyConnPt" presStyleCnt="0"/>
      <dgm:spPr/>
    </dgm:pt>
    <dgm:pt modelId="{F44F5415-4E86-4F70-81A3-F7F51F873C36}" type="pres">
      <dgm:prSet presAssocID="{EFDB8BBD-171C-4579-9E67-635A25DDD105}" presName="node" presStyleLbl="node1" presStyleIdx="1" presStyleCnt="8" custLinFactX="35570" custLinFactY="-25040" custLinFactNeighborX="100000" custLinFactNeighborY="-100000">
        <dgm:presLayoutVars>
          <dgm:bulletEnabled val="1"/>
        </dgm:presLayoutVars>
      </dgm:prSet>
      <dgm:spPr/>
      <dgm:t>
        <a:bodyPr/>
        <a:lstStyle/>
        <a:p>
          <a:endParaRPr lang="en-GB"/>
        </a:p>
      </dgm:t>
    </dgm:pt>
    <dgm:pt modelId="{4BF650C0-9CC6-4FBD-AB0B-5D3D3EAEFA3A}" type="pres">
      <dgm:prSet presAssocID="{2590AF1A-4246-49C6-81FF-5E21D4D70306}" presName="sibTrans" presStyleLbl="bgSibTrans2D1" presStyleIdx="1" presStyleCnt="7"/>
      <dgm:spPr/>
      <dgm:t>
        <a:bodyPr/>
        <a:lstStyle/>
        <a:p>
          <a:endParaRPr lang="en-GB"/>
        </a:p>
      </dgm:t>
    </dgm:pt>
    <dgm:pt modelId="{9B428B95-C902-4D49-AECF-366F71A5184A}" type="pres">
      <dgm:prSet presAssocID="{B33C6CC4-4650-474D-AE13-9B1E01E0A0BC}" presName="compNode" presStyleCnt="0"/>
      <dgm:spPr/>
    </dgm:pt>
    <dgm:pt modelId="{D9C51697-AC1F-4518-A94F-7DE1E455DF46}" type="pres">
      <dgm:prSet presAssocID="{B33C6CC4-4650-474D-AE13-9B1E01E0A0BC}" presName="dummyConnPt" presStyleCnt="0"/>
      <dgm:spPr/>
    </dgm:pt>
    <dgm:pt modelId="{C6B52599-A982-4634-83A9-6C8B353E0012}" type="pres">
      <dgm:prSet presAssocID="{B33C6CC4-4650-474D-AE13-9B1E01E0A0BC}" presName="node" presStyleLbl="node1" presStyleIdx="2" presStyleCnt="8" custLinFactX="100000" custLinFactY="-100000" custLinFactNeighborX="167697" custLinFactNeighborY="-150040">
        <dgm:presLayoutVars>
          <dgm:bulletEnabled val="1"/>
        </dgm:presLayoutVars>
      </dgm:prSet>
      <dgm:spPr/>
      <dgm:t>
        <a:bodyPr/>
        <a:lstStyle/>
        <a:p>
          <a:endParaRPr lang="en-GB"/>
        </a:p>
      </dgm:t>
    </dgm:pt>
    <dgm:pt modelId="{B05B9230-457B-40CE-B5A5-41D3BD11D08B}" type="pres">
      <dgm:prSet presAssocID="{A3864681-6D2C-4F0A-A29A-2D1354873DFC}" presName="sibTrans" presStyleLbl="bgSibTrans2D1" presStyleIdx="2" presStyleCnt="7"/>
      <dgm:spPr/>
      <dgm:t>
        <a:bodyPr/>
        <a:lstStyle/>
        <a:p>
          <a:endParaRPr lang="en-GB"/>
        </a:p>
      </dgm:t>
    </dgm:pt>
    <dgm:pt modelId="{665A233E-4A74-4E5E-AC66-2673B0452C59}" type="pres">
      <dgm:prSet presAssocID="{086E2197-622C-48D6-B6F1-782CDD8132C0}" presName="compNode" presStyleCnt="0"/>
      <dgm:spPr/>
    </dgm:pt>
    <dgm:pt modelId="{AC93F773-8CCA-404C-B44C-BDA9A47E0D23}" type="pres">
      <dgm:prSet presAssocID="{086E2197-622C-48D6-B6F1-782CDD8132C0}" presName="dummyConnPt" presStyleCnt="0"/>
      <dgm:spPr/>
    </dgm:pt>
    <dgm:pt modelId="{4E397B51-423F-4C73-B5FE-BEC5B5A1103A}" type="pres">
      <dgm:prSet presAssocID="{086E2197-622C-48D6-B6F1-782CDD8132C0}" presName="node" presStyleLbl="node1" presStyleIdx="3" presStyleCnt="8" custLinFactX="34697" custLinFactY="-23818" custLinFactNeighborX="100000" custLinFactNeighborY="-100000">
        <dgm:presLayoutVars>
          <dgm:bulletEnabled val="1"/>
        </dgm:presLayoutVars>
      </dgm:prSet>
      <dgm:spPr/>
      <dgm:t>
        <a:bodyPr/>
        <a:lstStyle/>
        <a:p>
          <a:endParaRPr lang="en-GB"/>
        </a:p>
      </dgm:t>
    </dgm:pt>
    <dgm:pt modelId="{7E5BB99B-B318-41A0-AD47-84C2F0C9CBAD}" type="pres">
      <dgm:prSet presAssocID="{A4EFAB2C-90A3-4574-B291-6BBFB18B0BA7}" presName="sibTrans" presStyleLbl="bgSibTrans2D1" presStyleIdx="3" presStyleCnt="7"/>
      <dgm:spPr/>
      <dgm:t>
        <a:bodyPr/>
        <a:lstStyle/>
        <a:p>
          <a:endParaRPr lang="en-GB"/>
        </a:p>
      </dgm:t>
    </dgm:pt>
    <dgm:pt modelId="{5FD69FA1-6C31-4A6C-8C5E-5E9AFC0CCE4B}" type="pres">
      <dgm:prSet presAssocID="{1497DF09-4F29-4D58-A84D-48604A6D1B37}" presName="compNode" presStyleCnt="0"/>
      <dgm:spPr/>
    </dgm:pt>
    <dgm:pt modelId="{B6807976-08BC-4C79-A620-691A715F28DC}" type="pres">
      <dgm:prSet presAssocID="{1497DF09-4F29-4D58-A84D-48604A6D1B37}" presName="dummyConnPt" presStyleCnt="0"/>
      <dgm:spPr/>
    </dgm:pt>
    <dgm:pt modelId="{A9F03EA0-0FF5-4A62-8322-F0D0D3A978ED}" type="pres">
      <dgm:prSet presAssocID="{1497DF09-4F29-4D58-A84D-48604A6D1B37}" presName="node" presStyleLbl="node1" presStyleIdx="4" presStyleCnt="8" custLinFactNeighborX="2570" custLinFactNeighborY="1182">
        <dgm:presLayoutVars>
          <dgm:bulletEnabled val="1"/>
        </dgm:presLayoutVars>
      </dgm:prSet>
      <dgm:spPr/>
      <dgm:t>
        <a:bodyPr/>
        <a:lstStyle/>
        <a:p>
          <a:endParaRPr lang="en-GB"/>
        </a:p>
      </dgm:t>
    </dgm:pt>
    <dgm:pt modelId="{23ED0749-4030-4796-A68F-659EAEA6EBF3}" type="pres">
      <dgm:prSet presAssocID="{D1C5F231-8C86-4399-9D39-6C8E1FD02A51}" presName="sibTrans" presStyleLbl="bgSibTrans2D1" presStyleIdx="4" presStyleCnt="7"/>
      <dgm:spPr/>
      <dgm:t>
        <a:bodyPr/>
        <a:lstStyle/>
        <a:p>
          <a:endParaRPr lang="en-GB"/>
        </a:p>
      </dgm:t>
    </dgm:pt>
    <dgm:pt modelId="{025C7B22-6B57-4F70-BBA2-DB315684AEFA}" type="pres">
      <dgm:prSet presAssocID="{B58A2F16-B0D6-4C71-AE0B-E3A1B23A4F81}" presName="compNode" presStyleCnt="0"/>
      <dgm:spPr/>
    </dgm:pt>
    <dgm:pt modelId="{55603562-3025-4616-8894-5B4382FFB4BA}" type="pres">
      <dgm:prSet presAssocID="{B58A2F16-B0D6-4C71-AE0B-E3A1B23A4F81}" presName="dummyConnPt" presStyleCnt="0"/>
      <dgm:spPr/>
    </dgm:pt>
    <dgm:pt modelId="{81556FBD-98D7-4D8F-9577-4F43CA791C1B}" type="pres">
      <dgm:prSet presAssocID="{B58A2F16-B0D6-4C71-AE0B-E3A1B23A4F81}" presName="node" presStyleLbl="node1" presStyleIdx="5" presStyleCnt="8" custLinFactX="-31287" custLinFactY="26182" custLinFactNeighborX="-100000" custLinFactNeighborY="100000">
        <dgm:presLayoutVars>
          <dgm:bulletEnabled val="1"/>
        </dgm:presLayoutVars>
      </dgm:prSet>
      <dgm:spPr/>
      <dgm:t>
        <a:bodyPr/>
        <a:lstStyle/>
        <a:p>
          <a:endParaRPr lang="en-GB"/>
        </a:p>
      </dgm:t>
    </dgm:pt>
    <dgm:pt modelId="{F31CD506-DE9D-4A94-8E85-21D34763B557}" type="pres">
      <dgm:prSet presAssocID="{327791EE-FF2B-480F-8BFD-599FFBEF5B78}" presName="sibTrans" presStyleLbl="bgSibTrans2D1" presStyleIdx="5" presStyleCnt="7"/>
      <dgm:spPr/>
      <dgm:t>
        <a:bodyPr/>
        <a:lstStyle/>
        <a:p>
          <a:endParaRPr lang="en-GB"/>
        </a:p>
      </dgm:t>
    </dgm:pt>
    <dgm:pt modelId="{97D78CB4-90FA-4F2D-8E29-0766FE8871EC}" type="pres">
      <dgm:prSet presAssocID="{6B73739F-9315-400B-A23D-6FF936487397}" presName="compNode" presStyleCnt="0"/>
      <dgm:spPr/>
    </dgm:pt>
    <dgm:pt modelId="{48A92A19-171D-4F95-9E50-95C64BCC2908}" type="pres">
      <dgm:prSet presAssocID="{6B73739F-9315-400B-A23D-6FF936487397}" presName="dummyConnPt" presStyleCnt="0"/>
      <dgm:spPr/>
    </dgm:pt>
    <dgm:pt modelId="{EDBBDD82-2EF4-4F57-A387-F42D6BC9F6C0}" type="pres">
      <dgm:prSet presAssocID="{6B73739F-9315-400B-A23D-6FF936487397}" presName="node" presStyleLbl="node1" presStyleIdx="6" presStyleCnt="8" custLinFactX="-100000" custLinFactY="100000" custLinFactNeighborX="-163830" custLinFactNeighborY="144757">
        <dgm:presLayoutVars>
          <dgm:bulletEnabled val="1"/>
        </dgm:presLayoutVars>
      </dgm:prSet>
      <dgm:spPr/>
      <dgm:t>
        <a:bodyPr/>
        <a:lstStyle/>
        <a:p>
          <a:endParaRPr lang="en-GB"/>
        </a:p>
      </dgm:t>
    </dgm:pt>
    <dgm:pt modelId="{8092F4DE-1893-4B78-AB36-305A86E57E36}" type="pres">
      <dgm:prSet presAssocID="{8007CB3E-1505-4A0F-8F12-B65C56DFD84F}" presName="sibTrans" presStyleLbl="bgSibTrans2D1" presStyleIdx="6" presStyleCnt="7" custLinFactY="63191" custLinFactNeighborX="1008" custLinFactNeighborY="100000"/>
      <dgm:spPr/>
      <dgm:t>
        <a:bodyPr/>
        <a:lstStyle/>
        <a:p>
          <a:endParaRPr lang="en-GB"/>
        </a:p>
      </dgm:t>
    </dgm:pt>
    <dgm:pt modelId="{5DC54043-B63F-41A9-881C-5403A382BA8C}" type="pres">
      <dgm:prSet presAssocID="{17C96972-7772-445F-B105-4853F6700475}" presName="compNode" presStyleCnt="0"/>
      <dgm:spPr/>
    </dgm:pt>
    <dgm:pt modelId="{E056C848-D049-4CD6-AEE1-EB68B5D35FAA}" type="pres">
      <dgm:prSet presAssocID="{17C96972-7772-445F-B105-4853F6700475}" presName="dummyConnPt" presStyleCnt="0"/>
      <dgm:spPr/>
    </dgm:pt>
    <dgm:pt modelId="{C7380B58-3CC9-46BF-8E10-068D95E49DC8}" type="pres">
      <dgm:prSet presAssocID="{17C96972-7772-445F-B105-4853F6700475}" presName="node" presStyleLbl="node1" presStyleIdx="7" presStyleCnt="8" custLinFactX="-30430" custLinFactY="19757" custLinFactNeighborX="-100000" custLinFactNeighborY="100000">
        <dgm:presLayoutVars>
          <dgm:bulletEnabled val="1"/>
        </dgm:presLayoutVars>
      </dgm:prSet>
      <dgm:spPr/>
      <dgm:t>
        <a:bodyPr/>
        <a:lstStyle/>
        <a:p>
          <a:endParaRPr lang="en-GB"/>
        </a:p>
      </dgm:t>
    </dgm:pt>
  </dgm:ptLst>
  <dgm:cxnLst>
    <dgm:cxn modelId="{2C554942-1EDB-4E43-BE65-A17D3284CDE5}" type="presOf" srcId="{086E2197-622C-48D6-B6F1-782CDD8132C0}" destId="{4E397B51-423F-4C73-B5FE-BEC5B5A1103A}" srcOrd="0" destOrd="0" presId="urn:microsoft.com/office/officeart/2005/8/layout/bProcess4"/>
    <dgm:cxn modelId="{627A1CFC-4987-4B26-8356-89B81F2D7549}" type="presOf" srcId="{EFDB8BBD-171C-4579-9E67-635A25DDD105}" destId="{F44F5415-4E86-4F70-81A3-F7F51F873C36}" srcOrd="0" destOrd="0" presId="urn:microsoft.com/office/officeart/2005/8/layout/bProcess4"/>
    <dgm:cxn modelId="{ABF0BCC2-420F-4632-BA73-2D3E0C93639E}" srcId="{6345460D-B4CA-4E43-A8D5-E8EF90EAC200}" destId="{B33C6CC4-4650-474D-AE13-9B1E01E0A0BC}" srcOrd="2" destOrd="0" parTransId="{E5E40D44-9423-4457-8ACE-E40E5870AC6A}" sibTransId="{A3864681-6D2C-4F0A-A29A-2D1354873DFC}"/>
    <dgm:cxn modelId="{ABF21A67-4A86-41EE-BC9C-90F8ED6A4C8B}" type="presOf" srcId="{A3864681-6D2C-4F0A-A29A-2D1354873DFC}" destId="{B05B9230-457B-40CE-B5A5-41D3BD11D08B}" srcOrd="0" destOrd="0" presId="urn:microsoft.com/office/officeart/2005/8/layout/bProcess4"/>
    <dgm:cxn modelId="{A6766D60-059A-43A8-8E5E-3C226E34E182}" type="presOf" srcId="{D1C5F231-8C86-4399-9D39-6C8E1FD02A51}" destId="{23ED0749-4030-4796-A68F-659EAEA6EBF3}" srcOrd="0" destOrd="0" presId="urn:microsoft.com/office/officeart/2005/8/layout/bProcess4"/>
    <dgm:cxn modelId="{F167C4AB-DDF4-43C8-9F8F-7171921B8F62}" type="presOf" srcId="{6B73739F-9315-400B-A23D-6FF936487397}" destId="{EDBBDD82-2EF4-4F57-A387-F42D6BC9F6C0}" srcOrd="0" destOrd="0" presId="urn:microsoft.com/office/officeart/2005/8/layout/bProcess4"/>
    <dgm:cxn modelId="{4503C3E7-00A0-4327-AD43-8B4A8C1E5A9E}" type="presOf" srcId="{327791EE-FF2B-480F-8BFD-599FFBEF5B78}" destId="{F31CD506-DE9D-4A94-8E85-21D34763B557}" srcOrd="0" destOrd="0" presId="urn:microsoft.com/office/officeart/2005/8/layout/bProcess4"/>
    <dgm:cxn modelId="{E8D84590-E5BA-40F9-B044-F6068FA8BF4B}" srcId="{6345460D-B4CA-4E43-A8D5-E8EF90EAC200}" destId="{D6C15D41-5C3D-4BF1-A7F6-E6AA117502D9}" srcOrd="0" destOrd="0" parTransId="{824231B6-7077-474E-A411-A000354A0A12}" sibTransId="{264ACDE9-4476-48D1-9327-E888F93D1ADF}"/>
    <dgm:cxn modelId="{5FE10409-0D7B-4C51-9DFF-3D18AFD0E198}" type="presOf" srcId="{8007CB3E-1505-4A0F-8F12-B65C56DFD84F}" destId="{8092F4DE-1893-4B78-AB36-305A86E57E36}" srcOrd="0" destOrd="0" presId="urn:microsoft.com/office/officeart/2005/8/layout/bProcess4"/>
    <dgm:cxn modelId="{04E96019-306C-4F76-9E5C-443855A0DF1C}" type="presOf" srcId="{B33C6CC4-4650-474D-AE13-9B1E01E0A0BC}" destId="{C6B52599-A982-4634-83A9-6C8B353E0012}" srcOrd="0" destOrd="0" presId="urn:microsoft.com/office/officeart/2005/8/layout/bProcess4"/>
    <dgm:cxn modelId="{28D8485B-4DE6-4983-8F0B-ABE67005C29D}" srcId="{6345460D-B4CA-4E43-A8D5-E8EF90EAC200}" destId="{086E2197-622C-48D6-B6F1-782CDD8132C0}" srcOrd="3" destOrd="0" parTransId="{BA2846C8-AD93-4F9E-8DA2-1C8D10DBBD9C}" sibTransId="{A4EFAB2C-90A3-4574-B291-6BBFB18B0BA7}"/>
    <dgm:cxn modelId="{28F72726-5DB7-4AD1-BF89-0BB972A47911}" type="presOf" srcId="{B58A2F16-B0D6-4C71-AE0B-E3A1B23A4F81}" destId="{81556FBD-98D7-4D8F-9577-4F43CA791C1B}" srcOrd="0" destOrd="0" presId="urn:microsoft.com/office/officeart/2005/8/layout/bProcess4"/>
    <dgm:cxn modelId="{29763D93-DF74-4F68-BEFB-463738E98F46}" type="presOf" srcId="{A4EFAB2C-90A3-4574-B291-6BBFB18B0BA7}" destId="{7E5BB99B-B318-41A0-AD47-84C2F0C9CBAD}" srcOrd="0" destOrd="0" presId="urn:microsoft.com/office/officeart/2005/8/layout/bProcess4"/>
    <dgm:cxn modelId="{46974D24-F6BF-4672-9224-7061F9BD9E36}" srcId="{6345460D-B4CA-4E43-A8D5-E8EF90EAC200}" destId="{B58A2F16-B0D6-4C71-AE0B-E3A1B23A4F81}" srcOrd="5" destOrd="0" parTransId="{53602314-1C5B-4509-82A9-638907A1FA1D}" sibTransId="{327791EE-FF2B-480F-8BFD-599FFBEF5B78}"/>
    <dgm:cxn modelId="{DE28054C-9939-4CEC-B7D3-AC5C796D5204}" srcId="{6345460D-B4CA-4E43-A8D5-E8EF90EAC200}" destId="{EFDB8BBD-171C-4579-9E67-635A25DDD105}" srcOrd="1" destOrd="0" parTransId="{A02DC844-3115-4F53-AD4A-123D74C9F712}" sibTransId="{2590AF1A-4246-49C6-81FF-5E21D4D70306}"/>
    <dgm:cxn modelId="{9D677ABF-38D5-4781-8ECD-8DC279413F89}" type="presOf" srcId="{264ACDE9-4476-48D1-9327-E888F93D1ADF}" destId="{7324EF1F-5A9C-49E7-9CF5-4074412C7739}" srcOrd="0" destOrd="0" presId="urn:microsoft.com/office/officeart/2005/8/layout/bProcess4"/>
    <dgm:cxn modelId="{1EE5AFC5-EED0-42AA-B472-1FF025DF4301}" srcId="{6345460D-B4CA-4E43-A8D5-E8EF90EAC200}" destId="{17C96972-7772-445F-B105-4853F6700475}" srcOrd="7" destOrd="0" parTransId="{9716BC9B-45C5-47C3-BBF8-24B36F23EE58}" sibTransId="{1038D090-40D7-4C55-A992-69F34681D9A5}"/>
    <dgm:cxn modelId="{6E5CFBC0-2E26-460F-BCA0-5FFB3E144F8C}" srcId="{6345460D-B4CA-4E43-A8D5-E8EF90EAC200}" destId="{6B73739F-9315-400B-A23D-6FF936487397}" srcOrd="6" destOrd="0" parTransId="{3C776A6B-0682-4545-B92A-D3519555C225}" sibTransId="{8007CB3E-1505-4A0F-8F12-B65C56DFD84F}"/>
    <dgm:cxn modelId="{90277EDA-7DE6-435F-A0EF-4427873538B2}" type="presOf" srcId="{6345460D-B4CA-4E43-A8D5-E8EF90EAC200}" destId="{8655650E-6F79-4ECE-832E-EDA41CE123E3}" srcOrd="0" destOrd="0" presId="urn:microsoft.com/office/officeart/2005/8/layout/bProcess4"/>
    <dgm:cxn modelId="{64BC9CE4-7088-45F7-880A-14FF1C51CD7C}" srcId="{6345460D-B4CA-4E43-A8D5-E8EF90EAC200}" destId="{1497DF09-4F29-4D58-A84D-48604A6D1B37}" srcOrd="4" destOrd="0" parTransId="{799A5665-1AC5-4C47-818E-5F7A9C486F15}" sibTransId="{D1C5F231-8C86-4399-9D39-6C8E1FD02A51}"/>
    <dgm:cxn modelId="{B7CFB71D-2E9A-45F8-BCE3-84A4C96E4D5D}" type="presOf" srcId="{2590AF1A-4246-49C6-81FF-5E21D4D70306}" destId="{4BF650C0-9CC6-4FBD-AB0B-5D3D3EAEFA3A}" srcOrd="0" destOrd="0" presId="urn:microsoft.com/office/officeart/2005/8/layout/bProcess4"/>
    <dgm:cxn modelId="{8B6E9E92-D203-4F33-8A15-5E7CEBEC3973}" type="presOf" srcId="{D6C15D41-5C3D-4BF1-A7F6-E6AA117502D9}" destId="{C18C7968-06A6-44A7-A890-42917CB773C0}" srcOrd="0" destOrd="0" presId="urn:microsoft.com/office/officeart/2005/8/layout/bProcess4"/>
    <dgm:cxn modelId="{31C71C2A-BC00-46A2-BD39-D57076F83C5F}" type="presOf" srcId="{17C96972-7772-445F-B105-4853F6700475}" destId="{C7380B58-3CC9-46BF-8E10-068D95E49DC8}" srcOrd="0" destOrd="0" presId="urn:microsoft.com/office/officeart/2005/8/layout/bProcess4"/>
    <dgm:cxn modelId="{090D7413-FFA1-403A-A28E-0B5CF93A84C7}" type="presOf" srcId="{1497DF09-4F29-4D58-A84D-48604A6D1B37}" destId="{A9F03EA0-0FF5-4A62-8322-F0D0D3A978ED}" srcOrd="0" destOrd="0" presId="urn:microsoft.com/office/officeart/2005/8/layout/bProcess4"/>
    <dgm:cxn modelId="{76E78023-C146-493A-94A9-864D9366A50F}" type="presParOf" srcId="{8655650E-6F79-4ECE-832E-EDA41CE123E3}" destId="{358D5474-5204-4084-A451-AB0083B1836C}" srcOrd="0" destOrd="0" presId="urn:microsoft.com/office/officeart/2005/8/layout/bProcess4"/>
    <dgm:cxn modelId="{61866AA9-C21A-4C62-A210-E20CC3B95CE5}" type="presParOf" srcId="{358D5474-5204-4084-A451-AB0083B1836C}" destId="{A53D90D9-4916-421A-B288-52C426242BFA}" srcOrd="0" destOrd="0" presId="urn:microsoft.com/office/officeart/2005/8/layout/bProcess4"/>
    <dgm:cxn modelId="{BD3BE90A-1C17-4D2A-9673-E6F11590DE01}" type="presParOf" srcId="{358D5474-5204-4084-A451-AB0083B1836C}" destId="{C18C7968-06A6-44A7-A890-42917CB773C0}" srcOrd="1" destOrd="0" presId="urn:microsoft.com/office/officeart/2005/8/layout/bProcess4"/>
    <dgm:cxn modelId="{43CF6349-9650-4F75-8CF4-852EB641AE2A}" type="presParOf" srcId="{8655650E-6F79-4ECE-832E-EDA41CE123E3}" destId="{7324EF1F-5A9C-49E7-9CF5-4074412C7739}" srcOrd="1" destOrd="0" presId="urn:microsoft.com/office/officeart/2005/8/layout/bProcess4"/>
    <dgm:cxn modelId="{66430865-ECE4-4059-BA2B-211C65B0BA21}" type="presParOf" srcId="{8655650E-6F79-4ECE-832E-EDA41CE123E3}" destId="{5E27A93E-9E59-4186-AD14-33CE4161FD5F}" srcOrd="2" destOrd="0" presId="urn:microsoft.com/office/officeart/2005/8/layout/bProcess4"/>
    <dgm:cxn modelId="{7654B51A-7695-42E9-A2DB-4DD2606A2E40}" type="presParOf" srcId="{5E27A93E-9E59-4186-AD14-33CE4161FD5F}" destId="{7BFB96BC-3A76-413E-AFDC-68256CA3792B}" srcOrd="0" destOrd="0" presId="urn:microsoft.com/office/officeart/2005/8/layout/bProcess4"/>
    <dgm:cxn modelId="{2CE47132-A637-4D0E-9EB6-048FFECC0489}" type="presParOf" srcId="{5E27A93E-9E59-4186-AD14-33CE4161FD5F}" destId="{F44F5415-4E86-4F70-81A3-F7F51F873C36}" srcOrd="1" destOrd="0" presId="urn:microsoft.com/office/officeart/2005/8/layout/bProcess4"/>
    <dgm:cxn modelId="{D385E230-F189-44B3-B7B6-BC942E2AD18A}" type="presParOf" srcId="{8655650E-6F79-4ECE-832E-EDA41CE123E3}" destId="{4BF650C0-9CC6-4FBD-AB0B-5D3D3EAEFA3A}" srcOrd="3" destOrd="0" presId="urn:microsoft.com/office/officeart/2005/8/layout/bProcess4"/>
    <dgm:cxn modelId="{BC53B366-8FC8-485D-BE90-1C8E1435BF15}" type="presParOf" srcId="{8655650E-6F79-4ECE-832E-EDA41CE123E3}" destId="{9B428B95-C902-4D49-AECF-366F71A5184A}" srcOrd="4" destOrd="0" presId="urn:microsoft.com/office/officeart/2005/8/layout/bProcess4"/>
    <dgm:cxn modelId="{1D5E469C-B413-4280-A6B9-1A5A7673CDDA}" type="presParOf" srcId="{9B428B95-C902-4D49-AECF-366F71A5184A}" destId="{D9C51697-AC1F-4518-A94F-7DE1E455DF46}" srcOrd="0" destOrd="0" presId="urn:microsoft.com/office/officeart/2005/8/layout/bProcess4"/>
    <dgm:cxn modelId="{B15C34AB-950C-4738-9F5E-5F57EC25D5BA}" type="presParOf" srcId="{9B428B95-C902-4D49-AECF-366F71A5184A}" destId="{C6B52599-A982-4634-83A9-6C8B353E0012}" srcOrd="1" destOrd="0" presId="urn:microsoft.com/office/officeart/2005/8/layout/bProcess4"/>
    <dgm:cxn modelId="{1DAF94AB-0070-42E5-88FE-CE722BE8B170}" type="presParOf" srcId="{8655650E-6F79-4ECE-832E-EDA41CE123E3}" destId="{B05B9230-457B-40CE-B5A5-41D3BD11D08B}" srcOrd="5" destOrd="0" presId="urn:microsoft.com/office/officeart/2005/8/layout/bProcess4"/>
    <dgm:cxn modelId="{8810E181-9075-467F-92DC-A0CFF7C5FD57}" type="presParOf" srcId="{8655650E-6F79-4ECE-832E-EDA41CE123E3}" destId="{665A233E-4A74-4E5E-AC66-2673B0452C59}" srcOrd="6" destOrd="0" presId="urn:microsoft.com/office/officeart/2005/8/layout/bProcess4"/>
    <dgm:cxn modelId="{615DD6E7-BDBA-47B8-9793-AAF839737A49}" type="presParOf" srcId="{665A233E-4A74-4E5E-AC66-2673B0452C59}" destId="{AC93F773-8CCA-404C-B44C-BDA9A47E0D23}" srcOrd="0" destOrd="0" presId="urn:microsoft.com/office/officeart/2005/8/layout/bProcess4"/>
    <dgm:cxn modelId="{4F806DFE-90DA-4A67-BC23-24110F2F5586}" type="presParOf" srcId="{665A233E-4A74-4E5E-AC66-2673B0452C59}" destId="{4E397B51-423F-4C73-B5FE-BEC5B5A1103A}" srcOrd="1" destOrd="0" presId="urn:microsoft.com/office/officeart/2005/8/layout/bProcess4"/>
    <dgm:cxn modelId="{C0526FCF-DB0A-433D-9C34-5517CFF48018}" type="presParOf" srcId="{8655650E-6F79-4ECE-832E-EDA41CE123E3}" destId="{7E5BB99B-B318-41A0-AD47-84C2F0C9CBAD}" srcOrd="7" destOrd="0" presId="urn:microsoft.com/office/officeart/2005/8/layout/bProcess4"/>
    <dgm:cxn modelId="{38EFCAED-0CAA-47DA-9A88-7F640C8102A4}" type="presParOf" srcId="{8655650E-6F79-4ECE-832E-EDA41CE123E3}" destId="{5FD69FA1-6C31-4A6C-8C5E-5E9AFC0CCE4B}" srcOrd="8" destOrd="0" presId="urn:microsoft.com/office/officeart/2005/8/layout/bProcess4"/>
    <dgm:cxn modelId="{6FC8FB12-D2E7-4B8E-89D4-975E9A913182}" type="presParOf" srcId="{5FD69FA1-6C31-4A6C-8C5E-5E9AFC0CCE4B}" destId="{B6807976-08BC-4C79-A620-691A715F28DC}" srcOrd="0" destOrd="0" presId="urn:microsoft.com/office/officeart/2005/8/layout/bProcess4"/>
    <dgm:cxn modelId="{7424A8D4-7BD3-4CEF-B0A1-93B722C59F77}" type="presParOf" srcId="{5FD69FA1-6C31-4A6C-8C5E-5E9AFC0CCE4B}" destId="{A9F03EA0-0FF5-4A62-8322-F0D0D3A978ED}" srcOrd="1" destOrd="0" presId="urn:microsoft.com/office/officeart/2005/8/layout/bProcess4"/>
    <dgm:cxn modelId="{758A54DE-EC67-4488-9DA1-25A4A6698508}" type="presParOf" srcId="{8655650E-6F79-4ECE-832E-EDA41CE123E3}" destId="{23ED0749-4030-4796-A68F-659EAEA6EBF3}" srcOrd="9" destOrd="0" presId="urn:microsoft.com/office/officeart/2005/8/layout/bProcess4"/>
    <dgm:cxn modelId="{BE3F8D43-EF92-4BF5-84EC-81F05A0463C1}" type="presParOf" srcId="{8655650E-6F79-4ECE-832E-EDA41CE123E3}" destId="{025C7B22-6B57-4F70-BBA2-DB315684AEFA}" srcOrd="10" destOrd="0" presId="urn:microsoft.com/office/officeart/2005/8/layout/bProcess4"/>
    <dgm:cxn modelId="{B1EADA91-9134-40E1-8D4A-9C1C9564A9D0}" type="presParOf" srcId="{025C7B22-6B57-4F70-BBA2-DB315684AEFA}" destId="{55603562-3025-4616-8894-5B4382FFB4BA}" srcOrd="0" destOrd="0" presId="urn:microsoft.com/office/officeart/2005/8/layout/bProcess4"/>
    <dgm:cxn modelId="{D1087AF7-83A8-4438-8805-754E68291E4C}" type="presParOf" srcId="{025C7B22-6B57-4F70-BBA2-DB315684AEFA}" destId="{81556FBD-98D7-4D8F-9577-4F43CA791C1B}" srcOrd="1" destOrd="0" presId="urn:microsoft.com/office/officeart/2005/8/layout/bProcess4"/>
    <dgm:cxn modelId="{4FB210EE-E248-4770-B54F-7E6F7ECAE447}" type="presParOf" srcId="{8655650E-6F79-4ECE-832E-EDA41CE123E3}" destId="{F31CD506-DE9D-4A94-8E85-21D34763B557}" srcOrd="11" destOrd="0" presId="urn:microsoft.com/office/officeart/2005/8/layout/bProcess4"/>
    <dgm:cxn modelId="{AB53D3D5-57FC-4EBF-98CC-632F087BD541}" type="presParOf" srcId="{8655650E-6F79-4ECE-832E-EDA41CE123E3}" destId="{97D78CB4-90FA-4F2D-8E29-0766FE8871EC}" srcOrd="12" destOrd="0" presId="urn:microsoft.com/office/officeart/2005/8/layout/bProcess4"/>
    <dgm:cxn modelId="{871BFA3A-F7F7-41FD-8DE5-7E01A4B1C916}" type="presParOf" srcId="{97D78CB4-90FA-4F2D-8E29-0766FE8871EC}" destId="{48A92A19-171D-4F95-9E50-95C64BCC2908}" srcOrd="0" destOrd="0" presId="urn:microsoft.com/office/officeart/2005/8/layout/bProcess4"/>
    <dgm:cxn modelId="{B9ABE69B-3DC2-492C-9B8C-9997F05D38B0}" type="presParOf" srcId="{97D78CB4-90FA-4F2D-8E29-0766FE8871EC}" destId="{EDBBDD82-2EF4-4F57-A387-F42D6BC9F6C0}" srcOrd="1" destOrd="0" presId="urn:microsoft.com/office/officeart/2005/8/layout/bProcess4"/>
    <dgm:cxn modelId="{AA87CCF1-260D-4B0E-ACA6-AE50C893F90B}" type="presParOf" srcId="{8655650E-6F79-4ECE-832E-EDA41CE123E3}" destId="{8092F4DE-1893-4B78-AB36-305A86E57E36}" srcOrd="13" destOrd="0" presId="urn:microsoft.com/office/officeart/2005/8/layout/bProcess4"/>
    <dgm:cxn modelId="{62E0B101-54F8-42E4-BC06-B0554513B760}" type="presParOf" srcId="{8655650E-6F79-4ECE-832E-EDA41CE123E3}" destId="{5DC54043-B63F-41A9-881C-5403A382BA8C}" srcOrd="14" destOrd="0" presId="urn:microsoft.com/office/officeart/2005/8/layout/bProcess4"/>
    <dgm:cxn modelId="{13033204-DAA8-450D-9DE8-6525579A8BE7}" type="presParOf" srcId="{5DC54043-B63F-41A9-881C-5403A382BA8C}" destId="{E056C848-D049-4CD6-AEE1-EB68B5D35FAA}" srcOrd="0" destOrd="0" presId="urn:microsoft.com/office/officeart/2005/8/layout/bProcess4"/>
    <dgm:cxn modelId="{48236E3F-CB43-4671-B1B4-220DD5034DA3}" type="presParOf" srcId="{5DC54043-B63F-41A9-881C-5403A382BA8C}" destId="{C7380B58-3CC9-46BF-8E10-068D95E49DC8}"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4EF1F-5A9C-49E7-9CF5-4074412C7739}">
      <dsp:nvSpPr>
        <dsp:cNvPr id="0" name=""/>
        <dsp:cNvSpPr/>
      </dsp:nvSpPr>
      <dsp:spPr>
        <a:xfrm rot="21599396">
          <a:off x="664339" y="229872"/>
          <a:ext cx="3039878"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8C7968-06A6-44A7-A890-42917CB773C0}">
      <dsp:nvSpPr>
        <dsp:cNvPr id="0" name=""/>
        <dsp:cNvSpPr/>
      </dsp:nvSpPr>
      <dsp:spPr>
        <a:xfrm>
          <a:off x="205129" y="534"/>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Drone Captured Image</a:t>
          </a:r>
          <a:endParaRPr lang="en-GB" sz="2000" b="1" kern="1200" dirty="0"/>
        </a:p>
      </dsp:txBody>
      <dsp:txXfrm>
        <a:off x="244655" y="40060"/>
        <a:ext cx="2170153" cy="1270471"/>
      </dsp:txXfrm>
    </dsp:sp>
    <dsp:sp modelId="{4BF650C0-9CC6-4FBD-AB0B-5D3D3EAEFA3A}">
      <dsp:nvSpPr>
        <dsp:cNvPr id="0" name=""/>
        <dsp:cNvSpPr/>
      </dsp:nvSpPr>
      <dsp:spPr>
        <a:xfrm>
          <a:off x="3713587" y="229605"/>
          <a:ext cx="2962438"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4F5415-4E86-4F70-81A3-F7F51F873C36}">
      <dsp:nvSpPr>
        <dsp:cNvPr id="0" name=""/>
        <dsp:cNvSpPr/>
      </dsp:nvSpPr>
      <dsp:spPr>
        <a:xfrm>
          <a:off x="3254376" y="0"/>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Image Pre-processing </a:t>
          </a:r>
          <a:r>
            <a:rPr lang="en-GB" sz="1400" kern="1200" dirty="0" smtClean="0"/>
            <a:t>enhancement, smoothing, </a:t>
          </a:r>
          <a:r>
            <a:rPr lang="en-GB" sz="1400" kern="1200" dirty="0" err="1" smtClean="0"/>
            <a:t>denoising</a:t>
          </a:r>
          <a:r>
            <a:rPr lang="en-GB" sz="1400" kern="1200" dirty="0" smtClean="0"/>
            <a:t>, subsampling</a:t>
          </a:r>
          <a:endParaRPr lang="en-GB" sz="1400" kern="1200" dirty="0"/>
        </a:p>
      </dsp:txBody>
      <dsp:txXfrm>
        <a:off x="3293902" y="39526"/>
        <a:ext cx="2170153" cy="1270471"/>
      </dsp:txXfrm>
    </dsp:sp>
    <dsp:sp modelId="{B05B9230-457B-40CE-B5A5-41D3BD11D08B}">
      <dsp:nvSpPr>
        <dsp:cNvPr id="0" name=""/>
        <dsp:cNvSpPr/>
      </dsp:nvSpPr>
      <dsp:spPr>
        <a:xfrm rot="5400000">
          <a:off x="5833699" y="1081299"/>
          <a:ext cx="1694020"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B52599-A982-4634-83A9-6C8B353E0012}">
      <dsp:nvSpPr>
        <dsp:cNvPr id="0" name=""/>
        <dsp:cNvSpPr/>
      </dsp:nvSpPr>
      <dsp:spPr>
        <a:xfrm>
          <a:off x="6226184" y="0"/>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Segmentation</a:t>
          </a:r>
          <a:r>
            <a:rPr lang="en-GB" sz="1700" kern="1200" dirty="0" smtClean="0"/>
            <a:t> </a:t>
          </a:r>
          <a:r>
            <a:rPr lang="en-GB" sz="1400" kern="1200" dirty="0" smtClean="0"/>
            <a:t>ROI &amp; background</a:t>
          </a:r>
          <a:endParaRPr lang="en-GB" sz="1400" kern="1200" dirty="0"/>
        </a:p>
      </dsp:txBody>
      <dsp:txXfrm>
        <a:off x="6265710" y="39526"/>
        <a:ext cx="2170153" cy="1270471"/>
      </dsp:txXfrm>
    </dsp:sp>
    <dsp:sp modelId="{7E5BB99B-B318-41A0-AD47-84C2F0C9CBAD}">
      <dsp:nvSpPr>
        <dsp:cNvPr id="0" name=""/>
        <dsp:cNvSpPr/>
      </dsp:nvSpPr>
      <dsp:spPr>
        <a:xfrm rot="10800000">
          <a:off x="3708902" y="1937679"/>
          <a:ext cx="2971807"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397B51-423F-4C73-B5FE-BEC5B5A1103A}">
      <dsp:nvSpPr>
        <dsp:cNvPr id="0" name=""/>
        <dsp:cNvSpPr/>
      </dsp:nvSpPr>
      <dsp:spPr>
        <a:xfrm>
          <a:off x="6226184" y="1703389"/>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Feature Extraction  </a:t>
          </a:r>
          <a:r>
            <a:rPr lang="en-GB" sz="1400" kern="1200" dirty="0" smtClean="0"/>
            <a:t>shape, texture, LTE, Tamura, wavelet ...</a:t>
          </a:r>
        </a:p>
      </dsp:txBody>
      <dsp:txXfrm>
        <a:off x="6265710" y="1742915"/>
        <a:ext cx="2170153" cy="1270471"/>
      </dsp:txXfrm>
    </dsp:sp>
    <dsp:sp modelId="{23ED0749-4030-4796-A68F-659EAEA6EBF3}">
      <dsp:nvSpPr>
        <dsp:cNvPr id="0" name=""/>
        <dsp:cNvSpPr/>
      </dsp:nvSpPr>
      <dsp:spPr>
        <a:xfrm rot="10800000">
          <a:off x="698183" y="1937679"/>
          <a:ext cx="3010718"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F03EA0-0FF5-4A62-8322-F0D0D3A978ED}">
      <dsp:nvSpPr>
        <dsp:cNvPr id="0" name=""/>
        <dsp:cNvSpPr/>
      </dsp:nvSpPr>
      <dsp:spPr>
        <a:xfrm>
          <a:off x="3254376" y="1703389"/>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Dimension Reduction</a:t>
          </a:r>
          <a:endParaRPr lang="en-GB" sz="2000" b="1" kern="1200" dirty="0"/>
        </a:p>
      </dsp:txBody>
      <dsp:txXfrm>
        <a:off x="3293902" y="1742915"/>
        <a:ext cx="2170153" cy="1270471"/>
      </dsp:txXfrm>
    </dsp:sp>
    <dsp:sp modelId="{F31CD506-DE9D-4A94-8E85-21D34763B557}">
      <dsp:nvSpPr>
        <dsp:cNvPr id="0" name=""/>
        <dsp:cNvSpPr/>
      </dsp:nvSpPr>
      <dsp:spPr>
        <a:xfrm rot="5387946">
          <a:off x="-96780" y="2735435"/>
          <a:ext cx="1595522"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556FBD-98D7-4D8F-9577-4F43CA791C1B}">
      <dsp:nvSpPr>
        <dsp:cNvPr id="0" name=""/>
        <dsp:cNvSpPr/>
      </dsp:nvSpPr>
      <dsp:spPr>
        <a:xfrm>
          <a:off x="243658" y="1703389"/>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Classification Algorithm    </a:t>
          </a:r>
          <a:r>
            <a:rPr lang="en-GB" sz="1400" b="0" i="0" kern="1200" dirty="0" smtClean="0"/>
            <a:t>SVM, random forest, k-NN, NN … </a:t>
          </a:r>
          <a:endParaRPr lang="en-GB" sz="1400" kern="1200" dirty="0"/>
        </a:p>
      </dsp:txBody>
      <dsp:txXfrm>
        <a:off x="283184" y="1742915"/>
        <a:ext cx="2170153" cy="1270471"/>
      </dsp:txXfrm>
    </dsp:sp>
    <dsp:sp modelId="{8092F4DE-1893-4B78-AB36-305A86E57E36}">
      <dsp:nvSpPr>
        <dsp:cNvPr id="0" name=""/>
        <dsp:cNvSpPr/>
      </dsp:nvSpPr>
      <dsp:spPr>
        <a:xfrm>
          <a:off x="743297" y="3863537"/>
          <a:ext cx="2991070" cy="20242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BBDD82-2EF4-4F57-A387-F42D6BC9F6C0}">
      <dsp:nvSpPr>
        <dsp:cNvPr id="0" name=""/>
        <dsp:cNvSpPr/>
      </dsp:nvSpPr>
      <dsp:spPr>
        <a:xfrm>
          <a:off x="253936" y="3303586"/>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Probabistic Classification</a:t>
          </a:r>
          <a:endParaRPr lang="en-GB" sz="2000" b="1" kern="1200" dirty="0"/>
        </a:p>
      </dsp:txBody>
      <dsp:txXfrm>
        <a:off x="293462" y="3343112"/>
        <a:ext cx="2170153" cy="1270471"/>
      </dsp:txXfrm>
    </dsp:sp>
    <dsp:sp modelId="{C7380B58-3CC9-46BF-8E10-068D95E49DC8}">
      <dsp:nvSpPr>
        <dsp:cNvPr id="0" name=""/>
        <dsp:cNvSpPr/>
      </dsp:nvSpPr>
      <dsp:spPr>
        <a:xfrm>
          <a:off x="3254376" y="3303586"/>
          <a:ext cx="2249205" cy="134952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t>Decision Defect / Pass</a:t>
          </a:r>
          <a:endParaRPr lang="en-GB" sz="2000" b="1" kern="1200" dirty="0"/>
        </a:p>
      </dsp:txBody>
      <dsp:txXfrm>
        <a:off x="3293902" y="3343112"/>
        <a:ext cx="2170153" cy="127047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0C5E0D-B76F-47A8-91B1-C71AD6BE59C3}" type="datetimeFigureOut">
              <a:rPr lang="en-GB" smtClean="0"/>
              <a:t>23/09/2016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2EC2AB-FD5C-4EF7-AF8D-FB95907AF3A4}" type="slidenum">
              <a:rPr lang="en-GB" smtClean="0"/>
              <a:t>‹#›</a:t>
            </a:fld>
            <a:endParaRPr lang="en-GB" dirty="0"/>
          </a:p>
        </p:txBody>
      </p:sp>
    </p:spTree>
    <p:extLst>
      <p:ext uri="{BB962C8B-B14F-4D97-AF65-F5344CB8AC3E}">
        <p14:creationId xmlns:p14="http://schemas.microsoft.com/office/powerpoint/2010/main" val="3304878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a:t>
            </a:fld>
            <a:endParaRPr lang="en-GB" dirty="0"/>
          </a:p>
        </p:txBody>
      </p:sp>
    </p:spTree>
    <p:extLst>
      <p:ext uri="{BB962C8B-B14F-4D97-AF65-F5344CB8AC3E}">
        <p14:creationId xmlns:p14="http://schemas.microsoft.com/office/powerpoint/2010/main" val="201019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US" smtClean="0"/>
              <a:t>10</a:t>
            </a:fld>
            <a:endParaRPr lang="en-US"/>
          </a:p>
        </p:txBody>
      </p:sp>
    </p:spTree>
    <p:extLst>
      <p:ext uri="{BB962C8B-B14F-4D97-AF65-F5344CB8AC3E}">
        <p14:creationId xmlns:p14="http://schemas.microsoft.com/office/powerpoint/2010/main" val="3958312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Original Image</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US" smtClean="0"/>
              <a:t>11</a:t>
            </a:fld>
            <a:endParaRPr lang="en-US"/>
          </a:p>
        </p:txBody>
      </p:sp>
    </p:spTree>
    <p:extLst>
      <p:ext uri="{BB962C8B-B14F-4D97-AF65-F5344CB8AC3E}">
        <p14:creationId xmlns:p14="http://schemas.microsoft.com/office/powerpoint/2010/main" val="2623868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12</a:t>
            </a:fld>
            <a:endParaRPr lang="en-GB" dirty="0"/>
          </a:p>
        </p:txBody>
      </p:sp>
    </p:spTree>
    <p:extLst>
      <p:ext uri="{BB962C8B-B14F-4D97-AF65-F5344CB8AC3E}">
        <p14:creationId xmlns:p14="http://schemas.microsoft.com/office/powerpoint/2010/main" val="380237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13</a:t>
            </a:fld>
            <a:endParaRPr lang="en-GB" dirty="0"/>
          </a:p>
        </p:txBody>
      </p:sp>
    </p:spTree>
    <p:extLst>
      <p:ext uri="{BB962C8B-B14F-4D97-AF65-F5344CB8AC3E}">
        <p14:creationId xmlns:p14="http://schemas.microsoft.com/office/powerpoint/2010/main" val="3422268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14</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15</a:t>
            </a:fld>
            <a:endParaRPr lang="en-GB" dirty="0"/>
          </a:p>
        </p:txBody>
      </p:sp>
    </p:spTree>
    <p:extLst>
      <p:ext uri="{BB962C8B-B14F-4D97-AF65-F5344CB8AC3E}">
        <p14:creationId xmlns:p14="http://schemas.microsoft.com/office/powerpoint/2010/main" val="880472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2</a:t>
            </a:fld>
            <a:endParaRPr lang="en-GB" dirty="0"/>
          </a:p>
        </p:txBody>
      </p:sp>
    </p:spTree>
    <p:extLst>
      <p:ext uri="{BB962C8B-B14F-4D97-AF65-F5344CB8AC3E}">
        <p14:creationId xmlns:p14="http://schemas.microsoft.com/office/powerpoint/2010/main" val="3513712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3</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4</a:t>
            </a:fld>
            <a:endParaRPr lang="en-GB" dirty="0"/>
          </a:p>
        </p:txBody>
      </p:sp>
    </p:spTree>
    <p:extLst>
      <p:ext uri="{BB962C8B-B14F-4D97-AF65-F5344CB8AC3E}">
        <p14:creationId xmlns:p14="http://schemas.microsoft.com/office/powerpoint/2010/main" val="1889283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5</a:t>
            </a:fld>
            <a:endParaRPr lang="en-GB" dirty="0"/>
          </a:p>
        </p:txBody>
      </p:sp>
    </p:spTree>
    <p:extLst>
      <p:ext uri="{BB962C8B-B14F-4D97-AF65-F5344CB8AC3E}">
        <p14:creationId xmlns:p14="http://schemas.microsoft.com/office/powerpoint/2010/main" val="124613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6</a:t>
            </a:fld>
            <a:endParaRPr lang="en-GB" dirty="0"/>
          </a:p>
        </p:txBody>
      </p:sp>
    </p:spTree>
    <p:extLst>
      <p:ext uri="{BB962C8B-B14F-4D97-AF65-F5344CB8AC3E}">
        <p14:creationId xmlns:p14="http://schemas.microsoft.com/office/powerpoint/2010/main" val="1561163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7</a:t>
            </a:fld>
            <a:endParaRPr lang="en-GB" dirty="0"/>
          </a:p>
        </p:txBody>
      </p:sp>
    </p:spTree>
    <p:extLst>
      <p:ext uri="{BB962C8B-B14F-4D97-AF65-F5344CB8AC3E}">
        <p14:creationId xmlns:p14="http://schemas.microsoft.com/office/powerpoint/2010/main" val="3320212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8</a:t>
            </a:fld>
            <a:endParaRPr lang="en-GB" dirty="0"/>
          </a:p>
        </p:txBody>
      </p:sp>
    </p:spTree>
    <p:extLst>
      <p:ext uri="{BB962C8B-B14F-4D97-AF65-F5344CB8AC3E}">
        <p14:creationId xmlns:p14="http://schemas.microsoft.com/office/powerpoint/2010/main" val="3814705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dirty="0" smtClean="0"/>
              <a:t>Image Pre-processing</a:t>
            </a:r>
            <a:r>
              <a:rPr lang="en-GB" sz="1200" b="1" baseline="0" dirty="0" smtClean="0"/>
              <a:t> </a:t>
            </a:r>
          </a:p>
          <a:p>
            <a:pPr lvl="0"/>
            <a:r>
              <a:rPr lang="en-GB" sz="1200" kern="1200" dirty="0" smtClean="0">
                <a:solidFill>
                  <a:schemeClr val="tx1"/>
                </a:solidFill>
                <a:effectLst/>
                <a:latin typeface="+mn-lt"/>
                <a:ea typeface="+mn-ea"/>
                <a:cs typeface="+mn-cs"/>
              </a:rPr>
              <a:t>Image pre-processing can be applied to reduce the computational cost through multi-scale image decomposition such as subsampling or wavelet transform. Then the low resolution images obtained this way can be first analysed to roughly locate the </a:t>
            </a:r>
            <a:r>
              <a:rPr lang="en-GB" sz="1200" b="1" kern="1200" dirty="0" smtClean="0">
                <a:solidFill>
                  <a:schemeClr val="tx1"/>
                </a:solidFill>
                <a:effectLst/>
                <a:latin typeface="+mn-lt"/>
                <a:ea typeface="+mn-ea"/>
                <a:cs typeface="+mn-cs"/>
              </a:rPr>
              <a:t>regions of interest  [ROI]</a:t>
            </a:r>
            <a:r>
              <a:rPr lang="en-GB" sz="1200" kern="1200" dirty="0" smtClean="0">
                <a:solidFill>
                  <a:schemeClr val="tx1"/>
                </a:solidFill>
                <a:effectLst/>
                <a:latin typeface="+mn-lt"/>
                <a:ea typeface="+mn-ea"/>
                <a:cs typeface="+mn-cs"/>
              </a:rPr>
              <a:t>, and only these regions go to the higher resolution processing step. In case of poor quality image input, e.g. severe noise, low intensity contrast with weak edges, and intensity inhomogeneity, other pre-processing techniques such as image smoothing, de-noising, and enhancement may be applied for image restoration</a:t>
            </a:r>
            <a:endParaRPr lang="en-GB" sz="1000" dirty="0" smtClean="0"/>
          </a:p>
          <a:p>
            <a:pPr lvl="0"/>
            <a:endParaRPr lang="en-GB" sz="1200" b="1" dirty="0" smtClean="0"/>
          </a:p>
          <a:p>
            <a:pPr lvl="0"/>
            <a:r>
              <a:rPr lang="en-GB" sz="1200" b="1" dirty="0" smtClean="0"/>
              <a:t>Segmentation</a:t>
            </a:r>
            <a:r>
              <a:rPr lang="en-GB" sz="1100" dirty="0" smtClean="0"/>
              <a:t> </a:t>
            </a:r>
            <a:endParaRPr lang="en-GB" sz="10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smtClean="0">
                <a:solidFill>
                  <a:schemeClr val="tx1"/>
                </a:solidFill>
                <a:effectLst/>
                <a:latin typeface="+mn-lt"/>
                <a:ea typeface="+mn-ea"/>
                <a:cs typeface="+mn-cs"/>
              </a:rPr>
              <a:t>Image segmentation extracts objects/regions of interest from the background; these objects and regions are the focus for further identification and classification. Segmentation methods include </a:t>
            </a:r>
            <a:r>
              <a:rPr lang="en-GB" sz="1200" kern="1200" dirty="0" smtClean="0">
                <a:solidFill>
                  <a:schemeClr val="tx1"/>
                </a:solidFill>
                <a:effectLst/>
                <a:latin typeface="+mn-lt"/>
                <a:ea typeface="+mn-ea"/>
                <a:cs typeface="+mn-cs"/>
              </a:rPr>
              <a:t>thresholding, edge detection, region growing, clustering. </a:t>
            </a:r>
            <a:endParaRPr lang="en-GB" sz="800" dirty="0" smtClean="0"/>
          </a:p>
          <a:p>
            <a:pPr lvl="0"/>
            <a:endParaRPr lang="en-GB" sz="10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smtClean="0"/>
              <a:t>Feature Extraction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After image segmentation, image features are extracted from the regions of interest to detect potential defects.</a:t>
            </a:r>
            <a:r>
              <a:rPr lang="en-GB" sz="1200" kern="1200" baseline="0" dirty="0" smtClean="0">
                <a:solidFill>
                  <a:schemeClr val="tx1"/>
                </a:solidFill>
                <a:effectLst/>
                <a:latin typeface="+mn-lt"/>
                <a:ea typeface="+mn-ea"/>
                <a:cs typeface="+mn-cs"/>
              </a:rPr>
              <a:t> Algorithms exploit characteristics unique to defects as apposed to manufactured features </a:t>
            </a:r>
            <a:r>
              <a:rPr lang="en-GB" sz="1200" kern="1200" dirty="0" smtClean="0">
                <a:solidFill>
                  <a:schemeClr val="tx1"/>
                </a:solidFill>
                <a:effectLst/>
                <a:latin typeface="+mn-lt"/>
                <a:ea typeface="+mn-ea"/>
                <a:cs typeface="+mn-cs"/>
              </a:rPr>
              <a:t>with respect to object size and shape (e.g. compactness and regularities), topological or graph-based features (e.g. </a:t>
            </a:r>
            <a:r>
              <a:rPr lang="en-GB" sz="1200" kern="1200" dirty="0" err="1" smtClean="0">
                <a:solidFill>
                  <a:schemeClr val="tx1"/>
                </a:solidFill>
                <a:effectLst/>
                <a:latin typeface="+mn-lt"/>
                <a:ea typeface="+mn-ea"/>
                <a:cs typeface="+mn-cs"/>
              </a:rPr>
              <a:t>Voronoi</a:t>
            </a:r>
            <a:r>
              <a:rPr lang="en-GB" sz="1200" kern="1200" dirty="0" smtClean="0">
                <a:solidFill>
                  <a:schemeClr val="tx1"/>
                </a:solidFill>
                <a:effectLst/>
                <a:latin typeface="+mn-lt"/>
                <a:ea typeface="+mn-ea"/>
                <a:cs typeface="+mn-cs"/>
              </a:rPr>
              <a:t> diagrams, Delaunay triangulation, and minimum spanning trees), intensity and colour features (e.g. statistics in different colour spaces), and texture features (e.g. </a:t>
            </a:r>
            <a:r>
              <a:rPr lang="en-GB" sz="1200" kern="1200" dirty="0" err="1" smtClean="0">
                <a:solidFill>
                  <a:schemeClr val="tx1"/>
                </a:solidFill>
                <a:effectLst/>
                <a:latin typeface="+mn-lt"/>
                <a:ea typeface="+mn-ea"/>
                <a:cs typeface="+mn-cs"/>
              </a:rPr>
              <a:t>Haralick</a:t>
            </a:r>
            <a:r>
              <a:rPr lang="en-GB" sz="1200" kern="1200" dirty="0" smtClean="0">
                <a:solidFill>
                  <a:schemeClr val="tx1"/>
                </a:solidFill>
                <a:effectLst/>
                <a:latin typeface="+mn-lt"/>
                <a:ea typeface="+mn-ea"/>
                <a:cs typeface="+mn-cs"/>
              </a:rPr>
              <a:t> entropy, Gabor filter, power spectrum, co-occurrence matrices, and wavelets). In addition, to</a:t>
            </a:r>
            <a:r>
              <a:rPr lang="en-GB" sz="1200" kern="1200" baseline="0" dirty="0" smtClean="0">
                <a:solidFill>
                  <a:schemeClr val="tx1"/>
                </a:solidFill>
                <a:effectLst/>
                <a:latin typeface="+mn-lt"/>
                <a:ea typeface="+mn-ea"/>
                <a:cs typeface="+mn-cs"/>
              </a:rPr>
              <a:t> the </a:t>
            </a:r>
            <a:r>
              <a:rPr lang="en-GB" sz="1200" kern="1200" dirty="0" smtClean="0">
                <a:solidFill>
                  <a:schemeClr val="tx1"/>
                </a:solidFill>
                <a:effectLst/>
                <a:latin typeface="+mn-lt"/>
                <a:ea typeface="+mn-ea"/>
                <a:cs typeface="+mn-cs"/>
              </a:rPr>
              <a:t>spatial domain, many features can also be extracted from other transformed spaces, e.g. frequency (Fourier) domain and wavelet transforms. </a:t>
            </a:r>
            <a:endParaRPr lang="en-GB"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smtClean="0"/>
              <a:t>Dimension Reduction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With multiple classes of features extracted from large size images, the resulting vast quantity of data (e.g. a feature vector with thousands of elements for each pixel) can be prohibitive for feasible analysis, even with current high performance computing machines. Feature selection or dimensionality reduction schemes are necessary to determine the most discriminative features. Direct feature selection is generally inefficient and suboptimal due to the large amount of features.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Linear techniques, such as principal component analysis (PCA) linear discriminant analysis (LDA), and multidimensional scaling (MDS) are used in cases of linearly separable points in the feature space.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smtClean="0"/>
          </a:p>
          <a:p>
            <a:pPr lvl="0"/>
            <a:r>
              <a:rPr lang="en-GB" sz="1200" b="1" dirty="0" smtClean="0"/>
              <a:t>Classification Algorithm    </a:t>
            </a:r>
          </a:p>
          <a:p>
            <a:pPr lvl="0"/>
            <a:r>
              <a:rPr lang="en-GB" sz="1200" b="0" dirty="0" smtClean="0"/>
              <a:t>The</a:t>
            </a:r>
            <a:r>
              <a:rPr lang="en-GB" sz="1200" b="0" baseline="0" dirty="0" smtClean="0"/>
              <a:t> final defect feature class is then run through a machine learning algorithm. </a:t>
            </a:r>
            <a:r>
              <a:rPr lang="en-GB" sz="1200" b="1" baseline="0" dirty="0" smtClean="0"/>
              <a:t>Supervised </a:t>
            </a:r>
            <a:r>
              <a:rPr lang="en-US" sz="1200" i="0" kern="1200" dirty="0" smtClean="0">
                <a:solidFill>
                  <a:schemeClr val="tx1"/>
                </a:solidFill>
                <a:effectLst/>
                <a:latin typeface="+mn-lt"/>
                <a:ea typeface="+mn-ea"/>
                <a:cs typeface="+mn-cs"/>
              </a:rPr>
              <a:t>algorithms, where</a:t>
            </a:r>
            <a:r>
              <a:rPr lang="en-US" sz="1200" i="0" kern="1200" baseline="0" dirty="0" smtClean="0">
                <a:solidFill>
                  <a:schemeClr val="tx1"/>
                </a:solidFill>
                <a:effectLst/>
                <a:latin typeface="+mn-lt"/>
                <a:ea typeface="+mn-ea"/>
                <a:cs typeface="+mn-cs"/>
              </a:rPr>
              <a:t> a training set of labelled inspection images have been provided</a:t>
            </a:r>
            <a:r>
              <a:rPr lang="en-US" sz="1200" i="0" kern="1200" dirty="0" smtClean="0">
                <a:solidFill>
                  <a:schemeClr val="tx1"/>
                </a:solidFill>
                <a:effectLst/>
                <a:latin typeface="+mn-lt"/>
                <a:ea typeface="+mn-ea"/>
                <a:cs typeface="+mn-cs"/>
              </a:rPr>
              <a:t>, can be applied to build the classifier.</a:t>
            </a:r>
            <a:r>
              <a:rPr lang="en-US" sz="1200" i="0" kern="1200" baseline="0" dirty="0" smtClean="0">
                <a:solidFill>
                  <a:schemeClr val="tx1"/>
                </a:solidFill>
                <a:effectLst/>
                <a:latin typeface="+mn-lt"/>
                <a:ea typeface="+mn-ea"/>
                <a:cs typeface="+mn-cs"/>
              </a:rPr>
              <a:t>  These include</a:t>
            </a:r>
            <a:r>
              <a:rPr lang="en-US" sz="1200" i="0" kern="1200" dirty="0" smtClean="0">
                <a:solidFill>
                  <a:schemeClr val="tx1"/>
                </a:solidFill>
                <a:effectLst/>
                <a:latin typeface="+mn-lt"/>
                <a:ea typeface="+mn-ea"/>
                <a:cs typeface="+mn-cs"/>
              </a:rPr>
              <a:t> artificial neural networks, boosting approaches (e.g. </a:t>
            </a:r>
            <a:r>
              <a:rPr lang="en-US" sz="1200" i="0" kern="1200" dirty="0" err="1" smtClean="0">
                <a:solidFill>
                  <a:schemeClr val="tx1"/>
                </a:solidFill>
                <a:effectLst/>
                <a:latin typeface="+mn-lt"/>
                <a:ea typeface="+mn-ea"/>
                <a:cs typeface="+mn-cs"/>
              </a:rPr>
              <a:t>AdaBoost</a:t>
            </a:r>
            <a:r>
              <a:rPr lang="en-US" sz="1200" i="0" kern="1200" dirty="0" smtClean="0">
                <a:solidFill>
                  <a:schemeClr val="tx1"/>
                </a:solidFill>
                <a:effectLst/>
                <a:latin typeface="+mn-lt"/>
                <a:ea typeface="+mn-ea"/>
                <a:cs typeface="+mn-cs"/>
              </a:rPr>
              <a:t>), support vector machine (SVM), and decision trees. In addition, Bayesian model­ based approaches such as</a:t>
            </a:r>
            <a:r>
              <a:rPr lang="en-US" sz="12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Markov random field (MRF) hidden Markov model and conditional random field (CRF) are</a:t>
            </a:r>
            <a:r>
              <a:rPr lang="en-US" sz="1200" i="0" kern="1200" baseline="0" dirty="0" smtClean="0">
                <a:solidFill>
                  <a:schemeClr val="tx1"/>
                </a:solidFill>
                <a:effectLst/>
                <a:latin typeface="+mn-lt"/>
                <a:ea typeface="+mn-ea"/>
                <a:cs typeface="+mn-cs"/>
              </a:rPr>
              <a:t> commonly used in medical diagnosis.</a:t>
            </a:r>
            <a:r>
              <a:rPr lang="en-US" sz="1200" i="0" kern="1200" dirty="0" smtClean="0">
                <a:solidFill>
                  <a:schemeClr val="tx1"/>
                </a:solidFill>
                <a:effectLst/>
                <a:latin typeface="+mn-lt"/>
                <a:ea typeface="+mn-ea"/>
                <a:cs typeface="+mn-cs"/>
              </a:rPr>
              <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Without a set of labeled</a:t>
            </a:r>
            <a:r>
              <a:rPr lang="en-US" sz="1200" i="0" kern="1200" baseline="0" dirty="0" smtClean="0">
                <a:solidFill>
                  <a:schemeClr val="tx1"/>
                </a:solidFill>
                <a:effectLst/>
                <a:latin typeface="+mn-lt"/>
                <a:ea typeface="+mn-ea"/>
                <a:cs typeface="+mn-cs"/>
              </a:rPr>
              <a:t> images</a:t>
            </a:r>
            <a:r>
              <a:rPr lang="en-US" sz="120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unsupervised </a:t>
            </a:r>
            <a:r>
              <a:rPr lang="en-US" sz="1200" i="0" kern="1200" dirty="0" smtClean="0">
                <a:solidFill>
                  <a:schemeClr val="tx1"/>
                </a:solidFill>
                <a:effectLst/>
                <a:latin typeface="+mn-lt"/>
                <a:ea typeface="+mn-ea"/>
                <a:cs typeface="+mn-cs"/>
              </a:rPr>
              <a:t>techniques, such as </a:t>
            </a:r>
            <a:r>
              <a:rPr lang="en-US" sz="1200" i="1" kern="1200" dirty="0" smtClean="0">
                <a:solidFill>
                  <a:schemeClr val="tx1"/>
                </a:solidFill>
                <a:effectLst/>
                <a:latin typeface="+mn-lt"/>
                <a:ea typeface="+mn-ea"/>
                <a:cs typeface="+mn-cs"/>
              </a:rPr>
              <a:t>K-</a:t>
            </a:r>
            <a:r>
              <a:rPr lang="en-US" sz="1200" i="0" kern="1200" dirty="0" smtClean="0">
                <a:solidFill>
                  <a:schemeClr val="tx1"/>
                </a:solidFill>
                <a:effectLst/>
                <a:latin typeface="+mn-lt"/>
                <a:ea typeface="+mn-ea"/>
                <a:cs typeface="+mn-cs"/>
              </a:rPr>
              <a:t>­means, self ­organizing maps</a:t>
            </a:r>
            <a:r>
              <a:rPr lang="en-US" sz="1200" i="0" kern="1200" baseline="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and</a:t>
            </a:r>
            <a:r>
              <a:rPr lang="en-US" sz="1200" i="0" kern="1200" baseline="0" dirty="0" smtClean="0">
                <a:solidFill>
                  <a:schemeClr val="tx1"/>
                </a:solidFill>
                <a:effectLst/>
                <a:latin typeface="+mn-lt"/>
                <a:ea typeface="+mn-ea"/>
                <a:cs typeface="+mn-cs"/>
              </a:rPr>
              <a:t> deep learning </a:t>
            </a:r>
            <a:r>
              <a:rPr lang="en-US" sz="1200" i="0" kern="1200" baseline="0" dirty="0" err="1" smtClean="0">
                <a:solidFill>
                  <a:schemeClr val="tx1"/>
                </a:solidFill>
                <a:effectLst/>
                <a:latin typeface="+mn-lt"/>
                <a:ea typeface="+mn-ea"/>
                <a:cs typeface="+mn-cs"/>
              </a:rPr>
              <a:t>algorithims</a:t>
            </a:r>
            <a:r>
              <a:rPr lang="en-US" sz="1200" i="0" kern="1200" baseline="0" dirty="0" smtClean="0">
                <a:solidFill>
                  <a:schemeClr val="tx1"/>
                </a:solidFill>
                <a:effectLst/>
                <a:latin typeface="+mn-lt"/>
                <a:ea typeface="+mn-ea"/>
                <a:cs typeface="+mn-cs"/>
              </a:rPr>
              <a:t> can be used to flag anomalous features</a:t>
            </a:r>
            <a:r>
              <a:rPr lang="en-US" sz="1200" i="0" kern="1200" dirty="0" smtClean="0">
                <a:solidFill>
                  <a:schemeClr val="tx1"/>
                </a:solidFill>
                <a:effectLst/>
                <a:latin typeface="+mn-lt"/>
                <a:ea typeface="+mn-ea"/>
                <a:cs typeface="+mn-cs"/>
              </a:rPr>
              <a:t>.</a:t>
            </a:r>
            <a:endParaRPr lang="en-GB" sz="1200" b="0" dirty="0" smtClean="0"/>
          </a:p>
          <a:p>
            <a:pPr lvl="0"/>
            <a:endParaRPr lang="en-GB" sz="1200" b="1" dirty="0" smtClean="0"/>
          </a:p>
          <a:p>
            <a:pPr lvl="0"/>
            <a:r>
              <a:rPr lang="en-GB" sz="1200" b="1" dirty="0" smtClean="0"/>
              <a:t>Probabilistic Classification</a:t>
            </a:r>
          </a:p>
          <a:p>
            <a:pPr lvl="0"/>
            <a:r>
              <a:rPr lang="en-GB" sz="1200" b="0" baseline="0" dirty="0" smtClean="0"/>
              <a:t>Depending on the algorithm chosen, the classification can have a probability of class assignment.  Probability thresholds can be set for final classification.</a:t>
            </a:r>
          </a:p>
          <a:p>
            <a:pPr lvl="0"/>
            <a:endParaRPr lang="en-GB" sz="1200" b="1" dirty="0" smtClean="0"/>
          </a:p>
          <a:p>
            <a:pPr lvl="0"/>
            <a:r>
              <a:rPr lang="en-GB" sz="1200" b="1" dirty="0" smtClean="0"/>
              <a:t>Decision Defect / Pass </a:t>
            </a:r>
          </a:p>
          <a:p>
            <a:pPr lvl="0"/>
            <a:r>
              <a:rPr lang="en-GB" sz="1200" b="0" dirty="0" smtClean="0"/>
              <a:t>A</a:t>
            </a:r>
            <a:r>
              <a:rPr lang="en-GB" sz="1200" b="0" baseline="0" dirty="0" smtClean="0"/>
              <a:t> f</a:t>
            </a:r>
            <a:r>
              <a:rPr lang="en-GB" sz="1200" b="0" dirty="0" smtClean="0"/>
              <a:t>inal decision is made, defect</a:t>
            </a:r>
            <a:r>
              <a:rPr lang="en-GB" sz="1200" b="0" baseline="0" dirty="0" smtClean="0"/>
              <a:t> locations are added to an O&amp;M databases and report generated.</a:t>
            </a:r>
            <a:endParaRPr lang="en-GB" b="0" dirty="0" smtClean="0"/>
          </a:p>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9</a:t>
            </a:fld>
            <a:endParaRPr lang="en-GB" dirty="0"/>
          </a:p>
        </p:txBody>
      </p:sp>
    </p:spTree>
    <p:extLst>
      <p:ext uri="{BB962C8B-B14F-4D97-AF65-F5344CB8AC3E}">
        <p14:creationId xmlns:p14="http://schemas.microsoft.com/office/powerpoint/2010/main" val="13025178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1160464"/>
            <a:ext cx="8893174" cy="31178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641864"/>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04580"/>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8" name="Date Placeholder 7"/>
          <p:cNvSpPr>
            <a:spLocks noGrp="1"/>
          </p:cNvSpPr>
          <p:nvPr>
            <p:ph type="dt" sz="half" idx="15"/>
          </p:nvPr>
        </p:nvSpPr>
        <p:spPr/>
        <p:txBody>
          <a:bodyPr/>
          <a:lstStyle>
            <a:lvl1pPr>
              <a:defRPr>
                <a:solidFill>
                  <a:schemeClr val="bg1"/>
                </a:solidFill>
              </a:defRPr>
            </a:lvl1pPr>
          </a:lstStyle>
          <a:p>
            <a:endParaRPr lang="en-GB" dirty="0"/>
          </a:p>
        </p:txBody>
      </p:sp>
      <p:sp>
        <p:nvSpPr>
          <p:cNvPr id="10" name="Footer Placeholder 9"/>
          <p:cNvSpPr>
            <a:spLocks noGrp="1"/>
          </p:cNvSpPr>
          <p:nvPr>
            <p:ph type="ftr" sz="quarter" idx="16"/>
          </p:nvPr>
        </p:nvSpPr>
        <p:spPr/>
        <p:txBody>
          <a:bodyPr/>
          <a:lstStyle/>
          <a:p>
            <a:endParaRPr lang="en-GB" dirty="0"/>
          </a:p>
        </p:txBody>
      </p:sp>
      <p:sp>
        <p:nvSpPr>
          <p:cNvPr id="11" name="Slide Number Placeholder 10"/>
          <p:cNvSpPr>
            <a:spLocks noGrp="1"/>
          </p:cNvSpPr>
          <p:nvPr>
            <p:ph type="sldNum" sz="quarter" idx="17"/>
          </p:nvPr>
        </p:nvSpPr>
        <p:spPr/>
        <p:txBody>
          <a:bodyPr/>
          <a:lstStyle/>
          <a:p>
            <a:fld id="{5BA07366-CB75-4AA8-9E5B-928B849F427C}" type="slidenum">
              <a:rPr lang="en-GB" smtClean="0"/>
              <a:pPr/>
              <a:t>‹#›</a:t>
            </a:fld>
            <a:endParaRPr lang="en-GB" dirty="0"/>
          </a:p>
        </p:txBody>
      </p:sp>
      <p:sp>
        <p:nvSpPr>
          <p:cNvPr id="23" name="SD_VAR_CompanyYear"/>
          <p:cNvSpPr txBox="1"/>
          <p:nvPr userDrawn="1">
            <p:custDataLst>
              <p:tags r:id="rId1"/>
            </p:custDataLst>
          </p:nvPr>
        </p:nvSpPr>
        <p:spPr>
          <a:xfrm>
            <a:off x="491055" y="6517926"/>
            <a:ext cx="732573" cy="107722"/>
          </a:xfrm>
          <a:prstGeom prst="rect">
            <a:avLst/>
          </a:prstGeom>
          <a:noFill/>
        </p:spPr>
        <p:txBody>
          <a:bodyPr wrap="none" lIns="0" tIns="0" rIns="0" bIns="0" rtlCol="0">
            <a:spAutoFit/>
          </a:bodyPr>
          <a:lstStyle/>
          <a:p>
            <a:r>
              <a:rPr lang="en-GB" sz="700" noProof="0" smtClean="0">
                <a:solidFill>
                  <a:schemeClr val="tx1"/>
                </a:solidFill>
              </a:rPr>
              <a:t>DNV GL © 2016</a:t>
            </a:r>
            <a:endParaRPr lang="en-GB" sz="700" noProof="0" dirty="0">
              <a:solidFill>
                <a:schemeClr val="tx1"/>
              </a:solidFill>
            </a:endParaRPr>
          </a:p>
        </p:txBody>
      </p:sp>
      <p:sp>
        <p:nvSpPr>
          <p:cNvPr id="21" name="SD_FLD_DocumentNumber"/>
          <p:cNvSpPr txBox="1">
            <a:spLocks noChangeArrowheads="1"/>
          </p:cNvSpPr>
          <p:nvPr userDrawn="1"/>
        </p:nvSpPr>
        <p:spPr bwMode="auto">
          <a:xfrm>
            <a:off x="1691680" y="6517697"/>
            <a:ext cx="2805707" cy="17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endParaRPr lang="en-GB" altLang="ja-JP" sz="700" dirty="0">
              <a:solidFill>
                <a:srgbClr val="000000"/>
              </a:solidFill>
              <a:ea typeface="ＭＳ Ｐゴシック" charset="-128"/>
              <a:cs typeface="Arial" charset="0"/>
            </a:endParaRPr>
          </a:p>
        </p:txBody>
      </p:sp>
      <p:sp>
        <p:nvSpPr>
          <p:cNvPr id="25"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7" name="SD_FLD_DocumentDate"/>
          <p:cNvSpPr/>
          <p:nvPr userDrawn="1"/>
        </p:nvSpPr>
        <p:spPr>
          <a:xfrm>
            <a:off x="249520" y="3862800"/>
            <a:ext cx="6446555" cy="331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600" b="0" kern="1200" smtClean="0">
                <a:solidFill>
                  <a:schemeClr val="tx2"/>
                </a:solidFill>
                <a:latin typeface="+mn-lt"/>
                <a:ea typeface="+mn-ea"/>
                <a:cs typeface="+mn-cs"/>
              </a:rPr>
              <a:t>28 September 2016</a:t>
            </a:r>
            <a:endParaRPr lang="en-GB" sz="1600" b="0" kern="1200" dirty="0" smtClean="0">
              <a:solidFill>
                <a:schemeClr val="tx2"/>
              </a:solidFill>
              <a:latin typeface="+mn-lt"/>
              <a:ea typeface="+mn-ea"/>
              <a:cs typeface="+mn-cs"/>
            </a:endParaRPr>
          </a:p>
        </p:txBody>
      </p:sp>
      <p:sp>
        <p:nvSpPr>
          <p:cNvPr id="28" name="SD_FLD_Author"/>
          <p:cNvSpPr txBox="1">
            <a:spLocks noChangeArrowheads="1"/>
          </p:cNvSpPr>
          <p:nvPr userDrawn="1"/>
        </p:nvSpPr>
        <p:spPr bwMode="auto">
          <a:xfrm>
            <a:off x="250823" y="3574800"/>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marL="0" indent="0" algn="l" defTabSz="914400" rtl="0" eaLnBrk="1" latinLnBrk="0" hangingPunct="1">
              <a:lnSpc>
                <a:spcPct val="114000"/>
              </a:lnSpc>
              <a:spcBef>
                <a:spcPts val="600"/>
              </a:spcBef>
              <a:buClr>
                <a:srgbClr val="3F9C35"/>
              </a:buClr>
              <a:buFont typeface="Wingdings 2" pitchFamily="18" charset="2"/>
              <a:buNone/>
            </a:pPr>
            <a:endParaRPr lang="en-GB" altLang="ja-JP" sz="1600" b="1" kern="1200" baseline="0" dirty="0">
              <a:solidFill>
                <a:schemeClr val="tx2"/>
              </a:solidFill>
              <a:latin typeface="+mn-lt"/>
              <a:ea typeface="+mn-ea"/>
              <a:cs typeface="+mn-cs"/>
            </a:endParaRPr>
          </a:p>
        </p:txBody>
      </p:sp>
      <p:sp>
        <p:nvSpPr>
          <p:cNvPr id="22"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1200" b="1" kern="1200" cap="all" baseline="0" dirty="0" smtClean="0">
              <a:solidFill>
                <a:schemeClr val="bg1"/>
              </a:solidFill>
              <a:latin typeface="+mn-lt"/>
              <a:ea typeface="+mn-ea"/>
              <a:cs typeface="+mn-cs"/>
            </a:endParaRPr>
          </a:p>
        </p:txBody>
      </p:sp>
      <p:sp>
        <p:nvSpPr>
          <p:cNvPr id="26" name="Subtitle 2"/>
          <p:cNvSpPr>
            <a:spLocks noGrp="1"/>
          </p:cNvSpPr>
          <p:nvPr>
            <p:ph type="subTitle" idx="1"/>
          </p:nvPr>
        </p:nvSpPr>
        <p:spPr>
          <a:xfrm>
            <a:off x="250825" y="2420888"/>
            <a:ext cx="6445250" cy="648072"/>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4453930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70800"/>
            <a:ext cx="4244976" cy="4722013"/>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
        <p:nvSpPr>
          <p:cNvPr id="10" name="Picture Placeholder 9"/>
          <p:cNvSpPr>
            <a:spLocks noGrp="1"/>
          </p:cNvSpPr>
          <p:nvPr>
            <p:ph type="pic" sz="quarter" idx="13"/>
          </p:nvPr>
        </p:nvSpPr>
        <p:spPr>
          <a:xfrm>
            <a:off x="4649788" y="1268413"/>
            <a:ext cx="4242692" cy="4724400"/>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Tree>
    <p:extLst>
      <p:ext uri="{BB962C8B-B14F-4D97-AF65-F5344CB8AC3E}">
        <p14:creationId xmlns:p14="http://schemas.microsoft.com/office/powerpoint/2010/main" val="411849562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10" name="Text Placeholder 9"/>
          <p:cNvSpPr>
            <a:spLocks noGrp="1"/>
          </p:cNvSpPr>
          <p:nvPr>
            <p:ph type="body" sz="quarter" idx="14"/>
          </p:nvPr>
        </p:nvSpPr>
        <p:spPr>
          <a:xfrm>
            <a:off x="247948" y="5678682"/>
            <a:ext cx="8644531" cy="337924"/>
          </a:xfrm>
        </p:spPr>
        <p:txBody>
          <a:bodyPr>
            <a:noAutofit/>
          </a:bodyPr>
          <a:lstStyle>
            <a:lvl1pPr marL="0" indent="0">
              <a:lnSpc>
                <a:spcPct val="100000"/>
              </a:lnSpc>
              <a:spcBef>
                <a:spcPts val="0"/>
              </a:spcBef>
              <a:buNone/>
              <a:defRPr sz="1100" b="1"/>
            </a:lvl1pPr>
          </a:lstStyle>
          <a:p>
            <a:pPr lvl="0"/>
            <a:r>
              <a:rPr lang="en-GB" dirty="0" smtClean="0"/>
              <a:t>Click to edit Master text styles</a:t>
            </a:r>
          </a:p>
        </p:txBody>
      </p:sp>
      <p:sp>
        <p:nvSpPr>
          <p:cNvPr id="12" name="Picture Placeholder 8"/>
          <p:cNvSpPr>
            <a:spLocks noGrp="1"/>
          </p:cNvSpPr>
          <p:nvPr>
            <p:ph type="pic" sz="quarter" idx="13"/>
          </p:nvPr>
        </p:nvSpPr>
        <p:spPr>
          <a:xfrm>
            <a:off x="0" y="943199"/>
            <a:ext cx="8892000" cy="4679931"/>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13" name="Table Placeholder 11"/>
          <p:cNvSpPr>
            <a:spLocks noGrp="1"/>
          </p:cNvSpPr>
          <p:nvPr>
            <p:ph type="tbl" sz="quarter" idx="15"/>
          </p:nvPr>
        </p:nvSpPr>
        <p:spPr>
          <a:xfrm>
            <a:off x="0" y="5537488"/>
            <a:ext cx="8892000" cy="21590"/>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330934251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8457151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Date Placeholder 1"/>
          <p:cNvSpPr>
            <a:spLocks noGrp="1"/>
          </p:cNvSpPr>
          <p:nvPr>
            <p:ph type="dt" sz="half" idx="10"/>
          </p:nvPr>
        </p:nvSpPr>
        <p:spPr/>
        <p:txBody>
          <a:bodyPr/>
          <a:lstStyle>
            <a:lvl1pPr>
              <a:defRPr>
                <a:solidFill>
                  <a:schemeClr val="bg1"/>
                </a:solidFill>
              </a:defRPr>
            </a:lvl1pPr>
          </a:lstStyle>
          <a:p>
            <a:endParaRPr lang="en-GB" dirty="0"/>
          </a:p>
        </p:txBody>
      </p:sp>
      <p:sp>
        <p:nvSpPr>
          <p:cNvPr id="3" name="Footer Placeholder 2"/>
          <p:cNvSpPr>
            <a:spLocks noGrp="1"/>
          </p:cNvSpPr>
          <p:nvPr>
            <p:ph type="ftr" sz="quarter" idx="11"/>
          </p:nvPr>
        </p:nvSpPr>
        <p:spPr>
          <a:xfrm>
            <a:off x="4497388" y="6537522"/>
            <a:ext cx="4246563" cy="160319"/>
          </a:xfrm>
        </p:spPr>
        <p:txBody>
          <a:bodyPr/>
          <a:lstStyle>
            <a:lvl1pPr>
              <a:defRPr>
                <a:solidFill>
                  <a:schemeClr val="bg1"/>
                </a:solidFill>
              </a:defRPr>
            </a:lvl1pPr>
          </a:lstStyle>
          <a:p>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a:t>
            </a:fld>
            <a:endParaRPr lang="en-GB" dirty="0"/>
          </a:p>
        </p:txBody>
      </p:sp>
      <p:sp>
        <p:nvSpPr>
          <p:cNvPr id="6"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28 September 2016</a:t>
            </a:r>
            <a:endParaRPr lang="en-GB" altLang="ja-JP" sz="700" dirty="0">
              <a:solidFill>
                <a:schemeClr val="tx1"/>
              </a:solidFill>
              <a:ea typeface="ＭＳ Ｐゴシック" charset="-128"/>
              <a:cs typeface="Arial" charset="0"/>
            </a:endParaRPr>
          </a:p>
        </p:txBody>
      </p:sp>
      <p:sp>
        <p:nvSpPr>
          <p:cNvPr id="8"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06991459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1" y="260350"/>
            <a:ext cx="8893174" cy="31612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2572"/>
            <a:ext cx="8425631" cy="1304415"/>
          </a:xfrm>
        </p:spPr>
        <p:txBody>
          <a:bodyPr anchor="t" anchorCtr="0">
            <a:noAutofit/>
          </a:bodyPr>
          <a:lstStyle>
            <a:lvl1pPr>
              <a:defRPr sz="24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cxnSp>
        <p:nvCxnSpPr>
          <p:cNvPr id="7" name="Straight Connector 6"/>
          <p:cNvCxnSpPr/>
          <p:nvPr userDrawn="1"/>
        </p:nvCxnSpPr>
        <p:spPr>
          <a:xfrm>
            <a:off x="-3601" y="3343880"/>
            <a:ext cx="8895600"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50823" y="3518053"/>
            <a:ext cx="4246563" cy="216024"/>
          </a:xfrm>
        </p:spPr>
        <p:txBody>
          <a:bodyPr anchor="b" anchorCtr="0">
            <a:noAutofit/>
          </a:bodyPr>
          <a:lstStyle>
            <a:lvl1pPr marL="0" indent="0">
              <a:lnSpc>
                <a:spcPct val="100000"/>
              </a:lnSpc>
              <a:buNone/>
              <a:defRPr sz="12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250823" y="3752838"/>
            <a:ext cx="4246563" cy="204873"/>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250823" y="3957711"/>
            <a:ext cx="4246563" cy="320602"/>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Telephone number</a:t>
            </a:r>
          </a:p>
        </p:txBody>
      </p:sp>
      <p:sp>
        <p:nvSpPr>
          <p:cNvPr id="13" name="TextBox 12"/>
          <p:cNvSpPr txBox="1"/>
          <p:nvPr userDrawn="1"/>
        </p:nvSpPr>
        <p:spPr>
          <a:xfrm>
            <a:off x="250825" y="5769260"/>
            <a:ext cx="2045659" cy="138499"/>
          </a:xfrm>
          <a:prstGeom prst="rect">
            <a:avLst/>
          </a:prstGeom>
          <a:noFill/>
        </p:spPr>
        <p:txBody>
          <a:bodyPr wrap="square" lIns="0" tIns="0" rIns="0" bIns="0" rtlCol="0">
            <a:spAutoFit/>
          </a:bodyPr>
          <a:lstStyle/>
          <a:p>
            <a:pPr algn="l"/>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4" name="TextBox 13"/>
          <p:cNvSpPr txBox="1"/>
          <p:nvPr userDrawn="1"/>
        </p:nvSpPr>
        <p:spPr>
          <a:xfrm>
            <a:off x="249663" y="4967444"/>
            <a:ext cx="2045659" cy="184666"/>
          </a:xfrm>
          <a:prstGeom prst="rect">
            <a:avLst/>
          </a:prstGeom>
          <a:noFill/>
        </p:spPr>
        <p:txBody>
          <a:bodyPr wrap="square" lIns="0" tIns="0" rIns="0" bIns="0" rtlCol="0">
            <a:spAutoFit/>
          </a:bodyPr>
          <a:lstStyle/>
          <a:p>
            <a:pPr algn="l"/>
            <a:r>
              <a:rPr lang="en-GB" sz="1200" b="1" cap="none" baseline="0" noProof="1" smtClean="0">
                <a:solidFill>
                  <a:schemeClr val="tx1"/>
                </a:solidFill>
              </a:rPr>
              <a:t>www.dnvgl.com</a:t>
            </a:r>
            <a:endParaRPr lang="en-GB" sz="1200" b="1" cap="none" baseline="0" noProof="1">
              <a:solidFill>
                <a:schemeClr val="tx1"/>
              </a:solidFill>
            </a:endParaRPr>
          </a:p>
        </p:txBody>
      </p:sp>
    </p:spTree>
    <p:extLst>
      <p:ext uri="{BB962C8B-B14F-4D97-AF65-F5344CB8AC3E}">
        <p14:creationId xmlns:p14="http://schemas.microsoft.com/office/powerpoint/2010/main" val="381487980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7" name="Text Placeholder 6"/>
          <p:cNvSpPr>
            <a:spLocks noGrp="1"/>
          </p:cNvSpPr>
          <p:nvPr>
            <p:ph type="body" sz="quarter" idx="13"/>
          </p:nvPr>
        </p:nvSpPr>
        <p:spPr>
          <a:xfrm>
            <a:off x="250823" y="1268413"/>
            <a:ext cx="8641657" cy="4724400"/>
          </a:xfrm>
        </p:spPr>
        <p:txBody>
          <a:bodyPr/>
          <a:lstStyle>
            <a:lvl1pPr marL="342900" indent="-342900">
              <a:lnSpc>
                <a:spcPct val="100000"/>
              </a:lnSpc>
              <a:spcBef>
                <a:spcPts val="1200"/>
              </a:spcBef>
              <a:buClr>
                <a:srgbClr val="333333"/>
              </a:buClr>
              <a:buFont typeface="+mj-lt"/>
              <a:buAutoNum type="arabicPeriod"/>
              <a:defRPr b="1"/>
            </a:lvl1pPr>
            <a:lvl2pPr marL="522000" indent="-180000">
              <a:buFont typeface="Wingdings" panose="05000000000000000000" pitchFamily="2" charset="2"/>
              <a:buChar char="§"/>
              <a:defRPr/>
            </a:lvl2pPr>
            <a:lvl3pPr marL="738000">
              <a:defRPr/>
            </a:lvl3pPr>
          </a:lstStyle>
          <a:p>
            <a:pPr lvl="0"/>
            <a:r>
              <a:rPr lang="en-GB" dirty="0" smtClean="0"/>
              <a:t>Click to edit Master text styles</a:t>
            </a:r>
          </a:p>
          <a:p>
            <a:pPr lvl="1"/>
            <a:r>
              <a:rPr lang="en-GB" dirty="0" smtClean="0"/>
              <a:t>Second level</a:t>
            </a:r>
          </a:p>
          <a:p>
            <a:pPr lvl="2"/>
            <a:r>
              <a:rPr lang="en-GB" dirty="0" smtClean="0"/>
              <a:t>Third level</a:t>
            </a:r>
          </a:p>
        </p:txBody>
      </p:sp>
    </p:spTree>
    <p:extLst>
      <p:ext uri="{BB962C8B-B14F-4D97-AF65-F5344CB8AC3E}">
        <p14:creationId xmlns:p14="http://schemas.microsoft.com/office/powerpoint/2010/main" val="40912837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4147950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0" y="1160747"/>
            <a:ext cx="8893175" cy="3442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765372"/>
            <a:ext cx="831762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BA07366-CB75-4AA8-9E5B-928B849F427C}" type="slidenum">
              <a:rPr lang="en-GB" smtClean="0"/>
              <a:pPr/>
              <a:t>‹#›</a:t>
            </a:fld>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528482"/>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8" name="SD_VAR_CompanyYear"/>
          <p:cNvSpPr txBox="1"/>
          <p:nvPr userDrawn="1">
            <p:custDataLst>
              <p:tags r:id="rId1"/>
            </p:custDataLst>
          </p:nvPr>
        </p:nvSpPr>
        <p:spPr>
          <a:xfrm>
            <a:off x="491055" y="6517926"/>
            <a:ext cx="732573" cy="107722"/>
          </a:xfrm>
          <a:prstGeom prst="rect">
            <a:avLst/>
          </a:prstGeom>
          <a:noFill/>
        </p:spPr>
        <p:txBody>
          <a:bodyPr wrap="none" lIns="0" tIns="0" rIns="0" bIns="0" rtlCol="0">
            <a:spAutoFit/>
          </a:bodyPr>
          <a:lstStyle/>
          <a:p>
            <a:r>
              <a:rPr lang="en-GB" sz="700" noProof="0" smtClean="0">
                <a:solidFill>
                  <a:schemeClr val="tx1"/>
                </a:solidFill>
              </a:rPr>
              <a:t>DNV GL © 2016</a:t>
            </a:r>
            <a:endParaRPr lang="en-GB" sz="700" noProof="0" dirty="0">
              <a:solidFill>
                <a:schemeClr val="tx1"/>
              </a:solidFill>
            </a:endParaRPr>
          </a:p>
        </p:txBody>
      </p:sp>
      <p:sp>
        <p:nvSpPr>
          <p:cNvPr id="16"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2"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28 September 2016</a:t>
            </a:r>
            <a:endParaRPr lang="en-GB" altLang="ja-JP" sz="700" dirty="0">
              <a:solidFill>
                <a:schemeClr val="tx1"/>
              </a:solidFill>
              <a:ea typeface="ＭＳ Ｐゴシック" charset="-128"/>
              <a:cs typeface="Arial" charset="0"/>
            </a:endParaRPr>
          </a:p>
        </p:txBody>
      </p:sp>
      <p:sp>
        <p:nvSpPr>
          <p:cNvPr id="23"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1200" b="1" kern="1200" cap="all" baseline="0" dirty="0" smtClean="0">
              <a:solidFill>
                <a:schemeClr val="bg1"/>
              </a:solidFill>
              <a:latin typeface="+mn-lt"/>
              <a:ea typeface="+mn-ea"/>
              <a:cs typeface="+mn-cs"/>
            </a:endParaRPr>
          </a:p>
        </p:txBody>
      </p:sp>
      <p:sp>
        <p:nvSpPr>
          <p:cNvPr id="25"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6774833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with imag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p:cNvSpPr>
            <a:spLocks noGrp="1"/>
          </p:cNvSpPr>
          <p:nvPr>
            <p:ph type="pic" sz="quarter" idx="15"/>
          </p:nvPr>
        </p:nvSpPr>
        <p:spPr>
          <a:xfrm>
            <a:off x="0" y="1160463"/>
            <a:ext cx="8893174" cy="3096000"/>
          </a:xfrm>
          <a:solidFill>
            <a:schemeClr val="bg2">
              <a:lumMod val="40000"/>
              <a:lumOff val="60000"/>
            </a:schemeClr>
          </a:solidFill>
        </p:spPr>
        <p:txBody>
          <a:bodyPr/>
          <a:lstStyle>
            <a:lvl1pPr marL="0" indent="0" algn="ctr">
              <a:buFontTx/>
              <a:buNone/>
              <a:defRPr b="0"/>
            </a:lvl1pPr>
          </a:lstStyle>
          <a:p>
            <a:r>
              <a:rPr lang="en-US" smtClean="0"/>
              <a:t>Click icon to add picture</a:t>
            </a:r>
            <a:endParaRPr lang="en-US" dirty="0"/>
          </a:p>
        </p:txBody>
      </p:sp>
      <p:sp>
        <p:nvSpPr>
          <p:cNvPr id="15" name="Rectangle 14"/>
          <p:cNvSpPr/>
          <p:nvPr userDrawn="1"/>
        </p:nvSpPr>
        <p:spPr>
          <a:xfrm>
            <a:off x="0" y="4271529"/>
            <a:ext cx="8893175" cy="17212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4876154"/>
            <a:ext cx="831762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BA07366-CB75-4AA8-9E5B-928B849F427C}" type="slidenum">
              <a:rPr lang="en-GB" smtClean="0"/>
              <a:pPr/>
              <a:t>‹#›</a:t>
            </a:fld>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64788"/>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6" name="SD_VAR_CompanyYear"/>
          <p:cNvSpPr txBox="1"/>
          <p:nvPr userDrawn="1">
            <p:custDataLst>
              <p:tags r:id="rId1"/>
            </p:custDataLst>
          </p:nvPr>
        </p:nvSpPr>
        <p:spPr>
          <a:xfrm>
            <a:off x="491055" y="6517926"/>
            <a:ext cx="732573" cy="107722"/>
          </a:xfrm>
          <a:prstGeom prst="rect">
            <a:avLst/>
          </a:prstGeom>
          <a:noFill/>
        </p:spPr>
        <p:txBody>
          <a:bodyPr wrap="none" lIns="0" tIns="0" rIns="0" bIns="0" rtlCol="0">
            <a:spAutoFit/>
          </a:bodyPr>
          <a:lstStyle/>
          <a:p>
            <a:r>
              <a:rPr lang="en-GB" sz="700" noProof="0" smtClean="0">
                <a:solidFill>
                  <a:schemeClr val="tx1"/>
                </a:solidFill>
              </a:rPr>
              <a:t>DNV GL © 2016</a:t>
            </a:r>
            <a:endParaRPr lang="en-GB" sz="700" noProof="0" dirty="0">
              <a:solidFill>
                <a:schemeClr val="tx1"/>
              </a:solidFill>
            </a:endParaRPr>
          </a:p>
        </p:txBody>
      </p:sp>
      <p:sp>
        <p:nvSpPr>
          <p:cNvPr id="18"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2"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28 September 2016</a:t>
            </a:r>
            <a:endParaRPr lang="en-GB" altLang="ja-JP" sz="700" dirty="0">
              <a:solidFill>
                <a:schemeClr val="tx1"/>
              </a:solidFill>
              <a:ea typeface="ＭＳ Ｐゴシック" charset="-128"/>
              <a:cs typeface="Arial" charset="0"/>
            </a:endParaRPr>
          </a:p>
        </p:txBody>
      </p:sp>
      <p:sp>
        <p:nvSpPr>
          <p:cNvPr id="24" name="SD_FLD_BusinessAreaName"/>
          <p:cNvSpPr/>
          <p:nvPr userDrawn="1"/>
        </p:nvSpPr>
        <p:spPr>
          <a:xfrm>
            <a:off x="250825" y="4501596"/>
            <a:ext cx="6445252" cy="216149"/>
          </a:xfrm>
          <a:prstGeom prst="rect">
            <a:avLst/>
          </a:prstGeom>
        </p:spPr>
        <p:txBody>
          <a:bodyPr vert="horz" lIns="0" tIns="0" rIns="0" bIns="0" rtlCol="0" anchor="b" anchorCtr="0">
            <a:noAutofit/>
          </a:bodyPr>
          <a:lstStyle/>
          <a:p>
            <a:pPr lvl="0" indent="0">
              <a:lnSpc>
                <a:spcPct val="114000"/>
              </a:lnSpc>
              <a:spcBef>
                <a:spcPts val="600"/>
              </a:spcBef>
              <a:buClr>
                <a:srgbClr val="3F9C35"/>
              </a:buClr>
              <a:buFont typeface="Wingdings 2" pitchFamily="18" charset="2"/>
              <a:buNone/>
            </a:pPr>
            <a:endParaRPr lang="en-GB" sz="1400" b="1" cap="all" baseline="0" dirty="0" smtClean="0">
              <a:solidFill>
                <a:schemeClr val="bg1"/>
              </a:solidFill>
            </a:endParaRPr>
          </a:p>
        </p:txBody>
      </p:sp>
      <p:sp>
        <p:nvSpPr>
          <p:cNvPr id="23"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3934004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3933056"/>
            <a:ext cx="8893174" cy="2059757"/>
          </a:xfrm>
          <a:prstGeom prst="rect">
            <a:avLst/>
          </a:prstGeom>
          <a:solidFill>
            <a:srgbClr val="009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icture Placeholder 7"/>
          <p:cNvSpPr>
            <a:spLocks noGrp="1"/>
          </p:cNvSpPr>
          <p:nvPr>
            <p:ph type="pic" sz="quarter" idx="15"/>
          </p:nvPr>
        </p:nvSpPr>
        <p:spPr>
          <a:xfrm>
            <a:off x="0" y="1160462"/>
            <a:ext cx="8893174" cy="2756849"/>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ctrTitle"/>
          </p:nvPr>
        </p:nvSpPr>
        <p:spPr>
          <a:xfrm>
            <a:off x="250825" y="4312347"/>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3924941"/>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21" name="SD_VAR_CompanyYear"/>
          <p:cNvSpPr txBox="1"/>
          <p:nvPr userDrawn="1">
            <p:custDataLst>
              <p:tags r:id="rId1"/>
            </p:custDataLst>
          </p:nvPr>
        </p:nvSpPr>
        <p:spPr>
          <a:xfrm>
            <a:off x="491055" y="6517926"/>
            <a:ext cx="732573" cy="107722"/>
          </a:xfrm>
          <a:prstGeom prst="rect">
            <a:avLst/>
          </a:prstGeom>
          <a:noFill/>
        </p:spPr>
        <p:txBody>
          <a:bodyPr wrap="none" lIns="0" tIns="0" rIns="0" bIns="0" rtlCol="0">
            <a:spAutoFit/>
          </a:bodyPr>
          <a:lstStyle/>
          <a:p>
            <a:r>
              <a:rPr lang="en-GB" sz="700" noProof="0" smtClean="0">
                <a:solidFill>
                  <a:schemeClr val="tx1"/>
                </a:solidFill>
              </a:rPr>
              <a:t>DNV GL © 2016</a:t>
            </a:r>
            <a:endParaRPr lang="en-GB" sz="700" noProof="0" dirty="0">
              <a:solidFill>
                <a:schemeClr val="tx1"/>
              </a:solidFill>
            </a:endParaRPr>
          </a:p>
        </p:txBody>
      </p:sp>
      <p:sp>
        <p:nvSpPr>
          <p:cNvPr id="22" name="SD_FLD_Author"/>
          <p:cNvSpPr txBox="1">
            <a:spLocks noChangeArrowheads="1"/>
          </p:cNvSpPr>
          <p:nvPr userDrawn="1"/>
        </p:nvSpPr>
        <p:spPr bwMode="auto">
          <a:xfrm>
            <a:off x="250823" y="5363202"/>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chorCtr="0"/>
          <a:lstStyle/>
          <a:p>
            <a:pPr marL="0" indent="0" algn="l" defTabSz="914400" rtl="0" eaLnBrk="1" latinLnBrk="0" hangingPunct="1">
              <a:lnSpc>
                <a:spcPct val="114000"/>
              </a:lnSpc>
              <a:spcBef>
                <a:spcPts val="600"/>
              </a:spcBef>
              <a:buClr>
                <a:srgbClr val="3F9C35"/>
              </a:buClr>
              <a:buFont typeface="Wingdings 2" pitchFamily="18" charset="2"/>
              <a:buNone/>
            </a:pPr>
            <a:endParaRPr lang="en-GB" altLang="ja-JP" sz="1200" b="1" kern="1200" baseline="0" dirty="0">
              <a:solidFill>
                <a:schemeClr val="tx2"/>
              </a:solidFill>
              <a:latin typeface="+mn-lt"/>
              <a:ea typeface="+mn-ea"/>
              <a:cs typeface="+mn-cs"/>
            </a:endParaRPr>
          </a:p>
        </p:txBody>
      </p:sp>
      <p:sp>
        <p:nvSpPr>
          <p:cNvPr id="23" name="SD_FLD_DocumentDate"/>
          <p:cNvSpPr/>
          <p:nvPr userDrawn="1"/>
        </p:nvSpPr>
        <p:spPr>
          <a:xfrm>
            <a:off x="249520" y="5685609"/>
            <a:ext cx="6446555" cy="30720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200" b="0" kern="1200" smtClean="0">
                <a:solidFill>
                  <a:schemeClr val="tx2"/>
                </a:solidFill>
                <a:latin typeface="+mn-lt"/>
                <a:ea typeface="+mn-ea"/>
                <a:cs typeface="+mn-cs"/>
              </a:rPr>
              <a:t>28 September 2016</a:t>
            </a:r>
            <a:endParaRPr lang="en-GB" sz="1200" b="0" kern="1200" dirty="0" smtClean="0">
              <a:solidFill>
                <a:schemeClr val="tx2"/>
              </a:solidFill>
              <a:latin typeface="+mn-lt"/>
              <a:ea typeface="+mn-ea"/>
              <a:cs typeface="+mn-cs"/>
            </a:endParaRPr>
          </a:p>
        </p:txBody>
      </p:sp>
      <p:sp>
        <p:nvSpPr>
          <p:cNvPr id="24"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6" name="SD_FLD_DocumentNumber"/>
          <p:cNvSpPr txBox="1">
            <a:spLocks noChangeArrowheads="1"/>
          </p:cNvSpPr>
          <p:nvPr userDrawn="1"/>
        </p:nvSpPr>
        <p:spPr bwMode="auto">
          <a:xfrm>
            <a:off x="1691680" y="6517697"/>
            <a:ext cx="2805707" cy="17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endParaRPr lang="en-GB" altLang="ja-JP" sz="700" dirty="0">
              <a:solidFill>
                <a:srgbClr val="000000"/>
              </a:solidFill>
              <a:ea typeface="ＭＳ Ｐゴシック" charset="-128"/>
              <a:cs typeface="Arial" charset="0"/>
            </a:endParaRPr>
          </a:p>
        </p:txBody>
      </p:sp>
      <p:sp>
        <p:nvSpPr>
          <p:cNvPr id="28" name="SD_FLD_BusinessAreaName"/>
          <p:cNvSpPr/>
          <p:nvPr userDrawn="1"/>
        </p:nvSpPr>
        <p:spPr>
          <a:xfrm>
            <a:off x="246122" y="4056885"/>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1200" b="1" kern="1200" cap="all" baseline="0" dirty="0" smtClean="0">
              <a:solidFill>
                <a:schemeClr val="bg1"/>
              </a:solidFill>
              <a:latin typeface="+mn-lt"/>
              <a:ea typeface="+mn-ea"/>
              <a:cs typeface="+mn-cs"/>
            </a:endParaRPr>
          </a:p>
        </p:txBody>
      </p:sp>
      <p:sp>
        <p:nvSpPr>
          <p:cNvPr id="30" name="Subtitle 2"/>
          <p:cNvSpPr>
            <a:spLocks noGrp="1"/>
          </p:cNvSpPr>
          <p:nvPr>
            <p:ph type="subTitle" idx="1"/>
          </p:nvPr>
        </p:nvSpPr>
        <p:spPr>
          <a:xfrm>
            <a:off x="250825" y="5039166"/>
            <a:ext cx="6445250" cy="324036"/>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7"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25069148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1" y="260351"/>
            <a:ext cx="8893174" cy="57324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8761"/>
            <a:ext cx="6445250"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
        <p:nvSpPr>
          <p:cNvPr id="11" name="Rectangle 10"/>
          <p:cNvSpPr/>
          <p:nvPr userDrawn="1"/>
        </p:nvSpPr>
        <p:spPr>
          <a:xfrm>
            <a:off x="0" y="5907600"/>
            <a:ext cx="8892000" cy="2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929000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slide with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260351"/>
            <a:ext cx="8892000" cy="5732462"/>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title"/>
          </p:nvPr>
        </p:nvSpPr>
        <p:spPr>
          <a:xfrm>
            <a:off x="250825" y="1268761"/>
            <a:ext cx="6445250"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
        <p:nvSpPr>
          <p:cNvPr id="12" name="Table Placeholder 11"/>
          <p:cNvSpPr>
            <a:spLocks noGrp="1"/>
          </p:cNvSpPr>
          <p:nvPr>
            <p:ph type="tbl" sz="quarter" idx="14"/>
          </p:nvPr>
        </p:nvSpPr>
        <p:spPr>
          <a:xfrm>
            <a:off x="0" y="5907170"/>
            <a:ext cx="8892000" cy="21590"/>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24439818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68414"/>
            <a:ext cx="4243389"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649787" y="1268414"/>
            <a:ext cx="4243387"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42380756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wo content with sub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smtClean="0"/>
              <a:t>Click to edit Master title style</a:t>
            </a:r>
            <a:endParaRPr lang="en-GB" dirty="0"/>
          </a:p>
        </p:txBody>
      </p:sp>
      <p:sp>
        <p:nvSpPr>
          <p:cNvPr id="3" name="Text Placeholder 2"/>
          <p:cNvSpPr>
            <a:spLocks noGrp="1"/>
          </p:cNvSpPr>
          <p:nvPr>
            <p:ph type="body" idx="1"/>
          </p:nvPr>
        </p:nvSpPr>
        <p:spPr>
          <a:xfrm>
            <a:off x="250824" y="972000"/>
            <a:ext cx="4243389" cy="572400"/>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250826" y="1620000"/>
            <a:ext cx="4243387" cy="4372813"/>
          </a:xfrm>
        </p:spPr>
        <p:txBody>
          <a:bodyPr>
            <a:noAutofit/>
          </a:bodyPr>
          <a:lstStyle>
            <a:lvl1pPr>
              <a:defRPr sz="1600" b="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Text Placeholder 4"/>
          <p:cNvSpPr>
            <a:spLocks noGrp="1"/>
          </p:cNvSpPr>
          <p:nvPr>
            <p:ph type="body" sz="quarter" idx="3"/>
          </p:nvPr>
        </p:nvSpPr>
        <p:spPr>
          <a:xfrm>
            <a:off x="4649788" y="970248"/>
            <a:ext cx="4242692" cy="572312"/>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6" name="Content Placeholder 5"/>
          <p:cNvSpPr>
            <a:spLocks noGrp="1"/>
          </p:cNvSpPr>
          <p:nvPr>
            <p:ph sz="quarter" idx="4"/>
          </p:nvPr>
        </p:nvSpPr>
        <p:spPr>
          <a:xfrm>
            <a:off x="4649787" y="1618861"/>
            <a:ext cx="4242693" cy="4373952"/>
          </a:xfrm>
        </p:spPr>
        <p:txBody>
          <a:bodyPr>
            <a:noAutofit/>
          </a:bodyPr>
          <a:lstStyle>
            <a:lvl1pPr>
              <a:defRPr sz="1600" b="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28011361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heme" Target="../theme/theme2.xml"/><Relationship Id="rId1" Type="http://schemas.openxmlformats.org/officeDocument/2006/relationships/slideLayout" Target="../slideLayouts/slideLayout15.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7125"/>
          <a:stretch/>
        </p:blipFill>
        <p:spPr bwMode="auto">
          <a:xfrm>
            <a:off x="0" y="6277564"/>
            <a:ext cx="8895105" cy="328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241082"/>
            <a:ext cx="8641656"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1268414"/>
            <a:ext cx="8641656" cy="47244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2" y="6697681"/>
            <a:ext cx="1257536" cy="154800"/>
          </a:xfrm>
          <a:prstGeom prst="rect">
            <a:avLst/>
          </a:prstGeom>
        </p:spPr>
        <p:txBody>
          <a:bodyPr vert="horz" lIns="0" tIns="0" rIns="0" bIns="0" rtlCol="0" anchor="t" anchorCtr="0"/>
          <a:lstStyle>
            <a:lvl1pPr algn="r">
              <a:defRPr sz="700">
                <a:solidFill>
                  <a:schemeClr val="tx1"/>
                </a:solidFill>
              </a:defRPr>
            </a:lvl1pPr>
          </a:lstStyle>
          <a:p>
            <a:endParaRPr lang="en-GB" dirty="0"/>
          </a:p>
        </p:txBody>
      </p:sp>
      <p:sp>
        <p:nvSpPr>
          <p:cNvPr id="5" name="Footer Placeholder 4"/>
          <p:cNvSpPr>
            <a:spLocks noGrp="1"/>
          </p:cNvSpPr>
          <p:nvPr>
            <p:ph type="ftr" sz="quarter" idx="3"/>
          </p:nvPr>
        </p:nvSpPr>
        <p:spPr>
          <a:xfrm>
            <a:off x="250825" y="6697681"/>
            <a:ext cx="2989028" cy="154800"/>
          </a:xfrm>
          <a:prstGeom prst="rect">
            <a:avLst/>
          </a:prstGeom>
        </p:spPr>
        <p:txBody>
          <a:bodyPr vert="horz" lIns="0" tIns="0" rIns="0" bIns="0" rtlCol="0" anchor="t" anchorCtr="0"/>
          <a:lstStyle>
            <a:lvl1pPr algn="l">
              <a:defRPr sz="750" b="1">
                <a:solidFill>
                  <a:schemeClr val="tx1"/>
                </a:solidFill>
              </a:defRPr>
            </a:lvl1pPr>
          </a:lstStyle>
          <a:p>
            <a:endParaRPr lang="en-GB" dirty="0"/>
          </a:p>
        </p:txBody>
      </p:sp>
      <p:sp>
        <p:nvSpPr>
          <p:cNvPr id="6" name="Slide Number Placeholder 5"/>
          <p:cNvSpPr>
            <a:spLocks noGrp="1"/>
          </p:cNvSpPr>
          <p:nvPr>
            <p:ph type="sldNum" sz="quarter" idx="4"/>
          </p:nvPr>
        </p:nvSpPr>
        <p:spPr>
          <a:xfrm>
            <a:off x="250823" y="6517926"/>
            <a:ext cx="240231" cy="179755"/>
          </a:xfrm>
          <a:prstGeom prst="rect">
            <a:avLst/>
          </a:prstGeom>
        </p:spPr>
        <p:txBody>
          <a:bodyPr vert="horz" lIns="0" tIns="0" rIns="0" bIns="0" rtlCol="0" anchor="t" anchorCtr="0"/>
          <a:lstStyle>
            <a:lvl1pPr algn="l">
              <a:defRPr sz="700">
                <a:solidFill>
                  <a:schemeClr val="tx1"/>
                </a:solidFill>
              </a:defRPr>
            </a:lvl1pPr>
          </a:lstStyle>
          <a:p>
            <a:fld id="{5BA07366-CB75-4AA8-9E5B-928B849F427C}" type="slidenum">
              <a:rPr lang="en-GB" smtClean="0"/>
              <a:pPr/>
              <a:t>‹#›</a:t>
            </a:fld>
            <a:endParaRPr lang="en-GB" dirty="0"/>
          </a:p>
        </p:txBody>
      </p:sp>
      <p:sp>
        <p:nvSpPr>
          <p:cNvPr id="11" name="SD_VAR_CompanyYear"/>
          <p:cNvSpPr txBox="1"/>
          <p:nvPr>
            <p:custDataLst>
              <p:tags r:id="rId16"/>
            </p:custDataLst>
          </p:nvPr>
        </p:nvSpPr>
        <p:spPr>
          <a:xfrm>
            <a:off x="491055" y="6517926"/>
            <a:ext cx="732573" cy="107722"/>
          </a:xfrm>
          <a:prstGeom prst="rect">
            <a:avLst/>
          </a:prstGeom>
          <a:noFill/>
        </p:spPr>
        <p:txBody>
          <a:bodyPr wrap="none" lIns="0" tIns="0" rIns="0" bIns="0" rtlCol="0">
            <a:spAutoFit/>
          </a:bodyPr>
          <a:lstStyle/>
          <a:p>
            <a:r>
              <a:rPr lang="en-GB" sz="700" noProof="0" smtClean="0">
                <a:solidFill>
                  <a:schemeClr val="tx1"/>
                </a:solidFill>
              </a:rPr>
              <a:t>DNV GL © 2016</a:t>
            </a:r>
            <a:endParaRPr lang="en-GB" sz="700" noProof="0" dirty="0">
              <a:solidFill>
                <a:schemeClr val="tx1"/>
              </a:solidFill>
            </a:endParaRPr>
          </a:p>
        </p:txBody>
      </p:sp>
      <p:cxnSp>
        <p:nvCxnSpPr>
          <p:cNvPr id="15" name="Straight Connector 14"/>
          <p:cNvCxnSpPr/>
          <p:nvPr/>
        </p:nvCxnSpPr>
        <p:spPr>
          <a:xfrm>
            <a:off x="0" y="9432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D_FLD_Confidentiality"/>
          <p:cNvSpPr/>
          <p:nvPr/>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12" name="SD_FLD_Draft" hidden="1"/>
          <p:cNvSpPr txBox="1">
            <a:spLocks noChangeArrowheads="1"/>
          </p:cNvSpPr>
          <p:nvPr/>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
        <p:nvSpPr>
          <p:cNvPr id="14" name="SD_FLD_DocumentDate"/>
          <p:cNvSpPr txBox="1">
            <a:spLocks noChangeArrowheads="1"/>
          </p:cNvSpPr>
          <p:nvPr/>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28 September 2016</a:t>
            </a:r>
            <a:endParaRPr lang="en-GB" altLang="ja-JP" sz="700" dirty="0">
              <a:solidFill>
                <a:schemeClr val="tx1"/>
              </a:solidFill>
              <a:ea typeface="ＭＳ Ｐゴシック" charset="-128"/>
              <a:cs typeface="Arial" charset="0"/>
            </a:endParaRPr>
          </a:p>
        </p:txBody>
      </p:sp>
    </p:spTree>
    <p:extLst>
      <p:ext uri="{BB962C8B-B14F-4D97-AF65-F5344CB8AC3E}">
        <p14:creationId xmlns:p14="http://schemas.microsoft.com/office/powerpoint/2010/main" val="438226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65" r:id="rId7"/>
    <p:sldLayoutId id="2147483652" r:id="rId8"/>
    <p:sldLayoutId id="2147483653" r:id="rId9"/>
    <p:sldLayoutId id="2147483664" r:id="rId10"/>
    <p:sldLayoutId id="2147483666" r:id="rId11"/>
    <p:sldLayoutId id="2147483654" r:id="rId12"/>
    <p:sldLayoutId id="2147483655" r:id="rId13"/>
    <p:sldLayoutId id="2147483667" r:id="rId14"/>
  </p:sldLayoutIdLst>
  <p:timing>
    <p:tnLst>
      <p:par>
        <p:cTn id="1" dur="indefinite" restart="never" nodeType="tmRoot"/>
      </p:par>
    </p:tnLst>
  </p:timing>
  <p:hf hdr="0" ftr="0" dt="0"/>
  <p:txStyles>
    <p:titleStyle>
      <a:lvl1pPr algn="l" defTabSz="914400" rtl="0" eaLnBrk="1" latinLnBrk="0" hangingPunct="1">
        <a:spcBef>
          <a:spcPct val="0"/>
        </a:spcBef>
        <a:buNone/>
        <a:defRPr sz="18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125"/>
          <a:stretch/>
        </p:blipFill>
        <p:spPr bwMode="auto">
          <a:xfrm>
            <a:off x="0" y="6277564"/>
            <a:ext cx="8895105" cy="328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241082"/>
            <a:ext cx="8641656"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1268414"/>
            <a:ext cx="8641656" cy="47244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2" y="6697681"/>
            <a:ext cx="1257536" cy="154800"/>
          </a:xfrm>
          <a:prstGeom prst="rect">
            <a:avLst/>
          </a:prstGeom>
        </p:spPr>
        <p:txBody>
          <a:bodyPr vert="horz" lIns="0" tIns="0" rIns="0" bIns="0" rtlCol="0" anchor="t" anchorCtr="0"/>
          <a:lstStyle>
            <a:lvl1pPr algn="r">
              <a:defRPr sz="700">
                <a:solidFill>
                  <a:schemeClr val="tx1"/>
                </a:solidFill>
              </a:defRPr>
            </a:lvl1pPr>
          </a:lstStyle>
          <a:p>
            <a:endParaRPr lang="en-GB" dirty="0"/>
          </a:p>
        </p:txBody>
      </p:sp>
      <p:sp>
        <p:nvSpPr>
          <p:cNvPr id="5" name="Footer Placeholder 4"/>
          <p:cNvSpPr>
            <a:spLocks noGrp="1"/>
          </p:cNvSpPr>
          <p:nvPr>
            <p:ph type="ftr" sz="quarter" idx="3"/>
          </p:nvPr>
        </p:nvSpPr>
        <p:spPr>
          <a:xfrm>
            <a:off x="250825" y="6697681"/>
            <a:ext cx="2989028" cy="154800"/>
          </a:xfrm>
          <a:prstGeom prst="rect">
            <a:avLst/>
          </a:prstGeom>
        </p:spPr>
        <p:txBody>
          <a:bodyPr vert="horz" lIns="0" tIns="0" rIns="0" bIns="0" rtlCol="0" anchor="t" anchorCtr="0"/>
          <a:lstStyle>
            <a:lvl1pPr algn="l">
              <a:defRPr sz="750" b="1">
                <a:solidFill>
                  <a:schemeClr val="tx1"/>
                </a:solidFill>
              </a:defRPr>
            </a:lvl1pPr>
          </a:lstStyle>
          <a:p>
            <a:endParaRPr lang="en-GB" dirty="0"/>
          </a:p>
        </p:txBody>
      </p:sp>
      <p:sp>
        <p:nvSpPr>
          <p:cNvPr id="6" name="Slide Number Placeholder 5"/>
          <p:cNvSpPr>
            <a:spLocks noGrp="1"/>
          </p:cNvSpPr>
          <p:nvPr>
            <p:ph type="sldNum" sz="quarter" idx="4"/>
          </p:nvPr>
        </p:nvSpPr>
        <p:spPr>
          <a:xfrm>
            <a:off x="250823" y="6517926"/>
            <a:ext cx="240231" cy="179755"/>
          </a:xfrm>
          <a:prstGeom prst="rect">
            <a:avLst/>
          </a:prstGeom>
        </p:spPr>
        <p:txBody>
          <a:bodyPr vert="horz" lIns="0" tIns="0" rIns="0" bIns="0" rtlCol="0" anchor="t" anchorCtr="0"/>
          <a:lstStyle>
            <a:lvl1pPr algn="l">
              <a:defRPr sz="700">
                <a:solidFill>
                  <a:schemeClr val="tx1"/>
                </a:solidFill>
              </a:defRPr>
            </a:lvl1pPr>
          </a:lstStyle>
          <a:p>
            <a:fld id="{5BA07366-CB75-4AA8-9E5B-928B849F427C}" type="slidenum">
              <a:rPr lang="en-GB" smtClean="0"/>
              <a:pPr/>
              <a:t>‹#›</a:t>
            </a:fld>
            <a:endParaRPr lang="en-GB" dirty="0"/>
          </a:p>
        </p:txBody>
      </p:sp>
      <p:sp>
        <p:nvSpPr>
          <p:cNvPr id="11" name="SD_VAR_CompanyYear"/>
          <p:cNvSpPr txBox="1"/>
          <p:nvPr>
            <p:custDataLst>
              <p:tags r:id="rId3"/>
            </p:custDataLst>
          </p:nvPr>
        </p:nvSpPr>
        <p:spPr>
          <a:xfrm>
            <a:off x="491055" y="6517926"/>
            <a:ext cx="732573" cy="107722"/>
          </a:xfrm>
          <a:prstGeom prst="rect">
            <a:avLst/>
          </a:prstGeom>
          <a:noFill/>
        </p:spPr>
        <p:txBody>
          <a:bodyPr wrap="none" lIns="0" tIns="0" rIns="0" bIns="0" rtlCol="0">
            <a:spAutoFit/>
          </a:bodyPr>
          <a:lstStyle/>
          <a:p>
            <a:r>
              <a:rPr lang="en-GB" sz="700" noProof="0" smtClean="0">
                <a:solidFill>
                  <a:schemeClr val="tx1"/>
                </a:solidFill>
              </a:rPr>
              <a:t>DNV GL © 2016</a:t>
            </a:r>
            <a:endParaRPr lang="en-GB" sz="700" noProof="0" dirty="0">
              <a:solidFill>
                <a:schemeClr val="tx1"/>
              </a:solidFill>
            </a:endParaRPr>
          </a:p>
        </p:txBody>
      </p:sp>
      <p:cxnSp>
        <p:nvCxnSpPr>
          <p:cNvPr id="15" name="Straight Connector 14"/>
          <p:cNvCxnSpPr/>
          <p:nvPr/>
        </p:nvCxnSpPr>
        <p:spPr>
          <a:xfrm>
            <a:off x="0" y="9432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D_FLD_Confidentiality"/>
          <p:cNvSpPr/>
          <p:nvPr/>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14" name="SD_FLD_DocumentDate"/>
          <p:cNvSpPr txBox="1">
            <a:spLocks noChangeArrowheads="1"/>
          </p:cNvSpPr>
          <p:nvPr/>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28 September 2016</a:t>
            </a:r>
            <a:endParaRPr lang="en-GB" altLang="ja-JP" sz="700" dirty="0">
              <a:solidFill>
                <a:schemeClr val="tx1"/>
              </a:solidFill>
              <a:ea typeface="ＭＳ Ｐゴシック" charset="-128"/>
              <a:cs typeface="Arial" charset="0"/>
            </a:endParaRPr>
          </a:p>
        </p:txBody>
      </p:sp>
      <p:sp>
        <p:nvSpPr>
          <p:cNvPr id="13" name="SD_FLD_Draft" hidden="1"/>
          <p:cNvSpPr txBox="1">
            <a:spLocks noChangeArrowheads="1"/>
          </p:cNvSpPr>
          <p:nvPr/>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968027171"/>
      </p:ext>
    </p:extLst>
  </p:cSld>
  <p:clrMap bg1="lt1" tx1="dk1" bg2="lt2" tx2="dk2" accent1="accent1" accent2="accent2" accent3="accent3" accent4="accent4" accent5="accent5" accent6="accent6" hlink="hlink" folHlink="folHlink"/>
  <p:sldLayoutIdLst>
    <p:sldLayoutId id="2147483674" r:id="rId1"/>
  </p:sldLayoutIdLst>
  <p:timing>
    <p:tnLst>
      <p:par>
        <p:cTn id="1" dur="indefinite" restart="never" nodeType="tmRoot"/>
      </p:par>
    </p:tnLst>
  </p:timing>
  <p:hf hdr="0" ftr="0" dt="0"/>
  <p:txStyles>
    <p:titleStyle>
      <a:lvl1pPr algn="l" defTabSz="914400" rtl="0" eaLnBrk="1" latinLnBrk="0" hangingPunct="1">
        <a:spcBef>
          <a:spcPct val="0"/>
        </a:spcBef>
        <a:buNone/>
        <a:defRPr sz="18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i.stack.imgur.com/JWwp8.pn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824" y="980728"/>
            <a:ext cx="6445251" cy="666452"/>
          </a:xfrm>
        </p:spPr>
        <p:txBody>
          <a:bodyPr/>
          <a:lstStyle/>
          <a:p>
            <a:r>
              <a:rPr lang="en-GB" dirty="0"/>
              <a:t>The use of Smart Drones in Wind Energy</a:t>
            </a:r>
          </a:p>
        </p:txBody>
      </p:sp>
      <p:sp>
        <p:nvSpPr>
          <p:cNvPr id="10" name="Slide Number Placeholder 9"/>
          <p:cNvSpPr>
            <a:spLocks noGrp="1"/>
          </p:cNvSpPr>
          <p:nvPr>
            <p:ph type="sldNum" sz="quarter" idx="17"/>
          </p:nvPr>
        </p:nvSpPr>
        <p:spPr/>
        <p:txBody>
          <a:bodyPr/>
          <a:lstStyle/>
          <a:p>
            <a:fld id="{5BA07366-CB75-4AA8-9E5B-928B849F427C}" type="slidenum">
              <a:rPr lang="en-GB" smtClean="0"/>
              <a:pPr/>
              <a:t>1</a:t>
            </a:fld>
            <a:endParaRPr lang="en-GB" dirty="0"/>
          </a:p>
        </p:txBody>
      </p:sp>
      <p:sp>
        <p:nvSpPr>
          <p:cNvPr id="3" name="Subtitle 2"/>
          <p:cNvSpPr>
            <a:spLocks noGrp="1"/>
          </p:cNvSpPr>
          <p:nvPr>
            <p:ph type="subTitle" idx="1"/>
          </p:nvPr>
        </p:nvSpPr>
        <p:spPr>
          <a:xfrm>
            <a:off x="250825" y="1916832"/>
            <a:ext cx="6445250" cy="648072"/>
          </a:xfrm>
        </p:spPr>
        <p:txBody>
          <a:bodyPr/>
          <a:lstStyle/>
          <a:p>
            <a:r>
              <a:rPr lang="en-GB" dirty="0" smtClean="0"/>
              <a:t>Lars Landberg</a:t>
            </a:r>
            <a:r>
              <a:rPr lang="en-GB" baseline="30000" dirty="0" smtClean="0"/>
              <a:t>1</a:t>
            </a:r>
            <a:r>
              <a:rPr lang="en-GB" dirty="0" smtClean="0"/>
              <a:t>, Elizabeth Traiger</a:t>
            </a:r>
            <a:r>
              <a:rPr lang="en-GB" baseline="30000" dirty="0" smtClean="0"/>
              <a:t>1</a:t>
            </a:r>
            <a:r>
              <a:rPr lang="en-GB" dirty="0" smtClean="0"/>
              <a:t>, </a:t>
            </a:r>
            <a:r>
              <a:rPr lang="en-GB" dirty="0" smtClean="0"/>
              <a:t>Kevin </a:t>
            </a:r>
            <a:r>
              <a:rPr lang="en-GB" dirty="0" smtClean="0"/>
              <a:t>Lind</a:t>
            </a:r>
            <a:r>
              <a:rPr lang="en-GB" baseline="30000" dirty="0" smtClean="0"/>
              <a:t>2</a:t>
            </a:r>
            <a:r>
              <a:rPr lang="en-GB" dirty="0" smtClean="0"/>
              <a:t>, </a:t>
            </a:r>
            <a:r>
              <a:rPr lang="en-GB" dirty="0"/>
              <a:t>Kostas </a:t>
            </a:r>
            <a:r>
              <a:rPr lang="en-GB" dirty="0" smtClean="0"/>
              <a:t>Karachalios</a:t>
            </a:r>
            <a:r>
              <a:rPr lang="en-GB" baseline="30000" dirty="0" smtClean="0"/>
              <a:t>2</a:t>
            </a:r>
            <a:r>
              <a:rPr lang="en-GB" dirty="0" smtClean="0"/>
              <a:t>, </a:t>
            </a:r>
            <a:r>
              <a:rPr lang="en-GB" dirty="0"/>
              <a:t>Chris Day</a:t>
            </a:r>
            <a:r>
              <a:rPr lang="en-GB" baseline="30000" dirty="0"/>
              <a:t>2</a:t>
            </a:r>
            <a:r>
              <a:rPr lang="en-GB" dirty="0"/>
              <a:t>, Thomas </a:t>
            </a:r>
            <a:r>
              <a:rPr lang="en-GB" dirty="0" smtClean="0"/>
              <a:t>Richardson</a:t>
            </a:r>
            <a:r>
              <a:rPr lang="en-GB" baseline="30000" dirty="0" smtClean="0"/>
              <a:t>3</a:t>
            </a:r>
            <a:r>
              <a:rPr lang="en-GB" dirty="0" smtClean="0"/>
              <a:t>  </a:t>
            </a:r>
          </a:p>
          <a:p>
            <a:endParaRPr lang="en-GB" dirty="0" smtClean="0"/>
          </a:p>
          <a:p>
            <a:r>
              <a:rPr lang="en-GB" sz="1400" baseline="30000" dirty="0"/>
              <a:t>1</a:t>
            </a:r>
            <a:r>
              <a:rPr lang="en-GB" sz="1400" dirty="0" smtClean="0"/>
              <a:t>DNV GL, SR&amp;I/GTR, Renewables, UK &amp; Denmark</a:t>
            </a:r>
          </a:p>
          <a:p>
            <a:r>
              <a:rPr lang="en-GB" sz="1400" baseline="30000" dirty="0" smtClean="0"/>
              <a:t>2</a:t>
            </a:r>
            <a:r>
              <a:rPr lang="en-GB" sz="1400" dirty="0"/>
              <a:t>Perceptual </a:t>
            </a:r>
            <a:r>
              <a:rPr lang="en-GB" sz="1400" dirty="0" smtClean="0"/>
              <a:t>Robotics, UK</a:t>
            </a:r>
          </a:p>
          <a:p>
            <a:r>
              <a:rPr lang="en-GB" sz="1400" baseline="30000" dirty="0" smtClean="0"/>
              <a:t>3</a:t>
            </a:r>
            <a:r>
              <a:rPr lang="en-GB" sz="1400" dirty="0" smtClean="0"/>
              <a:t>Bristol University, UK</a:t>
            </a:r>
            <a:endParaRPr lang="en-GB" sz="1400" dirty="0"/>
          </a:p>
        </p:txBody>
      </p:sp>
    </p:spTree>
    <p:extLst>
      <p:ext uri="{BB962C8B-B14F-4D97-AF65-F5344CB8AC3E}">
        <p14:creationId xmlns:p14="http://schemas.microsoft.com/office/powerpoint/2010/main" val="2613911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Segmentation</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10</a:t>
            </a:fld>
            <a:endParaRPr lang="en-GB" dirty="0"/>
          </a:p>
        </p:txBody>
      </p:sp>
      <p:pic>
        <p:nvPicPr>
          <p:cNvPr id="1026" name="Picture 2" descr="C:\Users\ELTR\AppData\Local\Microsoft\Windows\Temporary Internet Files\Content.Outlook\64ATQHD4\14256464_10210112056228860_947362376_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357312"/>
            <a:ext cx="6191250" cy="414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426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Defect Feature Processing and Identification</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11</a:t>
            </a:fld>
            <a:endParaRPr lang="en-GB" dirty="0"/>
          </a:p>
        </p:txBody>
      </p:sp>
      <p:pic>
        <p:nvPicPr>
          <p:cNvPr id="10" name="Picture 9" descr="Scratch 1">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395536" y="1196752"/>
            <a:ext cx="6096000" cy="2943225"/>
          </a:xfrm>
          <a:prstGeom prst="rect">
            <a:avLst/>
          </a:prstGeom>
          <a:noFill/>
          <a:ln>
            <a:noFill/>
          </a:ln>
        </p:spPr>
      </p:pic>
      <p:pic>
        <p:nvPicPr>
          <p:cNvPr id="5"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523736" y="2158301"/>
            <a:ext cx="6096528" cy="2944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2721" y="3212976"/>
            <a:ext cx="6096528" cy="2944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510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Economics</a:t>
            </a:r>
            <a:endParaRPr lang="en-GB" dirty="0"/>
          </a:p>
        </p:txBody>
      </p:sp>
      <p:sp>
        <p:nvSpPr>
          <p:cNvPr id="3" name="Content Placeholder 2"/>
          <p:cNvSpPr>
            <a:spLocks noGrp="1"/>
          </p:cNvSpPr>
          <p:nvPr>
            <p:ph idx="1"/>
          </p:nvPr>
        </p:nvSpPr>
        <p:spPr/>
        <p:txBody>
          <a:bodyPr/>
          <a:lstStyle/>
          <a:p>
            <a:pPr marL="0" indent="0">
              <a:buNone/>
            </a:pPr>
            <a:r>
              <a:rPr lang="en-GB" dirty="0" smtClean="0"/>
              <a:t>Still early days…</a:t>
            </a:r>
          </a:p>
          <a:p>
            <a:pPr marL="0" indent="0">
              <a:buNone/>
            </a:pPr>
            <a:endParaRPr lang="en-GB" dirty="0" smtClean="0"/>
          </a:p>
          <a:p>
            <a:pPr marL="0" indent="0">
              <a:buNone/>
            </a:pPr>
            <a:r>
              <a:rPr lang="en-GB" dirty="0" smtClean="0"/>
              <a:t>An example could be:</a:t>
            </a:r>
          </a:p>
          <a:p>
            <a:pPr marL="0" indent="0">
              <a:buNone/>
            </a:pPr>
            <a:endParaRPr lang="en-GB" dirty="0" smtClean="0"/>
          </a:p>
          <a:p>
            <a:r>
              <a:rPr lang="en-GB" dirty="0" smtClean="0"/>
              <a:t>A 100-wind turbine wind farm</a:t>
            </a:r>
          </a:p>
          <a:p>
            <a:r>
              <a:rPr lang="en-GB" dirty="0" smtClean="0"/>
              <a:t>Complete inspection required</a:t>
            </a:r>
          </a:p>
          <a:p>
            <a:endParaRPr lang="en-GB" dirty="0" smtClean="0"/>
          </a:p>
          <a:p>
            <a:r>
              <a:rPr lang="en-GB" dirty="0" smtClean="0"/>
              <a:t>Manual inspection: two people per turbine for around a day </a:t>
            </a:r>
            <a:r>
              <a:rPr lang="en-GB" dirty="0" smtClean="0">
                <a:sym typeface="Wingdings"/>
              </a:rPr>
              <a:t> 200 person days</a:t>
            </a:r>
          </a:p>
          <a:p>
            <a:endParaRPr lang="en-GB" dirty="0" smtClean="0">
              <a:sym typeface="Wingdings"/>
            </a:endParaRPr>
          </a:p>
          <a:p>
            <a:r>
              <a:rPr lang="en-GB" dirty="0" smtClean="0">
                <a:sym typeface="Wingdings"/>
              </a:rPr>
              <a:t>A drone can inspect one turbine in no more than an hour  100 drone hours</a:t>
            </a:r>
          </a:p>
          <a:p>
            <a:r>
              <a:rPr lang="en-GB" dirty="0" smtClean="0">
                <a:sym typeface="Wingdings"/>
              </a:rPr>
              <a:t>The drone might identify 15 turbines that need manual inspection 30 person days</a:t>
            </a:r>
            <a:endParaRPr lang="en-GB" dirty="0" smtClean="0"/>
          </a:p>
          <a:p>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12</a:t>
            </a:fld>
            <a:endParaRPr lang="en-GB" dirty="0"/>
          </a:p>
        </p:txBody>
      </p:sp>
    </p:spTree>
    <p:extLst>
      <p:ext uri="{BB962C8B-B14F-4D97-AF65-F5344CB8AC3E}">
        <p14:creationId xmlns:p14="http://schemas.microsoft.com/office/powerpoint/2010/main" val="225501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“Future” applications</a:t>
            </a:r>
            <a:endParaRPr lang="en-GB" dirty="0"/>
          </a:p>
        </p:txBody>
      </p:sp>
      <p:sp>
        <p:nvSpPr>
          <p:cNvPr id="3" name="Content Placeholder 2"/>
          <p:cNvSpPr>
            <a:spLocks noGrp="1"/>
          </p:cNvSpPr>
          <p:nvPr>
            <p:ph idx="1"/>
          </p:nvPr>
        </p:nvSpPr>
        <p:spPr/>
        <p:txBody>
          <a:bodyPr/>
          <a:lstStyle/>
          <a:p>
            <a:r>
              <a:rPr lang="en-GB" dirty="0" err="1" smtClean="0"/>
              <a:t>BVLoS</a:t>
            </a:r>
            <a:endParaRPr lang="en-GB" dirty="0" smtClean="0"/>
          </a:p>
          <a:p>
            <a:r>
              <a:rPr lang="en-GB" dirty="0" smtClean="0"/>
              <a:t>Autonomous flight: “just bring your drone in a box” </a:t>
            </a:r>
            <a:r>
              <a:rPr lang="en-GB" sz="2800" dirty="0" smtClean="0">
                <a:solidFill>
                  <a:srgbClr val="00B050"/>
                </a:solidFill>
                <a:sym typeface="Wingdings"/>
              </a:rPr>
              <a:t></a:t>
            </a:r>
            <a:endParaRPr lang="en-GB" dirty="0" smtClean="0">
              <a:solidFill>
                <a:srgbClr val="00B050"/>
              </a:solidFill>
            </a:endParaRPr>
          </a:p>
          <a:p>
            <a:r>
              <a:rPr lang="en-GB" dirty="0" smtClean="0"/>
              <a:t>AI to “look at” footage, identifying critical areas, and turbines to be inspected </a:t>
            </a:r>
            <a:r>
              <a:rPr lang="en-GB" sz="2800" dirty="0">
                <a:solidFill>
                  <a:srgbClr val="00B050"/>
                </a:solidFill>
                <a:sym typeface="Wingdings"/>
              </a:rPr>
              <a:t></a:t>
            </a:r>
            <a:endParaRPr lang="en-GB" dirty="0" smtClean="0"/>
          </a:p>
          <a:p>
            <a:r>
              <a:rPr lang="en-GB" dirty="0" smtClean="0"/>
              <a:t>IR cameras </a:t>
            </a:r>
            <a:r>
              <a:rPr lang="en-GB" sz="2800" dirty="0">
                <a:solidFill>
                  <a:srgbClr val="00B050"/>
                </a:solidFill>
                <a:sym typeface="Wingdings"/>
              </a:rPr>
              <a:t></a:t>
            </a:r>
            <a:endParaRPr lang="en-GB" dirty="0" smtClean="0"/>
          </a:p>
          <a:p>
            <a:r>
              <a:rPr lang="en-GB" dirty="0" smtClean="0"/>
              <a:t>Documentation </a:t>
            </a:r>
            <a:r>
              <a:rPr lang="en-GB" sz="2800" dirty="0" smtClean="0">
                <a:solidFill>
                  <a:srgbClr val="00B050"/>
                </a:solidFill>
                <a:sym typeface="Wingdings"/>
              </a:rPr>
              <a:t></a:t>
            </a:r>
          </a:p>
          <a:p>
            <a:r>
              <a:rPr lang="en-GB" dirty="0" smtClean="0"/>
              <a:t>Long term </a:t>
            </a:r>
            <a:r>
              <a:rPr lang="en-GB" dirty="0" smtClean="0"/>
              <a:t>and more frequent inspection </a:t>
            </a:r>
            <a:r>
              <a:rPr lang="en-GB" dirty="0" smtClean="0">
                <a:sym typeface="Wingdings"/>
              </a:rPr>
              <a:t></a:t>
            </a:r>
            <a:r>
              <a:rPr lang="en-GB" dirty="0" smtClean="0"/>
              <a:t> Analysis and preventive maintenance</a:t>
            </a:r>
          </a:p>
          <a:p>
            <a:r>
              <a:rPr lang="en-GB" dirty="0" smtClean="0"/>
              <a:t>VR: remote control of drone</a:t>
            </a:r>
          </a:p>
          <a:p>
            <a:r>
              <a:rPr lang="en-GB" dirty="0" smtClean="0"/>
              <a:t>AR: goggles let you see details and wavelengths you cant normally see</a:t>
            </a:r>
          </a:p>
          <a:p>
            <a:endParaRPr lang="en-GB" dirty="0"/>
          </a:p>
          <a:p>
            <a:pPr marL="0" indent="0">
              <a:buNone/>
            </a:pPr>
            <a:endParaRPr lang="en-GB" dirty="0" smtClean="0"/>
          </a:p>
          <a:p>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13</a:t>
            </a:fld>
            <a:endParaRPr lang="en-GB" dirty="0"/>
          </a:p>
        </p:txBody>
      </p:sp>
    </p:spTree>
    <p:extLst>
      <p:ext uri="{BB962C8B-B14F-4D97-AF65-F5344CB8AC3E}">
        <p14:creationId xmlns:p14="http://schemas.microsoft.com/office/powerpoint/2010/main" val="411572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t>
            </a:r>
            <a:r>
              <a:rPr lang="en-GB" dirty="0" smtClean="0"/>
              <a:t>ummary</a:t>
            </a:r>
            <a:endParaRPr lang="en-GB" dirty="0"/>
          </a:p>
        </p:txBody>
      </p:sp>
      <p:sp>
        <p:nvSpPr>
          <p:cNvPr id="3" name="Content Placeholder 2"/>
          <p:cNvSpPr>
            <a:spLocks noGrp="1"/>
          </p:cNvSpPr>
          <p:nvPr>
            <p:ph idx="1"/>
          </p:nvPr>
        </p:nvSpPr>
        <p:spPr/>
        <p:txBody>
          <a:bodyPr/>
          <a:lstStyle/>
          <a:p>
            <a:r>
              <a:rPr lang="en-GB" dirty="0"/>
              <a:t>The hardware</a:t>
            </a:r>
          </a:p>
          <a:p>
            <a:r>
              <a:rPr lang="en-GB" dirty="0"/>
              <a:t>Smart Drones</a:t>
            </a:r>
          </a:p>
          <a:p>
            <a:r>
              <a:rPr lang="en-GB" dirty="0" smtClean="0"/>
              <a:t>Autonomy</a:t>
            </a:r>
            <a:endParaRPr lang="en-GB" dirty="0"/>
          </a:p>
          <a:p>
            <a:r>
              <a:rPr lang="en-GB" dirty="0"/>
              <a:t>Deep learning for image recognition</a:t>
            </a:r>
          </a:p>
          <a:p>
            <a:r>
              <a:rPr lang="en-GB" dirty="0"/>
              <a:t>Economy </a:t>
            </a:r>
          </a:p>
          <a:p>
            <a:r>
              <a:rPr lang="en-GB" dirty="0"/>
              <a:t>Perspectives</a:t>
            </a:r>
          </a:p>
        </p:txBody>
      </p:sp>
      <p:sp>
        <p:nvSpPr>
          <p:cNvPr id="6" name="Slide Number Placeholder 5"/>
          <p:cNvSpPr>
            <a:spLocks noGrp="1"/>
          </p:cNvSpPr>
          <p:nvPr>
            <p:ph type="sldNum" sz="quarter" idx="12"/>
          </p:nvPr>
        </p:nvSpPr>
        <p:spPr/>
        <p:txBody>
          <a:bodyPr/>
          <a:lstStyle/>
          <a:p>
            <a:fld id="{5BA07366-CB75-4AA8-9E5B-928B849F427C}" type="slidenum">
              <a:rPr lang="en-GB" smtClean="0"/>
              <a:pPr/>
              <a:t>14</a:t>
            </a:fld>
            <a:endParaRPr lang="en-GB"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092280" y="2435266"/>
            <a:ext cx="1677953" cy="1779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410794" y="1190960"/>
            <a:ext cx="1359439" cy="1013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3573" y="4509120"/>
            <a:ext cx="2816660" cy="1360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379650" y="4509120"/>
            <a:ext cx="2164841" cy="1360447"/>
          </a:xfrm>
          <a:prstGeom prst="rect">
            <a:avLst/>
          </a:prstGeom>
        </p:spPr>
      </p:pic>
    </p:spTree>
    <p:extLst>
      <p:ext uri="{BB962C8B-B14F-4D97-AF65-F5344CB8AC3E}">
        <p14:creationId xmlns:p14="http://schemas.microsoft.com/office/powerpoint/2010/main" val="101593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pPr/>
              <a:t>15</a:t>
            </a:fld>
            <a:endParaRPr lang="en-GB" dirty="0"/>
          </a:p>
        </p:txBody>
      </p:sp>
      <p:sp>
        <p:nvSpPr>
          <p:cNvPr id="3" name="Text Placeholder 2"/>
          <p:cNvSpPr>
            <a:spLocks noGrp="1"/>
          </p:cNvSpPr>
          <p:nvPr>
            <p:ph type="body" sz="quarter" idx="13"/>
          </p:nvPr>
        </p:nvSpPr>
        <p:spPr/>
        <p:txBody>
          <a:bodyPr/>
          <a:lstStyle/>
          <a:p>
            <a:r>
              <a:rPr lang="en-GB" dirty="0" smtClean="0"/>
              <a:t>Contact</a:t>
            </a:r>
            <a:endParaRPr lang="en-GB" dirty="0"/>
          </a:p>
        </p:txBody>
      </p:sp>
      <p:sp>
        <p:nvSpPr>
          <p:cNvPr id="4" name="Text Placeholder 3"/>
          <p:cNvSpPr>
            <a:spLocks noGrp="1"/>
          </p:cNvSpPr>
          <p:nvPr>
            <p:ph type="body" sz="quarter" idx="14"/>
          </p:nvPr>
        </p:nvSpPr>
        <p:spPr/>
        <p:txBody>
          <a:bodyPr/>
          <a:lstStyle/>
          <a:p>
            <a:r>
              <a:rPr lang="en-GB" dirty="0" smtClean="0"/>
              <a:t>Lars.landberg@dnvgl.com</a:t>
            </a:r>
            <a:endParaRPr lang="en-GB" dirty="0"/>
          </a:p>
        </p:txBody>
      </p:sp>
      <p:sp>
        <p:nvSpPr>
          <p:cNvPr id="5" name="Text Placeholder 4"/>
          <p:cNvSpPr>
            <a:spLocks noGrp="1"/>
          </p:cNvSpPr>
          <p:nvPr>
            <p:ph type="body" sz="quarter" idx="15"/>
          </p:nvPr>
        </p:nvSpPr>
        <p:spPr/>
        <p:txBody>
          <a:bodyPr/>
          <a:lstStyle/>
          <a:p>
            <a:r>
              <a:rPr lang="en-GB" dirty="0" smtClean="0"/>
              <a:t>+45 50 58 55 24</a:t>
            </a:r>
            <a:endParaRPr lang="en-GB" dirty="0"/>
          </a:p>
        </p:txBody>
      </p:sp>
    </p:spTree>
    <p:extLst>
      <p:ext uri="{BB962C8B-B14F-4D97-AF65-F5344CB8AC3E}">
        <p14:creationId xmlns:p14="http://schemas.microsoft.com/office/powerpoint/2010/main" val="3281650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the three organisations work together</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2</a:t>
            </a:fld>
            <a:endParaRPr lang="en-GB" dirty="0"/>
          </a:p>
        </p:txBody>
      </p:sp>
      <p:sp>
        <p:nvSpPr>
          <p:cNvPr id="6" name="TextBox 5"/>
          <p:cNvSpPr txBox="1"/>
          <p:nvPr/>
        </p:nvSpPr>
        <p:spPr>
          <a:xfrm>
            <a:off x="2699792" y="4682580"/>
            <a:ext cx="4188597" cy="834652"/>
          </a:xfrm>
          <a:prstGeom prst="rect">
            <a:avLst/>
          </a:prstGeom>
          <a:noFill/>
        </p:spPr>
        <p:txBody>
          <a:bodyPr wrap="square" lIns="0" tIns="0" rIns="0" bIns="0" rtlCol="0">
            <a:spAutoFit/>
          </a:bodyPr>
          <a:lstStyle/>
          <a:p>
            <a:pPr>
              <a:lnSpc>
                <a:spcPct val="113000"/>
              </a:lnSpc>
              <a:spcBef>
                <a:spcPts val="600"/>
              </a:spcBef>
            </a:pPr>
            <a:r>
              <a:rPr lang="en-GB" sz="1600" dirty="0"/>
              <a:t>DNV GL: certification and advisory. Need to understand latest technology &gt; give advice, formulate </a:t>
            </a:r>
            <a:r>
              <a:rPr lang="en-GB" sz="1600" dirty="0" smtClean="0"/>
              <a:t>practices</a:t>
            </a:r>
            <a:endParaRPr lang="en-GB" sz="1600" dirty="0"/>
          </a:p>
        </p:txBody>
      </p:sp>
      <p:sp>
        <p:nvSpPr>
          <p:cNvPr id="7" name="TextBox 6"/>
          <p:cNvSpPr txBox="1"/>
          <p:nvPr/>
        </p:nvSpPr>
        <p:spPr>
          <a:xfrm>
            <a:off x="323528" y="2090292"/>
            <a:ext cx="4104456" cy="556434"/>
          </a:xfrm>
          <a:prstGeom prst="rect">
            <a:avLst/>
          </a:prstGeom>
          <a:noFill/>
        </p:spPr>
        <p:txBody>
          <a:bodyPr wrap="square" lIns="0" tIns="0" rIns="0" bIns="0" rtlCol="0">
            <a:spAutoFit/>
          </a:bodyPr>
          <a:lstStyle/>
          <a:p>
            <a:pPr>
              <a:lnSpc>
                <a:spcPct val="113000"/>
              </a:lnSpc>
              <a:spcBef>
                <a:spcPts val="600"/>
              </a:spcBef>
            </a:pPr>
            <a:r>
              <a:rPr lang="en-GB" sz="1600" dirty="0"/>
              <a:t>University of Bristol: need to research and develop the latest </a:t>
            </a:r>
            <a:r>
              <a:rPr lang="en-GB" sz="1600" dirty="0" smtClean="0"/>
              <a:t>technologies</a:t>
            </a:r>
            <a:endParaRPr lang="en-GB" sz="1600" dirty="0"/>
          </a:p>
        </p:txBody>
      </p:sp>
      <p:sp>
        <p:nvSpPr>
          <p:cNvPr id="8" name="TextBox 7"/>
          <p:cNvSpPr txBox="1"/>
          <p:nvPr/>
        </p:nvSpPr>
        <p:spPr>
          <a:xfrm>
            <a:off x="5364089" y="1819591"/>
            <a:ext cx="3456384" cy="556434"/>
          </a:xfrm>
          <a:prstGeom prst="rect">
            <a:avLst/>
          </a:prstGeom>
          <a:noFill/>
        </p:spPr>
        <p:txBody>
          <a:bodyPr wrap="square" lIns="0" tIns="0" rIns="0" bIns="0" rtlCol="0">
            <a:spAutoFit/>
          </a:bodyPr>
          <a:lstStyle/>
          <a:p>
            <a:pPr>
              <a:lnSpc>
                <a:spcPct val="113000"/>
              </a:lnSpc>
              <a:spcBef>
                <a:spcPts val="600"/>
              </a:spcBef>
            </a:pPr>
            <a:r>
              <a:rPr lang="en-GB" sz="1600" dirty="0"/>
              <a:t>Perceptual Robotics: </a:t>
            </a:r>
            <a:r>
              <a:rPr lang="en-GB" sz="1600" dirty="0" err="1"/>
              <a:t>UoB</a:t>
            </a:r>
            <a:r>
              <a:rPr lang="en-GB" sz="1600" dirty="0"/>
              <a:t> spin out, to commercialise research</a:t>
            </a:r>
            <a:r>
              <a:rPr lang="en-GB" sz="1600" dirty="0" smtClean="0"/>
              <a:t>.</a:t>
            </a:r>
            <a:endParaRPr lang="en-GB" sz="1600" dirty="0"/>
          </a:p>
        </p:txBody>
      </p:sp>
      <p:sp>
        <p:nvSpPr>
          <p:cNvPr id="10" name="TextBox 9"/>
          <p:cNvSpPr txBox="1"/>
          <p:nvPr/>
        </p:nvSpPr>
        <p:spPr>
          <a:xfrm>
            <a:off x="3820265" y="3242419"/>
            <a:ext cx="1947649" cy="313997"/>
          </a:xfrm>
          <a:prstGeom prst="rect">
            <a:avLst/>
          </a:prstGeom>
          <a:noFill/>
        </p:spPr>
        <p:txBody>
          <a:bodyPr wrap="none" lIns="0" tIns="0" rIns="0" bIns="0" rtlCol="0">
            <a:spAutoFit/>
          </a:bodyPr>
          <a:lstStyle/>
          <a:p>
            <a:pPr>
              <a:lnSpc>
                <a:spcPct val="113000"/>
              </a:lnSpc>
              <a:spcBef>
                <a:spcPts val="600"/>
              </a:spcBef>
            </a:pPr>
            <a:r>
              <a:rPr lang="en-GB" sz="2000" b="1" dirty="0" smtClean="0">
                <a:solidFill>
                  <a:srgbClr val="FF0000"/>
                </a:solidFill>
              </a:rPr>
              <a:t>Smart drones</a:t>
            </a:r>
          </a:p>
        </p:txBody>
      </p:sp>
      <p:cxnSp>
        <p:nvCxnSpPr>
          <p:cNvPr id="14" name="Curved Connector 13"/>
          <p:cNvCxnSpPr/>
          <p:nvPr/>
        </p:nvCxnSpPr>
        <p:spPr>
          <a:xfrm rot="10800000" flipV="1">
            <a:off x="5767914" y="2496373"/>
            <a:ext cx="820310" cy="682421"/>
          </a:xfrm>
          <a:prstGeom prst="curvedConnector3">
            <a:avLst>
              <a:gd name="adj1" fmla="val -16572"/>
            </a:avLst>
          </a:prstGeom>
          <a:ln>
            <a:solidFill>
              <a:srgbClr val="333333"/>
            </a:solidFill>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rot="16200000" flipV="1">
            <a:off x="4379468" y="3867000"/>
            <a:ext cx="847242" cy="462177"/>
          </a:xfrm>
          <a:prstGeom prst="curvedConnector3">
            <a:avLst/>
          </a:prstGeom>
          <a:ln>
            <a:solidFill>
              <a:srgbClr val="333333"/>
            </a:solidFill>
            <a:tailEnd type="arrow"/>
          </a:ln>
        </p:spPr>
        <p:style>
          <a:lnRef idx="1">
            <a:schemeClr val="accent1"/>
          </a:lnRef>
          <a:fillRef idx="0">
            <a:schemeClr val="accent1"/>
          </a:fillRef>
          <a:effectRef idx="0">
            <a:schemeClr val="accent1"/>
          </a:effectRef>
          <a:fontRef idx="minor">
            <a:schemeClr val="tx1"/>
          </a:fontRef>
        </p:style>
      </p:cxnSp>
      <p:cxnSp>
        <p:nvCxnSpPr>
          <p:cNvPr id="17" name="Curved Connector 16"/>
          <p:cNvCxnSpPr/>
          <p:nvPr/>
        </p:nvCxnSpPr>
        <p:spPr>
          <a:xfrm>
            <a:off x="1799692" y="2878433"/>
            <a:ext cx="1800200" cy="530021"/>
          </a:xfrm>
          <a:prstGeom prst="curvedConnector3">
            <a:avLst/>
          </a:prstGeom>
          <a:ln>
            <a:solidFill>
              <a:srgbClr val="33333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296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p:txBody>
          <a:bodyPr/>
          <a:lstStyle/>
          <a:p>
            <a:r>
              <a:rPr lang="en-GB" dirty="0" smtClean="0"/>
              <a:t>The hardware</a:t>
            </a:r>
          </a:p>
          <a:p>
            <a:r>
              <a:rPr lang="en-GB" b="1" dirty="0" smtClean="0"/>
              <a:t>Smart Drones</a:t>
            </a:r>
          </a:p>
          <a:p>
            <a:pPr lvl="1"/>
            <a:r>
              <a:rPr lang="en-GB" b="1" dirty="0" smtClean="0"/>
              <a:t>Autonomy</a:t>
            </a:r>
            <a:r>
              <a:rPr lang="en-GB" dirty="0" smtClean="0"/>
              <a:t> </a:t>
            </a:r>
            <a:endParaRPr lang="en-GB" dirty="0" smtClean="0"/>
          </a:p>
          <a:p>
            <a:pPr lvl="1"/>
            <a:r>
              <a:rPr lang="en-GB" dirty="0" smtClean="0"/>
              <a:t>Deep </a:t>
            </a:r>
            <a:r>
              <a:rPr lang="en-GB" dirty="0" smtClean="0"/>
              <a:t>learning for image recognition</a:t>
            </a:r>
          </a:p>
          <a:p>
            <a:pPr lvl="1"/>
            <a:r>
              <a:rPr lang="en-GB" dirty="0" smtClean="0"/>
              <a:t>Economy </a:t>
            </a:r>
          </a:p>
          <a:p>
            <a:pPr lvl="1"/>
            <a:r>
              <a:rPr lang="en-GB" dirty="0" smtClean="0"/>
              <a:t>Perspectives</a:t>
            </a:r>
          </a:p>
          <a:p>
            <a:pPr marL="0" indent="0">
              <a:buNone/>
            </a:pPr>
            <a:endParaRPr lang="en-GB" dirty="0"/>
          </a:p>
          <a:p>
            <a:pPr marL="0" indent="0">
              <a:buNone/>
            </a:pPr>
            <a:endParaRPr lang="en-GB" i="1" dirty="0"/>
          </a:p>
          <a:p>
            <a:pPr marL="0" indent="0">
              <a:buNone/>
            </a:pPr>
            <a:r>
              <a:rPr lang="en-GB" dirty="0" smtClean="0"/>
              <a:t>Robots: dull, dangerous, dirty</a:t>
            </a:r>
            <a:endParaRPr lang="en-GB" dirty="0"/>
          </a:p>
          <a:p>
            <a:pPr marL="0" indent="0">
              <a:buNone/>
            </a:pPr>
            <a:endParaRPr lang="en-GB" dirty="0"/>
          </a:p>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pPr/>
              <a:t>3</a:t>
            </a:fld>
            <a:endParaRPr lang="en-GB" dirty="0"/>
          </a:p>
        </p:txBody>
      </p:sp>
    </p:spTree>
    <p:extLst>
      <p:ext uri="{BB962C8B-B14F-4D97-AF65-F5344CB8AC3E}">
        <p14:creationId xmlns:p14="http://schemas.microsoft.com/office/powerpoint/2010/main" val="428516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UAV Platforms</a:t>
            </a:r>
            <a:endParaRPr lang="en-GB" dirty="0"/>
          </a:p>
        </p:txBody>
      </p:sp>
      <p:pic>
        <p:nvPicPr>
          <p:cNvPr id="7" name="Content Placeholder 6"/>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p:blipFill>
        <p:spPr>
          <a:xfrm>
            <a:off x="4949850" y="1124744"/>
            <a:ext cx="3294558" cy="2195908"/>
          </a:xfrm>
        </p:spPr>
      </p:pic>
      <p:sp>
        <p:nvSpPr>
          <p:cNvPr id="4" name="Slide Number Placeholder 3"/>
          <p:cNvSpPr>
            <a:spLocks noGrp="1"/>
          </p:cNvSpPr>
          <p:nvPr>
            <p:ph type="sldNum" sz="quarter" idx="12"/>
          </p:nvPr>
        </p:nvSpPr>
        <p:spPr/>
        <p:txBody>
          <a:bodyPr/>
          <a:lstStyle/>
          <a:p>
            <a:fld id="{5BA07366-CB75-4AA8-9E5B-928B849F427C}" type="slidenum">
              <a:rPr lang="en-GB" smtClean="0"/>
              <a:t>4</a:t>
            </a:fld>
            <a:endParaRPr lang="en-GB" dirty="0"/>
          </a:p>
        </p:txBody>
      </p:sp>
      <p:pic>
        <p:nvPicPr>
          <p:cNvPr id="5" name="Picture 2" descr="C:\Users\labg\AppData\Local\Microsoft\Windows\Temporary Internet Files\Content.Outlook\BXBFLG2C\IMG_4104.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541394" y="1124744"/>
            <a:ext cx="3264937" cy="211745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54399" y="3013464"/>
            <a:ext cx="1524456" cy="278218"/>
          </a:xfrm>
          <a:prstGeom prst="rect">
            <a:avLst/>
          </a:prstGeom>
          <a:noFill/>
        </p:spPr>
        <p:txBody>
          <a:bodyPr wrap="none" lIns="0" tIns="0" rIns="0" bIns="0" rtlCol="0">
            <a:spAutoFit/>
          </a:bodyPr>
          <a:lstStyle/>
          <a:p>
            <a:pPr>
              <a:lnSpc>
                <a:spcPct val="113000"/>
              </a:lnSpc>
              <a:spcBef>
                <a:spcPts val="600"/>
              </a:spcBef>
            </a:pPr>
            <a:r>
              <a:rPr lang="en-GB" sz="1600" dirty="0" smtClean="0">
                <a:solidFill>
                  <a:srgbClr val="333333"/>
                </a:solidFill>
              </a:rPr>
              <a:t>DJI Phantom 3</a:t>
            </a:r>
          </a:p>
        </p:txBody>
      </p:sp>
      <p:sp>
        <p:nvSpPr>
          <p:cNvPr id="9" name="TextBox 8"/>
          <p:cNvSpPr txBox="1"/>
          <p:nvPr/>
        </p:nvSpPr>
        <p:spPr>
          <a:xfrm>
            <a:off x="4949850" y="3079538"/>
            <a:ext cx="2979442" cy="278218"/>
          </a:xfrm>
          <a:prstGeom prst="rect">
            <a:avLst/>
          </a:prstGeom>
          <a:noFill/>
        </p:spPr>
        <p:txBody>
          <a:bodyPr wrap="square" lIns="0" tIns="0" rIns="0" bIns="0" rtlCol="0">
            <a:spAutoFit/>
          </a:bodyPr>
          <a:lstStyle/>
          <a:p>
            <a:pPr>
              <a:lnSpc>
                <a:spcPct val="113000"/>
              </a:lnSpc>
              <a:spcBef>
                <a:spcPts val="600"/>
              </a:spcBef>
            </a:pPr>
            <a:r>
              <a:rPr lang="en-GB" sz="1600" dirty="0" smtClean="0">
                <a:solidFill>
                  <a:srgbClr val="333333"/>
                </a:solidFill>
              </a:rPr>
              <a:t>Dhalion Test Platform</a:t>
            </a:r>
          </a:p>
        </p:txBody>
      </p:sp>
      <p:sp>
        <p:nvSpPr>
          <p:cNvPr id="15" name="Right Arrow 14"/>
          <p:cNvSpPr/>
          <p:nvPr/>
        </p:nvSpPr>
        <p:spPr>
          <a:xfrm>
            <a:off x="4034712" y="1955852"/>
            <a:ext cx="550719" cy="455238"/>
          </a:xfrm>
          <a:prstGeom prst="rightArrow">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err="1" smtClean="0"/>
          </a:p>
        </p:txBody>
      </p:sp>
      <p:sp>
        <p:nvSpPr>
          <p:cNvPr id="17" name="Right Arrow 16"/>
          <p:cNvSpPr/>
          <p:nvPr/>
        </p:nvSpPr>
        <p:spPr>
          <a:xfrm rot="5248973">
            <a:off x="6321769" y="3444614"/>
            <a:ext cx="550719" cy="455238"/>
          </a:xfrm>
          <a:prstGeom prst="rightArrow">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err="1" smtClean="0"/>
          </a:p>
        </p:txBody>
      </p:sp>
      <p:sp>
        <p:nvSpPr>
          <p:cNvPr id="18" name="TextBox 17"/>
          <p:cNvSpPr txBox="1"/>
          <p:nvPr/>
        </p:nvSpPr>
        <p:spPr>
          <a:xfrm>
            <a:off x="384979" y="4153536"/>
            <a:ext cx="4021671" cy="1977080"/>
          </a:xfrm>
          <a:prstGeom prst="rect">
            <a:avLst/>
          </a:prstGeom>
          <a:noFill/>
        </p:spPr>
        <p:txBody>
          <a:bodyPr wrap="square" lIns="0" tIns="0" rIns="0" bIns="0" rtlCol="0">
            <a:spAutoFit/>
          </a:bodyPr>
          <a:lstStyle/>
          <a:p>
            <a:pPr algn="ctr">
              <a:lnSpc>
                <a:spcPct val="113000"/>
              </a:lnSpc>
              <a:spcBef>
                <a:spcPts val="600"/>
              </a:spcBef>
            </a:pPr>
            <a:r>
              <a:rPr lang="en-GB" sz="1600" b="1" dirty="0" smtClean="0">
                <a:solidFill>
                  <a:srgbClr val="333333"/>
                </a:solidFill>
              </a:rPr>
              <a:t>Key criteria to automation</a:t>
            </a:r>
          </a:p>
          <a:p>
            <a:pPr algn="ctr">
              <a:lnSpc>
                <a:spcPct val="113000"/>
              </a:lnSpc>
              <a:spcBef>
                <a:spcPts val="600"/>
              </a:spcBef>
            </a:pPr>
            <a:r>
              <a:rPr lang="en-GB" sz="1600" dirty="0" smtClean="0">
                <a:solidFill>
                  <a:srgbClr val="333333"/>
                </a:solidFill>
              </a:rPr>
              <a:t>Dynamic path optimisation</a:t>
            </a:r>
          </a:p>
          <a:p>
            <a:pPr algn="ctr">
              <a:lnSpc>
                <a:spcPct val="113000"/>
              </a:lnSpc>
              <a:spcBef>
                <a:spcPts val="600"/>
              </a:spcBef>
            </a:pPr>
            <a:r>
              <a:rPr lang="en-GB" sz="1600" dirty="0" smtClean="0">
                <a:solidFill>
                  <a:srgbClr val="333333"/>
                </a:solidFill>
              </a:rPr>
              <a:t>Multilayer safety technologies</a:t>
            </a:r>
          </a:p>
          <a:p>
            <a:pPr algn="ctr">
              <a:lnSpc>
                <a:spcPct val="113000"/>
              </a:lnSpc>
              <a:spcBef>
                <a:spcPts val="600"/>
              </a:spcBef>
            </a:pPr>
            <a:r>
              <a:rPr lang="en-GB" sz="1600" dirty="0" smtClean="0">
                <a:solidFill>
                  <a:srgbClr val="333333"/>
                </a:solidFill>
              </a:rPr>
              <a:t>Time efficient, robust, repeatable inspections</a:t>
            </a:r>
          </a:p>
          <a:p>
            <a:pPr algn="r">
              <a:lnSpc>
                <a:spcPct val="113000"/>
              </a:lnSpc>
              <a:spcBef>
                <a:spcPts val="600"/>
              </a:spcBef>
            </a:pPr>
            <a:endParaRPr lang="en-GB" sz="1600" dirty="0" err="1" smtClean="0">
              <a:solidFill>
                <a:srgbClr val="333333"/>
              </a:solidFill>
            </a:endParaRPr>
          </a:p>
        </p:txBody>
      </p:sp>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949850" y="3975864"/>
            <a:ext cx="3294558" cy="2070394"/>
          </a:xfrm>
          <a:prstGeom prst="rect">
            <a:avLst/>
          </a:prstGeom>
        </p:spPr>
      </p:pic>
      <p:sp>
        <p:nvSpPr>
          <p:cNvPr id="11" name="TextBox 10"/>
          <p:cNvSpPr txBox="1"/>
          <p:nvPr/>
        </p:nvSpPr>
        <p:spPr>
          <a:xfrm>
            <a:off x="4949850" y="5768040"/>
            <a:ext cx="2152833" cy="278218"/>
          </a:xfrm>
          <a:prstGeom prst="rect">
            <a:avLst/>
          </a:prstGeom>
          <a:noFill/>
        </p:spPr>
        <p:txBody>
          <a:bodyPr wrap="none" lIns="0" tIns="0" rIns="0" bIns="0" rtlCol="0">
            <a:spAutoFit/>
          </a:bodyPr>
          <a:lstStyle/>
          <a:p>
            <a:pPr>
              <a:lnSpc>
                <a:spcPct val="113000"/>
              </a:lnSpc>
              <a:spcBef>
                <a:spcPts val="600"/>
              </a:spcBef>
            </a:pPr>
            <a:r>
              <a:rPr lang="en-GB" sz="1600" dirty="0" smtClean="0">
                <a:solidFill>
                  <a:srgbClr val="333333"/>
                </a:solidFill>
              </a:rPr>
              <a:t>Dhalion Full Platform</a:t>
            </a:r>
          </a:p>
        </p:txBody>
      </p:sp>
      <p:sp>
        <p:nvSpPr>
          <p:cNvPr id="3" name="Rectangle 2"/>
          <p:cNvSpPr/>
          <p:nvPr/>
        </p:nvSpPr>
        <p:spPr>
          <a:xfrm>
            <a:off x="7418335" y="3107016"/>
            <a:ext cx="1549335" cy="369332"/>
          </a:xfrm>
          <a:prstGeom prst="rect">
            <a:avLst/>
          </a:prstGeom>
        </p:spPr>
        <p:txBody>
          <a:bodyPr wrap="none">
            <a:spAutoFit/>
          </a:bodyPr>
          <a:lstStyle/>
          <a:p>
            <a:r>
              <a:rPr lang="en-GB" dirty="0">
                <a:solidFill>
                  <a:srgbClr val="FF0000"/>
                </a:solidFill>
              </a:rPr>
              <a:t>1 </a:t>
            </a:r>
            <a:r>
              <a:rPr lang="en-GB" dirty="0" smtClean="0">
                <a:solidFill>
                  <a:srgbClr val="FF0000"/>
                </a:solidFill>
              </a:rPr>
              <a:t>Pixel/cm</a:t>
            </a:r>
            <a:r>
              <a:rPr lang="en-GB" baseline="30000" dirty="0" smtClean="0">
                <a:solidFill>
                  <a:srgbClr val="FF0000"/>
                </a:solidFill>
              </a:rPr>
              <a:t>2</a:t>
            </a:r>
            <a:endParaRPr lang="en-GB" baseline="30000" dirty="0">
              <a:solidFill>
                <a:srgbClr val="FF0000"/>
              </a:solidFill>
            </a:endParaRPr>
          </a:p>
        </p:txBody>
      </p:sp>
      <p:sp>
        <p:nvSpPr>
          <p:cNvPr id="6" name="Rectangle 5"/>
          <p:cNvSpPr/>
          <p:nvPr/>
        </p:nvSpPr>
        <p:spPr>
          <a:xfrm>
            <a:off x="7380312" y="5773587"/>
            <a:ext cx="1844286" cy="369332"/>
          </a:xfrm>
          <a:prstGeom prst="rect">
            <a:avLst/>
          </a:prstGeom>
        </p:spPr>
        <p:txBody>
          <a:bodyPr wrap="none">
            <a:spAutoFit/>
          </a:bodyPr>
          <a:lstStyle/>
          <a:p>
            <a:pPr algn="ctr"/>
            <a:r>
              <a:rPr lang="en-GB" dirty="0">
                <a:solidFill>
                  <a:srgbClr val="FF0000"/>
                </a:solidFill>
              </a:rPr>
              <a:t>100 </a:t>
            </a:r>
            <a:r>
              <a:rPr lang="en-GB" dirty="0" smtClean="0">
                <a:solidFill>
                  <a:srgbClr val="FF0000"/>
                </a:solidFill>
              </a:rPr>
              <a:t>Pixel/cm</a:t>
            </a:r>
            <a:r>
              <a:rPr lang="en-GB" baseline="30000" dirty="0" smtClean="0">
                <a:solidFill>
                  <a:srgbClr val="FF0000"/>
                </a:solidFill>
              </a:rPr>
              <a:t>2</a:t>
            </a:r>
            <a:endParaRPr lang="en-GB" baseline="30000" dirty="0">
              <a:solidFill>
                <a:srgbClr val="FF0000"/>
              </a:solidFill>
            </a:endParaRPr>
          </a:p>
        </p:txBody>
      </p:sp>
    </p:spTree>
    <p:extLst>
      <p:ext uri="{BB962C8B-B14F-4D97-AF65-F5344CB8AC3E}">
        <p14:creationId xmlns:p14="http://schemas.microsoft.com/office/powerpoint/2010/main" val="1120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7" grpId="0" animBg="1"/>
      <p:bldP spid="11" grpId="0"/>
      <p:bldP spid="3"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Smart drones</a:t>
            </a:r>
            <a:endParaRPr lang="en-GB" dirty="0"/>
          </a:p>
        </p:txBody>
      </p:sp>
      <p:sp>
        <p:nvSpPr>
          <p:cNvPr id="3" name="Content Placeholder 2"/>
          <p:cNvSpPr>
            <a:spLocks noGrp="1"/>
          </p:cNvSpPr>
          <p:nvPr>
            <p:ph idx="1"/>
          </p:nvPr>
        </p:nvSpPr>
        <p:spPr/>
        <p:txBody>
          <a:bodyPr/>
          <a:lstStyle/>
          <a:p>
            <a:r>
              <a:rPr lang="en-GB" dirty="0" smtClean="0"/>
              <a:t>Autonomous flight (video!)</a:t>
            </a:r>
          </a:p>
          <a:p>
            <a:r>
              <a:rPr lang="en-GB" dirty="0" smtClean="0"/>
              <a:t>AI used for image processing (example)</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5</a:t>
            </a:fld>
            <a:endParaRPr lang="en-GB" dirty="0"/>
          </a:p>
        </p:txBody>
      </p:sp>
    </p:spTree>
    <p:extLst>
      <p:ext uri="{BB962C8B-B14F-4D97-AF65-F5344CB8AC3E}">
        <p14:creationId xmlns:p14="http://schemas.microsoft.com/office/powerpoint/2010/main" val="26147624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the smart drone works</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6</a:t>
            </a:fld>
            <a:endParaRPr lang="en-GB" dirty="0"/>
          </a:p>
        </p:txBody>
      </p:sp>
      <p:grpSp>
        <p:nvGrpSpPr>
          <p:cNvPr id="13" name="Group 12"/>
          <p:cNvGrpSpPr/>
          <p:nvPr/>
        </p:nvGrpSpPr>
        <p:grpSpPr>
          <a:xfrm>
            <a:off x="1259632" y="2247765"/>
            <a:ext cx="6858902" cy="3339347"/>
            <a:chOff x="370938" y="576125"/>
            <a:chExt cx="9168961" cy="446403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938" y="3539312"/>
              <a:ext cx="823086" cy="125458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4085" y="3357742"/>
              <a:ext cx="1789319" cy="959761"/>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261997" y="576125"/>
              <a:ext cx="1926486" cy="443711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876153" y="2955323"/>
              <a:ext cx="3352031" cy="1782518"/>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34816" y="2636913"/>
              <a:ext cx="3705083" cy="2403242"/>
            </a:xfrm>
            <a:prstGeom prst="rect">
              <a:avLst/>
            </a:prstGeom>
          </p:spPr>
        </p:pic>
      </p:grpSp>
      <p:sp>
        <p:nvSpPr>
          <p:cNvPr id="11" name="Content Placeholder 2"/>
          <p:cNvSpPr>
            <a:spLocks noGrp="1"/>
          </p:cNvSpPr>
          <p:nvPr>
            <p:ph idx="1"/>
          </p:nvPr>
        </p:nvSpPr>
        <p:spPr>
          <a:xfrm>
            <a:off x="250825" y="1268414"/>
            <a:ext cx="6265391" cy="1584522"/>
          </a:xfrm>
        </p:spPr>
        <p:txBody>
          <a:bodyPr/>
          <a:lstStyle/>
          <a:p>
            <a:r>
              <a:rPr lang="en-GB" dirty="0" smtClean="0"/>
              <a:t>At the press of a button the drone, utilizing local sensing and intelligent pathing, flies a path around the turbine. </a:t>
            </a:r>
          </a:p>
          <a:p>
            <a:r>
              <a:rPr lang="en-GB" dirty="0" smtClean="0"/>
              <a:t>During flight images are taken of the entire exterior of the turbine. </a:t>
            </a:r>
          </a:p>
          <a:p>
            <a:r>
              <a:rPr lang="en-GB" dirty="0" smtClean="0"/>
              <a:t>The data is processed to identify faults, and produce a report outlining the results.</a:t>
            </a:r>
          </a:p>
          <a:p>
            <a:pPr marL="0" indent="0">
              <a:buNone/>
            </a:pPr>
            <a:endParaRPr lang="en-GB" dirty="0" smtClean="0"/>
          </a:p>
        </p:txBody>
      </p:sp>
    </p:spTree>
    <p:extLst>
      <p:ext uri="{BB962C8B-B14F-4D97-AF65-F5344CB8AC3E}">
        <p14:creationId xmlns:p14="http://schemas.microsoft.com/office/powerpoint/2010/main" val="6060103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the smart drone works</a:t>
            </a:r>
          </a:p>
        </p:txBody>
      </p:sp>
      <p:sp>
        <p:nvSpPr>
          <p:cNvPr id="4" name="Slide Number Placeholder 3"/>
          <p:cNvSpPr>
            <a:spLocks noGrp="1"/>
          </p:cNvSpPr>
          <p:nvPr>
            <p:ph type="sldNum" sz="quarter" idx="12"/>
          </p:nvPr>
        </p:nvSpPr>
        <p:spPr/>
        <p:txBody>
          <a:bodyPr/>
          <a:lstStyle/>
          <a:p>
            <a:fld id="{5BA07366-CB75-4AA8-9E5B-928B849F427C}" type="slidenum">
              <a:rPr lang="en-GB" smtClean="0"/>
              <a:t>7</a:t>
            </a:fld>
            <a:endParaRPr lang="en-GB" dirty="0"/>
          </a:p>
        </p:txBody>
      </p:sp>
      <p:pic>
        <p:nvPicPr>
          <p:cNvPr id="5" name="Picture 4"/>
          <p:cNvPicPr/>
          <p:nvPr/>
        </p:nvPicPr>
        <p:blipFill>
          <a:blip r:embed="rId3" cstate="print">
            <a:extLst>
              <a:ext uri="{28A0092B-C50C-407E-A947-70E740481C1C}">
                <a14:useLocalDpi xmlns:a14="http://schemas.microsoft.com/office/drawing/2010/main" val="0"/>
              </a:ext>
            </a:extLst>
          </a:blip>
          <a:stretch/>
        </p:blipFill>
        <p:spPr>
          <a:xfrm>
            <a:off x="2677806" y="3862880"/>
            <a:ext cx="4991240" cy="2632666"/>
          </a:xfrm>
          <a:prstGeom prst="rect">
            <a:avLst/>
          </a:prstGeom>
          <a:ln>
            <a:noFill/>
          </a:ln>
        </p:spPr>
      </p:pic>
      <p:pic>
        <p:nvPicPr>
          <p:cNvPr id="6" name="Picture 5"/>
          <p:cNvPicPr/>
          <p:nvPr/>
        </p:nvPicPr>
        <p:blipFill>
          <a:blip r:embed="rId4" cstate="print">
            <a:extLst>
              <a:ext uri="{28A0092B-C50C-407E-A947-70E740481C1C}">
                <a14:useLocalDpi xmlns:a14="http://schemas.microsoft.com/office/drawing/2010/main" val="0"/>
              </a:ext>
            </a:extLst>
          </a:blip>
          <a:stretch/>
        </p:blipFill>
        <p:spPr>
          <a:xfrm>
            <a:off x="4322507" y="1346181"/>
            <a:ext cx="491726" cy="543067"/>
          </a:xfrm>
          <a:prstGeom prst="rect">
            <a:avLst/>
          </a:prstGeom>
          <a:ln>
            <a:noFill/>
          </a:ln>
        </p:spPr>
      </p:pic>
      <p:pic>
        <p:nvPicPr>
          <p:cNvPr id="7" name="Picture 6"/>
          <p:cNvPicPr/>
          <p:nvPr/>
        </p:nvPicPr>
        <p:blipFill>
          <a:blip r:embed="rId5" cstate="print">
            <a:extLst>
              <a:ext uri="{28A0092B-C50C-407E-A947-70E740481C1C}">
                <a14:useLocalDpi xmlns:a14="http://schemas.microsoft.com/office/drawing/2010/main" val="0"/>
              </a:ext>
            </a:extLst>
          </a:blip>
          <a:stretch/>
        </p:blipFill>
        <p:spPr>
          <a:xfrm>
            <a:off x="4782753" y="2671957"/>
            <a:ext cx="781347" cy="253266"/>
          </a:xfrm>
          <a:prstGeom prst="rect">
            <a:avLst/>
          </a:prstGeom>
          <a:ln>
            <a:noFill/>
          </a:ln>
        </p:spPr>
      </p:pic>
      <p:pic>
        <p:nvPicPr>
          <p:cNvPr id="8" name="Picture 7"/>
          <p:cNvPicPr/>
          <p:nvPr/>
        </p:nvPicPr>
        <p:blipFill>
          <a:blip r:embed="rId6" cstate="print">
            <a:extLst>
              <a:ext uri="{28A0092B-C50C-407E-A947-70E740481C1C}">
                <a14:useLocalDpi xmlns:a14="http://schemas.microsoft.com/office/drawing/2010/main" val="0"/>
              </a:ext>
            </a:extLst>
          </a:blip>
          <a:stretch/>
        </p:blipFill>
        <p:spPr>
          <a:xfrm>
            <a:off x="5670819" y="1396648"/>
            <a:ext cx="402636" cy="444918"/>
          </a:xfrm>
          <a:prstGeom prst="rect">
            <a:avLst/>
          </a:prstGeom>
          <a:ln>
            <a:noFill/>
          </a:ln>
        </p:spPr>
      </p:pic>
      <p:sp>
        <p:nvSpPr>
          <p:cNvPr id="9" name="Line 6"/>
          <p:cNvSpPr/>
          <p:nvPr/>
        </p:nvSpPr>
        <p:spPr>
          <a:xfrm>
            <a:off x="4814233" y="1655797"/>
            <a:ext cx="856586" cy="0"/>
          </a:xfrm>
          <a:prstGeom prst="line">
            <a:avLst/>
          </a:prstGeom>
          <a:ln w="38160">
            <a:solidFill>
              <a:srgbClr val="6D7CA7"/>
            </a:solidFill>
            <a:round/>
          </a:ln>
        </p:spPr>
        <p:style>
          <a:lnRef idx="0">
            <a:scrgbClr r="0" g="0" b="0"/>
          </a:lnRef>
          <a:fillRef idx="0">
            <a:scrgbClr r="0" g="0" b="0"/>
          </a:fillRef>
          <a:effectRef idx="0">
            <a:scrgbClr r="0" g="0" b="0"/>
          </a:effectRef>
          <a:fontRef idx="minor"/>
        </p:style>
        <p:txBody>
          <a:bodyPr/>
          <a:lstStyle/>
          <a:p>
            <a:endParaRPr lang="en-GB"/>
          </a:p>
        </p:txBody>
      </p:sp>
      <p:sp>
        <p:nvSpPr>
          <p:cNvPr id="10" name="Line 7"/>
          <p:cNvSpPr/>
          <p:nvPr/>
        </p:nvSpPr>
        <p:spPr>
          <a:xfrm>
            <a:off x="5160519" y="1655797"/>
            <a:ext cx="0" cy="1016160"/>
          </a:xfrm>
          <a:prstGeom prst="line">
            <a:avLst/>
          </a:prstGeom>
          <a:ln w="38160">
            <a:solidFill>
              <a:srgbClr val="6D7CA7"/>
            </a:solidFill>
            <a:round/>
          </a:ln>
        </p:spPr>
        <p:style>
          <a:lnRef idx="0">
            <a:scrgbClr r="0" g="0" b="0"/>
          </a:lnRef>
          <a:fillRef idx="0">
            <a:scrgbClr r="0" g="0" b="0"/>
          </a:fillRef>
          <a:effectRef idx="0">
            <a:scrgbClr r="0" g="0" b="0"/>
          </a:effectRef>
          <a:fontRef idx="minor"/>
        </p:style>
        <p:txBody>
          <a:bodyPr/>
          <a:lstStyle/>
          <a:p>
            <a:endParaRPr lang="en-GB"/>
          </a:p>
        </p:txBody>
      </p:sp>
      <p:sp>
        <p:nvSpPr>
          <p:cNvPr id="11" name="Line 8"/>
          <p:cNvSpPr/>
          <p:nvPr/>
        </p:nvSpPr>
        <p:spPr>
          <a:xfrm>
            <a:off x="5160519" y="2925223"/>
            <a:ext cx="0" cy="1666144"/>
          </a:xfrm>
          <a:prstGeom prst="line">
            <a:avLst/>
          </a:prstGeom>
          <a:ln w="38160">
            <a:solidFill>
              <a:srgbClr val="6D7CA7"/>
            </a:solidFill>
            <a:round/>
          </a:ln>
        </p:spPr>
        <p:style>
          <a:lnRef idx="0">
            <a:scrgbClr r="0" g="0" b="0"/>
          </a:lnRef>
          <a:fillRef idx="0">
            <a:scrgbClr r="0" g="0" b="0"/>
          </a:fillRef>
          <a:effectRef idx="0">
            <a:scrgbClr r="0" g="0" b="0"/>
          </a:effectRef>
          <a:fontRef idx="minor"/>
        </p:style>
        <p:txBody>
          <a:bodyPr/>
          <a:lstStyle/>
          <a:p>
            <a:endParaRPr lang="en-GB"/>
          </a:p>
        </p:txBody>
      </p:sp>
      <p:sp>
        <p:nvSpPr>
          <p:cNvPr id="14" name="Rectangle 13"/>
          <p:cNvSpPr/>
          <p:nvPr/>
        </p:nvSpPr>
        <p:spPr>
          <a:xfrm>
            <a:off x="6018792" y="1040016"/>
            <a:ext cx="3125208" cy="1569660"/>
          </a:xfrm>
          <a:prstGeom prst="rect">
            <a:avLst/>
          </a:prstGeom>
        </p:spPr>
        <p:txBody>
          <a:bodyPr wrap="square">
            <a:spAutoFit/>
          </a:bodyPr>
          <a:lstStyle/>
          <a:p>
            <a:pPr marL="360">
              <a:lnSpc>
                <a:spcPct val="100000"/>
              </a:lnSpc>
              <a:buClr>
                <a:srgbClr val="FFFFFF"/>
              </a:buClr>
              <a:buSzPct val="45000"/>
            </a:pPr>
            <a:r>
              <a:rPr lang="en-GB" sz="1600" b="1" spc="-1" dirty="0">
                <a:uFill>
                  <a:solidFill>
                    <a:srgbClr val="FFFFFF"/>
                  </a:solidFill>
                </a:uFill>
              </a:rPr>
              <a:t>Low Resolution Camera- </a:t>
            </a:r>
            <a:r>
              <a:rPr lang="en-GB" sz="1600" spc="-1" dirty="0">
                <a:uFill>
                  <a:solidFill>
                    <a:srgbClr val="FFFFFF"/>
                  </a:solidFill>
                </a:uFill>
              </a:rPr>
              <a:t>Captures images for localization, mapping and obstacle </a:t>
            </a:r>
            <a:r>
              <a:rPr lang="en-GB" sz="1600" spc="-1" dirty="0" smtClean="0">
                <a:uFill>
                  <a:solidFill>
                    <a:srgbClr val="FFFFFF"/>
                  </a:solidFill>
                </a:uFill>
              </a:rPr>
              <a:t>avoidance</a:t>
            </a:r>
          </a:p>
          <a:p>
            <a:pPr marL="285750" indent="-285750">
              <a:lnSpc>
                <a:spcPct val="100000"/>
              </a:lnSpc>
              <a:buFont typeface="Arial" panose="020B0604020202020204" pitchFamily="34" charset="0"/>
              <a:buChar char="•"/>
            </a:pPr>
            <a:r>
              <a:rPr lang="en-GB" sz="1600" spc="-1" dirty="0" smtClean="0">
                <a:uFill>
                  <a:solidFill>
                    <a:srgbClr val="FFFFFF"/>
                  </a:solidFill>
                </a:uFill>
              </a:rPr>
              <a:t>15 FPS</a:t>
            </a:r>
            <a:endParaRPr lang="en-GB" sz="1600" dirty="0" smtClean="0"/>
          </a:p>
          <a:p>
            <a:pPr marL="285750" indent="-285750">
              <a:lnSpc>
                <a:spcPct val="100000"/>
              </a:lnSpc>
              <a:buFont typeface="Arial" panose="020B0604020202020204" pitchFamily="34" charset="0"/>
              <a:buChar char="•"/>
            </a:pPr>
            <a:r>
              <a:rPr lang="en-GB" sz="1600" spc="-1" dirty="0" smtClean="0">
                <a:uFill>
                  <a:solidFill>
                    <a:srgbClr val="FFFFFF"/>
                  </a:solidFill>
                </a:uFill>
              </a:rPr>
              <a:t>640x380 pixels</a:t>
            </a:r>
            <a:endParaRPr lang="en-GB" sz="1600" dirty="0"/>
          </a:p>
        </p:txBody>
      </p:sp>
      <p:sp>
        <p:nvSpPr>
          <p:cNvPr id="15" name="Rectangle 14"/>
          <p:cNvSpPr/>
          <p:nvPr/>
        </p:nvSpPr>
        <p:spPr>
          <a:xfrm>
            <a:off x="238924" y="1063297"/>
            <a:ext cx="4572000" cy="1323439"/>
          </a:xfrm>
          <a:prstGeom prst="rect">
            <a:avLst/>
          </a:prstGeom>
        </p:spPr>
        <p:txBody>
          <a:bodyPr>
            <a:spAutoFit/>
          </a:bodyPr>
          <a:lstStyle/>
          <a:p>
            <a:pPr>
              <a:lnSpc>
                <a:spcPct val="100000"/>
              </a:lnSpc>
            </a:pPr>
            <a:r>
              <a:rPr lang="en-GB" sz="1600" b="1" spc="-1" dirty="0">
                <a:uFill>
                  <a:solidFill>
                    <a:srgbClr val="FFFFFF"/>
                  </a:solidFill>
                </a:uFill>
              </a:rPr>
              <a:t>2D Lidar- </a:t>
            </a:r>
            <a:r>
              <a:rPr lang="en-GB" sz="1600" spc="-1" dirty="0">
                <a:uFill>
                  <a:solidFill>
                    <a:srgbClr val="FFFFFF"/>
                  </a:solidFill>
                </a:uFill>
              </a:rPr>
              <a:t>Takes distance measurements for localization, mapping and obstacle </a:t>
            </a:r>
            <a:r>
              <a:rPr lang="en-GB" sz="1600" spc="-1" dirty="0" smtClean="0">
                <a:uFill>
                  <a:solidFill>
                    <a:srgbClr val="FFFFFF"/>
                  </a:solidFill>
                </a:uFill>
              </a:rPr>
              <a:t>avoidance</a:t>
            </a:r>
          </a:p>
          <a:p>
            <a:pPr marL="285750" indent="-285750">
              <a:lnSpc>
                <a:spcPct val="100000"/>
              </a:lnSpc>
              <a:buFont typeface="Arial" panose="020B0604020202020204" pitchFamily="34" charset="0"/>
              <a:buChar char="•"/>
            </a:pPr>
            <a:r>
              <a:rPr lang="en-GB" sz="1600" spc="-1" dirty="0" smtClean="0">
                <a:uFill>
                  <a:solidFill>
                    <a:srgbClr val="FFFFFF"/>
                  </a:solidFill>
                </a:uFill>
              </a:rPr>
              <a:t>Range:30m</a:t>
            </a:r>
            <a:r>
              <a:rPr lang="en-GB" sz="1600" spc="-1" dirty="0">
                <a:uFill>
                  <a:solidFill>
                    <a:srgbClr val="FFFFFF"/>
                  </a:solidFill>
                </a:uFill>
              </a:rPr>
              <a:t>+-1cm</a:t>
            </a:r>
            <a:endParaRPr lang="en-GB" sz="1600" dirty="0"/>
          </a:p>
          <a:p>
            <a:pPr marL="285750" indent="-285750">
              <a:lnSpc>
                <a:spcPct val="100000"/>
              </a:lnSpc>
              <a:buFont typeface="Arial" panose="020B0604020202020204" pitchFamily="34" charset="0"/>
              <a:buChar char="•"/>
            </a:pPr>
            <a:r>
              <a:rPr lang="en-GB" sz="1600" spc="-1" dirty="0" smtClean="0">
                <a:uFill>
                  <a:solidFill>
                    <a:srgbClr val="FFFFFF"/>
                  </a:solidFill>
                </a:uFill>
              </a:rPr>
              <a:t>270 </a:t>
            </a:r>
            <a:r>
              <a:rPr lang="en-GB" sz="1600" spc="-1" dirty="0">
                <a:uFill>
                  <a:solidFill>
                    <a:srgbClr val="FFFFFF"/>
                  </a:solidFill>
                </a:uFill>
              </a:rPr>
              <a:t>degree FOV</a:t>
            </a:r>
            <a:endParaRPr lang="en-GB" sz="1600" dirty="0"/>
          </a:p>
        </p:txBody>
      </p:sp>
      <p:sp>
        <p:nvSpPr>
          <p:cNvPr id="18" name="Rectangle 17"/>
          <p:cNvSpPr/>
          <p:nvPr/>
        </p:nvSpPr>
        <p:spPr>
          <a:xfrm>
            <a:off x="163776" y="2538865"/>
            <a:ext cx="4572000" cy="830997"/>
          </a:xfrm>
          <a:prstGeom prst="rect">
            <a:avLst/>
          </a:prstGeom>
        </p:spPr>
        <p:txBody>
          <a:bodyPr>
            <a:spAutoFit/>
          </a:bodyPr>
          <a:lstStyle/>
          <a:p>
            <a:pPr marL="360">
              <a:lnSpc>
                <a:spcPct val="100000"/>
              </a:lnSpc>
              <a:buClr>
                <a:srgbClr val="FFFFFF"/>
              </a:buClr>
              <a:buSzPct val="45000"/>
            </a:pPr>
            <a:r>
              <a:rPr lang="en-GB" sz="1600" b="1" spc="-1" dirty="0">
                <a:uFill>
                  <a:solidFill>
                    <a:srgbClr val="FFFFFF"/>
                  </a:solidFill>
                </a:uFill>
              </a:rPr>
              <a:t>High Level Processor- </a:t>
            </a:r>
            <a:r>
              <a:rPr lang="en-GB" sz="1600" spc="-1" dirty="0">
                <a:uFill>
                  <a:solidFill>
                    <a:srgbClr val="FFFFFF"/>
                  </a:solidFill>
                </a:uFill>
              </a:rPr>
              <a:t>Fuses sensor data, updates flight </a:t>
            </a:r>
            <a:r>
              <a:rPr lang="en-GB" sz="1600" spc="-1" dirty="0" smtClean="0">
                <a:uFill>
                  <a:solidFill>
                    <a:srgbClr val="FFFFFF"/>
                  </a:solidFill>
                </a:uFill>
              </a:rPr>
              <a:t>path</a:t>
            </a:r>
          </a:p>
          <a:p>
            <a:pPr marL="285750" indent="-285750">
              <a:lnSpc>
                <a:spcPct val="100000"/>
              </a:lnSpc>
              <a:buFont typeface="Arial" panose="020B0604020202020204" pitchFamily="34" charset="0"/>
              <a:buChar char="•"/>
            </a:pPr>
            <a:r>
              <a:rPr lang="en-GB" sz="1600" spc="-1" dirty="0" smtClean="0">
                <a:uFill>
                  <a:solidFill>
                    <a:srgbClr val="FFFFFF"/>
                  </a:solidFill>
                </a:uFill>
              </a:rPr>
              <a:t>8-core, 2.5 GHz</a:t>
            </a:r>
            <a:endParaRPr lang="en-GB" sz="1600" dirty="0" smtClean="0"/>
          </a:p>
        </p:txBody>
      </p:sp>
      <p:sp>
        <p:nvSpPr>
          <p:cNvPr id="19" name="TextBox 18"/>
          <p:cNvSpPr txBox="1"/>
          <p:nvPr/>
        </p:nvSpPr>
        <p:spPr>
          <a:xfrm>
            <a:off x="250825" y="4109524"/>
            <a:ext cx="5960588" cy="2356927"/>
          </a:xfrm>
          <a:prstGeom prst="rect">
            <a:avLst/>
          </a:prstGeom>
          <a:noFill/>
        </p:spPr>
        <p:txBody>
          <a:bodyPr wrap="square" lIns="0" tIns="0" rIns="0" bIns="0" rtlCol="0">
            <a:spAutoFit/>
          </a:bodyPr>
          <a:lstStyle/>
          <a:p>
            <a:pPr>
              <a:lnSpc>
                <a:spcPct val="113000"/>
              </a:lnSpc>
              <a:spcBef>
                <a:spcPts val="600"/>
              </a:spcBef>
            </a:pPr>
            <a:r>
              <a:rPr lang="en-GB" sz="1600" b="1" dirty="0" smtClean="0">
                <a:solidFill>
                  <a:srgbClr val="333333"/>
                </a:solidFill>
              </a:rPr>
              <a:t>Low Level Autopilot- </a:t>
            </a:r>
            <a:r>
              <a:rPr lang="en-GB" sz="1600" dirty="0" smtClean="0">
                <a:solidFill>
                  <a:srgbClr val="333333"/>
                </a:solidFill>
              </a:rPr>
              <a:t>Stabilise Flight</a:t>
            </a:r>
            <a:endParaRPr lang="en-GB" sz="1600" dirty="0"/>
          </a:p>
          <a:p>
            <a:pPr marL="285750" indent="-285750">
              <a:buFont typeface="Arial" panose="020B0604020202020204" pitchFamily="34" charset="0"/>
              <a:buChar char="•"/>
            </a:pPr>
            <a:r>
              <a:rPr lang="en-GB" sz="1600" dirty="0" smtClean="0"/>
              <a:t>4-core, 180 MHz processor</a:t>
            </a:r>
            <a:endParaRPr lang="en-GB" sz="1600" dirty="0"/>
          </a:p>
          <a:p>
            <a:pPr marL="285750" indent="-285750">
              <a:buFont typeface="Arial" panose="020B0604020202020204" pitchFamily="34" charset="0"/>
              <a:buChar char="•"/>
            </a:pPr>
            <a:r>
              <a:rPr lang="en-GB" sz="1600" dirty="0" smtClean="0"/>
              <a:t>failsafe </a:t>
            </a:r>
            <a:r>
              <a:rPr lang="en-GB" sz="1600" dirty="0"/>
              <a:t>co-processor</a:t>
            </a:r>
          </a:p>
          <a:p>
            <a:pPr marL="285750" indent="-285750">
              <a:buFont typeface="Arial" panose="020B0604020202020204" pitchFamily="34" charset="0"/>
              <a:buChar char="•"/>
            </a:pPr>
            <a:r>
              <a:rPr lang="en-GB" sz="1600" dirty="0" smtClean="0"/>
              <a:t>3-axis gyroscope</a:t>
            </a:r>
            <a:endParaRPr lang="en-GB" sz="1600" dirty="0"/>
          </a:p>
          <a:p>
            <a:pPr marL="285750" indent="-285750">
              <a:buFont typeface="Arial" panose="020B0604020202020204" pitchFamily="34" charset="0"/>
              <a:buChar char="•"/>
            </a:pPr>
            <a:r>
              <a:rPr lang="en-GB" sz="1600" dirty="0" smtClean="0"/>
              <a:t>3-axis accelerometer </a:t>
            </a:r>
            <a:r>
              <a:rPr lang="en-GB" sz="1600" dirty="0"/>
              <a:t>/ magnetometer</a:t>
            </a:r>
          </a:p>
          <a:p>
            <a:pPr marL="285750" indent="-285750">
              <a:buFont typeface="Arial" panose="020B0604020202020204" pitchFamily="34" charset="0"/>
              <a:buChar char="•"/>
            </a:pPr>
            <a:r>
              <a:rPr lang="en-GB" sz="1600" dirty="0" smtClean="0"/>
              <a:t>3-axis accelerometer/gyroscope</a:t>
            </a:r>
            <a:endParaRPr lang="en-GB" sz="1600" dirty="0"/>
          </a:p>
          <a:p>
            <a:pPr marL="285750" indent="-285750">
              <a:buFont typeface="Arial" panose="020B0604020202020204" pitchFamily="34" charset="0"/>
              <a:buChar char="•"/>
            </a:pPr>
            <a:r>
              <a:rPr lang="en-GB" sz="1600" dirty="0" smtClean="0"/>
              <a:t>Barometer</a:t>
            </a:r>
          </a:p>
          <a:p>
            <a:pPr marL="285750" indent="-285750">
              <a:buFont typeface="Arial" panose="020B0604020202020204" pitchFamily="34" charset="0"/>
              <a:buChar char="•"/>
            </a:pPr>
            <a:r>
              <a:rPr lang="en-GB" sz="1600" dirty="0" smtClean="0"/>
              <a:t>GPS</a:t>
            </a:r>
            <a:endParaRPr lang="en-GB" sz="1600" dirty="0"/>
          </a:p>
          <a:p>
            <a:pPr>
              <a:lnSpc>
                <a:spcPct val="113000"/>
              </a:lnSpc>
              <a:spcBef>
                <a:spcPts val="600"/>
              </a:spcBef>
            </a:pPr>
            <a:endParaRPr lang="en-GB" sz="1600" dirty="0" smtClean="0">
              <a:solidFill>
                <a:srgbClr val="333333"/>
              </a:solidFill>
            </a:endParaRPr>
          </a:p>
        </p:txBody>
      </p:sp>
      <p:sp>
        <p:nvSpPr>
          <p:cNvPr id="20" name="Rectangle 19"/>
          <p:cNvSpPr/>
          <p:nvPr/>
        </p:nvSpPr>
        <p:spPr>
          <a:xfrm>
            <a:off x="5872137" y="5155970"/>
            <a:ext cx="3125208" cy="1077218"/>
          </a:xfrm>
          <a:prstGeom prst="rect">
            <a:avLst/>
          </a:prstGeom>
        </p:spPr>
        <p:txBody>
          <a:bodyPr wrap="square">
            <a:spAutoFit/>
          </a:bodyPr>
          <a:lstStyle/>
          <a:p>
            <a:pPr marL="360">
              <a:lnSpc>
                <a:spcPct val="100000"/>
              </a:lnSpc>
              <a:buClr>
                <a:srgbClr val="FFFFFF"/>
              </a:buClr>
              <a:buSzPct val="45000"/>
            </a:pPr>
            <a:r>
              <a:rPr lang="en-GB" sz="1600" b="1" spc="-1" dirty="0" smtClean="0">
                <a:uFill>
                  <a:solidFill>
                    <a:srgbClr val="FFFFFF"/>
                  </a:solidFill>
                </a:uFill>
              </a:rPr>
              <a:t>Main </a:t>
            </a:r>
            <a:r>
              <a:rPr lang="en-GB" sz="1600" b="1" spc="-1" dirty="0">
                <a:uFill>
                  <a:solidFill>
                    <a:srgbClr val="FFFFFF"/>
                  </a:solidFill>
                </a:uFill>
              </a:rPr>
              <a:t>Camera- </a:t>
            </a:r>
            <a:r>
              <a:rPr lang="en-GB" sz="1600" spc="-1" dirty="0">
                <a:uFill>
                  <a:solidFill>
                    <a:srgbClr val="FFFFFF"/>
                  </a:solidFill>
                </a:uFill>
              </a:rPr>
              <a:t>Captures </a:t>
            </a:r>
            <a:r>
              <a:rPr lang="en-GB" sz="1600" spc="-1" dirty="0" smtClean="0">
                <a:uFill>
                  <a:solidFill>
                    <a:srgbClr val="FFFFFF"/>
                  </a:solidFill>
                </a:uFill>
              </a:rPr>
              <a:t>inspection data</a:t>
            </a:r>
          </a:p>
          <a:p>
            <a:pPr marL="360">
              <a:lnSpc>
                <a:spcPct val="100000"/>
              </a:lnSpc>
              <a:buClr>
                <a:srgbClr val="FFFFFF"/>
              </a:buClr>
              <a:buSzPct val="45000"/>
            </a:pPr>
            <a:endParaRPr lang="en-GB" sz="1600" spc="-1" dirty="0" smtClean="0">
              <a:uFill>
                <a:solidFill>
                  <a:srgbClr val="FFFFFF"/>
                </a:solidFill>
              </a:uFill>
            </a:endParaRPr>
          </a:p>
          <a:p>
            <a:pPr marL="285750" indent="-285750">
              <a:lnSpc>
                <a:spcPct val="100000"/>
              </a:lnSpc>
              <a:buFont typeface="Arial" panose="020B0604020202020204" pitchFamily="34" charset="0"/>
              <a:buChar char="•"/>
            </a:pPr>
            <a:r>
              <a:rPr lang="en-GB" sz="1600" spc="-1" dirty="0" smtClean="0">
                <a:uFill>
                  <a:solidFill>
                    <a:srgbClr val="FFFFFF"/>
                  </a:solidFill>
                </a:uFill>
              </a:rPr>
              <a:t>8000x4500 pixels</a:t>
            </a:r>
            <a:endParaRPr lang="en-GB" sz="1600" dirty="0"/>
          </a:p>
        </p:txBody>
      </p:sp>
      <p:cxnSp>
        <p:nvCxnSpPr>
          <p:cNvPr id="22" name="Straight Connector 21"/>
          <p:cNvCxnSpPr/>
          <p:nvPr/>
        </p:nvCxnSpPr>
        <p:spPr>
          <a:xfrm>
            <a:off x="24907" y="3599954"/>
            <a:ext cx="8972438" cy="1135"/>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763865" y="3760411"/>
            <a:ext cx="2963953" cy="282641"/>
          </a:xfrm>
          <a:prstGeom prst="rect">
            <a:avLst/>
          </a:prstGeom>
          <a:noFill/>
        </p:spPr>
        <p:txBody>
          <a:bodyPr wrap="none" lIns="0" tIns="0" rIns="0" bIns="0" rtlCol="0">
            <a:spAutoFit/>
          </a:bodyPr>
          <a:lstStyle/>
          <a:p>
            <a:pPr>
              <a:lnSpc>
                <a:spcPct val="113000"/>
              </a:lnSpc>
              <a:spcBef>
                <a:spcPts val="600"/>
              </a:spcBef>
            </a:pPr>
            <a:r>
              <a:rPr lang="en-GB" b="1" dirty="0" smtClean="0">
                <a:solidFill>
                  <a:schemeClr val="accent4"/>
                </a:solidFill>
              </a:rPr>
              <a:t>High Performance UAV</a:t>
            </a:r>
          </a:p>
        </p:txBody>
      </p:sp>
      <p:sp>
        <p:nvSpPr>
          <p:cNvPr id="26" name="TextBox 25"/>
          <p:cNvSpPr txBox="1"/>
          <p:nvPr/>
        </p:nvSpPr>
        <p:spPr>
          <a:xfrm>
            <a:off x="5518260" y="3139112"/>
            <a:ext cx="3278141" cy="282641"/>
          </a:xfrm>
          <a:prstGeom prst="rect">
            <a:avLst/>
          </a:prstGeom>
          <a:noFill/>
        </p:spPr>
        <p:txBody>
          <a:bodyPr wrap="none" lIns="0" tIns="0" rIns="0" bIns="0" rtlCol="0">
            <a:spAutoFit/>
          </a:bodyPr>
          <a:lstStyle/>
          <a:p>
            <a:pPr>
              <a:lnSpc>
                <a:spcPct val="113000"/>
              </a:lnSpc>
              <a:spcBef>
                <a:spcPts val="600"/>
              </a:spcBef>
            </a:pPr>
            <a:r>
              <a:rPr lang="en-GB" b="1" dirty="0" smtClean="0">
                <a:solidFill>
                  <a:schemeClr val="accent4"/>
                </a:solidFill>
              </a:rPr>
              <a:t>Dhalion Software System</a:t>
            </a:r>
          </a:p>
        </p:txBody>
      </p:sp>
    </p:spTree>
    <p:extLst>
      <p:ext uri="{BB962C8B-B14F-4D97-AF65-F5344CB8AC3E}">
        <p14:creationId xmlns:p14="http://schemas.microsoft.com/office/powerpoint/2010/main" val="2529865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Video: Actual inspection of wind turbine (Autonomous!)</a:t>
            </a:r>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8</a:t>
            </a:fld>
            <a:endParaRPr lang="en-GB" dirty="0"/>
          </a:p>
        </p:txBody>
      </p:sp>
      <p:pic>
        <p:nvPicPr>
          <p:cNvPr id="9" name="LARS-VIDEO-05.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4" y="1001266"/>
            <a:ext cx="8924484" cy="5020022"/>
          </a:xfrm>
          <a:prstGeom prst="rect">
            <a:avLst/>
          </a:prstGeom>
        </p:spPr>
      </p:pic>
    </p:spTree>
    <p:extLst>
      <p:ext uri="{BB962C8B-B14F-4D97-AF65-F5344CB8AC3E}">
        <p14:creationId xmlns:p14="http://schemas.microsoft.com/office/powerpoint/2010/main" val="32847825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Automated Image Processing</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8353956"/>
              </p:ext>
            </p:extLst>
          </p:nvPr>
        </p:nvGraphicFramePr>
        <p:xfrm>
          <a:off x="250825" y="1268413"/>
          <a:ext cx="864235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5BA07366-CB75-4AA8-9E5B-928B849F427C}" type="slidenum">
              <a:rPr lang="en-GB" smtClean="0"/>
              <a:pPr/>
              <a:t>9</a:t>
            </a:fld>
            <a:endParaRPr lang="en-GB" dirty="0"/>
          </a:p>
        </p:txBody>
      </p:sp>
    </p:spTree>
    <p:extLst>
      <p:ext uri="{BB962C8B-B14F-4D97-AF65-F5344CB8AC3E}">
        <p14:creationId xmlns:p14="http://schemas.microsoft.com/office/powerpoint/2010/main" val="8659000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
</p:tagLst>
</file>

<file path=ppt/tags/tag2.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
</p:tagLst>
</file>

<file path=ppt/tags/tag3.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
</p:tagLst>
</file>

<file path=ppt/tags/tag4.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
</p:tagLst>
</file>

<file path=ppt/tags/tag5.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
</p:tagLst>
</file>

<file path=ppt/tags/tag6.xml><?xml version="1.0" encoding="utf-8"?>
<p:tagLst xmlns:a="http://schemas.openxmlformats.org/drawingml/2006/main" xmlns:r="http://schemas.openxmlformats.org/officeDocument/2006/relationships" xmlns:p="http://schemas.openxmlformats.org/presentationml/2006/main">
  <p:tag name="CONTENT" val="&lt;content&gt;&#10;  &lt;element&gt;&#10;    &lt;value&gt;DNV GL © %Date:yyyy%&lt;/value&gt;&#10;  &lt;/element&gt;&#10;&lt;/content&gt;"/>
</p:tagLst>
</file>

<file path=ppt/theme/theme1.xml><?xml version="1.0" encoding="utf-8"?>
<a:theme xmlns:a="http://schemas.openxmlformats.org/drawingml/2006/main" name="Blank">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6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thm15="http://schemas.microsoft.com/office/thememl/2012/main" xmlns="" name="Blank.potx" id="{9E70B88D-3D22-4FA9-92B5-9A9B13E38217}" vid="{309FADF9-4198-4A8D-89B3-026D6A16F0EF}"/>
    </a:ext>
  </a:extLst>
</a:theme>
</file>

<file path=ppt/theme/theme2.xml><?xml version="1.0" encoding="utf-8"?>
<a:theme xmlns:a="http://schemas.openxmlformats.org/drawingml/2006/main" name="1_Blank - Copy">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9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Black">
      <a:srgbClr val="000000"/>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thm15="http://schemas.microsoft.com/office/thememl/2012/main" xmlns="" name="Blank.potx" id="{9E70B88D-3D22-4FA9-92B5-9A9B13E38217}" vid="{E7D774E9-F208-4B79-8A35-C21C90610E1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1955</TotalTime>
  <Words>823</Words>
  <Application>Microsoft Office PowerPoint</Application>
  <PresentationFormat>On-screen Show (4:3)</PresentationFormat>
  <Paragraphs>156</Paragraphs>
  <Slides>15</Slides>
  <Notes>15</Notes>
  <HiddenSlides>0</HiddenSlides>
  <MMClips>1</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Blank</vt:lpstr>
      <vt:lpstr>1_Blank - Copy</vt:lpstr>
      <vt:lpstr>The use of Smart Drones in Wind Energy</vt:lpstr>
      <vt:lpstr>How the three organisations work together</vt:lpstr>
      <vt:lpstr>Contents</vt:lpstr>
      <vt:lpstr>UAV Platforms</vt:lpstr>
      <vt:lpstr>Smart drones</vt:lpstr>
      <vt:lpstr>How the smart drone works</vt:lpstr>
      <vt:lpstr>How the smart drone works</vt:lpstr>
      <vt:lpstr>Video: Actual inspection of wind turbine (Autonomous!)</vt:lpstr>
      <vt:lpstr>Automated Image Processing</vt:lpstr>
      <vt:lpstr>Segmentation</vt:lpstr>
      <vt:lpstr>Defect Feature Processing and Identification</vt:lpstr>
      <vt:lpstr>Economics</vt:lpstr>
      <vt:lpstr>“Future” applications</vt:lpstr>
      <vt:lpstr>Summary</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Drones in Renewables</dc:title>
  <dc:creator>Landberg, Lars</dc:creator>
  <cp:lastModifiedBy>Landberg, Lars</cp:lastModifiedBy>
  <cp:revision>88</cp:revision>
  <dcterms:created xsi:type="dcterms:W3CDTF">2016-03-03T11:08:23Z</dcterms:created>
  <dcterms:modified xsi:type="dcterms:W3CDTF">2016-09-23T07:30:41Z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SD_DocumentLanguageString">
    <vt:lpwstr>English (United Kingdom)</vt:lpwstr>
  </property>
  <property fmtid="{D5CDD505-2E9C-101B-9397-08002B2CF9AE}" pid="4" name="SD_CtlText_BusinessAreaName">
    <vt:lpwstr/>
  </property>
  <property fmtid="{D5CDD505-2E9C-101B-9397-08002B2CF9AE}" pid="5" name="SD_CtlText_DocumentNumber">
    <vt:lpwstr/>
  </property>
  <property fmtid="{D5CDD505-2E9C-101B-9397-08002B2CF9AE}" pid="6" name="SD_CtlText_AuthorName">
    <vt:lpwstr/>
  </property>
  <property fmtid="{D5CDD505-2E9C-101B-9397-08002B2CF9AE}" pid="7" name="SD_CtlText_Confidentiality">
    <vt:lpwstr>Ungraded</vt:lpwstr>
  </property>
  <property fmtid="{D5CDD505-2E9C-101B-9397-08002B2CF9AE}" pid="8" name="SD_UserprofileName">
    <vt:lpwstr/>
  </property>
  <property fmtid="{D5CDD505-2E9C-101B-9397-08002B2CF9AE}" pid="9" name="DocumentInfoFinished">
    <vt:lpwstr>True</vt:lpwstr>
  </property>
  <property fmtid="{D5CDD505-2E9C-101B-9397-08002B2CF9AE}" pid="10" name="SD_DocumentLanguage">
    <vt:lpwstr>en-GB</vt:lpwstr>
  </property>
  <property fmtid="{D5CDD505-2E9C-101B-9397-08002B2CF9AE}" pid="11" name="sdDocumentDate">
    <vt:lpwstr>42641</vt:lpwstr>
  </property>
  <property fmtid="{D5CDD505-2E9C-101B-9397-08002B2CF9AE}" pid="12" name="sdDocumentDateFormat">
    <vt:lpwstr>en-GB:dd MMMM yyyy</vt:lpwstr>
  </property>
</Properties>
</file>