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8" r:id="rId2"/>
    <p:sldId id="282" r:id="rId3"/>
    <p:sldId id="286" r:id="rId4"/>
    <p:sldId id="302" r:id="rId5"/>
    <p:sldId id="303" r:id="rId6"/>
    <p:sldId id="305" r:id="rId7"/>
    <p:sldId id="307" r:id="rId8"/>
    <p:sldId id="306" r:id="rId9"/>
    <p:sldId id="308" r:id="rId10"/>
    <p:sldId id="310" r:id="rId11"/>
    <p:sldId id="313" r:id="rId12"/>
    <p:sldId id="309" r:id="rId13"/>
    <p:sldId id="321" r:id="rId14"/>
    <p:sldId id="324" r:id="rId15"/>
    <p:sldId id="311" r:id="rId16"/>
    <p:sldId id="312" r:id="rId17"/>
    <p:sldId id="317" r:id="rId18"/>
    <p:sldId id="318" r:id="rId19"/>
    <p:sldId id="315" r:id="rId20"/>
    <p:sldId id="325" r:id="rId21"/>
    <p:sldId id="322" r:id="rId22"/>
    <p:sldId id="326" r:id="rId23"/>
    <p:sldId id="328" r:id="rId24"/>
    <p:sldId id="323" r:id="rId2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A8CF"/>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ijl, thema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AF606853-7671-496A-8E4F-DF71F8EC918B}" styleName="Stijl, donker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11" autoAdjust="0"/>
  </p:normalViewPr>
  <p:slideViewPr>
    <p:cSldViewPr snapToObjects="1">
      <p:cViewPr varScale="1">
        <p:scale>
          <a:sx n="78" d="100"/>
          <a:sy n="78" d="100"/>
        </p:scale>
        <p:origin x="177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SRV-01\Data\Policy%20Department\Policy%20Analysis%20Unit\PROJ\LEANWind\WP%208%20-%20Economic%20and%20Market%20Assessment\8.4\Literature%20review%20for%20State%20of%20the%20Art%20Assessment\Foundation%20annalysis%20per%20countr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SRV-01\Data\Policy%20Department\Policy%20Analysis%20Unit\PROJ\LEANWind\WP%208%20-%20Economic%20and%20Market%20Assessment\8.4\Literature%20review%20for%20State%20of%20the%20Art%20Assessment\Foundation%20annalysis%20per%20country.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59125902935394"/>
          <c:y val="0.13669743615052207"/>
          <c:w val="0.64081767636135845"/>
          <c:h val="0.75308283176127244"/>
        </c:manualLayout>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0"/>
              <c:layout>
                <c:manualLayout>
                  <c:x val="-0.12726484795767554"/>
                  <c:y val="-0.15234515926126735"/>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92D050"/>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ext>
              </c:extLst>
            </c:dLbl>
            <c:dLbl>
              <c:idx val="1"/>
              <c:layout>
                <c:manualLayout>
                  <c:x val="-3.7784286036122668E-2"/>
                  <c:y val="7.292275325652553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Lst>
            </c:dLbl>
            <c:dLbl>
              <c:idx val="2"/>
              <c:layout>
                <c:manualLayout>
                  <c:x val="-4.9929941590518209E-2"/>
                  <c:y val="4.7537786445636269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Lst>
            </c:dLbl>
            <c:dLbl>
              <c:idx val="3"/>
              <c:layout>
                <c:manualLayout>
                  <c:x val="-4.9889161120185753E-3"/>
                  <c:y val="1.1937426472083439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Lst>
            </c:dLbl>
            <c:dLbl>
              <c:idx val="4"/>
              <c:layout>
                <c:manualLayout>
                  <c:x val="1.4341864372506608E-2"/>
                  <c:y val="9.3238590593132441E-4"/>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Lst>
            </c:dLbl>
            <c:dLbl>
              <c:idx val="5"/>
              <c:layout>
                <c:manualLayout>
                  <c:x val="0.12755685720722446"/>
                  <c:y val="2.5848731365917146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Lst>
            </c:dLbl>
            <c:dLbl>
              <c:idx val="6"/>
              <c:layout>
                <c:manualLayout>
                  <c:x val="0.27172222802226481"/>
                  <c:y val="0.10584926884139483"/>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'EU % per type of foundations'!$B$83:$B$89</c:f>
              <c:strCache>
                <c:ptCount val="7"/>
                <c:pt idx="0">
                  <c:v>Monopile</c:v>
                </c:pt>
                <c:pt idx="1">
                  <c:v>GBF</c:v>
                </c:pt>
                <c:pt idx="2">
                  <c:v>Jacket</c:v>
                </c:pt>
                <c:pt idx="3">
                  <c:v>Tripod</c:v>
                </c:pt>
                <c:pt idx="4">
                  <c:v>Triple</c:v>
                </c:pt>
                <c:pt idx="5">
                  <c:v>Floating</c:v>
                </c:pt>
                <c:pt idx="6">
                  <c:v>Experimental</c:v>
                </c:pt>
              </c:strCache>
            </c:strRef>
          </c:cat>
          <c:val>
            <c:numRef>
              <c:f>'EU % per type of foundations'!$C$83:$C$89</c:f>
              <c:numCache>
                <c:formatCode>General</c:formatCode>
                <c:ptCount val="7"/>
                <c:pt idx="0">
                  <c:v>2653</c:v>
                </c:pt>
                <c:pt idx="1">
                  <c:v>303</c:v>
                </c:pt>
                <c:pt idx="2">
                  <c:v>178</c:v>
                </c:pt>
                <c:pt idx="3">
                  <c:v>120</c:v>
                </c:pt>
                <c:pt idx="4">
                  <c:v>55</c:v>
                </c:pt>
                <c:pt idx="5">
                  <c:v>2</c:v>
                </c:pt>
                <c:pt idx="6">
                  <c:v>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spPr>
            <a:ln w="25400" cap="rnd">
              <a:noFill/>
              <a:round/>
            </a:ln>
            <a:effectLst/>
          </c:spPr>
          <c:marker>
            <c:symbol val="none"/>
          </c:marker>
          <c:cat>
            <c:strRef>
              <c:f>'EU % per type of foundations'!$B$120:$B$125</c:f>
              <c:strCache>
                <c:ptCount val="6"/>
                <c:pt idx="0">
                  <c:v>Gravity based</c:v>
                </c:pt>
                <c:pt idx="1">
                  <c:v>Monopile</c:v>
                </c:pt>
                <c:pt idx="2">
                  <c:v>Jacket</c:v>
                </c:pt>
                <c:pt idx="3">
                  <c:v>TLP </c:v>
                </c:pt>
                <c:pt idx="4">
                  <c:v>Spar</c:v>
                </c:pt>
                <c:pt idx="5">
                  <c:v>Semi-sub</c:v>
                </c:pt>
              </c:strCache>
            </c:strRef>
          </c:cat>
          <c:val>
            <c:numRef>
              <c:f>'EU % per type of foundations'!$C$120:$C$125</c:f>
              <c:numCache>
                <c:formatCode>General</c:formatCode>
                <c:ptCount val="6"/>
                <c:pt idx="0">
                  <c:v>0</c:v>
                </c:pt>
                <c:pt idx="1">
                  <c:v>0</c:v>
                </c:pt>
                <c:pt idx="2">
                  <c:v>0</c:v>
                </c:pt>
                <c:pt idx="3">
                  <c:v>50</c:v>
                </c:pt>
                <c:pt idx="4">
                  <c:v>100</c:v>
                </c:pt>
                <c:pt idx="5">
                  <c:v>50</c:v>
                </c:pt>
              </c:numCache>
            </c:numRef>
          </c:val>
          <c:smooth val="0"/>
        </c:ser>
        <c:ser>
          <c:idx val="1"/>
          <c:order val="1"/>
          <c:spPr>
            <a:ln w="25400" cap="rnd">
              <a:noFill/>
              <a:round/>
            </a:ln>
            <a:effectLst/>
          </c:spPr>
          <c:marker>
            <c:symbol val="none"/>
          </c:marker>
          <c:cat>
            <c:strRef>
              <c:f>'EU % per type of foundations'!$B$120:$B$125</c:f>
              <c:strCache>
                <c:ptCount val="6"/>
                <c:pt idx="0">
                  <c:v>Gravity based</c:v>
                </c:pt>
                <c:pt idx="1">
                  <c:v>Monopile</c:v>
                </c:pt>
                <c:pt idx="2">
                  <c:v>Jacket</c:v>
                </c:pt>
                <c:pt idx="3">
                  <c:v>TLP </c:v>
                </c:pt>
                <c:pt idx="4">
                  <c:v>Spar</c:v>
                </c:pt>
                <c:pt idx="5">
                  <c:v>Semi-sub</c:v>
                </c:pt>
              </c:strCache>
            </c:strRef>
          </c:cat>
          <c:val>
            <c:numRef>
              <c:f>'EU % per type of foundations'!$D$120:$D$125</c:f>
              <c:numCache>
                <c:formatCode>General</c:formatCode>
                <c:ptCount val="6"/>
              </c:numCache>
            </c:numRef>
          </c:val>
          <c:smooth val="0"/>
        </c:ser>
        <c:ser>
          <c:idx val="2"/>
          <c:order val="2"/>
          <c:spPr>
            <a:ln w="25400" cap="rnd">
              <a:noFill/>
              <a:round/>
            </a:ln>
            <a:effectLst/>
          </c:spPr>
          <c:marker>
            <c:symbol val="none"/>
          </c:marker>
          <c:cat>
            <c:strRef>
              <c:f>'EU % per type of foundations'!$B$120:$B$125</c:f>
              <c:strCache>
                <c:ptCount val="6"/>
                <c:pt idx="0">
                  <c:v>Gravity based</c:v>
                </c:pt>
                <c:pt idx="1">
                  <c:v>Monopile</c:v>
                </c:pt>
                <c:pt idx="2">
                  <c:v>Jacket</c:v>
                </c:pt>
                <c:pt idx="3">
                  <c:v>TLP </c:v>
                </c:pt>
                <c:pt idx="4">
                  <c:v>Spar</c:v>
                </c:pt>
                <c:pt idx="5">
                  <c:v>Semi-sub</c:v>
                </c:pt>
              </c:strCache>
            </c:strRef>
          </c:cat>
          <c:val>
            <c:numRef>
              <c:f>'EU % per type of foundations'!$E$120:$E$125</c:f>
              <c:numCache>
                <c:formatCode>General</c:formatCode>
                <c:ptCount val="6"/>
              </c:numCache>
            </c:numRef>
          </c:val>
          <c:smooth val="0"/>
        </c:ser>
        <c:ser>
          <c:idx val="3"/>
          <c:order val="3"/>
          <c:spPr>
            <a:ln w="25400" cap="rnd">
              <a:noFill/>
              <a:round/>
            </a:ln>
            <a:effectLst/>
          </c:spPr>
          <c:marker>
            <c:symbol val="none"/>
          </c:marker>
          <c:cat>
            <c:strRef>
              <c:f>'EU % per type of foundations'!$B$120:$B$125</c:f>
              <c:strCache>
                <c:ptCount val="6"/>
                <c:pt idx="0">
                  <c:v>Gravity based</c:v>
                </c:pt>
                <c:pt idx="1">
                  <c:v>Monopile</c:v>
                </c:pt>
                <c:pt idx="2">
                  <c:v>Jacket</c:v>
                </c:pt>
                <c:pt idx="3">
                  <c:v>TLP </c:v>
                </c:pt>
                <c:pt idx="4">
                  <c:v>Spar</c:v>
                </c:pt>
                <c:pt idx="5">
                  <c:v>Semi-sub</c:v>
                </c:pt>
              </c:strCache>
            </c:strRef>
          </c:cat>
          <c:val>
            <c:numRef>
              <c:f>'EU % per type of foundations'!$F$120:$F$125</c:f>
              <c:numCache>
                <c:formatCode>General</c:formatCode>
                <c:ptCount val="6"/>
                <c:pt idx="0">
                  <c:v>50</c:v>
                </c:pt>
                <c:pt idx="1">
                  <c:v>35</c:v>
                </c:pt>
                <c:pt idx="2">
                  <c:v>65</c:v>
                </c:pt>
                <c:pt idx="3">
                  <c:v>150</c:v>
                </c:pt>
                <c:pt idx="4">
                  <c:v>150</c:v>
                </c:pt>
                <c:pt idx="5">
                  <c:v>150</c:v>
                </c:pt>
              </c:numCache>
            </c:numRef>
          </c:val>
          <c:smooth val="0"/>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19050" cap="flat" cmpd="sng" algn="ctr">
                <a:solidFill>
                  <a:srgbClr val="C00000"/>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450698816"/>
        <c:axId val="450701952"/>
      </c:stockChart>
      <c:catAx>
        <c:axId val="450698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0701952"/>
        <c:crosses val="autoZero"/>
        <c:auto val="1"/>
        <c:lblAlgn val="ctr"/>
        <c:lblOffset val="100"/>
        <c:noMultiLvlLbl val="0"/>
      </c:catAx>
      <c:valAx>
        <c:axId val="450701952"/>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Water depth (m)</a:t>
                </a:r>
              </a:p>
            </c:rich>
          </c:tx>
          <c:layout>
            <c:manualLayout>
              <c:xMode val="edge"/>
              <c:yMode val="edge"/>
              <c:x val="1.5064102564102566E-2"/>
              <c:y val="5.7975507090977076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0698816"/>
        <c:crosses val="autoZero"/>
        <c:crossBetween val="between"/>
        <c:majorUnit val="30"/>
        <c:min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'EU % per type of foundations'!$C$146</c:f>
              <c:strCache>
                <c:ptCount val="1"/>
                <c:pt idx="0">
                  <c:v>SEL</c:v>
                </c:pt>
              </c:strCache>
            </c:strRef>
          </c:tx>
          <c:spPr>
            <a:ln w="25400" cap="rnd">
              <a:noFill/>
              <a:round/>
            </a:ln>
            <a:effectLst/>
          </c:spPr>
          <c:marker>
            <c:symbol val="diamond"/>
            <c:size val="6"/>
            <c:spPr>
              <a:solidFill>
                <a:schemeClr val="accent1"/>
              </a:solidFill>
              <a:ln w="9525">
                <a:solidFill>
                  <a:schemeClr val="accent1"/>
                </a:solidFill>
                <a:round/>
              </a:ln>
              <a:effectLst/>
            </c:spPr>
          </c:marker>
          <c:cat>
            <c:strRef>
              <c:f>'EU % per type of foundations'!$B$148:$B$150</c:f>
              <c:strCache>
                <c:ptCount val="3"/>
                <c:pt idx="0">
                  <c:v>Denmark</c:v>
                </c:pt>
                <c:pt idx="1">
                  <c:v>Germany</c:v>
                </c:pt>
                <c:pt idx="2">
                  <c:v>The Netherlands</c:v>
                </c:pt>
              </c:strCache>
            </c:strRef>
          </c:cat>
          <c:val>
            <c:numRef>
              <c:f>'EU % per type of foundations'!$C$148:$C$150</c:f>
              <c:numCache>
                <c:formatCode>General</c:formatCode>
                <c:ptCount val="3"/>
                <c:pt idx="0">
                  <c:v>183</c:v>
                </c:pt>
                <c:pt idx="1">
                  <c:v>160</c:v>
                </c:pt>
                <c:pt idx="2">
                  <c:v>160</c:v>
                </c:pt>
              </c:numCache>
            </c:numRef>
          </c:val>
          <c:smooth val="0"/>
        </c:ser>
        <c:ser>
          <c:idx val="1"/>
          <c:order val="1"/>
          <c:tx>
            <c:strRef>
              <c:f>'EU % per type of foundations'!$D$146</c:f>
              <c:strCache>
                <c:ptCount val="1"/>
                <c:pt idx="0">
                  <c:v>Peak</c:v>
                </c:pt>
              </c:strCache>
            </c:strRef>
          </c:tx>
          <c:spPr>
            <a:ln w="25400" cap="rnd">
              <a:noFill/>
              <a:round/>
            </a:ln>
            <a:effectLst/>
          </c:spPr>
          <c:marker>
            <c:symbol val="square"/>
            <c:size val="6"/>
            <c:spPr>
              <a:solidFill>
                <a:schemeClr val="accent2"/>
              </a:solidFill>
              <a:ln w="9525">
                <a:solidFill>
                  <a:schemeClr val="accent2"/>
                </a:solidFill>
                <a:round/>
              </a:ln>
              <a:effectLst/>
            </c:spPr>
          </c:marker>
          <c:dPt>
            <c:idx val="2"/>
            <c:marker>
              <c:symbol val="diamond"/>
              <c:size val="6"/>
              <c:spPr>
                <a:solidFill>
                  <a:schemeClr val="accent1"/>
                </a:solidFill>
                <a:ln w="9525">
                  <a:solidFill>
                    <a:schemeClr val="accent1"/>
                  </a:solidFill>
                  <a:round/>
                </a:ln>
                <a:effectLst/>
              </c:spPr>
            </c:marker>
            <c:bubble3D val="0"/>
          </c:dPt>
          <c:cat>
            <c:strRef>
              <c:f>'EU % per type of foundations'!$B$148:$B$150</c:f>
              <c:strCache>
                <c:ptCount val="3"/>
                <c:pt idx="0">
                  <c:v>Denmark</c:v>
                </c:pt>
                <c:pt idx="1">
                  <c:v>Germany</c:v>
                </c:pt>
                <c:pt idx="2">
                  <c:v>The Netherlands</c:v>
                </c:pt>
              </c:strCache>
            </c:strRef>
          </c:cat>
          <c:val>
            <c:numRef>
              <c:f>'EU % per type of foundations'!$D$148:$D$150</c:f>
              <c:numCache>
                <c:formatCode>General</c:formatCode>
                <c:ptCount val="3"/>
                <c:pt idx="1">
                  <c:v>190</c:v>
                </c:pt>
                <c:pt idx="2">
                  <c:v>172</c:v>
                </c:pt>
              </c:numCache>
            </c:numRef>
          </c:val>
          <c:smooth val="0"/>
        </c:ser>
        <c:dLbls>
          <c:showLegendKey val="0"/>
          <c:showVal val="0"/>
          <c:showCatName val="0"/>
          <c:showSerName val="0"/>
          <c:showPercent val="0"/>
          <c:showBubbleSize val="0"/>
        </c:dLbls>
        <c:hiLowLines>
          <c:spPr>
            <a:ln w="9525">
              <a:solidFill>
                <a:schemeClr val="tx1">
                  <a:lumMod val="50000"/>
                  <a:lumOff val="50000"/>
                </a:schemeClr>
              </a:solidFill>
            </a:ln>
            <a:effectLst/>
          </c:spPr>
        </c:hiLowLines>
        <c:marker val="1"/>
        <c:smooth val="0"/>
        <c:axId val="373738976"/>
        <c:axId val="235302320"/>
      </c:lineChart>
      <c:catAx>
        <c:axId val="3737389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mn-lt"/>
                <a:ea typeface="+mn-ea"/>
                <a:cs typeface="+mn-cs"/>
              </a:defRPr>
            </a:pPr>
            <a:endParaRPr lang="en-US"/>
          </a:p>
        </c:txPr>
        <c:crossAx val="235302320"/>
        <c:crosses val="autoZero"/>
        <c:auto val="1"/>
        <c:lblAlgn val="ctr"/>
        <c:lblOffset val="100"/>
        <c:noMultiLvlLbl val="0"/>
      </c:catAx>
      <c:valAx>
        <c:axId val="235302320"/>
        <c:scaling>
          <c:orientation val="minMax"/>
          <c:min val="150"/>
        </c:scaling>
        <c:delete val="0"/>
        <c:axPos val="l"/>
        <c:title>
          <c:tx>
            <c:rich>
              <a:bodyPr rot="-5400000" spcFirstLastPara="1" vertOverflow="ellipsis" vert="horz" wrap="square" anchor="ctr" anchorCtr="1"/>
              <a:lstStyle/>
              <a:p>
                <a:pPr>
                  <a:defRPr sz="1400" b="0" i="0" u="none" strike="noStrike" kern="1200" cap="all" baseline="0">
                    <a:solidFill>
                      <a:schemeClr val="tx1">
                        <a:lumMod val="65000"/>
                        <a:lumOff val="35000"/>
                      </a:schemeClr>
                    </a:solidFill>
                    <a:latin typeface="+mn-lt"/>
                    <a:ea typeface="+mn-ea"/>
                    <a:cs typeface="+mn-cs"/>
                  </a:defRPr>
                </a:pPr>
                <a:r>
                  <a:rPr lang="en-GB" sz="1400"/>
                  <a:t>dB(A)</a:t>
                </a:r>
              </a:p>
            </c:rich>
          </c:tx>
          <c:layout>
            <c:manualLayout>
              <c:xMode val="edge"/>
              <c:yMode val="edge"/>
              <c:x val="4.2735463355542099E-3"/>
              <c:y val="7.6913797130025136E-2"/>
            </c:manualLayout>
          </c:layout>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73738976"/>
        <c:crosses val="autoZero"/>
        <c:crossBetween val="between"/>
        <c:majorUnit val="10"/>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'EU % per type of foundations'!$C$156</c:f>
              <c:strCache>
                <c:ptCount val="1"/>
                <c:pt idx="0">
                  <c:v>SEL</c:v>
                </c:pt>
              </c:strCache>
            </c:strRef>
          </c:tx>
          <c:spPr>
            <a:ln w="25400" cap="rnd">
              <a:noFill/>
              <a:round/>
            </a:ln>
            <a:effectLst/>
          </c:spPr>
          <c:marker>
            <c:symbol val="diamond"/>
            <c:size val="6"/>
            <c:spPr>
              <a:solidFill>
                <a:schemeClr val="accent1"/>
              </a:solidFill>
              <a:ln w="9525">
                <a:solidFill>
                  <a:schemeClr val="accent1"/>
                </a:solidFill>
                <a:round/>
              </a:ln>
              <a:effectLst/>
            </c:spPr>
          </c:marker>
          <c:cat>
            <c:strRef>
              <c:f>'EU % per type of foundations'!$B$157:$B$160</c:f>
              <c:strCache>
                <c:ptCount val="4"/>
                <c:pt idx="0">
                  <c:v>Monopile</c:v>
                </c:pt>
                <c:pt idx="1">
                  <c:v>Jacket</c:v>
                </c:pt>
                <c:pt idx="2">
                  <c:v>Gravity based </c:v>
                </c:pt>
                <c:pt idx="3">
                  <c:v>Ambient noise levels</c:v>
                </c:pt>
              </c:strCache>
            </c:strRef>
          </c:cat>
          <c:val>
            <c:numRef>
              <c:f>'EU % per type of foundations'!$C$157:$C$160</c:f>
              <c:numCache>
                <c:formatCode>General</c:formatCode>
                <c:ptCount val="4"/>
                <c:pt idx="0">
                  <c:v>179</c:v>
                </c:pt>
                <c:pt idx="1">
                  <c:v>172</c:v>
                </c:pt>
                <c:pt idx="2">
                  <c:v>115</c:v>
                </c:pt>
                <c:pt idx="3">
                  <c:v>105</c:v>
                </c:pt>
              </c:numCache>
            </c:numRef>
          </c:val>
          <c:smooth val="0"/>
        </c:ser>
        <c:ser>
          <c:idx val="1"/>
          <c:order val="1"/>
          <c:tx>
            <c:strRef>
              <c:f>'EU % per type of foundations'!$D$156</c:f>
              <c:strCache>
                <c:ptCount val="1"/>
                <c:pt idx="0">
                  <c:v>Peak</c:v>
                </c:pt>
              </c:strCache>
            </c:strRef>
          </c:tx>
          <c:spPr>
            <a:ln w="25400" cap="rnd">
              <a:noFill/>
              <a:round/>
            </a:ln>
            <a:effectLst/>
          </c:spPr>
          <c:marker>
            <c:symbol val="square"/>
            <c:size val="6"/>
            <c:spPr>
              <a:solidFill>
                <a:schemeClr val="accent2"/>
              </a:solidFill>
              <a:ln w="9525">
                <a:solidFill>
                  <a:schemeClr val="accent2"/>
                </a:solidFill>
                <a:round/>
              </a:ln>
              <a:effectLst/>
            </c:spPr>
          </c:marker>
          <c:cat>
            <c:strRef>
              <c:f>'EU % per type of foundations'!$B$157:$B$160</c:f>
              <c:strCache>
                <c:ptCount val="4"/>
                <c:pt idx="0">
                  <c:v>Monopile</c:v>
                </c:pt>
                <c:pt idx="1">
                  <c:v>Jacket</c:v>
                </c:pt>
                <c:pt idx="2">
                  <c:v>Gravity based </c:v>
                </c:pt>
                <c:pt idx="3">
                  <c:v>Ambient noise levels</c:v>
                </c:pt>
              </c:strCache>
            </c:strRef>
          </c:cat>
          <c:val>
            <c:numRef>
              <c:f>'EU % per type of foundations'!$D$157:$D$160</c:f>
              <c:numCache>
                <c:formatCode>General</c:formatCode>
                <c:ptCount val="4"/>
                <c:pt idx="0">
                  <c:v>194</c:v>
                </c:pt>
                <c:pt idx="1">
                  <c:v>189</c:v>
                </c:pt>
                <c:pt idx="2">
                  <c:v>115</c:v>
                </c:pt>
                <c:pt idx="3">
                  <c:v>115</c:v>
                </c:pt>
              </c:numCache>
            </c:numRef>
          </c:val>
          <c:smooth val="0"/>
        </c:ser>
        <c:dLbls>
          <c:showLegendKey val="0"/>
          <c:showVal val="0"/>
          <c:showCatName val="0"/>
          <c:showSerName val="0"/>
          <c:showPercent val="0"/>
          <c:showBubbleSize val="0"/>
        </c:dLbls>
        <c:hiLowLines>
          <c:spPr>
            <a:ln w="9525">
              <a:solidFill>
                <a:schemeClr val="tx1">
                  <a:lumMod val="50000"/>
                  <a:lumOff val="50000"/>
                </a:schemeClr>
              </a:solidFill>
            </a:ln>
            <a:effectLst/>
          </c:spPr>
        </c:hiLowLines>
        <c:marker val="1"/>
        <c:smooth val="0"/>
        <c:axId val="453297720"/>
        <c:axId val="453298504"/>
      </c:lineChart>
      <c:catAx>
        <c:axId val="453297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53298504"/>
        <c:crosses val="autoZero"/>
        <c:auto val="1"/>
        <c:lblAlgn val="ctr"/>
        <c:lblOffset val="100"/>
        <c:noMultiLvlLbl val="0"/>
      </c:catAx>
      <c:valAx>
        <c:axId val="453298504"/>
        <c:scaling>
          <c:orientation val="minMax"/>
          <c:max val="200"/>
          <c:min val="100"/>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GB"/>
                  <a:t>dB(A)</a:t>
                </a:r>
              </a:p>
            </c:rich>
          </c:tx>
          <c:layout>
            <c:manualLayout>
              <c:xMode val="edge"/>
              <c:yMode val="edge"/>
              <c:x val="1.4479636633328664E-2"/>
              <c:y val="0.16695414543770265"/>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53297720"/>
        <c:crosses val="autoZero"/>
        <c:crossBetween val="between"/>
        <c:majorUnit val="20"/>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spPr>
            <a:ln w="25400" cap="rnd">
              <a:noFill/>
              <a:round/>
            </a:ln>
            <a:effectLst/>
          </c:spPr>
          <c:marker>
            <c:symbol val="none"/>
          </c:marker>
          <c:cat>
            <c:strRef>
              <c:f>'EU % per type of foundations'!$B$186:$B$191</c:f>
              <c:strCache>
                <c:ptCount val="6"/>
                <c:pt idx="0">
                  <c:v>Big bubble curtain</c:v>
                </c:pt>
                <c:pt idx="1">
                  <c:v>Little bubble curtain</c:v>
                </c:pt>
                <c:pt idx="2">
                  <c:v>Cofferdam</c:v>
                </c:pt>
                <c:pt idx="3">
                  <c:v>Hydro Sound Dampers (HSD)</c:v>
                </c:pt>
                <c:pt idx="4">
                  <c:v>IHC-NMS</c:v>
                </c:pt>
                <c:pt idx="5">
                  <c:v>Vibratory pilling</c:v>
                </c:pt>
              </c:strCache>
            </c:strRef>
          </c:cat>
          <c:val>
            <c:numRef>
              <c:f>'EU % per type of foundations'!$C$186:$C$191</c:f>
              <c:numCache>
                <c:formatCode>General</c:formatCode>
                <c:ptCount val="6"/>
                <c:pt idx="0">
                  <c:v>11</c:v>
                </c:pt>
                <c:pt idx="1">
                  <c:v>12</c:v>
                </c:pt>
                <c:pt idx="2">
                  <c:v>17</c:v>
                </c:pt>
                <c:pt idx="3">
                  <c:v>9</c:v>
                </c:pt>
                <c:pt idx="4">
                  <c:v>17</c:v>
                </c:pt>
                <c:pt idx="5">
                  <c:v>15</c:v>
                </c:pt>
              </c:numCache>
            </c:numRef>
          </c:val>
          <c:smooth val="0"/>
        </c:ser>
        <c:ser>
          <c:idx val="1"/>
          <c:order val="1"/>
          <c:spPr>
            <a:ln w="25400" cap="rnd">
              <a:noFill/>
              <a:round/>
            </a:ln>
            <a:effectLst/>
          </c:spPr>
          <c:marker>
            <c:symbol val="none"/>
          </c:marker>
          <c:cat>
            <c:strRef>
              <c:f>'EU % per type of foundations'!$B$186:$B$191</c:f>
              <c:strCache>
                <c:ptCount val="6"/>
                <c:pt idx="0">
                  <c:v>Big bubble curtain</c:v>
                </c:pt>
                <c:pt idx="1">
                  <c:v>Little bubble curtain</c:v>
                </c:pt>
                <c:pt idx="2">
                  <c:v>Cofferdam</c:v>
                </c:pt>
                <c:pt idx="3">
                  <c:v>Hydro Sound Dampers (HSD)</c:v>
                </c:pt>
                <c:pt idx="4">
                  <c:v>IHC-NMS</c:v>
                </c:pt>
                <c:pt idx="5">
                  <c:v>Vibratory pilling</c:v>
                </c:pt>
              </c:strCache>
            </c:strRef>
          </c:cat>
          <c:val>
            <c:numRef>
              <c:f>'EU % per type of foundations'!$D$186:$D$191</c:f>
              <c:numCache>
                <c:formatCode>General</c:formatCode>
                <c:ptCount val="6"/>
              </c:numCache>
            </c:numRef>
          </c:val>
          <c:smooth val="0"/>
        </c:ser>
        <c:ser>
          <c:idx val="2"/>
          <c:order val="2"/>
          <c:spPr>
            <a:ln w="25400" cap="rnd">
              <a:noFill/>
              <a:round/>
            </a:ln>
            <a:effectLst/>
          </c:spPr>
          <c:marker>
            <c:symbol val="none"/>
          </c:marker>
          <c:cat>
            <c:strRef>
              <c:f>'EU % per type of foundations'!$B$186:$B$191</c:f>
              <c:strCache>
                <c:ptCount val="6"/>
                <c:pt idx="0">
                  <c:v>Big bubble curtain</c:v>
                </c:pt>
                <c:pt idx="1">
                  <c:v>Little bubble curtain</c:v>
                </c:pt>
                <c:pt idx="2">
                  <c:v>Cofferdam</c:v>
                </c:pt>
                <c:pt idx="3">
                  <c:v>Hydro Sound Dampers (HSD)</c:v>
                </c:pt>
                <c:pt idx="4">
                  <c:v>IHC-NMS</c:v>
                </c:pt>
                <c:pt idx="5">
                  <c:v>Vibratory pilling</c:v>
                </c:pt>
              </c:strCache>
            </c:strRef>
          </c:cat>
          <c:val>
            <c:numRef>
              <c:f>'EU % per type of foundations'!$E$186:$E$191</c:f>
              <c:numCache>
                <c:formatCode>General</c:formatCode>
                <c:ptCount val="6"/>
              </c:numCache>
            </c:numRef>
          </c:val>
          <c:smooth val="0"/>
        </c:ser>
        <c:ser>
          <c:idx val="3"/>
          <c:order val="3"/>
          <c:spPr>
            <a:ln w="25400" cap="rnd">
              <a:noFill/>
              <a:round/>
            </a:ln>
            <a:effectLst/>
          </c:spPr>
          <c:marker>
            <c:symbol val="none"/>
          </c:marker>
          <c:cat>
            <c:strRef>
              <c:f>'EU % per type of foundations'!$B$186:$B$191</c:f>
              <c:strCache>
                <c:ptCount val="6"/>
                <c:pt idx="0">
                  <c:v>Big bubble curtain</c:v>
                </c:pt>
                <c:pt idx="1">
                  <c:v>Little bubble curtain</c:v>
                </c:pt>
                <c:pt idx="2">
                  <c:v>Cofferdam</c:v>
                </c:pt>
                <c:pt idx="3">
                  <c:v>Hydro Sound Dampers (HSD)</c:v>
                </c:pt>
                <c:pt idx="4">
                  <c:v>IHC-NMS</c:v>
                </c:pt>
                <c:pt idx="5">
                  <c:v>Vibratory pilling</c:v>
                </c:pt>
              </c:strCache>
            </c:strRef>
          </c:cat>
          <c:val>
            <c:numRef>
              <c:f>'EU % per type of foundations'!$F$186:$F$191</c:f>
              <c:numCache>
                <c:formatCode>General</c:formatCode>
                <c:ptCount val="6"/>
                <c:pt idx="0">
                  <c:v>15</c:v>
                </c:pt>
                <c:pt idx="1">
                  <c:v>14</c:v>
                </c:pt>
                <c:pt idx="2">
                  <c:v>23</c:v>
                </c:pt>
                <c:pt idx="3">
                  <c:v>15</c:v>
                </c:pt>
                <c:pt idx="4">
                  <c:v>17</c:v>
                </c:pt>
                <c:pt idx="5">
                  <c:v>20</c:v>
                </c:pt>
              </c:numCache>
            </c:numRef>
          </c:val>
          <c:smooth val="0"/>
        </c:ser>
        <c:dLbls>
          <c:showLegendKey val="0"/>
          <c:showVal val="0"/>
          <c:showCatName val="0"/>
          <c:showSerName val="0"/>
          <c:showPercent val="0"/>
          <c:showBubbleSize val="0"/>
        </c:dLbls>
        <c:hiLowLines>
          <c:spPr>
            <a:ln w="15875" cap="flat" cmpd="sng" algn="ctr">
              <a:solidFill>
                <a:schemeClr val="tx1">
                  <a:lumMod val="65000"/>
                  <a:lumOff val="35000"/>
                </a:schemeClr>
              </a:solidFill>
              <a:round/>
            </a:ln>
            <a:effectLst/>
          </c:spPr>
        </c:hiLowLines>
        <c:upDownBars>
          <c:gapWidth val="150"/>
          <c:upBars>
            <c:spPr>
              <a:solidFill>
                <a:schemeClr val="lt1"/>
              </a:solidFill>
              <a:ln w="19050">
                <a:solidFill>
                  <a:srgbClr val="C00000"/>
                </a:solidFill>
              </a:ln>
              <a:effectLst/>
            </c:spPr>
          </c:upBars>
          <c:downBars>
            <c:spPr>
              <a:solidFill>
                <a:schemeClr val="dk1">
                  <a:lumMod val="65000"/>
                  <a:lumOff val="35000"/>
                </a:schemeClr>
              </a:solidFill>
              <a:ln w="9525" cap="flat" cmpd="sng" algn="ctr">
                <a:solidFill>
                  <a:srgbClr val="C00000"/>
                </a:solidFill>
                <a:round/>
              </a:ln>
              <a:effectLst/>
            </c:spPr>
          </c:downBars>
        </c:upDownBars>
        <c:axId val="376788872"/>
        <c:axId val="376790048"/>
      </c:stockChart>
      <c:catAx>
        <c:axId val="37678887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6790048"/>
        <c:crosses val="autoZero"/>
        <c:auto val="1"/>
        <c:lblAlgn val="ctr"/>
        <c:lblOffset val="100"/>
        <c:noMultiLvlLbl val="0"/>
      </c:catAx>
      <c:valAx>
        <c:axId val="376790048"/>
        <c:scaling>
          <c:orientation val="minMax"/>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GB"/>
                  <a:t>dB(A)</a:t>
                </a:r>
              </a:p>
            </c:rich>
          </c:tx>
          <c:layout>
            <c:manualLayout>
              <c:xMode val="edge"/>
              <c:yMode val="edge"/>
              <c:x val="9.5442593609644903E-3"/>
              <c:y val="7.8975674915635563E-2"/>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6788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9E4C6-9843-4757-B6A9-8A67DF3CE569}"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GB"/>
        </a:p>
      </dgm:t>
    </dgm:pt>
    <dgm:pt modelId="{934C72DC-C71A-4274-8A25-67376AF4C2DE}">
      <dgm:prSet phldrT="[Text]" custT="1"/>
      <dgm:spPr/>
      <dgm:t>
        <a:bodyPr/>
        <a:lstStyle/>
        <a:p>
          <a:r>
            <a:rPr lang="en-GB" sz="1400" b="1" dirty="0" err="1">
              <a:solidFill>
                <a:sysClr val="windowText" lastClr="000000"/>
              </a:solidFill>
            </a:rPr>
            <a:t>Monopile</a:t>
          </a:r>
          <a:endParaRPr lang="en-GB" sz="1400" b="1" dirty="0">
            <a:solidFill>
              <a:sysClr val="windowText" lastClr="000000"/>
            </a:solidFill>
          </a:endParaRPr>
        </a:p>
      </dgm:t>
    </dgm:pt>
    <dgm:pt modelId="{27D6A2C7-6804-4529-8667-F6BC43EC8DFC}" type="parTrans" cxnId="{4F52B71E-C60E-4C08-95E1-36D6C476BD11}">
      <dgm:prSet/>
      <dgm:spPr/>
      <dgm:t>
        <a:bodyPr/>
        <a:lstStyle/>
        <a:p>
          <a:endParaRPr lang="en-GB" sz="1100"/>
        </a:p>
      </dgm:t>
    </dgm:pt>
    <dgm:pt modelId="{705E05D3-D7E7-481E-8DAD-8BE752A98870}" type="sibTrans" cxnId="{4F52B71E-C60E-4C08-95E1-36D6C476BD11}">
      <dgm:prSet/>
      <dgm:spPr/>
      <dgm:t>
        <a:bodyPr/>
        <a:lstStyle/>
        <a:p>
          <a:endParaRPr lang="en-GB" sz="1100"/>
        </a:p>
      </dgm:t>
    </dgm:pt>
    <dgm:pt modelId="{59C8D439-8B82-430F-832A-CD4600E585E8}">
      <dgm:prSet phldrT="[Text]" custT="1"/>
      <dgm:spPr/>
      <dgm:t>
        <a:bodyPr/>
        <a:lstStyle/>
        <a:p>
          <a:r>
            <a:rPr lang="en-GB" sz="1400" dirty="0">
              <a:solidFill>
                <a:sysClr val="windowText" lastClr="000000"/>
              </a:solidFill>
            </a:rPr>
            <a:t>Piling noise </a:t>
          </a:r>
          <a:r>
            <a:rPr lang="en-GB" sz="1400" dirty="0" smtClean="0">
              <a:solidFill>
                <a:sysClr val="windowText" lastClr="000000"/>
              </a:solidFill>
            </a:rPr>
            <a:t>disturbance -highest</a:t>
          </a:r>
          <a:endParaRPr lang="en-GB" sz="1400" dirty="0">
            <a:solidFill>
              <a:sysClr val="windowText" lastClr="000000"/>
            </a:solidFill>
          </a:endParaRPr>
        </a:p>
      </dgm:t>
    </dgm:pt>
    <dgm:pt modelId="{4D695B50-4EE4-4969-A002-5B2531185A2C}" type="parTrans" cxnId="{F5471D86-F3C6-42FB-ABD2-B66E619EE075}">
      <dgm:prSet/>
      <dgm:spPr/>
      <dgm:t>
        <a:bodyPr/>
        <a:lstStyle/>
        <a:p>
          <a:endParaRPr lang="en-GB" sz="1100"/>
        </a:p>
      </dgm:t>
    </dgm:pt>
    <dgm:pt modelId="{28697CB5-7E72-4C5F-8570-10718BE24FA2}" type="sibTrans" cxnId="{F5471D86-F3C6-42FB-ABD2-B66E619EE075}">
      <dgm:prSet/>
      <dgm:spPr/>
      <dgm:t>
        <a:bodyPr/>
        <a:lstStyle/>
        <a:p>
          <a:endParaRPr lang="en-GB" sz="1100"/>
        </a:p>
      </dgm:t>
    </dgm:pt>
    <dgm:pt modelId="{4543A532-9F27-4841-8CAA-F1BD05AD43FA}">
      <dgm:prSet phldrT="[Text]" custT="1"/>
      <dgm:spPr/>
      <dgm:t>
        <a:bodyPr/>
        <a:lstStyle/>
        <a:p>
          <a:r>
            <a:rPr lang="en-GB" sz="1400" b="1" dirty="0">
              <a:solidFill>
                <a:sysClr val="windowText" lastClr="000000"/>
              </a:solidFill>
            </a:rPr>
            <a:t>Gravity based </a:t>
          </a:r>
        </a:p>
      </dgm:t>
    </dgm:pt>
    <dgm:pt modelId="{A3B78906-36D0-45B5-8ADA-63C9ABE1BDC1}" type="parTrans" cxnId="{763F1D86-8460-4E3A-AFF3-454159D9DE06}">
      <dgm:prSet/>
      <dgm:spPr/>
      <dgm:t>
        <a:bodyPr/>
        <a:lstStyle/>
        <a:p>
          <a:endParaRPr lang="en-GB" sz="1100"/>
        </a:p>
      </dgm:t>
    </dgm:pt>
    <dgm:pt modelId="{DD1F9994-BD79-4AFF-83CA-F6C02190C544}" type="sibTrans" cxnId="{763F1D86-8460-4E3A-AFF3-454159D9DE06}">
      <dgm:prSet/>
      <dgm:spPr/>
      <dgm:t>
        <a:bodyPr/>
        <a:lstStyle/>
        <a:p>
          <a:endParaRPr lang="en-GB" sz="1100"/>
        </a:p>
      </dgm:t>
    </dgm:pt>
    <dgm:pt modelId="{5BA33CCD-759C-4D64-B923-41E3F87205C8}">
      <dgm:prSet phldrT="[Text]" custT="1"/>
      <dgm:spPr/>
      <dgm:t>
        <a:bodyPr/>
        <a:lstStyle/>
        <a:p>
          <a:r>
            <a:rPr lang="en-GB" sz="1400" dirty="0" smtClean="0">
              <a:solidFill>
                <a:sysClr val="windowText" lastClr="000000"/>
              </a:solidFill>
            </a:rPr>
            <a:t>Moderate underwater noise</a:t>
          </a:r>
          <a:endParaRPr lang="en-GB" sz="1400" dirty="0">
            <a:solidFill>
              <a:sysClr val="windowText" lastClr="000000"/>
            </a:solidFill>
          </a:endParaRPr>
        </a:p>
      </dgm:t>
    </dgm:pt>
    <dgm:pt modelId="{814D3031-A747-4879-BEA4-DF4F145F5FE3}" type="parTrans" cxnId="{EF3A37E6-BDE6-40E7-A16A-C476C1AC9472}">
      <dgm:prSet/>
      <dgm:spPr/>
      <dgm:t>
        <a:bodyPr/>
        <a:lstStyle/>
        <a:p>
          <a:endParaRPr lang="en-GB" sz="1100"/>
        </a:p>
      </dgm:t>
    </dgm:pt>
    <dgm:pt modelId="{7025300F-0C47-40B3-88A3-314EC57F1756}" type="sibTrans" cxnId="{EF3A37E6-BDE6-40E7-A16A-C476C1AC9472}">
      <dgm:prSet/>
      <dgm:spPr/>
      <dgm:t>
        <a:bodyPr/>
        <a:lstStyle/>
        <a:p>
          <a:endParaRPr lang="en-GB" sz="1100"/>
        </a:p>
      </dgm:t>
    </dgm:pt>
    <dgm:pt modelId="{ED3E6503-9B9C-49B8-AE5C-1DAC96B6622F}">
      <dgm:prSet phldrT="[Text]" custT="1"/>
      <dgm:spPr/>
      <dgm:t>
        <a:bodyPr/>
        <a:lstStyle/>
        <a:p>
          <a:r>
            <a:rPr lang="en-GB" sz="1400" b="1" dirty="0">
              <a:solidFill>
                <a:sysClr val="windowText" lastClr="000000"/>
              </a:solidFill>
            </a:rPr>
            <a:t>Jackets</a:t>
          </a:r>
        </a:p>
      </dgm:t>
    </dgm:pt>
    <dgm:pt modelId="{708A864B-BDED-4826-92D9-E12345B6CDFC}" type="parTrans" cxnId="{72C3AC99-56D9-4D9A-8C09-34AEBE52F1E6}">
      <dgm:prSet/>
      <dgm:spPr/>
      <dgm:t>
        <a:bodyPr/>
        <a:lstStyle/>
        <a:p>
          <a:endParaRPr lang="en-GB" sz="1100"/>
        </a:p>
      </dgm:t>
    </dgm:pt>
    <dgm:pt modelId="{BBE52035-5C75-4315-94D2-68F6C954DB5F}" type="sibTrans" cxnId="{72C3AC99-56D9-4D9A-8C09-34AEBE52F1E6}">
      <dgm:prSet/>
      <dgm:spPr/>
      <dgm:t>
        <a:bodyPr/>
        <a:lstStyle/>
        <a:p>
          <a:endParaRPr lang="en-GB" sz="1100"/>
        </a:p>
      </dgm:t>
    </dgm:pt>
    <dgm:pt modelId="{FDE6EFF7-EF12-47B8-B45A-AEBB36B3C7B0}">
      <dgm:prSet phldrT="[Text]" custT="1"/>
      <dgm:spPr/>
      <dgm:t>
        <a:bodyPr/>
        <a:lstStyle/>
        <a:p>
          <a:r>
            <a:rPr lang="en-GB" sz="1400" dirty="0">
              <a:solidFill>
                <a:sysClr val="windowText" lastClr="000000"/>
              </a:solidFill>
            </a:rPr>
            <a:t>Piling noise </a:t>
          </a:r>
          <a:r>
            <a:rPr lang="en-GB" sz="1400" dirty="0" smtClean="0">
              <a:solidFill>
                <a:sysClr val="windowText" lastClr="000000"/>
              </a:solidFill>
            </a:rPr>
            <a:t>disturbance - high</a:t>
          </a:r>
          <a:endParaRPr lang="en-GB" sz="1400" dirty="0">
            <a:solidFill>
              <a:sysClr val="windowText" lastClr="000000"/>
            </a:solidFill>
          </a:endParaRPr>
        </a:p>
      </dgm:t>
    </dgm:pt>
    <dgm:pt modelId="{05C404A6-792B-43D0-9BC0-BA001336F9DA}" type="parTrans" cxnId="{9007485C-6659-4084-85D0-4E97F74A1239}">
      <dgm:prSet/>
      <dgm:spPr/>
      <dgm:t>
        <a:bodyPr/>
        <a:lstStyle/>
        <a:p>
          <a:endParaRPr lang="en-GB" sz="1100"/>
        </a:p>
      </dgm:t>
    </dgm:pt>
    <dgm:pt modelId="{7379A9F4-5F07-4A1D-8B26-239393A34C73}" type="sibTrans" cxnId="{9007485C-6659-4084-85D0-4E97F74A1239}">
      <dgm:prSet/>
      <dgm:spPr/>
      <dgm:t>
        <a:bodyPr/>
        <a:lstStyle/>
        <a:p>
          <a:endParaRPr lang="en-GB" sz="1100"/>
        </a:p>
      </dgm:t>
    </dgm:pt>
    <dgm:pt modelId="{D40882CF-86CF-4085-B564-C6CD1752EA77}">
      <dgm:prSet phldrT="[Text]" custT="1"/>
      <dgm:spPr/>
      <dgm:t>
        <a:bodyPr/>
        <a:lstStyle/>
        <a:p>
          <a:r>
            <a:rPr lang="en-GB" sz="1400" b="1" dirty="0">
              <a:solidFill>
                <a:sysClr val="windowText" lastClr="000000"/>
              </a:solidFill>
            </a:rPr>
            <a:t>Floating</a:t>
          </a:r>
        </a:p>
      </dgm:t>
    </dgm:pt>
    <dgm:pt modelId="{102C4C3E-0C67-4FD6-9492-73ABD98A6B70}" type="parTrans" cxnId="{ECDACE23-745B-4104-9112-0FD694799880}">
      <dgm:prSet/>
      <dgm:spPr/>
      <dgm:t>
        <a:bodyPr/>
        <a:lstStyle/>
        <a:p>
          <a:endParaRPr lang="en-GB" sz="1100"/>
        </a:p>
      </dgm:t>
    </dgm:pt>
    <dgm:pt modelId="{BDCE0219-6E4A-4003-921E-DA6130B2196B}" type="sibTrans" cxnId="{ECDACE23-745B-4104-9112-0FD694799880}">
      <dgm:prSet/>
      <dgm:spPr/>
      <dgm:t>
        <a:bodyPr/>
        <a:lstStyle/>
        <a:p>
          <a:endParaRPr lang="en-GB" sz="1100"/>
        </a:p>
      </dgm:t>
    </dgm:pt>
    <dgm:pt modelId="{209633D7-8F05-4AEF-BA4B-739E9229F0AC}">
      <dgm:prSet phldrT="[Text]" custT="1"/>
      <dgm:spPr/>
      <dgm:t>
        <a:bodyPr/>
        <a:lstStyle/>
        <a:p>
          <a:r>
            <a:rPr lang="en-GB" sz="1400" b="0" dirty="0">
              <a:solidFill>
                <a:sysClr val="windowText" lastClr="000000"/>
              </a:solidFill>
            </a:rPr>
            <a:t>No underwater noise from piling thus lower environmental impact</a:t>
          </a:r>
        </a:p>
      </dgm:t>
    </dgm:pt>
    <dgm:pt modelId="{4E7027C1-C2A7-43F5-BDC9-3E7974FF9D94}" type="parTrans" cxnId="{6E5EBB43-DE68-47D9-976F-A7858C2D813F}">
      <dgm:prSet/>
      <dgm:spPr/>
      <dgm:t>
        <a:bodyPr/>
        <a:lstStyle/>
        <a:p>
          <a:endParaRPr lang="en-GB" sz="1100"/>
        </a:p>
      </dgm:t>
    </dgm:pt>
    <dgm:pt modelId="{B3D69AE6-6040-47ED-8368-8F6274C3CCC8}" type="sibTrans" cxnId="{6E5EBB43-DE68-47D9-976F-A7858C2D813F}">
      <dgm:prSet/>
      <dgm:spPr/>
      <dgm:t>
        <a:bodyPr/>
        <a:lstStyle/>
        <a:p>
          <a:endParaRPr lang="en-GB" sz="1100"/>
        </a:p>
      </dgm:t>
    </dgm:pt>
    <dgm:pt modelId="{052F7665-20BB-4326-9844-F5052FEF69F7}">
      <dgm:prSet phldrT="[Text]" custT="1"/>
      <dgm:spPr/>
      <dgm:t>
        <a:bodyPr/>
        <a:lstStyle/>
        <a:p>
          <a:r>
            <a:rPr lang="en-GB" sz="1400" dirty="0">
              <a:solidFill>
                <a:sysClr val="windowText" lastClr="000000"/>
              </a:solidFill>
            </a:rPr>
            <a:t>Hydrodynamics and sedimentology</a:t>
          </a:r>
        </a:p>
      </dgm:t>
    </dgm:pt>
    <dgm:pt modelId="{92FB5792-E22D-42C5-8560-DBBD5CEDDFE1}" type="parTrans" cxnId="{4F89D40B-080A-4CB3-841C-BC7EDE53C8B0}">
      <dgm:prSet/>
      <dgm:spPr/>
      <dgm:t>
        <a:bodyPr/>
        <a:lstStyle/>
        <a:p>
          <a:endParaRPr lang="en-GB" sz="1100"/>
        </a:p>
      </dgm:t>
    </dgm:pt>
    <dgm:pt modelId="{A8EED401-EF32-4BC7-ADC5-7F022407BD5A}" type="sibTrans" cxnId="{4F89D40B-080A-4CB3-841C-BC7EDE53C8B0}">
      <dgm:prSet/>
      <dgm:spPr/>
      <dgm:t>
        <a:bodyPr/>
        <a:lstStyle/>
        <a:p>
          <a:endParaRPr lang="en-GB" sz="1100"/>
        </a:p>
      </dgm:t>
    </dgm:pt>
    <dgm:pt modelId="{9ACDAE39-3EDE-45C0-B6ED-82ECE89363B8}">
      <dgm:prSet phldrT="[Text]" custT="1"/>
      <dgm:spPr/>
      <dgm:t>
        <a:bodyPr/>
        <a:lstStyle/>
        <a:p>
          <a:r>
            <a:rPr lang="en-GB" sz="1400" dirty="0">
              <a:solidFill>
                <a:sysClr val="windowText" lastClr="000000"/>
              </a:solidFill>
            </a:rPr>
            <a:t>Hydrodynamics and sedimentology</a:t>
          </a:r>
        </a:p>
      </dgm:t>
    </dgm:pt>
    <dgm:pt modelId="{CF952C6A-FBFD-4996-8B6A-16B58C3DE667}" type="parTrans" cxnId="{C266DACA-E042-405C-996D-8335A6C239E2}">
      <dgm:prSet/>
      <dgm:spPr/>
      <dgm:t>
        <a:bodyPr/>
        <a:lstStyle/>
        <a:p>
          <a:endParaRPr lang="en-GB" sz="1100"/>
        </a:p>
      </dgm:t>
    </dgm:pt>
    <dgm:pt modelId="{1DF6521F-B62A-4600-A6DA-60570BFFFEF4}" type="sibTrans" cxnId="{C266DACA-E042-405C-996D-8335A6C239E2}">
      <dgm:prSet/>
      <dgm:spPr/>
      <dgm:t>
        <a:bodyPr/>
        <a:lstStyle/>
        <a:p>
          <a:endParaRPr lang="en-GB" sz="1100"/>
        </a:p>
      </dgm:t>
    </dgm:pt>
    <dgm:pt modelId="{7A4EFBF6-1C2D-41D1-A872-B02905C82DBA}">
      <dgm:prSet phldrT="[Text]" custT="1"/>
      <dgm:spPr/>
      <dgm:t>
        <a:bodyPr/>
        <a:lstStyle/>
        <a:p>
          <a:r>
            <a:rPr lang="en-GB" sz="1400" dirty="0" smtClean="0">
              <a:solidFill>
                <a:sysClr val="windowText" lastClr="000000"/>
              </a:solidFill>
            </a:rPr>
            <a:t>Hydrodynamics and sedimentology</a:t>
          </a:r>
          <a:endParaRPr lang="en-GB" sz="1400" dirty="0">
            <a:solidFill>
              <a:sysClr val="windowText" lastClr="000000"/>
            </a:solidFill>
          </a:endParaRPr>
        </a:p>
      </dgm:t>
    </dgm:pt>
    <dgm:pt modelId="{C813153C-2005-4079-B11C-3B7DE8A7887E}" type="parTrans" cxnId="{10D77504-B62D-4DE5-9374-71B2A0579969}">
      <dgm:prSet/>
      <dgm:spPr/>
      <dgm:t>
        <a:bodyPr/>
        <a:lstStyle/>
        <a:p>
          <a:endParaRPr lang="en-GB" sz="1100"/>
        </a:p>
      </dgm:t>
    </dgm:pt>
    <dgm:pt modelId="{0E60C59E-E088-41B7-8B99-B18C0873F932}" type="sibTrans" cxnId="{10D77504-B62D-4DE5-9374-71B2A0579969}">
      <dgm:prSet/>
      <dgm:spPr/>
      <dgm:t>
        <a:bodyPr/>
        <a:lstStyle/>
        <a:p>
          <a:endParaRPr lang="en-GB" sz="1100"/>
        </a:p>
      </dgm:t>
    </dgm:pt>
    <dgm:pt modelId="{D3CF5572-1DC5-470F-89D3-F8B8C1C6EAEF}">
      <dgm:prSet phldrT="[Text]" custT="1"/>
      <dgm:spPr/>
      <dgm:t>
        <a:bodyPr/>
        <a:lstStyle/>
        <a:p>
          <a:r>
            <a:rPr lang="en-GB" sz="1400" b="0" dirty="0">
              <a:solidFill>
                <a:sysClr val="windowText" lastClr="000000"/>
              </a:solidFill>
            </a:rPr>
            <a:t>Hydrodynamics and sedimentology</a:t>
          </a:r>
        </a:p>
      </dgm:t>
    </dgm:pt>
    <dgm:pt modelId="{4149029C-B11F-498D-B227-64373B34E898}" type="parTrans" cxnId="{662E762E-83C8-4C45-8A97-87AF49E01A62}">
      <dgm:prSet/>
      <dgm:spPr/>
      <dgm:t>
        <a:bodyPr/>
        <a:lstStyle/>
        <a:p>
          <a:endParaRPr lang="en-GB" sz="1100"/>
        </a:p>
      </dgm:t>
    </dgm:pt>
    <dgm:pt modelId="{A7436086-42D6-4418-B9F6-431FE30E3C3E}" type="sibTrans" cxnId="{662E762E-83C8-4C45-8A97-87AF49E01A62}">
      <dgm:prSet/>
      <dgm:spPr/>
      <dgm:t>
        <a:bodyPr/>
        <a:lstStyle/>
        <a:p>
          <a:endParaRPr lang="en-GB" sz="1100"/>
        </a:p>
      </dgm:t>
    </dgm:pt>
    <dgm:pt modelId="{BFE3B732-358B-406F-A6C4-5C02F9855C4B}">
      <dgm:prSet phldrT="[Text]" custT="1"/>
      <dgm:spPr/>
      <dgm:t>
        <a:bodyPr/>
        <a:lstStyle/>
        <a:p>
          <a:r>
            <a:rPr lang="en-GB" sz="1400" dirty="0" smtClean="0">
              <a:solidFill>
                <a:sysClr val="windowText" lastClr="000000"/>
              </a:solidFill>
            </a:rPr>
            <a:t>Disturbance </a:t>
          </a:r>
          <a:r>
            <a:rPr lang="en-GB" sz="1400" dirty="0">
              <a:solidFill>
                <a:sysClr val="windowText" lastClr="000000"/>
              </a:solidFill>
            </a:rPr>
            <a:t>to sea bed</a:t>
          </a:r>
        </a:p>
      </dgm:t>
    </dgm:pt>
    <dgm:pt modelId="{8F08D947-1FEF-4ADD-ACE4-CC0C75EDE88A}" type="parTrans" cxnId="{3AC02162-6DDF-4544-9DEB-65F1D49739C5}">
      <dgm:prSet/>
      <dgm:spPr/>
      <dgm:t>
        <a:bodyPr/>
        <a:lstStyle/>
        <a:p>
          <a:endParaRPr lang="en-GB"/>
        </a:p>
      </dgm:t>
    </dgm:pt>
    <dgm:pt modelId="{E48AD924-815B-4791-BF47-A3BEA5711436}" type="sibTrans" cxnId="{3AC02162-6DDF-4544-9DEB-65F1D49739C5}">
      <dgm:prSet/>
      <dgm:spPr/>
      <dgm:t>
        <a:bodyPr/>
        <a:lstStyle/>
        <a:p>
          <a:endParaRPr lang="en-GB"/>
        </a:p>
      </dgm:t>
    </dgm:pt>
    <dgm:pt modelId="{21080F10-772E-4A8B-8C88-D4798EF2B31C}">
      <dgm:prSet phldrT="[Text]" custT="1"/>
      <dgm:spPr/>
      <dgm:t>
        <a:bodyPr/>
        <a:lstStyle/>
        <a:p>
          <a:r>
            <a:rPr lang="en-GB" sz="1400" dirty="0" smtClean="0">
              <a:solidFill>
                <a:sysClr val="windowText" lastClr="000000"/>
              </a:solidFill>
            </a:rPr>
            <a:t>Disturbance </a:t>
          </a:r>
          <a:r>
            <a:rPr lang="en-GB" sz="1400" dirty="0">
              <a:solidFill>
                <a:sysClr val="windowText" lastClr="000000"/>
              </a:solidFill>
            </a:rPr>
            <a:t>to sea bed</a:t>
          </a:r>
        </a:p>
      </dgm:t>
    </dgm:pt>
    <dgm:pt modelId="{AC1F4CA0-A3A2-4727-9E28-CAD431E8994E}" type="parTrans" cxnId="{8AA36100-CE39-4B63-8001-3E1EE2C4C647}">
      <dgm:prSet/>
      <dgm:spPr/>
      <dgm:t>
        <a:bodyPr/>
        <a:lstStyle/>
        <a:p>
          <a:endParaRPr lang="en-GB"/>
        </a:p>
      </dgm:t>
    </dgm:pt>
    <dgm:pt modelId="{4816869B-B3F3-4F2D-BBD4-DEAFF7CAEDF8}" type="sibTrans" cxnId="{8AA36100-CE39-4B63-8001-3E1EE2C4C647}">
      <dgm:prSet/>
      <dgm:spPr/>
      <dgm:t>
        <a:bodyPr/>
        <a:lstStyle/>
        <a:p>
          <a:endParaRPr lang="en-GB"/>
        </a:p>
      </dgm:t>
    </dgm:pt>
    <dgm:pt modelId="{02E917DA-3BAF-4E96-A568-FE61FE2A7633}">
      <dgm:prSet phldrT="[Text]" custT="1"/>
      <dgm:spPr/>
      <dgm:t>
        <a:bodyPr/>
        <a:lstStyle/>
        <a:p>
          <a:r>
            <a:rPr lang="en-GB" sz="1400" dirty="0" smtClean="0">
              <a:solidFill>
                <a:sysClr val="windowText" lastClr="000000"/>
              </a:solidFill>
            </a:rPr>
            <a:t>Disturbance </a:t>
          </a:r>
          <a:r>
            <a:rPr lang="en-GB" sz="1400" dirty="0">
              <a:solidFill>
                <a:sysClr val="windowText" lastClr="000000"/>
              </a:solidFill>
            </a:rPr>
            <a:t>to sea </a:t>
          </a:r>
          <a:r>
            <a:rPr lang="en-GB" sz="1400" dirty="0" smtClean="0">
              <a:solidFill>
                <a:sysClr val="windowText" lastClr="000000"/>
              </a:solidFill>
            </a:rPr>
            <a:t>bed – dredging </a:t>
          </a:r>
          <a:endParaRPr lang="en-GB" sz="1400" dirty="0">
            <a:solidFill>
              <a:sysClr val="windowText" lastClr="000000"/>
            </a:solidFill>
          </a:endParaRPr>
        </a:p>
      </dgm:t>
    </dgm:pt>
    <dgm:pt modelId="{8B7862CF-068B-4B2C-BD28-96CD245FD8E9}" type="parTrans" cxnId="{CF510BB2-34AA-4551-A8F6-9C8E86F844B6}">
      <dgm:prSet/>
      <dgm:spPr/>
      <dgm:t>
        <a:bodyPr/>
        <a:lstStyle/>
        <a:p>
          <a:endParaRPr lang="en-GB"/>
        </a:p>
      </dgm:t>
    </dgm:pt>
    <dgm:pt modelId="{0EAD57C7-09CF-4D95-9F94-83742F6F1A39}" type="sibTrans" cxnId="{CF510BB2-34AA-4551-A8F6-9C8E86F844B6}">
      <dgm:prSet/>
      <dgm:spPr/>
      <dgm:t>
        <a:bodyPr/>
        <a:lstStyle/>
        <a:p>
          <a:endParaRPr lang="en-GB"/>
        </a:p>
      </dgm:t>
    </dgm:pt>
    <dgm:pt modelId="{FB5DA0BA-C4AD-44A7-BC33-E3E231FD23A1}">
      <dgm:prSet phldrT="[Text]" custT="1"/>
      <dgm:spPr/>
      <dgm:t>
        <a:bodyPr/>
        <a:lstStyle/>
        <a:p>
          <a:r>
            <a:rPr lang="en-GB" sz="1400" dirty="0">
              <a:solidFill>
                <a:sysClr val="windowText" lastClr="000000"/>
              </a:solidFill>
            </a:rPr>
            <a:t>Magnetic fields</a:t>
          </a:r>
        </a:p>
      </dgm:t>
    </dgm:pt>
    <dgm:pt modelId="{7BC45896-7CCC-4E06-8479-3510DCFD1776}" type="parTrans" cxnId="{74FAE5DF-FFF3-4CDB-A927-4EDCEF4C2A61}">
      <dgm:prSet/>
      <dgm:spPr/>
      <dgm:t>
        <a:bodyPr/>
        <a:lstStyle/>
        <a:p>
          <a:endParaRPr lang="en-GB"/>
        </a:p>
      </dgm:t>
    </dgm:pt>
    <dgm:pt modelId="{9CCEF003-B2BF-41FF-8296-FF9A71B125C1}" type="sibTrans" cxnId="{74FAE5DF-FFF3-4CDB-A927-4EDCEF4C2A61}">
      <dgm:prSet/>
      <dgm:spPr/>
      <dgm:t>
        <a:bodyPr/>
        <a:lstStyle/>
        <a:p>
          <a:endParaRPr lang="en-GB"/>
        </a:p>
      </dgm:t>
    </dgm:pt>
    <dgm:pt modelId="{DE8F1904-D4AA-4781-B99D-BA0ADC77D570}">
      <dgm:prSet phldrT="[Text]" custT="1"/>
      <dgm:spPr/>
      <dgm:t>
        <a:bodyPr/>
        <a:lstStyle/>
        <a:p>
          <a:r>
            <a:rPr lang="en-GB" sz="1400" dirty="0">
              <a:solidFill>
                <a:sysClr val="windowText" lastClr="000000"/>
              </a:solidFill>
            </a:rPr>
            <a:t>Magnetic </a:t>
          </a:r>
          <a:r>
            <a:rPr lang="en-GB" sz="1400" dirty="0" smtClean="0">
              <a:solidFill>
                <a:sysClr val="windowText" lastClr="000000"/>
              </a:solidFill>
            </a:rPr>
            <a:t>fields</a:t>
          </a:r>
          <a:endParaRPr lang="en-GB" sz="1400" dirty="0">
            <a:solidFill>
              <a:sysClr val="windowText" lastClr="000000"/>
            </a:solidFill>
          </a:endParaRPr>
        </a:p>
      </dgm:t>
    </dgm:pt>
    <dgm:pt modelId="{0E7DD193-5214-4278-9E46-E7824C65EB49}" type="parTrans" cxnId="{A164553A-C5D5-4A51-A0CF-577D4D604345}">
      <dgm:prSet/>
      <dgm:spPr/>
      <dgm:t>
        <a:bodyPr/>
        <a:lstStyle/>
        <a:p>
          <a:endParaRPr lang="en-GB"/>
        </a:p>
      </dgm:t>
    </dgm:pt>
    <dgm:pt modelId="{F93FB3D9-6BB5-45CD-98E0-66FB1A26F1CE}" type="sibTrans" cxnId="{A164553A-C5D5-4A51-A0CF-577D4D604345}">
      <dgm:prSet/>
      <dgm:spPr/>
      <dgm:t>
        <a:bodyPr/>
        <a:lstStyle/>
        <a:p>
          <a:endParaRPr lang="en-GB"/>
        </a:p>
      </dgm:t>
    </dgm:pt>
    <dgm:pt modelId="{AEC247B6-3D8F-4A98-8A93-57D001454D36}">
      <dgm:prSet phldrT="[Text]" custT="1"/>
      <dgm:spPr/>
      <dgm:t>
        <a:bodyPr/>
        <a:lstStyle/>
        <a:p>
          <a:r>
            <a:rPr lang="en-GB" sz="1400" dirty="0">
              <a:solidFill>
                <a:sysClr val="windowText" lastClr="000000"/>
              </a:solidFill>
            </a:rPr>
            <a:t>Magnetic </a:t>
          </a:r>
          <a:r>
            <a:rPr lang="en-GB" sz="1400" dirty="0" smtClean="0">
              <a:solidFill>
                <a:sysClr val="windowText" lastClr="000000"/>
              </a:solidFill>
            </a:rPr>
            <a:t>fields</a:t>
          </a:r>
          <a:endParaRPr lang="en-GB" sz="1400" dirty="0">
            <a:solidFill>
              <a:sysClr val="windowText" lastClr="000000"/>
            </a:solidFill>
          </a:endParaRPr>
        </a:p>
      </dgm:t>
    </dgm:pt>
    <dgm:pt modelId="{8B82BAC5-8D79-4D4F-B9DD-E27DEFC214B3}" type="parTrans" cxnId="{95A3B2C2-6B00-4873-A62A-B63FF193DAE5}">
      <dgm:prSet/>
      <dgm:spPr/>
      <dgm:t>
        <a:bodyPr/>
        <a:lstStyle/>
        <a:p>
          <a:endParaRPr lang="en-GB"/>
        </a:p>
      </dgm:t>
    </dgm:pt>
    <dgm:pt modelId="{F1870B58-9C12-49F5-95D0-0A00747B0089}" type="sibTrans" cxnId="{95A3B2C2-6B00-4873-A62A-B63FF193DAE5}">
      <dgm:prSet/>
      <dgm:spPr/>
      <dgm:t>
        <a:bodyPr/>
        <a:lstStyle/>
        <a:p>
          <a:endParaRPr lang="en-GB"/>
        </a:p>
      </dgm:t>
    </dgm:pt>
    <dgm:pt modelId="{48E6A5ED-0FCC-43EF-8F9E-9810F2A1DDED}">
      <dgm:prSet phldrT="[Text]" custT="1"/>
      <dgm:spPr/>
      <dgm:t>
        <a:bodyPr/>
        <a:lstStyle/>
        <a:p>
          <a:r>
            <a:rPr lang="en-GB" sz="1400" b="0" dirty="0">
              <a:solidFill>
                <a:sysClr val="windowText" lastClr="000000"/>
              </a:solidFill>
            </a:rPr>
            <a:t>Magnetic </a:t>
          </a:r>
          <a:r>
            <a:rPr lang="en-GB" sz="1400" b="0" dirty="0" smtClean="0">
              <a:solidFill>
                <a:sysClr val="windowText" lastClr="000000"/>
              </a:solidFill>
            </a:rPr>
            <a:t>fields</a:t>
          </a:r>
          <a:endParaRPr lang="en-GB" sz="1400" b="0" dirty="0">
            <a:solidFill>
              <a:sysClr val="windowText" lastClr="000000"/>
            </a:solidFill>
          </a:endParaRPr>
        </a:p>
      </dgm:t>
    </dgm:pt>
    <dgm:pt modelId="{F4566552-4967-4012-B2C0-F834AC1579E7}" type="parTrans" cxnId="{B70AE1C0-F8CE-47AD-8D44-5F29914800A8}">
      <dgm:prSet/>
      <dgm:spPr/>
      <dgm:t>
        <a:bodyPr/>
        <a:lstStyle/>
        <a:p>
          <a:endParaRPr lang="en-GB"/>
        </a:p>
      </dgm:t>
    </dgm:pt>
    <dgm:pt modelId="{E3F241BD-33E0-4F64-BC96-EDF96C7149CD}" type="sibTrans" cxnId="{B70AE1C0-F8CE-47AD-8D44-5F29914800A8}">
      <dgm:prSet/>
      <dgm:spPr/>
      <dgm:t>
        <a:bodyPr/>
        <a:lstStyle/>
        <a:p>
          <a:endParaRPr lang="en-GB"/>
        </a:p>
      </dgm:t>
    </dgm:pt>
    <dgm:pt modelId="{86FFA891-0D98-4FAA-96AA-FD86B0B43E47}">
      <dgm:prSet phldrT="[Text]" custT="1"/>
      <dgm:spPr/>
      <dgm:t>
        <a:bodyPr/>
        <a:lstStyle/>
        <a:p>
          <a:r>
            <a:rPr lang="en-GB" sz="1400" dirty="0">
              <a:solidFill>
                <a:sysClr val="windowText" lastClr="000000"/>
              </a:solidFill>
            </a:rPr>
            <a:t>Habitat loss</a:t>
          </a:r>
        </a:p>
      </dgm:t>
    </dgm:pt>
    <dgm:pt modelId="{09AF4F6B-9B21-43DA-9021-89D0810D9CAC}" type="parTrans" cxnId="{04EF9810-7666-4726-9421-CAF0E2BD0FD8}">
      <dgm:prSet/>
      <dgm:spPr/>
      <dgm:t>
        <a:bodyPr/>
        <a:lstStyle/>
        <a:p>
          <a:endParaRPr lang="en-GB"/>
        </a:p>
      </dgm:t>
    </dgm:pt>
    <dgm:pt modelId="{16B8443D-8222-4A78-B983-867929B1FA68}" type="sibTrans" cxnId="{04EF9810-7666-4726-9421-CAF0E2BD0FD8}">
      <dgm:prSet/>
      <dgm:spPr/>
      <dgm:t>
        <a:bodyPr/>
        <a:lstStyle/>
        <a:p>
          <a:endParaRPr lang="en-GB"/>
        </a:p>
      </dgm:t>
    </dgm:pt>
    <dgm:pt modelId="{C83100BF-13F9-4A3E-B05F-61C39529E8A4}">
      <dgm:prSet phldrT="[Text]" custT="1"/>
      <dgm:spPr/>
      <dgm:t>
        <a:bodyPr/>
        <a:lstStyle/>
        <a:p>
          <a:r>
            <a:rPr lang="en-GB" sz="1400">
              <a:solidFill>
                <a:sysClr val="windowText" lastClr="000000"/>
              </a:solidFill>
            </a:rPr>
            <a:t>Habitat loss</a:t>
          </a:r>
        </a:p>
      </dgm:t>
    </dgm:pt>
    <dgm:pt modelId="{9624A52A-F9E1-4888-A543-91ECAB73AA49}" type="parTrans" cxnId="{8DB5D853-6781-4C4F-9153-EC9525627F02}">
      <dgm:prSet/>
      <dgm:spPr/>
      <dgm:t>
        <a:bodyPr/>
        <a:lstStyle/>
        <a:p>
          <a:endParaRPr lang="en-GB"/>
        </a:p>
      </dgm:t>
    </dgm:pt>
    <dgm:pt modelId="{05093D1D-402F-4A98-8BF4-3C20EA7AD538}" type="sibTrans" cxnId="{8DB5D853-6781-4C4F-9153-EC9525627F02}">
      <dgm:prSet/>
      <dgm:spPr/>
      <dgm:t>
        <a:bodyPr/>
        <a:lstStyle/>
        <a:p>
          <a:endParaRPr lang="en-GB"/>
        </a:p>
      </dgm:t>
    </dgm:pt>
    <dgm:pt modelId="{E4357706-82E8-40B0-96D4-620692CCA6AF}">
      <dgm:prSet phldrT="[Text]" custT="1"/>
      <dgm:spPr/>
      <dgm:t>
        <a:bodyPr/>
        <a:lstStyle/>
        <a:p>
          <a:r>
            <a:rPr lang="en-GB" sz="1400" dirty="0">
              <a:solidFill>
                <a:sysClr val="windowText" lastClr="000000"/>
              </a:solidFill>
            </a:rPr>
            <a:t>Habitat loss</a:t>
          </a:r>
        </a:p>
      </dgm:t>
    </dgm:pt>
    <dgm:pt modelId="{39D38F97-B50C-49E6-A8AE-874BE63FDFA1}" type="parTrans" cxnId="{6DAC553D-A428-46D4-AB6C-0E90CCC5E397}">
      <dgm:prSet/>
      <dgm:spPr/>
      <dgm:t>
        <a:bodyPr/>
        <a:lstStyle/>
        <a:p>
          <a:endParaRPr lang="en-GB"/>
        </a:p>
      </dgm:t>
    </dgm:pt>
    <dgm:pt modelId="{30E51012-DDAB-49DC-BEB3-D36A8C6062AB}" type="sibTrans" cxnId="{6DAC553D-A428-46D4-AB6C-0E90CCC5E397}">
      <dgm:prSet/>
      <dgm:spPr/>
      <dgm:t>
        <a:bodyPr/>
        <a:lstStyle/>
        <a:p>
          <a:endParaRPr lang="en-GB"/>
        </a:p>
      </dgm:t>
    </dgm:pt>
    <dgm:pt modelId="{57CB88BE-80CC-45A7-8287-767036A8877D}">
      <dgm:prSet phldrT="[Text]" custT="1"/>
      <dgm:spPr/>
      <dgm:t>
        <a:bodyPr/>
        <a:lstStyle/>
        <a:p>
          <a:r>
            <a:rPr lang="en-GB" sz="1400" b="0" dirty="0">
              <a:solidFill>
                <a:sysClr val="windowText" lastClr="000000"/>
              </a:solidFill>
            </a:rPr>
            <a:t>Habitat loss</a:t>
          </a:r>
        </a:p>
      </dgm:t>
    </dgm:pt>
    <dgm:pt modelId="{DF504343-30D2-4209-A943-D20549E461DF}" type="parTrans" cxnId="{0C0D8051-9B4B-4052-8E97-E844E145DFAE}">
      <dgm:prSet/>
      <dgm:spPr/>
      <dgm:t>
        <a:bodyPr/>
        <a:lstStyle/>
        <a:p>
          <a:endParaRPr lang="en-GB"/>
        </a:p>
      </dgm:t>
    </dgm:pt>
    <dgm:pt modelId="{678AA116-4212-40C7-B520-318413572F17}" type="sibTrans" cxnId="{0C0D8051-9B4B-4052-8E97-E844E145DFAE}">
      <dgm:prSet/>
      <dgm:spPr/>
      <dgm:t>
        <a:bodyPr/>
        <a:lstStyle/>
        <a:p>
          <a:endParaRPr lang="en-GB"/>
        </a:p>
      </dgm:t>
    </dgm:pt>
    <dgm:pt modelId="{AD1758F6-189B-4FE5-AF78-DE32104B1DFE}" type="pres">
      <dgm:prSet presAssocID="{E1A9E4C6-9843-4757-B6A9-8A67DF3CE569}" presName="Name0" presStyleCnt="0">
        <dgm:presLayoutVars>
          <dgm:dir/>
          <dgm:resizeHandles val="exact"/>
        </dgm:presLayoutVars>
      </dgm:prSet>
      <dgm:spPr/>
      <dgm:t>
        <a:bodyPr/>
        <a:lstStyle/>
        <a:p>
          <a:endParaRPr lang="en-GB"/>
        </a:p>
      </dgm:t>
    </dgm:pt>
    <dgm:pt modelId="{6E052BB6-6E66-44D9-B218-04A573AB7767}" type="pres">
      <dgm:prSet presAssocID="{E1A9E4C6-9843-4757-B6A9-8A67DF3CE569}" presName="fgShape" presStyleLbl="fgShp" presStyleIdx="0" presStyleCnt="1" custLinFactNeighborY="38038"/>
      <dgm:spPr/>
    </dgm:pt>
    <dgm:pt modelId="{1DC2C789-74A3-40C4-8F82-6E43E92D22FE}" type="pres">
      <dgm:prSet presAssocID="{E1A9E4C6-9843-4757-B6A9-8A67DF3CE569}" presName="linComp" presStyleCnt="0"/>
      <dgm:spPr/>
    </dgm:pt>
    <dgm:pt modelId="{827CFD2A-168E-4B1C-AAD5-D2667C715079}" type="pres">
      <dgm:prSet presAssocID="{934C72DC-C71A-4274-8A25-67376AF4C2DE}" presName="compNode" presStyleCnt="0"/>
      <dgm:spPr/>
    </dgm:pt>
    <dgm:pt modelId="{76B6C0EF-997F-4176-A842-A07B0C146884}" type="pres">
      <dgm:prSet presAssocID="{934C72DC-C71A-4274-8A25-67376AF4C2DE}" presName="bkgdShape" presStyleLbl="node1" presStyleIdx="0" presStyleCnt="4"/>
      <dgm:spPr/>
      <dgm:t>
        <a:bodyPr/>
        <a:lstStyle/>
        <a:p>
          <a:endParaRPr lang="en-GB"/>
        </a:p>
      </dgm:t>
    </dgm:pt>
    <dgm:pt modelId="{F54BAD54-F7A3-447F-9268-07F2979E0994}" type="pres">
      <dgm:prSet presAssocID="{934C72DC-C71A-4274-8A25-67376AF4C2DE}" presName="nodeTx" presStyleLbl="node1" presStyleIdx="0" presStyleCnt="4">
        <dgm:presLayoutVars>
          <dgm:bulletEnabled val="1"/>
        </dgm:presLayoutVars>
      </dgm:prSet>
      <dgm:spPr/>
      <dgm:t>
        <a:bodyPr/>
        <a:lstStyle/>
        <a:p>
          <a:endParaRPr lang="en-GB"/>
        </a:p>
      </dgm:t>
    </dgm:pt>
    <dgm:pt modelId="{EC00D477-AAD3-464F-8681-D583A431729E}" type="pres">
      <dgm:prSet presAssocID="{934C72DC-C71A-4274-8A25-67376AF4C2DE}" presName="invisiNode" presStyleLbl="node1" presStyleIdx="0" presStyleCnt="4"/>
      <dgm:spPr/>
    </dgm:pt>
    <dgm:pt modelId="{20B5C99C-CC6F-4C1A-B8FF-27D75A1D706B}" type="pres">
      <dgm:prSet presAssocID="{934C72DC-C71A-4274-8A25-67376AF4C2DE}" presName="imagNode" presStyleLbl="fgImgPlace1" presStyleIdx="0" presStyleCnt="4"/>
      <dgm:spPr>
        <a:blipFill rotWithShape="1">
          <a:blip xmlns:r="http://schemas.openxmlformats.org/officeDocument/2006/relationships" r:embed="rId1"/>
          <a:stretch>
            <a:fillRect/>
          </a:stretch>
        </a:blipFill>
      </dgm:spPr>
    </dgm:pt>
    <dgm:pt modelId="{777420E0-D457-4105-B013-127F9C21BA6A}" type="pres">
      <dgm:prSet presAssocID="{705E05D3-D7E7-481E-8DAD-8BE752A98870}" presName="sibTrans" presStyleLbl="sibTrans2D1" presStyleIdx="0" presStyleCnt="0"/>
      <dgm:spPr/>
      <dgm:t>
        <a:bodyPr/>
        <a:lstStyle/>
        <a:p>
          <a:endParaRPr lang="en-GB"/>
        </a:p>
      </dgm:t>
    </dgm:pt>
    <dgm:pt modelId="{927BB536-993C-41A3-B4B3-EF86B334C3C6}" type="pres">
      <dgm:prSet presAssocID="{ED3E6503-9B9C-49B8-AE5C-1DAC96B6622F}" presName="compNode" presStyleCnt="0"/>
      <dgm:spPr/>
    </dgm:pt>
    <dgm:pt modelId="{B67995BC-9DD1-4FBE-9F05-41C6A1A02F14}" type="pres">
      <dgm:prSet presAssocID="{ED3E6503-9B9C-49B8-AE5C-1DAC96B6622F}" presName="bkgdShape" presStyleLbl="node1" presStyleIdx="1" presStyleCnt="4"/>
      <dgm:spPr/>
      <dgm:t>
        <a:bodyPr/>
        <a:lstStyle/>
        <a:p>
          <a:endParaRPr lang="en-GB"/>
        </a:p>
      </dgm:t>
    </dgm:pt>
    <dgm:pt modelId="{B7D1A472-F5B6-423C-BEDF-A2C82A514088}" type="pres">
      <dgm:prSet presAssocID="{ED3E6503-9B9C-49B8-AE5C-1DAC96B6622F}" presName="nodeTx" presStyleLbl="node1" presStyleIdx="1" presStyleCnt="4">
        <dgm:presLayoutVars>
          <dgm:bulletEnabled val="1"/>
        </dgm:presLayoutVars>
      </dgm:prSet>
      <dgm:spPr/>
      <dgm:t>
        <a:bodyPr/>
        <a:lstStyle/>
        <a:p>
          <a:endParaRPr lang="en-GB"/>
        </a:p>
      </dgm:t>
    </dgm:pt>
    <dgm:pt modelId="{C09B43CA-D525-4D62-B752-114ED947C52E}" type="pres">
      <dgm:prSet presAssocID="{ED3E6503-9B9C-49B8-AE5C-1DAC96B6622F}" presName="invisiNode" presStyleLbl="node1" presStyleIdx="1" presStyleCnt="4"/>
      <dgm:spPr/>
    </dgm:pt>
    <dgm:pt modelId="{1F9D1E2F-587B-4217-B7E4-FAF716B3A4F2}" type="pres">
      <dgm:prSet presAssocID="{ED3E6503-9B9C-49B8-AE5C-1DAC96B6622F}" presName="imagNode" presStyleLbl="fgImgPlace1" presStyleIdx="1" presStyleCnt="4"/>
      <dgm:spPr>
        <a:blipFill rotWithShape="1">
          <a:blip xmlns:r="http://schemas.openxmlformats.org/officeDocument/2006/relationships" r:embed="rId2"/>
          <a:stretch>
            <a:fillRect/>
          </a:stretch>
        </a:blipFill>
      </dgm:spPr>
    </dgm:pt>
    <dgm:pt modelId="{CECE76B6-50EA-432E-9E28-7CD317F530D8}" type="pres">
      <dgm:prSet presAssocID="{BBE52035-5C75-4315-94D2-68F6C954DB5F}" presName="sibTrans" presStyleLbl="sibTrans2D1" presStyleIdx="0" presStyleCnt="0"/>
      <dgm:spPr/>
      <dgm:t>
        <a:bodyPr/>
        <a:lstStyle/>
        <a:p>
          <a:endParaRPr lang="en-GB"/>
        </a:p>
      </dgm:t>
    </dgm:pt>
    <dgm:pt modelId="{60D5B24C-4935-4D66-AD26-4D44A6444A3C}" type="pres">
      <dgm:prSet presAssocID="{4543A532-9F27-4841-8CAA-F1BD05AD43FA}" presName="compNode" presStyleCnt="0"/>
      <dgm:spPr/>
    </dgm:pt>
    <dgm:pt modelId="{C7A9372F-D854-48D0-B629-56AB047DCA86}" type="pres">
      <dgm:prSet presAssocID="{4543A532-9F27-4841-8CAA-F1BD05AD43FA}" presName="bkgdShape" presStyleLbl="node1" presStyleIdx="2" presStyleCnt="4" custLinFactNeighborX="1348" custLinFactNeighborY="-601"/>
      <dgm:spPr/>
      <dgm:t>
        <a:bodyPr/>
        <a:lstStyle/>
        <a:p>
          <a:endParaRPr lang="en-GB"/>
        </a:p>
      </dgm:t>
    </dgm:pt>
    <dgm:pt modelId="{1A642B18-0C01-4019-8832-473937A72C35}" type="pres">
      <dgm:prSet presAssocID="{4543A532-9F27-4841-8CAA-F1BD05AD43FA}" presName="nodeTx" presStyleLbl="node1" presStyleIdx="2" presStyleCnt="4">
        <dgm:presLayoutVars>
          <dgm:bulletEnabled val="1"/>
        </dgm:presLayoutVars>
      </dgm:prSet>
      <dgm:spPr/>
      <dgm:t>
        <a:bodyPr/>
        <a:lstStyle/>
        <a:p>
          <a:endParaRPr lang="en-GB"/>
        </a:p>
      </dgm:t>
    </dgm:pt>
    <dgm:pt modelId="{76A285B4-8B44-4BD1-A7FF-F610A7E79B87}" type="pres">
      <dgm:prSet presAssocID="{4543A532-9F27-4841-8CAA-F1BD05AD43FA}" presName="invisiNode" presStyleLbl="node1" presStyleIdx="2" presStyleCnt="4"/>
      <dgm:spPr/>
    </dgm:pt>
    <dgm:pt modelId="{3660F1FC-BD9E-449D-BA14-A627B172DA92}" type="pres">
      <dgm:prSet presAssocID="{4543A532-9F27-4841-8CAA-F1BD05AD43FA}" presName="imagNode" presStyleLbl="fgImgPlace1" presStyleIdx="2" presStyleCnt="4"/>
      <dgm:spPr>
        <a:blipFill rotWithShape="1">
          <a:blip xmlns:r="http://schemas.openxmlformats.org/officeDocument/2006/relationships" r:embed="rId3"/>
          <a:stretch>
            <a:fillRect/>
          </a:stretch>
        </a:blipFill>
      </dgm:spPr>
    </dgm:pt>
    <dgm:pt modelId="{ABFBEA95-AA4C-4F56-9040-B46772BE2101}" type="pres">
      <dgm:prSet presAssocID="{DD1F9994-BD79-4AFF-83CA-F6C02190C544}" presName="sibTrans" presStyleLbl="sibTrans2D1" presStyleIdx="0" presStyleCnt="0"/>
      <dgm:spPr/>
      <dgm:t>
        <a:bodyPr/>
        <a:lstStyle/>
        <a:p>
          <a:endParaRPr lang="en-GB"/>
        </a:p>
      </dgm:t>
    </dgm:pt>
    <dgm:pt modelId="{E6487AB7-C294-4F41-B4A6-13834DEDDC67}" type="pres">
      <dgm:prSet presAssocID="{D40882CF-86CF-4085-B564-C6CD1752EA77}" presName="compNode" presStyleCnt="0"/>
      <dgm:spPr/>
    </dgm:pt>
    <dgm:pt modelId="{6D6790C2-2629-4BF5-A9A1-32F592B1394F}" type="pres">
      <dgm:prSet presAssocID="{D40882CF-86CF-4085-B564-C6CD1752EA77}" presName="bkgdShape" presStyleLbl="node1" presStyleIdx="3" presStyleCnt="4"/>
      <dgm:spPr/>
      <dgm:t>
        <a:bodyPr/>
        <a:lstStyle/>
        <a:p>
          <a:endParaRPr lang="en-GB"/>
        </a:p>
      </dgm:t>
    </dgm:pt>
    <dgm:pt modelId="{D0749C8B-846A-424D-B038-E2E1B8936686}" type="pres">
      <dgm:prSet presAssocID="{D40882CF-86CF-4085-B564-C6CD1752EA77}" presName="nodeTx" presStyleLbl="node1" presStyleIdx="3" presStyleCnt="4">
        <dgm:presLayoutVars>
          <dgm:bulletEnabled val="1"/>
        </dgm:presLayoutVars>
      </dgm:prSet>
      <dgm:spPr/>
      <dgm:t>
        <a:bodyPr/>
        <a:lstStyle/>
        <a:p>
          <a:endParaRPr lang="en-GB"/>
        </a:p>
      </dgm:t>
    </dgm:pt>
    <dgm:pt modelId="{0D0D647F-AC5E-4C3B-ADD0-A54C9C332B2C}" type="pres">
      <dgm:prSet presAssocID="{D40882CF-86CF-4085-B564-C6CD1752EA77}" presName="invisiNode" presStyleLbl="node1" presStyleIdx="3" presStyleCnt="4"/>
      <dgm:spPr/>
    </dgm:pt>
    <dgm:pt modelId="{AD6397E7-73E1-4AB8-BD36-A9DE7244E0BA}" type="pres">
      <dgm:prSet presAssocID="{D40882CF-86CF-4085-B564-C6CD1752EA77}" presName="imagNode" presStyleLbl="fgImgPlace1" presStyleIdx="3" presStyleCnt="4"/>
      <dgm:spPr>
        <a:blipFill rotWithShape="1">
          <a:blip xmlns:r="http://schemas.openxmlformats.org/officeDocument/2006/relationships" r:embed="rId4"/>
          <a:stretch>
            <a:fillRect/>
          </a:stretch>
        </a:blipFill>
      </dgm:spPr>
    </dgm:pt>
  </dgm:ptLst>
  <dgm:cxnLst>
    <dgm:cxn modelId="{CE9223BC-CC30-47DF-8359-AE3B9BDDDA3B}" type="presOf" srcId="{209633D7-8F05-4AEF-BA4B-739E9229F0AC}" destId="{6D6790C2-2629-4BF5-A9A1-32F592B1394F}" srcOrd="0" destOrd="1" presId="urn:microsoft.com/office/officeart/2005/8/layout/hList7"/>
    <dgm:cxn modelId="{25CE7E21-7285-4C1C-AAB7-8B9510F059CA}" type="presOf" srcId="{ED3E6503-9B9C-49B8-AE5C-1DAC96B6622F}" destId="{B7D1A472-F5B6-423C-BEDF-A2C82A514088}" srcOrd="1" destOrd="0" presId="urn:microsoft.com/office/officeart/2005/8/layout/hList7"/>
    <dgm:cxn modelId="{9007485C-6659-4084-85D0-4E97F74A1239}" srcId="{ED3E6503-9B9C-49B8-AE5C-1DAC96B6622F}" destId="{FDE6EFF7-EF12-47B8-B45A-AEBB36B3C7B0}" srcOrd="0" destOrd="0" parTransId="{05C404A6-792B-43D0-9BC0-BA001336F9DA}" sibTransId="{7379A9F4-5F07-4A1D-8B26-239393A34C73}"/>
    <dgm:cxn modelId="{A17955D7-D2FD-454C-B979-B62F48456711}" type="presOf" srcId="{FB5DA0BA-C4AD-44A7-BC33-E3E231FD23A1}" destId="{76B6C0EF-997F-4176-A842-A07B0C146884}" srcOrd="0" destOrd="5" presId="urn:microsoft.com/office/officeart/2005/8/layout/hList7"/>
    <dgm:cxn modelId="{3060351A-2F6C-4906-B72B-9B2A06ACFB0E}" type="presOf" srcId="{86FFA891-0D98-4FAA-96AA-FD86B0B43E47}" destId="{F54BAD54-F7A3-447F-9268-07F2979E0994}" srcOrd="1" destOrd="4" presId="urn:microsoft.com/office/officeart/2005/8/layout/hList7"/>
    <dgm:cxn modelId="{EFCE4F98-30AB-42F6-98A0-777B860E7E92}" type="presOf" srcId="{FDE6EFF7-EF12-47B8-B45A-AEBB36B3C7B0}" destId="{B67995BC-9DD1-4FBE-9F05-41C6A1A02F14}" srcOrd="0" destOrd="1" presId="urn:microsoft.com/office/officeart/2005/8/layout/hList7"/>
    <dgm:cxn modelId="{1BC10BC6-D8CD-4788-AC45-44064711CC6F}" type="presOf" srcId="{E4357706-82E8-40B0-96D4-620692CCA6AF}" destId="{C7A9372F-D854-48D0-B629-56AB047DCA86}" srcOrd="0" destOrd="4" presId="urn:microsoft.com/office/officeart/2005/8/layout/hList7"/>
    <dgm:cxn modelId="{BB6C1465-AAF1-4922-B630-5B99B49837A0}" type="presOf" srcId="{C83100BF-13F9-4A3E-B05F-61C39529E8A4}" destId="{B67995BC-9DD1-4FBE-9F05-41C6A1A02F14}" srcOrd="0" destOrd="4" presId="urn:microsoft.com/office/officeart/2005/8/layout/hList7"/>
    <dgm:cxn modelId="{AB51CA6D-DEAC-48A4-8009-374BA4A7C8AE}" type="presOf" srcId="{ED3E6503-9B9C-49B8-AE5C-1DAC96B6622F}" destId="{B67995BC-9DD1-4FBE-9F05-41C6A1A02F14}" srcOrd="0" destOrd="0" presId="urn:microsoft.com/office/officeart/2005/8/layout/hList7"/>
    <dgm:cxn modelId="{C807ED9D-53CB-4068-B8EC-AC61C1E0BB5E}" type="presOf" srcId="{57CB88BE-80CC-45A7-8287-767036A8877D}" destId="{6D6790C2-2629-4BF5-A9A1-32F592B1394F}" srcOrd="0" destOrd="3" presId="urn:microsoft.com/office/officeart/2005/8/layout/hList7"/>
    <dgm:cxn modelId="{C266DACA-E042-405C-996D-8335A6C239E2}" srcId="{ED3E6503-9B9C-49B8-AE5C-1DAC96B6622F}" destId="{9ACDAE39-3EDE-45C0-B6ED-82ECE89363B8}" srcOrd="1" destOrd="0" parTransId="{CF952C6A-FBFD-4996-8B6A-16B58C3DE667}" sibTransId="{1DF6521F-B62A-4600-A6DA-60570BFFFEF4}"/>
    <dgm:cxn modelId="{3433CC25-F601-4141-967A-619B04F794E1}" type="presOf" srcId="{BBE52035-5C75-4315-94D2-68F6C954DB5F}" destId="{CECE76B6-50EA-432E-9E28-7CD317F530D8}" srcOrd="0" destOrd="0" presId="urn:microsoft.com/office/officeart/2005/8/layout/hList7"/>
    <dgm:cxn modelId="{B1DED74A-4727-4C34-A87F-9FB2C9384A4E}" type="presOf" srcId="{7A4EFBF6-1C2D-41D1-A872-B02905C82DBA}" destId="{C7A9372F-D854-48D0-B629-56AB047DCA86}" srcOrd="0" destOrd="2" presId="urn:microsoft.com/office/officeart/2005/8/layout/hList7"/>
    <dgm:cxn modelId="{1CB9C69C-D6B1-4EA7-A007-0CB8342E4DBA}" type="presOf" srcId="{59C8D439-8B82-430F-832A-CD4600E585E8}" destId="{76B6C0EF-997F-4176-A842-A07B0C146884}" srcOrd="0" destOrd="1" presId="urn:microsoft.com/office/officeart/2005/8/layout/hList7"/>
    <dgm:cxn modelId="{C56ABF8B-45A3-4EEB-ADE3-80CD1EDFE00D}" type="presOf" srcId="{48E6A5ED-0FCC-43EF-8F9E-9810F2A1DDED}" destId="{6D6790C2-2629-4BF5-A9A1-32F592B1394F}" srcOrd="0" destOrd="4" presId="urn:microsoft.com/office/officeart/2005/8/layout/hList7"/>
    <dgm:cxn modelId="{68BCE444-B672-485D-8436-D0E0A3DFBA3F}" type="presOf" srcId="{052F7665-20BB-4326-9844-F5052FEF69F7}" destId="{76B6C0EF-997F-4176-A842-A07B0C146884}" srcOrd="0" destOrd="2" presId="urn:microsoft.com/office/officeart/2005/8/layout/hList7"/>
    <dgm:cxn modelId="{2BE7BFDB-7A16-44A0-A8BD-03C89C1E139C}" type="presOf" srcId="{705E05D3-D7E7-481E-8DAD-8BE752A98870}" destId="{777420E0-D457-4105-B013-127F9C21BA6A}" srcOrd="0" destOrd="0" presId="urn:microsoft.com/office/officeart/2005/8/layout/hList7"/>
    <dgm:cxn modelId="{4F89D40B-080A-4CB3-841C-BC7EDE53C8B0}" srcId="{934C72DC-C71A-4274-8A25-67376AF4C2DE}" destId="{052F7665-20BB-4326-9844-F5052FEF69F7}" srcOrd="1" destOrd="0" parTransId="{92FB5792-E22D-42C5-8560-DBBD5CEDDFE1}" sibTransId="{A8EED401-EF32-4BC7-ADC5-7F022407BD5A}"/>
    <dgm:cxn modelId="{AEE27F87-FC95-49FE-8EDF-7839E771A5CC}" type="presOf" srcId="{D3CF5572-1DC5-470F-89D3-F8B8C1C6EAEF}" destId="{D0749C8B-846A-424D-B038-E2E1B8936686}" srcOrd="1" destOrd="2" presId="urn:microsoft.com/office/officeart/2005/8/layout/hList7"/>
    <dgm:cxn modelId="{345D19C5-626E-40FE-B636-24A6EE839BC4}" type="presOf" srcId="{5BA33CCD-759C-4D64-B923-41E3F87205C8}" destId="{C7A9372F-D854-48D0-B629-56AB047DCA86}" srcOrd="0" destOrd="1" presId="urn:microsoft.com/office/officeart/2005/8/layout/hList7"/>
    <dgm:cxn modelId="{8DB5D853-6781-4C4F-9153-EC9525627F02}" srcId="{ED3E6503-9B9C-49B8-AE5C-1DAC96B6622F}" destId="{C83100BF-13F9-4A3E-B05F-61C39529E8A4}" srcOrd="3" destOrd="0" parTransId="{9624A52A-F9E1-4888-A543-91ECAB73AA49}" sibTransId="{05093D1D-402F-4A98-8BF4-3C20EA7AD538}"/>
    <dgm:cxn modelId="{34D76325-8C10-4927-AC8B-3F227B711E74}" type="presOf" srcId="{BFE3B732-358B-406F-A6C4-5C02F9855C4B}" destId="{76B6C0EF-997F-4176-A842-A07B0C146884}" srcOrd="0" destOrd="3" presId="urn:microsoft.com/office/officeart/2005/8/layout/hList7"/>
    <dgm:cxn modelId="{B03C2AE0-B2F1-47F2-B863-33CFD7D7A5A4}" type="presOf" srcId="{57CB88BE-80CC-45A7-8287-767036A8877D}" destId="{D0749C8B-846A-424D-B038-E2E1B8936686}" srcOrd="1" destOrd="3" presId="urn:microsoft.com/office/officeart/2005/8/layout/hList7"/>
    <dgm:cxn modelId="{4EB7BA9B-46CE-44A6-BE01-7732DA9BA300}" type="presOf" srcId="{FDE6EFF7-EF12-47B8-B45A-AEBB36B3C7B0}" destId="{B7D1A472-F5B6-423C-BEDF-A2C82A514088}" srcOrd="1" destOrd="1" presId="urn:microsoft.com/office/officeart/2005/8/layout/hList7"/>
    <dgm:cxn modelId="{5C8AB435-EF34-47D1-882C-FE7C2CCFBB33}" type="presOf" srcId="{DD1F9994-BD79-4AFF-83CA-F6C02190C544}" destId="{ABFBEA95-AA4C-4F56-9040-B46772BE2101}" srcOrd="0" destOrd="0" presId="urn:microsoft.com/office/officeart/2005/8/layout/hList7"/>
    <dgm:cxn modelId="{AAFD02AB-D3F6-4422-A7CA-9EB546DC4640}" type="presOf" srcId="{D40882CF-86CF-4085-B564-C6CD1752EA77}" destId="{6D6790C2-2629-4BF5-A9A1-32F592B1394F}" srcOrd="0" destOrd="0" presId="urn:microsoft.com/office/officeart/2005/8/layout/hList7"/>
    <dgm:cxn modelId="{74FAE5DF-FFF3-4CDB-A927-4EDCEF4C2A61}" srcId="{934C72DC-C71A-4274-8A25-67376AF4C2DE}" destId="{FB5DA0BA-C4AD-44A7-BC33-E3E231FD23A1}" srcOrd="4" destOrd="0" parTransId="{7BC45896-7CCC-4E06-8479-3510DCFD1776}" sibTransId="{9CCEF003-B2BF-41FF-8296-FF9A71B125C1}"/>
    <dgm:cxn modelId="{B70AE1C0-F8CE-47AD-8D44-5F29914800A8}" srcId="{D40882CF-86CF-4085-B564-C6CD1752EA77}" destId="{48E6A5ED-0FCC-43EF-8F9E-9810F2A1DDED}" srcOrd="3" destOrd="0" parTransId="{F4566552-4967-4012-B2C0-F834AC1579E7}" sibTransId="{E3F241BD-33E0-4F64-BC96-EDF96C7149CD}"/>
    <dgm:cxn modelId="{6DAC553D-A428-46D4-AB6C-0E90CCC5E397}" srcId="{4543A532-9F27-4841-8CAA-F1BD05AD43FA}" destId="{E4357706-82E8-40B0-96D4-620692CCA6AF}" srcOrd="3" destOrd="0" parTransId="{39D38F97-B50C-49E6-A8AE-874BE63FDFA1}" sibTransId="{30E51012-DDAB-49DC-BEB3-D36A8C6062AB}"/>
    <dgm:cxn modelId="{4E7AD228-3EE4-4B43-B050-79B309C9B0D6}" type="presOf" srcId="{BFE3B732-358B-406F-A6C4-5C02F9855C4B}" destId="{F54BAD54-F7A3-447F-9268-07F2979E0994}" srcOrd="1" destOrd="3" presId="urn:microsoft.com/office/officeart/2005/8/layout/hList7"/>
    <dgm:cxn modelId="{872BF8F5-3EB8-44C1-AE1E-248A71186BDB}" type="presOf" srcId="{E4357706-82E8-40B0-96D4-620692CCA6AF}" destId="{1A642B18-0C01-4019-8832-473937A72C35}" srcOrd="1" destOrd="4" presId="urn:microsoft.com/office/officeart/2005/8/layout/hList7"/>
    <dgm:cxn modelId="{0C0D8051-9B4B-4052-8E97-E844E145DFAE}" srcId="{D40882CF-86CF-4085-B564-C6CD1752EA77}" destId="{57CB88BE-80CC-45A7-8287-767036A8877D}" srcOrd="2" destOrd="0" parTransId="{DF504343-30D2-4209-A943-D20549E461DF}" sibTransId="{678AA116-4212-40C7-B520-318413572F17}"/>
    <dgm:cxn modelId="{4F52B71E-C60E-4C08-95E1-36D6C476BD11}" srcId="{E1A9E4C6-9843-4757-B6A9-8A67DF3CE569}" destId="{934C72DC-C71A-4274-8A25-67376AF4C2DE}" srcOrd="0" destOrd="0" parTransId="{27D6A2C7-6804-4529-8667-F6BC43EC8DFC}" sibTransId="{705E05D3-D7E7-481E-8DAD-8BE752A98870}"/>
    <dgm:cxn modelId="{1D354701-2855-45F3-AA44-08117095C825}" type="presOf" srcId="{DE8F1904-D4AA-4781-B99D-BA0ADC77D570}" destId="{B67995BC-9DD1-4FBE-9F05-41C6A1A02F14}" srcOrd="0" destOrd="5" presId="urn:microsoft.com/office/officeart/2005/8/layout/hList7"/>
    <dgm:cxn modelId="{95A3B2C2-6B00-4873-A62A-B63FF193DAE5}" srcId="{4543A532-9F27-4841-8CAA-F1BD05AD43FA}" destId="{AEC247B6-3D8F-4A98-8A93-57D001454D36}" srcOrd="4" destOrd="0" parTransId="{8B82BAC5-8D79-4D4F-B9DD-E27DEFC214B3}" sibTransId="{F1870B58-9C12-49F5-95D0-0A00747B0089}"/>
    <dgm:cxn modelId="{10D77504-B62D-4DE5-9374-71B2A0579969}" srcId="{4543A532-9F27-4841-8CAA-F1BD05AD43FA}" destId="{7A4EFBF6-1C2D-41D1-A872-B02905C82DBA}" srcOrd="1" destOrd="0" parTransId="{C813153C-2005-4079-B11C-3B7DE8A7887E}" sibTransId="{0E60C59E-E088-41B7-8B99-B18C0873F932}"/>
    <dgm:cxn modelId="{62B63202-EE15-4A56-ACF9-22F6EDABFD5D}" type="presOf" srcId="{C83100BF-13F9-4A3E-B05F-61C39529E8A4}" destId="{B7D1A472-F5B6-423C-BEDF-A2C82A514088}" srcOrd="1" destOrd="4" presId="urn:microsoft.com/office/officeart/2005/8/layout/hList7"/>
    <dgm:cxn modelId="{7A1C1291-1C3F-41D0-BE19-8E391D7BD0FD}" type="presOf" srcId="{AEC247B6-3D8F-4A98-8A93-57D001454D36}" destId="{1A642B18-0C01-4019-8832-473937A72C35}" srcOrd="1" destOrd="5" presId="urn:microsoft.com/office/officeart/2005/8/layout/hList7"/>
    <dgm:cxn modelId="{8AA36100-CE39-4B63-8001-3E1EE2C4C647}" srcId="{ED3E6503-9B9C-49B8-AE5C-1DAC96B6622F}" destId="{21080F10-772E-4A8B-8C88-D4798EF2B31C}" srcOrd="2" destOrd="0" parTransId="{AC1F4CA0-A3A2-4727-9E28-CAD431E8994E}" sibTransId="{4816869B-B3F3-4F2D-BBD4-DEAFF7CAEDF8}"/>
    <dgm:cxn modelId="{04EF9810-7666-4726-9421-CAF0E2BD0FD8}" srcId="{934C72DC-C71A-4274-8A25-67376AF4C2DE}" destId="{86FFA891-0D98-4FAA-96AA-FD86B0B43E47}" srcOrd="3" destOrd="0" parTransId="{09AF4F6B-9B21-43DA-9021-89D0810D9CAC}" sibTransId="{16B8443D-8222-4A78-B983-867929B1FA68}"/>
    <dgm:cxn modelId="{288EDF94-5636-41E5-939B-ADB8C9315D82}" type="presOf" srcId="{02E917DA-3BAF-4E96-A568-FE61FE2A7633}" destId="{1A642B18-0C01-4019-8832-473937A72C35}" srcOrd="1" destOrd="3" presId="urn:microsoft.com/office/officeart/2005/8/layout/hList7"/>
    <dgm:cxn modelId="{908FE93B-055D-4CDA-AE35-1E819615CD75}" type="presOf" srcId="{21080F10-772E-4A8B-8C88-D4798EF2B31C}" destId="{B7D1A472-F5B6-423C-BEDF-A2C82A514088}" srcOrd="1" destOrd="3" presId="urn:microsoft.com/office/officeart/2005/8/layout/hList7"/>
    <dgm:cxn modelId="{ECDACE23-745B-4104-9112-0FD694799880}" srcId="{E1A9E4C6-9843-4757-B6A9-8A67DF3CE569}" destId="{D40882CF-86CF-4085-B564-C6CD1752EA77}" srcOrd="3" destOrd="0" parTransId="{102C4C3E-0C67-4FD6-9492-73ABD98A6B70}" sibTransId="{BDCE0219-6E4A-4003-921E-DA6130B2196B}"/>
    <dgm:cxn modelId="{E91B8AB8-D4C1-479F-98B7-64A3FB14EED3}" type="presOf" srcId="{9ACDAE39-3EDE-45C0-B6ED-82ECE89363B8}" destId="{B7D1A472-F5B6-423C-BEDF-A2C82A514088}" srcOrd="1" destOrd="2" presId="urn:microsoft.com/office/officeart/2005/8/layout/hList7"/>
    <dgm:cxn modelId="{3E6A39C8-3B8B-4AA5-99CE-DEC2955A634B}" type="presOf" srcId="{934C72DC-C71A-4274-8A25-67376AF4C2DE}" destId="{76B6C0EF-997F-4176-A842-A07B0C146884}" srcOrd="0" destOrd="0" presId="urn:microsoft.com/office/officeart/2005/8/layout/hList7"/>
    <dgm:cxn modelId="{468949FF-7356-45AC-B0FC-7815968DB4E3}" type="presOf" srcId="{FB5DA0BA-C4AD-44A7-BC33-E3E231FD23A1}" destId="{F54BAD54-F7A3-447F-9268-07F2979E0994}" srcOrd="1" destOrd="5" presId="urn:microsoft.com/office/officeart/2005/8/layout/hList7"/>
    <dgm:cxn modelId="{ECD6E9EE-27C9-4D28-856E-821C699B31D2}" type="presOf" srcId="{5BA33CCD-759C-4D64-B923-41E3F87205C8}" destId="{1A642B18-0C01-4019-8832-473937A72C35}" srcOrd="1" destOrd="1" presId="urn:microsoft.com/office/officeart/2005/8/layout/hList7"/>
    <dgm:cxn modelId="{5D4C9F6F-FABC-4897-A701-296310EFF3DB}" type="presOf" srcId="{86FFA891-0D98-4FAA-96AA-FD86B0B43E47}" destId="{76B6C0EF-997F-4176-A842-A07B0C146884}" srcOrd="0" destOrd="4" presId="urn:microsoft.com/office/officeart/2005/8/layout/hList7"/>
    <dgm:cxn modelId="{A84F98C3-57C6-40CC-902F-478E3E5DEBFE}" type="presOf" srcId="{D40882CF-86CF-4085-B564-C6CD1752EA77}" destId="{D0749C8B-846A-424D-B038-E2E1B8936686}" srcOrd="1" destOrd="0" presId="urn:microsoft.com/office/officeart/2005/8/layout/hList7"/>
    <dgm:cxn modelId="{1013757E-A48E-4388-960D-4E5A13F5F881}" type="presOf" srcId="{DE8F1904-D4AA-4781-B99D-BA0ADC77D570}" destId="{B7D1A472-F5B6-423C-BEDF-A2C82A514088}" srcOrd="1" destOrd="5" presId="urn:microsoft.com/office/officeart/2005/8/layout/hList7"/>
    <dgm:cxn modelId="{6E5EBB43-DE68-47D9-976F-A7858C2D813F}" srcId="{D40882CF-86CF-4085-B564-C6CD1752EA77}" destId="{209633D7-8F05-4AEF-BA4B-739E9229F0AC}" srcOrd="0" destOrd="0" parTransId="{4E7027C1-C2A7-43F5-BDC9-3E7974FF9D94}" sibTransId="{B3D69AE6-6040-47ED-8368-8F6274C3CCC8}"/>
    <dgm:cxn modelId="{EEA3471E-56E7-4136-A411-D8626EE6BD73}" type="presOf" srcId="{D3CF5572-1DC5-470F-89D3-F8B8C1C6EAEF}" destId="{6D6790C2-2629-4BF5-A9A1-32F592B1394F}" srcOrd="0" destOrd="2" presId="urn:microsoft.com/office/officeart/2005/8/layout/hList7"/>
    <dgm:cxn modelId="{F5471D86-F3C6-42FB-ABD2-B66E619EE075}" srcId="{934C72DC-C71A-4274-8A25-67376AF4C2DE}" destId="{59C8D439-8B82-430F-832A-CD4600E585E8}" srcOrd="0" destOrd="0" parTransId="{4D695B50-4EE4-4969-A002-5B2531185A2C}" sibTransId="{28697CB5-7E72-4C5F-8570-10718BE24FA2}"/>
    <dgm:cxn modelId="{A164553A-C5D5-4A51-A0CF-577D4D604345}" srcId="{ED3E6503-9B9C-49B8-AE5C-1DAC96B6622F}" destId="{DE8F1904-D4AA-4781-B99D-BA0ADC77D570}" srcOrd="4" destOrd="0" parTransId="{0E7DD193-5214-4278-9E46-E7824C65EB49}" sibTransId="{F93FB3D9-6BB5-45CD-98E0-66FB1A26F1CE}"/>
    <dgm:cxn modelId="{1E6600FA-057B-4769-AA01-4B8933386068}" type="presOf" srcId="{02E917DA-3BAF-4E96-A568-FE61FE2A7633}" destId="{C7A9372F-D854-48D0-B629-56AB047DCA86}" srcOrd="0" destOrd="3" presId="urn:microsoft.com/office/officeart/2005/8/layout/hList7"/>
    <dgm:cxn modelId="{72C3AC99-56D9-4D9A-8C09-34AEBE52F1E6}" srcId="{E1A9E4C6-9843-4757-B6A9-8A67DF3CE569}" destId="{ED3E6503-9B9C-49B8-AE5C-1DAC96B6622F}" srcOrd="1" destOrd="0" parTransId="{708A864B-BDED-4826-92D9-E12345B6CDFC}" sibTransId="{BBE52035-5C75-4315-94D2-68F6C954DB5F}"/>
    <dgm:cxn modelId="{CF510BB2-34AA-4551-A8F6-9C8E86F844B6}" srcId="{4543A532-9F27-4841-8CAA-F1BD05AD43FA}" destId="{02E917DA-3BAF-4E96-A568-FE61FE2A7633}" srcOrd="2" destOrd="0" parTransId="{8B7862CF-068B-4B2C-BD28-96CD245FD8E9}" sibTransId="{0EAD57C7-09CF-4D95-9F94-83742F6F1A39}"/>
    <dgm:cxn modelId="{71082AC8-3565-4F8F-91B8-405F778347E2}" type="presOf" srcId="{9ACDAE39-3EDE-45C0-B6ED-82ECE89363B8}" destId="{B67995BC-9DD1-4FBE-9F05-41C6A1A02F14}" srcOrd="0" destOrd="2" presId="urn:microsoft.com/office/officeart/2005/8/layout/hList7"/>
    <dgm:cxn modelId="{3AC02162-6DDF-4544-9DEB-65F1D49739C5}" srcId="{934C72DC-C71A-4274-8A25-67376AF4C2DE}" destId="{BFE3B732-358B-406F-A6C4-5C02F9855C4B}" srcOrd="2" destOrd="0" parTransId="{8F08D947-1FEF-4ADD-ACE4-CC0C75EDE88A}" sibTransId="{E48AD924-815B-4791-BF47-A3BEA5711436}"/>
    <dgm:cxn modelId="{662E762E-83C8-4C45-8A97-87AF49E01A62}" srcId="{D40882CF-86CF-4085-B564-C6CD1752EA77}" destId="{D3CF5572-1DC5-470F-89D3-F8B8C1C6EAEF}" srcOrd="1" destOrd="0" parTransId="{4149029C-B11F-498D-B227-64373B34E898}" sibTransId="{A7436086-42D6-4418-B9F6-431FE30E3C3E}"/>
    <dgm:cxn modelId="{5A539F97-F782-4B37-BA58-BA4761003608}" type="presOf" srcId="{59C8D439-8B82-430F-832A-CD4600E585E8}" destId="{F54BAD54-F7A3-447F-9268-07F2979E0994}" srcOrd="1" destOrd="1" presId="urn:microsoft.com/office/officeart/2005/8/layout/hList7"/>
    <dgm:cxn modelId="{CBA1BCFD-C952-4931-89FC-D1E95F60E34D}" type="presOf" srcId="{052F7665-20BB-4326-9844-F5052FEF69F7}" destId="{F54BAD54-F7A3-447F-9268-07F2979E0994}" srcOrd="1" destOrd="2" presId="urn:microsoft.com/office/officeart/2005/8/layout/hList7"/>
    <dgm:cxn modelId="{D05D32F2-C4D5-4234-9ED6-A86DF984B71D}" type="presOf" srcId="{AEC247B6-3D8F-4A98-8A93-57D001454D36}" destId="{C7A9372F-D854-48D0-B629-56AB047DCA86}" srcOrd="0" destOrd="5" presId="urn:microsoft.com/office/officeart/2005/8/layout/hList7"/>
    <dgm:cxn modelId="{83DB01A7-1971-4EC8-92B6-0E6B6B2E2AFC}" type="presOf" srcId="{7A4EFBF6-1C2D-41D1-A872-B02905C82DBA}" destId="{1A642B18-0C01-4019-8832-473937A72C35}" srcOrd="1" destOrd="2" presId="urn:microsoft.com/office/officeart/2005/8/layout/hList7"/>
    <dgm:cxn modelId="{4EB2C0EA-D26F-462F-BC07-A8F7A863E7D4}" type="presOf" srcId="{E1A9E4C6-9843-4757-B6A9-8A67DF3CE569}" destId="{AD1758F6-189B-4FE5-AF78-DE32104B1DFE}" srcOrd="0" destOrd="0" presId="urn:microsoft.com/office/officeart/2005/8/layout/hList7"/>
    <dgm:cxn modelId="{5DBF8CFE-769D-42B9-955F-BB9B4245BB39}" type="presOf" srcId="{21080F10-772E-4A8B-8C88-D4798EF2B31C}" destId="{B67995BC-9DD1-4FBE-9F05-41C6A1A02F14}" srcOrd="0" destOrd="3" presId="urn:microsoft.com/office/officeart/2005/8/layout/hList7"/>
    <dgm:cxn modelId="{CB7771D9-9F82-49D8-90DC-3522081FA3DB}" type="presOf" srcId="{209633D7-8F05-4AEF-BA4B-739E9229F0AC}" destId="{D0749C8B-846A-424D-B038-E2E1B8936686}" srcOrd="1" destOrd="1" presId="urn:microsoft.com/office/officeart/2005/8/layout/hList7"/>
    <dgm:cxn modelId="{B071D001-CDCE-4D94-8976-4715EBAB60B7}" type="presOf" srcId="{4543A532-9F27-4841-8CAA-F1BD05AD43FA}" destId="{C7A9372F-D854-48D0-B629-56AB047DCA86}" srcOrd="0" destOrd="0" presId="urn:microsoft.com/office/officeart/2005/8/layout/hList7"/>
    <dgm:cxn modelId="{C3916BD3-94D9-43BC-AB8F-5CD950C3BF41}" type="presOf" srcId="{48E6A5ED-0FCC-43EF-8F9E-9810F2A1DDED}" destId="{D0749C8B-846A-424D-B038-E2E1B8936686}" srcOrd="1" destOrd="4" presId="urn:microsoft.com/office/officeart/2005/8/layout/hList7"/>
    <dgm:cxn modelId="{EF3A37E6-BDE6-40E7-A16A-C476C1AC9472}" srcId="{4543A532-9F27-4841-8CAA-F1BD05AD43FA}" destId="{5BA33CCD-759C-4D64-B923-41E3F87205C8}" srcOrd="0" destOrd="0" parTransId="{814D3031-A747-4879-BEA4-DF4F145F5FE3}" sibTransId="{7025300F-0C47-40B3-88A3-314EC57F1756}"/>
    <dgm:cxn modelId="{7A5CBB9C-7243-46FA-9286-4C809A1BD6B1}" type="presOf" srcId="{4543A532-9F27-4841-8CAA-F1BD05AD43FA}" destId="{1A642B18-0C01-4019-8832-473937A72C35}" srcOrd="1" destOrd="0" presId="urn:microsoft.com/office/officeart/2005/8/layout/hList7"/>
    <dgm:cxn modelId="{1AEE4D13-1E6F-4777-8D18-3EF66CE94E24}" type="presOf" srcId="{934C72DC-C71A-4274-8A25-67376AF4C2DE}" destId="{F54BAD54-F7A3-447F-9268-07F2979E0994}" srcOrd="1" destOrd="0" presId="urn:microsoft.com/office/officeart/2005/8/layout/hList7"/>
    <dgm:cxn modelId="{763F1D86-8460-4E3A-AFF3-454159D9DE06}" srcId="{E1A9E4C6-9843-4757-B6A9-8A67DF3CE569}" destId="{4543A532-9F27-4841-8CAA-F1BD05AD43FA}" srcOrd="2" destOrd="0" parTransId="{A3B78906-36D0-45B5-8ADA-63C9ABE1BDC1}" sibTransId="{DD1F9994-BD79-4AFF-83CA-F6C02190C544}"/>
    <dgm:cxn modelId="{1D8ACAA8-1C7C-4162-96BD-6D37BFB3BC65}" type="presParOf" srcId="{AD1758F6-189B-4FE5-AF78-DE32104B1DFE}" destId="{6E052BB6-6E66-44D9-B218-04A573AB7767}" srcOrd="0" destOrd="0" presId="urn:microsoft.com/office/officeart/2005/8/layout/hList7"/>
    <dgm:cxn modelId="{65F2B9B9-7157-4293-8BDC-ED15F23E5CD0}" type="presParOf" srcId="{AD1758F6-189B-4FE5-AF78-DE32104B1DFE}" destId="{1DC2C789-74A3-40C4-8F82-6E43E92D22FE}" srcOrd="1" destOrd="0" presId="urn:microsoft.com/office/officeart/2005/8/layout/hList7"/>
    <dgm:cxn modelId="{CE0ABF66-FB39-4F65-BD77-60EFFE4D65C7}" type="presParOf" srcId="{1DC2C789-74A3-40C4-8F82-6E43E92D22FE}" destId="{827CFD2A-168E-4B1C-AAD5-D2667C715079}" srcOrd="0" destOrd="0" presId="urn:microsoft.com/office/officeart/2005/8/layout/hList7"/>
    <dgm:cxn modelId="{7777EBA6-AD78-481D-8B70-1164654BB851}" type="presParOf" srcId="{827CFD2A-168E-4B1C-AAD5-D2667C715079}" destId="{76B6C0EF-997F-4176-A842-A07B0C146884}" srcOrd="0" destOrd="0" presId="urn:microsoft.com/office/officeart/2005/8/layout/hList7"/>
    <dgm:cxn modelId="{04D7FDC5-B8B8-49C6-B790-844298182974}" type="presParOf" srcId="{827CFD2A-168E-4B1C-AAD5-D2667C715079}" destId="{F54BAD54-F7A3-447F-9268-07F2979E0994}" srcOrd="1" destOrd="0" presId="urn:microsoft.com/office/officeart/2005/8/layout/hList7"/>
    <dgm:cxn modelId="{B424951C-D005-40E3-9A3B-FBA118E1C816}" type="presParOf" srcId="{827CFD2A-168E-4B1C-AAD5-D2667C715079}" destId="{EC00D477-AAD3-464F-8681-D583A431729E}" srcOrd="2" destOrd="0" presId="urn:microsoft.com/office/officeart/2005/8/layout/hList7"/>
    <dgm:cxn modelId="{E7287E36-65BE-4CEB-A476-5B50FE9BCB05}" type="presParOf" srcId="{827CFD2A-168E-4B1C-AAD5-D2667C715079}" destId="{20B5C99C-CC6F-4C1A-B8FF-27D75A1D706B}" srcOrd="3" destOrd="0" presId="urn:microsoft.com/office/officeart/2005/8/layout/hList7"/>
    <dgm:cxn modelId="{0A6DFC8C-D314-4266-9DF5-62C511980B8F}" type="presParOf" srcId="{1DC2C789-74A3-40C4-8F82-6E43E92D22FE}" destId="{777420E0-D457-4105-B013-127F9C21BA6A}" srcOrd="1" destOrd="0" presId="urn:microsoft.com/office/officeart/2005/8/layout/hList7"/>
    <dgm:cxn modelId="{F663EF18-F463-4D1F-B3D9-E8A16B2737EA}" type="presParOf" srcId="{1DC2C789-74A3-40C4-8F82-6E43E92D22FE}" destId="{927BB536-993C-41A3-B4B3-EF86B334C3C6}" srcOrd="2" destOrd="0" presId="urn:microsoft.com/office/officeart/2005/8/layout/hList7"/>
    <dgm:cxn modelId="{70372DE7-D409-42AA-8206-6B4BA2F42821}" type="presParOf" srcId="{927BB536-993C-41A3-B4B3-EF86B334C3C6}" destId="{B67995BC-9DD1-4FBE-9F05-41C6A1A02F14}" srcOrd="0" destOrd="0" presId="urn:microsoft.com/office/officeart/2005/8/layout/hList7"/>
    <dgm:cxn modelId="{F382E295-B0EF-42AA-8583-E0550B1F2FF5}" type="presParOf" srcId="{927BB536-993C-41A3-B4B3-EF86B334C3C6}" destId="{B7D1A472-F5B6-423C-BEDF-A2C82A514088}" srcOrd="1" destOrd="0" presId="urn:microsoft.com/office/officeart/2005/8/layout/hList7"/>
    <dgm:cxn modelId="{773810D4-BFDB-4D6C-AF3F-AC38EC8F3A63}" type="presParOf" srcId="{927BB536-993C-41A3-B4B3-EF86B334C3C6}" destId="{C09B43CA-D525-4D62-B752-114ED947C52E}" srcOrd="2" destOrd="0" presId="urn:microsoft.com/office/officeart/2005/8/layout/hList7"/>
    <dgm:cxn modelId="{7F4B5EC1-E51C-4296-84B9-CFEEFC6F80F6}" type="presParOf" srcId="{927BB536-993C-41A3-B4B3-EF86B334C3C6}" destId="{1F9D1E2F-587B-4217-B7E4-FAF716B3A4F2}" srcOrd="3" destOrd="0" presId="urn:microsoft.com/office/officeart/2005/8/layout/hList7"/>
    <dgm:cxn modelId="{08871064-58AD-4936-9295-18C27D7248F0}" type="presParOf" srcId="{1DC2C789-74A3-40C4-8F82-6E43E92D22FE}" destId="{CECE76B6-50EA-432E-9E28-7CD317F530D8}" srcOrd="3" destOrd="0" presId="urn:microsoft.com/office/officeart/2005/8/layout/hList7"/>
    <dgm:cxn modelId="{30ED8A1F-68B7-484E-8A42-D7169DF4D298}" type="presParOf" srcId="{1DC2C789-74A3-40C4-8F82-6E43E92D22FE}" destId="{60D5B24C-4935-4D66-AD26-4D44A6444A3C}" srcOrd="4" destOrd="0" presId="urn:microsoft.com/office/officeart/2005/8/layout/hList7"/>
    <dgm:cxn modelId="{BCC51625-91F8-460B-A3DD-B32E858B3E80}" type="presParOf" srcId="{60D5B24C-4935-4D66-AD26-4D44A6444A3C}" destId="{C7A9372F-D854-48D0-B629-56AB047DCA86}" srcOrd="0" destOrd="0" presId="urn:microsoft.com/office/officeart/2005/8/layout/hList7"/>
    <dgm:cxn modelId="{99E7675E-3D34-43BD-8604-AD63C6E93E44}" type="presParOf" srcId="{60D5B24C-4935-4D66-AD26-4D44A6444A3C}" destId="{1A642B18-0C01-4019-8832-473937A72C35}" srcOrd="1" destOrd="0" presId="urn:microsoft.com/office/officeart/2005/8/layout/hList7"/>
    <dgm:cxn modelId="{289D6AAD-9C94-4E36-84DC-4AEAFCE331F3}" type="presParOf" srcId="{60D5B24C-4935-4D66-AD26-4D44A6444A3C}" destId="{76A285B4-8B44-4BD1-A7FF-F610A7E79B87}" srcOrd="2" destOrd="0" presId="urn:microsoft.com/office/officeart/2005/8/layout/hList7"/>
    <dgm:cxn modelId="{2E7E6F20-20C8-4947-ABBD-3BB9DED5C4A6}" type="presParOf" srcId="{60D5B24C-4935-4D66-AD26-4D44A6444A3C}" destId="{3660F1FC-BD9E-449D-BA14-A627B172DA92}" srcOrd="3" destOrd="0" presId="urn:microsoft.com/office/officeart/2005/8/layout/hList7"/>
    <dgm:cxn modelId="{343C55D3-065F-4532-8C5D-A36A0C6EBF19}" type="presParOf" srcId="{1DC2C789-74A3-40C4-8F82-6E43E92D22FE}" destId="{ABFBEA95-AA4C-4F56-9040-B46772BE2101}" srcOrd="5" destOrd="0" presId="urn:microsoft.com/office/officeart/2005/8/layout/hList7"/>
    <dgm:cxn modelId="{41722E7B-CABC-4F9C-8010-4839036AC9C5}" type="presParOf" srcId="{1DC2C789-74A3-40C4-8F82-6E43E92D22FE}" destId="{E6487AB7-C294-4F41-B4A6-13834DEDDC67}" srcOrd="6" destOrd="0" presId="urn:microsoft.com/office/officeart/2005/8/layout/hList7"/>
    <dgm:cxn modelId="{31FCA8DE-B5F7-44DE-8D4F-2358B9968138}" type="presParOf" srcId="{E6487AB7-C294-4F41-B4A6-13834DEDDC67}" destId="{6D6790C2-2629-4BF5-A9A1-32F592B1394F}" srcOrd="0" destOrd="0" presId="urn:microsoft.com/office/officeart/2005/8/layout/hList7"/>
    <dgm:cxn modelId="{F49C4C54-70E0-4D35-B371-5AC8BD9256E8}" type="presParOf" srcId="{E6487AB7-C294-4F41-B4A6-13834DEDDC67}" destId="{D0749C8B-846A-424D-B038-E2E1B8936686}" srcOrd="1" destOrd="0" presId="urn:microsoft.com/office/officeart/2005/8/layout/hList7"/>
    <dgm:cxn modelId="{154AEA22-0D98-40C8-A606-5F8298B1C8B9}" type="presParOf" srcId="{E6487AB7-C294-4F41-B4A6-13834DEDDC67}" destId="{0D0D647F-AC5E-4C3B-ADD0-A54C9C332B2C}" srcOrd="2" destOrd="0" presId="urn:microsoft.com/office/officeart/2005/8/layout/hList7"/>
    <dgm:cxn modelId="{64956FBF-5D8D-4459-B7A6-2F07071392FB}" type="presParOf" srcId="{E6487AB7-C294-4F41-B4A6-13834DEDDC67}" destId="{AD6397E7-73E1-4AB8-BD36-A9DE7244E0B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329ABF-2BC3-4710-A94B-030A803D6302}" type="doc">
      <dgm:prSet loTypeId="urn:microsoft.com/office/officeart/2005/8/layout/pyramid2" loCatId="list" qsTypeId="urn:microsoft.com/office/officeart/2005/8/quickstyle/simple1" qsCatId="simple" csTypeId="urn:microsoft.com/office/officeart/2005/8/colors/colorful3" csCatId="colorful" phldr="1"/>
      <dgm:spPr/>
      <dgm:t>
        <a:bodyPr/>
        <a:lstStyle/>
        <a:p>
          <a:endParaRPr lang="en-GB"/>
        </a:p>
      </dgm:t>
    </dgm:pt>
    <dgm:pt modelId="{1B36B495-A3D2-4921-9454-35D66CC48C91}">
      <dgm:prSet phldrT="[Text]" custT="1"/>
      <dgm:spPr/>
      <dgm:t>
        <a:bodyPr/>
        <a:lstStyle/>
        <a:p>
          <a:r>
            <a:rPr lang="en-US" sz="1800" b="1" noProof="0" dirty="0" smtClean="0"/>
            <a:t>Providing Information</a:t>
          </a:r>
          <a:endParaRPr lang="en-US" sz="1800" b="1" noProof="0" dirty="0"/>
        </a:p>
      </dgm:t>
    </dgm:pt>
    <dgm:pt modelId="{7F7FC46F-6D9A-4B5A-A770-1E71E5F5774C}" type="parTrans" cxnId="{DCB86B11-CED6-442C-AF7E-C326A414D23F}">
      <dgm:prSet/>
      <dgm:spPr/>
      <dgm:t>
        <a:bodyPr/>
        <a:lstStyle/>
        <a:p>
          <a:endParaRPr lang="de-DE"/>
        </a:p>
      </dgm:t>
    </dgm:pt>
    <dgm:pt modelId="{33AF6898-8133-407D-A427-43385B405170}" type="sibTrans" cxnId="{DCB86B11-CED6-442C-AF7E-C326A414D23F}">
      <dgm:prSet/>
      <dgm:spPr/>
      <dgm:t>
        <a:bodyPr/>
        <a:lstStyle/>
        <a:p>
          <a:endParaRPr lang="de-DE"/>
        </a:p>
      </dgm:t>
    </dgm:pt>
    <dgm:pt modelId="{CDC4F2C7-8656-4095-8578-4799F8F1D7F9}">
      <dgm:prSet phldrT="[Text]" custT="1"/>
      <dgm:spPr/>
      <dgm:t>
        <a:bodyPr/>
        <a:lstStyle/>
        <a:p>
          <a:r>
            <a:rPr lang="en-US" sz="1800" b="1" noProof="0" dirty="0" smtClean="0"/>
            <a:t>Engaging local communities</a:t>
          </a:r>
          <a:endParaRPr lang="en-US" sz="1800" b="1" noProof="0" dirty="0"/>
        </a:p>
      </dgm:t>
    </dgm:pt>
    <dgm:pt modelId="{A9AD72D3-7215-4B72-B640-6234C608C1CA}" type="parTrans" cxnId="{BED19918-1C65-4D99-AA8E-5101D81B3058}">
      <dgm:prSet/>
      <dgm:spPr/>
      <dgm:t>
        <a:bodyPr/>
        <a:lstStyle/>
        <a:p>
          <a:endParaRPr lang="de-DE"/>
        </a:p>
      </dgm:t>
    </dgm:pt>
    <dgm:pt modelId="{495C5DFC-6F41-4214-A4C8-AE54176BCC2C}" type="sibTrans" cxnId="{BED19918-1C65-4D99-AA8E-5101D81B3058}">
      <dgm:prSet/>
      <dgm:spPr/>
      <dgm:t>
        <a:bodyPr/>
        <a:lstStyle/>
        <a:p>
          <a:endParaRPr lang="de-DE"/>
        </a:p>
      </dgm:t>
    </dgm:pt>
    <dgm:pt modelId="{A6EC5629-A76C-43FD-8904-5A678F510028}">
      <dgm:prSet phldrT="[Text]" custT="1"/>
      <dgm:spPr/>
      <dgm:t>
        <a:bodyPr/>
        <a:lstStyle/>
        <a:p>
          <a:r>
            <a:rPr lang="en-US" sz="1800" b="1" noProof="0" dirty="0" smtClean="0"/>
            <a:t>Innovative Financing / Benefit sharing </a:t>
          </a:r>
          <a:endParaRPr lang="en-US" sz="1800" b="1" noProof="0" dirty="0"/>
        </a:p>
      </dgm:t>
    </dgm:pt>
    <dgm:pt modelId="{B3FB1A7B-FC86-4A1E-BE15-F3E22E9F05E4}" type="parTrans" cxnId="{3861AE88-97DB-4C46-93B4-9BC40F8BB80E}">
      <dgm:prSet/>
      <dgm:spPr/>
      <dgm:t>
        <a:bodyPr/>
        <a:lstStyle/>
        <a:p>
          <a:endParaRPr lang="de-DE"/>
        </a:p>
      </dgm:t>
    </dgm:pt>
    <dgm:pt modelId="{901F3A92-E5A4-4D9C-B348-8702C7486753}" type="sibTrans" cxnId="{3861AE88-97DB-4C46-93B4-9BC40F8BB80E}">
      <dgm:prSet/>
      <dgm:spPr/>
      <dgm:t>
        <a:bodyPr/>
        <a:lstStyle/>
        <a:p>
          <a:endParaRPr lang="de-DE"/>
        </a:p>
      </dgm:t>
    </dgm:pt>
    <dgm:pt modelId="{63078422-61D3-4004-A53F-0664423183A6}">
      <dgm:prSet phldrT="[Text]" custT="1"/>
      <dgm:spPr/>
      <dgm:t>
        <a:bodyPr/>
        <a:lstStyle/>
        <a:p>
          <a:r>
            <a:rPr lang="en-US" sz="1400" noProof="0" dirty="0" smtClean="0"/>
            <a:t>2 way interaction: dialogue &amp; exchange of views.</a:t>
          </a:r>
          <a:endParaRPr lang="en-US" sz="1400" noProof="0" dirty="0"/>
        </a:p>
      </dgm:t>
    </dgm:pt>
    <dgm:pt modelId="{6A831113-711E-4A8A-B9AA-236A63F58588}" type="parTrans" cxnId="{50E27186-4A85-4BA9-951F-F2E8DD8D3FF9}">
      <dgm:prSet/>
      <dgm:spPr/>
      <dgm:t>
        <a:bodyPr/>
        <a:lstStyle/>
        <a:p>
          <a:endParaRPr lang="de-DE"/>
        </a:p>
      </dgm:t>
    </dgm:pt>
    <dgm:pt modelId="{E6FBDB04-0730-41C8-AF95-2C45F596442B}" type="sibTrans" cxnId="{50E27186-4A85-4BA9-951F-F2E8DD8D3FF9}">
      <dgm:prSet/>
      <dgm:spPr/>
      <dgm:t>
        <a:bodyPr/>
        <a:lstStyle/>
        <a:p>
          <a:endParaRPr lang="de-DE"/>
        </a:p>
      </dgm:t>
    </dgm:pt>
    <dgm:pt modelId="{234CD2E2-8E76-4B64-B13A-69374E8DE1D7}">
      <dgm:prSet phldrT="[Text]" custT="1"/>
      <dgm:spPr/>
      <dgm:t>
        <a:bodyPr/>
        <a:lstStyle/>
        <a:p>
          <a:r>
            <a:rPr lang="en-US" sz="1400" noProof="0" dirty="0" smtClean="0"/>
            <a:t>1 way information to targeted stakeholders.</a:t>
          </a:r>
          <a:endParaRPr lang="en-US" sz="1400" noProof="0" dirty="0"/>
        </a:p>
      </dgm:t>
    </dgm:pt>
    <dgm:pt modelId="{3F9069DA-AD37-4D2A-B96F-9FCF1827B9A5}" type="parTrans" cxnId="{278F3EA4-B723-44D5-A671-5F530BA9272C}">
      <dgm:prSet/>
      <dgm:spPr/>
      <dgm:t>
        <a:bodyPr/>
        <a:lstStyle/>
        <a:p>
          <a:endParaRPr lang="de-DE"/>
        </a:p>
      </dgm:t>
    </dgm:pt>
    <dgm:pt modelId="{53D71D4B-390E-406F-85CE-E1C65B9E5482}" type="sibTrans" cxnId="{278F3EA4-B723-44D5-A671-5F530BA9272C}">
      <dgm:prSet/>
      <dgm:spPr/>
      <dgm:t>
        <a:bodyPr/>
        <a:lstStyle/>
        <a:p>
          <a:endParaRPr lang="de-DE"/>
        </a:p>
      </dgm:t>
    </dgm:pt>
    <dgm:pt modelId="{47528B33-C149-4CD4-950C-718FD33DBEFE}">
      <dgm:prSet phldrT="[Text]" custT="1"/>
      <dgm:spPr/>
      <dgm:t>
        <a:bodyPr/>
        <a:lstStyle/>
        <a:p>
          <a:r>
            <a:rPr lang="en-US" sz="1400" noProof="0" dirty="0" smtClean="0"/>
            <a:t>Partnership models.</a:t>
          </a:r>
          <a:endParaRPr lang="en-US" sz="1400" noProof="0" dirty="0"/>
        </a:p>
      </dgm:t>
    </dgm:pt>
    <dgm:pt modelId="{0AD76F09-B9A6-48EC-B2B7-E4F91309F640}" type="parTrans" cxnId="{CBD2C733-538E-47EA-AAF5-19B527C51DB7}">
      <dgm:prSet/>
      <dgm:spPr/>
      <dgm:t>
        <a:bodyPr/>
        <a:lstStyle/>
        <a:p>
          <a:endParaRPr lang="de-DE"/>
        </a:p>
      </dgm:t>
    </dgm:pt>
    <dgm:pt modelId="{B70DAAE1-8F2B-4450-A728-081314AC2A0D}" type="sibTrans" cxnId="{CBD2C733-538E-47EA-AAF5-19B527C51DB7}">
      <dgm:prSet/>
      <dgm:spPr/>
      <dgm:t>
        <a:bodyPr/>
        <a:lstStyle/>
        <a:p>
          <a:endParaRPr lang="de-DE"/>
        </a:p>
      </dgm:t>
    </dgm:pt>
    <dgm:pt modelId="{D9B1D082-21A0-4CAE-8C64-4C18C87C1D17}" type="pres">
      <dgm:prSet presAssocID="{8E329ABF-2BC3-4710-A94B-030A803D6302}" presName="compositeShape" presStyleCnt="0">
        <dgm:presLayoutVars>
          <dgm:dir/>
          <dgm:resizeHandles/>
        </dgm:presLayoutVars>
      </dgm:prSet>
      <dgm:spPr/>
      <dgm:t>
        <a:bodyPr/>
        <a:lstStyle/>
        <a:p>
          <a:endParaRPr lang="en-GB"/>
        </a:p>
      </dgm:t>
    </dgm:pt>
    <dgm:pt modelId="{5F091C03-BE78-4FBF-B221-EEBFBEE1132C}" type="pres">
      <dgm:prSet presAssocID="{8E329ABF-2BC3-4710-A94B-030A803D6302}" presName="pyramid" presStyleLbl="node1" presStyleIdx="0" presStyleCnt="1" custAng="10800000" custScaleX="113264" custScaleY="92340" custLinFactNeighborX="-2379"/>
      <dgm:spPr/>
    </dgm:pt>
    <dgm:pt modelId="{AC752073-FDC0-4CDB-8E9A-0224E0845535}" type="pres">
      <dgm:prSet presAssocID="{8E329ABF-2BC3-4710-A94B-030A803D6302}" presName="theList" presStyleCnt="0"/>
      <dgm:spPr/>
    </dgm:pt>
    <dgm:pt modelId="{8EC2753B-CCDC-44A0-BAE3-53FB24ECC938}" type="pres">
      <dgm:prSet presAssocID="{1B36B495-A3D2-4921-9454-35D66CC48C91}" presName="aNode" presStyleLbl="fgAcc1" presStyleIdx="0" presStyleCnt="3" custScaleY="102981">
        <dgm:presLayoutVars>
          <dgm:bulletEnabled val="1"/>
        </dgm:presLayoutVars>
      </dgm:prSet>
      <dgm:spPr/>
      <dgm:t>
        <a:bodyPr/>
        <a:lstStyle/>
        <a:p>
          <a:endParaRPr lang="de-DE"/>
        </a:p>
      </dgm:t>
    </dgm:pt>
    <dgm:pt modelId="{EAFECC60-9CC2-4224-A81C-5E7E92E3B720}" type="pres">
      <dgm:prSet presAssocID="{1B36B495-A3D2-4921-9454-35D66CC48C91}" presName="aSpace" presStyleCnt="0"/>
      <dgm:spPr/>
    </dgm:pt>
    <dgm:pt modelId="{604348B8-468C-48FC-8FF5-BB53871F33F4}" type="pres">
      <dgm:prSet presAssocID="{CDC4F2C7-8656-4095-8578-4799F8F1D7F9}" presName="aNode" presStyleLbl="fgAcc1" presStyleIdx="1" presStyleCnt="3" custScaleY="102981">
        <dgm:presLayoutVars>
          <dgm:bulletEnabled val="1"/>
        </dgm:presLayoutVars>
      </dgm:prSet>
      <dgm:spPr/>
      <dgm:t>
        <a:bodyPr/>
        <a:lstStyle/>
        <a:p>
          <a:endParaRPr lang="de-DE"/>
        </a:p>
      </dgm:t>
    </dgm:pt>
    <dgm:pt modelId="{41E89A50-86EE-4BE7-B090-C10831435EA7}" type="pres">
      <dgm:prSet presAssocID="{CDC4F2C7-8656-4095-8578-4799F8F1D7F9}" presName="aSpace" presStyleCnt="0"/>
      <dgm:spPr/>
    </dgm:pt>
    <dgm:pt modelId="{551DE9F9-5AC6-42F3-B880-6F6C07FDEC58}" type="pres">
      <dgm:prSet presAssocID="{A6EC5629-A76C-43FD-8904-5A678F510028}" presName="aNode" presStyleLbl="fgAcc1" presStyleIdx="2" presStyleCnt="3" custScaleY="102981">
        <dgm:presLayoutVars>
          <dgm:bulletEnabled val="1"/>
        </dgm:presLayoutVars>
      </dgm:prSet>
      <dgm:spPr/>
      <dgm:t>
        <a:bodyPr/>
        <a:lstStyle/>
        <a:p>
          <a:endParaRPr lang="de-DE"/>
        </a:p>
      </dgm:t>
    </dgm:pt>
    <dgm:pt modelId="{F1C02D60-B2ED-4D8B-92C7-E876E41CD5C8}" type="pres">
      <dgm:prSet presAssocID="{A6EC5629-A76C-43FD-8904-5A678F510028}" presName="aSpace" presStyleCnt="0"/>
      <dgm:spPr/>
    </dgm:pt>
  </dgm:ptLst>
  <dgm:cxnLst>
    <dgm:cxn modelId="{50E27186-4A85-4BA9-951F-F2E8DD8D3FF9}" srcId="{CDC4F2C7-8656-4095-8578-4799F8F1D7F9}" destId="{63078422-61D3-4004-A53F-0664423183A6}" srcOrd="0" destOrd="0" parTransId="{6A831113-711E-4A8A-B9AA-236A63F58588}" sibTransId="{E6FBDB04-0730-41C8-AF95-2C45F596442B}"/>
    <dgm:cxn modelId="{E3259BAC-B0D6-499E-BFE3-F57CCF743B01}" type="presOf" srcId="{47528B33-C149-4CD4-950C-718FD33DBEFE}" destId="{551DE9F9-5AC6-42F3-B880-6F6C07FDEC58}" srcOrd="0" destOrd="1" presId="urn:microsoft.com/office/officeart/2005/8/layout/pyramid2"/>
    <dgm:cxn modelId="{D4CC09AB-01BE-4A6A-9F6D-B813D245430C}" type="presOf" srcId="{63078422-61D3-4004-A53F-0664423183A6}" destId="{604348B8-468C-48FC-8FF5-BB53871F33F4}" srcOrd="0" destOrd="1" presId="urn:microsoft.com/office/officeart/2005/8/layout/pyramid2"/>
    <dgm:cxn modelId="{8F1C4DD0-7FB7-4421-B226-ACD304924326}" type="presOf" srcId="{8E329ABF-2BC3-4710-A94B-030A803D6302}" destId="{D9B1D082-21A0-4CAE-8C64-4C18C87C1D17}" srcOrd="0" destOrd="0" presId="urn:microsoft.com/office/officeart/2005/8/layout/pyramid2"/>
    <dgm:cxn modelId="{03625C57-B457-4E09-8602-6BB8DA4F68F1}" type="presOf" srcId="{234CD2E2-8E76-4B64-B13A-69374E8DE1D7}" destId="{8EC2753B-CCDC-44A0-BAE3-53FB24ECC938}" srcOrd="0" destOrd="1" presId="urn:microsoft.com/office/officeart/2005/8/layout/pyramid2"/>
    <dgm:cxn modelId="{709BE191-83A5-463A-B8A4-0945EE2B1C47}" type="presOf" srcId="{1B36B495-A3D2-4921-9454-35D66CC48C91}" destId="{8EC2753B-CCDC-44A0-BAE3-53FB24ECC938}" srcOrd="0" destOrd="0" presId="urn:microsoft.com/office/officeart/2005/8/layout/pyramid2"/>
    <dgm:cxn modelId="{BED19918-1C65-4D99-AA8E-5101D81B3058}" srcId="{8E329ABF-2BC3-4710-A94B-030A803D6302}" destId="{CDC4F2C7-8656-4095-8578-4799F8F1D7F9}" srcOrd="1" destOrd="0" parTransId="{A9AD72D3-7215-4B72-B640-6234C608C1CA}" sibTransId="{495C5DFC-6F41-4214-A4C8-AE54176BCC2C}"/>
    <dgm:cxn modelId="{DCB86B11-CED6-442C-AF7E-C326A414D23F}" srcId="{8E329ABF-2BC3-4710-A94B-030A803D6302}" destId="{1B36B495-A3D2-4921-9454-35D66CC48C91}" srcOrd="0" destOrd="0" parTransId="{7F7FC46F-6D9A-4B5A-A770-1E71E5F5774C}" sibTransId="{33AF6898-8133-407D-A427-43385B405170}"/>
    <dgm:cxn modelId="{3861AE88-97DB-4C46-93B4-9BC40F8BB80E}" srcId="{8E329ABF-2BC3-4710-A94B-030A803D6302}" destId="{A6EC5629-A76C-43FD-8904-5A678F510028}" srcOrd="2" destOrd="0" parTransId="{B3FB1A7B-FC86-4A1E-BE15-F3E22E9F05E4}" sibTransId="{901F3A92-E5A4-4D9C-B348-8702C7486753}"/>
    <dgm:cxn modelId="{CBD2C733-538E-47EA-AAF5-19B527C51DB7}" srcId="{A6EC5629-A76C-43FD-8904-5A678F510028}" destId="{47528B33-C149-4CD4-950C-718FD33DBEFE}" srcOrd="0" destOrd="0" parTransId="{0AD76F09-B9A6-48EC-B2B7-E4F91309F640}" sibTransId="{B70DAAE1-8F2B-4450-A728-081314AC2A0D}"/>
    <dgm:cxn modelId="{5B65881A-8E52-4E7F-9DB8-E236EB631D08}" type="presOf" srcId="{CDC4F2C7-8656-4095-8578-4799F8F1D7F9}" destId="{604348B8-468C-48FC-8FF5-BB53871F33F4}" srcOrd="0" destOrd="0" presId="urn:microsoft.com/office/officeart/2005/8/layout/pyramid2"/>
    <dgm:cxn modelId="{D8EBE5D3-32E8-4518-BEBE-6C6F0F619FFE}" type="presOf" srcId="{A6EC5629-A76C-43FD-8904-5A678F510028}" destId="{551DE9F9-5AC6-42F3-B880-6F6C07FDEC58}" srcOrd="0" destOrd="0" presId="urn:microsoft.com/office/officeart/2005/8/layout/pyramid2"/>
    <dgm:cxn modelId="{278F3EA4-B723-44D5-A671-5F530BA9272C}" srcId="{1B36B495-A3D2-4921-9454-35D66CC48C91}" destId="{234CD2E2-8E76-4B64-B13A-69374E8DE1D7}" srcOrd="0" destOrd="0" parTransId="{3F9069DA-AD37-4D2A-B96F-9FCF1827B9A5}" sibTransId="{53D71D4B-390E-406F-85CE-E1C65B9E5482}"/>
    <dgm:cxn modelId="{60461C31-19DD-4769-8DC3-596E73E147EF}" type="presParOf" srcId="{D9B1D082-21A0-4CAE-8C64-4C18C87C1D17}" destId="{5F091C03-BE78-4FBF-B221-EEBFBEE1132C}" srcOrd="0" destOrd="0" presId="urn:microsoft.com/office/officeart/2005/8/layout/pyramid2"/>
    <dgm:cxn modelId="{05EA45A6-AB33-455E-A4D5-7C58681D6A8B}" type="presParOf" srcId="{D9B1D082-21A0-4CAE-8C64-4C18C87C1D17}" destId="{AC752073-FDC0-4CDB-8E9A-0224E0845535}" srcOrd="1" destOrd="0" presId="urn:microsoft.com/office/officeart/2005/8/layout/pyramid2"/>
    <dgm:cxn modelId="{EF330CF0-39B2-414F-B823-94B17EE3B68F}" type="presParOf" srcId="{AC752073-FDC0-4CDB-8E9A-0224E0845535}" destId="{8EC2753B-CCDC-44A0-BAE3-53FB24ECC938}" srcOrd="0" destOrd="0" presId="urn:microsoft.com/office/officeart/2005/8/layout/pyramid2"/>
    <dgm:cxn modelId="{27B94126-B63A-4068-9B52-8A2EB3FD4241}" type="presParOf" srcId="{AC752073-FDC0-4CDB-8E9A-0224E0845535}" destId="{EAFECC60-9CC2-4224-A81C-5E7E92E3B720}" srcOrd="1" destOrd="0" presId="urn:microsoft.com/office/officeart/2005/8/layout/pyramid2"/>
    <dgm:cxn modelId="{174546FB-1063-4E72-BB7C-870C396E5CAB}" type="presParOf" srcId="{AC752073-FDC0-4CDB-8E9A-0224E0845535}" destId="{604348B8-468C-48FC-8FF5-BB53871F33F4}" srcOrd="2" destOrd="0" presId="urn:microsoft.com/office/officeart/2005/8/layout/pyramid2"/>
    <dgm:cxn modelId="{059B7608-1581-468F-ADC4-0984EEB14600}" type="presParOf" srcId="{AC752073-FDC0-4CDB-8E9A-0224E0845535}" destId="{41E89A50-86EE-4BE7-B090-C10831435EA7}" srcOrd="3" destOrd="0" presId="urn:microsoft.com/office/officeart/2005/8/layout/pyramid2"/>
    <dgm:cxn modelId="{CEC9AA0F-C9D0-4DED-A1F1-F052DCAA5A86}" type="presParOf" srcId="{AC752073-FDC0-4CDB-8E9A-0224E0845535}" destId="{551DE9F9-5AC6-42F3-B880-6F6C07FDEC58}" srcOrd="4" destOrd="0" presId="urn:microsoft.com/office/officeart/2005/8/layout/pyramid2"/>
    <dgm:cxn modelId="{D8BB6C45-227B-4321-8C98-923E5E322047}" type="presParOf" srcId="{AC752073-FDC0-4CDB-8E9A-0224E0845535}" destId="{F1C02D60-B2ED-4D8B-92C7-E876E41CD5C8}"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BCCD3B-F983-42DF-8836-B55AB8A3771E}" type="doc">
      <dgm:prSet loTypeId="urn:microsoft.com/office/officeart/2008/layout/RadialCluster" loCatId="cycle" qsTypeId="urn:microsoft.com/office/officeart/2005/8/quickstyle/simple1" qsCatId="simple" csTypeId="urn:microsoft.com/office/officeart/2005/8/colors/colorful1" csCatId="colorful" phldr="1"/>
      <dgm:spPr/>
      <dgm:t>
        <a:bodyPr/>
        <a:lstStyle/>
        <a:p>
          <a:endParaRPr lang="en-GB"/>
        </a:p>
      </dgm:t>
    </dgm:pt>
    <dgm:pt modelId="{8468EC91-81E2-4346-832B-E319DF7218B2}">
      <dgm:prSet phldrT="[Text]"/>
      <dgm:spPr/>
      <dgm:t>
        <a:bodyPr/>
        <a:lstStyle/>
        <a:p>
          <a:r>
            <a:rPr lang="en-GB" dirty="0" smtClean="0"/>
            <a:t>Co-ownership</a:t>
          </a:r>
          <a:endParaRPr lang="en-GB" dirty="0"/>
        </a:p>
      </dgm:t>
    </dgm:pt>
    <dgm:pt modelId="{83B2564C-2CA6-4FFE-A8CD-73B471BE5590}" type="parTrans" cxnId="{837487DC-BE30-4089-84B6-0A0E6C0158BC}">
      <dgm:prSet/>
      <dgm:spPr/>
      <dgm:t>
        <a:bodyPr/>
        <a:lstStyle/>
        <a:p>
          <a:endParaRPr lang="en-GB"/>
        </a:p>
      </dgm:t>
    </dgm:pt>
    <dgm:pt modelId="{7AA5B3AE-8129-4D69-8395-570280C98115}" type="sibTrans" cxnId="{837487DC-BE30-4089-84B6-0A0E6C0158BC}">
      <dgm:prSet/>
      <dgm:spPr/>
      <dgm:t>
        <a:bodyPr/>
        <a:lstStyle/>
        <a:p>
          <a:endParaRPr lang="en-GB"/>
        </a:p>
      </dgm:t>
    </dgm:pt>
    <dgm:pt modelId="{B7C628F2-6FC2-487C-A22F-5BE3A7E8BE22}">
      <dgm:prSet phldrT="[Text]"/>
      <dgm:spPr/>
      <dgm:t>
        <a:bodyPr/>
        <a:lstStyle/>
        <a:p>
          <a:r>
            <a:rPr lang="en-US" dirty="0" smtClean="0"/>
            <a:t>Legal obligation of 20% ownership for nearshore wind farms in Denmark</a:t>
          </a:r>
          <a:endParaRPr lang="en-GB" dirty="0"/>
        </a:p>
      </dgm:t>
    </dgm:pt>
    <dgm:pt modelId="{E5740031-4388-4687-8663-7FFE1AB8307E}" type="parTrans" cxnId="{BF023823-7044-4D9C-98A3-E18A19B4955A}">
      <dgm:prSet/>
      <dgm:spPr/>
      <dgm:t>
        <a:bodyPr/>
        <a:lstStyle/>
        <a:p>
          <a:endParaRPr lang="en-GB"/>
        </a:p>
      </dgm:t>
    </dgm:pt>
    <dgm:pt modelId="{DA2477FC-9023-440D-9A92-DFDE983FD87C}" type="sibTrans" cxnId="{BF023823-7044-4D9C-98A3-E18A19B4955A}">
      <dgm:prSet/>
      <dgm:spPr/>
      <dgm:t>
        <a:bodyPr/>
        <a:lstStyle/>
        <a:p>
          <a:endParaRPr lang="en-GB"/>
        </a:p>
      </dgm:t>
    </dgm:pt>
    <dgm:pt modelId="{DFB5E943-D062-4429-A987-25E45F68DA08}">
      <dgm:prSet phldrT="[Text]" phldr="1"/>
      <dgm:spPr/>
      <dgm:t>
        <a:bodyPr/>
        <a:lstStyle/>
        <a:p>
          <a:endParaRPr lang="en-GB"/>
        </a:p>
      </dgm:t>
    </dgm:pt>
    <dgm:pt modelId="{45F94D06-1116-422F-B468-5EE5AE1793DD}" type="parTrans" cxnId="{3F87AE6B-A774-48FE-B6C1-288A84395D44}">
      <dgm:prSet/>
      <dgm:spPr/>
      <dgm:t>
        <a:bodyPr/>
        <a:lstStyle/>
        <a:p>
          <a:endParaRPr lang="en-GB"/>
        </a:p>
      </dgm:t>
    </dgm:pt>
    <dgm:pt modelId="{C1605FD2-77CD-4112-8021-EE787D222825}" type="sibTrans" cxnId="{3F87AE6B-A774-48FE-B6C1-288A84395D44}">
      <dgm:prSet/>
      <dgm:spPr/>
      <dgm:t>
        <a:bodyPr/>
        <a:lstStyle/>
        <a:p>
          <a:endParaRPr lang="en-GB"/>
        </a:p>
      </dgm:t>
    </dgm:pt>
    <dgm:pt modelId="{785BEA21-C891-4A4B-8152-9648208077FF}">
      <dgm:prSet phldrT="[Text]" phldr="1"/>
      <dgm:spPr/>
      <dgm:t>
        <a:bodyPr/>
        <a:lstStyle/>
        <a:p>
          <a:endParaRPr lang="en-GB"/>
        </a:p>
      </dgm:t>
    </dgm:pt>
    <dgm:pt modelId="{70E2DF2B-0AD2-4A1F-A829-B6D2D50DF72B}" type="parTrans" cxnId="{752093E5-387D-4B8F-97B4-8C0062E7DB01}">
      <dgm:prSet/>
      <dgm:spPr/>
      <dgm:t>
        <a:bodyPr/>
        <a:lstStyle/>
        <a:p>
          <a:endParaRPr lang="en-GB"/>
        </a:p>
      </dgm:t>
    </dgm:pt>
    <dgm:pt modelId="{CC1F7AF7-E767-49B0-9D41-71A31038E437}" type="sibTrans" cxnId="{752093E5-387D-4B8F-97B4-8C0062E7DB01}">
      <dgm:prSet/>
      <dgm:spPr/>
      <dgm:t>
        <a:bodyPr/>
        <a:lstStyle/>
        <a:p>
          <a:endParaRPr lang="en-GB"/>
        </a:p>
      </dgm:t>
    </dgm:pt>
    <dgm:pt modelId="{D6A52D1F-E46F-4686-96EA-4FD656987B1E}">
      <dgm:prSet phldrT="[Text]" custT="1"/>
      <dgm:spPr/>
      <dgm:t>
        <a:bodyPr/>
        <a:lstStyle/>
        <a:p>
          <a:r>
            <a:rPr lang="en-US" sz="1400" dirty="0" smtClean="0"/>
            <a:t>Municipal utilities ownership and citizen </a:t>
          </a:r>
          <a:r>
            <a:rPr lang="en-GB" sz="1400" dirty="0" smtClean="0"/>
            <a:t>participation possible in Germany</a:t>
          </a:r>
          <a:endParaRPr lang="en-GB" sz="1400" dirty="0"/>
        </a:p>
      </dgm:t>
    </dgm:pt>
    <dgm:pt modelId="{6B84EEE5-7B6E-4125-B10B-49F4ABB4CC05}" type="parTrans" cxnId="{4B91351A-79B2-4662-99A3-643684D420B3}">
      <dgm:prSet/>
      <dgm:spPr/>
      <dgm:t>
        <a:bodyPr/>
        <a:lstStyle/>
        <a:p>
          <a:endParaRPr lang="en-GB"/>
        </a:p>
      </dgm:t>
    </dgm:pt>
    <dgm:pt modelId="{53A2C853-068F-4D32-B22D-875BF2A7D7D7}" type="sibTrans" cxnId="{4B91351A-79B2-4662-99A3-643684D420B3}">
      <dgm:prSet/>
      <dgm:spPr/>
      <dgm:t>
        <a:bodyPr/>
        <a:lstStyle/>
        <a:p>
          <a:endParaRPr lang="en-GB"/>
        </a:p>
      </dgm:t>
    </dgm:pt>
    <dgm:pt modelId="{8C3D80F0-D979-4635-AE9B-5FD5473944EF}">
      <dgm:prSet phldrT="[Text]" custT="1"/>
      <dgm:spPr/>
      <dgm:t>
        <a:bodyPr/>
        <a:lstStyle/>
        <a:p>
          <a:r>
            <a:rPr lang="en-GB" sz="1400" dirty="0" smtClean="0"/>
            <a:t>Developer of Dutch </a:t>
          </a:r>
          <a:r>
            <a:rPr lang="en-GB" sz="1400" dirty="0" err="1" smtClean="0"/>
            <a:t>Westermeerwind</a:t>
          </a:r>
          <a:r>
            <a:rPr lang="en-GB" sz="1400" dirty="0" smtClean="0"/>
            <a:t> </a:t>
          </a:r>
          <a:r>
            <a:rPr lang="en-US" sz="1400" dirty="0" smtClean="0"/>
            <a:t>Offshore Wind park grants the possibility </a:t>
          </a:r>
          <a:r>
            <a:rPr lang="en-GB" sz="1400" dirty="0" smtClean="0"/>
            <a:t>of community buy-in</a:t>
          </a:r>
          <a:endParaRPr lang="en-GB" sz="1400" dirty="0"/>
        </a:p>
      </dgm:t>
    </dgm:pt>
    <dgm:pt modelId="{6F7CD456-905F-41C9-8F76-8B6C1BCCC508}" type="parTrans" cxnId="{49649D3E-4450-4BB3-A445-15D7450C9AD9}">
      <dgm:prSet/>
      <dgm:spPr/>
      <dgm:t>
        <a:bodyPr/>
        <a:lstStyle/>
        <a:p>
          <a:endParaRPr lang="en-GB"/>
        </a:p>
      </dgm:t>
    </dgm:pt>
    <dgm:pt modelId="{89E25AAA-1849-42F2-9452-2E5BFD0B1511}" type="sibTrans" cxnId="{49649D3E-4450-4BB3-A445-15D7450C9AD9}">
      <dgm:prSet/>
      <dgm:spPr/>
      <dgm:t>
        <a:bodyPr/>
        <a:lstStyle/>
        <a:p>
          <a:endParaRPr lang="en-GB"/>
        </a:p>
      </dgm:t>
    </dgm:pt>
    <dgm:pt modelId="{48B85DB5-A93C-4535-8483-70D3D54E372B}" type="pres">
      <dgm:prSet presAssocID="{E9BCCD3B-F983-42DF-8836-B55AB8A3771E}" presName="Name0" presStyleCnt="0">
        <dgm:presLayoutVars>
          <dgm:chMax val="1"/>
          <dgm:chPref val="1"/>
          <dgm:dir/>
          <dgm:animOne val="branch"/>
          <dgm:animLvl val="lvl"/>
        </dgm:presLayoutVars>
      </dgm:prSet>
      <dgm:spPr/>
      <dgm:t>
        <a:bodyPr/>
        <a:lstStyle/>
        <a:p>
          <a:endParaRPr lang="en-GB"/>
        </a:p>
      </dgm:t>
    </dgm:pt>
    <dgm:pt modelId="{6848C141-6ADA-4DCC-8259-2360C6F71E72}" type="pres">
      <dgm:prSet presAssocID="{8468EC91-81E2-4346-832B-E319DF7218B2}" presName="singleCycle" presStyleCnt="0"/>
      <dgm:spPr/>
    </dgm:pt>
    <dgm:pt modelId="{D1AC1543-640E-4D44-9620-0EBBB8350876}" type="pres">
      <dgm:prSet presAssocID="{8468EC91-81E2-4346-832B-E319DF7218B2}" presName="singleCenter" presStyleLbl="node1" presStyleIdx="0" presStyleCnt="4" custScaleX="124960">
        <dgm:presLayoutVars>
          <dgm:chMax val="7"/>
          <dgm:chPref val="7"/>
        </dgm:presLayoutVars>
      </dgm:prSet>
      <dgm:spPr/>
      <dgm:t>
        <a:bodyPr/>
        <a:lstStyle/>
        <a:p>
          <a:endParaRPr lang="en-GB"/>
        </a:p>
      </dgm:t>
    </dgm:pt>
    <dgm:pt modelId="{3F11137E-D48C-48A7-987D-D98732378D9B}" type="pres">
      <dgm:prSet presAssocID="{E5740031-4388-4687-8663-7FFE1AB8307E}" presName="Name56" presStyleLbl="parChTrans1D2" presStyleIdx="0" presStyleCnt="3"/>
      <dgm:spPr/>
      <dgm:t>
        <a:bodyPr/>
        <a:lstStyle/>
        <a:p>
          <a:endParaRPr lang="en-GB"/>
        </a:p>
      </dgm:t>
    </dgm:pt>
    <dgm:pt modelId="{D6400806-F99E-44CE-A971-985DB9CD75C2}" type="pres">
      <dgm:prSet presAssocID="{B7C628F2-6FC2-487C-A22F-5BE3A7E8BE22}" presName="text0" presStyleLbl="node1" presStyleIdx="1" presStyleCnt="4" custScaleX="160960" custScaleY="119563">
        <dgm:presLayoutVars>
          <dgm:bulletEnabled val="1"/>
        </dgm:presLayoutVars>
      </dgm:prSet>
      <dgm:spPr/>
      <dgm:t>
        <a:bodyPr/>
        <a:lstStyle/>
        <a:p>
          <a:endParaRPr lang="en-GB"/>
        </a:p>
      </dgm:t>
    </dgm:pt>
    <dgm:pt modelId="{C6C3BF14-1FE2-4E0D-B2BC-F089BC434F78}" type="pres">
      <dgm:prSet presAssocID="{6B84EEE5-7B6E-4125-B10B-49F4ABB4CC05}" presName="Name56" presStyleLbl="parChTrans1D2" presStyleIdx="1" presStyleCnt="3"/>
      <dgm:spPr/>
      <dgm:t>
        <a:bodyPr/>
        <a:lstStyle/>
        <a:p>
          <a:endParaRPr lang="en-GB"/>
        </a:p>
      </dgm:t>
    </dgm:pt>
    <dgm:pt modelId="{F3ADC1B0-8832-4F02-A57E-9E1E766CA260}" type="pres">
      <dgm:prSet presAssocID="{D6A52D1F-E46F-4686-96EA-4FD656987B1E}" presName="text0" presStyleLbl="node1" presStyleIdx="2" presStyleCnt="4" custScaleX="151824" custScaleY="131618" custRadScaleRad="98731" custRadScaleInc="-1372">
        <dgm:presLayoutVars>
          <dgm:bulletEnabled val="1"/>
        </dgm:presLayoutVars>
      </dgm:prSet>
      <dgm:spPr/>
      <dgm:t>
        <a:bodyPr/>
        <a:lstStyle/>
        <a:p>
          <a:endParaRPr lang="en-GB"/>
        </a:p>
      </dgm:t>
    </dgm:pt>
    <dgm:pt modelId="{30A16E8D-ECF3-4A49-824C-B5E4261CBA57}" type="pres">
      <dgm:prSet presAssocID="{6F7CD456-905F-41C9-8F76-8B6C1BCCC508}" presName="Name56" presStyleLbl="parChTrans1D2" presStyleIdx="2" presStyleCnt="3"/>
      <dgm:spPr/>
      <dgm:t>
        <a:bodyPr/>
        <a:lstStyle/>
        <a:p>
          <a:endParaRPr lang="en-GB"/>
        </a:p>
      </dgm:t>
    </dgm:pt>
    <dgm:pt modelId="{512068D9-E00D-4A11-A260-625CE79E8E72}" type="pres">
      <dgm:prSet presAssocID="{8C3D80F0-D979-4635-AE9B-5FD5473944EF}" presName="text0" presStyleLbl="node1" presStyleIdx="3" presStyleCnt="4" custScaleX="155292" custScaleY="140677">
        <dgm:presLayoutVars>
          <dgm:bulletEnabled val="1"/>
        </dgm:presLayoutVars>
      </dgm:prSet>
      <dgm:spPr/>
      <dgm:t>
        <a:bodyPr/>
        <a:lstStyle/>
        <a:p>
          <a:endParaRPr lang="en-GB"/>
        </a:p>
      </dgm:t>
    </dgm:pt>
  </dgm:ptLst>
  <dgm:cxnLst>
    <dgm:cxn modelId="{4FC20EEB-F6B8-49B5-95D4-454DA32755A0}" type="presOf" srcId="{8C3D80F0-D979-4635-AE9B-5FD5473944EF}" destId="{512068D9-E00D-4A11-A260-625CE79E8E72}" srcOrd="0" destOrd="0" presId="urn:microsoft.com/office/officeart/2008/layout/RadialCluster"/>
    <dgm:cxn modelId="{50138595-C34D-425A-8BCA-574B7219BD50}" type="presOf" srcId="{6B84EEE5-7B6E-4125-B10B-49F4ABB4CC05}" destId="{C6C3BF14-1FE2-4E0D-B2BC-F089BC434F78}" srcOrd="0" destOrd="0" presId="urn:microsoft.com/office/officeart/2008/layout/RadialCluster"/>
    <dgm:cxn modelId="{23538588-29B8-4922-B6BD-A6A95556CB1D}" type="presOf" srcId="{B7C628F2-6FC2-487C-A22F-5BE3A7E8BE22}" destId="{D6400806-F99E-44CE-A971-985DB9CD75C2}" srcOrd="0" destOrd="0" presId="urn:microsoft.com/office/officeart/2008/layout/RadialCluster"/>
    <dgm:cxn modelId="{00644D6B-E03B-4A12-AC75-A947ACD694E5}" type="presOf" srcId="{8468EC91-81E2-4346-832B-E319DF7218B2}" destId="{D1AC1543-640E-4D44-9620-0EBBB8350876}" srcOrd="0" destOrd="0" presId="urn:microsoft.com/office/officeart/2008/layout/RadialCluster"/>
    <dgm:cxn modelId="{3F87AE6B-A774-48FE-B6C1-288A84395D44}" srcId="{E9BCCD3B-F983-42DF-8836-B55AB8A3771E}" destId="{DFB5E943-D062-4429-A987-25E45F68DA08}" srcOrd="1" destOrd="0" parTransId="{45F94D06-1116-422F-B468-5EE5AE1793DD}" sibTransId="{C1605FD2-77CD-4112-8021-EE787D222825}"/>
    <dgm:cxn modelId="{837487DC-BE30-4089-84B6-0A0E6C0158BC}" srcId="{E9BCCD3B-F983-42DF-8836-B55AB8A3771E}" destId="{8468EC91-81E2-4346-832B-E319DF7218B2}" srcOrd="0" destOrd="0" parTransId="{83B2564C-2CA6-4FFE-A8CD-73B471BE5590}" sibTransId="{7AA5B3AE-8129-4D69-8395-570280C98115}"/>
    <dgm:cxn modelId="{3071D36B-ED39-49A5-A355-35C42CEE6B49}" type="presOf" srcId="{E9BCCD3B-F983-42DF-8836-B55AB8A3771E}" destId="{48B85DB5-A93C-4535-8483-70D3D54E372B}" srcOrd="0" destOrd="0" presId="urn:microsoft.com/office/officeart/2008/layout/RadialCluster"/>
    <dgm:cxn modelId="{80FDD8F2-6727-4225-979C-C3A67076559B}" type="presOf" srcId="{E5740031-4388-4687-8663-7FFE1AB8307E}" destId="{3F11137E-D48C-48A7-987D-D98732378D9B}" srcOrd="0" destOrd="0" presId="urn:microsoft.com/office/officeart/2008/layout/RadialCluster"/>
    <dgm:cxn modelId="{B429E218-303E-42CA-BC77-6934AE7235E1}" type="presOf" srcId="{6F7CD456-905F-41C9-8F76-8B6C1BCCC508}" destId="{30A16E8D-ECF3-4A49-824C-B5E4261CBA57}" srcOrd="0" destOrd="0" presId="urn:microsoft.com/office/officeart/2008/layout/RadialCluster"/>
    <dgm:cxn modelId="{0FE5E853-30ED-4CE7-AE16-074B9BD75A65}" type="presOf" srcId="{D6A52D1F-E46F-4686-96EA-4FD656987B1E}" destId="{F3ADC1B0-8832-4F02-A57E-9E1E766CA260}" srcOrd="0" destOrd="0" presId="urn:microsoft.com/office/officeart/2008/layout/RadialCluster"/>
    <dgm:cxn modelId="{4B91351A-79B2-4662-99A3-643684D420B3}" srcId="{8468EC91-81E2-4346-832B-E319DF7218B2}" destId="{D6A52D1F-E46F-4686-96EA-4FD656987B1E}" srcOrd="1" destOrd="0" parTransId="{6B84EEE5-7B6E-4125-B10B-49F4ABB4CC05}" sibTransId="{53A2C853-068F-4D32-B22D-875BF2A7D7D7}"/>
    <dgm:cxn modelId="{752093E5-387D-4B8F-97B4-8C0062E7DB01}" srcId="{DFB5E943-D062-4429-A987-25E45F68DA08}" destId="{785BEA21-C891-4A4B-8152-9648208077FF}" srcOrd="0" destOrd="0" parTransId="{70E2DF2B-0AD2-4A1F-A829-B6D2D50DF72B}" sibTransId="{CC1F7AF7-E767-49B0-9D41-71A31038E437}"/>
    <dgm:cxn modelId="{49649D3E-4450-4BB3-A445-15D7450C9AD9}" srcId="{8468EC91-81E2-4346-832B-E319DF7218B2}" destId="{8C3D80F0-D979-4635-AE9B-5FD5473944EF}" srcOrd="2" destOrd="0" parTransId="{6F7CD456-905F-41C9-8F76-8B6C1BCCC508}" sibTransId="{89E25AAA-1849-42F2-9452-2E5BFD0B1511}"/>
    <dgm:cxn modelId="{BF023823-7044-4D9C-98A3-E18A19B4955A}" srcId="{8468EC91-81E2-4346-832B-E319DF7218B2}" destId="{B7C628F2-6FC2-487C-A22F-5BE3A7E8BE22}" srcOrd="0" destOrd="0" parTransId="{E5740031-4388-4687-8663-7FFE1AB8307E}" sibTransId="{DA2477FC-9023-440D-9A92-DFDE983FD87C}"/>
    <dgm:cxn modelId="{5EBF5B96-DB76-4253-9E63-F70182CE0D04}" type="presParOf" srcId="{48B85DB5-A93C-4535-8483-70D3D54E372B}" destId="{6848C141-6ADA-4DCC-8259-2360C6F71E72}" srcOrd="0" destOrd="0" presId="urn:microsoft.com/office/officeart/2008/layout/RadialCluster"/>
    <dgm:cxn modelId="{8824E801-F78B-4219-B8E6-F64475A9ACB3}" type="presParOf" srcId="{6848C141-6ADA-4DCC-8259-2360C6F71E72}" destId="{D1AC1543-640E-4D44-9620-0EBBB8350876}" srcOrd="0" destOrd="0" presId="urn:microsoft.com/office/officeart/2008/layout/RadialCluster"/>
    <dgm:cxn modelId="{F2F9F30F-CCA6-40EA-A648-69B35F601B58}" type="presParOf" srcId="{6848C141-6ADA-4DCC-8259-2360C6F71E72}" destId="{3F11137E-D48C-48A7-987D-D98732378D9B}" srcOrd="1" destOrd="0" presId="urn:microsoft.com/office/officeart/2008/layout/RadialCluster"/>
    <dgm:cxn modelId="{27D56DA7-2950-48EF-94CF-E1F3EEB32EBD}" type="presParOf" srcId="{6848C141-6ADA-4DCC-8259-2360C6F71E72}" destId="{D6400806-F99E-44CE-A971-985DB9CD75C2}" srcOrd="2" destOrd="0" presId="urn:microsoft.com/office/officeart/2008/layout/RadialCluster"/>
    <dgm:cxn modelId="{7216CA31-A25E-4D9C-98A4-9D27308CECA3}" type="presParOf" srcId="{6848C141-6ADA-4DCC-8259-2360C6F71E72}" destId="{C6C3BF14-1FE2-4E0D-B2BC-F089BC434F78}" srcOrd="3" destOrd="0" presId="urn:microsoft.com/office/officeart/2008/layout/RadialCluster"/>
    <dgm:cxn modelId="{D9C072B8-80F7-4DBF-8093-688B71E81D1B}" type="presParOf" srcId="{6848C141-6ADA-4DCC-8259-2360C6F71E72}" destId="{F3ADC1B0-8832-4F02-A57E-9E1E766CA260}" srcOrd="4" destOrd="0" presId="urn:microsoft.com/office/officeart/2008/layout/RadialCluster"/>
    <dgm:cxn modelId="{B1A332E7-2491-4A34-91EA-07D077D056A7}" type="presParOf" srcId="{6848C141-6ADA-4DCC-8259-2360C6F71E72}" destId="{30A16E8D-ECF3-4A49-824C-B5E4261CBA57}" srcOrd="5" destOrd="0" presId="urn:microsoft.com/office/officeart/2008/layout/RadialCluster"/>
    <dgm:cxn modelId="{7A43950E-ECC8-48F9-A8FC-0DB72BDE3206}" type="presParOf" srcId="{6848C141-6ADA-4DCC-8259-2360C6F71E72}" destId="{512068D9-E00D-4A11-A260-625CE79E8E72}"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6C0EF-997F-4176-A842-A07B0C146884}">
      <dsp:nvSpPr>
        <dsp:cNvPr id="0" name=""/>
        <dsp:cNvSpPr/>
      </dsp:nvSpPr>
      <dsp:spPr>
        <a:xfrm>
          <a:off x="1847" y="0"/>
          <a:ext cx="1936700" cy="452596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lvl="0" algn="l" defTabSz="622300">
            <a:lnSpc>
              <a:spcPct val="90000"/>
            </a:lnSpc>
            <a:spcBef>
              <a:spcPct val="0"/>
            </a:spcBef>
            <a:spcAft>
              <a:spcPct val="35000"/>
            </a:spcAft>
          </a:pPr>
          <a:r>
            <a:rPr lang="en-GB" sz="1400" b="1" kern="1200" dirty="0" err="1">
              <a:solidFill>
                <a:sysClr val="windowText" lastClr="000000"/>
              </a:solidFill>
            </a:rPr>
            <a:t>Monopile</a:t>
          </a:r>
          <a:endParaRPr lang="en-GB" sz="1400" b="1" kern="1200" dirty="0">
            <a:solidFill>
              <a:sysClr val="windowText" lastClr="000000"/>
            </a:solidFill>
          </a:endParaRPr>
        </a:p>
        <a:p>
          <a:pPr marL="114300" lvl="1" indent="-114300" algn="l" defTabSz="622300">
            <a:lnSpc>
              <a:spcPct val="90000"/>
            </a:lnSpc>
            <a:spcBef>
              <a:spcPct val="0"/>
            </a:spcBef>
            <a:spcAft>
              <a:spcPct val="15000"/>
            </a:spcAft>
            <a:buChar char="••"/>
          </a:pPr>
          <a:r>
            <a:rPr lang="en-GB" sz="1400" kern="1200" dirty="0">
              <a:solidFill>
                <a:sysClr val="windowText" lastClr="000000"/>
              </a:solidFill>
            </a:rPr>
            <a:t>Piling noise </a:t>
          </a:r>
          <a:r>
            <a:rPr lang="en-GB" sz="1400" kern="1200" dirty="0" smtClean="0">
              <a:solidFill>
                <a:sysClr val="windowText" lastClr="000000"/>
              </a:solidFill>
            </a:rPr>
            <a:t>disturbance -highest</a:t>
          </a:r>
          <a:endParaRPr lang="en-GB" sz="1400" kern="1200" dirty="0">
            <a:solidFill>
              <a:sysClr val="windowText" lastClr="000000"/>
            </a:solidFill>
          </a:endParaRPr>
        </a:p>
        <a:p>
          <a:pPr marL="114300" lvl="1" indent="-114300" algn="l" defTabSz="622300">
            <a:lnSpc>
              <a:spcPct val="90000"/>
            </a:lnSpc>
            <a:spcBef>
              <a:spcPct val="0"/>
            </a:spcBef>
            <a:spcAft>
              <a:spcPct val="15000"/>
            </a:spcAft>
            <a:buChar char="••"/>
          </a:pPr>
          <a:r>
            <a:rPr lang="en-GB" sz="1400" kern="1200" dirty="0">
              <a:solidFill>
                <a:sysClr val="windowText" lastClr="000000"/>
              </a:solidFill>
            </a:rPr>
            <a:t>Hydrodynamics and sedimentology</a:t>
          </a:r>
        </a:p>
        <a:p>
          <a:pPr marL="114300" lvl="1" indent="-114300" algn="l" defTabSz="622300">
            <a:lnSpc>
              <a:spcPct val="90000"/>
            </a:lnSpc>
            <a:spcBef>
              <a:spcPct val="0"/>
            </a:spcBef>
            <a:spcAft>
              <a:spcPct val="15000"/>
            </a:spcAft>
            <a:buChar char="••"/>
          </a:pPr>
          <a:r>
            <a:rPr lang="en-GB" sz="1400" kern="1200" dirty="0" smtClean="0">
              <a:solidFill>
                <a:sysClr val="windowText" lastClr="000000"/>
              </a:solidFill>
            </a:rPr>
            <a:t>Disturbance </a:t>
          </a:r>
          <a:r>
            <a:rPr lang="en-GB" sz="1400" kern="1200" dirty="0">
              <a:solidFill>
                <a:sysClr val="windowText" lastClr="000000"/>
              </a:solidFill>
            </a:rPr>
            <a:t>to sea bed</a:t>
          </a:r>
        </a:p>
        <a:p>
          <a:pPr marL="114300" lvl="1" indent="-114300" algn="l" defTabSz="622300">
            <a:lnSpc>
              <a:spcPct val="90000"/>
            </a:lnSpc>
            <a:spcBef>
              <a:spcPct val="0"/>
            </a:spcBef>
            <a:spcAft>
              <a:spcPct val="15000"/>
            </a:spcAft>
            <a:buChar char="••"/>
          </a:pPr>
          <a:r>
            <a:rPr lang="en-GB" sz="1400" kern="1200" dirty="0">
              <a:solidFill>
                <a:sysClr val="windowText" lastClr="000000"/>
              </a:solidFill>
            </a:rPr>
            <a:t>Habitat loss</a:t>
          </a:r>
        </a:p>
        <a:p>
          <a:pPr marL="114300" lvl="1" indent="-114300" algn="l" defTabSz="622300">
            <a:lnSpc>
              <a:spcPct val="90000"/>
            </a:lnSpc>
            <a:spcBef>
              <a:spcPct val="0"/>
            </a:spcBef>
            <a:spcAft>
              <a:spcPct val="15000"/>
            </a:spcAft>
            <a:buChar char="••"/>
          </a:pPr>
          <a:r>
            <a:rPr lang="en-GB" sz="1400" kern="1200" dirty="0">
              <a:solidFill>
                <a:sysClr val="windowText" lastClr="000000"/>
              </a:solidFill>
            </a:rPr>
            <a:t>Magnetic fields</a:t>
          </a:r>
        </a:p>
      </dsp:txBody>
      <dsp:txXfrm>
        <a:off x="1847" y="1810385"/>
        <a:ext cx="1936700" cy="1810385"/>
      </dsp:txXfrm>
    </dsp:sp>
    <dsp:sp modelId="{20B5C99C-CC6F-4C1A-B8FF-27D75A1D706B}">
      <dsp:nvSpPr>
        <dsp:cNvPr id="0" name=""/>
        <dsp:cNvSpPr/>
      </dsp:nvSpPr>
      <dsp:spPr>
        <a:xfrm>
          <a:off x="216625" y="271557"/>
          <a:ext cx="1507145" cy="1507145"/>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7995BC-9DD1-4FBE-9F05-41C6A1A02F14}">
      <dsp:nvSpPr>
        <dsp:cNvPr id="0" name=""/>
        <dsp:cNvSpPr/>
      </dsp:nvSpPr>
      <dsp:spPr>
        <a:xfrm>
          <a:off x="1996649" y="0"/>
          <a:ext cx="1936700" cy="452596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lvl="0" algn="l" defTabSz="622300">
            <a:lnSpc>
              <a:spcPct val="90000"/>
            </a:lnSpc>
            <a:spcBef>
              <a:spcPct val="0"/>
            </a:spcBef>
            <a:spcAft>
              <a:spcPct val="35000"/>
            </a:spcAft>
          </a:pPr>
          <a:r>
            <a:rPr lang="en-GB" sz="1400" b="1" kern="1200" dirty="0">
              <a:solidFill>
                <a:sysClr val="windowText" lastClr="000000"/>
              </a:solidFill>
            </a:rPr>
            <a:t>Jackets</a:t>
          </a:r>
        </a:p>
        <a:p>
          <a:pPr marL="114300" lvl="1" indent="-114300" algn="l" defTabSz="622300">
            <a:lnSpc>
              <a:spcPct val="90000"/>
            </a:lnSpc>
            <a:spcBef>
              <a:spcPct val="0"/>
            </a:spcBef>
            <a:spcAft>
              <a:spcPct val="15000"/>
            </a:spcAft>
            <a:buChar char="••"/>
          </a:pPr>
          <a:r>
            <a:rPr lang="en-GB" sz="1400" kern="1200" dirty="0">
              <a:solidFill>
                <a:sysClr val="windowText" lastClr="000000"/>
              </a:solidFill>
            </a:rPr>
            <a:t>Piling noise </a:t>
          </a:r>
          <a:r>
            <a:rPr lang="en-GB" sz="1400" kern="1200" dirty="0" smtClean="0">
              <a:solidFill>
                <a:sysClr val="windowText" lastClr="000000"/>
              </a:solidFill>
            </a:rPr>
            <a:t>disturbance - high</a:t>
          </a:r>
          <a:endParaRPr lang="en-GB" sz="1400" kern="1200" dirty="0">
            <a:solidFill>
              <a:sysClr val="windowText" lastClr="000000"/>
            </a:solidFill>
          </a:endParaRPr>
        </a:p>
        <a:p>
          <a:pPr marL="114300" lvl="1" indent="-114300" algn="l" defTabSz="622300">
            <a:lnSpc>
              <a:spcPct val="90000"/>
            </a:lnSpc>
            <a:spcBef>
              <a:spcPct val="0"/>
            </a:spcBef>
            <a:spcAft>
              <a:spcPct val="15000"/>
            </a:spcAft>
            <a:buChar char="••"/>
          </a:pPr>
          <a:r>
            <a:rPr lang="en-GB" sz="1400" kern="1200" dirty="0">
              <a:solidFill>
                <a:sysClr val="windowText" lastClr="000000"/>
              </a:solidFill>
            </a:rPr>
            <a:t>Hydrodynamics and sedimentology</a:t>
          </a:r>
        </a:p>
        <a:p>
          <a:pPr marL="114300" lvl="1" indent="-114300" algn="l" defTabSz="622300">
            <a:lnSpc>
              <a:spcPct val="90000"/>
            </a:lnSpc>
            <a:spcBef>
              <a:spcPct val="0"/>
            </a:spcBef>
            <a:spcAft>
              <a:spcPct val="15000"/>
            </a:spcAft>
            <a:buChar char="••"/>
          </a:pPr>
          <a:r>
            <a:rPr lang="en-GB" sz="1400" kern="1200" dirty="0" smtClean="0">
              <a:solidFill>
                <a:sysClr val="windowText" lastClr="000000"/>
              </a:solidFill>
            </a:rPr>
            <a:t>Disturbance </a:t>
          </a:r>
          <a:r>
            <a:rPr lang="en-GB" sz="1400" kern="1200" dirty="0">
              <a:solidFill>
                <a:sysClr val="windowText" lastClr="000000"/>
              </a:solidFill>
            </a:rPr>
            <a:t>to sea bed</a:t>
          </a:r>
        </a:p>
        <a:p>
          <a:pPr marL="114300" lvl="1" indent="-114300" algn="l" defTabSz="622300">
            <a:lnSpc>
              <a:spcPct val="90000"/>
            </a:lnSpc>
            <a:spcBef>
              <a:spcPct val="0"/>
            </a:spcBef>
            <a:spcAft>
              <a:spcPct val="15000"/>
            </a:spcAft>
            <a:buChar char="••"/>
          </a:pPr>
          <a:r>
            <a:rPr lang="en-GB" sz="1400" kern="1200">
              <a:solidFill>
                <a:sysClr val="windowText" lastClr="000000"/>
              </a:solidFill>
            </a:rPr>
            <a:t>Habitat loss</a:t>
          </a:r>
        </a:p>
        <a:p>
          <a:pPr marL="114300" lvl="1" indent="-114300" algn="l" defTabSz="622300">
            <a:lnSpc>
              <a:spcPct val="90000"/>
            </a:lnSpc>
            <a:spcBef>
              <a:spcPct val="0"/>
            </a:spcBef>
            <a:spcAft>
              <a:spcPct val="15000"/>
            </a:spcAft>
            <a:buChar char="••"/>
          </a:pPr>
          <a:r>
            <a:rPr lang="en-GB" sz="1400" kern="1200" dirty="0">
              <a:solidFill>
                <a:sysClr val="windowText" lastClr="000000"/>
              </a:solidFill>
            </a:rPr>
            <a:t>Magnetic </a:t>
          </a:r>
          <a:r>
            <a:rPr lang="en-GB" sz="1400" kern="1200" dirty="0" smtClean="0">
              <a:solidFill>
                <a:sysClr val="windowText" lastClr="000000"/>
              </a:solidFill>
            </a:rPr>
            <a:t>fields</a:t>
          </a:r>
          <a:endParaRPr lang="en-GB" sz="1400" kern="1200" dirty="0">
            <a:solidFill>
              <a:sysClr val="windowText" lastClr="000000"/>
            </a:solidFill>
          </a:endParaRPr>
        </a:p>
      </dsp:txBody>
      <dsp:txXfrm>
        <a:off x="1996649" y="1810385"/>
        <a:ext cx="1936700" cy="1810385"/>
      </dsp:txXfrm>
    </dsp:sp>
    <dsp:sp modelId="{1F9D1E2F-587B-4217-B7E4-FAF716B3A4F2}">
      <dsp:nvSpPr>
        <dsp:cNvPr id="0" name=""/>
        <dsp:cNvSpPr/>
      </dsp:nvSpPr>
      <dsp:spPr>
        <a:xfrm>
          <a:off x="2211426" y="271557"/>
          <a:ext cx="1507145" cy="150714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A9372F-D854-48D0-B629-56AB047DCA86}">
      <dsp:nvSpPr>
        <dsp:cNvPr id="0" name=""/>
        <dsp:cNvSpPr/>
      </dsp:nvSpPr>
      <dsp:spPr>
        <a:xfrm>
          <a:off x="4017557" y="0"/>
          <a:ext cx="1936700" cy="452596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lvl="0" algn="l" defTabSz="622300">
            <a:lnSpc>
              <a:spcPct val="90000"/>
            </a:lnSpc>
            <a:spcBef>
              <a:spcPct val="0"/>
            </a:spcBef>
            <a:spcAft>
              <a:spcPct val="35000"/>
            </a:spcAft>
          </a:pPr>
          <a:r>
            <a:rPr lang="en-GB" sz="1400" b="1" kern="1200" dirty="0">
              <a:solidFill>
                <a:sysClr val="windowText" lastClr="000000"/>
              </a:solidFill>
            </a:rPr>
            <a:t>Gravity based </a:t>
          </a:r>
        </a:p>
        <a:p>
          <a:pPr marL="114300" lvl="1" indent="-114300" algn="l" defTabSz="622300">
            <a:lnSpc>
              <a:spcPct val="90000"/>
            </a:lnSpc>
            <a:spcBef>
              <a:spcPct val="0"/>
            </a:spcBef>
            <a:spcAft>
              <a:spcPct val="15000"/>
            </a:spcAft>
            <a:buChar char="••"/>
          </a:pPr>
          <a:r>
            <a:rPr lang="en-GB" sz="1400" kern="1200" dirty="0" smtClean="0">
              <a:solidFill>
                <a:sysClr val="windowText" lastClr="000000"/>
              </a:solidFill>
            </a:rPr>
            <a:t>Moderate underwater noise</a:t>
          </a:r>
          <a:endParaRPr lang="en-GB" sz="1400" kern="1200" dirty="0">
            <a:solidFill>
              <a:sysClr val="windowText" lastClr="000000"/>
            </a:solidFill>
          </a:endParaRPr>
        </a:p>
        <a:p>
          <a:pPr marL="114300" lvl="1" indent="-114300" algn="l" defTabSz="622300">
            <a:lnSpc>
              <a:spcPct val="90000"/>
            </a:lnSpc>
            <a:spcBef>
              <a:spcPct val="0"/>
            </a:spcBef>
            <a:spcAft>
              <a:spcPct val="15000"/>
            </a:spcAft>
            <a:buChar char="••"/>
          </a:pPr>
          <a:r>
            <a:rPr lang="en-GB" sz="1400" kern="1200" dirty="0" smtClean="0">
              <a:solidFill>
                <a:sysClr val="windowText" lastClr="000000"/>
              </a:solidFill>
            </a:rPr>
            <a:t>Hydrodynamics and sedimentology</a:t>
          </a:r>
          <a:endParaRPr lang="en-GB" sz="1400" kern="1200" dirty="0">
            <a:solidFill>
              <a:sysClr val="windowText" lastClr="000000"/>
            </a:solidFill>
          </a:endParaRPr>
        </a:p>
        <a:p>
          <a:pPr marL="114300" lvl="1" indent="-114300" algn="l" defTabSz="622300">
            <a:lnSpc>
              <a:spcPct val="90000"/>
            </a:lnSpc>
            <a:spcBef>
              <a:spcPct val="0"/>
            </a:spcBef>
            <a:spcAft>
              <a:spcPct val="15000"/>
            </a:spcAft>
            <a:buChar char="••"/>
          </a:pPr>
          <a:r>
            <a:rPr lang="en-GB" sz="1400" kern="1200" dirty="0" smtClean="0">
              <a:solidFill>
                <a:sysClr val="windowText" lastClr="000000"/>
              </a:solidFill>
            </a:rPr>
            <a:t>Disturbance </a:t>
          </a:r>
          <a:r>
            <a:rPr lang="en-GB" sz="1400" kern="1200" dirty="0">
              <a:solidFill>
                <a:sysClr val="windowText" lastClr="000000"/>
              </a:solidFill>
            </a:rPr>
            <a:t>to sea </a:t>
          </a:r>
          <a:r>
            <a:rPr lang="en-GB" sz="1400" kern="1200" dirty="0" smtClean="0">
              <a:solidFill>
                <a:sysClr val="windowText" lastClr="000000"/>
              </a:solidFill>
            </a:rPr>
            <a:t>bed – dredging </a:t>
          </a:r>
          <a:endParaRPr lang="en-GB" sz="1400" kern="1200" dirty="0">
            <a:solidFill>
              <a:sysClr val="windowText" lastClr="000000"/>
            </a:solidFill>
          </a:endParaRPr>
        </a:p>
        <a:p>
          <a:pPr marL="114300" lvl="1" indent="-114300" algn="l" defTabSz="622300">
            <a:lnSpc>
              <a:spcPct val="90000"/>
            </a:lnSpc>
            <a:spcBef>
              <a:spcPct val="0"/>
            </a:spcBef>
            <a:spcAft>
              <a:spcPct val="15000"/>
            </a:spcAft>
            <a:buChar char="••"/>
          </a:pPr>
          <a:r>
            <a:rPr lang="en-GB" sz="1400" kern="1200" dirty="0">
              <a:solidFill>
                <a:sysClr val="windowText" lastClr="000000"/>
              </a:solidFill>
            </a:rPr>
            <a:t>Habitat loss</a:t>
          </a:r>
        </a:p>
        <a:p>
          <a:pPr marL="114300" lvl="1" indent="-114300" algn="l" defTabSz="622300">
            <a:lnSpc>
              <a:spcPct val="90000"/>
            </a:lnSpc>
            <a:spcBef>
              <a:spcPct val="0"/>
            </a:spcBef>
            <a:spcAft>
              <a:spcPct val="15000"/>
            </a:spcAft>
            <a:buChar char="••"/>
          </a:pPr>
          <a:r>
            <a:rPr lang="en-GB" sz="1400" kern="1200" dirty="0">
              <a:solidFill>
                <a:sysClr val="windowText" lastClr="000000"/>
              </a:solidFill>
            </a:rPr>
            <a:t>Magnetic </a:t>
          </a:r>
          <a:r>
            <a:rPr lang="en-GB" sz="1400" kern="1200" dirty="0" smtClean="0">
              <a:solidFill>
                <a:sysClr val="windowText" lastClr="000000"/>
              </a:solidFill>
            </a:rPr>
            <a:t>fields</a:t>
          </a:r>
          <a:endParaRPr lang="en-GB" sz="1400" kern="1200" dirty="0">
            <a:solidFill>
              <a:sysClr val="windowText" lastClr="000000"/>
            </a:solidFill>
          </a:endParaRPr>
        </a:p>
      </dsp:txBody>
      <dsp:txXfrm>
        <a:off x="4017557" y="1810385"/>
        <a:ext cx="1936700" cy="1810385"/>
      </dsp:txXfrm>
    </dsp:sp>
    <dsp:sp modelId="{3660F1FC-BD9E-449D-BA14-A627B172DA92}">
      <dsp:nvSpPr>
        <dsp:cNvPr id="0" name=""/>
        <dsp:cNvSpPr/>
      </dsp:nvSpPr>
      <dsp:spPr>
        <a:xfrm>
          <a:off x="4206227" y="271557"/>
          <a:ext cx="1507145" cy="1507145"/>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6790C2-2629-4BF5-A9A1-32F592B1394F}">
      <dsp:nvSpPr>
        <dsp:cNvPr id="0" name=""/>
        <dsp:cNvSpPr/>
      </dsp:nvSpPr>
      <dsp:spPr>
        <a:xfrm>
          <a:off x="5986251" y="0"/>
          <a:ext cx="1936700" cy="452596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lvl="0" algn="l" defTabSz="622300">
            <a:lnSpc>
              <a:spcPct val="90000"/>
            </a:lnSpc>
            <a:spcBef>
              <a:spcPct val="0"/>
            </a:spcBef>
            <a:spcAft>
              <a:spcPct val="35000"/>
            </a:spcAft>
          </a:pPr>
          <a:r>
            <a:rPr lang="en-GB" sz="1400" b="1" kern="1200" dirty="0">
              <a:solidFill>
                <a:sysClr val="windowText" lastClr="000000"/>
              </a:solidFill>
            </a:rPr>
            <a:t>Floating</a:t>
          </a:r>
        </a:p>
        <a:p>
          <a:pPr marL="114300" lvl="1" indent="-114300" algn="l" defTabSz="622300">
            <a:lnSpc>
              <a:spcPct val="90000"/>
            </a:lnSpc>
            <a:spcBef>
              <a:spcPct val="0"/>
            </a:spcBef>
            <a:spcAft>
              <a:spcPct val="15000"/>
            </a:spcAft>
            <a:buChar char="••"/>
          </a:pPr>
          <a:r>
            <a:rPr lang="en-GB" sz="1400" b="0" kern="1200" dirty="0">
              <a:solidFill>
                <a:sysClr val="windowText" lastClr="000000"/>
              </a:solidFill>
            </a:rPr>
            <a:t>No underwater noise from piling thus lower environmental impact</a:t>
          </a:r>
        </a:p>
        <a:p>
          <a:pPr marL="114300" lvl="1" indent="-114300" algn="l" defTabSz="622300">
            <a:lnSpc>
              <a:spcPct val="90000"/>
            </a:lnSpc>
            <a:spcBef>
              <a:spcPct val="0"/>
            </a:spcBef>
            <a:spcAft>
              <a:spcPct val="15000"/>
            </a:spcAft>
            <a:buChar char="••"/>
          </a:pPr>
          <a:r>
            <a:rPr lang="en-GB" sz="1400" b="0" kern="1200" dirty="0">
              <a:solidFill>
                <a:sysClr val="windowText" lastClr="000000"/>
              </a:solidFill>
            </a:rPr>
            <a:t>Hydrodynamics and sedimentology</a:t>
          </a:r>
        </a:p>
        <a:p>
          <a:pPr marL="114300" lvl="1" indent="-114300" algn="l" defTabSz="622300">
            <a:lnSpc>
              <a:spcPct val="90000"/>
            </a:lnSpc>
            <a:spcBef>
              <a:spcPct val="0"/>
            </a:spcBef>
            <a:spcAft>
              <a:spcPct val="15000"/>
            </a:spcAft>
            <a:buChar char="••"/>
          </a:pPr>
          <a:r>
            <a:rPr lang="en-GB" sz="1400" b="0" kern="1200" dirty="0">
              <a:solidFill>
                <a:sysClr val="windowText" lastClr="000000"/>
              </a:solidFill>
            </a:rPr>
            <a:t>Habitat loss</a:t>
          </a:r>
        </a:p>
        <a:p>
          <a:pPr marL="114300" lvl="1" indent="-114300" algn="l" defTabSz="622300">
            <a:lnSpc>
              <a:spcPct val="90000"/>
            </a:lnSpc>
            <a:spcBef>
              <a:spcPct val="0"/>
            </a:spcBef>
            <a:spcAft>
              <a:spcPct val="15000"/>
            </a:spcAft>
            <a:buChar char="••"/>
          </a:pPr>
          <a:r>
            <a:rPr lang="en-GB" sz="1400" b="0" kern="1200" dirty="0">
              <a:solidFill>
                <a:sysClr val="windowText" lastClr="000000"/>
              </a:solidFill>
            </a:rPr>
            <a:t>Magnetic </a:t>
          </a:r>
          <a:r>
            <a:rPr lang="en-GB" sz="1400" b="0" kern="1200" dirty="0" smtClean="0">
              <a:solidFill>
                <a:sysClr val="windowText" lastClr="000000"/>
              </a:solidFill>
            </a:rPr>
            <a:t>fields</a:t>
          </a:r>
          <a:endParaRPr lang="en-GB" sz="1400" b="0" kern="1200" dirty="0">
            <a:solidFill>
              <a:sysClr val="windowText" lastClr="000000"/>
            </a:solidFill>
          </a:endParaRPr>
        </a:p>
      </dsp:txBody>
      <dsp:txXfrm>
        <a:off x="5986251" y="1810385"/>
        <a:ext cx="1936700" cy="1810385"/>
      </dsp:txXfrm>
    </dsp:sp>
    <dsp:sp modelId="{AD6397E7-73E1-4AB8-BD36-A9DE7244E0BA}">
      <dsp:nvSpPr>
        <dsp:cNvPr id="0" name=""/>
        <dsp:cNvSpPr/>
      </dsp:nvSpPr>
      <dsp:spPr>
        <a:xfrm>
          <a:off x="6201029" y="271557"/>
          <a:ext cx="1507145" cy="1507145"/>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052BB6-6E66-44D9-B218-04A573AB7767}">
      <dsp:nvSpPr>
        <dsp:cNvPr id="0" name=""/>
        <dsp:cNvSpPr/>
      </dsp:nvSpPr>
      <dsp:spPr>
        <a:xfrm>
          <a:off x="316991" y="3847068"/>
          <a:ext cx="7290816" cy="678894"/>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91C03-BE78-4FBF-B221-EEBFBEE1132C}">
      <dsp:nvSpPr>
        <dsp:cNvPr id="0" name=""/>
        <dsp:cNvSpPr/>
      </dsp:nvSpPr>
      <dsp:spPr>
        <a:xfrm rot="10800000">
          <a:off x="1102217" y="173344"/>
          <a:ext cx="5126286" cy="4179274"/>
        </a:xfrm>
        <a:prstGeom prst="triangl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C2753B-CCDC-44A0-BAE3-53FB24ECC938}">
      <dsp:nvSpPr>
        <dsp:cNvPr id="0" name=""/>
        <dsp:cNvSpPr/>
      </dsp:nvSpPr>
      <dsp:spPr>
        <a:xfrm>
          <a:off x="3773033" y="453057"/>
          <a:ext cx="2941875" cy="1076008"/>
        </a:xfrm>
        <a:prstGeom prst="round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noProof="0" dirty="0" smtClean="0"/>
            <a:t>Providing Information</a:t>
          </a:r>
          <a:endParaRPr lang="en-US" sz="1800" b="1" kern="1200" noProof="0" dirty="0"/>
        </a:p>
        <a:p>
          <a:pPr marL="114300" lvl="1" indent="-114300" algn="l" defTabSz="622300">
            <a:lnSpc>
              <a:spcPct val="90000"/>
            </a:lnSpc>
            <a:spcBef>
              <a:spcPct val="0"/>
            </a:spcBef>
            <a:spcAft>
              <a:spcPct val="15000"/>
            </a:spcAft>
            <a:buChar char="••"/>
          </a:pPr>
          <a:r>
            <a:rPr lang="en-US" sz="1400" kern="1200" noProof="0" dirty="0" smtClean="0"/>
            <a:t>1 way information to targeted stakeholders.</a:t>
          </a:r>
          <a:endParaRPr lang="en-US" sz="1400" kern="1200" noProof="0" dirty="0"/>
        </a:p>
      </dsp:txBody>
      <dsp:txXfrm>
        <a:off x="3825559" y="505583"/>
        <a:ext cx="2836823" cy="970956"/>
      </dsp:txXfrm>
    </dsp:sp>
    <dsp:sp modelId="{604348B8-468C-48FC-8FF5-BB53871F33F4}">
      <dsp:nvSpPr>
        <dsp:cNvPr id="0" name=""/>
        <dsp:cNvSpPr/>
      </dsp:nvSpPr>
      <dsp:spPr>
        <a:xfrm>
          <a:off x="3773033" y="1659673"/>
          <a:ext cx="2941875" cy="1076008"/>
        </a:xfrm>
        <a:prstGeom prst="roundRect">
          <a:avLst/>
        </a:prstGeom>
        <a:solidFill>
          <a:schemeClr val="lt1">
            <a:alpha val="90000"/>
            <a:hueOff val="0"/>
            <a:satOff val="0"/>
            <a:lumOff val="0"/>
            <a:alphaOff val="0"/>
          </a:schemeClr>
        </a:solidFill>
        <a:ln w="25400" cap="flat" cmpd="sng" algn="ctr">
          <a:solidFill>
            <a:schemeClr val="accent3">
              <a:hueOff val="-4696606"/>
              <a:satOff val="14557"/>
              <a:lumOff val="-9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noProof="0" dirty="0" smtClean="0"/>
            <a:t>Engaging local communities</a:t>
          </a:r>
          <a:endParaRPr lang="en-US" sz="1800" b="1" kern="1200" noProof="0" dirty="0"/>
        </a:p>
        <a:p>
          <a:pPr marL="114300" lvl="1" indent="-114300" algn="l" defTabSz="622300">
            <a:lnSpc>
              <a:spcPct val="90000"/>
            </a:lnSpc>
            <a:spcBef>
              <a:spcPct val="0"/>
            </a:spcBef>
            <a:spcAft>
              <a:spcPct val="15000"/>
            </a:spcAft>
            <a:buChar char="••"/>
          </a:pPr>
          <a:r>
            <a:rPr lang="en-US" sz="1400" kern="1200" noProof="0" dirty="0" smtClean="0"/>
            <a:t>2 way interaction: dialogue &amp; exchange of views.</a:t>
          </a:r>
          <a:endParaRPr lang="en-US" sz="1400" kern="1200" noProof="0" dirty="0"/>
        </a:p>
      </dsp:txBody>
      <dsp:txXfrm>
        <a:off x="3825559" y="1712199"/>
        <a:ext cx="2836823" cy="970956"/>
      </dsp:txXfrm>
    </dsp:sp>
    <dsp:sp modelId="{551DE9F9-5AC6-42F3-B880-6F6C07FDEC58}">
      <dsp:nvSpPr>
        <dsp:cNvPr id="0" name=""/>
        <dsp:cNvSpPr/>
      </dsp:nvSpPr>
      <dsp:spPr>
        <a:xfrm>
          <a:off x="3773033" y="2866289"/>
          <a:ext cx="2941875" cy="1076008"/>
        </a:xfrm>
        <a:prstGeom prst="roundRect">
          <a:avLst/>
        </a:prstGeom>
        <a:solidFill>
          <a:schemeClr val="lt1">
            <a:alpha val="90000"/>
            <a:hueOff val="0"/>
            <a:satOff val="0"/>
            <a:lumOff val="0"/>
            <a:alphaOff val="0"/>
          </a:schemeClr>
        </a:solidFill>
        <a:ln w="25400" cap="flat" cmpd="sng" algn="ctr">
          <a:solidFill>
            <a:schemeClr val="accent3">
              <a:hueOff val="-9393212"/>
              <a:satOff val="29114"/>
              <a:lumOff val="-194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noProof="0" dirty="0" smtClean="0"/>
            <a:t>Innovative Financing / Benefit sharing </a:t>
          </a:r>
          <a:endParaRPr lang="en-US" sz="1800" b="1" kern="1200" noProof="0" dirty="0"/>
        </a:p>
        <a:p>
          <a:pPr marL="114300" lvl="1" indent="-114300" algn="l" defTabSz="622300">
            <a:lnSpc>
              <a:spcPct val="90000"/>
            </a:lnSpc>
            <a:spcBef>
              <a:spcPct val="0"/>
            </a:spcBef>
            <a:spcAft>
              <a:spcPct val="15000"/>
            </a:spcAft>
            <a:buChar char="••"/>
          </a:pPr>
          <a:r>
            <a:rPr lang="en-US" sz="1400" kern="1200" noProof="0" dirty="0" smtClean="0"/>
            <a:t>Partnership models.</a:t>
          </a:r>
          <a:endParaRPr lang="en-US" sz="1400" kern="1200" noProof="0" dirty="0"/>
        </a:p>
      </dsp:txBody>
      <dsp:txXfrm>
        <a:off x="3825559" y="2918815"/>
        <a:ext cx="2836823" cy="9709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C1543-640E-4D44-9620-0EBBB8350876}">
      <dsp:nvSpPr>
        <dsp:cNvPr id="0" name=""/>
        <dsp:cNvSpPr/>
      </dsp:nvSpPr>
      <dsp:spPr>
        <a:xfrm>
          <a:off x="2817658" y="2357035"/>
          <a:ext cx="1943593" cy="155537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GB" sz="2800" kern="1200" dirty="0" smtClean="0"/>
            <a:t>Co-ownership</a:t>
          </a:r>
          <a:endParaRPr lang="en-GB" sz="2800" kern="1200" dirty="0"/>
        </a:p>
      </dsp:txBody>
      <dsp:txXfrm>
        <a:off x="2893585" y="2432962"/>
        <a:ext cx="1791739" cy="1403518"/>
      </dsp:txXfrm>
    </dsp:sp>
    <dsp:sp modelId="{3F11137E-D48C-48A7-987D-D98732378D9B}">
      <dsp:nvSpPr>
        <dsp:cNvPr id="0" name=""/>
        <dsp:cNvSpPr/>
      </dsp:nvSpPr>
      <dsp:spPr>
        <a:xfrm rot="16200000">
          <a:off x="3294906" y="1862487"/>
          <a:ext cx="989096" cy="0"/>
        </a:xfrm>
        <a:custGeom>
          <a:avLst/>
          <a:gdLst/>
          <a:ahLst/>
          <a:cxnLst/>
          <a:rect l="0" t="0" r="0" b="0"/>
          <a:pathLst>
            <a:path>
              <a:moveTo>
                <a:pt x="0" y="0"/>
              </a:moveTo>
              <a:lnTo>
                <a:pt x="989096"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400806-F99E-44CE-A971-985DB9CD75C2}">
      <dsp:nvSpPr>
        <dsp:cNvPr id="0" name=""/>
        <dsp:cNvSpPr/>
      </dsp:nvSpPr>
      <dsp:spPr>
        <a:xfrm>
          <a:off x="2950773" y="121973"/>
          <a:ext cx="1677363" cy="124596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kern="1200" dirty="0" smtClean="0"/>
            <a:t>Legal obligation of 20% ownership for nearshore wind farms in Denmark</a:t>
          </a:r>
          <a:endParaRPr lang="en-GB" sz="1400" kern="1200" dirty="0"/>
        </a:p>
      </dsp:txBody>
      <dsp:txXfrm>
        <a:off x="3011596" y="182796"/>
        <a:ext cx="1555717" cy="1124319"/>
      </dsp:txXfrm>
    </dsp:sp>
    <dsp:sp modelId="{C6C3BF14-1FE2-4E0D-B2BC-F089BC434F78}">
      <dsp:nvSpPr>
        <dsp:cNvPr id="0" name=""/>
        <dsp:cNvSpPr/>
      </dsp:nvSpPr>
      <dsp:spPr>
        <a:xfrm rot="1750608">
          <a:off x="4739657" y="3760294"/>
          <a:ext cx="340385" cy="0"/>
        </a:xfrm>
        <a:custGeom>
          <a:avLst/>
          <a:gdLst/>
          <a:ahLst/>
          <a:cxnLst/>
          <a:rect l="0" t="0" r="0" b="0"/>
          <a:pathLst>
            <a:path>
              <a:moveTo>
                <a:pt x="0" y="0"/>
              </a:moveTo>
              <a:lnTo>
                <a:pt x="340385"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ADC1B0-8832-4F02-A57E-9E1E766CA260}">
      <dsp:nvSpPr>
        <dsp:cNvPr id="0" name=""/>
        <dsp:cNvSpPr/>
      </dsp:nvSpPr>
      <dsp:spPr>
        <a:xfrm>
          <a:off x="5058448" y="3599167"/>
          <a:ext cx="1582157" cy="137159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kern="1200" dirty="0" smtClean="0"/>
            <a:t>Municipal utilities ownership and citizen </a:t>
          </a:r>
          <a:r>
            <a:rPr lang="en-GB" sz="1400" kern="1200" dirty="0" smtClean="0"/>
            <a:t>participation possible in Germany</a:t>
          </a:r>
          <a:endParaRPr lang="en-GB" sz="1400" kern="1200" dirty="0"/>
        </a:p>
      </dsp:txBody>
      <dsp:txXfrm>
        <a:off x="5125404" y="3666123"/>
        <a:ext cx="1448245" cy="1237678"/>
      </dsp:txXfrm>
    </dsp:sp>
    <dsp:sp modelId="{30A16E8D-ECF3-4A49-824C-B5E4261CBA57}">
      <dsp:nvSpPr>
        <dsp:cNvPr id="0" name=""/>
        <dsp:cNvSpPr/>
      </dsp:nvSpPr>
      <dsp:spPr>
        <a:xfrm rot="9000000">
          <a:off x="2506678" y="3779115"/>
          <a:ext cx="333306" cy="0"/>
        </a:xfrm>
        <a:custGeom>
          <a:avLst/>
          <a:gdLst/>
          <a:ahLst/>
          <a:cxnLst/>
          <a:rect l="0" t="0" r="0" b="0"/>
          <a:pathLst>
            <a:path>
              <a:moveTo>
                <a:pt x="0" y="0"/>
              </a:moveTo>
              <a:lnTo>
                <a:pt x="333306"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2068D9-E00D-4A11-A260-625CE79E8E72}">
      <dsp:nvSpPr>
        <dsp:cNvPr id="0" name=""/>
        <dsp:cNvSpPr/>
      </dsp:nvSpPr>
      <dsp:spPr>
        <a:xfrm>
          <a:off x="910708" y="3596607"/>
          <a:ext cx="1618297" cy="146599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GB" sz="1400" kern="1200" dirty="0" smtClean="0"/>
            <a:t>Developer of Dutch </a:t>
          </a:r>
          <a:r>
            <a:rPr lang="en-GB" sz="1400" kern="1200" dirty="0" err="1" smtClean="0"/>
            <a:t>Westermeerwind</a:t>
          </a:r>
          <a:r>
            <a:rPr lang="en-GB" sz="1400" kern="1200" dirty="0" smtClean="0"/>
            <a:t> </a:t>
          </a:r>
          <a:r>
            <a:rPr lang="en-US" sz="1400" kern="1200" dirty="0" smtClean="0"/>
            <a:t>Offshore Wind park grants the possibility </a:t>
          </a:r>
          <a:r>
            <a:rPr lang="en-GB" sz="1400" kern="1200" dirty="0" smtClean="0"/>
            <a:t>of community buy-in</a:t>
          </a:r>
          <a:endParaRPr lang="en-GB" sz="1400" kern="1200" dirty="0"/>
        </a:p>
      </dsp:txBody>
      <dsp:txXfrm>
        <a:off x="982272" y="3668171"/>
        <a:ext cx="1475169" cy="1322866"/>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0.60537</cdr:x>
      <cdr:y>0.7071</cdr:y>
    </cdr:from>
    <cdr:to>
      <cdr:x>0.93536</cdr:x>
      <cdr:y>0.8895</cdr:y>
    </cdr:to>
    <cdr:sp macro="" textlink="">
      <cdr:nvSpPr>
        <cdr:cNvPr id="3" name="Curved Down Arrow 2"/>
        <cdr:cNvSpPr/>
      </cdr:nvSpPr>
      <cdr:spPr>
        <a:xfrm xmlns:a="http://schemas.openxmlformats.org/drawingml/2006/main">
          <a:off x="3032995" y="2051965"/>
          <a:ext cx="1653305" cy="529310"/>
        </a:xfrm>
        <a:prstGeom xmlns:a="http://schemas.openxmlformats.org/drawingml/2006/main" prst="curved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0.54279</cdr:x>
      <cdr:y>0.33247</cdr:y>
    </cdr:from>
    <cdr:to>
      <cdr:x>0.54279</cdr:x>
      <cdr:y>0.73818</cdr:y>
    </cdr:to>
    <cdr:cxnSp macro="">
      <cdr:nvCxnSpPr>
        <cdr:cNvPr id="2" name="Straight Arrow Connector 1"/>
        <cdr:cNvCxnSpPr/>
      </cdr:nvCxnSpPr>
      <cdr:spPr>
        <a:xfrm xmlns:a="http://schemas.openxmlformats.org/drawingml/2006/main" flipH="1">
          <a:off x="4301479" y="1504764"/>
          <a:ext cx="1" cy="1836204"/>
        </a:xfrm>
        <a:prstGeom xmlns:a="http://schemas.openxmlformats.org/drawingml/2006/main" prst="straightConnector1">
          <a:avLst/>
        </a:prstGeom>
        <a:ln xmlns:a="http://schemas.openxmlformats.org/drawingml/2006/main" w="19050">
          <a:headEnd type="triangle"/>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0.58822</cdr:x>
      <cdr:y>0.73818</cdr:y>
    </cdr:from>
    <cdr:to>
      <cdr:x>0.95769</cdr:x>
      <cdr:y>0.92045</cdr:y>
    </cdr:to>
    <cdr:sp macro="" textlink="">
      <cdr:nvSpPr>
        <cdr:cNvPr id="5" name="Oval 4"/>
        <cdr:cNvSpPr/>
      </cdr:nvSpPr>
      <cdr:spPr>
        <a:xfrm xmlns:a="http://schemas.openxmlformats.org/drawingml/2006/main">
          <a:off x="4661520" y="3340968"/>
          <a:ext cx="2927943" cy="824955"/>
        </a:xfrm>
        <a:prstGeom xmlns:a="http://schemas.openxmlformats.org/drawingml/2006/main" prst="ellipse">
          <a:avLst/>
        </a:prstGeom>
        <a:noFill xmlns:a="http://schemas.openxmlformats.org/drawingml/2006/main"/>
        <a:ln xmlns:a="http://schemas.openxmlformats.org/drawingml/2006/main" w="15875">
          <a:solidFill>
            <a:srgbClr val="C0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endParaRPr lang="en-GB"/>
        </a:p>
      </cdr:txBody>
    </cdr:sp>
  </cdr:relSizeAnchor>
  <cdr:relSizeAnchor xmlns:cdr="http://schemas.openxmlformats.org/drawingml/2006/chartDrawing">
    <cdr:from>
      <cdr:x>0.1339</cdr:x>
      <cdr:y>0.10178</cdr:y>
    </cdr:from>
    <cdr:to>
      <cdr:x>0.54279</cdr:x>
      <cdr:y>0.37225</cdr:y>
    </cdr:to>
    <cdr:sp macro="" textlink="">
      <cdr:nvSpPr>
        <cdr:cNvPr id="6" name="Oval 5"/>
        <cdr:cNvSpPr/>
      </cdr:nvSpPr>
      <cdr:spPr>
        <a:xfrm xmlns:a="http://schemas.openxmlformats.org/drawingml/2006/main">
          <a:off x="1061120" y="460648"/>
          <a:ext cx="3240360" cy="1224136"/>
        </a:xfrm>
        <a:prstGeom xmlns:a="http://schemas.openxmlformats.org/drawingml/2006/main" prst="ellipse">
          <a:avLst/>
        </a:prstGeom>
        <a:noFill xmlns:a="http://schemas.openxmlformats.org/drawingml/2006/main"/>
        <a:ln xmlns:a="http://schemas.openxmlformats.org/drawingml/2006/main" w="15875">
          <a:solidFill>
            <a:srgbClr val="C0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endParaRPr lang="en-GB"/>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E1614-9EDE-42A4-BE09-376B25D0168C}" type="datetimeFigureOut">
              <a:rPr lang="en-GB" smtClean="0"/>
              <a:t>26/09/2016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DD3606-2D2B-47DC-B67A-50851C03F675}" type="slidenum">
              <a:rPr lang="en-GB" smtClean="0"/>
              <a:t>‹#›</a:t>
            </a:fld>
            <a:endParaRPr lang="en-GB"/>
          </a:p>
        </p:txBody>
      </p:sp>
    </p:spTree>
    <p:extLst>
      <p:ext uri="{BB962C8B-B14F-4D97-AF65-F5344CB8AC3E}">
        <p14:creationId xmlns:p14="http://schemas.microsoft.com/office/powerpoint/2010/main" val="55106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leanwind.eu/wp-content/uploads/LEANWIND_D2.1_WP-Framework_Industry-Challenges-Report_construction-deployment-and-installation1.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1</a:t>
            </a:fld>
            <a:endParaRPr lang="en-GB"/>
          </a:p>
        </p:txBody>
      </p:sp>
    </p:spTree>
    <p:extLst>
      <p:ext uri="{BB962C8B-B14F-4D97-AF65-F5344CB8AC3E}">
        <p14:creationId xmlns:p14="http://schemas.microsoft.com/office/powerpoint/2010/main" val="2363698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smtClean="0">
                <a:hlinkClick r:id="rId3"/>
              </a:rPr>
              <a:t>http://www.leanwind.eu/wp-content/uploads/LEANWIND_D2.1_WP-Framework_Industry-Challenges-Report_construction-deployment-and-installation1.pdf</a:t>
            </a:r>
            <a:r>
              <a:rPr lang="en-GB" dirty="0" smtClean="0"/>
              <a:t> </a:t>
            </a:r>
          </a:p>
          <a:p>
            <a:endParaRPr lang="en-GB" dirty="0" smtClean="0"/>
          </a:p>
          <a:p>
            <a:r>
              <a:rPr lang="en-US" sz="1200" b="1" i="0" u="none" strike="noStrike" kern="1200" baseline="0" dirty="0" smtClean="0">
                <a:solidFill>
                  <a:schemeClr val="tx1"/>
                </a:solidFill>
                <a:latin typeface="+mn-lt"/>
                <a:ea typeface="+mn-ea"/>
                <a:cs typeface="+mn-cs"/>
              </a:rPr>
              <a:t>Construction effects on the sediment regime could result from the excavation or release of sea bed sediments during foundation installation works as a consequence of </a:t>
            </a:r>
            <a:r>
              <a:rPr lang="en-US" sz="1200" b="1" i="0" u="sng" strike="noStrike" kern="1200" baseline="0" dirty="0" smtClean="0">
                <a:solidFill>
                  <a:schemeClr val="tx1"/>
                </a:solidFill>
                <a:latin typeface="+mn-lt"/>
                <a:ea typeface="+mn-ea"/>
                <a:cs typeface="+mn-cs"/>
              </a:rPr>
              <a:t>bed levelling </a:t>
            </a:r>
            <a:r>
              <a:rPr lang="en-US" sz="1200" b="0" i="0" u="none" strike="noStrike" kern="1200" baseline="0" dirty="0" smtClean="0">
                <a:solidFill>
                  <a:schemeClr val="tx1"/>
                </a:solidFill>
                <a:latin typeface="+mn-lt"/>
                <a:ea typeface="+mn-ea"/>
                <a:cs typeface="+mn-cs"/>
              </a:rPr>
              <a:t>(for example, for gravity base structures) </a:t>
            </a:r>
            <a:r>
              <a:rPr lang="en-US" sz="1200" b="1" i="0" u="sng" strike="noStrike" kern="1200" baseline="0" dirty="0" smtClean="0">
                <a:solidFill>
                  <a:schemeClr val="tx1"/>
                </a:solidFill>
                <a:latin typeface="+mn-lt"/>
                <a:ea typeface="+mn-ea"/>
                <a:cs typeface="+mn-cs"/>
              </a:rPr>
              <a:t>or drilling </a:t>
            </a:r>
            <a:r>
              <a:rPr lang="en-US" sz="1200" b="0" i="0" u="none" strike="noStrike" kern="1200" baseline="0" dirty="0" smtClean="0">
                <a:solidFill>
                  <a:schemeClr val="tx1"/>
                </a:solidFill>
                <a:latin typeface="+mn-lt"/>
                <a:ea typeface="+mn-ea"/>
                <a:cs typeface="+mn-cs"/>
              </a:rPr>
              <a:t>(for </a:t>
            </a:r>
            <a:r>
              <a:rPr lang="en-US" sz="1200" b="0" i="0" u="none" strike="noStrike" kern="1200" baseline="0" dirty="0" err="1" smtClean="0">
                <a:solidFill>
                  <a:schemeClr val="tx1"/>
                </a:solidFill>
                <a:latin typeface="+mn-lt"/>
                <a:ea typeface="+mn-ea"/>
                <a:cs typeface="+mn-cs"/>
              </a:rPr>
              <a:t>monopiles</a:t>
            </a:r>
            <a:r>
              <a:rPr lang="en-US" sz="1200" b="0" i="0" u="none" strike="noStrike" kern="1200" baseline="0" dirty="0" smtClean="0">
                <a:solidFill>
                  <a:schemeClr val="tx1"/>
                </a:solidFill>
                <a:latin typeface="+mn-lt"/>
                <a:ea typeface="+mn-ea"/>
                <a:cs typeface="+mn-cs"/>
              </a:rPr>
              <a:t> and steel jackets).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The maximum adverse scenario</a:t>
            </a:r>
            <a:r>
              <a:rPr lang="en-US" sz="1200" b="0" i="0" u="none" strike="noStrike" kern="1200" baseline="0" dirty="0" smtClean="0">
                <a:solidFill>
                  <a:schemeClr val="tx1"/>
                </a:solidFill>
                <a:latin typeface="+mn-lt"/>
                <a:ea typeface="+mn-ea"/>
                <a:cs typeface="+mn-cs"/>
              </a:rPr>
              <a:t>, in terms of the volume of sediments released per foundation during a installation, is provided by the drilling operations associated with 8 MW concrete </a:t>
            </a:r>
            <a:r>
              <a:rPr lang="en-US" sz="1200" b="0" i="0" u="none" strike="noStrike" kern="1200" baseline="0" dirty="0" err="1" smtClean="0">
                <a:solidFill>
                  <a:schemeClr val="tx1"/>
                </a:solidFill>
                <a:latin typeface="+mn-lt"/>
                <a:ea typeface="+mn-ea"/>
                <a:cs typeface="+mn-cs"/>
              </a:rPr>
              <a:t>monopile</a:t>
            </a:r>
            <a:r>
              <a:rPr lang="en-US" sz="1200" b="0" i="0" u="none" strike="noStrike" kern="1200" baseline="0" dirty="0" smtClean="0">
                <a:solidFill>
                  <a:schemeClr val="tx1"/>
                </a:solidFill>
                <a:latin typeface="+mn-lt"/>
                <a:ea typeface="+mn-ea"/>
                <a:cs typeface="+mn-cs"/>
              </a:rPr>
              <a:t>. GBF release less sediments in </a:t>
            </a:r>
            <a:r>
              <a:rPr lang="en-US" sz="1200" b="0" i="0" u="none" strike="noStrike" kern="1200" baseline="0" dirty="0" err="1" smtClean="0">
                <a:solidFill>
                  <a:schemeClr val="tx1"/>
                </a:solidFill>
                <a:latin typeface="+mn-lt"/>
                <a:ea typeface="+mn-ea"/>
                <a:cs typeface="+mn-cs"/>
              </a:rPr>
              <a:t>thre</a:t>
            </a:r>
            <a:r>
              <a:rPr lang="en-US" sz="1200" b="0" i="0" u="none" strike="noStrike" kern="1200" baseline="0" dirty="0" smtClean="0">
                <a:solidFill>
                  <a:schemeClr val="tx1"/>
                </a:solidFill>
                <a:latin typeface="+mn-lt"/>
                <a:ea typeface="+mn-ea"/>
                <a:cs typeface="+mn-cs"/>
              </a:rPr>
              <a:t> column of water. Triton Knoll Wind </a:t>
            </a:r>
            <a:r>
              <a:rPr lang="en-US" sz="1200" b="0" i="0" u="none" strike="noStrike" kern="1200" baseline="0" dirty="0" err="1" smtClean="0">
                <a:solidFill>
                  <a:schemeClr val="tx1"/>
                </a:solidFill>
                <a:latin typeface="+mn-lt"/>
                <a:ea typeface="+mn-ea"/>
                <a:cs typeface="+mn-cs"/>
              </a:rPr>
              <a:t>Fram</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59DD3606-2D2B-47DC-B67A-50851C03F675}" type="slidenum">
              <a:rPr lang="en-GB" smtClean="0"/>
              <a:t>12</a:t>
            </a:fld>
            <a:endParaRPr lang="en-GB"/>
          </a:p>
        </p:txBody>
      </p:sp>
    </p:spTree>
    <p:extLst>
      <p:ext uri="{BB962C8B-B14F-4D97-AF65-F5344CB8AC3E}">
        <p14:creationId xmlns:p14="http://schemas.microsoft.com/office/powerpoint/2010/main" val="1995246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 latinLnBrk="0" hangingPunct="1"/>
            <a:r>
              <a:rPr lang="en-GB" sz="1200" b="1" i="0" u="none" strike="noStrike" kern="1200" dirty="0" smtClean="0">
                <a:solidFill>
                  <a:schemeClr val="tx1"/>
                </a:solidFill>
                <a:effectLst/>
                <a:latin typeface="+mn-lt"/>
                <a:ea typeface="+mn-ea"/>
                <a:cs typeface="+mn-cs"/>
              </a:rPr>
              <a:t>Foundation footprint (m</a:t>
            </a:r>
            <a:r>
              <a:rPr lang="en-GB" sz="1200" b="1" i="0" u="none" strike="noStrike" kern="1200" dirty="0" smtClean="0">
                <a:solidFill>
                  <a:schemeClr val="tx1"/>
                </a:solidFill>
                <a:effectLst/>
                <a:latin typeface="+mn-lt"/>
                <a:ea typeface="+mn-ea"/>
                <a:cs typeface="+mn-cs"/>
                <a:sym typeface="Symbol" panose="05050102010706020507" pitchFamily="18" charset="2"/>
              </a:rPr>
              <a:t></a:t>
            </a:r>
            <a:r>
              <a:rPr lang="en-GB" sz="1200" b="1" i="0" u="none" strike="noStrike" kern="1200" dirty="0" smtClean="0">
                <a:solidFill>
                  <a:schemeClr val="tx1"/>
                </a:solidFill>
                <a:effectLst/>
                <a:latin typeface="+mn-lt"/>
                <a:ea typeface="+mn-ea"/>
                <a:cs typeface="+mn-cs"/>
              </a:rPr>
              <a:t>)</a:t>
            </a:r>
          </a:p>
          <a:p>
            <a:pPr rtl="0" eaLnBrk="1" fontAlgn="b" latinLnBrk="0" hangingPunct="1"/>
            <a:endParaRPr lang="en-GB" sz="1200" b="1" i="0" u="none" strike="noStrike" kern="1200" dirty="0" smtClean="0">
              <a:solidFill>
                <a:schemeClr val="tx1"/>
              </a:solidFill>
              <a:effectLst/>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sng" strike="noStrike" kern="1200" baseline="0" dirty="0" smtClean="0">
                <a:solidFill>
                  <a:schemeClr val="tx1"/>
                </a:solidFill>
                <a:latin typeface="+mn-lt"/>
                <a:ea typeface="+mn-ea"/>
                <a:cs typeface="+mn-cs"/>
              </a:rPr>
              <a:t>Physical footprint – habitat loss and habitat alteration due to shading</a:t>
            </a:r>
          </a:p>
          <a:p>
            <a:pPr marL="171450" indent="-171450" rtl="0" eaLnBrk="1" fontAlgn="b" latinLnBrk="0" hangingPunct="1">
              <a:buFont typeface="Arial" panose="020B0604020202020204" pitchFamily="34" charset="0"/>
              <a:buChar char="•"/>
            </a:pPr>
            <a:r>
              <a:rPr lang="en-GB" sz="1200" b="0" i="0" u="none" strike="noStrike" kern="1200" dirty="0" smtClean="0">
                <a:solidFill>
                  <a:schemeClr val="tx1"/>
                </a:solidFill>
                <a:effectLst/>
                <a:latin typeface="+mn-lt"/>
                <a:ea typeface="+mn-ea"/>
                <a:cs typeface="+mn-cs"/>
              </a:rPr>
              <a:t>Steel </a:t>
            </a:r>
            <a:r>
              <a:rPr lang="en-GB" sz="1200" b="0" i="0" u="none" strike="noStrike" kern="1200" dirty="0" err="1" smtClean="0">
                <a:solidFill>
                  <a:schemeClr val="tx1"/>
                </a:solidFill>
                <a:effectLst/>
                <a:latin typeface="+mn-lt"/>
                <a:ea typeface="+mn-ea"/>
                <a:cs typeface="+mn-cs"/>
              </a:rPr>
              <a:t>monopile</a:t>
            </a:r>
            <a:r>
              <a:rPr lang="en-GB" sz="1200" b="0" i="0" u="none" strike="noStrike" kern="1200" dirty="0" smtClean="0">
                <a:solidFill>
                  <a:schemeClr val="tx1"/>
                </a:solidFill>
                <a:effectLst/>
                <a:latin typeface="+mn-lt"/>
                <a:ea typeface="+mn-ea"/>
                <a:cs typeface="+mn-cs"/>
              </a:rPr>
              <a:t> </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57 m2</a:t>
            </a:r>
          </a:p>
          <a:p>
            <a:pPr marL="171450" indent="-171450" rtl="0" eaLnBrk="1" fontAlgn="b" latinLnBrk="0" hangingPunct="1">
              <a:buFont typeface="Arial" panose="020B0604020202020204" pitchFamily="34" charset="0"/>
              <a:buChar char="•"/>
            </a:pPr>
            <a:r>
              <a:rPr lang="en-GB" sz="1200" b="0" i="0" u="none" strike="noStrike" kern="1200" dirty="0" smtClean="0">
                <a:solidFill>
                  <a:schemeClr val="tx1"/>
                </a:solidFill>
                <a:effectLst/>
                <a:latin typeface="+mn-lt"/>
                <a:ea typeface="+mn-ea"/>
                <a:cs typeface="+mn-cs"/>
              </a:rPr>
              <a:t>CGBF</a:t>
            </a:r>
            <a:r>
              <a:rPr lang="en-GB" sz="1200" b="0" i="0" u="none" strike="noStrike" kern="1200" baseline="0" dirty="0" smtClean="0">
                <a:solidFill>
                  <a:schemeClr val="tx1"/>
                </a:solidFill>
                <a:effectLst/>
                <a:latin typeface="+mn-lt"/>
                <a:ea typeface="+mn-ea"/>
                <a:cs typeface="+mn-cs"/>
              </a:rPr>
              <a:t> – </a:t>
            </a:r>
            <a:r>
              <a:rPr lang="en-GB" sz="1200" b="0" i="0" u="none" strike="noStrike" kern="1200" dirty="0" smtClean="0">
                <a:solidFill>
                  <a:schemeClr val="tx1"/>
                </a:solidFill>
                <a:effectLst/>
                <a:latin typeface="+mn-lt"/>
                <a:ea typeface="+mn-ea"/>
                <a:cs typeface="+mn-cs"/>
              </a:rPr>
              <a:t>1,257 m2</a:t>
            </a:r>
          </a:p>
          <a:p>
            <a:pPr marL="171450" indent="-171450" rtl="0" eaLnBrk="1" fontAlgn="b" latinLnBrk="0" hangingPunct="1">
              <a:buFont typeface="Arial" panose="020B0604020202020204" pitchFamily="34" charset="0"/>
              <a:buChar char="•"/>
            </a:pPr>
            <a:r>
              <a:rPr lang="en-GB" sz="1200" b="0" i="0" u="none" strike="noStrike" kern="1200" dirty="0" smtClean="0">
                <a:solidFill>
                  <a:schemeClr val="tx1"/>
                </a:solidFill>
                <a:effectLst/>
                <a:latin typeface="+mn-lt"/>
                <a:ea typeface="+mn-ea"/>
                <a:cs typeface="+mn-cs"/>
              </a:rPr>
              <a:t>Steel Jacket (piled)</a:t>
            </a:r>
            <a:r>
              <a:rPr lang="en-GB" sz="1200" b="0" i="0" u="none" strike="noStrike" kern="1200" baseline="0" dirty="0" smtClean="0">
                <a:solidFill>
                  <a:schemeClr val="tx1"/>
                </a:solidFill>
                <a:effectLst/>
                <a:latin typeface="+mn-lt"/>
                <a:ea typeface="+mn-ea"/>
                <a:cs typeface="+mn-cs"/>
              </a:rPr>
              <a:t> – </a:t>
            </a:r>
            <a:r>
              <a:rPr lang="en-GB" sz="1200" b="0" i="0" u="none" strike="noStrike" kern="1200" dirty="0" smtClean="0">
                <a:solidFill>
                  <a:schemeClr val="tx1"/>
                </a:solidFill>
                <a:effectLst/>
                <a:latin typeface="+mn-lt"/>
                <a:ea typeface="+mn-ea"/>
                <a:cs typeface="+mn-cs"/>
              </a:rPr>
              <a:t>201 m2</a:t>
            </a:r>
          </a:p>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smtClean="0">
                <a:solidFill>
                  <a:schemeClr val="tx1"/>
                </a:solidFill>
                <a:effectLst/>
                <a:latin typeface="+mn-lt"/>
                <a:ea typeface="+mn-ea"/>
                <a:cs typeface="+mn-cs"/>
              </a:rPr>
              <a:t>Tripod (piled) – 177 m2 </a:t>
            </a:r>
          </a:p>
          <a:p>
            <a:pPr marL="171450" indent="-171450" rtl="0" eaLnBrk="1" fontAlgn="b" latinLnBrk="0" hangingPunct="1">
              <a:buFont typeface="Arial" panose="020B0604020202020204" pitchFamily="34" charset="0"/>
              <a:buChar char="•"/>
            </a:pPr>
            <a:r>
              <a:rPr lang="en-GB" sz="1200" b="0" i="0" u="none" strike="noStrike" kern="1200" dirty="0" smtClean="0">
                <a:solidFill>
                  <a:schemeClr val="tx1"/>
                </a:solidFill>
                <a:effectLst/>
                <a:latin typeface="+mn-lt"/>
                <a:ea typeface="+mn-ea"/>
                <a:cs typeface="+mn-cs"/>
              </a:rPr>
              <a:t>Suction caisson</a:t>
            </a:r>
            <a:r>
              <a:rPr lang="en-GB" sz="1200" b="0" i="0" u="none" strike="noStrike" kern="1200" baseline="0" dirty="0" smtClean="0">
                <a:solidFill>
                  <a:schemeClr val="tx1"/>
                </a:solidFill>
                <a:effectLst/>
                <a:latin typeface="+mn-lt"/>
                <a:ea typeface="+mn-ea"/>
                <a:cs typeface="+mn-cs"/>
              </a:rPr>
              <a:t> – </a:t>
            </a:r>
            <a:r>
              <a:rPr lang="en-GB" sz="1200" b="0" i="0" u="none" strike="noStrike" kern="1200" dirty="0" smtClean="0">
                <a:solidFill>
                  <a:schemeClr val="tx1"/>
                </a:solidFill>
                <a:effectLst/>
                <a:latin typeface="+mn-lt"/>
                <a:ea typeface="+mn-ea"/>
                <a:cs typeface="+mn-cs"/>
              </a:rPr>
              <a:t>380 m2</a:t>
            </a:r>
          </a:p>
          <a:p>
            <a:endParaRPr lang="en-GB" dirty="0" smtClean="0"/>
          </a:p>
          <a:p>
            <a:pPr rtl="0" eaLnBrk="1" fontAlgn="b" latinLnBrk="0" hangingPunct="1"/>
            <a:endParaRPr lang="en-GB"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DD3606-2D2B-47DC-B67A-50851C03F675}" type="slidenum">
              <a:rPr lang="en-GB" smtClean="0"/>
              <a:t>13</a:t>
            </a:fld>
            <a:endParaRPr lang="en-GB"/>
          </a:p>
        </p:txBody>
      </p:sp>
    </p:spTree>
    <p:extLst>
      <p:ext uri="{BB962C8B-B14F-4D97-AF65-F5344CB8AC3E}">
        <p14:creationId xmlns:p14="http://schemas.microsoft.com/office/powerpoint/2010/main" val="1562872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chemeClr val="tx1"/>
                </a:solidFill>
              </a:rPr>
              <a:t>Many marine organisms including marine mammals and many fish species use sound as a mechanism of communication, to either locate mates, search for food or avoid predators. </a:t>
            </a:r>
          </a:p>
          <a:p>
            <a:r>
              <a:rPr lang="en-GB" dirty="0" smtClean="0">
                <a:solidFill>
                  <a:schemeClr val="tx1"/>
                </a:solidFill>
              </a:rPr>
              <a:t>Anthropogenic sound emitted during the construction or operation of offshore windfarms can mask biologically relevant signals for marine organisms which can lead to behavioural reactions. At very high levels sound can injure or even kill marine life. </a:t>
            </a:r>
          </a:p>
          <a:p>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14</a:t>
            </a:fld>
            <a:endParaRPr lang="en-GB"/>
          </a:p>
        </p:txBody>
      </p:sp>
    </p:spTree>
    <p:extLst>
      <p:ext uri="{BB962C8B-B14F-4D97-AF65-F5344CB8AC3E}">
        <p14:creationId xmlns:p14="http://schemas.microsoft.com/office/powerpoint/2010/main" val="1534482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In Denmark a cumulative SEL 183</a:t>
            </a:r>
            <a:r>
              <a:rPr lang="en-GB" sz="1200" b="1" kern="1200" baseline="0" dirty="0" smtClean="0">
                <a:solidFill>
                  <a:schemeClr val="tx1"/>
                </a:solidFill>
                <a:effectLst/>
                <a:latin typeface="+mn-lt"/>
                <a:ea typeface="+mn-ea"/>
                <a:cs typeface="+mn-cs"/>
              </a:rPr>
              <a:t> dB </a:t>
            </a:r>
            <a:r>
              <a:rPr lang="en-GB" sz="1200" b="0" kern="1200" baseline="0" dirty="0" smtClean="0">
                <a:solidFill>
                  <a:schemeClr val="tx1"/>
                </a:solidFill>
                <a:effectLst/>
                <a:latin typeface="+mn-lt"/>
                <a:ea typeface="+mn-ea"/>
                <a:cs typeface="+mn-cs"/>
              </a:rPr>
              <a:t>on harbour porpoises.</a:t>
            </a:r>
            <a:endParaRPr lang="en-GB" sz="1200" b="0" kern="120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In Germany since 2008</a:t>
            </a:r>
            <a:r>
              <a:rPr lang="en-GB" sz="1200" kern="1200" dirty="0" smtClean="0">
                <a:solidFill>
                  <a:schemeClr val="tx1"/>
                </a:solidFill>
                <a:effectLst/>
                <a:latin typeface="+mn-lt"/>
                <a:ea typeface="+mn-ea"/>
                <a:cs typeface="+mn-cs"/>
              </a:rPr>
              <a:t>, a dual threshold value has been defined by the approving authority – the Federal Maritime and Hydrographic Agency. The observance of this threshold value of </a:t>
            </a:r>
            <a:r>
              <a:rPr lang="en-GB" sz="1200" b="1" u="sng" kern="1200" dirty="0" smtClean="0">
                <a:solidFill>
                  <a:schemeClr val="tx1"/>
                </a:solidFill>
                <a:effectLst/>
                <a:latin typeface="+mn-lt"/>
                <a:ea typeface="+mn-ea"/>
                <a:cs typeface="+mn-cs"/>
              </a:rPr>
              <a:t>160 dB SEL / 190 dB (peak-to-peak) at 750 m from the source</a:t>
            </a:r>
            <a:r>
              <a:rPr lang="en-GB" sz="1200" kern="1200" dirty="0" smtClean="0">
                <a:solidFill>
                  <a:schemeClr val="tx1"/>
                </a:solidFill>
                <a:effectLst/>
                <a:latin typeface="+mn-lt"/>
                <a:ea typeface="+mn-ea"/>
                <a:cs typeface="+mn-cs"/>
              </a:rPr>
              <a:t> is mandatory for the installation of offshore wind turbines in the German exclusive economic zone (EEZ). </a:t>
            </a:r>
          </a:p>
          <a:p>
            <a:endParaRPr lang="en-GB" sz="1200" b="1" u="sng"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rPr>
              <a:t>Similarly in the Netherlands there is also a noise threshold set by the authorities at </a:t>
            </a:r>
            <a:r>
              <a:rPr lang="en-GB" sz="1200" kern="1200" dirty="0" smtClean="0">
                <a:solidFill>
                  <a:schemeClr val="tx1"/>
                </a:solidFill>
                <a:effectLst/>
                <a:latin typeface="+mn-lt"/>
                <a:ea typeface="+mn-ea"/>
                <a:cs typeface="+mn-cs"/>
              </a:rPr>
              <a:t>160 – 172 dB SEL at 750 m from the pilling event.</a:t>
            </a:r>
          </a:p>
          <a:p>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15</a:t>
            </a:fld>
            <a:endParaRPr lang="en-GB"/>
          </a:p>
        </p:txBody>
      </p:sp>
    </p:spTree>
    <p:extLst>
      <p:ext uri="{BB962C8B-B14F-4D97-AF65-F5344CB8AC3E}">
        <p14:creationId xmlns:p14="http://schemas.microsoft.com/office/powerpoint/2010/main" val="1740316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According to the Royal Belgian Institute of Natural Sciences that conducted a study on the “Environmental impacts of offshore wind farms in the Belgian part of the North Sea” </a:t>
            </a:r>
            <a:r>
              <a:rPr lang="en-GB" sz="1200" i="1" u="sng" kern="1200" dirty="0" smtClean="0">
                <a:solidFill>
                  <a:schemeClr val="tx1"/>
                </a:solidFill>
                <a:effectLst/>
                <a:latin typeface="+mn-lt"/>
                <a:ea typeface="+mn-ea"/>
                <a:cs typeface="+mn-cs"/>
              </a:rPr>
              <a:t>the pilling of jackets generated almost as much noise as </a:t>
            </a:r>
            <a:r>
              <a:rPr lang="en-GB" sz="1200" i="1" u="sng" kern="1200" dirty="0" err="1" smtClean="0">
                <a:solidFill>
                  <a:schemeClr val="tx1"/>
                </a:solidFill>
                <a:effectLst/>
                <a:latin typeface="+mn-lt"/>
                <a:ea typeface="+mn-ea"/>
                <a:cs typeface="+mn-cs"/>
              </a:rPr>
              <a:t>monopiles</a:t>
            </a:r>
            <a:r>
              <a:rPr lang="en-GB" sz="1200" u="sng" kern="1200" dirty="0" smtClean="0">
                <a:solidFill>
                  <a:schemeClr val="tx1"/>
                </a:solidFill>
                <a:effectLst/>
                <a:latin typeface="+mn-lt"/>
                <a:ea typeface="+mn-ea"/>
                <a:cs typeface="+mn-cs"/>
              </a:rPr>
              <a:t>, reaching the range of 172 - 189 dB, while </a:t>
            </a:r>
            <a:r>
              <a:rPr lang="en-GB" sz="1200" u="sng" kern="1200" dirty="0" err="1" smtClean="0">
                <a:solidFill>
                  <a:schemeClr val="tx1"/>
                </a:solidFill>
                <a:effectLst/>
                <a:latin typeface="+mn-lt"/>
                <a:ea typeface="+mn-ea"/>
                <a:cs typeface="+mn-cs"/>
              </a:rPr>
              <a:t>monopile</a:t>
            </a:r>
            <a:r>
              <a:rPr lang="en-GB" sz="1200" u="sng" kern="1200" dirty="0" smtClean="0">
                <a:solidFill>
                  <a:schemeClr val="tx1"/>
                </a:solidFill>
                <a:effectLst/>
                <a:latin typeface="+mn-lt"/>
                <a:ea typeface="+mn-ea"/>
                <a:cs typeface="+mn-cs"/>
              </a:rPr>
              <a:t> piling produced excessive underwater noise levels of 179-194 dB at 750m from the pilling event. In contrast underwater noise generated during the installation of gravity based foundations was about 115 dB, this value being close to ambient noise levels (105-115 dB at wind speeds higher than 12m /s). </a:t>
            </a:r>
            <a:r>
              <a:rPr lang="en-GB" sz="1200" kern="1200" dirty="0" smtClean="0">
                <a:solidFill>
                  <a:schemeClr val="tx1"/>
                </a:solidFill>
                <a:effectLst/>
                <a:latin typeface="+mn-lt"/>
                <a:ea typeface="+mn-ea"/>
                <a:cs typeface="+mn-cs"/>
              </a:rPr>
              <a:t>Despite the significant underwater noise levels that jackets produce they affect less the sea bed compared to gravity based as their installation does not require any dredging.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Environmental impacts of offshore wind farms in the Belgian part of the North Sea: Learning from the past to optimize future monitoring programmes - </a:t>
            </a:r>
            <a:r>
              <a:rPr lang="en-GB" sz="1200" kern="1200" dirty="0" err="1" smtClean="0">
                <a:solidFill>
                  <a:schemeClr val="tx1"/>
                </a:solidFill>
                <a:effectLst/>
                <a:latin typeface="+mn-lt"/>
                <a:ea typeface="+mn-ea"/>
                <a:cs typeface="+mn-cs"/>
              </a:rPr>
              <a:t>Degraer</a:t>
            </a:r>
            <a:r>
              <a:rPr lang="en-GB" sz="1200" kern="1200" dirty="0" smtClean="0">
                <a:solidFill>
                  <a:schemeClr val="tx1"/>
                </a:solidFill>
                <a:effectLst/>
                <a:latin typeface="+mn-lt"/>
                <a:ea typeface="+mn-ea"/>
                <a:cs typeface="+mn-cs"/>
              </a:rPr>
              <a:t> Steven</a:t>
            </a:r>
          </a:p>
          <a:p>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16</a:t>
            </a:fld>
            <a:endParaRPr lang="en-GB"/>
          </a:p>
        </p:txBody>
      </p:sp>
    </p:spTree>
    <p:extLst>
      <p:ext uri="{BB962C8B-B14F-4D97-AF65-F5344CB8AC3E}">
        <p14:creationId xmlns:p14="http://schemas.microsoft.com/office/powerpoint/2010/main" val="3661177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a:t>
            </a:r>
            <a:r>
              <a:rPr lang="en-US" b="1" dirty="0" smtClean="0"/>
              <a:t>United Kingdom</a:t>
            </a:r>
            <a:r>
              <a:rPr lang="en-US" dirty="0" smtClean="0"/>
              <a:t>, </a:t>
            </a:r>
            <a:r>
              <a:rPr lang="en-US" b="1" dirty="0" smtClean="0"/>
              <a:t>the direct costs to comply to the conditions of the Marine License were about £3,6 million</a:t>
            </a:r>
            <a:r>
              <a:rPr lang="en-US" b="0" baseline="0" dirty="0" smtClean="0"/>
              <a:t> </a:t>
            </a:r>
            <a:r>
              <a:rPr lang="en-US" b="1" u="sng" baseline="0" dirty="0" smtClean="0">
                <a:solidFill>
                  <a:srgbClr val="FF0000"/>
                </a:solidFill>
              </a:rPr>
              <a:t>= 4.2 million euros</a:t>
            </a:r>
            <a:r>
              <a:rPr lang="en-US" b="1" u="sng" dirty="0" smtClean="0">
                <a:solidFill>
                  <a:srgbClr val="FF0000"/>
                </a:solidFill>
              </a:rPr>
              <a:t> specified </a:t>
            </a:r>
            <a:r>
              <a:rPr lang="en-US" dirty="0" smtClean="0"/>
              <a:t>as follows: Marine Mammal Observer: £970.000, Dedicated vessel £1.100.000,</a:t>
            </a:r>
            <a:r>
              <a:rPr lang="en-US" baseline="0" dirty="0" smtClean="0"/>
              <a:t> </a:t>
            </a:r>
            <a:r>
              <a:rPr lang="en-US" dirty="0" err="1" smtClean="0"/>
              <a:t>Subacoustics</a:t>
            </a:r>
            <a:r>
              <a:rPr lang="en-US" dirty="0" smtClean="0"/>
              <a:t> measured £60.000,</a:t>
            </a:r>
            <a:r>
              <a:rPr lang="en-US" baseline="0" dirty="0" smtClean="0"/>
              <a:t> </a:t>
            </a:r>
            <a:r>
              <a:rPr lang="en-US" dirty="0" smtClean="0"/>
              <a:t>Onshore monitoring stations £95.000.</a:t>
            </a:r>
          </a:p>
          <a:p>
            <a:endParaRPr lang="en-US" dirty="0" smtClean="0"/>
          </a:p>
          <a:p>
            <a:r>
              <a:rPr lang="en-US" b="1" u="sng" dirty="0" smtClean="0"/>
              <a:t>In Germany the costs of mitigating concepts to construct an OWF of 288MW consisting of 80 </a:t>
            </a:r>
            <a:r>
              <a:rPr lang="en-US" b="1" u="sng" dirty="0" err="1" smtClean="0"/>
              <a:t>monopiles</a:t>
            </a:r>
            <a:r>
              <a:rPr lang="en-US" b="1" u="sng" dirty="0" smtClean="0"/>
              <a:t>, were in the region of €20 million.</a:t>
            </a:r>
            <a:r>
              <a:rPr lang="en-US" dirty="0" smtClean="0"/>
              <a:t> These costs were made on the deployment of 2 dedicated vessels, 12 compressors, 3 Big Bubble Curtains, </a:t>
            </a:r>
            <a:r>
              <a:rPr lang="en-US" dirty="0" err="1" smtClean="0"/>
              <a:t>pingers</a:t>
            </a:r>
            <a:r>
              <a:rPr lang="en-US" dirty="0" smtClean="0"/>
              <a:t>, seal </a:t>
            </a:r>
            <a:r>
              <a:rPr lang="en-US" dirty="0" err="1" smtClean="0"/>
              <a:t>scarers</a:t>
            </a:r>
            <a:r>
              <a:rPr lang="en-US" dirty="0" smtClean="0"/>
              <a:t> an measurements of </a:t>
            </a:r>
            <a:r>
              <a:rPr lang="en-US" dirty="0" err="1" smtClean="0"/>
              <a:t>hydrosound</a:t>
            </a:r>
            <a:r>
              <a:rPr lang="en-US" dirty="0" smtClean="0"/>
              <a:t> and C-PODS. Up to 60 people were directly involved in the monitoring process of this OWF. With these substantial efforts, it was possible to comply to the German noise thresholds in the German Bight while constructing a </a:t>
            </a:r>
            <a:r>
              <a:rPr lang="en-US" dirty="0" err="1" smtClean="0"/>
              <a:t>monopile</a:t>
            </a:r>
            <a:r>
              <a:rPr lang="en-US" dirty="0" smtClean="0"/>
              <a:t> foundation with a diameter of 6 meters. </a:t>
            </a:r>
            <a:endParaRPr lang="en-US" b="1"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17</a:t>
            </a:fld>
            <a:endParaRPr lang="en-GB"/>
          </a:p>
        </p:txBody>
      </p:sp>
    </p:spTree>
    <p:extLst>
      <p:ext uri="{BB962C8B-B14F-4D97-AF65-F5344CB8AC3E}">
        <p14:creationId xmlns:p14="http://schemas.microsoft.com/office/powerpoint/2010/main" val="1911749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18</a:t>
            </a:fld>
            <a:endParaRPr lang="en-GB"/>
          </a:p>
        </p:txBody>
      </p:sp>
    </p:spTree>
    <p:extLst>
      <p:ext uri="{BB962C8B-B14F-4D97-AF65-F5344CB8AC3E}">
        <p14:creationId xmlns:p14="http://schemas.microsoft.com/office/powerpoint/2010/main" val="2108250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Conclusion:</a:t>
            </a:r>
            <a:r>
              <a:rPr lang="en-GB" b="1" u="sng" baseline="0" dirty="0" smtClean="0"/>
              <a:t> </a:t>
            </a:r>
            <a:endParaRPr lang="en-GB" b="1" u="sng" dirty="0" smtClean="0"/>
          </a:p>
          <a:p>
            <a:pPr marL="171450" indent="-171450">
              <a:buFontTx/>
              <a:buChar char="-"/>
            </a:pPr>
            <a:r>
              <a:rPr lang="en-GB" dirty="0" smtClean="0"/>
              <a:t>Project developers are complying with very strict regulations and providing mitigation.</a:t>
            </a:r>
            <a:r>
              <a:rPr lang="en-GB" baseline="0" dirty="0" smtClean="0"/>
              <a:t> </a:t>
            </a:r>
          </a:p>
          <a:p>
            <a:pPr marL="171450" indent="-171450">
              <a:buFontTx/>
              <a:buChar char="-"/>
            </a:pPr>
            <a:r>
              <a:rPr lang="en-GB" baseline="0" dirty="0" smtClean="0"/>
              <a:t>Once a project is identified with the right mitigation in place developers comply. is consented it is considered by the competent authorities that the impact of the project is either negligible or low and even when moderate or high local impact is identified with the right mitigation in place the adverse environmental effects can be controlled. </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19</a:t>
            </a:fld>
            <a:endParaRPr lang="en-GB"/>
          </a:p>
        </p:txBody>
      </p:sp>
    </p:spTree>
    <p:extLst>
      <p:ext uri="{BB962C8B-B14F-4D97-AF65-F5344CB8AC3E}">
        <p14:creationId xmlns:p14="http://schemas.microsoft.com/office/powerpoint/2010/main" val="1065393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big bubble curtain is a ring of perforated pipes positioned on the sea floor around the foundation to be piled. This can either be a </a:t>
            </a:r>
            <a:r>
              <a:rPr lang="en-GB" sz="1200" kern="1200" dirty="0" err="1" smtClean="0">
                <a:solidFill>
                  <a:schemeClr val="tx1"/>
                </a:solidFill>
                <a:effectLst/>
                <a:latin typeface="+mn-lt"/>
                <a:ea typeface="+mn-ea"/>
                <a:cs typeface="+mn-cs"/>
              </a:rPr>
              <a:t>monopile</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tripile</a:t>
            </a:r>
            <a:r>
              <a:rPr lang="en-GB" sz="1200" kern="1200" dirty="0" smtClean="0">
                <a:solidFill>
                  <a:schemeClr val="tx1"/>
                </a:solidFill>
                <a:effectLst/>
                <a:latin typeface="+mn-lt"/>
                <a:ea typeface="+mn-ea"/>
                <a:cs typeface="+mn-cs"/>
              </a:rPr>
              <a:t>, a tripod or a jacket. Compressors located on the construction vessel or on a platform feed air into the pipe. The air passes into the water column by regularly arranged holes. Freely rising bubbles form a large curtain around the entire structure, thus shielding the environment from the noise source.</a:t>
            </a:r>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20</a:t>
            </a:fld>
            <a:endParaRPr lang="en-GB"/>
          </a:p>
        </p:txBody>
      </p:sp>
    </p:spTree>
    <p:extLst>
      <p:ext uri="{BB962C8B-B14F-4D97-AF65-F5344CB8AC3E}">
        <p14:creationId xmlns:p14="http://schemas.microsoft.com/office/powerpoint/2010/main" val="473860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21</a:t>
            </a:fld>
            <a:endParaRPr lang="en-GB"/>
          </a:p>
        </p:txBody>
      </p:sp>
    </p:spTree>
    <p:extLst>
      <p:ext uri="{BB962C8B-B14F-4D97-AF65-F5344CB8AC3E}">
        <p14:creationId xmlns:p14="http://schemas.microsoft.com/office/powerpoint/2010/main" val="4157785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3</a:t>
            </a:fld>
            <a:endParaRPr lang="en-GB"/>
          </a:p>
        </p:txBody>
      </p:sp>
    </p:spTree>
    <p:extLst>
      <p:ext uri="{BB962C8B-B14F-4D97-AF65-F5344CB8AC3E}">
        <p14:creationId xmlns:p14="http://schemas.microsoft.com/office/powerpoint/2010/main" val="3908584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smtClean="0"/>
              <a:t>Other</a:t>
            </a:r>
            <a:r>
              <a:rPr lang="en-GB" u="sng" baseline="0" dirty="0" smtClean="0"/>
              <a:t> s</a:t>
            </a:r>
            <a:r>
              <a:rPr lang="en-GB" u="sng" dirty="0" smtClean="0"/>
              <a:t>imilar examples are available: </a:t>
            </a:r>
          </a:p>
          <a:p>
            <a:endParaRPr lang="en-GB" dirty="0" smtClean="0"/>
          </a:p>
          <a:p>
            <a:pPr marL="171450" indent="-171450">
              <a:buFont typeface="Arial" panose="020B0604020202020204" pitchFamily="34" charset="0"/>
              <a:buChar char="•"/>
            </a:pPr>
            <a:r>
              <a:rPr lang="en-GB" dirty="0" smtClean="0"/>
              <a:t>Triton Knoll</a:t>
            </a:r>
            <a:r>
              <a:rPr lang="en-GB" baseline="0" dirty="0" smtClean="0"/>
              <a:t> – consented, RWE UK 750-900 MW</a:t>
            </a:r>
          </a:p>
          <a:p>
            <a:r>
              <a:rPr lang="en-US" sz="1200" b="0" i="0" u="none" strike="noStrike" kern="1200" baseline="0" dirty="0" smtClean="0">
                <a:solidFill>
                  <a:schemeClr val="tx1"/>
                </a:solidFill>
                <a:latin typeface="+mn-lt"/>
                <a:ea typeface="+mn-ea"/>
                <a:cs typeface="+mn-cs"/>
              </a:rPr>
              <a:t>Members of the public were asked for feedback on where and how they would like both a </a:t>
            </a:r>
            <a:r>
              <a:rPr lang="en-US" sz="1200" b="1" i="0" u="sng" strike="noStrike" kern="1200" baseline="0" dirty="0" smtClean="0">
                <a:solidFill>
                  <a:schemeClr val="tx1"/>
                </a:solidFill>
                <a:latin typeface="+mn-lt"/>
                <a:ea typeface="+mn-ea"/>
                <a:cs typeface="+mn-cs"/>
              </a:rPr>
              <a:t>one-off fund of £500,000 and an annual fund of £40,000 to </a:t>
            </a:r>
            <a:r>
              <a:rPr lang="en-GB" sz="1200" b="1" i="0" u="sng" strike="noStrike" kern="1200" baseline="0" dirty="0" smtClean="0">
                <a:solidFill>
                  <a:schemeClr val="tx1"/>
                </a:solidFill>
                <a:latin typeface="+mn-lt"/>
                <a:ea typeface="+mn-ea"/>
                <a:cs typeface="+mn-cs"/>
              </a:rPr>
              <a:t>be spent. </a:t>
            </a:r>
            <a:r>
              <a:rPr lang="en-US" sz="1200" b="0" i="0" u="none" strike="noStrike" kern="1200" baseline="0" dirty="0" smtClean="0">
                <a:solidFill>
                  <a:schemeClr val="tx1"/>
                </a:solidFill>
                <a:latin typeface="+mn-lt"/>
                <a:ea typeface="+mn-ea"/>
                <a:cs typeface="+mn-cs"/>
              </a:rPr>
              <a:t>Improving rural transport, large grants for community projects and small grants to local community projects. </a:t>
            </a:r>
          </a:p>
          <a:p>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dirty="0" smtClean="0"/>
              <a:t>RWE Rhyl Flats Offshore Wind Farm Community Fund: Rhyl Flats was constructed throughout 2008 and 2009 and began generating energy in July 2009. It is currently the largest operating renewable energy scheme in Wales and one of the most powerful offshore wind farms in the UK. The Rhyl Flats Wind Farm fund will invest over £2 million into local activities and projects in communities surrounding the site.</a:t>
            </a:r>
          </a:p>
          <a:p>
            <a:endParaRPr lang="en-US" sz="1200" b="0" i="0" u="none" strike="noStrike" kern="1200" baseline="0" dirty="0" smtClean="0">
              <a:solidFill>
                <a:schemeClr val="tx1"/>
              </a:solidFill>
              <a:latin typeface="+mn-lt"/>
              <a:ea typeface="+mn-ea"/>
              <a:cs typeface="+mn-cs"/>
            </a:endParaRPr>
          </a:p>
          <a:p>
            <a:r>
              <a:rPr lang="en-US" sz="1200" b="1" i="0" u="sng" strike="noStrike" kern="1200" baseline="0" dirty="0" smtClean="0">
                <a:solidFill>
                  <a:srgbClr val="FF0000"/>
                </a:solidFill>
                <a:latin typeface="+mn-lt"/>
                <a:ea typeface="+mn-ea"/>
                <a:cs typeface="+mn-cs"/>
              </a:rPr>
              <a:t>Page 21</a:t>
            </a:r>
          </a:p>
          <a:p>
            <a:r>
              <a:rPr lang="en-GB" b="1" u="sng" dirty="0" smtClean="0"/>
              <a:t>http://www.localenergyscotland.org/media/77721/Good-Practice-Principles-for-Offshore-Community-Benefits.pdf</a:t>
            </a:r>
          </a:p>
          <a:p>
            <a:endParaRPr lang="en-GB" b="1" u="sng" dirty="0"/>
          </a:p>
        </p:txBody>
      </p:sp>
      <p:sp>
        <p:nvSpPr>
          <p:cNvPr id="4" name="Slide Number Placeholder 3"/>
          <p:cNvSpPr>
            <a:spLocks noGrp="1"/>
          </p:cNvSpPr>
          <p:nvPr>
            <p:ph type="sldNum" sz="quarter" idx="10"/>
          </p:nvPr>
        </p:nvSpPr>
        <p:spPr/>
        <p:txBody>
          <a:bodyPr/>
          <a:lstStyle/>
          <a:p>
            <a:fld id="{59DD3606-2D2B-47DC-B67A-50851C03F675}" type="slidenum">
              <a:rPr lang="en-GB" smtClean="0"/>
              <a:t>22</a:t>
            </a:fld>
            <a:endParaRPr lang="en-GB"/>
          </a:p>
        </p:txBody>
      </p:sp>
    </p:spTree>
    <p:extLst>
      <p:ext uri="{BB962C8B-B14F-4D97-AF65-F5344CB8AC3E}">
        <p14:creationId xmlns:p14="http://schemas.microsoft.com/office/powerpoint/2010/main" val="2070644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Co-ownership through coastal communities, co-operatives or nonlocal energy utilities is very rare • Benefits are generated through revenues from partial ownership of wind farm • Legal obligation of 20% ownership for nearshore wind farms in Denmark • Revenues generated through ownership are also administered by funds and trusts • Municipal utilities ownership and citizen participation possible in Germany (community buy-in) • Developer of Dutch </a:t>
            </a:r>
            <a:r>
              <a:rPr lang="en-US" dirty="0" err="1" smtClean="0"/>
              <a:t>Westermeerwind</a:t>
            </a:r>
            <a:r>
              <a:rPr lang="en-US" dirty="0" smtClean="0"/>
              <a:t> Offshore </a:t>
            </a:r>
            <a:r>
              <a:rPr lang="en-US" dirty="0" err="1" smtClean="0"/>
              <a:t>Windpark</a:t>
            </a:r>
            <a:r>
              <a:rPr lang="en-US" dirty="0" smtClean="0"/>
              <a:t> grants the possibility of community buy-in</a:t>
            </a:r>
          </a:p>
          <a:p>
            <a:endParaRPr lang="en-US" dirty="0" smtClean="0"/>
          </a:p>
          <a:p>
            <a:r>
              <a:rPr lang="en-GB" dirty="0" smtClean="0"/>
              <a:t>Denmark: </a:t>
            </a:r>
            <a:r>
              <a:rPr lang="en-GB" dirty="0" err="1" smtClean="0"/>
              <a:t>Middelgrunden</a:t>
            </a:r>
            <a:r>
              <a:rPr lang="en-GB" dirty="0" smtClean="0"/>
              <a:t>, </a:t>
            </a:r>
            <a:r>
              <a:rPr lang="en-GB" dirty="0" err="1" smtClean="0"/>
              <a:t>Samso</a:t>
            </a:r>
            <a:r>
              <a:rPr lang="en-GB" dirty="0" smtClean="0"/>
              <a:t>, (non-voluntarily) • Germany: Global Tech 1, </a:t>
            </a:r>
            <a:r>
              <a:rPr lang="en-GB" dirty="0" err="1" smtClean="0"/>
              <a:t>Windreich</a:t>
            </a:r>
            <a:r>
              <a:rPr lang="en-GB" dirty="0" smtClean="0"/>
              <a:t> • Netherlands: </a:t>
            </a:r>
            <a:r>
              <a:rPr lang="en-GB" dirty="0" err="1" smtClean="0"/>
              <a:t>Westermeerwind</a:t>
            </a:r>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23</a:t>
            </a:fld>
            <a:endParaRPr lang="en-GB"/>
          </a:p>
        </p:txBody>
      </p:sp>
    </p:spTree>
    <p:extLst>
      <p:ext uri="{BB962C8B-B14F-4D97-AF65-F5344CB8AC3E}">
        <p14:creationId xmlns:p14="http://schemas.microsoft.com/office/powerpoint/2010/main" val="4249252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24</a:t>
            </a:fld>
            <a:endParaRPr lang="en-GB"/>
          </a:p>
        </p:txBody>
      </p:sp>
    </p:spTree>
    <p:extLst>
      <p:ext uri="{BB962C8B-B14F-4D97-AF65-F5344CB8AC3E}">
        <p14:creationId xmlns:p14="http://schemas.microsoft.com/office/powerpoint/2010/main" val="321721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5</a:t>
            </a:fld>
            <a:endParaRPr lang="en-GB"/>
          </a:p>
        </p:txBody>
      </p:sp>
    </p:spTree>
    <p:extLst>
      <p:ext uri="{BB962C8B-B14F-4D97-AF65-F5344CB8AC3E}">
        <p14:creationId xmlns:p14="http://schemas.microsoft.com/office/powerpoint/2010/main" val="1418484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i="1" dirty="0" smtClean="0">
                <a:solidFill>
                  <a:schemeClr val="tx1"/>
                </a:solidFill>
                <a:cs typeface="ヒラギノ角ゴ Pro W3" charset="0"/>
              </a:rPr>
              <a:t>In DK there is a 200 m protective zone against bottom-trawl fishing and raw material extraction around sub-sea power cables, which in general excludes these activities within a wind farm area that will function, temporarily or permanently, as a refuge for different fish species.</a:t>
            </a:r>
          </a:p>
          <a:p>
            <a:pPr lvl="1"/>
            <a:r>
              <a:rPr lang="en-US" i="1" dirty="0" smtClean="0">
                <a:solidFill>
                  <a:schemeClr val="tx1"/>
                </a:solidFill>
                <a:cs typeface="ヒラギノ角ゴ Pro W3" charset="0"/>
              </a:rPr>
              <a:t>Short-term effects of fishery exclusion in offshore wind farms on </a:t>
            </a:r>
            <a:r>
              <a:rPr lang="en-US" i="1" dirty="0" err="1" smtClean="0">
                <a:solidFill>
                  <a:schemeClr val="tx1"/>
                </a:solidFill>
                <a:cs typeface="ヒラギノ角ゴ Pro W3" charset="0"/>
              </a:rPr>
              <a:t>macrofaunal</a:t>
            </a:r>
            <a:r>
              <a:rPr lang="en-US" i="1" dirty="0" smtClean="0">
                <a:solidFill>
                  <a:schemeClr val="tx1"/>
                </a:solidFill>
                <a:cs typeface="ヒラギノ角ゴ Pro W3" charset="0"/>
              </a:rPr>
              <a:t> communities in the Belgian part of the North Sea, 2016 – results show increased abundances within the No Fishery area.  </a:t>
            </a:r>
            <a:endParaRPr lang="en-GB" dirty="0" smtClean="0"/>
          </a:p>
          <a:p>
            <a:endParaRPr lang="en-GB" dirty="0" smtClean="0"/>
          </a:p>
          <a:p>
            <a:r>
              <a:rPr lang="en-GB" dirty="0" smtClean="0"/>
              <a:t>Trawling exclusion</a:t>
            </a:r>
            <a:r>
              <a:rPr lang="en-GB" baseline="0" dirty="0" smtClean="0"/>
              <a:t> is applied also in Belgium, in Scotland </a:t>
            </a:r>
            <a:r>
              <a:rPr lang="en-GB" dirty="0" smtClean="0"/>
              <a:t> </a:t>
            </a:r>
          </a:p>
          <a:p>
            <a:endParaRPr lang="en-GB" dirty="0" smtClean="0"/>
          </a:p>
          <a:p>
            <a:r>
              <a:rPr lang="en-US" dirty="0" smtClean="0"/>
              <a:t>UK policy-fishing in wind farms :</a:t>
            </a:r>
          </a:p>
          <a:p>
            <a:pPr marL="171450" indent="-171450">
              <a:buFont typeface="Arial" panose="020B0604020202020204" pitchFamily="34" charset="0"/>
              <a:buChar char="•"/>
            </a:pPr>
            <a:r>
              <a:rPr lang="en-US" dirty="0" smtClean="0"/>
              <a:t>Standard Marine Coast Guard Agency (MCA) Policy is that there should not be either navigation or fishing exclusion within operational wind farms. </a:t>
            </a:r>
          </a:p>
          <a:p>
            <a:pPr marL="171450" indent="-171450">
              <a:buFont typeface="Arial" panose="020B0604020202020204" pitchFamily="34" charset="0"/>
              <a:buChar char="•"/>
            </a:pPr>
            <a:r>
              <a:rPr lang="en-US" dirty="0" smtClean="0"/>
              <a:t>Fishing exclusion zones of 50m around turbines</a:t>
            </a:r>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6</a:t>
            </a:fld>
            <a:endParaRPr lang="en-GB"/>
          </a:p>
        </p:txBody>
      </p:sp>
    </p:spTree>
    <p:extLst>
      <p:ext uri="{BB962C8B-B14F-4D97-AF65-F5344CB8AC3E}">
        <p14:creationId xmlns:p14="http://schemas.microsoft.com/office/powerpoint/2010/main" val="525080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Monitoring programmes in Horns Rev 1 offshore wind farm show that the stock of some fish species increased. After a 7 year monitoring programme, scientists from the Aquatic Department of the Technical University of Denmark mapped the fish life in the area. The survey showed that the offshore project had no negative effects on the fish life and that boulder structures functioned as artificial reefs, providing good breeding conditions with a wide selection of food and shelter from currents. (</a:t>
            </a:r>
            <a:r>
              <a:rPr lang="en-GB" dirty="0" err="1" smtClean="0">
                <a:solidFill>
                  <a:schemeClr val="tx1"/>
                </a:solidFill>
              </a:rPr>
              <a:t>DTUAqua</a:t>
            </a:r>
            <a:r>
              <a:rPr lang="en-GB" dirty="0" smtClean="0">
                <a:solidFill>
                  <a:schemeClr val="tx1"/>
                </a:solidFill>
              </a:rPr>
              <a:t>, 2012).</a:t>
            </a:r>
          </a:p>
          <a:p>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7</a:t>
            </a:fld>
            <a:endParaRPr lang="en-GB"/>
          </a:p>
        </p:txBody>
      </p:sp>
    </p:spTree>
    <p:extLst>
      <p:ext uri="{BB962C8B-B14F-4D97-AF65-F5344CB8AC3E}">
        <p14:creationId xmlns:p14="http://schemas.microsoft.com/office/powerpoint/2010/main" val="411826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At </a:t>
            </a:r>
            <a:r>
              <a:rPr lang="en-US" dirty="0" err="1" smtClean="0">
                <a:solidFill>
                  <a:schemeClr val="tx1"/>
                </a:solidFill>
              </a:rPr>
              <a:t>Thanet</a:t>
            </a:r>
            <a:r>
              <a:rPr lang="en-US" dirty="0" smtClean="0">
                <a:solidFill>
                  <a:schemeClr val="tx1"/>
                </a:solidFill>
              </a:rPr>
              <a:t> (UK) offshore wind farm, marine research suggests that offshore wind farms could have a positive impact on species living beneath the waves. Certain fish species, such as cod, were found to shelter inside the farm. Moreover, the new hard substratum and the scouring protection led to the establishment of new species and new fauna. It is indicated that the wind farm acts as a new type of habitat with a higher biodiversity of benthic organisms (see above). The study speculates that there may be an increased use of the area by fish, marine mammals and certain bird species (Cox, 2011).</a:t>
            </a:r>
            <a:endParaRPr lang="en-GB" dirty="0" smtClean="0"/>
          </a:p>
          <a:p>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8</a:t>
            </a:fld>
            <a:endParaRPr lang="en-GB"/>
          </a:p>
        </p:txBody>
      </p:sp>
    </p:spTree>
    <p:extLst>
      <p:ext uri="{BB962C8B-B14F-4D97-AF65-F5344CB8AC3E}">
        <p14:creationId xmlns:p14="http://schemas.microsoft.com/office/powerpoint/2010/main" val="766502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chemeClr val="tx1"/>
                </a:solidFill>
              </a:rPr>
              <a:t>Ecofys</a:t>
            </a:r>
            <a:r>
              <a:rPr lang="en-US" dirty="0" smtClean="0">
                <a:solidFill>
                  <a:schemeClr val="tx1"/>
                </a:solidFill>
              </a:rPr>
              <a:t> is experimenting seaweed cultivation at an offshore wind farm off the Dutch island of Texel. The aim is to harvest biomass for producing fish and animal feed, biofuels and energy. Since the offshore wind farm area is closed for shipping and commercial fishing, there are </a:t>
            </a:r>
            <a:r>
              <a:rPr lang="en-US" dirty="0" err="1" smtClean="0">
                <a:solidFill>
                  <a:schemeClr val="tx1"/>
                </a:solidFill>
              </a:rPr>
              <a:t>favourable</a:t>
            </a:r>
            <a:r>
              <a:rPr lang="en-US" dirty="0" smtClean="0">
                <a:solidFill>
                  <a:schemeClr val="tx1"/>
                </a:solidFill>
              </a:rPr>
              <a:t> conditions for aquaculture and it can be used as a sort of marine conservation area. Fish are likely to be attracted to the seaweed fields and use them for shelter or as a nursery. In addition, the seaweed will provide nutrients and energy (</a:t>
            </a:r>
            <a:r>
              <a:rPr lang="en-US" dirty="0" err="1" smtClean="0">
                <a:solidFill>
                  <a:schemeClr val="tx1"/>
                </a:solidFill>
              </a:rPr>
              <a:t>Ecofys</a:t>
            </a:r>
            <a:r>
              <a:rPr lang="en-US" dirty="0" smtClean="0">
                <a:solidFill>
                  <a:schemeClr val="tx1"/>
                </a:solidFill>
              </a:rPr>
              <a:t>, 2012). </a:t>
            </a:r>
            <a:endParaRPr lang="en-GB" dirty="0" smtClean="0">
              <a:solidFill>
                <a:schemeClr val="tx1"/>
              </a:solidFill>
            </a:endParaRPr>
          </a:p>
          <a:p>
            <a:endParaRPr lang="en-GB" dirty="0" smtClean="0"/>
          </a:p>
          <a:p>
            <a:r>
              <a:rPr lang="en-US" sz="1200" b="1" i="0" kern="1200" dirty="0" smtClean="0">
                <a:solidFill>
                  <a:schemeClr val="tx1"/>
                </a:solidFill>
                <a:effectLst/>
                <a:latin typeface="+mn-lt"/>
                <a:ea typeface="+mn-ea"/>
                <a:cs typeface="+mn-cs"/>
              </a:rPr>
              <a:t>Figure 2: Example of multi-use management of a wind farm. The wind turbine density is artificially high to facilitate the presentation of the concept. From left to right: diving, scientific studies, aquaculture, fishing, tourism. © Denis Lacroix, </a:t>
            </a:r>
            <a:r>
              <a:rPr lang="en-US" sz="1200" b="1" i="0" kern="1200" dirty="0" err="1" smtClean="0">
                <a:solidFill>
                  <a:schemeClr val="tx1"/>
                </a:solidFill>
                <a:effectLst/>
                <a:latin typeface="+mn-lt"/>
                <a:ea typeface="+mn-ea"/>
                <a:cs typeface="+mn-cs"/>
              </a:rPr>
              <a:t>Ifremer</a:t>
            </a:r>
            <a:r>
              <a:rPr lang="en-US" sz="1200" b="1" i="0" kern="1200" dirty="0" smtClean="0">
                <a:solidFill>
                  <a:schemeClr val="tx1"/>
                </a:solidFill>
                <a:effectLst/>
                <a:latin typeface="+mn-lt"/>
                <a:ea typeface="+mn-ea"/>
                <a:cs typeface="+mn-cs"/>
              </a:rPr>
              <a:t> and </a:t>
            </a:r>
            <a:r>
              <a:rPr lang="en-US" sz="1200" b="1" i="0" kern="1200" dirty="0" err="1" smtClean="0">
                <a:solidFill>
                  <a:schemeClr val="tx1"/>
                </a:solidFill>
                <a:effectLst/>
                <a:latin typeface="+mn-lt"/>
                <a:ea typeface="+mn-ea"/>
                <a:cs typeface="+mn-cs"/>
              </a:rPr>
              <a:t>Malo</a:t>
            </a:r>
            <a:r>
              <a:rPr lang="en-US" sz="1200" b="1" i="0" kern="1200" dirty="0" smtClean="0">
                <a:solidFill>
                  <a:schemeClr val="tx1"/>
                </a:solidFill>
                <a:effectLst/>
                <a:latin typeface="+mn-lt"/>
                <a:ea typeface="+mn-ea"/>
                <a:cs typeface="+mn-cs"/>
              </a:rPr>
              <a:t> Lacroix</a:t>
            </a:r>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9</a:t>
            </a:fld>
            <a:endParaRPr lang="en-GB"/>
          </a:p>
        </p:txBody>
      </p:sp>
    </p:spTree>
    <p:extLst>
      <p:ext uri="{BB962C8B-B14F-4D97-AF65-F5344CB8AC3E}">
        <p14:creationId xmlns:p14="http://schemas.microsoft.com/office/powerpoint/2010/main" val="3228586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At end 2015, 80% of the installed offshore wind substructures were </a:t>
            </a:r>
            <a:r>
              <a:rPr lang="en-GB" sz="1200" kern="1200" dirty="0" err="1" smtClean="0">
                <a:solidFill>
                  <a:schemeClr val="tx1"/>
                </a:solidFill>
                <a:effectLst/>
                <a:latin typeface="+mn-lt"/>
                <a:ea typeface="+mn-ea"/>
                <a:cs typeface="+mn-cs"/>
              </a:rPr>
              <a:t>monopiles</a:t>
            </a:r>
            <a:r>
              <a:rPr lang="en-GB" sz="1200" kern="1200" dirty="0" smtClean="0">
                <a:solidFill>
                  <a:schemeClr val="tx1"/>
                </a:solidFill>
                <a:effectLst/>
                <a:latin typeface="+mn-lt"/>
                <a:ea typeface="+mn-ea"/>
                <a:cs typeface="+mn-cs"/>
              </a:rPr>
              <a:t>, 9% were gravity based foundations, jackets accounted for 5%, tripods accounted for 4% and </a:t>
            </a:r>
            <a:r>
              <a:rPr lang="en-GB" sz="1200" kern="1200" dirty="0" err="1" smtClean="0">
                <a:solidFill>
                  <a:schemeClr val="tx1"/>
                </a:solidFill>
                <a:effectLst/>
                <a:latin typeface="+mn-lt"/>
                <a:ea typeface="+mn-ea"/>
                <a:cs typeface="+mn-cs"/>
              </a:rPr>
              <a:t>tripiles</a:t>
            </a:r>
            <a:r>
              <a:rPr lang="en-GB" sz="1200" kern="1200" dirty="0" smtClean="0">
                <a:solidFill>
                  <a:schemeClr val="tx1"/>
                </a:solidFill>
                <a:effectLst/>
                <a:latin typeface="+mn-lt"/>
                <a:ea typeface="+mn-ea"/>
                <a:cs typeface="+mn-cs"/>
              </a:rPr>
              <a:t> made up 2%. This information is extremely relevant when looking at the environmental impacts associated with each type of foundation. </a:t>
            </a: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Monopiles</a:t>
            </a:r>
            <a:r>
              <a:rPr lang="en-GB" sz="1200" kern="1200" dirty="0" smtClean="0">
                <a:solidFill>
                  <a:schemeClr val="tx1"/>
                </a:solidFill>
                <a:effectLst/>
                <a:latin typeface="+mn-lt"/>
                <a:ea typeface="+mn-ea"/>
                <a:cs typeface="+mn-cs"/>
              </a:rPr>
              <a:t> detain the highest share of installed substructures in European waters because they present a series of advantages. Their weight usually falls within a range of 500 to around 800 tonnes, making them one of the lightest choices for the offshore foundations and they can be installed in water depths of up to 30m – 35m, although work is underway to extend the operational range of </a:t>
            </a:r>
            <a:r>
              <a:rPr lang="en-GB" sz="1200" kern="1200" dirty="0" err="1" smtClean="0">
                <a:solidFill>
                  <a:schemeClr val="tx1"/>
                </a:solidFill>
                <a:effectLst/>
                <a:latin typeface="+mn-lt"/>
                <a:ea typeface="+mn-ea"/>
                <a:cs typeface="+mn-cs"/>
              </a:rPr>
              <a:t>monopiles</a:t>
            </a:r>
            <a:r>
              <a:rPr lang="en-GB" sz="1200" kern="1200" dirty="0" smtClean="0">
                <a:solidFill>
                  <a:schemeClr val="tx1"/>
                </a:solidFill>
                <a:effectLst/>
                <a:latin typeface="+mn-lt"/>
                <a:ea typeface="+mn-ea"/>
                <a:cs typeface="+mn-cs"/>
              </a:rPr>
              <a:t> to include larger turbines in deeper waters. But despite all their proven qualities, easy design and manufacturing, light weight, as well as low cost compared with other technological alternatives they have </a:t>
            </a:r>
            <a:r>
              <a:rPr lang="en-GB" sz="1200" b="1" kern="1200" dirty="0" smtClean="0">
                <a:solidFill>
                  <a:schemeClr val="tx1"/>
                </a:solidFill>
                <a:effectLst/>
                <a:latin typeface="+mn-lt"/>
                <a:ea typeface="+mn-ea"/>
                <a:cs typeface="+mn-cs"/>
              </a:rPr>
              <a:t>one </a:t>
            </a:r>
            <a:r>
              <a:rPr lang="en-GB" sz="1200" b="1" i="1" kern="1200" dirty="0" smtClean="0">
                <a:solidFill>
                  <a:schemeClr val="tx1"/>
                </a:solidFill>
                <a:effectLst/>
                <a:latin typeface="+mn-lt"/>
                <a:ea typeface="+mn-ea"/>
                <a:cs typeface="+mn-cs"/>
              </a:rPr>
              <a:t>main environmental constraint which is the pilling acoustic disturbance</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that occurs during the installation phase of each unit into the sea bed.</a:t>
            </a:r>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10</a:t>
            </a:fld>
            <a:endParaRPr lang="en-GB"/>
          </a:p>
        </p:txBody>
      </p:sp>
    </p:spTree>
    <p:extLst>
      <p:ext uri="{BB962C8B-B14F-4D97-AF65-F5344CB8AC3E}">
        <p14:creationId xmlns:p14="http://schemas.microsoft.com/office/powerpoint/2010/main" val="2254194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DNV)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Various types of foundations are available today for the construction of offshore wind farms. Figure 1 below shows that in waters with relatively shallow to medium water depth (0m to 65m), bottom-fixed steel or concrete foundations are usually employed. However, the trend in the industry is to go for deeper waters where the wind resources are higher, in this case floating platforms become also a viable option (50m to 150m).</a:t>
            </a:r>
          </a:p>
          <a:p>
            <a:endParaRPr lang="en-GB" dirty="0"/>
          </a:p>
        </p:txBody>
      </p:sp>
      <p:sp>
        <p:nvSpPr>
          <p:cNvPr id="4" name="Slide Number Placeholder 3"/>
          <p:cNvSpPr>
            <a:spLocks noGrp="1"/>
          </p:cNvSpPr>
          <p:nvPr>
            <p:ph type="sldNum" sz="quarter" idx="10"/>
          </p:nvPr>
        </p:nvSpPr>
        <p:spPr/>
        <p:txBody>
          <a:bodyPr/>
          <a:lstStyle/>
          <a:p>
            <a:fld id="{59DD3606-2D2B-47DC-B67A-50851C03F675}" type="slidenum">
              <a:rPr lang="en-GB" smtClean="0"/>
              <a:t>11</a:t>
            </a:fld>
            <a:endParaRPr lang="en-GB"/>
          </a:p>
        </p:txBody>
      </p:sp>
    </p:spTree>
    <p:extLst>
      <p:ext uri="{BB962C8B-B14F-4D97-AF65-F5344CB8AC3E}">
        <p14:creationId xmlns:p14="http://schemas.microsoft.com/office/powerpoint/2010/main" val="3840109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2" name="Afbeelding 3" descr="A2SEA_SEA-JACK_Tony-West_Vattenfall_wide.jpg"/>
          <p:cNvPicPr>
            <a:picLocks noChangeAspect="1"/>
          </p:cNvPicPr>
          <p:nvPr/>
        </p:nvPicPr>
        <p:blipFill>
          <a:blip r:embed="rId2">
            <a:extLst>
              <a:ext uri="{28A0092B-C50C-407E-A947-70E740481C1C}">
                <a14:useLocalDpi xmlns:a14="http://schemas.microsoft.com/office/drawing/2010/main" val="0"/>
              </a:ext>
            </a:extLst>
          </a:blip>
          <a:srcRect t="6384" b="7755"/>
          <a:stretch>
            <a:fillRect/>
          </a:stretch>
        </p:blipFill>
        <p:spPr bwMode="auto">
          <a:xfrm>
            <a:off x="0" y="0"/>
            <a:ext cx="9144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4"/>
          <p:cNvPicPr>
            <a:picLocks noChangeAspect="1"/>
          </p:cNvPicPr>
          <p:nvPr/>
        </p:nvPicPr>
        <p:blipFill>
          <a:blip r:embed="rId3">
            <a:extLst>
              <a:ext uri="{28A0092B-C50C-407E-A947-70E740481C1C}">
                <a14:useLocalDpi xmlns:a14="http://schemas.microsoft.com/office/drawing/2010/main" val="0"/>
              </a:ext>
            </a:extLst>
          </a:blip>
          <a:srcRect l="389" r="243"/>
          <a:stretch>
            <a:fillRect/>
          </a:stretch>
        </p:blipFill>
        <p:spPr bwMode="auto">
          <a:xfrm>
            <a:off x="21554" y="3754438"/>
            <a:ext cx="91440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eanwind_FINAL_RGB.jpg"/>
          <p:cNvPicPr>
            <a:picLocks noChangeAspect="1"/>
          </p:cNvPicPr>
          <p:nvPr/>
        </p:nvPicPr>
        <p:blipFill>
          <a:blip r:embed="rId4">
            <a:extLst>
              <a:ext uri="{28A0092B-C50C-407E-A947-70E740481C1C}">
                <a14:useLocalDpi xmlns:a14="http://schemas.microsoft.com/office/drawing/2010/main" val="0"/>
              </a:ext>
            </a:extLst>
          </a:blip>
          <a:srcRect l="18497" t="15782" r="17677" b="15530"/>
          <a:stretch>
            <a:fillRect/>
          </a:stretch>
        </p:blipFill>
        <p:spPr bwMode="auto">
          <a:xfrm>
            <a:off x="6696724" y="4348998"/>
            <a:ext cx="2160365" cy="11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2"/>
          <p:cNvPicPr/>
          <p:nvPr userDrawn="1"/>
        </p:nvPicPr>
        <p:blipFill>
          <a:blip r:embed="rId5">
            <a:extLst>
              <a:ext uri="{28A0092B-C50C-407E-A947-70E740481C1C}">
                <a14:useLocalDpi xmlns:a14="http://schemas.microsoft.com/office/drawing/2010/main" val="0"/>
              </a:ext>
            </a:extLst>
          </a:blip>
          <a:stretch>
            <a:fillRect/>
          </a:stretch>
        </p:blipFill>
        <p:spPr>
          <a:xfrm>
            <a:off x="7615992" y="5752047"/>
            <a:ext cx="1255275" cy="840105"/>
          </a:xfrm>
          <a:prstGeom prst="rect">
            <a:avLst/>
          </a:prstGeom>
        </p:spPr>
      </p:pic>
      <p:sp>
        <p:nvSpPr>
          <p:cNvPr id="9" name="Rectangle 8"/>
          <p:cNvSpPr/>
          <p:nvPr userDrawn="1"/>
        </p:nvSpPr>
        <p:spPr>
          <a:xfrm>
            <a:off x="4981423" y="5873235"/>
            <a:ext cx="2484827" cy="707886"/>
          </a:xfrm>
          <a:prstGeom prst="rect">
            <a:avLst/>
          </a:prstGeom>
        </p:spPr>
        <p:txBody>
          <a:bodyPr wrap="square">
            <a:spAutoFit/>
          </a:bodyPr>
          <a:lstStyle/>
          <a:p>
            <a:pPr algn="ctr"/>
            <a:r>
              <a:rPr lang="en-IE" sz="1000" b="0" i="0" u="none" strike="noStrike" kern="1200" baseline="0" dirty="0" smtClean="0">
                <a:solidFill>
                  <a:schemeClr val="tx1"/>
                </a:solidFill>
                <a:latin typeface="Arial" charset="0"/>
                <a:ea typeface="ヒラギノ角ゴ Pro W3" charset="0"/>
                <a:cs typeface="ヒラギノ角ゴ Pro W3" charset="0"/>
              </a:rPr>
              <a:t>Project supported within the Ocean of Tomorrow call of the</a:t>
            </a:r>
          </a:p>
          <a:p>
            <a:pPr algn="ctr"/>
            <a:r>
              <a:rPr lang="en-IE" sz="1000" b="0" i="0" u="none" strike="noStrike" kern="1200" baseline="0" dirty="0" smtClean="0">
                <a:solidFill>
                  <a:schemeClr val="tx1"/>
                </a:solidFill>
                <a:latin typeface="Arial" charset="0"/>
                <a:ea typeface="ヒラギノ角ゴ Pro W3" charset="0"/>
                <a:cs typeface="ヒラギノ角ゴ Pro W3" charset="0"/>
              </a:rPr>
              <a:t>European Commission Seventh Framework Programme</a:t>
            </a:r>
            <a:endParaRPr lang="en-IE" sz="1000" dirty="0"/>
          </a:p>
        </p:txBody>
      </p:sp>
      <p:sp>
        <p:nvSpPr>
          <p:cNvPr id="13" name="Text Placeholder 12"/>
          <p:cNvSpPr>
            <a:spLocks noGrp="1"/>
          </p:cNvSpPr>
          <p:nvPr>
            <p:ph type="body" sz="quarter" idx="10" hasCustomPrompt="1"/>
          </p:nvPr>
        </p:nvSpPr>
        <p:spPr>
          <a:xfrm>
            <a:off x="107950" y="4533722"/>
            <a:ext cx="6588125" cy="792163"/>
          </a:xfrm>
        </p:spPr>
        <p:txBody>
          <a:bodyPr/>
          <a:lstStyle>
            <a:lvl1pPr marL="0" indent="0">
              <a:buNone/>
              <a:defRPr sz="3600" b="1">
                <a:solidFill>
                  <a:srgbClr val="6BA8CF"/>
                </a:solidFill>
              </a:defRPr>
            </a:lvl1pPr>
          </a:lstStyle>
          <a:p>
            <a:pPr lvl="0"/>
            <a:r>
              <a:rPr lang="en-US" dirty="0" smtClean="0"/>
              <a:t>Title</a:t>
            </a:r>
            <a:endParaRPr lang="en-GB" dirty="0"/>
          </a:p>
        </p:txBody>
      </p:sp>
      <p:sp>
        <p:nvSpPr>
          <p:cNvPr id="14" name="Text Placeholder 12"/>
          <p:cNvSpPr>
            <a:spLocks noGrp="1"/>
          </p:cNvSpPr>
          <p:nvPr>
            <p:ph type="body" sz="quarter" idx="11" hasCustomPrompt="1"/>
          </p:nvPr>
        </p:nvSpPr>
        <p:spPr>
          <a:xfrm>
            <a:off x="116887" y="5325886"/>
            <a:ext cx="6588125" cy="547350"/>
          </a:xfrm>
        </p:spPr>
        <p:txBody>
          <a:bodyPr/>
          <a:lstStyle>
            <a:lvl1pPr marL="0" indent="0">
              <a:buNone/>
              <a:defRPr sz="3200" b="0">
                <a:solidFill>
                  <a:schemeClr val="accent3">
                    <a:lumMod val="50000"/>
                  </a:schemeClr>
                </a:solidFill>
              </a:defRPr>
            </a:lvl1pPr>
          </a:lstStyle>
          <a:p>
            <a:pPr lvl="0"/>
            <a:r>
              <a:rPr lang="en-US" dirty="0" smtClean="0"/>
              <a:t>Event/Conference</a:t>
            </a:r>
            <a:endParaRPr lang="en-GB" dirty="0"/>
          </a:p>
        </p:txBody>
      </p:sp>
      <p:sp>
        <p:nvSpPr>
          <p:cNvPr id="15" name="Text Placeholder 12"/>
          <p:cNvSpPr>
            <a:spLocks noGrp="1"/>
          </p:cNvSpPr>
          <p:nvPr>
            <p:ph type="body" sz="quarter" idx="12" hasCustomPrompt="1"/>
          </p:nvPr>
        </p:nvSpPr>
        <p:spPr>
          <a:xfrm>
            <a:off x="132738" y="5873235"/>
            <a:ext cx="6588125" cy="353942"/>
          </a:xfrm>
        </p:spPr>
        <p:txBody>
          <a:bodyPr/>
          <a:lstStyle>
            <a:lvl1pPr marL="0" indent="0">
              <a:buNone/>
              <a:defRPr sz="1800" b="0">
                <a:solidFill>
                  <a:schemeClr val="bg2">
                    <a:lumMod val="65000"/>
                    <a:lumOff val="35000"/>
                  </a:schemeClr>
                </a:solidFill>
              </a:defRPr>
            </a:lvl1pPr>
          </a:lstStyle>
          <a:p>
            <a:pPr lvl="0"/>
            <a:r>
              <a:rPr lang="en-IE" dirty="0" smtClean="0"/>
              <a:t>PRESENTER</a:t>
            </a:r>
          </a:p>
          <a:p>
            <a:pPr lvl="0"/>
            <a:endParaRPr lang="en-GB" dirty="0"/>
          </a:p>
        </p:txBody>
      </p:sp>
      <p:sp>
        <p:nvSpPr>
          <p:cNvPr id="16" name="Text Placeholder 12"/>
          <p:cNvSpPr>
            <a:spLocks noGrp="1"/>
          </p:cNvSpPr>
          <p:nvPr>
            <p:ph type="body" sz="quarter" idx="13" hasCustomPrompt="1"/>
          </p:nvPr>
        </p:nvSpPr>
        <p:spPr>
          <a:xfrm>
            <a:off x="132738" y="6227222"/>
            <a:ext cx="6588125" cy="353942"/>
          </a:xfrm>
        </p:spPr>
        <p:txBody>
          <a:bodyPr/>
          <a:lstStyle>
            <a:lvl1pPr marL="0" indent="0">
              <a:buNone/>
              <a:defRPr sz="1300" b="0" i="1">
                <a:solidFill>
                  <a:schemeClr val="bg2">
                    <a:lumMod val="65000"/>
                    <a:lumOff val="35000"/>
                  </a:schemeClr>
                </a:solidFill>
              </a:defRPr>
            </a:lvl1pPr>
          </a:lstStyle>
          <a:p>
            <a:pPr lvl="0"/>
            <a:r>
              <a:rPr lang="en-IE" dirty="0" smtClean="0"/>
              <a:t>Business title</a:t>
            </a:r>
          </a:p>
          <a:p>
            <a:pPr lvl="0"/>
            <a:endParaRPr lang="en-GB" dirty="0"/>
          </a:p>
        </p:txBody>
      </p:sp>
    </p:spTree>
    <p:extLst>
      <p:ext uri="{BB962C8B-B14F-4D97-AF65-F5344CB8AC3E}">
        <p14:creationId xmlns:p14="http://schemas.microsoft.com/office/powerpoint/2010/main" val="1813802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2" name="Afbeelding 4"/>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5"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O:\Policy Department\Policy Analysis Unit\PROJ\LEANWind\WP 9 - Dissemination and exploitation\Logo\FP7-General\EU_flag_lo-res.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67000" y="1628800"/>
            <a:ext cx="3810000" cy="2590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611560" y="4365104"/>
            <a:ext cx="8303840" cy="1569660"/>
          </a:xfrm>
          <a:prstGeom prst="rect">
            <a:avLst/>
          </a:prstGeom>
          <a:noFill/>
        </p:spPr>
        <p:txBody>
          <a:bodyPr wrap="square"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2400" kern="1200" dirty="0" smtClean="0">
                <a:solidFill>
                  <a:schemeClr val="tx1"/>
                </a:solidFill>
                <a:effectLst/>
                <a:latin typeface="Arial" charset="0"/>
                <a:ea typeface="ヒラギノ角ゴ Pro W3" charset="0"/>
                <a:cs typeface="ヒラギノ角ゴ Pro W3" charset="0"/>
              </a:rPr>
              <a:t>The research leading to these results has received funding from the European Union Seventh Framework </a:t>
            </a:r>
            <a:r>
              <a:rPr lang="en-US" sz="2400" kern="1200" dirty="0" err="1" smtClean="0">
                <a:solidFill>
                  <a:schemeClr val="tx1"/>
                </a:solidFill>
                <a:effectLst/>
                <a:latin typeface="Arial" charset="0"/>
                <a:ea typeface="ヒラギノ角ゴ Pro W3" charset="0"/>
                <a:cs typeface="ヒラギノ角ゴ Pro W3" charset="0"/>
              </a:rPr>
              <a:t>Programme</a:t>
            </a:r>
            <a:r>
              <a:rPr lang="en-US" sz="2400" kern="1200" dirty="0" smtClean="0">
                <a:solidFill>
                  <a:schemeClr val="tx1"/>
                </a:solidFill>
                <a:effectLst/>
                <a:latin typeface="Arial" charset="0"/>
                <a:ea typeface="ヒラギノ角ゴ Pro W3" charset="0"/>
                <a:cs typeface="ヒラギノ角ゴ Pro W3" charset="0"/>
              </a:rPr>
              <a:t> under the agreement SCP2-GA-2013-614020.</a:t>
            </a:r>
            <a:endParaRPr lang="en-GB" sz="2400" kern="1200" dirty="0" smtClean="0">
              <a:solidFill>
                <a:schemeClr val="tx1"/>
              </a:solidFill>
              <a:effectLst/>
              <a:latin typeface="Arial" charset="0"/>
              <a:ea typeface="ヒラギノ角ゴ Pro W3" charset="0"/>
              <a:cs typeface="ヒラギノ角ゴ Pro W3" charset="0"/>
            </a:endParaRPr>
          </a:p>
          <a:p>
            <a:endParaRPr lang="en-GB" dirty="0"/>
          </a:p>
        </p:txBody>
      </p:sp>
    </p:spTree>
    <p:extLst>
      <p:ext uri="{BB962C8B-B14F-4D97-AF65-F5344CB8AC3E}">
        <p14:creationId xmlns:p14="http://schemas.microsoft.com/office/powerpoint/2010/main" val="357447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Rectangle 11"/>
          <p:cNvSpPr>
            <a:spLocks noChangeArrowheads="1"/>
          </p:cNvSpPr>
          <p:nvPr/>
        </p:nvSpPr>
        <p:spPr bwMode="auto">
          <a:xfrm>
            <a:off x="2005013" y="3636963"/>
            <a:ext cx="51768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500" b="1" dirty="0">
                <a:solidFill>
                  <a:srgbClr val="78BDE8"/>
                </a:solidFill>
                <a:latin typeface="Franklin Gothic Book" charset="0"/>
                <a:cs typeface="Franklin Gothic Book" charset="0"/>
              </a:rPr>
              <a:t>Thank you very much </a:t>
            </a:r>
          </a:p>
          <a:p>
            <a:pPr algn="ctr"/>
            <a:r>
              <a:rPr lang="en-GB" sz="3500" b="1" dirty="0">
                <a:solidFill>
                  <a:srgbClr val="78BDE8"/>
                </a:solidFill>
                <a:latin typeface="Franklin Gothic Book" charset="0"/>
                <a:cs typeface="Franklin Gothic Book" charset="0"/>
              </a:rPr>
              <a:t>for your attention  </a:t>
            </a:r>
          </a:p>
        </p:txBody>
      </p:sp>
      <p:pic>
        <p:nvPicPr>
          <p:cNvPr id="3" name="Afbeelding 4"/>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5"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250825" y="103188"/>
            <a:ext cx="18732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31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990600" y="1600200"/>
            <a:ext cx="7924800" cy="4525963"/>
          </a:xfrm>
        </p:spPr>
        <p:txBody>
          <a:bodyPr/>
          <a:lstStyle>
            <a:lvl1pPr>
              <a:buClr>
                <a:schemeClr val="tx2"/>
              </a:buClr>
              <a:defRPr/>
            </a:lvl1pPr>
            <a:lvl3pPr>
              <a:buClr>
                <a:srgbClr val="6BA8CF"/>
              </a:buCl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304800" y="228600"/>
            <a:ext cx="8001000" cy="590706"/>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0369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pic>
        <p:nvPicPr>
          <p:cNvPr id="5" name="Afbeelding 3"/>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4"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304800" y="228600"/>
            <a:ext cx="8001000" cy="590706"/>
          </a:xfrm>
        </p:spPr>
        <p:txBody>
          <a:bodyPr/>
          <a:lstStyle>
            <a:lvl1pPr>
              <a:defRPr>
                <a:solidFill>
                  <a:schemeClr val="tx1"/>
                </a:solidFill>
              </a:defRPr>
            </a:lvl1pPr>
          </a:lstStyle>
          <a:p>
            <a:r>
              <a:rPr lang="en-US" smtClean="0"/>
              <a:t>Click to edit Master title style</a:t>
            </a:r>
            <a:endParaRPr lang="en-US" dirty="0"/>
          </a:p>
        </p:txBody>
      </p:sp>
      <p:sp>
        <p:nvSpPr>
          <p:cNvPr id="7" name="Text Placeholder 2"/>
          <p:cNvSpPr>
            <a:spLocks noGrp="1"/>
          </p:cNvSpPr>
          <p:nvPr>
            <p:ph idx="1"/>
          </p:nvPr>
        </p:nvSpPr>
        <p:spPr bwMode="auto">
          <a:xfrm>
            <a:off x="685800" y="1600200"/>
            <a:ext cx="395820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
          <p:cNvSpPr>
            <a:spLocks noGrp="1"/>
          </p:cNvSpPr>
          <p:nvPr>
            <p:ph idx="10"/>
          </p:nvPr>
        </p:nvSpPr>
        <p:spPr bwMode="auto">
          <a:xfrm>
            <a:off x="4788024" y="1600200"/>
            <a:ext cx="395820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9391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pic>
        <p:nvPicPr>
          <p:cNvPr id="7" name="Afbeelding 3"/>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4"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33400" y="1676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400" y="23161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676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3161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itle 1"/>
          <p:cNvSpPr>
            <a:spLocks noGrp="1"/>
          </p:cNvSpPr>
          <p:nvPr>
            <p:ph type="title"/>
          </p:nvPr>
        </p:nvSpPr>
        <p:spPr>
          <a:xfrm>
            <a:off x="304800" y="228600"/>
            <a:ext cx="8001000" cy="590706"/>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43148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l="5287" t="36855" r="5287" b="51048"/>
          <a:stretch>
            <a:fillRect/>
          </a:stretch>
        </p:blipFill>
        <p:spPr bwMode="auto">
          <a:xfrm>
            <a:off x="0" y="854075"/>
            <a:ext cx="9144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4"/>
          <p:cNvPicPr>
            <a:picLocks noChangeAspect="1"/>
          </p:cNvPicPr>
          <p:nvPr/>
        </p:nvPicPr>
        <p:blipFill>
          <a:blip r:embed="rId3">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6" descr="Leanwind_FINAL_RGB.jpg"/>
          <p:cNvPicPr>
            <a:picLocks noChangeAspect="1"/>
          </p:cNvPicPr>
          <p:nvPr/>
        </p:nvPicPr>
        <p:blipFill>
          <a:blip r:embed="rId4">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304201" y="1752600"/>
            <a:ext cx="8001000" cy="590706"/>
          </a:xfrm>
        </p:spPr>
        <p:txBody>
          <a:body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304800" y="333375"/>
            <a:ext cx="6211888" cy="508000"/>
          </a:xfrm>
        </p:spPr>
        <p:txBody>
          <a:bodyPr/>
          <a:lstStyle>
            <a:lvl1pPr marL="0" indent="0">
              <a:buNone/>
              <a:defRPr sz="2600" b="1">
                <a:solidFill>
                  <a:schemeClr val="accent3">
                    <a:lumMod val="50000"/>
                  </a:schemeClr>
                </a:solidFill>
              </a:defRPr>
            </a:lvl1pPr>
          </a:lstStyle>
          <a:p>
            <a:pPr lvl="0"/>
            <a:r>
              <a:rPr lang="en-US" dirty="0" smtClean="0"/>
              <a:t>Click to edit Master text style</a:t>
            </a:r>
            <a:endParaRPr lang="en-GB" dirty="0"/>
          </a:p>
        </p:txBody>
      </p:sp>
      <p:sp>
        <p:nvSpPr>
          <p:cNvPr id="15" name="Table Placeholder 14"/>
          <p:cNvSpPr>
            <a:spLocks noGrp="1"/>
          </p:cNvSpPr>
          <p:nvPr>
            <p:ph type="tbl" sz="quarter" idx="11"/>
          </p:nvPr>
        </p:nvSpPr>
        <p:spPr>
          <a:xfrm>
            <a:off x="1187450" y="2997200"/>
            <a:ext cx="6697663" cy="2952750"/>
          </a:xfrm>
        </p:spPr>
        <p:txBody>
          <a:bodyPr/>
          <a:lstStyle/>
          <a:p>
            <a:endParaRPr lang="en-GB"/>
          </a:p>
        </p:txBody>
      </p:sp>
    </p:spTree>
    <p:extLst>
      <p:ext uri="{BB962C8B-B14F-4D97-AF65-F5344CB8AC3E}">
        <p14:creationId xmlns:p14="http://schemas.microsoft.com/office/powerpoint/2010/main" val="3568413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pic>
        <p:nvPicPr>
          <p:cNvPr id="5" name="Afbeelding 3"/>
          <p:cNvPicPr>
            <a:picLocks noChangeAspect="1"/>
          </p:cNvPicPr>
          <p:nvPr userDrawn="1"/>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5"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half" idx="2"/>
          </p:nvPr>
        </p:nvSpPr>
        <p:spPr>
          <a:xfrm>
            <a:off x="728662" y="2700337"/>
            <a:ext cx="3008313" cy="4005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Content Placeholder 2"/>
          <p:cNvSpPr>
            <a:spLocks noGrp="1"/>
          </p:cNvSpPr>
          <p:nvPr>
            <p:ph idx="1"/>
          </p:nvPr>
        </p:nvSpPr>
        <p:spPr>
          <a:xfrm>
            <a:off x="3846512" y="1538287"/>
            <a:ext cx="4916488" cy="5167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728662" y="1538287"/>
            <a:ext cx="3008313" cy="1162050"/>
          </a:xfrm>
        </p:spPr>
        <p:txBody>
          <a:bodyPr anchor="b"/>
          <a:lstStyle>
            <a:lvl1pPr algn="l">
              <a:defRPr sz="2000" b="1"/>
            </a:lvl1pPr>
          </a:lstStyle>
          <a:p>
            <a:r>
              <a:rPr lang="en-US" smtClean="0"/>
              <a:t>Click to edit Master title style</a:t>
            </a:r>
            <a:endParaRPr lang="en-US" dirty="0"/>
          </a:p>
        </p:txBody>
      </p:sp>
      <p:sp>
        <p:nvSpPr>
          <p:cNvPr id="10" name="Text Placeholder 10"/>
          <p:cNvSpPr>
            <a:spLocks noGrp="1"/>
          </p:cNvSpPr>
          <p:nvPr>
            <p:ph type="body" sz="quarter" idx="10"/>
          </p:nvPr>
        </p:nvSpPr>
        <p:spPr>
          <a:xfrm>
            <a:off x="304800" y="333375"/>
            <a:ext cx="6211888" cy="508000"/>
          </a:xfrm>
        </p:spPr>
        <p:txBody>
          <a:bodyPr/>
          <a:lstStyle>
            <a:lvl1pPr marL="0" indent="0">
              <a:buNone/>
              <a:defRPr sz="2600" b="1">
                <a:solidFill>
                  <a:schemeClr val="accent3">
                    <a:lumMod val="50000"/>
                  </a:schemeClr>
                </a:solidFill>
              </a:defRPr>
            </a:lvl1pPr>
          </a:lstStyle>
          <a:p>
            <a:pPr lvl="0"/>
            <a:r>
              <a:rPr lang="en-US" dirty="0" smtClean="0"/>
              <a:t>Click to edit Master text style</a:t>
            </a:r>
            <a:endParaRPr lang="en-GB" dirty="0"/>
          </a:p>
        </p:txBody>
      </p:sp>
    </p:spTree>
    <p:extLst>
      <p:ext uri="{BB962C8B-B14F-4D97-AF65-F5344CB8AC3E}">
        <p14:creationId xmlns:p14="http://schemas.microsoft.com/office/powerpoint/2010/main" val="1890488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pic>
        <p:nvPicPr>
          <p:cNvPr id="5" name="Afbeelding 3"/>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5"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09800" y="53340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209800" y="1450975"/>
            <a:ext cx="5486400" cy="38830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209800" y="5900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ext Placeholder 10"/>
          <p:cNvSpPr>
            <a:spLocks noGrp="1"/>
          </p:cNvSpPr>
          <p:nvPr>
            <p:ph type="body" sz="quarter" idx="10"/>
          </p:nvPr>
        </p:nvSpPr>
        <p:spPr>
          <a:xfrm>
            <a:off x="304800" y="333375"/>
            <a:ext cx="6211888" cy="508000"/>
          </a:xfrm>
        </p:spPr>
        <p:txBody>
          <a:bodyPr/>
          <a:lstStyle>
            <a:lvl1pPr marL="0" indent="0">
              <a:buNone/>
              <a:defRPr sz="2600" b="1">
                <a:solidFill>
                  <a:schemeClr val="accent3">
                    <a:lumMod val="50000"/>
                  </a:schemeClr>
                </a:solidFill>
              </a:defRPr>
            </a:lvl1pPr>
          </a:lstStyle>
          <a:p>
            <a:pPr lvl="0"/>
            <a:r>
              <a:rPr lang="en-US" dirty="0" smtClean="0"/>
              <a:t>Click to edit Master text style</a:t>
            </a:r>
            <a:endParaRPr lang="en-GB" dirty="0"/>
          </a:p>
        </p:txBody>
      </p:sp>
    </p:spTree>
    <p:extLst>
      <p:ext uri="{BB962C8B-B14F-4D97-AF65-F5344CB8AC3E}">
        <p14:creationId xmlns:p14="http://schemas.microsoft.com/office/powerpoint/2010/main" val="323041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verticale tekst">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ertical Text Placeholder 2"/>
          <p:cNvSpPr>
            <a:spLocks noGrp="1"/>
          </p:cNvSpPr>
          <p:nvPr>
            <p:ph type="body" orient="vert" idx="1"/>
          </p:nvPr>
        </p:nvSpPr>
        <p:spPr>
          <a:xfrm>
            <a:off x="1066800" y="1600200"/>
            <a:ext cx="78486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0"/>
          <p:cNvSpPr>
            <a:spLocks noGrp="1"/>
          </p:cNvSpPr>
          <p:nvPr>
            <p:ph type="body" sz="quarter" idx="10"/>
          </p:nvPr>
        </p:nvSpPr>
        <p:spPr>
          <a:xfrm>
            <a:off x="304800" y="333375"/>
            <a:ext cx="6211888" cy="508000"/>
          </a:xfrm>
        </p:spPr>
        <p:txBody>
          <a:bodyPr/>
          <a:lstStyle>
            <a:lvl1pPr marL="0" indent="0">
              <a:buNone/>
              <a:defRPr sz="2600" b="1">
                <a:solidFill>
                  <a:schemeClr val="accent3">
                    <a:lumMod val="50000"/>
                  </a:schemeClr>
                </a:solidFill>
              </a:defRPr>
            </a:lvl1pPr>
          </a:lstStyle>
          <a:p>
            <a:pPr lvl="0"/>
            <a:r>
              <a:rPr lang="en-US" dirty="0" smtClean="0"/>
              <a:t>Click to edit Master text style</a:t>
            </a:r>
            <a:endParaRPr lang="en-GB" dirty="0"/>
          </a:p>
        </p:txBody>
      </p:sp>
    </p:spTree>
    <p:extLst>
      <p:ext uri="{BB962C8B-B14F-4D97-AF65-F5344CB8AC3E}">
        <p14:creationId xmlns:p14="http://schemas.microsoft.com/office/powerpoint/2010/main" val="3409381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e titel en tekst">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781800" y="1463675"/>
            <a:ext cx="2057400" cy="53181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1463675"/>
            <a:ext cx="5562600" cy="5318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10"/>
          <p:cNvSpPr>
            <a:spLocks noGrp="1"/>
          </p:cNvSpPr>
          <p:nvPr>
            <p:ph type="body" sz="quarter" idx="10"/>
          </p:nvPr>
        </p:nvSpPr>
        <p:spPr>
          <a:xfrm>
            <a:off x="304800" y="333375"/>
            <a:ext cx="6211888" cy="508000"/>
          </a:xfrm>
        </p:spPr>
        <p:txBody>
          <a:bodyPr/>
          <a:lstStyle>
            <a:lvl1pPr marL="0" indent="0">
              <a:buNone/>
              <a:defRPr sz="2600" b="1">
                <a:solidFill>
                  <a:schemeClr val="accent3">
                    <a:lumMod val="50000"/>
                  </a:schemeClr>
                </a:solidFill>
              </a:defRPr>
            </a:lvl1pPr>
          </a:lstStyle>
          <a:p>
            <a:pPr lvl="0"/>
            <a:r>
              <a:rPr lang="en-US" dirty="0" smtClean="0"/>
              <a:t>Click to edit Master text style</a:t>
            </a:r>
            <a:endParaRPr lang="en-GB" dirty="0"/>
          </a:p>
        </p:txBody>
      </p:sp>
    </p:spTree>
    <p:extLst>
      <p:ext uri="{BB962C8B-B14F-4D97-AF65-F5344CB8AC3E}">
        <p14:creationId xmlns:p14="http://schemas.microsoft.com/office/powerpoint/2010/main" val="240980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5800" y="609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BE"/>
              <a:t>Titelstijl van model bewerken</a:t>
            </a:r>
            <a:endParaRPr lang="en-US"/>
          </a:p>
        </p:txBody>
      </p:sp>
      <p:sp>
        <p:nvSpPr>
          <p:cNvPr id="1027" name="Text Placeholder 2"/>
          <p:cNvSpPr>
            <a:spLocks noGrp="1"/>
          </p:cNvSpPr>
          <p:nvPr>
            <p:ph type="body" idx="1"/>
          </p:nvPr>
        </p:nvSpPr>
        <p:spPr bwMode="auto">
          <a:xfrm>
            <a:off x="6858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fontAlgn="base" hangingPunct="1">
        <a:spcBef>
          <a:spcPct val="0"/>
        </a:spcBef>
        <a:spcAft>
          <a:spcPct val="0"/>
        </a:spcAft>
        <a:defRPr sz="2600" b="1" kern="1200">
          <a:solidFill>
            <a:srgbClr val="78BDE8"/>
          </a:solidFill>
          <a:latin typeface="Franklin Gothic Book"/>
          <a:ea typeface="ヒラギノ角ゴ Pro W3" charset="0"/>
          <a:cs typeface="Franklin Gothic Book"/>
        </a:defRPr>
      </a:lvl1pPr>
      <a:lvl2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2pPr>
      <a:lvl3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3pPr>
      <a:lvl4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4pPr>
      <a:lvl5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5pPr>
      <a:lvl6pPr marL="4572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6pPr>
      <a:lvl7pPr marL="9144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7pPr>
      <a:lvl8pPr marL="13716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8pPr>
      <a:lvl9pPr marL="18288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9pPr>
    </p:titleStyle>
    <p:bodyStyle>
      <a:lvl1pPr marL="342900" indent="-342900" algn="l" defTabSz="457200" rtl="0" eaLnBrk="1" fontAlgn="base" hangingPunct="1">
        <a:spcBef>
          <a:spcPct val="20000"/>
        </a:spcBef>
        <a:spcAft>
          <a:spcPct val="0"/>
        </a:spcAft>
        <a:buClr>
          <a:schemeClr val="tx2"/>
        </a:buClr>
        <a:buFont typeface="Arial" charset="0"/>
        <a:buChar char="•"/>
        <a:defRPr sz="2400" kern="1200">
          <a:solidFill>
            <a:schemeClr val="bg2"/>
          </a:solidFill>
          <a:latin typeface="Franklin Gothic Book"/>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200" kern="1200">
          <a:solidFill>
            <a:schemeClr val="bg2"/>
          </a:solidFill>
          <a:latin typeface="Franklin Gothic Book"/>
          <a:ea typeface="ヒラギノ角ゴ Pro W3" charset="0"/>
          <a:cs typeface="Franklin Gothic Book"/>
        </a:defRPr>
      </a:lvl2pPr>
      <a:lvl3pPr marL="1143000" indent="-228600" algn="l" defTabSz="457200" rtl="0" eaLnBrk="1" fontAlgn="base" hangingPunct="1">
        <a:spcBef>
          <a:spcPct val="20000"/>
        </a:spcBef>
        <a:spcAft>
          <a:spcPct val="0"/>
        </a:spcAft>
        <a:buClr>
          <a:srgbClr val="6BA8CF"/>
        </a:buClr>
        <a:buFont typeface="Arial" charset="0"/>
        <a:buChar char="•"/>
        <a:defRPr sz="2000" kern="1200">
          <a:solidFill>
            <a:schemeClr val="bg2"/>
          </a:solidFill>
          <a:latin typeface="Franklin Gothic Book"/>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kern="1200">
          <a:solidFill>
            <a:schemeClr val="bg2"/>
          </a:solidFill>
          <a:latin typeface="Franklin Gothic Book"/>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sz="1600" kern="1200">
          <a:solidFill>
            <a:schemeClr val="bg2"/>
          </a:solidFill>
          <a:latin typeface="Franklin Gothic Book"/>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4258923"/>
            <a:ext cx="8352928" cy="886712"/>
          </a:xfrm>
        </p:spPr>
        <p:txBody>
          <a:bodyPr/>
          <a:lstStyle/>
          <a:p>
            <a:r>
              <a:rPr lang="en-US" sz="2800" dirty="0"/>
              <a:t>E</a:t>
            </a:r>
            <a:r>
              <a:rPr lang="en-US" sz="2800" dirty="0" smtClean="0"/>
              <a:t>nvironmental </a:t>
            </a:r>
            <a:r>
              <a:rPr lang="en-US" sz="2800" dirty="0"/>
              <a:t>and </a:t>
            </a:r>
            <a:r>
              <a:rPr lang="en-US" sz="2800" dirty="0" smtClean="0"/>
              <a:t>non-technical </a:t>
            </a:r>
            <a:r>
              <a:rPr lang="en-US" sz="2800" dirty="0"/>
              <a:t>impacts </a:t>
            </a:r>
            <a:r>
              <a:rPr lang="en-US" sz="2800" dirty="0" smtClean="0"/>
              <a:t>of </a:t>
            </a:r>
            <a:r>
              <a:rPr lang="en-US" sz="2800" dirty="0"/>
              <a:t>lean principles applied to </a:t>
            </a:r>
            <a:r>
              <a:rPr lang="en-US" sz="2800" dirty="0" smtClean="0"/>
              <a:t>offshore </a:t>
            </a:r>
            <a:r>
              <a:rPr lang="en-US" sz="2800" dirty="0"/>
              <a:t>wind </a:t>
            </a:r>
            <a:r>
              <a:rPr lang="en-US" sz="2800" dirty="0" smtClean="0"/>
              <a:t>farms</a:t>
            </a:r>
            <a:endParaRPr lang="en-GB" sz="2800" dirty="0"/>
          </a:p>
        </p:txBody>
      </p:sp>
      <p:sp>
        <p:nvSpPr>
          <p:cNvPr id="3" name="Text Placeholder 2"/>
          <p:cNvSpPr>
            <a:spLocks noGrp="1"/>
          </p:cNvSpPr>
          <p:nvPr>
            <p:ph type="body" sz="quarter" idx="11"/>
          </p:nvPr>
        </p:nvSpPr>
        <p:spPr>
          <a:xfrm>
            <a:off x="35496" y="5423577"/>
            <a:ext cx="7200354" cy="475342"/>
          </a:xfrm>
        </p:spPr>
        <p:txBody>
          <a:bodyPr/>
          <a:lstStyle/>
          <a:p>
            <a:r>
              <a:rPr lang="en-IE" sz="1600" b="1" dirty="0" smtClean="0"/>
              <a:t>28</a:t>
            </a:r>
            <a:r>
              <a:rPr lang="en-IE" sz="1600" b="1" baseline="30000" dirty="0" smtClean="0"/>
              <a:t>th</a:t>
            </a:r>
            <a:r>
              <a:rPr lang="en-IE" sz="1600" b="1" dirty="0" smtClean="0"/>
              <a:t> </a:t>
            </a:r>
            <a:r>
              <a:rPr lang="en-IE" sz="1800" b="1" dirty="0" smtClean="0"/>
              <a:t> </a:t>
            </a:r>
            <a:r>
              <a:rPr lang="en-IE" sz="1800" b="1" dirty="0" smtClean="0"/>
              <a:t>September 2016</a:t>
            </a:r>
            <a:endParaRPr lang="en-GB" sz="1800" b="1" i="1" dirty="0"/>
          </a:p>
        </p:txBody>
      </p:sp>
      <p:sp>
        <p:nvSpPr>
          <p:cNvPr id="4" name="Text Placeholder 3"/>
          <p:cNvSpPr>
            <a:spLocks noGrp="1"/>
          </p:cNvSpPr>
          <p:nvPr>
            <p:ph type="body" sz="quarter" idx="12"/>
          </p:nvPr>
        </p:nvSpPr>
        <p:spPr>
          <a:xfrm>
            <a:off x="132738" y="5949280"/>
            <a:ext cx="6588125" cy="353942"/>
          </a:xfrm>
        </p:spPr>
        <p:txBody>
          <a:bodyPr/>
          <a:lstStyle/>
          <a:p>
            <a:r>
              <a:rPr lang="nl-BE" dirty="0" smtClean="0"/>
              <a:t>Mihaela DRAGAN</a:t>
            </a:r>
            <a:endParaRPr lang="en-GB" dirty="0"/>
          </a:p>
        </p:txBody>
      </p:sp>
      <p:sp>
        <p:nvSpPr>
          <p:cNvPr id="6" name="Text Placeholder 5"/>
          <p:cNvSpPr>
            <a:spLocks noGrp="1"/>
          </p:cNvSpPr>
          <p:nvPr>
            <p:ph type="body" sz="quarter" idx="13"/>
          </p:nvPr>
        </p:nvSpPr>
        <p:spPr/>
        <p:txBody>
          <a:bodyPr/>
          <a:lstStyle/>
          <a:p>
            <a:r>
              <a:rPr lang="en-GB" dirty="0" smtClean="0"/>
              <a:t>Environment &amp; Planning Analyst, WindEurope</a:t>
            </a:r>
            <a:endParaRPr lang="en-GB" dirty="0"/>
          </a:p>
        </p:txBody>
      </p:sp>
    </p:spTree>
    <p:extLst>
      <p:ext uri="{BB962C8B-B14F-4D97-AF65-F5344CB8AC3E}">
        <p14:creationId xmlns:p14="http://schemas.microsoft.com/office/powerpoint/2010/main" val="3122537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001000" cy="1040160"/>
          </a:xfrm>
        </p:spPr>
        <p:txBody>
          <a:bodyPr/>
          <a:lstStyle/>
          <a:p>
            <a:r>
              <a:rPr lang="en-GB" sz="3200" dirty="0" smtClean="0"/>
              <a:t>Substructures installed in EU waters </a:t>
            </a:r>
            <a:br>
              <a:rPr lang="en-GB" sz="3200" dirty="0" smtClean="0"/>
            </a:br>
            <a:r>
              <a:rPr lang="en-GB" sz="3200" dirty="0" smtClean="0"/>
              <a:t>(end 2015)</a:t>
            </a:r>
            <a:endParaRPr lang="en-GB"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83179302"/>
              </p:ext>
            </p:extLst>
          </p:nvPr>
        </p:nvGraphicFramePr>
        <p:xfrm>
          <a:off x="683568" y="1600200"/>
          <a:ext cx="7924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6372200" y="6237312"/>
            <a:ext cx="2304256"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Source: WindEurope</a:t>
            </a:r>
            <a:endParaRPr lang="en-GB" sz="1600" dirty="0">
              <a:solidFill>
                <a:schemeClr val="tx1"/>
              </a:solidFill>
            </a:endParaRPr>
          </a:p>
        </p:txBody>
      </p:sp>
    </p:spTree>
    <p:extLst>
      <p:ext uri="{BB962C8B-B14F-4D97-AF65-F5344CB8AC3E}">
        <p14:creationId xmlns:p14="http://schemas.microsoft.com/office/powerpoint/2010/main" val="1529696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4640" y="116632"/>
            <a:ext cx="8001000" cy="824136"/>
          </a:xfrm>
        </p:spPr>
        <p:txBody>
          <a:bodyPr/>
          <a:lstStyle/>
          <a:p>
            <a:r>
              <a:rPr lang="en-GB" dirty="0"/>
              <a:t>Range of applicability of the available foundation </a:t>
            </a:r>
            <a:r>
              <a:rPr lang="en-GB" dirty="0" smtClean="0"/>
              <a:t>technologies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98015984"/>
              </p:ext>
            </p:extLst>
          </p:nvPr>
        </p:nvGraphicFramePr>
        <p:xfrm>
          <a:off x="611560" y="1600200"/>
          <a:ext cx="7924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6156176" y="5053488"/>
            <a:ext cx="1080120" cy="648072"/>
          </a:xfrm>
          <a:prstGeom prst="rect">
            <a:avLst/>
          </a:prstGeom>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GB" sz="1400" b="1" dirty="0">
                <a:effectLst/>
                <a:latin typeface="Franklin Gothic Book" panose="020B0503020102020204" pitchFamily="34" charset="0"/>
                <a:ea typeface="HGSoeiKakugothicUB"/>
                <a:cs typeface="Times New Roman" panose="02020603050405020304" pitchFamily="18" charset="0"/>
              </a:rPr>
              <a:t>Floating concepts</a:t>
            </a:r>
          </a:p>
        </p:txBody>
      </p:sp>
      <p:sp>
        <p:nvSpPr>
          <p:cNvPr id="6" name="Rectangle 5"/>
          <p:cNvSpPr/>
          <p:nvPr/>
        </p:nvSpPr>
        <p:spPr>
          <a:xfrm>
            <a:off x="6384849" y="6309320"/>
            <a:ext cx="2736304" cy="2880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Source DNV</a:t>
            </a:r>
            <a:endParaRPr lang="en-GB" sz="1600" dirty="0">
              <a:solidFill>
                <a:schemeClr val="tx1"/>
              </a:solidFill>
            </a:endParaRPr>
          </a:p>
        </p:txBody>
      </p:sp>
    </p:spTree>
    <p:extLst>
      <p:ext uri="{BB962C8B-B14F-4D97-AF65-F5344CB8AC3E}">
        <p14:creationId xmlns:p14="http://schemas.microsoft.com/office/powerpoint/2010/main" val="4013022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44624"/>
            <a:ext cx="8001000" cy="824136"/>
          </a:xfrm>
        </p:spPr>
        <p:txBody>
          <a:bodyPr/>
          <a:lstStyle/>
          <a:p>
            <a:pPr lvl="0"/>
            <a:r>
              <a:rPr lang="en-GB" sz="2800" dirty="0" smtClean="0"/>
              <a:t>Foundation concepts and their associated </a:t>
            </a:r>
            <a:br>
              <a:rPr lang="en-GB" sz="2800" dirty="0" smtClean="0"/>
            </a:br>
            <a:r>
              <a:rPr lang="en-GB" sz="2800" dirty="0" smtClean="0"/>
              <a:t>impact upon local environment </a:t>
            </a:r>
            <a:r>
              <a:rPr lang="en-GB" dirty="0" smtClean="0"/>
              <a:t/>
            </a:r>
            <a:br>
              <a:rPr lang="en-GB" dirty="0" smtClean="0"/>
            </a:br>
            <a:r>
              <a:rPr lang="en-GB" dirty="0" smtClean="0"/>
              <a:t/>
            </a:r>
            <a:br>
              <a:rPr lang="en-GB" dirty="0" smtClean="0"/>
            </a:b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24655675"/>
              </p:ext>
            </p:extLst>
          </p:nvPr>
        </p:nvGraphicFramePr>
        <p:xfrm>
          <a:off x="990600" y="1600200"/>
          <a:ext cx="792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9586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136948" y="1340768"/>
            <a:ext cx="6336704" cy="5030417"/>
          </a:xfrm>
          <a:prstGeom prst="rect">
            <a:avLst/>
          </a:prstGeom>
        </p:spPr>
      </p:pic>
      <p:sp>
        <p:nvSpPr>
          <p:cNvPr id="3" name="Title 2"/>
          <p:cNvSpPr>
            <a:spLocks noGrp="1"/>
          </p:cNvSpPr>
          <p:nvPr>
            <p:ph type="title"/>
          </p:nvPr>
        </p:nvSpPr>
        <p:spPr>
          <a:xfrm>
            <a:off x="179512" y="188640"/>
            <a:ext cx="8001000" cy="720080"/>
          </a:xfrm>
        </p:spPr>
        <p:txBody>
          <a:bodyPr/>
          <a:lstStyle/>
          <a:p>
            <a:r>
              <a:rPr lang="en-US" sz="2000" dirty="0"/>
              <a:t>A Review of Marine Environmental Considerations associated with Concrete Gravity Base Foundations in Offshore Wind Developments</a:t>
            </a:r>
            <a:endParaRPr lang="en-GB" sz="2000" dirty="0"/>
          </a:p>
        </p:txBody>
      </p:sp>
      <p:sp>
        <p:nvSpPr>
          <p:cNvPr id="5" name="Rectangle 4"/>
          <p:cNvSpPr/>
          <p:nvPr/>
        </p:nvSpPr>
        <p:spPr>
          <a:xfrm>
            <a:off x="2267744" y="6479060"/>
            <a:ext cx="5364088" cy="3241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Source: Ian Reach, </a:t>
            </a:r>
            <a:r>
              <a:rPr lang="en-US" sz="1600" dirty="0">
                <a:solidFill>
                  <a:schemeClr val="tx1"/>
                </a:solidFill>
              </a:rPr>
              <a:t>Principal Marine </a:t>
            </a:r>
            <a:r>
              <a:rPr lang="en-US" sz="1600" dirty="0" smtClean="0">
                <a:solidFill>
                  <a:schemeClr val="tx1"/>
                </a:solidFill>
              </a:rPr>
              <a:t>Ecologist, Marine Space</a:t>
            </a:r>
            <a:endParaRPr lang="en-GB" sz="1600" dirty="0">
              <a:solidFill>
                <a:schemeClr val="tx1"/>
              </a:solidFill>
            </a:endParaRPr>
          </a:p>
        </p:txBody>
      </p:sp>
    </p:spTree>
    <p:extLst>
      <p:ext uri="{BB962C8B-B14F-4D97-AF65-F5344CB8AC3E}">
        <p14:creationId xmlns:p14="http://schemas.microsoft.com/office/powerpoint/2010/main" val="307581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2800" u="sng" dirty="0">
                <a:solidFill>
                  <a:schemeClr val="tx1"/>
                </a:solidFill>
              </a:rPr>
              <a:t>Sensitive species</a:t>
            </a:r>
          </a:p>
          <a:p>
            <a:pPr lvl="1">
              <a:buFont typeface="Courier New" panose="02070309020205020404" pitchFamily="49" charset="0"/>
              <a:buChar char="o"/>
            </a:pPr>
            <a:r>
              <a:rPr lang="en-GB" sz="2800" dirty="0">
                <a:solidFill>
                  <a:schemeClr val="tx1"/>
                </a:solidFill>
              </a:rPr>
              <a:t>Certain fish (incl. eggs and larvae) and marine mammals</a:t>
            </a:r>
          </a:p>
          <a:p>
            <a:r>
              <a:rPr lang="en-GB" sz="2800" u="sng" dirty="0">
                <a:solidFill>
                  <a:schemeClr val="tx1"/>
                </a:solidFill>
              </a:rPr>
              <a:t>Disturbance</a:t>
            </a:r>
          </a:p>
          <a:p>
            <a:pPr lvl="1">
              <a:buFont typeface="Courier New" panose="02070309020205020404" pitchFamily="49" charset="0"/>
              <a:buChar char="o"/>
            </a:pPr>
            <a:r>
              <a:rPr lang="en-GB" sz="2800" dirty="0">
                <a:solidFill>
                  <a:schemeClr val="tx1"/>
                </a:solidFill>
              </a:rPr>
              <a:t>Displacement</a:t>
            </a:r>
          </a:p>
          <a:p>
            <a:pPr lvl="1">
              <a:buFont typeface="Courier New" panose="02070309020205020404" pitchFamily="49" charset="0"/>
              <a:buChar char="o"/>
            </a:pPr>
            <a:r>
              <a:rPr lang="en-GB" sz="2800" dirty="0">
                <a:solidFill>
                  <a:schemeClr val="tx1"/>
                </a:solidFill>
              </a:rPr>
              <a:t>Behaviour </a:t>
            </a:r>
            <a:r>
              <a:rPr lang="en-GB" sz="2800" dirty="0" smtClean="0">
                <a:solidFill>
                  <a:schemeClr val="tx1"/>
                </a:solidFill>
              </a:rPr>
              <a:t>reactions</a:t>
            </a:r>
            <a:endParaRPr lang="en-GB" sz="2800" dirty="0">
              <a:solidFill>
                <a:schemeClr val="tx1"/>
              </a:solidFill>
            </a:endParaRPr>
          </a:p>
          <a:p>
            <a:pPr lvl="1">
              <a:buFont typeface="Courier New" panose="02070309020205020404" pitchFamily="49" charset="0"/>
              <a:buChar char="o"/>
            </a:pPr>
            <a:r>
              <a:rPr lang="en-GB" sz="2800" dirty="0">
                <a:solidFill>
                  <a:schemeClr val="tx1"/>
                </a:solidFill>
              </a:rPr>
              <a:t>Reduced </a:t>
            </a:r>
            <a:r>
              <a:rPr lang="en-GB" sz="2800" dirty="0" smtClean="0">
                <a:solidFill>
                  <a:schemeClr val="tx1"/>
                </a:solidFill>
              </a:rPr>
              <a:t>predation success</a:t>
            </a:r>
            <a:endParaRPr lang="en-GB" sz="2800" dirty="0">
              <a:solidFill>
                <a:schemeClr val="tx1"/>
              </a:solidFill>
            </a:endParaRPr>
          </a:p>
          <a:p>
            <a:r>
              <a:rPr lang="en-GB" sz="2800" u="sng" dirty="0">
                <a:solidFill>
                  <a:schemeClr val="tx1"/>
                </a:solidFill>
              </a:rPr>
              <a:t>Damage, Mortality</a:t>
            </a:r>
          </a:p>
          <a:p>
            <a:r>
              <a:rPr lang="en-GB" sz="2800" u="sng" dirty="0">
                <a:solidFill>
                  <a:schemeClr val="tx1"/>
                </a:solidFill>
              </a:rPr>
              <a:t>Population and Ecosystem-scale </a:t>
            </a:r>
            <a:r>
              <a:rPr lang="en-GB" sz="2800" u="sng" dirty="0" smtClean="0">
                <a:solidFill>
                  <a:schemeClr val="tx1"/>
                </a:solidFill>
              </a:rPr>
              <a:t>effects</a:t>
            </a:r>
            <a:endParaRPr lang="en-GB" sz="2800" u="sng" dirty="0">
              <a:solidFill>
                <a:schemeClr val="tx1"/>
              </a:solidFill>
            </a:endParaRPr>
          </a:p>
        </p:txBody>
      </p:sp>
      <p:sp>
        <p:nvSpPr>
          <p:cNvPr id="3" name="Title 2"/>
          <p:cNvSpPr>
            <a:spLocks noGrp="1"/>
          </p:cNvSpPr>
          <p:nvPr>
            <p:ph type="title"/>
          </p:nvPr>
        </p:nvSpPr>
        <p:spPr>
          <a:xfrm>
            <a:off x="304800" y="228600"/>
            <a:ext cx="8001000" cy="889000"/>
          </a:xfrm>
        </p:spPr>
        <p:txBody>
          <a:bodyPr/>
          <a:lstStyle/>
          <a:p>
            <a:r>
              <a:rPr lang="en-GB" sz="2800" dirty="0" smtClean="0"/>
              <a:t>Example of detailed </a:t>
            </a:r>
            <a:r>
              <a:rPr lang="en-GB" sz="2800" dirty="0"/>
              <a:t>environmental </a:t>
            </a:r>
            <a:r>
              <a:rPr lang="en-GB" sz="2800" dirty="0" smtClean="0"/>
              <a:t>impact:</a:t>
            </a:r>
            <a:br>
              <a:rPr lang="en-GB" sz="2800" dirty="0" smtClean="0"/>
            </a:br>
            <a:r>
              <a:rPr lang="en-GB" sz="2800" dirty="0" smtClean="0">
                <a:solidFill>
                  <a:srgbClr val="C00000"/>
                </a:solidFill>
              </a:rPr>
              <a:t>underwater </a:t>
            </a:r>
            <a:r>
              <a:rPr lang="en-GB" sz="2800" dirty="0">
                <a:solidFill>
                  <a:srgbClr val="C00000"/>
                </a:solidFill>
              </a:rPr>
              <a:t>noise</a:t>
            </a:r>
            <a:endParaRPr lang="en-GB" sz="2800" dirty="0"/>
          </a:p>
        </p:txBody>
      </p:sp>
    </p:spTree>
    <p:extLst>
      <p:ext uri="{BB962C8B-B14F-4D97-AF65-F5344CB8AC3E}">
        <p14:creationId xmlns:p14="http://schemas.microsoft.com/office/powerpoint/2010/main" val="3366001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200" dirty="0" smtClean="0"/>
              <a:t>Underwater noise thresholds per country</a:t>
            </a:r>
            <a:endParaRPr lang="en-GB"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70958166"/>
              </p:ext>
            </p:extLst>
          </p:nvPr>
        </p:nvGraphicFramePr>
        <p:xfrm>
          <a:off x="990600" y="1600200"/>
          <a:ext cx="7924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6136166" y="6237312"/>
            <a:ext cx="3024336" cy="39918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Source: WindEurope</a:t>
            </a:r>
            <a:endParaRPr lang="en-GB" sz="1600" dirty="0">
              <a:solidFill>
                <a:schemeClr val="tx1"/>
              </a:solidFill>
            </a:endParaRPr>
          </a:p>
        </p:txBody>
      </p:sp>
    </p:spTree>
    <p:extLst>
      <p:ext uri="{BB962C8B-B14F-4D97-AF65-F5344CB8AC3E}">
        <p14:creationId xmlns:p14="http://schemas.microsoft.com/office/powerpoint/2010/main" val="2934717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0536" y="83765"/>
            <a:ext cx="8001000" cy="968152"/>
          </a:xfrm>
        </p:spPr>
        <p:txBody>
          <a:bodyPr/>
          <a:lstStyle/>
          <a:p>
            <a:r>
              <a:rPr lang="en-GB" dirty="0"/>
              <a:t>Measured underwater noise levels at fixed offshore wind substructures </a:t>
            </a:r>
            <a:r>
              <a:rPr lang="en-GB" dirty="0" smtClean="0"/>
              <a:t>– Belgium</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63088252"/>
              </p:ext>
            </p:extLst>
          </p:nvPr>
        </p:nvGraphicFramePr>
        <p:xfrm>
          <a:off x="990600" y="1600200"/>
          <a:ext cx="7924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4"/>
          <p:cNvSpPr/>
          <p:nvPr/>
        </p:nvSpPr>
        <p:spPr>
          <a:xfrm>
            <a:off x="5292080" y="2420888"/>
            <a:ext cx="1656184" cy="136815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GB" sz="1200" dirty="0">
                <a:solidFill>
                  <a:srgbClr val="003A6D"/>
                </a:solidFill>
                <a:effectLst/>
                <a:latin typeface="Franklin Gothic Book" panose="020B0503020102020204" pitchFamily="34" charset="0"/>
                <a:ea typeface="HGSoeiKakugothicUB"/>
                <a:cs typeface="Times New Roman" panose="02020603050405020304" pitchFamily="18" charset="0"/>
              </a:rPr>
              <a:t>Difference of </a:t>
            </a:r>
            <a:r>
              <a:rPr lang="en-GB" sz="1200" b="1" dirty="0">
                <a:solidFill>
                  <a:srgbClr val="003A6D"/>
                </a:solidFill>
                <a:effectLst/>
                <a:latin typeface="Franklin Gothic Book" panose="020B0503020102020204" pitchFamily="34" charset="0"/>
                <a:ea typeface="HGSoeiKakugothicUB"/>
                <a:cs typeface="Times New Roman" panose="02020603050405020304" pitchFamily="18" charset="0"/>
              </a:rPr>
              <a:t>57 dB</a:t>
            </a:r>
            <a:r>
              <a:rPr lang="en-GB" sz="1200" dirty="0">
                <a:solidFill>
                  <a:srgbClr val="003A6D"/>
                </a:solidFill>
                <a:effectLst/>
                <a:latin typeface="Franklin Gothic Book" panose="020B0503020102020204" pitchFamily="34" charset="0"/>
                <a:ea typeface="HGSoeiKakugothicUB"/>
                <a:cs typeface="Times New Roman" panose="02020603050405020304" pitchFamily="18" charset="0"/>
              </a:rPr>
              <a:t> between the lowest noise levels of jackets and the highest noise levels of GBFs. </a:t>
            </a:r>
            <a:endParaRPr lang="en-GB" sz="1200" dirty="0">
              <a:effectLst/>
              <a:latin typeface="Franklin Gothic Book" panose="020B0503020102020204" pitchFamily="34" charset="0"/>
              <a:ea typeface="HGSoeiKakugothicUB"/>
              <a:cs typeface="Times New Roman" panose="02020603050405020304" pitchFamily="18" charset="0"/>
            </a:endParaRPr>
          </a:p>
        </p:txBody>
      </p:sp>
      <p:sp>
        <p:nvSpPr>
          <p:cNvPr id="2" name="Rectangle 1"/>
          <p:cNvSpPr/>
          <p:nvPr/>
        </p:nvSpPr>
        <p:spPr>
          <a:xfrm>
            <a:off x="4613920" y="6316694"/>
            <a:ext cx="4301480" cy="5413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Source: </a:t>
            </a:r>
            <a:r>
              <a:rPr lang="en-US" sz="1400" dirty="0">
                <a:solidFill>
                  <a:schemeClr val="tx1"/>
                </a:solidFill>
              </a:rPr>
              <a:t>Environmental impacts of offshore wind farms </a:t>
            </a:r>
            <a:endParaRPr lang="en-US" sz="1400" dirty="0" smtClean="0">
              <a:solidFill>
                <a:schemeClr val="tx1"/>
              </a:solidFill>
            </a:endParaRPr>
          </a:p>
          <a:p>
            <a:pPr algn="ctr"/>
            <a:r>
              <a:rPr lang="en-US" sz="1400" dirty="0" smtClean="0">
                <a:solidFill>
                  <a:schemeClr val="tx1"/>
                </a:solidFill>
              </a:rPr>
              <a:t>in </a:t>
            </a:r>
            <a:r>
              <a:rPr lang="en-US" sz="1400" dirty="0">
                <a:solidFill>
                  <a:schemeClr val="tx1"/>
                </a:solidFill>
              </a:rPr>
              <a:t>the Belgian part of the North Sea, </a:t>
            </a:r>
            <a:r>
              <a:rPr lang="en-US" sz="1400" dirty="0" err="1">
                <a:solidFill>
                  <a:schemeClr val="tx1"/>
                </a:solidFill>
              </a:rPr>
              <a:t>Degraer</a:t>
            </a:r>
            <a:r>
              <a:rPr lang="en-US" sz="1400" dirty="0">
                <a:solidFill>
                  <a:schemeClr val="tx1"/>
                </a:solidFill>
              </a:rPr>
              <a:t> Steven</a:t>
            </a:r>
            <a:endParaRPr lang="en-GB" sz="1400" dirty="0">
              <a:solidFill>
                <a:schemeClr val="tx1"/>
              </a:solidFill>
            </a:endParaRPr>
          </a:p>
        </p:txBody>
      </p:sp>
    </p:spTree>
    <p:extLst>
      <p:ext uri="{BB962C8B-B14F-4D97-AF65-F5344CB8AC3E}">
        <p14:creationId xmlns:p14="http://schemas.microsoft.com/office/powerpoint/2010/main" val="4104442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576809217"/>
              </p:ext>
            </p:extLst>
          </p:nvPr>
        </p:nvGraphicFramePr>
        <p:xfrm>
          <a:off x="1115616" y="1412775"/>
          <a:ext cx="6984778" cy="4696585"/>
        </p:xfrm>
        <a:graphic>
          <a:graphicData uri="http://schemas.openxmlformats.org/drawingml/2006/table">
            <a:tbl>
              <a:tblPr firstRow="1" firstCol="1" bandRow="1">
                <a:tableStyleId>{5C22544A-7EE6-4342-B048-85BDC9FD1C3A}</a:tableStyleId>
              </a:tblPr>
              <a:tblGrid>
                <a:gridCol w="1092285"/>
                <a:gridCol w="902460"/>
                <a:gridCol w="997374"/>
                <a:gridCol w="997374"/>
                <a:gridCol w="997374"/>
                <a:gridCol w="997374"/>
                <a:gridCol w="1000537"/>
              </a:tblGrid>
              <a:tr h="447294">
                <a:tc gridSpan="7">
                  <a:txBody>
                    <a:bodyPr/>
                    <a:lstStyle/>
                    <a:p>
                      <a:pPr marL="0" marR="0">
                        <a:spcBef>
                          <a:spcPts val="0"/>
                        </a:spcBef>
                        <a:spcAft>
                          <a:spcPts val="0"/>
                        </a:spcAft>
                      </a:pPr>
                      <a:endParaRPr lang="en-GB" sz="1400" dirty="0">
                        <a:effectLst/>
                      </a:endParaRPr>
                    </a:p>
                    <a:p>
                      <a:pPr marL="0" marR="0" algn="ctr">
                        <a:spcBef>
                          <a:spcPts val="0"/>
                        </a:spcBef>
                        <a:spcAft>
                          <a:spcPts val="0"/>
                        </a:spcAft>
                      </a:pPr>
                      <a:r>
                        <a:rPr lang="en-GB" sz="1400" dirty="0">
                          <a:effectLst/>
                        </a:rPr>
                        <a:t>Noise mitigation measures</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670941">
                <a:tc>
                  <a:txBody>
                    <a:bodyPr/>
                    <a:lstStyle/>
                    <a:p>
                      <a:pPr marL="0" marR="0">
                        <a:spcBef>
                          <a:spcPts val="0"/>
                        </a:spcBef>
                        <a:spcAft>
                          <a:spcPts val="0"/>
                        </a:spcAft>
                      </a:pPr>
                      <a:r>
                        <a:rPr lang="en-GB" sz="1400" dirty="0">
                          <a:effectLst/>
                        </a:rPr>
                        <a:t>Country</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Exclusion zone</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Acoustic Deterrent Devices</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Seasonal restrictions</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Soft start</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Noise threshold</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Passive acoustic monitoring</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r>
              <a:tr h="670941">
                <a:tc>
                  <a:txBody>
                    <a:bodyPr/>
                    <a:lstStyle/>
                    <a:p>
                      <a:pPr marL="0" marR="0">
                        <a:spcBef>
                          <a:spcPts val="0"/>
                        </a:spcBef>
                        <a:spcAft>
                          <a:spcPts val="0"/>
                        </a:spcAft>
                      </a:pPr>
                      <a:r>
                        <a:rPr lang="en-GB" sz="1400">
                          <a:effectLst/>
                        </a:rPr>
                        <a:t>Belgium</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 </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x</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x</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x</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185 dB SEL at 750m </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x</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r>
              <a:tr h="447294">
                <a:tc>
                  <a:txBody>
                    <a:bodyPr/>
                    <a:lstStyle/>
                    <a:p>
                      <a:pPr marL="0" marR="0">
                        <a:spcBef>
                          <a:spcPts val="0"/>
                        </a:spcBef>
                        <a:spcAft>
                          <a:spcPts val="0"/>
                        </a:spcAft>
                      </a:pPr>
                      <a:r>
                        <a:rPr lang="en-GB" sz="1400">
                          <a:effectLst/>
                        </a:rPr>
                        <a:t>Denmark</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 </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x</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x</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183 dB SEL</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endParaRPr lang="en-GB" sz="1400" dirty="0">
                        <a:effectLst/>
                        <a:latin typeface="Times New Roman" panose="02020603050405020304" pitchFamily="18" charset="0"/>
                      </a:endParaRPr>
                    </a:p>
                  </a:txBody>
                  <a:tcPr marL="68580" marR="68580" marT="0" marB="0"/>
                </a:tc>
              </a:tr>
              <a:tr h="894587">
                <a:tc>
                  <a:txBody>
                    <a:bodyPr/>
                    <a:lstStyle/>
                    <a:p>
                      <a:pPr marL="0" marR="0">
                        <a:spcBef>
                          <a:spcPts val="0"/>
                        </a:spcBef>
                        <a:spcAft>
                          <a:spcPts val="0"/>
                        </a:spcAft>
                      </a:pPr>
                      <a:r>
                        <a:rPr lang="en-GB" sz="1400">
                          <a:effectLst/>
                        </a:rPr>
                        <a:t>Germany</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 </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x</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x</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160 dB SEL - 190 dB SPL at 750m</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x</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r>
              <a:tr h="223647">
                <a:tc>
                  <a:txBody>
                    <a:bodyPr/>
                    <a:lstStyle/>
                    <a:p>
                      <a:pPr marL="0" marR="0">
                        <a:spcBef>
                          <a:spcPts val="0"/>
                        </a:spcBef>
                        <a:spcAft>
                          <a:spcPts val="0"/>
                        </a:spcAft>
                      </a:pPr>
                      <a:r>
                        <a:rPr lang="en-GB" sz="1400">
                          <a:effectLst/>
                        </a:rPr>
                        <a:t> </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 </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 </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r>
              <a:tr h="894587">
                <a:tc>
                  <a:txBody>
                    <a:bodyPr/>
                    <a:lstStyle/>
                    <a:p>
                      <a:pPr marL="0" marR="0">
                        <a:spcBef>
                          <a:spcPts val="0"/>
                        </a:spcBef>
                        <a:spcAft>
                          <a:spcPts val="0"/>
                        </a:spcAft>
                      </a:pPr>
                      <a:r>
                        <a:rPr lang="en-GB" sz="1400">
                          <a:effectLst/>
                        </a:rPr>
                        <a:t>The Netherlands</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 </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x</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x</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x</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160 dB SEL - 172 dB SEL at 750m</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 </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r>
              <a:tr h="447294">
                <a:tc>
                  <a:txBody>
                    <a:bodyPr/>
                    <a:lstStyle/>
                    <a:p>
                      <a:pPr marL="0" marR="0">
                        <a:spcBef>
                          <a:spcPts val="0"/>
                        </a:spcBef>
                        <a:spcAft>
                          <a:spcPts val="0"/>
                        </a:spcAft>
                      </a:pPr>
                      <a:r>
                        <a:rPr lang="en-GB" sz="1400" dirty="0">
                          <a:effectLst/>
                        </a:rPr>
                        <a:t>The United Kingdom</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x</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x</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x</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GB" sz="1400">
                        <a:effectLst/>
                        <a:latin typeface="Franklin Gothic Book" panose="020B0503020102020204" pitchFamily="34" charset="0"/>
                        <a:ea typeface="HGSoeiKakugothicUB"/>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x (incl. MMOs)</a:t>
                      </a:r>
                      <a:endParaRPr lang="en-GB" sz="1400" dirty="0">
                        <a:effectLst/>
                        <a:latin typeface="Franklin Gothic Book" panose="020B0503020102020204" pitchFamily="34" charset="0"/>
                        <a:ea typeface="HGSoeiKakugothicUB"/>
                        <a:cs typeface="Times New Roman" panose="02020603050405020304" pitchFamily="18" charset="0"/>
                      </a:endParaRPr>
                    </a:p>
                  </a:txBody>
                  <a:tcPr marL="68580" marR="68580" marT="0" marB="0"/>
                </a:tc>
              </a:tr>
            </a:tbl>
          </a:graphicData>
        </a:graphic>
      </p:graphicFrame>
      <p:sp>
        <p:nvSpPr>
          <p:cNvPr id="3" name="Title 2"/>
          <p:cNvSpPr>
            <a:spLocks noGrp="1"/>
          </p:cNvSpPr>
          <p:nvPr>
            <p:ph type="title"/>
          </p:nvPr>
        </p:nvSpPr>
        <p:spPr>
          <a:xfrm>
            <a:off x="304800" y="116632"/>
            <a:ext cx="8001000" cy="648072"/>
          </a:xfrm>
        </p:spPr>
        <p:txBody>
          <a:bodyPr/>
          <a:lstStyle/>
          <a:p>
            <a:r>
              <a:rPr lang="en-GB" sz="3200" dirty="0" smtClean="0"/>
              <a:t>Overview of noise mitigation measures</a:t>
            </a:r>
            <a:br>
              <a:rPr lang="en-GB" sz="3200" dirty="0" smtClean="0"/>
            </a:br>
            <a:endParaRPr lang="en-GB" sz="3200" dirty="0"/>
          </a:p>
        </p:txBody>
      </p:sp>
      <p:sp>
        <p:nvSpPr>
          <p:cNvPr id="7" name="Rectangle 6"/>
          <p:cNvSpPr/>
          <p:nvPr/>
        </p:nvSpPr>
        <p:spPr>
          <a:xfrm>
            <a:off x="1583668" y="6165782"/>
            <a:ext cx="6300699" cy="59164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Source: Underwater noise caused by pile driving. Impacts on marine mammals, regulations and offshore </a:t>
            </a:r>
            <a:r>
              <a:rPr lang="en-GB" sz="1400" dirty="0">
                <a:solidFill>
                  <a:schemeClr val="tx1"/>
                </a:solidFill>
              </a:rPr>
              <a:t>wind developments, </a:t>
            </a:r>
            <a:r>
              <a:rPr lang="en-GB" sz="1400" dirty="0" err="1">
                <a:solidFill>
                  <a:schemeClr val="tx1"/>
                </a:solidFill>
              </a:rPr>
              <a:t>Pondera</a:t>
            </a:r>
            <a:r>
              <a:rPr lang="en-GB" sz="1400" dirty="0">
                <a:solidFill>
                  <a:schemeClr val="tx1"/>
                </a:solidFill>
              </a:rPr>
              <a:t> </a:t>
            </a:r>
            <a:r>
              <a:rPr lang="en-GB" sz="1400" dirty="0" smtClean="0">
                <a:solidFill>
                  <a:schemeClr val="tx1"/>
                </a:solidFill>
              </a:rPr>
              <a:t>Consult, 2014. </a:t>
            </a:r>
            <a:endParaRPr lang="en-GB" sz="1400" dirty="0">
              <a:solidFill>
                <a:schemeClr val="tx1"/>
              </a:solidFill>
            </a:endParaRPr>
          </a:p>
        </p:txBody>
      </p:sp>
    </p:spTree>
    <p:extLst>
      <p:ext uri="{BB962C8B-B14F-4D97-AF65-F5344CB8AC3E}">
        <p14:creationId xmlns:p14="http://schemas.microsoft.com/office/powerpoint/2010/main" val="234634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1484784"/>
            <a:ext cx="7924800" cy="5112568"/>
          </a:xfrm>
        </p:spPr>
        <p:txBody>
          <a:bodyPr/>
          <a:lstStyle/>
          <a:p>
            <a:pPr marL="0" indent="0">
              <a:buNone/>
            </a:pPr>
            <a:r>
              <a:rPr lang="en-GB" sz="2800" dirty="0" smtClean="0">
                <a:solidFill>
                  <a:schemeClr val="tx1"/>
                </a:solidFill>
              </a:rPr>
              <a:t>Combination of mitigation measure applied, established through </a:t>
            </a:r>
            <a:r>
              <a:rPr lang="en-GB" sz="2800" dirty="0">
                <a:solidFill>
                  <a:schemeClr val="tx1"/>
                </a:solidFill>
              </a:rPr>
              <a:t>the Conditions of </a:t>
            </a:r>
            <a:r>
              <a:rPr lang="en-GB" sz="2800" dirty="0" smtClean="0">
                <a:solidFill>
                  <a:schemeClr val="tx1"/>
                </a:solidFill>
              </a:rPr>
              <a:t>the Marine Licence:</a:t>
            </a:r>
          </a:p>
          <a:p>
            <a:r>
              <a:rPr lang="en-GB" sz="2800" dirty="0" smtClean="0">
                <a:solidFill>
                  <a:schemeClr val="tx1"/>
                </a:solidFill>
              </a:rPr>
              <a:t>Piling </a:t>
            </a:r>
            <a:r>
              <a:rPr lang="en-GB" sz="2800" dirty="0">
                <a:solidFill>
                  <a:schemeClr val="tx1"/>
                </a:solidFill>
              </a:rPr>
              <a:t>restrictions in sole spawning periods </a:t>
            </a:r>
            <a:endParaRPr lang="en-GB" sz="2800" dirty="0" smtClean="0">
              <a:solidFill>
                <a:schemeClr val="tx1"/>
              </a:solidFill>
            </a:endParaRPr>
          </a:p>
          <a:p>
            <a:r>
              <a:rPr lang="en-GB" sz="2800" dirty="0" smtClean="0">
                <a:solidFill>
                  <a:schemeClr val="tx1"/>
                </a:solidFill>
              </a:rPr>
              <a:t>Noise </a:t>
            </a:r>
            <a:r>
              <a:rPr lang="en-GB" sz="2800" dirty="0">
                <a:solidFill>
                  <a:schemeClr val="tx1"/>
                </a:solidFill>
              </a:rPr>
              <a:t>modelling at consent application stage </a:t>
            </a:r>
            <a:endParaRPr lang="en-GB" sz="2800" dirty="0" smtClean="0">
              <a:solidFill>
                <a:schemeClr val="tx1"/>
              </a:solidFill>
            </a:endParaRPr>
          </a:p>
          <a:p>
            <a:r>
              <a:rPr lang="en-GB" sz="2800" dirty="0" smtClean="0">
                <a:solidFill>
                  <a:schemeClr val="tx1"/>
                </a:solidFill>
              </a:rPr>
              <a:t>Noise </a:t>
            </a:r>
            <a:r>
              <a:rPr lang="en-GB" sz="2800" dirty="0">
                <a:solidFill>
                  <a:schemeClr val="tx1"/>
                </a:solidFill>
              </a:rPr>
              <a:t>measurements on first piling </a:t>
            </a:r>
            <a:endParaRPr lang="en-GB" sz="2800" dirty="0" smtClean="0">
              <a:solidFill>
                <a:schemeClr val="tx1"/>
              </a:solidFill>
            </a:endParaRPr>
          </a:p>
          <a:p>
            <a:r>
              <a:rPr lang="en-GB" sz="2800" dirty="0" smtClean="0">
                <a:solidFill>
                  <a:schemeClr val="tx1"/>
                </a:solidFill>
              </a:rPr>
              <a:t>Marine </a:t>
            </a:r>
            <a:r>
              <a:rPr lang="en-GB" sz="2800" dirty="0">
                <a:solidFill>
                  <a:schemeClr val="tx1"/>
                </a:solidFill>
              </a:rPr>
              <a:t>mammal observers </a:t>
            </a:r>
            <a:endParaRPr lang="en-GB" sz="2800" dirty="0" smtClean="0">
              <a:solidFill>
                <a:schemeClr val="tx1"/>
              </a:solidFill>
            </a:endParaRPr>
          </a:p>
          <a:p>
            <a:r>
              <a:rPr lang="en-GB" sz="2800" dirty="0" smtClean="0">
                <a:solidFill>
                  <a:schemeClr val="tx1"/>
                </a:solidFill>
              </a:rPr>
              <a:t>Soft </a:t>
            </a:r>
            <a:r>
              <a:rPr lang="en-GB" sz="2800" dirty="0">
                <a:solidFill>
                  <a:schemeClr val="tx1"/>
                </a:solidFill>
              </a:rPr>
              <a:t>start piling </a:t>
            </a:r>
            <a:endParaRPr lang="en-GB" sz="2800" dirty="0" smtClean="0">
              <a:solidFill>
                <a:schemeClr val="tx1"/>
              </a:solidFill>
            </a:endParaRPr>
          </a:p>
          <a:p>
            <a:r>
              <a:rPr lang="en-GB" sz="2800" dirty="0" smtClean="0">
                <a:solidFill>
                  <a:schemeClr val="tx1"/>
                </a:solidFill>
              </a:rPr>
              <a:t>Acoustic </a:t>
            </a:r>
            <a:r>
              <a:rPr lang="en-GB" sz="2800" dirty="0">
                <a:solidFill>
                  <a:schemeClr val="tx1"/>
                </a:solidFill>
              </a:rPr>
              <a:t>deterrent devices used </a:t>
            </a:r>
            <a:endParaRPr lang="en-GB" sz="2800" dirty="0" smtClean="0">
              <a:solidFill>
                <a:schemeClr val="tx1"/>
              </a:solidFill>
            </a:endParaRPr>
          </a:p>
          <a:p>
            <a:r>
              <a:rPr lang="en-GB" sz="2800" dirty="0" smtClean="0">
                <a:solidFill>
                  <a:schemeClr val="tx1"/>
                </a:solidFill>
              </a:rPr>
              <a:t>Onshore </a:t>
            </a:r>
            <a:r>
              <a:rPr lang="en-GB" sz="2800" dirty="0">
                <a:solidFill>
                  <a:schemeClr val="tx1"/>
                </a:solidFill>
              </a:rPr>
              <a:t>noise monitoring</a:t>
            </a:r>
          </a:p>
        </p:txBody>
      </p:sp>
      <p:sp>
        <p:nvSpPr>
          <p:cNvPr id="3" name="Title 2"/>
          <p:cNvSpPr>
            <a:spLocks noGrp="1"/>
          </p:cNvSpPr>
          <p:nvPr>
            <p:ph type="title"/>
          </p:nvPr>
        </p:nvSpPr>
        <p:spPr>
          <a:xfrm>
            <a:off x="611560" y="116632"/>
            <a:ext cx="6554402" cy="896144"/>
          </a:xfrm>
        </p:spPr>
        <p:txBody>
          <a:bodyPr/>
          <a:lstStyle/>
          <a:p>
            <a:r>
              <a:rPr lang="en-US" sz="2800" dirty="0"/>
              <a:t>Noise Mitigation Measures Applied at GWYNT Y MÔR Offshore Wind </a:t>
            </a:r>
            <a:r>
              <a:rPr lang="en-US" sz="2800" dirty="0" smtClean="0"/>
              <a:t>farm - UK</a:t>
            </a:r>
            <a:endParaRPr lang="en-GB" sz="2800" dirty="0"/>
          </a:p>
        </p:txBody>
      </p:sp>
    </p:spTree>
    <p:extLst>
      <p:ext uri="{BB962C8B-B14F-4D97-AF65-F5344CB8AC3E}">
        <p14:creationId xmlns:p14="http://schemas.microsoft.com/office/powerpoint/2010/main" val="8854997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16632"/>
            <a:ext cx="8001000" cy="1040160"/>
          </a:xfrm>
        </p:spPr>
        <p:txBody>
          <a:bodyPr/>
          <a:lstStyle/>
          <a:p>
            <a:r>
              <a:rPr lang="en-GB" sz="2400" dirty="0" smtClean="0"/>
              <a:t>Noise potential reduction of different mitigation techniques used mostly in Germany – </a:t>
            </a:r>
            <a:r>
              <a:rPr lang="en-GB" sz="2000" dirty="0" smtClean="0">
                <a:solidFill>
                  <a:srgbClr val="C00000"/>
                </a:solidFill>
              </a:rPr>
              <a:t>very strict noise levels! </a:t>
            </a:r>
            <a:endParaRPr lang="en-GB" sz="20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1367287"/>
              </p:ext>
            </p:extLst>
          </p:nvPr>
        </p:nvGraphicFramePr>
        <p:xfrm>
          <a:off x="539552" y="1610698"/>
          <a:ext cx="7924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2987824" y="6136661"/>
            <a:ext cx="5976664" cy="5326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Source: Development </a:t>
            </a:r>
            <a:r>
              <a:rPr lang="en-US" sz="1400" dirty="0">
                <a:solidFill>
                  <a:schemeClr val="tx1"/>
                </a:solidFill>
              </a:rPr>
              <a:t>of Noise Mitigation Measures in Offshore Wind </a:t>
            </a:r>
            <a:r>
              <a:rPr lang="en-US" sz="1400" dirty="0" smtClean="0">
                <a:solidFill>
                  <a:schemeClr val="tx1"/>
                </a:solidFill>
              </a:rPr>
              <a:t>Farm Construction 2013, </a:t>
            </a:r>
            <a:r>
              <a:rPr lang="en-US" sz="1400" dirty="0">
                <a:solidFill>
                  <a:schemeClr val="tx1"/>
                </a:solidFill>
              </a:rPr>
              <a:t>Federal Agency for Nature </a:t>
            </a:r>
            <a:r>
              <a:rPr lang="en-US" sz="1400" dirty="0" smtClean="0">
                <a:solidFill>
                  <a:schemeClr val="tx1"/>
                </a:solidFill>
              </a:rPr>
              <a:t>Conservation (Germany). </a:t>
            </a:r>
            <a:endParaRPr lang="en-GB" sz="1400" dirty="0">
              <a:solidFill>
                <a:schemeClr val="tx1"/>
              </a:solidFill>
            </a:endParaRPr>
          </a:p>
        </p:txBody>
      </p:sp>
    </p:spTree>
    <p:extLst>
      <p:ext uri="{BB962C8B-B14F-4D97-AF65-F5344CB8AC3E}">
        <p14:creationId xmlns:p14="http://schemas.microsoft.com/office/powerpoint/2010/main" val="2235114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32656"/>
            <a:ext cx="8001000" cy="590706"/>
          </a:xfrm>
        </p:spPr>
        <p:txBody>
          <a:bodyPr/>
          <a:lstStyle/>
          <a:p>
            <a:r>
              <a:rPr lang="en-IE" sz="3200" dirty="0" smtClean="0"/>
              <a:t>Presentation outline</a:t>
            </a:r>
            <a:endParaRPr lang="en-GB" sz="3200" dirty="0"/>
          </a:p>
        </p:txBody>
      </p:sp>
      <p:sp>
        <p:nvSpPr>
          <p:cNvPr id="6" name="Content Placeholder 1"/>
          <p:cNvSpPr>
            <a:spLocks noGrp="1"/>
          </p:cNvSpPr>
          <p:nvPr>
            <p:ph idx="1"/>
          </p:nvPr>
        </p:nvSpPr>
        <p:spPr>
          <a:xfrm>
            <a:off x="304800" y="1988840"/>
            <a:ext cx="8352928" cy="4065315"/>
          </a:xfrm>
        </p:spPr>
        <p:txBody>
          <a:bodyPr/>
          <a:lstStyle/>
          <a:p>
            <a:pPr lvl="1">
              <a:buFont typeface="Arial" pitchFamily="34" charset="0"/>
              <a:buChar char="•"/>
            </a:pPr>
            <a:r>
              <a:rPr lang="en-GB" sz="3200" dirty="0" smtClean="0">
                <a:solidFill>
                  <a:schemeClr val="tx1"/>
                </a:solidFill>
                <a:latin typeface="Franklin Gothic Book" charset="0"/>
              </a:rPr>
              <a:t>Introduction</a:t>
            </a:r>
          </a:p>
          <a:p>
            <a:pPr lvl="1">
              <a:buFont typeface="Arial" pitchFamily="34" charset="0"/>
              <a:buChar char="•"/>
            </a:pPr>
            <a:r>
              <a:rPr lang="en-GB" sz="3200" dirty="0" smtClean="0">
                <a:solidFill>
                  <a:schemeClr val="tx1"/>
                </a:solidFill>
                <a:latin typeface="Franklin Gothic Book" charset="0"/>
              </a:rPr>
              <a:t>Methodology</a:t>
            </a:r>
          </a:p>
          <a:p>
            <a:pPr lvl="1">
              <a:buFont typeface="Arial" pitchFamily="34" charset="0"/>
              <a:buChar char="•"/>
            </a:pPr>
            <a:r>
              <a:rPr lang="nl-BE" sz="3200" dirty="0" smtClean="0">
                <a:solidFill>
                  <a:schemeClr val="tx1"/>
                </a:solidFill>
                <a:latin typeface="Franklin Gothic Book" charset="0"/>
              </a:rPr>
              <a:t>Construction </a:t>
            </a:r>
            <a:r>
              <a:rPr lang="en-GB" sz="3200" dirty="0" smtClean="0">
                <a:solidFill>
                  <a:schemeClr val="tx1"/>
                </a:solidFill>
                <a:latin typeface="Franklin Gothic Book" charset="0"/>
              </a:rPr>
              <a:t>phase</a:t>
            </a:r>
            <a:r>
              <a:rPr lang="nl-BE" sz="3200" dirty="0" smtClean="0">
                <a:solidFill>
                  <a:schemeClr val="tx1"/>
                </a:solidFill>
                <a:latin typeface="Franklin Gothic Book" charset="0"/>
              </a:rPr>
              <a:t> – </a:t>
            </a:r>
            <a:r>
              <a:rPr lang="en-US" sz="3200" dirty="0" smtClean="0">
                <a:solidFill>
                  <a:schemeClr val="tx1"/>
                </a:solidFill>
                <a:latin typeface="Franklin Gothic Book" charset="0"/>
              </a:rPr>
              <a:t>positive and adverse environmental impacts</a:t>
            </a:r>
          </a:p>
          <a:p>
            <a:pPr lvl="1">
              <a:buFont typeface="Arial" pitchFamily="34" charset="0"/>
              <a:buChar char="•"/>
            </a:pPr>
            <a:r>
              <a:rPr lang="en-US" sz="3200" dirty="0" smtClean="0">
                <a:solidFill>
                  <a:schemeClr val="tx1"/>
                </a:solidFill>
                <a:latin typeface="Franklin Gothic Book" charset="0"/>
              </a:rPr>
              <a:t>Mitigating wind farm construction impacts</a:t>
            </a:r>
          </a:p>
          <a:p>
            <a:pPr lvl="1">
              <a:buFont typeface="Arial" pitchFamily="34" charset="0"/>
              <a:buChar char="•"/>
            </a:pPr>
            <a:r>
              <a:rPr lang="en-US" sz="3200" dirty="0" smtClean="0">
                <a:solidFill>
                  <a:schemeClr val="tx1"/>
                </a:solidFill>
                <a:latin typeface="Franklin Gothic Book" charset="0"/>
              </a:rPr>
              <a:t>Social acceptance of offshore wind farm </a:t>
            </a:r>
          </a:p>
        </p:txBody>
      </p:sp>
    </p:spTree>
    <p:extLst>
      <p:ext uri="{BB962C8B-B14F-4D97-AF65-F5344CB8AC3E}">
        <p14:creationId xmlns:p14="http://schemas.microsoft.com/office/powerpoint/2010/main" val="902909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600" dirty="0" smtClean="0"/>
              <a:t>Noise mitigation - Bubble curtain</a:t>
            </a:r>
            <a:endParaRPr lang="en-GB" sz="3600" dirty="0"/>
          </a:p>
        </p:txBody>
      </p:sp>
      <p:pic>
        <p:nvPicPr>
          <p:cNvPr id="4" name="Picture 2" descr="http://www.renewablesinternational.net/files/smthumbnaildata/1500x/6/4/4/5/1/Trianel_Blasenschleier.jpg"/>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539552" y="1480922"/>
            <a:ext cx="8280920" cy="537707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2303748" y="3320988"/>
            <a:ext cx="504056" cy="648072"/>
          </a:xfrm>
          <a:prstGeom prst="straightConnector1">
            <a:avLst/>
          </a:prstGeom>
          <a:ln w="1460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03447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600" dirty="0" smtClean="0"/>
              <a:t>Community engagement strategy</a:t>
            </a:r>
            <a:endParaRPr lang="en-GB" sz="3600" dirty="0"/>
          </a:p>
        </p:txBody>
      </p:sp>
      <p:graphicFrame>
        <p:nvGraphicFramePr>
          <p:cNvPr id="8" name="Diagramm 7"/>
          <p:cNvGraphicFramePr>
            <a:graphicFrameLocks noGrp="1"/>
          </p:cNvGraphicFramePr>
          <p:nvPr>
            <p:ph idx="1"/>
            <p:extLst>
              <p:ext uri="{D42A27DB-BD31-4B8C-83A1-F6EECF244321}">
                <p14:modId xmlns:p14="http://schemas.microsoft.com/office/powerpoint/2010/main" val="459908039"/>
              </p:ext>
            </p:extLst>
          </p:nvPr>
        </p:nvGraphicFramePr>
        <p:xfrm>
          <a:off x="1691680" y="1772816"/>
          <a:ext cx="792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179512" y="2780928"/>
            <a:ext cx="3475112" cy="32403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Tx/>
              <a:buChar char="-"/>
            </a:pPr>
            <a:r>
              <a:rPr lang="en-GB" sz="2000" dirty="0" smtClean="0">
                <a:solidFill>
                  <a:srgbClr val="FF0000"/>
                </a:solidFill>
              </a:rPr>
              <a:t>Community benefit for onshore wind received  positively, transfer of the experience to offshore?</a:t>
            </a:r>
          </a:p>
          <a:p>
            <a:pPr marL="342900" indent="-342900" algn="ctr">
              <a:buFontTx/>
              <a:buChar char="-"/>
            </a:pPr>
            <a:endParaRPr lang="en-GB" sz="2000" dirty="0" smtClean="0">
              <a:solidFill>
                <a:srgbClr val="FF0000"/>
              </a:solidFill>
            </a:endParaRPr>
          </a:p>
          <a:p>
            <a:pPr marL="342900" indent="-342900" algn="ctr">
              <a:buFontTx/>
              <a:buChar char="-"/>
            </a:pPr>
            <a:r>
              <a:rPr lang="en-US" sz="2000" dirty="0">
                <a:solidFill>
                  <a:srgbClr val="FF0000"/>
                </a:solidFill>
              </a:rPr>
              <a:t>However, </a:t>
            </a:r>
            <a:r>
              <a:rPr lang="en-US" sz="2000" dirty="0" smtClean="0">
                <a:solidFill>
                  <a:srgbClr val="FF0000"/>
                </a:solidFill>
              </a:rPr>
              <a:t>differences </a:t>
            </a:r>
            <a:r>
              <a:rPr lang="en-US" sz="2000" dirty="0">
                <a:solidFill>
                  <a:srgbClr val="FF0000"/>
                </a:solidFill>
              </a:rPr>
              <a:t>in identifying nearby communities, maturity of the industry, technology and project </a:t>
            </a:r>
            <a:r>
              <a:rPr lang="en-US" sz="2000" dirty="0" smtClean="0">
                <a:solidFill>
                  <a:srgbClr val="FF0000"/>
                </a:solidFill>
              </a:rPr>
              <a:t>economics</a:t>
            </a:r>
            <a:r>
              <a:rPr lang="en-US" sz="2000" dirty="0">
                <a:solidFill>
                  <a:srgbClr val="FF0000"/>
                </a:solidFill>
              </a:rPr>
              <a:t>?</a:t>
            </a:r>
            <a:endParaRPr lang="en-GB" sz="2000" dirty="0">
              <a:solidFill>
                <a:srgbClr val="FF0000"/>
              </a:solidFill>
            </a:endParaRPr>
          </a:p>
        </p:txBody>
      </p:sp>
    </p:spTree>
    <p:extLst>
      <p:ext uri="{BB962C8B-B14F-4D97-AF65-F5344CB8AC3E}">
        <p14:creationId xmlns:p14="http://schemas.microsoft.com/office/powerpoint/2010/main" val="21212425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04463" y="1518027"/>
            <a:ext cx="7889635" cy="5001419"/>
          </a:xfrm>
        </p:spPr>
        <p:txBody>
          <a:bodyPr/>
          <a:lstStyle/>
          <a:p>
            <a:pPr marL="0" indent="0">
              <a:buNone/>
            </a:pPr>
            <a:r>
              <a:rPr lang="en-US" sz="2800" dirty="0">
                <a:solidFill>
                  <a:schemeClr val="tx1"/>
                </a:solidFill>
                <a:latin typeface="Franklin Gothic Medium" panose="020B0603020102020204" pitchFamily="34" charset="0"/>
              </a:rPr>
              <a:t>An example of supporting local </a:t>
            </a:r>
            <a:r>
              <a:rPr lang="en-US" sz="2800" dirty="0" smtClean="0">
                <a:solidFill>
                  <a:schemeClr val="tx1"/>
                </a:solidFill>
                <a:latin typeface="Franklin Gothic Medium" panose="020B0603020102020204" pitchFamily="34" charset="0"/>
              </a:rPr>
              <a:t>development: </a:t>
            </a:r>
            <a:r>
              <a:rPr lang="en-GB" sz="2800" dirty="0" err="1" smtClean="0">
                <a:solidFill>
                  <a:schemeClr val="tx1"/>
                </a:solidFill>
                <a:latin typeface="Franklin Gothic Medium" panose="020B0603020102020204" pitchFamily="34" charset="0"/>
              </a:rPr>
              <a:t>Gwynt</a:t>
            </a:r>
            <a:r>
              <a:rPr lang="en-GB" sz="2800" dirty="0" smtClean="0">
                <a:solidFill>
                  <a:schemeClr val="tx1"/>
                </a:solidFill>
                <a:latin typeface="Franklin Gothic Medium" panose="020B0603020102020204" pitchFamily="34" charset="0"/>
              </a:rPr>
              <a:t> </a:t>
            </a:r>
            <a:r>
              <a:rPr lang="en-GB" sz="2800" dirty="0">
                <a:solidFill>
                  <a:schemeClr val="tx1"/>
                </a:solidFill>
                <a:latin typeface="Franklin Gothic Medium" panose="020B0603020102020204" pitchFamily="34" charset="0"/>
              </a:rPr>
              <a:t>y </a:t>
            </a:r>
            <a:r>
              <a:rPr lang="en-GB" sz="2800" dirty="0" err="1">
                <a:solidFill>
                  <a:schemeClr val="tx1"/>
                </a:solidFill>
                <a:latin typeface="Franklin Gothic Medium" panose="020B0603020102020204" pitchFamily="34" charset="0"/>
              </a:rPr>
              <a:t>Môr</a:t>
            </a:r>
            <a:r>
              <a:rPr lang="en-GB" sz="2800" dirty="0">
                <a:solidFill>
                  <a:schemeClr val="tx1"/>
                </a:solidFill>
                <a:latin typeface="Franklin Gothic Medium" panose="020B0603020102020204" pitchFamily="34" charset="0"/>
              </a:rPr>
              <a:t> (576MW)</a:t>
            </a:r>
          </a:p>
          <a:p>
            <a:pPr marL="457200" indent="-457200">
              <a:buFont typeface="Arial" panose="020B0604020202020204" pitchFamily="34" charset="0"/>
              <a:buChar char="•"/>
            </a:pPr>
            <a:r>
              <a:rPr lang="en-GB" dirty="0">
                <a:solidFill>
                  <a:srgbClr val="FF0000"/>
                </a:solidFill>
                <a:latin typeface="Franklin Gothic Medium" panose="020B0603020102020204" pitchFamily="34" charset="0"/>
              </a:rPr>
              <a:t>Community fund: </a:t>
            </a:r>
            <a:r>
              <a:rPr lang="en-GB" dirty="0">
                <a:solidFill>
                  <a:schemeClr val="tx1"/>
                </a:solidFill>
                <a:latin typeface="Franklin Gothic Medium" panose="020B0603020102020204" pitchFamily="34" charset="0"/>
              </a:rPr>
              <a:t>£19 </a:t>
            </a:r>
            <a:r>
              <a:rPr lang="en-GB" dirty="0" err="1">
                <a:solidFill>
                  <a:schemeClr val="tx1"/>
                </a:solidFill>
                <a:latin typeface="Franklin Gothic Medium" panose="020B0603020102020204" pitchFamily="34" charset="0"/>
              </a:rPr>
              <a:t>mln</a:t>
            </a:r>
            <a:r>
              <a:rPr lang="en-GB" dirty="0">
                <a:solidFill>
                  <a:schemeClr val="tx1"/>
                </a:solidFill>
                <a:latin typeface="Franklin Gothic Medium" panose="020B0603020102020204" pitchFamily="34" charset="0"/>
              </a:rPr>
              <a:t> over 25 </a:t>
            </a:r>
            <a:r>
              <a:rPr lang="en-GB" dirty="0" smtClean="0">
                <a:solidFill>
                  <a:schemeClr val="tx1"/>
                </a:solidFill>
                <a:latin typeface="Franklin Gothic Medium" panose="020B0603020102020204" pitchFamily="34" charset="0"/>
              </a:rPr>
              <a:t>years</a:t>
            </a:r>
          </a:p>
          <a:p>
            <a:pPr marL="1257300" lvl="2" indent="-457200">
              <a:buFont typeface="Arial" panose="020B0604020202020204" pitchFamily="34" charset="0"/>
              <a:buChar char="•"/>
            </a:pPr>
            <a:r>
              <a:rPr lang="en-US" sz="2400" dirty="0" smtClean="0">
                <a:solidFill>
                  <a:schemeClr val="tx1"/>
                </a:solidFill>
                <a:latin typeface="Franklin Gothic Medium" panose="020B0603020102020204" pitchFamily="34" charset="0"/>
              </a:rPr>
              <a:t>Privately </a:t>
            </a:r>
            <a:r>
              <a:rPr lang="en-US" sz="2400" dirty="0">
                <a:solidFill>
                  <a:schemeClr val="tx1"/>
                </a:solidFill>
                <a:latin typeface="Franklin Gothic Medium" panose="020B0603020102020204" pitchFamily="34" charset="0"/>
              </a:rPr>
              <a:t>funded grant and loan </a:t>
            </a:r>
            <a:r>
              <a:rPr lang="en-US" sz="2400" dirty="0" smtClean="0">
                <a:solidFill>
                  <a:schemeClr val="tx1"/>
                </a:solidFill>
                <a:latin typeface="Franklin Gothic Medium" panose="020B0603020102020204" pitchFamily="34" charset="0"/>
              </a:rPr>
              <a:t>scheme</a:t>
            </a:r>
          </a:p>
          <a:p>
            <a:pPr marL="1257300" lvl="2" indent="-457200">
              <a:buFont typeface="Arial" panose="020B0604020202020204" pitchFamily="34" charset="0"/>
              <a:buChar char="•"/>
            </a:pPr>
            <a:r>
              <a:rPr lang="en-US" sz="2400" dirty="0" smtClean="0">
                <a:solidFill>
                  <a:schemeClr val="tx1"/>
                </a:solidFill>
                <a:latin typeface="Franklin Gothic Medium" panose="020B0603020102020204" pitchFamily="34" charset="0"/>
              </a:rPr>
              <a:t>Fully </a:t>
            </a:r>
            <a:r>
              <a:rPr lang="en-US" sz="2400" dirty="0">
                <a:solidFill>
                  <a:schemeClr val="tx1"/>
                </a:solidFill>
                <a:latin typeface="Franklin Gothic Medium" panose="020B0603020102020204" pitchFamily="34" charset="0"/>
              </a:rPr>
              <a:t>flexible fund objectives</a:t>
            </a:r>
            <a:endParaRPr lang="en-GB" sz="2400" dirty="0">
              <a:solidFill>
                <a:schemeClr val="tx1"/>
              </a:solidFill>
              <a:latin typeface="Franklin Gothic Medium" panose="020B0603020102020204" pitchFamily="34" charset="0"/>
            </a:endParaRPr>
          </a:p>
          <a:p>
            <a:pPr marL="457200" indent="-457200">
              <a:buFont typeface="Arial" panose="020B0604020202020204" pitchFamily="34" charset="0"/>
              <a:buChar char="•"/>
            </a:pPr>
            <a:r>
              <a:rPr lang="en-US" dirty="0">
                <a:solidFill>
                  <a:srgbClr val="FF0000"/>
                </a:solidFill>
                <a:latin typeface="Franklin Gothic Medium" panose="020B0603020102020204" pitchFamily="34" charset="0"/>
              </a:rPr>
              <a:t>Tourism fund: </a:t>
            </a:r>
            <a:r>
              <a:rPr lang="en-GB" dirty="0">
                <a:solidFill>
                  <a:schemeClr val="tx1"/>
                </a:solidFill>
                <a:latin typeface="Franklin Gothic Medium" panose="020B0603020102020204" pitchFamily="34" charset="0"/>
              </a:rPr>
              <a:t>£</a:t>
            </a:r>
            <a:r>
              <a:rPr lang="en-GB" dirty="0" smtClean="0">
                <a:solidFill>
                  <a:schemeClr val="tx1"/>
                </a:solidFill>
                <a:latin typeface="Franklin Gothic Medium" panose="020B0603020102020204" pitchFamily="34" charset="0"/>
              </a:rPr>
              <a:t>690,000</a:t>
            </a:r>
          </a:p>
          <a:p>
            <a:pPr marL="1257300" lvl="2" indent="-457200">
              <a:buFont typeface="Arial" panose="020B0604020202020204" pitchFamily="34" charset="0"/>
              <a:buChar char="•"/>
            </a:pPr>
            <a:r>
              <a:rPr lang="en-US" sz="2400" dirty="0" smtClean="0">
                <a:solidFill>
                  <a:schemeClr val="tx1"/>
                </a:solidFill>
                <a:latin typeface="Franklin Gothic Medium" panose="020B0603020102020204" pitchFamily="34" charset="0"/>
              </a:rPr>
              <a:t>Facilitating </a:t>
            </a:r>
            <a:r>
              <a:rPr lang="en-US" sz="2400" dirty="0">
                <a:solidFill>
                  <a:schemeClr val="tx1"/>
                </a:solidFill>
                <a:latin typeface="Franklin Gothic Medium" panose="020B0603020102020204" pitchFamily="34" charset="0"/>
              </a:rPr>
              <a:t>pier upgrade for cruise </a:t>
            </a:r>
            <a:r>
              <a:rPr lang="en-US" sz="2400" dirty="0" smtClean="0">
                <a:solidFill>
                  <a:schemeClr val="tx1"/>
                </a:solidFill>
                <a:latin typeface="Franklin Gothic Medium" panose="020B0603020102020204" pitchFamily="34" charset="0"/>
              </a:rPr>
              <a:t>liners</a:t>
            </a:r>
          </a:p>
          <a:p>
            <a:pPr marL="1257300" lvl="2" indent="-457200">
              <a:buFont typeface="Arial" panose="020B0604020202020204" pitchFamily="34" charset="0"/>
              <a:buChar char="•"/>
            </a:pPr>
            <a:r>
              <a:rPr lang="en-US" sz="2400" dirty="0" smtClean="0">
                <a:solidFill>
                  <a:schemeClr val="tx1"/>
                </a:solidFill>
                <a:latin typeface="Franklin Gothic Medium" panose="020B0603020102020204" pitchFamily="34" charset="0"/>
              </a:rPr>
              <a:t>Achieving </a:t>
            </a:r>
            <a:r>
              <a:rPr lang="en-US" sz="2400" dirty="0">
                <a:solidFill>
                  <a:schemeClr val="tx1"/>
                </a:solidFill>
                <a:latin typeface="Franklin Gothic Medium" panose="020B0603020102020204" pitchFamily="34" charset="0"/>
              </a:rPr>
              <a:t>blue flag status for beach</a:t>
            </a:r>
            <a:endParaRPr lang="en-GB" sz="2400" dirty="0">
              <a:solidFill>
                <a:schemeClr val="tx1"/>
              </a:solidFill>
              <a:latin typeface="Franklin Gothic Medium" panose="020B0603020102020204" pitchFamily="34" charset="0"/>
            </a:endParaRPr>
          </a:p>
          <a:p>
            <a:pPr marL="457200" indent="-457200">
              <a:buFont typeface="Arial" panose="020B0604020202020204" pitchFamily="34" charset="0"/>
              <a:buChar char="•"/>
            </a:pPr>
            <a:r>
              <a:rPr lang="en-US" dirty="0">
                <a:solidFill>
                  <a:srgbClr val="FF0000"/>
                </a:solidFill>
                <a:latin typeface="Franklin Gothic Medium" panose="020B0603020102020204" pitchFamily="34" charset="0"/>
              </a:rPr>
              <a:t>RNLI partnership: </a:t>
            </a:r>
            <a:r>
              <a:rPr lang="en-GB" dirty="0">
                <a:solidFill>
                  <a:schemeClr val="tx1"/>
                </a:solidFill>
                <a:latin typeface="Franklin Gothic Medium" panose="020B0603020102020204" pitchFamily="34" charset="0"/>
              </a:rPr>
              <a:t>£3.8 </a:t>
            </a:r>
            <a:r>
              <a:rPr lang="en-GB" dirty="0" err="1">
                <a:solidFill>
                  <a:schemeClr val="tx1"/>
                </a:solidFill>
                <a:latin typeface="Franklin Gothic Medium" panose="020B0603020102020204" pitchFamily="34" charset="0"/>
              </a:rPr>
              <a:t>mln</a:t>
            </a:r>
            <a:endParaRPr lang="en-GB" dirty="0">
              <a:solidFill>
                <a:schemeClr val="tx1"/>
              </a:solidFill>
              <a:latin typeface="Franklin Gothic Medium" panose="020B0603020102020204" pitchFamily="34" charset="0"/>
            </a:endParaRPr>
          </a:p>
          <a:p>
            <a:pPr marL="1314450" lvl="2" indent="-457200">
              <a:buFont typeface="Arial" panose="020B0604020202020204" pitchFamily="34" charset="0"/>
              <a:buChar char="•"/>
            </a:pPr>
            <a:r>
              <a:rPr lang="en-US" sz="2400" dirty="0">
                <a:solidFill>
                  <a:schemeClr val="tx1"/>
                </a:solidFill>
                <a:latin typeface="Franklin Gothic Medium" panose="020B0603020102020204" pitchFamily="34" charset="0"/>
              </a:rPr>
              <a:t>5 year partnership to support lifeguards</a:t>
            </a:r>
          </a:p>
          <a:p>
            <a:endParaRPr lang="en-GB" dirty="0">
              <a:solidFill>
                <a:schemeClr val="tx1"/>
              </a:solidFill>
            </a:endParaRPr>
          </a:p>
        </p:txBody>
      </p:sp>
      <p:sp>
        <p:nvSpPr>
          <p:cNvPr id="3" name="Title 2"/>
          <p:cNvSpPr>
            <a:spLocks noGrp="1"/>
          </p:cNvSpPr>
          <p:nvPr>
            <p:ph type="title"/>
          </p:nvPr>
        </p:nvSpPr>
        <p:spPr/>
        <p:txBody>
          <a:bodyPr/>
          <a:lstStyle/>
          <a:p>
            <a:r>
              <a:rPr lang="en-GB" sz="3600" dirty="0" smtClean="0"/>
              <a:t>Community engagement</a:t>
            </a:r>
            <a:endParaRPr lang="en-GB" sz="3600" dirty="0"/>
          </a:p>
        </p:txBody>
      </p:sp>
      <p:sp>
        <p:nvSpPr>
          <p:cNvPr id="4" name="TextBox 3"/>
          <p:cNvSpPr txBox="1"/>
          <p:nvPr/>
        </p:nvSpPr>
        <p:spPr>
          <a:xfrm>
            <a:off x="7081664" y="6519446"/>
            <a:ext cx="2448272" cy="338554"/>
          </a:xfrm>
          <a:prstGeom prst="rect">
            <a:avLst/>
          </a:prstGeom>
          <a:noFill/>
        </p:spPr>
        <p:txBody>
          <a:bodyPr wrap="square" rtlCol="0">
            <a:spAutoFit/>
          </a:bodyPr>
          <a:lstStyle/>
          <a:p>
            <a:r>
              <a:rPr lang="en-US" sz="1600" dirty="0" smtClean="0">
                <a:latin typeface="Franklin Gothic Medium" panose="020B0603020102020204" pitchFamily="34" charset="0"/>
              </a:rPr>
              <a:t>Source: RWE Innogy</a:t>
            </a:r>
          </a:p>
        </p:txBody>
      </p:sp>
    </p:spTree>
    <p:extLst>
      <p:ext uri="{BB962C8B-B14F-4D97-AF65-F5344CB8AC3E}">
        <p14:creationId xmlns:p14="http://schemas.microsoft.com/office/powerpoint/2010/main" val="3004359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Co-ownership</a:t>
            </a:r>
            <a:endParaRPr lang="en-GB" dirty="0"/>
          </a:p>
        </p:txBody>
      </p:sp>
      <p:graphicFrame>
        <p:nvGraphicFramePr>
          <p:cNvPr id="7" name="Diagram 6"/>
          <p:cNvGraphicFramePr/>
          <p:nvPr>
            <p:extLst>
              <p:ext uri="{D42A27DB-BD31-4B8C-83A1-F6EECF244321}">
                <p14:modId xmlns:p14="http://schemas.microsoft.com/office/powerpoint/2010/main" val="3664479221"/>
              </p:ext>
            </p:extLst>
          </p:nvPr>
        </p:nvGraphicFramePr>
        <p:xfrm>
          <a:off x="971600" y="1196752"/>
          <a:ext cx="7560840"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8417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ertical Text Placeholder 6"/>
          <p:cNvSpPr>
            <a:spLocks noGrp="1"/>
          </p:cNvSpPr>
          <p:nvPr>
            <p:ph type="body" orient="vert" idx="1"/>
          </p:nvPr>
        </p:nvSpPr>
        <p:spPr/>
        <p:txBody>
          <a:bodyPr/>
          <a:lstStyle/>
          <a:p>
            <a:endParaRPr lang="en-GB"/>
          </a:p>
        </p:txBody>
      </p:sp>
      <p:sp>
        <p:nvSpPr>
          <p:cNvPr id="8" name="Text Placeholder 7"/>
          <p:cNvSpPr>
            <a:spLocks noGrp="1"/>
          </p:cNvSpPr>
          <p:nvPr>
            <p:ph type="body" sz="quarter" idx="10"/>
          </p:nvPr>
        </p:nvSpPr>
        <p:spPr/>
        <p:txBody>
          <a:bodyPr/>
          <a:lstStyle/>
          <a:p>
            <a:r>
              <a:rPr lang="en-GB" sz="3600" dirty="0" smtClean="0"/>
              <a:t>Conclusions</a:t>
            </a:r>
            <a:endParaRPr lang="en-GB" sz="3600" dirty="0"/>
          </a:p>
        </p:txBody>
      </p:sp>
      <p:pic>
        <p:nvPicPr>
          <p:cNvPr id="4" name="Picture 2" descr="http://www.adwenoffshore.com/wp-content/uploads/2015/01/82029.jpg"/>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a:ext>
            </a:extLst>
          </a:blip>
          <a:srcRect b="1384"/>
          <a:stretch/>
        </p:blipFill>
        <p:spPr bwMode="auto">
          <a:xfrm>
            <a:off x="0" y="1444625"/>
            <a:ext cx="9144000" cy="53927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444167"/>
            <a:ext cx="9144000" cy="5393418"/>
          </a:xfrm>
          <a:prstGeom prst="rect">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6" name="Rectangle 5"/>
          <p:cNvSpPr/>
          <p:nvPr/>
        </p:nvSpPr>
        <p:spPr>
          <a:xfrm>
            <a:off x="476545" y="1657473"/>
            <a:ext cx="8190910" cy="482429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Tx/>
              <a:buChar char="-"/>
            </a:pPr>
            <a:endParaRPr lang="en-GB" sz="3200" dirty="0" smtClean="0"/>
          </a:p>
          <a:p>
            <a:pPr marL="342900" indent="-342900">
              <a:buFontTx/>
              <a:buChar char="-"/>
            </a:pPr>
            <a:r>
              <a:rPr lang="en-GB" sz="2800" dirty="0"/>
              <a:t>Well documented positive impacts </a:t>
            </a:r>
            <a:r>
              <a:rPr lang="en-GB" sz="2800" dirty="0" smtClean="0"/>
              <a:t>of offshore </a:t>
            </a:r>
            <a:r>
              <a:rPr lang="en-GB" sz="2800" dirty="0"/>
              <a:t>wind </a:t>
            </a:r>
            <a:r>
              <a:rPr lang="en-GB" sz="2800" dirty="0" smtClean="0"/>
              <a:t>farms,</a:t>
            </a:r>
            <a:endParaRPr lang="en-GB" sz="2800" dirty="0"/>
          </a:p>
          <a:p>
            <a:pPr marL="342900" indent="-342900">
              <a:buFontTx/>
              <a:buChar char="-"/>
            </a:pPr>
            <a:r>
              <a:rPr lang="en-GB" sz="2800" dirty="0"/>
              <a:t>All types of foundations have an environmental impact </a:t>
            </a:r>
            <a:r>
              <a:rPr lang="en-GB" sz="2800" dirty="0" smtClean="0"/>
              <a:t>but </a:t>
            </a:r>
            <a:r>
              <a:rPr lang="en-US" sz="2800" dirty="0"/>
              <a:t>r</a:t>
            </a:r>
            <a:r>
              <a:rPr lang="en-US" sz="2800" dirty="0" smtClean="0"/>
              <a:t>ecovery </a:t>
            </a:r>
            <a:r>
              <a:rPr lang="en-US" sz="2800" dirty="0"/>
              <a:t>from these effects is expected within the lifespan of the windfarm </a:t>
            </a:r>
            <a:r>
              <a:rPr lang="en-US" sz="2800" dirty="0" smtClean="0"/>
              <a:t>project,</a:t>
            </a:r>
          </a:p>
          <a:p>
            <a:pPr marL="342900" indent="-342900">
              <a:buFontTx/>
              <a:buChar char="-"/>
            </a:pPr>
            <a:r>
              <a:rPr lang="en-US" sz="2800" dirty="0" smtClean="0"/>
              <a:t>Several mitigation solutions available for underwater noise but bear in mind the costs,</a:t>
            </a:r>
          </a:p>
          <a:p>
            <a:pPr marL="342900" indent="-342900">
              <a:buFontTx/>
              <a:buChar char="-"/>
            </a:pPr>
            <a:r>
              <a:rPr lang="en-US" sz="2800" dirty="0" smtClean="0"/>
              <a:t>Community engagement and benefit sharing are core aspects of a successful social acceptance strategy.</a:t>
            </a:r>
            <a:endParaRPr lang="en-GB" sz="3200" dirty="0" smtClean="0"/>
          </a:p>
          <a:p>
            <a:pPr marL="342900" indent="-342900" algn="ctr">
              <a:buFontTx/>
              <a:buChar char="-"/>
            </a:pPr>
            <a:endParaRPr lang="en-GB" sz="3200" dirty="0"/>
          </a:p>
        </p:txBody>
      </p:sp>
    </p:spTree>
    <p:extLst>
      <p:ext uri="{BB962C8B-B14F-4D97-AF65-F5344CB8AC3E}">
        <p14:creationId xmlns:p14="http://schemas.microsoft.com/office/powerpoint/2010/main" val="1762661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idx="1"/>
          </p:nvPr>
        </p:nvSpPr>
        <p:spPr>
          <a:xfrm>
            <a:off x="611560" y="1600200"/>
            <a:ext cx="7924800" cy="4709120"/>
          </a:xfrm>
        </p:spPr>
        <p:txBody>
          <a:bodyPr/>
          <a:lstStyle/>
          <a:p>
            <a:pPr marL="457200" lvl="1" indent="0">
              <a:buNone/>
            </a:pPr>
            <a:r>
              <a:rPr lang="en-US" sz="2400" b="1" dirty="0" smtClean="0">
                <a:solidFill>
                  <a:schemeClr val="tx1"/>
                </a:solidFill>
                <a:latin typeface="+mn-lt"/>
              </a:rPr>
              <a:t>Objective</a:t>
            </a:r>
            <a:r>
              <a:rPr lang="en-GB" sz="2400" dirty="0" smtClean="0">
                <a:solidFill>
                  <a:schemeClr val="tx1"/>
                </a:solidFill>
              </a:rPr>
              <a:t>: examine </a:t>
            </a:r>
            <a:r>
              <a:rPr lang="en-GB" sz="2400" dirty="0">
                <a:solidFill>
                  <a:schemeClr val="tx1"/>
                </a:solidFill>
              </a:rPr>
              <a:t>the environmental and non-technical impacts of </a:t>
            </a:r>
            <a:r>
              <a:rPr lang="en-US" sz="2400" dirty="0" smtClean="0">
                <a:solidFill>
                  <a:schemeClr val="tx1"/>
                </a:solidFill>
              </a:rPr>
              <a:t>lean </a:t>
            </a:r>
            <a:r>
              <a:rPr lang="en-US" sz="2400" dirty="0">
                <a:solidFill>
                  <a:schemeClr val="tx1"/>
                </a:solidFill>
              </a:rPr>
              <a:t>principles applied to offshore wind </a:t>
            </a:r>
            <a:r>
              <a:rPr lang="en-US" sz="2400" dirty="0" smtClean="0">
                <a:solidFill>
                  <a:schemeClr val="tx1"/>
                </a:solidFill>
              </a:rPr>
              <a:t>farms </a:t>
            </a:r>
            <a:r>
              <a:rPr lang="en-GB" sz="2400" dirty="0" smtClean="0">
                <a:solidFill>
                  <a:schemeClr val="tx1"/>
                </a:solidFill>
              </a:rPr>
              <a:t>with </a:t>
            </a:r>
            <a:r>
              <a:rPr lang="en-GB" sz="2400" dirty="0">
                <a:solidFill>
                  <a:schemeClr val="tx1"/>
                </a:solidFill>
              </a:rPr>
              <a:t>a particular focus on life cycle analysis</a:t>
            </a:r>
            <a:r>
              <a:rPr lang="en-GB" sz="2400" dirty="0" smtClean="0">
                <a:solidFill>
                  <a:schemeClr val="tx1"/>
                </a:solidFill>
              </a:rPr>
              <a:t>.</a:t>
            </a:r>
          </a:p>
          <a:p>
            <a:pPr lvl="1"/>
            <a:r>
              <a:rPr lang="en-US" sz="2400" u="sng" dirty="0" smtClean="0">
                <a:solidFill>
                  <a:schemeClr val="tx1"/>
                </a:solidFill>
              </a:rPr>
              <a:t>environmental </a:t>
            </a:r>
            <a:r>
              <a:rPr lang="en-US" sz="2400" u="sng" dirty="0">
                <a:solidFill>
                  <a:schemeClr val="tx1"/>
                </a:solidFill>
              </a:rPr>
              <a:t>impacts </a:t>
            </a:r>
            <a:r>
              <a:rPr lang="en-US" sz="2400" dirty="0" smtClean="0">
                <a:solidFill>
                  <a:schemeClr val="tx1"/>
                </a:solidFill>
              </a:rPr>
              <a:t>resulted </a:t>
            </a:r>
            <a:r>
              <a:rPr lang="en-US" sz="2400" dirty="0">
                <a:solidFill>
                  <a:schemeClr val="tx1"/>
                </a:solidFill>
              </a:rPr>
              <a:t>from new foundation systems: fixed and floating, from installation activities, operation and maintenance strategies deployed as well as decommissioning activities. </a:t>
            </a:r>
          </a:p>
          <a:p>
            <a:pPr lvl="1"/>
            <a:r>
              <a:rPr lang="en-US" sz="2400" u="sng" dirty="0" smtClean="0">
                <a:solidFill>
                  <a:schemeClr val="tx1"/>
                </a:solidFill>
              </a:rPr>
              <a:t>non-technical </a:t>
            </a:r>
            <a:r>
              <a:rPr lang="en-US" sz="2400" u="sng" dirty="0">
                <a:solidFill>
                  <a:schemeClr val="tx1"/>
                </a:solidFill>
              </a:rPr>
              <a:t>impacts </a:t>
            </a:r>
            <a:r>
              <a:rPr lang="en-US" sz="2400" dirty="0" smtClean="0">
                <a:solidFill>
                  <a:schemeClr val="tx1"/>
                </a:solidFill>
              </a:rPr>
              <a:t>refers to creation of local </a:t>
            </a:r>
            <a:r>
              <a:rPr lang="en-US" sz="2400" dirty="0">
                <a:solidFill>
                  <a:schemeClr val="tx1"/>
                </a:solidFill>
              </a:rPr>
              <a:t>employment, local growth, training and skills as wells as synergies with other sea </a:t>
            </a:r>
            <a:r>
              <a:rPr lang="en-US" sz="2400" dirty="0" smtClean="0">
                <a:solidFill>
                  <a:schemeClr val="tx1"/>
                </a:solidFill>
              </a:rPr>
              <a:t>users.</a:t>
            </a:r>
          </a:p>
          <a:p>
            <a:pPr lvl="1"/>
            <a:r>
              <a:rPr lang="en-US" sz="2400" u="sng" dirty="0" smtClean="0">
                <a:solidFill>
                  <a:schemeClr val="tx1"/>
                </a:solidFill>
              </a:rPr>
              <a:t>Community engagement </a:t>
            </a:r>
            <a:r>
              <a:rPr lang="en-US" sz="2400" dirty="0" smtClean="0">
                <a:solidFill>
                  <a:schemeClr val="tx1"/>
                </a:solidFill>
              </a:rPr>
              <a:t>for offshore </a:t>
            </a:r>
            <a:r>
              <a:rPr lang="en-US" sz="2400" dirty="0">
                <a:solidFill>
                  <a:schemeClr val="tx1"/>
                </a:solidFill>
              </a:rPr>
              <a:t>wind </a:t>
            </a:r>
            <a:r>
              <a:rPr lang="en-US" sz="2400" dirty="0" smtClean="0">
                <a:solidFill>
                  <a:schemeClr val="tx1"/>
                </a:solidFill>
              </a:rPr>
              <a:t>farms.</a:t>
            </a:r>
            <a:endParaRPr lang="en-US" sz="2400" dirty="0">
              <a:solidFill>
                <a:schemeClr val="tx1"/>
              </a:solidFill>
            </a:endParaRPr>
          </a:p>
          <a:p>
            <a:pPr marL="457200" lvl="1" indent="0">
              <a:buNone/>
            </a:pPr>
            <a:endParaRPr lang="en-GB" dirty="0" smtClean="0">
              <a:solidFill>
                <a:schemeClr val="tx1"/>
              </a:solidFill>
            </a:endParaRPr>
          </a:p>
          <a:p>
            <a:pPr lvl="2"/>
            <a:endParaRPr lang="en-GB" sz="1600" dirty="0" smtClean="0"/>
          </a:p>
          <a:p>
            <a:pPr lvl="1"/>
            <a:endParaRPr lang="en-GB" sz="1800" dirty="0">
              <a:solidFill>
                <a:schemeClr val="tx1"/>
              </a:solidFill>
              <a:latin typeface="+mn-lt"/>
              <a:cs typeface="ヒラギノ角ゴ Pro W3" charset="0"/>
            </a:endParaRPr>
          </a:p>
        </p:txBody>
      </p:sp>
      <p:sp>
        <p:nvSpPr>
          <p:cNvPr id="13314" name="Title 2"/>
          <p:cNvSpPr>
            <a:spLocks noGrp="1"/>
          </p:cNvSpPr>
          <p:nvPr>
            <p:ph type="title"/>
          </p:nvPr>
        </p:nvSpPr>
        <p:spPr>
          <a:xfrm>
            <a:off x="314823" y="332656"/>
            <a:ext cx="8001000" cy="590550"/>
          </a:xfrm>
        </p:spPr>
        <p:txBody>
          <a:bodyPr/>
          <a:lstStyle/>
          <a:p>
            <a:pPr lvl="1"/>
            <a:r>
              <a:rPr lang="en-GB" sz="3200" dirty="0">
                <a:solidFill>
                  <a:schemeClr val="tx1"/>
                </a:solidFill>
              </a:rPr>
              <a:t>Introduction</a:t>
            </a:r>
          </a:p>
        </p:txBody>
      </p:sp>
    </p:spTree>
    <p:extLst>
      <p:ext uri="{BB962C8B-B14F-4D97-AF65-F5344CB8AC3E}">
        <p14:creationId xmlns:p14="http://schemas.microsoft.com/office/powerpoint/2010/main" val="2367599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idx="1"/>
          </p:nvPr>
        </p:nvSpPr>
        <p:spPr>
          <a:xfrm>
            <a:off x="611560" y="1600200"/>
            <a:ext cx="7924800" cy="4525963"/>
          </a:xfrm>
        </p:spPr>
        <p:txBody>
          <a:bodyPr/>
          <a:lstStyle/>
          <a:p>
            <a:r>
              <a:rPr lang="en-US" sz="2800" dirty="0" smtClean="0">
                <a:solidFill>
                  <a:schemeClr val="accent1"/>
                </a:solidFill>
              </a:rPr>
              <a:t>EWEA </a:t>
            </a:r>
            <a:r>
              <a:rPr lang="en-US" sz="2800" dirty="0">
                <a:solidFill>
                  <a:schemeClr val="accent1"/>
                </a:solidFill>
              </a:rPr>
              <a:t>proceedings 2010 to 2015 (sessions dedicated to environment and social acceptance)</a:t>
            </a:r>
          </a:p>
          <a:p>
            <a:r>
              <a:rPr lang="en-US" sz="2800" dirty="0">
                <a:solidFill>
                  <a:schemeClr val="accent1"/>
                </a:solidFill>
              </a:rPr>
              <a:t>Scientific papers and journals</a:t>
            </a:r>
          </a:p>
          <a:p>
            <a:r>
              <a:rPr lang="en-US" sz="2800" dirty="0">
                <a:solidFill>
                  <a:schemeClr val="accent1"/>
                </a:solidFill>
              </a:rPr>
              <a:t>Policy reports and studies</a:t>
            </a:r>
          </a:p>
          <a:p>
            <a:r>
              <a:rPr lang="en-US" sz="2800" dirty="0">
                <a:solidFill>
                  <a:schemeClr val="accent1"/>
                </a:solidFill>
              </a:rPr>
              <a:t>EU funded projects </a:t>
            </a:r>
          </a:p>
          <a:p>
            <a:r>
              <a:rPr lang="en-US" sz="2800" dirty="0">
                <a:solidFill>
                  <a:schemeClr val="accent1"/>
                </a:solidFill>
              </a:rPr>
              <a:t>Input from </a:t>
            </a:r>
            <a:r>
              <a:rPr lang="en-US" sz="2800" dirty="0" smtClean="0">
                <a:solidFill>
                  <a:schemeClr val="accent1"/>
                </a:solidFill>
              </a:rPr>
              <a:t>industry environmental experts</a:t>
            </a:r>
            <a:endParaRPr lang="en-US" sz="2800" dirty="0">
              <a:solidFill>
                <a:schemeClr val="accent1"/>
              </a:solidFill>
            </a:endParaRPr>
          </a:p>
        </p:txBody>
      </p:sp>
      <p:sp>
        <p:nvSpPr>
          <p:cNvPr id="13314" name="Title 2"/>
          <p:cNvSpPr>
            <a:spLocks noGrp="1"/>
          </p:cNvSpPr>
          <p:nvPr>
            <p:ph type="title"/>
          </p:nvPr>
        </p:nvSpPr>
        <p:spPr>
          <a:xfrm>
            <a:off x="314823" y="332656"/>
            <a:ext cx="8001000" cy="590550"/>
          </a:xfrm>
        </p:spPr>
        <p:txBody>
          <a:bodyPr/>
          <a:lstStyle/>
          <a:p>
            <a:pPr lvl="1"/>
            <a:r>
              <a:rPr lang="en-GB" sz="3200" dirty="0">
                <a:solidFill>
                  <a:schemeClr val="tx1"/>
                </a:solidFill>
              </a:rPr>
              <a:t>Methodology</a:t>
            </a:r>
          </a:p>
        </p:txBody>
      </p:sp>
    </p:spTree>
    <p:extLst>
      <p:ext uri="{BB962C8B-B14F-4D97-AF65-F5344CB8AC3E}">
        <p14:creationId xmlns:p14="http://schemas.microsoft.com/office/powerpoint/2010/main" val="1521399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idx="1"/>
          </p:nvPr>
        </p:nvSpPr>
        <p:spPr>
          <a:xfrm>
            <a:off x="611560" y="1600200"/>
            <a:ext cx="7924800" cy="4525963"/>
          </a:xfrm>
        </p:spPr>
        <p:txBody>
          <a:bodyPr/>
          <a:lstStyle/>
          <a:p>
            <a:pPr lvl="1">
              <a:lnSpc>
                <a:spcPct val="150000"/>
              </a:lnSpc>
            </a:pPr>
            <a:r>
              <a:rPr lang="en-US" sz="2800" i="1" dirty="0" smtClean="0">
                <a:solidFill>
                  <a:schemeClr val="tx1"/>
                </a:solidFill>
                <a:latin typeface="+mn-lt"/>
                <a:cs typeface="ヒラギノ角ゴ Pro W3" charset="0"/>
              </a:rPr>
              <a:t>Effectively </a:t>
            </a:r>
            <a:r>
              <a:rPr lang="en-US" sz="2800" i="1" dirty="0">
                <a:solidFill>
                  <a:schemeClr val="tx1"/>
                </a:solidFill>
                <a:latin typeface="+mn-lt"/>
                <a:cs typeface="ヒラギノ角ゴ Pro W3" charset="0"/>
              </a:rPr>
              <a:t>mitigating climate change, the single largest threat to </a:t>
            </a:r>
            <a:r>
              <a:rPr lang="en-US" sz="2800" i="1" dirty="0" smtClean="0">
                <a:solidFill>
                  <a:schemeClr val="tx1"/>
                </a:solidFill>
                <a:latin typeface="+mn-lt"/>
                <a:cs typeface="ヒラギノ角ゴ Pro W3" charset="0"/>
              </a:rPr>
              <a:t>biodiversity</a:t>
            </a:r>
          </a:p>
          <a:p>
            <a:pPr lvl="1">
              <a:lnSpc>
                <a:spcPct val="150000"/>
              </a:lnSpc>
            </a:pPr>
            <a:r>
              <a:rPr lang="en-US" sz="2800" i="1" dirty="0" smtClean="0">
                <a:solidFill>
                  <a:schemeClr val="tx1"/>
                </a:solidFill>
                <a:latin typeface="+mn-lt"/>
                <a:cs typeface="ヒラギノ角ゴ Pro W3" charset="0"/>
              </a:rPr>
              <a:t>Trawling </a:t>
            </a:r>
            <a:r>
              <a:rPr lang="en-US" sz="2800" i="1" dirty="0">
                <a:solidFill>
                  <a:schemeClr val="tx1"/>
                </a:solidFill>
                <a:latin typeface="+mn-lt"/>
                <a:cs typeface="ヒラギノ角ゴ Pro W3" charset="0"/>
              </a:rPr>
              <a:t>exclusion and impacts on </a:t>
            </a:r>
            <a:r>
              <a:rPr lang="en-US" sz="2800" i="1" dirty="0" smtClean="0">
                <a:solidFill>
                  <a:schemeClr val="tx1"/>
                </a:solidFill>
                <a:latin typeface="+mn-lt"/>
                <a:cs typeface="ヒラギノ角ゴ Pro W3" charset="0"/>
              </a:rPr>
              <a:t>fish</a:t>
            </a:r>
          </a:p>
          <a:p>
            <a:pPr lvl="1">
              <a:lnSpc>
                <a:spcPct val="150000"/>
              </a:lnSpc>
            </a:pPr>
            <a:r>
              <a:rPr lang="en-US" sz="2800" i="1" dirty="0" smtClean="0">
                <a:solidFill>
                  <a:schemeClr val="tx1"/>
                </a:solidFill>
                <a:latin typeface="+mn-lt"/>
                <a:cs typeface="ヒラギノ角ゴ Pro W3" charset="0"/>
              </a:rPr>
              <a:t>Artificial </a:t>
            </a:r>
            <a:r>
              <a:rPr lang="en-US" sz="2800" i="1" dirty="0">
                <a:solidFill>
                  <a:schemeClr val="tx1"/>
                </a:solidFill>
                <a:latin typeface="+mn-lt"/>
                <a:cs typeface="ヒラギノ角ゴ Pro W3" charset="0"/>
              </a:rPr>
              <a:t>reef </a:t>
            </a:r>
            <a:r>
              <a:rPr lang="en-US" sz="2800" i="1" dirty="0" smtClean="0">
                <a:solidFill>
                  <a:schemeClr val="tx1"/>
                </a:solidFill>
                <a:latin typeface="+mn-lt"/>
                <a:cs typeface="ヒラギノ角ゴ Pro W3" charset="0"/>
              </a:rPr>
              <a:t>effects</a:t>
            </a:r>
          </a:p>
          <a:p>
            <a:pPr lvl="1">
              <a:lnSpc>
                <a:spcPct val="150000"/>
              </a:lnSpc>
            </a:pPr>
            <a:r>
              <a:rPr lang="en-US" sz="2800" i="1" dirty="0" smtClean="0">
                <a:solidFill>
                  <a:schemeClr val="tx1"/>
                </a:solidFill>
                <a:latin typeface="+mn-lt"/>
                <a:cs typeface="ヒラギノ角ゴ Pro W3" charset="0"/>
              </a:rPr>
              <a:t>Habitat enhancement </a:t>
            </a:r>
            <a:endParaRPr lang="en-US" sz="2800" i="1" dirty="0">
              <a:solidFill>
                <a:schemeClr val="tx1"/>
              </a:solidFill>
              <a:latin typeface="+mn-lt"/>
              <a:cs typeface="ヒラギノ角ゴ Pro W3" charset="0"/>
            </a:endParaRPr>
          </a:p>
          <a:p>
            <a:pPr lvl="1">
              <a:lnSpc>
                <a:spcPct val="150000"/>
              </a:lnSpc>
            </a:pPr>
            <a:r>
              <a:rPr lang="en-US" sz="2800" i="1" dirty="0" smtClean="0">
                <a:solidFill>
                  <a:schemeClr val="tx1"/>
                </a:solidFill>
                <a:latin typeface="+mn-lt"/>
                <a:cs typeface="ヒラギノ角ゴ Pro W3" charset="0"/>
              </a:rPr>
              <a:t>Synergies with aquaculture</a:t>
            </a:r>
          </a:p>
          <a:p>
            <a:pPr lvl="1">
              <a:lnSpc>
                <a:spcPct val="150000"/>
              </a:lnSpc>
            </a:pPr>
            <a:endParaRPr lang="nl-BE" i="1" dirty="0">
              <a:solidFill>
                <a:schemeClr val="tx1"/>
              </a:solidFill>
              <a:latin typeface="+mn-lt"/>
              <a:cs typeface="ヒラギノ角ゴ Pro W3" charset="0"/>
            </a:endParaRPr>
          </a:p>
          <a:p>
            <a:pPr lvl="1"/>
            <a:endParaRPr lang="en-GB" sz="1800" dirty="0">
              <a:solidFill>
                <a:schemeClr val="tx1"/>
              </a:solidFill>
              <a:latin typeface="+mn-lt"/>
              <a:cs typeface="ヒラギノ角ゴ Pro W3" charset="0"/>
            </a:endParaRPr>
          </a:p>
        </p:txBody>
      </p:sp>
      <p:sp>
        <p:nvSpPr>
          <p:cNvPr id="13314" name="Title 2"/>
          <p:cNvSpPr>
            <a:spLocks noGrp="1"/>
          </p:cNvSpPr>
          <p:nvPr>
            <p:ph type="title"/>
          </p:nvPr>
        </p:nvSpPr>
        <p:spPr>
          <a:xfrm>
            <a:off x="179512" y="-11473"/>
            <a:ext cx="6408712" cy="1224136"/>
          </a:xfrm>
        </p:spPr>
        <p:txBody>
          <a:bodyPr/>
          <a:lstStyle/>
          <a:p>
            <a:pPr lvl="1"/>
            <a:r>
              <a:rPr lang="en-US" sz="3200" dirty="0">
                <a:solidFill>
                  <a:schemeClr val="tx1"/>
                </a:solidFill>
                <a:cs typeface="ヒラギノ角ゴ Pro W3" charset="0"/>
              </a:rPr>
              <a:t>Positive environmental </a:t>
            </a:r>
            <a:r>
              <a:rPr lang="en-US" sz="3200" dirty="0" smtClean="0">
                <a:solidFill>
                  <a:schemeClr val="tx1"/>
                </a:solidFill>
                <a:cs typeface="ヒラギノ角ゴ Pro W3" charset="0"/>
              </a:rPr>
              <a:t>impacts of </a:t>
            </a:r>
            <a:br>
              <a:rPr lang="en-US" sz="3200" dirty="0" smtClean="0">
                <a:solidFill>
                  <a:schemeClr val="tx1"/>
                </a:solidFill>
                <a:cs typeface="ヒラギノ角ゴ Pro W3" charset="0"/>
              </a:rPr>
            </a:br>
            <a:r>
              <a:rPr lang="en-US" sz="3200" dirty="0" smtClean="0">
                <a:solidFill>
                  <a:schemeClr val="tx1"/>
                </a:solidFill>
                <a:cs typeface="ヒラギノ角ゴ Pro W3" charset="0"/>
              </a:rPr>
              <a:t>Offshore Wind Farms</a:t>
            </a:r>
            <a:r>
              <a:rPr lang="en-US" sz="3200" dirty="0">
                <a:solidFill>
                  <a:schemeClr val="tx1"/>
                </a:solidFill>
                <a:cs typeface="ヒラギノ角ゴ Pro W3" charset="0"/>
              </a:rPr>
              <a:t/>
            </a:r>
            <a:br>
              <a:rPr lang="en-US" sz="3200" dirty="0">
                <a:solidFill>
                  <a:schemeClr val="tx1"/>
                </a:solidFill>
                <a:cs typeface="ヒラギノ角ゴ Pro W3" charset="0"/>
              </a:rPr>
            </a:br>
            <a:r>
              <a:rPr lang="nl-BE" sz="3200" dirty="0" smtClean="0">
                <a:solidFill>
                  <a:schemeClr val="accent3">
                    <a:lumMod val="50000"/>
                  </a:schemeClr>
                </a:solidFill>
              </a:rPr>
              <a:t/>
            </a:r>
            <a:br>
              <a:rPr lang="nl-BE" sz="3200" dirty="0" smtClean="0">
                <a:solidFill>
                  <a:schemeClr val="accent3">
                    <a:lumMod val="50000"/>
                  </a:schemeClr>
                </a:solidFill>
              </a:rPr>
            </a:br>
            <a:endParaRPr lang="en-US" sz="3200" dirty="0">
              <a:solidFill>
                <a:schemeClr val="accent3">
                  <a:lumMod val="50000"/>
                </a:schemeClr>
              </a:solidFill>
            </a:endParaRPr>
          </a:p>
        </p:txBody>
      </p:sp>
    </p:spTree>
    <p:extLst>
      <p:ext uri="{BB962C8B-B14F-4D97-AF65-F5344CB8AC3E}">
        <p14:creationId xmlns:p14="http://schemas.microsoft.com/office/powerpoint/2010/main" val="679237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9552" y="2132856"/>
            <a:ext cx="3008313" cy="4005263"/>
          </a:xfrm>
        </p:spPr>
        <p:txBody>
          <a:bodyPr/>
          <a:lstStyle/>
          <a:p>
            <a:r>
              <a:rPr lang="en-US" sz="2800" dirty="0">
                <a:solidFill>
                  <a:schemeClr val="tx1"/>
                </a:solidFill>
                <a:cs typeface="ヒラギノ角ゴ Pro W3" charset="0"/>
              </a:rPr>
              <a:t>Ban on fishing, especially demersal trawling  in the wind farm area is resulting in increased local fish populations. </a:t>
            </a:r>
          </a:p>
          <a:p>
            <a:endParaRPr lang="en-GB" dirty="0"/>
          </a:p>
        </p:txBody>
      </p:sp>
      <p:sp>
        <p:nvSpPr>
          <p:cNvPr id="5" name="Text Placeholder 4"/>
          <p:cNvSpPr>
            <a:spLocks noGrp="1"/>
          </p:cNvSpPr>
          <p:nvPr>
            <p:ph type="body" sz="quarter" idx="10"/>
          </p:nvPr>
        </p:nvSpPr>
        <p:spPr>
          <a:xfrm>
            <a:off x="304800" y="333375"/>
            <a:ext cx="6859488" cy="508000"/>
          </a:xfrm>
        </p:spPr>
        <p:txBody>
          <a:bodyPr/>
          <a:lstStyle/>
          <a:p>
            <a:r>
              <a:rPr lang="en-US" sz="3200" dirty="0">
                <a:solidFill>
                  <a:schemeClr val="tx1"/>
                </a:solidFill>
                <a:cs typeface="ヒラギノ角ゴ Pro W3" charset="0"/>
              </a:rPr>
              <a:t>Trawling exclusion and impacts on fish</a:t>
            </a:r>
            <a:endParaRPr lang="en-GB" sz="3200" dirty="0">
              <a:solidFill>
                <a:schemeClr val="tx1"/>
              </a:solidFill>
            </a:endParaRPr>
          </a:p>
        </p:txBody>
      </p:sp>
      <p:pic>
        <p:nvPicPr>
          <p:cNvPr id="6146" name="Picture 2" descr="http://www.fishermensvoice.com/images/201406WindUSandU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468" y="1772816"/>
            <a:ext cx="4853607" cy="40092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02468" y="5886091"/>
            <a:ext cx="4853607" cy="50405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Source: Shooting </a:t>
            </a:r>
            <a:r>
              <a:rPr lang="en-US" sz="1400" dirty="0">
                <a:solidFill>
                  <a:schemeClr val="tx1"/>
                </a:solidFill>
              </a:rPr>
              <a:t>otter trawl in </a:t>
            </a:r>
            <a:r>
              <a:rPr lang="en-US" sz="1400" dirty="0" err="1">
                <a:solidFill>
                  <a:schemeClr val="tx1"/>
                </a:solidFill>
              </a:rPr>
              <a:t>Thanet</a:t>
            </a:r>
            <a:r>
              <a:rPr lang="en-US" sz="1400" dirty="0">
                <a:solidFill>
                  <a:schemeClr val="tx1"/>
                </a:solidFill>
              </a:rPr>
              <a:t> Wind </a:t>
            </a:r>
            <a:r>
              <a:rPr lang="en-US" sz="1400" dirty="0" smtClean="0">
                <a:solidFill>
                  <a:schemeClr val="tx1"/>
                </a:solidFill>
              </a:rPr>
              <a:t>Farm, Fisherman’s voice, June 2014, Vol. 19, No. 6</a:t>
            </a:r>
            <a:endParaRPr lang="en-GB" sz="1400" dirty="0">
              <a:solidFill>
                <a:schemeClr val="tx1"/>
              </a:solidFill>
            </a:endParaRPr>
          </a:p>
        </p:txBody>
      </p:sp>
    </p:spTree>
    <p:extLst>
      <p:ext uri="{BB962C8B-B14F-4D97-AF65-F5344CB8AC3E}">
        <p14:creationId xmlns:p14="http://schemas.microsoft.com/office/powerpoint/2010/main" val="4179907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marL="0" indent="0">
              <a:buNone/>
            </a:pPr>
            <a:r>
              <a:rPr lang="en-GB" sz="3600" dirty="0"/>
              <a:t>Artificial reef </a:t>
            </a:r>
            <a:r>
              <a:rPr lang="en-GB" sz="3600" dirty="0" smtClean="0"/>
              <a:t>effects</a:t>
            </a:r>
            <a:endParaRPr lang="en-GB" sz="3600" dirty="0"/>
          </a:p>
        </p:txBody>
      </p:sp>
      <p:pic>
        <p:nvPicPr>
          <p:cNvPr id="4098" name="Picture 2" descr="Résultat de recherche d'images pour &quot;habitat enhancement offshore win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4784"/>
            <a:ext cx="8097217" cy="46371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23928" y="6381328"/>
            <a:ext cx="4847111" cy="40604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Jens Christensen</a:t>
            </a:r>
            <a:r>
              <a:rPr lang="en-US" sz="1400" dirty="0">
                <a:solidFill>
                  <a:schemeClr val="tx1"/>
                </a:solidFill>
              </a:rPr>
              <a:t>. </a:t>
            </a:r>
            <a:r>
              <a:rPr lang="en-US" sz="1400" i="1" dirty="0">
                <a:solidFill>
                  <a:schemeClr val="tx1"/>
                </a:solidFill>
              </a:rPr>
              <a:t>Common mussel on turbine structures at Horns Rev. Danish Offshore Wind - Key Environmental Issues</a:t>
            </a:r>
            <a:endParaRPr lang="en-GB" sz="1400" dirty="0">
              <a:solidFill>
                <a:schemeClr val="tx1"/>
              </a:solidFill>
            </a:endParaRPr>
          </a:p>
        </p:txBody>
      </p:sp>
    </p:spTree>
    <p:extLst>
      <p:ext uri="{BB962C8B-B14F-4D97-AF65-F5344CB8AC3E}">
        <p14:creationId xmlns:p14="http://schemas.microsoft.com/office/powerpoint/2010/main" val="3628414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539552" y="1720330"/>
            <a:ext cx="3197423" cy="4932785"/>
          </a:xfrm>
        </p:spPr>
        <p:txBody>
          <a:bodyPr/>
          <a:lstStyle/>
          <a:p>
            <a:pPr marL="342900" indent="-342900">
              <a:buFontTx/>
              <a:buChar char="-"/>
            </a:pPr>
            <a:r>
              <a:rPr lang="en-US" sz="2000" dirty="0">
                <a:solidFill>
                  <a:schemeClr val="tx1"/>
                </a:solidFill>
              </a:rPr>
              <a:t>At </a:t>
            </a:r>
            <a:r>
              <a:rPr lang="en-US" sz="2000" dirty="0" err="1">
                <a:solidFill>
                  <a:schemeClr val="tx1"/>
                </a:solidFill>
              </a:rPr>
              <a:t>Thanet</a:t>
            </a:r>
            <a:r>
              <a:rPr lang="en-US" sz="2000" dirty="0">
                <a:solidFill>
                  <a:schemeClr val="tx1"/>
                </a:solidFill>
              </a:rPr>
              <a:t> (UK) offshore wind farm, marine research suggests that </a:t>
            </a:r>
            <a:r>
              <a:rPr lang="en-US" sz="2000" dirty="0" smtClean="0">
                <a:solidFill>
                  <a:schemeClr val="tx1"/>
                </a:solidFill>
              </a:rPr>
              <a:t>certain </a:t>
            </a:r>
            <a:r>
              <a:rPr lang="en-US" sz="2000" dirty="0">
                <a:solidFill>
                  <a:schemeClr val="tx1"/>
                </a:solidFill>
              </a:rPr>
              <a:t>fish species, such as </a:t>
            </a:r>
            <a:r>
              <a:rPr lang="en-US" sz="2000" dirty="0" smtClean="0">
                <a:solidFill>
                  <a:schemeClr val="tx1"/>
                </a:solidFill>
              </a:rPr>
              <a:t>cod found </a:t>
            </a:r>
            <a:r>
              <a:rPr lang="en-US" sz="2000" dirty="0" smtClean="0">
                <a:solidFill>
                  <a:schemeClr val="tx1"/>
                </a:solidFill>
              </a:rPr>
              <a:t>shelter </a:t>
            </a:r>
            <a:r>
              <a:rPr lang="en-US" sz="2000" dirty="0">
                <a:solidFill>
                  <a:schemeClr val="tx1"/>
                </a:solidFill>
              </a:rPr>
              <a:t>inside the </a:t>
            </a:r>
            <a:r>
              <a:rPr lang="en-US" sz="2000" dirty="0" smtClean="0">
                <a:solidFill>
                  <a:schemeClr val="tx1"/>
                </a:solidFill>
              </a:rPr>
              <a:t>farm.</a:t>
            </a:r>
          </a:p>
          <a:p>
            <a:pPr marL="342900" indent="-342900">
              <a:buFontTx/>
              <a:buChar char="-"/>
            </a:pPr>
            <a:r>
              <a:rPr lang="en-US" sz="2000" dirty="0" smtClean="0">
                <a:solidFill>
                  <a:schemeClr val="tx1"/>
                </a:solidFill>
              </a:rPr>
              <a:t>New </a:t>
            </a:r>
            <a:r>
              <a:rPr lang="en-US" sz="2000" dirty="0">
                <a:solidFill>
                  <a:schemeClr val="tx1"/>
                </a:solidFill>
              </a:rPr>
              <a:t>hard substratum and the scouring protection led to the establishment of new species and new </a:t>
            </a:r>
            <a:r>
              <a:rPr lang="en-US" sz="2000" dirty="0" smtClean="0">
                <a:solidFill>
                  <a:schemeClr val="tx1"/>
                </a:solidFill>
              </a:rPr>
              <a:t>fauna.</a:t>
            </a:r>
          </a:p>
          <a:p>
            <a:pPr marL="342900" indent="-342900">
              <a:buFontTx/>
              <a:buChar char="-"/>
            </a:pPr>
            <a:r>
              <a:rPr lang="en-US" sz="2000" dirty="0" smtClean="0">
                <a:solidFill>
                  <a:schemeClr val="tx1"/>
                </a:solidFill>
              </a:rPr>
              <a:t>Wind </a:t>
            </a:r>
            <a:r>
              <a:rPr lang="en-US" sz="2000" dirty="0">
                <a:solidFill>
                  <a:schemeClr val="tx1"/>
                </a:solidFill>
              </a:rPr>
              <a:t>farm acts as a new type of habitat with a higher biodiversity of benthic organisms </a:t>
            </a:r>
            <a:endParaRPr lang="en-GB" sz="2000" dirty="0"/>
          </a:p>
        </p:txBody>
      </p:sp>
      <p:sp>
        <p:nvSpPr>
          <p:cNvPr id="8" name="Text Placeholder 7"/>
          <p:cNvSpPr>
            <a:spLocks noGrp="1"/>
          </p:cNvSpPr>
          <p:nvPr>
            <p:ph type="body" sz="quarter" idx="10"/>
          </p:nvPr>
        </p:nvSpPr>
        <p:spPr/>
        <p:txBody>
          <a:bodyPr/>
          <a:lstStyle/>
          <a:p>
            <a:r>
              <a:rPr lang="en-GB" sz="3200" dirty="0"/>
              <a:t>Habitat enhancement</a:t>
            </a:r>
            <a:endParaRPr lang="en-GB" sz="3200" dirty="0"/>
          </a:p>
        </p:txBody>
      </p:sp>
      <p:pic>
        <p:nvPicPr>
          <p:cNvPr id="5122" name="Picture 2" descr="Résultat de recherche d'images pour &quot;habitat enhancement jacket offshore win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939" y="1538287"/>
            <a:ext cx="5083497" cy="529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898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marL="0" indent="0">
              <a:buNone/>
            </a:pPr>
            <a:r>
              <a:rPr lang="en-US" sz="3600" b="0" dirty="0">
                <a:cs typeface="ヒラギノ角ゴ Pro W3" charset="0"/>
              </a:rPr>
              <a:t>Synergies with aquaculture</a:t>
            </a:r>
          </a:p>
        </p:txBody>
      </p:sp>
      <p:pic>
        <p:nvPicPr>
          <p:cNvPr id="3074" name="Picture 2" descr="Résultat de recherche d'images pour &quot;offshore wind and aquaculture&qu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04" y="1484784"/>
            <a:ext cx="9036496" cy="53732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96136" y="6550223"/>
            <a:ext cx="3347864" cy="307777"/>
          </a:xfrm>
          <a:prstGeom prst="rect">
            <a:avLst/>
          </a:prstGeom>
        </p:spPr>
        <p:txBody>
          <a:bodyPr wrap="square">
            <a:spAutoFit/>
          </a:bodyPr>
          <a:lstStyle/>
          <a:p>
            <a:r>
              <a:rPr lang="fr-FR" sz="1400" dirty="0">
                <a:solidFill>
                  <a:schemeClr val="bg1"/>
                </a:solidFill>
                <a:latin typeface="Bitter"/>
              </a:rPr>
              <a:t>Source: Lacroix and </a:t>
            </a:r>
            <a:r>
              <a:rPr lang="fr-FR" sz="1400" dirty="0" err="1">
                <a:solidFill>
                  <a:schemeClr val="bg1"/>
                </a:solidFill>
                <a:latin typeface="Bitter"/>
              </a:rPr>
              <a:t>Pioch</a:t>
            </a:r>
            <a:r>
              <a:rPr lang="fr-FR" sz="1400" dirty="0">
                <a:solidFill>
                  <a:schemeClr val="bg1"/>
                </a:solidFill>
                <a:latin typeface="Bitter"/>
              </a:rPr>
              <a:t>, 2011, p.133</a:t>
            </a:r>
            <a:endParaRPr lang="en-GB" sz="1400" dirty="0">
              <a:solidFill>
                <a:schemeClr val="bg1"/>
              </a:solidFill>
            </a:endParaRPr>
          </a:p>
        </p:txBody>
      </p:sp>
    </p:spTree>
    <p:extLst>
      <p:ext uri="{BB962C8B-B14F-4D97-AF65-F5344CB8AC3E}">
        <p14:creationId xmlns:p14="http://schemas.microsoft.com/office/powerpoint/2010/main" val="944062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LEANWIND Pres. Template">
  <a:themeElements>
    <a:clrScheme name="Aangepast 2">
      <a:dk1>
        <a:srgbClr val="005596"/>
      </a:dk1>
      <a:lt1>
        <a:sysClr val="window" lastClr="FFFFFF"/>
      </a:lt1>
      <a:dk2>
        <a:srgbClr val="005596"/>
      </a:dk2>
      <a:lt2>
        <a:srgbClr val="000000"/>
      </a:lt2>
      <a:accent1>
        <a:srgbClr val="005596"/>
      </a:accent1>
      <a:accent2>
        <a:srgbClr val="E05115"/>
      </a:accent2>
      <a:accent3>
        <a:srgbClr val="78BDE8"/>
      </a:accent3>
      <a:accent4>
        <a:srgbClr val="FDC400"/>
      </a:accent4>
      <a:accent5>
        <a:srgbClr val="E05115"/>
      </a:accent5>
      <a:accent6>
        <a:srgbClr val="FFFFFF"/>
      </a:accent6>
      <a:hlink>
        <a:srgbClr val="0000FF"/>
      </a:hlink>
      <a:folHlink>
        <a:srgbClr val="E05115"/>
      </a:folHlink>
    </a:clrScheme>
    <a:fontScheme name="Hoeken">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LEANWIND Pres. Template</Template>
  <TotalTime>5456</TotalTime>
  <Words>2792</Words>
  <Application>Microsoft Office PowerPoint</Application>
  <PresentationFormat>On-screen Show (4:3)</PresentationFormat>
  <Paragraphs>277</Paragraphs>
  <Slides>24</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Bitter</vt:lpstr>
      <vt:lpstr>Calibri</vt:lpstr>
      <vt:lpstr>Courier New</vt:lpstr>
      <vt:lpstr>Franklin Gothic Book</vt:lpstr>
      <vt:lpstr>Franklin Gothic Medium</vt:lpstr>
      <vt:lpstr>HGSoeiKakugothicUB</vt:lpstr>
      <vt:lpstr>Symbol</vt:lpstr>
      <vt:lpstr>Times New Roman</vt:lpstr>
      <vt:lpstr>ヒラギノ角ゴ Pro W3</vt:lpstr>
      <vt:lpstr>LEANWIND Pres. Template</vt:lpstr>
      <vt:lpstr>PowerPoint Presentation</vt:lpstr>
      <vt:lpstr>Presentation outline</vt:lpstr>
      <vt:lpstr>Introduction</vt:lpstr>
      <vt:lpstr>Methodology</vt:lpstr>
      <vt:lpstr>Positive environmental impacts of  Offshore Wind Farms  </vt:lpstr>
      <vt:lpstr>PowerPoint Presentation</vt:lpstr>
      <vt:lpstr>Artificial reef effects</vt:lpstr>
      <vt:lpstr>PowerPoint Presentation</vt:lpstr>
      <vt:lpstr>Synergies with aquaculture</vt:lpstr>
      <vt:lpstr>Substructures installed in EU waters  (end 2015)</vt:lpstr>
      <vt:lpstr>Range of applicability of the available foundation technologies</vt:lpstr>
      <vt:lpstr>Foundation concepts and their associated  impact upon local environment   </vt:lpstr>
      <vt:lpstr>A Review of Marine Environmental Considerations associated with Concrete Gravity Base Foundations in Offshore Wind Developments</vt:lpstr>
      <vt:lpstr>Example of detailed environmental impact: underwater noise</vt:lpstr>
      <vt:lpstr>Underwater noise thresholds per country</vt:lpstr>
      <vt:lpstr>Measured underwater noise levels at fixed offshore wind substructures – Belgium</vt:lpstr>
      <vt:lpstr>Overview of noise mitigation measures </vt:lpstr>
      <vt:lpstr>Noise Mitigation Measures Applied at GWYNT Y MÔR Offshore Wind farm - UK</vt:lpstr>
      <vt:lpstr>Noise potential reduction of different mitigation techniques used mostly in Germany – very strict noise levels! </vt:lpstr>
      <vt:lpstr>Noise mitigation - Bubble curtain</vt:lpstr>
      <vt:lpstr>Community engagement strategy</vt:lpstr>
      <vt:lpstr>Community engagement</vt:lpstr>
      <vt:lpstr>Co-ownership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Devoy McAuliffe</dc:creator>
  <cp:lastModifiedBy>Mihaela Dragan</cp:lastModifiedBy>
  <cp:revision>253</cp:revision>
  <dcterms:created xsi:type="dcterms:W3CDTF">2015-11-09T09:13:10Z</dcterms:created>
  <dcterms:modified xsi:type="dcterms:W3CDTF">2016-09-26T06:57:02Z</dcterms:modified>
</cp:coreProperties>
</file>