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3"/>
  </p:sldMasterIdLst>
  <p:notesMasterIdLst>
    <p:notesMasterId r:id="rId33"/>
  </p:notesMasterIdLst>
  <p:sldIdLst>
    <p:sldId id="270" r:id="rId4"/>
    <p:sldId id="276" r:id="rId5"/>
    <p:sldId id="313" r:id="rId6"/>
    <p:sldId id="314" r:id="rId7"/>
    <p:sldId id="315" r:id="rId8"/>
    <p:sldId id="316" r:id="rId9"/>
    <p:sldId id="336" r:id="rId10"/>
    <p:sldId id="337" r:id="rId11"/>
    <p:sldId id="321" r:id="rId12"/>
    <p:sldId id="334" r:id="rId13"/>
    <p:sldId id="339" r:id="rId14"/>
    <p:sldId id="338" r:id="rId15"/>
    <p:sldId id="340" r:id="rId16"/>
    <p:sldId id="341" r:id="rId17"/>
    <p:sldId id="342" r:id="rId18"/>
    <p:sldId id="343" r:id="rId19"/>
    <p:sldId id="344" r:id="rId20"/>
    <p:sldId id="345" r:id="rId21"/>
    <p:sldId id="346" r:id="rId22"/>
    <p:sldId id="347" r:id="rId23"/>
    <p:sldId id="323" r:id="rId24"/>
    <p:sldId id="349" r:id="rId25"/>
    <p:sldId id="350" r:id="rId26"/>
    <p:sldId id="318" r:id="rId27"/>
    <p:sldId id="312" r:id="rId28"/>
    <p:sldId id="269" r:id="rId29"/>
    <p:sldId id="351" r:id="rId30"/>
    <p:sldId id="335" r:id="rId31"/>
    <p:sldId id="348" r:id="rId32"/>
  </p:sldIdLst>
  <p:sldSz cx="9131300" cy="6858000"/>
  <p:notesSz cx="9926638" cy="6797675"/>
  <p:embeddedFontLst>
    <p:embeddedFont>
      <p:font typeface="Calibri" panose="020F0502020204030204" pitchFamily="34" charset="0"/>
      <p:regular r:id="rId34"/>
      <p:bold r:id="rId35"/>
      <p:italic r:id="rId36"/>
      <p:boldItalic r:id="rId37"/>
    </p:embeddedFont>
    <p:embeddedFont>
      <p:font typeface="Frutiger LT Com 55 Roman" panose="020B0503030504090204" charset="0"/>
      <p:regular r:id="rId38"/>
      <p:bold r:id="rId39"/>
      <p:italic r:id="rId40"/>
    </p:embeddedFont>
    <p:embeddedFont>
      <p:font typeface="Frutiger LT Com 45 Light" panose="020B0303030504090204" charset="0"/>
      <p:regular r:id="rId41"/>
      <p:bold r:id="rId42"/>
      <p:italic r:id="rId43"/>
      <p:boldItalic r:id="rId44"/>
    </p:embeddedFont>
  </p:embeddedFontLst>
  <p:defaultTextStyle>
    <a:defPPr>
      <a:defRPr lang="de-DE"/>
    </a:defPPr>
    <a:lvl1pPr algn="l" rtl="0" eaLnBrk="0" fontAlgn="base" hangingPunct="0">
      <a:spcBef>
        <a:spcPct val="0"/>
      </a:spcBef>
      <a:spcAft>
        <a:spcPct val="0"/>
      </a:spcAft>
      <a:defRPr kern="1200">
        <a:solidFill>
          <a:schemeClr val="tx1"/>
        </a:solidFill>
        <a:latin typeface="Frutiger LT Com 45 Light"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Frutiger LT Com 45 Light"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Frutiger LT Com 45 Light"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Frutiger LT Com 45 Light"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Frutiger LT Com 45 Light" pitchFamily="34" charset="0"/>
        <a:ea typeface="+mn-ea"/>
        <a:cs typeface="Arial" charset="0"/>
      </a:defRPr>
    </a:lvl5pPr>
    <a:lvl6pPr marL="2286000" algn="l" defTabSz="914400" rtl="0" eaLnBrk="1" latinLnBrk="0" hangingPunct="1">
      <a:defRPr kern="1200">
        <a:solidFill>
          <a:schemeClr val="tx1"/>
        </a:solidFill>
        <a:latin typeface="Frutiger LT Com 45 Light" pitchFamily="34" charset="0"/>
        <a:ea typeface="+mn-ea"/>
        <a:cs typeface="Arial" charset="0"/>
      </a:defRPr>
    </a:lvl6pPr>
    <a:lvl7pPr marL="2743200" algn="l" defTabSz="914400" rtl="0" eaLnBrk="1" latinLnBrk="0" hangingPunct="1">
      <a:defRPr kern="1200">
        <a:solidFill>
          <a:schemeClr val="tx1"/>
        </a:solidFill>
        <a:latin typeface="Frutiger LT Com 45 Light" pitchFamily="34" charset="0"/>
        <a:ea typeface="+mn-ea"/>
        <a:cs typeface="Arial" charset="0"/>
      </a:defRPr>
    </a:lvl7pPr>
    <a:lvl8pPr marL="3200400" algn="l" defTabSz="914400" rtl="0" eaLnBrk="1" latinLnBrk="0" hangingPunct="1">
      <a:defRPr kern="1200">
        <a:solidFill>
          <a:schemeClr val="tx1"/>
        </a:solidFill>
        <a:latin typeface="Frutiger LT Com 45 Light" pitchFamily="34" charset="0"/>
        <a:ea typeface="+mn-ea"/>
        <a:cs typeface="Arial" charset="0"/>
      </a:defRPr>
    </a:lvl8pPr>
    <a:lvl9pPr marL="3657600" algn="l" defTabSz="914400" rtl="0" eaLnBrk="1" latinLnBrk="0" hangingPunct="1">
      <a:defRPr kern="1200">
        <a:solidFill>
          <a:schemeClr val="tx1"/>
        </a:solidFill>
        <a:latin typeface="Frutiger LT Com 45 Light" pitchFamily="34"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141">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A084"/>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98" autoAdjust="0"/>
  </p:normalViewPr>
  <p:slideViewPr>
    <p:cSldViewPr>
      <p:cViewPr varScale="1">
        <p:scale>
          <a:sx n="73" d="100"/>
          <a:sy n="73" d="100"/>
        </p:scale>
        <p:origin x="432" y="66"/>
      </p:cViewPr>
      <p:guideLst>
        <p:guide orient="horz" pos="2880"/>
        <p:guide pos="2160"/>
      </p:guideLst>
    </p:cSldViewPr>
  </p:slideViewPr>
  <p:notesTextViewPr>
    <p:cViewPr>
      <p:scale>
        <a:sx n="100" d="100"/>
        <a:sy n="100" d="100"/>
      </p:scale>
      <p:origin x="0" y="0"/>
    </p:cViewPr>
  </p:notesTextViewPr>
  <p:notesViewPr>
    <p:cSldViewPr>
      <p:cViewPr varScale="1">
        <p:scale>
          <a:sx n="107" d="100"/>
          <a:sy n="107" d="100"/>
        </p:scale>
        <p:origin x="-354" y="-96"/>
      </p:cViewPr>
      <p:guideLst>
        <p:guide orient="horz" pos="2141"/>
        <p:guide pos="312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5622925" y="0"/>
            <a:ext cx="4302125" cy="341313"/>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DE21AE-708C-4DD0-9742-C662C59815D8}" type="datetimeFigureOut">
              <a:rPr lang="de-DE"/>
              <a:pPr>
                <a:defRPr/>
              </a:pPr>
              <a:t>27.09.2016</a:t>
            </a:fld>
            <a:endParaRPr lang="de-DE"/>
          </a:p>
        </p:txBody>
      </p:sp>
      <p:sp>
        <p:nvSpPr>
          <p:cNvPr id="4" name="Folienbildplatzhalter 3"/>
          <p:cNvSpPr>
            <a:spLocks noGrp="1" noRot="1" noChangeAspect="1"/>
          </p:cNvSpPr>
          <p:nvPr>
            <p:ph type="sldImg" idx="2"/>
          </p:nvPr>
        </p:nvSpPr>
        <p:spPr>
          <a:xfrm>
            <a:off x="3436938" y="849313"/>
            <a:ext cx="3052762" cy="229393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5622925" y="6456363"/>
            <a:ext cx="4302125" cy="3413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B2BE0072-F858-4E38-8624-4F4CF07FAE05}" type="slidenum">
              <a:rPr lang="de-DE" altLang="en-US"/>
              <a:pPr>
                <a:defRPr/>
              </a:pPr>
              <a:t>‹#›</a:t>
            </a:fld>
            <a:endParaRPr lang="de-DE" altLang="en-US"/>
          </a:p>
        </p:txBody>
      </p:sp>
    </p:spTree>
    <p:extLst>
      <p:ext uri="{BB962C8B-B14F-4D97-AF65-F5344CB8AC3E}">
        <p14:creationId xmlns:p14="http://schemas.microsoft.com/office/powerpoint/2010/main" val="1534649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smtClean="0"/>
          </a:p>
          <a:p>
            <a:r>
              <a:rPr lang="en-GB" altLang="de-DE" smtClean="0"/>
              <a:t/>
            </a:r>
            <a:br>
              <a:rPr lang="en-GB" altLang="de-DE" smtClean="0"/>
            </a:br>
            <a:r>
              <a:rPr lang="en-GB" altLang="de-DE" smtClean="0"/>
              <a:t>With this rig, pitch systems and main bearings can also be tested subject to permanent loading. Access to smaller test systems is already available and further test fields are currently being developed.</a:t>
            </a:r>
            <a:endParaRPr lang="de-DE" altLang="de-DE" smtClean="0"/>
          </a:p>
          <a:p>
            <a:r>
              <a:rPr lang="en-GB" altLang="de-DE" smtClean="0"/>
              <a:t/>
            </a:r>
            <a:br>
              <a:rPr lang="en-GB" altLang="de-DE" smtClean="0"/>
            </a:br>
            <a:r>
              <a:rPr lang="en-GB" altLang="de-DE" smtClean="0"/>
              <a:t>The issue of the reliability of power electronics for wind turbines is being investigated in a dedicated innovation cluster.</a:t>
            </a:r>
            <a:endParaRPr lang="de-DE"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4</a:t>
            </a:fld>
            <a:endParaRPr lang="de-DE" altLang="en-US" smtClean="0">
              <a:latin typeface="Calibri" pitchFamily="34" charset="0"/>
            </a:endParaRPr>
          </a:p>
        </p:txBody>
      </p:sp>
    </p:spTree>
    <p:extLst>
      <p:ext uri="{BB962C8B-B14F-4D97-AF65-F5344CB8AC3E}">
        <p14:creationId xmlns:p14="http://schemas.microsoft.com/office/powerpoint/2010/main" val="766393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smtClean="0"/>
          </a:p>
          <a:p>
            <a:r>
              <a:rPr lang="en-GB" altLang="de-DE" smtClean="0"/>
              <a:t/>
            </a:r>
            <a:br>
              <a:rPr lang="en-GB" altLang="de-DE" smtClean="0"/>
            </a:br>
            <a:r>
              <a:rPr lang="en-GB" altLang="de-DE" smtClean="0"/>
              <a:t>With this rig, pitch systems and main bearings can also be tested subject to permanent loading. Access to smaller test systems is already available and further test fields are currently being developed.</a:t>
            </a:r>
            <a:endParaRPr lang="de-DE" altLang="de-DE" smtClean="0"/>
          </a:p>
          <a:p>
            <a:r>
              <a:rPr lang="en-GB" altLang="de-DE" smtClean="0"/>
              <a:t/>
            </a:r>
            <a:br>
              <a:rPr lang="en-GB" altLang="de-DE" smtClean="0"/>
            </a:br>
            <a:r>
              <a:rPr lang="en-GB" altLang="de-DE" smtClean="0"/>
              <a:t>The issue of the reliability of power electronics for wind turbines is being investigated in a dedicated innovation cluster.</a:t>
            </a:r>
            <a:endParaRPr lang="de-DE"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16</a:t>
            </a:fld>
            <a:endParaRPr lang="de-DE" altLang="en-US" smtClean="0">
              <a:latin typeface="Calibri" pitchFamily="34" charset="0"/>
            </a:endParaRPr>
          </a:p>
        </p:txBody>
      </p:sp>
    </p:spTree>
    <p:extLst>
      <p:ext uri="{BB962C8B-B14F-4D97-AF65-F5344CB8AC3E}">
        <p14:creationId xmlns:p14="http://schemas.microsoft.com/office/powerpoint/2010/main" val="2294862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smtClean="0"/>
          </a:p>
          <a:p>
            <a:r>
              <a:rPr lang="en-GB" altLang="de-DE" smtClean="0"/>
              <a:t/>
            </a:r>
            <a:br>
              <a:rPr lang="en-GB" altLang="de-DE" smtClean="0"/>
            </a:br>
            <a:r>
              <a:rPr lang="en-GB" altLang="de-DE" smtClean="0"/>
              <a:t>With this rig, pitch systems and main bearings can also be tested subject to permanent loading. Access to smaller test systems is already available and further test fields are currently being developed.</a:t>
            </a:r>
            <a:endParaRPr lang="de-DE" altLang="de-DE" smtClean="0"/>
          </a:p>
          <a:p>
            <a:r>
              <a:rPr lang="en-GB" altLang="de-DE" smtClean="0"/>
              <a:t/>
            </a:r>
            <a:br>
              <a:rPr lang="en-GB" altLang="de-DE" smtClean="0"/>
            </a:br>
            <a:r>
              <a:rPr lang="en-GB" altLang="de-DE" smtClean="0"/>
              <a:t>The issue of the reliability of power electronics for wind turbines is being investigated in a dedicated innovation cluster.</a:t>
            </a:r>
            <a:endParaRPr lang="de-DE"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17</a:t>
            </a:fld>
            <a:endParaRPr lang="de-DE" altLang="en-US" smtClean="0">
              <a:latin typeface="Calibri" pitchFamily="34" charset="0"/>
            </a:endParaRPr>
          </a:p>
        </p:txBody>
      </p:sp>
    </p:spTree>
    <p:extLst>
      <p:ext uri="{BB962C8B-B14F-4D97-AF65-F5344CB8AC3E}">
        <p14:creationId xmlns:p14="http://schemas.microsoft.com/office/powerpoint/2010/main" val="181409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smtClean="0"/>
          </a:p>
          <a:p>
            <a:r>
              <a:rPr lang="en-GB" altLang="de-DE" smtClean="0"/>
              <a:t/>
            </a:r>
            <a:br>
              <a:rPr lang="en-GB" altLang="de-DE" smtClean="0"/>
            </a:br>
            <a:r>
              <a:rPr lang="en-GB" altLang="de-DE" smtClean="0"/>
              <a:t>With this rig, pitch systems and main bearings can also be tested subject to permanent loading. Access to smaller test systems is already available and further test fields are currently being developed.</a:t>
            </a:r>
            <a:endParaRPr lang="de-DE" altLang="de-DE" smtClean="0"/>
          </a:p>
          <a:p>
            <a:r>
              <a:rPr lang="en-GB" altLang="de-DE" smtClean="0"/>
              <a:t/>
            </a:r>
            <a:br>
              <a:rPr lang="en-GB" altLang="de-DE" smtClean="0"/>
            </a:br>
            <a:r>
              <a:rPr lang="en-GB" altLang="de-DE" smtClean="0"/>
              <a:t>The issue of the reliability of power electronics for wind turbines is being investigated in a dedicated innovation cluster.</a:t>
            </a:r>
            <a:endParaRPr lang="de-DE"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18</a:t>
            </a:fld>
            <a:endParaRPr lang="de-DE" altLang="en-US" smtClean="0">
              <a:latin typeface="Calibri" pitchFamily="34" charset="0"/>
            </a:endParaRPr>
          </a:p>
        </p:txBody>
      </p:sp>
    </p:spTree>
    <p:extLst>
      <p:ext uri="{BB962C8B-B14F-4D97-AF65-F5344CB8AC3E}">
        <p14:creationId xmlns:p14="http://schemas.microsoft.com/office/powerpoint/2010/main" val="2515165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smtClean="0"/>
          </a:p>
          <a:p>
            <a:r>
              <a:rPr lang="en-GB" altLang="de-DE" smtClean="0"/>
              <a:t/>
            </a:r>
            <a:br>
              <a:rPr lang="en-GB" altLang="de-DE" smtClean="0"/>
            </a:br>
            <a:r>
              <a:rPr lang="en-GB" altLang="de-DE" smtClean="0"/>
              <a:t>With this rig, pitch systems and main bearings can also be tested subject to permanent loading. Access to smaller test systems is already available and further test fields are currently being developed.</a:t>
            </a:r>
            <a:endParaRPr lang="de-DE" altLang="de-DE" smtClean="0"/>
          </a:p>
          <a:p>
            <a:r>
              <a:rPr lang="en-GB" altLang="de-DE" smtClean="0"/>
              <a:t/>
            </a:r>
            <a:br>
              <a:rPr lang="en-GB" altLang="de-DE" smtClean="0"/>
            </a:br>
            <a:r>
              <a:rPr lang="en-GB" altLang="de-DE" smtClean="0"/>
              <a:t>The issue of the reliability of power electronics for wind turbines is being investigated in a dedicated innovation cluster.</a:t>
            </a:r>
            <a:endParaRPr lang="de-DE"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19</a:t>
            </a:fld>
            <a:endParaRPr lang="de-DE" altLang="en-US" smtClean="0">
              <a:latin typeface="Calibri" pitchFamily="34" charset="0"/>
            </a:endParaRPr>
          </a:p>
        </p:txBody>
      </p:sp>
    </p:spTree>
    <p:extLst>
      <p:ext uri="{BB962C8B-B14F-4D97-AF65-F5344CB8AC3E}">
        <p14:creationId xmlns:p14="http://schemas.microsoft.com/office/powerpoint/2010/main" val="2913360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smtClean="0"/>
          </a:p>
          <a:p>
            <a:r>
              <a:rPr lang="en-GB" altLang="de-DE" smtClean="0"/>
              <a:t/>
            </a:r>
            <a:br>
              <a:rPr lang="en-GB" altLang="de-DE" smtClean="0"/>
            </a:br>
            <a:r>
              <a:rPr lang="en-GB" altLang="de-DE" smtClean="0"/>
              <a:t>With this rig, pitch systems and main bearings can also be tested subject to permanent loading. Access to smaller test systems is already available and further test fields are currently being developed.</a:t>
            </a:r>
            <a:endParaRPr lang="de-DE" altLang="de-DE" smtClean="0"/>
          </a:p>
          <a:p>
            <a:r>
              <a:rPr lang="en-GB" altLang="de-DE" smtClean="0"/>
              <a:t/>
            </a:r>
            <a:br>
              <a:rPr lang="en-GB" altLang="de-DE" smtClean="0"/>
            </a:br>
            <a:r>
              <a:rPr lang="en-GB" altLang="de-DE" smtClean="0"/>
              <a:t>The issue of the reliability of power electronics for wind turbines is being investigated in a dedicated innovation cluster.</a:t>
            </a:r>
            <a:endParaRPr lang="de-DE"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20</a:t>
            </a:fld>
            <a:endParaRPr lang="de-DE" altLang="en-US" smtClean="0">
              <a:latin typeface="Calibri" pitchFamily="34" charset="0"/>
            </a:endParaRPr>
          </a:p>
        </p:txBody>
      </p:sp>
    </p:spTree>
    <p:extLst>
      <p:ext uri="{BB962C8B-B14F-4D97-AF65-F5344CB8AC3E}">
        <p14:creationId xmlns:p14="http://schemas.microsoft.com/office/powerpoint/2010/main" val="1985626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smtClean="0"/>
          </a:p>
          <a:p>
            <a:r>
              <a:rPr lang="en-GB" altLang="de-DE" smtClean="0"/>
              <a:t/>
            </a:r>
            <a:br>
              <a:rPr lang="en-GB" altLang="de-DE" smtClean="0"/>
            </a:br>
            <a:r>
              <a:rPr lang="en-GB" altLang="de-DE" smtClean="0"/>
              <a:t>With this rig, pitch systems and main bearings can also be tested subject to permanent loading. Access to smaller test systems is already available and further test fields are currently being developed.</a:t>
            </a:r>
            <a:endParaRPr lang="de-DE" altLang="de-DE" smtClean="0"/>
          </a:p>
          <a:p>
            <a:r>
              <a:rPr lang="en-GB" altLang="de-DE" smtClean="0"/>
              <a:t/>
            </a:r>
            <a:br>
              <a:rPr lang="en-GB" altLang="de-DE" smtClean="0"/>
            </a:br>
            <a:r>
              <a:rPr lang="en-GB" altLang="de-DE" smtClean="0"/>
              <a:t>The issue of the reliability of power electronics for wind turbines is being investigated in a dedicated innovation cluster.</a:t>
            </a:r>
            <a:endParaRPr lang="de-DE"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22</a:t>
            </a:fld>
            <a:endParaRPr lang="de-DE" altLang="en-US" smtClean="0">
              <a:latin typeface="Calibri" pitchFamily="34" charset="0"/>
            </a:endParaRPr>
          </a:p>
        </p:txBody>
      </p:sp>
    </p:spTree>
    <p:extLst>
      <p:ext uri="{BB962C8B-B14F-4D97-AF65-F5344CB8AC3E}">
        <p14:creationId xmlns:p14="http://schemas.microsoft.com/office/powerpoint/2010/main" val="3276840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smtClean="0"/>
          </a:p>
          <a:p>
            <a:r>
              <a:rPr lang="en-GB" altLang="de-DE" smtClean="0"/>
              <a:t/>
            </a:r>
            <a:br>
              <a:rPr lang="en-GB" altLang="de-DE" smtClean="0"/>
            </a:br>
            <a:r>
              <a:rPr lang="en-GB" altLang="de-DE" smtClean="0"/>
              <a:t>With this rig, pitch systems and main bearings can also be tested subject to permanent loading. Access to smaller test systems is already available and further test fields are currently being developed.</a:t>
            </a:r>
            <a:endParaRPr lang="de-DE" altLang="de-DE" smtClean="0"/>
          </a:p>
          <a:p>
            <a:r>
              <a:rPr lang="en-GB" altLang="de-DE" smtClean="0"/>
              <a:t/>
            </a:r>
            <a:br>
              <a:rPr lang="en-GB" altLang="de-DE" smtClean="0"/>
            </a:br>
            <a:r>
              <a:rPr lang="en-GB" altLang="de-DE" smtClean="0"/>
              <a:t>The issue of the reliability of power electronics for wind turbines is being investigated in a dedicated innovation cluster.</a:t>
            </a:r>
            <a:endParaRPr lang="de-DE"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23</a:t>
            </a:fld>
            <a:endParaRPr lang="de-DE" altLang="en-US" smtClean="0">
              <a:latin typeface="Calibri" pitchFamily="34" charset="0"/>
            </a:endParaRPr>
          </a:p>
        </p:txBody>
      </p:sp>
    </p:spTree>
    <p:extLst>
      <p:ext uri="{BB962C8B-B14F-4D97-AF65-F5344CB8AC3E}">
        <p14:creationId xmlns:p14="http://schemas.microsoft.com/office/powerpoint/2010/main" val="2331772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dirty="0"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dirty="0" smtClean="0"/>
          </a:p>
          <a:p>
            <a:r>
              <a:rPr lang="en-GB" altLang="de-DE" dirty="0" smtClean="0"/>
              <a:t/>
            </a:r>
            <a:br>
              <a:rPr lang="en-GB" altLang="de-DE" dirty="0" smtClean="0"/>
            </a:br>
            <a:r>
              <a:rPr lang="en-GB" altLang="de-DE" dirty="0" smtClean="0"/>
              <a:t>With this rig, pitch systems and main bearings can also be tested subject to permanent loading. Access to smaller test systems is already available and further test fields are currently being developed.</a:t>
            </a:r>
            <a:endParaRPr lang="de-DE" altLang="de-DE" dirty="0" smtClean="0"/>
          </a:p>
          <a:p>
            <a:r>
              <a:rPr lang="en-GB" altLang="de-DE" dirty="0" smtClean="0"/>
              <a:t/>
            </a:r>
            <a:br>
              <a:rPr lang="en-GB" altLang="de-DE" dirty="0" smtClean="0"/>
            </a:br>
            <a:r>
              <a:rPr lang="en-GB" altLang="de-DE" dirty="0" smtClean="0"/>
              <a:t>The issue of the reliability of power electronics for wind turbines is being investigated in a dedicated innovation cluster.</a:t>
            </a:r>
            <a:endParaRPr lang="de-DE" altLang="de-DE" dirty="0"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25</a:t>
            </a:fld>
            <a:endParaRPr lang="de-DE" altLang="en-US" smtClean="0">
              <a:latin typeface="Calibri" pitchFamily="34" charset="0"/>
            </a:endParaRPr>
          </a:p>
        </p:txBody>
      </p:sp>
    </p:spTree>
    <p:extLst>
      <p:ext uri="{BB962C8B-B14F-4D97-AF65-F5344CB8AC3E}">
        <p14:creationId xmlns:p14="http://schemas.microsoft.com/office/powerpoint/2010/main" val="873364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smtClean="0"/>
          </a:p>
          <a:p>
            <a:r>
              <a:rPr lang="en-GB" altLang="de-DE" smtClean="0"/>
              <a:t/>
            </a:r>
            <a:br>
              <a:rPr lang="en-GB" altLang="de-DE" smtClean="0"/>
            </a:br>
            <a:r>
              <a:rPr lang="en-GB" altLang="de-DE" smtClean="0"/>
              <a:t>With this rig, pitch systems and main bearings can also be tested subject to permanent loading. Access to smaller test systems is already available and further test fields are currently being developed.</a:t>
            </a:r>
            <a:endParaRPr lang="de-DE" altLang="de-DE" smtClean="0"/>
          </a:p>
          <a:p>
            <a:r>
              <a:rPr lang="en-GB" altLang="de-DE" smtClean="0"/>
              <a:t/>
            </a:r>
            <a:br>
              <a:rPr lang="en-GB" altLang="de-DE" smtClean="0"/>
            </a:br>
            <a:r>
              <a:rPr lang="en-GB" altLang="de-DE" smtClean="0"/>
              <a:t>The issue of the reliability of power electronics for wind turbines is being investigated in a dedicated innovation cluster.</a:t>
            </a:r>
            <a:endParaRPr lang="de-DE"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28</a:t>
            </a:fld>
            <a:endParaRPr lang="de-DE" altLang="en-US" smtClean="0">
              <a:latin typeface="Calibri" pitchFamily="34" charset="0"/>
            </a:endParaRPr>
          </a:p>
        </p:txBody>
      </p:sp>
    </p:spTree>
    <p:extLst>
      <p:ext uri="{BB962C8B-B14F-4D97-AF65-F5344CB8AC3E}">
        <p14:creationId xmlns:p14="http://schemas.microsoft.com/office/powerpoint/2010/main" val="373674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smtClean="0"/>
          </a:p>
          <a:p>
            <a:r>
              <a:rPr lang="en-GB" altLang="de-DE" smtClean="0"/>
              <a:t/>
            </a:r>
            <a:br>
              <a:rPr lang="en-GB" altLang="de-DE" smtClean="0"/>
            </a:br>
            <a:r>
              <a:rPr lang="en-GB" altLang="de-DE" smtClean="0"/>
              <a:t>With this rig, pitch systems and main bearings can also be tested subject to permanent loading. Access to smaller test systems is already available and further test fields are currently being developed.</a:t>
            </a:r>
            <a:endParaRPr lang="de-DE" altLang="de-DE" smtClean="0"/>
          </a:p>
          <a:p>
            <a:r>
              <a:rPr lang="en-GB" altLang="de-DE" smtClean="0"/>
              <a:t/>
            </a:r>
            <a:br>
              <a:rPr lang="en-GB" altLang="de-DE" smtClean="0"/>
            </a:br>
            <a:r>
              <a:rPr lang="en-GB" altLang="de-DE" smtClean="0"/>
              <a:t>The issue of the reliability of power electronics for wind turbines is being investigated in a dedicated innovation cluster.</a:t>
            </a:r>
            <a:endParaRPr lang="de-DE"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29</a:t>
            </a:fld>
            <a:endParaRPr lang="de-DE" altLang="en-US" smtClean="0">
              <a:latin typeface="Calibri" pitchFamily="34" charset="0"/>
            </a:endParaRPr>
          </a:p>
        </p:txBody>
      </p:sp>
    </p:spTree>
    <p:extLst>
      <p:ext uri="{BB962C8B-B14F-4D97-AF65-F5344CB8AC3E}">
        <p14:creationId xmlns:p14="http://schemas.microsoft.com/office/powerpoint/2010/main" val="303656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smtClean="0"/>
          </a:p>
          <a:p>
            <a:r>
              <a:rPr lang="en-GB" altLang="de-DE" smtClean="0"/>
              <a:t/>
            </a:r>
            <a:br>
              <a:rPr lang="en-GB" altLang="de-DE" smtClean="0"/>
            </a:br>
            <a:r>
              <a:rPr lang="en-GB" altLang="de-DE" smtClean="0"/>
              <a:t>With this rig, pitch systems and main bearings can also be tested subject to permanent loading. Access to smaller test systems is already available and further test fields are currently being developed.</a:t>
            </a:r>
            <a:endParaRPr lang="de-DE" altLang="de-DE" smtClean="0"/>
          </a:p>
          <a:p>
            <a:r>
              <a:rPr lang="en-GB" altLang="de-DE" smtClean="0"/>
              <a:t/>
            </a:r>
            <a:br>
              <a:rPr lang="en-GB" altLang="de-DE" smtClean="0"/>
            </a:br>
            <a:r>
              <a:rPr lang="en-GB" altLang="de-DE" smtClean="0"/>
              <a:t>The issue of the reliability of power electronics for wind turbines is being investigated in a dedicated innovation cluster.</a:t>
            </a:r>
            <a:endParaRPr lang="de-DE"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6</a:t>
            </a:fld>
            <a:endParaRPr lang="de-DE" altLang="en-US" smtClean="0">
              <a:latin typeface="Calibri" pitchFamily="34" charset="0"/>
            </a:endParaRPr>
          </a:p>
        </p:txBody>
      </p:sp>
    </p:spTree>
    <p:extLst>
      <p:ext uri="{BB962C8B-B14F-4D97-AF65-F5344CB8AC3E}">
        <p14:creationId xmlns:p14="http://schemas.microsoft.com/office/powerpoint/2010/main" val="363798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smtClean="0"/>
          </a:p>
          <a:p>
            <a:r>
              <a:rPr lang="en-GB" altLang="de-DE" smtClean="0"/>
              <a:t/>
            </a:r>
            <a:br>
              <a:rPr lang="en-GB" altLang="de-DE" smtClean="0"/>
            </a:br>
            <a:r>
              <a:rPr lang="en-GB" altLang="de-DE" smtClean="0"/>
              <a:t>With this rig, pitch systems and main bearings can also be tested subject to permanent loading. Access to smaller test systems is already available and further test fields are currently being developed.</a:t>
            </a:r>
            <a:endParaRPr lang="de-DE" altLang="de-DE" smtClean="0"/>
          </a:p>
          <a:p>
            <a:r>
              <a:rPr lang="en-GB" altLang="de-DE" smtClean="0"/>
              <a:t/>
            </a:r>
            <a:br>
              <a:rPr lang="en-GB" altLang="de-DE" smtClean="0"/>
            </a:br>
            <a:r>
              <a:rPr lang="en-GB" altLang="de-DE" smtClean="0"/>
              <a:t>The issue of the reliability of power electronics for wind turbines is being investigated in a dedicated innovation cluster.</a:t>
            </a:r>
            <a:endParaRPr lang="de-DE"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7</a:t>
            </a:fld>
            <a:endParaRPr lang="de-DE" altLang="en-US" smtClean="0">
              <a:latin typeface="Calibri" pitchFamily="34" charset="0"/>
            </a:endParaRPr>
          </a:p>
        </p:txBody>
      </p:sp>
    </p:spTree>
    <p:extLst>
      <p:ext uri="{BB962C8B-B14F-4D97-AF65-F5344CB8AC3E}">
        <p14:creationId xmlns:p14="http://schemas.microsoft.com/office/powerpoint/2010/main" val="1692508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smtClean="0"/>
          </a:p>
          <a:p>
            <a:r>
              <a:rPr lang="en-GB" altLang="de-DE" smtClean="0"/>
              <a:t/>
            </a:r>
            <a:br>
              <a:rPr lang="en-GB" altLang="de-DE" smtClean="0"/>
            </a:br>
            <a:r>
              <a:rPr lang="en-GB" altLang="de-DE" smtClean="0"/>
              <a:t>With this rig, pitch systems and main bearings can also be tested subject to permanent loading. Access to smaller test systems is already available and further test fields are currently being developed.</a:t>
            </a:r>
            <a:endParaRPr lang="de-DE" altLang="de-DE" smtClean="0"/>
          </a:p>
          <a:p>
            <a:r>
              <a:rPr lang="en-GB" altLang="de-DE" smtClean="0"/>
              <a:t/>
            </a:r>
            <a:br>
              <a:rPr lang="en-GB" altLang="de-DE" smtClean="0"/>
            </a:br>
            <a:r>
              <a:rPr lang="en-GB" altLang="de-DE" smtClean="0"/>
              <a:t>The issue of the reliability of power electronics for wind turbines is being investigated in a dedicated innovation cluster.</a:t>
            </a:r>
            <a:endParaRPr lang="de-DE"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8</a:t>
            </a:fld>
            <a:endParaRPr lang="de-DE" altLang="en-US" smtClean="0">
              <a:latin typeface="Calibri" pitchFamily="34" charset="0"/>
            </a:endParaRPr>
          </a:p>
        </p:txBody>
      </p:sp>
    </p:spTree>
    <p:extLst>
      <p:ext uri="{BB962C8B-B14F-4D97-AF65-F5344CB8AC3E}">
        <p14:creationId xmlns:p14="http://schemas.microsoft.com/office/powerpoint/2010/main" val="1875869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smtClean="0"/>
          </a:p>
          <a:p>
            <a:r>
              <a:rPr lang="en-GB" altLang="de-DE" smtClean="0"/>
              <a:t/>
            </a:r>
            <a:br>
              <a:rPr lang="en-GB" altLang="de-DE" smtClean="0"/>
            </a:br>
            <a:r>
              <a:rPr lang="en-GB" altLang="de-DE" smtClean="0"/>
              <a:t>With this rig, pitch systems and main bearings can also be tested subject to permanent loading. Access to smaller test systems is already available and further test fields are currently being developed.</a:t>
            </a:r>
            <a:endParaRPr lang="de-DE" altLang="de-DE" smtClean="0"/>
          </a:p>
          <a:p>
            <a:r>
              <a:rPr lang="en-GB" altLang="de-DE" smtClean="0"/>
              <a:t/>
            </a:r>
            <a:br>
              <a:rPr lang="en-GB" altLang="de-DE" smtClean="0"/>
            </a:br>
            <a:r>
              <a:rPr lang="en-GB" altLang="de-DE" smtClean="0"/>
              <a:t>The issue of the reliability of power electronics for wind turbines is being investigated in a dedicated innovation cluster.</a:t>
            </a:r>
            <a:endParaRPr lang="de-DE"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10</a:t>
            </a:fld>
            <a:endParaRPr lang="de-DE" altLang="en-US" smtClean="0">
              <a:latin typeface="Calibri" pitchFamily="34" charset="0"/>
            </a:endParaRPr>
          </a:p>
        </p:txBody>
      </p:sp>
    </p:spTree>
    <p:extLst>
      <p:ext uri="{BB962C8B-B14F-4D97-AF65-F5344CB8AC3E}">
        <p14:creationId xmlns:p14="http://schemas.microsoft.com/office/powerpoint/2010/main" val="3077006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smtClean="0"/>
          </a:p>
          <a:p>
            <a:r>
              <a:rPr lang="en-GB" altLang="de-DE" smtClean="0"/>
              <a:t/>
            </a:r>
            <a:br>
              <a:rPr lang="en-GB" altLang="de-DE" smtClean="0"/>
            </a:br>
            <a:r>
              <a:rPr lang="en-GB" altLang="de-DE" smtClean="0"/>
              <a:t>With this rig, pitch systems and main bearings can also be tested subject to permanent loading. Access to smaller test systems is already available and further test fields are currently being developed.</a:t>
            </a:r>
            <a:endParaRPr lang="de-DE" altLang="de-DE" smtClean="0"/>
          </a:p>
          <a:p>
            <a:r>
              <a:rPr lang="en-GB" altLang="de-DE" smtClean="0"/>
              <a:t/>
            </a:r>
            <a:br>
              <a:rPr lang="en-GB" altLang="de-DE" smtClean="0"/>
            </a:br>
            <a:r>
              <a:rPr lang="en-GB" altLang="de-DE" smtClean="0"/>
              <a:t>The issue of the reliability of power electronics for wind turbines is being investigated in a dedicated innovation cluster.</a:t>
            </a:r>
            <a:endParaRPr lang="de-DE"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11</a:t>
            </a:fld>
            <a:endParaRPr lang="de-DE" altLang="en-US" smtClean="0">
              <a:latin typeface="Calibri" pitchFamily="34" charset="0"/>
            </a:endParaRPr>
          </a:p>
        </p:txBody>
      </p:sp>
    </p:spTree>
    <p:extLst>
      <p:ext uri="{BB962C8B-B14F-4D97-AF65-F5344CB8AC3E}">
        <p14:creationId xmlns:p14="http://schemas.microsoft.com/office/powerpoint/2010/main" val="31038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smtClean="0"/>
          </a:p>
          <a:p>
            <a:r>
              <a:rPr lang="en-GB" altLang="de-DE" smtClean="0"/>
              <a:t/>
            </a:r>
            <a:br>
              <a:rPr lang="en-GB" altLang="de-DE" smtClean="0"/>
            </a:br>
            <a:r>
              <a:rPr lang="en-GB" altLang="de-DE" smtClean="0"/>
              <a:t>With this rig, pitch systems and main bearings can also be tested subject to permanent loading. Access to smaller test systems is already available and further test fields are currently being developed.</a:t>
            </a:r>
            <a:endParaRPr lang="de-DE" altLang="de-DE" smtClean="0"/>
          </a:p>
          <a:p>
            <a:r>
              <a:rPr lang="en-GB" altLang="de-DE" smtClean="0"/>
              <a:t/>
            </a:r>
            <a:br>
              <a:rPr lang="en-GB" altLang="de-DE" smtClean="0"/>
            </a:br>
            <a:r>
              <a:rPr lang="en-GB" altLang="de-DE" smtClean="0"/>
              <a:t>The issue of the reliability of power electronics for wind turbines is being investigated in a dedicated innovation cluster.</a:t>
            </a:r>
            <a:endParaRPr lang="de-DE"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12</a:t>
            </a:fld>
            <a:endParaRPr lang="de-DE" altLang="en-US" smtClean="0">
              <a:latin typeface="Calibri" pitchFamily="34" charset="0"/>
            </a:endParaRPr>
          </a:p>
        </p:txBody>
      </p:sp>
    </p:spTree>
    <p:extLst>
      <p:ext uri="{BB962C8B-B14F-4D97-AF65-F5344CB8AC3E}">
        <p14:creationId xmlns:p14="http://schemas.microsoft.com/office/powerpoint/2010/main" val="51981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smtClean="0"/>
          </a:p>
          <a:p>
            <a:r>
              <a:rPr lang="en-GB" altLang="de-DE" smtClean="0"/>
              <a:t/>
            </a:r>
            <a:br>
              <a:rPr lang="en-GB" altLang="de-DE" smtClean="0"/>
            </a:br>
            <a:r>
              <a:rPr lang="en-GB" altLang="de-DE" smtClean="0"/>
              <a:t>With this rig, pitch systems and main bearings can also be tested subject to permanent loading. Access to smaller test systems is already available and further test fields are currently being developed.</a:t>
            </a:r>
            <a:endParaRPr lang="de-DE" altLang="de-DE" smtClean="0"/>
          </a:p>
          <a:p>
            <a:r>
              <a:rPr lang="en-GB" altLang="de-DE" smtClean="0"/>
              <a:t/>
            </a:r>
            <a:br>
              <a:rPr lang="en-GB" altLang="de-DE" smtClean="0"/>
            </a:br>
            <a:r>
              <a:rPr lang="en-GB" altLang="de-DE" smtClean="0"/>
              <a:t>The issue of the reliability of power electronics for wind turbines is being investigated in a dedicated innovation cluster.</a:t>
            </a:r>
            <a:endParaRPr lang="de-DE"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13</a:t>
            </a:fld>
            <a:endParaRPr lang="de-DE" altLang="en-US" smtClean="0">
              <a:latin typeface="Calibri" pitchFamily="34" charset="0"/>
            </a:endParaRPr>
          </a:p>
        </p:txBody>
      </p:sp>
    </p:spTree>
    <p:extLst>
      <p:ext uri="{BB962C8B-B14F-4D97-AF65-F5344CB8AC3E}">
        <p14:creationId xmlns:p14="http://schemas.microsoft.com/office/powerpoint/2010/main" val="152477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de-DE" smtClean="0"/>
              <a:t>The realistic simulation of loads from the rotor and grid side due to particularly dynamic force application is possible in our nacelle test rig. This test rig is characterized by the combination of mechanical tests with a virtual grid with 44 MVA installed inverter power. The goal in the future is the complete electrical certification of wind turbines on the nacelle test rig.</a:t>
            </a:r>
            <a:endParaRPr lang="de-DE" altLang="de-DE" smtClean="0"/>
          </a:p>
          <a:p>
            <a:r>
              <a:rPr lang="en-GB" altLang="de-DE" smtClean="0"/>
              <a:t/>
            </a:r>
            <a:br>
              <a:rPr lang="en-GB" altLang="de-DE" smtClean="0"/>
            </a:br>
            <a:r>
              <a:rPr lang="en-GB" altLang="de-DE" smtClean="0"/>
              <a:t>With this rig, pitch systems and main bearings can also be tested subject to permanent loading. Access to smaller test systems is already available and further test fields are currently being developed.</a:t>
            </a:r>
            <a:endParaRPr lang="de-DE" altLang="de-DE" smtClean="0"/>
          </a:p>
          <a:p>
            <a:r>
              <a:rPr lang="en-GB" altLang="de-DE" smtClean="0"/>
              <a:t/>
            </a:r>
            <a:br>
              <a:rPr lang="en-GB" altLang="de-DE" smtClean="0"/>
            </a:br>
            <a:r>
              <a:rPr lang="en-GB" altLang="de-DE" smtClean="0"/>
              <a:t>The issue of the reliability of power electronics for wind turbines is being investigated in a dedicated innovation cluster.</a:t>
            </a:r>
            <a:endParaRPr lang="de-DE" altLang="de-DE" smtClean="0"/>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fld id="{1FFD9944-C2A4-4DCF-B434-C19DEF19D609}" type="slidenum">
              <a:rPr lang="de-DE" altLang="en-US" smtClean="0">
                <a:latin typeface="Calibri" pitchFamily="34" charset="0"/>
              </a:rPr>
              <a:pPr/>
              <a:t>14</a:t>
            </a:fld>
            <a:endParaRPr lang="de-DE" altLang="en-US" smtClean="0">
              <a:latin typeface="Calibri" pitchFamily="34" charset="0"/>
            </a:endParaRPr>
          </a:p>
        </p:txBody>
      </p:sp>
    </p:spTree>
    <p:extLst>
      <p:ext uri="{BB962C8B-B14F-4D97-AF65-F5344CB8AC3E}">
        <p14:creationId xmlns:p14="http://schemas.microsoft.com/office/powerpoint/2010/main" val="4063897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sszeile">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defRPr/>
            </a:lvl1pPr>
          </a:lstStyle>
          <a:p>
            <a:pPr>
              <a:defRPr/>
            </a:pPr>
            <a:r>
              <a:rPr lang="de-DE"/>
              <a:t>©</a:t>
            </a:r>
            <a:r>
              <a:rPr lang="de-DE" spc="-100"/>
              <a:t> </a:t>
            </a:r>
            <a:r>
              <a:rPr lang="de-DE"/>
              <a:t>Fraunhofer</a:t>
            </a:r>
          </a:p>
        </p:txBody>
      </p:sp>
    </p:spTree>
    <p:extLst>
      <p:ext uri="{BB962C8B-B14F-4D97-AF65-F5344CB8AC3E}">
        <p14:creationId xmlns:p14="http://schemas.microsoft.com/office/powerpoint/2010/main" val="7507150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Überschrift">
    <p:spTree>
      <p:nvGrpSpPr>
        <p:cNvPr id="1" name=""/>
        <p:cNvGrpSpPr/>
        <p:nvPr/>
      </p:nvGrpSpPr>
      <p:grpSpPr>
        <a:xfrm>
          <a:off x="0" y="0"/>
          <a:ext cx="0" cy="0"/>
          <a:chOff x="0" y="0"/>
          <a:chExt cx="0" cy="0"/>
        </a:xfrm>
      </p:grpSpPr>
      <p:sp>
        <p:nvSpPr>
          <p:cNvPr id="2" name="Holder 2"/>
          <p:cNvSpPr>
            <a:spLocks noGrp="1"/>
          </p:cNvSpPr>
          <p:nvPr>
            <p:ph type="ctrTitle"/>
          </p:nvPr>
        </p:nvSpPr>
        <p:spPr>
          <a:xfrm>
            <a:off x="457200" y="457200"/>
            <a:ext cx="8223250" cy="369332"/>
          </a:xfrm>
          <a:prstGeom prst="rect">
            <a:avLst/>
          </a:prstGeom>
        </p:spPr>
        <p:txBody>
          <a:bodyPr wrap="square" lIns="0" tIns="0" rIns="0" bIns="0">
            <a:spAutoFit/>
          </a:bodyPr>
          <a:lstStyle>
            <a:lvl1pPr>
              <a:defRPr sz="2400" b="1">
                <a:latin typeface="Frutiger LT Com 45 Light" panose="020B0303030504020204" pitchFamily="34" charset="0"/>
              </a:defRPr>
            </a:lvl1pPr>
          </a:lstStyle>
          <a:p>
            <a:r>
              <a:rPr lang="de-DE" smtClean="0"/>
              <a:t>Titelmasterformat durch Klicken bearbeiten</a:t>
            </a:r>
            <a:endParaRPr dirty="0"/>
          </a:p>
        </p:txBody>
      </p:sp>
      <p:sp>
        <p:nvSpPr>
          <p:cNvPr id="3" name="Holder 4"/>
          <p:cNvSpPr>
            <a:spLocks noGrp="1"/>
          </p:cNvSpPr>
          <p:nvPr>
            <p:ph type="ftr" sz="quarter" idx="10"/>
          </p:nvPr>
        </p:nvSpPr>
        <p:spPr/>
        <p:txBody>
          <a:bodyPr/>
          <a:lstStyle>
            <a:lvl1pPr>
              <a:defRPr/>
            </a:lvl1pPr>
          </a:lstStyle>
          <a:p>
            <a:pPr>
              <a:defRPr/>
            </a:pPr>
            <a:r>
              <a:t>©</a:t>
            </a:r>
            <a:r>
              <a:rPr spc="-100"/>
              <a:t> </a:t>
            </a:r>
            <a:r>
              <a:t>Fraunhofer</a:t>
            </a:r>
          </a:p>
        </p:txBody>
      </p:sp>
    </p:spTree>
    <p:extLst>
      <p:ext uri="{BB962C8B-B14F-4D97-AF65-F5344CB8AC3E}">
        <p14:creationId xmlns:p14="http://schemas.microsoft.com/office/powerpoint/2010/main" val="22790915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in-Bild-oben">
    <p:spTree>
      <p:nvGrpSpPr>
        <p:cNvPr id="1" name=""/>
        <p:cNvGrpSpPr/>
        <p:nvPr/>
      </p:nvGrpSpPr>
      <p:grpSpPr>
        <a:xfrm>
          <a:off x="0" y="0"/>
          <a:ext cx="0" cy="0"/>
          <a:chOff x="0" y="0"/>
          <a:chExt cx="0" cy="0"/>
        </a:xfrm>
      </p:grpSpPr>
      <p:sp>
        <p:nvSpPr>
          <p:cNvPr id="2" name="Holder 2"/>
          <p:cNvSpPr>
            <a:spLocks noGrp="1"/>
          </p:cNvSpPr>
          <p:nvPr>
            <p:ph type="ctrTitle"/>
          </p:nvPr>
        </p:nvSpPr>
        <p:spPr>
          <a:xfrm>
            <a:off x="457200" y="2340000"/>
            <a:ext cx="8223250" cy="369332"/>
          </a:xfrm>
          <a:prstGeom prst="rect">
            <a:avLst/>
          </a:prstGeom>
        </p:spPr>
        <p:txBody>
          <a:bodyPr wrap="square" lIns="0" tIns="0" rIns="0" bIns="0">
            <a:spAutoFit/>
          </a:bodyPr>
          <a:lstStyle>
            <a:lvl1pPr>
              <a:defRPr sz="2400" b="1">
                <a:latin typeface="Frutiger LT Com 45 Light" panose="020B0303030504020204" pitchFamily="34" charset="0"/>
              </a:defRPr>
            </a:lvl1pPr>
          </a:lstStyle>
          <a:p>
            <a:r>
              <a:rPr lang="de-DE" smtClean="0"/>
              <a:t>Titelmasterformat durch Klicken bearbeiten</a:t>
            </a:r>
            <a:endParaRPr dirty="0"/>
          </a:p>
        </p:txBody>
      </p:sp>
      <p:sp>
        <p:nvSpPr>
          <p:cNvPr id="9" name="Bildplatzhalter 8"/>
          <p:cNvSpPr>
            <a:spLocks noGrp="1"/>
          </p:cNvSpPr>
          <p:nvPr>
            <p:ph type="pic" sz="quarter" idx="10"/>
          </p:nvPr>
        </p:nvSpPr>
        <p:spPr>
          <a:xfrm>
            <a:off x="0" y="0"/>
            <a:ext cx="9131300" cy="1980000"/>
          </a:xfrm>
          <a:prstGeom prst="rect">
            <a:avLst/>
          </a:prstGeom>
        </p:spPr>
        <p:txBody>
          <a:bodyPr/>
          <a:lstStyle/>
          <a:p>
            <a:pPr lvl="0"/>
            <a:endParaRPr lang="de-DE" noProof="0"/>
          </a:p>
        </p:txBody>
      </p:sp>
      <p:sp>
        <p:nvSpPr>
          <p:cNvPr id="11" name="Textplatzhalter 10"/>
          <p:cNvSpPr>
            <a:spLocks noGrp="1"/>
          </p:cNvSpPr>
          <p:nvPr>
            <p:ph type="body" sz="quarter" idx="11"/>
          </p:nvPr>
        </p:nvSpPr>
        <p:spPr>
          <a:xfrm>
            <a:off x="457200" y="2952000"/>
            <a:ext cx="8223250" cy="248400"/>
          </a:xfrm>
          <a:prstGeom prst="rect">
            <a:avLst/>
          </a:prstGeom>
        </p:spPr>
        <p:txBody>
          <a:bodyPr lIns="0" tIns="0" rIns="0" bIns="0"/>
          <a:lstStyle>
            <a:lvl1pPr>
              <a:defRPr sz="1500" b="1">
                <a:latin typeface="Frutiger LT Com 45 Light" panose="020B0303030504020204" pitchFamily="34" charset="0"/>
              </a:defRPr>
            </a:lvl1pPr>
          </a:lstStyle>
          <a:p>
            <a:pPr lvl="0"/>
            <a:r>
              <a:rPr lang="de-DE" smtClean="0"/>
              <a:t>Textmasterformat bearbeiten</a:t>
            </a:r>
          </a:p>
        </p:txBody>
      </p:sp>
      <p:sp>
        <p:nvSpPr>
          <p:cNvPr id="14" name="Textplatzhalter 13"/>
          <p:cNvSpPr>
            <a:spLocks noGrp="1"/>
          </p:cNvSpPr>
          <p:nvPr>
            <p:ph type="body" sz="quarter" idx="12"/>
          </p:nvPr>
        </p:nvSpPr>
        <p:spPr>
          <a:xfrm>
            <a:off x="457200" y="3200400"/>
            <a:ext cx="8223250" cy="2438400"/>
          </a:xfrm>
          <a:prstGeom prst="rect">
            <a:avLst/>
          </a:prstGeom>
        </p:spPr>
        <p:txBody>
          <a:bodyPr lIns="0" tIns="0" rIns="0" bIns="0"/>
          <a:lstStyle>
            <a:lvl1pPr>
              <a:defRPr sz="1500">
                <a:latin typeface="Frutiger LT Com 45 Light" panose="020B0303030504020204" pitchFamily="34" charset="0"/>
              </a:defRPr>
            </a:lvl1pPr>
          </a:lstStyle>
          <a:p>
            <a:pPr lvl="0"/>
            <a:r>
              <a:rPr lang="de-DE" smtClean="0"/>
              <a:t>Textmasterformat bearbeiten</a:t>
            </a:r>
          </a:p>
        </p:txBody>
      </p:sp>
      <p:sp>
        <p:nvSpPr>
          <p:cNvPr id="6" name="Holder 4"/>
          <p:cNvSpPr>
            <a:spLocks noGrp="1"/>
          </p:cNvSpPr>
          <p:nvPr>
            <p:ph type="ftr" sz="quarter" idx="13"/>
          </p:nvPr>
        </p:nvSpPr>
        <p:spPr/>
        <p:txBody>
          <a:bodyPr/>
          <a:lstStyle>
            <a:lvl1pPr>
              <a:defRPr/>
            </a:lvl1pPr>
          </a:lstStyle>
          <a:p>
            <a:pPr>
              <a:defRPr/>
            </a:pPr>
            <a:r>
              <a:t>©</a:t>
            </a:r>
            <a:r>
              <a:rPr spc="-100"/>
              <a:t> </a:t>
            </a:r>
            <a:r>
              <a:t>Fraunhofer</a:t>
            </a:r>
          </a:p>
        </p:txBody>
      </p:sp>
    </p:spTree>
    <p:extLst>
      <p:ext uri="{BB962C8B-B14F-4D97-AF65-F5344CB8AC3E}">
        <p14:creationId xmlns:p14="http://schemas.microsoft.com/office/powerpoint/2010/main" val="42318160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Bild-oben-List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0"/>
            <a:ext cx="9131300" cy="1980000"/>
          </a:xfrm>
          <a:prstGeom prst="rect">
            <a:avLst/>
          </a:prstGeom>
        </p:spPr>
        <p:txBody>
          <a:bodyPr/>
          <a:lstStyle/>
          <a:p>
            <a:pPr lvl="0"/>
            <a:endParaRPr lang="de-DE" noProof="0"/>
          </a:p>
        </p:txBody>
      </p:sp>
      <p:sp>
        <p:nvSpPr>
          <p:cNvPr id="7" name="Holder 2"/>
          <p:cNvSpPr>
            <a:spLocks noGrp="1"/>
          </p:cNvSpPr>
          <p:nvPr>
            <p:ph type="ctrTitle"/>
          </p:nvPr>
        </p:nvSpPr>
        <p:spPr>
          <a:xfrm>
            <a:off x="457200" y="2340000"/>
            <a:ext cx="8223250" cy="369332"/>
          </a:xfrm>
          <a:prstGeom prst="rect">
            <a:avLst/>
          </a:prstGeom>
        </p:spPr>
        <p:txBody>
          <a:bodyPr wrap="square" lIns="0" tIns="0" rIns="0" bIns="0">
            <a:spAutoFit/>
          </a:bodyPr>
          <a:lstStyle>
            <a:lvl1pPr>
              <a:defRPr sz="2400" b="1">
                <a:latin typeface="Frutiger LT Com 45 Light" panose="020B0303030504020204" pitchFamily="34" charset="0"/>
              </a:defRPr>
            </a:lvl1pPr>
          </a:lstStyle>
          <a:p>
            <a:r>
              <a:rPr lang="de-DE" smtClean="0"/>
              <a:t>Titelmasterformat durch Klicken bearbeiten</a:t>
            </a:r>
            <a:endParaRPr dirty="0"/>
          </a:p>
        </p:txBody>
      </p:sp>
      <p:sp>
        <p:nvSpPr>
          <p:cNvPr id="8" name="Textplatzhalter 10"/>
          <p:cNvSpPr>
            <a:spLocks noGrp="1"/>
          </p:cNvSpPr>
          <p:nvPr>
            <p:ph type="body" sz="quarter" idx="11"/>
          </p:nvPr>
        </p:nvSpPr>
        <p:spPr>
          <a:xfrm>
            <a:off x="457200" y="2952000"/>
            <a:ext cx="8223250" cy="248400"/>
          </a:xfrm>
          <a:prstGeom prst="rect">
            <a:avLst/>
          </a:prstGeom>
        </p:spPr>
        <p:txBody>
          <a:bodyPr lIns="0" tIns="0" rIns="0" bIns="0"/>
          <a:lstStyle>
            <a:lvl1pPr>
              <a:defRPr sz="1500" b="1">
                <a:latin typeface="Frutiger LT Com 45 Light" panose="020B0303030504020204" pitchFamily="34" charset="0"/>
              </a:defRPr>
            </a:lvl1pPr>
          </a:lstStyle>
          <a:p>
            <a:pPr lvl="0"/>
            <a:r>
              <a:rPr lang="de-DE" smtClean="0"/>
              <a:t>Textmasterformat bearbeiten</a:t>
            </a:r>
          </a:p>
        </p:txBody>
      </p:sp>
      <p:sp>
        <p:nvSpPr>
          <p:cNvPr id="10" name="Textplatzhalter 13"/>
          <p:cNvSpPr>
            <a:spLocks noGrp="1"/>
          </p:cNvSpPr>
          <p:nvPr>
            <p:ph type="body" sz="quarter" idx="12"/>
          </p:nvPr>
        </p:nvSpPr>
        <p:spPr>
          <a:xfrm>
            <a:off x="457200" y="3200400"/>
            <a:ext cx="8223250" cy="2438400"/>
          </a:xfrm>
          <a:prstGeom prst="rect">
            <a:avLst/>
          </a:prstGeom>
        </p:spPr>
        <p:txBody>
          <a:bodyPr lIns="0" tIns="0" rIns="0" bIns="0"/>
          <a:lstStyle>
            <a:lvl1pPr marL="285750" marR="0" indent="-285750" defTabSz="914400" eaLnBrk="1" fontAlgn="auto" latinLnBrk="0" hangingPunct="1">
              <a:lnSpc>
                <a:spcPct val="100000"/>
              </a:lnSpc>
              <a:spcBef>
                <a:spcPts val="0"/>
              </a:spcBef>
              <a:spcAft>
                <a:spcPts val="0"/>
              </a:spcAft>
              <a:buClrTx/>
              <a:buSzTx/>
              <a:buFontTx/>
              <a:buBlip>
                <a:blip r:embed="rId2"/>
              </a:buBlip>
              <a:tabLst/>
              <a:defRPr sz="1500">
                <a:latin typeface="Frutiger LT Com 45 Light" panose="020B0303030504020204" pitchFamily="34" charset="0"/>
              </a:defRPr>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6" name="Holder 4"/>
          <p:cNvSpPr>
            <a:spLocks noGrp="1"/>
          </p:cNvSpPr>
          <p:nvPr>
            <p:ph type="ftr" sz="quarter" idx="13"/>
          </p:nvPr>
        </p:nvSpPr>
        <p:spPr/>
        <p:txBody>
          <a:bodyPr/>
          <a:lstStyle>
            <a:lvl1pPr>
              <a:defRPr/>
            </a:lvl1pPr>
          </a:lstStyle>
          <a:p>
            <a:pPr>
              <a:defRPr/>
            </a:pPr>
            <a:r>
              <a:t>©</a:t>
            </a:r>
            <a:r>
              <a:rPr spc="-100"/>
              <a:t> </a:t>
            </a:r>
            <a:r>
              <a:t>Fraunhofer</a:t>
            </a:r>
          </a:p>
        </p:txBody>
      </p:sp>
    </p:spTree>
    <p:extLst>
      <p:ext uri="{BB962C8B-B14F-4D97-AF65-F5344CB8AC3E}">
        <p14:creationId xmlns:p14="http://schemas.microsoft.com/office/powerpoint/2010/main" val="1144681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in-Bild-oben-Liste und Bild unten">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0"/>
            <a:ext cx="9131300" cy="1980000"/>
          </a:xfrm>
          <a:prstGeom prst="rect">
            <a:avLst/>
          </a:prstGeom>
        </p:spPr>
        <p:txBody>
          <a:bodyPr/>
          <a:lstStyle/>
          <a:p>
            <a:pPr lvl="0"/>
            <a:endParaRPr lang="de-DE" noProof="0"/>
          </a:p>
        </p:txBody>
      </p:sp>
      <p:sp>
        <p:nvSpPr>
          <p:cNvPr id="7" name="Holder 2"/>
          <p:cNvSpPr>
            <a:spLocks noGrp="1"/>
          </p:cNvSpPr>
          <p:nvPr>
            <p:ph type="ctrTitle"/>
          </p:nvPr>
        </p:nvSpPr>
        <p:spPr>
          <a:xfrm>
            <a:off x="457200" y="2340000"/>
            <a:ext cx="5480050" cy="369332"/>
          </a:xfrm>
          <a:prstGeom prst="rect">
            <a:avLst/>
          </a:prstGeom>
        </p:spPr>
        <p:txBody>
          <a:bodyPr wrap="square" lIns="0" tIns="0" rIns="0" bIns="0">
            <a:spAutoFit/>
          </a:bodyPr>
          <a:lstStyle>
            <a:lvl1pPr>
              <a:defRPr sz="2400" b="1">
                <a:latin typeface="Frutiger LT Com 45 Light" panose="020B0303030504020204" pitchFamily="34" charset="0"/>
              </a:defRPr>
            </a:lvl1pPr>
          </a:lstStyle>
          <a:p>
            <a:r>
              <a:rPr lang="de-DE" smtClean="0"/>
              <a:t>Titelmasterformat durch Klicken bearbeiten</a:t>
            </a:r>
            <a:endParaRPr dirty="0"/>
          </a:p>
        </p:txBody>
      </p:sp>
      <p:sp>
        <p:nvSpPr>
          <p:cNvPr id="8" name="Textplatzhalter 10"/>
          <p:cNvSpPr>
            <a:spLocks noGrp="1"/>
          </p:cNvSpPr>
          <p:nvPr>
            <p:ph type="body" sz="quarter" idx="11"/>
          </p:nvPr>
        </p:nvSpPr>
        <p:spPr>
          <a:xfrm>
            <a:off x="457200" y="2952000"/>
            <a:ext cx="5480050" cy="248400"/>
          </a:xfrm>
          <a:prstGeom prst="rect">
            <a:avLst/>
          </a:prstGeom>
        </p:spPr>
        <p:txBody>
          <a:bodyPr lIns="0" tIns="0" rIns="0" bIns="0"/>
          <a:lstStyle>
            <a:lvl1pPr>
              <a:defRPr sz="1500" b="1">
                <a:latin typeface="Frutiger LT Com 45 Light" panose="020B0303030504020204" pitchFamily="34" charset="0"/>
              </a:defRPr>
            </a:lvl1pPr>
          </a:lstStyle>
          <a:p>
            <a:pPr lvl="0"/>
            <a:r>
              <a:rPr lang="de-DE" smtClean="0"/>
              <a:t>Textmasterformat bearbeiten</a:t>
            </a:r>
          </a:p>
        </p:txBody>
      </p:sp>
      <p:sp>
        <p:nvSpPr>
          <p:cNvPr id="10" name="Textplatzhalter 13"/>
          <p:cNvSpPr>
            <a:spLocks noGrp="1"/>
          </p:cNvSpPr>
          <p:nvPr>
            <p:ph type="body" sz="quarter" idx="12"/>
          </p:nvPr>
        </p:nvSpPr>
        <p:spPr>
          <a:xfrm>
            <a:off x="457200" y="3200400"/>
            <a:ext cx="5480050" cy="2438400"/>
          </a:xfrm>
          <a:prstGeom prst="rect">
            <a:avLst/>
          </a:prstGeom>
        </p:spPr>
        <p:txBody>
          <a:bodyPr lIns="0" tIns="0" rIns="0" bIns="0"/>
          <a:lstStyle>
            <a:lvl1pPr marL="285750" marR="0" indent="-285750" defTabSz="914400" eaLnBrk="1" fontAlgn="auto" latinLnBrk="0" hangingPunct="1">
              <a:lnSpc>
                <a:spcPct val="100000"/>
              </a:lnSpc>
              <a:spcBef>
                <a:spcPts val="0"/>
              </a:spcBef>
              <a:spcAft>
                <a:spcPts val="0"/>
              </a:spcAft>
              <a:buClrTx/>
              <a:buSzTx/>
              <a:buFontTx/>
              <a:buBlip>
                <a:blip r:embed="rId2"/>
              </a:buBlip>
              <a:tabLst/>
              <a:defRPr sz="1500">
                <a:latin typeface="Frutiger LT Com 45 Light" panose="020B0303030504020204" pitchFamily="34" charset="0"/>
              </a:defRPr>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3" name="Bildplatzhalter 2"/>
          <p:cNvSpPr>
            <a:spLocks noGrp="1"/>
          </p:cNvSpPr>
          <p:nvPr>
            <p:ph type="pic" sz="quarter" idx="13"/>
          </p:nvPr>
        </p:nvSpPr>
        <p:spPr>
          <a:xfrm>
            <a:off x="6089650" y="2340000"/>
            <a:ext cx="2590800" cy="3298800"/>
          </a:xfrm>
          <a:prstGeom prst="rect">
            <a:avLst/>
          </a:prstGeom>
        </p:spPr>
        <p:txBody>
          <a:bodyPr/>
          <a:lstStyle/>
          <a:p>
            <a:pPr lvl="0"/>
            <a:endParaRPr lang="de-DE" noProof="0"/>
          </a:p>
        </p:txBody>
      </p:sp>
      <p:sp>
        <p:nvSpPr>
          <p:cNvPr id="11" name="Holder 4"/>
          <p:cNvSpPr>
            <a:spLocks noGrp="1"/>
          </p:cNvSpPr>
          <p:nvPr>
            <p:ph type="ftr" sz="quarter" idx="14"/>
          </p:nvPr>
        </p:nvSpPr>
        <p:spPr/>
        <p:txBody>
          <a:bodyPr/>
          <a:lstStyle>
            <a:lvl1pPr>
              <a:defRPr/>
            </a:lvl1pPr>
          </a:lstStyle>
          <a:p>
            <a:pPr>
              <a:defRPr/>
            </a:pPr>
            <a:r>
              <a:t>©</a:t>
            </a:r>
            <a:r>
              <a:rPr spc="-100"/>
              <a:t> </a:t>
            </a:r>
            <a:r>
              <a:t>Fraunhofer</a:t>
            </a:r>
          </a:p>
        </p:txBody>
      </p:sp>
    </p:spTree>
    <p:extLst>
      <p:ext uri="{BB962C8B-B14F-4D97-AF65-F5344CB8AC3E}">
        <p14:creationId xmlns:p14="http://schemas.microsoft.com/office/powerpoint/2010/main" val="126297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rei-Bilder-oben-Liste">
    <p:spTree>
      <p:nvGrpSpPr>
        <p:cNvPr id="1" name=""/>
        <p:cNvGrpSpPr/>
        <p:nvPr/>
      </p:nvGrpSpPr>
      <p:grpSpPr>
        <a:xfrm>
          <a:off x="0" y="0"/>
          <a:ext cx="0" cy="0"/>
          <a:chOff x="0" y="0"/>
          <a:chExt cx="0" cy="0"/>
        </a:xfrm>
      </p:grpSpPr>
      <p:sp>
        <p:nvSpPr>
          <p:cNvPr id="2" name="Holder 2"/>
          <p:cNvSpPr>
            <a:spLocks noGrp="1"/>
          </p:cNvSpPr>
          <p:nvPr>
            <p:ph type="ctrTitle"/>
          </p:nvPr>
        </p:nvSpPr>
        <p:spPr>
          <a:xfrm>
            <a:off x="457200" y="2340000"/>
            <a:ext cx="8223250" cy="369332"/>
          </a:xfrm>
          <a:prstGeom prst="rect">
            <a:avLst/>
          </a:prstGeom>
        </p:spPr>
        <p:txBody>
          <a:bodyPr wrap="square" lIns="0" tIns="0" rIns="0" bIns="0">
            <a:spAutoFit/>
          </a:bodyPr>
          <a:lstStyle>
            <a:lvl1pPr>
              <a:defRPr sz="2400" b="1">
                <a:latin typeface="Frutiger LT Com 45 Light" panose="020B0303030504020204" pitchFamily="34" charset="0"/>
              </a:defRPr>
            </a:lvl1pPr>
          </a:lstStyle>
          <a:p>
            <a:r>
              <a:rPr lang="de-DE" smtClean="0"/>
              <a:t>Titelmasterformat durch Klicken bearbeiten</a:t>
            </a:r>
            <a:endParaRPr dirty="0"/>
          </a:p>
        </p:txBody>
      </p:sp>
      <p:sp>
        <p:nvSpPr>
          <p:cNvPr id="9" name="Bildplatzhalter 8"/>
          <p:cNvSpPr>
            <a:spLocks noGrp="1"/>
          </p:cNvSpPr>
          <p:nvPr>
            <p:ph type="pic" sz="quarter" idx="10"/>
          </p:nvPr>
        </p:nvSpPr>
        <p:spPr>
          <a:xfrm>
            <a:off x="0" y="0"/>
            <a:ext cx="3024000" cy="1980000"/>
          </a:xfrm>
          <a:prstGeom prst="rect">
            <a:avLst/>
          </a:prstGeom>
        </p:spPr>
        <p:txBody>
          <a:bodyPr/>
          <a:lstStyle/>
          <a:p>
            <a:pPr lvl="0"/>
            <a:endParaRPr lang="de-DE" noProof="0"/>
          </a:p>
        </p:txBody>
      </p:sp>
      <p:sp>
        <p:nvSpPr>
          <p:cNvPr id="11" name="Textplatzhalter 10"/>
          <p:cNvSpPr>
            <a:spLocks noGrp="1"/>
          </p:cNvSpPr>
          <p:nvPr>
            <p:ph type="body" sz="quarter" idx="11"/>
          </p:nvPr>
        </p:nvSpPr>
        <p:spPr>
          <a:xfrm>
            <a:off x="457200" y="2952000"/>
            <a:ext cx="8223250" cy="248400"/>
          </a:xfrm>
          <a:prstGeom prst="rect">
            <a:avLst/>
          </a:prstGeom>
        </p:spPr>
        <p:txBody>
          <a:bodyPr lIns="0" tIns="0" rIns="0" bIns="0"/>
          <a:lstStyle>
            <a:lvl1pPr>
              <a:defRPr sz="1500" b="1">
                <a:latin typeface="Frutiger LT Com 45 Light" panose="020B0303030504020204" pitchFamily="34" charset="0"/>
              </a:defRPr>
            </a:lvl1pPr>
          </a:lstStyle>
          <a:p>
            <a:pPr lvl="0"/>
            <a:r>
              <a:rPr lang="de-DE" smtClean="0"/>
              <a:t>Textmasterformat bearbeiten</a:t>
            </a:r>
          </a:p>
        </p:txBody>
      </p:sp>
      <p:sp>
        <p:nvSpPr>
          <p:cNvPr id="14" name="Textplatzhalter 13"/>
          <p:cNvSpPr>
            <a:spLocks noGrp="1"/>
          </p:cNvSpPr>
          <p:nvPr>
            <p:ph type="body" sz="quarter" idx="12"/>
          </p:nvPr>
        </p:nvSpPr>
        <p:spPr>
          <a:xfrm>
            <a:off x="457200" y="3200400"/>
            <a:ext cx="8223250" cy="2438400"/>
          </a:xfrm>
          <a:prstGeom prst="rect">
            <a:avLst/>
          </a:prstGeom>
        </p:spPr>
        <p:txBody>
          <a:bodyPr lIns="0" tIns="0" rIns="0" bIns="0"/>
          <a:lstStyle>
            <a:lvl1pPr marL="285750" marR="0" indent="-285750" defTabSz="914400" eaLnBrk="1" fontAlgn="auto" latinLnBrk="0" hangingPunct="1">
              <a:lnSpc>
                <a:spcPct val="100000"/>
              </a:lnSpc>
              <a:spcBef>
                <a:spcPts val="0"/>
              </a:spcBef>
              <a:spcAft>
                <a:spcPts val="0"/>
              </a:spcAft>
              <a:buClrTx/>
              <a:buSzTx/>
              <a:buFontTx/>
              <a:buBlip>
                <a:blip r:embed="rId2"/>
              </a:buBlip>
              <a:tabLst/>
              <a:defRPr sz="1500">
                <a:latin typeface="Frutiger LT Com 45 Light" panose="020B0303030504020204" pitchFamily="34" charset="0"/>
              </a:defRPr>
            </a:lvl1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p:txBody>
      </p:sp>
      <p:sp>
        <p:nvSpPr>
          <p:cNvPr id="7" name="Bildplatzhalter 8"/>
          <p:cNvSpPr>
            <a:spLocks noGrp="1"/>
          </p:cNvSpPr>
          <p:nvPr>
            <p:ph type="pic" sz="quarter" idx="13"/>
          </p:nvPr>
        </p:nvSpPr>
        <p:spPr>
          <a:xfrm>
            <a:off x="3060000" y="0"/>
            <a:ext cx="3024000" cy="1980000"/>
          </a:xfrm>
          <a:prstGeom prst="rect">
            <a:avLst/>
          </a:prstGeom>
        </p:spPr>
        <p:txBody>
          <a:bodyPr/>
          <a:lstStyle/>
          <a:p>
            <a:pPr lvl="0"/>
            <a:endParaRPr lang="de-DE" noProof="0"/>
          </a:p>
        </p:txBody>
      </p:sp>
      <p:sp>
        <p:nvSpPr>
          <p:cNvPr id="8" name="Bildplatzhalter 8"/>
          <p:cNvSpPr>
            <a:spLocks noGrp="1"/>
          </p:cNvSpPr>
          <p:nvPr>
            <p:ph type="pic" sz="quarter" idx="14"/>
          </p:nvPr>
        </p:nvSpPr>
        <p:spPr>
          <a:xfrm>
            <a:off x="6120000" y="0"/>
            <a:ext cx="3024000" cy="1980000"/>
          </a:xfrm>
          <a:prstGeom prst="rect">
            <a:avLst/>
          </a:prstGeom>
        </p:spPr>
        <p:txBody>
          <a:bodyPr/>
          <a:lstStyle/>
          <a:p>
            <a:pPr lvl="0"/>
            <a:endParaRPr lang="de-DE" noProof="0"/>
          </a:p>
        </p:txBody>
      </p:sp>
      <p:sp>
        <p:nvSpPr>
          <p:cNvPr id="10" name="Holder 4"/>
          <p:cNvSpPr>
            <a:spLocks noGrp="1"/>
          </p:cNvSpPr>
          <p:nvPr>
            <p:ph type="ftr" sz="quarter" idx="15"/>
          </p:nvPr>
        </p:nvSpPr>
        <p:spPr/>
        <p:txBody>
          <a:bodyPr/>
          <a:lstStyle>
            <a:lvl1pPr>
              <a:defRPr/>
            </a:lvl1pPr>
          </a:lstStyle>
          <a:p>
            <a:pPr>
              <a:defRPr/>
            </a:pPr>
            <a:r>
              <a:t>©</a:t>
            </a:r>
            <a:r>
              <a:rPr spc="-100"/>
              <a:t> </a:t>
            </a:r>
            <a:r>
              <a:t>Fraunhofer</a:t>
            </a:r>
          </a:p>
        </p:txBody>
      </p:sp>
    </p:spTree>
    <p:extLst>
      <p:ext uri="{BB962C8B-B14F-4D97-AF65-F5344CB8AC3E}">
        <p14:creationId xmlns:p14="http://schemas.microsoft.com/office/powerpoint/2010/main" val="25066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rei-Bilder-oben-Fliesstext">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0"/>
            <a:ext cx="3024000" cy="1980000"/>
          </a:xfrm>
          <a:prstGeom prst="rect">
            <a:avLst/>
          </a:prstGeom>
        </p:spPr>
        <p:txBody>
          <a:bodyPr/>
          <a:lstStyle/>
          <a:p>
            <a:pPr lvl="0"/>
            <a:endParaRPr lang="de-DE" noProof="0"/>
          </a:p>
        </p:txBody>
      </p:sp>
      <p:sp>
        <p:nvSpPr>
          <p:cNvPr id="7" name="Bildplatzhalter 8"/>
          <p:cNvSpPr>
            <a:spLocks noGrp="1"/>
          </p:cNvSpPr>
          <p:nvPr>
            <p:ph type="pic" sz="quarter" idx="13"/>
          </p:nvPr>
        </p:nvSpPr>
        <p:spPr>
          <a:xfrm>
            <a:off x="3060000" y="0"/>
            <a:ext cx="3024000" cy="1980000"/>
          </a:xfrm>
          <a:prstGeom prst="rect">
            <a:avLst/>
          </a:prstGeom>
        </p:spPr>
        <p:txBody>
          <a:bodyPr/>
          <a:lstStyle/>
          <a:p>
            <a:pPr lvl="0"/>
            <a:endParaRPr lang="de-DE" noProof="0"/>
          </a:p>
        </p:txBody>
      </p:sp>
      <p:sp>
        <p:nvSpPr>
          <p:cNvPr id="8" name="Bildplatzhalter 8"/>
          <p:cNvSpPr>
            <a:spLocks noGrp="1"/>
          </p:cNvSpPr>
          <p:nvPr>
            <p:ph type="pic" sz="quarter" idx="14"/>
          </p:nvPr>
        </p:nvSpPr>
        <p:spPr>
          <a:xfrm>
            <a:off x="6120000" y="0"/>
            <a:ext cx="3024000" cy="1980000"/>
          </a:xfrm>
          <a:prstGeom prst="rect">
            <a:avLst/>
          </a:prstGeom>
        </p:spPr>
        <p:txBody>
          <a:bodyPr/>
          <a:lstStyle/>
          <a:p>
            <a:pPr lvl="0"/>
            <a:endParaRPr lang="de-DE" noProof="0"/>
          </a:p>
        </p:txBody>
      </p:sp>
      <p:sp>
        <p:nvSpPr>
          <p:cNvPr id="10" name="Holder 2"/>
          <p:cNvSpPr>
            <a:spLocks noGrp="1"/>
          </p:cNvSpPr>
          <p:nvPr>
            <p:ph type="ctrTitle"/>
          </p:nvPr>
        </p:nvSpPr>
        <p:spPr>
          <a:xfrm>
            <a:off x="457200" y="2340000"/>
            <a:ext cx="8223250" cy="369332"/>
          </a:xfrm>
          <a:prstGeom prst="rect">
            <a:avLst/>
          </a:prstGeom>
        </p:spPr>
        <p:txBody>
          <a:bodyPr wrap="square" lIns="0" tIns="0" rIns="0" bIns="0">
            <a:spAutoFit/>
          </a:bodyPr>
          <a:lstStyle>
            <a:lvl1pPr>
              <a:defRPr sz="2400" b="1">
                <a:latin typeface="Frutiger LT Com 45 Light" panose="020B0303030504020204" pitchFamily="34" charset="0"/>
              </a:defRPr>
            </a:lvl1pPr>
          </a:lstStyle>
          <a:p>
            <a:r>
              <a:rPr lang="de-DE" smtClean="0"/>
              <a:t>Titelmasterformat durch Klicken bearbeiten</a:t>
            </a:r>
            <a:endParaRPr dirty="0"/>
          </a:p>
        </p:txBody>
      </p:sp>
      <p:sp>
        <p:nvSpPr>
          <p:cNvPr id="12" name="Textplatzhalter 10"/>
          <p:cNvSpPr>
            <a:spLocks noGrp="1"/>
          </p:cNvSpPr>
          <p:nvPr>
            <p:ph type="body" sz="quarter" idx="11"/>
          </p:nvPr>
        </p:nvSpPr>
        <p:spPr>
          <a:xfrm>
            <a:off x="457200" y="2952000"/>
            <a:ext cx="8223250" cy="248400"/>
          </a:xfrm>
          <a:prstGeom prst="rect">
            <a:avLst/>
          </a:prstGeom>
        </p:spPr>
        <p:txBody>
          <a:bodyPr lIns="0" tIns="0" rIns="0" bIns="0"/>
          <a:lstStyle>
            <a:lvl1pPr>
              <a:defRPr sz="1500" b="1">
                <a:latin typeface="Frutiger LT Com 45 Light" panose="020B0303030504020204" pitchFamily="34" charset="0"/>
              </a:defRPr>
            </a:lvl1pPr>
          </a:lstStyle>
          <a:p>
            <a:pPr lvl="0"/>
            <a:r>
              <a:rPr lang="de-DE" smtClean="0"/>
              <a:t>Textmasterformat bearbeiten</a:t>
            </a:r>
          </a:p>
        </p:txBody>
      </p:sp>
      <p:sp>
        <p:nvSpPr>
          <p:cNvPr id="13" name="Textplatzhalter 13"/>
          <p:cNvSpPr>
            <a:spLocks noGrp="1"/>
          </p:cNvSpPr>
          <p:nvPr>
            <p:ph type="body" sz="quarter" idx="12"/>
          </p:nvPr>
        </p:nvSpPr>
        <p:spPr>
          <a:xfrm>
            <a:off x="457200" y="3200400"/>
            <a:ext cx="8223250" cy="2438400"/>
          </a:xfrm>
          <a:prstGeom prst="rect">
            <a:avLst/>
          </a:prstGeom>
        </p:spPr>
        <p:txBody>
          <a:bodyPr lIns="0" tIns="0" rIns="0" bIns="0"/>
          <a:lstStyle>
            <a:lvl1pPr>
              <a:defRPr sz="1500">
                <a:latin typeface="Frutiger LT Com 45 Light" panose="020B0303030504020204" pitchFamily="34" charset="0"/>
              </a:defRPr>
            </a:lvl1pPr>
          </a:lstStyle>
          <a:p>
            <a:pPr lvl="0"/>
            <a:r>
              <a:rPr lang="de-DE" smtClean="0"/>
              <a:t>Textmasterformat bearbeiten</a:t>
            </a:r>
          </a:p>
        </p:txBody>
      </p:sp>
      <p:sp>
        <p:nvSpPr>
          <p:cNvPr id="11" name="Holder 4"/>
          <p:cNvSpPr>
            <a:spLocks noGrp="1"/>
          </p:cNvSpPr>
          <p:nvPr>
            <p:ph type="ftr" sz="quarter" idx="15"/>
          </p:nvPr>
        </p:nvSpPr>
        <p:spPr/>
        <p:txBody>
          <a:bodyPr/>
          <a:lstStyle>
            <a:lvl1pPr>
              <a:defRPr/>
            </a:lvl1pPr>
          </a:lstStyle>
          <a:p>
            <a:pPr>
              <a:defRPr/>
            </a:pPr>
            <a:r>
              <a:t>©</a:t>
            </a:r>
            <a:r>
              <a:rPr spc="-100"/>
              <a:t> </a:t>
            </a:r>
            <a:r>
              <a:t>Fraunhofer</a:t>
            </a:r>
          </a:p>
        </p:txBody>
      </p:sp>
    </p:spTree>
    <p:extLst>
      <p:ext uri="{BB962C8B-B14F-4D97-AF65-F5344CB8AC3E}">
        <p14:creationId xmlns:p14="http://schemas.microsoft.com/office/powerpoint/2010/main" val="1049029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hne-Bild-oben">
    <p:spTree>
      <p:nvGrpSpPr>
        <p:cNvPr id="1" name=""/>
        <p:cNvGrpSpPr/>
        <p:nvPr/>
      </p:nvGrpSpPr>
      <p:grpSpPr>
        <a:xfrm>
          <a:off x="0" y="0"/>
          <a:ext cx="0" cy="0"/>
          <a:chOff x="0" y="0"/>
          <a:chExt cx="0" cy="0"/>
        </a:xfrm>
      </p:grpSpPr>
      <p:sp>
        <p:nvSpPr>
          <p:cNvPr id="2" name="Holder 2"/>
          <p:cNvSpPr>
            <a:spLocks noGrp="1"/>
          </p:cNvSpPr>
          <p:nvPr>
            <p:ph type="ctrTitle"/>
          </p:nvPr>
        </p:nvSpPr>
        <p:spPr>
          <a:xfrm>
            <a:off x="457200" y="457200"/>
            <a:ext cx="8223250" cy="369332"/>
          </a:xfrm>
          <a:prstGeom prst="rect">
            <a:avLst/>
          </a:prstGeom>
        </p:spPr>
        <p:txBody>
          <a:bodyPr wrap="square" lIns="0" tIns="0" rIns="0" bIns="0">
            <a:spAutoFit/>
          </a:bodyPr>
          <a:lstStyle>
            <a:lvl1pPr>
              <a:defRPr sz="2400" b="1">
                <a:latin typeface="Frutiger LT Com 45 Light" panose="020B0303030504020204" pitchFamily="34" charset="0"/>
              </a:defRPr>
            </a:lvl1pPr>
          </a:lstStyle>
          <a:p>
            <a:r>
              <a:rPr lang="de-DE" smtClean="0"/>
              <a:t>Titelmasterformat durch Klicken bearbeiten</a:t>
            </a:r>
            <a:endParaRPr dirty="0"/>
          </a:p>
        </p:txBody>
      </p:sp>
      <p:sp>
        <p:nvSpPr>
          <p:cNvPr id="11" name="Textplatzhalter 10"/>
          <p:cNvSpPr>
            <a:spLocks noGrp="1"/>
          </p:cNvSpPr>
          <p:nvPr>
            <p:ph type="body" sz="quarter" idx="11"/>
          </p:nvPr>
        </p:nvSpPr>
        <p:spPr>
          <a:xfrm>
            <a:off x="457200" y="1069200"/>
            <a:ext cx="8223250" cy="248400"/>
          </a:xfrm>
          <a:prstGeom prst="rect">
            <a:avLst/>
          </a:prstGeom>
        </p:spPr>
        <p:txBody>
          <a:bodyPr lIns="0" tIns="0" rIns="0" bIns="0"/>
          <a:lstStyle>
            <a:lvl1pPr>
              <a:defRPr sz="1500" b="1">
                <a:latin typeface="Frutiger LT Com 45 Light" panose="020B0303030504020204" pitchFamily="34" charset="0"/>
              </a:defRPr>
            </a:lvl1pPr>
          </a:lstStyle>
          <a:p>
            <a:pPr lvl="0"/>
            <a:r>
              <a:rPr lang="de-DE" smtClean="0"/>
              <a:t>Textmasterformat bearbeiten</a:t>
            </a:r>
          </a:p>
        </p:txBody>
      </p:sp>
      <p:sp>
        <p:nvSpPr>
          <p:cNvPr id="14" name="Textplatzhalter 13"/>
          <p:cNvSpPr>
            <a:spLocks noGrp="1"/>
          </p:cNvSpPr>
          <p:nvPr>
            <p:ph type="body" sz="quarter" idx="12"/>
          </p:nvPr>
        </p:nvSpPr>
        <p:spPr>
          <a:xfrm>
            <a:off x="457200" y="1317600"/>
            <a:ext cx="8223250" cy="2438400"/>
          </a:xfrm>
          <a:prstGeom prst="rect">
            <a:avLst/>
          </a:prstGeom>
        </p:spPr>
        <p:txBody>
          <a:bodyPr lIns="0" tIns="0" rIns="0" bIns="0"/>
          <a:lstStyle>
            <a:lvl1pPr>
              <a:defRPr sz="1500">
                <a:latin typeface="Frutiger LT Com 45 Light" panose="020B0303030504020204" pitchFamily="34" charset="0"/>
              </a:defRPr>
            </a:lvl1pPr>
          </a:lstStyle>
          <a:p>
            <a:pPr lvl="0"/>
            <a:r>
              <a:rPr lang="de-DE" smtClean="0"/>
              <a:t>Textmasterformat bearbeiten</a:t>
            </a:r>
          </a:p>
        </p:txBody>
      </p:sp>
      <p:sp>
        <p:nvSpPr>
          <p:cNvPr id="5" name="Holder 4"/>
          <p:cNvSpPr>
            <a:spLocks noGrp="1"/>
          </p:cNvSpPr>
          <p:nvPr>
            <p:ph type="ftr" sz="quarter" idx="13"/>
          </p:nvPr>
        </p:nvSpPr>
        <p:spPr/>
        <p:txBody>
          <a:bodyPr/>
          <a:lstStyle>
            <a:lvl1pPr>
              <a:defRPr/>
            </a:lvl1pPr>
          </a:lstStyle>
          <a:p>
            <a:pPr>
              <a:defRPr/>
            </a:pPr>
            <a:r>
              <a:t>©</a:t>
            </a:r>
            <a:r>
              <a:rPr spc="-100"/>
              <a:t> </a:t>
            </a:r>
            <a:r>
              <a:t>Fraunhofer</a:t>
            </a:r>
          </a:p>
        </p:txBody>
      </p:sp>
    </p:spTree>
    <p:extLst>
      <p:ext uri="{BB962C8B-B14F-4D97-AF65-F5344CB8AC3E}">
        <p14:creationId xmlns:p14="http://schemas.microsoft.com/office/powerpoint/2010/main" val="123937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icht verwenden, wird von PP erzeugt">
    <p:spTree>
      <p:nvGrpSpPr>
        <p:cNvPr id="1" name=""/>
        <p:cNvGrpSpPr/>
        <p:nvPr/>
      </p:nvGrpSpPr>
      <p:grpSpPr>
        <a:xfrm>
          <a:off x="0" y="0"/>
          <a:ext cx="0" cy="0"/>
          <a:chOff x="0" y="0"/>
          <a:chExt cx="0" cy="0"/>
        </a:xfrm>
      </p:grpSpPr>
      <p:sp>
        <p:nvSpPr>
          <p:cNvPr id="2" name="Holder 2"/>
          <p:cNvSpPr>
            <a:spLocks noGrp="1"/>
          </p:cNvSpPr>
          <p:nvPr>
            <p:ph type="title"/>
          </p:nvPr>
        </p:nvSpPr>
        <p:spPr>
          <a:xfrm>
            <a:off x="444500" y="2263800"/>
            <a:ext cx="8248650" cy="731519"/>
          </a:xfrm>
          <a:prstGeom prst="rect">
            <a:avLst/>
          </a:prstGeom>
        </p:spPr>
        <p:txBody>
          <a:bodyPr lIns="0" tIns="0" rIns="0" bIns="0"/>
          <a:lstStyle>
            <a:lvl1pPr>
              <a:defRPr sz="2400" b="1" i="0">
                <a:solidFill>
                  <a:schemeClr val="tx1"/>
                </a:solidFill>
                <a:latin typeface="Frutiger LT Com 45 Light"/>
                <a:cs typeface="Frutiger LT Com 45 Light"/>
              </a:defRPr>
            </a:lvl1pPr>
          </a:lstStyle>
          <a:p>
            <a:endParaRPr dirty="0"/>
          </a:p>
        </p:txBody>
      </p:sp>
      <p:sp>
        <p:nvSpPr>
          <p:cNvPr id="3" name="Holder 3"/>
          <p:cNvSpPr>
            <a:spLocks noGrp="1"/>
          </p:cNvSpPr>
          <p:nvPr>
            <p:ph type="body" idx="1"/>
          </p:nvPr>
        </p:nvSpPr>
        <p:spPr>
          <a:xfrm>
            <a:off x="444139" y="3190800"/>
            <a:ext cx="8249371" cy="2679065"/>
          </a:xfrm>
          <a:prstGeom prst="rect">
            <a:avLst/>
          </a:prstGeom>
        </p:spPr>
        <p:txBody>
          <a:bodyPr lIns="0" tIns="0" rIns="0" bIns="0"/>
          <a:lstStyle>
            <a:lvl1pPr>
              <a:defRPr sz="1500" b="1" i="0">
                <a:solidFill>
                  <a:schemeClr val="tx1"/>
                </a:solidFill>
                <a:latin typeface="Frutiger LT Com 45 Light"/>
                <a:cs typeface="Frutiger LT Com 45 Light"/>
              </a:defRPr>
            </a:lvl1pPr>
          </a:lstStyle>
          <a:p>
            <a:endParaRPr/>
          </a:p>
        </p:txBody>
      </p:sp>
      <p:sp>
        <p:nvSpPr>
          <p:cNvPr id="4" name="Holder 4"/>
          <p:cNvSpPr>
            <a:spLocks noGrp="1"/>
          </p:cNvSpPr>
          <p:nvPr>
            <p:ph type="ftr" sz="quarter" idx="10"/>
          </p:nvPr>
        </p:nvSpPr>
        <p:spPr/>
        <p:txBody>
          <a:bodyPr/>
          <a:lstStyle>
            <a:lvl1pPr>
              <a:defRPr/>
            </a:lvl1pPr>
          </a:lstStyle>
          <a:p>
            <a:pPr>
              <a:defRPr/>
            </a:pPr>
            <a:r>
              <a:t>©</a:t>
            </a:r>
            <a:r>
              <a:rPr spc="-100"/>
              <a:t> </a:t>
            </a:r>
            <a:r>
              <a:t>Fraunhofer</a:t>
            </a:r>
          </a:p>
        </p:txBody>
      </p:sp>
    </p:spTree>
    <p:extLst>
      <p:ext uri="{BB962C8B-B14F-4D97-AF65-F5344CB8AC3E}">
        <p14:creationId xmlns:p14="http://schemas.microsoft.com/office/powerpoint/2010/main" val="235757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k object 16"/>
          <p:cNvSpPr>
            <a:spLocks/>
          </p:cNvSpPr>
          <p:nvPr/>
        </p:nvSpPr>
        <p:spPr bwMode="auto">
          <a:xfrm>
            <a:off x="457200" y="6011863"/>
            <a:ext cx="8220075" cy="0"/>
          </a:xfrm>
          <a:custGeom>
            <a:avLst/>
            <a:gdLst>
              <a:gd name="T0" fmla="*/ 0 w 8220075"/>
              <a:gd name="T1" fmla="*/ 8219516 w 8220075"/>
              <a:gd name="T2" fmla="*/ 0 60000 65536"/>
              <a:gd name="T3" fmla="*/ 0 60000 65536"/>
            </a:gdLst>
            <a:ahLst/>
            <a:cxnLst>
              <a:cxn ang="T2">
                <a:pos x="T0" y="0"/>
              </a:cxn>
              <a:cxn ang="T3">
                <a:pos x="T1" y="0"/>
              </a:cxn>
            </a:cxnLst>
            <a:rect l="0" t="0" r="r" b="b"/>
            <a:pathLst>
              <a:path w="8220075">
                <a:moveTo>
                  <a:pt x="0" y="0"/>
                </a:moveTo>
                <a:lnTo>
                  <a:pt x="8219516" y="0"/>
                </a:lnTo>
              </a:path>
            </a:pathLst>
          </a:custGeom>
          <a:noFill/>
          <a:ln w="19050">
            <a:solidFill>
              <a:srgbClr val="179C7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 name="Holder 4"/>
          <p:cNvSpPr>
            <a:spLocks noGrp="1"/>
          </p:cNvSpPr>
          <p:nvPr>
            <p:ph type="ftr" sz="quarter" idx="5"/>
          </p:nvPr>
        </p:nvSpPr>
        <p:spPr>
          <a:xfrm>
            <a:off x="441325" y="6569075"/>
            <a:ext cx="985838" cy="177800"/>
          </a:xfrm>
          <a:prstGeom prst="rect">
            <a:avLst/>
          </a:prstGeom>
        </p:spPr>
        <p:txBody>
          <a:bodyPr wrap="square" lIns="0" tIns="0" rIns="0" bIns="0">
            <a:spAutoFit/>
          </a:bodyPr>
          <a:lstStyle>
            <a:lvl1pPr marL="12700" eaLnBrk="1" fontAlgn="auto" hangingPunct="1">
              <a:lnSpc>
                <a:spcPts val="1240"/>
              </a:lnSpc>
              <a:spcBef>
                <a:spcPts val="0"/>
              </a:spcBef>
              <a:spcAft>
                <a:spcPts val="0"/>
              </a:spcAft>
              <a:defRPr sz="1200" b="0" i="0">
                <a:solidFill>
                  <a:srgbClr val="A8AFAF"/>
                </a:solidFill>
                <a:latin typeface="Frutiger LT Com 55 Roman"/>
                <a:cs typeface="Frutiger LT Com 55 Roman"/>
              </a:defRPr>
            </a:lvl1pPr>
          </a:lstStyle>
          <a:p>
            <a:pPr>
              <a:defRPr/>
            </a:pPr>
            <a:r>
              <a:t>©</a:t>
            </a:r>
            <a:r>
              <a:rPr spc="-100"/>
              <a:t> </a:t>
            </a:r>
            <a:r>
              <a:t>Fraunhofer</a:t>
            </a:r>
          </a:p>
        </p:txBody>
      </p:sp>
      <p:pic>
        <p:nvPicPr>
          <p:cNvPr id="1028" name="Grafik 7"/>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738938" y="6153150"/>
            <a:ext cx="19446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older 4"/>
          <p:cNvSpPr txBox="1">
            <a:spLocks/>
          </p:cNvSpPr>
          <p:nvPr userDrawn="1"/>
        </p:nvSpPr>
        <p:spPr>
          <a:xfrm>
            <a:off x="4073525" y="6340475"/>
            <a:ext cx="985838" cy="153988"/>
          </a:xfrm>
          <a:prstGeom prst="rect">
            <a:avLst/>
          </a:prstGeom>
        </p:spPr>
        <p:txBody>
          <a:bodyPr lIns="0" tIns="0" rIns="0" bIns="0">
            <a:spAutoFit/>
          </a:bodyPr>
          <a:lstStyle>
            <a:defPPr>
              <a:defRPr lang="de-DE"/>
            </a:defPPr>
            <a:lvl1pPr marL="12700" algn="l" rtl="0" eaLnBrk="1" fontAlgn="auto" hangingPunct="1">
              <a:lnSpc>
                <a:spcPts val="1240"/>
              </a:lnSpc>
              <a:spcBef>
                <a:spcPts val="0"/>
              </a:spcBef>
              <a:spcAft>
                <a:spcPts val="0"/>
              </a:spcAft>
              <a:defRPr sz="1200" b="0" i="0" kern="1200">
                <a:solidFill>
                  <a:srgbClr val="A8AFAF"/>
                </a:solidFill>
                <a:latin typeface="Frutiger LT Com 55 Roman"/>
                <a:ea typeface="+mn-ea"/>
                <a:cs typeface="Frutiger LT Com 55 Roman"/>
              </a:defRPr>
            </a:lvl1pPr>
            <a:lvl2pPr marL="457200" algn="l" rtl="0" eaLnBrk="0" fontAlgn="base" hangingPunct="0">
              <a:spcBef>
                <a:spcPct val="0"/>
              </a:spcBef>
              <a:spcAft>
                <a:spcPct val="0"/>
              </a:spcAft>
              <a:defRPr kern="1200">
                <a:solidFill>
                  <a:schemeClr val="tx1"/>
                </a:solidFill>
                <a:latin typeface="Frutiger LT Com 45 Light"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Frutiger LT Com 45 Light"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Frutiger LT Com 45 Light"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Frutiger LT Com 45 Light" pitchFamily="34" charset="0"/>
                <a:ea typeface="+mn-ea"/>
                <a:cs typeface="Arial" charset="0"/>
              </a:defRPr>
            </a:lvl5pPr>
            <a:lvl6pPr marL="2286000" algn="l" defTabSz="914400" rtl="0" eaLnBrk="1" latinLnBrk="0" hangingPunct="1">
              <a:defRPr kern="1200">
                <a:solidFill>
                  <a:schemeClr val="tx1"/>
                </a:solidFill>
                <a:latin typeface="Frutiger LT Com 45 Light" pitchFamily="34" charset="0"/>
                <a:ea typeface="+mn-ea"/>
                <a:cs typeface="Arial" charset="0"/>
              </a:defRPr>
            </a:lvl6pPr>
            <a:lvl7pPr marL="2743200" algn="l" defTabSz="914400" rtl="0" eaLnBrk="1" latinLnBrk="0" hangingPunct="1">
              <a:defRPr kern="1200">
                <a:solidFill>
                  <a:schemeClr val="tx1"/>
                </a:solidFill>
                <a:latin typeface="Frutiger LT Com 45 Light" pitchFamily="34" charset="0"/>
                <a:ea typeface="+mn-ea"/>
                <a:cs typeface="Arial" charset="0"/>
              </a:defRPr>
            </a:lvl7pPr>
            <a:lvl8pPr marL="3200400" algn="l" defTabSz="914400" rtl="0" eaLnBrk="1" latinLnBrk="0" hangingPunct="1">
              <a:defRPr kern="1200">
                <a:solidFill>
                  <a:schemeClr val="tx1"/>
                </a:solidFill>
                <a:latin typeface="Frutiger LT Com 45 Light" pitchFamily="34" charset="0"/>
                <a:ea typeface="+mn-ea"/>
                <a:cs typeface="Arial" charset="0"/>
              </a:defRPr>
            </a:lvl8pPr>
            <a:lvl9pPr marL="3657600" algn="l" defTabSz="914400" rtl="0" eaLnBrk="1" latinLnBrk="0" hangingPunct="1">
              <a:defRPr kern="1200">
                <a:solidFill>
                  <a:schemeClr val="tx1"/>
                </a:solidFill>
                <a:latin typeface="Frutiger LT Com 45 Light" pitchFamily="34" charset="0"/>
                <a:ea typeface="+mn-ea"/>
                <a:cs typeface="Arial" charset="0"/>
              </a:defRPr>
            </a:lvl9pPr>
          </a:lstStyle>
          <a:p>
            <a:pPr>
              <a:defRPr/>
            </a:pPr>
            <a:fld id="{2781AA66-62C4-46F2-ADAA-5952B3FA00B5}" type="slidenum">
              <a:rPr lang="de-DE" smtClean="0"/>
              <a:pPr>
                <a:defRPr/>
              </a:pPr>
              <a:t>‹#›</a:t>
            </a:fld>
            <a:r>
              <a:rPr lang="de-DE" dirty="0" smtClean="0"/>
              <a:t>/28</a:t>
            </a:r>
            <a:endParaRPr lang="de-DE" dirty="0"/>
          </a:p>
        </p:txBody>
      </p:sp>
    </p:spTree>
  </p:cSld>
  <p:clrMap bg1="lt1" tx1="dk1" bg2="lt2" tx2="dk2" accent1="accent1" accent2="accent2" accent3="accent3" accent4="accent4" accent5="accent5" accent6="accent6" hlink="hlink" folHlink="folHlink"/>
  <p:sldLayoutIdLst>
    <p:sldLayoutId id="2147483892"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Lst>
  <p:timing>
    <p:tnLst>
      <p:par>
        <p:cTn id="1" dur="indefinite" restart="never" nodeType="tmRoot"/>
      </p:par>
    </p:tnLst>
  </p:timing>
  <p:hf hd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Frutiger LT Com 45 Light" pitchFamily="34" charset="0"/>
        </a:defRPr>
      </a:lvl2pPr>
      <a:lvl3pPr algn="ctr" rtl="0" eaLnBrk="0" fontAlgn="base" hangingPunct="0">
        <a:spcBef>
          <a:spcPct val="0"/>
        </a:spcBef>
        <a:spcAft>
          <a:spcPct val="0"/>
        </a:spcAft>
        <a:defRPr>
          <a:solidFill>
            <a:schemeClr val="tx2"/>
          </a:solidFill>
          <a:latin typeface="Frutiger LT Com 45 Light" pitchFamily="34" charset="0"/>
        </a:defRPr>
      </a:lvl3pPr>
      <a:lvl4pPr algn="ctr" rtl="0" eaLnBrk="0" fontAlgn="base" hangingPunct="0">
        <a:spcBef>
          <a:spcPct val="0"/>
        </a:spcBef>
        <a:spcAft>
          <a:spcPct val="0"/>
        </a:spcAft>
        <a:defRPr>
          <a:solidFill>
            <a:schemeClr val="tx2"/>
          </a:solidFill>
          <a:latin typeface="Frutiger LT Com 45 Light" pitchFamily="34" charset="0"/>
        </a:defRPr>
      </a:lvl4pPr>
      <a:lvl5pPr algn="ctr" rtl="0" eaLnBrk="0" fontAlgn="base" hangingPunct="0">
        <a:spcBef>
          <a:spcPct val="0"/>
        </a:spcBef>
        <a:spcAft>
          <a:spcPct val="0"/>
        </a:spcAft>
        <a:defRPr>
          <a:solidFill>
            <a:schemeClr val="tx2"/>
          </a:solidFill>
          <a:latin typeface="Frutiger LT Com 45 Light" pitchFamily="34" charset="0"/>
        </a:defRPr>
      </a:lvl5pPr>
      <a:lvl6pPr marL="457200" algn="ctr" rtl="0" eaLnBrk="0" fontAlgn="base" hangingPunct="0">
        <a:spcBef>
          <a:spcPct val="0"/>
        </a:spcBef>
        <a:spcAft>
          <a:spcPct val="0"/>
        </a:spcAft>
        <a:defRPr>
          <a:solidFill>
            <a:schemeClr val="tx2"/>
          </a:solidFill>
          <a:latin typeface="Frutiger LT Com 45 Light" pitchFamily="34" charset="0"/>
        </a:defRPr>
      </a:lvl6pPr>
      <a:lvl7pPr marL="914400" algn="ctr" rtl="0" eaLnBrk="0" fontAlgn="base" hangingPunct="0">
        <a:spcBef>
          <a:spcPct val="0"/>
        </a:spcBef>
        <a:spcAft>
          <a:spcPct val="0"/>
        </a:spcAft>
        <a:defRPr>
          <a:solidFill>
            <a:schemeClr val="tx2"/>
          </a:solidFill>
          <a:latin typeface="Frutiger LT Com 45 Light" pitchFamily="34" charset="0"/>
        </a:defRPr>
      </a:lvl7pPr>
      <a:lvl8pPr marL="1371600" algn="ctr" rtl="0" eaLnBrk="0" fontAlgn="base" hangingPunct="0">
        <a:spcBef>
          <a:spcPct val="0"/>
        </a:spcBef>
        <a:spcAft>
          <a:spcPct val="0"/>
        </a:spcAft>
        <a:defRPr>
          <a:solidFill>
            <a:schemeClr val="tx2"/>
          </a:solidFill>
          <a:latin typeface="Frutiger LT Com 45 Light" pitchFamily="34" charset="0"/>
        </a:defRPr>
      </a:lvl8pPr>
      <a:lvl9pPr marL="1828800" algn="ctr" rtl="0" eaLnBrk="0" fontAlgn="base" hangingPunct="0">
        <a:spcBef>
          <a:spcPct val="0"/>
        </a:spcBef>
        <a:spcAft>
          <a:spcPct val="0"/>
        </a:spcAft>
        <a:defRPr>
          <a:solidFill>
            <a:schemeClr val="tx2"/>
          </a:solidFill>
          <a:latin typeface="Frutiger LT Com 45 Light"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mailto:jonas.schmidt@iwes.fraunhofer.de" TargetMode="External"/><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3"/>
          <p:cNvSpPr txBox="1"/>
          <p:nvPr/>
        </p:nvSpPr>
        <p:spPr>
          <a:xfrm>
            <a:off x="457200" y="2503488"/>
            <a:ext cx="8223250" cy="877163"/>
          </a:xfrm>
          <a:prstGeom prst="rect">
            <a:avLst/>
          </a:prstGeom>
        </p:spPr>
        <p:txBody>
          <a:bodyPr lIns="0" tIns="0" rIns="0" bIns="0">
            <a:spAutoFit/>
          </a:bodyPr>
          <a:lstStyle/>
          <a:p>
            <a:pPr algn="ctr" eaLnBrk="1" fontAlgn="auto" hangingPunct="1">
              <a:spcBef>
                <a:spcPts val="0"/>
              </a:spcBef>
              <a:spcAft>
                <a:spcPts val="0"/>
              </a:spcAft>
              <a:defRPr/>
            </a:pPr>
            <a:r>
              <a:rPr lang="de-DE" sz="2850" b="1" spc="150" dirty="0" smtClean="0">
                <a:latin typeface="Frutiger LT Com 45 Light"/>
                <a:cs typeface="Frutiger LT Com 45 Light"/>
              </a:rPr>
              <a:t>The </a:t>
            </a:r>
            <a:r>
              <a:rPr lang="de-DE" sz="2850" b="1" spc="150" dirty="0" err="1" smtClean="0">
                <a:latin typeface="Frutiger LT Com 45 Light"/>
                <a:cs typeface="Frutiger LT Com 45 Light"/>
              </a:rPr>
              <a:t>consideration</a:t>
            </a:r>
            <a:r>
              <a:rPr lang="de-DE" sz="2850" b="1" spc="150" dirty="0" smtClean="0">
                <a:latin typeface="Frutiger LT Com 45 Light"/>
                <a:cs typeface="Frutiger LT Com 45 Light"/>
              </a:rPr>
              <a:t> </a:t>
            </a:r>
            <a:r>
              <a:rPr lang="de-DE" sz="2850" b="1" spc="150" dirty="0" err="1" smtClean="0">
                <a:latin typeface="Frutiger LT Com 45 Light"/>
                <a:cs typeface="Frutiger LT Com 45 Light"/>
              </a:rPr>
              <a:t>of</a:t>
            </a:r>
            <a:r>
              <a:rPr lang="de-DE" sz="2850" b="1" spc="150" dirty="0" smtClean="0">
                <a:latin typeface="Frutiger LT Com 45 Light"/>
                <a:cs typeface="Frutiger LT Com 45 Light"/>
              </a:rPr>
              <a:t> </a:t>
            </a:r>
            <a:r>
              <a:rPr lang="de-DE" sz="2850" b="1" spc="150" dirty="0" err="1" smtClean="0">
                <a:latin typeface="Frutiger LT Com 45 Light"/>
                <a:cs typeface="Frutiger LT Com 45 Light"/>
              </a:rPr>
              <a:t>atmospheric</a:t>
            </a:r>
            <a:r>
              <a:rPr lang="de-DE" sz="2850" b="1" spc="150" dirty="0" smtClean="0">
                <a:latin typeface="Frutiger LT Com 45 Light"/>
                <a:cs typeface="Frutiger LT Com 45 Light"/>
              </a:rPr>
              <a:t> </a:t>
            </a:r>
            <a:r>
              <a:rPr lang="de-DE" sz="2850" b="1" spc="150" dirty="0" err="1" smtClean="0">
                <a:latin typeface="Frutiger LT Com 45 Light"/>
                <a:cs typeface="Frutiger LT Com 45 Light"/>
              </a:rPr>
              <a:t>stability</a:t>
            </a:r>
            <a:endParaRPr lang="de-DE" sz="2850" b="1" spc="150" dirty="0" smtClean="0">
              <a:latin typeface="Frutiger LT Com 45 Light"/>
              <a:cs typeface="Frutiger LT Com 45 Light"/>
            </a:endParaRPr>
          </a:p>
          <a:p>
            <a:pPr algn="ctr" eaLnBrk="1" fontAlgn="auto" hangingPunct="1">
              <a:spcBef>
                <a:spcPts val="0"/>
              </a:spcBef>
              <a:spcAft>
                <a:spcPts val="0"/>
              </a:spcAft>
              <a:defRPr/>
            </a:pPr>
            <a:r>
              <a:rPr lang="de-DE" sz="2850" b="1" spc="150" dirty="0" err="1">
                <a:latin typeface="Frutiger LT Com 45 Light"/>
                <a:cs typeface="Frutiger LT Com 45 Light"/>
              </a:rPr>
              <a:t>w</a:t>
            </a:r>
            <a:r>
              <a:rPr lang="de-DE" sz="2850" b="1" spc="150" dirty="0" err="1" smtClean="0">
                <a:latin typeface="Frutiger LT Com 45 Light"/>
                <a:cs typeface="Frutiger LT Com 45 Light"/>
              </a:rPr>
              <a:t>ithin</a:t>
            </a:r>
            <a:r>
              <a:rPr lang="de-DE" sz="2850" b="1" spc="150" dirty="0" smtClean="0">
                <a:latin typeface="Frutiger LT Com 45 Light"/>
                <a:cs typeface="Frutiger LT Com 45 Light"/>
              </a:rPr>
              <a:t> wind </a:t>
            </a:r>
            <a:r>
              <a:rPr lang="de-DE" sz="2850" b="1" spc="150" dirty="0" err="1" smtClean="0">
                <a:latin typeface="Frutiger LT Com 45 Light"/>
                <a:cs typeface="Frutiger LT Com 45 Light"/>
              </a:rPr>
              <a:t>farm</a:t>
            </a:r>
            <a:r>
              <a:rPr lang="de-DE" sz="2850" b="1" spc="150" dirty="0" smtClean="0">
                <a:latin typeface="Frutiger LT Com 45 Light"/>
                <a:cs typeface="Frutiger LT Com 45 Light"/>
              </a:rPr>
              <a:t> AEP </a:t>
            </a:r>
            <a:r>
              <a:rPr lang="de-DE" sz="2850" b="1" spc="150" dirty="0" err="1" smtClean="0">
                <a:latin typeface="Frutiger LT Com 45 Light"/>
                <a:cs typeface="Frutiger LT Com 45 Light"/>
              </a:rPr>
              <a:t>calculations</a:t>
            </a:r>
            <a:endParaRPr sz="2850" b="1" dirty="0">
              <a:latin typeface="Frutiger LT Com 45 Light"/>
              <a:cs typeface="Frutiger LT Com 45 Light"/>
            </a:endParaRPr>
          </a:p>
        </p:txBody>
      </p:sp>
      <p:sp>
        <p:nvSpPr>
          <p:cNvPr id="3075" name="object 4"/>
          <p:cNvSpPr txBox="1">
            <a:spLocks noChangeArrowheads="1"/>
          </p:cNvSpPr>
          <p:nvPr/>
        </p:nvSpPr>
        <p:spPr bwMode="auto">
          <a:xfrm>
            <a:off x="457200" y="3810000"/>
            <a:ext cx="82232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algn="ctr" eaLnBrk="1" hangingPunct="1">
              <a:spcBef>
                <a:spcPts val="2013"/>
              </a:spcBef>
            </a:pPr>
            <a:r>
              <a:rPr lang="de-DE" altLang="en-US" i="1" dirty="0" smtClean="0"/>
              <a:t>J. Schmidt</a:t>
            </a:r>
            <a:r>
              <a:rPr lang="de-DE" altLang="en-US" i="1" baseline="30000" dirty="0" smtClean="0"/>
              <a:t>1</a:t>
            </a:r>
            <a:r>
              <a:rPr lang="de-DE" altLang="en-US" i="1" dirty="0" smtClean="0"/>
              <a:t>, C.-Y. Chang</a:t>
            </a:r>
            <a:r>
              <a:rPr lang="de-DE" altLang="en-US" i="1" baseline="30000" dirty="0" smtClean="0"/>
              <a:t>1</a:t>
            </a:r>
            <a:r>
              <a:rPr lang="de-DE" altLang="en-US" i="1" dirty="0" smtClean="0"/>
              <a:t>, M. Salimi</a:t>
            </a:r>
            <a:r>
              <a:rPr lang="de-DE" altLang="en-US" i="1" baseline="30000" dirty="0" smtClean="0"/>
              <a:t>2</a:t>
            </a:r>
            <a:r>
              <a:rPr lang="de-DE" altLang="en-US" i="1" dirty="0" smtClean="0"/>
              <a:t>, T. Teichmann</a:t>
            </a:r>
            <a:r>
              <a:rPr lang="de-DE" altLang="en-US" i="1" baseline="30000" dirty="0" smtClean="0"/>
              <a:t>3</a:t>
            </a:r>
            <a:r>
              <a:rPr lang="de-DE" altLang="en-US" i="1" dirty="0" smtClean="0"/>
              <a:t>, B. Stoevesandt</a:t>
            </a:r>
            <a:r>
              <a:rPr lang="de-DE" altLang="en-US" i="1" baseline="30000" dirty="0" smtClean="0"/>
              <a:t>1</a:t>
            </a:r>
          </a:p>
          <a:p>
            <a:pPr algn="ctr" eaLnBrk="1" hangingPunct="1">
              <a:spcBef>
                <a:spcPts val="2013"/>
              </a:spcBef>
            </a:pPr>
            <a:r>
              <a:rPr lang="de-DE" altLang="en-US" sz="1400" i="1" baseline="30000" dirty="0" smtClean="0"/>
              <a:t>1</a:t>
            </a:r>
            <a:r>
              <a:rPr lang="de-DE" altLang="en-US" sz="1400" i="1" dirty="0" smtClean="0"/>
              <a:t>Fraunhofer IWES, Oldenburg, Germany</a:t>
            </a:r>
          </a:p>
          <a:p>
            <a:pPr algn="ctr" eaLnBrk="1" hangingPunct="1">
              <a:spcBef>
                <a:spcPts val="2013"/>
              </a:spcBef>
            </a:pPr>
            <a:r>
              <a:rPr lang="de-DE" altLang="en-US" sz="1400" i="1" baseline="30000" dirty="0" smtClean="0"/>
              <a:t>2</a:t>
            </a:r>
            <a:r>
              <a:rPr lang="de-DE" altLang="en-US" sz="1400" i="1" dirty="0" smtClean="0"/>
              <a:t>Technical University Cottbus, Cottbus, </a:t>
            </a:r>
            <a:r>
              <a:rPr lang="de-DE" altLang="en-US" sz="1400" i="1" dirty="0"/>
              <a:t>Germany </a:t>
            </a:r>
            <a:endParaRPr lang="en-US" altLang="en-US" sz="1400" i="1" dirty="0"/>
          </a:p>
          <a:p>
            <a:pPr algn="ctr" eaLnBrk="1" hangingPunct="1">
              <a:spcBef>
                <a:spcPts val="2013"/>
              </a:spcBef>
            </a:pPr>
            <a:r>
              <a:rPr lang="de-DE" altLang="en-US" sz="1400" i="1" baseline="30000" dirty="0" smtClean="0"/>
              <a:t>3</a:t>
            </a:r>
            <a:r>
              <a:rPr lang="de-DE" altLang="en-US" sz="1400" i="1" dirty="0" smtClean="0"/>
              <a:t>Nordex </a:t>
            </a:r>
            <a:r>
              <a:rPr lang="de-DE" altLang="en-US" sz="1400" i="1" dirty="0" err="1" smtClean="0"/>
              <a:t>Energy</a:t>
            </a:r>
            <a:r>
              <a:rPr lang="de-DE" altLang="en-US" sz="1400" i="1" dirty="0" smtClean="0"/>
              <a:t> GmbH, Hamburg, </a:t>
            </a:r>
            <a:r>
              <a:rPr lang="de-DE" altLang="en-US" sz="1400" i="1" dirty="0"/>
              <a:t>Germany </a:t>
            </a:r>
            <a:r>
              <a:rPr lang="de-DE" altLang="en-US" sz="1400" i="1" dirty="0" smtClean="0"/>
              <a:t> </a:t>
            </a:r>
            <a:endParaRPr lang="en-US" altLang="en-US" sz="1400" i="1" dirty="0"/>
          </a:p>
        </p:txBody>
      </p:sp>
      <p:sp>
        <p:nvSpPr>
          <p:cNvPr id="3076" name="bk object 33"/>
          <p:cNvSpPr>
            <a:spLocks noChangeArrowheads="1"/>
          </p:cNvSpPr>
          <p:nvPr/>
        </p:nvSpPr>
        <p:spPr bwMode="auto">
          <a:xfrm>
            <a:off x="0" y="0"/>
            <a:ext cx="9136063" cy="197961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altLang="en-US"/>
          </a:p>
        </p:txBody>
      </p:sp>
      <p:sp>
        <p:nvSpPr>
          <p:cNvPr id="2" name="Fußzeilenplatzhalter 1"/>
          <p:cNvSpPr>
            <a:spLocks noGrp="1"/>
          </p:cNvSpPr>
          <p:nvPr>
            <p:ph type="ftr" sz="quarter" idx="13"/>
          </p:nvPr>
        </p:nvSpPr>
        <p:spPr/>
        <p:txBody>
          <a:bodyPr/>
          <a:lstStyle/>
          <a:p>
            <a:pPr>
              <a:defRPr/>
            </a:pPr>
            <a:r>
              <a:rPr lang="de-DE" smtClean="0"/>
              <a:t>©</a:t>
            </a:r>
            <a:r>
              <a:rPr lang="de-DE" spc="-100" smtClean="0"/>
              <a:t> </a:t>
            </a:r>
            <a:r>
              <a:rPr lang="de-DE" smtClean="0"/>
              <a:t>Fraunhofer</a:t>
            </a:r>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smtClean="0">
                <a:solidFill>
                  <a:schemeClr val="tx1"/>
                </a:solidFill>
              </a:rPr>
              <a:t>CFD </a:t>
            </a:r>
            <a:r>
              <a:rPr lang="de-DE" altLang="en-US" sz="2400" b="1" dirty="0" err="1" smtClean="0">
                <a:solidFill>
                  <a:schemeClr val="tx1"/>
                </a:solidFill>
              </a:rPr>
              <a:t>simulation</a:t>
            </a:r>
            <a:r>
              <a:rPr lang="de-DE" altLang="en-US" sz="2400" b="1" dirty="0" smtClean="0">
                <a:solidFill>
                  <a:schemeClr val="tx1"/>
                </a:solidFill>
              </a:rPr>
              <a:t> </a:t>
            </a:r>
            <a:r>
              <a:rPr lang="de-DE" altLang="en-US" sz="2400" b="1" dirty="0" err="1" smtClean="0">
                <a:solidFill>
                  <a:schemeClr val="tx1"/>
                </a:solidFill>
              </a:rPr>
              <a:t>strategy</a:t>
            </a:r>
            <a:endParaRPr lang="en-US" altLang="en-US" sz="2400" b="1" dirty="0" smtClean="0">
              <a:solidFill>
                <a:schemeClr val="tx1"/>
              </a:solidFill>
            </a:endParaRPr>
          </a:p>
        </p:txBody>
      </p:sp>
      <p:sp>
        <p:nvSpPr>
          <p:cNvPr id="6" name="object 3"/>
          <p:cNvSpPr txBox="1">
            <a:spLocks noChangeArrowheads="1"/>
          </p:cNvSpPr>
          <p:nvPr/>
        </p:nvSpPr>
        <p:spPr bwMode="auto">
          <a:xfrm>
            <a:off x="444500" y="1066800"/>
            <a:ext cx="793115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3"/>
              </a:buBlip>
            </a:pPr>
            <a:r>
              <a:rPr lang="de-DE" altLang="en-US" dirty="0" err="1" smtClean="0"/>
              <a:t>We</a:t>
            </a:r>
            <a:r>
              <a:rPr lang="de-DE" altLang="en-US" dirty="0" smtClean="0"/>
              <a:t> fix </a:t>
            </a:r>
            <a:r>
              <a:rPr lang="de-DE" altLang="en-US" dirty="0" err="1" smtClean="0"/>
              <a:t>the</a:t>
            </a:r>
            <a:r>
              <a:rPr lang="de-DE" altLang="en-US" dirty="0" smtClean="0"/>
              <a:t> total </a:t>
            </a:r>
            <a:r>
              <a:rPr lang="de-DE" altLang="en-US" dirty="0" err="1" smtClean="0"/>
              <a:t>number</a:t>
            </a:r>
            <a:r>
              <a:rPr lang="de-DE" altLang="en-US" dirty="0" smtClean="0"/>
              <a:t> </a:t>
            </a:r>
            <a:r>
              <a:rPr lang="de-DE" altLang="en-US" dirty="0" err="1" smtClean="0"/>
              <a:t>of</a:t>
            </a:r>
            <a:r>
              <a:rPr lang="de-DE" altLang="en-US" dirty="0" smtClean="0"/>
              <a:t> </a:t>
            </a:r>
            <a:r>
              <a:rPr lang="de-DE" altLang="en-US" dirty="0" err="1" smtClean="0"/>
              <a:t>simulations</a:t>
            </a:r>
            <a:r>
              <a:rPr lang="de-DE" altLang="en-US" dirty="0" smtClean="0"/>
              <a:t> </a:t>
            </a:r>
            <a:r>
              <a:rPr lang="de-DE" altLang="en-US" dirty="0" err="1" smtClean="0"/>
              <a:t>to</a:t>
            </a:r>
            <a:r>
              <a:rPr lang="de-DE" altLang="en-US" dirty="0" smtClean="0"/>
              <a:t> </a:t>
            </a:r>
            <a:r>
              <a:rPr lang="de-DE" altLang="en-US" b="1" dirty="0" smtClean="0">
                <a:solidFill>
                  <a:srgbClr val="C00000"/>
                </a:solidFill>
              </a:rPr>
              <a:t>N = 180</a:t>
            </a:r>
            <a:endParaRPr lang="de-DE" altLang="en-US" b="1" i="1" dirty="0" smtClean="0">
              <a:solidFill>
                <a:srgbClr val="C00000"/>
              </a:solidFill>
            </a:endParaRPr>
          </a:p>
          <a:p>
            <a:pPr eaLnBrk="1" hangingPunct="1">
              <a:lnSpc>
                <a:spcPct val="150000"/>
              </a:lnSpc>
              <a:buSzPct val="125000"/>
              <a:buFontTx/>
              <a:buBlip>
                <a:blip r:embed="rId3"/>
              </a:buBlip>
            </a:pPr>
            <a:r>
              <a:rPr lang="de-DE" altLang="en-US" dirty="0" smtClean="0"/>
              <a:t>First </a:t>
            </a:r>
            <a:r>
              <a:rPr lang="de-DE" altLang="en-US" dirty="0" err="1" smtClean="0"/>
              <a:t>approach</a:t>
            </a:r>
            <a:r>
              <a:rPr lang="de-DE" altLang="en-US" dirty="0" smtClean="0"/>
              <a:t>: Pick </a:t>
            </a:r>
            <a:r>
              <a:rPr lang="de-DE" altLang="en-US" b="1" dirty="0" smtClean="0">
                <a:solidFill>
                  <a:srgbClr val="C00000"/>
                </a:solidFill>
              </a:rPr>
              <a:t>N</a:t>
            </a:r>
            <a:r>
              <a:rPr lang="de-DE" altLang="en-US" dirty="0" smtClean="0"/>
              <a:t> </a:t>
            </a:r>
            <a:r>
              <a:rPr lang="de-DE" altLang="en-US" dirty="0" err="1" smtClean="0"/>
              <a:t>states</a:t>
            </a:r>
            <a:r>
              <a:rPr lang="de-DE" altLang="en-US" dirty="0" smtClean="0"/>
              <a:t> </a:t>
            </a:r>
            <a:r>
              <a:rPr lang="de-DE" altLang="en-US" dirty="0" err="1" smtClean="0"/>
              <a:t>with</a:t>
            </a:r>
            <a:r>
              <a:rPr lang="de-DE" altLang="en-US" dirty="0" smtClean="0"/>
              <a:t> </a:t>
            </a:r>
            <a:r>
              <a:rPr lang="de-DE" altLang="en-US" dirty="0" err="1" smtClean="0"/>
              <a:t>highest</a:t>
            </a:r>
            <a:r>
              <a:rPr lang="de-DE" altLang="en-US" dirty="0" smtClean="0"/>
              <a:t> </a:t>
            </a:r>
            <a:r>
              <a:rPr lang="de-DE" altLang="en-US" dirty="0" err="1" smtClean="0"/>
              <a:t>frequency</a:t>
            </a:r>
            <a:endParaRPr lang="de-DE" altLang="en-US" dirty="0" smtClean="0"/>
          </a:p>
          <a:p>
            <a:pPr eaLnBrk="1" hangingPunct="1">
              <a:lnSpc>
                <a:spcPct val="150000"/>
              </a:lnSpc>
              <a:buSzPct val="125000"/>
              <a:buFontTx/>
              <a:buBlip>
                <a:blip r:embed="rId3"/>
              </a:buBlip>
            </a:pPr>
            <a:r>
              <a:rPr lang="de-DE" altLang="en-US" b="1" i="1" dirty="0" smtClean="0">
                <a:solidFill>
                  <a:srgbClr val="0070C0"/>
                </a:solidFill>
              </a:rPr>
              <a:t>This </a:t>
            </a:r>
            <a:r>
              <a:rPr lang="de-DE" altLang="en-US" b="1" i="1" dirty="0" err="1" smtClean="0">
                <a:solidFill>
                  <a:srgbClr val="0070C0"/>
                </a:solidFill>
              </a:rPr>
              <a:t>covers</a:t>
            </a:r>
            <a:r>
              <a:rPr lang="de-DE" altLang="en-US" b="1" i="1" dirty="0" smtClean="0">
                <a:solidFill>
                  <a:srgbClr val="0070C0"/>
                </a:solidFill>
              </a:rPr>
              <a:t> </a:t>
            </a:r>
            <a:r>
              <a:rPr lang="de-DE" altLang="en-US" b="1" i="1" dirty="0" err="1" smtClean="0">
                <a:solidFill>
                  <a:srgbClr val="0070C0"/>
                </a:solidFill>
              </a:rPr>
              <a:t>only</a:t>
            </a:r>
            <a:r>
              <a:rPr lang="de-DE" altLang="en-US" b="1" i="1" dirty="0" smtClean="0">
                <a:solidFill>
                  <a:srgbClr val="0070C0"/>
                </a:solidFill>
              </a:rPr>
              <a:t> 35% </a:t>
            </a:r>
            <a:endParaRPr lang="de-DE" altLang="en-US" b="1" i="1" dirty="0">
              <a:solidFill>
                <a:srgbClr val="0070C0"/>
              </a:solidFill>
            </a:endParaRPr>
          </a:p>
        </p:txBody>
      </p:sp>
      <p:pic>
        <p:nvPicPr>
          <p:cNvPr id="5122" name="Picture 2" descr="E:\temp\pics\n180_ws_wd_rmo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4650" y="1981200"/>
            <a:ext cx="4874620" cy="399686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onas\AppData\Local\Microsoft\Windows\Temporary Internet Files\Content.IE5\249HVFHJ\sad-smiley-pictur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2208" y="1914141"/>
            <a:ext cx="442793" cy="33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08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temp\pics\te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0050" y="2948463"/>
            <a:ext cx="3521107" cy="3026503"/>
          </a:xfrm>
          <a:prstGeom prst="rect">
            <a:avLst/>
          </a:prstGeom>
          <a:noFill/>
          <a:extLst>
            <a:ext uri="{909E8E84-426E-40DD-AFC4-6F175D3DCCD1}">
              <a14:hiddenFill xmlns:a14="http://schemas.microsoft.com/office/drawing/2010/main">
                <a:solidFill>
                  <a:srgbClr val="FFFFFF"/>
                </a:solidFill>
              </a14:hiddenFill>
            </a:ext>
          </a:extLst>
        </p:spPr>
      </p:pic>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smtClean="0">
                <a:solidFill>
                  <a:schemeClr val="tx1"/>
                </a:solidFill>
              </a:rPr>
              <a:t>CFD </a:t>
            </a:r>
            <a:r>
              <a:rPr lang="de-DE" altLang="en-US" sz="2400" b="1" dirty="0" err="1" smtClean="0">
                <a:solidFill>
                  <a:schemeClr val="tx1"/>
                </a:solidFill>
              </a:rPr>
              <a:t>simulation</a:t>
            </a:r>
            <a:r>
              <a:rPr lang="de-DE" altLang="en-US" sz="2400" b="1" dirty="0" smtClean="0">
                <a:solidFill>
                  <a:schemeClr val="tx1"/>
                </a:solidFill>
              </a:rPr>
              <a:t> </a:t>
            </a:r>
            <a:r>
              <a:rPr lang="de-DE" altLang="en-US" sz="2400" b="1" dirty="0" err="1" smtClean="0">
                <a:solidFill>
                  <a:schemeClr val="tx1"/>
                </a:solidFill>
              </a:rPr>
              <a:t>strategy</a:t>
            </a:r>
            <a:endParaRPr lang="en-US" altLang="en-US" sz="2400" b="1" dirty="0" smtClean="0">
              <a:solidFill>
                <a:schemeClr val="tx1"/>
              </a:solidFill>
            </a:endParaRPr>
          </a:p>
        </p:txBody>
      </p:sp>
      <p:sp>
        <p:nvSpPr>
          <p:cNvPr id="6" name="object 3"/>
          <p:cNvSpPr txBox="1">
            <a:spLocks noChangeArrowheads="1"/>
          </p:cNvSpPr>
          <p:nvPr/>
        </p:nvSpPr>
        <p:spPr bwMode="auto">
          <a:xfrm>
            <a:off x="444500" y="1066800"/>
            <a:ext cx="7931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4"/>
              </a:buBlip>
            </a:pPr>
            <a:r>
              <a:rPr lang="de-DE" altLang="en-US" dirty="0" err="1" smtClean="0"/>
              <a:t>We</a:t>
            </a:r>
            <a:r>
              <a:rPr lang="de-DE" altLang="en-US" dirty="0" smtClean="0"/>
              <a:t> fix </a:t>
            </a:r>
            <a:r>
              <a:rPr lang="de-DE" altLang="en-US" dirty="0" err="1" smtClean="0"/>
              <a:t>the</a:t>
            </a:r>
            <a:r>
              <a:rPr lang="de-DE" altLang="en-US" dirty="0" smtClean="0"/>
              <a:t> total </a:t>
            </a:r>
            <a:r>
              <a:rPr lang="de-DE" altLang="en-US" dirty="0" err="1" smtClean="0"/>
              <a:t>number</a:t>
            </a:r>
            <a:r>
              <a:rPr lang="de-DE" altLang="en-US" dirty="0" smtClean="0"/>
              <a:t> </a:t>
            </a:r>
            <a:r>
              <a:rPr lang="de-DE" altLang="en-US" dirty="0" err="1" smtClean="0"/>
              <a:t>of</a:t>
            </a:r>
            <a:r>
              <a:rPr lang="de-DE" altLang="en-US" dirty="0" smtClean="0"/>
              <a:t> </a:t>
            </a:r>
            <a:r>
              <a:rPr lang="de-DE" altLang="en-US" dirty="0" err="1" smtClean="0"/>
              <a:t>simulations</a:t>
            </a:r>
            <a:r>
              <a:rPr lang="de-DE" altLang="en-US" dirty="0" smtClean="0"/>
              <a:t> </a:t>
            </a:r>
            <a:r>
              <a:rPr lang="de-DE" altLang="en-US" dirty="0" err="1" smtClean="0"/>
              <a:t>to</a:t>
            </a:r>
            <a:r>
              <a:rPr lang="de-DE" altLang="en-US" dirty="0" smtClean="0"/>
              <a:t> </a:t>
            </a:r>
            <a:r>
              <a:rPr lang="de-DE" altLang="en-US" b="1" dirty="0" smtClean="0">
                <a:solidFill>
                  <a:srgbClr val="C00000"/>
                </a:solidFill>
              </a:rPr>
              <a:t>N = 180</a:t>
            </a:r>
            <a:endParaRPr lang="de-DE" altLang="en-US" b="1" i="1" dirty="0" smtClean="0">
              <a:solidFill>
                <a:srgbClr val="C00000"/>
              </a:solidFill>
            </a:endParaRPr>
          </a:p>
          <a:p>
            <a:pPr eaLnBrk="1" hangingPunct="1">
              <a:lnSpc>
                <a:spcPct val="150000"/>
              </a:lnSpc>
              <a:buSzPct val="125000"/>
              <a:buFontTx/>
              <a:buBlip>
                <a:blip r:embed="rId4"/>
              </a:buBlip>
            </a:pPr>
            <a:r>
              <a:rPr lang="de-DE" altLang="en-US" dirty="0" smtClean="0"/>
              <a:t>New </a:t>
            </a:r>
            <a:r>
              <a:rPr lang="de-DE" altLang="en-US" dirty="0" err="1" smtClean="0"/>
              <a:t>approach</a:t>
            </a:r>
            <a:r>
              <a:rPr lang="de-DE" altLang="en-US" dirty="0" smtClean="0"/>
              <a:t>: </a:t>
            </a:r>
            <a:r>
              <a:rPr lang="de-DE" altLang="en-US" dirty="0" err="1" smtClean="0"/>
              <a:t>Apply</a:t>
            </a:r>
            <a:r>
              <a:rPr lang="de-DE" altLang="en-US" dirty="0" smtClean="0"/>
              <a:t> </a:t>
            </a:r>
            <a:r>
              <a:rPr lang="de-DE" altLang="en-US" b="1" i="1" dirty="0" smtClean="0">
                <a:solidFill>
                  <a:srgbClr val="0070C0"/>
                </a:solidFill>
              </a:rPr>
              <a:t>Reynolds-</a:t>
            </a:r>
            <a:r>
              <a:rPr lang="de-DE" altLang="en-US" b="1" i="1" dirty="0" err="1" smtClean="0">
                <a:solidFill>
                  <a:srgbClr val="0070C0"/>
                </a:solidFill>
              </a:rPr>
              <a:t>Similarity</a:t>
            </a:r>
            <a:endParaRPr lang="de-DE" altLang="en-US" b="1" i="1" dirty="0" smtClean="0">
              <a:solidFill>
                <a:srgbClr val="0070C0"/>
              </a:solidFill>
            </a:endParaRPr>
          </a:p>
        </p:txBody>
      </p:sp>
      <p:sp>
        <p:nvSpPr>
          <p:cNvPr id="2" name="Textfeld 1"/>
          <p:cNvSpPr txBox="1"/>
          <p:nvPr/>
        </p:nvSpPr>
        <p:spPr>
          <a:xfrm>
            <a:off x="527050" y="2025134"/>
            <a:ext cx="8382000" cy="923330"/>
          </a:xfrm>
          <a:prstGeom prst="rect">
            <a:avLst/>
          </a:prstGeom>
          <a:noFill/>
          <a:ln w="12700">
            <a:solidFill>
              <a:srgbClr val="0070C0"/>
            </a:solidFill>
          </a:ln>
        </p:spPr>
        <p:txBody>
          <a:bodyPr wrap="square" rtlCol="0">
            <a:spAutoFit/>
          </a:bodyPr>
          <a:lstStyle/>
          <a:p>
            <a:pPr marL="342900" indent="-342900">
              <a:buFont typeface="+mj-lt"/>
              <a:buAutoNum type="arabicPeriod"/>
            </a:pPr>
            <a:r>
              <a:rPr lang="de-DE" dirty="0" err="1" smtClean="0"/>
              <a:t>Extract</a:t>
            </a:r>
            <a:r>
              <a:rPr lang="de-DE" dirty="0" smtClean="0"/>
              <a:t> wind </a:t>
            </a:r>
            <a:r>
              <a:rPr lang="de-DE" dirty="0" err="1" smtClean="0"/>
              <a:t>speed</a:t>
            </a:r>
            <a:r>
              <a:rPr lang="de-DE" dirty="0" smtClean="0"/>
              <a:t> </a:t>
            </a:r>
            <a:r>
              <a:rPr lang="de-DE" dirty="0" err="1" smtClean="0"/>
              <a:t>distribution</a:t>
            </a:r>
            <a:r>
              <a:rPr lang="de-DE" dirty="0" smtClean="0"/>
              <a:t> </a:t>
            </a:r>
            <a:r>
              <a:rPr lang="de-DE" dirty="0" err="1" smtClean="0"/>
              <a:t>for</a:t>
            </a:r>
            <a:r>
              <a:rPr lang="de-DE" dirty="0" smtClean="0"/>
              <a:t> </a:t>
            </a:r>
            <a:r>
              <a:rPr lang="de-DE" dirty="0" err="1" smtClean="0"/>
              <a:t>each</a:t>
            </a:r>
            <a:r>
              <a:rPr lang="de-DE" dirty="0" smtClean="0"/>
              <a:t> </a:t>
            </a:r>
            <a:r>
              <a:rPr lang="de-DE" dirty="0" err="1" smtClean="0"/>
              <a:t>sector</a:t>
            </a:r>
            <a:r>
              <a:rPr lang="de-DE" dirty="0" smtClean="0"/>
              <a:t>/</a:t>
            </a:r>
            <a:r>
              <a:rPr lang="de-DE" dirty="0" err="1" smtClean="0"/>
              <a:t>stratification</a:t>
            </a:r>
            <a:r>
              <a:rPr lang="de-DE" dirty="0" smtClean="0"/>
              <a:t> </a:t>
            </a:r>
            <a:r>
              <a:rPr lang="de-DE" dirty="0" err="1" smtClean="0"/>
              <a:t>state</a:t>
            </a:r>
            <a:r>
              <a:rPr lang="de-DE" dirty="0" smtClean="0"/>
              <a:t> </a:t>
            </a:r>
            <a:r>
              <a:rPr lang="de-DE" dirty="0" err="1" smtClean="0"/>
              <a:t>from</a:t>
            </a:r>
            <a:r>
              <a:rPr lang="de-DE" dirty="0" smtClean="0"/>
              <a:t> WRF</a:t>
            </a:r>
          </a:p>
          <a:p>
            <a:pPr marL="342900" indent="-342900">
              <a:buFont typeface="+mj-lt"/>
              <a:buAutoNum type="arabicPeriod"/>
            </a:pPr>
            <a:r>
              <a:rPr lang="de-DE" dirty="0" err="1" smtClean="0"/>
              <a:t>Simulate</a:t>
            </a:r>
            <a:r>
              <a:rPr lang="de-DE" dirty="0" smtClean="0"/>
              <a:t> CFD </a:t>
            </a:r>
            <a:r>
              <a:rPr lang="de-DE" dirty="0" err="1" smtClean="0"/>
              <a:t>for</a:t>
            </a:r>
            <a:r>
              <a:rPr lang="de-DE" dirty="0" smtClean="0"/>
              <a:t> </a:t>
            </a:r>
            <a:r>
              <a:rPr lang="de-DE" dirty="0" err="1" smtClean="0"/>
              <a:t>one</a:t>
            </a:r>
            <a:r>
              <a:rPr lang="de-DE" dirty="0" smtClean="0"/>
              <a:t> wind </a:t>
            </a:r>
            <a:r>
              <a:rPr lang="de-DE" dirty="0" err="1" smtClean="0"/>
              <a:t>speed</a:t>
            </a:r>
            <a:r>
              <a:rPr lang="de-DE" dirty="0"/>
              <a:t> </a:t>
            </a:r>
            <a:r>
              <a:rPr lang="de-DE" dirty="0" err="1" smtClean="0"/>
              <a:t>only</a:t>
            </a:r>
            <a:r>
              <a:rPr lang="de-DE" dirty="0" smtClean="0"/>
              <a:t>: </a:t>
            </a:r>
            <a:r>
              <a:rPr lang="de-DE" b="1" dirty="0" smtClean="0">
                <a:solidFill>
                  <a:srgbClr val="C00000"/>
                </a:solidFill>
              </a:rPr>
              <a:t>v</a:t>
            </a:r>
            <a:r>
              <a:rPr lang="de-DE" b="1" baseline="-25000" dirty="0" smtClean="0">
                <a:solidFill>
                  <a:srgbClr val="C00000"/>
                </a:solidFill>
              </a:rPr>
              <a:t>0</a:t>
            </a:r>
            <a:r>
              <a:rPr lang="de-DE" b="1" dirty="0" smtClean="0">
                <a:solidFill>
                  <a:srgbClr val="C00000"/>
                </a:solidFill>
              </a:rPr>
              <a:t> = 10 m/s</a:t>
            </a:r>
            <a:r>
              <a:rPr lang="de-DE" dirty="0" smtClean="0"/>
              <a:t>. </a:t>
            </a:r>
            <a:r>
              <a:rPr lang="de-DE" dirty="0" err="1" smtClean="0"/>
              <a:t>Obtain</a:t>
            </a:r>
            <a:r>
              <a:rPr lang="de-DE" dirty="0" smtClean="0"/>
              <a:t> 3D wind </a:t>
            </a:r>
            <a:r>
              <a:rPr lang="de-DE" dirty="0" err="1" smtClean="0"/>
              <a:t>field</a:t>
            </a:r>
            <a:r>
              <a:rPr lang="de-DE" dirty="0" smtClean="0"/>
              <a:t> </a:t>
            </a:r>
            <a:r>
              <a:rPr lang="de-DE" b="1" dirty="0" smtClean="0">
                <a:solidFill>
                  <a:srgbClr val="C00000"/>
                </a:solidFill>
              </a:rPr>
              <a:t>U(x)</a:t>
            </a:r>
            <a:r>
              <a:rPr lang="de-DE" dirty="0" smtClean="0"/>
              <a:t>.</a:t>
            </a:r>
          </a:p>
          <a:p>
            <a:pPr marL="342900" indent="-342900">
              <a:buFont typeface="+mj-lt"/>
              <a:buAutoNum type="arabicPeriod"/>
            </a:pPr>
            <a:r>
              <a:rPr lang="de-DE" b="1" dirty="0" err="1" smtClean="0">
                <a:solidFill>
                  <a:srgbClr val="0070C0"/>
                </a:solidFill>
              </a:rPr>
              <a:t>Rescale</a:t>
            </a:r>
            <a:r>
              <a:rPr lang="de-DE" b="1" dirty="0" smtClean="0">
                <a:solidFill>
                  <a:srgbClr val="0070C0"/>
                </a:solidFill>
              </a:rPr>
              <a:t> </a:t>
            </a:r>
            <a:r>
              <a:rPr lang="de-DE" b="1" dirty="0" err="1" smtClean="0">
                <a:solidFill>
                  <a:srgbClr val="0070C0"/>
                </a:solidFill>
              </a:rPr>
              <a:t>results</a:t>
            </a:r>
            <a:r>
              <a:rPr lang="de-DE" b="1" dirty="0" smtClean="0">
                <a:solidFill>
                  <a:srgbClr val="0070C0"/>
                </a:solidFill>
              </a:rPr>
              <a:t> </a:t>
            </a:r>
            <a:r>
              <a:rPr lang="de-DE" dirty="0" err="1" smtClean="0"/>
              <a:t>for</a:t>
            </a:r>
            <a:r>
              <a:rPr lang="de-DE" dirty="0" smtClean="0"/>
              <a:t> all </a:t>
            </a:r>
            <a:r>
              <a:rPr lang="de-DE" dirty="0" err="1" smtClean="0"/>
              <a:t>other</a:t>
            </a:r>
            <a:r>
              <a:rPr lang="de-DE" dirty="0" smtClean="0"/>
              <a:t> wind </a:t>
            </a:r>
            <a:r>
              <a:rPr lang="de-DE" dirty="0" err="1" smtClean="0"/>
              <a:t>speeds</a:t>
            </a:r>
            <a:r>
              <a:rPr lang="de-DE" dirty="0" smtClean="0"/>
              <a:t> </a:t>
            </a:r>
            <a:r>
              <a:rPr lang="de-DE" b="1" dirty="0" smtClean="0">
                <a:solidFill>
                  <a:srgbClr val="C00000"/>
                </a:solidFill>
              </a:rPr>
              <a:t>v</a:t>
            </a:r>
            <a:r>
              <a:rPr lang="de-DE" dirty="0" smtClean="0"/>
              <a:t>:       	 </a:t>
            </a:r>
            <a:r>
              <a:rPr lang="de-DE" b="1" dirty="0" smtClean="0">
                <a:solidFill>
                  <a:srgbClr val="C00000"/>
                </a:solidFill>
              </a:rPr>
              <a:t>U*(x) = v/v</a:t>
            </a:r>
            <a:r>
              <a:rPr lang="de-DE" b="1" baseline="-25000" dirty="0" smtClean="0">
                <a:solidFill>
                  <a:srgbClr val="C00000"/>
                </a:solidFill>
              </a:rPr>
              <a:t>0</a:t>
            </a:r>
            <a:r>
              <a:rPr lang="de-DE" dirty="0" smtClean="0"/>
              <a:t> </a:t>
            </a:r>
            <a:r>
              <a:rPr lang="de-DE" b="1" dirty="0" smtClean="0">
                <a:solidFill>
                  <a:srgbClr val="C00000"/>
                </a:solidFill>
              </a:rPr>
              <a:t>U(x)</a:t>
            </a:r>
            <a:endParaRPr lang="en-US" b="1" dirty="0">
              <a:solidFill>
                <a:srgbClr val="C00000"/>
              </a:solidFill>
            </a:endParaRPr>
          </a:p>
        </p:txBody>
      </p:sp>
      <p:pic>
        <p:nvPicPr>
          <p:cNvPr id="6146" name="Picture 2" descr="E:\temp\pics\tem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50" y="3424936"/>
            <a:ext cx="3255604"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085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smtClean="0">
                <a:solidFill>
                  <a:schemeClr val="tx1"/>
                </a:solidFill>
              </a:rPr>
              <a:t>CFD </a:t>
            </a:r>
            <a:r>
              <a:rPr lang="de-DE" altLang="en-US" sz="2400" b="1" dirty="0" err="1" smtClean="0">
                <a:solidFill>
                  <a:schemeClr val="tx1"/>
                </a:solidFill>
              </a:rPr>
              <a:t>simulation</a:t>
            </a:r>
            <a:r>
              <a:rPr lang="de-DE" altLang="en-US" sz="2400" b="1" dirty="0" smtClean="0">
                <a:solidFill>
                  <a:schemeClr val="tx1"/>
                </a:solidFill>
              </a:rPr>
              <a:t> </a:t>
            </a:r>
            <a:r>
              <a:rPr lang="de-DE" altLang="en-US" sz="2400" b="1" dirty="0" err="1" smtClean="0">
                <a:solidFill>
                  <a:schemeClr val="tx1"/>
                </a:solidFill>
              </a:rPr>
              <a:t>strategy</a:t>
            </a:r>
            <a:endParaRPr lang="en-US" altLang="en-US" sz="2400" b="1" dirty="0" smtClean="0">
              <a:solidFill>
                <a:schemeClr val="tx1"/>
              </a:solidFill>
            </a:endParaRPr>
          </a:p>
        </p:txBody>
      </p:sp>
      <p:sp>
        <p:nvSpPr>
          <p:cNvPr id="6" name="object 3"/>
          <p:cNvSpPr txBox="1">
            <a:spLocks noChangeArrowheads="1"/>
          </p:cNvSpPr>
          <p:nvPr/>
        </p:nvSpPr>
        <p:spPr bwMode="auto">
          <a:xfrm>
            <a:off x="444500" y="1066800"/>
            <a:ext cx="7931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3"/>
              </a:buBlip>
            </a:pPr>
            <a:r>
              <a:rPr lang="de-DE" altLang="en-US" dirty="0" err="1" smtClean="0"/>
              <a:t>We</a:t>
            </a:r>
            <a:r>
              <a:rPr lang="de-DE" altLang="en-US" dirty="0" smtClean="0"/>
              <a:t> fix </a:t>
            </a:r>
            <a:r>
              <a:rPr lang="de-DE" altLang="en-US" dirty="0" err="1" smtClean="0"/>
              <a:t>the</a:t>
            </a:r>
            <a:r>
              <a:rPr lang="de-DE" altLang="en-US" dirty="0" smtClean="0"/>
              <a:t> total </a:t>
            </a:r>
            <a:r>
              <a:rPr lang="de-DE" altLang="en-US" dirty="0" err="1" smtClean="0"/>
              <a:t>number</a:t>
            </a:r>
            <a:r>
              <a:rPr lang="de-DE" altLang="en-US" dirty="0" smtClean="0"/>
              <a:t> </a:t>
            </a:r>
            <a:r>
              <a:rPr lang="de-DE" altLang="en-US" dirty="0" err="1" smtClean="0"/>
              <a:t>of</a:t>
            </a:r>
            <a:r>
              <a:rPr lang="de-DE" altLang="en-US" dirty="0" smtClean="0"/>
              <a:t> </a:t>
            </a:r>
            <a:r>
              <a:rPr lang="de-DE" altLang="en-US" dirty="0" err="1" smtClean="0"/>
              <a:t>simulations</a:t>
            </a:r>
            <a:r>
              <a:rPr lang="de-DE" altLang="en-US" dirty="0" smtClean="0"/>
              <a:t> </a:t>
            </a:r>
            <a:r>
              <a:rPr lang="de-DE" altLang="en-US" dirty="0" err="1" smtClean="0"/>
              <a:t>to</a:t>
            </a:r>
            <a:r>
              <a:rPr lang="de-DE" altLang="en-US" dirty="0" smtClean="0"/>
              <a:t> </a:t>
            </a:r>
            <a:r>
              <a:rPr lang="de-DE" altLang="en-US" b="1" dirty="0" smtClean="0">
                <a:solidFill>
                  <a:srgbClr val="C00000"/>
                </a:solidFill>
              </a:rPr>
              <a:t>N = 180</a:t>
            </a:r>
            <a:endParaRPr lang="de-DE" altLang="en-US" b="1" i="1" dirty="0" smtClean="0">
              <a:solidFill>
                <a:srgbClr val="C00000"/>
              </a:solidFill>
            </a:endParaRPr>
          </a:p>
          <a:p>
            <a:pPr eaLnBrk="1" hangingPunct="1">
              <a:lnSpc>
                <a:spcPct val="150000"/>
              </a:lnSpc>
              <a:buSzPct val="125000"/>
              <a:buFontTx/>
              <a:buBlip>
                <a:blip r:embed="rId3"/>
              </a:buBlip>
            </a:pPr>
            <a:r>
              <a:rPr lang="de-DE" altLang="en-US" dirty="0" smtClean="0"/>
              <a:t>New </a:t>
            </a:r>
            <a:r>
              <a:rPr lang="de-DE" altLang="en-US" dirty="0" err="1" smtClean="0"/>
              <a:t>approach</a:t>
            </a:r>
            <a:r>
              <a:rPr lang="de-DE" altLang="en-US" dirty="0" smtClean="0"/>
              <a:t>: </a:t>
            </a:r>
            <a:r>
              <a:rPr lang="de-DE" altLang="en-US" dirty="0" err="1" smtClean="0"/>
              <a:t>Apply</a:t>
            </a:r>
            <a:r>
              <a:rPr lang="de-DE" altLang="en-US" dirty="0" smtClean="0"/>
              <a:t> </a:t>
            </a:r>
            <a:r>
              <a:rPr lang="de-DE" altLang="en-US" b="1" i="1" dirty="0" smtClean="0">
                <a:solidFill>
                  <a:srgbClr val="0070C0"/>
                </a:solidFill>
              </a:rPr>
              <a:t>Reynolds-</a:t>
            </a:r>
            <a:r>
              <a:rPr lang="de-DE" altLang="en-US" b="1" i="1" dirty="0" err="1" smtClean="0">
                <a:solidFill>
                  <a:srgbClr val="0070C0"/>
                </a:solidFill>
              </a:rPr>
              <a:t>Similarity</a:t>
            </a:r>
            <a:endParaRPr lang="de-DE" altLang="en-US" b="1" i="1" dirty="0" smtClean="0">
              <a:solidFill>
                <a:srgbClr val="0070C0"/>
              </a:solidFill>
            </a:endParaRPr>
          </a:p>
        </p:txBody>
      </p:sp>
      <p:sp>
        <p:nvSpPr>
          <p:cNvPr id="2" name="Textfeld 1"/>
          <p:cNvSpPr txBox="1"/>
          <p:nvPr/>
        </p:nvSpPr>
        <p:spPr>
          <a:xfrm>
            <a:off x="527050" y="2025134"/>
            <a:ext cx="8382000" cy="923330"/>
          </a:xfrm>
          <a:prstGeom prst="rect">
            <a:avLst/>
          </a:prstGeom>
          <a:noFill/>
          <a:ln w="12700">
            <a:solidFill>
              <a:srgbClr val="0070C0"/>
            </a:solidFill>
          </a:ln>
        </p:spPr>
        <p:txBody>
          <a:bodyPr wrap="square" rtlCol="0">
            <a:spAutoFit/>
          </a:bodyPr>
          <a:lstStyle/>
          <a:p>
            <a:pPr marL="342900" indent="-342900">
              <a:buFont typeface="+mj-lt"/>
              <a:buAutoNum type="arabicPeriod"/>
            </a:pPr>
            <a:r>
              <a:rPr lang="de-DE" dirty="0" err="1" smtClean="0"/>
              <a:t>Extract</a:t>
            </a:r>
            <a:r>
              <a:rPr lang="de-DE" dirty="0" smtClean="0"/>
              <a:t> wind </a:t>
            </a:r>
            <a:r>
              <a:rPr lang="de-DE" dirty="0" err="1" smtClean="0"/>
              <a:t>speed</a:t>
            </a:r>
            <a:r>
              <a:rPr lang="de-DE" dirty="0" smtClean="0"/>
              <a:t> </a:t>
            </a:r>
            <a:r>
              <a:rPr lang="de-DE" dirty="0" err="1" smtClean="0"/>
              <a:t>distribution</a:t>
            </a:r>
            <a:r>
              <a:rPr lang="de-DE" dirty="0" smtClean="0"/>
              <a:t> </a:t>
            </a:r>
            <a:r>
              <a:rPr lang="de-DE" dirty="0" err="1" smtClean="0"/>
              <a:t>for</a:t>
            </a:r>
            <a:r>
              <a:rPr lang="de-DE" dirty="0" smtClean="0"/>
              <a:t> </a:t>
            </a:r>
            <a:r>
              <a:rPr lang="de-DE" dirty="0" err="1" smtClean="0"/>
              <a:t>each</a:t>
            </a:r>
            <a:r>
              <a:rPr lang="de-DE" dirty="0" smtClean="0"/>
              <a:t> </a:t>
            </a:r>
            <a:r>
              <a:rPr lang="de-DE" dirty="0" err="1" smtClean="0"/>
              <a:t>sector</a:t>
            </a:r>
            <a:r>
              <a:rPr lang="de-DE" dirty="0" smtClean="0"/>
              <a:t>/</a:t>
            </a:r>
            <a:r>
              <a:rPr lang="de-DE" dirty="0" err="1" smtClean="0"/>
              <a:t>stratification</a:t>
            </a:r>
            <a:r>
              <a:rPr lang="de-DE" dirty="0" smtClean="0"/>
              <a:t> </a:t>
            </a:r>
            <a:r>
              <a:rPr lang="de-DE" dirty="0" err="1" smtClean="0"/>
              <a:t>state</a:t>
            </a:r>
            <a:r>
              <a:rPr lang="de-DE" dirty="0" smtClean="0"/>
              <a:t> </a:t>
            </a:r>
            <a:r>
              <a:rPr lang="de-DE" dirty="0" err="1" smtClean="0"/>
              <a:t>from</a:t>
            </a:r>
            <a:r>
              <a:rPr lang="de-DE" dirty="0" smtClean="0"/>
              <a:t> WRF</a:t>
            </a:r>
          </a:p>
          <a:p>
            <a:pPr marL="342900" indent="-342900">
              <a:buFont typeface="+mj-lt"/>
              <a:buAutoNum type="arabicPeriod"/>
            </a:pPr>
            <a:r>
              <a:rPr lang="de-DE" dirty="0" err="1" smtClean="0"/>
              <a:t>Simulate</a:t>
            </a:r>
            <a:r>
              <a:rPr lang="de-DE" dirty="0" smtClean="0"/>
              <a:t> CFD </a:t>
            </a:r>
            <a:r>
              <a:rPr lang="de-DE" dirty="0" err="1" smtClean="0"/>
              <a:t>for</a:t>
            </a:r>
            <a:r>
              <a:rPr lang="de-DE" dirty="0" smtClean="0"/>
              <a:t> </a:t>
            </a:r>
            <a:r>
              <a:rPr lang="de-DE" dirty="0" err="1" smtClean="0"/>
              <a:t>one</a:t>
            </a:r>
            <a:r>
              <a:rPr lang="de-DE" dirty="0" smtClean="0"/>
              <a:t> wind </a:t>
            </a:r>
            <a:r>
              <a:rPr lang="de-DE" dirty="0" err="1" smtClean="0"/>
              <a:t>speed</a:t>
            </a:r>
            <a:r>
              <a:rPr lang="de-DE" dirty="0"/>
              <a:t> </a:t>
            </a:r>
            <a:r>
              <a:rPr lang="de-DE" dirty="0" err="1" smtClean="0"/>
              <a:t>only</a:t>
            </a:r>
            <a:r>
              <a:rPr lang="de-DE" dirty="0" smtClean="0"/>
              <a:t>: </a:t>
            </a:r>
            <a:r>
              <a:rPr lang="de-DE" b="1" dirty="0" smtClean="0">
                <a:solidFill>
                  <a:srgbClr val="C00000"/>
                </a:solidFill>
              </a:rPr>
              <a:t>v</a:t>
            </a:r>
            <a:r>
              <a:rPr lang="de-DE" b="1" baseline="-25000" dirty="0" smtClean="0">
                <a:solidFill>
                  <a:srgbClr val="C00000"/>
                </a:solidFill>
              </a:rPr>
              <a:t>0</a:t>
            </a:r>
            <a:r>
              <a:rPr lang="de-DE" b="1" dirty="0" smtClean="0">
                <a:solidFill>
                  <a:srgbClr val="C00000"/>
                </a:solidFill>
              </a:rPr>
              <a:t> = 10 m/s</a:t>
            </a:r>
            <a:r>
              <a:rPr lang="de-DE" dirty="0" smtClean="0"/>
              <a:t>. </a:t>
            </a:r>
            <a:r>
              <a:rPr lang="de-DE" dirty="0" err="1" smtClean="0"/>
              <a:t>Obtain</a:t>
            </a:r>
            <a:r>
              <a:rPr lang="de-DE" dirty="0" smtClean="0"/>
              <a:t> 3D wind </a:t>
            </a:r>
            <a:r>
              <a:rPr lang="de-DE" dirty="0" err="1" smtClean="0"/>
              <a:t>field</a:t>
            </a:r>
            <a:r>
              <a:rPr lang="de-DE" dirty="0" smtClean="0"/>
              <a:t> </a:t>
            </a:r>
            <a:r>
              <a:rPr lang="de-DE" b="1" dirty="0" smtClean="0">
                <a:solidFill>
                  <a:srgbClr val="C00000"/>
                </a:solidFill>
              </a:rPr>
              <a:t>U(x)</a:t>
            </a:r>
            <a:r>
              <a:rPr lang="de-DE" dirty="0" smtClean="0"/>
              <a:t>.</a:t>
            </a:r>
          </a:p>
          <a:p>
            <a:pPr marL="342900" indent="-342900">
              <a:buFont typeface="+mj-lt"/>
              <a:buAutoNum type="arabicPeriod"/>
            </a:pPr>
            <a:r>
              <a:rPr lang="de-DE" b="1" dirty="0" err="1" smtClean="0">
                <a:solidFill>
                  <a:srgbClr val="0070C0"/>
                </a:solidFill>
              </a:rPr>
              <a:t>Rescale</a:t>
            </a:r>
            <a:r>
              <a:rPr lang="de-DE" b="1" dirty="0" smtClean="0">
                <a:solidFill>
                  <a:srgbClr val="0070C0"/>
                </a:solidFill>
              </a:rPr>
              <a:t> </a:t>
            </a:r>
            <a:r>
              <a:rPr lang="de-DE" b="1" dirty="0" err="1" smtClean="0">
                <a:solidFill>
                  <a:srgbClr val="0070C0"/>
                </a:solidFill>
              </a:rPr>
              <a:t>results</a:t>
            </a:r>
            <a:r>
              <a:rPr lang="de-DE" b="1" dirty="0" smtClean="0">
                <a:solidFill>
                  <a:srgbClr val="0070C0"/>
                </a:solidFill>
              </a:rPr>
              <a:t> </a:t>
            </a:r>
            <a:r>
              <a:rPr lang="de-DE" dirty="0" err="1" smtClean="0"/>
              <a:t>for</a:t>
            </a:r>
            <a:r>
              <a:rPr lang="de-DE" dirty="0" smtClean="0"/>
              <a:t> all </a:t>
            </a:r>
            <a:r>
              <a:rPr lang="de-DE" dirty="0" err="1" smtClean="0"/>
              <a:t>other</a:t>
            </a:r>
            <a:r>
              <a:rPr lang="de-DE" dirty="0" smtClean="0"/>
              <a:t> wind </a:t>
            </a:r>
            <a:r>
              <a:rPr lang="de-DE" dirty="0" err="1" smtClean="0"/>
              <a:t>speeds</a:t>
            </a:r>
            <a:r>
              <a:rPr lang="de-DE" dirty="0" smtClean="0"/>
              <a:t> </a:t>
            </a:r>
            <a:r>
              <a:rPr lang="de-DE" b="1" dirty="0" smtClean="0">
                <a:solidFill>
                  <a:srgbClr val="C00000"/>
                </a:solidFill>
              </a:rPr>
              <a:t>v</a:t>
            </a:r>
            <a:r>
              <a:rPr lang="de-DE" dirty="0" smtClean="0"/>
              <a:t>:       	 </a:t>
            </a:r>
            <a:r>
              <a:rPr lang="de-DE" b="1" dirty="0" smtClean="0">
                <a:solidFill>
                  <a:srgbClr val="C00000"/>
                </a:solidFill>
              </a:rPr>
              <a:t>U*(x) = v/v</a:t>
            </a:r>
            <a:r>
              <a:rPr lang="de-DE" b="1" baseline="-25000" dirty="0" smtClean="0">
                <a:solidFill>
                  <a:srgbClr val="C00000"/>
                </a:solidFill>
              </a:rPr>
              <a:t>0</a:t>
            </a:r>
            <a:r>
              <a:rPr lang="de-DE" dirty="0" smtClean="0"/>
              <a:t> </a:t>
            </a:r>
            <a:r>
              <a:rPr lang="de-DE" b="1" dirty="0" smtClean="0">
                <a:solidFill>
                  <a:srgbClr val="C00000"/>
                </a:solidFill>
              </a:rPr>
              <a:t>U(x)</a:t>
            </a:r>
            <a:endParaRPr lang="en-US" b="1" dirty="0">
              <a:solidFill>
                <a:srgbClr val="C00000"/>
              </a:solidFill>
            </a:endParaRPr>
          </a:p>
        </p:txBody>
      </p:sp>
      <p:pic>
        <p:nvPicPr>
          <p:cNvPr id="6146" name="Picture 2" descr="E:\temp\pics\tem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50" y="3424936"/>
            <a:ext cx="3255604" cy="2540000"/>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3"/>
          <p:cNvSpPr txBox="1">
            <a:spLocks noChangeArrowheads="1"/>
          </p:cNvSpPr>
          <p:nvPr/>
        </p:nvSpPr>
        <p:spPr bwMode="auto">
          <a:xfrm>
            <a:off x="3434842" y="3456557"/>
            <a:ext cx="5480050" cy="266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3"/>
              </a:buBlip>
            </a:pPr>
            <a:r>
              <a:rPr lang="de-DE" altLang="en-US" dirty="0" smtClean="0"/>
              <a:t>This </a:t>
            </a:r>
            <a:r>
              <a:rPr lang="de-DE" altLang="en-US" dirty="0" err="1" smtClean="0"/>
              <a:t>is</a:t>
            </a:r>
            <a:r>
              <a:rPr lang="de-DE" altLang="en-US" dirty="0" smtClean="0"/>
              <a:t> a </a:t>
            </a:r>
            <a:r>
              <a:rPr lang="de-DE" altLang="en-US" dirty="0" err="1" smtClean="0"/>
              <a:t>crude</a:t>
            </a:r>
            <a:r>
              <a:rPr lang="de-DE" altLang="en-US" dirty="0" smtClean="0"/>
              <a:t> but well-</a:t>
            </a:r>
            <a:r>
              <a:rPr lang="de-DE" altLang="en-US" dirty="0" err="1" smtClean="0"/>
              <a:t>known</a:t>
            </a:r>
            <a:r>
              <a:rPr lang="de-DE" altLang="en-US" dirty="0" smtClean="0"/>
              <a:t> </a:t>
            </a:r>
            <a:r>
              <a:rPr lang="de-DE" altLang="en-US" dirty="0" err="1" smtClean="0"/>
              <a:t>simplification</a:t>
            </a:r>
            <a:endParaRPr lang="de-DE" altLang="en-US" dirty="0" smtClean="0"/>
          </a:p>
          <a:p>
            <a:pPr eaLnBrk="1" hangingPunct="1">
              <a:lnSpc>
                <a:spcPct val="150000"/>
              </a:lnSpc>
              <a:buSzPct val="125000"/>
              <a:buFontTx/>
              <a:buBlip>
                <a:blip r:embed="rId3"/>
              </a:buBlip>
            </a:pPr>
            <a:r>
              <a:rPr lang="de-DE" altLang="en-US" dirty="0" err="1" smtClean="0"/>
              <a:t>Performs</a:t>
            </a:r>
            <a:r>
              <a:rPr lang="de-DE" altLang="en-US" dirty="0" smtClean="0"/>
              <a:t> </a:t>
            </a:r>
            <a:r>
              <a:rPr lang="de-DE" altLang="en-US" dirty="0" err="1" smtClean="0"/>
              <a:t>well</a:t>
            </a:r>
            <a:r>
              <a:rPr lang="de-DE" altLang="en-US" dirty="0" smtClean="0"/>
              <a:t> </a:t>
            </a:r>
            <a:r>
              <a:rPr lang="de-DE" altLang="en-US" dirty="0" err="1" smtClean="0"/>
              <a:t>for</a:t>
            </a:r>
            <a:r>
              <a:rPr lang="de-DE" altLang="en-US" dirty="0" smtClean="0"/>
              <a:t> </a:t>
            </a:r>
            <a:r>
              <a:rPr lang="de-DE" altLang="en-US" dirty="0" err="1" smtClean="0"/>
              <a:t>test</a:t>
            </a:r>
            <a:r>
              <a:rPr lang="de-DE" altLang="en-US" dirty="0" smtClean="0"/>
              <a:t> </a:t>
            </a:r>
            <a:r>
              <a:rPr lang="de-DE" altLang="en-US" dirty="0" err="1" smtClean="0"/>
              <a:t>cases</a:t>
            </a:r>
            <a:r>
              <a:rPr lang="de-DE" altLang="en-US" dirty="0"/>
              <a:t> </a:t>
            </a:r>
            <a:r>
              <a:rPr lang="de-DE" altLang="en-US" dirty="0" smtClean="0"/>
              <a:t>in </a:t>
            </a:r>
            <a:r>
              <a:rPr lang="de-DE" altLang="en-US" dirty="0" err="1" smtClean="0"/>
              <a:t>complex</a:t>
            </a:r>
            <a:r>
              <a:rPr lang="de-DE" altLang="en-US" dirty="0" smtClean="0"/>
              <a:t> </a:t>
            </a:r>
            <a:r>
              <a:rPr lang="de-DE" altLang="en-US" dirty="0" err="1" smtClean="0"/>
              <a:t>terrain</a:t>
            </a:r>
            <a:endParaRPr lang="de-DE" altLang="en-US" dirty="0" smtClean="0"/>
          </a:p>
          <a:p>
            <a:pPr eaLnBrk="1" hangingPunct="1">
              <a:lnSpc>
                <a:spcPct val="150000"/>
              </a:lnSpc>
              <a:buSzPct val="125000"/>
              <a:buFontTx/>
              <a:buBlip>
                <a:blip r:embed="rId3"/>
              </a:buBlip>
            </a:pPr>
            <a:r>
              <a:rPr lang="de-DE" altLang="en-US" dirty="0" err="1" smtClean="0"/>
              <a:t>Questionable</a:t>
            </a:r>
            <a:r>
              <a:rPr lang="de-DE" altLang="en-US" dirty="0" smtClean="0"/>
              <a:t> </a:t>
            </a:r>
            <a:r>
              <a:rPr lang="de-DE" altLang="en-US" dirty="0" err="1" smtClean="0"/>
              <a:t>for</a:t>
            </a:r>
            <a:r>
              <a:rPr lang="de-DE" altLang="en-US" dirty="0" smtClean="0"/>
              <a:t> </a:t>
            </a:r>
            <a:r>
              <a:rPr lang="de-DE" altLang="en-US" dirty="0" err="1" smtClean="0"/>
              <a:t>wake</a:t>
            </a:r>
            <a:r>
              <a:rPr lang="de-DE" altLang="en-US" dirty="0" smtClean="0"/>
              <a:t> </a:t>
            </a:r>
            <a:r>
              <a:rPr lang="de-DE" altLang="en-US" dirty="0" err="1" smtClean="0"/>
              <a:t>situations</a:t>
            </a:r>
            <a:endParaRPr lang="de-DE" altLang="en-US" dirty="0" smtClean="0"/>
          </a:p>
          <a:p>
            <a:pPr eaLnBrk="1" hangingPunct="1">
              <a:lnSpc>
                <a:spcPct val="150000"/>
              </a:lnSpc>
              <a:buSzPct val="125000"/>
              <a:buFontTx/>
              <a:buBlip>
                <a:blip r:embed="rId3"/>
              </a:buBlip>
            </a:pPr>
            <a:r>
              <a:rPr lang="en-US" altLang="en-US" dirty="0" smtClean="0"/>
              <a:t>Slope of correlation depends on stability class</a:t>
            </a:r>
            <a:endParaRPr lang="de-DE" altLang="en-US" dirty="0" smtClean="0"/>
          </a:p>
          <a:p>
            <a:pPr marL="71438" indent="0" eaLnBrk="1" hangingPunct="1">
              <a:buSzPct val="125000"/>
            </a:pPr>
            <a:endParaRPr lang="de-DE" altLang="en-US" sz="1000" dirty="0" smtClean="0"/>
          </a:p>
          <a:p>
            <a:pPr marL="71438" indent="0" eaLnBrk="1" hangingPunct="1">
              <a:buSzPct val="125000"/>
            </a:pPr>
            <a:endParaRPr lang="de-DE" altLang="en-US" sz="1000" dirty="0" smtClean="0"/>
          </a:p>
          <a:p>
            <a:pPr marL="71438" indent="0" eaLnBrk="1" hangingPunct="1">
              <a:buSzPct val="125000"/>
            </a:pPr>
            <a:r>
              <a:rPr lang="de-DE" altLang="en-US" i="1" dirty="0" err="1" smtClean="0">
                <a:solidFill>
                  <a:srgbClr val="0070C0"/>
                </a:solidFill>
              </a:rPr>
              <a:t>Here</a:t>
            </a:r>
            <a:r>
              <a:rPr lang="de-DE" altLang="en-US" i="1" dirty="0" smtClean="0">
                <a:solidFill>
                  <a:srgbClr val="0070C0"/>
                </a:solidFill>
              </a:rPr>
              <a:t>: </a:t>
            </a:r>
            <a:r>
              <a:rPr lang="de-DE" altLang="en-US" i="1" dirty="0" err="1" smtClean="0">
                <a:solidFill>
                  <a:srgbClr val="0070C0"/>
                </a:solidFill>
              </a:rPr>
              <a:t>Practical</a:t>
            </a:r>
            <a:r>
              <a:rPr lang="de-DE" altLang="en-US" i="1" dirty="0" smtClean="0">
                <a:solidFill>
                  <a:srgbClr val="0070C0"/>
                </a:solidFill>
              </a:rPr>
              <a:t> </a:t>
            </a:r>
            <a:r>
              <a:rPr lang="de-DE" altLang="en-US" i="1" dirty="0" err="1" smtClean="0">
                <a:solidFill>
                  <a:srgbClr val="0070C0"/>
                </a:solidFill>
              </a:rPr>
              <a:t>solution</a:t>
            </a:r>
            <a:r>
              <a:rPr lang="de-DE" altLang="en-US" i="1" dirty="0" smtClean="0">
                <a:solidFill>
                  <a:srgbClr val="0070C0"/>
                </a:solidFill>
              </a:rPr>
              <a:t> </a:t>
            </a:r>
            <a:r>
              <a:rPr lang="de-DE" altLang="en-US" i="1" dirty="0" err="1" smtClean="0">
                <a:solidFill>
                  <a:srgbClr val="0070C0"/>
                </a:solidFill>
              </a:rPr>
              <a:t>for</a:t>
            </a:r>
            <a:r>
              <a:rPr lang="de-DE" altLang="en-US" i="1" dirty="0" smtClean="0">
                <a:solidFill>
                  <a:srgbClr val="0070C0"/>
                </a:solidFill>
              </a:rPr>
              <a:t> </a:t>
            </a:r>
            <a:r>
              <a:rPr lang="de-DE" altLang="en-US" i="1" dirty="0" err="1" smtClean="0">
                <a:solidFill>
                  <a:srgbClr val="0070C0"/>
                </a:solidFill>
              </a:rPr>
              <a:t>broad</a:t>
            </a:r>
            <a:r>
              <a:rPr lang="de-DE" altLang="en-US" i="1" dirty="0" smtClean="0">
                <a:solidFill>
                  <a:srgbClr val="0070C0"/>
                </a:solidFill>
              </a:rPr>
              <a:t> </a:t>
            </a:r>
            <a:r>
              <a:rPr lang="de-DE" altLang="en-US" i="1" dirty="0" err="1" smtClean="0">
                <a:solidFill>
                  <a:srgbClr val="0070C0"/>
                </a:solidFill>
              </a:rPr>
              <a:t>distribution</a:t>
            </a:r>
            <a:r>
              <a:rPr lang="de-DE" altLang="en-US" i="1" dirty="0" smtClean="0">
                <a:solidFill>
                  <a:srgbClr val="0070C0"/>
                </a:solidFill>
              </a:rPr>
              <a:t> </a:t>
            </a:r>
            <a:r>
              <a:rPr lang="de-DE" altLang="en-US" i="1" dirty="0" err="1" smtClean="0">
                <a:solidFill>
                  <a:srgbClr val="0070C0"/>
                </a:solidFill>
              </a:rPr>
              <a:t>problem</a:t>
            </a:r>
            <a:endParaRPr lang="de-DE" altLang="en-US" i="1" dirty="0" smtClean="0">
              <a:solidFill>
                <a:srgbClr val="0070C0"/>
              </a:solidFill>
            </a:endParaRPr>
          </a:p>
          <a:p>
            <a:pPr eaLnBrk="1" hangingPunct="1">
              <a:lnSpc>
                <a:spcPct val="150000"/>
              </a:lnSpc>
              <a:buSzPct val="125000"/>
              <a:buFontTx/>
              <a:buBlip>
                <a:blip r:embed="rId3"/>
              </a:buBlip>
            </a:pPr>
            <a:endParaRPr lang="de-DE" altLang="en-US" b="1" i="1" dirty="0" smtClean="0">
              <a:solidFill>
                <a:srgbClr val="0070C0"/>
              </a:solidFill>
            </a:endParaRPr>
          </a:p>
        </p:txBody>
      </p:sp>
      <p:sp>
        <p:nvSpPr>
          <p:cNvPr id="3" name="TextBox 2"/>
          <p:cNvSpPr txBox="1"/>
          <p:nvPr/>
        </p:nvSpPr>
        <p:spPr>
          <a:xfrm rot="20109136">
            <a:off x="7622502" y="4165734"/>
            <a:ext cx="1447800" cy="369332"/>
          </a:xfrm>
          <a:prstGeom prst="rect">
            <a:avLst/>
          </a:prstGeom>
          <a:noFill/>
          <a:ln>
            <a:solidFill>
              <a:srgbClr val="36A084"/>
            </a:solidFill>
          </a:ln>
        </p:spPr>
        <p:txBody>
          <a:bodyPr wrap="square" rtlCol="0">
            <a:spAutoFit/>
          </a:bodyPr>
          <a:lstStyle/>
          <a:p>
            <a:r>
              <a:rPr lang="en-US" b="1" dirty="0" smtClean="0">
                <a:solidFill>
                  <a:srgbClr val="339966"/>
                </a:solidFill>
              </a:rPr>
              <a:t>See PO.211</a:t>
            </a:r>
            <a:endParaRPr lang="de-DE" b="1" dirty="0">
              <a:solidFill>
                <a:srgbClr val="339966"/>
              </a:solidFill>
            </a:endParaRPr>
          </a:p>
        </p:txBody>
      </p:sp>
    </p:spTree>
    <p:extLst>
      <p:ext uri="{BB962C8B-B14F-4D97-AF65-F5344CB8AC3E}">
        <p14:creationId xmlns:p14="http://schemas.microsoft.com/office/powerpoint/2010/main" val="1109556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smtClean="0">
                <a:solidFill>
                  <a:schemeClr val="tx1"/>
                </a:solidFill>
              </a:rPr>
              <a:t>CFD </a:t>
            </a:r>
            <a:r>
              <a:rPr lang="de-DE" altLang="en-US" sz="2400" b="1" dirty="0" err="1" smtClean="0">
                <a:solidFill>
                  <a:schemeClr val="tx1"/>
                </a:solidFill>
              </a:rPr>
              <a:t>simulation</a:t>
            </a:r>
            <a:r>
              <a:rPr lang="de-DE" altLang="en-US" sz="2400" b="1" dirty="0" smtClean="0">
                <a:solidFill>
                  <a:schemeClr val="tx1"/>
                </a:solidFill>
              </a:rPr>
              <a:t> </a:t>
            </a:r>
            <a:r>
              <a:rPr lang="de-DE" altLang="en-US" sz="2400" b="1" dirty="0" err="1" smtClean="0">
                <a:solidFill>
                  <a:schemeClr val="tx1"/>
                </a:solidFill>
              </a:rPr>
              <a:t>strategy</a:t>
            </a:r>
            <a:endParaRPr lang="en-US" altLang="en-US" sz="2400" b="1" dirty="0" smtClean="0">
              <a:solidFill>
                <a:schemeClr val="tx1"/>
              </a:solidFill>
            </a:endParaRPr>
          </a:p>
        </p:txBody>
      </p:sp>
      <p:sp>
        <p:nvSpPr>
          <p:cNvPr id="6" name="object 3"/>
          <p:cNvSpPr txBox="1">
            <a:spLocks noChangeArrowheads="1"/>
          </p:cNvSpPr>
          <p:nvPr/>
        </p:nvSpPr>
        <p:spPr bwMode="auto">
          <a:xfrm>
            <a:off x="374650" y="1066800"/>
            <a:ext cx="85344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3"/>
              </a:buBlip>
            </a:pPr>
            <a:r>
              <a:rPr lang="de-DE" altLang="en-US" dirty="0" err="1" smtClean="0"/>
              <a:t>We</a:t>
            </a:r>
            <a:r>
              <a:rPr lang="de-DE" altLang="en-US" dirty="0" smtClean="0"/>
              <a:t> fix </a:t>
            </a:r>
            <a:r>
              <a:rPr lang="de-DE" altLang="en-US" dirty="0" err="1" smtClean="0"/>
              <a:t>the</a:t>
            </a:r>
            <a:r>
              <a:rPr lang="de-DE" altLang="en-US" dirty="0" smtClean="0"/>
              <a:t> total </a:t>
            </a:r>
            <a:r>
              <a:rPr lang="de-DE" altLang="en-US" dirty="0" err="1" smtClean="0"/>
              <a:t>number</a:t>
            </a:r>
            <a:r>
              <a:rPr lang="de-DE" altLang="en-US" dirty="0" smtClean="0"/>
              <a:t> </a:t>
            </a:r>
            <a:r>
              <a:rPr lang="de-DE" altLang="en-US" dirty="0" err="1" smtClean="0"/>
              <a:t>of</a:t>
            </a:r>
            <a:r>
              <a:rPr lang="de-DE" altLang="en-US" dirty="0" smtClean="0"/>
              <a:t> </a:t>
            </a:r>
            <a:r>
              <a:rPr lang="de-DE" altLang="en-US" dirty="0" err="1" smtClean="0"/>
              <a:t>simulations</a:t>
            </a:r>
            <a:r>
              <a:rPr lang="de-DE" altLang="en-US" dirty="0" smtClean="0"/>
              <a:t> </a:t>
            </a:r>
            <a:r>
              <a:rPr lang="de-DE" altLang="en-US" dirty="0" err="1" smtClean="0"/>
              <a:t>to</a:t>
            </a:r>
            <a:r>
              <a:rPr lang="de-DE" altLang="en-US" dirty="0" smtClean="0"/>
              <a:t> </a:t>
            </a:r>
            <a:r>
              <a:rPr lang="de-DE" altLang="en-US" b="1" dirty="0" smtClean="0">
                <a:solidFill>
                  <a:srgbClr val="C00000"/>
                </a:solidFill>
              </a:rPr>
              <a:t>N = 180</a:t>
            </a:r>
            <a:endParaRPr lang="de-DE" altLang="en-US" b="1" i="1" dirty="0" smtClean="0">
              <a:solidFill>
                <a:srgbClr val="C00000"/>
              </a:solidFill>
            </a:endParaRPr>
          </a:p>
          <a:p>
            <a:pPr eaLnBrk="1" hangingPunct="1">
              <a:lnSpc>
                <a:spcPct val="150000"/>
              </a:lnSpc>
              <a:buSzPct val="125000"/>
              <a:buFontTx/>
              <a:buBlip>
                <a:blip r:embed="rId3"/>
              </a:buBlip>
            </a:pPr>
            <a:r>
              <a:rPr lang="de-DE" altLang="en-US" dirty="0" err="1" smtClean="0"/>
              <a:t>Each</a:t>
            </a:r>
            <a:r>
              <a:rPr lang="de-DE" altLang="en-US" dirty="0" smtClean="0"/>
              <a:t> </a:t>
            </a:r>
            <a:r>
              <a:rPr lang="de-DE" altLang="en-US" dirty="0" err="1" smtClean="0"/>
              <a:t>simulation</a:t>
            </a:r>
            <a:r>
              <a:rPr lang="de-DE" altLang="en-US" dirty="0" smtClean="0"/>
              <a:t>:</a:t>
            </a:r>
          </a:p>
          <a:p>
            <a:pPr lvl="1" eaLnBrk="1" hangingPunct="1">
              <a:lnSpc>
                <a:spcPct val="150000"/>
              </a:lnSpc>
              <a:buSzPct val="125000"/>
              <a:buFont typeface="Arial" pitchFamily="34" charset="0"/>
              <a:buChar char="•"/>
            </a:pPr>
            <a:r>
              <a:rPr lang="de-DE" altLang="en-US" dirty="0" smtClean="0"/>
              <a:t>24 </a:t>
            </a:r>
            <a:r>
              <a:rPr lang="de-DE" altLang="en-US" dirty="0" err="1" smtClean="0"/>
              <a:t>cores</a:t>
            </a:r>
            <a:r>
              <a:rPr lang="de-DE" altLang="en-US" dirty="0" smtClean="0"/>
              <a:t> </a:t>
            </a:r>
            <a:r>
              <a:rPr lang="de-DE" altLang="en-US" dirty="0" err="1" smtClean="0"/>
              <a:t>of</a:t>
            </a:r>
            <a:r>
              <a:rPr lang="de-DE" altLang="en-US" dirty="0" smtClean="0"/>
              <a:t> FLOW </a:t>
            </a:r>
            <a:r>
              <a:rPr lang="de-DE" altLang="en-US" dirty="0" err="1" smtClean="0"/>
              <a:t>cluster</a:t>
            </a:r>
            <a:r>
              <a:rPr lang="de-DE" altLang="en-US" dirty="0" smtClean="0"/>
              <a:t> </a:t>
            </a:r>
            <a:r>
              <a:rPr lang="de-DE" altLang="en-US" dirty="0" err="1" smtClean="0"/>
              <a:t>of</a:t>
            </a:r>
            <a:r>
              <a:rPr lang="de-DE" altLang="en-US" dirty="0" smtClean="0"/>
              <a:t> University </a:t>
            </a:r>
            <a:r>
              <a:rPr lang="de-DE" altLang="en-US" dirty="0" err="1" smtClean="0"/>
              <a:t>of</a:t>
            </a:r>
            <a:r>
              <a:rPr lang="de-DE" altLang="en-US" dirty="0" smtClean="0"/>
              <a:t> Oldenburg, Germany</a:t>
            </a:r>
          </a:p>
          <a:p>
            <a:pPr lvl="1" eaLnBrk="1" hangingPunct="1">
              <a:lnSpc>
                <a:spcPct val="150000"/>
              </a:lnSpc>
              <a:buSzPct val="125000"/>
              <a:buFont typeface="Arial" pitchFamily="34" charset="0"/>
              <a:buChar char="•"/>
            </a:pPr>
            <a:r>
              <a:rPr lang="de-DE" altLang="en-US" dirty="0" err="1" smtClean="0"/>
              <a:t>Rectangular</a:t>
            </a:r>
            <a:r>
              <a:rPr lang="de-DE" altLang="en-US" dirty="0" smtClean="0"/>
              <a:t> </a:t>
            </a:r>
            <a:r>
              <a:rPr lang="de-DE" altLang="en-US" dirty="0" err="1" smtClean="0"/>
              <a:t>mesh</a:t>
            </a:r>
            <a:r>
              <a:rPr lang="de-DE" altLang="en-US" dirty="0" smtClean="0"/>
              <a:t> </a:t>
            </a:r>
            <a:r>
              <a:rPr lang="de-DE" altLang="en-US" dirty="0" err="1" smtClean="0"/>
              <a:t>with</a:t>
            </a:r>
            <a:r>
              <a:rPr lang="de-DE" altLang="en-US" dirty="0" smtClean="0"/>
              <a:t> 2.3 </a:t>
            </a:r>
            <a:r>
              <a:rPr lang="de-DE" altLang="en-US" dirty="0" err="1" smtClean="0"/>
              <a:t>mio</a:t>
            </a:r>
            <a:r>
              <a:rPr lang="de-DE" altLang="en-US" dirty="0" smtClean="0"/>
              <a:t> </a:t>
            </a:r>
            <a:r>
              <a:rPr lang="de-DE" altLang="en-US" dirty="0" err="1" smtClean="0"/>
              <a:t>cells</a:t>
            </a:r>
            <a:r>
              <a:rPr lang="de-DE" altLang="en-US" dirty="0" smtClean="0"/>
              <a:t>, </a:t>
            </a:r>
            <a:r>
              <a:rPr lang="de-DE" altLang="en-US" dirty="0" err="1" smtClean="0"/>
              <a:t>oriented</a:t>
            </a:r>
            <a:r>
              <a:rPr lang="de-DE" altLang="en-US" dirty="0" smtClean="0"/>
              <a:t> </a:t>
            </a:r>
            <a:r>
              <a:rPr lang="de-DE" altLang="en-US" dirty="0" err="1" smtClean="0"/>
              <a:t>wrt</a:t>
            </a:r>
            <a:r>
              <a:rPr lang="de-DE" altLang="en-US" dirty="0" smtClean="0"/>
              <a:t> wind </a:t>
            </a:r>
            <a:r>
              <a:rPr lang="de-DE" altLang="en-US" dirty="0" err="1" smtClean="0"/>
              <a:t>direction</a:t>
            </a:r>
            <a:endParaRPr lang="de-DE" altLang="en-US" dirty="0" smtClean="0"/>
          </a:p>
          <a:p>
            <a:pPr lvl="1" eaLnBrk="1" hangingPunct="1">
              <a:lnSpc>
                <a:spcPct val="150000"/>
              </a:lnSpc>
              <a:buSzPct val="125000"/>
              <a:buFont typeface="Arial" pitchFamily="34" charset="0"/>
              <a:buChar char="•"/>
            </a:pPr>
            <a:r>
              <a:rPr lang="de-DE" altLang="en-US" dirty="0" smtClean="0"/>
              <a:t>In-house thermal RANS </a:t>
            </a:r>
            <a:r>
              <a:rPr lang="de-DE" altLang="en-US" dirty="0" err="1" smtClean="0"/>
              <a:t>solver</a:t>
            </a:r>
            <a:r>
              <a:rPr lang="de-DE" altLang="en-US" dirty="0" smtClean="0"/>
              <a:t> </a:t>
            </a:r>
            <a:r>
              <a:rPr lang="de-DE" altLang="en-US" dirty="0" err="1" smtClean="0">
                <a:solidFill>
                  <a:srgbClr val="0070C0"/>
                </a:solidFill>
              </a:rPr>
              <a:t>ablSimpleFoam</a:t>
            </a:r>
            <a:r>
              <a:rPr lang="de-DE" altLang="en-US" dirty="0" smtClean="0"/>
              <a:t> </a:t>
            </a:r>
            <a:r>
              <a:rPr lang="de-DE" altLang="en-US" dirty="0" err="1" smtClean="0"/>
              <a:t>for</a:t>
            </a:r>
            <a:r>
              <a:rPr lang="de-DE" altLang="en-US" dirty="0" smtClean="0"/>
              <a:t> </a:t>
            </a:r>
            <a:r>
              <a:rPr lang="de-DE" altLang="en-US" dirty="0" err="1" smtClean="0"/>
              <a:t>OpenFOAM</a:t>
            </a:r>
            <a:r>
              <a:rPr lang="de-DE" altLang="en-US" dirty="0" smtClean="0"/>
              <a:t> </a:t>
            </a:r>
            <a:r>
              <a:rPr lang="de-DE" altLang="en-US" dirty="0" err="1" smtClean="0"/>
              <a:t>version</a:t>
            </a:r>
            <a:r>
              <a:rPr lang="de-DE" altLang="en-US" dirty="0" smtClean="0"/>
              <a:t> 2.3.1</a:t>
            </a:r>
          </a:p>
          <a:p>
            <a:pPr lvl="1" eaLnBrk="1" hangingPunct="1">
              <a:lnSpc>
                <a:spcPct val="150000"/>
              </a:lnSpc>
              <a:buSzPct val="125000"/>
              <a:buFont typeface="Arial" pitchFamily="34" charset="0"/>
              <a:buChar char="•"/>
            </a:pPr>
            <a:r>
              <a:rPr lang="de-DE" altLang="en-US" dirty="0" err="1" smtClean="0"/>
              <a:t>Consistent</a:t>
            </a:r>
            <a:r>
              <a:rPr lang="de-DE" altLang="en-US" dirty="0" smtClean="0"/>
              <a:t> </a:t>
            </a:r>
            <a:r>
              <a:rPr lang="de-DE" altLang="en-US" dirty="0" err="1" smtClean="0"/>
              <a:t>boundary</a:t>
            </a:r>
            <a:r>
              <a:rPr lang="de-DE" altLang="en-US" dirty="0" smtClean="0"/>
              <a:t> </a:t>
            </a:r>
            <a:r>
              <a:rPr lang="de-DE" altLang="en-US" dirty="0" err="1" smtClean="0"/>
              <a:t>profiles</a:t>
            </a:r>
            <a:r>
              <a:rPr lang="de-DE" altLang="en-US" dirty="0" smtClean="0"/>
              <a:t> </a:t>
            </a:r>
            <a:r>
              <a:rPr lang="de-DE" altLang="en-US" dirty="0" err="1" smtClean="0"/>
              <a:t>by</a:t>
            </a:r>
            <a:r>
              <a:rPr lang="de-DE" altLang="en-US" dirty="0" smtClean="0"/>
              <a:t> 1D </a:t>
            </a:r>
            <a:r>
              <a:rPr lang="de-DE" altLang="en-US" dirty="0" err="1" smtClean="0"/>
              <a:t>precursor</a:t>
            </a:r>
            <a:r>
              <a:rPr lang="de-DE" altLang="en-US" dirty="0" smtClean="0"/>
              <a:t> </a:t>
            </a:r>
            <a:r>
              <a:rPr lang="de-DE" altLang="en-US" dirty="0" err="1" smtClean="0"/>
              <a:t>runs</a:t>
            </a:r>
            <a:r>
              <a:rPr lang="de-DE" altLang="en-US" dirty="0" smtClean="0"/>
              <a:t> (in-house </a:t>
            </a:r>
            <a:r>
              <a:rPr lang="de-DE" altLang="en-US" dirty="0" err="1" smtClean="0">
                <a:solidFill>
                  <a:srgbClr val="0070C0"/>
                </a:solidFill>
              </a:rPr>
              <a:t>ablBoundaryFoam</a:t>
            </a:r>
            <a:r>
              <a:rPr lang="de-DE" altLang="en-US" dirty="0"/>
              <a:t>)</a:t>
            </a:r>
            <a:endParaRPr lang="de-DE" altLang="en-US" dirty="0" smtClean="0"/>
          </a:p>
          <a:p>
            <a:pPr lvl="1" eaLnBrk="1" hangingPunct="1">
              <a:lnSpc>
                <a:spcPct val="150000"/>
              </a:lnSpc>
              <a:buSzPct val="125000"/>
              <a:buFont typeface="Arial" pitchFamily="34" charset="0"/>
              <a:buChar char="•"/>
            </a:pPr>
            <a:r>
              <a:rPr lang="de-DE" altLang="en-US" dirty="0" smtClean="0"/>
              <a:t>Wind </a:t>
            </a:r>
            <a:r>
              <a:rPr lang="de-DE" altLang="en-US" dirty="0" err="1" smtClean="0"/>
              <a:t>turbines</a:t>
            </a:r>
            <a:r>
              <a:rPr lang="de-DE" altLang="en-US" dirty="0" smtClean="0"/>
              <a:t> </a:t>
            </a:r>
            <a:r>
              <a:rPr lang="de-DE" altLang="en-US" dirty="0" err="1" smtClean="0"/>
              <a:t>modelled</a:t>
            </a:r>
            <a:r>
              <a:rPr lang="de-DE" altLang="en-US" dirty="0" smtClean="0"/>
              <a:t> </a:t>
            </a:r>
            <a:r>
              <a:rPr lang="de-DE" altLang="en-US" dirty="0" err="1" smtClean="0"/>
              <a:t>by</a:t>
            </a:r>
            <a:r>
              <a:rPr lang="de-DE" altLang="en-US" dirty="0" smtClean="0"/>
              <a:t> </a:t>
            </a:r>
            <a:r>
              <a:rPr lang="de-DE" altLang="en-US" dirty="0" err="1" smtClean="0"/>
              <a:t>uniformly</a:t>
            </a:r>
            <a:r>
              <a:rPr lang="de-DE" altLang="en-US" dirty="0" smtClean="0"/>
              <a:t> </a:t>
            </a:r>
            <a:r>
              <a:rPr lang="de-DE" altLang="en-US" dirty="0" err="1" smtClean="0"/>
              <a:t>loaded</a:t>
            </a:r>
            <a:r>
              <a:rPr lang="de-DE" altLang="en-US" dirty="0" smtClean="0"/>
              <a:t> </a:t>
            </a:r>
            <a:r>
              <a:rPr lang="de-DE" altLang="en-US" dirty="0" err="1" smtClean="0"/>
              <a:t>actuator</a:t>
            </a:r>
            <a:r>
              <a:rPr lang="de-DE" altLang="en-US" dirty="0" smtClean="0"/>
              <a:t> </a:t>
            </a:r>
            <a:r>
              <a:rPr lang="de-DE" altLang="en-US" dirty="0" err="1" smtClean="0"/>
              <a:t>disks</a:t>
            </a:r>
            <a:endParaRPr lang="de-DE" altLang="en-US" dirty="0" smtClean="0"/>
          </a:p>
          <a:p>
            <a:pPr lvl="1" eaLnBrk="1" hangingPunct="1">
              <a:lnSpc>
                <a:spcPct val="150000"/>
              </a:lnSpc>
              <a:buSzPct val="125000"/>
              <a:buFont typeface="Arial" pitchFamily="34" charset="0"/>
              <a:buChar char="•"/>
            </a:pPr>
            <a:r>
              <a:rPr lang="de-DE" altLang="en-US" dirty="0" err="1"/>
              <a:t>T</a:t>
            </a:r>
            <a:r>
              <a:rPr lang="de-DE" altLang="en-US" dirty="0" err="1" smtClean="0"/>
              <a:t>urbulence</a:t>
            </a:r>
            <a:r>
              <a:rPr lang="de-DE" altLang="en-US" dirty="0" smtClean="0"/>
              <a:t> </a:t>
            </a:r>
            <a:r>
              <a:rPr lang="de-DE" altLang="en-US" dirty="0" err="1" smtClean="0"/>
              <a:t>model</a:t>
            </a:r>
            <a:r>
              <a:rPr lang="de-DE" altLang="en-US" dirty="0" smtClean="0"/>
              <a:t>: k-epsilon-</a:t>
            </a:r>
            <a:r>
              <a:rPr lang="de-DE" altLang="en-US" dirty="0" err="1" smtClean="0"/>
              <a:t>fp</a:t>
            </a:r>
            <a:r>
              <a:rPr lang="de-DE" altLang="en-US" dirty="0" smtClean="0"/>
              <a:t> </a:t>
            </a:r>
            <a:r>
              <a:rPr lang="de-DE" altLang="en-US" dirty="0" smtClean="0">
                <a:solidFill>
                  <a:schemeClr val="accent3">
                    <a:lumMod val="75000"/>
                  </a:schemeClr>
                </a:solidFill>
              </a:rPr>
              <a:t>[van der </a:t>
            </a:r>
            <a:r>
              <a:rPr lang="de-DE" altLang="en-US" dirty="0" err="1" smtClean="0">
                <a:solidFill>
                  <a:schemeClr val="accent3">
                    <a:lumMod val="75000"/>
                  </a:schemeClr>
                </a:solidFill>
              </a:rPr>
              <a:t>Laan</a:t>
            </a:r>
            <a:r>
              <a:rPr lang="de-DE" altLang="en-US" dirty="0" smtClean="0">
                <a:solidFill>
                  <a:schemeClr val="accent3">
                    <a:lumMod val="75000"/>
                  </a:schemeClr>
                </a:solidFill>
              </a:rPr>
              <a:t> et al., Wind </a:t>
            </a:r>
            <a:r>
              <a:rPr lang="de-DE" altLang="en-US" dirty="0" err="1" smtClean="0">
                <a:solidFill>
                  <a:schemeClr val="accent3">
                    <a:lumMod val="75000"/>
                  </a:schemeClr>
                </a:solidFill>
              </a:rPr>
              <a:t>Energy</a:t>
            </a:r>
            <a:r>
              <a:rPr lang="de-DE" altLang="en-US" dirty="0" smtClean="0">
                <a:solidFill>
                  <a:schemeClr val="accent3">
                    <a:lumMod val="75000"/>
                  </a:schemeClr>
                </a:solidFill>
              </a:rPr>
              <a:t> 2015]</a:t>
            </a:r>
          </a:p>
        </p:txBody>
      </p:sp>
    </p:spTree>
    <p:extLst>
      <p:ext uri="{BB962C8B-B14F-4D97-AF65-F5344CB8AC3E}">
        <p14:creationId xmlns:p14="http://schemas.microsoft.com/office/powerpoint/2010/main" val="3323594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smtClean="0">
                <a:solidFill>
                  <a:schemeClr val="tx1"/>
                </a:solidFill>
              </a:rPr>
              <a:t>CFD </a:t>
            </a:r>
            <a:r>
              <a:rPr lang="de-DE" altLang="en-US" sz="2400" b="1" dirty="0" err="1" smtClean="0">
                <a:solidFill>
                  <a:schemeClr val="tx1"/>
                </a:solidFill>
              </a:rPr>
              <a:t>simulation</a:t>
            </a:r>
            <a:r>
              <a:rPr lang="de-DE" altLang="en-US" sz="2400" b="1" dirty="0" smtClean="0">
                <a:solidFill>
                  <a:schemeClr val="tx1"/>
                </a:solidFill>
              </a:rPr>
              <a:t> </a:t>
            </a:r>
            <a:r>
              <a:rPr lang="de-DE" altLang="en-US" sz="2400" b="1" dirty="0" err="1" smtClean="0">
                <a:solidFill>
                  <a:schemeClr val="tx1"/>
                </a:solidFill>
              </a:rPr>
              <a:t>results</a:t>
            </a:r>
            <a:endParaRPr lang="en-US" altLang="en-US" sz="2400" b="1" dirty="0" smtClean="0">
              <a:solidFill>
                <a:schemeClr val="tx1"/>
              </a:solidFill>
            </a:endParaRPr>
          </a:p>
        </p:txBody>
      </p:sp>
      <p:pic>
        <p:nvPicPr>
          <p:cNvPr id="8194" name="Picture 2" descr="E:\temp\pics\slice_h100_s7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25145"/>
            <a:ext cx="3215127" cy="350996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E:\temp\pics\slice_h100_s1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765" y="692376"/>
            <a:ext cx="3121499" cy="34077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E:\temp\pics\slice_h100_s14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3264" y="899022"/>
            <a:ext cx="2878036" cy="31419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le 2"/>
          <p:cNvGraphicFramePr>
            <a:graphicFrameLocks noGrp="1"/>
          </p:cNvGraphicFramePr>
          <p:nvPr>
            <p:extLst>
              <p:ext uri="{D42A27DB-BD31-4B8C-83A1-F6EECF244321}">
                <p14:modId xmlns:p14="http://schemas.microsoft.com/office/powerpoint/2010/main" val="959021189"/>
              </p:ext>
            </p:extLst>
          </p:nvPr>
        </p:nvGraphicFramePr>
        <p:xfrm>
          <a:off x="298450" y="4572000"/>
          <a:ext cx="2743200" cy="914400"/>
        </p:xfrm>
        <a:graphic>
          <a:graphicData uri="http://schemas.openxmlformats.org/drawingml/2006/table">
            <a:tbl>
              <a:tblPr firstRow="1" bandRow="1">
                <a:tableStyleId>{5C22544A-7EE6-4342-B048-85BDC9FD1C3A}</a:tableStyleId>
              </a:tblPr>
              <a:tblGrid>
                <a:gridCol w="1371600"/>
                <a:gridCol w="1371600"/>
              </a:tblGrid>
              <a:tr h="0">
                <a:tc>
                  <a:txBody>
                    <a:bodyPr/>
                    <a:lstStyle/>
                    <a:p>
                      <a:r>
                        <a:rPr lang="de-DE" sz="1400" dirty="0" smtClean="0"/>
                        <a:t>State</a:t>
                      </a:r>
                      <a:endParaRPr lang="en-US" sz="1400" dirty="0"/>
                    </a:p>
                  </a:txBody>
                  <a:tcPr/>
                </a:tc>
                <a:tc>
                  <a:txBody>
                    <a:bodyPr/>
                    <a:lstStyle/>
                    <a:p>
                      <a:r>
                        <a:rPr lang="de-DE" sz="1400" dirty="0" smtClean="0"/>
                        <a:t>76</a:t>
                      </a:r>
                      <a:endParaRPr lang="en-US" sz="1400" dirty="0"/>
                    </a:p>
                  </a:txBody>
                  <a:tcPr/>
                </a:tc>
              </a:tr>
              <a:tr h="202447">
                <a:tc>
                  <a:txBody>
                    <a:bodyPr/>
                    <a:lstStyle/>
                    <a:p>
                      <a:r>
                        <a:rPr lang="de-DE" sz="1400" dirty="0" smtClean="0"/>
                        <a:t>Wind </a:t>
                      </a:r>
                      <a:r>
                        <a:rPr lang="de-DE" sz="1400" dirty="0" err="1" smtClean="0"/>
                        <a:t>direction</a:t>
                      </a:r>
                      <a:endParaRPr lang="en-US" sz="1400" dirty="0"/>
                    </a:p>
                  </a:txBody>
                  <a:tcPr/>
                </a:tc>
                <a:tc>
                  <a:txBody>
                    <a:bodyPr/>
                    <a:lstStyle/>
                    <a:p>
                      <a:r>
                        <a:rPr lang="de-DE" sz="1400" dirty="0" smtClean="0"/>
                        <a:t>155°</a:t>
                      </a:r>
                      <a:endParaRPr lang="en-US" sz="1400" dirty="0"/>
                    </a:p>
                  </a:txBody>
                  <a:tcPr/>
                </a:tc>
              </a:tr>
              <a:tr h="202447">
                <a:tc>
                  <a:txBody>
                    <a:bodyPr/>
                    <a:lstStyle/>
                    <a:p>
                      <a:r>
                        <a:rPr lang="de-DE" sz="1400" dirty="0" err="1" smtClean="0"/>
                        <a:t>MoL</a:t>
                      </a:r>
                      <a:endParaRPr lang="en-US" sz="1400" dirty="0"/>
                    </a:p>
                  </a:txBody>
                  <a:tcPr/>
                </a:tc>
                <a:tc>
                  <a:txBody>
                    <a:bodyPr/>
                    <a:lstStyle/>
                    <a:p>
                      <a:r>
                        <a:rPr lang="de-DE" sz="1400" dirty="0" smtClean="0"/>
                        <a:t>1e20</a:t>
                      </a:r>
                      <a:endParaRPr lang="en-US" sz="1400" dirty="0"/>
                    </a:p>
                  </a:txBody>
                  <a:tcPr/>
                </a:tc>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3624887400"/>
              </p:ext>
            </p:extLst>
          </p:nvPr>
        </p:nvGraphicFramePr>
        <p:xfrm>
          <a:off x="3229474" y="4581144"/>
          <a:ext cx="2743200" cy="914400"/>
        </p:xfrm>
        <a:graphic>
          <a:graphicData uri="http://schemas.openxmlformats.org/drawingml/2006/table">
            <a:tbl>
              <a:tblPr firstRow="1" bandRow="1">
                <a:tableStyleId>{5C22544A-7EE6-4342-B048-85BDC9FD1C3A}</a:tableStyleId>
              </a:tblPr>
              <a:tblGrid>
                <a:gridCol w="1371600"/>
                <a:gridCol w="1371600"/>
              </a:tblGrid>
              <a:tr h="0">
                <a:tc>
                  <a:txBody>
                    <a:bodyPr/>
                    <a:lstStyle/>
                    <a:p>
                      <a:r>
                        <a:rPr lang="de-DE" sz="1400" dirty="0" smtClean="0"/>
                        <a:t>State</a:t>
                      </a:r>
                      <a:endParaRPr lang="en-US" sz="1400" dirty="0"/>
                    </a:p>
                  </a:txBody>
                  <a:tcPr/>
                </a:tc>
                <a:tc>
                  <a:txBody>
                    <a:bodyPr/>
                    <a:lstStyle/>
                    <a:p>
                      <a:r>
                        <a:rPr lang="de-DE" sz="1400" dirty="0" smtClean="0"/>
                        <a:t>106</a:t>
                      </a:r>
                      <a:endParaRPr lang="en-US" sz="1400" dirty="0"/>
                    </a:p>
                  </a:txBody>
                  <a:tcPr/>
                </a:tc>
              </a:tr>
              <a:tr h="202447">
                <a:tc>
                  <a:txBody>
                    <a:bodyPr/>
                    <a:lstStyle/>
                    <a:p>
                      <a:r>
                        <a:rPr lang="de-DE" sz="1400" dirty="0" smtClean="0"/>
                        <a:t>Wind </a:t>
                      </a:r>
                      <a:r>
                        <a:rPr lang="de-DE" sz="1400" dirty="0" err="1" smtClean="0"/>
                        <a:t>direction</a:t>
                      </a:r>
                      <a:endParaRPr lang="en-US" sz="1400" dirty="0"/>
                    </a:p>
                  </a:txBody>
                  <a:tcPr/>
                </a:tc>
                <a:tc>
                  <a:txBody>
                    <a:bodyPr/>
                    <a:lstStyle/>
                    <a:p>
                      <a:r>
                        <a:rPr lang="de-DE" sz="1400" dirty="0" smtClean="0"/>
                        <a:t>215°</a:t>
                      </a:r>
                      <a:endParaRPr lang="en-US" sz="1400" dirty="0"/>
                    </a:p>
                  </a:txBody>
                  <a:tcPr/>
                </a:tc>
              </a:tr>
              <a:tr h="202447">
                <a:tc>
                  <a:txBody>
                    <a:bodyPr/>
                    <a:lstStyle/>
                    <a:p>
                      <a:r>
                        <a:rPr lang="de-DE" sz="1400" dirty="0" err="1" smtClean="0"/>
                        <a:t>MoL</a:t>
                      </a:r>
                      <a:endParaRPr lang="en-US" sz="1400" dirty="0"/>
                    </a:p>
                  </a:txBody>
                  <a:tcPr/>
                </a:tc>
                <a:tc>
                  <a:txBody>
                    <a:bodyPr/>
                    <a:lstStyle/>
                    <a:p>
                      <a:r>
                        <a:rPr lang="de-DE" sz="1400" dirty="0" smtClean="0"/>
                        <a:t>1e20</a:t>
                      </a:r>
                      <a:endParaRPr lang="en-US" sz="1400" dirty="0"/>
                    </a:p>
                  </a:txBody>
                  <a:tcPr/>
                </a:tc>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2008923398"/>
              </p:ext>
            </p:extLst>
          </p:nvPr>
        </p:nvGraphicFramePr>
        <p:xfrm>
          <a:off x="6165850" y="4572000"/>
          <a:ext cx="2743200" cy="914400"/>
        </p:xfrm>
        <a:graphic>
          <a:graphicData uri="http://schemas.openxmlformats.org/drawingml/2006/table">
            <a:tbl>
              <a:tblPr firstRow="1" bandRow="1">
                <a:tableStyleId>{5C22544A-7EE6-4342-B048-85BDC9FD1C3A}</a:tableStyleId>
              </a:tblPr>
              <a:tblGrid>
                <a:gridCol w="1371600"/>
                <a:gridCol w="1371600"/>
              </a:tblGrid>
              <a:tr h="0">
                <a:tc>
                  <a:txBody>
                    <a:bodyPr/>
                    <a:lstStyle/>
                    <a:p>
                      <a:r>
                        <a:rPr lang="de-DE" sz="1400" dirty="0" smtClean="0"/>
                        <a:t>State</a:t>
                      </a:r>
                      <a:endParaRPr lang="en-US" sz="1400" dirty="0"/>
                    </a:p>
                  </a:txBody>
                  <a:tcPr/>
                </a:tc>
                <a:tc>
                  <a:txBody>
                    <a:bodyPr/>
                    <a:lstStyle/>
                    <a:p>
                      <a:r>
                        <a:rPr lang="de-DE" sz="1400" dirty="0" smtClean="0"/>
                        <a:t>146</a:t>
                      </a:r>
                      <a:endParaRPr lang="en-US" sz="1400" dirty="0"/>
                    </a:p>
                  </a:txBody>
                  <a:tcPr/>
                </a:tc>
              </a:tr>
              <a:tr h="202447">
                <a:tc>
                  <a:txBody>
                    <a:bodyPr/>
                    <a:lstStyle/>
                    <a:p>
                      <a:r>
                        <a:rPr lang="de-DE" sz="1400" dirty="0" smtClean="0"/>
                        <a:t>Wind </a:t>
                      </a:r>
                      <a:r>
                        <a:rPr lang="de-DE" sz="1400" dirty="0" err="1" smtClean="0"/>
                        <a:t>direction</a:t>
                      </a:r>
                      <a:endParaRPr lang="en-US" sz="1400" dirty="0"/>
                    </a:p>
                  </a:txBody>
                  <a:tcPr/>
                </a:tc>
                <a:tc>
                  <a:txBody>
                    <a:bodyPr/>
                    <a:lstStyle/>
                    <a:p>
                      <a:r>
                        <a:rPr lang="de-DE" sz="1400" dirty="0" smtClean="0"/>
                        <a:t>295°</a:t>
                      </a:r>
                      <a:endParaRPr lang="en-US" sz="1400" dirty="0"/>
                    </a:p>
                  </a:txBody>
                  <a:tcPr/>
                </a:tc>
              </a:tr>
              <a:tr h="202447">
                <a:tc>
                  <a:txBody>
                    <a:bodyPr/>
                    <a:lstStyle/>
                    <a:p>
                      <a:r>
                        <a:rPr lang="de-DE" sz="1400" dirty="0" err="1" smtClean="0"/>
                        <a:t>MoL</a:t>
                      </a:r>
                      <a:endParaRPr lang="en-US" sz="1400" dirty="0"/>
                    </a:p>
                  </a:txBody>
                  <a:tcPr/>
                </a:tc>
                <a:tc>
                  <a:txBody>
                    <a:bodyPr/>
                    <a:lstStyle/>
                    <a:p>
                      <a:r>
                        <a:rPr lang="de-DE" sz="1400" dirty="0" smtClean="0"/>
                        <a:t>1e20</a:t>
                      </a:r>
                      <a:endParaRPr lang="en-US" sz="1400" dirty="0"/>
                    </a:p>
                  </a:txBody>
                  <a:tcPr/>
                </a:tc>
              </a:tr>
            </a:tbl>
          </a:graphicData>
        </a:graphic>
      </p:graphicFrame>
    </p:spTree>
    <p:extLst>
      <p:ext uri="{BB962C8B-B14F-4D97-AF65-F5344CB8AC3E}">
        <p14:creationId xmlns:p14="http://schemas.microsoft.com/office/powerpoint/2010/main" val="1885250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a:spLocks noGrp="1"/>
          </p:cNvSpPr>
          <p:nvPr>
            <p:ph type="ftr" sz="quarter" idx="10"/>
          </p:nvPr>
        </p:nvSpPr>
        <p:spPr/>
        <p:txBody>
          <a:bodyPr vert="horz" rtlCol="0"/>
          <a:lstStyle/>
          <a:p>
            <a:pPr>
              <a:defRPr/>
            </a:pPr>
            <a:r>
              <a:t>©</a:t>
            </a:r>
            <a:r>
              <a:rPr spc="-100"/>
              <a:t> </a:t>
            </a:r>
            <a:r>
              <a:t>Fraunhofer</a:t>
            </a:r>
          </a:p>
        </p:txBody>
      </p:sp>
      <p:sp>
        <p:nvSpPr>
          <p:cNvPr id="9" name="object 2"/>
          <p:cNvSpPr txBox="1">
            <a:spLocks/>
          </p:cNvSpPr>
          <p:nvPr/>
        </p:nvSpPr>
        <p:spPr bwMode="auto">
          <a:xfrm>
            <a:off x="415354" y="2145792"/>
            <a:ext cx="2702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r>
              <a:rPr lang="en-US" altLang="en-US" sz="2400" b="1" dirty="0" smtClean="0">
                <a:solidFill>
                  <a:srgbClr val="000000"/>
                </a:solidFill>
              </a:rPr>
              <a:t>Content</a:t>
            </a:r>
            <a:endParaRPr lang="en-US" altLang="en-US" sz="2400" b="1" dirty="0">
              <a:solidFill>
                <a:srgbClr val="000000"/>
              </a:solidFill>
            </a:endParaRPr>
          </a:p>
        </p:txBody>
      </p:sp>
      <p:sp>
        <p:nvSpPr>
          <p:cNvPr id="7" name="object 15"/>
          <p:cNvSpPr>
            <a:spLocks noChangeArrowheads="1"/>
          </p:cNvSpPr>
          <p:nvPr/>
        </p:nvSpPr>
        <p:spPr bwMode="auto">
          <a:xfrm>
            <a:off x="0" y="0"/>
            <a:ext cx="9136063" cy="197961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altLang="en-US"/>
          </a:p>
        </p:txBody>
      </p:sp>
      <p:sp>
        <p:nvSpPr>
          <p:cNvPr id="6" name="object 3"/>
          <p:cNvSpPr txBox="1">
            <a:spLocks noChangeArrowheads="1"/>
          </p:cNvSpPr>
          <p:nvPr/>
        </p:nvSpPr>
        <p:spPr bwMode="auto">
          <a:xfrm>
            <a:off x="3194050" y="2133600"/>
            <a:ext cx="381000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98450"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marL="355600" indent="-342900" eaLnBrk="1" hangingPunct="1">
              <a:lnSpc>
                <a:spcPct val="150000"/>
              </a:lnSpc>
              <a:buFont typeface="+mj-lt"/>
              <a:buAutoNum type="arabicParenR"/>
            </a:pPr>
            <a:r>
              <a:rPr lang="en-US" altLang="en-US" dirty="0" smtClean="0"/>
              <a:t>Motivation</a:t>
            </a:r>
          </a:p>
          <a:p>
            <a:pPr marL="355600" indent="-342900" eaLnBrk="1" hangingPunct="1">
              <a:lnSpc>
                <a:spcPct val="150000"/>
              </a:lnSpc>
              <a:buFont typeface="+mj-lt"/>
              <a:buAutoNum type="arabicParenR"/>
            </a:pPr>
            <a:r>
              <a:rPr lang="de-DE" altLang="en-US" dirty="0" err="1" smtClean="0"/>
              <a:t>Mesoscale</a:t>
            </a:r>
            <a:r>
              <a:rPr lang="de-DE" altLang="en-US" dirty="0" smtClean="0"/>
              <a:t> </a:t>
            </a:r>
            <a:r>
              <a:rPr lang="de-DE" altLang="en-US" dirty="0" err="1" smtClean="0"/>
              <a:t>simulation</a:t>
            </a:r>
            <a:endParaRPr lang="de-DE" altLang="en-US" dirty="0" smtClean="0"/>
          </a:p>
          <a:p>
            <a:pPr marL="355600" indent="-342900" eaLnBrk="1" hangingPunct="1">
              <a:lnSpc>
                <a:spcPct val="150000"/>
              </a:lnSpc>
              <a:buFont typeface="+mj-lt"/>
              <a:buAutoNum type="arabicParenR"/>
            </a:pPr>
            <a:r>
              <a:rPr lang="de-DE" altLang="en-US" dirty="0" smtClean="0"/>
              <a:t>AEP </a:t>
            </a:r>
            <a:r>
              <a:rPr lang="de-DE" altLang="en-US" dirty="0" err="1" smtClean="0"/>
              <a:t>calculation</a:t>
            </a:r>
            <a:r>
              <a:rPr lang="de-DE" altLang="en-US" dirty="0" smtClean="0"/>
              <a:t> </a:t>
            </a:r>
            <a:r>
              <a:rPr lang="de-DE" altLang="en-US" dirty="0" err="1" smtClean="0"/>
              <a:t>with</a:t>
            </a:r>
            <a:r>
              <a:rPr lang="de-DE" altLang="en-US" dirty="0" smtClean="0"/>
              <a:t> CFD</a:t>
            </a:r>
          </a:p>
          <a:p>
            <a:pPr marL="355600" indent="-342900" eaLnBrk="1" hangingPunct="1">
              <a:lnSpc>
                <a:spcPct val="150000"/>
              </a:lnSpc>
              <a:buFont typeface="+mj-lt"/>
              <a:buAutoNum type="arabicParenR"/>
            </a:pPr>
            <a:r>
              <a:rPr lang="de-DE" altLang="en-US" b="1" dirty="0" smtClean="0">
                <a:solidFill>
                  <a:srgbClr val="C00000"/>
                </a:solidFill>
              </a:rPr>
              <a:t>AEP </a:t>
            </a:r>
            <a:r>
              <a:rPr lang="de-DE" altLang="en-US" b="1" dirty="0" err="1" smtClean="0">
                <a:solidFill>
                  <a:srgbClr val="C00000"/>
                </a:solidFill>
              </a:rPr>
              <a:t>calculation</a:t>
            </a:r>
            <a:r>
              <a:rPr lang="de-DE" altLang="en-US" b="1" dirty="0" smtClean="0">
                <a:solidFill>
                  <a:srgbClr val="C00000"/>
                </a:solidFill>
              </a:rPr>
              <a:t> </a:t>
            </a:r>
            <a:r>
              <a:rPr lang="de-DE" altLang="en-US" b="1" dirty="0" err="1" smtClean="0">
                <a:solidFill>
                  <a:srgbClr val="C00000"/>
                </a:solidFill>
              </a:rPr>
              <a:t>with</a:t>
            </a:r>
            <a:r>
              <a:rPr lang="de-DE" altLang="en-US" b="1" dirty="0" smtClean="0">
                <a:solidFill>
                  <a:srgbClr val="C00000"/>
                </a:solidFill>
              </a:rPr>
              <a:t> </a:t>
            </a:r>
            <a:r>
              <a:rPr lang="de-DE" altLang="en-US" b="1" dirty="0" err="1" smtClean="0">
                <a:solidFill>
                  <a:srgbClr val="C00000"/>
                </a:solidFill>
              </a:rPr>
              <a:t>flapFOAM</a:t>
            </a:r>
            <a:endParaRPr lang="de-DE" altLang="en-US" b="1" dirty="0" smtClean="0">
              <a:solidFill>
                <a:srgbClr val="C00000"/>
              </a:solidFill>
            </a:endParaRPr>
          </a:p>
          <a:p>
            <a:pPr marL="355600" indent="-342900" eaLnBrk="1" hangingPunct="1">
              <a:lnSpc>
                <a:spcPct val="150000"/>
              </a:lnSpc>
              <a:buFont typeface="+mj-lt"/>
              <a:buAutoNum type="arabicParenR"/>
            </a:pPr>
            <a:r>
              <a:rPr lang="de-DE" altLang="en-US" dirty="0" err="1" smtClean="0"/>
              <a:t>Comparision</a:t>
            </a:r>
            <a:r>
              <a:rPr lang="de-DE" altLang="en-US" dirty="0" smtClean="0"/>
              <a:t> </a:t>
            </a:r>
            <a:r>
              <a:rPr lang="de-DE" altLang="en-US" dirty="0" err="1" smtClean="0"/>
              <a:t>to</a:t>
            </a:r>
            <a:r>
              <a:rPr lang="de-DE" altLang="en-US" dirty="0" smtClean="0"/>
              <a:t> SCADA </a:t>
            </a:r>
            <a:r>
              <a:rPr lang="de-DE" altLang="en-US" dirty="0" err="1" smtClean="0"/>
              <a:t>data</a:t>
            </a:r>
            <a:endParaRPr lang="de-DE" altLang="en-US" dirty="0" smtClean="0"/>
          </a:p>
          <a:p>
            <a:pPr marL="355600" indent="-342900" eaLnBrk="1" hangingPunct="1">
              <a:lnSpc>
                <a:spcPct val="150000"/>
              </a:lnSpc>
              <a:buFont typeface="+mj-lt"/>
              <a:buAutoNum type="arabicParenR"/>
            </a:pPr>
            <a:r>
              <a:rPr lang="de-DE" altLang="en-US" dirty="0" smtClean="0"/>
              <a:t>Summary</a:t>
            </a:r>
          </a:p>
          <a:p>
            <a:pPr marL="355600" indent="-342900" eaLnBrk="1" hangingPunct="1">
              <a:lnSpc>
                <a:spcPct val="150000"/>
              </a:lnSpc>
              <a:buFont typeface="+mj-lt"/>
              <a:buAutoNum type="arabicParenR"/>
            </a:pPr>
            <a:endParaRPr lang="en-US" altLang="en-US" dirty="0" smtClean="0"/>
          </a:p>
        </p:txBody>
      </p:sp>
    </p:spTree>
    <p:extLst>
      <p:ext uri="{BB962C8B-B14F-4D97-AF65-F5344CB8AC3E}">
        <p14:creationId xmlns:p14="http://schemas.microsoft.com/office/powerpoint/2010/main" val="937423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object 3"/>
          <p:cNvSpPr txBox="1">
            <a:spLocks noChangeArrowheads="1"/>
          </p:cNvSpPr>
          <p:nvPr/>
        </p:nvSpPr>
        <p:spPr bwMode="auto">
          <a:xfrm>
            <a:off x="444500" y="1066800"/>
            <a:ext cx="84645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3"/>
              </a:buBlip>
            </a:pPr>
            <a:r>
              <a:rPr lang="de-DE" altLang="en-US" dirty="0" err="1" smtClean="0">
                <a:solidFill>
                  <a:srgbClr val="0070C0"/>
                </a:solidFill>
              </a:rPr>
              <a:t>flapFOAM</a:t>
            </a:r>
            <a:r>
              <a:rPr lang="de-DE" altLang="en-US" dirty="0" smtClean="0"/>
              <a:t> </a:t>
            </a:r>
            <a:r>
              <a:rPr lang="de-DE" altLang="en-US" dirty="0" err="1" smtClean="0"/>
              <a:t>is</a:t>
            </a:r>
            <a:r>
              <a:rPr lang="de-DE" altLang="en-US" dirty="0" smtClean="0"/>
              <a:t> an in-house </a:t>
            </a:r>
            <a:r>
              <a:rPr lang="de-DE" altLang="en-US" dirty="0" err="1" smtClean="0"/>
              <a:t>wake</a:t>
            </a:r>
            <a:r>
              <a:rPr lang="de-DE" altLang="en-US" dirty="0" smtClean="0"/>
              <a:t> </a:t>
            </a:r>
            <a:r>
              <a:rPr lang="de-DE" altLang="en-US" dirty="0" err="1" smtClean="0"/>
              <a:t>modelling</a:t>
            </a:r>
            <a:r>
              <a:rPr lang="de-DE" altLang="en-US" dirty="0" smtClean="0"/>
              <a:t> </a:t>
            </a:r>
            <a:r>
              <a:rPr lang="de-DE" altLang="en-US" dirty="0" err="1" smtClean="0"/>
              <a:t>software</a:t>
            </a:r>
            <a:r>
              <a:rPr lang="de-DE" altLang="en-US" dirty="0" smtClean="0"/>
              <a:t> </a:t>
            </a:r>
            <a:r>
              <a:rPr lang="de-DE" altLang="en-US" dirty="0" err="1" smtClean="0"/>
              <a:t>by</a:t>
            </a:r>
            <a:r>
              <a:rPr lang="de-DE" altLang="en-US" dirty="0" smtClean="0"/>
              <a:t> IWES</a:t>
            </a:r>
          </a:p>
          <a:p>
            <a:pPr eaLnBrk="1" hangingPunct="1">
              <a:lnSpc>
                <a:spcPct val="150000"/>
              </a:lnSpc>
              <a:buSzPct val="125000"/>
              <a:buFontTx/>
              <a:buBlip>
                <a:blip r:embed="rId3"/>
              </a:buBlip>
            </a:pPr>
            <a:r>
              <a:rPr lang="de-DE" altLang="en-US" dirty="0" smtClean="0"/>
              <a:t>Jensen </a:t>
            </a:r>
            <a:r>
              <a:rPr lang="de-DE" altLang="en-US" dirty="0" err="1" smtClean="0"/>
              <a:t>model</a:t>
            </a:r>
            <a:r>
              <a:rPr lang="de-DE" altLang="en-US" dirty="0" smtClean="0"/>
              <a:t>, </a:t>
            </a:r>
            <a:r>
              <a:rPr lang="de-DE" altLang="en-US" dirty="0" err="1" smtClean="0"/>
              <a:t>Ainslie</a:t>
            </a:r>
            <a:r>
              <a:rPr lang="de-DE" altLang="en-US" dirty="0" smtClean="0"/>
              <a:t> </a:t>
            </a:r>
            <a:r>
              <a:rPr lang="de-DE" altLang="en-US" dirty="0" err="1" smtClean="0"/>
              <a:t>model</a:t>
            </a:r>
            <a:r>
              <a:rPr lang="de-DE" altLang="en-US" dirty="0" smtClean="0"/>
              <a:t>, Larsen </a:t>
            </a:r>
            <a:r>
              <a:rPr lang="de-DE" altLang="en-US" dirty="0" err="1" smtClean="0"/>
              <a:t>model</a:t>
            </a:r>
            <a:r>
              <a:rPr lang="de-DE" altLang="en-US" dirty="0" smtClean="0"/>
              <a:t>, …</a:t>
            </a:r>
          </a:p>
          <a:p>
            <a:pPr eaLnBrk="1" hangingPunct="1">
              <a:lnSpc>
                <a:spcPct val="150000"/>
              </a:lnSpc>
              <a:buSzPct val="125000"/>
              <a:buFontTx/>
              <a:buBlip>
                <a:blip r:embed="rId3"/>
              </a:buBlip>
            </a:pPr>
            <a:r>
              <a:rPr lang="de-DE" altLang="en-US" dirty="0" err="1" smtClean="0"/>
              <a:t>Additionally</a:t>
            </a:r>
            <a:r>
              <a:rPr lang="de-DE" altLang="en-US" dirty="0" smtClean="0"/>
              <a:t>: </a:t>
            </a:r>
            <a:r>
              <a:rPr lang="de-DE" altLang="en-US" i="1" dirty="0" smtClean="0">
                <a:solidFill>
                  <a:srgbClr val="C00000"/>
                </a:solidFill>
              </a:rPr>
              <a:t>Wake </a:t>
            </a:r>
            <a:r>
              <a:rPr lang="de-DE" altLang="en-US" i="1" dirty="0" err="1" smtClean="0">
                <a:solidFill>
                  <a:srgbClr val="C00000"/>
                </a:solidFill>
              </a:rPr>
              <a:t>models</a:t>
            </a:r>
            <a:r>
              <a:rPr lang="de-DE" altLang="en-US" i="1" dirty="0" smtClean="0">
                <a:solidFill>
                  <a:srgbClr val="C00000"/>
                </a:solidFill>
              </a:rPr>
              <a:t> </a:t>
            </a:r>
            <a:r>
              <a:rPr lang="de-DE" altLang="en-US" i="1" dirty="0" err="1" smtClean="0">
                <a:solidFill>
                  <a:srgbClr val="C00000"/>
                </a:solidFill>
              </a:rPr>
              <a:t>from</a:t>
            </a:r>
            <a:r>
              <a:rPr lang="de-DE" altLang="en-US" i="1" dirty="0" smtClean="0">
                <a:solidFill>
                  <a:srgbClr val="C00000"/>
                </a:solidFill>
              </a:rPr>
              <a:t> CFD </a:t>
            </a:r>
            <a:r>
              <a:rPr lang="de-DE" altLang="en-US" i="1" dirty="0" err="1" smtClean="0">
                <a:solidFill>
                  <a:srgbClr val="C00000"/>
                </a:solidFill>
              </a:rPr>
              <a:t>lookup-tables</a:t>
            </a:r>
            <a:endParaRPr lang="de-DE" altLang="en-US" i="1" dirty="0" smtClean="0">
              <a:solidFill>
                <a:srgbClr val="C00000"/>
              </a:solidFill>
            </a:endParaRPr>
          </a:p>
          <a:p>
            <a:pPr eaLnBrk="1" hangingPunct="1">
              <a:lnSpc>
                <a:spcPct val="150000"/>
              </a:lnSpc>
              <a:buSzPct val="125000"/>
              <a:buFontTx/>
              <a:buBlip>
                <a:blip r:embed="rId3"/>
              </a:buBlip>
            </a:pPr>
            <a:r>
              <a:rPr lang="de-DE" altLang="en-US" dirty="0" smtClean="0"/>
              <a:t>Wind </a:t>
            </a:r>
            <a:r>
              <a:rPr lang="de-DE" altLang="en-US" dirty="0" err="1" smtClean="0"/>
              <a:t>farm</a:t>
            </a:r>
            <a:r>
              <a:rPr lang="de-DE" altLang="en-US" dirty="0" smtClean="0"/>
              <a:t> </a:t>
            </a:r>
            <a:r>
              <a:rPr lang="de-DE" altLang="en-US" dirty="0" err="1" smtClean="0"/>
              <a:t>optimisation</a:t>
            </a:r>
            <a:r>
              <a:rPr lang="de-DE" altLang="en-US" dirty="0" smtClean="0"/>
              <a:t> via </a:t>
            </a:r>
            <a:r>
              <a:rPr lang="de-DE" altLang="en-US" i="1" dirty="0" smtClean="0"/>
              <a:t>Dakota</a:t>
            </a:r>
          </a:p>
          <a:p>
            <a:pPr eaLnBrk="1" hangingPunct="1">
              <a:lnSpc>
                <a:spcPct val="150000"/>
              </a:lnSpc>
              <a:buSzPct val="125000"/>
              <a:buFontTx/>
              <a:buBlip>
                <a:blip r:embed="rId3"/>
              </a:buBlip>
            </a:pPr>
            <a:endParaRPr lang="de-DE" altLang="en-US" i="1" dirty="0"/>
          </a:p>
          <a:p>
            <a:pPr eaLnBrk="1" hangingPunct="1">
              <a:lnSpc>
                <a:spcPct val="150000"/>
              </a:lnSpc>
              <a:buSzPct val="125000"/>
              <a:buFontTx/>
              <a:buBlip>
                <a:blip r:embed="rId3"/>
              </a:buBlip>
            </a:pPr>
            <a:r>
              <a:rPr lang="de-DE" altLang="en-US" b="1" i="1" dirty="0" smtClean="0">
                <a:solidFill>
                  <a:srgbClr val="C00000"/>
                </a:solidFill>
              </a:rPr>
              <a:t>New: </a:t>
            </a:r>
            <a:r>
              <a:rPr lang="de-DE" altLang="en-US" i="1" dirty="0" err="1" smtClean="0"/>
              <a:t>Inclusion</a:t>
            </a:r>
            <a:r>
              <a:rPr lang="de-DE" altLang="en-US" i="1" dirty="0" smtClean="0"/>
              <a:t> </a:t>
            </a:r>
            <a:r>
              <a:rPr lang="de-DE" altLang="en-US" i="1" dirty="0" err="1" smtClean="0"/>
              <a:t>of</a:t>
            </a:r>
            <a:r>
              <a:rPr lang="de-DE" altLang="en-US" i="1" dirty="0" smtClean="0"/>
              <a:t> thermal </a:t>
            </a:r>
            <a:r>
              <a:rPr lang="de-DE" altLang="en-US" i="1" dirty="0" err="1" smtClean="0"/>
              <a:t>stratification</a:t>
            </a:r>
            <a:endParaRPr lang="de-DE" altLang="en-US" i="1" dirty="0" smtClean="0"/>
          </a:p>
          <a:p>
            <a:pPr marL="71438" indent="0" eaLnBrk="1" hangingPunct="1">
              <a:lnSpc>
                <a:spcPct val="150000"/>
              </a:lnSpc>
              <a:buSzPct val="125000"/>
            </a:pPr>
            <a:r>
              <a:rPr lang="de-DE" altLang="en-US" i="1" dirty="0" smtClean="0"/>
              <a:t> 	</a:t>
            </a:r>
            <a:r>
              <a:rPr lang="de-DE" altLang="en-US" i="1" dirty="0" err="1" smtClean="0"/>
              <a:t>effects</a:t>
            </a:r>
            <a:r>
              <a:rPr lang="de-DE" altLang="en-US" i="1" dirty="0" smtClean="0"/>
              <a:t> </a:t>
            </a:r>
            <a:r>
              <a:rPr lang="de-DE" altLang="en-US" i="1" dirty="0" err="1" smtClean="0"/>
              <a:t>for</a:t>
            </a:r>
            <a:r>
              <a:rPr lang="de-DE" altLang="en-US" i="1" dirty="0" smtClean="0"/>
              <a:t> </a:t>
            </a:r>
            <a:r>
              <a:rPr lang="de-DE" altLang="en-US" i="1" dirty="0" err="1" smtClean="0"/>
              <a:t>arbitrary</a:t>
            </a:r>
            <a:r>
              <a:rPr lang="de-DE" altLang="en-US" i="1" dirty="0" smtClean="0"/>
              <a:t> </a:t>
            </a:r>
            <a:r>
              <a:rPr lang="de-DE" altLang="en-US" i="1" dirty="0" err="1" smtClean="0"/>
              <a:t>wake</a:t>
            </a:r>
            <a:r>
              <a:rPr lang="de-DE" altLang="en-US" i="1" dirty="0" smtClean="0"/>
              <a:t> </a:t>
            </a:r>
            <a:r>
              <a:rPr lang="de-DE" altLang="en-US" i="1" dirty="0" err="1" smtClean="0"/>
              <a:t>model</a:t>
            </a:r>
            <a:endParaRPr lang="de-DE" altLang="en-US" i="1" dirty="0" smtClean="0"/>
          </a:p>
          <a:p>
            <a:pPr eaLnBrk="1" hangingPunct="1">
              <a:lnSpc>
                <a:spcPct val="150000"/>
              </a:lnSpc>
              <a:buSzPct val="125000"/>
              <a:buFontTx/>
              <a:buBlip>
                <a:blip r:embed="rId3"/>
              </a:buBlip>
            </a:pPr>
            <a:endParaRPr lang="de-DE" altLang="en-US" i="1" dirty="0" smtClean="0"/>
          </a:p>
          <a:p>
            <a:pPr marL="71438" indent="0" eaLnBrk="1" hangingPunct="1">
              <a:lnSpc>
                <a:spcPct val="150000"/>
              </a:lnSpc>
              <a:buSzPct val="125000"/>
            </a:pPr>
            <a:endParaRPr lang="de-DE" altLang="en-US" i="1" dirty="0"/>
          </a:p>
          <a:p>
            <a:pPr eaLnBrk="1" hangingPunct="1">
              <a:lnSpc>
                <a:spcPct val="150000"/>
              </a:lnSpc>
              <a:buSzPct val="125000"/>
              <a:buFontTx/>
              <a:buBlip>
                <a:blip r:embed="rId3"/>
              </a:buBlip>
            </a:pPr>
            <a:r>
              <a:rPr lang="de-DE" altLang="en-US" i="1" dirty="0" err="1" smtClean="0">
                <a:solidFill>
                  <a:srgbClr val="0070C0"/>
                </a:solidFill>
              </a:rPr>
              <a:t>flapFOAM</a:t>
            </a:r>
            <a:r>
              <a:rPr lang="de-DE" altLang="en-US" i="1" dirty="0" smtClean="0">
                <a:solidFill>
                  <a:srgbClr val="0070C0"/>
                </a:solidFill>
              </a:rPr>
              <a:t> </a:t>
            </a:r>
            <a:r>
              <a:rPr lang="de-DE" altLang="en-US" i="1" dirty="0" err="1" smtClean="0">
                <a:solidFill>
                  <a:srgbClr val="0070C0"/>
                </a:solidFill>
              </a:rPr>
              <a:t>is</a:t>
            </a:r>
            <a:r>
              <a:rPr lang="de-DE" altLang="en-US" i="1" dirty="0" smtClean="0">
                <a:solidFill>
                  <a:srgbClr val="0070C0"/>
                </a:solidFill>
              </a:rPr>
              <a:t> fast</a:t>
            </a:r>
            <a:r>
              <a:rPr lang="de-DE" altLang="en-US" i="1" dirty="0" smtClean="0"/>
              <a:t>: </a:t>
            </a:r>
            <a:r>
              <a:rPr lang="de-DE" altLang="en-US" i="1" dirty="0" err="1" smtClean="0"/>
              <a:t>Simulate</a:t>
            </a:r>
            <a:r>
              <a:rPr lang="de-DE" altLang="en-US" i="1" dirty="0" smtClean="0"/>
              <a:t> </a:t>
            </a:r>
            <a:r>
              <a:rPr lang="de-DE" altLang="en-US" b="1" i="1" dirty="0" smtClean="0">
                <a:solidFill>
                  <a:srgbClr val="C00000"/>
                </a:solidFill>
              </a:rPr>
              <a:t>2104</a:t>
            </a:r>
            <a:r>
              <a:rPr lang="de-DE" altLang="en-US" i="1" dirty="0" smtClean="0"/>
              <a:t> </a:t>
            </a:r>
            <a:r>
              <a:rPr lang="de-DE" altLang="en-US" i="1" dirty="0" err="1" smtClean="0"/>
              <a:t>states</a:t>
            </a:r>
            <a:endParaRPr lang="de-DE" altLang="en-US" i="1" dirty="0" smtClean="0"/>
          </a:p>
        </p:txBody>
      </p:sp>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err="1" smtClean="0">
                <a:solidFill>
                  <a:schemeClr val="tx1"/>
                </a:solidFill>
              </a:rPr>
              <a:t>flapFOAM</a:t>
            </a:r>
            <a:endParaRPr lang="en-US" altLang="en-US" sz="2400" b="1" dirty="0" smtClean="0">
              <a:solidFill>
                <a:schemeClr val="tx1"/>
              </a:solidFill>
            </a:endParaRPr>
          </a:p>
        </p:txBody>
      </p:sp>
      <p:pic>
        <p:nvPicPr>
          <p:cNvPr id="4098" name="Picture 2" descr="E:\temp\pics\allStates_ws_wd_rmo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6650" y="2590800"/>
            <a:ext cx="3886200" cy="3186421"/>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6889750" y="152400"/>
            <a:ext cx="2019300" cy="830997"/>
          </a:xfrm>
          <a:prstGeom prst="rect">
            <a:avLst/>
          </a:prstGeom>
          <a:noFill/>
        </p:spPr>
        <p:txBody>
          <a:bodyPr wrap="square" rtlCol="0">
            <a:spAutoFit/>
          </a:bodyPr>
          <a:lstStyle/>
          <a:p>
            <a:r>
              <a:rPr lang="de-DE" sz="1200" dirty="0" smtClean="0">
                <a:solidFill>
                  <a:schemeClr val="accent3">
                    <a:lumMod val="75000"/>
                  </a:schemeClr>
                </a:solidFill>
              </a:rPr>
              <a:t>[JS EWEA 2014]</a:t>
            </a:r>
          </a:p>
          <a:p>
            <a:r>
              <a:rPr lang="de-DE" sz="1200" dirty="0" smtClean="0">
                <a:solidFill>
                  <a:schemeClr val="accent3">
                    <a:lumMod val="75000"/>
                  </a:schemeClr>
                </a:solidFill>
              </a:rPr>
              <a:t>[JS EWEA 2015]</a:t>
            </a:r>
          </a:p>
          <a:p>
            <a:r>
              <a:rPr lang="de-DE" sz="1200" dirty="0" smtClean="0">
                <a:solidFill>
                  <a:schemeClr val="accent3">
                    <a:lumMod val="75000"/>
                  </a:schemeClr>
                </a:solidFill>
              </a:rPr>
              <a:t>[JS TORQUE 2014]</a:t>
            </a:r>
          </a:p>
          <a:p>
            <a:r>
              <a:rPr lang="de-DE" sz="1200" dirty="0" smtClean="0">
                <a:solidFill>
                  <a:schemeClr val="accent3">
                    <a:lumMod val="75000"/>
                  </a:schemeClr>
                </a:solidFill>
              </a:rPr>
              <a:t>[JS </a:t>
            </a:r>
            <a:r>
              <a:rPr lang="de-DE" sz="1200" dirty="0" err="1" smtClean="0">
                <a:solidFill>
                  <a:schemeClr val="accent3">
                    <a:lumMod val="75000"/>
                  </a:schemeClr>
                </a:solidFill>
              </a:rPr>
              <a:t>WakeConference</a:t>
            </a:r>
            <a:r>
              <a:rPr lang="de-DE" sz="1200" dirty="0" smtClean="0">
                <a:solidFill>
                  <a:schemeClr val="accent3">
                    <a:lumMod val="75000"/>
                  </a:schemeClr>
                </a:solidFill>
              </a:rPr>
              <a:t> 2015]</a:t>
            </a:r>
            <a:endParaRPr lang="en-US" sz="1200" dirty="0">
              <a:solidFill>
                <a:schemeClr val="accent3">
                  <a:lumMod val="75000"/>
                </a:schemeClr>
              </a:solidFill>
            </a:endParaRPr>
          </a:p>
        </p:txBody>
      </p:sp>
    </p:spTree>
    <p:extLst>
      <p:ext uri="{BB962C8B-B14F-4D97-AF65-F5344CB8AC3E}">
        <p14:creationId xmlns:p14="http://schemas.microsoft.com/office/powerpoint/2010/main" val="2864945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object 3"/>
          <p:cNvSpPr txBox="1">
            <a:spLocks noChangeArrowheads="1"/>
          </p:cNvSpPr>
          <p:nvPr/>
        </p:nvSpPr>
        <p:spPr bwMode="auto">
          <a:xfrm>
            <a:off x="444500" y="1066800"/>
            <a:ext cx="747395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3"/>
              </a:buBlip>
            </a:pPr>
            <a:r>
              <a:rPr lang="de-DE" altLang="en-US" dirty="0" err="1" smtClean="0"/>
              <a:t>Aim</a:t>
            </a:r>
            <a:r>
              <a:rPr lang="de-DE" altLang="en-US" dirty="0" smtClean="0"/>
              <a:t>: </a:t>
            </a:r>
            <a:r>
              <a:rPr lang="de-DE" altLang="en-US" b="1" i="1" dirty="0" smtClean="0">
                <a:solidFill>
                  <a:srgbClr val="0070C0"/>
                </a:solidFill>
              </a:rPr>
              <a:t>Transform </a:t>
            </a:r>
            <a:r>
              <a:rPr lang="de-DE" altLang="en-US" b="1" i="1" dirty="0" err="1" smtClean="0">
                <a:solidFill>
                  <a:srgbClr val="0070C0"/>
                </a:solidFill>
              </a:rPr>
              <a:t>arbitrary</a:t>
            </a:r>
            <a:r>
              <a:rPr lang="de-DE" altLang="en-US" b="1" i="1" dirty="0" smtClean="0">
                <a:solidFill>
                  <a:srgbClr val="0070C0"/>
                </a:solidFill>
              </a:rPr>
              <a:t> </a:t>
            </a:r>
            <a:r>
              <a:rPr lang="de-DE" altLang="en-US" b="1" i="1" dirty="0" err="1" smtClean="0">
                <a:solidFill>
                  <a:srgbClr val="0070C0"/>
                </a:solidFill>
              </a:rPr>
              <a:t>wake</a:t>
            </a:r>
            <a:r>
              <a:rPr lang="de-DE" altLang="en-US" b="1" i="1" dirty="0" smtClean="0">
                <a:solidFill>
                  <a:srgbClr val="0070C0"/>
                </a:solidFill>
              </a:rPr>
              <a:t> </a:t>
            </a:r>
            <a:r>
              <a:rPr lang="de-DE" altLang="en-US" b="1" i="1" dirty="0" err="1" smtClean="0">
                <a:solidFill>
                  <a:srgbClr val="0070C0"/>
                </a:solidFill>
              </a:rPr>
              <a:t>model</a:t>
            </a:r>
            <a:r>
              <a:rPr lang="de-DE" altLang="en-US" b="1" i="1" dirty="0" smtClean="0">
                <a:solidFill>
                  <a:srgbClr val="0070C0"/>
                </a:solidFill>
              </a:rPr>
              <a:t> such </a:t>
            </a:r>
            <a:r>
              <a:rPr lang="de-DE" altLang="en-US" b="1" i="1" dirty="0" err="1" smtClean="0">
                <a:solidFill>
                  <a:srgbClr val="0070C0"/>
                </a:solidFill>
              </a:rPr>
              <a:t>that</a:t>
            </a:r>
            <a:r>
              <a:rPr lang="de-DE" altLang="en-US" b="1" i="1" dirty="0" smtClean="0">
                <a:solidFill>
                  <a:srgbClr val="0070C0"/>
                </a:solidFill>
              </a:rPr>
              <a:t> 				</a:t>
            </a:r>
            <a:r>
              <a:rPr lang="de-DE" altLang="en-US" b="1" i="1" dirty="0" err="1" smtClean="0">
                <a:solidFill>
                  <a:srgbClr val="0070C0"/>
                </a:solidFill>
              </a:rPr>
              <a:t>it</a:t>
            </a:r>
            <a:r>
              <a:rPr lang="de-DE" altLang="en-US" b="1" i="1" dirty="0" smtClean="0">
                <a:solidFill>
                  <a:srgbClr val="0070C0"/>
                </a:solidFill>
              </a:rPr>
              <a:t> </a:t>
            </a:r>
            <a:r>
              <a:rPr lang="de-DE" altLang="en-US" b="1" i="1" dirty="0" err="1" smtClean="0">
                <a:solidFill>
                  <a:srgbClr val="0070C0"/>
                </a:solidFill>
              </a:rPr>
              <a:t>reflects</a:t>
            </a:r>
            <a:r>
              <a:rPr lang="de-DE" altLang="en-US" b="1" i="1" dirty="0" smtClean="0">
                <a:solidFill>
                  <a:srgbClr val="0070C0"/>
                </a:solidFill>
              </a:rPr>
              <a:t> </a:t>
            </a:r>
            <a:r>
              <a:rPr lang="de-DE" altLang="en-US" b="1" i="1" dirty="0" err="1" smtClean="0">
                <a:solidFill>
                  <a:srgbClr val="0070C0"/>
                </a:solidFill>
              </a:rPr>
              <a:t>effects</a:t>
            </a:r>
            <a:r>
              <a:rPr lang="de-DE" altLang="en-US" b="1" i="1" dirty="0" smtClean="0">
                <a:solidFill>
                  <a:srgbClr val="0070C0"/>
                </a:solidFill>
              </a:rPr>
              <a:t> </a:t>
            </a:r>
            <a:r>
              <a:rPr lang="de-DE" altLang="en-US" b="1" i="1" dirty="0" err="1" smtClean="0">
                <a:solidFill>
                  <a:srgbClr val="0070C0"/>
                </a:solidFill>
              </a:rPr>
              <a:t>of</a:t>
            </a:r>
            <a:r>
              <a:rPr lang="de-DE" altLang="en-US" b="1" i="1" dirty="0" smtClean="0">
                <a:solidFill>
                  <a:srgbClr val="0070C0"/>
                </a:solidFill>
              </a:rPr>
              <a:t> thermal </a:t>
            </a:r>
            <a:r>
              <a:rPr lang="de-DE" altLang="en-US" b="1" i="1" dirty="0" err="1" smtClean="0">
                <a:solidFill>
                  <a:srgbClr val="0070C0"/>
                </a:solidFill>
              </a:rPr>
              <a:t>stratification</a:t>
            </a:r>
            <a:r>
              <a:rPr lang="de-DE" altLang="en-US" b="1" i="1" dirty="0" smtClean="0">
                <a:solidFill>
                  <a:srgbClr val="0070C0"/>
                </a:solidFill>
              </a:rPr>
              <a:t> </a:t>
            </a:r>
          </a:p>
          <a:p>
            <a:pPr eaLnBrk="1" hangingPunct="1">
              <a:lnSpc>
                <a:spcPct val="150000"/>
              </a:lnSpc>
              <a:buSzPct val="125000"/>
              <a:buFontTx/>
              <a:buBlip>
                <a:blip r:embed="rId3"/>
              </a:buBlip>
            </a:pPr>
            <a:r>
              <a:rPr lang="de-DE" altLang="en-US" dirty="0" err="1" smtClean="0"/>
              <a:t>Restriction</a:t>
            </a:r>
            <a:r>
              <a:rPr lang="de-DE" altLang="en-US" dirty="0" smtClean="0"/>
              <a:t> </a:t>
            </a:r>
            <a:r>
              <a:rPr lang="de-DE" altLang="en-US" dirty="0" err="1" smtClean="0"/>
              <a:t>to</a:t>
            </a:r>
            <a:r>
              <a:rPr lang="de-DE" altLang="en-US" dirty="0" smtClean="0"/>
              <a:t> </a:t>
            </a:r>
            <a:r>
              <a:rPr lang="de-DE" altLang="en-US" dirty="0" err="1" smtClean="0"/>
              <a:t>most</a:t>
            </a:r>
            <a:r>
              <a:rPr lang="de-DE" altLang="en-US" dirty="0" smtClean="0"/>
              <a:t> </a:t>
            </a:r>
            <a:r>
              <a:rPr lang="de-DE" altLang="en-US" dirty="0" err="1" smtClean="0"/>
              <a:t>basic</a:t>
            </a:r>
            <a:r>
              <a:rPr lang="de-DE" altLang="en-US" dirty="0" smtClean="0"/>
              <a:t> </a:t>
            </a:r>
            <a:r>
              <a:rPr lang="de-DE" altLang="en-US" dirty="0" err="1" smtClean="0"/>
              <a:t>effect</a:t>
            </a:r>
            <a:r>
              <a:rPr lang="de-DE" altLang="en-US" dirty="0" smtClean="0"/>
              <a:t>:</a:t>
            </a:r>
            <a:r>
              <a:rPr lang="de-DE" altLang="en-US" dirty="0"/>
              <a:t>	</a:t>
            </a:r>
            <a:r>
              <a:rPr lang="de-DE" altLang="en-US" dirty="0" smtClean="0"/>
              <a:t>					</a:t>
            </a:r>
            <a:r>
              <a:rPr lang="de-DE" altLang="en-US" i="1" dirty="0" smtClean="0">
                <a:solidFill>
                  <a:srgbClr val="C00000"/>
                </a:solidFill>
              </a:rPr>
              <a:t>Wakes </a:t>
            </a:r>
            <a:r>
              <a:rPr lang="de-DE" altLang="en-US" i="1" dirty="0" err="1" smtClean="0">
                <a:solidFill>
                  <a:srgbClr val="C00000"/>
                </a:solidFill>
              </a:rPr>
              <a:t>are</a:t>
            </a:r>
            <a:r>
              <a:rPr lang="de-DE" altLang="en-US" i="1" dirty="0" smtClean="0">
                <a:solidFill>
                  <a:srgbClr val="C00000"/>
                </a:solidFill>
              </a:rPr>
              <a:t> </a:t>
            </a:r>
            <a:r>
              <a:rPr lang="de-DE" altLang="en-US" i="1" dirty="0" err="1" smtClean="0">
                <a:solidFill>
                  <a:srgbClr val="C00000"/>
                </a:solidFill>
              </a:rPr>
              <a:t>more</a:t>
            </a:r>
            <a:r>
              <a:rPr lang="de-DE" altLang="en-US" i="1" dirty="0" smtClean="0">
                <a:solidFill>
                  <a:srgbClr val="C00000"/>
                </a:solidFill>
              </a:rPr>
              <a:t> </a:t>
            </a:r>
            <a:r>
              <a:rPr lang="de-DE" altLang="en-US" i="1" dirty="0" err="1" smtClean="0">
                <a:solidFill>
                  <a:srgbClr val="C00000"/>
                </a:solidFill>
              </a:rPr>
              <a:t>pronounced</a:t>
            </a:r>
            <a:r>
              <a:rPr lang="de-DE" altLang="en-US" i="1" dirty="0" smtClean="0">
                <a:solidFill>
                  <a:srgbClr val="C00000"/>
                </a:solidFill>
              </a:rPr>
              <a:t> in </a:t>
            </a:r>
            <a:r>
              <a:rPr lang="de-DE" altLang="en-US" i="1" dirty="0" err="1" smtClean="0">
                <a:solidFill>
                  <a:srgbClr val="C00000"/>
                </a:solidFill>
              </a:rPr>
              <a:t>stable</a:t>
            </a:r>
            <a:r>
              <a:rPr lang="de-DE" altLang="en-US" i="1" dirty="0" smtClean="0">
                <a:solidFill>
                  <a:srgbClr val="C00000"/>
                </a:solidFill>
              </a:rPr>
              <a:t> </a:t>
            </a:r>
            <a:r>
              <a:rPr lang="de-DE" altLang="en-US" i="1" dirty="0" err="1" smtClean="0">
                <a:solidFill>
                  <a:srgbClr val="C00000"/>
                </a:solidFill>
              </a:rPr>
              <a:t>stratification</a:t>
            </a:r>
            <a:endParaRPr lang="de-DE" altLang="en-US" i="1" dirty="0" smtClean="0">
              <a:solidFill>
                <a:srgbClr val="C00000"/>
              </a:solidFill>
            </a:endParaRPr>
          </a:p>
        </p:txBody>
      </p:sp>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err="1" smtClean="0">
                <a:solidFill>
                  <a:schemeClr val="tx1"/>
                </a:solidFill>
              </a:rPr>
              <a:t>Stability</a:t>
            </a:r>
            <a:r>
              <a:rPr lang="de-DE" altLang="en-US" sz="2400" b="1" dirty="0" smtClean="0">
                <a:solidFill>
                  <a:schemeClr val="tx1"/>
                </a:solidFill>
              </a:rPr>
              <a:t> </a:t>
            </a:r>
            <a:r>
              <a:rPr lang="de-DE" altLang="en-US" sz="2400" b="1" dirty="0" err="1" smtClean="0">
                <a:solidFill>
                  <a:schemeClr val="tx1"/>
                </a:solidFill>
              </a:rPr>
              <a:t>wake</a:t>
            </a:r>
            <a:r>
              <a:rPr lang="de-DE" altLang="en-US" sz="2400" b="1" dirty="0" smtClean="0">
                <a:solidFill>
                  <a:schemeClr val="tx1"/>
                </a:solidFill>
              </a:rPr>
              <a:t> </a:t>
            </a:r>
            <a:r>
              <a:rPr lang="de-DE" altLang="en-US" sz="2400" b="1" dirty="0" err="1" smtClean="0">
                <a:solidFill>
                  <a:schemeClr val="tx1"/>
                </a:solidFill>
              </a:rPr>
              <a:t>transformation</a:t>
            </a:r>
            <a:endParaRPr lang="en-US" altLang="en-US" sz="2400" b="1" dirty="0" smtClean="0">
              <a:solidFill>
                <a:schemeClr val="tx1"/>
              </a:solidFill>
            </a:endParaRPr>
          </a:p>
        </p:txBody>
      </p:sp>
      <p:pic>
        <p:nvPicPr>
          <p:cNvPr id="9218" name="Picture 2" descr="E:\temp\pics\tem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01258"/>
            <a:ext cx="9122964" cy="2910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356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object 3"/>
          <p:cNvSpPr txBox="1">
            <a:spLocks noChangeArrowheads="1"/>
          </p:cNvSpPr>
          <p:nvPr/>
        </p:nvSpPr>
        <p:spPr bwMode="auto">
          <a:xfrm>
            <a:off x="444500" y="1066800"/>
            <a:ext cx="7473950"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3"/>
              </a:buBlip>
            </a:pPr>
            <a:r>
              <a:rPr lang="de-DE" altLang="en-US" dirty="0" err="1" smtClean="0"/>
              <a:t>Aim</a:t>
            </a:r>
            <a:r>
              <a:rPr lang="de-DE" altLang="en-US" dirty="0" smtClean="0"/>
              <a:t>: </a:t>
            </a:r>
            <a:r>
              <a:rPr lang="de-DE" altLang="en-US" b="1" i="1" dirty="0" smtClean="0">
                <a:solidFill>
                  <a:srgbClr val="0070C0"/>
                </a:solidFill>
              </a:rPr>
              <a:t>Transform </a:t>
            </a:r>
            <a:r>
              <a:rPr lang="de-DE" altLang="en-US" b="1" i="1" dirty="0" err="1" smtClean="0">
                <a:solidFill>
                  <a:srgbClr val="0070C0"/>
                </a:solidFill>
              </a:rPr>
              <a:t>arbitrary</a:t>
            </a:r>
            <a:r>
              <a:rPr lang="de-DE" altLang="en-US" b="1" i="1" dirty="0" smtClean="0">
                <a:solidFill>
                  <a:srgbClr val="0070C0"/>
                </a:solidFill>
              </a:rPr>
              <a:t> </a:t>
            </a:r>
            <a:r>
              <a:rPr lang="de-DE" altLang="en-US" b="1" i="1" dirty="0" err="1" smtClean="0">
                <a:solidFill>
                  <a:srgbClr val="0070C0"/>
                </a:solidFill>
              </a:rPr>
              <a:t>wake</a:t>
            </a:r>
            <a:r>
              <a:rPr lang="de-DE" altLang="en-US" b="1" i="1" dirty="0" smtClean="0">
                <a:solidFill>
                  <a:srgbClr val="0070C0"/>
                </a:solidFill>
              </a:rPr>
              <a:t> </a:t>
            </a:r>
            <a:r>
              <a:rPr lang="de-DE" altLang="en-US" b="1" i="1" dirty="0" err="1" smtClean="0">
                <a:solidFill>
                  <a:srgbClr val="0070C0"/>
                </a:solidFill>
              </a:rPr>
              <a:t>model</a:t>
            </a:r>
            <a:r>
              <a:rPr lang="de-DE" altLang="en-US" b="1" i="1" dirty="0" smtClean="0">
                <a:solidFill>
                  <a:srgbClr val="0070C0"/>
                </a:solidFill>
              </a:rPr>
              <a:t> such </a:t>
            </a:r>
            <a:r>
              <a:rPr lang="de-DE" altLang="en-US" b="1" i="1" dirty="0" err="1" smtClean="0">
                <a:solidFill>
                  <a:srgbClr val="0070C0"/>
                </a:solidFill>
              </a:rPr>
              <a:t>that</a:t>
            </a:r>
            <a:r>
              <a:rPr lang="de-DE" altLang="en-US" b="1" i="1" dirty="0" smtClean="0">
                <a:solidFill>
                  <a:srgbClr val="0070C0"/>
                </a:solidFill>
              </a:rPr>
              <a:t> 				</a:t>
            </a:r>
            <a:r>
              <a:rPr lang="de-DE" altLang="en-US" b="1" i="1" dirty="0" err="1" smtClean="0">
                <a:solidFill>
                  <a:srgbClr val="0070C0"/>
                </a:solidFill>
              </a:rPr>
              <a:t>it</a:t>
            </a:r>
            <a:r>
              <a:rPr lang="de-DE" altLang="en-US" b="1" i="1" dirty="0" smtClean="0">
                <a:solidFill>
                  <a:srgbClr val="0070C0"/>
                </a:solidFill>
              </a:rPr>
              <a:t> </a:t>
            </a:r>
            <a:r>
              <a:rPr lang="de-DE" altLang="en-US" b="1" i="1" dirty="0" err="1" smtClean="0">
                <a:solidFill>
                  <a:srgbClr val="0070C0"/>
                </a:solidFill>
              </a:rPr>
              <a:t>reflects</a:t>
            </a:r>
            <a:r>
              <a:rPr lang="de-DE" altLang="en-US" b="1" i="1" dirty="0" smtClean="0">
                <a:solidFill>
                  <a:srgbClr val="0070C0"/>
                </a:solidFill>
              </a:rPr>
              <a:t> </a:t>
            </a:r>
            <a:r>
              <a:rPr lang="de-DE" altLang="en-US" b="1" i="1" dirty="0" err="1" smtClean="0">
                <a:solidFill>
                  <a:srgbClr val="0070C0"/>
                </a:solidFill>
              </a:rPr>
              <a:t>effects</a:t>
            </a:r>
            <a:r>
              <a:rPr lang="de-DE" altLang="en-US" b="1" i="1" dirty="0" smtClean="0">
                <a:solidFill>
                  <a:srgbClr val="0070C0"/>
                </a:solidFill>
              </a:rPr>
              <a:t> </a:t>
            </a:r>
            <a:r>
              <a:rPr lang="de-DE" altLang="en-US" b="1" i="1" dirty="0" err="1" smtClean="0">
                <a:solidFill>
                  <a:srgbClr val="0070C0"/>
                </a:solidFill>
              </a:rPr>
              <a:t>of</a:t>
            </a:r>
            <a:r>
              <a:rPr lang="de-DE" altLang="en-US" b="1" i="1" dirty="0" smtClean="0">
                <a:solidFill>
                  <a:srgbClr val="0070C0"/>
                </a:solidFill>
              </a:rPr>
              <a:t> thermal </a:t>
            </a:r>
            <a:r>
              <a:rPr lang="de-DE" altLang="en-US" b="1" i="1" dirty="0" err="1" smtClean="0">
                <a:solidFill>
                  <a:srgbClr val="0070C0"/>
                </a:solidFill>
              </a:rPr>
              <a:t>stratification</a:t>
            </a:r>
            <a:r>
              <a:rPr lang="de-DE" altLang="en-US" b="1" i="1" dirty="0" smtClean="0">
                <a:solidFill>
                  <a:srgbClr val="0070C0"/>
                </a:solidFill>
              </a:rPr>
              <a:t> </a:t>
            </a:r>
          </a:p>
          <a:p>
            <a:pPr eaLnBrk="1" hangingPunct="1">
              <a:lnSpc>
                <a:spcPct val="150000"/>
              </a:lnSpc>
              <a:buSzPct val="125000"/>
              <a:buFontTx/>
              <a:buBlip>
                <a:blip r:embed="rId3"/>
              </a:buBlip>
            </a:pPr>
            <a:r>
              <a:rPr lang="de-DE" altLang="en-US" dirty="0" err="1" smtClean="0"/>
              <a:t>Restriction</a:t>
            </a:r>
            <a:r>
              <a:rPr lang="de-DE" altLang="en-US" dirty="0" smtClean="0"/>
              <a:t> </a:t>
            </a:r>
            <a:r>
              <a:rPr lang="de-DE" altLang="en-US" dirty="0" err="1" smtClean="0"/>
              <a:t>to</a:t>
            </a:r>
            <a:r>
              <a:rPr lang="de-DE" altLang="en-US" dirty="0" smtClean="0"/>
              <a:t> </a:t>
            </a:r>
            <a:r>
              <a:rPr lang="de-DE" altLang="en-US" dirty="0" err="1" smtClean="0"/>
              <a:t>most</a:t>
            </a:r>
            <a:r>
              <a:rPr lang="de-DE" altLang="en-US" dirty="0" smtClean="0"/>
              <a:t> </a:t>
            </a:r>
            <a:r>
              <a:rPr lang="de-DE" altLang="en-US" dirty="0" err="1" smtClean="0"/>
              <a:t>basic</a:t>
            </a:r>
            <a:r>
              <a:rPr lang="de-DE" altLang="en-US" dirty="0" smtClean="0"/>
              <a:t> </a:t>
            </a:r>
            <a:r>
              <a:rPr lang="de-DE" altLang="en-US" dirty="0" err="1" smtClean="0"/>
              <a:t>effect</a:t>
            </a:r>
            <a:r>
              <a:rPr lang="de-DE" altLang="en-US" dirty="0" smtClean="0"/>
              <a:t>:</a:t>
            </a:r>
            <a:r>
              <a:rPr lang="de-DE" altLang="en-US" dirty="0"/>
              <a:t>	</a:t>
            </a:r>
            <a:r>
              <a:rPr lang="de-DE" altLang="en-US" dirty="0" smtClean="0"/>
              <a:t>					</a:t>
            </a:r>
            <a:r>
              <a:rPr lang="de-DE" altLang="en-US" i="1" dirty="0" smtClean="0">
                <a:solidFill>
                  <a:srgbClr val="C00000"/>
                </a:solidFill>
              </a:rPr>
              <a:t>Wakes </a:t>
            </a:r>
            <a:r>
              <a:rPr lang="de-DE" altLang="en-US" i="1" dirty="0" err="1" smtClean="0">
                <a:solidFill>
                  <a:srgbClr val="C00000"/>
                </a:solidFill>
              </a:rPr>
              <a:t>are</a:t>
            </a:r>
            <a:r>
              <a:rPr lang="de-DE" altLang="en-US" i="1" dirty="0" smtClean="0">
                <a:solidFill>
                  <a:srgbClr val="C00000"/>
                </a:solidFill>
              </a:rPr>
              <a:t> </a:t>
            </a:r>
            <a:r>
              <a:rPr lang="de-DE" altLang="en-US" i="1" dirty="0" err="1" smtClean="0">
                <a:solidFill>
                  <a:srgbClr val="C00000"/>
                </a:solidFill>
              </a:rPr>
              <a:t>more</a:t>
            </a:r>
            <a:r>
              <a:rPr lang="de-DE" altLang="en-US" i="1" dirty="0" smtClean="0">
                <a:solidFill>
                  <a:srgbClr val="C00000"/>
                </a:solidFill>
              </a:rPr>
              <a:t> </a:t>
            </a:r>
            <a:r>
              <a:rPr lang="de-DE" altLang="en-US" i="1" dirty="0" err="1" smtClean="0">
                <a:solidFill>
                  <a:srgbClr val="C00000"/>
                </a:solidFill>
              </a:rPr>
              <a:t>pronounced</a:t>
            </a:r>
            <a:r>
              <a:rPr lang="de-DE" altLang="en-US" i="1" dirty="0" smtClean="0">
                <a:solidFill>
                  <a:srgbClr val="C00000"/>
                </a:solidFill>
              </a:rPr>
              <a:t> in </a:t>
            </a:r>
            <a:r>
              <a:rPr lang="de-DE" altLang="en-US" i="1" dirty="0" err="1" smtClean="0">
                <a:solidFill>
                  <a:srgbClr val="C00000"/>
                </a:solidFill>
              </a:rPr>
              <a:t>stable</a:t>
            </a:r>
            <a:r>
              <a:rPr lang="de-DE" altLang="en-US" i="1" dirty="0" smtClean="0">
                <a:solidFill>
                  <a:srgbClr val="C00000"/>
                </a:solidFill>
              </a:rPr>
              <a:t> </a:t>
            </a:r>
            <a:r>
              <a:rPr lang="de-DE" altLang="en-US" i="1" dirty="0" err="1" smtClean="0">
                <a:solidFill>
                  <a:srgbClr val="C00000"/>
                </a:solidFill>
              </a:rPr>
              <a:t>stratification</a:t>
            </a:r>
            <a:endParaRPr lang="de-DE" altLang="en-US" i="1" dirty="0" smtClean="0">
              <a:solidFill>
                <a:srgbClr val="C00000"/>
              </a:solidFill>
            </a:endParaRPr>
          </a:p>
          <a:p>
            <a:pPr eaLnBrk="1" hangingPunct="1">
              <a:lnSpc>
                <a:spcPct val="150000"/>
              </a:lnSpc>
              <a:buSzPct val="125000"/>
              <a:buFontTx/>
              <a:buBlip>
                <a:blip r:embed="rId3"/>
              </a:buBlip>
            </a:pPr>
            <a:r>
              <a:rPr lang="de-DE" altLang="en-US" dirty="0" smtClean="0"/>
              <a:t>Fit </a:t>
            </a:r>
            <a:r>
              <a:rPr lang="de-DE" altLang="en-US" dirty="0" err="1" smtClean="0"/>
              <a:t>Gaussian</a:t>
            </a:r>
            <a:r>
              <a:rPr lang="de-DE" altLang="en-US" dirty="0" smtClean="0"/>
              <a:t> </a:t>
            </a:r>
            <a:r>
              <a:rPr lang="de-DE" altLang="en-US" dirty="0" err="1" smtClean="0"/>
              <a:t>to</a:t>
            </a:r>
            <a:r>
              <a:rPr lang="de-DE" altLang="en-US" dirty="0" smtClean="0"/>
              <a:t> CFD, </a:t>
            </a:r>
            <a:r>
              <a:rPr lang="de-DE" altLang="en-US" dirty="0" err="1" smtClean="0"/>
              <a:t>extract</a:t>
            </a:r>
            <a:r>
              <a:rPr lang="de-DE" altLang="en-US" dirty="0" smtClean="0"/>
              <a:t> </a:t>
            </a:r>
            <a:r>
              <a:rPr lang="de-DE" altLang="en-US" dirty="0" err="1" smtClean="0"/>
              <a:t>change</a:t>
            </a:r>
            <a:r>
              <a:rPr lang="de-DE" altLang="en-US" dirty="0" smtClean="0"/>
              <a:t> </a:t>
            </a:r>
            <a:r>
              <a:rPr lang="de-DE" altLang="en-US" dirty="0" err="1" smtClean="0"/>
              <a:t>of</a:t>
            </a:r>
            <a:r>
              <a:rPr lang="de-DE" altLang="en-US" dirty="0" smtClean="0"/>
              <a:t> </a:t>
            </a:r>
            <a:r>
              <a:rPr lang="de-DE" altLang="en-US" dirty="0" err="1" smtClean="0"/>
              <a:t>maximum</a:t>
            </a:r>
            <a:r>
              <a:rPr lang="de-DE" altLang="en-US" dirty="0" smtClean="0"/>
              <a:t> relativ </a:t>
            </a:r>
            <a:r>
              <a:rPr lang="de-DE" altLang="en-US" dirty="0" err="1" smtClean="0"/>
              <a:t>to</a:t>
            </a:r>
            <a:r>
              <a:rPr lang="de-DE" altLang="en-US" dirty="0" smtClean="0"/>
              <a:t> neutral </a:t>
            </a:r>
            <a:r>
              <a:rPr lang="de-DE" altLang="en-US" dirty="0" err="1" smtClean="0"/>
              <a:t>case</a:t>
            </a:r>
            <a:endParaRPr lang="de-DE" altLang="en-US" dirty="0" smtClean="0"/>
          </a:p>
        </p:txBody>
      </p:sp>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err="1" smtClean="0">
                <a:solidFill>
                  <a:schemeClr val="tx1"/>
                </a:solidFill>
              </a:rPr>
              <a:t>Stability</a:t>
            </a:r>
            <a:r>
              <a:rPr lang="de-DE" altLang="en-US" sz="2400" b="1" dirty="0" smtClean="0">
                <a:solidFill>
                  <a:schemeClr val="tx1"/>
                </a:solidFill>
              </a:rPr>
              <a:t> </a:t>
            </a:r>
            <a:r>
              <a:rPr lang="de-DE" altLang="en-US" sz="2400" b="1" dirty="0" err="1" smtClean="0">
                <a:solidFill>
                  <a:schemeClr val="tx1"/>
                </a:solidFill>
              </a:rPr>
              <a:t>wake</a:t>
            </a:r>
            <a:r>
              <a:rPr lang="de-DE" altLang="en-US" sz="2400" b="1" dirty="0" smtClean="0">
                <a:solidFill>
                  <a:schemeClr val="tx1"/>
                </a:solidFill>
              </a:rPr>
              <a:t> </a:t>
            </a:r>
            <a:r>
              <a:rPr lang="de-DE" altLang="en-US" sz="2400" b="1" dirty="0" err="1" smtClean="0">
                <a:solidFill>
                  <a:schemeClr val="tx1"/>
                </a:solidFill>
              </a:rPr>
              <a:t>transformation</a:t>
            </a:r>
            <a:endParaRPr lang="en-US" altLang="en-US" sz="2400" b="1" dirty="0" smtClean="0">
              <a:solidFill>
                <a:schemeClr val="tx1"/>
              </a:solidFill>
            </a:endParaRPr>
          </a:p>
        </p:txBody>
      </p:sp>
      <p:pic>
        <p:nvPicPr>
          <p:cNvPr id="10242" name="Picture 2" descr="E:\temp\pics\wakeDef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0" y="3119909"/>
            <a:ext cx="7924800" cy="284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68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object 3"/>
          <p:cNvSpPr txBox="1">
            <a:spLocks noChangeArrowheads="1"/>
          </p:cNvSpPr>
          <p:nvPr/>
        </p:nvSpPr>
        <p:spPr bwMode="auto">
          <a:xfrm>
            <a:off x="444500" y="1066800"/>
            <a:ext cx="7473950" cy="78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3"/>
              </a:buBlip>
            </a:pPr>
            <a:r>
              <a:rPr lang="de-DE" altLang="en-US" dirty="0" err="1" smtClean="0"/>
              <a:t>We</a:t>
            </a:r>
            <a:r>
              <a:rPr lang="de-DE" altLang="en-US" dirty="0" smtClean="0"/>
              <a:t> </a:t>
            </a:r>
            <a:r>
              <a:rPr lang="de-DE" altLang="en-US" dirty="0" err="1" smtClean="0"/>
              <a:t>can</a:t>
            </a:r>
            <a:r>
              <a:rPr lang="de-DE" altLang="en-US" dirty="0" smtClean="0"/>
              <a:t> fit a </a:t>
            </a:r>
            <a:r>
              <a:rPr lang="de-DE" altLang="en-US" dirty="0" err="1" smtClean="0"/>
              <a:t>function</a:t>
            </a:r>
            <a:r>
              <a:rPr lang="de-DE" altLang="en-US" b="1" i="1" dirty="0" smtClean="0">
                <a:solidFill>
                  <a:srgbClr val="0070C0"/>
                </a:solidFill>
              </a:rPr>
              <a:t> </a:t>
            </a:r>
            <a:r>
              <a:rPr lang="de-DE" altLang="en-US" dirty="0" err="1" smtClean="0"/>
              <a:t>to</a:t>
            </a:r>
            <a:r>
              <a:rPr lang="de-DE" altLang="en-US" dirty="0" smtClean="0"/>
              <a:t> CFD </a:t>
            </a:r>
            <a:r>
              <a:rPr lang="de-DE" altLang="en-US" dirty="0" err="1" smtClean="0"/>
              <a:t>results</a:t>
            </a:r>
            <a:r>
              <a:rPr lang="de-DE" altLang="en-US" dirty="0" smtClean="0"/>
              <a:t> </a:t>
            </a:r>
            <a:r>
              <a:rPr lang="de-DE" altLang="en-US" dirty="0" err="1" smtClean="0"/>
              <a:t>of</a:t>
            </a:r>
            <a:r>
              <a:rPr lang="de-DE" altLang="en-US" dirty="0" smtClean="0"/>
              <a:t> </a:t>
            </a:r>
            <a:r>
              <a:rPr lang="de-DE" altLang="en-US" dirty="0" err="1" smtClean="0"/>
              <a:t>wake</a:t>
            </a:r>
            <a:r>
              <a:rPr lang="de-DE" altLang="en-US" dirty="0" smtClean="0"/>
              <a:t> </a:t>
            </a:r>
            <a:r>
              <a:rPr lang="de-DE" altLang="en-US" dirty="0" err="1" smtClean="0"/>
              <a:t>deficit</a:t>
            </a:r>
            <a:r>
              <a:rPr lang="de-DE" altLang="en-US" dirty="0" smtClean="0"/>
              <a:t> </a:t>
            </a:r>
            <a:r>
              <a:rPr lang="de-DE" altLang="en-US" dirty="0" err="1" smtClean="0"/>
              <a:t>changes</a:t>
            </a:r>
            <a:r>
              <a:rPr lang="de-DE" altLang="en-US" dirty="0"/>
              <a:t> 	</a:t>
            </a:r>
            <a:r>
              <a:rPr lang="de-DE" altLang="en-US" dirty="0" smtClean="0"/>
              <a:t>             due </a:t>
            </a:r>
            <a:r>
              <a:rPr lang="de-DE" altLang="en-US" dirty="0" err="1" smtClean="0"/>
              <a:t>to</a:t>
            </a:r>
            <a:r>
              <a:rPr lang="de-DE" altLang="en-US" dirty="0" smtClean="0"/>
              <a:t> thermal </a:t>
            </a:r>
            <a:r>
              <a:rPr lang="de-DE" altLang="en-US" dirty="0" err="1" smtClean="0"/>
              <a:t>stratification</a:t>
            </a:r>
            <a:r>
              <a:rPr lang="de-DE" altLang="en-US" dirty="0" smtClean="0"/>
              <a:t> </a:t>
            </a:r>
            <a:r>
              <a:rPr lang="de-DE" altLang="en-US" dirty="0" err="1" smtClean="0"/>
              <a:t>along</a:t>
            </a:r>
            <a:r>
              <a:rPr lang="de-DE" altLang="en-US" dirty="0" smtClean="0"/>
              <a:t> </a:t>
            </a:r>
            <a:r>
              <a:rPr lang="de-DE" altLang="en-US" dirty="0" err="1" smtClean="0"/>
              <a:t>the</a:t>
            </a:r>
            <a:r>
              <a:rPr lang="de-DE" altLang="en-US" dirty="0" smtClean="0"/>
              <a:t> </a:t>
            </a:r>
            <a:r>
              <a:rPr lang="de-DE" altLang="en-US" dirty="0" err="1" smtClean="0"/>
              <a:t>centre</a:t>
            </a:r>
            <a:r>
              <a:rPr lang="de-DE" altLang="en-US" dirty="0" smtClean="0"/>
              <a:t> </a:t>
            </a:r>
            <a:r>
              <a:rPr lang="de-DE" altLang="en-US" dirty="0" err="1" smtClean="0"/>
              <a:t>line</a:t>
            </a:r>
            <a:endParaRPr lang="de-DE" altLang="en-US" dirty="0" smtClean="0"/>
          </a:p>
        </p:txBody>
      </p:sp>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err="1" smtClean="0">
                <a:solidFill>
                  <a:schemeClr val="tx1"/>
                </a:solidFill>
              </a:rPr>
              <a:t>Stability</a:t>
            </a:r>
            <a:r>
              <a:rPr lang="de-DE" altLang="en-US" sz="2400" b="1" dirty="0" smtClean="0">
                <a:solidFill>
                  <a:schemeClr val="tx1"/>
                </a:solidFill>
              </a:rPr>
              <a:t> </a:t>
            </a:r>
            <a:r>
              <a:rPr lang="de-DE" altLang="en-US" sz="2400" b="1" dirty="0" err="1" smtClean="0">
                <a:solidFill>
                  <a:schemeClr val="tx1"/>
                </a:solidFill>
              </a:rPr>
              <a:t>wake</a:t>
            </a:r>
            <a:r>
              <a:rPr lang="de-DE" altLang="en-US" sz="2400" b="1" dirty="0" smtClean="0">
                <a:solidFill>
                  <a:schemeClr val="tx1"/>
                </a:solidFill>
              </a:rPr>
              <a:t> </a:t>
            </a:r>
            <a:r>
              <a:rPr lang="de-DE" altLang="en-US" sz="2400" b="1" dirty="0" err="1" smtClean="0">
                <a:solidFill>
                  <a:schemeClr val="tx1"/>
                </a:solidFill>
              </a:rPr>
              <a:t>transformation</a:t>
            </a:r>
            <a:endParaRPr lang="en-US" altLang="en-US" sz="2400" b="1" dirty="0" smtClean="0">
              <a:solidFill>
                <a:schemeClr val="tx1"/>
              </a:solidFill>
            </a:endParaRPr>
          </a:p>
        </p:txBody>
      </p:sp>
      <p:pic>
        <p:nvPicPr>
          <p:cNvPr id="11266" name="Picture 2" descr="E:\temp\pics\tem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51" y="2057400"/>
            <a:ext cx="5791200" cy="669731"/>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E:\temp\pics\fitUnstab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9" y="3477769"/>
            <a:ext cx="4577494" cy="250709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E:\temp\pics\fitStabl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7593" y="3461074"/>
            <a:ext cx="4523707" cy="251464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575050" y="5181600"/>
            <a:ext cx="1032543" cy="369332"/>
          </a:xfrm>
          <a:prstGeom prst="rect">
            <a:avLst/>
          </a:prstGeom>
          <a:noFill/>
        </p:spPr>
        <p:txBody>
          <a:bodyPr wrap="square" rtlCol="0">
            <a:spAutoFit/>
          </a:bodyPr>
          <a:lstStyle/>
          <a:p>
            <a:r>
              <a:rPr lang="de-DE" dirty="0" err="1" smtClean="0">
                <a:solidFill>
                  <a:srgbClr val="C00000"/>
                </a:solidFill>
              </a:rPr>
              <a:t>unstable</a:t>
            </a:r>
            <a:endParaRPr lang="en-US" dirty="0">
              <a:solidFill>
                <a:srgbClr val="C00000"/>
              </a:solidFill>
            </a:endParaRPr>
          </a:p>
        </p:txBody>
      </p:sp>
      <p:sp>
        <p:nvSpPr>
          <p:cNvPr id="10" name="Textfeld 9"/>
          <p:cNvSpPr txBox="1"/>
          <p:nvPr/>
        </p:nvSpPr>
        <p:spPr>
          <a:xfrm>
            <a:off x="8223250" y="5149334"/>
            <a:ext cx="782971" cy="369332"/>
          </a:xfrm>
          <a:prstGeom prst="rect">
            <a:avLst/>
          </a:prstGeom>
          <a:noFill/>
        </p:spPr>
        <p:txBody>
          <a:bodyPr wrap="square" rtlCol="0">
            <a:spAutoFit/>
          </a:bodyPr>
          <a:lstStyle/>
          <a:p>
            <a:r>
              <a:rPr lang="de-DE" dirty="0" err="1" smtClean="0">
                <a:solidFill>
                  <a:srgbClr val="C00000"/>
                </a:solidFill>
              </a:rPr>
              <a:t>stable</a:t>
            </a:r>
            <a:endParaRPr lang="en-US" dirty="0">
              <a:solidFill>
                <a:srgbClr val="C00000"/>
              </a:solidFill>
            </a:endParaRPr>
          </a:p>
        </p:txBody>
      </p:sp>
    </p:spTree>
    <p:extLst>
      <p:ext uri="{BB962C8B-B14F-4D97-AF65-F5344CB8AC3E}">
        <p14:creationId xmlns:p14="http://schemas.microsoft.com/office/powerpoint/2010/main" val="1662028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a:spLocks noGrp="1"/>
          </p:cNvSpPr>
          <p:nvPr>
            <p:ph type="ftr" sz="quarter" idx="10"/>
          </p:nvPr>
        </p:nvSpPr>
        <p:spPr/>
        <p:txBody>
          <a:bodyPr vert="horz" rtlCol="0"/>
          <a:lstStyle/>
          <a:p>
            <a:pPr>
              <a:defRPr/>
            </a:pPr>
            <a:r>
              <a:t>©</a:t>
            </a:r>
            <a:r>
              <a:rPr spc="-100"/>
              <a:t> </a:t>
            </a:r>
            <a:r>
              <a:t>Fraunhofer</a:t>
            </a:r>
          </a:p>
        </p:txBody>
      </p:sp>
      <p:sp>
        <p:nvSpPr>
          <p:cNvPr id="6" name="object 3"/>
          <p:cNvSpPr txBox="1">
            <a:spLocks noChangeArrowheads="1"/>
          </p:cNvSpPr>
          <p:nvPr/>
        </p:nvSpPr>
        <p:spPr bwMode="auto">
          <a:xfrm>
            <a:off x="3194050" y="2133600"/>
            <a:ext cx="381000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98450"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marL="355600" indent="-342900" eaLnBrk="1" hangingPunct="1">
              <a:lnSpc>
                <a:spcPct val="150000"/>
              </a:lnSpc>
              <a:buFont typeface="+mj-lt"/>
              <a:buAutoNum type="arabicParenR"/>
            </a:pPr>
            <a:r>
              <a:rPr lang="en-US" altLang="en-US" dirty="0" smtClean="0"/>
              <a:t>Motivation</a:t>
            </a:r>
          </a:p>
          <a:p>
            <a:pPr marL="355600" indent="-342900" eaLnBrk="1" hangingPunct="1">
              <a:lnSpc>
                <a:spcPct val="150000"/>
              </a:lnSpc>
              <a:buFont typeface="+mj-lt"/>
              <a:buAutoNum type="arabicParenR"/>
            </a:pPr>
            <a:r>
              <a:rPr lang="de-DE" altLang="en-US" dirty="0" err="1" smtClean="0"/>
              <a:t>Mesoscale</a:t>
            </a:r>
            <a:r>
              <a:rPr lang="de-DE" altLang="en-US" dirty="0" smtClean="0"/>
              <a:t> </a:t>
            </a:r>
            <a:r>
              <a:rPr lang="de-DE" altLang="en-US" dirty="0" err="1" smtClean="0"/>
              <a:t>simulation</a:t>
            </a:r>
            <a:endParaRPr lang="de-DE" altLang="en-US" dirty="0" smtClean="0"/>
          </a:p>
          <a:p>
            <a:pPr marL="355600" indent="-342900" eaLnBrk="1" hangingPunct="1">
              <a:lnSpc>
                <a:spcPct val="150000"/>
              </a:lnSpc>
              <a:buFont typeface="+mj-lt"/>
              <a:buAutoNum type="arabicParenR"/>
            </a:pPr>
            <a:r>
              <a:rPr lang="de-DE" altLang="en-US" dirty="0" smtClean="0"/>
              <a:t>AEP </a:t>
            </a:r>
            <a:r>
              <a:rPr lang="de-DE" altLang="en-US" dirty="0" err="1" smtClean="0"/>
              <a:t>calculation</a:t>
            </a:r>
            <a:r>
              <a:rPr lang="de-DE" altLang="en-US" dirty="0" smtClean="0"/>
              <a:t> </a:t>
            </a:r>
            <a:r>
              <a:rPr lang="de-DE" altLang="en-US" dirty="0" err="1" smtClean="0"/>
              <a:t>with</a:t>
            </a:r>
            <a:r>
              <a:rPr lang="de-DE" altLang="en-US" dirty="0" smtClean="0"/>
              <a:t> CFD</a:t>
            </a:r>
          </a:p>
          <a:p>
            <a:pPr marL="355600" indent="-342900" eaLnBrk="1" hangingPunct="1">
              <a:lnSpc>
                <a:spcPct val="150000"/>
              </a:lnSpc>
              <a:buFont typeface="+mj-lt"/>
              <a:buAutoNum type="arabicParenR"/>
            </a:pPr>
            <a:r>
              <a:rPr lang="de-DE" altLang="en-US" dirty="0" smtClean="0"/>
              <a:t>AEP </a:t>
            </a:r>
            <a:r>
              <a:rPr lang="de-DE" altLang="en-US" dirty="0" err="1" smtClean="0"/>
              <a:t>calculation</a:t>
            </a:r>
            <a:r>
              <a:rPr lang="de-DE" altLang="en-US" dirty="0" smtClean="0"/>
              <a:t> </a:t>
            </a:r>
            <a:r>
              <a:rPr lang="de-DE" altLang="en-US" dirty="0" err="1" smtClean="0"/>
              <a:t>with</a:t>
            </a:r>
            <a:r>
              <a:rPr lang="de-DE" altLang="en-US" dirty="0" smtClean="0"/>
              <a:t> </a:t>
            </a:r>
            <a:r>
              <a:rPr lang="de-DE" altLang="en-US" dirty="0" err="1" smtClean="0"/>
              <a:t>flapFOAM</a:t>
            </a:r>
            <a:endParaRPr lang="de-DE" altLang="en-US" dirty="0" smtClean="0"/>
          </a:p>
          <a:p>
            <a:pPr marL="355600" indent="-342900" eaLnBrk="1" hangingPunct="1">
              <a:lnSpc>
                <a:spcPct val="150000"/>
              </a:lnSpc>
              <a:buFont typeface="+mj-lt"/>
              <a:buAutoNum type="arabicParenR"/>
            </a:pPr>
            <a:r>
              <a:rPr lang="de-DE" altLang="en-US" dirty="0" err="1" smtClean="0"/>
              <a:t>Comparision</a:t>
            </a:r>
            <a:r>
              <a:rPr lang="de-DE" altLang="en-US" dirty="0" smtClean="0"/>
              <a:t> </a:t>
            </a:r>
            <a:r>
              <a:rPr lang="de-DE" altLang="en-US" dirty="0" err="1" smtClean="0"/>
              <a:t>to</a:t>
            </a:r>
            <a:r>
              <a:rPr lang="de-DE" altLang="en-US" dirty="0" smtClean="0"/>
              <a:t> SCADA </a:t>
            </a:r>
            <a:r>
              <a:rPr lang="de-DE" altLang="en-US" dirty="0" err="1" smtClean="0"/>
              <a:t>data</a:t>
            </a:r>
            <a:endParaRPr lang="de-DE" altLang="en-US" dirty="0" smtClean="0"/>
          </a:p>
          <a:p>
            <a:pPr marL="355600" indent="-342900" eaLnBrk="1" hangingPunct="1">
              <a:lnSpc>
                <a:spcPct val="150000"/>
              </a:lnSpc>
              <a:buFont typeface="+mj-lt"/>
              <a:buAutoNum type="arabicParenR"/>
            </a:pPr>
            <a:r>
              <a:rPr lang="de-DE" altLang="en-US" dirty="0" smtClean="0"/>
              <a:t>Summary</a:t>
            </a:r>
          </a:p>
          <a:p>
            <a:pPr marL="355600" indent="-342900" eaLnBrk="1" hangingPunct="1">
              <a:lnSpc>
                <a:spcPct val="150000"/>
              </a:lnSpc>
              <a:buFont typeface="+mj-lt"/>
              <a:buAutoNum type="arabicParenR"/>
            </a:pPr>
            <a:endParaRPr lang="en-US" altLang="en-US" dirty="0" smtClean="0"/>
          </a:p>
        </p:txBody>
      </p:sp>
      <p:sp>
        <p:nvSpPr>
          <p:cNvPr id="8" name="bk object 33"/>
          <p:cNvSpPr>
            <a:spLocks noChangeArrowheads="1"/>
          </p:cNvSpPr>
          <p:nvPr/>
        </p:nvSpPr>
        <p:spPr bwMode="auto">
          <a:xfrm>
            <a:off x="0" y="0"/>
            <a:ext cx="9136063" cy="197961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altLang="en-US"/>
          </a:p>
        </p:txBody>
      </p:sp>
      <p:sp>
        <p:nvSpPr>
          <p:cNvPr id="9" name="object 2"/>
          <p:cNvSpPr txBox="1">
            <a:spLocks/>
          </p:cNvSpPr>
          <p:nvPr/>
        </p:nvSpPr>
        <p:spPr bwMode="auto">
          <a:xfrm>
            <a:off x="415354" y="2145792"/>
            <a:ext cx="2702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r>
              <a:rPr lang="en-US" altLang="en-US" sz="2400" b="1" dirty="0" smtClean="0">
                <a:solidFill>
                  <a:srgbClr val="000000"/>
                </a:solidFill>
              </a:rPr>
              <a:t>Content</a:t>
            </a:r>
            <a:endParaRPr lang="en-US" altLang="en-US" sz="2400" b="1" dirty="0">
              <a:solidFill>
                <a:srgbClr val="000000"/>
              </a:solidFill>
            </a:endParaRPr>
          </a:p>
        </p:txBody>
      </p:sp>
    </p:spTree>
    <p:extLst>
      <p:ext uri="{BB962C8B-B14F-4D97-AF65-F5344CB8AC3E}">
        <p14:creationId xmlns:p14="http://schemas.microsoft.com/office/powerpoint/2010/main" val="4021164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E:\temp\pics\H4D_A_VDe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194" y="2893283"/>
            <a:ext cx="3821113" cy="3053595"/>
          </a:xfrm>
          <a:prstGeom prst="rect">
            <a:avLst/>
          </a:prstGeom>
          <a:noFill/>
          <a:extLst>
            <a:ext uri="{909E8E84-426E-40DD-AFC4-6F175D3DCCD1}">
              <a14:hiddenFill xmlns:a14="http://schemas.microsoft.com/office/drawing/2010/main">
                <a:solidFill>
                  <a:srgbClr val="FFFFFF"/>
                </a:solidFill>
              </a14:hiddenFill>
            </a:ext>
          </a:extLst>
        </p:spPr>
      </p:pic>
      <p:sp>
        <p:nvSpPr>
          <p:cNvPr id="10243" name="object 3"/>
          <p:cNvSpPr txBox="1">
            <a:spLocks noChangeArrowheads="1"/>
          </p:cNvSpPr>
          <p:nvPr/>
        </p:nvSpPr>
        <p:spPr bwMode="auto">
          <a:xfrm>
            <a:off x="444500" y="1066800"/>
            <a:ext cx="7473950" cy="78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4"/>
              </a:buBlip>
            </a:pPr>
            <a:r>
              <a:rPr lang="de-DE" altLang="en-US" dirty="0" err="1" smtClean="0"/>
              <a:t>We</a:t>
            </a:r>
            <a:r>
              <a:rPr lang="de-DE" altLang="en-US" dirty="0" smtClean="0"/>
              <a:t> </a:t>
            </a:r>
            <a:r>
              <a:rPr lang="de-DE" altLang="en-US" dirty="0" err="1" smtClean="0"/>
              <a:t>can</a:t>
            </a:r>
            <a:r>
              <a:rPr lang="de-DE" altLang="en-US" dirty="0" smtClean="0"/>
              <a:t> fit a </a:t>
            </a:r>
            <a:r>
              <a:rPr lang="de-DE" altLang="en-US" dirty="0" err="1" smtClean="0"/>
              <a:t>function</a:t>
            </a:r>
            <a:r>
              <a:rPr lang="de-DE" altLang="en-US" b="1" i="1" dirty="0" smtClean="0">
                <a:solidFill>
                  <a:srgbClr val="0070C0"/>
                </a:solidFill>
              </a:rPr>
              <a:t> </a:t>
            </a:r>
            <a:r>
              <a:rPr lang="de-DE" altLang="en-US" dirty="0" err="1" smtClean="0"/>
              <a:t>to</a:t>
            </a:r>
            <a:r>
              <a:rPr lang="de-DE" altLang="en-US" dirty="0" smtClean="0"/>
              <a:t> CFD </a:t>
            </a:r>
            <a:r>
              <a:rPr lang="de-DE" altLang="en-US" dirty="0" err="1" smtClean="0"/>
              <a:t>results</a:t>
            </a:r>
            <a:r>
              <a:rPr lang="de-DE" altLang="en-US" dirty="0" smtClean="0"/>
              <a:t> </a:t>
            </a:r>
            <a:r>
              <a:rPr lang="de-DE" altLang="en-US" dirty="0" err="1" smtClean="0"/>
              <a:t>of</a:t>
            </a:r>
            <a:r>
              <a:rPr lang="de-DE" altLang="en-US" dirty="0" smtClean="0"/>
              <a:t> </a:t>
            </a:r>
            <a:r>
              <a:rPr lang="de-DE" altLang="en-US" dirty="0" err="1" smtClean="0"/>
              <a:t>wake</a:t>
            </a:r>
            <a:r>
              <a:rPr lang="de-DE" altLang="en-US" dirty="0" smtClean="0"/>
              <a:t> </a:t>
            </a:r>
            <a:r>
              <a:rPr lang="de-DE" altLang="en-US" dirty="0" err="1" smtClean="0"/>
              <a:t>deficit</a:t>
            </a:r>
            <a:r>
              <a:rPr lang="de-DE" altLang="en-US" dirty="0" smtClean="0"/>
              <a:t> </a:t>
            </a:r>
            <a:r>
              <a:rPr lang="de-DE" altLang="en-US" dirty="0" err="1" smtClean="0"/>
              <a:t>changes</a:t>
            </a:r>
            <a:r>
              <a:rPr lang="de-DE" altLang="en-US" dirty="0"/>
              <a:t> 	</a:t>
            </a:r>
            <a:r>
              <a:rPr lang="de-DE" altLang="en-US" dirty="0" smtClean="0"/>
              <a:t>             due </a:t>
            </a:r>
            <a:r>
              <a:rPr lang="de-DE" altLang="en-US" dirty="0" err="1" smtClean="0"/>
              <a:t>to</a:t>
            </a:r>
            <a:r>
              <a:rPr lang="de-DE" altLang="en-US" dirty="0" smtClean="0"/>
              <a:t> thermal </a:t>
            </a:r>
            <a:r>
              <a:rPr lang="de-DE" altLang="en-US" dirty="0" err="1" smtClean="0"/>
              <a:t>stratification</a:t>
            </a:r>
            <a:r>
              <a:rPr lang="de-DE" altLang="en-US" dirty="0" smtClean="0"/>
              <a:t> </a:t>
            </a:r>
            <a:r>
              <a:rPr lang="de-DE" altLang="en-US" dirty="0" err="1" smtClean="0"/>
              <a:t>along</a:t>
            </a:r>
            <a:r>
              <a:rPr lang="de-DE" altLang="en-US" dirty="0" smtClean="0"/>
              <a:t> </a:t>
            </a:r>
            <a:r>
              <a:rPr lang="de-DE" altLang="en-US" dirty="0" err="1" smtClean="0"/>
              <a:t>the</a:t>
            </a:r>
            <a:r>
              <a:rPr lang="de-DE" altLang="en-US" dirty="0" smtClean="0"/>
              <a:t> </a:t>
            </a:r>
            <a:r>
              <a:rPr lang="de-DE" altLang="en-US" dirty="0" err="1" smtClean="0"/>
              <a:t>centre</a:t>
            </a:r>
            <a:r>
              <a:rPr lang="de-DE" altLang="en-US" dirty="0" smtClean="0"/>
              <a:t> </a:t>
            </a:r>
            <a:r>
              <a:rPr lang="de-DE" altLang="en-US" dirty="0" err="1" smtClean="0"/>
              <a:t>line</a:t>
            </a:r>
            <a:endParaRPr lang="de-DE" altLang="en-US" dirty="0" smtClean="0"/>
          </a:p>
        </p:txBody>
      </p:sp>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err="1" smtClean="0">
                <a:solidFill>
                  <a:schemeClr val="tx1"/>
                </a:solidFill>
              </a:rPr>
              <a:t>Stability</a:t>
            </a:r>
            <a:r>
              <a:rPr lang="de-DE" altLang="en-US" sz="2400" b="1" dirty="0" smtClean="0">
                <a:solidFill>
                  <a:schemeClr val="tx1"/>
                </a:solidFill>
              </a:rPr>
              <a:t> </a:t>
            </a:r>
            <a:r>
              <a:rPr lang="de-DE" altLang="en-US" sz="2400" b="1" dirty="0" err="1" smtClean="0">
                <a:solidFill>
                  <a:schemeClr val="tx1"/>
                </a:solidFill>
              </a:rPr>
              <a:t>wake</a:t>
            </a:r>
            <a:r>
              <a:rPr lang="de-DE" altLang="en-US" sz="2400" b="1" dirty="0" smtClean="0">
                <a:solidFill>
                  <a:schemeClr val="tx1"/>
                </a:solidFill>
              </a:rPr>
              <a:t> </a:t>
            </a:r>
            <a:r>
              <a:rPr lang="de-DE" altLang="en-US" sz="2400" b="1" dirty="0" err="1" smtClean="0">
                <a:solidFill>
                  <a:schemeClr val="tx1"/>
                </a:solidFill>
              </a:rPr>
              <a:t>transformation</a:t>
            </a:r>
            <a:endParaRPr lang="en-US" altLang="en-US" sz="2400" b="1" dirty="0" smtClean="0">
              <a:solidFill>
                <a:schemeClr val="tx1"/>
              </a:solidFill>
            </a:endParaRPr>
          </a:p>
        </p:txBody>
      </p:sp>
      <p:sp>
        <p:nvSpPr>
          <p:cNvPr id="10" name="Textfeld 9"/>
          <p:cNvSpPr txBox="1"/>
          <p:nvPr/>
        </p:nvSpPr>
        <p:spPr>
          <a:xfrm>
            <a:off x="995394" y="3121883"/>
            <a:ext cx="935371" cy="369332"/>
          </a:xfrm>
          <a:prstGeom prst="rect">
            <a:avLst/>
          </a:prstGeom>
          <a:noFill/>
        </p:spPr>
        <p:txBody>
          <a:bodyPr wrap="square" rtlCol="0">
            <a:spAutoFit/>
          </a:bodyPr>
          <a:lstStyle/>
          <a:p>
            <a:r>
              <a:rPr lang="de-DE" dirty="0" err="1" smtClean="0">
                <a:solidFill>
                  <a:srgbClr val="C00000"/>
                </a:solidFill>
              </a:rPr>
              <a:t>Ainslie</a:t>
            </a:r>
            <a:endParaRPr lang="en-US" dirty="0">
              <a:solidFill>
                <a:srgbClr val="C00000"/>
              </a:solidFill>
            </a:endParaRPr>
          </a:p>
        </p:txBody>
      </p:sp>
      <p:pic>
        <p:nvPicPr>
          <p:cNvPr id="12290" name="Picture 2" descr="E:\temp\pics\tem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450" y="1902420"/>
            <a:ext cx="8178800" cy="69386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E:\temp\pics\H4D_J_VDe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2994" y="2890966"/>
            <a:ext cx="3785870" cy="3025431"/>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5142452" y="3129440"/>
            <a:ext cx="935371" cy="369332"/>
          </a:xfrm>
          <a:prstGeom prst="rect">
            <a:avLst/>
          </a:prstGeom>
          <a:noFill/>
        </p:spPr>
        <p:txBody>
          <a:bodyPr wrap="square" rtlCol="0">
            <a:spAutoFit/>
          </a:bodyPr>
          <a:lstStyle/>
          <a:p>
            <a:r>
              <a:rPr lang="de-DE" dirty="0" smtClean="0">
                <a:solidFill>
                  <a:srgbClr val="C00000"/>
                </a:solidFill>
              </a:rPr>
              <a:t>Jensen</a:t>
            </a:r>
            <a:endParaRPr lang="en-US" dirty="0">
              <a:solidFill>
                <a:srgbClr val="C00000"/>
              </a:solidFill>
            </a:endParaRPr>
          </a:p>
        </p:txBody>
      </p:sp>
    </p:spTree>
    <p:extLst>
      <p:ext uri="{BB962C8B-B14F-4D97-AF65-F5344CB8AC3E}">
        <p14:creationId xmlns:p14="http://schemas.microsoft.com/office/powerpoint/2010/main" val="3475975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a:spLocks noGrp="1"/>
          </p:cNvSpPr>
          <p:nvPr>
            <p:ph type="ftr" sz="quarter" idx="10"/>
          </p:nvPr>
        </p:nvSpPr>
        <p:spPr/>
        <p:txBody>
          <a:bodyPr vert="horz" rtlCol="0"/>
          <a:lstStyle/>
          <a:p>
            <a:pPr>
              <a:defRPr/>
            </a:pPr>
            <a:r>
              <a:t>©</a:t>
            </a:r>
            <a:r>
              <a:rPr spc="-100"/>
              <a:t> </a:t>
            </a:r>
            <a:r>
              <a:t>Fraunhofer</a:t>
            </a:r>
          </a:p>
        </p:txBody>
      </p:sp>
      <p:sp>
        <p:nvSpPr>
          <p:cNvPr id="9" name="object 2"/>
          <p:cNvSpPr txBox="1">
            <a:spLocks/>
          </p:cNvSpPr>
          <p:nvPr/>
        </p:nvSpPr>
        <p:spPr bwMode="auto">
          <a:xfrm>
            <a:off x="415354" y="2145792"/>
            <a:ext cx="2702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r>
              <a:rPr lang="en-US" altLang="en-US" sz="2400" b="1" dirty="0" smtClean="0">
                <a:solidFill>
                  <a:srgbClr val="000000"/>
                </a:solidFill>
              </a:rPr>
              <a:t>Content</a:t>
            </a:r>
            <a:endParaRPr lang="en-US" altLang="en-US" sz="2400" b="1" dirty="0">
              <a:solidFill>
                <a:srgbClr val="000000"/>
              </a:solidFill>
            </a:endParaRPr>
          </a:p>
        </p:txBody>
      </p:sp>
      <p:sp>
        <p:nvSpPr>
          <p:cNvPr id="10" name="bk object 33"/>
          <p:cNvSpPr>
            <a:spLocks noChangeArrowheads="1"/>
          </p:cNvSpPr>
          <p:nvPr/>
        </p:nvSpPr>
        <p:spPr bwMode="auto">
          <a:xfrm>
            <a:off x="0" y="0"/>
            <a:ext cx="9136063" cy="197961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altLang="en-US"/>
          </a:p>
        </p:txBody>
      </p:sp>
      <p:sp>
        <p:nvSpPr>
          <p:cNvPr id="7" name="object 3"/>
          <p:cNvSpPr txBox="1">
            <a:spLocks noChangeArrowheads="1"/>
          </p:cNvSpPr>
          <p:nvPr/>
        </p:nvSpPr>
        <p:spPr bwMode="auto">
          <a:xfrm>
            <a:off x="3194050" y="2133600"/>
            <a:ext cx="381000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98450"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marL="355600" indent="-342900" eaLnBrk="1" hangingPunct="1">
              <a:lnSpc>
                <a:spcPct val="150000"/>
              </a:lnSpc>
              <a:buFont typeface="+mj-lt"/>
              <a:buAutoNum type="arabicParenR"/>
            </a:pPr>
            <a:r>
              <a:rPr lang="en-US" altLang="en-US" dirty="0" smtClean="0"/>
              <a:t>Motivation</a:t>
            </a:r>
          </a:p>
          <a:p>
            <a:pPr marL="355600" indent="-342900" eaLnBrk="1" hangingPunct="1">
              <a:lnSpc>
                <a:spcPct val="150000"/>
              </a:lnSpc>
              <a:buFont typeface="+mj-lt"/>
              <a:buAutoNum type="arabicParenR"/>
            </a:pPr>
            <a:r>
              <a:rPr lang="de-DE" altLang="en-US" dirty="0" err="1" smtClean="0"/>
              <a:t>Mesoscale</a:t>
            </a:r>
            <a:r>
              <a:rPr lang="de-DE" altLang="en-US" dirty="0" smtClean="0"/>
              <a:t> </a:t>
            </a:r>
            <a:r>
              <a:rPr lang="de-DE" altLang="en-US" dirty="0" err="1" smtClean="0"/>
              <a:t>simulation</a:t>
            </a:r>
            <a:endParaRPr lang="de-DE" altLang="en-US" dirty="0" smtClean="0"/>
          </a:p>
          <a:p>
            <a:pPr marL="355600" indent="-342900" eaLnBrk="1" hangingPunct="1">
              <a:lnSpc>
                <a:spcPct val="150000"/>
              </a:lnSpc>
              <a:buFont typeface="+mj-lt"/>
              <a:buAutoNum type="arabicParenR"/>
            </a:pPr>
            <a:r>
              <a:rPr lang="de-DE" altLang="en-US" dirty="0" smtClean="0"/>
              <a:t>AEP </a:t>
            </a:r>
            <a:r>
              <a:rPr lang="de-DE" altLang="en-US" dirty="0" err="1" smtClean="0"/>
              <a:t>calculation</a:t>
            </a:r>
            <a:r>
              <a:rPr lang="de-DE" altLang="en-US" dirty="0" smtClean="0"/>
              <a:t> </a:t>
            </a:r>
            <a:r>
              <a:rPr lang="de-DE" altLang="en-US" dirty="0" err="1" smtClean="0"/>
              <a:t>with</a:t>
            </a:r>
            <a:r>
              <a:rPr lang="de-DE" altLang="en-US" dirty="0" smtClean="0"/>
              <a:t> CFD</a:t>
            </a:r>
          </a:p>
          <a:p>
            <a:pPr marL="355600" indent="-342900" eaLnBrk="1" hangingPunct="1">
              <a:lnSpc>
                <a:spcPct val="150000"/>
              </a:lnSpc>
              <a:buFont typeface="+mj-lt"/>
              <a:buAutoNum type="arabicParenR"/>
            </a:pPr>
            <a:r>
              <a:rPr lang="de-DE" altLang="en-US" dirty="0" smtClean="0"/>
              <a:t>AEP </a:t>
            </a:r>
            <a:r>
              <a:rPr lang="de-DE" altLang="en-US" dirty="0" err="1" smtClean="0"/>
              <a:t>calculation</a:t>
            </a:r>
            <a:r>
              <a:rPr lang="de-DE" altLang="en-US" dirty="0" smtClean="0"/>
              <a:t> </a:t>
            </a:r>
            <a:r>
              <a:rPr lang="de-DE" altLang="en-US" dirty="0" err="1" smtClean="0"/>
              <a:t>with</a:t>
            </a:r>
            <a:r>
              <a:rPr lang="de-DE" altLang="en-US" dirty="0" smtClean="0"/>
              <a:t> </a:t>
            </a:r>
            <a:r>
              <a:rPr lang="de-DE" altLang="en-US" dirty="0" err="1" smtClean="0"/>
              <a:t>flapFOAM</a:t>
            </a:r>
            <a:endParaRPr lang="de-DE" altLang="en-US" dirty="0" smtClean="0"/>
          </a:p>
          <a:p>
            <a:pPr marL="355600" indent="-342900" eaLnBrk="1" hangingPunct="1">
              <a:lnSpc>
                <a:spcPct val="150000"/>
              </a:lnSpc>
              <a:buFont typeface="+mj-lt"/>
              <a:buAutoNum type="arabicParenR"/>
            </a:pPr>
            <a:r>
              <a:rPr lang="de-DE" altLang="en-US" b="1" dirty="0" err="1" smtClean="0">
                <a:solidFill>
                  <a:srgbClr val="C00000"/>
                </a:solidFill>
              </a:rPr>
              <a:t>Comparision</a:t>
            </a:r>
            <a:r>
              <a:rPr lang="de-DE" altLang="en-US" b="1" dirty="0" smtClean="0">
                <a:solidFill>
                  <a:srgbClr val="C00000"/>
                </a:solidFill>
              </a:rPr>
              <a:t> </a:t>
            </a:r>
            <a:r>
              <a:rPr lang="de-DE" altLang="en-US" b="1" dirty="0" err="1" smtClean="0">
                <a:solidFill>
                  <a:srgbClr val="C00000"/>
                </a:solidFill>
              </a:rPr>
              <a:t>to</a:t>
            </a:r>
            <a:r>
              <a:rPr lang="de-DE" altLang="en-US" b="1" dirty="0" smtClean="0">
                <a:solidFill>
                  <a:srgbClr val="C00000"/>
                </a:solidFill>
              </a:rPr>
              <a:t> SCADA </a:t>
            </a:r>
            <a:r>
              <a:rPr lang="de-DE" altLang="en-US" b="1" dirty="0" err="1" smtClean="0">
                <a:solidFill>
                  <a:srgbClr val="C00000"/>
                </a:solidFill>
              </a:rPr>
              <a:t>data</a:t>
            </a:r>
            <a:endParaRPr lang="de-DE" altLang="en-US" b="1" dirty="0" smtClean="0">
              <a:solidFill>
                <a:srgbClr val="C00000"/>
              </a:solidFill>
            </a:endParaRPr>
          </a:p>
          <a:p>
            <a:pPr marL="355600" indent="-342900" eaLnBrk="1" hangingPunct="1">
              <a:lnSpc>
                <a:spcPct val="150000"/>
              </a:lnSpc>
              <a:buFont typeface="+mj-lt"/>
              <a:buAutoNum type="arabicParenR"/>
            </a:pPr>
            <a:r>
              <a:rPr lang="de-DE" altLang="en-US" dirty="0" smtClean="0"/>
              <a:t>Summary</a:t>
            </a:r>
          </a:p>
          <a:p>
            <a:pPr marL="355600" indent="-342900" eaLnBrk="1" hangingPunct="1">
              <a:lnSpc>
                <a:spcPct val="150000"/>
              </a:lnSpc>
              <a:buFont typeface="+mj-lt"/>
              <a:buAutoNum type="arabicParenR"/>
            </a:pPr>
            <a:endParaRPr lang="en-US" altLang="en-US" dirty="0" smtClean="0"/>
          </a:p>
        </p:txBody>
      </p:sp>
    </p:spTree>
    <p:extLst>
      <p:ext uri="{BB962C8B-B14F-4D97-AF65-F5344CB8AC3E}">
        <p14:creationId xmlns:p14="http://schemas.microsoft.com/office/powerpoint/2010/main" val="935595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object 3"/>
          <p:cNvSpPr txBox="1">
            <a:spLocks noChangeArrowheads="1"/>
          </p:cNvSpPr>
          <p:nvPr/>
        </p:nvSpPr>
        <p:spPr bwMode="auto">
          <a:xfrm>
            <a:off x="444500" y="1066800"/>
            <a:ext cx="747395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3"/>
              </a:buBlip>
            </a:pPr>
            <a:r>
              <a:rPr lang="de-DE" altLang="en-US" dirty="0" err="1" smtClean="0"/>
              <a:t>Two</a:t>
            </a:r>
            <a:r>
              <a:rPr lang="de-DE" altLang="en-US" dirty="0" smtClean="0"/>
              <a:t> </a:t>
            </a:r>
            <a:r>
              <a:rPr lang="de-DE" altLang="en-US" dirty="0" err="1" smtClean="0"/>
              <a:t>sets</a:t>
            </a:r>
            <a:r>
              <a:rPr lang="de-DE" altLang="en-US" dirty="0" smtClean="0"/>
              <a:t> </a:t>
            </a:r>
            <a:r>
              <a:rPr lang="de-DE" altLang="en-US" dirty="0" err="1" smtClean="0"/>
              <a:t>of</a:t>
            </a:r>
            <a:r>
              <a:rPr lang="de-DE" altLang="en-US" dirty="0" smtClean="0"/>
              <a:t> SCADA </a:t>
            </a:r>
            <a:r>
              <a:rPr lang="de-DE" altLang="en-US" dirty="0" err="1" smtClean="0"/>
              <a:t>measurements</a:t>
            </a:r>
            <a:r>
              <a:rPr lang="de-DE" altLang="en-US" dirty="0" smtClean="0"/>
              <a:t> </a:t>
            </a:r>
            <a:r>
              <a:rPr lang="de-DE" altLang="en-US" dirty="0" err="1" smtClean="0"/>
              <a:t>are</a:t>
            </a:r>
            <a:r>
              <a:rPr lang="de-DE" altLang="en-US" dirty="0" smtClean="0"/>
              <a:t> </a:t>
            </a:r>
            <a:r>
              <a:rPr lang="de-DE" altLang="en-US" dirty="0" err="1" smtClean="0"/>
              <a:t>available</a:t>
            </a:r>
            <a:r>
              <a:rPr lang="de-DE" altLang="en-US" dirty="0" smtClean="0"/>
              <a:t>:</a:t>
            </a:r>
          </a:p>
          <a:p>
            <a:pPr marL="800100" lvl="1" indent="-342900" eaLnBrk="1" hangingPunct="1">
              <a:lnSpc>
                <a:spcPct val="150000"/>
              </a:lnSpc>
              <a:buSzPct val="125000"/>
              <a:buFont typeface="+mj-lt"/>
              <a:buAutoNum type="alphaLcParenR"/>
            </a:pPr>
            <a:r>
              <a:rPr lang="de-DE" altLang="en-US" dirty="0" smtClean="0"/>
              <a:t>2011 – 2014 </a:t>
            </a:r>
          </a:p>
          <a:p>
            <a:pPr marL="800100" lvl="1" indent="-342900" eaLnBrk="1" hangingPunct="1">
              <a:lnSpc>
                <a:spcPct val="150000"/>
              </a:lnSpc>
              <a:buSzPct val="125000"/>
              <a:buFont typeface="+mj-lt"/>
              <a:buAutoNum type="alphaLcParenR"/>
            </a:pPr>
            <a:r>
              <a:rPr lang="de-DE" altLang="en-US" dirty="0" smtClean="0"/>
              <a:t>2015 </a:t>
            </a:r>
            <a:r>
              <a:rPr lang="de-DE" altLang="en-US" dirty="0" err="1" smtClean="0"/>
              <a:t>only</a:t>
            </a:r>
            <a:r>
              <a:rPr lang="de-DE" altLang="en-US" dirty="0" smtClean="0"/>
              <a:t>, </a:t>
            </a:r>
            <a:r>
              <a:rPr lang="de-DE" altLang="en-US" dirty="0" err="1" smtClean="0"/>
              <a:t>improved</a:t>
            </a:r>
            <a:r>
              <a:rPr lang="de-DE" altLang="en-US" dirty="0" smtClean="0"/>
              <a:t> </a:t>
            </a:r>
            <a:r>
              <a:rPr lang="de-DE" altLang="en-US" dirty="0" err="1" smtClean="0"/>
              <a:t>status</a:t>
            </a:r>
            <a:r>
              <a:rPr lang="de-DE" altLang="en-US" dirty="0" smtClean="0"/>
              <a:t> </a:t>
            </a:r>
            <a:r>
              <a:rPr lang="de-DE" altLang="en-US" dirty="0" err="1" smtClean="0"/>
              <a:t>signal</a:t>
            </a:r>
            <a:endParaRPr lang="de-DE" altLang="en-US" dirty="0" smtClean="0"/>
          </a:p>
          <a:p>
            <a:pPr eaLnBrk="1" hangingPunct="1">
              <a:lnSpc>
                <a:spcPct val="150000"/>
              </a:lnSpc>
              <a:buSzPct val="125000"/>
              <a:buFontTx/>
              <a:buBlip>
                <a:blip r:embed="rId3"/>
              </a:buBlip>
            </a:pPr>
            <a:r>
              <a:rPr lang="de-DE" altLang="en-US" dirty="0" smtClean="0"/>
              <a:t>Recall: WRF was </a:t>
            </a:r>
            <a:r>
              <a:rPr lang="de-DE" altLang="en-US" dirty="0" err="1" smtClean="0"/>
              <a:t>run</a:t>
            </a:r>
            <a:r>
              <a:rPr lang="de-DE" altLang="en-US" dirty="0" smtClean="0"/>
              <a:t> </a:t>
            </a:r>
            <a:r>
              <a:rPr lang="de-DE" altLang="en-US" dirty="0" err="1" smtClean="0"/>
              <a:t>for</a:t>
            </a:r>
            <a:r>
              <a:rPr lang="de-DE" altLang="en-US" dirty="0" smtClean="0"/>
              <a:t> </a:t>
            </a:r>
            <a:r>
              <a:rPr lang="de-DE" altLang="en-US" dirty="0" err="1" smtClean="0"/>
              <a:t>year</a:t>
            </a:r>
            <a:r>
              <a:rPr lang="de-DE" altLang="en-US" dirty="0" smtClean="0"/>
              <a:t> 2015</a:t>
            </a:r>
          </a:p>
        </p:txBody>
      </p:sp>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err="1" smtClean="0">
                <a:solidFill>
                  <a:schemeClr val="tx1"/>
                </a:solidFill>
              </a:rPr>
              <a:t>Comparison</a:t>
            </a:r>
            <a:r>
              <a:rPr lang="de-DE" altLang="en-US" sz="2400" b="1" dirty="0" smtClean="0">
                <a:solidFill>
                  <a:schemeClr val="tx1"/>
                </a:solidFill>
              </a:rPr>
              <a:t> </a:t>
            </a:r>
            <a:r>
              <a:rPr lang="de-DE" altLang="en-US" sz="2400" b="1" dirty="0" err="1" smtClean="0">
                <a:solidFill>
                  <a:schemeClr val="tx1"/>
                </a:solidFill>
              </a:rPr>
              <a:t>to</a:t>
            </a:r>
            <a:r>
              <a:rPr lang="de-DE" altLang="en-US" sz="2400" b="1" dirty="0" smtClean="0">
                <a:solidFill>
                  <a:schemeClr val="tx1"/>
                </a:solidFill>
              </a:rPr>
              <a:t> SCADA</a:t>
            </a:r>
            <a:endParaRPr lang="en-US" altLang="en-US" sz="2400" b="1" dirty="0" smtClean="0">
              <a:solidFill>
                <a:schemeClr val="tx1"/>
              </a:solidFill>
            </a:endParaRPr>
          </a:p>
        </p:txBody>
      </p:sp>
      <p:pic>
        <p:nvPicPr>
          <p:cNvPr id="14338" name="Picture 2" descr="E:\temp\pics\FinalResult-AEP-oldSca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564" y="2955833"/>
            <a:ext cx="3910307" cy="3033384"/>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E:\temp\pics\FinalResult-AEP-20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1475" y="2933533"/>
            <a:ext cx="3931196" cy="30495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764286" y="2801945"/>
            <a:ext cx="2289556" cy="307777"/>
          </a:xfrm>
          <a:prstGeom prst="rect">
            <a:avLst/>
          </a:prstGeom>
          <a:noFill/>
        </p:spPr>
        <p:txBody>
          <a:bodyPr wrap="square" rtlCol="0">
            <a:spAutoFit/>
          </a:bodyPr>
          <a:lstStyle/>
          <a:p>
            <a:r>
              <a:rPr lang="de-DE" sz="1400" dirty="0" smtClean="0">
                <a:solidFill>
                  <a:srgbClr val="C00000"/>
                </a:solidFill>
              </a:rPr>
              <a:t>SCADA 2011 - 2014</a:t>
            </a:r>
            <a:endParaRPr lang="en-US" sz="1400" dirty="0">
              <a:solidFill>
                <a:srgbClr val="C00000"/>
              </a:solidFill>
            </a:endParaRPr>
          </a:p>
        </p:txBody>
      </p:sp>
      <p:sp>
        <p:nvSpPr>
          <p:cNvPr id="14" name="Textfeld 13"/>
          <p:cNvSpPr txBox="1"/>
          <p:nvPr/>
        </p:nvSpPr>
        <p:spPr>
          <a:xfrm>
            <a:off x="4633963" y="2791836"/>
            <a:ext cx="1512856" cy="307777"/>
          </a:xfrm>
          <a:prstGeom prst="rect">
            <a:avLst/>
          </a:prstGeom>
          <a:noFill/>
        </p:spPr>
        <p:txBody>
          <a:bodyPr wrap="square" rtlCol="0">
            <a:spAutoFit/>
          </a:bodyPr>
          <a:lstStyle/>
          <a:p>
            <a:r>
              <a:rPr lang="de-DE" sz="1400" dirty="0" smtClean="0">
                <a:solidFill>
                  <a:srgbClr val="C00000"/>
                </a:solidFill>
              </a:rPr>
              <a:t>SCADA 2015</a:t>
            </a:r>
            <a:endParaRPr lang="en-US" sz="1400" dirty="0">
              <a:solidFill>
                <a:srgbClr val="C00000"/>
              </a:solidFill>
            </a:endParaRPr>
          </a:p>
        </p:txBody>
      </p:sp>
    </p:spTree>
    <p:extLst>
      <p:ext uri="{BB962C8B-B14F-4D97-AF65-F5344CB8AC3E}">
        <p14:creationId xmlns:p14="http://schemas.microsoft.com/office/powerpoint/2010/main" val="401558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object 3"/>
          <p:cNvSpPr txBox="1">
            <a:spLocks noChangeArrowheads="1"/>
          </p:cNvSpPr>
          <p:nvPr/>
        </p:nvSpPr>
        <p:spPr bwMode="auto">
          <a:xfrm>
            <a:off x="444500" y="1066800"/>
            <a:ext cx="747395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3"/>
              </a:buBlip>
            </a:pPr>
            <a:r>
              <a:rPr lang="de-DE" altLang="en-US" dirty="0" err="1" smtClean="0"/>
              <a:t>Mean</a:t>
            </a:r>
            <a:r>
              <a:rPr lang="de-DE" altLang="en-US" dirty="0" smtClean="0"/>
              <a:t> </a:t>
            </a:r>
            <a:r>
              <a:rPr lang="de-DE" altLang="en-US" dirty="0" err="1" smtClean="0"/>
              <a:t>of</a:t>
            </a:r>
            <a:r>
              <a:rPr lang="de-DE" altLang="en-US" dirty="0" smtClean="0"/>
              <a:t> SCADA AEP </a:t>
            </a:r>
            <a:r>
              <a:rPr lang="de-DE" altLang="en-US" dirty="0" err="1" smtClean="0"/>
              <a:t>shifts</a:t>
            </a:r>
            <a:r>
              <a:rPr lang="de-DE" altLang="en-US" dirty="0" smtClean="0"/>
              <a:t> </a:t>
            </a:r>
            <a:r>
              <a:rPr lang="de-DE" altLang="en-US" dirty="0" err="1" smtClean="0"/>
              <a:t>between</a:t>
            </a:r>
            <a:r>
              <a:rPr lang="de-DE" altLang="en-US" dirty="0" smtClean="0"/>
              <a:t> </a:t>
            </a:r>
            <a:r>
              <a:rPr lang="de-DE" altLang="en-US" dirty="0" err="1" smtClean="0"/>
              <a:t>the</a:t>
            </a:r>
            <a:r>
              <a:rPr lang="de-DE" altLang="en-US" dirty="0" smtClean="0"/>
              <a:t> </a:t>
            </a:r>
            <a:r>
              <a:rPr lang="de-DE" altLang="en-US" dirty="0" err="1" smtClean="0"/>
              <a:t>two</a:t>
            </a:r>
            <a:r>
              <a:rPr lang="de-DE" altLang="en-US" dirty="0" smtClean="0"/>
              <a:t> </a:t>
            </a:r>
            <a:r>
              <a:rPr lang="de-DE" altLang="en-US" dirty="0" err="1" smtClean="0"/>
              <a:t>sets</a:t>
            </a:r>
            <a:endParaRPr lang="de-DE" altLang="en-US" dirty="0" smtClean="0"/>
          </a:p>
          <a:p>
            <a:pPr eaLnBrk="1" hangingPunct="1">
              <a:lnSpc>
                <a:spcPct val="150000"/>
              </a:lnSpc>
              <a:buSzPct val="125000"/>
              <a:buFontTx/>
              <a:buBlip>
                <a:blip r:embed="rId3"/>
              </a:buBlip>
            </a:pPr>
            <a:r>
              <a:rPr lang="de-DE" altLang="en-US" dirty="0" smtClean="0"/>
              <a:t>Year 2015 </a:t>
            </a:r>
            <a:r>
              <a:rPr lang="de-DE" altLang="en-US" dirty="0" err="1" smtClean="0"/>
              <a:t>data</a:t>
            </a:r>
            <a:r>
              <a:rPr lang="de-DE" altLang="en-US" dirty="0" smtClean="0"/>
              <a:t> </a:t>
            </a:r>
            <a:r>
              <a:rPr lang="de-DE" altLang="en-US" dirty="0" err="1" smtClean="0"/>
              <a:t>has</a:t>
            </a:r>
            <a:r>
              <a:rPr lang="de-DE" altLang="en-US" dirty="0" smtClean="0"/>
              <a:t> </a:t>
            </a:r>
            <a:r>
              <a:rPr lang="de-DE" altLang="en-US" b="1" dirty="0" smtClean="0">
                <a:solidFill>
                  <a:srgbClr val="C00000"/>
                </a:solidFill>
              </a:rPr>
              <a:t>large </a:t>
            </a:r>
            <a:r>
              <a:rPr lang="de-DE" altLang="en-US" b="1" dirty="0" err="1" smtClean="0">
                <a:solidFill>
                  <a:srgbClr val="C00000"/>
                </a:solidFill>
              </a:rPr>
              <a:t>error</a:t>
            </a:r>
            <a:r>
              <a:rPr lang="de-DE" altLang="en-US" b="1" dirty="0" smtClean="0">
                <a:solidFill>
                  <a:srgbClr val="C00000"/>
                </a:solidFill>
              </a:rPr>
              <a:t> &gt; 20% </a:t>
            </a:r>
            <a:r>
              <a:rPr lang="de-DE" altLang="en-US" dirty="0" smtClean="0"/>
              <a:t>due </a:t>
            </a:r>
            <a:r>
              <a:rPr lang="de-DE" altLang="en-US" dirty="0" err="1" smtClean="0"/>
              <a:t>to</a:t>
            </a:r>
            <a:r>
              <a:rPr lang="de-DE" altLang="en-US" dirty="0" smtClean="0"/>
              <a:t> </a:t>
            </a:r>
            <a:r>
              <a:rPr lang="de-DE" altLang="en-US" dirty="0" err="1" smtClean="0"/>
              <a:t>conservative</a:t>
            </a:r>
            <a:r>
              <a:rPr lang="de-DE" altLang="en-US" dirty="0" smtClean="0"/>
              <a:t> </a:t>
            </a:r>
            <a:r>
              <a:rPr lang="de-DE" altLang="en-US" dirty="0" err="1" smtClean="0"/>
              <a:t>filter</a:t>
            </a:r>
            <a:endParaRPr lang="de-DE" altLang="en-US" dirty="0" smtClean="0"/>
          </a:p>
          <a:p>
            <a:pPr eaLnBrk="1" hangingPunct="1">
              <a:lnSpc>
                <a:spcPct val="150000"/>
              </a:lnSpc>
              <a:buSzPct val="125000"/>
              <a:buFontTx/>
              <a:buBlip>
                <a:blip r:embed="rId3"/>
              </a:buBlip>
            </a:pPr>
            <a:r>
              <a:rPr lang="de-DE" altLang="en-US" dirty="0" err="1" smtClean="0"/>
              <a:t>flapFOAM</a:t>
            </a:r>
            <a:r>
              <a:rPr lang="de-DE" altLang="en-US" dirty="0" smtClean="0"/>
              <a:t> </a:t>
            </a:r>
            <a:r>
              <a:rPr lang="de-DE" altLang="en-US" dirty="0" err="1" smtClean="0"/>
              <a:t>underestimates</a:t>
            </a:r>
            <a:r>
              <a:rPr lang="de-DE" altLang="en-US" dirty="0" smtClean="0"/>
              <a:t> AEP </a:t>
            </a:r>
            <a:r>
              <a:rPr lang="de-DE" altLang="en-US" dirty="0" smtClean="0">
                <a:sym typeface="Wingdings" pitchFamily="2" charset="2"/>
              </a:rPr>
              <a:t> </a:t>
            </a:r>
            <a:r>
              <a:rPr lang="de-DE" altLang="en-US" dirty="0" err="1" smtClean="0">
                <a:sym typeface="Wingdings" pitchFamily="2" charset="2"/>
              </a:rPr>
              <a:t>Inflow</a:t>
            </a:r>
            <a:r>
              <a:rPr lang="de-DE" altLang="en-US" dirty="0" smtClean="0">
                <a:sym typeface="Wingdings" pitchFamily="2" charset="2"/>
              </a:rPr>
              <a:t> </a:t>
            </a:r>
            <a:r>
              <a:rPr lang="de-DE" altLang="en-US" dirty="0" err="1" smtClean="0">
                <a:sym typeface="Wingdings" pitchFamily="2" charset="2"/>
              </a:rPr>
              <a:t>profiles</a:t>
            </a:r>
            <a:r>
              <a:rPr lang="de-DE" altLang="en-US" dirty="0">
                <a:sym typeface="Wingdings" pitchFamily="2" charset="2"/>
              </a:rPr>
              <a:t> </a:t>
            </a:r>
            <a:r>
              <a:rPr lang="de-DE" altLang="en-US" dirty="0" err="1" smtClean="0">
                <a:sym typeface="Wingdings" pitchFamily="2" charset="2"/>
              </a:rPr>
              <a:t>too</a:t>
            </a:r>
            <a:r>
              <a:rPr lang="de-DE" altLang="en-US" dirty="0" smtClean="0">
                <a:sym typeface="Wingdings" pitchFamily="2" charset="2"/>
              </a:rPr>
              <a:t> </a:t>
            </a:r>
            <a:r>
              <a:rPr lang="de-DE" altLang="en-US" dirty="0" err="1" smtClean="0">
                <a:sym typeface="Wingdings" pitchFamily="2" charset="2"/>
              </a:rPr>
              <a:t>weak</a:t>
            </a:r>
            <a:r>
              <a:rPr lang="de-DE" altLang="en-US" dirty="0" smtClean="0">
                <a:sym typeface="Wingdings" pitchFamily="2" charset="2"/>
              </a:rPr>
              <a:t>?</a:t>
            </a:r>
            <a:endParaRPr lang="de-DE" altLang="en-US" dirty="0" smtClean="0"/>
          </a:p>
        </p:txBody>
      </p:sp>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err="1" smtClean="0">
                <a:solidFill>
                  <a:schemeClr val="tx1"/>
                </a:solidFill>
              </a:rPr>
              <a:t>Comparison</a:t>
            </a:r>
            <a:r>
              <a:rPr lang="de-DE" altLang="en-US" sz="2400" b="1" dirty="0" smtClean="0">
                <a:solidFill>
                  <a:schemeClr val="tx1"/>
                </a:solidFill>
              </a:rPr>
              <a:t> </a:t>
            </a:r>
            <a:r>
              <a:rPr lang="de-DE" altLang="en-US" sz="2400" b="1" dirty="0" err="1" smtClean="0">
                <a:solidFill>
                  <a:schemeClr val="tx1"/>
                </a:solidFill>
              </a:rPr>
              <a:t>to</a:t>
            </a:r>
            <a:r>
              <a:rPr lang="de-DE" altLang="en-US" sz="2400" b="1" dirty="0" smtClean="0">
                <a:solidFill>
                  <a:schemeClr val="tx1"/>
                </a:solidFill>
              </a:rPr>
              <a:t> SCADA</a:t>
            </a:r>
            <a:endParaRPr lang="en-US" altLang="en-US" sz="2400" b="1" dirty="0" smtClean="0">
              <a:solidFill>
                <a:schemeClr val="tx1"/>
              </a:solidFill>
            </a:endParaRPr>
          </a:p>
        </p:txBody>
      </p:sp>
      <p:pic>
        <p:nvPicPr>
          <p:cNvPr id="14338" name="Picture 2" descr="E:\temp\pics\FinalResult-AEP-oldSca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564" y="2955833"/>
            <a:ext cx="3910307" cy="3033384"/>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E:\temp\pics\FinalResult-AEP-20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1475" y="2933533"/>
            <a:ext cx="3931196" cy="30495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764286" y="2801945"/>
            <a:ext cx="2289556" cy="307777"/>
          </a:xfrm>
          <a:prstGeom prst="rect">
            <a:avLst/>
          </a:prstGeom>
          <a:noFill/>
        </p:spPr>
        <p:txBody>
          <a:bodyPr wrap="square" rtlCol="0">
            <a:spAutoFit/>
          </a:bodyPr>
          <a:lstStyle/>
          <a:p>
            <a:r>
              <a:rPr lang="de-DE" sz="1400" dirty="0" smtClean="0">
                <a:solidFill>
                  <a:srgbClr val="C00000"/>
                </a:solidFill>
              </a:rPr>
              <a:t>SCADA 2011 - 2014</a:t>
            </a:r>
            <a:endParaRPr lang="en-US" sz="1400" dirty="0">
              <a:solidFill>
                <a:srgbClr val="C00000"/>
              </a:solidFill>
            </a:endParaRPr>
          </a:p>
        </p:txBody>
      </p:sp>
      <p:sp>
        <p:nvSpPr>
          <p:cNvPr id="14" name="Textfeld 13"/>
          <p:cNvSpPr txBox="1"/>
          <p:nvPr/>
        </p:nvSpPr>
        <p:spPr>
          <a:xfrm>
            <a:off x="4633963" y="2791836"/>
            <a:ext cx="1512856" cy="307777"/>
          </a:xfrm>
          <a:prstGeom prst="rect">
            <a:avLst/>
          </a:prstGeom>
          <a:noFill/>
        </p:spPr>
        <p:txBody>
          <a:bodyPr wrap="square" rtlCol="0">
            <a:spAutoFit/>
          </a:bodyPr>
          <a:lstStyle/>
          <a:p>
            <a:r>
              <a:rPr lang="de-DE" sz="1400" dirty="0" smtClean="0">
                <a:solidFill>
                  <a:srgbClr val="C00000"/>
                </a:solidFill>
              </a:rPr>
              <a:t>SCADA 2015</a:t>
            </a:r>
            <a:endParaRPr lang="en-US" sz="1400" dirty="0">
              <a:solidFill>
                <a:srgbClr val="C00000"/>
              </a:solidFill>
            </a:endParaRPr>
          </a:p>
        </p:txBody>
      </p:sp>
    </p:spTree>
    <p:extLst>
      <p:ext uri="{BB962C8B-B14F-4D97-AF65-F5344CB8AC3E}">
        <p14:creationId xmlns:p14="http://schemas.microsoft.com/office/powerpoint/2010/main" val="3662228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a:spLocks noGrp="1"/>
          </p:cNvSpPr>
          <p:nvPr>
            <p:ph type="ftr" sz="quarter" idx="10"/>
          </p:nvPr>
        </p:nvSpPr>
        <p:spPr/>
        <p:txBody>
          <a:bodyPr vert="horz" rtlCol="0"/>
          <a:lstStyle/>
          <a:p>
            <a:pPr>
              <a:defRPr/>
            </a:pPr>
            <a:r>
              <a:t>©</a:t>
            </a:r>
            <a:r>
              <a:rPr spc="-100"/>
              <a:t> </a:t>
            </a:r>
            <a:r>
              <a:t>Fraunhofer</a:t>
            </a:r>
          </a:p>
        </p:txBody>
      </p:sp>
      <p:sp>
        <p:nvSpPr>
          <p:cNvPr id="9" name="object 2"/>
          <p:cNvSpPr txBox="1">
            <a:spLocks/>
          </p:cNvSpPr>
          <p:nvPr/>
        </p:nvSpPr>
        <p:spPr bwMode="auto">
          <a:xfrm>
            <a:off x="415354" y="2145792"/>
            <a:ext cx="2702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r>
              <a:rPr lang="en-US" altLang="en-US" sz="2400" b="1" dirty="0" smtClean="0">
                <a:solidFill>
                  <a:srgbClr val="000000"/>
                </a:solidFill>
              </a:rPr>
              <a:t>Content</a:t>
            </a:r>
            <a:endParaRPr lang="en-US" altLang="en-US" sz="2400" b="1" dirty="0">
              <a:solidFill>
                <a:srgbClr val="000000"/>
              </a:solidFill>
            </a:endParaRPr>
          </a:p>
        </p:txBody>
      </p:sp>
      <p:sp>
        <p:nvSpPr>
          <p:cNvPr id="7" name="bk object 33"/>
          <p:cNvSpPr>
            <a:spLocks noChangeArrowheads="1"/>
          </p:cNvSpPr>
          <p:nvPr/>
        </p:nvSpPr>
        <p:spPr bwMode="auto">
          <a:xfrm>
            <a:off x="0" y="0"/>
            <a:ext cx="9136063" cy="197961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altLang="en-US"/>
          </a:p>
        </p:txBody>
      </p:sp>
      <p:sp>
        <p:nvSpPr>
          <p:cNvPr id="6" name="object 3"/>
          <p:cNvSpPr txBox="1">
            <a:spLocks noChangeArrowheads="1"/>
          </p:cNvSpPr>
          <p:nvPr/>
        </p:nvSpPr>
        <p:spPr bwMode="auto">
          <a:xfrm>
            <a:off x="3194050" y="2133600"/>
            <a:ext cx="381000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98450"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marL="355600" indent="-342900" eaLnBrk="1" hangingPunct="1">
              <a:lnSpc>
                <a:spcPct val="150000"/>
              </a:lnSpc>
              <a:buFont typeface="+mj-lt"/>
              <a:buAutoNum type="arabicParenR"/>
            </a:pPr>
            <a:r>
              <a:rPr lang="en-US" altLang="en-US" dirty="0" smtClean="0"/>
              <a:t>Motivation</a:t>
            </a:r>
          </a:p>
          <a:p>
            <a:pPr marL="355600" indent="-342900" eaLnBrk="1" hangingPunct="1">
              <a:lnSpc>
                <a:spcPct val="150000"/>
              </a:lnSpc>
              <a:buFont typeface="+mj-lt"/>
              <a:buAutoNum type="arabicParenR"/>
            </a:pPr>
            <a:r>
              <a:rPr lang="de-DE" altLang="en-US" dirty="0" err="1" smtClean="0"/>
              <a:t>Mesoscale</a:t>
            </a:r>
            <a:r>
              <a:rPr lang="de-DE" altLang="en-US" dirty="0" smtClean="0"/>
              <a:t> </a:t>
            </a:r>
            <a:r>
              <a:rPr lang="de-DE" altLang="en-US" dirty="0" err="1" smtClean="0"/>
              <a:t>simulation</a:t>
            </a:r>
            <a:endParaRPr lang="de-DE" altLang="en-US" dirty="0" smtClean="0"/>
          </a:p>
          <a:p>
            <a:pPr marL="355600" indent="-342900" eaLnBrk="1" hangingPunct="1">
              <a:lnSpc>
                <a:spcPct val="150000"/>
              </a:lnSpc>
              <a:buFont typeface="+mj-lt"/>
              <a:buAutoNum type="arabicParenR"/>
            </a:pPr>
            <a:r>
              <a:rPr lang="de-DE" altLang="en-US" dirty="0" smtClean="0"/>
              <a:t>AEP </a:t>
            </a:r>
            <a:r>
              <a:rPr lang="de-DE" altLang="en-US" dirty="0" err="1" smtClean="0"/>
              <a:t>calculation</a:t>
            </a:r>
            <a:r>
              <a:rPr lang="de-DE" altLang="en-US" dirty="0" smtClean="0"/>
              <a:t> </a:t>
            </a:r>
            <a:r>
              <a:rPr lang="de-DE" altLang="en-US" dirty="0" err="1" smtClean="0"/>
              <a:t>with</a:t>
            </a:r>
            <a:r>
              <a:rPr lang="de-DE" altLang="en-US" dirty="0" smtClean="0"/>
              <a:t> CFD</a:t>
            </a:r>
          </a:p>
          <a:p>
            <a:pPr marL="355600" indent="-342900" eaLnBrk="1" hangingPunct="1">
              <a:lnSpc>
                <a:spcPct val="150000"/>
              </a:lnSpc>
              <a:buFont typeface="+mj-lt"/>
              <a:buAutoNum type="arabicParenR"/>
            </a:pPr>
            <a:r>
              <a:rPr lang="de-DE" altLang="en-US" dirty="0" smtClean="0"/>
              <a:t>AEP </a:t>
            </a:r>
            <a:r>
              <a:rPr lang="de-DE" altLang="en-US" dirty="0" err="1" smtClean="0"/>
              <a:t>calculation</a:t>
            </a:r>
            <a:r>
              <a:rPr lang="de-DE" altLang="en-US" dirty="0" smtClean="0"/>
              <a:t> </a:t>
            </a:r>
            <a:r>
              <a:rPr lang="de-DE" altLang="en-US" dirty="0" err="1" smtClean="0"/>
              <a:t>with</a:t>
            </a:r>
            <a:r>
              <a:rPr lang="de-DE" altLang="en-US" dirty="0" smtClean="0"/>
              <a:t> </a:t>
            </a:r>
            <a:r>
              <a:rPr lang="de-DE" altLang="en-US" dirty="0" err="1" smtClean="0"/>
              <a:t>flapFOAM</a:t>
            </a:r>
            <a:endParaRPr lang="de-DE" altLang="en-US" dirty="0" smtClean="0"/>
          </a:p>
          <a:p>
            <a:pPr marL="355600" indent="-342900" eaLnBrk="1" hangingPunct="1">
              <a:lnSpc>
                <a:spcPct val="150000"/>
              </a:lnSpc>
              <a:buFont typeface="+mj-lt"/>
              <a:buAutoNum type="arabicParenR"/>
            </a:pPr>
            <a:r>
              <a:rPr lang="de-DE" altLang="en-US" dirty="0" err="1" smtClean="0"/>
              <a:t>Comparision</a:t>
            </a:r>
            <a:r>
              <a:rPr lang="de-DE" altLang="en-US" dirty="0" smtClean="0"/>
              <a:t> </a:t>
            </a:r>
            <a:r>
              <a:rPr lang="de-DE" altLang="en-US" dirty="0" err="1" smtClean="0"/>
              <a:t>to</a:t>
            </a:r>
            <a:r>
              <a:rPr lang="de-DE" altLang="en-US" dirty="0" smtClean="0"/>
              <a:t> SCADA </a:t>
            </a:r>
            <a:r>
              <a:rPr lang="de-DE" altLang="en-US" dirty="0" err="1" smtClean="0"/>
              <a:t>data</a:t>
            </a:r>
            <a:endParaRPr lang="de-DE" altLang="en-US" dirty="0" smtClean="0"/>
          </a:p>
          <a:p>
            <a:pPr marL="355600" indent="-342900" eaLnBrk="1" hangingPunct="1">
              <a:lnSpc>
                <a:spcPct val="150000"/>
              </a:lnSpc>
              <a:buFont typeface="+mj-lt"/>
              <a:buAutoNum type="arabicParenR"/>
            </a:pPr>
            <a:r>
              <a:rPr lang="de-DE" altLang="en-US" b="1" dirty="0" smtClean="0">
                <a:solidFill>
                  <a:srgbClr val="C00000"/>
                </a:solidFill>
              </a:rPr>
              <a:t>Summary</a:t>
            </a:r>
          </a:p>
          <a:p>
            <a:pPr marL="355600" indent="-342900" eaLnBrk="1" hangingPunct="1">
              <a:lnSpc>
                <a:spcPct val="150000"/>
              </a:lnSpc>
              <a:buFont typeface="+mj-lt"/>
              <a:buAutoNum type="arabicParenR"/>
            </a:pPr>
            <a:endParaRPr lang="en-US" altLang="en-US" dirty="0" smtClean="0"/>
          </a:p>
        </p:txBody>
      </p:sp>
    </p:spTree>
    <p:extLst>
      <p:ext uri="{BB962C8B-B14F-4D97-AF65-F5344CB8AC3E}">
        <p14:creationId xmlns:p14="http://schemas.microsoft.com/office/powerpoint/2010/main" val="1591952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smtClean="0">
                <a:solidFill>
                  <a:schemeClr val="tx1"/>
                </a:solidFill>
              </a:rPr>
              <a:t>Summary</a:t>
            </a:r>
            <a:endParaRPr lang="en-US" altLang="en-US" sz="2400" b="1" i="1" dirty="0" smtClean="0">
              <a:solidFill>
                <a:srgbClr val="C00000"/>
              </a:solidFill>
            </a:endParaRPr>
          </a:p>
        </p:txBody>
      </p:sp>
      <p:sp>
        <p:nvSpPr>
          <p:cNvPr id="6" name="object 3"/>
          <p:cNvSpPr txBox="1">
            <a:spLocks noChangeArrowheads="1"/>
          </p:cNvSpPr>
          <p:nvPr/>
        </p:nvSpPr>
        <p:spPr bwMode="auto">
          <a:xfrm>
            <a:off x="298450" y="1066800"/>
            <a:ext cx="8686800"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3"/>
              </a:buBlip>
            </a:pPr>
            <a:r>
              <a:rPr lang="de-DE" altLang="en-US" dirty="0" smtClean="0">
                <a:sym typeface="Wingdings" pitchFamily="2" charset="2"/>
              </a:rPr>
              <a:t>Model </a:t>
            </a:r>
            <a:r>
              <a:rPr lang="de-DE" altLang="en-US" dirty="0" err="1" smtClean="0">
                <a:sym typeface="Wingdings" pitchFamily="2" charset="2"/>
              </a:rPr>
              <a:t>chain</a:t>
            </a:r>
            <a:r>
              <a:rPr lang="de-DE" altLang="en-US" dirty="0" smtClean="0">
                <a:sym typeface="Wingdings" pitchFamily="2" charset="2"/>
              </a:rPr>
              <a:t> </a:t>
            </a:r>
            <a:r>
              <a:rPr lang="de-DE" altLang="en-US" dirty="0" err="1" smtClean="0">
                <a:sym typeface="Wingdings" pitchFamily="2" charset="2"/>
              </a:rPr>
              <a:t>for</a:t>
            </a:r>
            <a:r>
              <a:rPr lang="de-DE" altLang="en-US" dirty="0" smtClean="0">
                <a:sym typeface="Wingdings" pitchFamily="2" charset="2"/>
              </a:rPr>
              <a:t> AEP </a:t>
            </a:r>
            <a:r>
              <a:rPr lang="de-DE" altLang="en-US" dirty="0" err="1" smtClean="0">
                <a:sym typeface="Wingdings" pitchFamily="2" charset="2"/>
              </a:rPr>
              <a:t>simulation</a:t>
            </a:r>
            <a:r>
              <a:rPr lang="de-DE" altLang="en-US" dirty="0" smtClean="0">
                <a:sym typeface="Wingdings" pitchFamily="2" charset="2"/>
              </a:rPr>
              <a:t> </a:t>
            </a:r>
            <a:r>
              <a:rPr lang="de-DE" altLang="en-US" dirty="0" err="1" smtClean="0">
                <a:sym typeface="Wingdings" pitchFamily="2" charset="2"/>
              </a:rPr>
              <a:t>with</a:t>
            </a:r>
            <a:r>
              <a:rPr lang="de-DE" altLang="en-US" dirty="0" smtClean="0">
                <a:sym typeface="Wingdings" pitchFamily="2" charset="2"/>
              </a:rPr>
              <a:t> </a:t>
            </a:r>
            <a:r>
              <a:rPr lang="de-DE" altLang="en-US" b="1" dirty="0" smtClean="0">
                <a:solidFill>
                  <a:srgbClr val="0070C0"/>
                </a:solidFill>
                <a:sym typeface="Wingdings" pitchFamily="2" charset="2"/>
              </a:rPr>
              <a:t>CFD</a:t>
            </a:r>
            <a:r>
              <a:rPr lang="de-DE" altLang="en-US" dirty="0" smtClean="0">
                <a:sym typeface="Wingdings" pitchFamily="2" charset="2"/>
              </a:rPr>
              <a:t>:					    </a:t>
            </a:r>
            <a:r>
              <a:rPr lang="de-DE" altLang="en-US" sz="1600" dirty="0" smtClean="0">
                <a:solidFill>
                  <a:srgbClr val="C00000"/>
                </a:solidFill>
                <a:sym typeface="Wingdings" pitchFamily="2" charset="2"/>
              </a:rPr>
              <a:t>WRF  2100 </a:t>
            </a:r>
            <a:r>
              <a:rPr lang="de-DE" altLang="en-US" sz="1600" dirty="0" err="1" smtClean="0">
                <a:solidFill>
                  <a:srgbClr val="C00000"/>
                </a:solidFill>
                <a:sym typeface="Wingdings" pitchFamily="2" charset="2"/>
              </a:rPr>
              <a:t>states</a:t>
            </a:r>
            <a:r>
              <a:rPr lang="de-DE" altLang="en-US" sz="1600" dirty="0" smtClean="0">
                <a:solidFill>
                  <a:srgbClr val="C00000"/>
                </a:solidFill>
                <a:sym typeface="Wingdings" pitchFamily="2" charset="2"/>
              </a:rPr>
              <a:t>  </a:t>
            </a:r>
            <a:r>
              <a:rPr lang="de-DE" altLang="en-US" sz="1600" dirty="0" err="1" smtClean="0">
                <a:solidFill>
                  <a:srgbClr val="C00000"/>
                </a:solidFill>
                <a:sym typeface="Wingdings" pitchFamily="2" charset="2"/>
              </a:rPr>
              <a:t>select</a:t>
            </a:r>
            <a:r>
              <a:rPr lang="de-DE" altLang="en-US" sz="1600" dirty="0" smtClean="0">
                <a:solidFill>
                  <a:srgbClr val="C00000"/>
                </a:solidFill>
                <a:sym typeface="Wingdings" pitchFamily="2" charset="2"/>
              </a:rPr>
              <a:t> 180  </a:t>
            </a:r>
            <a:r>
              <a:rPr lang="de-DE" altLang="en-US" sz="1600" dirty="0" err="1" smtClean="0">
                <a:solidFill>
                  <a:srgbClr val="C00000"/>
                </a:solidFill>
                <a:sym typeface="Wingdings" pitchFamily="2" charset="2"/>
              </a:rPr>
              <a:t>run</a:t>
            </a:r>
            <a:r>
              <a:rPr lang="de-DE" altLang="en-US" sz="1600" dirty="0" smtClean="0">
                <a:solidFill>
                  <a:srgbClr val="C00000"/>
                </a:solidFill>
                <a:sym typeface="Wingdings" pitchFamily="2" charset="2"/>
              </a:rPr>
              <a:t> CFD  </a:t>
            </a:r>
            <a:r>
              <a:rPr lang="de-DE" altLang="en-US" sz="1600" dirty="0" err="1" smtClean="0">
                <a:solidFill>
                  <a:srgbClr val="C00000"/>
                </a:solidFill>
                <a:sym typeface="Wingdings" pitchFamily="2" charset="2"/>
              </a:rPr>
              <a:t>Apply</a:t>
            </a:r>
            <a:r>
              <a:rPr lang="de-DE" altLang="en-US" sz="1600" dirty="0" smtClean="0">
                <a:solidFill>
                  <a:srgbClr val="C00000"/>
                </a:solidFill>
                <a:sym typeface="Wingdings" pitchFamily="2" charset="2"/>
              </a:rPr>
              <a:t> Reynolds </a:t>
            </a:r>
            <a:r>
              <a:rPr lang="de-DE" altLang="en-US" sz="1600" dirty="0" err="1" smtClean="0">
                <a:solidFill>
                  <a:srgbClr val="C00000"/>
                </a:solidFill>
                <a:sym typeface="Wingdings" pitchFamily="2" charset="2"/>
              </a:rPr>
              <a:t>similarity</a:t>
            </a:r>
            <a:r>
              <a:rPr lang="de-DE" altLang="en-US" sz="1600" dirty="0" smtClean="0">
                <a:solidFill>
                  <a:srgbClr val="C00000"/>
                </a:solidFill>
                <a:sym typeface="Wingdings" pitchFamily="2" charset="2"/>
              </a:rPr>
              <a:t>  Average </a:t>
            </a:r>
            <a:r>
              <a:rPr lang="de-DE" altLang="en-US" sz="1600" dirty="0" err="1" smtClean="0">
                <a:solidFill>
                  <a:srgbClr val="C00000"/>
                </a:solidFill>
                <a:sym typeface="Wingdings" pitchFamily="2" charset="2"/>
              </a:rPr>
              <a:t>results</a:t>
            </a:r>
            <a:endParaRPr lang="de-DE" altLang="en-US" sz="1600" dirty="0">
              <a:solidFill>
                <a:srgbClr val="C00000"/>
              </a:solidFill>
              <a:sym typeface="Wingdings" pitchFamily="2" charset="2"/>
            </a:endParaRPr>
          </a:p>
          <a:p>
            <a:pPr eaLnBrk="1" hangingPunct="1">
              <a:lnSpc>
                <a:spcPct val="150000"/>
              </a:lnSpc>
              <a:buSzPct val="125000"/>
              <a:buFontTx/>
              <a:buBlip>
                <a:blip r:embed="rId3"/>
              </a:buBlip>
            </a:pPr>
            <a:r>
              <a:rPr lang="de-DE" altLang="en-US" dirty="0" smtClean="0">
                <a:sym typeface="Wingdings" pitchFamily="2" charset="2"/>
              </a:rPr>
              <a:t>Model </a:t>
            </a:r>
            <a:r>
              <a:rPr lang="de-DE" altLang="en-US" dirty="0" err="1" smtClean="0">
                <a:sym typeface="Wingdings" pitchFamily="2" charset="2"/>
              </a:rPr>
              <a:t>chain</a:t>
            </a:r>
            <a:r>
              <a:rPr lang="de-DE" altLang="en-US" dirty="0" smtClean="0">
                <a:sym typeface="Wingdings" pitchFamily="2" charset="2"/>
              </a:rPr>
              <a:t> </a:t>
            </a:r>
            <a:r>
              <a:rPr lang="de-DE" altLang="en-US" dirty="0" err="1" smtClean="0">
                <a:sym typeface="Wingdings" pitchFamily="2" charset="2"/>
              </a:rPr>
              <a:t>for</a:t>
            </a:r>
            <a:r>
              <a:rPr lang="de-DE" altLang="en-US" dirty="0" smtClean="0">
                <a:sym typeface="Wingdings" pitchFamily="2" charset="2"/>
              </a:rPr>
              <a:t> </a:t>
            </a:r>
            <a:r>
              <a:rPr lang="de-DE" altLang="en-US" dirty="0" err="1" smtClean="0">
                <a:sym typeface="Wingdings" pitchFamily="2" charset="2"/>
              </a:rPr>
              <a:t>wake</a:t>
            </a:r>
            <a:r>
              <a:rPr lang="de-DE" altLang="en-US" dirty="0" smtClean="0">
                <a:sym typeface="Wingdings" pitchFamily="2" charset="2"/>
              </a:rPr>
              <a:t> </a:t>
            </a:r>
            <a:r>
              <a:rPr lang="de-DE" altLang="en-US" dirty="0" err="1" smtClean="0">
                <a:sym typeface="Wingdings" pitchFamily="2" charset="2"/>
              </a:rPr>
              <a:t>modelling</a:t>
            </a:r>
            <a:r>
              <a:rPr lang="de-DE" altLang="en-US" dirty="0" smtClean="0">
                <a:sym typeface="Wingdings" pitchFamily="2" charset="2"/>
              </a:rPr>
              <a:t> </a:t>
            </a:r>
            <a:r>
              <a:rPr lang="de-DE" altLang="en-US" dirty="0" err="1" smtClean="0">
                <a:sym typeface="Wingdings" pitchFamily="2" charset="2"/>
              </a:rPr>
              <a:t>code</a:t>
            </a:r>
            <a:r>
              <a:rPr lang="de-DE" altLang="en-US" dirty="0" smtClean="0">
                <a:sym typeface="Wingdings" pitchFamily="2" charset="2"/>
              </a:rPr>
              <a:t> </a:t>
            </a:r>
            <a:r>
              <a:rPr lang="de-DE" altLang="en-US" b="1" dirty="0" err="1" smtClean="0">
                <a:solidFill>
                  <a:srgbClr val="0070C0"/>
                </a:solidFill>
                <a:sym typeface="Wingdings" pitchFamily="2" charset="2"/>
              </a:rPr>
              <a:t>flapFOAM</a:t>
            </a:r>
            <a:r>
              <a:rPr lang="de-DE" altLang="en-US" dirty="0" smtClean="0">
                <a:solidFill>
                  <a:srgbClr val="0070C0"/>
                </a:solidFill>
                <a:sym typeface="Wingdings" pitchFamily="2" charset="2"/>
              </a:rPr>
              <a:t>:</a:t>
            </a:r>
            <a:r>
              <a:rPr lang="de-DE" altLang="en-US" dirty="0">
                <a:sym typeface="Wingdings" pitchFamily="2" charset="2"/>
              </a:rPr>
              <a:t>				    </a:t>
            </a:r>
            <a:r>
              <a:rPr lang="de-DE" altLang="en-US" sz="1600" dirty="0">
                <a:solidFill>
                  <a:srgbClr val="C00000"/>
                </a:solidFill>
                <a:sym typeface="Wingdings" pitchFamily="2" charset="2"/>
              </a:rPr>
              <a:t>WRF  2100 </a:t>
            </a:r>
            <a:r>
              <a:rPr lang="de-DE" altLang="en-US" sz="1600" dirty="0" err="1">
                <a:solidFill>
                  <a:srgbClr val="C00000"/>
                </a:solidFill>
                <a:sym typeface="Wingdings" pitchFamily="2" charset="2"/>
              </a:rPr>
              <a:t>states</a:t>
            </a:r>
            <a:r>
              <a:rPr lang="de-DE" altLang="en-US" sz="1600" dirty="0">
                <a:solidFill>
                  <a:srgbClr val="C00000"/>
                </a:solidFill>
                <a:sym typeface="Wingdings" pitchFamily="2" charset="2"/>
              </a:rPr>
              <a:t>  </a:t>
            </a:r>
            <a:r>
              <a:rPr lang="de-DE" altLang="en-US" sz="1600" dirty="0" err="1" smtClean="0">
                <a:solidFill>
                  <a:srgbClr val="C00000"/>
                </a:solidFill>
                <a:sym typeface="Wingdings" pitchFamily="2" charset="2"/>
              </a:rPr>
              <a:t>run</a:t>
            </a:r>
            <a:r>
              <a:rPr lang="de-DE" altLang="en-US" sz="1600" dirty="0" smtClean="0">
                <a:solidFill>
                  <a:srgbClr val="C00000"/>
                </a:solidFill>
                <a:sym typeface="Wingdings" pitchFamily="2" charset="2"/>
              </a:rPr>
              <a:t> </a:t>
            </a:r>
            <a:r>
              <a:rPr lang="de-DE" altLang="en-US" sz="1600" dirty="0" err="1" smtClean="0">
                <a:solidFill>
                  <a:srgbClr val="C00000"/>
                </a:solidFill>
                <a:sym typeface="Wingdings" pitchFamily="2" charset="2"/>
              </a:rPr>
              <a:t>flapFOAM</a:t>
            </a:r>
            <a:r>
              <a:rPr lang="de-DE" altLang="en-US" sz="1600" dirty="0" smtClean="0">
                <a:solidFill>
                  <a:srgbClr val="C00000"/>
                </a:solidFill>
                <a:sym typeface="Wingdings" pitchFamily="2" charset="2"/>
              </a:rPr>
              <a:t>  </a:t>
            </a:r>
            <a:r>
              <a:rPr lang="de-DE" altLang="en-US" sz="1600" dirty="0">
                <a:solidFill>
                  <a:srgbClr val="C00000"/>
                </a:solidFill>
                <a:sym typeface="Wingdings" pitchFamily="2" charset="2"/>
              </a:rPr>
              <a:t>Average </a:t>
            </a:r>
            <a:r>
              <a:rPr lang="de-DE" altLang="en-US" sz="1600" dirty="0" err="1" smtClean="0">
                <a:solidFill>
                  <a:srgbClr val="C00000"/>
                </a:solidFill>
                <a:sym typeface="Wingdings" pitchFamily="2" charset="2"/>
              </a:rPr>
              <a:t>results</a:t>
            </a:r>
            <a:endParaRPr lang="de-DE" altLang="en-US" sz="1600" dirty="0" smtClean="0">
              <a:solidFill>
                <a:srgbClr val="C00000"/>
              </a:solidFill>
              <a:sym typeface="Wingdings" pitchFamily="2" charset="2"/>
            </a:endParaRPr>
          </a:p>
          <a:p>
            <a:pPr eaLnBrk="1" hangingPunct="1">
              <a:lnSpc>
                <a:spcPct val="150000"/>
              </a:lnSpc>
              <a:buSzPct val="125000"/>
              <a:buFontTx/>
              <a:buBlip>
                <a:blip r:embed="rId3"/>
              </a:buBlip>
            </a:pPr>
            <a:r>
              <a:rPr lang="de-DE" altLang="en-US" dirty="0" smtClean="0">
                <a:sym typeface="Wingdings" pitchFamily="2" charset="2"/>
              </a:rPr>
              <a:t>The SCADA </a:t>
            </a:r>
            <a:r>
              <a:rPr lang="de-DE" altLang="en-US" dirty="0" err="1" smtClean="0">
                <a:sym typeface="Wingdings" pitchFamily="2" charset="2"/>
              </a:rPr>
              <a:t>data</a:t>
            </a:r>
            <a:r>
              <a:rPr lang="de-DE" altLang="en-US" dirty="0" smtClean="0">
                <a:sym typeface="Wingdings" pitchFamily="2" charset="2"/>
              </a:rPr>
              <a:t> </a:t>
            </a:r>
            <a:r>
              <a:rPr lang="de-DE" altLang="en-US" dirty="0" err="1" smtClean="0">
                <a:sym typeface="Wingdings" pitchFamily="2" charset="2"/>
              </a:rPr>
              <a:t>set</a:t>
            </a:r>
            <a:r>
              <a:rPr lang="de-DE" altLang="en-US" dirty="0" smtClean="0">
                <a:sym typeface="Wingdings" pitchFamily="2" charset="2"/>
              </a:rPr>
              <a:t> </a:t>
            </a:r>
            <a:r>
              <a:rPr lang="de-DE" altLang="en-US" dirty="0" err="1" smtClean="0">
                <a:sym typeface="Wingdings" pitchFamily="2" charset="2"/>
              </a:rPr>
              <a:t>for</a:t>
            </a:r>
            <a:r>
              <a:rPr lang="de-DE" altLang="en-US" dirty="0" smtClean="0">
                <a:sym typeface="Wingdings" pitchFamily="2" charset="2"/>
              </a:rPr>
              <a:t> 2015 </a:t>
            </a:r>
            <a:r>
              <a:rPr lang="de-DE" altLang="en-US" dirty="0" err="1" smtClean="0">
                <a:sym typeface="Wingdings" pitchFamily="2" charset="2"/>
              </a:rPr>
              <a:t>has</a:t>
            </a:r>
            <a:r>
              <a:rPr lang="de-DE" altLang="en-US" dirty="0" smtClean="0">
                <a:sym typeface="Wingdings" pitchFamily="2" charset="2"/>
              </a:rPr>
              <a:t> </a:t>
            </a:r>
            <a:r>
              <a:rPr lang="de-DE" altLang="en-US" dirty="0" err="1" smtClean="0">
                <a:sym typeface="Wingdings" pitchFamily="2" charset="2"/>
              </a:rPr>
              <a:t>too</a:t>
            </a:r>
            <a:r>
              <a:rPr lang="de-DE" altLang="en-US" dirty="0" smtClean="0">
                <a:sym typeface="Wingdings" pitchFamily="2" charset="2"/>
              </a:rPr>
              <a:t> large </a:t>
            </a:r>
            <a:r>
              <a:rPr lang="de-DE" altLang="en-US" dirty="0" err="1" smtClean="0">
                <a:sym typeface="Wingdings" pitchFamily="2" charset="2"/>
              </a:rPr>
              <a:t>error</a:t>
            </a:r>
            <a:r>
              <a:rPr lang="de-DE" altLang="en-US" dirty="0" smtClean="0">
                <a:sym typeface="Wingdings" pitchFamily="2" charset="2"/>
              </a:rPr>
              <a:t> due </a:t>
            </a:r>
            <a:r>
              <a:rPr lang="de-DE" altLang="en-US" dirty="0" err="1" smtClean="0">
                <a:sym typeface="Wingdings" pitchFamily="2" charset="2"/>
              </a:rPr>
              <a:t>to</a:t>
            </a:r>
            <a:r>
              <a:rPr lang="de-DE" altLang="en-US" dirty="0" smtClean="0">
                <a:sym typeface="Wingdings" pitchFamily="2" charset="2"/>
              </a:rPr>
              <a:t> strong </a:t>
            </a:r>
            <a:r>
              <a:rPr lang="de-DE" altLang="en-US" dirty="0" err="1" smtClean="0">
                <a:sym typeface="Wingdings" pitchFamily="2" charset="2"/>
              </a:rPr>
              <a:t>filter</a:t>
            </a:r>
            <a:r>
              <a:rPr lang="de-DE" altLang="en-US" dirty="0" smtClean="0">
                <a:sym typeface="Wingdings" pitchFamily="2" charset="2"/>
              </a:rPr>
              <a:t> 		    </a:t>
            </a:r>
            <a:r>
              <a:rPr lang="de-DE" altLang="en-US" dirty="0" err="1" smtClean="0">
                <a:sym typeface="Wingdings" pitchFamily="2" charset="2"/>
              </a:rPr>
              <a:t>for</a:t>
            </a:r>
            <a:r>
              <a:rPr lang="de-DE" altLang="en-US" dirty="0" smtClean="0">
                <a:sym typeface="Wingdings" pitchFamily="2" charset="2"/>
              </a:rPr>
              <a:t> </a:t>
            </a:r>
            <a:r>
              <a:rPr lang="de-DE" altLang="en-US" dirty="0" err="1" smtClean="0">
                <a:sym typeface="Wingdings" pitchFamily="2" charset="2"/>
              </a:rPr>
              <a:t>trustworthy</a:t>
            </a:r>
            <a:r>
              <a:rPr lang="de-DE" altLang="en-US" dirty="0" smtClean="0">
                <a:sym typeface="Wingdings" pitchFamily="2" charset="2"/>
              </a:rPr>
              <a:t> </a:t>
            </a:r>
            <a:r>
              <a:rPr lang="de-DE" altLang="en-US" dirty="0" err="1" smtClean="0">
                <a:sym typeface="Wingdings" pitchFamily="2" charset="2"/>
              </a:rPr>
              <a:t>comparison</a:t>
            </a:r>
            <a:endParaRPr lang="de-DE" altLang="en-US" dirty="0" smtClean="0">
              <a:sym typeface="Wingdings" pitchFamily="2" charset="2"/>
            </a:endParaRPr>
          </a:p>
          <a:p>
            <a:pPr eaLnBrk="1" hangingPunct="1">
              <a:lnSpc>
                <a:spcPct val="150000"/>
              </a:lnSpc>
              <a:buSzPct val="125000"/>
              <a:buFontTx/>
              <a:buBlip>
                <a:blip r:embed="rId3"/>
              </a:buBlip>
            </a:pPr>
            <a:r>
              <a:rPr lang="de-DE" altLang="en-US" dirty="0" smtClean="0">
                <a:sym typeface="Wingdings" pitchFamily="2" charset="2"/>
              </a:rPr>
              <a:t>CFD </a:t>
            </a:r>
            <a:r>
              <a:rPr lang="de-DE" altLang="en-US" dirty="0" err="1" smtClean="0">
                <a:sym typeface="Wingdings" pitchFamily="2" charset="2"/>
              </a:rPr>
              <a:t>compares</a:t>
            </a:r>
            <a:r>
              <a:rPr lang="de-DE" altLang="en-US" dirty="0" smtClean="0">
                <a:sym typeface="Wingdings" pitchFamily="2" charset="2"/>
              </a:rPr>
              <a:t> </a:t>
            </a:r>
            <a:r>
              <a:rPr lang="de-DE" altLang="en-US" dirty="0" err="1" smtClean="0">
                <a:sym typeface="Wingdings" pitchFamily="2" charset="2"/>
              </a:rPr>
              <a:t>better</a:t>
            </a:r>
            <a:r>
              <a:rPr lang="de-DE" altLang="en-US" dirty="0" smtClean="0">
                <a:sym typeface="Wingdings" pitchFamily="2" charset="2"/>
              </a:rPr>
              <a:t> </a:t>
            </a:r>
            <a:r>
              <a:rPr lang="de-DE" altLang="en-US" dirty="0" err="1" smtClean="0">
                <a:sym typeface="Wingdings" pitchFamily="2" charset="2"/>
              </a:rPr>
              <a:t>to</a:t>
            </a:r>
            <a:r>
              <a:rPr lang="de-DE" altLang="en-US" dirty="0" smtClean="0">
                <a:sym typeface="Wingdings" pitchFamily="2" charset="2"/>
              </a:rPr>
              <a:t> SCADA </a:t>
            </a:r>
            <a:r>
              <a:rPr lang="de-DE" altLang="en-US" dirty="0" err="1" smtClean="0">
                <a:sym typeface="Wingdings" pitchFamily="2" charset="2"/>
              </a:rPr>
              <a:t>data</a:t>
            </a:r>
            <a:r>
              <a:rPr lang="de-DE" altLang="en-US" dirty="0" smtClean="0">
                <a:sym typeface="Wingdings" pitchFamily="2" charset="2"/>
              </a:rPr>
              <a:t> 2011 – 2014 due </a:t>
            </a:r>
            <a:r>
              <a:rPr lang="de-DE" altLang="en-US" dirty="0" err="1" smtClean="0">
                <a:sym typeface="Wingdings" pitchFamily="2" charset="2"/>
              </a:rPr>
              <a:t>to</a:t>
            </a:r>
            <a:r>
              <a:rPr lang="de-DE" altLang="en-US" dirty="0" smtClean="0">
                <a:sym typeface="Wingdings" pitchFamily="2" charset="2"/>
              </a:rPr>
              <a:t> larger sample</a:t>
            </a:r>
          </a:p>
          <a:p>
            <a:pPr eaLnBrk="1" hangingPunct="1">
              <a:lnSpc>
                <a:spcPct val="150000"/>
              </a:lnSpc>
              <a:buSzPct val="125000"/>
              <a:buFontTx/>
              <a:buBlip>
                <a:blip r:embed="rId3"/>
              </a:buBlip>
            </a:pPr>
            <a:r>
              <a:rPr lang="de-DE" altLang="en-US" dirty="0" err="1" smtClean="0">
                <a:sym typeface="Wingdings" pitchFamily="2" charset="2"/>
              </a:rPr>
              <a:t>flapFOAM</a:t>
            </a:r>
            <a:r>
              <a:rPr lang="de-DE" altLang="en-US" dirty="0" smtClean="0">
                <a:sym typeface="Wingdings" pitchFamily="2" charset="2"/>
              </a:rPr>
              <a:t> </a:t>
            </a:r>
            <a:r>
              <a:rPr lang="de-DE" altLang="en-US" dirty="0" err="1" smtClean="0">
                <a:sym typeface="Wingdings" pitchFamily="2" charset="2"/>
              </a:rPr>
              <a:t>underestimates</a:t>
            </a:r>
            <a:r>
              <a:rPr lang="de-DE" altLang="en-US" dirty="0" smtClean="0">
                <a:sym typeface="Wingdings" pitchFamily="2" charset="2"/>
              </a:rPr>
              <a:t> AEP  </a:t>
            </a:r>
            <a:r>
              <a:rPr lang="de-DE" altLang="en-US" dirty="0" err="1" smtClean="0">
                <a:sym typeface="Wingdings" pitchFamily="2" charset="2"/>
              </a:rPr>
              <a:t>reason</a:t>
            </a:r>
            <a:r>
              <a:rPr lang="de-DE" altLang="en-US" dirty="0" smtClean="0">
                <a:sym typeface="Wingdings" pitchFamily="2" charset="2"/>
              </a:rPr>
              <a:t> </a:t>
            </a:r>
            <a:r>
              <a:rPr lang="de-DE" altLang="en-US" dirty="0" err="1" smtClean="0">
                <a:sym typeface="Wingdings" pitchFamily="2" charset="2"/>
              </a:rPr>
              <a:t>unclear</a:t>
            </a:r>
            <a:r>
              <a:rPr lang="de-DE" altLang="en-US" dirty="0" smtClean="0">
                <a:sym typeface="Wingdings" pitchFamily="2" charset="2"/>
              </a:rPr>
              <a:t>, </a:t>
            </a:r>
            <a:r>
              <a:rPr lang="de-DE" altLang="en-US" dirty="0" err="1" smtClean="0">
                <a:sym typeface="Wingdings" pitchFamily="2" charset="2"/>
              </a:rPr>
              <a:t>further</a:t>
            </a:r>
            <a:r>
              <a:rPr lang="de-DE" altLang="en-US" dirty="0" smtClean="0">
                <a:sym typeface="Wingdings" pitchFamily="2" charset="2"/>
              </a:rPr>
              <a:t> </a:t>
            </a:r>
            <a:r>
              <a:rPr lang="de-DE" altLang="en-US" dirty="0" err="1" smtClean="0">
                <a:sym typeface="Wingdings" pitchFamily="2" charset="2"/>
              </a:rPr>
              <a:t>work</a:t>
            </a:r>
            <a:r>
              <a:rPr lang="de-DE" altLang="en-US" dirty="0" smtClean="0">
                <a:sym typeface="Wingdings" pitchFamily="2" charset="2"/>
              </a:rPr>
              <a:t> </a:t>
            </a:r>
            <a:r>
              <a:rPr lang="de-DE" altLang="en-US" dirty="0" err="1" smtClean="0">
                <a:sym typeface="Wingdings" pitchFamily="2" charset="2"/>
              </a:rPr>
              <a:t>needed</a:t>
            </a:r>
            <a:endParaRPr lang="de-DE" altLang="en-US" dirty="0" smtClean="0">
              <a:sym typeface="Wingdings" pitchFamily="2" charset="2"/>
            </a:endParaRPr>
          </a:p>
          <a:p>
            <a:pPr eaLnBrk="1" hangingPunct="1">
              <a:lnSpc>
                <a:spcPct val="150000"/>
              </a:lnSpc>
              <a:buSzPct val="125000"/>
              <a:buFontTx/>
              <a:buBlip>
                <a:blip r:embed="rId3"/>
              </a:buBlip>
            </a:pPr>
            <a:r>
              <a:rPr lang="de-DE" altLang="en-US" dirty="0" smtClean="0">
                <a:sym typeface="Wingdings" pitchFamily="2" charset="2"/>
              </a:rPr>
              <a:t>A </a:t>
            </a:r>
            <a:r>
              <a:rPr lang="de-DE" altLang="en-US" dirty="0" err="1" smtClean="0">
                <a:sym typeface="Wingdings" pitchFamily="2" charset="2"/>
              </a:rPr>
              <a:t>new</a:t>
            </a:r>
            <a:r>
              <a:rPr lang="de-DE" altLang="en-US" dirty="0" smtClean="0">
                <a:sym typeface="Wingdings" pitchFamily="2" charset="2"/>
              </a:rPr>
              <a:t> thermal </a:t>
            </a:r>
            <a:r>
              <a:rPr lang="de-DE" altLang="en-US" dirty="0" err="1" smtClean="0">
                <a:sym typeface="Wingdings" pitchFamily="2" charset="2"/>
              </a:rPr>
              <a:t>wake</a:t>
            </a:r>
            <a:r>
              <a:rPr lang="de-DE" altLang="en-US" dirty="0" smtClean="0">
                <a:sym typeface="Wingdings" pitchFamily="2" charset="2"/>
              </a:rPr>
              <a:t> </a:t>
            </a:r>
            <a:r>
              <a:rPr lang="de-DE" altLang="en-US" dirty="0" err="1" smtClean="0">
                <a:sym typeface="Wingdings" pitchFamily="2" charset="2"/>
              </a:rPr>
              <a:t>transformation</a:t>
            </a:r>
            <a:r>
              <a:rPr lang="de-DE" altLang="en-US" dirty="0" smtClean="0">
                <a:sym typeface="Wingdings" pitchFamily="2" charset="2"/>
              </a:rPr>
              <a:t> </a:t>
            </a:r>
            <a:r>
              <a:rPr lang="de-DE" altLang="en-US" dirty="0" err="1" smtClean="0">
                <a:sym typeface="Wingdings" pitchFamily="2" charset="2"/>
              </a:rPr>
              <a:t>of</a:t>
            </a:r>
            <a:r>
              <a:rPr lang="de-DE" altLang="en-US" dirty="0" smtClean="0">
                <a:sym typeface="Wingdings" pitchFamily="2" charset="2"/>
              </a:rPr>
              <a:t> </a:t>
            </a:r>
            <a:r>
              <a:rPr lang="de-DE" altLang="en-US" dirty="0" err="1" smtClean="0">
                <a:sym typeface="Wingdings" pitchFamily="2" charset="2"/>
              </a:rPr>
              <a:t>wake</a:t>
            </a:r>
            <a:r>
              <a:rPr lang="de-DE" altLang="en-US" dirty="0" smtClean="0">
                <a:sym typeface="Wingdings" pitchFamily="2" charset="2"/>
              </a:rPr>
              <a:t> </a:t>
            </a:r>
            <a:r>
              <a:rPr lang="de-DE" altLang="en-US" dirty="0" err="1" smtClean="0">
                <a:sym typeface="Wingdings" pitchFamily="2" charset="2"/>
              </a:rPr>
              <a:t>models</a:t>
            </a:r>
            <a:r>
              <a:rPr lang="de-DE" altLang="en-US" dirty="0" smtClean="0">
                <a:sym typeface="Wingdings" pitchFamily="2" charset="2"/>
              </a:rPr>
              <a:t> was </a:t>
            </a:r>
            <a:r>
              <a:rPr lang="de-DE" altLang="en-US" dirty="0" err="1" smtClean="0">
                <a:sym typeface="Wingdings" pitchFamily="2" charset="2"/>
              </a:rPr>
              <a:t>presented</a:t>
            </a:r>
            <a:r>
              <a:rPr lang="de-DE" altLang="en-US" dirty="0" smtClean="0">
                <a:sym typeface="Wingdings" pitchFamily="2" charset="2"/>
              </a:rPr>
              <a:t>, </a:t>
            </a:r>
            <a:r>
              <a:rPr lang="de-DE" altLang="en-US" dirty="0" err="1" smtClean="0">
                <a:sym typeface="Wingdings" pitchFamily="2" charset="2"/>
              </a:rPr>
              <a:t>based</a:t>
            </a:r>
            <a:r>
              <a:rPr lang="de-DE" altLang="en-US" dirty="0" smtClean="0">
                <a:sym typeface="Wingdings" pitchFamily="2" charset="2"/>
              </a:rPr>
              <a:t> on </a:t>
            </a:r>
            <a:r>
              <a:rPr lang="de-DE" altLang="en-US" dirty="0" err="1" smtClean="0">
                <a:sym typeface="Wingdings" pitchFamily="2" charset="2"/>
              </a:rPr>
              <a:t>comparison</a:t>
            </a:r>
            <a:r>
              <a:rPr lang="de-DE" altLang="en-US" dirty="0" smtClean="0">
                <a:sym typeface="Wingdings" pitchFamily="2" charset="2"/>
              </a:rPr>
              <a:t> </a:t>
            </a:r>
            <a:r>
              <a:rPr lang="de-DE" altLang="en-US" dirty="0" err="1" smtClean="0">
                <a:sym typeface="Wingdings" pitchFamily="2" charset="2"/>
              </a:rPr>
              <a:t>to</a:t>
            </a:r>
            <a:r>
              <a:rPr lang="de-DE" altLang="en-US" dirty="0" smtClean="0">
                <a:sym typeface="Wingdings" pitchFamily="2" charset="2"/>
              </a:rPr>
              <a:t> CFD RANS </a:t>
            </a:r>
            <a:r>
              <a:rPr lang="de-DE" altLang="en-US" dirty="0" err="1" smtClean="0">
                <a:sym typeface="Wingdings" pitchFamily="2" charset="2"/>
              </a:rPr>
              <a:t>actuator</a:t>
            </a:r>
            <a:r>
              <a:rPr lang="de-DE" altLang="en-US" dirty="0" smtClean="0">
                <a:sym typeface="Wingdings" pitchFamily="2" charset="2"/>
              </a:rPr>
              <a:t> </a:t>
            </a:r>
            <a:r>
              <a:rPr lang="de-DE" altLang="en-US" dirty="0" err="1" smtClean="0">
                <a:sym typeface="Wingdings" pitchFamily="2" charset="2"/>
              </a:rPr>
              <a:t>disk</a:t>
            </a:r>
            <a:r>
              <a:rPr lang="de-DE" altLang="en-US" dirty="0" smtClean="0">
                <a:sym typeface="Wingdings" pitchFamily="2" charset="2"/>
              </a:rPr>
              <a:t> </a:t>
            </a:r>
            <a:r>
              <a:rPr lang="de-DE" altLang="en-US" dirty="0" err="1" smtClean="0">
                <a:sym typeface="Wingdings" pitchFamily="2" charset="2"/>
              </a:rPr>
              <a:t>simulations</a:t>
            </a:r>
            <a:r>
              <a:rPr lang="de-DE" altLang="en-US" dirty="0" smtClean="0">
                <a:sym typeface="Wingdings" pitchFamily="2" charset="2"/>
              </a:rPr>
              <a:t>. Further </a:t>
            </a:r>
            <a:r>
              <a:rPr lang="de-DE" altLang="en-US" dirty="0" err="1" smtClean="0">
                <a:sym typeface="Wingdings" pitchFamily="2" charset="2"/>
              </a:rPr>
              <a:t>validation</a:t>
            </a:r>
            <a:r>
              <a:rPr lang="de-DE" altLang="en-US" dirty="0" smtClean="0">
                <a:sym typeface="Wingdings" pitchFamily="2" charset="2"/>
              </a:rPr>
              <a:t> </a:t>
            </a:r>
            <a:r>
              <a:rPr lang="de-DE" altLang="en-US" dirty="0" err="1" smtClean="0">
                <a:sym typeface="Wingdings" pitchFamily="2" charset="2"/>
              </a:rPr>
              <a:t>is</a:t>
            </a:r>
            <a:r>
              <a:rPr lang="de-DE" altLang="en-US" dirty="0" smtClean="0">
                <a:sym typeface="Wingdings" pitchFamily="2" charset="2"/>
              </a:rPr>
              <a:t> </a:t>
            </a:r>
            <a:r>
              <a:rPr lang="de-DE" altLang="en-US" dirty="0" err="1" smtClean="0">
                <a:sym typeface="Wingdings" pitchFamily="2" charset="2"/>
              </a:rPr>
              <a:t>needed</a:t>
            </a:r>
            <a:r>
              <a:rPr lang="de-DE" altLang="en-US" dirty="0" smtClean="0">
                <a:sym typeface="Wingdings" pitchFamily="2" charset="2"/>
              </a:rPr>
              <a:t>.</a:t>
            </a:r>
          </a:p>
          <a:p>
            <a:pPr eaLnBrk="1" hangingPunct="1">
              <a:lnSpc>
                <a:spcPct val="150000"/>
              </a:lnSpc>
              <a:buSzPct val="125000"/>
              <a:buFontTx/>
              <a:buBlip>
                <a:blip r:embed="rId3"/>
              </a:buBlip>
            </a:pPr>
            <a:endParaRPr lang="de-DE" altLang="en-US" dirty="0" smtClean="0">
              <a:sym typeface="Wingdings" pitchFamily="2" charset="2"/>
            </a:endParaRPr>
          </a:p>
        </p:txBody>
      </p:sp>
    </p:spTree>
    <p:extLst>
      <p:ext uri="{BB962C8B-B14F-4D97-AF65-F5344CB8AC3E}">
        <p14:creationId xmlns:p14="http://schemas.microsoft.com/office/powerpoint/2010/main" val="2827801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bject 2"/>
          <p:cNvSpPr>
            <a:spLocks noChangeArrowheads="1"/>
          </p:cNvSpPr>
          <p:nvPr/>
        </p:nvSpPr>
        <p:spPr bwMode="auto">
          <a:xfrm>
            <a:off x="0" y="0"/>
            <a:ext cx="9136063" cy="197961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altLang="en-US"/>
          </a:p>
        </p:txBody>
      </p:sp>
      <p:sp>
        <p:nvSpPr>
          <p:cNvPr id="3" name="object 3"/>
          <p:cNvSpPr txBox="1">
            <a:spLocks noGrp="1"/>
          </p:cNvSpPr>
          <p:nvPr>
            <p:ph type="title"/>
          </p:nvPr>
        </p:nvSpPr>
        <p:spPr>
          <a:xfrm>
            <a:off x="682625" y="2827338"/>
            <a:ext cx="7783513" cy="438150"/>
          </a:xfrm>
        </p:spPr>
        <p:txBody>
          <a:bodyPr vert="horz" wrap="square" rtlCol="0">
            <a:spAutoFit/>
          </a:bodyPr>
          <a:lstStyle/>
          <a:p>
            <a:pPr marL="12700" eaLnBrk="1" fontAlgn="auto" hangingPunct="1">
              <a:spcBef>
                <a:spcPts val="0"/>
              </a:spcBef>
              <a:spcAft>
                <a:spcPts val="0"/>
              </a:spcAft>
              <a:defRPr/>
            </a:pPr>
            <a:r>
              <a:rPr lang="en-US" sz="2850" spc="75" dirty="0" smtClean="0"/>
              <a:t>Thank You For Your Attention</a:t>
            </a:r>
            <a:endParaRPr lang="en-US" sz="2850" dirty="0"/>
          </a:p>
        </p:txBody>
      </p:sp>
      <p:sp>
        <p:nvSpPr>
          <p:cNvPr id="5" name="object 5"/>
          <p:cNvSpPr>
            <a:spLocks noGrp="1"/>
          </p:cNvSpPr>
          <p:nvPr>
            <p:ph type="ftr" sz="quarter" idx="10"/>
          </p:nvPr>
        </p:nvSpPr>
        <p:spPr/>
        <p:txBody>
          <a:bodyPr vert="horz" rtlCol="0"/>
          <a:lstStyle/>
          <a:p>
            <a:pPr>
              <a:defRPr/>
            </a:pPr>
            <a:r>
              <a:t>©</a:t>
            </a:r>
            <a:r>
              <a:rPr spc="-100"/>
              <a:t> </a:t>
            </a:r>
            <a:r>
              <a:t>Fraunhofer</a:t>
            </a:r>
          </a:p>
        </p:txBody>
      </p:sp>
      <p:sp>
        <p:nvSpPr>
          <p:cNvPr id="16389" name="object 4"/>
          <p:cNvSpPr txBox="1">
            <a:spLocks noChangeArrowheads="1"/>
          </p:cNvSpPr>
          <p:nvPr/>
        </p:nvSpPr>
        <p:spPr bwMode="auto">
          <a:xfrm>
            <a:off x="1212850" y="3925888"/>
            <a:ext cx="6705599" cy="117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algn="ctr" eaLnBrk="1" hangingPunct="1"/>
            <a:r>
              <a:rPr lang="en-US" altLang="en-US" sz="3200" dirty="0"/>
              <a:t>Any questions?</a:t>
            </a:r>
          </a:p>
          <a:p>
            <a:pPr algn="ctr" eaLnBrk="1" hangingPunct="1">
              <a:spcBef>
                <a:spcPts val="2013"/>
              </a:spcBef>
            </a:pPr>
            <a:r>
              <a:rPr lang="en-US" altLang="en-US" sz="2800" i="1" dirty="0" smtClean="0">
                <a:hlinkClick r:id="rId3"/>
              </a:rPr>
              <a:t>jonas.schmidt@iwes.fraunhofer.de</a:t>
            </a:r>
            <a:endParaRPr lang="de-DE" altLang="en-US" sz="2800" i="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a:spLocks noGrp="1"/>
          </p:cNvSpPr>
          <p:nvPr>
            <p:ph type="ftr" sz="quarter" idx="10"/>
          </p:nvPr>
        </p:nvSpPr>
        <p:spPr/>
        <p:txBody>
          <a:bodyPr vert="horz" rtlCol="0"/>
          <a:lstStyle/>
          <a:p>
            <a:pPr>
              <a:defRPr/>
            </a:pPr>
            <a:r>
              <a:t>©</a:t>
            </a:r>
            <a:r>
              <a:rPr spc="-100"/>
              <a:t> </a:t>
            </a:r>
            <a:r>
              <a:t>Fraunhofer</a:t>
            </a:r>
          </a:p>
        </p:txBody>
      </p:sp>
      <p:sp>
        <p:nvSpPr>
          <p:cNvPr id="9" name="object 2"/>
          <p:cNvSpPr txBox="1">
            <a:spLocks/>
          </p:cNvSpPr>
          <p:nvPr/>
        </p:nvSpPr>
        <p:spPr bwMode="auto">
          <a:xfrm>
            <a:off x="415354" y="2145792"/>
            <a:ext cx="2702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r>
              <a:rPr lang="en-US" altLang="en-US" sz="2400" b="1" dirty="0" smtClean="0">
                <a:solidFill>
                  <a:srgbClr val="000000"/>
                </a:solidFill>
              </a:rPr>
              <a:t>Extra slides</a:t>
            </a:r>
            <a:endParaRPr lang="en-US" altLang="en-US" sz="2400" b="1" dirty="0">
              <a:solidFill>
                <a:srgbClr val="000000"/>
              </a:solidFill>
            </a:endParaRPr>
          </a:p>
        </p:txBody>
      </p:sp>
      <p:sp>
        <p:nvSpPr>
          <p:cNvPr id="7" name="bk object 33"/>
          <p:cNvSpPr>
            <a:spLocks noChangeArrowheads="1"/>
          </p:cNvSpPr>
          <p:nvPr/>
        </p:nvSpPr>
        <p:spPr bwMode="auto">
          <a:xfrm>
            <a:off x="0" y="0"/>
            <a:ext cx="9136063" cy="197961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altLang="en-US"/>
          </a:p>
        </p:txBody>
      </p:sp>
    </p:spTree>
    <p:extLst>
      <p:ext uri="{BB962C8B-B14F-4D97-AF65-F5344CB8AC3E}">
        <p14:creationId xmlns:p14="http://schemas.microsoft.com/office/powerpoint/2010/main" val="2398857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object 3"/>
          <p:cNvSpPr txBox="1">
            <a:spLocks noChangeArrowheads="1"/>
          </p:cNvSpPr>
          <p:nvPr/>
        </p:nvSpPr>
        <p:spPr bwMode="auto">
          <a:xfrm>
            <a:off x="444500" y="1066800"/>
            <a:ext cx="8464550" cy="78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3"/>
              </a:buBlip>
            </a:pPr>
            <a:r>
              <a:rPr lang="de-DE" altLang="en-US" dirty="0" smtClean="0"/>
              <a:t>The </a:t>
            </a:r>
            <a:r>
              <a:rPr lang="de-DE" altLang="en-US" dirty="0" err="1" smtClean="0"/>
              <a:t>full</a:t>
            </a:r>
            <a:r>
              <a:rPr lang="de-DE" altLang="en-US" dirty="0" smtClean="0"/>
              <a:t> </a:t>
            </a:r>
            <a:r>
              <a:rPr lang="de-DE" altLang="en-US" dirty="0" err="1" smtClean="0"/>
              <a:t>year</a:t>
            </a:r>
            <a:r>
              <a:rPr lang="de-DE" altLang="en-US" dirty="0" smtClean="0"/>
              <a:t> 2015 was </a:t>
            </a:r>
            <a:r>
              <a:rPr lang="de-DE" altLang="en-US" dirty="0" err="1" smtClean="0"/>
              <a:t>simulated</a:t>
            </a:r>
            <a:endParaRPr lang="de-DE" altLang="en-US" dirty="0" smtClean="0"/>
          </a:p>
          <a:p>
            <a:pPr eaLnBrk="1" hangingPunct="1">
              <a:lnSpc>
                <a:spcPct val="150000"/>
              </a:lnSpc>
              <a:buSzPct val="125000"/>
              <a:buFontTx/>
              <a:buBlip>
                <a:blip r:embed="rId3"/>
              </a:buBlip>
            </a:pPr>
            <a:r>
              <a:rPr lang="de-DE" altLang="en-US" dirty="0" smtClean="0"/>
              <a:t>3 </a:t>
            </a:r>
            <a:r>
              <a:rPr lang="de-DE" altLang="en-US" dirty="0" err="1" smtClean="0"/>
              <a:t>nested</a:t>
            </a:r>
            <a:r>
              <a:rPr lang="de-DE" altLang="en-US" dirty="0" smtClean="0"/>
              <a:t> </a:t>
            </a:r>
            <a:r>
              <a:rPr lang="de-DE" altLang="en-US" dirty="0" err="1" smtClean="0"/>
              <a:t>domains</a:t>
            </a:r>
            <a:r>
              <a:rPr lang="de-DE" altLang="en-US" dirty="0" smtClean="0"/>
              <a:t>: 19.9 km, 6.3 km, 2.1 km</a:t>
            </a:r>
          </a:p>
        </p:txBody>
      </p:sp>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err="1" smtClean="0">
                <a:solidFill>
                  <a:schemeClr val="tx1"/>
                </a:solidFill>
              </a:rPr>
              <a:t>Mesoscale</a:t>
            </a:r>
            <a:r>
              <a:rPr lang="de-DE" altLang="en-US" sz="2400" b="1" dirty="0" smtClean="0">
                <a:solidFill>
                  <a:schemeClr val="tx1"/>
                </a:solidFill>
              </a:rPr>
              <a:t> </a:t>
            </a:r>
            <a:r>
              <a:rPr lang="de-DE" altLang="en-US" sz="2400" b="1" dirty="0" err="1" smtClean="0">
                <a:solidFill>
                  <a:schemeClr val="tx1"/>
                </a:solidFill>
              </a:rPr>
              <a:t>simulation</a:t>
            </a:r>
            <a:r>
              <a:rPr lang="de-DE" altLang="en-US" sz="2400" b="1" dirty="0" smtClean="0">
                <a:solidFill>
                  <a:schemeClr val="tx1"/>
                </a:solidFill>
              </a:rPr>
              <a:t> </a:t>
            </a:r>
            <a:r>
              <a:rPr lang="de-DE" altLang="en-US" sz="2400" b="1" dirty="0" err="1" smtClean="0">
                <a:solidFill>
                  <a:schemeClr val="tx1"/>
                </a:solidFill>
              </a:rPr>
              <a:t>with</a:t>
            </a:r>
            <a:r>
              <a:rPr lang="de-DE" altLang="en-US" sz="2400" b="1" dirty="0" smtClean="0">
                <a:solidFill>
                  <a:schemeClr val="tx1"/>
                </a:solidFill>
              </a:rPr>
              <a:t> WRF</a:t>
            </a:r>
            <a:endParaRPr lang="en-US" altLang="en-US" sz="2400" b="1" dirty="0" smtClean="0">
              <a:solidFill>
                <a:schemeClr val="tx1"/>
              </a:solidFill>
            </a:endParaRPr>
          </a:p>
        </p:txBody>
      </p:sp>
      <p:pic>
        <p:nvPicPr>
          <p:cNvPr id="1027" name="Picture 3" descr="E:\temp\pics\WRF-IOWA-Domains-eps-converted-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63" y="2426208"/>
            <a:ext cx="4278365" cy="329990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temp\pics\tem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3734" y="2426208"/>
            <a:ext cx="4757206" cy="184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208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object 3"/>
          <p:cNvSpPr txBox="1">
            <a:spLocks noChangeArrowheads="1"/>
          </p:cNvSpPr>
          <p:nvPr/>
        </p:nvSpPr>
        <p:spPr bwMode="auto">
          <a:xfrm>
            <a:off x="444500" y="1066800"/>
            <a:ext cx="8159750" cy="78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3"/>
              </a:buBlip>
            </a:pPr>
            <a:r>
              <a:rPr lang="de-DE" altLang="en-US" dirty="0" smtClean="0"/>
              <a:t>In </a:t>
            </a:r>
            <a:r>
              <a:rPr lang="de-DE" altLang="en-US" dirty="0" err="1" smtClean="0"/>
              <a:t>stable</a:t>
            </a:r>
            <a:r>
              <a:rPr lang="de-DE" altLang="en-US" dirty="0" smtClean="0"/>
              <a:t> </a:t>
            </a:r>
            <a:r>
              <a:rPr lang="de-DE" altLang="en-US" dirty="0" err="1" smtClean="0"/>
              <a:t>stratification</a:t>
            </a:r>
            <a:r>
              <a:rPr lang="de-DE" altLang="en-US" dirty="0" smtClean="0"/>
              <a:t>, </a:t>
            </a:r>
            <a:r>
              <a:rPr lang="de-DE" altLang="en-US" dirty="0" err="1" smtClean="0"/>
              <a:t>our</a:t>
            </a:r>
            <a:r>
              <a:rPr lang="de-DE" altLang="en-US" dirty="0" smtClean="0"/>
              <a:t> </a:t>
            </a:r>
            <a:r>
              <a:rPr lang="de-DE" altLang="en-US" dirty="0" err="1" smtClean="0"/>
              <a:t>solver</a:t>
            </a:r>
            <a:r>
              <a:rPr lang="de-DE" altLang="en-US" dirty="0" smtClean="0"/>
              <a:t> </a:t>
            </a:r>
            <a:r>
              <a:rPr lang="de-DE" altLang="en-US" dirty="0" err="1" smtClean="0"/>
              <a:t>reproduces</a:t>
            </a:r>
            <a:r>
              <a:rPr lang="de-DE" altLang="en-US" dirty="0" smtClean="0"/>
              <a:t> </a:t>
            </a:r>
            <a:r>
              <a:rPr lang="de-DE" altLang="en-US" dirty="0" err="1" smtClean="0"/>
              <a:t>trapped</a:t>
            </a:r>
            <a:r>
              <a:rPr lang="de-DE" altLang="en-US" dirty="0" smtClean="0"/>
              <a:t> </a:t>
            </a:r>
            <a:r>
              <a:rPr lang="de-DE" altLang="en-US" dirty="0" err="1" smtClean="0"/>
              <a:t>lee</a:t>
            </a:r>
            <a:r>
              <a:rPr lang="de-DE" altLang="en-US" dirty="0" smtClean="0"/>
              <a:t> </a:t>
            </a:r>
            <a:r>
              <a:rPr lang="de-DE" altLang="en-US" dirty="0" err="1" smtClean="0"/>
              <a:t>wave</a:t>
            </a:r>
            <a:r>
              <a:rPr lang="de-DE" altLang="en-US" dirty="0" smtClean="0"/>
              <a:t> </a:t>
            </a:r>
            <a:r>
              <a:rPr lang="de-DE" altLang="en-US" dirty="0" err="1" smtClean="0"/>
              <a:t>pattern</a:t>
            </a:r>
            <a:r>
              <a:rPr lang="de-DE" altLang="en-US" dirty="0" smtClean="0"/>
              <a:t> 	   </a:t>
            </a:r>
            <a:r>
              <a:rPr lang="de-DE" altLang="en-US" dirty="0" err="1" smtClean="0"/>
              <a:t>behind</a:t>
            </a:r>
            <a:r>
              <a:rPr lang="de-DE" altLang="en-US" dirty="0" smtClean="0"/>
              <a:t> </a:t>
            </a:r>
            <a:r>
              <a:rPr lang="de-DE" altLang="en-US" dirty="0" err="1" smtClean="0"/>
              <a:t>test</a:t>
            </a:r>
            <a:r>
              <a:rPr lang="de-DE" altLang="en-US" dirty="0" smtClean="0"/>
              <a:t> </a:t>
            </a:r>
            <a:r>
              <a:rPr lang="de-DE" altLang="en-US" dirty="0" err="1" smtClean="0"/>
              <a:t>ridge</a:t>
            </a:r>
            <a:endParaRPr lang="de-DE" altLang="en-US" i="1" dirty="0" smtClean="0">
              <a:solidFill>
                <a:srgbClr val="C00000"/>
              </a:solidFill>
            </a:endParaRPr>
          </a:p>
        </p:txBody>
      </p:sp>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err="1" smtClean="0">
                <a:solidFill>
                  <a:schemeClr val="tx1"/>
                </a:solidFill>
              </a:rPr>
              <a:t>Stability</a:t>
            </a:r>
            <a:r>
              <a:rPr lang="de-DE" altLang="en-US" sz="2400" b="1" dirty="0" smtClean="0">
                <a:solidFill>
                  <a:schemeClr val="tx1"/>
                </a:solidFill>
              </a:rPr>
              <a:t> </a:t>
            </a:r>
            <a:r>
              <a:rPr lang="de-DE" altLang="en-US" sz="2400" b="1" dirty="0" err="1" smtClean="0">
                <a:solidFill>
                  <a:schemeClr val="tx1"/>
                </a:solidFill>
              </a:rPr>
              <a:t>wake</a:t>
            </a:r>
            <a:r>
              <a:rPr lang="de-DE" altLang="en-US" sz="2400" b="1" dirty="0" smtClean="0">
                <a:solidFill>
                  <a:schemeClr val="tx1"/>
                </a:solidFill>
              </a:rPr>
              <a:t> </a:t>
            </a:r>
            <a:r>
              <a:rPr lang="de-DE" altLang="en-US" sz="2400" b="1" dirty="0" err="1" smtClean="0">
                <a:solidFill>
                  <a:schemeClr val="tx1"/>
                </a:solidFill>
              </a:rPr>
              <a:t>transformation</a:t>
            </a:r>
            <a:endParaRPr lang="en-US" altLang="en-US" sz="2400" b="1" dirty="0" smtClean="0">
              <a:solidFill>
                <a:schemeClr val="tx1"/>
              </a:solidFill>
            </a:endParaRPr>
          </a:p>
        </p:txBody>
      </p:sp>
      <p:pic>
        <p:nvPicPr>
          <p:cNvPr id="13314" name="Picture 2" descr="E:\temp\pics\tem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75" y="3858768"/>
            <a:ext cx="8884152" cy="2088007"/>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E:\temp\pics\tem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53" y="2057400"/>
            <a:ext cx="4414898" cy="1409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111229" y="3578422"/>
            <a:ext cx="3043197" cy="307777"/>
          </a:xfrm>
          <a:prstGeom prst="rect">
            <a:avLst/>
          </a:prstGeom>
          <a:noFill/>
        </p:spPr>
        <p:txBody>
          <a:bodyPr wrap="square" rtlCol="0">
            <a:spAutoFit/>
          </a:bodyPr>
          <a:lstStyle/>
          <a:p>
            <a:r>
              <a:rPr lang="de-DE" sz="1400" dirty="0" smtClean="0"/>
              <a:t>Horizontal </a:t>
            </a:r>
            <a:r>
              <a:rPr lang="de-DE" sz="1400" dirty="0" err="1" smtClean="0"/>
              <a:t>velocity</a:t>
            </a:r>
            <a:r>
              <a:rPr lang="de-DE" sz="1400" dirty="0" smtClean="0"/>
              <a:t> </a:t>
            </a:r>
            <a:r>
              <a:rPr lang="de-DE" sz="1400" dirty="0" err="1" smtClean="0"/>
              <a:t>component</a:t>
            </a:r>
            <a:endParaRPr lang="en-US" sz="1400" dirty="0"/>
          </a:p>
        </p:txBody>
      </p:sp>
      <p:sp>
        <p:nvSpPr>
          <p:cNvPr id="10" name="Textfeld 9"/>
          <p:cNvSpPr txBox="1"/>
          <p:nvPr/>
        </p:nvSpPr>
        <p:spPr>
          <a:xfrm>
            <a:off x="4641850" y="3550991"/>
            <a:ext cx="3043197" cy="307777"/>
          </a:xfrm>
          <a:prstGeom prst="rect">
            <a:avLst/>
          </a:prstGeom>
          <a:noFill/>
        </p:spPr>
        <p:txBody>
          <a:bodyPr wrap="square" rtlCol="0">
            <a:spAutoFit/>
          </a:bodyPr>
          <a:lstStyle/>
          <a:p>
            <a:r>
              <a:rPr lang="de-DE" sz="1400" dirty="0" err="1" smtClean="0"/>
              <a:t>Vertical</a:t>
            </a:r>
            <a:r>
              <a:rPr lang="de-DE" sz="1400" dirty="0" smtClean="0"/>
              <a:t> </a:t>
            </a:r>
            <a:r>
              <a:rPr lang="de-DE" sz="1400" dirty="0" err="1" smtClean="0"/>
              <a:t>velocity</a:t>
            </a:r>
            <a:r>
              <a:rPr lang="de-DE" sz="1400" dirty="0" smtClean="0"/>
              <a:t> </a:t>
            </a:r>
            <a:r>
              <a:rPr lang="de-DE" sz="1400" dirty="0" err="1" smtClean="0"/>
              <a:t>component</a:t>
            </a:r>
            <a:endParaRPr lang="en-US" sz="1400" dirty="0"/>
          </a:p>
        </p:txBody>
      </p:sp>
    </p:spTree>
    <p:extLst>
      <p:ext uri="{BB962C8B-B14F-4D97-AF65-F5344CB8AC3E}">
        <p14:creationId xmlns:p14="http://schemas.microsoft.com/office/powerpoint/2010/main" val="4095762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a:spLocks noGrp="1"/>
          </p:cNvSpPr>
          <p:nvPr>
            <p:ph type="ftr" sz="quarter" idx="10"/>
          </p:nvPr>
        </p:nvSpPr>
        <p:spPr/>
        <p:txBody>
          <a:bodyPr vert="horz" rtlCol="0"/>
          <a:lstStyle/>
          <a:p>
            <a:pPr>
              <a:defRPr/>
            </a:pPr>
            <a:r>
              <a:t>©</a:t>
            </a:r>
            <a:r>
              <a:rPr spc="-100"/>
              <a:t> </a:t>
            </a:r>
            <a:r>
              <a:t>Fraunhofer</a:t>
            </a:r>
          </a:p>
        </p:txBody>
      </p:sp>
      <p:sp>
        <p:nvSpPr>
          <p:cNvPr id="9" name="object 2"/>
          <p:cNvSpPr txBox="1">
            <a:spLocks/>
          </p:cNvSpPr>
          <p:nvPr/>
        </p:nvSpPr>
        <p:spPr bwMode="auto">
          <a:xfrm>
            <a:off x="415354" y="2145792"/>
            <a:ext cx="2702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r>
              <a:rPr lang="en-US" altLang="en-US" sz="2400" b="1" dirty="0" smtClean="0">
                <a:solidFill>
                  <a:srgbClr val="000000"/>
                </a:solidFill>
              </a:rPr>
              <a:t>Content</a:t>
            </a:r>
            <a:endParaRPr lang="en-US" altLang="en-US" sz="2400" b="1" dirty="0">
              <a:solidFill>
                <a:srgbClr val="000000"/>
              </a:solidFill>
            </a:endParaRPr>
          </a:p>
        </p:txBody>
      </p:sp>
      <p:sp>
        <p:nvSpPr>
          <p:cNvPr id="7" name="object 15"/>
          <p:cNvSpPr>
            <a:spLocks noChangeArrowheads="1"/>
          </p:cNvSpPr>
          <p:nvPr/>
        </p:nvSpPr>
        <p:spPr bwMode="auto">
          <a:xfrm>
            <a:off x="0" y="0"/>
            <a:ext cx="9136063" cy="197961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altLang="en-US"/>
          </a:p>
        </p:txBody>
      </p:sp>
      <p:sp>
        <p:nvSpPr>
          <p:cNvPr id="6" name="object 3"/>
          <p:cNvSpPr txBox="1">
            <a:spLocks noChangeArrowheads="1"/>
          </p:cNvSpPr>
          <p:nvPr/>
        </p:nvSpPr>
        <p:spPr bwMode="auto">
          <a:xfrm>
            <a:off x="3194050" y="2133600"/>
            <a:ext cx="381000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98450"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marL="355600" indent="-342900" eaLnBrk="1" hangingPunct="1">
              <a:lnSpc>
                <a:spcPct val="150000"/>
              </a:lnSpc>
              <a:buFont typeface="+mj-lt"/>
              <a:buAutoNum type="arabicParenR"/>
            </a:pPr>
            <a:r>
              <a:rPr lang="en-US" altLang="en-US" b="1" dirty="0" smtClean="0">
                <a:solidFill>
                  <a:srgbClr val="C00000"/>
                </a:solidFill>
              </a:rPr>
              <a:t>Motivation</a:t>
            </a:r>
          </a:p>
          <a:p>
            <a:pPr marL="355600" indent="-342900" eaLnBrk="1" hangingPunct="1">
              <a:lnSpc>
                <a:spcPct val="150000"/>
              </a:lnSpc>
              <a:buFont typeface="+mj-lt"/>
              <a:buAutoNum type="arabicParenR"/>
            </a:pPr>
            <a:r>
              <a:rPr lang="de-DE" altLang="en-US" dirty="0" err="1" smtClean="0"/>
              <a:t>Mesoscale</a:t>
            </a:r>
            <a:r>
              <a:rPr lang="de-DE" altLang="en-US" dirty="0" smtClean="0"/>
              <a:t> </a:t>
            </a:r>
            <a:r>
              <a:rPr lang="de-DE" altLang="en-US" dirty="0" err="1" smtClean="0"/>
              <a:t>simulation</a:t>
            </a:r>
            <a:endParaRPr lang="de-DE" altLang="en-US" dirty="0" smtClean="0"/>
          </a:p>
          <a:p>
            <a:pPr marL="355600" indent="-342900" eaLnBrk="1" hangingPunct="1">
              <a:lnSpc>
                <a:spcPct val="150000"/>
              </a:lnSpc>
              <a:buFont typeface="+mj-lt"/>
              <a:buAutoNum type="arabicParenR"/>
            </a:pPr>
            <a:r>
              <a:rPr lang="de-DE" altLang="en-US" dirty="0" smtClean="0"/>
              <a:t>AEP </a:t>
            </a:r>
            <a:r>
              <a:rPr lang="de-DE" altLang="en-US" dirty="0" err="1" smtClean="0"/>
              <a:t>calculation</a:t>
            </a:r>
            <a:r>
              <a:rPr lang="de-DE" altLang="en-US" dirty="0" smtClean="0"/>
              <a:t> </a:t>
            </a:r>
            <a:r>
              <a:rPr lang="de-DE" altLang="en-US" dirty="0" err="1" smtClean="0"/>
              <a:t>with</a:t>
            </a:r>
            <a:r>
              <a:rPr lang="de-DE" altLang="en-US" dirty="0" smtClean="0"/>
              <a:t> CFD</a:t>
            </a:r>
          </a:p>
          <a:p>
            <a:pPr marL="355600" indent="-342900" eaLnBrk="1" hangingPunct="1">
              <a:lnSpc>
                <a:spcPct val="150000"/>
              </a:lnSpc>
              <a:buFont typeface="+mj-lt"/>
              <a:buAutoNum type="arabicParenR"/>
            </a:pPr>
            <a:r>
              <a:rPr lang="de-DE" altLang="en-US" dirty="0" smtClean="0"/>
              <a:t>AEP </a:t>
            </a:r>
            <a:r>
              <a:rPr lang="de-DE" altLang="en-US" dirty="0" err="1" smtClean="0"/>
              <a:t>calculation</a:t>
            </a:r>
            <a:r>
              <a:rPr lang="de-DE" altLang="en-US" dirty="0" smtClean="0"/>
              <a:t> </a:t>
            </a:r>
            <a:r>
              <a:rPr lang="de-DE" altLang="en-US" dirty="0" err="1" smtClean="0"/>
              <a:t>with</a:t>
            </a:r>
            <a:r>
              <a:rPr lang="de-DE" altLang="en-US" dirty="0" smtClean="0"/>
              <a:t> </a:t>
            </a:r>
            <a:r>
              <a:rPr lang="de-DE" altLang="en-US" dirty="0" err="1" smtClean="0"/>
              <a:t>flapFOAM</a:t>
            </a:r>
            <a:endParaRPr lang="de-DE" altLang="en-US" dirty="0" smtClean="0"/>
          </a:p>
          <a:p>
            <a:pPr marL="355600" indent="-342900" eaLnBrk="1" hangingPunct="1">
              <a:lnSpc>
                <a:spcPct val="150000"/>
              </a:lnSpc>
              <a:buFont typeface="+mj-lt"/>
              <a:buAutoNum type="arabicParenR"/>
            </a:pPr>
            <a:r>
              <a:rPr lang="de-DE" altLang="en-US" dirty="0" err="1" smtClean="0"/>
              <a:t>Comparision</a:t>
            </a:r>
            <a:r>
              <a:rPr lang="de-DE" altLang="en-US" dirty="0" smtClean="0"/>
              <a:t> </a:t>
            </a:r>
            <a:r>
              <a:rPr lang="de-DE" altLang="en-US" dirty="0" err="1" smtClean="0"/>
              <a:t>to</a:t>
            </a:r>
            <a:r>
              <a:rPr lang="de-DE" altLang="en-US" dirty="0" smtClean="0"/>
              <a:t> SCADA </a:t>
            </a:r>
            <a:r>
              <a:rPr lang="de-DE" altLang="en-US" dirty="0" err="1" smtClean="0"/>
              <a:t>data</a:t>
            </a:r>
            <a:endParaRPr lang="de-DE" altLang="en-US" dirty="0" smtClean="0"/>
          </a:p>
          <a:p>
            <a:pPr marL="355600" indent="-342900" eaLnBrk="1" hangingPunct="1">
              <a:lnSpc>
                <a:spcPct val="150000"/>
              </a:lnSpc>
              <a:buFont typeface="+mj-lt"/>
              <a:buAutoNum type="arabicParenR"/>
            </a:pPr>
            <a:r>
              <a:rPr lang="de-DE" altLang="en-US" dirty="0" smtClean="0"/>
              <a:t>Summary</a:t>
            </a:r>
          </a:p>
          <a:p>
            <a:pPr marL="355600" indent="-342900" eaLnBrk="1" hangingPunct="1">
              <a:lnSpc>
                <a:spcPct val="150000"/>
              </a:lnSpc>
              <a:buFont typeface="+mj-lt"/>
              <a:buAutoNum type="arabicParenR"/>
            </a:pPr>
            <a:endParaRPr lang="en-US" altLang="en-US" dirty="0" smtClean="0"/>
          </a:p>
        </p:txBody>
      </p:sp>
    </p:spTree>
    <p:extLst>
      <p:ext uri="{BB962C8B-B14F-4D97-AF65-F5344CB8AC3E}">
        <p14:creationId xmlns:p14="http://schemas.microsoft.com/office/powerpoint/2010/main" val="521060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object 3"/>
          <p:cNvSpPr txBox="1">
            <a:spLocks noChangeArrowheads="1"/>
          </p:cNvSpPr>
          <p:nvPr/>
        </p:nvSpPr>
        <p:spPr bwMode="auto">
          <a:xfrm>
            <a:off x="444500" y="1066800"/>
            <a:ext cx="793115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3"/>
              </a:buBlip>
            </a:pPr>
            <a:r>
              <a:rPr lang="de-DE" altLang="en-US" dirty="0" smtClean="0"/>
              <a:t>Thermal </a:t>
            </a:r>
            <a:r>
              <a:rPr lang="de-DE" altLang="en-US" dirty="0" err="1" smtClean="0"/>
              <a:t>stratification</a:t>
            </a:r>
            <a:r>
              <a:rPr lang="de-DE" altLang="en-US" dirty="0" smtClean="0"/>
              <a:t> </a:t>
            </a:r>
            <a:r>
              <a:rPr lang="de-DE" altLang="en-US" dirty="0" err="1" smtClean="0"/>
              <a:t>is</a:t>
            </a:r>
            <a:r>
              <a:rPr lang="de-DE" altLang="en-US" dirty="0" smtClean="0"/>
              <a:t> </a:t>
            </a:r>
            <a:r>
              <a:rPr lang="de-DE" altLang="en-US" dirty="0" err="1" smtClean="0"/>
              <a:t>literally</a:t>
            </a:r>
            <a:r>
              <a:rPr lang="de-DE" altLang="en-US" dirty="0" smtClean="0"/>
              <a:t> an </a:t>
            </a:r>
            <a:r>
              <a:rPr lang="de-DE" altLang="en-US" dirty="0" err="1" smtClean="0"/>
              <a:t>every-day</a:t>
            </a:r>
            <a:r>
              <a:rPr lang="de-DE" altLang="en-US" dirty="0" smtClean="0"/>
              <a:t> </a:t>
            </a:r>
            <a:r>
              <a:rPr lang="de-DE" altLang="en-US" dirty="0" err="1" smtClean="0"/>
              <a:t>phenomenon</a:t>
            </a:r>
            <a:endParaRPr lang="de-DE" altLang="en-US" dirty="0" smtClean="0"/>
          </a:p>
          <a:p>
            <a:pPr eaLnBrk="1" hangingPunct="1">
              <a:lnSpc>
                <a:spcPct val="150000"/>
              </a:lnSpc>
              <a:buSzPct val="125000"/>
              <a:buFontTx/>
              <a:buBlip>
                <a:blip r:embed="rId3"/>
              </a:buBlip>
            </a:pPr>
            <a:r>
              <a:rPr lang="de-DE" altLang="en-US" dirty="0" smtClean="0"/>
              <a:t>Most wind </a:t>
            </a:r>
            <a:r>
              <a:rPr lang="de-DE" altLang="en-US" dirty="0" err="1" smtClean="0"/>
              <a:t>farm</a:t>
            </a:r>
            <a:r>
              <a:rPr lang="de-DE" altLang="en-US" dirty="0" smtClean="0"/>
              <a:t> </a:t>
            </a:r>
            <a:r>
              <a:rPr lang="de-DE" altLang="en-US" dirty="0" err="1" smtClean="0"/>
              <a:t>modelling</a:t>
            </a:r>
            <a:r>
              <a:rPr lang="de-DE" altLang="en-US" dirty="0" smtClean="0"/>
              <a:t> </a:t>
            </a:r>
            <a:r>
              <a:rPr lang="de-DE" altLang="en-US" dirty="0" err="1" smtClean="0"/>
              <a:t>approaches</a:t>
            </a:r>
            <a:r>
              <a:rPr lang="de-DE" altLang="en-US" dirty="0" smtClean="0"/>
              <a:t> </a:t>
            </a:r>
            <a:r>
              <a:rPr lang="de-DE" altLang="en-US" dirty="0" err="1" smtClean="0"/>
              <a:t>ignore</a:t>
            </a:r>
            <a:r>
              <a:rPr lang="de-DE" altLang="en-US" dirty="0" smtClean="0"/>
              <a:t> thermal </a:t>
            </a:r>
            <a:r>
              <a:rPr lang="de-DE" altLang="en-US" dirty="0" err="1" smtClean="0"/>
              <a:t>stratification</a:t>
            </a:r>
            <a:endParaRPr lang="de-DE" altLang="en-US" dirty="0" smtClean="0"/>
          </a:p>
          <a:p>
            <a:pPr eaLnBrk="1" hangingPunct="1">
              <a:lnSpc>
                <a:spcPct val="150000"/>
              </a:lnSpc>
              <a:buSzPct val="125000"/>
              <a:buFontTx/>
              <a:buBlip>
                <a:blip r:embed="rId3"/>
              </a:buBlip>
            </a:pPr>
            <a:r>
              <a:rPr lang="de-DE" altLang="en-US" i="1" dirty="0" err="1" smtClean="0">
                <a:solidFill>
                  <a:srgbClr val="C00000"/>
                </a:solidFill>
              </a:rPr>
              <a:t>How</a:t>
            </a:r>
            <a:r>
              <a:rPr lang="de-DE" altLang="en-US" i="1" dirty="0" smtClean="0">
                <a:solidFill>
                  <a:srgbClr val="C00000"/>
                </a:solidFill>
              </a:rPr>
              <a:t> large </a:t>
            </a:r>
            <a:r>
              <a:rPr lang="de-DE" altLang="en-US" i="1" dirty="0" err="1" smtClean="0">
                <a:solidFill>
                  <a:srgbClr val="C00000"/>
                </a:solidFill>
              </a:rPr>
              <a:t>is</a:t>
            </a:r>
            <a:r>
              <a:rPr lang="de-DE" altLang="en-US" i="1" dirty="0" smtClean="0">
                <a:solidFill>
                  <a:srgbClr val="C00000"/>
                </a:solidFill>
              </a:rPr>
              <a:t> </a:t>
            </a:r>
            <a:r>
              <a:rPr lang="de-DE" altLang="en-US" i="1" dirty="0" err="1" smtClean="0">
                <a:solidFill>
                  <a:srgbClr val="C00000"/>
                </a:solidFill>
              </a:rPr>
              <a:t>the</a:t>
            </a:r>
            <a:r>
              <a:rPr lang="de-DE" altLang="en-US" i="1" dirty="0" smtClean="0">
                <a:solidFill>
                  <a:srgbClr val="C00000"/>
                </a:solidFill>
              </a:rPr>
              <a:t> </a:t>
            </a:r>
            <a:r>
              <a:rPr lang="de-DE" altLang="en-US" i="1" dirty="0" err="1" smtClean="0">
                <a:solidFill>
                  <a:srgbClr val="C00000"/>
                </a:solidFill>
              </a:rPr>
              <a:t>corresponding</a:t>
            </a:r>
            <a:r>
              <a:rPr lang="de-DE" altLang="en-US" i="1" dirty="0" smtClean="0">
                <a:solidFill>
                  <a:srgbClr val="C00000"/>
                </a:solidFill>
              </a:rPr>
              <a:t> </a:t>
            </a:r>
            <a:r>
              <a:rPr lang="de-DE" altLang="en-US" i="1" dirty="0" err="1" smtClean="0">
                <a:solidFill>
                  <a:srgbClr val="C00000"/>
                </a:solidFill>
              </a:rPr>
              <a:t>error</a:t>
            </a:r>
            <a:r>
              <a:rPr lang="de-DE" altLang="en-US" i="1" dirty="0" smtClean="0">
                <a:solidFill>
                  <a:srgbClr val="C00000"/>
                </a:solidFill>
              </a:rPr>
              <a:t>?</a:t>
            </a:r>
          </a:p>
          <a:p>
            <a:pPr eaLnBrk="1" hangingPunct="1">
              <a:lnSpc>
                <a:spcPct val="150000"/>
              </a:lnSpc>
              <a:buSzPct val="125000"/>
              <a:buFontTx/>
              <a:buBlip>
                <a:blip r:embed="rId3"/>
              </a:buBlip>
            </a:pPr>
            <a:endParaRPr lang="de-DE" altLang="en-US" dirty="0"/>
          </a:p>
          <a:p>
            <a:pPr eaLnBrk="1" hangingPunct="1">
              <a:lnSpc>
                <a:spcPct val="150000"/>
              </a:lnSpc>
              <a:buSzPct val="125000"/>
              <a:buFontTx/>
              <a:buBlip>
                <a:blip r:embed="rId3"/>
              </a:buBlip>
            </a:pPr>
            <a:r>
              <a:rPr lang="de-DE" altLang="en-US" dirty="0" err="1" smtClean="0"/>
              <a:t>Themal</a:t>
            </a:r>
            <a:r>
              <a:rPr lang="de-DE" altLang="en-US" dirty="0" smtClean="0"/>
              <a:t> </a:t>
            </a:r>
            <a:r>
              <a:rPr lang="de-DE" altLang="en-US" dirty="0" err="1" smtClean="0"/>
              <a:t>stratification</a:t>
            </a:r>
            <a:r>
              <a:rPr lang="de-DE" altLang="en-US" dirty="0" smtClean="0"/>
              <a:t> </a:t>
            </a:r>
            <a:r>
              <a:rPr lang="de-DE" altLang="en-US" dirty="0" err="1" smtClean="0"/>
              <a:t>is</a:t>
            </a:r>
            <a:r>
              <a:rPr lang="de-DE" altLang="en-US" dirty="0" smtClean="0"/>
              <a:t> still not </a:t>
            </a:r>
            <a:r>
              <a:rPr lang="de-DE" altLang="en-US" dirty="0" err="1" smtClean="0"/>
              <a:t>standard</a:t>
            </a:r>
            <a:r>
              <a:rPr lang="de-DE" altLang="en-US" dirty="0" smtClean="0"/>
              <a:t> in CFD</a:t>
            </a:r>
          </a:p>
          <a:p>
            <a:pPr eaLnBrk="1" hangingPunct="1">
              <a:lnSpc>
                <a:spcPct val="150000"/>
              </a:lnSpc>
              <a:buSzPct val="125000"/>
              <a:buFontTx/>
              <a:buBlip>
                <a:blip r:embed="rId3"/>
              </a:buBlip>
            </a:pPr>
            <a:r>
              <a:rPr lang="de-DE" altLang="en-US" dirty="0" err="1" smtClean="0"/>
              <a:t>For</a:t>
            </a:r>
            <a:r>
              <a:rPr lang="de-DE" altLang="en-US" dirty="0" smtClean="0"/>
              <a:t> </a:t>
            </a:r>
            <a:r>
              <a:rPr lang="de-DE" altLang="en-US" dirty="0" err="1" smtClean="0"/>
              <a:t>mesoscale</a:t>
            </a:r>
            <a:r>
              <a:rPr lang="de-DE" altLang="en-US" dirty="0" smtClean="0"/>
              <a:t> </a:t>
            </a:r>
            <a:r>
              <a:rPr lang="de-DE" altLang="en-US" dirty="0" err="1" smtClean="0"/>
              <a:t>codes</a:t>
            </a:r>
            <a:r>
              <a:rPr lang="de-DE" altLang="en-US" dirty="0" smtClean="0"/>
              <a:t> </a:t>
            </a:r>
            <a:r>
              <a:rPr lang="de-DE" altLang="en-US" dirty="0" err="1" smtClean="0"/>
              <a:t>like</a:t>
            </a:r>
            <a:r>
              <a:rPr lang="de-DE" altLang="en-US" dirty="0" smtClean="0"/>
              <a:t> WRF </a:t>
            </a:r>
            <a:r>
              <a:rPr lang="de-DE" altLang="en-US" dirty="0" err="1" smtClean="0"/>
              <a:t>it</a:t>
            </a:r>
            <a:r>
              <a:rPr lang="de-DE" altLang="en-US" dirty="0" smtClean="0"/>
              <a:t> </a:t>
            </a:r>
            <a:r>
              <a:rPr lang="de-DE" altLang="en-US" dirty="0" err="1" smtClean="0"/>
              <a:t>is</a:t>
            </a:r>
            <a:r>
              <a:rPr lang="de-DE" altLang="en-US" dirty="0" smtClean="0"/>
              <a:t> a </a:t>
            </a:r>
            <a:r>
              <a:rPr lang="de-DE" altLang="en-US" dirty="0" err="1" smtClean="0"/>
              <a:t>crucial</a:t>
            </a:r>
            <a:r>
              <a:rPr lang="de-DE" altLang="en-US" dirty="0" smtClean="0"/>
              <a:t> </a:t>
            </a:r>
            <a:r>
              <a:rPr lang="de-DE" altLang="en-US" dirty="0" err="1" smtClean="0"/>
              <a:t>topic</a:t>
            </a:r>
            <a:endParaRPr lang="de-DE" altLang="en-US" dirty="0" smtClean="0"/>
          </a:p>
          <a:p>
            <a:pPr eaLnBrk="1" hangingPunct="1">
              <a:lnSpc>
                <a:spcPct val="150000"/>
              </a:lnSpc>
              <a:buSzPct val="125000"/>
              <a:buFontTx/>
              <a:buBlip>
                <a:blip r:embed="rId3"/>
              </a:buBlip>
            </a:pPr>
            <a:endParaRPr lang="de-DE" altLang="en-US" dirty="0"/>
          </a:p>
          <a:p>
            <a:pPr eaLnBrk="1" hangingPunct="1">
              <a:lnSpc>
                <a:spcPct val="150000"/>
              </a:lnSpc>
              <a:buSzPct val="125000"/>
              <a:buFontTx/>
              <a:buBlip>
                <a:blip r:embed="rId3"/>
              </a:buBlip>
            </a:pPr>
            <a:r>
              <a:rPr lang="de-DE" altLang="en-US" dirty="0" err="1" smtClean="0"/>
              <a:t>Stratification</a:t>
            </a:r>
            <a:r>
              <a:rPr lang="de-DE" altLang="en-US" dirty="0" smtClean="0"/>
              <a:t> </a:t>
            </a:r>
            <a:r>
              <a:rPr lang="de-DE" altLang="en-US" dirty="0" err="1" smtClean="0"/>
              <a:t>effects</a:t>
            </a:r>
            <a:r>
              <a:rPr lang="de-DE" altLang="en-US" dirty="0" smtClean="0"/>
              <a:t> on </a:t>
            </a:r>
            <a:r>
              <a:rPr lang="de-DE" altLang="en-US" dirty="0" err="1" smtClean="0"/>
              <a:t>wakes</a:t>
            </a:r>
            <a:r>
              <a:rPr lang="de-DE" altLang="en-US" dirty="0" smtClean="0"/>
              <a:t> </a:t>
            </a:r>
            <a:r>
              <a:rPr lang="de-DE" altLang="en-US" dirty="0" err="1" smtClean="0"/>
              <a:t>are</a:t>
            </a:r>
            <a:r>
              <a:rPr lang="de-DE" altLang="en-US" dirty="0" smtClean="0"/>
              <a:t> a </a:t>
            </a:r>
            <a:r>
              <a:rPr lang="de-DE" altLang="en-US" dirty="0" err="1" smtClean="0"/>
              <a:t>research</a:t>
            </a:r>
            <a:r>
              <a:rPr lang="de-DE" altLang="en-US" dirty="0" smtClean="0"/>
              <a:t> </a:t>
            </a:r>
            <a:r>
              <a:rPr lang="de-DE" altLang="en-US" dirty="0" err="1" smtClean="0"/>
              <a:t>topic</a:t>
            </a:r>
            <a:endParaRPr lang="de-DE" altLang="en-US" dirty="0" smtClean="0"/>
          </a:p>
          <a:p>
            <a:pPr eaLnBrk="1" hangingPunct="1">
              <a:lnSpc>
                <a:spcPct val="150000"/>
              </a:lnSpc>
              <a:buSzPct val="125000"/>
              <a:buFontTx/>
              <a:buBlip>
                <a:blip r:embed="rId3"/>
              </a:buBlip>
            </a:pPr>
            <a:r>
              <a:rPr lang="de-DE" altLang="en-US" dirty="0" err="1" smtClean="0"/>
              <a:t>Idea</a:t>
            </a:r>
            <a:r>
              <a:rPr lang="de-DE" altLang="en-US" dirty="0" smtClean="0"/>
              <a:t> </a:t>
            </a:r>
            <a:r>
              <a:rPr lang="de-DE" altLang="en-US" dirty="0" err="1" smtClean="0"/>
              <a:t>for</a:t>
            </a:r>
            <a:r>
              <a:rPr lang="de-DE" altLang="en-US" dirty="0" smtClean="0"/>
              <a:t> </a:t>
            </a:r>
            <a:r>
              <a:rPr lang="de-DE" altLang="en-US" dirty="0" err="1" smtClean="0"/>
              <a:t>modelling</a:t>
            </a:r>
            <a:r>
              <a:rPr lang="de-DE" altLang="en-US" dirty="0" smtClean="0"/>
              <a:t>: </a:t>
            </a:r>
          </a:p>
          <a:p>
            <a:pPr marL="71438" indent="0" eaLnBrk="1" hangingPunct="1">
              <a:lnSpc>
                <a:spcPct val="150000"/>
              </a:lnSpc>
              <a:buSzPct val="125000"/>
            </a:pPr>
            <a:r>
              <a:rPr lang="de-DE" altLang="en-US" dirty="0"/>
              <a:t>	</a:t>
            </a:r>
            <a:r>
              <a:rPr lang="de-DE" altLang="en-US" i="1" dirty="0" smtClean="0">
                <a:solidFill>
                  <a:srgbClr val="0070C0"/>
                </a:solidFill>
              </a:rPr>
              <a:t>Transform neutral </a:t>
            </a:r>
            <a:r>
              <a:rPr lang="de-DE" altLang="en-US" i="1" dirty="0" err="1" smtClean="0">
                <a:solidFill>
                  <a:srgbClr val="0070C0"/>
                </a:solidFill>
              </a:rPr>
              <a:t>model</a:t>
            </a:r>
            <a:r>
              <a:rPr lang="de-DE" altLang="en-US" i="1" dirty="0" smtClean="0">
                <a:solidFill>
                  <a:srgbClr val="0070C0"/>
                </a:solidFill>
              </a:rPr>
              <a:t> </a:t>
            </a:r>
            <a:r>
              <a:rPr lang="de-DE" altLang="en-US" i="1" dirty="0" err="1" smtClean="0">
                <a:solidFill>
                  <a:srgbClr val="0070C0"/>
                </a:solidFill>
              </a:rPr>
              <a:t>into</a:t>
            </a:r>
            <a:r>
              <a:rPr lang="de-DE" altLang="en-US" i="1" dirty="0" smtClean="0">
                <a:solidFill>
                  <a:srgbClr val="0070C0"/>
                </a:solidFill>
              </a:rPr>
              <a:t> </a:t>
            </a:r>
            <a:r>
              <a:rPr lang="de-DE" altLang="en-US" i="1" dirty="0" err="1" smtClean="0">
                <a:solidFill>
                  <a:srgbClr val="0070C0"/>
                </a:solidFill>
              </a:rPr>
              <a:t>stratified</a:t>
            </a:r>
            <a:r>
              <a:rPr lang="de-DE" altLang="en-US" i="1" dirty="0" smtClean="0">
                <a:solidFill>
                  <a:srgbClr val="0070C0"/>
                </a:solidFill>
              </a:rPr>
              <a:t> </a:t>
            </a:r>
            <a:r>
              <a:rPr lang="de-DE" altLang="en-US" i="1" dirty="0" err="1" smtClean="0">
                <a:solidFill>
                  <a:srgbClr val="0070C0"/>
                </a:solidFill>
              </a:rPr>
              <a:t>model</a:t>
            </a:r>
            <a:endParaRPr lang="de-DE" altLang="en-US" i="1" dirty="0" smtClean="0">
              <a:solidFill>
                <a:srgbClr val="0070C0"/>
              </a:solidFill>
            </a:endParaRPr>
          </a:p>
          <a:p>
            <a:pPr eaLnBrk="1" hangingPunct="1">
              <a:lnSpc>
                <a:spcPct val="150000"/>
              </a:lnSpc>
              <a:buSzPct val="125000"/>
              <a:buFontTx/>
              <a:buBlip>
                <a:blip r:embed="rId3"/>
              </a:buBlip>
            </a:pPr>
            <a:endParaRPr lang="de-DE" altLang="en-US" dirty="0"/>
          </a:p>
        </p:txBody>
      </p:sp>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smtClean="0">
                <a:solidFill>
                  <a:schemeClr val="tx1"/>
                </a:solidFill>
              </a:rPr>
              <a:t>Motivation</a:t>
            </a:r>
            <a:endParaRPr lang="en-US" altLang="en-US" sz="2400" b="1" dirty="0" smtClean="0">
              <a:solidFill>
                <a:schemeClr val="tx1"/>
              </a:solidFill>
            </a:endParaRPr>
          </a:p>
        </p:txBody>
      </p:sp>
    </p:spTree>
    <p:extLst>
      <p:ext uri="{BB962C8B-B14F-4D97-AF65-F5344CB8AC3E}">
        <p14:creationId xmlns:p14="http://schemas.microsoft.com/office/powerpoint/2010/main" val="2801824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a:spLocks noGrp="1"/>
          </p:cNvSpPr>
          <p:nvPr>
            <p:ph type="ftr" sz="quarter" idx="10"/>
          </p:nvPr>
        </p:nvSpPr>
        <p:spPr/>
        <p:txBody>
          <a:bodyPr vert="horz" rtlCol="0"/>
          <a:lstStyle/>
          <a:p>
            <a:pPr>
              <a:defRPr/>
            </a:pPr>
            <a:r>
              <a:t>©</a:t>
            </a:r>
            <a:r>
              <a:rPr spc="-100"/>
              <a:t> </a:t>
            </a:r>
            <a:r>
              <a:t>Fraunhofer</a:t>
            </a:r>
          </a:p>
        </p:txBody>
      </p:sp>
      <p:sp>
        <p:nvSpPr>
          <p:cNvPr id="9" name="object 2"/>
          <p:cNvSpPr txBox="1">
            <a:spLocks/>
          </p:cNvSpPr>
          <p:nvPr/>
        </p:nvSpPr>
        <p:spPr bwMode="auto">
          <a:xfrm>
            <a:off x="415354" y="2145792"/>
            <a:ext cx="2702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r>
              <a:rPr lang="en-US" altLang="en-US" sz="2400" b="1" dirty="0" smtClean="0">
                <a:solidFill>
                  <a:srgbClr val="000000"/>
                </a:solidFill>
              </a:rPr>
              <a:t>Content</a:t>
            </a:r>
            <a:endParaRPr lang="en-US" altLang="en-US" sz="2400" b="1" dirty="0">
              <a:solidFill>
                <a:srgbClr val="000000"/>
              </a:solidFill>
            </a:endParaRPr>
          </a:p>
        </p:txBody>
      </p:sp>
      <p:sp>
        <p:nvSpPr>
          <p:cNvPr id="8" name="object 2"/>
          <p:cNvSpPr>
            <a:spLocks noChangeArrowheads="1"/>
          </p:cNvSpPr>
          <p:nvPr/>
        </p:nvSpPr>
        <p:spPr bwMode="auto">
          <a:xfrm>
            <a:off x="0" y="0"/>
            <a:ext cx="9136063" cy="197961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altLang="en-US"/>
          </a:p>
        </p:txBody>
      </p:sp>
      <p:sp>
        <p:nvSpPr>
          <p:cNvPr id="6" name="object 3"/>
          <p:cNvSpPr txBox="1">
            <a:spLocks noChangeArrowheads="1"/>
          </p:cNvSpPr>
          <p:nvPr/>
        </p:nvSpPr>
        <p:spPr bwMode="auto">
          <a:xfrm>
            <a:off x="3194050" y="2133600"/>
            <a:ext cx="381000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98450"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marL="355600" indent="-342900" eaLnBrk="1" hangingPunct="1">
              <a:lnSpc>
                <a:spcPct val="150000"/>
              </a:lnSpc>
              <a:buFont typeface="+mj-lt"/>
              <a:buAutoNum type="arabicParenR"/>
            </a:pPr>
            <a:r>
              <a:rPr lang="en-US" altLang="en-US" dirty="0" smtClean="0"/>
              <a:t>Motivation</a:t>
            </a:r>
          </a:p>
          <a:p>
            <a:pPr marL="355600" indent="-342900" eaLnBrk="1" hangingPunct="1">
              <a:lnSpc>
                <a:spcPct val="150000"/>
              </a:lnSpc>
              <a:buFont typeface="+mj-lt"/>
              <a:buAutoNum type="arabicParenR"/>
            </a:pPr>
            <a:r>
              <a:rPr lang="de-DE" altLang="en-US" b="1" dirty="0" err="1" smtClean="0">
                <a:solidFill>
                  <a:srgbClr val="C00000"/>
                </a:solidFill>
              </a:rPr>
              <a:t>Mesoscale</a:t>
            </a:r>
            <a:r>
              <a:rPr lang="de-DE" altLang="en-US" b="1" dirty="0" smtClean="0">
                <a:solidFill>
                  <a:srgbClr val="C00000"/>
                </a:solidFill>
              </a:rPr>
              <a:t> </a:t>
            </a:r>
            <a:r>
              <a:rPr lang="de-DE" altLang="en-US" b="1" dirty="0" err="1" smtClean="0">
                <a:solidFill>
                  <a:srgbClr val="C00000"/>
                </a:solidFill>
              </a:rPr>
              <a:t>simulation</a:t>
            </a:r>
            <a:endParaRPr lang="de-DE" altLang="en-US" b="1" dirty="0" smtClean="0">
              <a:solidFill>
                <a:srgbClr val="C00000"/>
              </a:solidFill>
            </a:endParaRPr>
          </a:p>
          <a:p>
            <a:pPr marL="355600" indent="-342900" eaLnBrk="1" hangingPunct="1">
              <a:lnSpc>
                <a:spcPct val="150000"/>
              </a:lnSpc>
              <a:buFont typeface="+mj-lt"/>
              <a:buAutoNum type="arabicParenR"/>
            </a:pPr>
            <a:r>
              <a:rPr lang="de-DE" altLang="en-US" dirty="0" smtClean="0"/>
              <a:t>AEP </a:t>
            </a:r>
            <a:r>
              <a:rPr lang="de-DE" altLang="en-US" dirty="0" err="1" smtClean="0"/>
              <a:t>calculation</a:t>
            </a:r>
            <a:r>
              <a:rPr lang="de-DE" altLang="en-US" dirty="0" smtClean="0"/>
              <a:t> </a:t>
            </a:r>
            <a:r>
              <a:rPr lang="de-DE" altLang="en-US" dirty="0" err="1" smtClean="0"/>
              <a:t>with</a:t>
            </a:r>
            <a:r>
              <a:rPr lang="de-DE" altLang="en-US" dirty="0" smtClean="0"/>
              <a:t> CFD</a:t>
            </a:r>
          </a:p>
          <a:p>
            <a:pPr marL="355600" indent="-342900" eaLnBrk="1" hangingPunct="1">
              <a:lnSpc>
                <a:spcPct val="150000"/>
              </a:lnSpc>
              <a:buFont typeface="+mj-lt"/>
              <a:buAutoNum type="arabicParenR"/>
            </a:pPr>
            <a:r>
              <a:rPr lang="de-DE" altLang="en-US" dirty="0" smtClean="0"/>
              <a:t>AEP </a:t>
            </a:r>
            <a:r>
              <a:rPr lang="de-DE" altLang="en-US" dirty="0" err="1" smtClean="0"/>
              <a:t>calculation</a:t>
            </a:r>
            <a:r>
              <a:rPr lang="de-DE" altLang="en-US" dirty="0" smtClean="0"/>
              <a:t> </a:t>
            </a:r>
            <a:r>
              <a:rPr lang="de-DE" altLang="en-US" dirty="0" err="1" smtClean="0"/>
              <a:t>with</a:t>
            </a:r>
            <a:r>
              <a:rPr lang="de-DE" altLang="en-US" dirty="0" smtClean="0"/>
              <a:t> </a:t>
            </a:r>
            <a:r>
              <a:rPr lang="de-DE" altLang="en-US" dirty="0" err="1" smtClean="0"/>
              <a:t>flapFOAM</a:t>
            </a:r>
            <a:endParaRPr lang="de-DE" altLang="en-US" dirty="0" smtClean="0"/>
          </a:p>
          <a:p>
            <a:pPr marL="355600" indent="-342900" eaLnBrk="1" hangingPunct="1">
              <a:lnSpc>
                <a:spcPct val="150000"/>
              </a:lnSpc>
              <a:buFont typeface="+mj-lt"/>
              <a:buAutoNum type="arabicParenR"/>
            </a:pPr>
            <a:r>
              <a:rPr lang="de-DE" altLang="en-US" dirty="0" err="1" smtClean="0"/>
              <a:t>Comparision</a:t>
            </a:r>
            <a:r>
              <a:rPr lang="de-DE" altLang="en-US" dirty="0" smtClean="0"/>
              <a:t> </a:t>
            </a:r>
            <a:r>
              <a:rPr lang="de-DE" altLang="en-US" dirty="0" err="1" smtClean="0"/>
              <a:t>to</a:t>
            </a:r>
            <a:r>
              <a:rPr lang="de-DE" altLang="en-US" dirty="0" smtClean="0"/>
              <a:t> SCADA </a:t>
            </a:r>
            <a:r>
              <a:rPr lang="de-DE" altLang="en-US" dirty="0" err="1" smtClean="0"/>
              <a:t>data</a:t>
            </a:r>
            <a:endParaRPr lang="de-DE" altLang="en-US" dirty="0" smtClean="0"/>
          </a:p>
          <a:p>
            <a:pPr marL="355600" indent="-342900" eaLnBrk="1" hangingPunct="1">
              <a:lnSpc>
                <a:spcPct val="150000"/>
              </a:lnSpc>
              <a:buFont typeface="+mj-lt"/>
              <a:buAutoNum type="arabicParenR"/>
            </a:pPr>
            <a:r>
              <a:rPr lang="de-DE" altLang="en-US" dirty="0" smtClean="0"/>
              <a:t>Summary</a:t>
            </a:r>
          </a:p>
          <a:p>
            <a:pPr marL="355600" indent="-342900" eaLnBrk="1" hangingPunct="1">
              <a:lnSpc>
                <a:spcPct val="150000"/>
              </a:lnSpc>
              <a:buFont typeface="+mj-lt"/>
              <a:buAutoNum type="arabicParenR"/>
            </a:pPr>
            <a:endParaRPr lang="en-US" altLang="en-US" dirty="0" smtClean="0"/>
          </a:p>
        </p:txBody>
      </p:sp>
    </p:spTree>
    <p:extLst>
      <p:ext uri="{BB962C8B-B14F-4D97-AF65-F5344CB8AC3E}">
        <p14:creationId xmlns:p14="http://schemas.microsoft.com/office/powerpoint/2010/main" val="2883551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object 3"/>
          <p:cNvSpPr txBox="1">
            <a:spLocks noChangeArrowheads="1"/>
          </p:cNvSpPr>
          <p:nvPr/>
        </p:nvSpPr>
        <p:spPr bwMode="auto">
          <a:xfrm>
            <a:off x="444500" y="1066800"/>
            <a:ext cx="846455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3"/>
              </a:buBlip>
            </a:pPr>
            <a:r>
              <a:rPr lang="de-DE" altLang="en-US" dirty="0" err="1" smtClean="0"/>
              <a:t>We</a:t>
            </a:r>
            <a:r>
              <a:rPr lang="de-DE" altLang="en-US" dirty="0" smtClean="0"/>
              <a:t> </a:t>
            </a:r>
            <a:r>
              <a:rPr lang="de-DE" altLang="en-US" dirty="0" err="1" smtClean="0"/>
              <a:t>consider</a:t>
            </a:r>
            <a:r>
              <a:rPr lang="de-DE" altLang="en-US" dirty="0" smtClean="0"/>
              <a:t> a wind </a:t>
            </a:r>
            <a:r>
              <a:rPr lang="de-DE" altLang="en-US" dirty="0" err="1" smtClean="0"/>
              <a:t>farm</a:t>
            </a:r>
            <a:r>
              <a:rPr lang="de-DE" altLang="en-US" dirty="0" smtClean="0"/>
              <a:t> </a:t>
            </a:r>
            <a:r>
              <a:rPr lang="de-DE" altLang="en-US" dirty="0" err="1" smtClean="0"/>
              <a:t>with</a:t>
            </a:r>
            <a:r>
              <a:rPr lang="de-DE" altLang="en-US" dirty="0" smtClean="0"/>
              <a:t> 17 </a:t>
            </a:r>
            <a:r>
              <a:rPr lang="de-DE" altLang="en-US" dirty="0" err="1" smtClean="0"/>
              <a:t>Nordex</a:t>
            </a:r>
            <a:r>
              <a:rPr lang="de-DE" altLang="en-US" dirty="0" smtClean="0"/>
              <a:t> </a:t>
            </a:r>
            <a:r>
              <a:rPr lang="de-DE" altLang="en-US" dirty="0" err="1" smtClean="0"/>
              <a:t>turbines</a:t>
            </a:r>
            <a:r>
              <a:rPr lang="de-DE" altLang="en-US" dirty="0" smtClean="0"/>
              <a:t> in </a:t>
            </a:r>
            <a:r>
              <a:rPr lang="de-DE" altLang="en-US" dirty="0" err="1" smtClean="0"/>
              <a:t>the</a:t>
            </a:r>
            <a:r>
              <a:rPr lang="de-DE" altLang="en-US" dirty="0" smtClean="0"/>
              <a:t> USA</a:t>
            </a:r>
          </a:p>
          <a:p>
            <a:pPr eaLnBrk="1" hangingPunct="1">
              <a:lnSpc>
                <a:spcPct val="150000"/>
              </a:lnSpc>
              <a:buSzPct val="125000"/>
              <a:buFontTx/>
              <a:buBlip>
                <a:blip r:embed="rId3"/>
              </a:buBlip>
            </a:pPr>
            <a:r>
              <a:rPr lang="de-DE" altLang="en-US" dirty="0" smtClean="0"/>
              <a:t>D = H = 100 m, P = 2.5 MW, flat </a:t>
            </a:r>
            <a:r>
              <a:rPr lang="de-DE" altLang="en-US" dirty="0" err="1" smtClean="0"/>
              <a:t>terrain</a:t>
            </a:r>
            <a:endParaRPr lang="de-DE" altLang="en-US" dirty="0" smtClean="0"/>
          </a:p>
          <a:p>
            <a:pPr eaLnBrk="1" hangingPunct="1">
              <a:lnSpc>
                <a:spcPct val="150000"/>
              </a:lnSpc>
              <a:buSzPct val="125000"/>
              <a:buFontTx/>
              <a:buBlip>
                <a:blip r:embed="rId3"/>
              </a:buBlip>
            </a:pPr>
            <a:r>
              <a:rPr lang="en-US" altLang="en-US" dirty="0" smtClean="0"/>
              <a:t>Full year 2015 was simulated with WRF, 3 nested domains</a:t>
            </a:r>
            <a:endParaRPr lang="de-DE" altLang="en-US" dirty="0" smtClean="0"/>
          </a:p>
        </p:txBody>
      </p:sp>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smtClean="0">
                <a:solidFill>
                  <a:schemeClr val="tx1"/>
                </a:solidFill>
              </a:rPr>
              <a:t>The </a:t>
            </a:r>
            <a:r>
              <a:rPr lang="de-DE" altLang="en-US" sz="2400" b="1" dirty="0" err="1" smtClean="0">
                <a:solidFill>
                  <a:schemeClr val="tx1"/>
                </a:solidFill>
              </a:rPr>
              <a:t>site</a:t>
            </a:r>
            <a:endParaRPr lang="en-US" altLang="en-US" sz="2400" b="1" dirty="0" smtClean="0">
              <a:solidFill>
                <a:schemeClr val="tx1"/>
              </a:solidFill>
            </a:endParaRPr>
          </a:p>
        </p:txBody>
      </p:sp>
      <p:pic>
        <p:nvPicPr>
          <p:cNvPr id="1027" name="Picture 3" descr="E:\temp\pics\WRF-IOWA-Domains-eps-converted-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663" y="2426208"/>
            <a:ext cx="4278365" cy="32999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temp\pics\El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4212" y="2426208"/>
            <a:ext cx="4414838" cy="335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957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object 3"/>
          <p:cNvSpPr txBox="1">
            <a:spLocks noChangeArrowheads="1"/>
          </p:cNvSpPr>
          <p:nvPr/>
        </p:nvSpPr>
        <p:spPr bwMode="auto">
          <a:xfrm>
            <a:off x="444500" y="1066800"/>
            <a:ext cx="84645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3"/>
              </a:buBlip>
            </a:pPr>
            <a:r>
              <a:rPr lang="de-DE" altLang="en-US" b="1" dirty="0" err="1" smtClean="0">
                <a:solidFill>
                  <a:srgbClr val="C00000"/>
                </a:solidFill>
              </a:rPr>
              <a:t>Results</a:t>
            </a:r>
            <a:r>
              <a:rPr lang="de-DE" altLang="en-US" b="1" dirty="0" smtClean="0">
                <a:solidFill>
                  <a:srgbClr val="C00000"/>
                </a:solidFill>
              </a:rPr>
              <a:t>: </a:t>
            </a:r>
            <a:r>
              <a:rPr lang="de-DE" altLang="en-US" dirty="0" err="1" smtClean="0"/>
              <a:t>Very</a:t>
            </a:r>
            <a:r>
              <a:rPr lang="de-DE" altLang="en-US" dirty="0" smtClean="0"/>
              <a:t> </a:t>
            </a:r>
            <a:r>
              <a:rPr lang="de-DE" altLang="en-US" dirty="0" err="1" smtClean="0"/>
              <a:t>broad</a:t>
            </a:r>
            <a:r>
              <a:rPr lang="de-DE" altLang="en-US" dirty="0" smtClean="0"/>
              <a:t> wind </a:t>
            </a:r>
            <a:r>
              <a:rPr lang="de-DE" altLang="en-US" dirty="0" err="1" smtClean="0"/>
              <a:t>and</a:t>
            </a:r>
            <a:r>
              <a:rPr lang="de-DE" altLang="en-US" dirty="0" smtClean="0"/>
              <a:t> thermal </a:t>
            </a:r>
            <a:r>
              <a:rPr lang="de-DE" altLang="en-US" dirty="0" err="1" smtClean="0"/>
              <a:t>stratification</a:t>
            </a:r>
            <a:r>
              <a:rPr lang="de-DE" altLang="en-US" dirty="0" smtClean="0"/>
              <a:t> </a:t>
            </a:r>
            <a:r>
              <a:rPr lang="de-DE" altLang="en-US" dirty="0" err="1" smtClean="0"/>
              <a:t>roses</a:t>
            </a:r>
            <a:r>
              <a:rPr lang="de-DE" altLang="en-US" dirty="0" smtClean="0"/>
              <a:t> (H/</a:t>
            </a:r>
            <a:r>
              <a:rPr lang="de-DE" altLang="en-US" dirty="0" err="1" smtClean="0"/>
              <a:t>MoL</a:t>
            </a:r>
            <a:r>
              <a:rPr lang="de-DE" altLang="en-US" dirty="0" smtClean="0"/>
              <a:t>)</a:t>
            </a:r>
          </a:p>
        </p:txBody>
      </p:sp>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err="1" smtClean="0">
                <a:solidFill>
                  <a:schemeClr val="tx1"/>
                </a:solidFill>
              </a:rPr>
              <a:t>Mesoscale</a:t>
            </a:r>
            <a:r>
              <a:rPr lang="de-DE" altLang="en-US" sz="2400" b="1" dirty="0" smtClean="0">
                <a:solidFill>
                  <a:schemeClr val="tx1"/>
                </a:solidFill>
              </a:rPr>
              <a:t> </a:t>
            </a:r>
            <a:r>
              <a:rPr lang="de-DE" altLang="en-US" sz="2400" b="1" dirty="0" err="1" smtClean="0">
                <a:solidFill>
                  <a:schemeClr val="tx1"/>
                </a:solidFill>
              </a:rPr>
              <a:t>simulation</a:t>
            </a:r>
            <a:r>
              <a:rPr lang="de-DE" altLang="en-US" sz="2400" b="1" dirty="0" smtClean="0">
                <a:solidFill>
                  <a:schemeClr val="tx1"/>
                </a:solidFill>
              </a:rPr>
              <a:t> </a:t>
            </a:r>
            <a:r>
              <a:rPr lang="de-DE" altLang="en-US" sz="2400" b="1" dirty="0" err="1" smtClean="0">
                <a:solidFill>
                  <a:schemeClr val="tx1"/>
                </a:solidFill>
              </a:rPr>
              <a:t>with</a:t>
            </a:r>
            <a:r>
              <a:rPr lang="de-DE" altLang="en-US" sz="2400" b="1" dirty="0" smtClean="0">
                <a:solidFill>
                  <a:schemeClr val="tx1"/>
                </a:solidFill>
              </a:rPr>
              <a:t> WRF</a:t>
            </a:r>
            <a:endParaRPr lang="en-US" altLang="en-US" sz="2400" b="1" dirty="0" smtClean="0">
              <a:solidFill>
                <a:schemeClr val="tx1"/>
              </a:solidFill>
            </a:endParaRPr>
          </a:p>
        </p:txBody>
      </p:sp>
      <p:pic>
        <p:nvPicPr>
          <p:cNvPr id="3074" name="Picture 2" descr="E:\temp\pics\Elk-WindRose-20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123" y="1600200"/>
            <a:ext cx="4075920" cy="42856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temp\pics\Elk-Stability-20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6775" y="1726539"/>
            <a:ext cx="3835607" cy="403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79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object 3"/>
          <p:cNvSpPr txBox="1">
            <a:spLocks noChangeArrowheads="1"/>
          </p:cNvSpPr>
          <p:nvPr/>
        </p:nvSpPr>
        <p:spPr bwMode="auto">
          <a:xfrm>
            <a:off x="444500" y="1066800"/>
            <a:ext cx="84645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7188"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lnSpc>
                <a:spcPct val="150000"/>
              </a:lnSpc>
              <a:buSzPct val="125000"/>
              <a:buFontTx/>
              <a:buBlip>
                <a:blip r:embed="rId3"/>
              </a:buBlip>
            </a:pPr>
            <a:r>
              <a:rPr lang="de-DE" altLang="en-US" b="1" dirty="0" err="1" smtClean="0">
                <a:solidFill>
                  <a:srgbClr val="C00000"/>
                </a:solidFill>
              </a:rPr>
              <a:t>Results</a:t>
            </a:r>
            <a:r>
              <a:rPr lang="de-DE" altLang="en-US" b="1" dirty="0" smtClean="0">
                <a:solidFill>
                  <a:srgbClr val="C00000"/>
                </a:solidFill>
              </a:rPr>
              <a:t>: </a:t>
            </a:r>
            <a:r>
              <a:rPr lang="de-DE" altLang="en-US" dirty="0" err="1" smtClean="0"/>
              <a:t>Very</a:t>
            </a:r>
            <a:r>
              <a:rPr lang="de-DE" altLang="en-US" dirty="0" smtClean="0"/>
              <a:t> </a:t>
            </a:r>
            <a:r>
              <a:rPr lang="de-DE" altLang="en-US" dirty="0" err="1" smtClean="0"/>
              <a:t>broad</a:t>
            </a:r>
            <a:r>
              <a:rPr lang="de-DE" altLang="en-US" dirty="0" smtClean="0"/>
              <a:t> wind </a:t>
            </a:r>
            <a:r>
              <a:rPr lang="de-DE" altLang="en-US" dirty="0" err="1" smtClean="0"/>
              <a:t>and</a:t>
            </a:r>
            <a:r>
              <a:rPr lang="de-DE" altLang="en-US" dirty="0" smtClean="0"/>
              <a:t> thermal </a:t>
            </a:r>
            <a:r>
              <a:rPr lang="de-DE" altLang="en-US" dirty="0" err="1" smtClean="0"/>
              <a:t>stratification</a:t>
            </a:r>
            <a:r>
              <a:rPr lang="de-DE" altLang="en-US" dirty="0" smtClean="0"/>
              <a:t> </a:t>
            </a:r>
            <a:r>
              <a:rPr lang="de-DE" altLang="en-US" dirty="0" err="1" smtClean="0"/>
              <a:t>roses</a:t>
            </a:r>
            <a:r>
              <a:rPr lang="de-DE" altLang="en-US" dirty="0" smtClean="0"/>
              <a:t> (H/</a:t>
            </a:r>
            <a:r>
              <a:rPr lang="de-DE" altLang="en-US" dirty="0" err="1" smtClean="0"/>
              <a:t>MoL</a:t>
            </a:r>
            <a:r>
              <a:rPr lang="de-DE" altLang="en-US" dirty="0" smtClean="0"/>
              <a:t>)</a:t>
            </a:r>
          </a:p>
        </p:txBody>
      </p:sp>
      <p:sp>
        <p:nvSpPr>
          <p:cNvPr id="49" name="object 49"/>
          <p:cNvSpPr>
            <a:spLocks noGrp="1"/>
          </p:cNvSpPr>
          <p:nvPr>
            <p:ph type="ftr" sz="quarter" idx="10"/>
          </p:nvPr>
        </p:nvSpPr>
        <p:spPr/>
        <p:txBody>
          <a:bodyPr vert="horz" rtlCol="0"/>
          <a:lstStyle/>
          <a:p>
            <a:pPr>
              <a:defRPr/>
            </a:pPr>
            <a:r>
              <a:t>©</a:t>
            </a:r>
            <a:r>
              <a:rPr spc="-100"/>
              <a:t> </a:t>
            </a:r>
            <a:r>
              <a:t>Fraunhofer</a:t>
            </a:r>
          </a:p>
        </p:txBody>
      </p:sp>
      <p:sp>
        <p:nvSpPr>
          <p:cNvPr id="9" name="object 3"/>
          <p:cNvSpPr txBox="1">
            <a:spLocks/>
          </p:cNvSpPr>
          <p:nvPr/>
        </p:nvSpPr>
        <p:spPr bwMode="auto">
          <a:xfrm>
            <a:off x="446088" y="379413"/>
            <a:ext cx="7929562"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lgn="ctr" rtl="0" eaLnBrk="0" fontAlgn="base" hangingPunct="0">
              <a:spcBef>
                <a:spcPct val="0"/>
              </a:spcBef>
              <a:spcAft>
                <a:spcPct val="0"/>
              </a:spcAft>
              <a:defRPr>
                <a:solidFill>
                  <a:schemeClr val="tx2"/>
                </a:solidFill>
                <a:latin typeface="Frutiger LT Com 45 Light" pitchFamily="34" charset="0"/>
                <a:ea typeface="+mj-ea"/>
                <a:cs typeface="+mj-cs"/>
              </a:defRPr>
            </a:lvl1pPr>
            <a:lvl2pPr marL="12700" algn="ctr" rtl="0" eaLnBrk="0" fontAlgn="base" hangingPunct="0">
              <a:spcBef>
                <a:spcPct val="0"/>
              </a:spcBef>
              <a:spcAft>
                <a:spcPct val="0"/>
              </a:spcAft>
              <a:defRPr>
                <a:solidFill>
                  <a:schemeClr val="tx2"/>
                </a:solidFill>
                <a:latin typeface="Frutiger LT Com 45 Light" pitchFamily="34" charset="0"/>
              </a:defRPr>
            </a:lvl2pPr>
            <a:lvl3pPr marL="12700" algn="ctr" rtl="0" eaLnBrk="0" fontAlgn="base" hangingPunct="0">
              <a:spcBef>
                <a:spcPct val="0"/>
              </a:spcBef>
              <a:spcAft>
                <a:spcPct val="0"/>
              </a:spcAft>
              <a:defRPr>
                <a:solidFill>
                  <a:schemeClr val="tx2"/>
                </a:solidFill>
                <a:latin typeface="Frutiger LT Com 45 Light" pitchFamily="34" charset="0"/>
              </a:defRPr>
            </a:lvl3pPr>
            <a:lvl4pPr marL="12700" algn="ctr" rtl="0" eaLnBrk="0" fontAlgn="base" hangingPunct="0">
              <a:spcBef>
                <a:spcPct val="0"/>
              </a:spcBef>
              <a:spcAft>
                <a:spcPct val="0"/>
              </a:spcAft>
              <a:defRPr>
                <a:solidFill>
                  <a:schemeClr val="tx2"/>
                </a:solidFill>
                <a:latin typeface="Frutiger LT Com 45 Light" pitchFamily="34" charset="0"/>
              </a:defRPr>
            </a:lvl4pPr>
            <a:lvl5pPr marL="12700" algn="ctr" rtl="0" eaLnBrk="0" fontAlgn="base" hangingPunct="0">
              <a:spcBef>
                <a:spcPct val="0"/>
              </a:spcBef>
              <a:spcAft>
                <a:spcPct val="0"/>
              </a:spcAft>
              <a:defRPr>
                <a:solidFill>
                  <a:schemeClr val="tx2"/>
                </a:solidFill>
                <a:latin typeface="Frutiger LT Com 45 Light" pitchFamily="34" charset="0"/>
              </a:defRPr>
            </a:lvl5pPr>
            <a:lvl6pPr marL="469900" algn="ctr" rtl="0" eaLnBrk="0" fontAlgn="base" hangingPunct="0">
              <a:spcBef>
                <a:spcPct val="0"/>
              </a:spcBef>
              <a:spcAft>
                <a:spcPct val="0"/>
              </a:spcAft>
              <a:defRPr>
                <a:solidFill>
                  <a:schemeClr val="tx2"/>
                </a:solidFill>
                <a:latin typeface="Frutiger LT Com 45 Light" pitchFamily="34" charset="0"/>
              </a:defRPr>
            </a:lvl6pPr>
            <a:lvl7pPr marL="927100" algn="ctr" rtl="0" eaLnBrk="0" fontAlgn="base" hangingPunct="0">
              <a:spcBef>
                <a:spcPct val="0"/>
              </a:spcBef>
              <a:spcAft>
                <a:spcPct val="0"/>
              </a:spcAft>
              <a:defRPr>
                <a:solidFill>
                  <a:schemeClr val="tx2"/>
                </a:solidFill>
                <a:latin typeface="Frutiger LT Com 45 Light" pitchFamily="34" charset="0"/>
              </a:defRPr>
            </a:lvl7pPr>
            <a:lvl8pPr marL="1384300" algn="ctr" rtl="0" eaLnBrk="0" fontAlgn="base" hangingPunct="0">
              <a:spcBef>
                <a:spcPct val="0"/>
              </a:spcBef>
              <a:spcAft>
                <a:spcPct val="0"/>
              </a:spcAft>
              <a:defRPr>
                <a:solidFill>
                  <a:schemeClr val="tx2"/>
                </a:solidFill>
                <a:latin typeface="Frutiger LT Com 45 Light" pitchFamily="34" charset="0"/>
              </a:defRPr>
            </a:lvl8pPr>
            <a:lvl9pPr marL="1841500" algn="ctr" rtl="0" eaLnBrk="0" fontAlgn="base" hangingPunct="0">
              <a:spcBef>
                <a:spcPct val="0"/>
              </a:spcBef>
              <a:spcAft>
                <a:spcPct val="0"/>
              </a:spcAft>
              <a:defRPr>
                <a:solidFill>
                  <a:schemeClr val="tx2"/>
                </a:solidFill>
                <a:latin typeface="Frutiger LT Com 45 Light" pitchFamily="34" charset="0"/>
              </a:defRPr>
            </a:lvl9pPr>
          </a:lstStyle>
          <a:p>
            <a:pPr algn="l" eaLnBrk="1" hangingPunct="1"/>
            <a:r>
              <a:rPr lang="de-DE" altLang="en-US" sz="2400" b="1" dirty="0" err="1" smtClean="0">
                <a:solidFill>
                  <a:schemeClr val="tx1"/>
                </a:solidFill>
              </a:rPr>
              <a:t>Mesoscale</a:t>
            </a:r>
            <a:r>
              <a:rPr lang="de-DE" altLang="en-US" sz="2400" b="1" dirty="0" smtClean="0">
                <a:solidFill>
                  <a:schemeClr val="tx1"/>
                </a:solidFill>
              </a:rPr>
              <a:t> </a:t>
            </a:r>
            <a:r>
              <a:rPr lang="de-DE" altLang="en-US" sz="2400" b="1" dirty="0" err="1" smtClean="0">
                <a:solidFill>
                  <a:schemeClr val="tx1"/>
                </a:solidFill>
              </a:rPr>
              <a:t>simulation</a:t>
            </a:r>
            <a:r>
              <a:rPr lang="de-DE" altLang="en-US" sz="2400" b="1" dirty="0" smtClean="0">
                <a:solidFill>
                  <a:schemeClr val="tx1"/>
                </a:solidFill>
              </a:rPr>
              <a:t> </a:t>
            </a:r>
            <a:r>
              <a:rPr lang="de-DE" altLang="en-US" sz="2400" b="1" dirty="0" err="1" smtClean="0">
                <a:solidFill>
                  <a:schemeClr val="tx1"/>
                </a:solidFill>
              </a:rPr>
              <a:t>with</a:t>
            </a:r>
            <a:r>
              <a:rPr lang="de-DE" altLang="en-US" sz="2400" b="1" dirty="0" smtClean="0">
                <a:solidFill>
                  <a:schemeClr val="tx1"/>
                </a:solidFill>
              </a:rPr>
              <a:t> WRF</a:t>
            </a:r>
            <a:endParaRPr lang="en-US" altLang="en-US" sz="2400" b="1" dirty="0" smtClean="0">
              <a:solidFill>
                <a:schemeClr val="tx1"/>
              </a:solidFill>
            </a:endParaRPr>
          </a:p>
        </p:txBody>
      </p:sp>
      <p:pic>
        <p:nvPicPr>
          <p:cNvPr id="4098" name="Picture 2" descr="E:\temp\pics\allStates_ws_wd_rmo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050" y="1648966"/>
            <a:ext cx="5270161" cy="432117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5452533" y="2667000"/>
            <a:ext cx="3733800" cy="1338828"/>
          </a:xfrm>
          <a:prstGeom prst="rect">
            <a:avLst/>
          </a:prstGeom>
          <a:noFill/>
        </p:spPr>
        <p:txBody>
          <a:bodyPr wrap="square" rtlCol="0">
            <a:spAutoFit/>
          </a:bodyPr>
          <a:lstStyle/>
          <a:p>
            <a:pPr marL="285750" indent="-285750">
              <a:lnSpc>
                <a:spcPct val="150000"/>
              </a:lnSpc>
              <a:buFont typeface="Arial" pitchFamily="34" charset="0"/>
              <a:buChar char="•"/>
            </a:pPr>
            <a:r>
              <a:rPr lang="de-DE" dirty="0" smtClean="0"/>
              <a:t>The </a:t>
            </a:r>
            <a:r>
              <a:rPr lang="de-DE" dirty="0" err="1" smtClean="0"/>
              <a:t>whole</a:t>
            </a:r>
            <a:r>
              <a:rPr lang="de-DE" dirty="0" smtClean="0"/>
              <a:t> </a:t>
            </a:r>
            <a:r>
              <a:rPr lang="de-DE" dirty="0" err="1" smtClean="0"/>
              <a:t>spectrum</a:t>
            </a:r>
            <a:r>
              <a:rPr lang="de-DE" dirty="0" smtClean="0"/>
              <a:t> </a:t>
            </a:r>
            <a:r>
              <a:rPr lang="de-DE" dirty="0" err="1" smtClean="0"/>
              <a:t>contributes</a:t>
            </a:r>
            <a:endParaRPr lang="de-DE" dirty="0" smtClean="0"/>
          </a:p>
          <a:p>
            <a:pPr marL="285750" indent="-285750">
              <a:lnSpc>
                <a:spcPct val="150000"/>
              </a:lnSpc>
              <a:buFont typeface="Arial" pitchFamily="34" charset="0"/>
              <a:buChar char="•"/>
            </a:pPr>
            <a:r>
              <a:rPr lang="de-DE" dirty="0" smtClean="0"/>
              <a:t>Neutral </a:t>
            </a:r>
            <a:r>
              <a:rPr lang="de-DE" dirty="0" err="1" smtClean="0"/>
              <a:t>states</a:t>
            </a:r>
            <a:r>
              <a:rPr lang="de-DE" dirty="0" smtClean="0"/>
              <a:t> (</a:t>
            </a:r>
            <a:r>
              <a:rPr lang="de-DE" dirty="0" err="1" smtClean="0"/>
              <a:t>white</a:t>
            </a:r>
            <a:r>
              <a:rPr lang="de-DE" dirty="0" smtClean="0"/>
              <a:t>) </a:t>
            </a:r>
            <a:r>
              <a:rPr lang="de-DE" dirty="0" err="1" smtClean="0"/>
              <a:t>are</a:t>
            </a:r>
            <a:r>
              <a:rPr lang="de-DE" dirty="0" smtClean="0"/>
              <a:t> rare</a:t>
            </a:r>
          </a:p>
          <a:p>
            <a:pPr marL="285750" indent="-285750">
              <a:lnSpc>
                <a:spcPct val="150000"/>
              </a:lnSpc>
              <a:buFont typeface="Arial" pitchFamily="34" charset="0"/>
              <a:buChar char="•"/>
            </a:pPr>
            <a:r>
              <a:rPr lang="de-DE" i="1" dirty="0" err="1" smtClean="0">
                <a:solidFill>
                  <a:srgbClr val="C00000"/>
                </a:solidFill>
              </a:rPr>
              <a:t>Stratification</a:t>
            </a:r>
            <a:r>
              <a:rPr lang="de-DE" i="1" dirty="0" smtClean="0">
                <a:solidFill>
                  <a:srgbClr val="C00000"/>
                </a:solidFill>
              </a:rPr>
              <a:t> </a:t>
            </a:r>
            <a:r>
              <a:rPr lang="de-DE" i="1" dirty="0" err="1" smtClean="0">
                <a:solidFill>
                  <a:srgbClr val="C00000"/>
                </a:solidFill>
              </a:rPr>
              <a:t>is</a:t>
            </a:r>
            <a:r>
              <a:rPr lang="de-DE" i="1" dirty="0" smtClean="0">
                <a:solidFill>
                  <a:srgbClr val="C00000"/>
                </a:solidFill>
              </a:rPr>
              <a:t> </a:t>
            </a:r>
            <a:r>
              <a:rPr lang="de-DE" i="1" dirty="0" err="1" smtClean="0">
                <a:solidFill>
                  <a:srgbClr val="C00000"/>
                </a:solidFill>
              </a:rPr>
              <a:t>significant</a:t>
            </a:r>
            <a:endParaRPr lang="en-US" i="1" dirty="0">
              <a:solidFill>
                <a:srgbClr val="C00000"/>
              </a:solidFill>
            </a:endParaRPr>
          </a:p>
        </p:txBody>
      </p:sp>
    </p:spTree>
    <p:extLst>
      <p:ext uri="{BB962C8B-B14F-4D97-AF65-F5344CB8AC3E}">
        <p14:creationId xmlns:p14="http://schemas.microsoft.com/office/powerpoint/2010/main" val="2303165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a:spLocks noGrp="1"/>
          </p:cNvSpPr>
          <p:nvPr>
            <p:ph type="ftr" sz="quarter" idx="10"/>
          </p:nvPr>
        </p:nvSpPr>
        <p:spPr/>
        <p:txBody>
          <a:bodyPr vert="horz" rtlCol="0"/>
          <a:lstStyle/>
          <a:p>
            <a:pPr>
              <a:defRPr/>
            </a:pPr>
            <a:r>
              <a:t>©</a:t>
            </a:r>
            <a:r>
              <a:rPr spc="-100"/>
              <a:t> </a:t>
            </a:r>
            <a:r>
              <a:t>Fraunhofer</a:t>
            </a:r>
          </a:p>
        </p:txBody>
      </p:sp>
      <p:sp>
        <p:nvSpPr>
          <p:cNvPr id="9" name="object 2"/>
          <p:cNvSpPr txBox="1">
            <a:spLocks/>
          </p:cNvSpPr>
          <p:nvPr/>
        </p:nvSpPr>
        <p:spPr bwMode="auto">
          <a:xfrm>
            <a:off x="415354" y="2145792"/>
            <a:ext cx="2702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eaLnBrk="1" hangingPunct="1"/>
            <a:r>
              <a:rPr lang="en-US" altLang="en-US" sz="2400" b="1" dirty="0" smtClean="0">
                <a:solidFill>
                  <a:srgbClr val="000000"/>
                </a:solidFill>
              </a:rPr>
              <a:t>Content</a:t>
            </a:r>
            <a:endParaRPr lang="en-US" altLang="en-US" sz="2400" b="1" dirty="0">
              <a:solidFill>
                <a:srgbClr val="000000"/>
              </a:solidFill>
            </a:endParaRPr>
          </a:p>
        </p:txBody>
      </p:sp>
      <p:sp>
        <p:nvSpPr>
          <p:cNvPr id="7" name="object 15"/>
          <p:cNvSpPr>
            <a:spLocks noChangeArrowheads="1"/>
          </p:cNvSpPr>
          <p:nvPr/>
        </p:nvSpPr>
        <p:spPr bwMode="auto">
          <a:xfrm>
            <a:off x="0" y="0"/>
            <a:ext cx="9136063" cy="1979613"/>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altLang="en-US"/>
          </a:p>
        </p:txBody>
      </p:sp>
      <p:sp>
        <p:nvSpPr>
          <p:cNvPr id="6" name="object 3"/>
          <p:cNvSpPr txBox="1">
            <a:spLocks noChangeArrowheads="1"/>
          </p:cNvSpPr>
          <p:nvPr/>
        </p:nvSpPr>
        <p:spPr bwMode="auto">
          <a:xfrm>
            <a:off x="3194050" y="2133600"/>
            <a:ext cx="381000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98450" indent="-285750">
              <a:defRPr>
                <a:solidFill>
                  <a:schemeClr val="tx1"/>
                </a:solidFill>
                <a:latin typeface="Frutiger LT Com 45 Light" pitchFamily="34" charset="0"/>
                <a:cs typeface="Arial" charset="0"/>
              </a:defRPr>
            </a:lvl1pPr>
            <a:lvl2pPr marL="742950" indent="-285750">
              <a:defRPr>
                <a:solidFill>
                  <a:schemeClr val="tx1"/>
                </a:solidFill>
                <a:latin typeface="Frutiger LT Com 45 Light" pitchFamily="34" charset="0"/>
                <a:cs typeface="Arial" charset="0"/>
              </a:defRPr>
            </a:lvl2pPr>
            <a:lvl3pPr marL="1143000" indent="-228600">
              <a:defRPr>
                <a:solidFill>
                  <a:schemeClr val="tx1"/>
                </a:solidFill>
                <a:latin typeface="Frutiger LT Com 45 Light" pitchFamily="34" charset="0"/>
                <a:cs typeface="Arial" charset="0"/>
              </a:defRPr>
            </a:lvl3pPr>
            <a:lvl4pPr marL="1600200" indent="-228600">
              <a:defRPr>
                <a:solidFill>
                  <a:schemeClr val="tx1"/>
                </a:solidFill>
                <a:latin typeface="Frutiger LT Com 45 Light" pitchFamily="34" charset="0"/>
                <a:cs typeface="Arial" charset="0"/>
              </a:defRPr>
            </a:lvl4pPr>
            <a:lvl5pPr marL="2057400" indent="-228600">
              <a:defRPr>
                <a:solidFill>
                  <a:schemeClr val="tx1"/>
                </a:solidFill>
                <a:latin typeface="Frutiger LT Com 45 Light" pitchFamily="34" charset="0"/>
                <a:cs typeface="Arial" charset="0"/>
              </a:defRPr>
            </a:lvl5pPr>
            <a:lvl6pPr marL="2514600" indent="-228600" eaLnBrk="0" fontAlgn="base" hangingPunct="0">
              <a:spcBef>
                <a:spcPct val="0"/>
              </a:spcBef>
              <a:spcAft>
                <a:spcPct val="0"/>
              </a:spcAft>
              <a:defRPr>
                <a:solidFill>
                  <a:schemeClr val="tx1"/>
                </a:solidFill>
                <a:latin typeface="Frutiger LT Com 45 Light" pitchFamily="34" charset="0"/>
                <a:cs typeface="Arial" charset="0"/>
              </a:defRPr>
            </a:lvl6pPr>
            <a:lvl7pPr marL="2971800" indent="-228600" eaLnBrk="0" fontAlgn="base" hangingPunct="0">
              <a:spcBef>
                <a:spcPct val="0"/>
              </a:spcBef>
              <a:spcAft>
                <a:spcPct val="0"/>
              </a:spcAft>
              <a:defRPr>
                <a:solidFill>
                  <a:schemeClr val="tx1"/>
                </a:solidFill>
                <a:latin typeface="Frutiger LT Com 45 Light" pitchFamily="34" charset="0"/>
                <a:cs typeface="Arial" charset="0"/>
              </a:defRPr>
            </a:lvl7pPr>
            <a:lvl8pPr marL="3429000" indent="-228600" eaLnBrk="0" fontAlgn="base" hangingPunct="0">
              <a:spcBef>
                <a:spcPct val="0"/>
              </a:spcBef>
              <a:spcAft>
                <a:spcPct val="0"/>
              </a:spcAft>
              <a:defRPr>
                <a:solidFill>
                  <a:schemeClr val="tx1"/>
                </a:solidFill>
                <a:latin typeface="Frutiger LT Com 45 Light" pitchFamily="34" charset="0"/>
                <a:cs typeface="Arial" charset="0"/>
              </a:defRPr>
            </a:lvl8pPr>
            <a:lvl9pPr marL="3886200" indent="-228600" eaLnBrk="0" fontAlgn="base" hangingPunct="0">
              <a:spcBef>
                <a:spcPct val="0"/>
              </a:spcBef>
              <a:spcAft>
                <a:spcPct val="0"/>
              </a:spcAft>
              <a:defRPr>
                <a:solidFill>
                  <a:schemeClr val="tx1"/>
                </a:solidFill>
                <a:latin typeface="Frutiger LT Com 45 Light" pitchFamily="34" charset="0"/>
                <a:cs typeface="Arial" charset="0"/>
              </a:defRPr>
            </a:lvl9pPr>
          </a:lstStyle>
          <a:p>
            <a:pPr marL="355600" indent="-342900" eaLnBrk="1" hangingPunct="1">
              <a:lnSpc>
                <a:spcPct val="150000"/>
              </a:lnSpc>
              <a:buFont typeface="+mj-lt"/>
              <a:buAutoNum type="arabicParenR"/>
            </a:pPr>
            <a:r>
              <a:rPr lang="en-US" altLang="en-US" dirty="0" smtClean="0"/>
              <a:t>Motivation</a:t>
            </a:r>
          </a:p>
          <a:p>
            <a:pPr marL="355600" indent="-342900" eaLnBrk="1" hangingPunct="1">
              <a:lnSpc>
                <a:spcPct val="150000"/>
              </a:lnSpc>
              <a:buFont typeface="+mj-lt"/>
              <a:buAutoNum type="arabicParenR"/>
            </a:pPr>
            <a:r>
              <a:rPr lang="de-DE" altLang="en-US" dirty="0" err="1" smtClean="0"/>
              <a:t>Mesoscale</a:t>
            </a:r>
            <a:r>
              <a:rPr lang="de-DE" altLang="en-US" dirty="0" smtClean="0"/>
              <a:t> </a:t>
            </a:r>
            <a:r>
              <a:rPr lang="de-DE" altLang="en-US" dirty="0" err="1" smtClean="0"/>
              <a:t>simulation</a:t>
            </a:r>
            <a:endParaRPr lang="de-DE" altLang="en-US" dirty="0" smtClean="0"/>
          </a:p>
          <a:p>
            <a:pPr marL="355600" indent="-342900" eaLnBrk="1" hangingPunct="1">
              <a:lnSpc>
                <a:spcPct val="150000"/>
              </a:lnSpc>
              <a:buFont typeface="+mj-lt"/>
              <a:buAutoNum type="arabicParenR"/>
            </a:pPr>
            <a:r>
              <a:rPr lang="de-DE" altLang="en-US" b="1" dirty="0" smtClean="0">
                <a:solidFill>
                  <a:srgbClr val="C00000"/>
                </a:solidFill>
              </a:rPr>
              <a:t>AEP </a:t>
            </a:r>
            <a:r>
              <a:rPr lang="de-DE" altLang="en-US" b="1" dirty="0" err="1" smtClean="0">
                <a:solidFill>
                  <a:srgbClr val="C00000"/>
                </a:solidFill>
              </a:rPr>
              <a:t>calculation</a:t>
            </a:r>
            <a:r>
              <a:rPr lang="de-DE" altLang="en-US" b="1" dirty="0" smtClean="0">
                <a:solidFill>
                  <a:srgbClr val="C00000"/>
                </a:solidFill>
              </a:rPr>
              <a:t> </a:t>
            </a:r>
            <a:r>
              <a:rPr lang="de-DE" altLang="en-US" b="1" dirty="0" err="1" smtClean="0">
                <a:solidFill>
                  <a:srgbClr val="C00000"/>
                </a:solidFill>
              </a:rPr>
              <a:t>with</a:t>
            </a:r>
            <a:r>
              <a:rPr lang="de-DE" altLang="en-US" b="1" dirty="0" smtClean="0">
                <a:solidFill>
                  <a:srgbClr val="C00000"/>
                </a:solidFill>
              </a:rPr>
              <a:t> CFD</a:t>
            </a:r>
          </a:p>
          <a:p>
            <a:pPr marL="355600" indent="-342900" eaLnBrk="1" hangingPunct="1">
              <a:lnSpc>
                <a:spcPct val="150000"/>
              </a:lnSpc>
              <a:buFont typeface="+mj-lt"/>
              <a:buAutoNum type="arabicParenR"/>
            </a:pPr>
            <a:r>
              <a:rPr lang="de-DE" altLang="en-US" dirty="0" smtClean="0"/>
              <a:t>AEP </a:t>
            </a:r>
            <a:r>
              <a:rPr lang="de-DE" altLang="en-US" dirty="0" err="1" smtClean="0"/>
              <a:t>calculation</a:t>
            </a:r>
            <a:r>
              <a:rPr lang="de-DE" altLang="en-US" dirty="0" smtClean="0"/>
              <a:t> </a:t>
            </a:r>
            <a:r>
              <a:rPr lang="de-DE" altLang="en-US" dirty="0" err="1" smtClean="0"/>
              <a:t>with</a:t>
            </a:r>
            <a:r>
              <a:rPr lang="de-DE" altLang="en-US" dirty="0" smtClean="0"/>
              <a:t> </a:t>
            </a:r>
            <a:r>
              <a:rPr lang="de-DE" altLang="en-US" dirty="0" err="1" smtClean="0"/>
              <a:t>flapFOAM</a:t>
            </a:r>
            <a:endParaRPr lang="de-DE" altLang="en-US" dirty="0" smtClean="0"/>
          </a:p>
          <a:p>
            <a:pPr marL="355600" indent="-342900" eaLnBrk="1" hangingPunct="1">
              <a:lnSpc>
                <a:spcPct val="150000"/>
              </a:lnSpc>
              <a:buFont typeface="+mj-lt"/>
              <a:buAutoNum type="arabicParenR"/>
            </a:pPr>
            <a:r>
              <a:rPr lang="de-DE" altLang="en-US" dirty="0" err="1" smtClean="0"/>
              <a:t>Comparision</a:t>
            </a:r>
            <a:r>
              <a:rPr lang="de-DE" altLang="en-US" dirty="0" smtClean="0"/>
              <a:t> </a:t>
            </a:r>
            <a:r>
              <a:rPr lang="de-DE" altLang="en-US" dirty="0" err="1" smtClean="0"/>
              <a:t>to</a:t>
            </a:r>
            <a:r>
              <a:rPr lang="de-DE" altLang="en-US" dirty="0" smtClean="0"/>
              <a:t> SCADA </a:t>
            </a:r>
            <a:r>
              <a:rPr lang="de-DE" altLang="en-US" dirty="0" err="1" smtClean="0"/>
              <a:t>data</a:t>
            </a:r>
            <a:endParaRPr lang="de-DE" altLang="en-US" dirty="0" smtClean="0"/>
          </a:p>
          <a:p>
            <a:pPr marL="355600" indent="-342900" eaLnBrk="1" hangingPunct="1">
              <a:lnSpc>
                <a:spcPct val="150000"/>
              </a:lnSpc>
              <a:buFont typeface="+mj-lt"/>
              <a:buAutoNum type="arabicParenR"/>
            </a:pPr>
            <a:r>
              <a:rPr lang="de-DE" altLang="en-US" dirty="0" smtClean="0"/>
              <a:t>Summary</a:t>
            </a:r>
          </a:p>
          <a:p>
            <a:pPr marL="355600" indent="-342900" eaLnBrk="1" hangingPunct="1">
              <a:lnSpc>
                <a:spcPct val="150000"/>
              </a:lnSpc>
              <a:buFont typeface="+mj-lt"/>
              <a:buAutoNum type="arabicParenR"/>
            </a:pPr>
            <a:endParaRPr lang="en-US" altLang="en-US" dirty="0" smtClean="0"/>
          </a:p>
        </p:txBody>
      </p:sp>
    </p:spTree>
    <p:extLst>
      <p:ext uri="{BB962C8B-B14F-4D97-AF65-F5344CB8AC3E}">
        <p14:creationId xmlns:p14="http://schemas.microsoft.com/office/powerpoint/2010/main" val="3984433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Überschriften Light Bold">
      <a:majorFont>
        <a:latin typeface="Frutiger LT Com 45 Light"/>
        <a:ea typeface=""/>
        <a:cs typeface=""/>
      </a:majorFont>
      <a:minorFont>
        <a:latin typeface="Frutiger LT Com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DE4EC99333EA548A590CFB87D6BD4BF" ma:contentTypeVersion="1" ma:contentTypeDescription="Ein neues Dokument erstellen." ma:contentTypeScope="" ma:versionID="36237ea974c8ecc2f3c1fa71ab629bcd">
  <xsd:schema xmlns:xsd="http://www.w3.org/2001/XMLSchema" xmlns:xs="http://www.w3.org/2001/XMLSchema" xmlns:p="http://schemas.microsoft.com/office/2006/metadata/properties" xmlns:ns2="6aa91101-11ba-4a34-b839-c430ffc0ee6f" targetNamespace="http://schemas.microsoft.com/office/2006/metadata/properties" ma:root="true" ma:fieldsID="262204317f42f3191f4835bcb03ff06a" ns2:_="">
    <xsd:import namespace="6aa91101-11ba-4a34-b839-c430ffc0ee6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a91101-11ba-4a34-b839-c430ffc0ee6f" elementFormDefault="qualified">
    <xsd:import namespace="http://schemas.microsoft.com/office/2006/documentManagement/types"/>
    <xsd:import namespace="http://schemas.microsoft.com/office/infopath/2007/PartnerControls"/>
    <xsd:element name="SharedWithUsers" ma:index="8"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F47923-7590-4226-B5C2-BF89CFB2C0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a91101-11ba-4a34-b839-c430ffc0ee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E2F7F9-58B6-4BD7-8544-2886702A687F}">
  <ds:schemaRefs>
    <ds:schemaRef ds:uri="6aa91101-11ba-4a34-b839-c430ffc0ee6f"/>
    <ds:schemaRef ds:uri="http://purl.org/dc/dcmitype/"/>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2177</Words>
  <Application>Microsoft Office PowerPoint</Application>
  <PresentationFormat>Custom</PresentationFormat>
  <Paragraphs>295</Paragraphs>
  <Slides>29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Frutiger LT Com 55 Roman</vt:lpstr>
      <vt:lpstr>Arial</vt:lpstr>
      <vt:lpstr>Wingdings</vt:lpstr>
      <vt:lpstr>Frutiger LT Com 45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Jonas Schmidt</dc:creator>
  <cp:lastModifiedBy>Media</cp:lastModifiedBy>
  <cp:revision>302</cp:revision>
  <cp:lastPrinted>2016-02-24T07:36:29Z</cp:lastPrinted>
  <dcterms:created xsi:type="dcterms:W3CDTF">2016-02-22T15:46:18Z</dcterms:created>
  <dcterms:modified xsi:type="dcterms:W3CDTF">2016-09-27T14:14:50Z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2016-02-22T00:00:00Z</vt:filetime>
  </property>
  <property fmtid="{D5CDD505-2E9C-101B-9397-08002B2CF9AE}" pid="3" name="Creator">
    <vt:lpwstr>Adobe InDesign CC 2015 (Windows)</vt:lpwstr>
  </property>
  <property fmtid="{D5CDD505-2E9C-101B-9397-08002B2CF9AE}" pid="4" name="LastSaved">
    <vt:filetime>2016-02-22T00:00:00Z</vt:filetime>
  </property>
  <property fmtid="{D5CDD505-2E9C-101B-9397-08002B2CF9AE}" pid="5" name="ContentTypeId">
    <vt:lpwstr>0x010100EDE4EC99333EA548A590CFB87D6BD4BF</vt:lpwstr>
  </property>
</Properties>
</file>