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3"/>
  </p:sldMasterIdLst>
  <p:notesMasterIdLst>
    <p:notesMasterId r:id="rId33"/>
  </p:notesMasterIdLst>
  <p:sldIdLst>
    <p:sldId id="270" r:id="rId4"/>
    <p:sldId id="276" r:id="rId5"/>
    <p:sldId id="313" r:id="rId6"/>
    <p:sldId id="314" r:id="rId7"/>
    <p:sldId id="315" r:id="rId8"/>
    <p:sldId id="316" r:id="rId9"/>
    <p:sldId id="336" r:id="rId10"/>
    <p:sldId id="337" r:id="rId11"/>
    <p:sldId id="321" r:id="rId12"/>
    <p:sldId id="334" r:id="rId13"/>
    <p:sldId id="339" r:id="rId14"/>
    <p:sldId id="338" r:id="rId15"/>
    <p:sldId id="340" r:id="rId16"/>
    <p:sldId id="341" r:id="rId17"/>
    <p:sldId id="342" r:id="rId18"/>
    <p:sldId id="343" r:id="rId19"/>
    <p:sldId id="344" r:id="rId20"/>
    <p:sldId id="345" r:id="rId21"/>
    <p:sldId id="346" r:id="rId22"/>
    <p:sldId id="347" r:id="rId23"/>
    <p:sldId id="323" r:id="rId24"/>
    <p:sldId id="349" r:id="rId25"/>
    <p:sldId id="350" r:id="rId26"/>
    <p:sldId id="318" r:id="rId27"/>
    <p:sldId id="312" r:id="rId28"/>
    <p:sldId id="269" r:id="rId29"/>
    <p:sldId id="351" r:id="rId30"/>
    <p:sldId id="335" r:id="rId31"/>
    <p:sldId id="348" r:id="rId32"/>
  </p:sldIdLst>
  <p:sldSz cx="9131300" cy="6858000"/>
  <p:notesSz cx="9926638" cy="6797675"/>
  <p:embeddedFontLst>
    <p:embeddedFont>
      <p:font typeface="Calibri" panose="020F0502020204030204" pitchFamily="34" charset="0"/>
      <p:regular r:id="rId34"/>
      <p:bold r:id="rId35"/>
      <p:italic r:id="rId36"/>
      <p:boldItalic r:id="rId37"/>
    </p:embeddedFont>
    <p:embeddedFont>
      <p:font typeface="Frutiger LT Com 55 Roman" panose="020B0503030504090204" charset="0"/>
      <p:regular r:id="rId38"/>
      <p:bold r:id="rId39"/>
      <p:italic r:id="rId40"/>
    </p:embeddedFont>
    <p:embeddedFont>
      <p:font typeface="Frutiger LT Com 45 Light" panose="020B0303030504090204" charset="0"/>
      <p:regular r:id="rId41"/>
      <p:bold r:id="rId42"/>
      <p:italic r:id="rId43"/>
      <p:boldItalic r:id="rId44"/>
    </p:embeddedFont>
  </p:embeddedFontLst>
  <p:defaultTextStyle>
    <a:defPPr>
      <a:defRPr lang="de-DE"/>
    </a:defPPr>
    <a:lvl1pPr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5pPr>
    <a:lvl6pPr marL="2286000" algn="l" defTabSz="914400" rtl="0" eaLnBrk="1" latinLnBrk="0" hangingPunct="1">
      <a:defRPr kern="1200">
        <a:solidFill>
          <a:schemeClr val="tx1"/>
        </a:solidFill>
        <a:latin typeface="Frutiger LT Com 45 Light" pitchFamily="34" charset="0"/>
        <a:ea typeface="+mn-ea"/>
        <a:cs typeface="Arial" charset="0"/>
      </a:defRPr>
    </a:lvl6pPr>
    <a:lvl7pPr marL="2743200" algn="l" defTabSz="914400" rtl="0" eaLnBrk="1" latinLnBrk="0" hangingPunct="1">
      <a:defRPr kern="1200">
        <a:solidFill>
          <a:schemeClr val="tx1"/>
        </a:solidFill>
        <a:latin typeface="Frutiger LT Com 45 Light" pitchFamily="34" charset="0"/>
        <a:ea typeface="+mn-ea"/>
        <a:cs typeface="Arial" charset="0"/>
      </a:defRPr>
    </a:lvl7pPr>
    <a:lvl8pPr marL="3200400" algn="l" defTabSz="914400" rtl="0" eaLnBrk="1" latinLnBrk="0" hangingPunct="1">
      <a:defRPr kern="1200">
        <a:solidFill>
          <a:schemeClr val="tx1"/>
        </a:solidFill>
        <a:latin typeface="Frutiger LT Com 45 Light" pitchFamily="34" charset="0"/>
        <a:ea typeface="+mn-ea"/>
        <a:cs typeface="Arial" charset="0"/>
      </a:defRPr>
    </a:lvl8pPr>
    <a:lvl9pPr marL="3657600" algn="l" defTabSz="914400" rtl="0" eaLnBrk="1" latinLnBrk="0" hangingPunct="1">
      <a:defRPr kern="1200">
        <a:solidFill>
          <a:schemeClr val="tx1"/>
        </a:solidFill>
        <a:latin typeface="Frutiger LT Com 45 Light" pitchFamily="34"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141">
          <p15:clr>
            <a:srgbClr val="A4A3A4"/>
          </p15:clr>
        </p15:guide>
        <p15:guide id="2" pos="312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A084"/>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598" autoAdjust="0"/>
  </p:normalViewPr>
  <p:slideViewPr>
    <p:cSldViewPr>
      <p:cViewPr varScale="1">
        <p:scale>
          <a:sx n="73" d="100"/>
          <a:sy n="73" d="100"/>
        </p:scale>
        <p:origin x="432" y="66"/>
      </p:cViewPr>
      <p:guideLst>
        <p:guide orient="horz" pos="2880"/>
        <p:guide pos="2160"/>
      </p:guideLst>
    </p:cSldViewPr>
  </p:slideViewPr>
  <p:notesTextViewPr>
    <p:cViewPr>
      <p:scale>
        <a:sx n="100" d="100"/>
        <a:sy n="100" d="100"/>
      </p:scale>
      <p:origin x="0" y="0"/>
    </p:cViewPr>
  </p:notesTextViewPr>
  <p:notesViewPr>
    <p:cSldViewPr>
      <p:cViewPr varScale="1">
        <p:scale>
          <a:sx n="107" d="100"/>
          <a:sy n="107" d="100"/>
        </p:scale>
        <p:origin x="-354" y="-96"/>
      </p:cViewPr>
      <p:guideLst>
        <p:guide orient="horz" pos="2141"/>
        <p:guide pos="312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6.fntdata"/><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2125" cy="341313"/>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5622925" y="0"/>
            <a:ext cx="4302125" cy="341313"/>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9DE21AE-708C-4DD0-9742-C662C59815D8}" type="datetimeFigureOut">
              <a:rPr lang="de-DE"/>
              <a:pPr>
                <a:defRPr/>
              </a:pPr>
              <a:t>27.09.2016</a:t>
            </a:fld>
            <a:endParaRPr lang="de-DE"/>
          </a:p>
        </p:txBody>
      </p:sp>
      <p:sp>
        <p:nvSpPr>
          <p:cNvPr id="4" name="Folienbildplatzhalter 3"/>
          <p:cNvSpPr>
            <a:spLocks noGrp="1" noRot="1" noChangeAspect="1"/>
          </p:cNvSpPr>
          <p:nvPr>
            <p:ph type="sldImg" idx="2"/>
          </p:nvPr>
        </p:nvSpPr>
        <p:spPr>
          <a:xfrm>
            <a:off x="3436938" y="849313"/>
            <a:ext cx="3052762" cy="2293937"/>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5622925" y="6456363"/>
            <a:ext cx="4302125" cy="3413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B2BE0072-F858-4E38-8624-4F4CF07FAE05}" type="slidenum">
              <a:rPr lang="de-DE" altLang="en-US"/>
              <a:pPr>
                <a:defRPr/>
              </a:pPr>
              <a:t>‹#›</a:t>
            </a:fld>
            <a:endParaRPr lang="de-DE" altLang="en-US"/>
          </a:p>
        </p:txBody>
      </p:sp>
    </p:spTree>
    <p:extLst>
      <p:ext uri="{BB962C8B-B14F-4D97-AF65-F5344CB8AC3E}">
        <p14:creationId xmlns:p14="http://schemas.microsoft.com/office/powerpoint/2010/main" val="15346494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4</a:t>
            </a:fld>
            <a:endParaRPr lang="de-DE" altLang="en-US" smtClean="0">
              <a:latin typeface="Calibri" pitchFamily="34" charset="0"/>
            </a:endParaRPr>
          </a:p>
        </p:txBody>
      </p:sp>
    </p:spTree>
    <p:extLst>
      <p:ext uri="{BB962C8B-B14F-4D97-AF65-F5344CB8AC3E}">
        <p14:creationId xmlns:p14="http://schemas.microsoft.com/office/powerpoint/2010/main" val="766393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16</a:t>
            </a:fld>
            <a:endParaRPr lang="de-DE" altLang="en-US" smtClean="0">
              <a:latin typeface="Calibri" pitchFamily="34" charset="0"/>
            </a:endParaRPr>
          </a:p>
        </p:txBody>
      </p:sp>
    </p:spTree>
    <p:extLst>
      <p:ext uri="{BB962C8B-B14F-4D97-AF65-F5344CB8AC3E}">
        <p14:creationId xmlns:p14="http://schemas.microsoft.com/office/powerpoint/2010/main" val="2294862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17</a:t>
            </a:fld>
            <a:endParaRPr lang="de-DE" altLang="en-US" smtClean="0">
              <a:latin typeface="Calibri" pitchFamily="34" charset="0"/>
            </a:endParaRPr>
          </a:p>
        </p:txBody>
      </p:sp>
    </p:spTree>
    <p:extLst>
      <p:ext uri="{BB962C8B-B14F-4D97-AF65-F5344CB8AC3E}">
        <p14:creationId xmlns:p14="http://schemas.microsoft.com/office/powerpoint/2010/main" val="181409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18</a:t>
            </a:fld>
            <a:endParaRPr lang="de-DE" altLang="en-US" smtClean="0">
              <a:latin typeface="Calibri" pitchFamily="34" charset="0"/>
            </a:endParaRPr>
          </a:p>
        </p:txBody>
      </p:sp>
    </p:spTree>
    <p:extLst>
      <p:ext uri="{BB962C8B-B14F-4D97-AF65-F5344CB8AC3E}">
        <p14:creationId xmlns:p14="http://schemas.microsoft.com/office/powerpoint/2010/main" val="2515165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19</a:t>
            </a:fld>
            <a:endParaRPr lang="de-DE" altLang="en-US" smtClean="0">
              <a:latin typeface="Calibri" pitchFamily="34" charset="0"/>
            </a:endParaRPr>
          </a:p>
        </p:txBody>
      </p:sp>
    </p:spTree>
    <p:extLst>
      <p:ext uri="{BB962C8B-B14F-4D97-AF65-F5344CB8AC3E}">
        <p14:creationId xmlns:p14="http://schemas.microsoft.com/office/powerpoint/2010/main" val="2913360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20</a:t>
            </a:fld>
            <a:endParaRPr lang="de-DE" altLang="en-US" smtClean="0">
              <a:latin typeface="Calibri" pitchFamily="34" charset="0"/>
            </a:endParaRPr>
          </a:p>
        </p:txBody>
      </p:sp>
    </p:spTree>
    <p:extLst>
      <p:ext uri="{BB962C8B-B14F-4D97-AF65-F5344CB8AC3E}">
        <p14:creationId xmlns:p14="http://schemas.microsoft.com/office/powerpoint/2010/main" val="1985626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22</a:t>
            </a:fld>
            <a:endParaRPr lang="de-DE" altLang="en-US" smtClean="0">
              <a:latin typeface="Calibri" pitchFamily="34" charset="0"/>
            </a:endParaRPr>
          </a:p>
        </p:txBody>
      </p:sp>
    </p:spTree>
    <p:extLst>
      <p:ext uri="{BB962C8B-B14F-4D97-AF65-F5344CB8AC3E}">
        <p14:creationId xmlns:p14="http://schemas.microsoft.com/office/powerpoint/2010/main" val="3276840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23</a:t>
            </a:fld>
            <a:endParaRPr lang="de-DE" altLang="en-US" smtClean="0">
              <a:latin typeface="Calibri" pitchFamily="34" charset="0"/>
            </a:endParaRPr>
          </a:p>
        </p:txBody>
      </p:sp>
    </p:spTree>
    <p:extLst>
      <p:ext uri="{BB962C8B-B14F-4D97-AF65-F5344CB8AC3E}">
        <p14:creationId xmlns:p14="http://schemas.microsoft.com/office/powerpoint/2010/main" val="2331772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dirty="0"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dirty="0" smtClean="0"/>
          </a:p>
          <a:p>
            <a:r>
              <a:rPr lang="en-GB" altLang="de-DE" dirty="0" smtClean="0"/>
              <a:t/>
            </a:r>
            <a:br>
              <a:rPr lang="en-GB" altLang="de-DE" dirty="0" smtClean="0"/>
            </a:br>
            <a:r>
              <a:rPr lang="en-GB" altLang="de-DE" dirty="0" smtClean="0"/>
              <a:t>With this rig, pitch systems and main bearings can also be tested subject to permanent loading. Access to smaller test systems is already available and further test fields are currently being developed.</a:t>
            </a:r>
            <a:endParaRPr lang="de-DE" altLang="de-DE" dirty="0" smtClean="0"/>
          </a:p>
          <a:p>
            <a:r>
              <a:rPr lang="en-GB" altLang="de-DE" dirty="0" smtClean="0"/>
              <a:t/>
            </a:r>
            <a:br>
              <a:rPr lang="en-GB" altLang="de-DE" dirty="0" smtClean="0"/>
            </a:br>
            <a:r>
              <a:rPr lang="en-GB" altLang="de-DE" dirty="0" smtClean="0"/>
              <a:t>The issue of the reliability of power electronics for wind turbines is being investigated in a dedicated innovation cluster.</a:t>
            </a:r>
            <a:endParaRPr lang="de-DE" altLang="de-DE" dirty="0"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25</a:t>
            </a:fld>
            <a:endParaRPr lang="de-DE" altLang="en-US" smtClean="0">
              <a:latin typeface="Calibri" pitchFamily="34" charset="0"/>
            </a:endParaRPr>
          </a:p>
        </p:txBody>
      </p:sp>
    </p:spTree>
    <p:extLst>
      <p:ext uri="{BB962C8B-B14F-4D97-AF65-F5344CB8AC3E}">
        <p14:creationId xmlns:p14="http://schemas.microsoft.com/office/powerpoint/2010/main" val="8733645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28</a:t>
            </a:fld>
            <a:endParaRPr lang="de-DE" altLang="en-US" smtClean="0">
              <a:latin typeface="Calibri" pitchFamily="34" charset="0"/>
            </a:endParaRPr>
          </a:p>
        </p:txBody>
      </p:sp>
    </p:spTree>
    <p:extLst>
      <p:ext uri="{BB962C8B-B14F-4D97-AF65-F5344CB8AC3E}">
        <p14:creationId xmlns:p14="http://schemas.microsoft.com/office/powerpoint/2010/main" val="373674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29</a:t>
            </a:fld>
            <a:endParaRPr lang="de-DE" altLang="en-US" smtClean="0">
              <a:latin typeface="Calibri" pitchFamily="34" charset="0"/>
            </a:endParaRPr>
          </a:p>
        </p:txBody>
      </p:sp>
    </p:spTree>
    <p:extLst>
      <p:ext uri="{BB962C8B-B14F-4D97-AF65-F5344CB8AC3E}">
        <p14:creationId xmlns:p14="http://schemas.microsoft.com/office/powerpoint/2010/main" val="3036569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6</a:t>
            </a:fld>
            <a:endParaRPr lang="de-DE" altLang="en-US" smtClean="0">
              <a:latin typeface="Calibri" pitchFamily="34" charset="0"/>
            </a:endParaRPr>
          </a:p>
        </p:txBody>
      </p:sp>
    </p:spTree>
    <p:extLst>
      <p:ext uri="{BB962C8B-B14F-4D97-AF65-F5344CB8AC3E}">
        <p14:creationId xmlns:p14="http://schemas.microsoft.com/office/powerpoint/2010/main" val="3637986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7</a:t>
            </a:fld>
            <a:endParaRPr lang="de-DE" altLang="en-US" smtClean="0">
              <a:latin typeface="Calibri" pitchFamily="34" charset="0"/>
            </a:endParaRPr>
          </a:p>
        </p:txBody>
      </p:sp>
    </p:spTree>
    <p:extLst>
      <p:ext uri="{BB962C8B-B14F-4D97-AF65-F5344CB8AC3E}">
        <p14:creationId xmlns:p14="http://schemas.microsoft.com/office/powerpoint/2010/main" val="1692508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8</a:t>
            </a:fld>
            <a:endParaRPr lang="de-DE" altLang="en-US" smtClean="0">
              <a:latin typeface="Calibri" pitchFamily="34" charset="0"/>
            </a:endParaRPr>
          </a:p>
        </p:txBody>
      </p:sp>
    </p:spTree>
    <p:extLst>
      <p:ext uri="{BB962C8B-B14F-4D97-AF65-F5344CB8AC3E}">
        <p14:creationId xmlns:p14="http://schemas.microsoft.com/office/powerpoint/2010/main" val="1875869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10</a:t>
            </a:fld>
            <a:endParaRPr lang="de-DE" altLang="en-US" smtClean="0">
              <a:latin typeface="Calibri" pitchFamily="34" charset="0"/>
            </a:endParaRPr>
          </a:p>
        </p:txBody>
      </p:sp>
    </p:spTree>
    <p:extLst>
      <p:ext uri="{BB962C8B-B14F-4D97-AF65-F5344CB8AC3E}">
        <p14:creationId xmlns:p14="http://schemas.microsoft.com/office/powerpoint/2010/main" val="3077006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11</a:t>
            </a:fld>
            <a:endParaRPr lang="de-DE" altLang="en-US" smtClean="0">
              <a:latin typeface="Calibri" pitchFamily="34" charset="0"/>
            </a:endParaRPr>
          </a:p>
        </p:txBody>
      </p:sp>
    </p:spTree>
    <p:extLst>
      <p:ext uri="{BB962C8B-B14F-4D97-AF65-F5344CB8AC3E}">
        <p14:creationId xmlns:p14="http://schemas.microsoft.com/office/powerpoint/2010/main" val="31038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12</a:t>
            </a:fld>
            <a:endParaRPr lang="de-DE" altLang="en-US" smtClean="0">
              <a:latin typeface="Calibri" pitchFamily="34" charset="0"/>
            </a:endParaRPr>
          </a:p>
        </p:txBody>
      </p:sp>
    </p:spTree>
    <p:extLst>
      <p:ext uri="{BB962C8B-B14F-4D97-AF65-F5344CB8AC3E}">
        <p14:creationId xmlns:p14="http://schemas.microsoft.com/office/powerpoint/2010/main" val="51981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13</a:t>
            </a:fld>
            <a:endParaRPr lang="de-DE" altLang="en-US" smtClean="0">
              <a:latin typeface="Calibri" pitchFamily="34" charset="0"/>
            </a:endParaRPr>
          </a:p>
        </p:txBody>
      </p:sp>
    </p:spTree>
    <p:extLst>
      <p:ext uri="{BB962C8B-B14F-4D97-AF65-F5344CB8AC3E}">
        <p14:creationId xmlns:p14="http://schemas.microsoft.com/office/powerpoint/2010/main" val="1524778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de-DE" smtClean="0"/>
              <a:t>The realistic simulation of loads from the rotor and grid side due to particularly dynamic force application is possible in our nacelle test rig. This test rig is characterized by the combination of mechanical tests with a virtual grid with 44 MVA installed inverter power. The goal in the future is the complete electrical certification of wind turbines on the nacelle test rig.</a:t>
            </a:r>
            <a:endParaRPr lang="de-DE" altLang="de-DE" smtClean="0"/>
          </a:p>
          <a:p>
            <a:r>
              <a:rPr lang="en-GB" altLang="de-DE" smtClean="0"/>
              <a:t/>
            </a:r>
            <a:br>
              <a:rPr lang="en-GB" altLang="de-DE" smtClean="0"/>
            </a:br>
            <a:r>
              <a:rPr lang="en-GB" altLang="de-DE" smtClean="0"/>
              <a:t>With this rig, pitch systems and main bearings can also be tested subject to permanent loading. Access to smaller test systems is already available and further test fields are currently being developed.</a:t>
            </a:r>
            <a:endParaRPr lang="de-DE" altLang="de-DE" smtClean="0"/>
          </a:p>
          <a:p>
            <a:r>
              <a:rPr lang="en-GB" altLang="de-DE" smtClean="0"/>
              <a:t/>
            </a:r>
            <a:br>
              <a:rPr lang="en-GB" altLang="de-DE" smtClean="0"/>
            </a:br>
            <a:r>
              <a:rPr lang="en-GB" altLang="de-DE" smtClean="0"/>
              <a:t>The issue of the reliability of power electronics for wind turbines is being investigated in a dedicated innovation cluster.</a:t>
            </a:r>
            <a:endParaRPr lang="de-DE" altLang="de-DE" smtClean="0"/>
          </a:p>
        </p:txBody>
      </p:sp>
      <p:sp>
        <p:nvSpPr>
          <p:cNvPr id="2458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fld id="{1FFD9944-C2A4-4DCF-B434-C19DEF19D609}" type="slidenum">
              <a:rPr lang="de-DE" altLang="en-US" smtClean="0">
                <a:latin typeface="Calibri" pitchFamily="34" charset="0"/>
              </a:rPr>
              <a:pPr/>
              <a:t>14</a:t>
            </a:fld>
            <a:endParaRPr lang="de-DE" altLang="en-US" smtClean="0">
              <a:latin typeface="Calibri" pitchFamily="34" charset="0"/>
            </a:endParaRPr>
          </a:p>
        </p:txBody>
      </p:sp>
    </p:spTree>
    <p:extLst>
      <p:ext uri="{BB962C8B-B14F-4D97-AF65-F5344CB8AC3E}">
        <p14:creationId xmlns:p14="http://schemas.microsoft.com/office/powerpoint/2010/main" val="4063897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sszeile">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defRPr/>
            </a:lvl1pPr>
          </a:lstStyle>
          <a:p>
            <a:pPr>
              <a:defRPr/>
            </a:pPr>
            <a:r>
              <a:rPr lang="de-DE"/>
              <a:t>©</a:t>
            </a:r>
            <a:r>
              <a:rPr lang="de-DE" spc="-100"/>
              <a:t> </a:t>
            </a:r>
            <a:r>
              <a:rPr lang="de-DE"/>
              <a:t>Fraunhofer</a:t>
            </a:r>
          </a:p>
        </p:txBody>
      </p:sp>
    </p:spTree>
    <p:extLst>
      <p:ext uri="{BB962C8B-B14F-4D97-AF65-F5344CB8AC3E}">
        <p14:creationId xmlns:p14="http://schemas.microsoft.com/office/powerpoint/2010/main" val="75071509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ur Überschrift">
    <p:spTree>
      <p:nvGrpSpPr>
        <p:cNvPr id="1" name=""/>
        <p:cNvGrpSpPr/>
        <p:nvPr/>
      </p:nvGrpSpPr>
      <p:grpSpPr>
        <a:xfrm>
          <a:off x="0" y="0"/>
          <a:ext cx="0" cy="0"/>
          <a:chOff x="0" y="0"/>
          <a:chExt cx="0" cy="0"/>
        </a:xfrm>
      </p:grpSpPr>
      <p:sp>
        <p:nvSpPr>
          <p:cNvPr id="2" name="Holder 2"/>
          <p:cNvSpPr>
            <a:spLocks noGrp="1"/>
          </p:cNvSpPr>
          <p:nvPr>
            <p:ph type="ctrTitle"/>
          </p:nvPr>
        </p:nvSpPr>
        <p:spPr>
          <a:xfrm>
            <a:off x="457200" y="457200"/>
            <a:ext cx="8223250" cy="369332"/>
          </a:xfrm>
          <a:prstGeom prst="rect">
            <a:avLst/>
          </a:prstGeom>
        </p:spPr>
        <p:txBody>
          <a:bodyPr wrap="square" lIns="0" tIns="0" rIns="0" bIns="0">
            <a:spAutoFit/>
          </a:bodyPr>
          <a:lstStyle>
            <a:lvl1pPr>
              <a:defRPr sz="2400" b="1">
                <a:latin typeface="Frutiger LT Com 45 Light" panose="020B0303030504020204" pitchFamily="34" charset="0"/>
              </a:defRPr>
            </a:lvl1pPr>
          </a:lstStyle>
          <a:p>
            <a:r>
              <a:rPr lang="de-DE" smtClean="0"/>
              <a:t>Titelmasterformat durch Klicken bearbeiten</a:t>
            </a:r>
            <a:endParaRPr dirty="0"/>
          </a:p>
        </p:txBody>
      </p:sp>
      <p:sp>
        <p:nvSpPr>
          <p:cNvPr id="3" name="Holder 4"/>
          <p:cNvSpPr>
            <a:spLocks noGrp="1"/>
          </p:cNvSpPr>
          <p:nvPr>
            <p:ph type="ftr" sz="quarter" idx="10"/>
          </p:nvPr>
        </p:nvSpPr>
        <p:spPr/>
        <p:txBody>
          <a:bodyPr/>
          <a:lstStyle>
            <a:lvl1pPr>
              <a:defRPr/>
            </a:lvl1pPr>
          </a:lstStyle>
          <a:p>
            <a:pPr>
              <a:defRPr/>
            </a:pPr>
            <a:r>
              <a:t>©</a:t>
            </a:r>
            <a:r>
              <a:rPr spc="-100"/>
              <a:t> </a:t>
            </a:r>
            <a:r>
              <a:t>Fraunhofer</a:t>
            </a:r>
          </a:p>
        </p:txBody>
      </p:sp>
    </p:spTree>
    <p:extLst>
      <p:ext uri="{BB962C8B-B14F-4D97-AF65-F5344CB8AC3E}">
        <p14:creationId xmlns:p14="http://schemas.microsoft.com/office/powerpoint/2010/main" val="22790915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in-Bild-oben">
    <p:spTree>
      <p:nvGrpSpPr>
        <p:cNvPr id="1" name=""/>
        <p:cNvGrpSpPr/>
        <p:nvPr/>
      </p:nvGrpSpPr>
      <p:grpSpPr>
        <a:xfrm>
          <a:off x="0" y="0"/>
          <a:ext cx="0" cy="0"/>
          <a:chOff x="0" y="0"/>
          <a:chExt cx="0" cy="0"/>
        </a:xfrm>
      </p:grpSpPr>
      <p:sp>
        <p:nvSpPr>
          <p:cNvPr id="2" name="Holder 2"/>
          <p:cNvSpPr>
            <a:spLocks noGrp="1"/>
          </p:cNvSpPr>
          <p:nvPr>
            <p:ph type="ctrTitle"/>
          </p:nvPr>
        </p:nvSpPr>
        <p:spPr>
          <a:xfrm>
            <a:off x="457200" y="2340000"/>
            <a:ext cx="8223250" cy="369332"/>
          </a:xfrm>
          <a:prstGeom prst="rect">
            <a:avLst/>
          </a:prstGeom>
        </p:spPr>
        <p:txBody>
          <a:bodyPr wrap="square" lIns="0" tIns="0" rIns="0" bIns="0">
            <a:spAutoFit/>
          </a:bodyPr>
          <a:lstStyle>
            <a:lvl1pPr>
              <a:defRPr sz="2400" b="1">
                <a:latin typeface="Frutiger LT Com 45 Light" panose="020B0303030504020204" pitchFamily="34" charset="0"/>
              </a:defRPr>
            </a:lvl1pPr>
          </a:lstStyle>
          <a:p>
            <a:r>
              <a:rPr lang="de-DE" smtClean="0"/>
              <a:t>Titelmasterformat durch Klicken bearbeiten</a:t>
            </a:r>
            <a:endParaRPr dirty="0"/>
          </a:p>
        </p:txBody>
      </p:sp>
      <p:sp>
        <p:nvSpPr>
          <p:cNvPr id="9" name="Bildplatzhalter 8"/>
          <p:cNvSpPr>
            <a:spLocks noGrp="1"/>
          </p:cNvSpPr>
          <p:nvPr>
            <p:ph type="pic" sz="quarter" idx="10"/>
          </p:nvPr>
        </p:nvSpPr>
        <p:spPr>
          <a:xfrm>
            <a:off x="0" y="0"/>
            <a:ext cx="9131300" cy="1980000"/>
          </a:xfrm>
          <a:prstGeom prst="rect">
            <a:avLst/>
          </a:prstGeom>
        </p:spPr>
        <p:txBody>
          <a:bodyPr/>
          <a:lstStyle/>
          <a:p>
            <a:pPr lvl="0"/>
            <a:endParaRPr lang="de-DE" noProof="0"/>
          </a:p>
        </p:txBody>
      </p:sp>
      <p:sp>
        <p:nvSpPr>
          <p:cNvPr id="11" name="Textplatzhalter 10"/>
          <p:cNvSpPr>
            <a:spLocks noGrp="1"/>
          </p:cNvSpPr>
          <p:nvPr>
            <p:ph type="body" sz="quarter" idx="11"/>
          </p:nvPr>
        </p:nvSpPr>
        <p:spPr>
          <a:xfrm>
            <a:off x="457200" y="2952000"/>
            <a:ext cx="8223250" cy="248400"/>
          </a:xfrm>
          <a:prstGeom prst="rect">
            <a:avLst/>
          </a:prstGeom>
        </p:spPr>
        <p:txBody>
          <a:bodyPr lIns="0" tIns="0" rIns="0" bIns="0"/>
          <a:lstStyle>
            <a:lvl1pPr>
              <a:defRPr sz="1500" b="1">
                <a:latin typeface="Frutiger LT Com 45 Light" panose="020B0303030504020204" pitchFamily="34" charset="0"/>
              </a:defRPr>
            </a:lvl1pPr>
          </a:lstStyle>
          <a:p>
            <a:pPr lvl="0"/>
            <a:r>
              <a:rPr lang="de-DE" smtClean="0"/>
              <a:t>Textmasterformat bearbeiten</a:t>
            </a:r>
          </a:p>
        </p:txBody>
      </p:sp>
      <p:sp>
        <p:nvSpPr>
          <p:cNvPr id="14" name="Textplatzhalter 13"/>
          <p:cNvSpPr>
            <a:spLocks noGrp="1"/>
          </p:cNvSpPr>
          <p:nvPr>
            <p:ph type="body" sz="quarter" idx="12"/>
          </p:nvPr>
        </p:nvSpPr>
        <p:spPr>
          <a:xfrm>
            <a:off x="457200" y="3200400"/>
            <a:ext cx="8223250" cy="2438400"/>
          </a:xfrm>
          <a:prstGeom prst="rect">
            <a:avLst/>
          </a:prstGeom>
        </p:spPr>
        <p:txBody>
          <a:bodyPr lIns="0" tIns="0" rIns="0" bIns="0"/>
          <a:lstStyle>
            <a:lvl1pPr>
              <a:defRPr sz="1500">
                <a:latin typeface="Frutiger LT Com 45 Light" panose="020B0303030504020204" pitchFamily="34" charset="0"/>
              </a:defRPr>
            </a:lvl1pPr>
          </a:lstStyle>
          <a:p>
            <a:pPr lvl="0"/>
            <a:r>
              <a:rPr lang="de-DE" smtClean="0"/>
              <a:t>Textmasterformat bearbeiten</a:t>
            </a:r>
          </a:p>
        </p:txBody>
      </p:sp>
      <p:sp>
        <p:nvSpPr>
          <p:cNvPr id="6" name="Holder 4"/>
          <p:cNvSpPr>
            <a:spLocks noGrp="1"/>
          </p:cNvSpPr>
          <p:nvPr>
            <p:ph type="ftr" sz="quarter" idx="13"/>
          </p:nvPr>
        </p:nvSpPr>
        <p:spPr/>
        <p:txBody>
          <a:bodyPr/>
          <a:lstStyle>
            <a:lvl1pPr>
              <a:defRPr/>
            </a:lvl1pPr>
          </a:lstStyle>
          <a:p>
            <a:pPr>
              <a:defRPr/>
            </a:pPr>
            <a:r>
              <a:t>©</a:t>
            </a:r>
            <a:r>
              <a:rPr spc="-100"/>
              <a:t> </a:t>
            </a:r>
            <a:r>
              <a:t>Fraunhofer</a:t>
            </a:r>
          </a:p>
        </p:txBody>
      </p:sp>
    </p:spTree>
    <p:extLst>
      <p:ext uri="{BB962C8B-B14F-4D97-AF65-F5344CB8AC3E}">
        <p14:creationId xmlns:p14="http://schemas.microsoft.com/office/powerpoint/2010/main" val="42318160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in-Bild-oben-Liste">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0" y="0"/>
            <a:ext cx="9131300" cy="1980000"/>
          </a:xfrm>
          <a:prstGeom prst="rect">
            <a:avLst/>
          </a:prstGeom>
        </p:spPr>
        <p:txBody>
          <a:bodyPr/>
          <a:lstStyle/>
          <a:p>
            <a:pPr lvl="0"/>
            <a:endParaRPr lang="de-DE" noProof="0"/>
          </a:p>
        </p:txBody>
      </p:sp>
      <p:sp>
        <p:nvSpPr>
          <p:cNvPr id="7" name="Holder 2"/>
          <p:cNvSpPr>
            <a:spLocks noGrp="1"/>
          </p:cNvSpPr>
          <p:nvPr>
            <p:ph type="ctrTitle"/>
          </p:nvPr>
        </p:nvSpPr>
        <p:spPr>
          <a:xfrm>
            <a:off x="457200" y="2340000"/>
            <a:ext cx="8223250" cy="369332"/>
          </a:xfrm>
          <a:prstGeom prst="rect">
            <a:avLst/>
          </a:prstGeom>
        </p:spPr>
        <p:txBody>
          <a:bodyPr wrap="square" lIns="0" tIns="0" rIns="0" bIns="0">
            <a:spAutoFit/>
          </a:bodyPr>
          <a:lstStyle>
            <a:lvl1pPr>
              <a:defRPr sz="2400" b="1">
                <a:latin typeface="Frutiger LT Com 45 Light" panose="020B0303030504020204" pitchFamily="34" charset="0"/>
              </a:defRPr>
            </a:lvl1pPr>
          </a:lstStyle>
          <a:p>
            <a:r>
              <a:rPr lang="de-DE" smtClean="0"/>
              <a:t>Titelmasterformat durch Klicken bearbeiten</a:t>
            </a:r>
            <a:endParaRPr dirty="0"/>
          </a:p>
        </p:txBody>
      </p:sp>
      <p:sp>
        <p:nvSpPr>
          <p:cNvPr id="8" name="Textplatzhalter 10"/>
          <p:cNvSpPr>
            <a:spLocks noGrp="1"/>
          </p:cNvSpPr>
          <p:nvPr>
            <p:ph type="body" sz="quarter" idx="11"/>
          </p:nvPr>
        </p:nvSpPr>
        <p:spPr>
          <a:xfrm>
            <a:off x="457200" y="2952000"/>
            <a:ext cx="8223250" cy="248400"/>
          </a:xfrm>
          <a:prstGeom prst="rect">
            <a:avLst/>
          </a:prstGeom>
        </p:spPr>
        <p:txBody>
          <a:bodyPr lIns="0" tIns="0" rIns="0" bIns="0"/>
          <a:lstStyle>
            <a:lvl1pPr>
              <a:defRPr sz="1500" b="1">
                <a:latin typeface="Frutiger LT Com 45 Light" panose="020B0303030504020204" pitchFamily="34" charset="0"/>
              </a:defRPr>
            </a:lvl1pPr>
          </a:lstStyle>
          <a:p>
            <a:pPr lvl="0"/>
            <a:r>
              <a:rPr lang="de-DE" smtClean="0"/>
              <a:t>Textmasterformat bearbeiten</a:t>
            </a:r>
          </a:p>
        </p:txBody>
      </p:sp>
      <p:sp>
        <p:nvSpPr>
          <p:cNvPr id="10" name="Textplatzhalter 13"/>
          <p:cNvSpPr>
            <a:spLocks noGrp="1"/>
          </p:cNvSpPr>
          <p:nvPr>
            <p:ph type="body" sz="quarter" idx="12"/>
          </p:nvPr>
        </p:nvSpPr>
        <p:spPr>
          <a:xfrm>
            <a:off x="457200" y="3200400"/>
            <a:ext cx="8223250" cy="2438400"/>
          </a:xfrm>
          <a:prstGeom prst="rect">
            <a:avLst/>
          </a:prstGeom>
        </p:spPr>
        <p:txBody>
          <a:bodyPr lIns="0" tIns="0" rIns="0" bIns="0"/>
          <a:lstStyle>
            <a:lvl1pPr marL="285750" marR="0" indent="-285750" defTabSz="914400" eaLnBrk="1" fontAlgn="auto" latinLnBrk="0" hangingPunct="1">
              <a:lnSpc>
                <a:spcPct val="100000"/>
              </a:lnSpc>
              <a:spcBef>
                <a:spcPts val="0"/>
              </a:spcBef>
              <a:spcAft>
                <a:spcPts val="0"/>
              </a:spcAft>
              <a:buClrTx/>
              <a:buSzTx/>
              <a:buFontTx/>
              <a:buBlip>
                <a:blip r:embed="rId2"/>
              </a:buBlip>
              <a:tabLst/>
              <a:defRPr sz="1500">
                <a:latin typeface="Frutiger LT Com 45 Light" panose="020B0303030504020204" pitchFamily="34" charset="0"/>
              </a:defRPr>
            </a:lvl1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p:txBody>
      </p:sp>
      <p:sp>
        <p:nvSpPr>
          <p:cNvPr id="6" name="Holder 4"/>
          <p:cNvSpPr>
            <a:spLocks noGrp="1"/>
          </p:cNvSpPr>
          <p:nvPr>
            <p:ph type="ftr" sz="quarter" idx="13"/>
          </p:nvPr>
        </p:nvSpPr>
        <p:spPr/>
        <p:txBody>
          <a:bodyPr/>
          <a:lstStyle>
            <a:lvl1pPr>
              <a:defRPr/>
            </a:lvl1pPr>
          </a:lstStyle>
          <a:p>
            <a:pPr>
              <a:defRPr/>
            </a:pPr>
            <a:r>
              <a:t>©</a:t>
            </a:r>
            <a:r>
              <a:rPr spc="-100"/>
              <a:t> </a:t>
            </a:r>
            <a:r>
              <a:t>Fraunhofer</a:t>
            </a:r>
          </a:p>
        </p:txBody>
      </p:sp>
    </p:spTree>
    <p:extLst>
      <p:ext uri="{BB962C8B-B14F-4D97-AF65-F5344CB8AC3E}">
        <p14:creationId xmlns:p14="http://schemas.microsoft.com/office/powerpoint/2010/main" val="114468188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Bild-oben-Liste und Bild unten">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0" y="0"/>
            <a:ext cx="9131300" cy="1980000"/>
          </a:xfrm>
          <a:prstGeom prst="rect">
            <a:avLst/>
          </a:prstGeom>
        </p:spPr>
        <p:txBody>
          <a:bodyPr/>
          <a:lstStyle/>
          <a:p>
            <a:pPr lvl="0"/>
            <a:endParaRPr lang="de-DE" noProof="0"/>
          </a:p>
        </p:txBody>
      </p:sp>
      <p:sp>
        <p:nvSpPr>
          <p:cNvPr id="7" name="Holder 2"/>
          <p:cNvSpPr>
            <a:spLocks noGrp="1"/>
          </p:cNvSpPr>
          <p:nvPr>
            <p:ph type="ctrTitle"/>
          </p:nvPr>
        </p:nvSpPr>
        <p:spPr>
          <a:xfrm>
            <a:off x="457200" y="2340000"/>
            <a:ext cx="5480050" cy="369332"/>
          </a:xfrm>
          <a:prstGeom prst="rect">
            <a:avLst/>
          </a:prstGeom>
        </p:spPr>
        <p:txBody>
          <a:bodyPr wrap="square" lIns="0" tIns="0" rIns="0" bIns="0">
            <a:spAutoFit/>
          </a:bodyPr>
          <a:lstStyle>
            <a:lvl1pPr>
              <a:defRPr sz="2400" b="1">
                <a:latin typeface="Frutiger LT Com 45 Light" panose="020B0303030504020204" pitchFamily="34" charset="0"/>
              </a:defRPr>
            </a:lvl1pPr>
          </a:lstStyle>
          <a:p>
            <a:r>
              <a:rPr lang="de-DE" smtClean="0"/>
              <a:t>Titelmasterformat durch Klicken bearbeiten</a:t>
            </a:r>
            <a:endParaRPr dirty="0"/>
          </a:p>
        </p:txBody>
      </p:sp>
      <p:sp>
        <p:nvSpPr>
          <p:cNvPr id="8" name="Textplatzhalter 10"/>
          <p:cNvSpPr>
            <a:spLocks noGrp="1"/>
          </p:cNvSpPr>
          <p:nvPr>
            <p:ph type="body" sz="quarter" idx="11"/>
          </p:nvPr>
        </p:nvSpPr>
        <p:spPr>
          <a:xfrm>
            <a:off x="457200" y="2952000"/>
            <a:ext cx="5480050" cy="248400"/>
          </a:xfrm>
          <a:prstGeom prst="rect">
            <a:avLst/>
          </a:prstGeom>
        </p:spPr>
        <p:txBody>
          <a:bodyPr lIns="0" tIns="0" rIns="0" bIns="0"/>
          <a:lstStyle>
            <a:lvl1pPr>
              <a:defRPr sz="1500" b="1">
                <a:latin typeface="Frutiger LT Com 45 Light" panose="020B0303030504020204" pitchFamily="34" charset="0"/>
              </a:defRPr>
            </a:lvl1pPr>
          </a:lstStyle>
          <a:p>
            <a:pPr lvl="0"/>
            <a:r>
              <a:rPr lang="de-DE" smtClean="0"/>
              <a:t>Textmasterformat bearbeiten</a:t>
            </a:r>
          </a:p>
        </p:txBody>
      </p:sp>
      <p:sp>
        <p:nvSpPr>
          <p:cNvPr id="10" name="Textplatzhalter 13"/>
          <p:cNvSpPr>
            <a:spLocks noGrp="1"/>
          </p:cNvSpPr>
          <p:nvPr>
            <p:ph type="body" sz="quarter" idx="12"/>
          </p:nvPr>
        </p:nvSpPr>
        <p:spPr>
          <a:xfrm>
            <a:off x="457200" y="3200400"/>
            <a:ext cx="5480050" cy="2438400"/>
          </a:xfrm>
          <a:prstGeom prst="rect">
            <a:avLst/>
          </a:prstGeom>
        </p:spPr>
        <p:txBody>
          <a:bodyPr lIns="0" tIns="0" rIns="0" bIns="0"/>
          <a:lstStyle>
            <a:lvl1pPr marL="285750" marR="0" indent="-285750" defTabSz="914400" eaLnBrk="1" fontAlgn="auto" latinLnBrk="0" hangingPunct="1">
              <a:lnSpc>
                <a:spcPct val="100000"/>
              </a:lnSpc>
              <a:spcBef>
                <a:spcPts val="0"/>
              </a:spcBef>
              <a:spcAft>
                <a:spcPts val="0"/>
              </a:spcAft>
              <a:buClrTx/>
              <a:buSzTx/>
              <a:buFontTx/>
              <a:buBlip>
                <a:blip r:embed="rId2"/>
              </a:buBlip>
              <a:tabLst/>
              <a:defRPr sz="1500">
                <a:latin typeface="Frutiger LT Com 45 Light" panose="020B0303030504020204" pitchFamily="34" charset="0"/>
              </a:defRPr>
            </a:lvl1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p:txBody>
      </p:sp>
      <p:sp>
        <p:nvSpPr>
          <p:cNvPr id="3" name="Bildplatzhalter 2"/>
          <p:cNvSpPr>
            <a:spLocks noGrp="1"/>
          </p:cNvSpPr>
          <p:nvPr>
            <p:ph type="pic" sz="quarter" idx="13"/>
          </p:nvPr>
        </p:nvSpPr>
        <p:spPr>
          <a:xfrm>
            <a:off x="6089650" y="2340000"/>
            <a:ext cx="2590800" cy="3298800"/>
          </a:xfrm>
          <a:prstGeom prst="rect">
            <a:avLst/>
          </a:prstGeom>
        </p:spPr>
        <p:txBody>
          <a:bodyPr/>
          <a:lstStyle/>
          <a:p>
            <a:pPr lvl="0"/>
            <a:endParaRPr lang="de-DE" noProof="0"/>
          </a:p>
        </p:txBody>
      </p:sp>
      <p:sp>
        <p:nvSpPr>
          <p:cNvPr id="11" name="Holder 4"/>
          <p:cNvSpPr>
            <a:spLocks noGrp="1"/>
          </p:cNvSpPr>
          <p:nvPr>
            <p:ph type="ftr" sz="quarter" idx="14"/>
          </p:nvPr>
        </p:nvSpPr>
        <p:spPr/>
        <p:txBody>
          <a:bodyPr/>
          <a:lstStyle>
            <a:lvl1pPr>
              <a:defRPr/>
            </a:lvl1pPr>
          </a:lstStyle>
          <a:p>
            <a:pPr>
              <a:defRPr/>
            </a:pPr>
            <a:r>
              <a:t>©</a:t>
            </a:r>
            <a:r>
              <a:rPr spc="-100"/>
              <a:t> </a:t>
            </a:r>
            <a:r>
              <a:t>Fraunhofer</a:t>
            </a:r>
          </a:p>
        </p:txBody>
      </p:sp>
    </p:spTree>
    <p:extLst>
      <p:ext uri="{BB962C8B-B14F-4D97-AF65-F5344CB8AC3E}">
        <p14:creationId xmlns:p14="http://schemas.microsoft.com/office/powerpoint/2010/main" val="1262971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rei-Bilder-oben-Liste">
    <p:spTree>
      <p:nvGrpSpPr>
        <p:cNvPr id="1" name=""/>
        <p:cNvGrpSpPr/>
        <p:nvPr/>
      </p:nvGrpSpPr>
      <p:grpSpPr>
        <a:xfrm>
          <a:off x="0" y="0"/>
          <a:ext cx="0" cy="0"/>
          <a:chOff x="0" y="0"/>
          <a:chExt cx="0" cy="0"/>
        </a:xfrm>
      </p:grpSpPr>
      <p:sp>
        <p:nvSpPr>
          <p:cNvPr id="2" name="Holder 2"/>
          <p:cNvSpPr>
            <a:spLocks noGrp="1"/>
          </p:cNvSpPr>
          <p:nvPr>
            <p:ph type="ctrTitle"/>
          </p:nvPr>
        </p:nvSpPr>
        <p:spPr>
          <a:xfrm>
            <a:off x="457200" y="2340000"/>
            <a:ext cx="8223250" cy="369332"/>
          </a:xfrm>
          <a:prstGeom prst="rect">
            <a:avLst/>
          </a:prstGeom>
        </p:spPr>
        <p:txBody>
          <a:bodyPr wrap="square" lIns="0" tIns="0" rIns="0" bIns="0">
            <a:spAutoFit/>
          </a:bodyPr>
          <a:lstStyle>
            <a:lvl1pPr>
              <a:defRPr sz="2400" b="1">
                <a:latin typeface="Frutiger LT Com 45 Light" panose="020B0303030504020204" pitchFamily="34" charset="0"/>
              </a:defRPr>
            </a:lvl1pPr>
          </a:lstStyle>
          <a:p>
            <a:r>
              <a:rPr lang="de-DE" smtClean="0"/>
              <a:t>Titelmasterformat durch Klicken bearbeiten</a:t>
            </a:r>
            <a:endParaRPr dirty="0"/>
          </a:p>
        </p:txBody>
      </p:sp>
      <p:sp>
        <p:nvSpPr>
          <p:cNvPr id="9" name="Bildplatzhalter 8"/>
          <p:cNvSpPr>
            <a:spLocks noGrp="1"/>
          </p:cNvSpPr>
          <p:nvPr>
            <p:ph type="pic" sz="quarter" idx="10"/>
          </p:nvPr>
        </p:nvSpPr>
        <p:spPr>
          <a:xfrm>
            <a:off x="0" y="0"/>
            <a:ext cx="3024000" cy="1980000"/>
          </a:xfrm>
          <a:prstGeom prst="rect">
            <a:avLst/>
          </a:prstGeom>
        </p:spPr>
        <p:txBody>
          <a:bodyPr/>
          <a:lstStyle/>
          <a:p>
            <a:pPr lvl="0"/>
            <a:endParaRPr lang="de-DE" noProof="0"/>
          </a:p>
        </p:txBody>
      </p:sp>
      <p:sp>
        <p:nvSpPr>
          <p:cNvPr id="11" name="Textplatzhalter 10"/>
          <p:cNvSpPr>
            <a:spLocks noGrp="1"/>
          </p:cNvSpPr>
          <p:nvPr>
            <p:ph type="body" sz="quarter" idx="11"/>
          </p:nvPr>
        </p:nvSpPr>
        <p:spPr>
          <a:xfrm>
            <a:off x="457200" y="2952000"/>
            <a:ext cx="8223250" cy="248400"/>
          </a:xfrm>
          <a:prstGeom prst="rect">
            <a:avLst/>
          </a:prstGeom>
        </p:spPr>
        <p:txBody>
          <a:bodyPr lIns="0" tIns="0" rIns="0" bIns="0"/>
          <a:lstStyle>
            <a:lvl1pPr>
              <a:defRPr sz="1500" b="1">
                <a:latin typeface="Frutiger LT Com 45 Light" panose="020B0303030504020204" pitchFamily="34" charset="0"/>
              </a:defRPr>
            </a:lvl1pPr>
          </a:lstStyle>
          <a:p>
            <a:pPr lvl="0"/>
            <a:r>
              <a:rPr lang="de-DE" smtClean="0"/>
              <a:t>Textmasterformat bearbeiten</a:t>
            </a:r>
          </a:p>
        </p:txBody>
      </p:sp>
      <p:sp>
        <p:nvSpPr>
          <p:cNvPr id="14" name="Textplatzhalter 13"/>
          <p:cNvSpPr>
            <a:spLocks noGrp="1"/>
          </p:cNvSpPr>
          <p:nvPr>
            <p:ph type="body" sz="quarter" idx="12"/>
          </p:nvPr>
        </p:nvSpPr>
        <p:spPr>
          <a:xfrm>
            <a:off x="457200" y="3200400"/>
            <a:ext cx="8223250" cy="2438400"/>
          </a:xfrm>
          <a:prstGeom prst="rect">
            <a:avLst/>
          </a:prstGeom>
        </p:spPr>
        <p:txBody>
          <a:bodyPr lIns="0" tIns="0" rIns="0" bIns="0"/>
          <a:lstStyle>
            <a:lvl1pPr marL="285750" marR="0" indent="-285750" defTabSz="914400" eaLnBrk="1" fontAlgn="auto" latinLnBrk="0" hangingPunct="1">
              <a:lnSpc>
                <a:spcPct val="100000"/>
              </a:lnSpc>
              <a:spcBef>
                <a:spcPts val="0"/>
              </a:spcBef>
              <a:spcAft>
                <a:spcPts val="0"/>
              </a:spcAft>
              <a:buClrTx/>
              <a:buSzTx/>
              <a:buFontTx/>
              <a:buBlip>
                <a:blip r:embed="rId2"/>
              </a:buBlip>
              <a:tabLst/>
              <a:defRPr sz="1500">
                <a:latin typeface="Frutiger LT Com 45 Light" panose="020B0303030504020204" pitchFamily="34" charset="0"/>
              </a:defRPr>
            </a:lvl1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p:txBody>
      </p:sp>
      <p:sp>
        <p:nvSpPr>
          <p:cNvPr id="7" name="Bildplatzhalter 8"/>
          <p:cNvSpPr>
            <a:spLocks noGrp="1"/>
          </p:cNvSpPr>
          <p:nvPr>
            <p:ph type="pic" sz="quarter" idx="13"/>
          </p:nvPr>
        </p:nvSpPr>
        <p:spPr>
          <a:xfrm>
            <a:off x="3060000" y="0"/>
            <a:ext cx="3024000" cy="1980000"/>
          </a:xfrm>
          <a:prstGeom prst="rect">
            <a:avLst/>
          </a:prstGeom>
        </p:spPr>
        <p:txBody>
          <a:bodyPr/>
          <a:lstStyle/>
          <a:p>
            <a:pPr lvl="0"/>
            <a:endParaRPr lang="de-DE" noProof="0"/>
          </a:p>
        </p:txBody>
      </p:sp>
      <p:sp>
        <p:nvSpPr>
          <p:cNvPr id="8" name="Bildplatzhalter 8"/>
          <p:cNvSpPr>
            <a:spLocks noGrp="1"/>
          </p:cNvSpPr>
          <p:nvPr>
            <p:ph type="pic" sz="quarter" idx="14"/>
          </p:nvPr>
        </p:nvSpPr>
        <p:spPr>
          <a:xfrm>
            <a:off x="6120000" y="0"/>
            <a:ext cx="3024000" cy="1980000"/>
          </a:xfrm>
          <a:prstGeom prst="rect">
            <a:avLst/>
          </a:prstGeom>
        </p:spPr>
        <p:txBody>
          <a:bodyPr/>
          <a:lstStyle/>
          <a:p>
            <a:pPr lvl="0"/>
            <a:endParaRPr lang="de-DE" noProof="0"/>
          </a:p>
        </p:txBody>
      </p:sp>
      <p:sp>
        <p:nvSpPr>
          <p:cNvPr id="10" name="Holder 4"/>
          <p:cNvSpPr>
            <a:spLocks noGrp="1"/>
          </p:cNvSpPr>
          <p:nvPr>
            <p:ph type="ftr" sz="quarter" idx="15"/>
          </p:nvPr>
        </p:nvSpPr>
        <p:spPr/>
        <p:txBody>
          <a:bodyPr/>
          <a:lstStyle>
            <a:lvl1pPr>
              <a:defRPr/>
            </a:lvl1pPr>
          </a:lstStyle>
          <a:p>
            <a:pPr>
              <a:defRPr/>
            </a:pPr>
            <a:r>
              <a:t>©</a:t>
            </a:r>
            <a:r>
              <a:rPr spc="-100"/>
              <a:t> </a:t>
            </a:r>
            <a:r>
              <a:t>Fraunhofer</a:t>
            </a:r>
          </a:p>
        </p:txBody>
      </p:sp>
    </p:spTree>
    <p:extLst>
      <p:ext uri="{BB962C8B-B14F-4D97-AF65-F5344CB8AC3E}">
        <p14:creationId xmlns:p14="http://schemas.microsoft.com/office/powerpoint/2010/main" val="250665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rei-Bilder-oben-Fliesstext">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0" y="0"/>
            <a:ext cx="3024000" cy="1980000"/>
          </a:xfrm>
          <a:prstGeom prst="rect">
            <a:avLst/>
          </a:prstGeom>
        </p:spPr>
        <p:txBody>
          <a:bodyPr/>
          <a:lstStyle/>
          <a:p>
            <a:pPr lvl="0"/>
            <a:endParaRPr lang="de-DE" noProof="0"/>
          </a:p>
        </p:txBody>
      </p:sp>
      <p:sp>
        <p:nvSpPr>
          <p:cNvPr id="7" name="Bildplatzhalter 8"/>
          <p:cNvSpPr>
            <a:spLocks noGrp="1"/>
          </p:cNvSpPr>
          <p:nvPr>
            <p:ph type="pic" sz="quarter" idx="13"/>
          </p:nvPr>
        </p:nvSpPr>
        <p:spPr>
          <a:xfrm>
            <a:off x="3060000" y="0"/>
            <a:ext cx="3024000" cy="1980000"/>
          </a:xfrm>
          <a:prstGeom prst="rect">
            <a:avLst/>
          </a:prstGeom>
        </p:spPr>
        <p:txBody>
          <a:bodyPr/>
          <a:lstStyle/>
          <a:p>
            <a:pPr lvl="0"/>
            <a:endParaRPr lang="de-DE" noProof="0"/>
          </a:p>
        </p:txBody>
      </p:sp>
      <p:sp>
        <p:nvSpPr>
          <p:cNvPr id="8" name="Bildplatzhalter 8"/>
          <p:cNvSpPr>
            <a:spLocks noGrp="1"/>
          </p:cNvSpPr>
          <p:nvPr>
            <p:ph type="pic" sz="quarter" idx="14"/>
          </p:nvPr>
        </p:nvSpPr>
        <p:spPr>
          <a:xfrm>
            <a:off x="6120000" y="0"/>
            <a:ext cx="3024000" cy="1980000"/>
          </a:xfrm>
          <a:prstGeom prst="rect">
            <a:avLst/>
          </a:prstGeom>
        </p:spPr>
        <p:txBody>
          <a:bodyPr/>
          <a:lstStyle/>
          <a:p>
            <a:pPr lvl="0"/>
            <a:endParaRPr lang="de-DE" noProof="0"/>
          </a:p>
        </p:txBody>
      </p:sp>
      <p:sp>
        <p:nvSpPr>
          <p:cNvPr id="10" name="Holder 2"/>
          <p:cNvSpPr>
            <a:spLocks noGrp="1"/>
          </p:cNvSpPr>
          <p:nvPr>
            <p:ph type="ctrTitle"/>
          </p:nvPr>
        </p:nvSpPr>
        <p:spPr>
          <a:xfrm>
            <a:off x="457200" y="2340000"/>
            <a:ext cx="8223250" cy="369332"/>
          </a:xfrm>
          <a:prstGeom prst="rect">
            <a:avLst/>
          </a:prstGeom>
        </p:spPr>
        <p:txBody>
          <a:bodyPr wrap="square" lIns="0" tIns="0" rIns="0" bIns="0">
            <a:spAutoFit/>
          </a:bodyPr>
          <a:lstStyle>
            <a:lvl1pPr>
              <a:defRPr sz="2400" b="1">
                <a:latin typeface="Frutiger LT Com 45 Light" panose="020B0303030504020204" pitchFamily="34" charset="0"/>
              </a:defRPr>
            </a:lvl1pPr>
          </a:lstStyle>
          <a:p>
            <a:r>
              <a:rPr lang="de-DE" smtClean="0"/>
              <a:t>Titelmasterformat durch Klicken bearbeiten</a:t>
            </a:r>
            <a:endParaRPr dirty="0"/>
          </a:p>
        </p:txBody>
      </p:sp>
      <p:sp>
        <p:nvSpPr>
          <p:cNvPr id="12" name="Textplatzhalter 10"/>
          <p:cNvSpPr>
            <a:spLocks noGrp="1"/>
          </p:cNvSpPr>
          <p:nvPr>
            <p:ph type="body" sz="quarter" idx="11"/>
          </p:nvPr>
        </p:nvSpPr>
        <p:spPr>
          <a:xfrm>
            <a:off x="457200" y="2952000"/>
            <a:ext cx="8223250" cy="248400"/>
          </a:xfrm>
          <a:prstGeom prst="rect">
            <a:avLst/>
          </a:prstGeom>
        </p:spPr>
        <p:txBody>
          <a:bodyPr lIns="0" tIns="0" rIns="0" bIns="0"/>
          <a:lstStyle>
            <a:lvl1pPr>
              <a:defRPr sz="1500" b="1">
                <a:latin typeface="Frutiger LT Com 45 Light" panose="020B0303030504020204" pitchFamily="34" charset="0"/>
              </a:defRPr>
            </a:lvl1pPr>
          </a:lstStyle>
          <a:p>
            <a:pPr lvl="0"/>
            <a:r>
              <a:rPr lang="de-DE" smtClean="0"/>
              <a:t>Textmasterformat bearbeiten</a:t>
            </a:r>
          </a:p>
        </p:txBody>
      </p:sp>
      <p:sp>
        <p:nvSpPr>
          <p:cNvPr id="13" name="Textplatzhalter 13"/>
          <p:cNvSpPr>
            <a:spLocks noGrp="1"/>
          </p:cNvSpPr>
          <p:nvPr>
            <p:ph type="body" sz="quarter" idx="12"/>
          </p:nvPr>
        </p:nvSpPr>
        <p:spPr>
          <a:xfrm>
            <a:off x="457200" y="3200400"/>
            <a:ext cx="8223250" cy="2438400"/>
          </a:xfrm>
          <a:prstGeom prst="rect">
            <a:avLst/>
          </a:prstGeom>
        </p:spPr>
        <p:txBody>
          <a:bodyPr lIns="0" tIns="0" rIns="0" bIns="0"/>
          <a:lstStyle>
            <a:lvl1pPr>
              <a:defRPr sz="1500">
                <a:latin typeface="Frutiger LT Com 45 Light" panose="020B0303030504020204" pitchFamily="34" charset="0"/>
              </a:defRPr>
            </a:lvl1pPr>
          </a:lstStyle>
          <a:p>
            <a:pPr lvl="0"/>
            <a:r>
              <a:rPr lang="de-DE" smtClean="0"/>
              <a:t>Textmasterformat bearbeiten</a:t>
            </a:r>
          </a:p>
        </p:txBody>
      </p:sp>
      <p:sp>
        <p:nvSpPr>
          <p:cNvPr id="11" name="Holder 4"/>
          <p:cNvSpPr>
            <a:spLocks noGrp="1"/>
          </p:cNvSpPr>
          <p:nvPr>
            <p:ph type="ftr" sz="quarter" idx="15"/>
          </p:nvPr>
        </p:nvSpPr>
        <p:spPr/>
        <p:txBody>
          <a:bodyPr/>
          <a:lstStyle>
            <a:lvl1pPr>
              <a:defRPr/>
            </a:lvl1pPr>
          </a:lstStyle>
          <a:p>
            <a:pPr>
              <a:defRPr/>
            </a:pPr>
            <a:r>
              <a:t>©</a:t>
            </a:r>
            <a:r>
              <a:rPr spc="-100"/>
              <a:t> </a:t>
            </a:r>
            <a:r>
              <a:t>Fraunhofer</a:t>
            </a:r>
          </a:p>
        </p:txBody>
      </p:sp>
    </p:spTree>
    <p:extLst>
      <p:ext uri="{BB962C8B-B14F-4D97-AF65-F5344CB8AC3E}">
        <p14:creationId xmlns:p14="http://schemas.microsoft.com/office/powerpoint/2010/main" val="1049029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hne-Bild-oben">
    <p:spTree>
      <p:nvGrpSpPr>
        <p:cNvPr id="1" name=""/>
        <p:cNvGrpSpPr/>
        <p:nvPr/>
      </p:nvGrpSpPr>
      <p:grpSpPr>
        <a:xfrm>
          <a:off x="0" y="0"/>
          <a:ext cx="0" cy="0"/>
          <a:chOff x="0" y="0"/>
          <a:chExt cx="0" cy="0"/>
        </a:xfrm>
      </p:grpSpPr>
      <p:sp>
        <p:nvSpPr>
          <p:cNvPr id="2" name="Holder 2"/>
          <p:cNvSpPr>
            <a:spLocks noGrp="1"/>
          </p:cNvSpPr>
          <p:nvPr>
            <p:ph type="ctrTitle"/>
          </p:nvPr>
        </p:nvSpPr>
        <p:spPr>
          <a:xfrm>
            <a:off x="457200" y="457200"/>
            <a:ext cx="8223250" cy="369332"/>
          </a:xfrm>
          <a:prstGeom prst="rect">
            <a:avLst/>
          </a:prstGeom>
        </p:spPr>
        <p:txBody>
          <a:bodyPr wrap="square" lIns="0" tIns="0" rIns="0" bIns="0">
            <a:spAutoFit/>
          </a:bodyPr>
          <a:lstStyle>
            <a:lvl1pPr>
              <a:defRPr sz="2400" b="1">
                <a:latin typeface="Frutiger LT Com 45 Light" panose="020B0303030504020204" pitchFamily="34" charset="0"/>
              </a:defRPr>
            </a:lvl1pPr>
          </a:lstStyle>
          <a:p>
            <a:r>
              <a:rPr lang="de-DE" smtClean="0"/>
              <a:t>Titelmasterformat durch Klicken bearbeiten</a:t>
            </a:r>
            <a:endParaRPr dirty="0"/>
          </a:p>
        </p:txBody>
      </p:sp>
      <p:sp>
        <p:nvSpPr>
          <p:cNvPr id="11" name="Textplatzhalter 10"/>
          <p:cNvSpPr>
            <a:spLocks noGrp="1"/>
          </p:cNvSpPr>
          <p:nvPr>
            <p:ph type="body" sz="quarter" idx="11"/>
          </p:nvPr>
        </p:nvSpPr>
        <p:spPr>
          <a:xfrm>
            <a:off x="457200" y="1069200"/>
            <a:ext cx="8223250" cy="248400"/>
          </a:xfrm>
          <a:prstGeom prst="rect">
            <a:avLst/>
          </a:prstGeom>
        </p:spPr>
        <p:txBody>
          <a:bodyPr lIns="0" tIns="0" rIns="0" bIns="0"/>
          <a:lstStyle>
            <a:lvl1pPr>
              <a:defRPr sz="1500" b="1">
                <a:latin typeface="Frutiger LT Com 45 Light" panose="020B0303030504020204" pitchFamily="34" charset="0"/>
              </a:defRPr>
            </a:lvl1pPr>
          </a:lstStyle>
          <a:p>
            <a:pPr lvl="0"/>
            <a:r>
              <a:rPr lang="de-DE" smtClean="0"/>
              <a:t>Textmasterformat bearbeiten</a:t>
            </a:r>
          </a:p>
        </p:txBody>
      </p:sp>
      <p:sp>
        <p:nvSpPr>
          <p:cNvPr id="14" name="Textplatzhalter 13"/>
          <p:cNvSpPr>
            <a:spLocks noGrp="1"/>
          </p:cNvSpPr>
          <p:nvPr>
            <p:ph type="body" sz="quarter" idx="12"/>
          </p:nvPr>
        </p:nvSpPr>
        <p:spPr>
          <a:xfrm>
            <a:off x="457200" y="1317600"/>
            <a:ext cx="8223250" cy="2438400"/>
          </a:xfrm>
          <a:prstGeom prst="rect">
            <a:avLst/>
          </a:prstGeom>
        </p:spPr>
        <p:txBody>
          <a:bodyPr lIns="0" tIns="0" rIns="0" bIns="0"/>
          <a:lstStyle>
            <a:lvl1pPr>
              <a:defRPr sz="1500">
                <a:latin typeface="Frutiger LT Com 45 Light" panose="020B0303030504020204" pitchFamily="34" charset="0"/>
              </a:defRPr>
            </a:lvl1pPr>
          </a:lstStyle>
          <a:p>
            <a:pPr lvl="0"/>
            <a:r>
              <a:rPr lang="de-DE" smtClean="0"/>
              <a:t>Textmasterformat bearbeiten</a:t>
            </a:r>
          </a:p>
        </p:txBody>
      </p:sp>
      <p:sp>
        <p:nvSpPr>
          <p:cNvPr id="5" name="Holder 4"/>
          <p:cNvSpPr>
            <a:spLocks noGrp="1"/>
          </p:cNvSpPr>
          <p:nvPr>
            <p:ph type="ftr" sz="quarter" idx="13"/>
          </p:nvPr>
        </p:nvSpPr>
        <p:spPr/>
        <p:txBody>
          <a:bodyPr/>
          <a:lstStyle>
            <a:lvl1pPr>
              <a:defRPr/>
            </a:lvl1pPr>
          </a:lstStyle>
          <a:p>
            <a:pPr>
              <a:defRPr/>
            </a:pPr>
            <a:r>
              <a:t>©</a:t>
            </a:r>
            <a:r>
              <a:rPr spc="-100"/>
              <a:t> </a:t>
            </a:r>
            <a:r>
              <a:t>Fraunhofer</a:t>
            </a:r>
          </a:p>
        </p:txBody>
      </p:sp>
    </p:spTree>
    <p:extLst>
      <p:ext uri="{BB962C8B-B14F-4D97-AF65-F5344CB8AC3E}">
        <p14:creationId xmlns:p14="http://schemas.microsoft.com/office/powerpoint/2010/main" val="1239376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icht verwenden, wird von PP erzeugt">
    <p:spTree>
      <p:nvGrpSpPr>
        <p:cNvPr id="1" name=""/>
        <p:cNvGrpSpPr/>
        <p:nvPr/>
      </p:nvGrpSpPr>
      <p:grpSpPr>
        <a:xfrm>
          <a:off x="0" y="0"/>
          <a:ext cx="0" cy="0"/>
          <a:chOff x="0" y="0"/>
          <a:chExt cx="0" cy="0"/>
        </a:xfrm>
      </p:grpSpPr>
      <p:sp>
        <p:nvSpPr>
          <p:cNvPr id="2" name="Holder 2"/>
          <p:cNvSpPr>
            <a:spLocks noGrp="1"/>
          </p:cNvSpPr>
          <p:nvPr>
            <p:ph type="title"/>
          </p:nvPr>
        </p:nvSpPr>
        <p:spPr>
          <a:xfrm>
            <a:off x="444500" y="2263800"/>
            <a:ext cx="8248650" cy="731519"/>
          </a:xfrm>
          <a:prstGeom prst="rect">
            <a:avLst/>
          </a:prstGeom>
        </p:spPr>
        <p:txBody>
          <a:bodyPr lIns="0" tIns="0" rIns="0" bIns="0"/>
          <a:lstStyle>
            <a:lvl1pPr>
              <a:defRPr sz="2400" b="1" i="0">
                <a:solidFill>
                  <a:schemeClr val="tx1"/>
                </a:solidFill>
                <a:latin typeface="Frutiger LT Com 45 Light"/>
                <a:cs typeface="Frutiger LT Com 45 Light"/>
              </a:defRPr>
            </a:lvl1pPr>
          </a:lstStyle>
          <a:p>
            <a:endParaRPr dirty="0"/>
          </a:p>
        </p:txBody>
      </p:sp>
      <p:sp>
        <p:nvSpPr>
          <p:cNvPr id="3" name="Holder 3"/>
          <p:cNvSpPr>
            <a:spLocks noGrp="1"/>
          </p:cNvSpPr>
          <p:nvPr>
            <p:ph type="body" idx="1"/>
          </p:nvPr>
        </p:nvSpPr>
        <p:spPr>
          <a:xfrm>
            <a:off x="444139" y="3190800"/>
            <a:ext cx="8249371" cy="2679065"/>
          </a:xfrm>
          <a:prstGeom prst="rect">
            <a:avLst/>
          </a:prstGeom>
        </p:spPr>
        <p:txBody>
          <a:bodyPr lIns="0" tIns="0" rIns="0" bIns="0"/>
          <a:lstStyle>
            <a:lvl1pPr>
              <a:defRPr sz="1500" b="1" i="0">
                <a:solidFill>
                  <a:schemeClr val="tx1"/>
                </a:solidFill>
                <a:latin typeface="Frutiger LT Com 45 Light"/>
                <a:cs typeface="Frutiger LT Com 45 Light"/>
              </a:defRPr>
            </a:lvl1pPr>
          </a:lstStyle>
          <a:p>
            <a:endParaRPr/>
          </a:p>
        </p:txBody>
      </p:sp>
      <p:sp>
        <p:nvSpPr>
          <p:cNvPr id="4" name="Holder 4"/>
          <p:cNvSpPr>
            <a:spLocks noGrp="1"/>
          </p:cNvSpPr>
          <p:nvPr>
            <p:ph type="ftr" sz="quarter" idx="10"/>
          </p:nvPr>
        </p:nvSpPr>
        <p:spPr/>
        <p:txBody>
          <a:bodyPr/>
          <a:lstStyle>
            <a:lvl1pPr>
              <a:defRPr/>
            </a:lvl1pPr>
          </a:lstStyle>
          <a:p>
            <a:pPr>
              <a:defRPr/>
            </a:pPr>
            <a:r>
              <a:t>©</a:t>
            </a:r>
            <a:r>
              <a:rPr spc="-100"/>
              <a:t> </a:t>
            </a:r>
            <a:r>
              <a:t>Fraunhofer</a:t>
            </a:r>
          </a:p>
        </p:txBody>
      </p:sp>
    </p:spTree>
    <p:extLst>
      <p:ext uri="{BB962C8B-B14F-4D97-AF65-F5344CB8AC3E}">
        <p14:creationId xmlns:p14="http://schemas.microsoft.com/office/powerpoint/2010/main" val="2357572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k object 16"/>
          <p:cNvSpPr>
            <a:spLocks/>
          </p:cNvSpPr>
          <p:nvPr/>
        </p:nvSpPr>
        <p:spPr bwMode="auto">
          <a:xfrm>
            <a:off x="457200" y="6011863"/>
            <a:ext cx="8220075" cy="0"/>
          </a:xfrm>
          <a:custGeom>
            <a:avLst/>
            <a:gdLst>
              <a:gd name="T0" fmla="*/ 0 w 8220075"/>
              <a:gd name="T1" fmla="*/ 8219516 w 8220075"/>
              <a:gd name="T2" fmla="*/ 0 60000 65536"/>
              <a:gd name="T3" fmla="*/ 0 60000 65536"/>
            </a:gdLst>
            <a:ahLst/>
            <a:cxnLst>
              <a:cxn ang="T2">
                <a:pos x="T0" y="0"/>
              </a:cxn>
              <a:cxn ang="T3">
                <a:pos x="T1" y="0"/>
              </a:cxn>
            </a:cxnLst>
            <a:rect l="0" t="0" r="r" b="b"/>
            <a:pathLst>
              <a:path w="8220075">
                <a:moveTo>
                  <a:pt x="0" y="0"/>
                </a:moveTo>
                <a:lnTo>
                  <a:pt x="8219516" y="0"/>
                </a:lnTo>
              </a:path>
            </a:pathLst>
          </a:custGeom>
          <a:noFill/>
          <a:ln w="19050">
            <a:solidFill>
              <a:srgbClr val="179C7D"/>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 name="Holder 4"/>
          <p:cNvSpPr>
            <a:spLocks noGrp="1"/>
          </p:cNvSpPr>
          <p:nvPr>
            <p:ph type="ftr" sz="quarter" idx="5"/>
          </p:nvPr>
        </p:nvSpPr>
        <p:spPr>
          <a:xfrm>
            <a:off x="441325" y="6569075"/>
            <a:ext cx="985838" cy="177800"/>
          </a:xfrm>
          <a:prstGeom prst="rect">
            <a:avLst/>
          </a:prstGeom>
        </p:spPr>
        <p:txBody>
          <a:bodyPr wrap="square" lIns="0" tIns="0" rIns="0" bIns="0">
            <a:spAutoFit/>
          </a:bodyPr>
          <a:lstStyle>
            <a:lvl1pPr marL="12700" eaLnBrk="1" fontAlgn="auto" hangingPunct="1">
              <a:lnSpc>
                <a:spcPts val="1240"/>
              </a:lnSpc>
              <a:spcBef>
                <a:spcPts val="0"/>
              </a:spcBef>
              <a:spcAft>
                <a:spcPts val="0"/>
              </a:spcAft>
              <a:defRPr sz="1200" b="0" i="0">
                <a:solidFill>
                  <a:srgbClr val="A8AFAF"/>
                </a:solidFill>
                <a:latin typeface="Frutiger LT Com 55 Roman"/>
                <a:cs typeface="Frutiger LT Com 55 Roman"/>
              </a:defRPr>
            </a:lvl1pPr>
          </a:lstStyle>
          <a:p>
            <a:pPr>
              <a:defRPr/>
            </a:pPr>
            <a:r>
              <a:t>©</a:t>
            </a:r>
            <a:r>
              <a:rPr spc="-100"/>
              <a:t> </a:t>
            </a:r>
            <a:r>
              <a:t>Fraunhofer</a:t>
            </a:r>
          </a:p>
        </p:txBody>
      </p:sp>
      <p:pic>
        <p:nvPicPr>
          <p:cNvPr id="1028" name="Grafik 7"/>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6738938" y="6153150"/>
            <a:ext cx="1944687"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Holder 4"/>
          <p:cNvSpPr txBox="1">
            <a:spLocks/>
          </p:cNvSpPr>
          <p:nvPr userDrawn="1"/>
        </p:nvSpPr>
        <p:spPr>
          <a:xfrm>
            <a:off x="4073525" y="6340475"/>
            <a:ext cx="985838" cy="153988"/>
          </a:xfrm>
          <a:prstGeom prst="rect">
            <a:avLst/>
          </a:prstGeom>
        </p:spPr>
        <p:txBody>
          <a:bodyPr lIns="0" tIns="0" rIns="0" bIns="0">
            <a:spAutoFit/>
          </a:bodyPr>
          <a:lstStyle>
            <a:defPPr>
              <a:defRPr lang="de-DE"/>
            </a:defPPr>
            <a:lvl1pPr marL="12700" algn="l" rtl="0" eaLnBrk="1" fontAlgn="auto" hangingPunct="1">
              <a:lnSpc>
                <a:spcPts val="1240"/>
              </a:lnSpc>
              <a:spcBef>
                <a:spcPts val="0"/>
              </a:spcBef>
              <a:spcAft>
                <a:spcPts val="0"/>
              </a:spcAft>
              <a:defRPr sz="1200" b="0" i="0" kern="1200">
                <a:solidFill>
                  <a:srgbClr val="A8AFAF"/>
                </a:solidFill>
                <a:latin typeface="Frutiger LT Com 55 Roman"/>
                <a:ea typeface="+mn-ea"/>
                <a:cs typeface="Frutiger LT Com 55 Roman"/>
              </a:defRPr>
            </a:lvl1pPr>
            <a:lvl2pPr marL="457200"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Frutiger LT Com 45 Light" pitchFamily="34" charset="0"/>
                <a:ea typeface="+mn-ea"/>
                <a:cs typeface="Arial" charset="0"/>
              </a:defRPr>
            </a:lvl5pPr>
            <a:lvl6pPr marL="2286000" algn="l" defTabSz="914400" rtl="0" eaLnBrk="1" latinLnBrk="0" hangingPunct="1">
              <a:defRPr kern="1200">
                <a:solidFill>
                  <a:schemeClr val="tx1"/>
                </a:solidFill>
                <a:latin typeface="Frutiger LT Com 45 Light" pitchFamily="34" charset="0"/>
                <a:ea typeface="+mn-ea"/>
                <a:cs typeface="Arial" charset="0"/>
              </a:defRPr>
            </a:lvl6pPr>
            <a:lvl7pPr marL="2743200" algn="l" defTabSz="914400" rtl="0" eaLnBrk="1" latinLnBrk="0" hangingPunct="1">
              <a:defRPr kern="1200">
                <a:solidFill>
                  <a:schemeClr val="tx1"/>
                </a:solidFill>
                <a:latin typeface="Frutiger LT Com 45 Light" pitchFamily="34" charset="0"/>
                <a:ea typeface="+mn-ea"/>
                <a:cs typeface="Arial" charset="0"/>
              </a:defRPr>
            </a:lvl7pPr>
            <a:lvl8pPr marL="3200400" algn="l" defTabSz="914400" rtl="0" eaLnBrk="1" latinLnBrk="0" hangingPunct="1">
              <a:defRPr kern="1200">
                <a:solidFill>
                  <a:schemeClr val="tx1"/>
                </a:solidFill>
                <a:latin typeface="Frutiger LT Com 45 Light" pitchFamily="34" charset="0"/>
                <a:ea typeface="+mn-ea"/>
                <a:cs typeface="Arial" charset="0"/>
              </a:defRPr>
            </a:lvl8pPr>
            <a:lvl9pPr marL="3657600" algn="l" defTabSz="914400" rtl="0" eaLnBrk="1" latinLnBrk="0" hangingPunct="1">
              <a:defRPr kern="1200">
                <a:solidFill>
                  <a:schemeClr val="tx1"/>
                </a:solidFill>
                <a:latin typeface="Frutiger LT Com 45 Light" pitchFamily="34" charset="0"/>
                <a:ea typeface="+mn-ea"/>
                <a:cs typeface="Arial" charset="0"/>
              </a:defRPr>
            </a:lvl9pPr>
          </a:lstStyle>
          <a:p>
            <a:pPr>
              <a:defRPr/>
            </a:pPr>
            <a:fld id="{2781AA66-62C4-46F2-ADAA-5952B3FA00B5}" type="slidenum">
              <a:rPr lang="de-DE" smtClean="0"/>
              <a:pPr>
                <a:defRPr/>
              </a:pPr>
              <a:t>‹#›</a:t>
            </a:fld>
            <a:r>
              <a:rPr lang="de-DE" dirty="0" smtClean="0"/>
              <a:t>/28</a:t>
            </a:r>
            <a:endParaRPr lang="de-DE" dirty="0"/>
          </a:p>
        </p:txBody>
      </p:sp>
    </p:spTree>
  </p:cSld>
  <p:clrMap bg1="lt1" tx1="dk1" bg2="lt2" tx2="dk2" accent1="accent1" accent2="accent2" accent3="accent3" accent4="accent4" accent5="accent5" accent6="accent6" hlink="hlink" folHlink="folHlink"/>
  <p:sldLayoutIdLst>
    <p:sldLayoutId id="2147483892"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Lst>
  <p:timing>
    <p:tnLst>
      <p:par>
        <p:cTn id="1" dur="indefinite" restart="never" nodeType="tmRoot"/>
      </p:par>
    </p:tnLst>
  </p:timing>
  <p:hf hdr="0" dt="0"/>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Frutiger LT Com 45 Light" pitchFamily="34" charset="0"/>
        </a:defRPr>
      </a:lvl2pPr>
      <a:lvl3pPr algn="ctr" rtl="0" eaLnBrk="0" fontAlgn="base" hangingPunct="0">
        <a:spcBef>
          <a:spcPct val="0"/>
        </a:spcBef>
        <a:spcAft>
          <a:spcPct val="0"/>
        </a:spcAft>
        <a:defRPr>
          <a:solidFill>
            <a:schemeClr val="tx2"/>
          </a:solidFill>
          <a:latin typeface="Frutiger LT Com 45 Light" pitchFamily="34" charset="0"/>
        </a:defRPr>
      </a:lvl3pPr>
      <a:lvl4pPr algn="ctr" rtl="0" eaLnBrk="0" fontAlgn="base" hangingPunct="0">
        <a:spcBef>
          <a:spcPct val="0"/>
        </a:spcBef>
        <a:spcAft>
          <a:spcPct val="0"/>
        </a:spcAft>
        <a:defRPr>
          <a:solidFill>
            <a:schemeClr val="tx2"/>
          </a:solidFill>
          <a:latin typeface="Frutiger LT Com 45 Light" pitchFamily="34" charset="0"/>
        </a:defRPr>
      </a:lvl4pPr>
      <a:lvl5pPr algn="ctr" rtl="0" eaLnBrk="0" fontAlgn="base" hangingPunct="0">
        <a:spcBef>
          <a:spcPct val="0"/>
        </a:spcBef>
        <a:spcAft>
          <a:spcPct val="0"/>
        </a:spcAft>
        <a:defRPr>
          <a:solidFill>
            <a:schemeClr val="tx2"/>
          </a:solidFill>
          <a:latin typeface="Frutiger LT Com 45 Light" pitchFamily="34" charset="0"/>
        </a:defRPr>
      </a:lvl5pPr>
      <a:lvl6pPr marL="457200" algn="ctr" rtl="0" eaLnBrk="0" fontAlgn="base" hangingPunct="0">
        <a:spcBef>
          <a:spcPct val="0"/>
        </a:spcBef>
        <a:spcAft>
          <a:spcPct val="0"/>
        </a:spcAft>
        <a:defRPr>
          <a:solidFill>
            <a:schemeClr val="tx2"/>
          </a:solidFill>
          <a:latin typeface="Frutiger LT Com 45 Light" pitchFamily="34" charset="0"/>
        </a:defRPr>
      </a:lvl6pPr>
      <a:lvl7pPr marL="914400" algn="ctr" rtl="0" eaLnBrk="0" fontAlgn="base" hangingPunct="0">
        <a:spcBef>
          <a:spcPct val="0"/>
        </a:spcBef>
        <a:spcAft>
          <a:spcPct val="0"/>
        </a:spcAft>
        <a:defRPr>
          <a:solidFill>
            <a:schemeClr val="tx2"/>
          </a:solidFill>
          <a:latin typeface="Frutiger LT Com 45 Light" pitchFamily="34" charset="0"/>
        </a:defRPr>
      </a:lvl7pPr>
      <a:lvl8pPr marL="1371600" algn="ctr" rtl="0" eaLnBrk="0" fontAlgn="base" hangingPunct="0">
        <a:spcBef>
          <a:spcPct val="0"/>
        </a:spcBef>
        <a:spcAft>
          <a:spcPct val="0"/>
        </a:spcAft>
        <a:defRPr>
          <a:solidFill>
            <a:schemeClr val="tx2"/>
          </a:solidFill>
          <a:latin typeface="Frutiger LT Com 45 Light" pitchFamily="34" charset="0"/>
        </a:defRPr>
      </a:lvl8pPr>
      <a:lvl9pPr marL="1828800" algn="ctr" rtl="0" eaLnBrk="0" fontAlgn="base" hangingPunct="0">
        <a:spcBef>
          <a:spcPct val="0"/>
        </a:spcBef>
        <a:spcAft>
          <a:spcPct val="0"/>
        </a:spcAft>
        <a:defRPr>
          <a:solidFill>
            <a:schemeClr val="tx2"/>
          </a:solidFill>
          <a:latin typeface="Frutiger LT Com 45 Light"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29.jpe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mailto:jonas.schmidt@iwes.fraunhofer.de" TargetMode="External"/><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3"/>
          <p:cNvSpPr txBox="1"/>
          <p:nvPr/>
        </p:nvSpPr>
        <p:spPr>
          <a:xfrm>
            <a:off x="457200" y="2503488"/>
            <a:ext cx="8223250" cy="877163"/>
          </a:xfrm>
          <a:prstGeom prst="rect">
            <a:avLst/>
          </a:prstGeom>
        </p:spPr>
        <p:txBody>
          <a:bodyPr lIns="0" tIns="0" rIns="0" bIns="0">
            <a:spAutoFit/>
          </a:bodyPr>
          <a:lstStyle/>
          <a:p>
            <a:pPr algn="ctr" eaLnBrk="1" fontAlgn="auto" hangingPunct="1">
              <a:spcBef>
                <a:spcPts val="0"/>
              </a:spcBef>
              <a:spcAft>
                <a:spcPts val="0"/>
              </a:spcAft>
              <a:defRPr/>
            </a:pPr>
            <a:r>
              <a:rPr lang="de-DE" sz="2850" b="1" spc="150" dirty="0" smtClean="0">
                <a:latin typeface="Frutiger LT Com 45 Light"/>
                <a:cs typeface="Frutiger LT Com 45 Light"/>
              </a:rPr>
              <a:t>The </a:t>
            </a:r>
            <a:r>
              <a:rPr lang="de-DE" sz="2850" b="1" spc="150" dirty="0" err="1" smtClean="0">
                <a:latin typeface="Frutiger LT Com 45 Light"/>
                <a:cs typeface="Frutiger LT Com 45 Light"/>
              </a:rPr>
              <a:t>consideration</a:t>
            </a:r>
            <a:r>
              <a:rPr lang="de-DE" sz="2850" b="1" spc="150" dirty="0" smtClean="0">
                <a:latin typeface="Frutiger LT Com 45 Light"/>
                <a:cs typeface="Frutiger LT Com 45 Light"/>
              </a:rPr>
              <a:t> </a:t>
            </a:r>
            <a:r>
              <a:rPr lang="de-DE" sz="2850" b="1" spc="150" dirty="0" err="1" smtClean="0">
                <a:latin typeface="Frutiger LT Com 45 Light"/>
                <a:cs typeface="Frutiger LT Com 45 Light"/>
              </a:rPr>
              <a:t>of</a:t>
            </a:r>
            <a:r>
              <a:rPr lang="de-DE" sz="2850" b="1" spc="150" dirty="0" smtClean="0">
                <a:latin typeface="Frutiger LT Com 45 Light"/>
                <a:cs typeface="Frutiger LT Com 45 Light"/>
              </a:rPr>
              <a:t> </a:t>
            </a:r>
            <a:r>
              <a:rPr lang="de-DE" sz="2850" b="1" spc="150" dirty="0" err="1" smtClean="0">
                <a:latin typeface="Frutiger LT Com 45 Light"/>
                <a:cs typeface="Frutiger LT Com 45 Light"/>
              </a:rPr>
              <a:t>atmospheric</a:t>
            </a:r>
            <a:r>
              <a:rPr lang="de-DE" sz="2850" b="1" spc="150" dirty="0" smtClean="0">
                <a:latin typeface="Frutiger LT Com 45 Light"/>
                <a:cs typeface="Frutiger LT Com 45 Light"/>
              </a:rPr>
              <a:t> </a:t>
            </a:r>
            <a:r>
              <a:rPr lang="de-DE" sz="2850" b="1" spc="150" dirty="0" err="1" smtClean="0">
                <a:latin typeface="Frutiger LT Com 45 Light"/>
                <a:cs typeface="Frutiger LT Com 45 Light"/>
              </a:rPr>
              <a:t>stability</a:t>
            </a:r>
            <a:endParaRPr lang="de-DE" sz="2850" b="1" spc="150" dirty="0" smtClean="0">
              <a:latin typeface="Frutiger LT Com 45 Light"/>
              <a:cs typeface="Frutiger LT Com 45 Light"/>
            </a:endParaRPr>
          </a:p>
          <a:p>
            <a:pPr algn="ctr" eaLnBrk="1" fontAlgn="auto" hangingPunct="1">
              <a:spcBef>
                <a:spcPts val="0"/>
              </a:spcBef>
              <a:spcAft>
                <a:spcPts val="0"/>
              </a:spcAft>
              <a:defRPr/>
            </a:pPr>
            <a:r>
              <a:rPr lang="de-DE" sz="2850" b="1" spc="150" dirty="0" err="1">
                <a:latin typeface="Frutiger LT Com 45 Light"/>
                <a:cs typeface="Frutiger LT Com 45 Light"/>
              </a:rPr>
              <a:t>w</a:t>
            </a:r>
            <a:r>
              <a:rPr lang="de-DE" sz="2850" b="1" spc="150" dirty="0" err="1" smtClean="0">
                <a:latin typeface="Frutiger LT Com 45 Light"/>
                <a:cs typeface="Frutiger LT Com 45 Light"/>
              </a:rPr>
              <a:t>ithin</a:t>
            </a:r>
            <a:r>
              <a:rPr lang="de-DE" sz="2850" b="1" spc="150" dirty="0" smtClean="0">
                <a:latin typeface="Frutiger LT Com 45 Light"/>
                <a:cs typeface="Frutiger LT Com 45 Light"/>
              </a:rPr>
              <a:t> wind </a:t>
            </a:r>
            <a:r>
              <a:rPr lang="de-DE" sz="2850" b="1" spc="150" dirty="0" err="1" smtClean="0">
                <a:latin typeface="Frutiger LT Com 45 Light"/>
                <a:cs typeface="Frutiger LT Com 45 Light"/>
              </a:rPr>
              <a:t>farm</a:t>
            </a:r>
            <a:r>
              <a:rPr lang="de-DE" sz="2850" b="1" spc="150" dirty="0" smtClean="0">
                <a:latin typeface="Frutiger LT Com 45 Light"/>
                <a:cs typeface="Frutiger LT Com 45 Light"/>
              </a:rPr>
              <a:t> AEP </a:t>
            </a:r>
            <a:r>
              <a:rPr lang="de-DE" sz="2850" b="1" spc="150" dirty="0" err="1" smtClean="0">
                <a:latin typeface="Frutiger LT Com 45 Light"/>
                <a:cs typeface="Frutiger LT Com 45 Light"/>
              </a:rPr>
              <a:t>calculations</a:t>
            </a:r>
            <a:endParaRPr sz="2850" b="1" dirty="0">
              <a:latin typeface="Frutiger LT Com 45 Light"/>
              <a:cs typeface="Frutiger LT Com 45 Light"/>
            </a:endParaRPr>
          </a:p>
        </p:txBody>
      </p:sp>
      <p:sp>
        <p:nvSpPr>
          <p:cNvPr id="3075" name="object 4"/>
          <p:cNvSpPr txBox="1">
            <a:spLocks noChangeArrowheads="1"/>
          </p:cNvSpPr>
          <p:nvPr/>
        </p:nvSpPr>
        <p:spPr bwMode="auto">
          <a:xfrm>
            <a:off x="457200" y="3810000"/>
            <a:ext cx="822325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algn="ctr" eaLnBrk="1" hangingPunct="1">
              <a:spcBef>
                <a:spcPts val="2013"/>
              </a:spcBef>
            </a:pPr>
            <a:r>
              <a:rPr lang="de-DE" altLang="en-US" i="1" dirty="0" smtClean="0"/>
              <a:t>J. Schmidt</a:t>
            </a:r>
            <a:r>
              <a:rPr lang="de-DE" altLang="en-US" i="1" baseline="30000" dirty="0" smtClean="0"/>
              <a:t>1</a:t>
            </a:r>
            <a:r>
              <a:rPr lang="de-DE" altLang="en-US" i="1" dirty="0" smtClean="0"/>
              <a:t>, C.-Y. Chang</a:t>
            </a:r>
            <a:r>
              <a:rPr lang="de-DE" altLang="en-US" i="1" baseline="30000" dirty="0" smtClean="0"/>
              <a:t>1</a:t>
            </a:r>
            <a:r>
              <a:rPr lang="de-DE" altLang="en-US" i="1" dirty="0" smtClean="0"/>
              <a:t>, M. Salimi</a:t>
            </a:r>
            <a:r>
              <a:rPr lang="de-DE" altLang="en-US" i="1" baseline="30000" dirty="0" smtClean="0"/>
              <a:t>2</a:t>
            </a:r>
            <a:r>
              <a:rPr lang="de-DE" altLang="en-US" i="1" dirty="0" smtClean="0"/>
              <a:t>, T. Teichmann</a:t>
            </a:r>
            <a:r>
              <a:rPr lang="de-DE" altLang="en-US" i="1" baseline="30000" dirty="0" smtClean="0"/>
              <a:t>3</a:t>
            </a:r>
            <a:r>
              <a:rPr lang="de-DE" altLang="en-US" i="1" dirty="0" smtClean="0"/>
              <a:t>, B. Stoevesandt</a:t>
            </a:r>
            <a:r>
              <a:rPr lang="de-DE" altLang="en-US" i="1" baseline="30000" dirty="0" smtClean="0"/>
              <a:t>1</a:t>
            </a:r>
          </a:p>
          <a:p>
            <a:pPr algn="ctr" eaLnBrk="1" hangingPunct="1">
              <a:spcBef>
                <a:spcPts val="2013"/>
              </a:spcBef>
            </a:pPr>
            <a:r>
              <a:rPr lang="de-DE" altLang="en-US" sz="1400" i="1" baseline="30000" dirty="0" smtClean="0"/>
              <a:t>1</a:t>
            </a:r>
            <a:r>
              <a:rPr lang="de-DE" altLang="en-US" sz="1400" i="1" dirty="0" smtClean="0"/>
              <a:t>Fraunhofer IWES, Oldenburg, Germany</a:t>
            </a:r>
          </a:p>
          <a:p>
            <a:pPr algn="ctr" eaLnBrk="1" hangingPunct="1">
              <a:spcBef>
                <a:spcPts val="2013"/>
              </a:spcBef>
            </a:pPr>
            <a:r>
              <a:rPr lang="de-DE" altLang="en-US" sz="1400" i="1" baseline="30000" dirty="0" smtClean="0"/>
              <a:t>2</a:t>
            </a:r>
            <a:r>
              <a:rPr lang="de-DE" altLang="en-US" sz="1400" i="1" dirty="0" smtClean="0"/>
              <a:t>Technical University Cottbus, Cottbus, </a:t>
            </a:r>
            <a:r>
              <a:rPr lang="de-DE" altLang="en-US" sz="1400" i="1" dirty="0"/>
              <a:t>Germany </a:t>
            </a:r>
            <a:endParaRPr lang="en-US" altLang="en-US" sz="1400" i="1" dirty="0"/>
          </a:p>
          <a:p>
            <a:pPr algn="ctr" eaLnBrk="1" hangingPunct="1">
              <a:spcBef>
                <a:spcPts val="2013"/>
              </a:spcBef>
            </a:pPr>
            <a:r>
              <a:rPr lang="de-DE" altLang="en-US" sz="1400" i="1" baseline="30000" dirty="0" smtClean="0"/>
              <a:t>3</a:t>
            </a:r>
            <a:r>
              <a:rPr lang="de-DE" altLang="en-US" sz="1400" i="1" dirty="0" smtClean="0"/>
              <a:t>Nordex </a:t>
            </a:r>
            <a:r>
              <a:rPr lang="de-DE" altLang="en-US" sz="1400" i="1" dirty="0" err="1" smtClean="0"/>
              <a:t>Energy</a:t>
            </a:r>
            <a:r>
              <a:rPr lang="de-DE" altLang="en-US" sz="1400" i="1" dirty="0" smtClean="0"/>
              <a:t> GmbH, Hamburg, </a:t>
            </a:r>
            <a:r>
              <a:rPr lang="de-DE" altLang="en-US" sz="1400" i="1" dirty="0"/>
              <a:t>Germany </a:t>
            </a:r>
            <a:r>
              <a:rPr lang="de-DE" altLang="en-US" sz="1400" i="1" dirty="0" smtClean="0"/>
              <a:t> </a:t>
            </a:r>
            <a:endParaRPr lang="en-US" altLang="en-US" sz="1400" i="1" dirty="0"/>
          </a:p>
        </p:txBody>
      </p:sp>
      <p:sp>
        <p:nvSpPr>
          <p:cNvPr id="3076" name="bk object 33"/>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2" name="Fußzeilenplatzhalter 1"/>
          <p:cNvSpPr>
            <a:spLocks noGrp="1"/>
          </p:cNvSpPr>
          <p:nvPr>
            <p:ph type="ftr" sz="quarter" idx="13"/>
          </p:nvPr>
        </p:nvSpPr>
        <p:spPr/>
        <p:txBody>
          <a:bodyPr/>
          <a:lstStyle/>
          <a:p>
            <a:pPr>
              <a:defRPr/>
            </a:pPr>
            <a:r>
              <a:rPr lang="de-DE" smtClean="0"/>
              <a:t>©</a:t>
            </a:r>
            <a:r>
              <a:rPr lang="de-DE" spc="-100" smtClean="0"/>
              <a:t> </a:t>
            </a:r>
            <a:r>
              <a:rPr lang="de-DE" smtClean="0"/>
              <a:t>Fraunhofer</a:t>
            </a:r>
            <a:endParaRPr lang="de-DE"/>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smtClean="0">
                <a:solidFill>
                  <a:schemeClr val="tx1"/>
                </a:solidFill>
              </a:rPr>
              <a:t>CFD </a:t>
            </a:r>
            <a:r>
              <a:rPr lang="de-DE" altLang="en-US" sz="2400" b="1" dirty="0" err="1" smtClean="0">
                <a:solidFill>
                  <a:schemeClr val="tx1"/>
                </a:solidFill>
              </a:rPr>
              <a:t>simulation</a:t>
            </a:r>
            <a:r>
              <a:rPr lang="de-DE" altLang="en-US" sz="2400" b="1" dirty="0" smtClean="0">
                <a:solidFill>
                  <a:schemeClr val="tx1"/>
                </a:solidFill>
              </a:rPr>
              <a:t> </a:t>
            </a:r>
            <a:r>
              <a:rPr lang="de-DE" altLang="en-US" sz="2400" b="1" dirty="0" err="1" smtClean="0">
                <a:solidFill>
                  <a:schemeClr val="tx1"/>
                </a:solidFill>
              </a:rPr>
              <a:t>strategy</a:t>
            </a:r>
            <a:endParaRPr lang="en-US" altLang="en-US" sz="2400" b="1" dirty="0" smtClean="0">
              <a:solidFill>
                <a:schemeClr val="tx1"/>
              </a:solidFill>
            </a:endParaRPr>
          </a:p>
        </p:txBody>
      </p:sp>
      <p:sp>
        <p:nvSpPr>
          <p:cNvPr id="6" name="object 3"/>
          <p:cNvSpPr txBox="1">
            <a:spLocks noChangeArrowheads="1"/>
          </p:cNvSpPr>
          <p:nvPr/>
        </p:nvSpPr>
        <p:spPr bwMode="auto">
          <a:xfrm>
            <a:off x="444500" y="1066800"/>
            <a:ext cx="793115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We</a:t>
            </a:r>
            <a:r>
              <a:rPr lang="de-DE" altLang="en-US" dirty="0" smtClean="0"/>
              <a:t> fix </a:t>
            </a:r>
            <a:r>
              <a:rPr lang="de-DE" altLang="en-US" dirty="0" err="1" smtClean="0"/>
              <a:t>the</a:t>
            </a:r>
            <a:r>
              <a:rPr lang="de-DE" altLang="en-US" dirty="0" smtClean="0"/>
              <a:t> total </a:t>
            </a:r>
            <a:r>
              <a:rPr lang="de-DE" altLang="en-US" dirty="0" err="1" smtClean="0"/>
              <a:t>number</a:t>
            </a:r>
            <a:r>
              <a:rPr lang="de-DE" altLang="en-US" dirty="0" smtClean="0"/>
              <a:t> </a:t>
            </a:r>
            <a:r>
              <a:rPr lang="de-DE" altLang="en-US" dirty="0" err="1" smtClean="0"/>
              <a:t>of</a:t>
            </a:r>
            <a:r>
              <a:rPr lang="de-DE" altLang="en-US" dirty="0" smtClean="0"/>
              <a:t> </a:t>
            </a:r>
            <a:r>
              <a:rPr lang="de-DE" altLang="en-US" dirty="0" err="1" smtClean="0"/>
              <a:t>simulations</a:t>
            </a:r>
            <a:r>
              <a:rPr lang="de-DE" altLang="en-US" dirty="0" smtClean="0"/>
              <a:t> </a:t>
            </a:r>
            <a:r>
              <a:rPr lang="de-DE" altLang="en-US" dirty="0" err="1" smtClean="0"/>
              <a:t>to</a:t>
            </a:r>
            <a:r>
              <a:rPr lang="de-DE" altLang="en-US" dirty="0" smtClean="0"/>
              <a:t> </a:t>
            </a:r>
            <a:r>
              <a:rPr lang="de-DE" altLang="en-US" b="1" dirty="0" smtClean="0">
                <a:solidFill>
                  <a:srgbClr val="C00000"/>
                </a:solidFill>
              </a:rPr>
              <a:t>N = 180</a:t>
            </a:r>
            <a:endParaRPr lang="de-DE" altLang="en-US" b="1" i="1" dirty="0" smtClean="0">
              <a:solidFill>
                <a:srgbClr val="C00000"/>
              </a:solidFill>
            </a:endParaRPr>
          </a:p>
          <a:p>
            <a:pPr eaLnBrk="1" hangingPunct="1">
              <a:lnSpc>
                <a:spcPct val="150000"/>
              </a:lnSpc>
              <a:buSzPct val="125000"/>
              <a:buFontTx/>
              <a:buBlip>
                <a:blip r:embed="rId3"/>
              </a:buBlip>
            </a:pPr>
            <a:r>
              <a:rPr lang="de-DE" altLang="en-US" dirty="0" smtClean="0"/>
              <a:t>First </a:t>
            </a:r>
            <a:r>
              <a:rPr lang="de-DE" altLang="en-US" dirty="0" err="1" smtClean="0"/>
              <a:t>approach</a:t>
            </a:r>
            <a:r>
              <a:rPr lang="de-DE" altLang="en-US" dirty="0" smtClean="0"/>
              <a:t>: Pick </a:t>
            </a:r>
            <a:r>
              <a:rPr lang="de-DE" altLang="en-US" b="1" dirty="0" smtClean="0">
                <a:solidFill>
                  <a:srgbClr val="C00000"/>
                </a:solidFill>
              </a:rPr>
              <a:t>N</a:t>
            </a:r>
            <a:r>
              <a:rPr lang="de-DE" altLang="en-US" dirty="0" smtClean="0"/>
              <a:t> </a:t>
            </a:r>
            <a:r>
              <a:rPr lang="de-DE" altLang="en-US" dirty="0" err="1" smtClean="0"/>
              <a:t>states</a:t>
            </a:r>
            <a:r>
              <a:rPr lang="de-DE" altLang="en-US" dirty="0" smtClean="0"/>
              <a:t> </a:t>
            </a:r>
            <a:r>
              <a:rPr lang="de-DE" altLang="en-US" dirty="0" err="1" smtClean="0"/>
              <a:t>with</a:t>
            </a:r>
            <a:r>
              <a:rPr lang="de-DE" altLang="en-US" dirty="0" smtClean="0"/>
              <a:t> </a:t>
            </a:r>
            <a:r>
              <a:rPr lang="de-DE" altLang="en-US" dirty="0" err="1" smtClean="0"/>
              <a:t>highest</a:t>
            </a:r>
            <a:r>
              <a:rPr lang="de-DE" altLang="en-US" dirty="0" smtClean="0"/>
              <a:t> </a:t>
            </a:r>
            <a:r>
              <a:rPr lang="de-DE" altLang="en-US" dirty="0" err="1" smtClean="0"/>
              <a:t>frequency</a:t>
            </a:r>
            <a:endParaRPr lang="de-DE" altLang="en-US" dirty="0" smtClean="0"/>
          </a:p>
          <a:p>
            <a:pPr eaLnBrk="1" hangingPunct="1">
              <a:lnSpc>
                <a:spcPct val="150000"/>
              </a:lnSpc>
              <a:buSzPct val="125000"/>
              <a:buFontTx/>
              <a:buBlip>
                <a:blip r:embed="rId3"/>
              </a:buBlip>
            </a:pPr>
            <a:r>
              <a:rPr lang="de-DE" altLang="en-US" b="1" i="1" dirty="0" smtClean="0">
                <a:solidFill>
                  <a:srgbClr val="0070C0"/>
                </a:solidFill>
              </a:rPr>
              <a:t>This </a:t>
            </a:r>
            <a:r>
              <a:rPr lang="de-DE" altLang="en-US" b="1" i="1" dirty="0" err="1" smtClean="0">
                <a:solidFill>
                  <a:srgbClr val="0070C0"/>
                </a:solidFill>
              </a:rPr>
              <a:t>covers</a:t>
            </a:r>
            <a:r>
              <a:rPr lang="de-DE" altLang="en-US" b="1" i="1" dirty="0" smtClean="0">
                <a:solidFill>
                  <a:srgbClr val="0070C0"/>
                </a:solidFill>
              </a:rPr>
              <a:t> </a:t>
            </a:r>
            <a:r>
              <a:rPr lang="de-DE" altLang="en-US" b="1" i="1" dirty="0" err="1" smtClean="0">
                <a:solidFill>
                  <a:srgbClr val="0070C0"/>
                </a:solidFill>
              </a:rPr>
              <a:t>only</a:t>
            </a:r>
            <a:r>
              <a:rPr lang="de-DE" altLang="en-US" b="1" i="1" dirty="0" smtClean="0">
                <a:solidFill>
                  <a:srgbClr val="0070C0"/>
                </a:solidFill>
              </a:rPr>
              <a:t> 35% </a:t>
            </a:r>
            <a:endParaRPr lang="de-DE" altLang="en-US" b="1" i="1" dirty="0">
              <a:solidFill>
                <a:srgbClr val="0070C0"/>
              </a:solidFill>
            </a:endParaRPr>
          </a:p>
        </p:txBody>
      </p:sp>
      <p:pic>
        <p:nvPicPr>
          <p:cNvPr id="5122" name="Picture 2" descr="E:\temp\pics\n180_ws_wd_rmo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84650" y="1981200"/>
            <a:ext cx="4874620" cy="399686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jonas\AppData\Local\Microsoft\Windows\Temporary Internet Files\Content.IE5\249HVFHJ\sad-smiley-picture[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2208" y="1914141"/>
            <a:ext cx="442793" cy="332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508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temp\pics\tem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0050" y="2948463"/>
            <a:ext cx="3521107" cy="3026503"/>
          </a:xfrm>
          <a:prstGeom prst="rect">
            <a:avLst/>
          </a:prstGeom>
          <a:noFill/>
          <a:extLst>
            <a:ext uri="{909E8E84-426E-40DD-AFC4-6F175D3DCCD1}">
              <a14:hiddenFill xmlns:a14="http://schemas.microsoft.com/office/drawing/2010/main">
                <a:solidFill>
                  <a:srgbClr val="FFFFFF"/>
                </a:solidFill>
              </a14:hiddenFill>
            </a:ext>
          </a:extLst>
        </p:spPr>
      </p:pic>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smtClean="0">
                <a:solidFill>
                  <a:schemeClr val="tx1"/>
                </a:solidFill>
              </a:rPr>
              <a:t>CFD </a:t>
            </a:r>
            <a:r>
              <a:rPr lang="de-DE" altLang="en-US" sz="2400" b="1" dirty="0" err="1" smtClean="0">
                <a:solidFill>
                  <a:schemeClr val="tx1"/>
                </a:solidFill>
              </a:rPr>
              <a:t>simulation</a:t>
            </a:r>
            <a:r>
              <a:rPr lang="de-DE" altLang="en-US" sz="2400" b="1" dirty="0" smtClean="0">
                <a:solidFill>
                  <a:schemeClr val="tx1"/>
                </a:solidFill>
              </a:rPr>
              <a:t> </a:t>
            </a:r>
            <a:r>
              <a:rPr lang="de-DE" altLang="en-US" sz="2400" b="1" dirty="0" err="1" smtClean="0">
                <a:solidFill>
                  <a:schemeClr val="tx1"/>
                </a:solidFill>
              </a:rPr>
              <a:t>strategy</a:t>
            </a:r>
            <a:endParaRPr lang="en-US" altLang="en-US" sz="2400" b="1" dirty="0" smtClean="0">
              <a:solidFill>
                <a:schemeClr val="tx1"/>
              </a:solidFill>
            </a:endParaRPr>
          </a:p>
        </p:txBody>
      </p:sp>
      <p:sp>
        <p:nvSpPr>
          <p:cNvPr id="6" name="object 3"/>
          <p:cNvSpPr txBox="1">
            <a:spLocks noChangeArrowheads="1"/>
          </p:cNvSpPr>
          <p:nvPr/>
        </p:nvSpPr>
        <p:spPr bwMode="auto">
          <a:xfrm>
            <a:off x="444500" y="1066800"/>
            <a:ext cx="7931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4"/>
              </a:buBlip>
            </a:pPr>
            <a:r>
              <a:rPr lang="de-DE" altLang="en-US" dirty="0" err="1" smtClean="0"/>
              <a:t>We</a:t>
            </a:r>
            <a:r>
              <a:rPr lang="de-DE" altLang="en-US" dirty="0" smtClean="0"/>
              <a:t> fix </a:t>
            </a:r>
            <a:r>
              <a:rPr lang="de-DE" altLang="en-US" dirty="0" err="1" smtClean="0"/>
              <a:t>the</a:t>
            </a:r>
            <a:r>
              <a:rPr lang="de-DE" altLang="en-US" dirty="0" smtClean="0"/>
              <a:t> total </a:t>
            </a:r>
            <a:r>
              <a:rPr lang="de-DE" altLang="en-US" dirty="0" err="1" smtClean="0"/>
              <a:t>number</a:t>
            </a:r>
            <a:r>
              <a:rPr lang="de-DE" altLang="en-US" dirty="0" smtClean="0"/>
              <a:t> </a:t>
            </a:r>
            <a:r>
              <a:rPr lang="de-DE" altLang="en-US" dirty="0" err="1" smtClean="0"/>
              <a:t>of</a:t>
            </a:r>
            <a:r>
              <a:rPr lang="de-DE" altLang="en-US" dirty="0" smtClean="0"/>
              <a:t> </a:t>
            </a:r>
            <a:r>
              <a:rPr lang="de-DE" altLang="en-US" dirty="0" err="1" smtClean="0"/>
              <a:t>simulations</a:t>
            </a:r>
            <a:r>
              <a:rPr lang="de-DE" altLang="en-US" dirty="0" smtClean="0"/>
              <a:t> </a:t>
            </a:r>
            <a:r>
              <a:rPr lang="de-DE" altLang="en-US" dirty="0" err="1" smtClean="0"/>
              <a:t>to</a:t>
            </a:r>
            <a:r>
              <a:rPr lang="de-DE" altLang="en-US" dirty="0" smtClean="0"/>
              <a:t> </a:t>
            </a:r>
            <a:r>
              <a:rPr lang="de-DE" altLang="en-US" b="1" dirty="0" smtClean="0">
                <a:solidFill>
                  <a:srgbClr val="C00000"/>
                </a:solidFill>
              </a:rPr>
              <a:t>N = 180</a:t>
            </a:r>
            <a:endParaRPr lang="de-DE" altLang="en-US" b="1" i="1" dirty="0" smtClean="0">
              <a:solidFill>
                <a:srgbClr val="C00000"/>
              </a:solidFill>
            </a:endParaRPr>
          </a:p>
          <a:p>
            <a:pPr eaLnBrk="1" hangingPunct="1">
              <a:lnSpc>
                <a:spcPct val="150000"/>
              </a:lnSpc>
              <a:buSzPct val="125000"/>
              <a:buFontTx/>
              <a:buBlip>
                <a:blip r:embed="rId4"/>
              </a:buBlip>
            </a:pPr>
            <a:r>
              <a:rPr lang="de-DE" altLang="en-US" dirty="0" smtClean="0"/>
              <a:t>New </a:t>
            </a:r>
            <a:r>
              <a:rPr lang="de-DE" altLang="en-US" dirty="0" err="1" smtClean="0"/>
              <a:t>approach</a:t>
            </a:r>
            <a:r>
              <a:rPr lang="de-DE" altLang="en-US" dirty="0" smtClean="0"/>
              <a:t>: </a:t>
            </a:r>
            <a:r>
              <a:rPr lang="de-DE" altLang="en-US" dirty="0" err="1" smtClean="0"/>
              <a:t>Apply</a:t>
            </a:r>
            <a:r>
              <a:rPr lang="de-DE" altLang="en-US" dirty="0" smtClean="0"/>
              <a:t> </a:t>
            </a:r>
            <a:r>
              <a:rPr lang="de-DE" altLang="en-US" b="1" i="1" dirty="0" smtClean="0">
                <a:solidFill>
                  <a:srgbClr val="0070C0"/>
                </a:solidFill>
              </a:rPr>
              <a:t>Reynolds-</a:t>
            </a:r>
            <a:r>
              <a:rPr lang="de-DE" altLang="en-US" b="1" i="1" dirty="0" err="1" smtClean="0">
                <a:solidFill>
                  <a:srgbClr val="0070C0"/>
                </a:solidFill>
              </a:rPr>
              <a:t>Similarity</a:t>
            </a:r>
            <a:endParaRPr lang="de-DE" altLang="en-US" b="1" i="1" dirty="0" smtClean="0">
              <a:solidFill>
                <a:srgbClr val="0070C0"/>
              </a:solidFill>
            </a:endParaRPr>
          </a:p>
        </p:txBody>
      </p:sp>
      <p:sp>
        <p:nvSpPr>
          <p:cNvPr id="2" name="Textfeld 1"/>
          <p:cNvSpPr txBox="1"/>
          <p:nvPr/>
        </p:nvSpPr>
        <p:spPr>
          <a:xfrm>
            <a:off x="527050" y="2025134"/>
            <a:ext cx="8382000" cy="923330"/>
          </a:xfrm>
          <a:prstGeom prst="rect">
            <a:avLst/>
          </a:prstGeom>
          <a:noFill/>
          <a:ln w="12700">
            <a:solidFill>
              <a:srgbClr val="0070C0"/>
            </a:solidFill>
          </a:ln>
        </p:spPr>
        <p:txBody>
          <a:bodyPr wrap="square" rtlCol="0">
            <a:spAutoFit/>
          </a:bodyPr>
          <a:lstStyle/>
          <a:p>
            <a:pPr marL="342900" indent="-342900">
              <a:buFont typeface="+mj-lt"/>
              <a:buAutoNum type="arabicPeriod"/>
            </a:pPr>
            <a:r>
              <a:rPr lang="de-DE" dirty="0" err="1" smtClean="0"/>
              <a:t>Extract</a:t>
            </a:r>
            <a:r>
              <a:rPr lang="de-DE" dirty="0" smtClean="0"/>
              <a:t> wind </a:t>
            </a:r>
            <a:r>
              <a:rPr lang="de-DE" dirty="0" err="1" smtClean="0"/>
              <a:t>speed</a:t>
            </a:r>
            <a:r>
              <a:rPr lang="de-DE" dirty="0" smtClean="0"/>
              <a:t> </a:t>
            </a:r>
            <a:r>
              <a:rPr lang="de-DE" dirty="0" err="1" smtClean="0"/>
              <a:t>distribution</a:t>
            </a:r>
            <a:r>
              <a:rPr lang="de-DE" dirty="0" smtClean="0"/>
              <a:t> </a:t>
            </a:r>
            <a:r>
              <a:rPr lang="de-DE" dirty="0" err="1" smtClean="0"/>
              <a:t>for</a:t>
            </a:r>
            <a:r>
              <a:rPr lang="de-DE" dirty="0" smtClean="0"/>
              <a:t> </a:t>
            </a:r>
            <a:r>
              <a:rPr lang="de-DE" dirty="0" err="1" smtClean="0"/>
              <a:t>each</a:t>
            </a:r>
            <a:r>
              <a:rPr lang="de-DE" dirty="0" smtClean="0"/>
              <a:t> </a:t>
            </a:r>
            <a:r>
              <a:rPr lang="de-DE" dirty="0" err="1" smtClean="0"/>
              <a:t>sector</a:t>
            </a:r>
            <a:r>
              <a:rPr lang="de-DE" dirty="0" smtClean="0"/>
              <a:t>/</a:t>
            </a:r>
            <a:r>
              <a:rPr lang="de-DE" dirty="0" err="1" smtClean="0"/>
              <a:t>stratification</a:t>
            </a:r>
            <a:r>
              <a:rPr lang="de-DE" dirty="0" smtClean="0"/>
              <a:t> </a:t>
            </a:r>
            <a:r>
              <a:rPr lang="de-DE" dirty="0" err="1" smtClean="0"/>
              <a:t>state</a:t>
            </a:r>
            <a:r>
              <a:rPr lang="de-DE" dirty="0" smtClean="0"/>
              <a:t> </a:t>
            </a:r>
            <a:r>
              <a:rPr lang="de-DE" dirty="0" err="1" smtClean="0"/>
              <a:t>from</a:t>
            </a:r>
            <a:r>
              <a:rPr lang="de-DE" dirty="0" smtClean="0"/>
              <a:t> WRF</a:t>
            </a:r>
          </a:p>
          <a:p>
            <a:pPr marL="342900" indent="-342900">
              <a:buFont typeface="+mj-lt"/>
              <a:buAutoNum type="arabicPeriod"/>
            </a:pPr>
            <a:r>
              <a:rPr lang="de-DE" dirty="0" err="1" smtClean="0"/>
              <a:t>Simulate</a:t>
            </a:r>
            <a:r>
              <a:rPr lang="de-DE" dirty="0" smtClean="0"/>
              <a:t> CFD </a:t>
            </a:r>
            <a:r>
              <a:rPr lang="de-DE" dirty="0" err="1" smtClean="0"/>
              <a:t>for</a:t>
            </a:r>
            <a:r>
              <a:rPr lang="de-DE" dirty="0" smtClean="0"/>
              <a:t> </a:t>
            </a:r>
            <a:r>
              <a:rPr lang="de-DE" dirty="0" err="1" smtClean="0"/>
              <a:t>one</a:t>
            </a:r>
            <a:r>
              <a:rPr lang="de-DE" dirty="0" smtClean="0"/>
              <a:t> wind </a:t>
            </a:r>
            <a:r>
              <a:rPr lang="de-DE" dirty="0" err="1" smtClean="0"/>
              <a:t>speed</a:t>
            </a:r>
            <a:r>
              <a:rPr lang="de-DE" dirty="0"/>
              <a:t> </a:t>
            </a:r>
            <a:r>
              <a:rPr lang="de-DE" dirty="0" err="1" smtClean="0"/>
              <a:t>only</a:t>
            </a:r>
            <a:r>
              <a:rPr lang="de-DE" dirty="0" smtClean="0"/>
              <a:t>: </a:t>
            </a:r>
            <a:r>
              <a:rPr lang="de-DE" b="1" dirty="0" smtClean="0">
                <a:solidFill>
                  <a:srgbClr val="C00000"/>
                </a:solidFill>
              </a:rPr>
              <a:t>v</a:t>
            </a:r>
            <a:r>
              <a:rPr lang="de-DE" b="1" baseline="-25000" dirty="0" smtClean="0">
                <a:solidFill>
                  <a:srgbClr val="C00000"/>
                </a:solidFill>
              </a:rPr>
              <a:t>0</a:t>
            </a:r>
            <a:r>
              <a:rPr lang="de-DE" b="1" dirty="0" smtClean="0">
                <a:solidFill>
                  <a:srgbClr val="C00000"/>
                </a:solidFill>
              </a:rPr>
              <a:t> = 10 m/s</a:t>
            </a:r>
            <a:r>
              <a:rPr lang="de-DE" dirty="0" smtClean="0"/>
              <a:t>. </a:t>
            </a:r>
            <a:r>
              <a:rPr lang="de-DE" dirty="0" err="1" smtClean="0"/>
              <a:t>Obtain</a:t>
            </a:r>
            <a:r>
              <a:rPr lang="de-DE" dirty="0" smtClean="0"/>
              <a:t> 3D wind </a:t>
            </a:r>
            <a:r>
              <a:rPr lang="de-DE" dirty="0" err="1" smtClean="0"/>
              <a:t>field</a:t>
            </a:r>
            <a:r>
              <a:rPr lang="de-DE" dirty="0" smtClean="0"/>
              <a:t> </a:t>
            </a:r>
            <a:r>
              <a:rPr lang="de-DE" b="1" dirty="0" smtClean="0">
                <a:solidFill>
                  <a:srgbClr val="C00000"/>
                </a:solidFill>
              </a:rPr>
              <a:t>U(x)</a:t>
            </a:r>
            <a:r>
              <a:rPr lang="de-DE" dirty="0" smtClean="0"/>
              <a:t>.</a:t>
            </a:r>
          </a:p>
          <a:p>
            <a:pPr marL="342900" indent="-342900">
              <a:buFont typeface="+mj-lt"/>
              <a:buAutoNum type="arabicPeriod"/>
            </a:pPr>
            <a:r>
              <a:rPr lang="de-DE" b="1" dirty="0" err="1" smtClean="0">
                <a:solidFill>
                  <a:srgbClr val="0070C0"/>
                </a:solidFill>
              </a:rPr>
              <a:t>Rescale</a:t>
            </a:r>
            <a:r>
              <a:rPr lang="de-DE" b="1" dirty="0" smtClean="0">
                <a:solidFill>
                  <a:srgbClr val="0070C0"/>
                </a:solidFill>
              </a:rPr>
              <a:t> </a:t>
            </a:r>
            <a:r>
              <a:rPr lang="de-DE" b="1" dirty="0" err="1" smtClean="0">
                <a:solidFill>
                  <a:srgbClr val="0070C0"/>
                </a:solidFill>
              </a:rPr>
              <a:t>results</a:t>
            </a:r>
            <a:r>
              <a:rPr lang="de-DE" b="1" dirty="0" smtClean="0">
                <a:solidFill>
                  <a:srgbClr val="0070C0"/>
                </a:solidFill>
              </a:rPr>
              <a:t> </a:t>
            </a:r>
            <a:r>
              <a:rPr lang="de-DE" dirty="0" err="1" smtClean="0"/>
              <a:t>for</a:t>
            </a:r>
            <a:r>
              <a:rPr lang="de-DE" dirty="0" smtClean="0"/>
              <a:t> all </a:t>
            </a:r>
            <a:r>
              <a:rPr lang="de-DE" dirty="0" err="1" smtClean="0"/>
              <a:t>other</a:t>
            </a:r>
            <a:r>
              <a:rPr lang="de-DE" dirty="0" smtClean="0"/>
              <a:t> wind </a:t>
            </a:r>
            <a:r>
              <a:rPr lang="de-DE" dirty="0" err="1" smtClean="0"/>
              <a:t>speeds</a:t>
            </a:r>
            <a:r>
              <a:rPr lang="de-DE" dirty="0" smtClean="0"/>
              <a:t> </a:t>
            </a:r>
            <a:r>
              <a:rPr lang="de-DE" b="1" dirty="0" smtClean="0">
                <a:solidFill>
                  <a:srgbClr val="C00000"/>
                </a:solidFill>
              </a:rPr>
              <a:t>v</a:t>
            </a:r>
            <a:r>
              <a:rPr lang="de-DE" dirty="0" smtClean="0"/>
              <a:t>:       	 </a:t>
            </a:r>
            <a:r>
              <a:rPr lang="de-DE" b="1" dirty="0" smtClean="0">
                <a:solidFill>
                  <a:srgbClr val="C00000"/>
                </a:solidFill>
              </a:rPr>
              <a:t>U*(x) = v/v</a:t>
            </a:r>
            <a:r>
              <a:rPr lang="de-DE" b="1" baseline="-25000" dirty="0" smtClean="0">
                <a:solidFill>
                  <a:srgbClr val="C00000"/>
                </a:solidFill>
              </a:rPr>
              <a:t>0</a:t>
            </a:r>
            <a:r>
              <a:rPr lang="de-DE" dirty="0" smtClean="0"/>
              <a:t> </a:t>
            </a:r>
            <a:r>
              <a:rPr lang="de-DE" b="1" dirty="0" smtClean="0">
                <a:solidFill>
                  <a:srgbClr val="C00000"/>
                </a:solidFill>
              </a:rPr>
              <a:t>U(x)</a:t>
            </a:r>
            <a:endParaRPr lang="en-US" b="1" dirty="0">
              <a:solidFill>
                <a:srgbClr val="C00000"/>
              </a:solidFill>
            </a:endParaRPr>
          </a:p>
        </p:txBody>
      </p:sp>
      <p:pic>
        <p:nvPicPr>
          <p:cNvPr id="6146" name="Picture 2" descr="E:\temp\pics\temp.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50" y="3424936"/>
            <a:ext cx="3255604" cy="2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0858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smtClean="0">
                <a:solidFill>
                  <a:schemeClr val="tx1"/>
                </a:solidFill>
              </a:rPr>
              <a:t>CFD </a:t>
            </a:r>
            <a:r>
              <a:rPr lang="de-DE" altLang="en-US" sz="2400" b="1" dirty="0" err="1" smtClean="0">
                <a:solidFill>
                  <a:schemeClr val="tx1"/>
                </a:solidFill>
              </a:rPr>
              <a:t>simulation</a:t>
            </a:r>
            <a:r>
              <a:rPr lang="de-DE" altLang="en-US" sz="2400" b="1" dirty="0" smtClean="0">
                <a:solidFill>
                  <a:schemeClr val="tx1"/>
                </a:solidFill>
              </a:rPr>
              <a:t> </a:t>
            </a:r>
            <a:r>
              <a:rPr lang="de-DE" altLang="en-US" sz="2400" b="1" dirty="0" err="1" smtClean="0">
                <a:solidFill>
                  <a:schemeClr val="tx1"/>
                </a:solidFill>
              </a:rPr>
              <a:t>strategy</a:t>
            </a:r>
            <a:endParaRPr lang="en-US" altLang="en-US" sz="2400" b="1" dirty="0" smtClean="0">
              <a:solidFill>
                <a:schemeClr val="tx1"/>
              </a:solidFill>
            </a:endParaRPr>
          </a:p>
        </p:txBody>
      </p:sp>
      <p:sp>
        <p:nvSpPr>
          <p:cNvPr id="6" name="object 3"/>
          <p:cNvSpPr txBox="1">
            <a:spLocks noChangeArrowheads="1"/>
          </p:cNvSpPr>
          <p:nvPr/>
        </p:nvSpPr>
        <p:spPr bwMode="auto">
          <a:xfrm>
            <a:off x="444500" y="1066800"/>
            <a:ext cx="7931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We</a:t>
            </a:r>
            <a:r>
              <a:rPr lang="de-DE" altLang="en-US" dirty="0" smtClean="0"/>
              <a:t> fix </a:t>
            </a:r>
            <a:r>
              <a:rPr lang="de-DE" altLang="en-US" dirty="0" err="1" smtClean="0"/>
              <a:t>the</a:t>
            </a:r>
            <a:r>
              <a:rPr lang="de-DE" altLang="en-US" dirty="0" smtClean="0"/>
              <a:t> total </a:t>
            </a:r>
            <a:r>
              <a:rPr lang="de-DE" altLang="en-US" dirty="0" err="1" smtClean="0"/>
              <a:t>number</a:t>
            </a:r>
            <a:r>
              <a:rPr lang="de-DE" altLang="en-US" dirty="0" smtClean="0"/>
              <a:t> </a:t>
            </a:r>
            <a:r>
              <a:rPr lang="de-DE" altLang="en-US" dirty="0" err="1" smtClean="0"/>
              <a:t>of</a:t>
            </a:r>
            <a:r>
              <a:rPr lang="de-DE" altLang="en-US" dirty="0" smtClean="0"/>
              <a:t> </a:t>
            </a:r>
            <a:r>
              <a:rPr lang="de-DE" altLang="en-US" dirty="0" err="1" smtClean="0"/>
              <a:t>simulations</a:t>
            </a:r>
            <a:r>
              <a:rPr lang="de-DE" altLang="en-US" dirty="0" smtClean="0"/>
              <a:t> </a:t>
            </a:r>
            <a:r>
              <a:rPr lang="de-DE" altLang="en-US" dirty="0" err="1" smtClean="0"/>
              <a:t>to</a:t>
            </a:r>
            <a:r>
              <a:rPr lang="de-DE" altLang="en-US" dirty="0" smtClean="0"/>
              <a:t> </a:t>
            </a:r>
            <a:r>
              <a:rPr lang="de-DE" altLang="en-US" b="1" dirty="0" smtClean="0">
                <a:solidFill>
                  <a:srgbClr val="C00000"/>
                </a:solidFill>
              </a:rPr>
              <a:t>N = 180</a:t>
            </a:r>
            <a:endParaRPr lang="de-DE" altLang="en-US" b="1" i="1" dirty="0" smtClean="0">
              <a:solidFill>
                <a:srgbClr val="C00000"/>
              </a:solidFill>
            </a:endParaRPr>
          </a:p>
          <a:p>
            <a:pPr eaLnBrk="1" hangingPunct="1">
              <a:lnSpc>
                <a:spcPct val="150000"/>
              </a:lnSpc>
              <a:buSzPct val="125000"/>
              <a:buFontTx/>
              <a:buBlip>
                <a:blip r:embed="rId3"/>
              </a:buBlip>
            </a:pPr>
            <a:r>
              <a:rPr lang="de-DE" altLang="en-US" dirty="0" smtClean="0"/>
              <a:t>New </a:t>
            </a:r>
            <a:r>
              <a:rPr lang="de-DE" altLang="en-US" dirty="0" err="1" smtClean="0"/>
              <a:t>approach</a:t>
            </a:r>
            <a:r>
              <a:rPr lang="de-DE" altLang="en-US" dirty="0" smtClean="0"/>
              <a:t>: </a:t>
            </a:r>
            <a:r>
              <a:rPr lang="de-DE" altLang="en-US" dirty="0" err="1" smtClean="0"/>
              <a:t>Apply</a:t>
            </a:r>
            <a:r>
              <a:rPr lang="de-DE" altLang="en-US" dirty="0" smtClean="0"/>
              <a:t> </a:t>
            </a:r>
            <a:r>
              <a:rPr lang="de-DE" altLang="en-US" b="1" i="1" dirty="0" smtClean="0">
                <a:solidFill>
                  <a:srgbClr val="0070C0"/>
                </a:solidFill>
              </a:rPr>
              <a:t>Reynolds-</a:t>
            </a:r>
            <a:r>
              <a:rPr lang="de-DE" altLang="en-US" b="1" i="1" dirty="0" err="1" smtClean="0">
                <a:solidFill>
                  <a:srgbClr val="0070C0"/>
                </a:solidFill>
              </a:rPr>
              <a:t>Similarity</a:t>
            </a:r>
            <a:endParaRPr lang="de-DE" altLang="en-US" b="1" i="1" dirty="0" smtClean="0">
              <a:solidFill>
                <a:srgbClr val="0070C0"/>
              </a:solidFill>
            </a:endParaRPr>
          </a:p>
        </p:txBody>
      </p:sp>
      <p:sp>
        <p:nvSpPr>
          <p:cNvPr id="2" name="Textfeld 1"/>
          <p:cNvSpPr txBox="1"/>
          <p:nvPr/>
        </p:nvSpPr>
        <p:spPr>
          <a:xfrm>
            <a:off x="527050" y="2025134"/>
            <a:ext cx="8382000" cy="923330"/>
          </a:xfrm>
          <a:prstGeom prst="rect">
            <a:avLst/>
          </a:prstGeom>
          <a:noFill/>
          <a:ln w="12700">
            <a:solidFill>
              <a:srgbClr val="0070C0"/>
            </a:solidFill>
          </a:ln>
        </p:spPr>
        <p:txBody>
          <a:bodyPr wrap="square" rtlCol="0">
            <a:spAutoFit/>
          </a:bodyPr>
          <a:lstStyle/>
          <a:p>
            <a:pPr marL="342900" indent="-342900">
              <a:buFont typeface="+mj-lt"/>
              <a:buAutoNum type="arabicPeriod"/>
            </a:pPr>
            <a:r>
              <a:rPr lang="de-DE" dirty="0" err="1" smtClean="0"/>
              <a:t>Extract</a:t>
            </a:r>
            <a:r>
              <a:rPr lang="de-DE" dirty="0" smtClean="0"/>
              <a:t> wind </a:t>
            </a:r>
            <a:r>
              <a:rPr lang="de-DE" dirty="0" err="1" smtClean="0"/>
              <a:t>speed</a:t>
            </a:r>
            <a:r>
              <a:rPr lang="de-DE" dirty="0" smtClean="0"/>
              <a:t> </a:t>
            </a:r>
            <a:r>
              <a:rPr lang="de-DE" dirty="0" err="1" smtClean="0"/>
              <a:t>distribution</a:t>
            </a:r>
            <a:r>
              <a:rPr lang="de-DE" dirty="0" smtClean="0"/>
              <a:t> </a:t>
            </a:r>
            <a:r>
              <a:rPr lang="de-DE" dirty="0" err="1" smtClean="0"/>
              <a:t>for</a:t>
            </a:r>
            <a:r>
              <a:rPr lang="de-DE" dirty="0" smtClean="0"/>
              <a:t> </a:t>
            </a:r>
            <a:r>
              <a:rPr lang="de-DE" dirty="0" err="1" smtClean="0"/>
              <a:t>each</a:t>
            </a:r>
            <a:r>
              <a:rPr lang="de-DE" dirty="0" smtClean="0"/>
              <a:t> </a:t>
            </a:r>
            <a:r>
              <a:rPr lang="de-DE" dirty="0" err="1" smtClean="0"/>
              <a:t>sector</a:t>
            </a:r>
            <a:r>
              <a:rPr lang="de-DE" dirty="0" smtClean="0"/>
              <a:t>/</a:t>
            </a:r>
            <a:r>
              <a:rPr lang="de-DE" dirty="0" err="1" smtClean="0"/>
              <a:t>stratification</a:t>
            </a:r>
            <a:r>
              <a:rPr lang="de-DE" dirty="0" smtClean="0"/>
              <a:t> </a:t>
            </a:r>
            <a:r>
              <a:rPr lang="de-DE" dirty="0" err="1" smtClean="0"/>
              <a:t>state</a:t>
            </a:r>
            <a:r>
              <a:rPr lang="de-DE" dirty="0" smtClean="0"/>
              <a:t> </a:t>
            </a:r>
            <a:r>
              <a:rPr lang="de-DE" dirty="0" err="1" smtClean="0"/>
              <a:t>from</a:t>
            </a:r>
            <a:r>
              <a:rPr lang="de-DE" dirty="0" smtClean="0"/>
              <a:t> WRF</a:t>
            </a:r>
          </a:p>
          <a:p>
            <a:pPr marL="342900" indent="-342900">
              <a:buFont typeface="+mj-lt"/>
              <a:buAutoNum type="arabicPeriod"/>
            </a:pPr>
            <a:r>
              <a:rPr lang="de-DE" dirty="0" err="1" smtClean="0"/>
              <a:t>Simulate</a:t>
            </a:r>
            <a:r>
              <a:rPr lang="de-DE" dirty="0" smtClean="0"/>
              <a:t> CFD </a:t>
            </a:r>
            <a:r>
              <a:rPr lang="de-DE" dirty="0" err="1" smtClean="0"/>
              <a:t>for</a:t>
            </a:r>
            <a:r>
              <a:rPr lang="de-DE" dirty="0" smtClean="0"/>
              <a:t> </a:t>
            </a:r>
            <a:r>
              <a:rPr lang="de-DE" dirty="0" err="1" smtClean="0"/>
              <a:t>one</a:t>
            </a:r>
            <a:r>
              <a:rPr lang="de-DE" dirty="0" smtClean="0"/>
              <a:t> wind </a:t>
            </a:r>
            <a:r>
              <a:rPr lang="de-DE" dirty="0" err="1" smtClean="0"/>
              <a:t>speed</a:t>
            </a:r>
            <a:r>
              <a:rPr lang="de-DE" dirty="0"/>
              <a:t> </a:t>
            </a:r>
            <a:r>
              <a:rPr lang="de-DE" dirty="0" err="1" smtClean="0"/>
              <a:t>only</a:t>
            </a:r>
            <a:r>
              <a:rPr lang="de-DE" dirty="0" smtClean="0"/>
              <a:t>: </a:t>
            </a:r>
            <a:r>
              <a:rPr lang="de-DE" b="1" dirty="0" smtClean="0">
                <a:solidFill>
                  <a:srgbClr val="C00000"/>
                </a:solidFill>
              </a:rPr>
              <a:t>v</a:t>
            </a:r>
            <a:r>
              <a:rPr lang="de-DE" b="1" baseline="-25000" dirty="0" smtClean="0">
                <a:solidFill>
                  <a:srgbClr val="C00000"/>
                </a:solidFill>
              </a:rPr>
              <a:t>0</a:t>
            </a:r>
            <a:r>
              <a:rPr lang="de-DE" b="1" dirty="0" smtClean="0">
                <a:solidFill>
                  <a:srgbClr val="C00000"/>
                </a:solidFill>
              </a:rPr>
              <a:t> = 10 m/s</a:t>
            </a:r>
            <a:r>
              <a:rPr lang="de-DE" dirty="0" smtClean="0"/>
              <a:t>. </a:t>
            </a:r>
            <a:r>
              <a:rPr lang="de-DE" dirty="0" err="1" smtClean="0"/>
              <a:t>Obtain</a:t>
            </a:r>
            <a:r>
              <a:rPr lang="de-DE" dirty="0" smtClean="0"/>
              <a:t> 3D wind </a:t>
            </a:r>
            <a:r>
              <a:rPr lang="de-DE" dirty="0" err="1" smtClean="0"/>
              <a:t>field</a:t>
            </a:r>
            <a:r>
              <a:rPr lang="de-DE" dirty="0" smtClean="0"/>
              <a:t> </a:t>
            </a:r>
            <a:r>
              <a:rPr lang="de-DE" b="1" dirty="0" smtClean="0">
                <a:solidFill>
                  <a:srgbClr val="C00000"/>
                </a:solidFill>
              </a:rPr>
              <a:t>U(x)</a:t>
            </a:r>
            <a:r>
              <a:rPr lang="de-DE" dirty="0" smtClean="0"/>
              <a:t>.</a:t>
            </a:r>
          </a:p>
          <a:p>
            <a:pPr marL="342900" indent="-342900">
              <a:buFont typeface="+mj-lt"/>
              <a:buAutoNum type="arabicPeriod"/>
            </a:pPr>
            <a:r>
              <a:rPr lang="de-DE" b="1" dirty="0" err="1" smtClean="0">
                <a:solidFill>
                  <a:srgbClr val="0070C0"/>
                </a:solidFill>
              </a:rPr>
              <a:t>Rescale</a:t>
            </a:r>
            <a:r>
              <a:rPr lang="de-DE" b="1" dirty="0" smtClean="0">
                <a:solidFill>
                  <a:srgbClr val="0070C0"/>
                </a:solidFill>
              </a:rPr>
              <a:t> </a:t>
            </a:r>
            <a:r>
              <a:rPr lang="de-DE" b="1" dirty="0" err="1" smtClean="0">
                <a:solidFill>
                  <a:srgbClr val="0070C0"/>
                </a:solidFill>
              </a:rPr>
              <a:t>results</a:t>
            </a:r>
            <a:r>
              <a:rPr lang="de-DE" b="1" dirty="0" smtClean="0">
                <a:solidFill>
                  <a:srgbClr val="0070C0"/>
                </a:solidFill>
              </a:rPr>
              <a:t> </a:t>
            </a:r>
            <a:r>
              <a:rPr lang="de-DE" dirty="0" err="1" smtClean="0"/>
              <a:t>for</a:t>
            </a:r>
            <a:r>
              <a:rPr lang="de-DE" dirty="0" smtClean="0"/>
              <a:t> all </a:t>
            </a:r>
            <a:r>
              <a:rPr lang="de-DE" dirty="0" err="1" smtClean="0"/>
              <a:t>other</a:t>
            </a:r>
            <a:r>
              <a:rPr lang="de-DE" dirty="0" smtClean="0"/>
              <a:t> wind </a:t>
            </a:r>
            <a:r>
              <a:rPr lang="de-DE" dirty="0" err="1" smtClean="0"/>
              <a:t>speeds</a:t>
            </a:r>
            <a:r>
              <a:rPr lang="de-DE" dirty="0" smtClean="0"/>
              <a:t> </a:t>
            </a:r>
            <a:r>
              <a:rPr lang="de-DE" b="1" dirty="0" smtClean="0">
                <a:solidFill>
                  <a:srgbClr val="C00000"/>
                </a:solidFill>
              </a:rPr>
              <a:t>v</a:t>
            </a:r>
            <a:r>
              <a:rPr lang="de-DE" dirty="0" smtClean="0"/>
              <a:t>:       	 </a:t>
            </a:r>
            <a:r>
              <a:rPr lang="de-DE" b="1" dirty="0" smtClean="0">
                <a:solidFill>
                  <a:srgbClr val="C00000"/>
                </a:solidFill>
              </a:rPr>
              <a:t>U*(x) = v/v</a:t>
            </a:r>
            <a:r>
              <a:rPr lang="de-DE" b="1" baseline="-25000" dirty="0" smtClean="0">
                <a:solidFill>
                  <a:srgbClr val="C00000"/>
                </a:solidFill>
              </a:rPr>
              <a:t>0</a:t>
            </a:r>
            <a:r>
              <a:rPr lang="de-DE" dirty="0" smtClean="0"/>
              <a:t> </a:t>
            </a:r>
            <a:r>
              <a:rPr lang="de-DE" b="1" dirty="0" smtClean="0">
                <a:solidFill>
                  <a:srgbClr val="C00000"/>
                </a:solidFill>
              </a:rPr>
              <a:t>U(x)</a:t>
            </a:r>
            <a:endParaRPr lang="en-US" b="1" dirty="0">
              <a:solidFill>
                <a:srgbClr val="C00000"/>
              </a:solidFill>
            </a:endParaRPr>
          </a:p>
        </p:txBody>
      </p:sp>
      <p:pic>
        <p:nvPicPr>
          <p:cNvPr id="6146" name="Picture 2" descr="E:\temp\pics\tem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50" y="3424936"/>
            <a:ext cx="3255604" cy="2540000"/>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3"/>
          <p:cNvSpPr txBox="1">
            <a:spLocks noChangeArrowheads="1"/>
          </p:cNvSpPr>
          <p:nvPr/>
        </p:nvSpPr>
        <p:spPr bwMode="auto">
          <a:xfrm>
            <a:off x="3434842" y="3456557"/>
            <a:ext cx="5480050" cy="2662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smtClean="0"/>
              <a:t>This </a:t>
            </a:r>
            <a:r>
              <a:rPr lang="de-DE" altLang="en-US" dirty="0" err="1" smtClean="0"/>
              <a:t>is</a:t>
            </a:r>
            <a:r>
              <a:rPr lang="de-DE" altLang="en-US" dirty="0" smtClean="0"/>
              <a:t> a </a:t>
            </a:r>
            <a:r>
              <a:rPr lang="de-DE" altLang="en-US" dirty="0" err="1" smtClean="0"/>
              <a:t>crude</a:t>
            </a:r>
            <a:r>
              <a:rPr lang="de-DE" altLang="en-US" dirty="0" smtClean="0"/>
              <a:t> but well-</a:t>
            </a:r>
            <a:r>
              <a:rPr lang="de-DE" altLang="en-US" dirty="0" err="1" smtClean="0"/>
              <a:t>known</a:t>
            </a:r>
            <a:r>
              <a:rPr lang="de-DE" altLang="en-US" dirty="0" smtClean="0"/>
              <a:t> </a:t>
            </a:r>
            <a:r>
              <a:rPr lang="de-DE" altLang="en-US" dirty="0" err="1" smtClean="0"/>
              <a:t>simplification</a:t>
            </a:r>
            <a:endParaRPr lang="de-DE" altLang="en-US" dirty="0" smtClean="0"/>
          </a:p>
          <a:p>
            <a:pPr eaLnBrk="1" hangingPunct="1">
              <a:lnSpc>
                <a:spcPct val="150000"/>
              </a:lnSpc>
              <a:buSzPct val="125000"/>
              <a:buFontTx/>
              <a:buBlip>
                <a:blip r:embed="rId3"/>
              </a:buBlip>
            </a:pPr>
            <a:r>
              <a:rPr lang="de-DE" altLang="en-US" dirty="0" err="1" smtClean="0"/>
              <a:t>Performs</a:t>
            </a:r>
            <a:r>
              <a:rPr lang="de-DE" altLang="en-US" dirty="0" smtClean="0"/>
              <a:t> </a:t>
            </a:r>
            <a:r>
              <a:rPr lang="de-DE" altLang="en-US" dirty="0" err="1" smtClean="0"/>
              <a:t>well</a:t>
            </a:r>
            <a:r>
              <a:rPr lang="de-DE" altLang="en-US" dirty="0" smtClean="0"/>
              <a:t> </a:t>
            </a:r>
            <a:r>
              <a:rPr lang="de-DE" altLang="en-US" dirty="0" err="1" smtClean="0"/>
              <a:t>for</a:t>
            </a:r>
            <a:r>
              <a:rPr lang="de-DE" altLang="en-US" dirty="0" smtClean="0"/>
              <a:t> </a:t>
            </a:r>
            <a:r>
              <a:rPr lang="de-DE" altLang="en-US" dirty="0" err="1" smtClean="0"/>
              <a:t>test</a:t>
            </a:r>
            <a:r>
              <a:rPr lang="de-DE" altLang="en-US" dirty="0" smtClean="0"/>
              <a:t> </a:t>
            </a:r>
            <a:r>
              <a:rPr lang="de-DE" altLang="en-US" dirty="0" err="1" smtClean="0"/>
              <a:t>cases</a:t>
            </a:r>
            <a:r>
              <a:rPr lang="de-DE" altLang="en-US" dirty="0"/>
              <a:t> </a:t>
            </a:r>
            <a:r>
              <a:rPr lang="de-DE" altLang="en-US" dirty="0" smtClean="0"/>
              <a:t>in </a:t>
            </a:r>
            <a:r>
              <a:rPr lang="de-DE" altLang="en-US" dirty="0" err="1" smtClean="0"/>
              <a:t>complex</a:t>
            </a:r>
            <a:r>
              <a:rPr lang="de-DE" altLang="en-US" dirty="0" smtClean="0"/>
              <a:t> </a:t>
            </a:r>
            <a:r>
              <a:rPr lang="de-DE" altLang="en-US" dirty="0" err="1" smtClean="0"/>
              <a:t>terrain</a:t>
            </a:r>
            <a:endParaRPr lang="de-DE" altLang="en-US" dirty="0" smtClean="0"/>
          </a:p>
          <a:p>
            <a:pPr eaLnBrk="1" hangingPunct="1">
              <a:lnSpc>
                <a:spcPct val="150000"/>
              </a:lnSpc>
              <a:buSzPct val="125000"/>
              <a:buFontTx/>
              <a:buBlip>
                <a:blip r:embed="rId3"/>
              </a:buBlip>
            </a:pPr>
            <a:r>
              <a:rPr lang="de-DE" altLang="en-US" dirty="0" err="1" smtClean="0"/>
              <a:t>Questionable</a:t>
            </a:r>
            <a:r>
              <a:rPr lang="de-DE" altLang="en-US" dirty="0" smtClean="0"/>
              <a:t> </a:t>
            </a:r>
            <a:r>
              <a:rPr lang="de-DE" altLang="en-US" dirty="0" err="1" smtClean="0"/>
              <a:t>for</a:t>
            </a:r>
            <a:r>
              <a:rPr lang="de-DE" altLang="en-US" dirty="0" smtClean="0"/>
              <a:t> </a:t>
            </a:r>
            <a:r>
              <a:rPr lang="de-DE" altLang="en-US" dirty="0" err="1" smtClean="0"/>
              <a:t>wake</a:t>
            </a:r>
            <a:r>
              <a:rPr lang="de-DE" altLang="en-US" dirty="0" smtClean="0"/>
              <a:t> </a:t>
            </a:r>
            <a:r>
              <a:rPr lang="de-DE" altLang="en-US" dirty="0" err="1" smtClean="0"/>
              <a:t>situations</a:t>
            </a:r>
            <a:endParaRPr lang="de-DE" altLang="en-US" dirty="0" smtClean="0"/>
          </a:p>
          <a:p>
            <a:pPr eaLnBrk="1" hangingPunct="1">
              <a:lnSpc>
                <a:spcPct val="150000"/>
              </a:lnSpc>
              <a:buSzPct val="125000"/>
              <a:buFontTx/>
              <a:buBlip>
                <a:blip r:embed="rId3"/>
              </a:buBlip>
            </a:pPr>
            <a:r>
              <a:rPr lang="en-US" altLang="en-US" dirty="0" smtClean="0"/>
              <a:t>Slope of correlation depends on stability class</a:t>
            </a:r>
            <a:endParaRPr lang="de-DE" altLang="en-US" dirty="0" smtClean="0"/>
          </a:p>
          <a:p>
            <a:pPr marL="71438" indent="0" eaLnBrk="1" hangingPunct="1">
              <a:buSzPct val="125000"/>
            </a:pPr>
            <a:endParaRPr lang="de-DE" altLang="en-US" sz="1000" dirty="0" smtClean="0"/>
          </a:p>
          <a:p>
            <a:pPr marL="71438" indent="0" eaLnBrk="1" hangingPunct="1">
              <a:buSzPct val="125000"/>
            </a:pPr>
            <a:endParaRPr lang="de-DE" altLang="en-US" sz="1000" dirty="0" smtClean="0"/>
          </a:p>
          <a:p>
            <a:pPr marL="71438" indent="0" eaLnBrk="1" hangingPunct="1">
              <a:buSzPct val="125000"/>
            </a:pPr>
            <a:r>
              <a:rPr lang="de-DE" altLang="en-US" i="1" dirty="0" err="1" smtClean="0">
                <a:solidFill>
                  <a:srgbClr val="0070C0"/>
                </a:solidFill>
              </a:rPr>
              <a:t>Here</a:t>
            </a:r>
            <a:r>
              <a:rPr lang="de-DE" altLang="en-US" i="1" dirty="0" smtClean="0">
                <a:solidFill>
                  <a:srgbClr val="0070C0"/>
                </a:solidFill>
              </a:rPr>
              <a:t>: </a:t>
            </a:r>
            <a:r>
              <a:rPr lang="de-DE" altLang="en-US" i="1" dirty="0" err="1" smtClean="0">
                <a:solidFill>
                  <a:srgbClr val="0070C0"/>
                </a:solidFill>
              </a:rPr>
              <a:t>Practical</a:t>
            </a:r>
            <a:r>
              <a:rPr lang="de-DE" altLang="en-US" i="1" dirty="0" smtClean="0">
                <a:solidFill>
                  <a:srgbClr val="0070C0"/>
                </a:solidFill>
              </a:rPr>
              <a:t> </a:t>
            </a:r>
            <a:r>
              <a:rPr lang="de-DE" altLang="en-US" i="1" dirty="0" err="1" smtClean="0">
                <a:solidFill>
                  <a:srgbClr val="0070C0"/>
                </a:solidFill>
              </a:rPr>
              <a:t>solution</a:t>
            </a:r>
            <a:r>
              <a:rPr lang="de-DE" altLang="en-US" i="1" dirty="0" smtClean="0">
                <a:solidFill>
                  <a:srgbClr val="0070C0"/>
                </a:solidFill>
              </a:rPr>
              <a:t> </a:t>
            </a:r>
            <a:r>
              <a:rPr lang="de-DE" altLang="en-US" i="1" dirty="0" err="1" smtClean="0">
                <a:solidFill>
                  <a:srgbClr val="0070C0"/>
                </a:solidFill>
              </a:rPr>
              <a:t>for</a:t>
            </a:r>
            <a:r>
              <a:rPr lang="de-DE" altLang="en-US" i="1" dirty="0" smtClean="0">
                <a:solidFill>
                  <a:srgbClr val="0070C0"/>
                </a:solidFill>
              </a:rPr>
              <a:t> </a:t>
            </a:r>
            <a:r>
              <a:rPr lang="de-DE" altLang="en-US" i="1" dirty="0" err="1" smtClean="0">
                <a:solidFill>
                  <a:srgbClr val="0070C0"/>
                </a:solidFill>
              </a:rPr>
              <a:t>broad</a:t>
            </a:r>
            <a:r>
              <a:rPr lang="de-DE" altLang="en-US" i="1" dirty="0" smtClean="0">
                <a:solidFill>
                  <a:srgbClr val="0070C0"/>
                </a:solidFill>
              </a:rPr>
              <a:t> </a:t>
            </a:r>
            <a:r>
              <a:rPr lang="de-DE" altLang="en-US" i="1" dirty="0" err="1" smtClean="0">
                <a:solidFill>
                  <a:srgbClr val="0070C0"/>
                </a:solidFill>
              </a:rPr>
              <a:t>distribution</a:t>
            </a:r>
            <a:r>
              <a:rPr lang="de-DE" altLang="en-US" i="1" dirty="0" smtClean="0">
                <a:solidFill>
                  <a:srgbClr val="0070C0"/>
                </a:solidFill>
              </a:rPr>
              <a:t> </a:t>
            </a:r>
            <a:r>
              <a:rPr lang="de-DE" altLang="en-US" i="1" dirty="0" err="1" smtClean="0">
                <a:solidFill>
                  <a:srgbClr val="0070C0"/>
                </a:solidFill>
              </a:rPr>
              <a:t>problem</a:t>
            </a:r>
            <a:endParaRPr lang="de-DE" altLang="en-US" i="1" dirty="0" smtClean="0">
              <a:solidFill>
                <a:srgbClr val="0070C0"/>
              </a:solidFill>
            </a:endParaRPr>
          </a:p>
          <a:p>
            <a:pPr eaLnBrk="1" hangingPunct="1">
              <a:lnSpc>
                <a:spcPct val="150000"/>
              </a:lnSpc>
              <a:buSzPct val="125000"/>
              <a:buFontTx/>
              <a:buBlip>
                <a:blip r:embed="rId3"/>
              </a:buBlip>
            </a:pPr>
            <a:endParaRPr lang="de-DE" altLang="en-US" b="1" i="1" dirty="0" smtClean="0">
              <a:solidFill>
                <a:srgbClr val="0070C0"/>
              </a:solidFill>
            </a:endParaRPr>
          </a:p>
        </p:txBody>
      </p:sp>
      <p:sp>
        <p:nvSpPr>
          <p:cNvPr id="3" name="TextBox 2"/>
          <p:cNvSpPr txBox="1"/>
          <p:nvPr/>
        </p:nvSpPr>
        <p:spPr>
          <a:xfrm rot="20109136">
            <a:off x="7622502" y="4165734"/>
            <a:ext cx="1447800" cy="369332"/>
          </a:xfrm>
          <a:prstGeom prst="rect">
            <a:avLst/>
          </a:prstGeom>
          <a:noFill/>
          <a:ln>
            <a:solidFill>
              <a:srgbClr val="36A084"/>
            </a:solidFill>
          </a:ln>
        </p:spPr>
        <p:txBody>
          <a:bodyPr wrap="square" rtlCol="0">
            <a:spAutoFit/>
          </a:bodyPr>
          <a:lstStyle/>
          <a:p>
            <a:r>
              <a:rPr lang="en-US" b="1" dirty="0" smtClean="0">
                <a:solidFill>
                  <a:srgbClr val="339966"/>
                </a:solidFill>
              </a:rPr>
              <a:t>See PO.211</a:t>
            </a:r>
            <a:endParaRPr lang="de-DE" b="1" dirty="0">
              <a:solidFill>
                <a:srgbClr val="339966"/>
              </a:solidFill>
            </a:endParaRPr>
          </a:p>
        </p:txBody>
      </p:sp>
    </p:spTree>
    <p:extLst>
      <p:ext uri="{BB962C8B-B14F-4D97-AF65-F5344CB8AC3E}">
        <p14:creationId xmlns:p14="http://schemas.microsoft.com/office/powerpoint/2010/main" val="1109556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smtClean="0">
                <a:solidFill>
                  <a:schemeClr val="tx1"/>
                </a:solidFill>
              </a:rPr>
              <a:t>CFD </a:t>
            </a:r>
            <a:r>
              <a:rPr lang="de-DE" altLang="en-US" sz="2400" b="1" dirty="0" err="1" smtClean="0">
                <a:solidFill>
                  <a:schemeClr val="tx1"/>
                </a:solidFill>
              </a:rPr>
              <a:t>simulation</a:t>
            </a:r>
            <a:r>
              <a:rPr lang="de-DE" altLang="en-US" sz="2400" b="1" dirty="0" smtClean="0">
                <a:solidFill>
                  <a:schemeClr val="tx1"/>
                </a:solidFill>
              </a:rPr>
              <a:t> </a:t>
            </a:r>
            <a:r>
              <a:rPr lang="de-DE" altLang="en-US" sz="2400" b="1" dirty="0" err="1" smtClean="0">
                <a:solidFill>
                  <a:schemeClr val="tx1"/>
                </a:solidFill>
              </a:rPr>
              <a:t>strategy</a:t>
            </a:r>
            <a:endParaRPr lang="en-US" altLang="en-US" sz="2400" b="1" dirty="0" smtClean="0">
              <a:solidFill>
                <a:schemeClr val="tx1"/>
              </a:solidFill>
            </a:endParaRPr>
          </a:p>
        </p:txBody>
      </p:sp>
      <p:sp>
        <p:nvSpPr>
          <p:cNvPr id="6" name="object 3"/>
          <p:cNvSpPr txBox="1">
            <a:spLocks noChangeArrowheads="1"/>
          </p:cNvSpPr>
          <p:nvPr/>
        </p:nvSpPr>
        <p:spPr bwMode="auto">
          <a:xfrm>
            <a:off x="374650" y="1066800"/>
            <a:ext cx="853440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We</a:t>
            </a:r>
            <a:r>
              <a:rPr lang="de-DE" altLang="en-US" dirty="0" smtClean="0"/>
              <a:t> fix </a:t>
            </a:r>
            <a:r>
              <a:rPr lang="de-DE" altLang="en-US" dirty="0" err="1" smtClean="0"/>
              <a:t>the</a:t>
            </a:r>
            <a:r>
              <a:rPr lang="de-DE" altLang="en-US" dirty="0" smtClean="0"/>
              <a:t> total </a:t>
            </a:r>
            <a:r>
              <a:rPr lang="de-DE" altLang="en-US" dirty="0" err="1" smtClean="0"/>
              <a:t>number</a:t>
            </a:r>
            <a:r>
              <a:rPr lang="de-DE" altLang="en-US" dirty="0" smtClean="0"/>
              <a:t> </a:t>
            </a:r>
            <a:r>
              <a:rPr lang="de-DE" altLang="en-US" dirty="0" err="1" smtClean="0"/>
              <a:t>of</a:t>
            </a:r>
            <a:r>
              <a:rPr lang="de-DE" altLang="en-US" dirty="0" smtClean="0"/>
              <a:t> </a:t>
            </a:r>
            <a:r>
              <a:rPr lang="de-DE" altLang="en-US" dirty="0" err="1" smtClean="0"/>
              <a:t>simulations</a:t>
            </a:r>
            <a:r>
              <a:rPr lang="de-DE" altLang="en-US" dirty="0" smtClean="0"/>
              <a:t> </a:t>
            </a:r>
            <a:r>
              <a:rPr lang="de-DE" altLang="en-US" dirty="0" err="1" smtClean="0"/>
              <a:t>to</a:t>
            </a:r>
            <a:r>
              <a:rPr lang="de-DE" altLang="en-US" dirty="0" smtClean="0"/>
              <a:t> </a:t>
            </a:r>
            <a:r>
              <a:rPr lang="de-DE" altLang="en-US" b="1" dirty="0" smtClean="0">
                <a:solidFill>
                  <a:srgbClr val="C00000"/>
                </a:solidFill>
              </a:rPr>
              <a:t>N = 180</a:t>
            </a:r>
            <a:endParaRPr lang="de-DE" altLang="en-US" b="1" i="1" dirty="0" smtClean="0">
              <a:solidFill>
                <a:srgbClr val="C00000"/>
              </a:solidFill>
            </a:endParaRPr>
          </a:p>
          <a:p>
            <a:pPr eaLnBrk="1" hangingPunct="1">
              <a:lnSpc>
                <a:spcPct val="150000"/>
              </a:lnSpc>
              <a:buSzPct val="125000"/>
              <a:buFontTx/>
              <a:buBlip>
                <a:blip r:embed="rId3"/>
              </a:buBlip>
            </a:pPr>
            <a:r>
              <a:rPr lang="de-DE" altLang="en-US" dirty="0" err="1" smtClean="0"/>
              <a:t>Each</a:t>
            </a:r>
            <a:r>
              <a:rPr lang="de-DE" altLang="en-US" dirty="0" smtClean="0"/>
              <a:t> </a:t>
            </a:r>
            <a:r>
              <a:rPr lang="de-DE" altLang="en-US" dirty="0" err="1" smtClean="0"/>
              <a:t>simulation</a:t>
            </a:r>
            <a:r>
              <a:rPr lang="de-DE" altLang="en-US" dirty="0" smtClean="0"/>
              <a:t>:</a:t>
            </a:r>
          </a:p>
          <a:p>
            <a:pPr lvl="1" eaLnBrk="1" hangingPunct="1">
              <a:lnSpc>
                <a:spcPct val="150000"/>
              </a:lnSpc>
              <a:buSzPct val="125000"/>
              <a:buFont typeface="Arial" pitchFamily="34" charset="0"/>
              <a:buChar char="•"/>
            </a:pPr>
            <a:r>
              <a:rPr lang="de-DE" altLang="en-US" dirty="0" smtClean="0"/>
              <a:t>24 </a:t>
            </a:r>
            <a:r>
              <a:rPr lang="de-DE" altLang="en-US" dirty="0" err="1" smtClean="0"/>
              <a:t>cores</a:t>
            </a:r>
            <a:r>
              <a:rPr lang="de-DE" altLang="en-US" dirty="0" smtClean="0"/>
              <a:t> </a:t>
            </a:r>
            <a:r>
              <a:rPr lang="de-DE" altLang="en-US" dirty="0" err="1" smtClean="0"/>
              <a:t>of</a:t>
            </a:r>
            <a:r>
              <a:rPr lang="de-DE" altLang="en-US" dirty="0" smtClean="0"/>
              <a:t> FLOW </a:t>
            </a:r>
            <a:r>
              <a:rPr lang="de-DE" altLang="en-US" dirty="0" err="1" smtClean="0"/>
              <a:t>cluster</a:t>
            </a:r>
            <a:r>
              <a:rPr lang="de-DE" altLang="en-US" dirty="0" smtClean="0"/>
              <a:t> </a:t>
            </a:r>
            <a:r>
              <a:rPr lang="de-DE" altLang="en-US" dirty="0" err="1" smtClean="0"/>
              <a:t>of</a:t>
            </a:r>
            <a:r>
              <a:rPr lang="de-DE" altLang="en-US" dirty="0" smtClean="0"/>
              <a:t> University </a:t>
            </a:r>
            <a:r>
              <a:rPr lang="de-DE" altLang="en-US" dirty="0" err="1" smtClean="0"/>
              <a:t>of</a:t>
            </a:r>
            <a:r>
              <a:rPr lang="de-DE" altLang="en-US" dirty="0" smtClean="0"/>
              <a:t> Oldenburg, Germany</a:t>
            </a:r>
          </a:p>
          <a:p>
            <a:pPr lvl="1" eaLnBrk="1" hangingPunct="1">
              <a:lnSpc>
                <a:spcPct val="150000"/>
              </a:lnSpc>
              <a:buSzPct val="125000"/>
              <a:buFont typeface="Arial" pitchFamily="34" charset="0"/>
              <a:buChar char="•"/>
            </a:pPr>
            <a:r>
              <a:rPr lang="de-DE" altLang="en-US" dirty="0" err="1" smtClean="0"/>
              <a:t>Rectangular</a:t>
            </a:r>
            <a:r>
              <a:rPr lang="de-DE" altLang="en-US" dirty="0" smtClean="0"/>
              <a:t> </a:t>
            </a:r>
            <a:r>
              <a:rPr lang="de-DE" altLang="en-US" dirty="0" err="1" smtClean="0"/>
              <a:t>mesh</a:t>
            </a:r>
            <a:r>
              <a:rPr lang="de-DE" altLang="en-US" dirty="0" smtClean="0"/>
              <a:t> </a:t>
            </a:r>
            <a:r>
              <a:rPr lang="de-DE" altLang="en-US" dirty="0" err="1" smtClean="0"/>
              <a:t>with</a:t>
            </a:r>
            <a:r>
              <a:rPr lang="de-DE" altLang="en-US" dirty="0" smtClean="0"/>
              <a:t> 2.3 </a:t>
            </a:r>
            <a:r>
              <a:rPr lang="de-DE" altLang="en-US" dirty="0" err="1" smtClean="0"/>
              <a:t>mio</a:t>
            </a:r>
            <a:r>
              <a:rPr lang="de-DE" altLang="en-US" dirty="0" smtClean="0"/>
              <a:t> </a:t>
            </a:r>
            <a:r>
              <a:rPr lang="de-DE" altLang="en-US" dirty="0" err="1" smtClean="0"/>
              <a:t>cells</a:t>
            </a:r>
            <a:r>
              <a:rPr lang="de-DE" altLang="en-US" dirty="0" smtClean="0"/>
              <a:t>, </a:t>
            </a:r>
            <a:r>
              <a:rPr lang="de-DE" altLang="en-US" dirty="0" err="1" smtClean="0"/>
              <a:t>oriented</a:t>
            </a:r>
            <a:r>
              <a:rPr lang="de-DE" altLang="en-US" dirty="0" smtClean="0"/>
              <a:t> </a:t>
            </a:r>
            <a:r>
              <a:rPr lang="de-DE" altLang="en-US" dirty="0" err="1" smtClean="0"/>
              <a:t>wrt</a:t>
            </a:r>
            <a:r>
              <a:rPr lang="de-DE" altLang="en-US" dirty="0" smtClean="0"/>
              <a:t> wind </a:t>
            </a:r>
            <a:r>
              <a:rPr lang="de-DE" altLang="en-US" dirty="0" err="1" smtClean="0"/>
              <a:t>direction</a:t>
            </a:r>
            <a:endParaRPr lang="de-DE" altLang="en-US" dirty="0" smtClean="0"/>
          </a:p>
          <a:p>
            <a:pPr lvl="1" eaLnBrk="1" hangingPunct="1">
              <a:lnSpc>
                <a:spcPct val="150000"/>
              </a:lnSpc>
              <a:buSzPct val="125000"/>
              <a:buFont typeface="Arial" pitchFamily="34" charset="0"/>
              <a:buChar char="•"/>
            </a:pPr>
            <a:r>
              <a:rPr lang="de-DE" altLang="en-US" dirty="0" smtClean="0"/>
              <a:t>In-house thermal RANS </a:t>
            </a:r>
            <a:r>
              <a:rPr lang="de-DE" altLang="en-US" dirty="0" err="1" smtClean="0"/>
              <a:t>solver</a:t>
            </a:r>
            <a:r>
              <a:rPr lang="de-DE" altLang="en-US" dirty="0" smtClean="0"/>
              <a:t> </a:t>
            </a:r>
            <a:r>
              <a:rPr lang="de-DE" altLang="en-US" dirty="0" err="1" smtClean="0">
                <a:solidFill>
                  <a:srgbClr val="0070C0"/>
                </a:solidFill>
              </a:rPr>
              <a:t>ablSimpleFoam</a:t>
            </a:r>
            <a:r>
              <a:rPr lang="de-DE" altLang="en-US" dirty="0" smtClean="0"/>
              <a:t> </a:t>
            </a:r>
            <a:r>
              <a:rPr lang="de-DE" altLang="en-US" dirty="0" err="1" smtClean="0"/>
              <a:t>for</a:t>
            </a:r>
            <a:r>
              <a:rPr lang="de-DE" altLang="en-US" dirty="0" smtClean="0"/>
              <a:t> </a:t>
            </a:r>
            <a:r>
              <a:rPr lang="de-DE" altLang="en-US" dirty="0" err="1" smtClean="0"/>
              <a:t>OpenFOAM</a:t>
            </a:r>
            <a:r>
              <a:rPr lang="de-DE" altLang="en-US" dirty="0" smtClean="0"/>
              <a:t> </a:t>
            </a:r>
            <a:r>
              <a:rPr lang="de-DE" altLang="en-US" dirty="0" err="1" smtClean="0"/>
              <a:t>version</a:t>
            </a:r>
            <a:r>
              <a:rPr lang="de-DE" altLang="en-US" dirty="0" smtClean="0"/>
              <a:t> 2.3.1</a:t>
            </a:r>
          </a:p>
          <a:p>
            <a:pPr lvl="1" eaLnBrk="1" hangingPunct="1">
              <a:lnSpc>
                <a:spcPct val="150000"/>
              </a:lnSpc>
              <a:buSzPct val="125000"/>
              <a:buFont typeface="Arial" pitchFamily="34" charset="0"/>
              <a:buChar char="•"/>
            </a:pPr>
            <a:r>
              <a:rPr lang="de-DE" altLang="en-US" dirty="0" err="1" smtClean="0"/>
              <a:t>Consistent</a:t>
            </a:r>
            <a:r>
              <a:rPr lang="de-DE" altLang="en-US" dirty="0" smtClean="0"/>
              <a:t> </a:t>
            </a:r>
            <a:r>
              <a:rPr lang="de-DE" altLang="en-US" dirty="0" err="1" smtClean="0"/>
              <a:t>boundary</a:t>
            </a:r>
            <a:r>
              <a:rPr lang="de-DE" altLang="en-US" dirty="0" smtClean="0"/>
              <a:t> </a:t>
            </a:r>
            <a:r>
              <a:rPr lang="de-DE" altLang="en-US" dirty="0" err="1" smtClean="0"/>
              <a:t>profiles</a:t>
            </a:r>
            <a:r>
              <a:rPr lang="de-DE" altLang="en-US" dirty="0" smtClean="0"/>
              <a:t> </a:t>
            </a:r>
            <a:r>
              <a:rPr lang="de-DE" altLang="en-US" dirty="0" err="1" smtClean="0"/>
              <a:t>by</a:t>
            </a:r>
            <a:r>
              <a:rPr lang="de-DE" altLang="en-US" dirty="0" smtClean="0"/>
              <a:t> 1D </a:t>
            </a:r>
            <a:r>
              <a:rPr lang="de-DE" altLang="en-US" dirty="0" err="1" smtClean="0"/>
              <a:t>precursor</a:t>
            </a:r>
            <a:r>
              <a:rPr lang="de-DE" altLang="en-US" dirty="0" smtClean="0"/>
              <a:t> </a:t>
            </a:r>
            <a:r>
              <a:rPr lang="de-DE" altLang="en-US" dirty="0" err="1" smtClean="0"/>
              <a:t>runs</a:t>
            </a:r>
            <a:r>
              <a:rPr lang="de-DE" altLang="en-US" dirty="0" smtClean="0"/>
              <a:t> (in-house </a:t>
            </a:r>
            <a:r>
              <a:rPr lang="de-DE" altLang="en-US" dirty="0" err="1" smtClean="0">
                <a:solidFill>
                  <a:srgbClr val="0070C0"/>
                </a:solidFill>
              </a:rPr>
              <a:t>ablBoundaryFoam</a:t>
            </a:r>
            <a:r>
              <a:rPr lang="de-DE" altLang="en-US" dirty="0"/>
              <a:t>)</a:t>
            </a:r>
            <a:endParaRPr lang="de-DE" altLang="en-US" dirty="0" smtClean="0"/>
          </a:p>
          <a:p>
            <a:pPr lvl="1" eaLnBrk="1" hangingPunct="1">
              <a:lnSpc>
                <a:spcPct val="150000"/>
              </a:lnSpc>
              <a:buSzPct val="125000"/>
              <a:buFont typeface="Arial" pitchFamily="34" charset="0"/>
              <a:buChar char="•"/>
            </a:pPr>
            <a:r>
              <a:rPr lang="de-DE" altLang="en-US" dirty="0" smtClean="0"/>
              <a:t>Wind </a:t>
            </a:r>
            <a:r>
              <a:rPr lang="de-DE" altLang="en-US" dirty="0" err="1" smtClean="0"/>
              <a:t>turbines</a:t>
            </a:r>
            <a:r>
              <a:rPr lang="de-DE" altLang="en-US" dirty="0" smtClean="0"/>
              <a:t> </a:t>
            </a:r>
            <a:r>
              <a:rPr lang="de-DE" altLang="en-US" dirty="0" err="1" smtClean="0"/>
              <a:t>modelled</a:t>
            </a:r>
            <a:r>
              <a:rPr lang="de-DE" altLang="en-US" dirty="0" smtClean="0"/>
              <a:t> </a:t>
            </a:r>
            <a:r>
              <a:rPr lang="de-DE" altLang="en-US" dirty="0" err="1" smtClean="0"/>
              <a:t>by</a:t>
            </a:r>
            <a:r>
              <a:rPr lang="de-DE" altLang="en-US" dirty="0" smtClean="0"/>
              <a:t> </a:t>
            </a:r>
            <a:r>
              <a:rPr lang="de-DE" altLang="en-US" dirty="0" err="1" smtClean="0"/>
              <a:t>uniformly</a:t>
            </a:r>
            <a:r>
              <a:rPr lang="de-DE" altLang="en-US" dirty="0" smtClean="0"/>
              <a:t> </a:t>
            </a:r>
            <a:r>
              <a:rPr lang="de-DE" altLang="en-US" dirty="0" err="1" smtClean="0"/>
              <a:t>loaded</a:t>
            </a:r>
            <a:r>
              <a:rPr lang="de-DE" altLang="en-US" dirty="0" smtClean="0"/>
              <a:t> </a:t>
            </a:r>
            <a:r>
              <a:rPr lang="de-DE" altLang="en-US" dirty="0" err="1" smtClean="0"/>
              <a:t>actuator</a:t>
            </a:r>
            <a:r>
              <a:rPr lang="de-DE" altLang="en-US" dirty="0" smtClean="0"/>
              <a:t> </a:t>
            </a:r>
            <a:r>
              <a:rPr lang="de-DE" altLang="en-US" dirty="0" err="1" smtClean="0"/>
              <a:t>disks</a:t>
            </a:r>
            <a:endParaRPr lang="de-DE" altLang="en-US" dirty="0" smtClean="0"/>
          </a:p>
          <a:p>
            <a:pPr lvl="1" eaLnBrk="1" hangingPunct="1">
              <a:lnSpc>
                <a:spcPct val="150000"/>
              </a:lnSpc>
              <a:buSzPct val="125000"/>
              <a:buFont typeface="Arial" pitchFamily="34" charset="0"/>
              <a:buChar char="•"/>
            </a:pPr>
            <a:r>
              <a:rPr lang="de-DE" altLang="en-US" dirty="0" err="1"/>
              <a:t>T</a:t>
            </a:r>
            <a:r>
              <a:rPr lang="de-DE" altLang="en-US" dirty="0" err="1" smtClean="0"/>
              <a:t>urbulence</a:t>
            </a:r>
            <a:r>
              <a:rPr lang="de-DE" altLang="en-US" dirty="0" smtClean="0"/>
              <a:t> </a:t>
            </a:r>
            <a:r>
              <a:rPr lang="de-DE" altLang="en-US" dirty="0" err="1" smtClean="0"/>
              <a:t>model</a:t>
            </a:r>
            <a:r>
              <a:rPr lang="de-DE" altLang="en-US" dirty="0" smtClean="0"/>
              <a:t>: k-epsilon-</a:t>
            </a:r>
            <a:r>
              <a:rPr lang="de-DE" altLang="en-US" dirty="0" err="1" smtClean="0"/>
              <a:t>fp</a:t>
            </a:r>
            <a:r>
              <a:rPr lang="de-DE" altLang="en-US" dirty="0" smtClean="0"/>
              <a:t> </a:t>
            </a:r>
            <a:r>
              <a:rPr lang="de-DE" altLang="en-US" dirty="0" smtClean="0">
                <a:solidFill>
                  <a:schemeClr val="accent3">
                    <a:lumMod val="75000"/>
                  </a:schemeClr>
                </a:solidFill>
              </a:rPr>
              <a:t>[van der </a:t>
            </a:r>
            <a:r>
              <a:rPr lang="de-DE" altLang="en-US" dirty="0" err="1" smtClean="0">
                <a:solidFill>
                  <a:schemeClr val="accent3">
                    <a:lumMod val="75000"/>
                  </a:schemeClr>
                </a:solidFill>
              </a:rPr>
              <a:t>Laan</a:t>
            </a:r>
            <a:r>
              <a:rPr lang="de-DE" altLang="en-US" dirty="0" smtClean="0">
                <a:solidFill>
                  <a:schemeClr val="accent3">
                    <a:lumMod val="75000"/>
                  </a:schemeClr>
                </a:solidFill>
              </a:rPr>
              <a:t> et al., Wind </a:t>
            </a:r>
            <a:r>
              <a:rPr lang="de-DE" altLang="en-US" dirty="0" err="1" smtClean="0">
                <a:solidFill>
                  <a:schemeClr val="accent3">
                    <a:lumMod val="75000"/>
                  </a:schemeClr>
                </a:solidFill>
              </a:rPr>
              <a:t>Energy</a:t>
            </a:r>
            <a:r>
              <a:rPr lang="de-DE" altLang="en-US" dirty="0" smtClean="0">
                <a:solidFill>
                  <a:schemeClr val="accent3">
                    <a:lumMod val="75000"/>
                  </a:schemeClr>
                </a:solidFill>
              </a:rPr>
              <a:t> 2015]</a:t>
            </a:r>
          </a:p>
        </p:txBody>
      </p:sp>
    </p:spTree>
    <p:extLst>
      <p:ext uri="{BB962C8B-B14F-4D97-AF65-F5344CB8AC3E}">
        <p14:creationId xmlns:p14="http://schemas.microsoft.com/office/powerpoint/2010/main" val="33235943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smtClean="0">
                <a:solidFill>
                  <a:schemeClr val="tx1"/>
                </a:solidFill>
              </a:rPr>
              <a:t>CFD </a:t>
            </a:r>
            <a:r>
              <a:rPr lang="de-DE" altLang="en-US" sz="2400" b="1" dirty="0" err="1" smtClean="0">
                <a:solidFill>
                  <a:schemeClr val="tx1"/>
                </a:solidFill>
              </a:rPr>
              <a:t>simulation</a:t>
            </a:r>
            <a:r>
              <a:rPr lang="de-DE" altLang="en-US" sz="2400" b="1" dirty="0" smtClean="0">
                <a:solidFill>
                  <a:schemeClr val="tx1"/>
                </a:solidFill>
              </a:rPr>
              <a:t> </a:t>
            </a:r>
            <a:r>
              <a:rPr lang="de-DE" altLang="en-US" sz="2400" b="1" dirty="0" err="1" smtClean="0">
                <a:solidFill>
                  <a:schemeClr val="tx1"/>
                </a:solidFill>
              </a:rPr>
              <a:t>results</a:t>
            </a:r>
            <a:endParaRPr lang="en-US" altLang="en-US" sz="2400" b="1" dirty="0" smtClean="0">
              <a:solidFill>
                <a:schemeClr val="tx1"/>
              </a:solidFill>
            </a:endParaRPr>
          </a:p>
        </p:txBody>
      </p:sp>
      <p:pic>
        <p:nvPicPr>
          <p:cNvPr id="8194" name="Picture 2" descr="E:\temp\pics\slice_h100_s7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725145"/>
            <a:ext cx="3215127" cy="3509963"/>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E:\temp\pics\slice_h100_s1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1765" y="692376"/>
            <a:ext cx="3121499" cy="340775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temp\pics\slice_h100_s14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53264" y="899022"/>
            <a:ext cx="2878036" cy="314196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elle 2"/>
          <p:cNvGraphicFramePr>
            <a:graphicFrameLocks noGrp="1"/>
          </p:cNvGraphicFramePr>
          <p:nvPr>
            <p:extLst>
              <p:ext uri="{D42A27DB-BD31-4B8C-83A1-F6EECF244321}">
                <p14:modId xmlns:p14="http://schemas.microsoft.com/office/powerpoint/2010/main" val="959021189"/>
              </p:ext>
            </p:extLst>
          </p:nvPr>
        </p:nvGraphicFramePr>
        <p:xfrm>
          <a:off x="298450" y="4572000"/>
          <a:ext cx="2743200" cy="914400"/>
        </p:xfrm>
        <a:graphic>
          <a:graphicData uri="http://schemas.openxmlformats.org/drawingml/2006/table">
            <a:tbl>
              <a:tblPr firstRow="1" bandRow="1">
                <a:tableStyleId>{5C22544A-7EE6-4342-B048-85BDC9FD1C3A}</a:tableStyleId>
              </a:tblPr>
              <a:tblGrid>
                <a:gridCol w="1371600"/>
                <a:gridCol w="1371600"/>
              </a:tblGrid>
              <a:tr h="0">
                <a:tc>
                  <a:txBody>
                    <a:bodyPr/>
                    <a:lstStyle/>
                    <a:p>
                      <a:r>
                        <a:rPr lang="de-DE" sz="1400" dirty="0" smtClean="0"/>
                        <a:t>State</a:t>
                      </a:r>
                      <a:endParaRPr lang="en-US" sz="1400" dirty="0"/>
                    </a:p>
                  </a:txBody>
                  <a:tcPr/>
                </a:tc>
                <a:tc>
                  <a:txBody>
                    <a:bodyPr/>
                    <a:lstStyle/>
                    <a:p>
                      <a:r>
                        <a:rPr lang="de-DE" sz="1400" dirty="0" smtClean="0"/>
                        <a:t>76</a:t>
                      </a:r>
                      <a:endParaRPr lang="en-US" sz="1400" dirty="0"/>
                    </a:p>
                  </a:txBody>
                  <a:tcPr/>
                </a:tc>
              </a:tr>
              <a:tr h="202447">
                <a:tc>
                  <a:txBody>
                    <a:bodyPr/>
                    <a:lstStyle/>
                    <a:p>
                      <a:r>
                        <a:rPr lang="de-DE" sz="1400" dirty="0" smtClean="0"/>
                        <a:t>Wind </a:t>
                      </a:r>
                      <a:r>
                        <a:rPr lang="de-DE" sz="1400" dirty="0" err="1" smtClean="0"/>
                        <a:t>direction</a:t>
                      </a:r>
                      <a:endParaRPr lang="en-US" sz="1400" dirty="0"/>
                    </a:p>
                  </a:txBody>
                  <a:tcPr/>
                </a:tc>
                <a:tc>
                  <a:txBody>
                    <a:bodyPr/>
                    <a:lstStyle/>
                    <a:p>
                      <a:r>
                        <a:rPr lang="de-DE" sz="1400" dirty="0" smtClean="0"/>
                        <a:t>155°</a:t>
                      </a:r>
                      <a:endParaRPr lang="en-US" sz="1400" dirty="0"/>
                    </a:p>
                  </a:txBody>
                  <a:tcPr/>
                </a:tc>
              </a:tr>
              <a:tr h="202447">
                <a:tc>
                  <a:txBody>
                    <a:bodyPr/>
                    <a:lstStyle/>
                    <a:p>
                      <a:r>
                        <a:rPr lang="de-DE" sz="1400" dirty="0" err="1" smtClean="0"/>
                        <a:t>MoL</a:t>
                      </a:r>
                      <a:endParaRPr lang="en-US" sz="1400" dirty="0"/>
                    </a:p>
                  </a:txBody>
                  <a:tcPr/>
                </a:tc>
                <a:tc>
                  <a:txBody>
                    <a:bodyPr/>
                    <a:lstStyle/>
                    <a:p>
                      <a:r>
                        <a:rPr lang="de-DE" sz="1400" dirty="0" smtClean="0"/>
                        <a:t>1e20</a:t>
                      </a:r>
                      <a:endParaRPr lang="en-US" sz="1400" dirty="0"/>
                    </a:p>
                  </a:txBody>
                  <a:tcPr/>
                </a:tc>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3624887400"/>
              </p:ext>
            </p:extLst>
          </p:nvPr>
        </p:nvGraphicFramePr>
        <p:xfrm>
          <a:off x="3229474" y="4581144"/>
          <a:ext cx="2743200" cy="914400"/>
        </p:xfrm>
        <a:graphic>
          <a:graphicData uri="http://schemas.openxmlformats.org/drawingml/2006/table">
            <a:tbl>
              <a:tblPr firstRow="1" bandRow="1">
                <a:tableStyleId>{5C22544A-7EE6-4342-B048-85BDC9FD1C3A}</a:tableStyleId>
              </a:tblPr>
              <a:tblGrid>
                <a:gridCol w="1371600"/>
                <a:gridCol w="1371600"/>
              </a:tblGrid>
              <a:tr h="0">
                <a:tc>
                  <a:txBody>
                    <a:bodyPr/>
                    <a:lstStyle/>
                    <a:p>
                      <a:r>
                        <a:rPr lang="de-DE" sz="1400" dirty="0" smtClean="0"/>
                        <a:t>State</a:t>
                      </a:r>
                      <a:endParaRPr lang="en-US" sz="1400" dirty="0"/>
                    </a:p>
                  </a:txBody>
                  <a:tcPr/>
                </a:tc>
                <a:tc>
                  <a:txBody>
                    <a:bodyPr/>
                    <a:lstStyle/>
                    <a:p>
                      <a:r>
                        <a:rPr lang="de-DE" sz="1400" dirty="0" smtClean="0"/>
                        <a:t>106</a:t>
                      </a:r>
                      <a:endParaRPr lang="en-US" sz="1400" dirty="0"/>
                    </a:p>
                  </a:txBody>
                  <a:tcPr/>
                </a:tc>
              </a:tr>
              <a:tr h="202447">
                <a:tc>
                  <a:txBody>
                    <a:bodyPr/>
                    <a:lstStyle/>
                    <a:p>
                      <a:r>
                        <a:rPr lang="de-DE" sz="1400" dirty="0" smtClean="0"/>
                        <a:t>Wind </a:t>
                      </a:r>
                      <a:r>
                        <a:rPr lang="de-DE" sz="1400" dirty="0" err="1" smtClean="0"/>
                        <a:t>direction</a:t>
                      </a:r>
                      <a:endParaRPr lang="en-US" sz="1400" dirty="0"/>
                    </a:p>
                  </a:txBody>
                  <a:tcPr/>
                </a:tc>
                <a:tc>
                  <a:txBody>
                    <a:bodyPr/>
                    <a:lstStyle/>
                    <a:p>
                      <a:r>
                        <a:rPr lang="de-DE" sz="1400" dirty="0" smtClean="0"/>
                        <a:t>215°</a:t>
                      </a:r>
                      <a:endParaRPr lang="en-US" sz="1400" dirty="0"/>
                    </a:p>
                  </a:txBody>
                  <a:tcPr/>
                </a:tc>
              </a:tr>
              <a:tr h="202447">
                <a:tc>
                  <a:txBody>
                    <a:bodyPr/>
                    <a:lstStyle/>
                    <a:p>
                      <a:r>
                        <a:rPr lang="de-DE" sz="1400" dirty="0" err="1" smtClean="0"/>
                        <a:t>MoL</a:t>
                      </a:r>
                      <a:endParaRPr lang="en-US" sz="1400" dirty="0"/>
                    </a:p>
                  </a:txBody>
                  <a:tcPr/>
                </a:tc>
                <a:tc>
                  <a:txBody>
                    <a:bodyPr/>
                    <a:lstStyle/>
                    <a:p>
                      <a:r>
                        <a:rPr lang="de-DE" sz="1400" dirty="0" smtClean="0"/>
                        <a:t>1e20</a:t>
                      </a:r>
                      <a:endParaRPr lang="en-US" sz="1400" dirty="0"/>
                    </a:p>
                  </a:txBody>
                  <a:tcPr/>
                </a:tc>
              </a:tr>
            </a:tbl>
          </a:graphicData>
        </a:graphic>
      </p:graphicFrame>
      <p:graphicFrame>
        <p:nvGraphicFramePr>
          <p:cNvPr id="11" name="Tabelle 10"/>
          <p:cNvGraphicFramePr>
            <a:graphicFrameLocks noGrp="1"/>
          </p:cNvGraphicFramePr>
          <p:nvPr>
            <p:extLst>
              <p:ext uri="{D42A27DB-BD31-4B8C-83A1-F6EECF244321}">
                <p14:modId xmlns:p14="http://schemas.microsoft.com/office/powerpoint/2010/main" val="2008923398"/>
              </p:ext>
            </p:extLst>
          </p:nvPr>
        </p:nvGraphicFramePr>
        <p:xfrm>
          <a:off x="6165850" y="4572000"/>
          <a:ext cx="2743200" cy="914400"/>
        </p:xfrm>
        <a:graphic>
          <a:graphicData uri="http://schemas.openxmlformats.org/drawingml/2006/table">
            <a:tbl>
              <a:tblPr firstRow="1" bandRow="1">
                <a:tableStyleId>{5C22544A-7EE6-4342-B048-85BDC9FD1C3A}</a:tableStyleId>
              </a:tblPr>
              <a:tblGrid>
                <a:gridCol w="1371600"/>
                <a:gridCol w="1371600"/>
              </a:tblGrid>
              <a:tr h="0">
                <a:tc>
                  <a:txBody>
                    <a:bodyPr/>
                    <a:lstStyle/>
                    <a:p>
                      <a:r>
                        <a:rPr lang="de-DE" sz="1400" dirty="0" smtClean="0"/>
                        <a:t>State</a:t>
                      </a:r>
                      <a:endParaRPr lang="en-US" sz="1400" dirty="0"/>
                    </a:p>
                  </a:txBody>
                  <a:tcPr/>
                </a:tc>
                <a:tc>
                  <a:txBody>
                    <a:bodyPr/>
                    <a:lstStyle/>
                    <a:p>
                      <a:r>
                        <a:rPr lang="de-DE" sz="1400" dirty="0" smtClean="0"/>
                        <a:t>146</a:t>
                      </a:r>
                      <a:endParaRPr lang="en-US" sz="1400" dirty="0"/>
                    </a:p>
                  </a:txBody>
                  <a:tcPr/>
                </a:tc>
              </a:tr>
              <a:tr h="202447">
                <a:tc>
                  <a:txBody>
                    <a:bodyPr/>
                    <a:lstStyle/>
                    <a:p>
                      <a:r>
                        <a:rPr lang="de-DE" sz="1400" dirty="0" smtClean="0"/>
                        <a:t>Wind </a:t>
                      </a:r>
                      <a:r>
                        <a:rPr lang="de-DE" sz="1400" dirty="0" err="1" smtClean="0"/>
                        <a:t>direction</a:t>
                      </a:r>
                      <a:endParaRPr lang="en-US" sz="1400" dirty="0"/>
                    </a:p>
                  </a:txBody>
                  <a:tcPr/>
                </a:tc>
                <a:tc>
                  <a:txBody>
                    <a:bodyPr/>
                    <a:lstStyle/>
                    <a:p>
                      <a:r>
                        <a:rPr lang="de-DE" sz="1400" dirty="0" smtClean="0"/>
                        <a:t>295°</a:t>
                      </a:r>
                      <a:endParaRPr lang="en-US" sz="1400" dirty="0"/>
                    </a:p>
                  </a:txBody>
                  <a:tcPr/>
                </a:tc>
              </a:tr>
              <a:tr h="202447">
                <a:tc>
                  <a:txBody>
                    <a:bodyPr/>
                    <a:lstStyle/>
                    <a:p>
                      <a:r>
                        <a:rPr lang="de-DE" sz="1400" dirty="0" err="1" smtClean="0"/>
                        <a:t>MoL</a:t>
                      </a:r>
                      <a:endParaRPr lang="en-US" sz="1400" dirty="0"/>
                    </a:p>
                  </a:txBody>
                  <a:tcPr/>
                </a:tc>
                <a:tc>
                  <a:txBody>
                    <a:bodyPr/>
                    <a:lstStyle/>
                    <a:p>
                      <a:r>
                        <a:rPr lang="de-DE" sz="1400" dirty="0" smtClean="0"/>
                        <a:t>1e20</a:t>
                      </a:r>
                      <a:endParaRPr lang="en-US" sz="1400" dirty="0"/>
                    </a:p>
                  </a:txBody>
                  <a:tcPr/>
                </a:tc>
              </a:tr>
            </a:tbl>
          </a:graphicData>
        </a:graphic>
      </p:graphicFrame>
    </p:spTree>
    <p:extLst>
      <p:ext uri="{BB962C8B-B14F-4D97-AF65-F5344CB8AC3E}">
        <p14:creationId xmlns:p14="http://schemas.microsoft.com/office/powerpoint/2010/main" val="1885250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9" name="object 2"/>
          <p:cNvSpPr txBox="1">
            <a:spLocks/>
          </p:cNvSpPr>
          <p:nvPr/>
        </p:nvSpPr>
        <p:spPr bwMode="auto">
          <a:xfrm>
            <a:off x="415354" y="2145792"/>
            <a:ext cx="2702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r>
              <a:rPr lang="en-US" altLang="en-US" sz="2400" b="1" dirty="0" smtClean="0">
                <a:solidFill>
                  <a:srgbClr val="000000"/>
                </a:solidFill>
              </a:rPr>
              <a:t>Content</a:t>
            </a:r>
            <a:endParaRPr lang="en-US" altLang="en-US" sz="2400" b="1" dirty="0">
              <a:solidFill>
                <a:srgbClr val="000000"/>
              </a:solidFill>
            </a:endParaRPr>
          </a:p>
        </p:txBody>
      </p:sp>
      <p:sp>
        <p:nvSpPr>
          <p:cNvPr id="7" name="object 15"/>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6" name="object 3"/>
          <p:cNvSpPr txBox="1">
            <a:spLocks noChangeArrowheads="1"/>
          </p:cNvSpPr>
          <p:nvPr/>
        </p:nvSpPr>
        <p:spPr bwMode="auto">
          <a:xfrm>
            <a:off x="3194050" y="2133600"/>
            <a:ext cx="3810000"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98450"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marL="355600" indent="-342900" eaLnBrk="1" hangingPunct="1">
              <a:lnSpc>
                <a:spcPct val="150000"/>
              </a:lnSpc>
              <a:buFont typeface="+mj-lt"/>
              <a:buAutoNum type="arabicParenR"/>
            </a:pPr>
            <a:r>
              <a:rPr lang="en-US" altLang="en-US" dirty="0" smtClean="0"/>
              <a:t>Motivation</a:t>
            </a:r>
          </a:p>
          <a:p>
            <a:pPr marL="355600" indent="-342900" eaLnBrk="1" hangingPunct="1">
              <a:lnSpc>
                <a:spcPct val="150000"/>
              </a:lnSpc>
              <a:buFont typeface="+mj-lt"/>
              <a:buAutoNum type="arabicParenR"/>
            </a:pPr>
            <a:r>
              <a:rPr lang="de-DE" altLang="en-US" dirty="0" err="1" smtClean="0"/>
              <a:t>Mesoscale</a:t>
            </a:r>
            <a:r>
              <a:rPr lang="de-DE" altLang="en-US" dirty="0" smtClean="0"/>
              <a:t> </a:t>
            </a:r>
            <a:r>
              <a:rPr lang="de-DE" altLang="en-US" dirty="0" err="1" smtClean="0"/>
              <a:t>simulation</a:t>
            </a:r>
            <a:endParaRPr lang="de-DE" altLang="en-US" dirty="0" smtClean="0"/>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CFD</a:t>
            </a:r>
          </a:p>
          <a:p>
            <a:pPr marL="355600" indent="-342900" eaLnBrk="1" hangingPunct="1">
              <a:lnSpc>
                <a:spcPct val="150000"/>
              </a:lnSpc>
              <a:buFont typeface="+mj-lt"/>
              <a:buAutoNum type="arabicParenR"/>
            </a:pPr>
            <a:r>
              <a:rPr lang="de-DE" altLang="en-US" b="1" dirty="0" smtClean="0">
                <a:solidFill>
                  <a:srgbClr val="C00000"/>
                </a:solidFill>
              </a:rPr>
              <a:t>AEP </a:t>
            </a:r>
            <a:r>
              <a:rPr lang="de-DE" altLang="en-US" b="1" dirty="0" err="1" smtClean="0">
                <a:solidFill>
                  <a:srgbClr val="C00000"/>
                </a:solidFill>
              </a:rPr>
              <a:t>calculation</a:t>
            </a:r>
            <a:r>
              <a:rPr lang="de-DE" altLang="en-US" b="1" dirty="0" smtClean="0">
                <a:solidFill>
                  <a:srgbClr val="C00000"/>
                </a:solidFill>
              </a:rPr>
              <a:t> </a:t>
            </a:r>
            <a:r>
              <a:rPr lang="de-DE" altLang="en-US" b="1" dirty="0" err="1" smtClean="0">
                <a:solidFill>
                  <a:srgbClr val="C00000"/>
                </a:solidFill>
              </a:rPr>
              <a:t>with</a:t>
            </a:r>
            <a:r>
              <a:rPr lang="de-DE" altLang="en-US" b="1" dirty="0" smtClean="0">
                <a:solidFill>
                  <a:srgbClr val="C00000"/>
                </a:solidFill>
              </a:rPr>
              <a:t> </a:t>
            </a:r>
            <a:r>
              <a:rPr lang="de-DE" altLang="en-US" b="1" dirty="0" err="1" smtClean="0">
                <a:solidFill>
                  <a:srgbClr val="C00000"/>
                </a:solidFill>
              </a:rPr>
              <a:t>flapFOAM</a:t>
            </a:r>
            <a:endParaRPr lang="de-DE" altLang="en-US" b="1" dirty="0" smtClean="0">
              <a:solidFill>
                <a:srgbClr val="C00000"/>
              </a:solidFill>
            </a:endParaRPr>
          </a:p>
          <a:p>
            <a:pPr marL="355600" indent="-342900" eaLnBrk="1" hangingPunct="1">
              <a:lnSpc>
                <a:spcPct val="150000"/>
              </a:lnSpc>
              <a:buFont typeface="+mj-lt"/>
              <a:buAutoNum type="arabicParenR"/>
            </a:pPr>
            <a:r>
              <a:rPr lang="de-DE" altLang="en-US" dirty="0" err="1" smtClean="0"/>
              <a:t>Comparision</a:t>
            </a:r>
            <a:r>
              <a:rPr lang="de-DE" altLang="en-US" dirty="0" smtClean="0"/>
              <a:t> </a:t>
            </a:r>
            <a:r>
              <a:rPr lang="de-DE" altLang="en-US" dirty="0" err="1" smtClean="0"/>
              <a:t>to</a:t>
            </a:r>
            <a:r>
              <a:rPr lang="de-DE" altLang="en-US" dirty="0" smtClean="0"/>
              <a:t> SCADA </a:t>
            </a:r>
            <a:r>
              <a:rPr lang="de-DE" altLang="en-US" dirty="0" err="1" smtClean="0"/>
              <a:t>data</a:t>
            </a:r>
            <a:endParaRPr lang="de-DE" altLang="en-US" dirty="0" smtClean="0"/>
          </a:p>
          <a:p>
            <a:pPr marL="355600" indent="-342900" eaLnBrk="1" hangingPunct="1">
              <a:lnSpc>
                <a:spcPct val="150000"/>
              </a:lnSpc>
              <a:buFont typeface="+mj-lt"/>
              <a:buAutoNum type="arabicParenR"/>
            </a:pPr>
            <a:r>
              <a:rPr lang="de-DE" altLang="en-US" dirty="0" smtClean="0"/>
              <a:t>Summary</a:t>
            </a:r>
          </a:p>
          <a:p>
            <a:pPr marL="355600" indent="-342900" eaLnBrk="1" hangingPunct="1">
              <a:lnSpc>
                <a:spcPct val="150000"/>
              </a:lnSpc>
              <a:buFont typeface="+mj-lt"/>
              <a:buAutoNum type="arabicParenR"/>
            </a:pPr>
            <a:endParaRPr lang="en-US" altLang="en-US" dirty="0" smtClean="0"/>
          </a:p>
        </p:txBody>
      </p:sp>
    </p:spTree>
    <p:extLst>
      <p:ext uri="{BB962C8B-B14F-4D97-AF65-F5344CB8AC3E}">
        <p14:creationId xmlns:p14="http://schemas.microsoft.com/office/powerpoint/2010/main" val="9374234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846455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solidFill>
                  <a:srgbClr val="0070C0"/>
                </a:solidFill>
              </a:rPr>
              <a:t>flapFOAM</a:t>
            </a:r>
            <a:r>
              <a:rPr lang="de-DE" altLang="en-US" dirty="0" smtClean="0"/>
              <a:t> </a:t>
            </a:r>
            <a:r>
              <a:rPr lang="de-DE" altLang="en-US" dirty="0" err="1" smtClean="0"/>
              <a:t>is</a:t>
            </a:r>
            <a:r>
              <a:rPr lang="de-DE" altLang="en-US" dirty="0" smtClean="0"/>
              <a:t> an in-house </a:t>
            </a:r>
            <a:r>
              <a:rPr lang="de-DE" altLang="en-US" dirty="0" err="1" smtClean="0"/>
              <a:t>wake</a:t>
            </a:r>
            <a:r>
              <a:rPr lang="de-DE" altLang="en-US" dirty="0" smtClean="0"/>
              <a:t> </a:t>
            </a:r>
            <a:r>
              <a:rPr lang="de-DE" altLang="en-US" dirty="0" err="1" smtClean="0"/>
              <a:t>modelling</a:t>
            </a:r>
            <a:r>
              <a:rPr lang="de-DE" altLang="en-US" dirty="0" smtClean="0"/>
              <a:t> </a:t>
            </a:r>
            <a:r>
              <a:rPr lang="de-DE" altLang="en-US" dirty="0" err="1" smtClean="0"/>
              <a:t>software</a:t>
            </a:r>
            <a:r>
              <a:rPr lang="de-DE" altLang="en-US" dirty="0" smtClean="0"/>
              <a:t> </a:t>
            </a:r>
            <a:r>
              <a:rPr lang="de-DE" altLang="en-US" dirty="0" err="1" smtClean="0"/>
              <a:t>by</a:t>
            </a:r>
            <a:r>
              <a:rPr lang="de-DE" altLang="en-US" dirty="0" smtClean="0"/>
              <a:t> IWES</a:t>
            </a:r>
          </a:p>
          <a:p>
            <a:pPr eaLnBrk="1" hangingPunct="1">
              <a:lnSpc>
                <a:spcPct val="150000"/>
              </a:lnSpc>
              <a:buSzPct val="125000"/>
              <a:buFontTx/>
              <a:buBlip>
                <a:blip r:embed="rId3"/>
              </a:buBlip>
            </a:pPr>
            <a:r>
              <a:rPr lang="de-DE" altLang="en-US" dirty="0" smtClean="0"/>
              <a:t>Jensen </a:t>
            </a:r>
            <a:r>
              <a:rPr lang="de-DE" altLang="en-US" dirty="0" err="1" smtClean="0"/>
              <a:t>model</a:t>
            </a:r>
            <a:r>
              <a:rPr lang="de-DE" altLang="en-US" dirty="0" smtClean="0"/>
              <a:t>, </a:t>
            </a:r>
            <a:r>
              <a:rPr lang="de-DE" altLang="en-US" dirty="0" err="1" smtClean="0"/>
              <a:t>Ainslie</a:t>
            </a:r>
            <a:r>
              <a:rPr lang="de-DE" altLang="en-US" dirty="0" smtClean="0"/>
              <a:t> </a:t>
            </a:r>
            <a:r>
              <a:rPr lang="de-DE" altLang="en-US" dirty="0" err="1" smtClean="0"/>
              <a:t>model</a:t>
            </a:r>
            <a:r>
              <a:rPr lang="de-DE" altLang="en-US" dirty="0" smtClean="0"/>
              <a:t>, Larsen </a:t>
            </a:r>
            <a:r>
              <a:rPr lang="de-DE" altLang="en-US" dirty="0" err="1" smtClean="0"/>
              <a:t>model</a:t>
            </a:r>
            <a:r>
              <a:rPr lang="de-DE" altLang="en-US" dirty="0" smtClean="0"/>
              <a:t>, …</a:t>
            </a:r>
          </a:p>
          <a:p>
            <a:pPr eaLnBrk="1" hangingPunct="1">
              <a:lnSpc>
                <a:spcPct val="150000"/>
              </a:lnSpc>
              <a:buSzPct val="125000"/>
              <a:buFontTx/>
              <a:buBlip>
                <a:blip r:embed="rId3"/>
              </a:buBlip>
            </a:pPr>
            <a:r>
              <a:rPr lang="de-DE" altLang="en-US" dirty="0" err="1" smtClean="0"/>
              <a:t>Additionally</a:t>
            </a:r>
            <a:r>
              <a:rPr lang="de-DE" altLang="en-US" dirty="0" smtClean="0"/>
              <a:t>: </a:t>
            </a:r>
            <a:r>
              <a:rPr lang="de-DE" altLang="en-US" i="1" dirty="0" smtClean="0">
                <a:solidFill>
                  <a:srgbClr val="C00000"/>
                </a:solidFill>
              </a:rPr>
              <a:t>Wake </a:t>
            </a:r>
            <a:r>
              <a:rPr lang="de-DE" altLang="en-US" i="1" dirty="0" err="1" smtClean="0">
                <a:solidFill>
                  <a:srgbClr val="C00000"/>
                </a:solidFill>
              </a:rPr>
              <a:t>models</a:t>
            </a:r>
            <a:r>
              <a:rPr lang="de-DE" altLang="en-US" i="1" dirty="0" smtClean="0">
                <a:solidFill>
                  <a:srgbClr val="C00000"/>
                </a:solidFill>
              </a:rPr>
              <a:t> </a:t>
            </a:r>
            <a:r>
              <a:rPr lang="de-DE" altLang="en-US" i="1" dirty="0" err="1" smtClean="0">
                <a:solidFill>
                  <a:srgbClr val="C00000"/>
                </a:solidFill>
              </a:rPr>
              <a:t>from</a:t>
            </a:r>
            <a:r>
              <a:rPr lang="de-DE" altLang="en-US" i="1" dirty="0" smtClean="0">
                <a:solidFill>
                  <a:srgbClr val="C00000"/>
                </a:solidFill>
              </a:rPr>
              <a:t> CFD </a:t>
            </a:r>
            <a:r>
              <a:rPr lang="de-DE" altLang="en-US" i="1" dirty="0" err="1" smtClean="0">
                <a:solidFill>
                  <a:srgbClr val="C00000"/>
                </a:solidFill>
              </a:rPr>
              <a:t>lookup-tables</a:t>
            </a:r>
            <a:endParaRPr lang="de-DE" altLang="en-US" i="1" dirty="0" smtClean="0">
              <a:solidFill>
                <a:srgbClr val="C00000"/>
              </a:solidFill>
            </a:endParaRPr>
          </a:p>
          <a:p>
            <a:pPr eaLnBrk="1" hangingPunct="1">
              <a:lnSpc>
                <a:spcPct val="150000"/>
              </a:lnSpc>
              <a:buSzPct val="125000"/>
              <a:buFontTx/>
              <a:buBlip>
                <a:blip r:embed="rId3"/>
              </a:buBlip>
            </a:pPr>
            <a:r>
              <a:rPr lang="de-DE" altLang="en-US" dirty="0" smtClean="0"/>
              <a:t>Wind </a:t>
            </a:r>
            <a:r>
              <a:rPr lang="de-DE" altLang="en-US" dirty="0" err="1" smtClean="0"/>
              <a:t>farm</a:t>
            </a:r>
            <a:r>
              <a:rPr lang="de-DE" altLang="en-US" dirty="0" smtClean="0"/>
              <a:t> </a:t>
            </a:r>
            <a:r>
              <a:rPr lang="de-DE" altLang="en-US" dirty="0" err="1" smtClean="0"/>
              <a:t>optimisation</a:t>
            </a:r>
            <a:r>
              <a:rPr lang="de-DE" altLang="en-US" dirty="0" smtClean="0"/>
              <a:t> via </a:t>
            </a:r>
            <a:r>
              <a:rPr lang="de-DE" altLang="en-US" i="1" dirty="0" smtClean="0"/>
              <a:t>Dakota</a:t>
            </a:r>
          </a:p>
          <a:p>
            <a:pPr eaLnBrk="1" hangingPunct="1">
              <a:lnSpc>
                <a:spcPct val="150000"/>
              </a:lnSpc>
              <a:buSzPct val="125000"/>
              <a:buFontTx/>
              <a:buBlip>
                <a:blip r:embed="rId3"/>
              </a:buBlip>
            </a:pPr>
            <a:endParaRPr lang="de-DE" altLang="en-US" i="1" dirty="0"/>
          </a:p>
          <a:p>
            <a:pPr eaLnBrk="1" hangingPunct="1">
              <a:lnSpc>
                <a:spcPct val="150000"/>
              </a:lnSpc>
              <a:buSzPct val="125000"/>
              <a:buFontTx/>
              <a:buBlip>
                <a:blip r:embed="rId3"/>
              </a:buBlip>
            </a:pPr>
            <a:r>
              <a:rPr lang="de-DE" altLang="en-US" b="1" i="1" dirty="0" smtClean="0">
                <a:solidFill>
                  <a:srgbClr val="C00000"/>
                </a:solidFill>
              </a:rPr>
              <a:t>New: </a:t>
            </a:r>
            <a:r>
              <a:rPr lang="de-DE" altLang="en-US" i="1" dirty="0" err="1" smtClean="0"/>
              <a:t>Inclusion</a:t>
            </a:r>
            <a:r>
              <a:rPr lang="de-DE" altLang="en-US" i="1" dirty="0" smtClean="0"/>
              <a:t> </a:t>
            </a:r>
            <a:r>
              <a:rPr lang="de-DE" altLang="en-US" i="1" dirty="0" err="1" smtClean="0"/>
              <a:t>of</a:t>
            </a:r>
            <a:r>
              <a:rPr lang="de-DE" altLang="en-US" i="1" dirty="0" smtClean="0"/>
              <a:t> thermal </a:t>
            </a:r>
            <a:r>
              <a:rPr lang="de-DE" altLang="en-US" i="1" dirty="0" err="1" smtClean="0"/>
              <a:t>stratification</a:t>
            </a:r>
            <a:endParaRPr lang="de-DE" altLang="en-US" i="1" dirty="0" smtClean="0"/>
          </a:p>
          <a:p>
            <a:pPr marL="71438" indent="0" eaLnBrk="1" hangingPunct="1">
              <a:lnSpc>
                <a:spcPct val="150000"/>
              </a:lnSpc>
              <a:buSzPct val="125000"/>
            </a:pPr>
            <a:r>
              <a:rPr lang="de-DE" altLang="en-US" i="1" dirty="0" smtClean="0"/>
              <a:t> 	</a:t>
            </a:r>
            <a:r>
              <a:rPr lang="de-DE" altLang="en-US" i="1" dirty="0" err="1" smtClean="0"/>
              <a:t>effects</a:t>
            </a:r>
            <a:r>
              <a:rPr lang="de-DE" altLang="en-US" i="1" dirty="0" smtClean="0"/>
              <a:t> </a:t>
            </a:r>
            <a:r>
              <a:rPr lang="de-DE" altLang="en-US" i="1" dirty="0" err="1" smtClean="0"/>
              <a:t>for</a:t>
            </a:r>
            <a:r>
              <a:rPr lang="de-DE" altLang="en-US" i="1" dirty="0" smtClean="0"/>
              <a:t> </a:t>
            </a:r>
            <a:r>
              <a:rPr lang="de-DE" altLang="en-US" i="1" dirty="0" err="1" smtClean="0"/>
              <a:t>arbitrary</a:t>
            </a:r>
            <a:r>
              <a:rPr lang="de-DE" altLang="en-US" i="1" dirty="0" smtClean="0"/>
              <a:t> </a:t>
            </a:r>
            <a:r>
              <a:rPr lang="de-DE" altLang="en-US" i="1" dirty="0" err="1" smtClean="0"/>
              <a:t>wake</a:t>
            </a:r>
            <a:r>
              <a:rPr lang="de-DE" altLang="en-US" i="1" dirty="0" smtClean="0"/>
              <a:t> </a:t>
            </a:r>
            <a:r>
              <a:rPr lang="de-DE" altLang="en-US" i="1" dirty="0" err="1" smtClean="0"/>
              <a:t>model</a:t>
            </a:r>
            <a:endParaRPr lang="de-DE" altLang="en-US" i="1" dirty="0" smtClean="0"/>
          </a:p>
          <a:p>
            <a:pPr eaLnBrk="1" hangingPunct="1">
              <a:lnSpc>
                <a:spcPct val="150000"/>
              </a:lnSpc>
              <a:buSzPct val="125000"/>
              <a:buFontTx/>
              <a:buBlip>
                <a:blip r:embed="rId3"/>
              </a:buBlip>
            </a:pPr>
            <a:endParaRPr lang="de-DE" altLang="en-US" i="1" dirty="0" smtClean="0"/>
          </a:p>
          <a:p>
            <a:pPr marL="71438" indent="0" eaLnBrk="1" hangingPunct="1">
              <a:lnSpc>
                <a:spcPct val="150000"/>
              </a:lnSpc>
              <a:buSzPct val="125000"/>
            </a:pPr>
            <a:endParaRPr lang="de-DE" altLang="en-US" i="1" dirty="0"/>
          </a:p>
          <a:p>
            <a:pPr eaLnBrk="1" hangingPunct="1">
              <a:lnSpc>
                <a:spcPct val="150000"/>
              </a:lnSpc>
              <a:buSzPct val="125000"/>
              <a:buFontTx/>
              <a:buBlip>
                <a:blip r:embed="rId3"/>
              </a:buBlip>
            </a:pPr>
            <a:r>
              <a:rPr lang="de-DE" altLang="en-US" i="1" dirty="0" err="1" smtClean="0">
                <a:solidFill>
                  <a:srgbClr val="0070C0"/>
                </a:solidFill>
              </a:rPr>
              <a:t>flapFOAM</a:t>
            </a:r>
            <a:r>
              <a:rPr lang="de-DE" altLang="en-US" i="1" dirty="0" smtClean="0">
                <a:solidFill>
                  <a:srgbClr val="0070C0"/>
                </a:solidFill>
              </a:rPr>
              <a:t> </a:t>
            </a:r>
            <a:r>
              <a:rPr lang="de-DE" altLang="en-US" i="1" dirty="0" err="1" smtClean="0">
                <a:solidFill>
                  <a:srgbClr val="0070C0"/>
                </a:solidFill>
              </a:rPr>
              <a:t>is</a:t>
            </a:r>
            <a:r>
              <a:rPr lang="de-DE" altLang="en-US" i="1" dirty="0" smtClean="0">
                <a:solidFill>
                  <a:srgbClr val="0070C0"/>
                </a:solidFill>
              </a:rPr>
              <a:t> fast</a:t>
            </a:r>
            <a:r>
              <a:rPr lang="de-DE" altLang="en-US" i="1" dirty="0" smtClean="0"/>
              <a:t>: </a:t>
            </a:r>
            <a:r>
              <a:rPr lang="de-DE" altLang="en-US" i="1" dirty="0" err="1" smtClean="0"/>
              <a:t>Simulate</a:t>
            </a:r>
            <a:r>
              <a:rPr lang="de-DE" altLang="en-US" i="1" dirty="0" smtClean="0"/>
              <a:t> </a:t>
            </a:r>
            <a:r>
              <a:rPr lang="de-DE" altLang="en-US" b="1" i="1" dirty="0" smtClean="0">
                <a:solidFill>
                  <a:srgbClr val="C00000"/>
                </a:solidFill>
              </a:rPr>
              <a:t>2104</a:t>
            </a:r>
            <a:r>
              <a:rPr lang="de-DE" altLang="en-US" i="1" dirty="0" smtClean="0"/>
              <a:t> </a:t>
            </a:r>
            <a:r>
              <a:rPr lang="de-DE" altLang="en-US" i="1" dirty="0" err="1" smtClean="0"/>
              <a:t>states</a:t>
            </a:r>
            <a:endParaRPr lang="de-DE" altLang="en-US" i="1" dirty="0" smtClean="0"/>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flapFOAM</a:t>
            </a:r>
            <a:endParaRPr lang="en-US" altLang="en-US" sz="2400" b="1" dirty="0" smtClean="0">
              <a:solidFill>
                <a:schemeClr val="tx1"/>
              </a:solidFill>
            </a:endParaRPr>
          </a:p>
        </p:txBody>
      </p:sp>
      <p:pic>
        <p:nvPicPr>
          <p:cNvPr id="4098" name="Picture 2" descr="E:\temp\pics\allStates_ws_wd_rmo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6650" y="2590800"/>
            <a:ext cx="3886200" cy="3186421"/>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6889750" y="152400"/>
            <a:ext cx="2019300" cy="830997"/>
          </a:xfrm>
          <a:prstGeom prst="rect">
            <a:avLst/>
          </a:prstGeom>
          <a:noFill/>
        </p:spPr>
        <p:txBody>
          <a:bodyPr wrap="square" rtlCol="0">
            <a:spAutoFit/>
          </a:bodyPr>
          <a:lstStyle/>
          <a:p>
            <a:r>
              <a:rPr lang="de-DE" sz="1200" dirty="0" smtClean="0">
                <a:solidFill>
                  <a:schemeClr val="accent3">
                    <a:lumMod val="75000"/>
                  </a:schemeClr>
                </a:solidFill>
              </a:rPr>
              <a:t>[JS EWEA 2014]</a:t>
            </a:r>
          </a:p>
          <a:p>
            <a:r>
              <a:rPr lang="de-DE" sz="1200" dirty="0" smtClean="0">
                <a:solidFill>
                  <a:schemeClr val="accent3">
                    <a:lumMod val="75000"/>
                  </a:schemeClr>
                </a:solidFill>
              </a:rPr>
              <a:t>[JS EWEA 2015]</a:t>
            </a:r>
          </a:p>
          <a:p>
            <a:r>
              <a:rPr lang="de-DE" sz="1200" dirty="0" smtClean="0">
                <a:solidFill>
                  <a:schemeClr val="accent3">
                    <a:lumMod val="75000"/>
                  </a:schemeClr>
                </a:solidFill>
              </a:rPr>
              <a:t>[JS TORQUE 2014]</a:t>
            </a:r>
          </a:p>
          <a:p>
            <a:r>
              <a:rPr lang="de-DE" sz="1200" dirty="0" smtClean="0">
                <a:solidFill>
                  <a:schemeClr val="accent3">
                    <a:lumMod val="75000"/>
                  </a:schemeClr>
                </a:solidFill>
              </a:rPr>
              <a:t>[JS </a:t>
            </a:r>
            <a:r>
              <a:rPr lang="de-DE" sz="1200" dirty="0" err="1" smtClean="0">
                <a:solidFill>
                  <a:schemeClr val="accent3">
                    <a:lumMod val="75000"/>
                  </a:schemeClr>
                </a:solidFill>
              </a:rPr>
              <a:t>WakeConference</a:t>
            </a:r>
            <a:r>
              <a:rPr lang="de-DE" sz="1200" dirty="0" smtClean="0">
                <a:solidFill>
                  <a:schemeClr val="accent3">
                    <a:lumMod val="75000"/>
                  </a:schemeClr>
                </a:solidFill>
              </a:rPr>
              <a:t> 2015]</a:t>
            </a:r>
            <a:endParaRPr lang="en-US" sz="1200" dirty="0">
              <a:solidFill>
                <a:schemeClr val="accent3">
                  <a:lumMod val="75000"/>
                </a:schemeClr>
              </a:solidFill>
            </a:endParaRPr>
          </a:p>
        </p:txBody>
      </p:sp>
    </p:spTree>
    <p:extLst>
      <p:ext uri="{BB962C8B-B14F-4D97-AF65-F5344CB8AC3E}">
        <p14:creationId xmlns:p14="http://schemas.microsoft.com/office/powerpoint/2010/main" val="28649455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7473950"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Aim</a:t>
            </a:r>
            <a:r>
              <a:rPr lang="de-DE" altLang="en-US" dirty="0" smtClean="0"/>
              <a:t>: </a:t>
            </a:r>
            <a:r>
              <a:rPr lang="de-DE" altLang="en-US" b="1" i="1" dirty="0" smtClean="0">
                <a:solidFill>
                  <a:srgbClr val="0070C0"/>
                </a:solidFill>
              </a:rPr>
              <a:t>Transform </a:t>
            </a:r>
            <a:r>
              <a:rPr lang="de-DE" altLang="en-US" b="1" i="1" dirty="0" err="1" smtClean="0">
                <a:solidFill>
                  <a:srgbClr val="0070C0"/>
                </a:solidFill>
              </a:rPr>
              <a:t>arbitrary</a:t>
            </a:r>
            <a:r>
              <a:rPr lang="de-DE" altLang="en-US" b="1" i="1" dirty="0" smtClean="0">
                <a:solidFill>
                  <a:srgbClr val="0070C0"/>
                </a:solidFill>
              </a:rPr>
              <a:t> </a:t>
            </a:r>
            <a:r>
              <a:rPr lang="de-DE" altLang="en-US" b="1" i="1" dirty="0" err="1" smtClean="0">
                <a:solidFill>
                  <a:srgbClr val="0070C0"/>
                </a:solidFill>
              </a:rPr>
              <a:t>wake</a:t>
            </a:r>
            <a:r>
              <a:rPr lang="de-DE" altLang="en-US" b="1" i="1" dirty="0" smtClean="0">
                <a:solidFill>
                  <a:srgbClr val="0070C0"/>
                </a:solidFill>
              </a:rPr>
              <a:t> </a:t>
            </a:r>
            <a:r>
              <a:rPr lang="de-DE" altLang="en-US" b="1" i="1" dirty="0" err="1" smtClean="0">
                <a:solidFill>
                  <a:srgbClr val="0070C0"/>
                </a:solidFill>
              </a:rPr>
              <a:t>model</a:t>
            </a:r>
            <a:r>
              <a:rPr lang="de-DE" altLang="en-US" b="1" i="1" dirty="0" smtClean="0">
                <a:solidFill>
                  <a:srgbClr val="0070C0"/>
                </a:solidFill>
              </a:rPr>
              <a:t> such </a:t>
            </a:r>
            <a:r>
              <a:rPr lang="de-DE" altLang="en-US" b="1" i="1" dirty="0" err="1" smtClean="0">
                <a:solidFill>
                  <a:srgbClr val="0070C0"/>
                </a:solidFill>
              </a:rPr>
              <a:t>that</a:t>
            </a:r>
            <a:r>
              <a:rPr lang="de-DE" altLang="en-US" b="1" i="1" dirty="0" smtClean="0">
                <a:solidFill>
                  <a:srgbClr val="0070C0"/>
                </a:solidFill>
              </a:rPr>
              <a:t> 				</a:t>
            </a:r>
            <a:r>
              <a:rPr lang="de-DE" altLang="en-US" b="1" i="1" dirty="0" err="1" smtClean="0">
                <a:solidFill>
                  <a:srgbClr val="0070C0"/>
                </a:solidFill>
              </a:rPr>
              <a:t>it</a:t>
            </a:r>
            <a:r>
              <a:rPr lang="de-DE" altLang="en-US" b="1" i="1" dirty="0" smtClean="0">
                <a:solidFill>
                  <a:srgbClr val="0070C0"/>
                </a:solidFill>
              </a:rPr>
              <a:t> </a:t>
            </a:r>
            <a:r>
              <a:rPr lang="de-DE" altLang="en-US" b="1" i="1" dirty="0" err="1" smtClean="0">
                <a:solidFill>
                  <a:srgbClr val="0070C0"/>
                </a:solidFill>
              </a:rPr>
              <a:t>reflects</a:t>
            </a:r>
            <a:r>
              <a:rPr lang="de-DE" altLang="en-US" b="1" i="1" dirty="0" smtClean="0">
                <a:solidFill>
                  <a:srgbClr val="0070C0"/>
                </a:solidFill>
              </a:rPr>
              <a:t> </a:t>
            </a:r>
            <a:r>
              <a:rPr lang="de-DE" altLang="en-US" b="1" i="1" dirty="0" err="1" smtClean="0">
                <a:solidFill>
                  <a:srgbClr val="0070C0"/>
                </a:solidFill>
              </a:rPr>
              <a:t>effects</a:t>
            </a:r>
            <a:r>
              <a:rPr lang="de-DE" altLang="en-US" b="1" i="1" dirty="0" smtClean="0">
                <a:solidFill>
                  <a:srgbClr val="0070C0"/>
                </a:solidFill>
              </a:rPr>
              <a:t> </a:t>
            </a:r>
            <a:r>
              <a:rPr lang="de-DE" altLang="en-US" b="1" i="1" dirty="0" err="1" smtClean="0">
                <a:solidFill>
                  <a:srgbClr val="0070C0"/>
                </a:solidFill>
              </a:rPr>
              <a:t>of</a:t>
            </a:r>
            <a:r>
              <a:rPr lang="de-DE" altLang="en-US" b="1" i="1" dirty="0" smtClean="0">
                <a:solidFill>
                  <a:srgbClr val="0070C0"/>
                </a:solidFill>
              </a:rPr>
              <a:t> thermal </a:t>
            </a:r>
            <a:r>
              <a:rPr lang="de-DE" altLang="en-US" b="1" i="1" dirty="0" err="1" smtClean="0">
                <a:solidFill>
                  <a:srgbClr val="0070C0"/>
                </a:solidFill>
              </a:rPr>
              <a:t>stratification</a:t>
            </a:r>
            <a:r>
              <a:rPr lang="de-DE" altLang="en-US" b="1" i="1" dirty="0" smtClean="0">
                <a:solidFill>
                  <a:srgbClr val="0070C0"/>
                </a:solidFill>
              </a:rPr>
              <a:t> </a:t>
            </a:r>
          </a:p>
          <a:p>
            <a:pPr eaLnBrk="1" hangingPunct="1">
              <a:lnSpc>
                <a:spcPct val="150000"/>
              </a:lnSpc>
              <a:buSzPct val="125000"/>
              <a:buFontTx/>
              <a:buBlip>
                <a:blip r:embed="rId3"/>
              </a:buBlip>
            </a:pPr>
            <a:r>
              <a:rPr lang="de-DE" altLang="en-US" dirty="0" err="1" smtClean="0"/>
              <a:t>Restriction</a:t>
            </a:r>
            <a:r>
              <a:rPr lang="de-DE" altLang="en-US" dirty="0" smtClean="0"/>
              <a:t> </a:t>
            </a:r>
            <a:r>
              <a:rPr lang="de-DE" altLang="en-US" dirty="0" err="1" smtClean="0"/>
              <a:t>to</a:t>
            </a:r>
            <a:r>
              <a:rPr lang="de-DE" altLang="en-US" dirty="0" smtClean="0"/>
              <a:t> </a:t>
            </a:r>
            <a:r>
              <a:rPr lang="de-DE" altLang="en-US" dirty="0" err="1" smtClean="0"/>
              <a:t>most</a:t>
            </a:r>
            <a:r>
              <a:rPr lang="de-DE" altLang="en-US" dirty="0" smtClean="0"/>
              <a:t> </a:t>
            </a:r>
            <a:r>
              <a:rPr lang="de-DE" altLang="en-US" dirty="0" err="1" smtClean="0"/>
              <a:t>basic</a:t>
            </a:r>
            <a:r>
              <a:rPr lang="de-DE" altLang="en-US" dirty="0" smtClean="0"/>
              <a:t> </a:t>
            </a:r>
            <a:r>
              <a:rPr lang="de-DE" altLang="en-US" dirty="0" err="1" smtClean="0"/>
              <a:t>effect</a:t>
            </a:r>
            <a:r>
              <a:rPr lang="de-DE" altLang="en-US" dirty="0" smtClean="0"/>
              <a:t>:</a:t>
            </a:r>
            <a:r>
              <a:rPr lang="de-DE" altLang="en-US" dirty="0"/>
              <a:t>	</a:t>
            </a:r>
            <a:r>
              <a:rPr lang="de-DE" altLang="en-US" dirty="0" smtClean="0"/>
              <a:t>					</a:t>
            </a:r>
            <a:r>
              <a:rPr lang="de-DE" altLang="en-US" i="1" dirty="0" smtClean="0">
                <a:solidFill>
                  <a:srgbClr val="C00000"/>
                </a:solidFill>
              </a:rPr>
              <a:t>Wakes </a:t>
            </a:r>
            <a:r>
              <a:rPr lang="de-DE" altLang="en-US" i="1" dirty="0" err="1" smtClean="0">
                <a:solidFill>
                  <a:srgbClr val="C00000"/>
                </a:solidFill>
              </a:rPr>
              <a:t>are</a:t>
            </a:r>
            <a:r>
              <a:rPr lang="de-DE" altLang="en-US" i="1" dirty="0" smtClean="0">
                <a:solidFill>
                  <a:srgbClr val="C00000"/>
                </a:solidFill>
              </a:rPr>
              <a:t> </a:t>
            </a:r>
            <a:r>
              <a:rPr lang="de-DE" altLang="en-US" i="1" dirty="0" err="1" smtClean="0">
                <a:solidFill>
                  <a:srgbClr val="C00000"/>
                </a:solidFill>
              </a:rPr>
              <a:t>more</a:t>
            </a:r>
            <a:r>
              <a:rPr lang="de-DE" altLang="en-US" i="1" dirty="0" smtClean="0">
                <a:solidFill>
                  <a:srgbClr val="C00000"/>
                </a:solidFill>
              </a:rPr>
              <a:t> </a:t>
            </a:r>
            <a:r>
              <a:rPr lang="de-DE" altLang="en-US" i="1" dirty="0" err="1" smtClean="0">
                <a:solidFill>
                  <a:srgbClr val="C00000"/>
                </a:solidFill>
              </a:rPr>
              <a:t>pronounced</a:t>
            </a:r>
            <a:r>
              <a:rPr lang="de-DE" altLang="en-US" i="1" dirty="0" smtClean="0">
                <a:solidFill>
                  <a:srgbClr val="C00000"/>
                </a:solidFill>
              </a:rPr>
              <a:t> in </a:t>
            </a:r>
            <a:r>
              <a:rPr lang="de-DE" altLang="en-US" i="1" dirty="0" err="1" smtClean="0">
                <a:solidFill>
                  <a:srgbClr val="C00000"/>
                </a:solidFill>
              </a:rPr>
              <a:t>stable</a:t>
            </a:r>
            <a:r>
              <a:rPr lang="de-DE" altLang="en-US" i="1" dirty="0" smtClean="0">
                <a:solidFill>
                  <a:srgbClr val="C00000"/>
                </a:solidFill>
              </a:rPr>
              <a:t> </a:t>
            </a:r>
            <a:r>
              <a:rPr lang="de-DE" altLang="en-US" i="1" dirty="0" err="1" smtClean="0">
                <a:solidFill>
                  <a:srgbClr val="C00000"/>
                </a:solidFill>
              </a:rPr>
              <a:t>stratification</a:t>
            </a:r>
            <a:endParaRPr lang="de-DE" altLang="en-US" i="1" dirty="0" smtClean="0">
              <a:solidFill>
                <a:srgbClr val="C00000"/>
              </a:solidFill>
            </a:endParaRPr>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Stability</a:t>
            </a:r>
            <a:r>
              <a:rPr lang="de-DE" altLang="en-US" sz="2400" b="1" dirty="0" smtClean="0">
                <a:solidFill>
                  <a:schemeClr val="tx1"/>
                </a:solidFill>
              </a:rPr>
              <a:t> </a:t>
            </a:r>
            <a:r>
              <a:rPr lang="de-DE" altLang="en-US" sz="2400" b="1" dirty="0" err="1" smtClean="0">
                <a:solidFill>
                  <a:schemeClr val="tx1"/>
                </a:solidFill>
              </a:rPr>
              <a:t>wake</a:t>
            </a:r>
            <a:r>
              <a:rPr lang="de-DE" altLang="en-US" sz="2400" b="1" dirty="0" smtClean="0">
                <a:solidFill>
                  <a:schemeClr val="tx1"/>
                </a:solidFill>
              </a:rPr>
              <a:t> </a:t>
            </a:r>
            <a:r>
              <a:rPr lang="de-DE" altLang="en-US" sz="2400" b="1" dirty="0" err="1" smtClean="0">
                <a:solidFill>
                  <a:schemeClr val="tx1"/>
                </a:solidFill>
              </a:rPr>
              <a:t>transformation</a:t>
            </a:r>
            <a:endParaRPr lang="en-US" altLang="en-US" sz="2400" b="1" dirty="0" smtClean="0">
              <a:solidFill>
                <a:schemeClr val="tx1"/>
              </a:solidFill>
            </a:endParaRPr>
          </a:p>
        </p:txBody>
      </p:sp>
      <p:pic>
        <p:nvPicPr>
          <p:cNvPr id="9218" name="Picture 2" descr="E:\temp\pics\tem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01258"/>
            <a:ext cx="9122964" cy="2910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356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7473950" cy="207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Aim</a:t>
            </a:r>
            <a:r>
              <a:rPr lang="de-DE" altLang="en-US" dirty="0" smtClean="0"/>
              <a:t>: </a:t>
            </a:r>
            <a:r>
              <a:rPr lang="de-DE" altLang="en-US" b="1" i="1" dirty="0" smtClean="0">
                <a:solidFill>
                  <a:srgbClr val="0070C0"/>
                </a:solidFill>
              </a:rPr>
              <a:t>Transform </a:t>
            </a:r>
            <a:r>
              <a:rPr lang="de-DE" altLang="en-US" b="1" i="1" dirty="0" err="1" smtClean="0">
                <a:solidFill>
                  <a:srgbClr val="0070C0"/>
                </a:solidFill>
              </a:rPr>
              <a:t>arbitrary</a:t>
            </a:r>
            <a:r>
              <a:rPr lang="de-DE" altLang="en-US" b="1" i="1" dirty="0" smtClean="0">
                <a:solidFill>
                  <a:srgbClr val="0070C0"/>
                </a:solidFill>
              </a:rPr>
              <a:t> </a:t>
            </a:r>
            <a:r>
              <a:rPr lang="de-DE" altLang="en-US" b="1" i="1" dirty="0" err="1" smtClean="0">
                <a:solidFill>
                  <a:srgbClr val="0070C0"/>
                </a:solidFill>
              </a:rPr>
              <a:t>wake</a:t>
            </a:r>
            <a:r>
              <a:rPr lang="de-DE" altLang="en-US" b="1" i="1" dirty="0" smtClean="0">
                <a:solidFill>
                  <a:srgbClr val="0070C0"/>
                </a:solidFill>
              </a:rPr>
              <a:t> </a:t>
            </a:r>
            <a:r>
              <a:rPr lang="de-DE" altLang="en-US" b="1" i="1" dirty="0" err="1" smtClean="0">
                <a:solidFill>
                  <a:srgbClr val="0070C0"/>
                </a:solidFill>
              </a:rPr>
              <a:t>model</a:t>
            </a:r>
            <a:r>
              <a:rPr lang="de-DE" altLang="en-US" b="1" i="1" dirty="0" smtClean="0">
                <a:solidFill>
                  <a:srgbClr val="0070C0"/>
                </a:solidFill>
              </a:rPr>
              <a:t> such </a:t>
            </a:r>
            <a:r>
              <a:rPr lang="de-DE" altLang="en-US" b="1" i="1" dirty="0" err="1" smtClean="0">
                <a:solidFill>
                  <a:srgbClr val="0070C0"/>
                </a:solidFill>
              </a:rPr>
              <a:t>that</a:t>
            </a:r>
            <a:r>
              <a:rPr lang="de-DE" altLang="en-US" b="1" i="1" dirty="0" smtClean="0">
                <a:solidFill>
                  <a:srgbClr val="0070C0"/>
                </a:solidFill>
              </a:rPr>
              <a:t> 				</a:t>
            </a:r>
            <a:r>
              <a:rPr lang="de-DE" altLang="en-US" b="1" i="1" dirty="0" err="1" smtClean="0">
                <a:solidFill>
                  <a:srgbClr val="0070C0"/>
                </a:solidFill>
              </a:rPr>
              <a:t>it</a:t>
            </a:r>
            <a:r>
              <a:rPr lang="de-DE" altLang="en-US" b="1" i="1" dirty="0" smtClean="0">
                <a:solidFill>
                  <a:srgbClr val="0070C0"/>
                </a:solidFill>
              </a:rPr>
              <a:t> </a:t>
            </a:r>
            <a:r>
              <a:rPr lang="de-DE" altLang="en-US" b="1" i="1" dirty="0" err="1" smtClean="0">
                <a:solidFill>
                  <a:srgbClr val="0070C0"/>
                </a:solidFill>
              </a:rPr>
              <a:t>reflects</a:t>
            </a:r>
            <a:r>
              <a:rPr lang="de-DE" altLang="en-US" b="1" i="1" dirty="0" smtClean="0">
                <a:solidFill>
                  <a:srgbClr val="0070C0"/>
                </a:solidFill>
              </a:rPr>
              <a:t> </a:t>
            </a:r>
            <a:r>
              <a:rPr lang="de-DE" altLang="en-US" b="1" i="1" dirty="0" err="1" smtClean="0">
                <a:solidFill>
                  <a:srgbClr val="0070C0"/>
                </a:solidFill>
              </a:rPr>
              <a:t>effects</a:t>
            </a:r>
            <a:r>
              <a:rPr lang="de-DE" altLang="en-US" b="1" i="1" dirty="0" smtClean="0">
                <a:solidFill>
                  <a:srgbClr val="0070C0"/>
                </a:solidFill>
              </a:rPr>
              <a:t> </a:t>
            </a:r>
            <a:r>
              <a:rPr lang="de-DE" altLang="en-US" b="1" i="1" dirty="0" err="1" smtClean="0">
                <a:solidFill>
                  <a:srgbClr val="0070C0"/>
                </a:solidFill>
              </a:rPr>
              <a:t>of</a:t>
            </a:r>
            <a:r>
              <a:rPr lang="de-DE" altLang="en-US" b="1" i="1" dirty="0" smtClean="0">
                <a:solidFill>
                  <a:srgbClr val="0070C0"/>
                </a:solidFill>
              </a:rPr>
              <a:t> thermal </a:t>
            </a:r>
            <a:r>
              <a:rPr lang="de-DE" altLang="en-US" b="1" i="1" dirty="0" err="1" smtClean="0">
                <a:solidFill>
                  <a:srgbClr val="0070C0"/>
                </a:solidFill>
              </a:rPr>
              <a:t>stratification</a:t>
            </a:r>
            <a:r>
              <a:rPr lang="de-DE" altLang="en-US" b="1" i="1" dirty="0" smtClean="0">
                <a:solidFill>
                  <a:srgbClr val="0070C0"/>
                </a:solidFill>
              </a:rPr>
              <a:t> </a:t>
            </a:r>
          </a:p>
          <a:p>
            <a:pPr eaLnBrk="1" hangingPunct="1">
              <a:lnSpc>
                <a:spcPct val="150000"/>
              </a:lnSpc>
              <a:buSzPct val="125000"/>
              <a:buFontTx/>
              <a:buBlip>
                <a:blip r:embed="rId3"/>
              </a:buBlip>
            </a:pPr>
            <a:r>
              <a:rPr lang="de-DE" altLang="en-US" dirty="0" err="1" smtClean="0"/>
              <a:t>Restriction</a:t>
            </a:r>
            <a:r>
              <a:rPr lang="de-DE" altLang="en-US" dirty="0" smtClean="0"/>
              <a:t> </a:t>
            </a:r>
            <a:r>
              <a:rPr lang="de-DE" altLang="en-US" dirty="0" err="1" smtClean="0"/>
              <a:t>to</a:t>
            </a:r>
            <a:r>
              <a:rPr lang="de-DE" altLang="en-US" dirty="0" smtClean="0"/>
              <a:t> </a:t>
            </a:r>
            <a:r>
              <a:rPr lang="de-DE" altLang="en-US" dirty="0" err="1" smtClean="0"/>
              <a:t>most</a:t>
            </a:r>
            <a:r>
              <a:rPr lang="de-DE" altLang="en-US" dirty="0" smtClean="0"/>
              <a:t> </a:t>
            </a:r>
            <a:r>
              <a:rPr lang="de-DE" altLang="en-US" dirty="0" err="1" smtClean="0"/>
              <a:t>basic</a:t>
            </a:r>
            <a:r>
              <a:rPr lang="de-DE" altLang="en-US" dirty="0" smtClean="0"/>
              <a:t> </a:t>
            </a:r>
            <a:r>
              <a:rPr lang="de-DE" altLang="en-US" dirty="0" err="1" smtClean="0"/>
              <a:t>effect</a:t>
            </a:r>
            <a:r>
              <a:rPr lang="de-DE" altLang="en-US" dirty="0" smtClean="0"/>
              <a:t>:</a:t>
            </a:r>
            <a:r>
              <a:rPr lang="de-DE" altLang="en-US" dirty="0"/>
              <a:t>	</a:t>
            </a:r>
            <a:r>
              <a:rPr lang="de-DE" altLang="en-US" dirty="0" smtClean="0"/>
              <a:t>					</a:t>
            </a:r>
            <a:r>
              <a:rPr lang="de-DE" altLang="en-US" i="1" dirty="0" smtClean="0">
                <a:solidFill>
                  <a:srgbClr val="C00000"/>
                </a:solidFill>
              </a:rPr>
              <a:t>Wakes </a:t>
            </a:r>
            <a:r>
              <a:rPr lang="de-DE" altLang="en-US" i="1" dirty="0" err="1" smtClean="0">
                <a:solidFill>
                  <a:srgbClr val="C00000"/>
                </a:solidFill>
              </a:rPr>
              <a:t>are</a:t>
            </a:r>
            <a:r>
              <a:rPr lang="de-DE" altLang="en-US" i="1" dirty="0" smtClean="0">
                <a:solidFill>
                  <a:srgbClr val="C00000"/>
                </a:solidFill>
              </a:rPr>
              <a:t> </a:t>
            </a:r>
            <a:r>
              <a:rPr lang="de-DE" altLang="en-US" i="1" dirty="0" err="1" smtClean="0">
                <a:solidFill>
                  <a:srgbClr val="C00000"/>
                </a:solidFill>
              </a:rPr>
              <a:t>more</a:t>
            </a:r>
            <a:r>
              <a:rPr lang="de-DE" altLang="en-US" i="1" dirty="0" smtClean="0">
                <a:solidFill>
                  <a:srgbClr val="C00000"/>
                </a:solidFill>
              </a:rPr>
              <a:t> </a:t>
            </a:r>
            <a:r>
              <a:rPr lang="de-DE" altLang="en-US" i="1" dirty="0" err="1" smtClean="0">
                <a:solidFill>
                  <a:srgbClr val="C00000"/>
                </a:solidFill>
              </a:rPr>
              <a:t>pronounced</a:t>
            </a:r>
            <a:r>
              <a:rPr lang="de-DE" altLang="en-US" i="1" dirty="0" smtClean="0">
                <a:solidFill>
                  <a:srgbClr val="C00000"/>
                </a:solidFill>
              </a:rPr>
              <a:t> in </a:t>
            </a:r>
            <a:r>
              <a:rPr lang="de-DE" altLang="en-US" i="1" dirty="0" err="1" smtClean="0">
                <a:solidFill>
                  <a:srgbClr val="C00000"/>
                </a:solidFill>
              </a:rPr>
              <a:t>stable</a:t>
            </a:r>
            <a:r>
              <a:rPr lang="de-DE" altLang="en-US" i="1" dirty="0" smtClean="0">
                <a:solidFill>
                  <a:srgbClr val="C00000"/>
                </a:solidFill>
              </a:rPr>
              <a:t> </a:t>
            </a:r>
            <a:r>
              <a:rPr lang="de-DE" altLang="en-US" i="1" dirty="0" err="1" smtClean="0">
                <a:solidFill>
                  <a:srgbClr val="C00000"/>
                </a:solidFill>
              </a:rPr>
              <a:t>stratification</a:t>
            </a:r>
            <a:endParaRPr lang="de-DE" altLang="en-US" i="1" dirty="0" smtClean="0">
              <a:solidFill>
                <a:srgbClr val="C00000"/>
              </a:solidFill>
            </a:endParaRPr>
          </a:p>
          <a:p>
            <a:pPr eaLnBrk="1" hangingPunct="1">
              <a:lnSpc>
                <a:spcPct val="150000"/>
              </a:lnSpc>
              <a:buSzPct val="125000"/>
              <a:buFontTx/>
              <a:buBlip>
                <a:blip r:embed="rId3"/>
              </a:buBlip>
            </a:pPr>
            <a:r>
              <a:rPr lang="de-DE" altLang="en-US" dirty="0" smtClean="0"/>
              <a:t>Fit </a:t>
            </a:r>
            <a:r>
              <a:rPr lang="de-DE" altLang="en-US" dirty="0" err="1" smtClean="0"/>
              <a:t>Gaussian</a:t>
            </a:r>
            <a:r>
              <a:rPr lang="de-DE" altLang="en-US" dirty="0" smtClean="0"/>
              <a:t> </a:t>
            </a:r>
            <a:r>
              <a:rPr lang="de-DE" altLang="en-US" dirty="0" err="1" smtClean="0"/>
              <a:t>to</a:t>
            </a:r>
            <a:r>
              <a:rPr lang="de-DE" altLang="en-US" dirty="0" smtClean="0"/>
              <a:t> CFD, </a:t>
            </a:r>
            <a:r>
              <a:rPr lang="de-DE" altLang="en-US" dirty="0" err="1" smtClean="0"/>
              <a:t>extract</a:t>
            </a:r>
            <a:r>
              <a:rPr lang="de-DE" altLang="en-US" dirty="0" smtClean="0"/>
              <a:t> </a:t>
            </a:r>
            <a:r>
              <a:rPr lang="de-DE" altLang="en-US" dirty="0" err="1" smtClean="0"/>
              <a:t>change</a:t>
            </a:r>
            <a:r>
              <a:rPr lang="de-DE" altLang="en-US" dirty="0" smtClean="0"/>
              <a:t> </a:t>
            </a:r>
            <a:r>
              <a:rPr lang="de-DE" altLang="en-US" dirty="0" err="1" smtClean="0"/>
              <a:t>of</a:t>
            </a:r>
            <a:r>
              <a:rPr lang="de-DE" altLang="en-US" dirty="0" smtClean="0"/>
              <a:t> </a:t>
            </a:r>
            <a:r>
              <a:rPr lang="de-DE" altLang="en-US" dirty="0" err="1" smtClean="0"/>
              <a:t>maximum</a:t>
            </a:r>
            <a:r>
              <a:rPr lang="de-DE" altLang="en-US" dirty="0" smtClean="0"/>
              <a:t> relativ </a:t>
            </a:r>
            <a:r>
              <a:rPr lang="de-DE" altLang="en-US" dirty="0" err="1" smtClean="0"/>
              <a:t>to</a:t>
            </a:r>
            <a:r>
              <a:rPr lang="de-DE" altLang="en-US" dirty="0" smtClean="0"/>
              <a:t> neutral </a:t>
            </a:r>
            <a:r>
              <a:rPr lang="de-DE" altLang="en-US" dirty="0" err="1" smtClean="0"/>
              <a:t>case</a:t>
            </a:r>
            <a:endParaRPr lang="de-DE" altLang="en-US" dirty="0" smtClean="0"/>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Stability</a:t>
            </a:r>
            <a:r>
              <a:rPr lang="de-DE" altLang="en-US" sz="2400" b="1" dirty="0" smtClean="0">
                <a:solidFill>
                  <a:schemeClr val="tx1"/>
                </a:solidFill>
              </a:rPr>
              <a:t> </a:t>
            </a:r>
            <a:r>
              <a:rPr lang="de-DE" altLang="en-US" sz="2400" b="1" dirty="0" err="1" smtClean="0">
                <a:solidFill>
                  <a:schemeClr val="tx1"/>
                </a:solidFill>
              </a:rPr>
              <a:t>wake</a:t>
            </a:r>
            <a:r>
              <a:rPr lang="de-DE" altLang="en-US" sz="2400" b="1" dirty="0" smtClean="0">
                <a:solidFill>
                  <a:schemeClr val="tx1"/>
                </a:solidFill>
              </a:rPr>
              <a:t> </a:t>
            </a:r>
            <a:r>
              <a:rPr lang="de-DE" altLang="en-US" sz="2400" b="1" dirty="0" err="1" smtClean="0">
                <a:solidFill>
                  <a:schemeClr val="tx1"/>
                </a:solidFill>
              </a:rPr>
              <a:t>transformation</a:t>
            </a:r>
            <a:endParaRPr lang="en-US" altLang="en-US" sz="2400" b="1" dirty="0" smtClean="0">
              <a:solidFill>
                <a:schemeClr val="tx1"/>
              </a:solidFill>
            </a:endParaRPr>
          </a:p>
        </p:txBody>
      </p:sp>
      <p:pic>
        <p:nvPicPr>
          <p:cNvPr id="10242" name="Picture 2" descr="E:\temp\pics\wakeDef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450" y="3119909"/>
            <a:ext cx="7924800" cy="284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68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7473950" cy="785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We</a:t>
            </a:r>
            <a:r>
              <a:rPr lang="de-DE" altLang="en-US" dirty="0" smtClean="0"/>
              <a:t> </a:t>
            </a:r>
            <a:r>
              <a:rPr lang="de-DE" altLang="en-US" dirty="0" err="1" smtClean="0"/>
              <a:t>can</a:t>
            </a:r>
            <a:r>
              <a:rPr lang="de-DE" altLang="en-US" dirty="0" smtClean="0"/>
              <a:t> fit a </a:t>
            </a:r>
            <a:r>
              <a:rPr lang="de-DE" altLang="en-US" dirty="0" err="1" smtClean="0"/>
              <a:t>function</a:t>
            </a:r>
            <a:r>
              <a:rPr lang="de-DE" altLang="en-US" b="1" i="1" dirty="0" smtClean="0">
                <a:solidFill>
                  <a:srgbClr val="0070C0"/>
                </a:solidFill>
              </a:rPr>
              <a:t> </a:t>
            </a:r>
            <a:r>
              <a:rPr lang="de-DE" altLang="en-US" dirty="0" err="1" smtClean="0"/>
              <a:t>to</a:t>
            </a:r>
            <a:r>
              <a:rPr lang="de-DE" altLang="en-US" dirty="0" smtClean="0"/>
              <a:t> CFD </a:t>
            </a:r>
            <a:r>
              <a:rPr lang="de-DE" altLang="en-US" dirty="0" err="1" smtClean="0"/>
              <a:t>results</a:t>
            </a:r>
            <a:r>
              <a:rPr lang="de-DE" altLang="en-US" dirty="0" smtClean="0"/>
              <a:t> </a:t>
            </a:r>
            <a:r>
              <a:rPr lang="de-DE" altLang="en-US" dirty="0" err="1" smtClean="0"/>
              <a:t>of</a:t>
            </a:r>
            <a:r>
              <a:rPr lang="de-DE" altLang="en-US" dirty="0" smtClean="0"/>
              <a:t> </a:t>
            </a:r>
            <a:r>
              <a:rPr lang="de-DE" altLang="en-US" dirty="0" err="1" smtClean="0"/>
              <a:t>wake</a:t>
            </a:r>
            <a:r>
              <a:rPr lang="de-DE" altLang="en-US" dirty="0" smtClean="0"/>
              <a:t> </a:t>
            </a:r>
            <a:r>
              <a:rPr lang="de-DE" altLang="en-US" dirty="0" err="1" smtClean="0"/>
              <a:t>deficit</a:t>
            </a:r>
            <a:r>
              <a:rPr lang="de-DE" altLang="en-US" dirty="0" smtClean="0"/>
              <a:t> </a:t>
            </a:r>
            <a:r>
              <a:rPr lang="de-DE" altLang="en-US" dirty="0" err="1" smtClean="0"/>
              <a:t>changes</a:t>
            </a:r>
            <a:r>
              <a:rPr lang="de-DE" altLang="en-US" dirty="0"/>
              <a:t> 	</a:t>
            </a:r>
            <a:r>
              <a:rPr lang="de-DE" altLang="en-US" dirty="0" smtClean="0"/>
              <a:t>             due </a:t>
            </a:r>
            <a:r>
              <a:rPr lang="de-DE" altLang="en-US" dirty="0" err="1" smtClean="0"/>
              <a:t>to</a:t>
            </a:r>
            <a:r>
              <a:rPr lang="de-DE" altLang="en-US" dirty="0" smtClean="0"/>
              <a:t> thermal </a:t>
            </a:r>
            <a:r>
              <a:rPr lang="de-DE" altLang="en-US" dirty="0" err="1" smtClean="0"/>
              <a:t>stratification</a:t>
            </a:r>
            <a:r>
              <a:rPr lang="de-DE" altLang="en-US" dirty="0" smtClean="0"/>
              <a:t> </a:t>
            </a:r>
            <a:r>
              <a:rPr lang="de-DE" altLang="en-US" dirty="0" err="1" smtClean="0"/>
              <a:t>along</a:t>
            </a:r>
            <a:r>
              <a:rPr lang="de-DE" altLang="en-US" dirty="0" smtClean="0"/>
              <a:t> </a:t>
            </a:r>
            <a:r>
              <a:rPr lang="de-DE" altLang="en-US" dirty="0" err="1" smtClean="0"/>
              <a:t>the</a:t>
            </a:r>
            <a:r>
              <a:rPr lang="de-DE" altLang="en-US" dirty="0" smtClean="0"/>
              <a:t> </a:t>
            </a:r>
            <a:r>
              <a:rPr lang="de-DE" altLang="en-US" dirty="0" err="1" smtClean="0"/>
              <a:t>centre</a:t>
            </a:r>
            <a:r>
              <a:rPr lang="de-DE" altLang="en-US" dirty="0" smtClean="0"/>
              <a:t> </a:t>
            </a:r>
            <a:r>
              <a:rPr lang="de-DE" altLang="en-US" dirty="0" err="1" smtClean="0"/>
              <a:t>line</a:t>
            </a:r>
            <a:endParaRPr lang="de-DE" altLang="en-US" dirty="0" smtClean="0"/>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Stability</a:t>
            </a:r>
            <a:r>
              <a:rPr lang="de-DE" altLang="en-US" sz="2400" b="1" dirty="0" smtClean="0">
                <a:solidFill>
                  <a:schemeClr val="tx1"/>
                </a:solidFill>
              </a:rPr>
              <a:t> </a:t>
            </a:r>
            <a:r>
              <a:rPr lang="de-DE" altLang="en-US" sz="2400" b="1" dirty="0" err="1" smtClean="0">
                <a:solidFill>
                  <a:schemeClr val="tx1"/>
                </a:solidFill>
              </a:rPr>
              <a:t>wake</a:t>
            </a:r>
            <a:r>
              <a:rPr lang="de-DE" altLang="en-US" sz="2400" b="1" dirty="0" smtClean="0">
                <a:solidFill>
                  <a:schemeClr val="tx1"/>
                </a:solidFill>
              </a:rPr>
              <a:t> </a:t>
            </a:r>
            <a:r>
              <a:rPr lang="de-DE" altLang="en-US" sz="2400" b="1" dirty="0" err="1" smtClean="0">
                <a:solidFill>
                  <a:schemeClr val="tx1"/>
                </a:solidFill>
              </a:rPr>
              <a:t>transformation</a:t>
            </a:r>
            <a:endParaRPr lang="en-US" altLang="en-US" sz="2400" b="1" dirty="0" smtClean="0">
              <a:solidFill>
                <a:schemeClr val="tx1"/>
              </a:solidFill>
            </a:endParaRPr>
          </a:p>
        </p:txBody>
      </p:sp>
      <p:pic>
        <p:nvPicPr>
          <p:cNvPr id="11266" name="Picture 2" descr="E:\temp\pics\tem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851" y="2057400"/>
            <a:ext cx="5791200" cy="669731"/>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E:\temp\pics\fitUnstab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99" y="3477769"/>
            <a:ext cx="4577494" cy="250709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E:\temp\pics\fitStabl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7593" y="3461074"/>
            <a:ext cx="4523707" cy="251464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3575050" y="5181600"/>
            <a:ext cx="1032543" cy="369332"/>
          </a:xfrm>
          <a:prstGeom prst="rect">
            <a:avLst/>
          </a:prstGeom>
          <a:noFill/>
        </p:spPr>
        <p:txBody>
          <a:bodyPr wrap="square" rtlCol="0">
            <a:spAutoFit/>
          </a:bodyPr>
          <a:lstStyle/>
          <a:p>
            <a:r>
              <a:rPr lang="de-DE" dirty="0" err="1" smtClean="0">
                <a:solidFill>
                  <a:srgbClr val="C00000"/>
                </a:solidFill>
              </a:rPr>
              <a:t>unstable</a:t>
            </a:r>
            <a:endParaRPr lang="en-US" dirty="0">
              <a:solidFill>
                <a:srgbClr val="C00000"/>
              </a:solidFill>
            </a:endParaRPr>
          </a:p>
        </p:txBody>
      </p:sp>
      <p:sp>
        <p:nvSpPr>
          <p:cNvPr id="10" name="Textfeld 9"/>
          <p:cNvSpPr txBox="1"/>
          <p:nvPr/>
        </p:nvSpPr>
        <p:spPr>
          <a:xfrm>
            <a:off x="8223250" y="5149334"/>
            <a:ext cx="782971" cy="369332"/>
          </a:xfrm>
          <a:prstGeom prst="rect">
            <a:avLst/>
          </a:prstGeom>
          <a:noFill/>
        </p:spPr>
        <p:txBody>
          <a:bodyPr wrap="square" rtlCol="0">
            <a:spAutoFit/>
          </a:bodyPr>
          <a:lstStyle/>
          <a:p>
            <a:r>
              <a:rPr lang="de-DE" dirty="0" err="1" smtClean="0">
                <a:solidFill>
                  <a:srgbClr val="C00000"/>
                </a:solidFill>
              </a:rPr>
              <a:t>stable</a:t>
            </a:r>
            <a:endParaRPr lang="en-US" dirty="0">
              <a:solidFill>
                <a:srgbClr val="C00000"/>
              </a:solidFill>
            </a:endParaRPr>
          </a:p>
        </p:txBody>
      </p:sp>
    </p:spTree>
    <p:extLst>
      <p:ext uri="{BB962C8B-B14F-4D97-AF65-F5344CB8AC3E}">
        <p14:creationId xmlns:p14="http://schemas.microsoft.com/office/powerpoint/2010/main" val="16620288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6" name="object 3"/>
          <p:cNvSpPr txBox="1">
            <a:spLocks noChangeArrowheads="1"/>
          </p:cNvSpPr>
          <p:nvPr/>
        </p:nvSpPr>
        <p:spPr bwMode="auto">
          <a:xfrm>
            <a:off x="3194050" y="2133600"/>
            <a:ext cx="3810000"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98450"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marL="355600" indent="-342900" eaLnBrk="1" hangingPunct="1">
              <a:lnSpc>
                <a:spcPct val="150000"/>
              </a:lnSpc>
              <a:buFont typeface="+mj-lt"/>
              <a:buAutoNum type="arabicParenR"/>
            </a:pPr>
            <a:r>
              <a:rPr lang="en-US" altLang="en-US" dirty="0" smtClean="0"/>
              <a:t>Motivation</a:t>
            </a:r>
          </a:p>
          <a:p>
            <a:pPr marL="355600" indent="-342900" eaLnBrk="1" hangingPunct="1">
              <a:lnSpc>
                <a:spcPct val="150000"/>
              </a:lnSpc>
              <a:buFont typeface="+mj-lt"/>
              <a:buAutoNum type="arabicParenR"/>
            </a:pPr>
            <a:r>
              <a:rPr lang="de-DE" altLang="en-US" dirty="0" err="1" smtClean="0"/>
              <a:t>Mesoscale</a:t>
            </a:r>
            <a:r>
              <a:rPr lang="de-DE" altLang="en-US" dirty="0" smtClean="0"/>
              <a:t> </a:t>
            </a:r>
            <a:r>
              <a:rPr lang="de-DE" altLang="en-US" dirty="0" err="1" smtClean="0"/>
              <a:t>simulation</a:t>
            </a:r>
            <a:endParaRPr lang="de-DE" altLang="en-US" dirty="0" smtClean="0"/>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CFD</a:t>
            </a:r>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a:t>
            </a:r>
            <a:r>
              <a:rPr lang="de-DE" altLang="en-US" dirty="0" err="1" smtClean="0"/>
              <a:t>flapFOAM</a:t>
            </a:r>
            <a:endParaRPr lang="de-DE" altLang="en-US" dirty="0" smtClean="0"/>
          </a:p>
          <a:p>
            <a:pPr marL="355600" indent="-342900" eaLnBrk="1" hangingPunct="1">
              <a:lnSpc>
                <a:spcPct val="150000"/>
              </a:lnSpc>
              <a:buFont typeface="+mj-lt"/>
              <a:buAutoNum type="arabicParenR"/>
            </a:pPr>
            <a:r>
              <a:rPr lang="de-DE" altLang="en-US" dirty="0" err="1" smtClean="0"/>
              <a:t>Comparision</a:t>
            </a:r>
            <a:r>
              <a:rPr lang="de-DE" altLang="en-US" dirty="0" smtClean="0"/>
              <a:t> </a:t>
            </a:r>
            <a:r>
              <a:rPr lang="de-DE" altLang="en-US" dirty="0" err="1" smtClean="0"/>
              <a:t>to</a:t>
            </a:r>
            <a:r>
              <a:rPr lang="de-DE" altLang="en-US" dirty="0" smtClean="0"/>
              <a:t> SCADA </a:t>
            </a:r>
            <a:r>
              <a:rPr lang="de-DE" altLang="en-US" dirty="0" err="1" smtClean="0"/>
              <a:t>data</a:t>
            </a:r>
            <a:endParaRPr lang="de-DE" altLang="en-US" dirty="0" smtClean="0"/>
          </a:p>
          <a:p>
            <a:pPr marL="355600" indent="-342900" eaLnBrk="1" hangingPunct="1">
              <a:lnSpc>
                <a:spcPct val="150000"/>
              </a:lnSpc>
              <a:buFont typeface="+mj-lt"/>
              <a:buAutoNum type="arabicParenR"/>
            </a:pPr>
            <a:r>
              <a:rPr lang="de-DE" altLang="en-US" dirty="0" smtClean="0"/>
              <a:t>Summary</a:t>
            </a:r>
          </a:p>
          <a:p>
            <a:pPr marL="355600" indent="-342900" eaLnBrk="1" hangingPunct="1">
              <a:lnSpc>
                <a:spcPct val="150000"/>
              </a:lnSpc>
              <a:buFont typeface="+mj-lt"/>
              <a:buAutoNum type="arabicParenR"/>
            </a:pPr>
            <a:endParaRPr lang="en-US" altLang="en-US" dirty="0" smtClean="0"/>
          </a:p>
        </p:txBody>
      </p:sp>
      <p:sp>
        <p:nvSpPr>
          <p:cNvPr id="8" name="bk object 33"/>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9" name="object 2"/>
          <p:cNvSpPr txBox="1">
            <a:spLocks/>
          </p:cNvSpPr>
          <p:nvPr/>
        </p:nvSpPr>
        <p:spPr bwMode="auto">
          <a:xfrm>
            <a:off x="415354" y="2145792"/>
            <a:ext cx="2702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r>
              <a:rPr lang="en-US" altLang="en-US" sz="2400" b="1" dirty="0" smtClean="0">
                <a:solidFill>
                  <a:srgbClr val="000000"/>
                </a:solidFill>
              </a:rPr>
              <a:t>Content</a:t>
            </a:r>
            <a:endParaRPr lang="en-US" altLang="en-US" sz="2400" b="1" dirty="0">
              <a:solidFill>
                <a:srgbClr val="000000"/>
              </a:solidFill>
            </a:endParaRPr>
          </a:p>
        </p:txBody>
      </p:sp>
    </p:spTree>
    <p:extLst>
      <p:ext uri="{BB962C8B-B14F-4D97-AF65-F5344CB8AC3E}">
        <p14:creationId xmlns:p14="http://schemas.microsoft.com/office/powerpoint/2010/main" val="40211645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E:\temp\pics\H4D_A_VDe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194" y="2893283"/>
            <a:ext cx="3821113" cy="3053595"/>
          </a:xfrm>
          <a:prstGeom prst="rect">
            <a:avLst/>
          </a:prstGeom>
          <a:noFill/>
          <a:extLst>
            <a:ext uri="{909E8E84-426E-40DD-AFC4-6F175D3DCCD1}">
              <a14:hiddenFill xmlns:a14="http://schemas.microsoft.com/office/drawing/2010/main">
                <a:solidFill>
                  <a:srgbClr val="FFFFFF"/>
                </a:solidFill>
              </a14:hiddenFill>
            </a:ext>
          </a:extLst>
        </p:spPr>
      </p:pic>
      <p:sp>
        <p:nvSpPr>
          <p:cNvPr id="10243" name="object 3"/>
          <p:cNvSpPr txBox="1">
            <a:spLocks noChangeArrowheads="1"/>
          </p:cNvSpPr>
          <p:nvPr/>
        </p:nvSpPr>
        <p:spPr bwMode="auto">
          <a:xfrm>
            <a:off x="444500" y="1066800"/>
            <a:ext cx="7473950" cy="785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4"/>
              </a:buBlip>
            </a:pPr>
            <a:r>
              <a:rPr lang="de-DE" altLang="en-US" dirty="0" err="1" smtClean="0"/>
              <a:t>We</a:t>
            </a:r>
            <a:r>
              <a:rPr lang="de-DE" altLang="en-US" dirty="0" smtClean="0"/>
              <a:t> </a:t>
            </a:r>
            <a:r>
              <a:rPr lang="de-DE" altLang="en-US" dirty="0" err="1" smtClean="0"/>
              <a:t>can</a:t>
            </a:r>
            <a:r>
              <a:rPr lang="de-DE" altLang="en-US" dirty="0" smtClean="0"/>
              <a:t> fit a </a:t>
            </a:r>
            <a:r>
              <a:rPr lang="de-DE" altLang="en-US" dirty="0" err="1" smtClean="0"/>
              <a:t>function</a:t>
            </a:r>
            <a:r>
              <a:rPr lang="de-DE" altLang="en-US" b="1" i="1" dirty="0" smtClean="0">
                <a:solidFill>
                  <a:srgbClr val="0070C0"/>
                </a:solidFill>
              </a:rPr>
              <a:t> </a:t>
            </a:r>
            <a:r>
              <a:rPr lang="de-DE" altLang="en-US" dirty="0" err="1" smtClean="0"/>
              <a:t>to</a:t>
            </a:r>
            <a:r>
              <a:rPr lang="de-DE" altLang="en-US" dirty="0" smtClean="0"/>
              <a:t> CFD </a:t>
            </a:r>
            <a:r>
              <a:rPr lang="de-DE" altLang="en-US" dirty="0" err="1" smtClean="0"/>
              <a:t>results</a:t>
            </a:r>
            <a:r>
              <a:rPr lang="de-DE" altLang="en-US" dirty="0" smtClean="0"/>
              <a:t> </a:t>
            </a:r>
            <a:r>
              <a:rPr lang="de-DE" altLang="en-US" dirty="0" err="1" smtClean="0"/>
              <a:t>of</a:t>
            </a:r>
            <a:r>
              <a:rPr lang="de-DE" altLang="en-US" dirty="0" smtClean="0"/>
              <a:t> </a:t>
            </a:r>
            <a:r>
              <a:rPr lang="de-DE" altLang="en-US" dirty="0" err="1" smtClean="0"/>
              <a:t>wake</a:t>
            </a:r>
            <a:r>
              <a:rPr lang="de-DE" altLang="en-US" dirty="0" smtClean="0"/>
              <a:t> </a:t>
            </a:r>
            <a:r>
              <a:rPr lang="de-DE" altLang="en-US" dirty="0" err="1" smtClean="0"/>
              <a:t>deficit</a:t>
            </a:r>
            <a:r>
              <a:rPr lang="de-DE" altLang="en-US" dirty="0" smtClean="0"/>
              <a:t> </a:t>
            </a:r>
            <a:r>
              <a:rPr lang="de-DE" altLang="en-US" dirty="0" err="1" smtClean="0"/>
              <a:t>changes</a:t>
            </a:r>
            <a:r>
              <a:rPr lang="de-DE" altLang="en-US" dirty="0"/>
              <a:t> 	</a:t>
            </a:r>
            <a:r>
              <a:rPr lang="de-DE" altLang="en-US" dirty="0" smtClean="0"/>
              <a:t>             due </a:t>
            </a:r>
            <a:r>
              <a:rPr lang="de-DE" altLang="en-US" dirty="0" err="1" smtClean="0"/>
              <a:t>to</a:t>
            </a:r>
            <a:r>
              <a:rPr lang="de-DE" altLang="en-US" dirty="0" smtClean="0"/>
              <a:t> thermal </a:t>
            </a:r>
            <a:r>
              <a:rPr lang="de-DE" altLang="en-US" dirty="0" err="1" smtClean="0"/>
              <a:t>stratification</a:t>
            </a:r>
            <a:r>
              <a:rPr lang="de-DE" altLang="en-US" dirty="0" smtClean="0"/>
              <a:t> </a:t>
            </a:r>
            <a:r>
              <a:rPr lang="de-DE" altLang="en-US" dirty="0" err="1" smtClean="0"/>
              <a:t>along</a:t>
            </a:r>
            <a:r>
              <a:rPr lang="de-DE" altLang="en-US" dirty="0" smtClean="0"/>
              <a:t> </a:t>
            </a:r>
            <a:r>
              <a:rPr lang="de-DE" altLang="en-US" dirty="0" err="1" smtClean="0"/>
              <a:t>the</a:t>
            </a:r>
            <a:r>
              <a:rPr lang="de-DE" altLang="en-US" dirty="0" smtClean="0"/>
              <a:t> </a:t>
            </a:r>
            <a:r>
              <a:rPr lang="de-DE" altLang="en-US" dirty="0" err="1" smtClean="0"/>
              <a:t>centre</a:t>
            </a:r>
            <a:r>
              <a:rPr lang="de-DE" altLang="en-US" dirty="0" smtClean="0"/>
              <a:t> </a:t>
            </a:r>
            <a:r>
              <a:rPr lang="de-DE" altLang="en-US" dirty="0" err="1" smtClean="0"/>
              <a:t>line</a:t>
            </a:r>
            <a:endParaRPr lang="de-DE" altLang="en-US" dirty="0" smtClean="0"/>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Stability</a:t>
            </a:r>
            <a:r>
              <a:rPr lang="de-DE" altLang="en-US" sz="2400" b="1" dirty="0" smtClean="0">
                <a:solidFill>
                  <a:schemeClr val="tx1"/>
                </a:solidFill>
              </a:rPr>
              <a:t> </a:t>
            </a:r>
            <a:r>
              <a:rPr lang="de-DE" altLang="en-US" sz="2400" b="1" dirty="0" err="1" smtClean="0">
                <a:solidFill>
                  <a:schemeClr val="tx1"/>
                </a:solidFill>
              </a:rPr>
              <a:t>wake</a:t>
            </a:r>
            <a:r>
              <a:rPr lang="de-DE" altLang="en-US" sz="2400" b="1" dirty="0" smtClean="0">
                <a:solidFill>
                  <a:schemeClr val="tx1"/>
                </a:solidFill>
              </a:rPr>
              <a:t> </a:t>
            </a:r>
            <a:r>
              <a:rPr lang="de-DE" altLang="en-US" sz="2400" b="1" dirty="0" err="1" smtClean="0">
                <a:solidFill>
                  <a:schemeClr val="tx1"/>
                </a:solidFill>
              </a:rPr>
              <a:t>transformation</a:t>
            </a:r>
            <a:endParaRPr lang="en-US" altLang="en-US" sz="2400" b="1" dirty="0" smtClean="0">
              <a:solidFill>
                <a:schemeClr val="tx1"/>
              </a:solidFill>
            </a:endParaRPr>
          </a:p>
        </p:txBody>
      </p:sp>
      <p:sp>
        <p:nvSpPr>
          <p:cNvPr id="10" name="Textfeld 9"/>
          <p:cNvSpPr txBox="1"/>
          <p:nvPr/>
        </p:nvSpPr>
        <p:spPr>
          <a:xfrm>
            <a:off x="995394" y="3121883"/>
            <a:ext cx="935371" cy="369332"/>
          </a:xfrm>
          <a:prstGeom prst="rect">
            <a:avLst/>
          </a:prstGeom>
          <a:noFill/>
        </p:spPr>
        <p:txBody>
          <a:bodyPr wrap="square" rtlCol="0">
            <a:spAutoFit/>
          </a:bodyPr>
          <a:lstStyle/>
          <a:p>
            <a:r>
              <a:rPr lang="de-DE" dirty="0" err="1" smtClean="0">
                <a:solidFill>
                  <a:srgbClr val="C00000"/>
                </a:solidFill>
              </a:rPr>
              <a:t>Ainslie</a:t>
            </a:r>
            <a:endParaRPr lang="en-US" dirty="0">
              <a:solidFill>
                <a:srgbClr val="C00000"/>
              </a:solidFill>
            </a:endParaRPr>
          </a:p>
        </p:txBody>
      </p:sp>
      <p:pic>
        <p:nvPicPr>
          <p:cNvPr id="12290" name="Picture 2" descr="E:\temp\pics\tem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450" y="1902420"/>
            <a:ext cx="8178800" cy="69386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E:\temp\pics\H4D_J_VDef.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52994" y="2890966"/>
            <a:ext cx="3785870" cy="3025431"/>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p:cNvSpPr txBox="1"/>
          <p:nvPr/>
        </p:nvSpPr>
        <p:spPr>
          <a:xfrm>
            <a:off x="5142452" y="3129440"/>
            <a:ext cx="935371" cy="369332"/>
          </a:xfrm>
          <a:prstGeom prst="rect">
            <a:avLst/>
          </a:prstGeom>
          <a:noFill/>
        </p:spPr>
        <p:txBody>
          <a:bodyPr wrap="square" rtlCol="0">
            <a:spAutoFit/>
          </a:bodyPr>
          <a:lstStyle/>
          <a:p>
            <a:r>
              <a:rPr lang="de-DE" dirty="0" smtClean="0">
                <a:solidFill>
                  <a:srgbClr val="C00000"/>
                </a:solidFill>
              </a:rPr>
              <a:t>Jensen</a:t>
            </a:r>
            <a:endParaRPr lang="en-US" dirty="0">
              <a:solidFill>
                <a:srgbClr val="C00000"/>
              </a:solidFill>
            </a:endParaRPr>
          </a:p>
        </p:txBody>
      </p:sp>
    </p:spTree>
    <p:extLst>
      <p:ext uri="{BB962C8B-B14F-4D97-AF65-F5344CB8AC3E}">
        <p14:creationId xmlns:p14="http://schemas.microsoft.com/office/powerpoint/2010/main" val="34759759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9" name="object 2"/>
          <p:cNvSpPr txBox="1">
            <a:spLocks/>
          </p:cNvSpPr>
          <p:nvPr/>
        </p:nvSpPr>
        <p:spPr bwMode="auto">
          <a:xfrm>
            <a:off x="415354" y="2145792"/>
            <a:ext cx="2702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r>
              <a:rPr lang="en-US" altLang="en-US" sz="2400" b="1" dirty="0" smtClean="0">
                <a:solidFill>
                  <a:srgbClr val="000000"/>
                </a:solidFill>
              </a:rPr>
              <a:t>Content</a:t>
            </a:r>
            <a:endParaRPr lang="en-US" altLang="en-US" sz="2400" b="1" dirty="0">
              <a:solidFill>
                <a:srgbClr val="000000"/>
              </a:solidFill>
            </a:endParaRPr>
          </a:p>
        </p:txBody>
      </p:sp>
      <p:sp>
        <p:nvSpPr>
          <p:cNvPr id="10" name="bk object 33"/>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7" name="object 3"/>
          <p:cNvSpPr txBox="1">
            <a:spLocks noChangeArrowheads="1"/>
          </p:cNvSpPr>
          <p:nvPr/>
        </p:nvSpPr>
        <p:spPr bwMode="auto">
          <a:xfrm>
            <a:off x="3194050" y="2133600"/>
            <a:ext cx="3810000"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98450"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marL="355600" indent="-342900" eaLnBrk="1" hangingPunct="1">
              <a:lnSpc>
                <a:spcPct val="150000"/>
              </a:lnSpc>
              <a:buFont typeface="+mj-lt"/>
              <a:buAutoNum type="arabicParenR"/>
            </a:pPr>
            <a:r>
              <a:rPr lang="en-US" altLang="en-US" dirty="0" smtClean="0"/>
              <a:t>Motivation</a:t>
            </a:r>
          </a:p>
          <a:p>
            <a:pPr marL="355600" indent="-342900" eaLnBrk="1" hangingPunct="1">
              <a:lnSpc>
                <a:spcPct val="150000"/>
              </a:lnSpc>
              <a:buFont typeface="+mj-lt"/>
              <a:buAutoNum type="arabicParenR"/>
            </a:pPr>
            <a:r>
              <a:rPr lang="de-DE" altLang="en-US" dirty="0" err="1" smtClean="0"/>
              <a:t>Mesoscale</a:t>
            </a:r>
            <a:r>
              <a:rPr lang="de-DE" altLang="en-US" dirty="0" smtClean="0"/>
              <a:t> </a:t>
            </a:r>
            <a:r>
              <a:rPr lang="de-DE" altLang="en-US" dirty="0" err="1" smtClean="0"/>
              <a:t>simulation</a:t>
            </a:r>
            <a:endParaRPr lang="de-DE" altLang="en-US" dirty="0" smtClean="0"/>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CFD</a:t>
            </a:r>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a:t>
            </a:r>
            <a:r>
              <a:rPr lang="de-DE" altLang="en-US" dirty="0" err="1" smtClean="0"/>
              <a:t>flapFOAM</a:t>
            </a:r>
            <a:endParaRPr lang="de-DE" altLang="en-US" dirty="0" smtClean="0"/>
          </a:p>
          <a:p>
            <a:pPr marL="355600" indent="-342900" eaLnBrk="1" hangingPunct="1">
              <a:lnSpc>
                <a:spcPct val="150000"/>
              </a:lnSpc>
              <a:buFont typeface="+mj-lt"/>
              <a:buAutoNum type="arabicParenR"/>
            </a:pPr>
            <a:r>
              <a:rPr lang="de-DE" altLang="en-US" b="1" dirty="0" err="1" smtClean="0">
                <a:solidFill>
                  <a:srgbClr val="C00000"/>
                </a:solidFill>
              </a:rPr>
              <a:t>Comparision</a:t>
            </a:r>
            <a:r>
              <a:rPr lang="de-DE" altLang="en-US" b="1" dirty="0" smtClean="0">
                <a:solidFill>
                  <a:srgbClr val="C00000"/>
                </a:solidFill>
              </a:rPr>
              <a:t> </a:t>
            </a:r>
            <a:r>
              <a:rPr lang="de-DE" altLang="en-US" b="1" dirty="0" err="1" smtClean="0">
                <a:solidFill>
                  <a:srgbClr val="C00000"/>
                </a:solidFill>
              </a:rPr>
              <a:t>to</a:t>
            </a:r>
            <a:r>
              <a:rPr lang="de-DE" altLang="en-US" b="1" dirty="0" smtClean="0">
                <a:solidFill>
                  <a:srgbClr val="C00000"/>
                </a:solidFill>
              </a:rPr>
              <a:t> SCADA </a:t>
            </a:r>
            <a:r>
              <a:rPr lang="de-DE" altLang="en-US" b="1" dirty="0" err="1" smtClean="0">
                <a:solidFill>
                  <a:srgbClr val="C00000"/>
                </a:solidFill>
              </a:rPr>
              <a:t>data</a:t>
            </a:r>
            <a:endParaRPr lang="de-DE" altLang="en-US" b="1" dirty="0" smtClean="0">
              <a:solidFill>
                <a:srgbClr val="C00000"/>
              </a:solidFill>
            </a:endParaRPr>
          </a:p>
          <a:p>
            <a:pPr marL="355600" indent="-342900" eaLnBrk="1" hangingPunct="1">
              <a:lnSpc>
                <a:spcPct val="150000"/>
              </a:lnSpc>
              <a:buFont typeface="+mj-lt"/>
              <a:buAutoNum type="arabicParenR"/>
            </a:pPr>
            <a:r>
              <a:rPr lang="de-DE" altLang="en-US" dirty="0" smtClean="0"/>
              <a:t>Summary</a:t>
            </a:r>
          </a:p>
          <a:p>
            <a:pPr marL="355600" indent="-342900" eaLnBrk="1" hangingPunct="1">
              <a:lnSpc>
                <a:spcPct val="150000"/>
              </a:lnSpc>
              <a:buFont typeface="+mj-lt"/>
              <a:buAutoNum type="arabicParenR"/>
            </a:pPr>
            <a:endParaRPr lang="en-US" altLang="en-US" dirty="0" smtClean="0"/>
          </a:p>
        </p:txBody>
      </p:sp>
    </p:spTree>
    <p:extLst>
      <p:ext uri="{BB962C8B-B14F-4D97-AF65-F5344CB8AC3E}">
        <p14:creationId xmlns:p14="http://schemas.microsoft.com/office/powerpoint/2010/main" val="9355953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7473950"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Two</a:t>
            </a:r>
            <a:r>
              <a:rPr lang="de-DE" altLang="en-US" dirty="0" smtClean="0"/>
              <a:t> </a:t>
            </a:r>
            <a:r>
              <a:rPr lang="de-DE" altLang="en-US" dirty="0" err="1" smtClean="0"/>
              <a:t>sets</a:t>
            </a:r>
            <a:r>
              <a:rPr lang="de-DE" altLang="en-US" dirty="0" smtClean="0"/>
              <a:t> </a:t>
            </a:r>
            <a:r>
              <a:rPr lang="de-DE" altLang="en-US" dirty="0" err="1" smtClean="0"/>
              <a:t>of</a:t>
            </a:r>
            <a:r>
              <a:rPr lang="de-DE" altLang="en-US" dirty="0" smtClean="0"/>
              <a:t> SCADA </a:t>
            </a:r>
            <a:r>
              <a:rPr lang="de-DE" altLang="en-US" dirty="0" err="1" smtClean="0"/>
              <a:t>measurements</a:t>
            </a:r>
            <a:r>
              <a:rPr lang="de-DE" altLang="en-US" dirty="0" smtClean="0"/>
              <a:t> </a:t>
            </a:r>
            <a:r>
              <a:rPr lang="de-DE" altLang="en-US" dirty="0" err="1" smtClean="0"/>
              <a:t>are</a:t>
            </a:r>
            <a:r>
              <a:rPr lang="de-DE" altLang="en-US" dirty="0" smtClean="0"/>
              <a:t> </a:t>
            </a:r>
            <a:r>
              <a:rPr lang="de-DE" altLang="en-US" dirty="0" err="1" smtClean="0"/>
              <a:t>available</a:t>
            </a:r>
            <a:r>
              <a:rPr lang="de-DE" altLang="en-US" dirty="0" smtClean="0"/>
              <a:t>:</a:t>
            </a:r>
          </a:p>
          <a:p>
            <a:pPr marL="800100" lvl="1" indent="-342900" eaLnBrk="1" hangingPunct="1">
              <a:lnSpc>
                <a:spcPct val="150000"/>
              </a:lnSpc>
              <a:buSzPct val="125000"/>
              <a:buFont typeface="+mj-lt"/>
              <a:buAutoNum type="alphaLcParenR"/>
            </a:pPr>
            <a:r>
              <a:rPr lang="de-DE" altLang="en-US" dirty="0" smtClean="0"/>
              <a:t>2011 – 2014 </a:t>
            </a:r>
          </a:p>
          <a:p>
            <a:pPr marL="800100" lvl="1" indent="-342900" eaLnBrk="1" hangingPunct="1">
              <a:lnSpc>
                <a:spcPct val="150000"/>
              </a:lnSpc>
              <a:buSzPct val="125000"/>
              <a:buFont typeface="+mj-lt"/>
              <a:buAutoNum type="alphaLcParenR"/>
            </a:pPr>
            <a:r>
              <a:rPr lang="de-DE" altLang="en-US" dirty="0" smtClean="0"/>
              <a:t>2015 </a:t>
            </a:r>
            <a:r>
              <a:rPr lang="de-DE" altLang="en-US" dirty="0" err="1" smtClean="0"/>
              <a:t>only</a:t>
            </a:r>
            <a:r>
              <a:rPr lang="de-DE" altLang="en-US" dirty="0" smtClean="0"/>
              <a:t>, </a:t>
            </a:r>
            <a:r>
              <a:rPr lang="de-DE" altLang="en-US" dirty="0" err="1" smtClean="0"/>
              <a:t>improved</a:t>
            </a:r>
            <a:r>
              <a:rPr lang="de-DE" altLang="en-US" dirty="0" smtClean="0"/>
              <a:t> </a:t>
            </a:r>
            <a:r>
              <a:rPr lang="de-DE" altLang="en-US" dirty="0" err="1" smtClean="0"/>
              <a:t>status</a:t>
            </a:r>
            <a:r>
              <a:rPr lang="de-DE" altLang="en-US" dirty="0" smtClean="0"/>
              <a:t> </a:t>
            </a:r>
            <a:r>
              <a:rPr lang="de-DE" altLang="en-US" dirty="0" err="1" smtClean="0"/>
              <a:t>signal</a:t>
            </a:r>
            <a:endParaRPr lang="de-DE" altLang="en-US" dirty="0" smtClean="0"/>
          </a:p>
          <a:p>
            <a:pPr eaLnBrk="1" hangingPunct="1">
              <a:lnSpc>
                <a:spcPct val="150000"/>
              </a:lnSpc>
              <a:buSzPct val="125000"/>
              <a:buFontTx/>
              <a:buBlip>
                <a:blip r:embed="rId3"/>
              </a:buBlip>
            </a:pPr>
            <a:r>
              <a:rPr lang="de-DE" altLang="en-US" dirty="0" smtClean="0"/>
              <a:t>Recall: WRF was </a:t>
            </a:r>
            <a:r>
              <a:rPr lang="de-DE" altLang="en-US" dirty="0" err="1" smtClean="0"/>
              <a:t>run</a:t>
            </a:r>
            <a:r>
              <a:rPr lang="de-DE" altLang="en-US" dirty="0" smtClean="0"/>
              <a:t> </a:t>
            </a:r>
            <a:r>
              <a:rPr lang="de-DE" altLang="en-US" dirty="0" err="1" smtClean="0"/>
              <a:t>for</a:t>
            </a:r>
            <a:r>
              <a:rPr lang="de-DE" altLang="en-US" dirty="0" smtClean="0"/>
              <a:t> </a:t>
            </a:r>
            <a:r>
              <a:rPr lang="de-DE" altLang="en-US" dirty="0" err="1" smtClean="0"/>
              <a:t>year</a:t>
            </a:r>
            <a:r>
              <a:rPr lang="de-DE" altLang="en-US" dirty="0" smtClean="0"/>
              <a:t> 2015</a:t>
            </a:r>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Comparison</a:t>
            </a:r>
            <a:r>
              <a:rPr lang="de-DE" altLang="en-US" sz="2400" b="1" dirty="0" smtClean="0">
                <a:solidFill>
                  <a:schemeClr val="tx1"/>
                </a:solidFill>
              </a:rPr>
              <a:t> </a:t>
            </a:r>
            <a:r>
              <a:rPr lang="de-DE" altLang="en-US" sz="2400" b="1" dirty="0" err="1" smtClean="0">
                <a:solidFill>
                  <a:schemeClr val="tx1"/>
                </a:solidFill>
              </a:rPr>
              <a:t>to</a:t>
            </a:r>
            <a:r>
              <a:rPr lang="de-DE" altLang="en-US" sz="2400" b="1" dirty="0" smtClean="0">
                <a:solidFill>
                  <a:schemeClr val="tx1"/>
                </a:solidFill>
              </a:rPr>
              <a:t> SCADA</a:t>
            </a:r>
            <a:endParaRPr lang="en-US" altLang="en-US" sz="2400" b="1" dirty="0" smtClean="0">
              <a:solidFill>
                <a:schemeClr val="tx1"/>
              </a:solidFill>
            </a:endParaRPr>
          </a:p>
        </p:txBody>
      </p:sp>
      <p:pic>
        <p:nvPicPr>
          <p:cNvPr id="14338" name="Picture 2" descr="E:\temp\pics\FinalResult-AEP-oldScad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564" y="2955833"/>
            <a:ext cx="3910307" cy="3033384"/>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E:\temp\pics\FinalResult-AEP-201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1475" y="2933533"/>
            <a:ext cx="3931196" cy="3049588"/>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p:cNvSpPr txBox="1"/>
          <p:nvPr/>
        </p:nvSpPr>
        <p:spPr>
          <a:xfrm>
            <a:off x="764286" y="2801945"/>
            <a:ext cx="2289556" cy="307777"/>
          </a:xfrm>
          <a:prstGeom prst="rect">
            <a:avLst/>
          </a:prstGeom>
          <a:noFill/>
        </p:spPr>
        <p:txBody>
          <a:bodyPr wrap="square" rtlCol="0">
            <a:spAutoFit/>
          </a:bodyPr>
          <a:lstStyle/>
          <a:p>
            <a:r>
              <a:rPr lang="de-DE" sz="1400" dirty="0" smtClean="0">
                <a:solidFill>
                  <a:srgbClr val="C00000"/>
                </a:solidFill>
              </a:rPr>
              <a:t>SCADA 2011 - 2014</a:t>
            </a:r>
            <a:endParaRPr lang="en-US" sz="1400" dirty="0">
              <a:solidFill>
                <a:srgbClr val="C00000"/>
              </a:solidFill>
            </a:endParaRPr>
          </a:p>
        </p:txBody>
      </p:sp>
      <p:sp>
        <p:nvSpPr>
          <p:cNvPr id="14" name="Textfeld 13"/>
          <p:cNvSpPr txBox="1"/>
          <p:nvPr/>
        </p:nvSpPr>
        <p:spPr>
          <a:xfrm>
            <a:off x="4633963" y="2791836"/>
            <a:ext cx="1512856" cy="307777"/>
          </a:xfrm>
          <a:prstGeom prst="rect">
            <a:avLst/>
          </a:prstGeom>
          <a:noFill/>
        </p:spPr>
        <p:txBody>
          <a:bodyPr wrap="square" rtlCol="0">
            <a:spAutoFit/>
          </a:bodyPr>
          <a:lstStyle/>
          <a:p>
            <a:r>
              <a:rPr lang="de-DE" sz="1400" dirty="0" smtClean="0">
                <a:solidFill>
                  <a:srgbClr val="C00000"/>
                </a:solidFill>
              </a:rPr>
              <a:t>SCADA 2015</a:t>
            </a:r>
            <a:endParaRPr lang="en-US" sz="1400" dirty="0">
              <a:solidFill>
                <a:srgbClr val="C00000"/>
              </a:solidFill>
            </a:endParaRPr>
          </a:p>
        </p:txBody>
      </p:sp>
    </p:spTree>
    <p:extLst>
      <p:ext uri="{BB962C8B-B14F-4D97-AF65-F5344CB8AC3E}">
        <p14:creationId xmlns:p14="http://schemas.microsoft.com/office/powerpoint/2010/main" val="4015589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747395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Mean</a:t>
            </a:r>
            <a:r>
              <a:rPr lang="de-DE" altLang="en-US" dirty="0" smtClean="0"/>
              <a:t> </a:t>
            </a:r>
            <a:r>
              <a:rPr lang="de-DE" altLang="en-US" dirty="0" err="1" smtClean="0"/>
              <a:t>of</a:t>
            </a:r>
            <a:r>
              <a:rPr lang="de-DE" altLang="en-US" dirty="0" smtClean="0"/>
              <a:t> SCADA AEP </a:t>
            </a:r>
            <a:r>
              <a:rPr lang="de-DE" altLang="en-US" dirty="0" err="1" smtClean="0"/>
              <a:t>shifts</a:t>
            </a:r>
            <a:r>
              <a:rPr lang="de-DE" altLang="en-US" dirty="0" smtClean="0"/>
              <a:t> </a:t>
            </a:r>
            <a:r>
              <a:rPr lang="de-DE" altLang="en-US" dirty="0" err="1" smtClean="0"/>
              <a:t>between</a:t>
            </a:r>
            <a:r>
              <a:rPr lang="de-DE" altLang="en-US" dirty="0" smtClean="0"/>
              <a:t> </a:t>
            </a:r>
            <a:r>
              <a:rPr lang="de-DE" altLang="en-US" dirty="0" err="1" smtClean="0"/>
              <a:t>the</a:t>
            </a:r>
            <a:r>
              <a:rPr lang="de-DE" altLang="en-US" dirty="0" smtClean="0"/>
              <a:t> </a:t>
            </a:r>
            <a:r>
              <a:rPr lang="de-DE" altLang="en-US" dirty="0" err="1" smtClean="0"/>
              <a:t>two</a:t>
            </a:r>
            <a:r>
              <a:rPr lang="de-DE" altLang="en-US" dirty="0" smtClean="0"/>
              <a:t> </a:t>
            </a:r>
            <a:r>
              <a:rPr lang="de-DE" altLang="en-US" dirty="0" err="1" smtClean="0"/>
              <a:t>sets</a:t>
            </a:r>
            <a:endParaRPr lang="de-DE" altLang="en-US" dirty="0" smtClean="0"/>
          </a:p>
          <a:p>
            <a:pPr eaLnBrk="1" hangingPunct="1">
              <a:lnSpc>
                <a:spcPct val="150000"/>
              </a:lnSpc>
              <a:buSzPct val="125000"/>
              <a:buFontTx/>
              <a:buBlip>
                <a:blip r:embed="rId3"/>
              </a:buBlip>
            </a:pPr>
            <a:r>
              <a:rPr lang="de-DE" altLang="en-US" dirty="0" smtClean="0"/>
              <a:t>Year 2015 </a:t>
            </a:r>
            <a:r>
              <a:rPr lang="de-DE" altLang="en-US" dirty="0" err="1" smtClean="0"/>
              <a:t>data</a:t>
            </a:r>
            <a:r>
              <a:rPr lang="de-DE" altLang="en-US" dirty="0" smtClean="0"/>
              <a:t> </a:t>
            </a:r>
            <a:r>
              <a:rPr lang="de-DE" altLang="en-US" dirty="0" err="1" smtClean="0"/>
              <a:t>has</a:t>
            </a:r>
            <a:r>
              <a:rPr lang="de-DE" altLang="en-US" dirty="0" smtClean="0"/>
              <a:t> </a:t>
            </a:r>
            <a:r>
              <a:rPr lang="de-DE" altLang="en-US" b="1" dirty="0" smtClean="0">
                <a:solidFill>
                  <a:srgbClr val="C00000"/>
                </a:solidFill>
              </a:rPr>
              <a:t>large </a:t>
            </a:r>
            <a:r>
              <a:rPr lang="de-DE" altLang="en-US" b="1" dirty="0" err="1" smtClean="0">
                <a:solidFill>
                  <a:srgbClr val="C00000"/>
                </a:solidFill>
              </a:rPr>
              <a:t>error</a:t>
            </a:r>
            <a:r>
              <a:rPr lang="de-DE" altLang="en-US" b="1" dirty="0" smtClean="0">
                <a:solidFill>
                  <a:srgbClr val="C00000"/>
                </a:solidFill>
              </a:rPr>
              <a:t> &gt; 20% </a:t>
            </a:r>
            <a:r>
              <a:rPr lang="de-DE" altLang="en-US" dirty="0" smtClean="0"/>
              <a:t>due </a:t>
            </a:r>
            <a:r>
              <a:rPr lang="de-DE" altLang="en-US" dirty="0" err="1" smtClean="0"/>
              <a:t>to</a:t>
            </a:r>
            <a:r>
              <a:rPr lang="de-DE" altLang="en-US" dirty="0" smtClean="0"/>
              <a:t> </a:t>
            </a:r>
            <a:r>
              <a:rPr lang="de-DE" altLang="en-US" dirty="0" err="1" smtClean="0"/>
              <a:t>conservative</a:t>
            </a:r>
            <a:r>
              <a:rPr lang="de-DE" altLang="en-US" dirty="0" smtClean="0"/>
              <a:t> </a:t>
            </a:r>
            <a:r>
              <a:rPr lang="de-DE" altLang="en-US" dirty="0" err="1" smtClean="0"/>
              <a:t>filter</a:t>
            </a:r>
            <a:endParaRPr lang="de-DE" altLang="en-US" dirty="0" smtClean="0"/>
          </a:p>
          <a:p>
            <a:pPr eaLnBrk="1" hangingPunct="1">
              <a:lnSpc>
                <a:spcPct val="150000"/>
              </a:lnSpc>
              <a:buSzPct val="125000"/>
              <a:buFontTx/>
              <a:buBlip>
                <a:blip r:embed="rId3"/>
              </a:buBlip>
            </a:pPr>
            <a:r>
              <a:rPr lang="de-DE" altLang="en-US" dirty="0" err="1" smtClean="0"/>
              <a:t>flapFOAM</a:t>
            </a:r>
            <a:r>
              <a:rPr lang="de-DE" altLang="en-US" dirty="0" smtClean="0"/>
              <a:t> </a:t>
            </a:r>
            <a:r>
              <a:rPr lang="de-DE" altLang="en-US" dirty="0" err="1" smtClean="0"/>
              <a:t>underestimates</a:t>
            </a:r>
            <a:r>
              <a:rPr lang="de-DE" altLang="en-US" dirty="0" smtClean="0"/>
              <a:t> AEP </a:t>
            </a:r>
            <a:r>
              <a:rPr lang="de-DE" altLang="en-US" dirty="0" smtClean="0">
                <a:sym typeface="Wingdings" pitchFamily="2" charset="2"/>
              </a:rPr>
              <a:t> </a:t>
            </a:r>
            <a:r>
              <a:rPr lang="de-DE" altLang="en-US" dirty="0" err="1" smtClean="0">
                <a:sym typeface="Wingdings" pitchFamily="2" charset="2"/>
              </a:rPr>
              <a:t>Inflow</a:t>
            </a:r>
            <a:r>
              <a:rPr lang="de-DE" altLang="en-US" dirty="0" smtClean="0">
                <a:sym typeface="Wingdings" pitchFamily="2" charset="2"/>
              </a:rPr>
              <a:t> </a:t>
            </a:r>
            <a:r>
              <a:rPr lang="de-DE" altLang="en-US" dirty="0" err="1" smtClean="0">
                <a:sym typeface="Wingdings" pitchFamily="2" charset="2"/>
              </a:rPr>
              <a:t>profiles</a:t>
            </a:r>
            <a:r>
              <a:rPr lang="de-DE" altLang="en-US" dirty="0">
                <a:sym typeface="Wingdings" pitchFamily="2" charset="2"/>
              </a:rPr>
              <a:t> </a:t>
            </a:r>
            <a:r>
              <a:rPr lang="de-DE" altLang="en-US" dirty="0" err="1" smtClean="0">
                <a:sym typeface="Wingdings" pitchFamily="2" charset="2"/>
              </a:rPr>
              <a:t>too</a:t>
            </a:r>
            <a:r>
              <a:rPr lang="de-DE" altLang="en-US" dirty="0" smtClean="0">
                <a:sym typeface="Wingdings" pitchFamily="2" charset="2"/>
              </a:rPr>
              <a:t> </a:t>
            </a:r>
            <a:r>
              <a:rPr lang="de-DE" altLang="en-US" dirty="0" err="1" smtClean="0">
                <a:sym typeface="Wingdings" pitchFamily="2" charset="2"/>
              </a:rPr>
              <a:t>weak</a:t>
            </a:r>
            <a:r>
              <a:rPr lang="de-DE" altLang="en-US" dirty="0" smtClean="0">
                <a:sym typeface="Wingdings" pitchFamily="2" charset="2"/>
              </a:rPr>
              <a:t>?</a:t>
            </a:r>
            <a:endParaRPr lang="de-DE" altLang="en-US" dirty="0" smtClean="0"/>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Comparison</a:t>
            </a:r>
            <a:r>
              <a:rPr lang="de-DE" altLang="en-US" sz="2400" b="1" dirty="0" smtClean="0">
                <a:solidFill>
                  <a:schemeClr val="tx1"/>
                </a:solidFill>
              </a:rPr>
              <a:t> </a:t>
            </a:r>
            <a:r>
              <a:rPr lang="de-DE" altLang="en-US" sz="2400" b="1" dirty="0" err="1" smtClean="0">
                <a:solidFill>
                  <a:schemeClr val="tx1"/>
                </a:solidFill>
              </a:rPr>
              <a:t>to</a:t>
            </a:r>
            <a:r>
              <a:rPr lang="de-DE" altLang="en-US" sz="2400" b="1" dirty="0" smtClean="0">
                <a:solidFill>
                  <a:schemeClr val="tx1"/>
                </a:solidFill>
              </a:rPr>
              <a:t> SCADA</a:t>
            </a:r>
            <a:endParaRPr lang="en-US" altLang="en-US" sz="2400" b="1" dirty="0" smtClean="0">
              <a:solidFill>
                <a:schemeClr val="tx1"/>
              </a:solidFill>
            </a:endParaRPr>
          </a:p>
        </p:txBody>
      </p:sp>
      <p:pic>
        <p:nvPicPr>
          <p:cNvPr id="14338" name="Picture 2" descr="E:\temp\pics\FinalResult-AEP-oldScad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564" y="2955833"/>
            <a:ext cx="3910307" cy="3033384"/>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E:\temp\pics\FinalResult-AEP-201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1475" y="2933533"/>
            <a:ext cx="3931196" cy="3049588"/>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p:cNvSpPr txBox="1"/>
          <p:nvPr/>
        </p:nvSpPr>
        <p:spPr>
          <a:xfrm>
            <a:off x="764286" y="2801945"/>
            <a:ext cx="2289556" cy="307777"/>
          </a:xfrm>
          <a:prstGeom prst="rect">
            <a:avLst/>
          </a:prstGeom>
          <a:noFill/>
        </p:spPr>
        <p:txBody>
          <a:bodyPr wrap="square" rtlCol="0">
            <a:spAutoFit/>
          </a:bodyPr>
          <a:lstStyle/>
          <a:p>
            <a:r>
              <a:rPr lang="de-DE" sz="1400" dirty="0" smtClean="0">
                <a:solidFill>
                  <a:srgbClr val="C00000"/>
                </a:solidFill>
              </a:rPr>
              <a:t>SCADA 2011 - 2014</a:t>
            </a:r>
            <a:endParaRPr lang="en-US" sz="1400" dirty="0">
              <a:solidFill>
                <a:srgbClr val="C00000"/>
              </a:solidFill>
            </a:endParaRPr>
          </a:p>
        </p:txBody>
      </p:sp>
      <p:sp>
        <p:nvSpPr>
          <p:cNvPr id="14" name="Textfeld 13"/>
          <p:cNvSpPr txBox="1"/>
          <p:nvPr/>
        </p:nvSpPr>
        <p:spPr>
          <a:xfrm>
            <a:off x="4633963" y="2791836"/>
            <a:ext cx="1512856" cy="307777"/>
          </a:xfrm>
          <a:prstGeom prst="rect">
            <a:avLst/>
          </a:prstGeom>
          <a:noFill/>
        </p:spPr>
        <p:txBody>
          <a:bodyPr wrap="square" rtlCol="0">
            <a:spAutoFit/>
          </a:bodyPr>
          <a:lstStyle/>
          <a:p>
            <a:r>
              <a:rPr lang="de-DE" sz="1400" dirty="0" smtClean="0">
                <a:solidFill>
                  <a:srgbClr val="C00000"/>
                </a:solidFill>
              </a:rPr>
              <a:t>SCADA 2015</a:t>
            </a:r>
            <a:endParaRPr lang="en-US" sz="1400" dirty="0">
              <a:solidFill>
                <a:srgbClr val="C00000"/>
              </a:solidFill>
            </a:endParaRPr>
          </a:p>
        </p:txBody>
      </p:sp>
    </p:spTree>
    <p:extLst>
      <p:ext uri="{BB962C8B-B14F-4D97-AF65-F5344CB8AC3E}">
        <p14:creationId xmlns:p14="http://schemas.microsoft.com/office/powerpoint/2010/main" val="36622281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9" name="object 2"/>
          <p:cNvSpPr txBox="1">
            <a:spLocks/>
          </p:cNvSpPr>
          <p:nvPr/>
        </p:nvSpPr>
        <p:spPr bwMode="auto">
          <a:xfrm>
            <a:off x="415354" y="2145792"/>
            <a:ext cx="2702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r>
              <a:rPr lang="en-US" altLang="en-US" sz="2400" b="1" dirty="0" smtClean="0">
                <a:solidFill>
                  <a:srgbClr val="000000"/>
                </a:solidFill>
              </a:rPr>
              <a:t>Content</a:t>
            </a:r>
            <a:endParaRPr lang="en-US" altLang="en-US" sz="2400" b="1" dirty="0">
              <a:solidFill>
                <a:srgbClr val="000000"/>
              </a:solidFill>
            </a:endParaRPr>
          </a:p>
        </p:txBody>
      </p:sp>
      <p:sp>
        <p:nvSpPr>
          <p:cNvPr id="7" name="bk object 33"/>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6" name="object 3"/>
          <p:cNvSpPr txBox="1">
            <a:spLocks noChangeArrowheads="1"/>
          </p:cNvSpPr>
          <p:nvPr/>
        </p:nvSpPr>
        <p:spPr bwMode="auto">
          <a:xfrm>
            <a:off x="3194050" y="2133600"/>
            <a:ext cx="3810000"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98450"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marL="355600" indent="-342900" eaLnBrk="1" hangingPunct="1">
              <a:lnSpc>
                <a:spcPct val="150000"/>
              </a:lnSpc>
              <a:buFont typeface="+mj-lt"/>
              <a:buAutoNum type="arabicParenR"/>
            </a:pPr>
            <a:r>
              <a:rPr lang="en-US" altLang="en-US" dirty="0" smtClean="0"/>
              <a:t>Motivation</a:t>
            </a:r>
          </a:p>
          <a:p>
            <a:pPr marL="355600" indent="-342900" eaLnBrk="1" hangingPunct="1">
              <a:lnSpc>
                <a:spcPct val="150000"/>
              </a:lnSpc>
              <a:buFont typeface="+mj-lt"/>
              <a:buAutoNum type="arabicParenR"/>
            </a:pPr>
            <a:r>
              <a:rPr lang="de-DE" altLang="en-US" dirty="0" err="1" smtClean="0"/>
              <a:t>Mesoscale</a:t>
            </a:r>
            <a:r>
              <a:rPr lang="de-DE" altLang="en-US" dirty="0" smtClean="0"/>
              <a:t> </a:t>
            </a:r>
            <a:r>
              <a:rPr lang="de-DE" altLang="en-US" dirty="0" err="1" smtClean="0"/>
              <a:t>simulation</a:t>
            </a:r>
            <a:endParaRPr lang="de-DE" altLang="en-US" dirty="0" smtClean="0"/>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CFD</a:t>
            </a:r>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a:t>
            </a:r>
            <a:r>
              <a:rPr lang="de-DE" altLang="en-US" dirty="0" err="1" smtClean="0"/>
              <a:t>flapFOAM</a:t>
            </a:r>
            <a:endParaRPr lang="de-DE" altLang="en-US" dirty="0" smtClean="0"/>
          </a:p>
          <a:p>
            <a:pPr marL="355600" indent="-342900" eaLnBrk="1" hangingPunct="1">
              <a:lnSpc>
                <a:spcPct val="150000"/>
              </a:lnSpc>
              <a:buFont typeface="+mj-lt"/>
              <a:buAutoNum type="arabicParenR"/>
            </a:pPr>
            <a:r>
              <a:rPr lang="de-DE" altLang="en-US" dirty="0" err="1" smtClean="0"/>
              <a:t>Comparision</a:t>
            </a:r>
            <a:r>
              <a:rPr lang="de-DE" altLang="en-US" dirty="0" smtClean="0"/>
              <a:t> </a:t>
            </a:r>
            <a:r>
              <a:rPr lang="de-DE" altLang="en-US" dirty="0" err="1" smtClean="0"/>
              <a:t>to</a:t>
            </a:r>
            <a:r>
              <a:rPr lang="de-DE" altLang="en-US" dirty="0" smtClean="0"/>
              <a:t> SCADA </a:t>
            </a:r>
            <a:r>
              <a:rPr lang="de-DE" altLang="en-US" dirty="0" err="1" smtClean="0"/>
              <a:t>data</a:t>
            </a:r>
            <a:endParaRPr lang="de-DE" altLang="en-US" dirty="0" smtClean="0"/>
          </a:p>
          <a:p>
            <a:pPr marL="355600" indent="-342900" eaLnBrk="1" hangingPunct="1">
              <a:lnSpc>
                <a:spcPct val="150000"/>
              </a:lnSpc>
              <a:buFont typeface="+mj-lt"/>
              <a:buAutoNum type="arabicParenR"/>
            </a:pPr>
            <a:r>
              <a:rPr lang="de-DE" altLang="en-US" b="1" dirty="0" smtClean="0">
                <a:solidFill>
                  <a:srgbClr val="C00000"/>
                </a:solidFill>
              </a:rPr>
              <a:t>Summary</a:t>
            </a:r>
          </a:p>
          <a:p>
            <a:pPr marL="355600" indent="-342900" eaLnBrk="1" hangingPunct="1">
              <a:lnSpc>
                <a:spcPct val="150000"/>
              </a:lnSpc>
              <a:buFont typeface="+mj-lt"/>
              <a:buAutoNum type="arabicParenR"/>
            </a:pPr>
            <a:endParaRPr lang="en-US" altLang="en-US" dirty="0" smtClean="0"/>
          </a:p>
        </p:txBody>
      </p:sp>
    </p:spTree>
    <p:extLst>
      <p:ext uri="{BB962C8B-B14F-4D97-AF65-F5344CB8AC3E}">
        <p14:creationId xmlns:p14="http://schemas.microsoft.com/office/powerpoint/2010/main" val="15919527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smtClean="0">
                <a:solidFill>
                  <a:schemeClr val="tx1"/>
                </a:solidFill>
              </a:rPr>
              <a:t>Summary</a:t>
            </a:r>
            <a:endParaRPr lang="en-US" altLang="en-US" sz="2400" b="1" i="1" dirty="0" smtClean="0">
              <a:solidFill>
                <a:srgbClr val="C00000"/>
              </a:solidFill>
            </a:endParaRPr>
          </a:p>
        </p:txBody>
      </p:sp>
      <p:sp>
        <p:nvSpPr>
          <p:cNvPr id="6" name="object 3"/>
          <p:cNvSpPr txBox="1">
            <a:spLocks noChangeArrowheads="1"/>
          </p:cNvSpPr>
          <p:nvPr/>
        </p:nvSpPr>
        <p:spPr bwMode="auto">
          <a:xfrm>
            <a:off x="298450" y="1066800"/>
            <a:ext cx="8686800"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smtClean="0">
                <a:sym typeface="Wingdings" pitchFamily="2" charset="2"/>
              </a:rPr>
              <a:t>Model </a:t>
            </a:r>
            <a:r>
              <a:rPr lang="de-DE" altLang="en-US" dirty="0" err="1" smtClean="0">
                <a:sym typeface="Wingdings" pitchFamily="2" charset="2"/>
              </a:rPr>
              <a:t>chain</a:t>
            </a:r>
            <a:r>
              <a:rPr lang="de-DE" altLang="en-US" dirty="0" smtClean="0">
                <a:sym typeface="Wingdings" pitchFamily="2" charset="2"/>
              </a:rPr>
              <a:t> </a:t>
            </a:r>
            <a:r>
              <a:rPr lang="de-DE" altLang="en-US" dirty="0" err="1" smtClean="0">
                <a:sym typeface="Wingdings" pitchFamily="2" charset="2"/>
              </a:rPr>
              <a:t>for</a:t>
            </a:r>
            <a:r>
              <a:rPr lang="de-DE" altLang="en-US" dirty="0" smtClean="0">
                <a:sym typeface="Wingdings" pitchFamily="2" charset="2"/>
              </a:rPr>
              <a:t> AEP </a:t>
            </a:r>
            <a:r>
              <a:rPr lang="de-DE" altLang="en-US" dirty="0" err="1" smtClean="0">
                <a:sym typeface="Wingdings" pitchFamily="2" charset="2"/>
              </a:rPr>
              <a:t>simulation</a:t>
            </a:r>
            <a:r>
              <a:rPr lang="de-DE" altLang="en-US" dirty="0" smtClean="0">
                <a:sym typeface="Wingdings" pitchFamily="2" charset="2"/>
              </a:rPr>
              <a:t> </a:t>
            </a:r>
            <a:r>
              <a:rPr lang="de-DE" altLang="en-US" dirty="0" err="1" smtClean="0">
                <a:sym typeface="Wingdings" pitchFamily="2" charset="2"/>
              </a:rPr>
              <a:t>with</a:t>
            </a:r>
            <a:r>
              <a:rPr lang="de-DE" altLang="en-US" dirty="0" smtClean="0">
                <a:sym typeface="Wingdings" pitchFamily="2" charset="2"/>
              </a:rPr>
              <a:t> </a:t>
            </a:r>
            <a:r>
              <a:rPr lang="de-DE" altLang="en-US" b="1" dirty="0" smtClean="0">
                <a:solidFill>
                  <a:srgbClr val="0070C0"/>
                </a:solidFill>
                <a:sym typeface="Wingdings" pitchFamily="2" charset="2"/>
              </a:rPr>
              <a:t>CFD</a:t>
            </a:r>
            <a:r>
              <a:rPr lang="de-DE" altLang="en-US" dirty="0" smtClean="0">
                <a:sym typeface="Wingdings" pitchFamily="2" charset="2"/>
              </a:rPr>
              <a:t>:					    </a:t>
            </a:r>
            <a:r>
              <a:rPr lang="de-DE" altLang="en-US" sz="1600" dirty="0" smtClean="0">
                <a:solidFill>
                  <a:srgbClr val="C00000"/>
                </a:solidFill>
                <a:sym typeface="Wingdings" pitchFamily="2" charset="2"/>
              </a:rPr>
              <a:t>WRF  2100 </a:t>
            </a:r>
            <a:r>
              <a:rPr lang="de-DE" altLang="en-US" sz="1600" dirty="0" err="1" smtClean="0">
                <a:solidFill>
                  <a:srgbClr val="C00000"/>
                </a:solidFill>
                <a:sym typeface="Wingdings" pitchFamily="2" charset="2"/>
              </a:rPr>
              <a:t>states</a:t>
            </a:r>
            <a:r>
              <a:rPr lang="de-DE" altLang="en-US" sz="1600" dirty="0" smtClean="0">
                <a:solidFill>
                  <a:srgbClr val="C00000"/>
                </a:solidFill>
                <a:sym typeface="Wingdings" pitchFamily="2" charset="2"/>
              </a:rPr>
              <a:t>  </a:t>
            </a:r>
            <a:r>
              <a:rPr lang="de-DE" altLang="en-US" sz="1600" dirty="0" err="1" smtClean="0">
                <a:solidFill>
                  <a:srgbClr val="C00000"/>
                </a:solidFill>
                <a:sym typeface="Wingdings" pitchFamily="2" charset="2"/>
              </a:rPr>
              <a:t>select</a:t>
            </a:r>
            <a:r>
              <a:rPr lang="de-DE" altLang="en-US" sz="1600" dirty="0" smtClean="0">
                <a:solidFill>
                  <a:srgbClr val="C00000"/>
                </a:solidFill>
                <a:sym typeface="Wingdings" pitchFamily="2" charset="2"/>
              </a:rPr>
              <a:t> 180  </a:t>
            </a:r>
            <a:r>
              <a:rPr lang="de-DE" altLang="en-US" sz="1600" dirty="0" err="1" smtClean="0">
                <a:solidFill>
                  <a:srgbClr val="C00000"/>
                </a:solidFill>
                <a:sym typeface="Wingdings" pitchFamily="2" charset="2"/>
              </a:rPr>
              <a:t>run</a:t>
            </a:r>
            <a:r>
              <a:rPr lang="de-DE" altLang="en-US" sz="1600" dirty="0" smtClean="0">
                <a:solidFill>
                  <a:srgbClr val="C00000"/>
                </a:solidFill>
                <a:sym typeface="Wingdings" pitchFamily="2" charset="2"/>
              </a:rPr>
              <a:t> CFD  </a:t>
            </a:r>
            <a:r>
              <a:rPr lang="de-DE" altLang="en-US" sz="1600" dirty="0" err="1" smtClean="0">
                <a:solidFill>
                  <a:srgbClr val="C00000"/>
                </a:solidFill>
                <a:sym typeface="Wingdings" pitchFamily="2" charset="2"/>
              </a:rPr>
              <a:t>Apply</a:t>
            </a:r>
            <a:r>
              <a:rPr lang="de-DE" altLang="en-US" sz="1600" dirty="0" smtClean="0">
                <a:solidFill>
                  <a:srgbClr val="C00000"/>
                </a:solidFill>
                <a:sym typeface="Wingdings" pitchFamily="2" charset="2"/>
              </a:rPr>
              <a:t> Reynolds </a:t>
            </a:r>
            <a:r>
              <a:rPr lang="de-DE" altLang="en-US" sz="1600" dirty="0" err="1" smtClean="0">
                <a:solidFill>
                  <a:srgbClr val="C00000"/>
                </a:solidFill>
                <a:sym typeface="Wingdings" pitchFamily="2" charset="2"/>
              </a:rPr>
              <a:t>similarity</a:t>
            </a:r>
            <a:r>
              <a:rPr lang="de-DE" altLang="en-US" sz="1600" dirty="0" smtClean="0">
                <a:solidFill>
                  <a:srgbClr val="C00000"/>
                </a:solidFill>
                <a:sym typeface="Wingdings" pitchFamily="2" charset="2"/>
              </a:rPr>
              <a:t>  Average </a:t>
            </a:r>
            <a:r>
              <a:rPr lang="de-DE" altLang="en-US" sz="1600" dirty="0" err="1" smtClean="0">
                <a:solidFill>
                  <a:srgbClr val="C00000"/>
                </a:solidFill>
                <a:sym typeface="Wingdings" pitchFamily="2" charset="2"/>
              </a:rPr>
              <a:t>results</a:t>
            </a:r>
            <a:endParaRPr lang="de-DE" altLang="en-US" sz="1600" dirty="0">
              <a:solidFill>
                <a:srgbClr val="C00000"/>
              </a:solidFill>
              <a:sym typeface="Wingdings" pitchFamily="2" charset="2"/>
            </a:endParaRPr>
          </a:p>
          <a:p>
            <a:pPr eaLnBrk="1" hangingPunct="1">
              <a:lnSpc>
                <a:spcPct val="150000"/>
              </a:lnSpc>
              <a:buSzPct val="125000"/>
              <a:buFontTx/>
              <a:buBlip>
                <a:blip r:embed="rId3"/>
              </a:buBlip>
            </a:pPr>
            <a:r>
              <a:rPr lang="de-DE" altLang="en-US" dirty="0" smtClean="0">
                <a:sym typeface="Wingdings" pitchFamily="2" charset="2"/>
              </a:rPr>
              <a:t>Model </a:t>
            </a:r>
            <a:r>
              <a:rPr lang="de-DE" altLang="en-US" dirty="0" err="1" smtClean="0">
                <a:sym typeface="Wingdings" pitchFamily="2" charset="2"/>
              </a:rPr>
              <a:t>chain</a:t>
            </a:r>
            <a:r>
              <a:rPr lang="de-DE" altLang="en-US" dirty="0" smtClean="0">
                <a:sym typeface="Wingdings" pitchFamily="2" charset="2"/>
              </a:rPr>
              <a:t> </a:t>
            </a:r>
            <a:r>
              <a:rPr lang="de-DE" altLang="en-US" dirty="0" err="1" smtClean="0">
                <a:sym typeface="Wingdings" pitchFamily="2" charset="2"/>
              </a:rPr>
              <a:t>for</a:t>
            </a:r>
            <a:r>
              <a:rPr lang="de-DE" altLang="en-US" dirty="0" smtClean="0">
                <a:sym typeface="Wingdings" pitchFamily="2" charset="2"/>
              </a:rPr>
              <a:t> </a:t>
            </a:r>
            <a:r>
              <a:rPr lang="de-DE" altLang="en-US" dirty="0" err="1" smtClean="0">
                <a:sym typeface="Wingdings" pitchFamily="2" charset="2"/>
              </a:rPr>
              <a:t>wake</a:t>
            </a:r>
            <a:r>
              <a:rPr lang="de-DE" altLang="en-US" dirty="0" smtClean="0">
                <a:sym typeface="Wingdings" pitchFamily="2" charset="2"/>
              </a:rPr>
              <a:t> </a:t>
            </a:r>
            <a:r>
              <a:rPr lang="de-DE" altLang="en-US" dirty="0" err="1" smtClean="0">
                <a:sym typeface="Wingdings" pitchFamily="2" charset="2"/>
              </a:rPr>
              <a:t>modelling</a:t>
            </a:r>
            <a:r>
              <a:rPr lang="de-DE" altLang="en-US" dirty="0" smtClean="0">
                <a:sym typeface="Wingdings" pitchFamily="2" charset="2"/>
              </a:rPr>
              <a:t> </a:t>
            </a:r>
            <a:r>
              <a:rPr lang="de-DE" altLang="en-US" dirty="0" err="1" smtClean="0">
                <a:sym typeface="Wingdings" pitchFamily="2" charset="2"/>
              </a:rPr>
              <a:t>code</a:t>
            </a:r>
            <a:r>
              <a:rPr lang="de-DE" altLang="en-US" dirty="0" smtClean="0">
                <a:sym typeface="Wingdings" pitchFamily="2" charset="2"/>
              </a:rPr>
              <a:t> </a:t>
            </a:r>
            <a:r>
              <a:rPr lang="de-DE" altLang="en-US" b="1" dirty="0" err="1" smtClean="0">
                <a:solidFill>
                  <a:srgbClr val="0070C0"/>
                </a:solidFill>
                <a:sym typeface="Wingdings" pitchFamily="2" charset="2"/>
              </a:rPr>
              <a:t>flapFOAM</a:t>
            </a:r>
            <a:r>
              <a:rPr lang="de-DE" altLang="en-US" dirty="0" smtClean="0">
                <a:solidFill>
                  <a:srgbClr val="0070C0"/>
                </a:solidFill>
                <a:sym typeface="Wingdings" pitchFamily="2" charset="2"/>
              </a:rPr>
              <a:t>:</a:t>
            </a:r>
            <a:r>
              <a:rPr lang="de-DE" altLang="en-US" dirty="0">
                <a:sym typeface="Wingdings" pitchFamily="2" charset="2"/>
              </a:rPr>
              <a:t>				    </a:t>
            </a:r>
            <a:r>
              <a:rPr lang="de-DE" altLang="en-US" sz="1600" dirty="0">
                <a:solidFill>
                  <a:srgbClr val="C00000"/>
                </a:solidFill>
                <a:sym typeface="Wingdings" pitchFamily="2" charset="2"/>
              </a:rPr>
              <a:t>WRF  2100 </a:t>
            </a:r>
            <a:r>
              <a:rPr lang="de-DE" altLang="en-US" sz="1600" dirty="0" err="1">
                <a:solidFill>
                  <a:srgbClr val="C00000"/>
                </a:solidFill>
                <a:sym typeface="Wingdings" pitchFamily="2" charset="2"/>
              </a:rPr>
              <a:t>states</a:t>
            </a:r>
            <a:r>
              <a:rPr lang="de-DE" altLang="en-US" sz="1600" dirty="0">
                <a:solidFill>
                  <a:srgbClr val="C00000"/>
                </a:solidFill>
                <a:sym typeface="Wingdings" pitchFamily="2" charset="2"/>
              </a:rPr>
              <a:t>  </a:t>
            </a:r>
            <a:r>
              <a:rPr lang="de-DE" altLang="en-US" sz="1600" dirty="0" err="1" smtClean="0">
                <a:solidFill>
                  <a:srgbClr val="C00000"/>
                </a:solidFill>
                <a:sym typeface="Wingdings" pitchFamily="2" charset="2"/>
              </a:rPr>
              <a:t>run</a:t>
            </a:r>
            <a:r>
              <a:rPr lang="de-DE" altLang="en-US" sz="1600" dirty="0" smtClean="0">
                <a:solidFill>
                  <a:srgbClr val="C00000"/>
                </a:solidFill>
                <a:sym typeface="Wingdings" pitchFamily="2" charset="2"/>
              </a:rPr>
              <a:t> </a:t>
            </a:r>
            <a:r>
              <a:rPr lang="de-DE" altLang="en-US" sz="1600" dirty="0" err="1" smtClean="0">
                <a:solidFill>
                  <a:srgbClr val="C00000"/>
                </a:solidFill>
                <a:sym typeface="Wingdings" pitchFamily="2" charset="2"/>
              </a:rPr>
              <a:t>flapFOAM</a:t>
            </a:r>
            <a:r>
              <a:rPr lang="de-DE" altLang="en-US" sz="1600" dirty="0" smtClean="0">
                <a:solidFill>
                  <a:srgbClr val="C00000"/>
                </a:solidFill>
                <a:sym typeface="Wingdings" pitchFamily="2" charset="2"/>
              </a:rPr>
              <a:t>  </a:t>
            </a:r>
            <a:r>
              <a:rPr lang="de-DE" altLang="en-US" sz="1600" dirty="0">
                <a:solidFill>
                  <a:srgbClr val="C00000"/>
                </a:solidFill>
                <a:sym typeface="Wingdings" pitchFamily="2" charset="2"/>
              </a:rPr>
              <a:t>Average </a:t>
            </a:r>
            <a:r>
              <a:rPr lang="de-DE" altLang="en-US" sz="1600" dirty="0" err="1" smtClean="0">
                <a:solidFill>
                  <a:srgbClr val="C00000"/>
                </a:solidFill>
                <a:sym typeface="Wingdings" pitchFamily="2" charset="2"/>
              </a:rPr>
              <a:t>results</a:t>
            </a:r>
            <a:endParaRPr lang="de-DE" altLang="en-US" sz="1600" dirty="0" smtClean="0">
              <a:solidFill>
                <a:srgbClr val="C00000"/>
              </a:solidFill>
              <a:sym typeface="Wingdings" pitchFamily="2" charset="2"/>
            </a:endParaRPr>
          </a:p>
          <a:p>
            <a:pPr eaLnBrk="1" hangingPunct="1">
              <a:lnSpc>
                <a:spcPct val="150000"/>
              </a:lnSpc>
              <a:buSzPct val="125000"/>
              <a:buFontTx/>
              <a:buBlip>
                <a:blip r:embed="rId3"/>
              </a:buBlip>
            </a:pPr>
            <a:r>
              <a:rPr lang="de-DE" altLang="en-US" dirty="0" smtClean="0">
                <a:sym typeface="Wingdings" pitchFamily="2" charset="2"/>
              </a:rPr>
              <a:t>The SCADA </a:t>
            </a:r>
            <a:r>
              <a:rPr lang="de-DE" altLang="en-US" dirty="0" err="1" smtClean="0">
                <a:sym typeface="Wingdings" pitchFamily="2" charset="2"/>
              </a:rPr>
              <a:t>data</a:t>
            </a:r>
            <a:r>
              <a:rPr lang="de-DE" altLang="en-US" dirty="0" smtClean="0">
                <a:sym typeface="Wingdings" pitchFamily="2" charset="2"/>
              </a:rPr>
              <a:t> </a:t>
            </a:r>
            <a:r>
              <a:rPr lang="de-DE" altLang="en-US" dirty="0" err="1" smtClean="0">
                <a:sym typeface="Wingdings" pitchFamily="2" charset="2"/>
              </a:rPr>
              <a:t>set</a:t>
            </a:r>
            <a:r>
              <a:rPr lang="de-DE" altLang="en-US" dirty="0" smtClean="0">
                <a:sym typeface="Wingdings" pitchFamily="2" charset="2"/>
              </a:rPr>
              <a:t> </a:t>
            </a:r>
            <a:r>
              <a:rPr lang="de-DE" altLang="en-US" dirty="0" err="1" smtClean="0">
                <a:sym typeface="Wingdings" pitchFamily="2" charset="2"/>
              </a:rPr>
              <a:t>for</a:t>
            </a:r>
            <a:r>
              <a:rPr lang="de-DE" altLang="en-US" dirty="0" smtClean="0">
                <a:sym typeface="Wingdings" pitchFamily="2" charset="2"/>
              </a:rPr>
              <a:t> 2015 </a:t>
            </a:r>
            <a:r>
              <a:rPr lang="de-DE" altLang="en-US" dirty="0" err="1" smtClean="0">
                <a:sym typeface="Wingdings" pitchFamily="2" charset="2"/>
              </a:rPr>
              <a:t>has</a:t>
            </a:r>
            <a:r>
              <a:rPr lang="de-DE" altLang="en-US" dirty="0" smtClean="0">
                <a:sym typeface="Wingdings" pitchFamily="2" charset="2"/>
              </a:rPr>
              <a:t> </a:t>
            </a:r>
            <a:r>
              <a:rPr lang="de-DE" altLang="en-US" dirty="0" err="1" smtClean="0">
                <a:sym typeface="Wingdings" pitchFamily="2" charset="2"/>
              </a:rPr>
              <a:t>too</a:t>
            </a:r>
            <a:r>
              <a:rPr lang="de-DE" altLang="en-US" dirty="0" smtClean="0">
                <a:sym typeface="Wingdings" pitchFamily="2" charset="2"/>
              </a:rPr>
              <a:t> large </a:t>
            </a:r>
            <a:r>
              <a:rPr lang="de-DE" altLang="en-US" dirty="0" err="1" smtClean="0">
                <a:sym typeface="Wingdings" pitchFamily="2" charset="2"/>
              </a:rPr>
              <a:t>error</a:t>
            </a:r>
            <a:r>
              <a:rPr lang="de-DE" altLang="en-US" dirty="0" smtClean="0">
                <a:sym typeface="Wingdings" pitchFamily="2" charset="2"/>
              </a:rPr>
              <a:t> due </a:t>
            </a:r>
            <a:r>
              <a:rPr lang="de-DE" altLang="en-US" dirty="0" err="1" smtClean="0">
                <a:sym typeface="Wingdings" pitchFamily="2" charset="2"/>
              </a:rPr>
              <a:t>to</a:t>
            </a:r>
            <a:r>
              <a:rPr lang="de-DE" altLang="en-US" dirty="0" smtClean="0">
                <a:sym typeface="Wingdings" pitchFamily="2" charset="2"/>
              </a:rPr>
              <a:t> strong </a:t>
            </a:r>
            <a:r>
              <a:rPr lang="de-DE" altLang="en-US" dirty="0" err="1" smtClean="0">
                <a:sym typeface="Wingdings" pitchFamily="2" charset="2"/>
              </a:rPr>
              <a:t>filter</a:t>
            </a:r>
            <a:r>
              <a:rPr lang="de-DE" altLang="en-US" dirty="0" smtClean="0">
                <a:sym typeface="Wingdings" pitchFamily="2" charset="2"/>
              </a:rPr>
              <a:t> 		    </a:t>
            </a:r>
            <a:r>
              <a:rPr lang="de-DE" altLang="en-US" dirty="0" err="1" smtClean="0">
                <a:sym typeface="Wingdings" pitchFamily="2" charset="2"/>
              </a:rPr>
              <a:t>for</a:t>
            </a:r>
            <a:r>
              <a:rPr lang="de-DE" altLang="en-US" dirty="0" smtClean="0">
                <a:sym typeface="Wingdings" pitchFamily="2" charset="2"/>
              </a:rPr>
              <a:t> </a:t>
            </a:r>
            <a:r>
              <a:rPr lang="de-DE" altLang="en-US" dirty="0" err="1" smtClean="0">
                <a:sym typeface="Wingdings" pitchFamily="2" charset="2"/>
              </a:rPr>
              <a:t>trustworthy</a:t>
            </a:r>
            <a:r>
              <a:rPr lang="de-DE" altLang="en-US" dirty="0" smtClean="0">
                <a:sym typeface="Wingdings" pitchFamily="2" charset="2"/>
              </a:rPr>
              <a:t> </a:t>
            </a:r>
            <a:r>
              <a:rPr lang="de-DE" altLang="en-US" dirty="0" err="1" smtClean="0">
                <a:sym typeface="Wingdings" pitchFamily="2" charset="2"/>
              </a:rPr>
              <a:t>comparison</a:t>
            </a:r>
            <a:endParaRPr lang="de-DE" altLang="en-US" dirty="0" smtClean="0">
              <a:sym typeface="Wingdings" pitchFamily="2" charset="2"/>
            </a:endParaRPr>
          </a:p>
          <a:p>
            <a:pPr eaLnBrk="1" hangingPunct="1">
              <a:lnSpc>
                <a:spcPct val="150000"/>
              </a:lnSpc>
              <a:buSzPct val="125000"/>
              <a:buFontTx/>
              <a:buBlip>
                <a:blip r:embed="rId3"/>
              </a:buBlip>
            </a:pPr>
            <a:r>
              <a:rPr lang="de-DE" altLang="en-US" dirty="0" smtClean="0">
                <a:sym typeface="Wingdings" pitchFamily="2" charset="2"/>
              </a:rPr>
              <a:t>CFD </a:t>
            </a:r>
            <a:r>
              <a:rPr lang="de-DE" altLang="en-US" dirty="0" err="1" smtClean="0">
                <a:sym typeface="Wingdings" pitchFamily="2" charset="2"/>
              </a:rPr>
              <a:t>compares</a:t>
            </a:r>
            <a:r>
              <a:rPr lang="de-DE" altLang="en-US" dirty="0" smtClean="0">
                <a:sym typeface="Wingdings" pitchFamily="2" charset="2"/>
              </a:rPr>
              <a:t> </a:t>
            </a:r>
            <a:r>
              <a:rPr lang="de-DE" altLang="en-US" dirty="0" err="1" smtClean="0">
                <a:sym typeface="Wingdings" pitchFamily="2" charset="2"/>
              </a:rPr>
              <a:t>better</a:t>
            </a:r>
            <a:r>
              <a:rPr lang="de-DE" altLang="en-US" dirty="0" smtClean="0">
                <a:sym typeface="Wingdings" pitchFamily="2" charset="2"/>
              </a:rPr>
              <a:t> </a:t>
            </a:r>
            <a:r>
              <a:rPr lang="de-DE" altLang="en-US" dirty="0" err="1" smtClean="0">
                <a:sym typeface="Wingdings" pitchFamily="2" charset="2"/>
              </a:rPr>
              <a:t>to</a:t>
            </a:r>
            <a:r>
              <a:rPr lang="de-DE" altLang="en-US" dirty="0" smtClean="0">
                <a:sym typeface="Wingdings" pitchFamily="2" charset="2"/>
              </a:rPr>
              <a:t> SCADA </a:t>
            </a:r>
            <a:r>
              <a:rPr lang="de-DE" altLang="en-US" dirty="0" err="1" smtClean="0">
                <a:sym typeface="Wingdings" pitchFamily="2" charset="2"/>
              </a:rPr>
              <a:t>data</a:t>
            </a:r>
            <a:r>
              <a:rPr lang="de-DE" altLang="en-US" dirty="0" smtClean="0">
                <a:sym typeface="Wingdings" pitchFamily="2" charset="2"/>
              </a:rPr>
              <a:t> 2011 – 2014 due </a:t>
            </a:r>
            <a:r>
              <a:rPr lang="de-DE" altLang="en-US" dirty="0" err="1" smtClean="0">
                <a:sym typeface="Wingdings" pitchFamily="2" charset="2"/>
              </a:rPr>
              <a:t>to</a:t>
            </a:r>
            <a:r>
              <a:rPr lang="de-DE" altLang="en-US" dirty="0" smtClean="0">
                <a:sym typeface="Wingdings" pitchFamily="2" charset="2"/>
              </a:rPr>
              <a:t> larger sample</a:t>
            </a:r>
          </a:p>
          <a:p>
            <a:pPr eaLnBrk="1" hangingPunct="1">
              <a:lnSpc>
                <a:spcPct val="150000"/>
              </a:lnSpc>
              <a:buSzPct val="125000"/>
              <a:buFontTx/>
              <a:buBlip>
                <a:blip r:embed="rId3"/>
              </a:buBlip>
            </a:pPr>
            <a:r>
              <a:rPr lang="de-DE" altLang="en-US" dirty="0" err="1" smtClean="0">
                <a:sym typeface="Wingdings" pitchFamily="2" charset="2"/>
              </a:rPr>
              <a:t>flapFOAM</a:t>
            </a:r>
            <a:r>
              <a:rPr lang="de-DE" altLang="en-US" dirty="0" smtClean="0">
                <a:sym typeface="Wingdings" pitchFamily="2" charset="2"/>
              </a:rPr>
              <a:t> </a:t>
            </a:r>
            <a:r>
              <a:rPr lang="de-DE" altLang="en-US" dirty="0" err="1" smtClean="0">
                <a:sym typeface="Wingdings" pitchFamily="2" charset="2"/>
              </a:rPr>
              <a:t>underestimates</a:t>
            </a:r>
            <a:r>
              <a:rPr lang="de-DE" altLang="en-US" dirty="0" smtClean="0">
                <a:sym typeface="Wingdings" pitchFamily="2" charset="2"/>
              </a:rPr>
              <a:t> AEP  </a:t>
            </a:r>
            <a:r>
              <a:rPr lang="de-DE" altLang="en-US" dirty="0" err="1" smtClean="0">
                <a:sym typeface="Wingdings" pitchFamily="2" charset="2"/>
              </a:rPr>
              <a:t>reason</a:t>
            </a:r>
            <a:r>
              <a:rPr lang="de-DE" altLang="en-US" dirty="0" smtClean="0">
                <a:sym typeface="Wingdings" pitchFamily="2" charset="2"/>
              </a:rPr>
              <a:t> </a:t>
            </a:r>
            <a:r>
              <a:rPr lang="de-DE" altLang="en-US" dirty="0" err="1" smtClean="0">
                <a:sym typeface="Wingdings" pitchFamily="2" charset="2"/>
              </a:rPr>
              <a:t>unclear</a:t>
            </a:r>
            <a:r>
              <a:rPr lang="de-DE" altLang="en-US" dirty="0" smtClean="0">
                <a:sym typeface="Wingdings" pitchFamily="2" charset="2"/>
              </a:rPr>
              <a:t>, </a:t>
            </a:r>
            <a:r>
              <a:rPr lang="de-DE" altLang="en-US" dirty="0" err="1" smtClean="0">
                <a:sym typeface="Wingdings" pitchFamily="2" charset="2"/>
              </a:rPr>
              <a:t>further</a:t>
            </a:r>
            <a:r>
              <a:rPr lang="de-DE" altLang="en-US" dirty="0" smtClean="0">
                <a:sym typeface="Wingdings" pitchFamily="2" charset="2"/>
              </a:rPr>
              <a:t> </a:t>
            </a:r>
            <a:r>
              <a:rPr lang="de-DE" altLang="en-US" dirty="0" err="1" smtClean="0">
                <a:sym typeface="Wingdings" pitchFamily="2" charset="2"/>
              </a:rPr>
              <a:t>work</a:t>
            </a:r>
            <a:r>
              <a:rPr lang="de-DE" altLang="en-US" dirty="0" smtClean="0">
                <a:sym typeface="Wingdings" pitchFamily="2" charset="2"/>
              </a:rPr>
              <a:t> </a:t>
            </a:r>
            <a:r>
              <a:rPr lang="de-DE" altLang="en-US" dirty="0" err="1" smtClean="0">
                <a:sym typeface="Wingdings" pitchFamily="2" charset="2"/>
              </a:rPr>
              <a:t>needed</a:t>
            </a:r>
            <a:endParaRPr lang="de-DE" altLang="en-US" dirty="0" smtClean="0">
              <a:sym typeface="Wingdings" pitchFamily="2" charset="2"/>
            </a:endParaRPr>
          </a:p>
          <a:p>
            <a:pPr eaLnBrk="1" hangingPunct="1">
              <a:lnSpc>
                <a:spcPct val="150000"/>
              </a:lnSpc>
              <a:buSzPct val="125000"/>
              <a:buFontTx/>
              <a:buBlip>
                <a:blip r:embed="rId3"/>
              </a:buBlip>
            </a:pPr>
            <a:r>
              <a:rPr lang="de-DE" altLang="en-US" dirty="0" smtClean="0">
                <a:sym typeface="Wingdings" pitchFamily="2" charset="2"/>
              </a:rPr>
              <a:t>A </a:t>
            </a:r>
            <a:r>
              <a:rPr lang="de-DE" altLang="en-US" dirty="0" err="1" smtClean="0">
                <a:sym typeface="Wingdings" pitchFamily="2" charset="2"/>
              </a:rPr>
              <a:t>new</a:t>
            </a:r>
            <a:r>
              <a:rPr lang="de-DE" altLang="en-US" dirty="0" smtClean="0">
                <a:sym typeface="Wingdings" pitchFamily="2" charset="2"/>
              </a:rPr>
              <a:t> thermal </a:t>
            </a:r>
            <a:r>
              <a:rPr lang="de-DE" altLang="en-US" dirty="0" err="1" smtClean="0">
                <a:sym typeface="Wingdings" pitchFamily="2" charset="2"/>
              </a:rPr>
              <a:t>wake</a:t>
            </a:r>
            <a:r>
              <a:rPr lang="de-DE" altLang="en-US" dirty="0" smtClean="0">
                <a:sym typeface="Wingdings" pitchFamily="2" charset="2"/>
              </a:rPr>
              <a:t> </a:t>
            </a:r>
            <a:r>
              <a:rPr lang="de-DE" altLang="en-US" dirty="0" err="1" smtClean="0">
                <a:sym typeface="Wingdings" pitchFamily="2" charset="2"/>
              </a:rPr>
              <a:t>transformation</a:t>
            </a:r>
            <a:r>
              <a:rPr lang="de-DE" altLang="en-US" dirty="0" smtClean="0">
                <a:sym typeface="Wingdings" pitchFamily="2" charset="2"/>
              </a:rPr>
              <a:t> </a:t>
            </a:r>
            <a:r>
              <a:rPr lang="de-DE" altLang="en-US" dirty="0" err="1" smtClean="0">
                <a:sym typeface="Wingdings" pitchFamily="2" charset="2"/>
              </a:rPr>
              <a:t>of</a:t>
            </a:r>
            <a:r>
              <a:rPr lang="de-DE" altLang="en-US" dirty="0" smtClean="0">
                <a:sym typeface="Wingdings" pitchFamily="2" charset="2"/>
              </a:rPr>
              <a:t> </a:t>
            </a:r>
            <a:r>
              <a:rPr lang="de-DE" altLang="en-US" dirty="0" err="1" smtClean="0">
                <a:sym typeface="Wingdings" pitchFamily="2" charset="2"/>
              </a:rPr>
              <a:t>wake</a:t>
            </a:r>
            <a:r>
              <a:rPr lang="de-DE" altLang="en-US" dirty="0" smtClean="0">
                <a:sym typeface="Wingdings" pitchFamily="2" charset="2"/>
              </a:rPr>
              <a:t> </a:t>
            </a:r>
            <a:r>
              <a:rPr lang="de-DE" altLang="en-US" dirty="0" err="1" smtClean="0">
                <a:sym typeface="Wingdings" pitchFamily="2" charset="2"/>
              </a:rPr>
              <a:t>models</a:t>
            </a:r>
            <a:r>
              <a:rPr lang="de-DE" altLang="en-US" dirty="0" smtClean="0">
                <a:sym typeface="Wingdings" pitchFamily="2" charset="2"/>
              </a:rPr>
              <a:t> was </a:t>
            </a:r>
            <a:r>
              <a:rPr lang="de-DE" altLang="en-US" dirty="0" err="1" smtClean="0">
                <a:sym typeface="Wingdings" pitchFamily="2" charset="2"/>
              </a:rPr>
              <a:t>presented</a:t>
            </a:r>
            <a:r>
              <a:rPr lang="de-DE" altLang="en-US" dirty="0" smtClean="0">
                <a:sym typeface="Wingdings" pitchFamily="2" charset="2"/>
              </a:rPr>
              <a:t>, </a:t>
            </a:r>
            <a:r>
              <a:rPr lang="de-DE" altLang="en-US" dirty="0" err="1" smtClean="0">
                <a:sym typeface="Wingdings" pitchFamily="2" charset="2"/>
              </a:rPr>
              <a:t>based</a:t>
            </a:r>
            <a:r>
              <a:rPr lang="de-DE" altLang="en-US" dirty="0" smtClean="0">
                <a:sym typeface="Wingdings" pitchFamily="2" charset="2"/>
              </a:rPr>
              <a:t> on </a:t>
            </a:r>
            <a:r>
              <a:rPr lang="de-DE" altLang="en-US" dirty="0" err="1" smtClean="0">
                <a:sym typeface="Wingdings" pitchFamily="2" charset="2"/>
              </a:rPr>
              <a:t>comparison</a:t>
            </a:r>
            <a:r>
              <a:rPr lang="de-DE" altLang="en-US" dirty="0" smtClean="0">
                <a:sym typeface="Wingdings" pitchFamily="2" charset="2"/>
              </a:rPr>
              <a:t> </a:t>
            </a:r>
            <a:r>
              <a:rPr lang="de-DE" altLang="en-US" dirty="0" err="1" smtClean="0">
                <a:sym typeface="Wingdings" pitchFamily="2" charset="2"/>
              </a:rPr>
              <a:t>to</a:t>
            </a:r>
            <a:r>
              <a:rPr lang="de-DE" altLang="en-US" dirty="0" smtClean="0">
                <a:sym typeface="Wingdings" pitchFamily="2" charset="2"/>
              </a:rPr>
              <a:t> CFD RANS </a:t>
            </a:r>
            <a:r>
              <a:rPr lang="de-DE" altLang="en-US" dirty="0" err="1" smtClean="0">
                <a:sym typeface="Wingdings" pitchFamily="2" charset="2"/>
              </a:rPr>
              <a:t>actuator</a:t>
            </a:r>
            <a:r>
              <a:rPr lang="de-DE" altLang="en-US" dirty="0" smtClean="0">
                <a:sym typeface="Wingdings" pitchFamily="2" charset="2"/>
              </a:rPr>
              <a:t> </a:t>
            </a:r>
            <a:r>
              <a:rPr lang="de-DE" altLang="en-US" dirty="0" err="1" smtClean="0">
                <a:sym typeface="Wingdings" pitchFamily="2" charset="2"/>
              </a:rPr>
              <a:t>disk</a:t>
            </a:r>
            <a:r>
              <a:rPr lang="de-DE" altLang="en-US" dirty="0" smtClean="0">
                <a:sym typeface="Wingdings" pitchFamily="2" charset="2"/>
              </a:rPr>
              <a:t> </a:t>
            </a:r>
            <a:r>
              <a:rPr lang="de-DE" altLang="en-US" dirty="0" err="1" smtClean="0">
                <a:sym typeface="Wingdings" pitchFamily="2" charset="2"/>
              </a:rPr>
              <a:t>simulations</a:t>
            </a:r>
            <a:r>
              <a:rPr lang="de-DE" altLang="en-US" dirty="0" smtClean="0">
                <a:sym typeface="Wingdings" pitchFamily="2" charset="2"/>
              </a:rPr>
              <a:t>. Further </a:t>
            </a:r>
            <a:r>
              <a:rPr lang="de-DE" altLang="en-US" dirty="0" err="1" smtClean="0">
                <a:sym typeface="Wingdings" pitchFamily="2" charset="2"/>
              </a:rPr>
              <a:t>validation</a:t>
            </a:r>
            <a:r>
              <a:rPr lang="de-DE" altLang="en-US" dirty="0" smtClean="0">
                <a:sym typeface="Wingdings" pitchFamily="2" charset="2"/>
              </a:rPr>
              <a:t> </a:t>
            </a:r>
            <a:r>
              <a:rPr lang="de-DE" altLang="en-US" dirty="0" err="1" smtClean="0">
                <a:sym typeface="Wingdings" pitchFamily="2" charset="2"/>
              </a:rPr>
              <a:t>is</a:t>
            </a:r>
            <a:r>
              <a:rPr lang="de-DE" altLang="en-US" dirty="0" smtClean="0">
                <a:sym typeface="Wingdings" pitchFamily="2" charset="2"/>
              </a:rPr>
              <a:t> </a:t>
            </a:r>
            <a:r>
              <a:rPr lang="de-DE" altLang="en-US" dirty="0" err="1" smtClean="0">
                <a:sym typeface="Wingdings" pitchFamily="2" charset="2"/>
              </a:rPr>
              <a:t>needed</a:t>
            </a:r>
            <a:r>
              <a:rPr lang="de-DE" altLang="en-US" dirty="0" smtClean="0">
                <a:sym typeface="Wingdings" pitchFamily="2" charset="2"/>
              </a:rPr>
              <a:t>.</a:t>
            </a:r>
          </a:p>
          <a:p>
            <a:pPr eaLnBrk="1" hangingPunct="1">
              <a:lnSpc>
                <a:spcPct val="150000"/>
              </a:lnSpc>
              <a:buSzPct val="125000"/>
              <a:buFontTx/>
              <a:buBlip>
                <a:blip r:embed="rId3"/>
              </a:buBlip>
            </a:pPr>
            <a:endParaRPr lang="de-DE" altLang="en-US" dirty="0" smtClean="0">
              <a:sym typeface="Wingdings" pitchFamily="2" charset="2"/>
            </a:endParaRPr>
          </a:p>
        </p:txBody>
      </p:sp>
    </p:spTree>
    <p:extLst>
      <p:ext uri="{BB962C8B-B14F-4D97-AF65-F5344CB8AC3E}">
        <p14:creationId xmlns:p14="http://schemas.microsoft.com/office/powerpoint/2010/main" val="28278019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bject 2"/>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3" name="object 3"/>
          <p:cNvSpPr txBox="1">
            <a:spLocks noGrp="1"/>
          </p:cNvSpPr>
          <p:nvPr>
            <p:ph type="title"/>
          </p:nvPr>
        </p:nvSpPr>
        <p:spPr>
          <a:xfrm>
            <a:off x="682625" y="2827338"/>
            <a:ext cx="7783513" cy="438150"/>
          </a:xfrm>
        </p:spPr>
        <p:txBody>
          <a:bodyPr vert="horz" wrap="square" rtlCol="0">
            <a:spAutoFit/>
          </a:bodyPr>
          <a:lstStyle/>
          <a:p>
            <a:pPr marL="12700" eaLnBrk="1" fontAlgn="auto" hangingPunct="1">
              <a:spcBef>
                <a:spcPts val="0"/>
              </a:spcBef>
              <a:spcAft>
                <a:spcPts val="0"/>
              </a:spcAft>
              <a:defRPr/>
            </a:pPr>
            <a:r>
              <a:rPr lang="en-US" sz="2850" spc="75" dirty="0" smtClean="0"/>
              <a:t>Thank You For Your Attention</a:t>
            </a:r>
            <a:endParaRPr lang="en-US" sz="2850" dirty="0"/>
          </a:p>
        </p:txBody>
      </p:sp>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16389" name="object 4"/>
          <p:cNvSpPr txBox="1">
            <a:spLocks noChangeArrowheads="1"/>
          </p:cNvSpPr>
          <p:nvPr/>
        </p:nvSpPr>
        <p:spPr bwMode="auto">
          <a:xfrm>
            <a:off x="1212850" y="3925888"/>
            <a:ext cx="6705599" cy="1179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algn="ctr" eaLnBrk="1" hangingPunct="1"/>
            <a:r>
              <a:rPr lang="en-US" altLang="en-US" sz="3200" dirty="0"/>
              <a:t>Any questions?</a:t>
            </a:r>
          </a:p>
          <a:p>
            <a:pPr algn="ctr" eaLnBrk="1" hangingPunct="1">
              <a:spcBef>
                <a:spcPts val="2013"/>
              </a:spcBef>
            </a:pPr>
            <a:r>
              <a:rPr lang="en-US" altLang="en-US" sz="2800" i="1" dirty="0" smtClean="0">
                <a:hlinkClick r:id="rId3"/>
              </a:rPr>
              <a:t>jonas.schmidt@iwes.fraunhofer.de</a:t>
            </a:r>
            <a:endParaRPr lang="de-DE" altLang="en-US" sz="2800" i="1"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9" name="object 2"/>
          <p:cNvSpPr txBox="1">
            <a:spLocks/>
          </p:cNvSpPr>
          <p:nvPr/>
        </p:nvSpPr>
        <p:spPr bwMode="auto">
          <a:xfrm>
            <a:off x="415354" y="2145792"/>
            <a:ext cx="2702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r>
              <a:rPr lang="en-US" altLang="en-US" sz="2400" b="1" dirty="0" smtClean="0">
                <a:solidFill>
                  <a:srgbClr val="000000"/>
                </a:solidFill>
              </a:rPr>
              <a:t>Extra slides</a:t>
            </a:r>
            <a:endParaRPr lang="en-US" altLang="en-US" sz="2400" b="1" dirty="0">
              <a:solidFill>
                <a:srgbClr val="000000"/>
              </a:solidFill>
            </a:endParaRPr>
          </a:p>
        </p:txBody>
      </p:sp>
      <p:sp>
        <p:nvSpPr>
          <p:cNvPr id="7" name="bk object 33"/>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Tree>
    <p:extLst>
      <p:ext uri="{BB962C8B-B14F-4D97-AF65-F5344CB8AC3E}">
        <p14:creationId xmlns:p14="http://schemas.microsoft.com/office/powerpoint/2010/main" val="23988578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8464550" cy="785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smtClean="0"/>
              <a:t>The </a:t>
            </a:r>
            <a:r>
              <a:rPr lang="de-DE" altLang="en-US" dirty="0" err="1" smtClean="0"/>
              <a:t>full</a:t>
            </a:r>
            <a:r>
              <a:rPr lang="de-DE" altLang="en-US" dirty="0" smtClean="0"/>
              <a:t> </a:t>
            </a:r>
            <a:r>
              <a:rPr lang="de-DE" altLang="en-US" dirty="0" err="1" smtClean="0"/>
              <a:t>year</a:t>
            </a:r>
            <a:r>
              <a:rPr lang="de-DE" altLang="en-US" dirty="0" smtClean="0"/>
              <a:t> 2015 was </a:t>
            </a:r>
            <a:r>
              <a:rPr lang="de-DE" altLang="en-US" dirty="0" err="1" smtClean="0"/>
              <a:t>simulated</a:t>
            </a:r>
            <a:endParaRPr lang="de-DE" altLang="en-US" dirty="0" smtClean="0"/>
          </a:p>
          <a:p>
            <a:pPr eaLnBrk="1" hangingPunct="1">
              <a:lnSpc>
                <a:spcPct val="150000"/>
              </a:lnSpc>
              <a:buSzPct val="125000"/>
              <a:buFontTx/>
              <a:buBlip>
                <a:blip r:embed="rId3"/>
              </a:buBlip>
            </a:pPr>
            <a:r>
              <a:rPr lang="de-DE" altLang="en-US" dirty="0" smtClean="0"/>
              <a:t>3 </a:t>
            </a:r>
            <a:r>
              <a:rPr lang="de-DE" altLang="en-US" dirty="0" err="1" smtClean="0"/>
              <a:t>nested</a:t>
            </a:r>
            <a:r>
              <a:rPr lang="de-DE" altLang="en-US" dirty="0" smtClean="0"/>
              <a:t> </a:t>
            </a:r>
            <a:r>
              <a:rPr lang="de-DE" altLang="en-US" dirty="0" err="1" smtClean="0"/>
              <a:t>domains</a:t>
            </a:r>
            <a:r>
              <a:rPr lang="de-DE" altLang="en-US" dirty="0" smtClean="0"/>
              <a:t>: 19.9 km, 6.3 km, 2.1 km</a:t>
            </a:r>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Mesoscale</a:t>
            </a:r>
            <a:r>
              <a:rPr lang="de-DE" altLang="en-US" sz="2400" b="1" dirty="0" smtClean="0">
                <a:solidFill>
                  <a:schemeClr val="tx1"/>
                </a:solidFill>
              </a:rPr>
              <a:t> </a:t>
            </a:r>
            <a:r>
              <a:rPr lang="de-DE" altLang="en-US" sz="2400" b="1" dirty="0" err="1" smtClean="0">
                <a:solidFill>
                  <a:schemeClr val="tx1"/>
                </a:solidFill>
              </a:rPr>
              <a:t>simulation</a:t>
            </a:r>
            <a:r>
              <a:rPr lang="de-DE" altLang="en-US" sz="2400" b="1" dirty="0" smtClean="0">
                <a:solidFill>
                  <a:schemeClr val="tx1"/>
                </a:solidFill>
              </a:rPr>
              <a:t> </a:t>
            </a:r>
            <a:r>
              <a:rPr lang="de-DE" altLang="en-US" sz="2400" b="1" dirty="0" err="1" smtClean="0">
                <a:solidFill>
                  <a:schemeClr val="tx1"/>
                </a:solidFill>
              </a:rPr>
              <a:t>with</a:t>
            </a:r>
            <a:r>
              <a:rPr lang="de-DE" altLang="en-US" sz="2400" b="1" dirty="0" smtClean="0">
                <a:solidFill>
                  <a:schemeClr val="tx1"/>
                </a:solidFill>
              </a:rPr>
              <a:t> WRF</a:t>
            </a:r>
            <a:endParaRPr lang="en-US" altLang="en-US" sz="2400" b="1" dirty="0" smtClean="0">
              <a:solidFill>
                <a:schemeClr val="tx1"/>
              </a:solidFill>
            </a:endParaRPr>
          </a:p>
        </p:txBody>
      </p:sp>
      <p:pic>
        <p:nvPicPr>
          <p:cNvPr id="1027" name="Picture 3" descr="E:\temp\pics\WRF-IOWA-Domains-eps-converted-t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663" y="2426208"/>
            <a:ext cx="4278365" cy="329990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temp\pics\tem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3734" y="2426208"/>
            <a:ext cx="4757206" cy="184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22089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8159750" cy="78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smtClean="0"/>
              <a:t>In </a:t>
            </a:r>
            <a:r>
              <a:rPr lang="de-DE" altLang="en-US" dirty="0" err="1" smtClean="0"/>
              <a:t>stable</a:t>
            </a:r>
            <a:r>
              <a:rPr lang="de-DE" altLang="en-US" dirty="0" smtClean="0"/>
              <a:t> </a:t>
            </a:r>
            <a:r>
              <a:rPr lang="de-DE" altLang="en-US" dirty="0" err="1" smtClean="0"/>
              <a:t>stratification</a:t>
            </a:r>
            <a:r>
              <a:rPr lang="de-DE" altLang="en-US" dirty="0" smtClean="0"/>
              <a:t>, </a:t>
            </a:r>
            <a:r>
              <a:rPr lang="de-DE" altLang="en-US" dirty="0" err="1" smtClean="0"/>
              <a:t>our</a:t>
            </a:r>
            <a:r>
              <a:rPr lang="de-DE" altLang="en-US" dirty="0" smtClean="0"/>
              <a:t> </a:t>
            </a:r>
            <a:r>
              <a:rPr lang="de-DE" altLang="en-US" dirty="0" err="1" smtClean="0"/>
              <a:t>solver</a:t>
            </a:r>
            <a:r>
              <a:rPr lang="de-DE" altLang="en-US" dirty="0" smtClean="0"/>
              <a:t> </a:t>
            </a:r>
            <a:r>
              <a:rPr lang="de-DE" altLang="en-US" dirty="0" err="1" smtClean="0"/>
              <a:t>reproduces</a:t>
            </a:r>
            <a:r>
              <a:rPr lang="de-DE" altLang="en-US" dirty="0" smtClean="0"/>
              <a:t> </a:t>
            </a:r>
            <a:r>
              <a:rPr lang="de-DE" altLang="en-US" dirty="0" err="1" smtClean="0"/>
              <a:t>trapped</a:t>
            </a:r>
            <a:r>
              <a:rPr lang="de-DE" altLang="en-US" dirty="0" smtClean="0"/>
              <a:t> </a:t>
            </a:r>
            <a:r>
              <a:rPr lang="de-DE" altLang="en-US" dirty="0" err="1" smtClean="0"/>
              <a:t>lee</a:t>
            </a:r>
            <a:r>
              <a:rPr lang="de-DE" altLang="en-US" dirty="0" smtClean="0"/>
              <a:t> </a:t>
            </a:r>
            <a:r>
              <a:rPr lang="de-DE" altLang="en-US" dirty="0" err="1" smtClean="0"/>
              <a:t>wave</a:t>
            </a:r>
            <a:r>
              <a:rPr lang="de-DE" altLang="en-US" dirty="0" smtClean="0"/>
              <a:t> </a:t>
            </a:r>
            <a:r>
              <a:rPr lang="de-DE" altLang="en-US" dirty="0" err="1" smtClean="0"/>
              <a:t>pattern</a:t>
            </a:r>
            <a:r>
              <a:rPr lang="de-DE" altLang="en-US" dirty="0" smtClean="0"/>
              <a:t> 	   </a:t>
            </a:r>
            <a:r>
              <a:rPr lang="de-DE" altLang="en-US" dirty="0" err="1" smtClean="0"/>
              <a:t>behind</a:t>
            </a:r>
            <a:r>
              <a:rPr lang="de-DE" altLang="en-US" dirty="0" smtClean="0"/>
              <a:t> </a:t>
            </a:r>
            <a:r>
              <a:rPr lang="de-DE" altLang="en-US" dirty="0" err="1" smtClean="0"/>
              <a:t>test</a:t>
            </a:r>
            <a:r>
              <a:rPr lang="de-DE" altLang="en-US" dirty="0" smtClean="0"/>
              <a:t> </a:t>
            </a:r>
            <a:r>
              <a:rPr lang="de-DE" altLang="en-US" dirty="0" err="1" smtClean="0"/>
              <a:t>ridge</a:t>
            </a:r>
            <a:endParaRPr lang="de-DE" altLang="en-US" i="1" dirty="0" smtClean="0">
              <a:solidFill>
                <a:srgbClr val="C00000"/>
              </a:solidFill>
            </a:endParaRPr>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Stability</a:t>
            </a:r>
            <a:r>
              <a:rPr lang="de-DE" altLang="en-US" sz="2400" b="1" dirty="0" smtClean="0">
                <a:solidFill>
                  <a:schemeClr val="tx1"/>
                </a:solidFill>
              </a:rPr>
              <a:t> </a:t>
            </a:r>
            <a:r>
              <a:rPr lang="de-DE" altLang="en-US" sz="2400" b="1" dirty="0" err="1" smtClean="0">
                <a:solidFill>
                  <a:schemeClr val="tx1"/>
                </a:solidFill>
              </a:rPr>
              <a:t>wake</a:t>
            </a:r>
            <a:r>
              <a:rPr lang="de-DE" altLang="en-US" sz="2400" b="1" dirty="0" smtClean="0">
                <a:solidFill>
                  <a:schemeClr val="tx1"/>
                </a:solidFill>
              </a:rPr>
              <a:t> </a:t>
            </a:r>
            <a:r>
              <a:rPr lang="de-DE" altLang="en-US" sz="2400" b="1" dirty="0" err="1" smtClean="0">
                <a:solidFill>
                  <a:schemeClr val="tx1"/>
                </a:solidFill>
              </a:rPr>
              <a:t>transformation</a:t>
            </a:r>
            <a:endParaRPr lang="en-US" altLang="en-US" sz="2400" b="1" dirty="0" smtClean="0">
              <a:solidFill>
                <a:schemeClr val="tx1"/>
              </a:solidFill>
            </a:endParaRPr>
          </a:p>
        </p:txBody>
      </p:sp>
      <p:pic>
        <p:nvPicPr>
          <p:cNvPr id="13314" name="Picture 2" descr="E:\temp\pics\tem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675" y="3858768"/>
            <a:ext cx="8884152" cy="2088007"/>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E:\temp\pics\tem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853" y="2057400"/>
            <a:ext cx="4414898" cy="1409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111229" y="3578422"/>
            <a:ext cx="3043197" cy="307777"/>
          </a:xfrm>
          <a:prstGeom prst="rect">
            <a:avLst/>
          </a:prstGeom>
          <a:noFill/>
        </p:spPr>
        <p:txBody>
          <a:bodyPr wrap="square" rtlCol="0">
            <a:spAutoFit/>
          </a:bodyPr>
          <a:lstStyle/>
          <a:p>
            <a:r>
              <a:rPr lang="de-DE" sz="1400" dirty="0" smtClean="0"/>
              <a:t>Horizontal </a:t>
            </a:r>
            <a:r>
              <a:rPr lang="de-DE" sz="1400" dirty="0" err="1" smtClean="0"/>
              <a:t>velocity</a:t>
            </a:r>
            <a:r>
              <a:rPr lang="de-DE" sz="1400" dirty="0" smtClean="0"/>
              <a:t> </a:t>
            </a:r>
            <a:r>
              <a:rPr lang="de-DE" sz="1400" dirty="0" err="1" smtClean="0"/>
              <a:t>component</a:t>
            </a:r>
            <a:endParaRPr lang="en-US" sz="1400" dirty="0"/>
          </a:p>
        </p:txBody>
      </p:sp>
      <p:sp>
        <p:nvSpPr>
          <p:cNvPr id="10" name="Textfeld 9"/>
          <p:cNvSpPr txBox="1"/>
          <p:nvPr/>
        </p:nvSpPr>
        <p:spPr>
          <a:xfrm>
            <a:off x="4641850" y="3550991"/>
            <a:ext cx="3043197" cy="307777"/>
          </a:xfrm>
          <a:prstGeom prst="rect">
            <a:avLst/>
          </a:prstGeom>
          <a:noFill/>
        </p:spPr>
        <p:txBody>
          <a:bodyPr wrap="square" rtlCol="0">
            <a:spAutoFit/>
          </a:bodyPr>
          <a:lstStyle/>
          <a:p>
            <a:r>
              <a:rPr lang="de-DE" sz="1400" dirty="0" err="1" smtClean="0"/>
              <a:t>Vertical</a:t>
            </a:r>
            <a:r>
              <a:rPr lang="de-DE" sz="1400" dirty="0" smtClean="0"/>
              <a:t> </a:t>
            </a:r>
            <a:r>
              <a:rPr lang="de-DE" sz="1400" dirty="0" err="1" smtClean="0"/>
              <a:t>velocity</a:t>
            </a:r>
            <a:r>
              <a:rPr lang="de-DE" sz="1400" dirty="0" smtClean="0"/>
              <a:t> </a:t>
            </a:r>
            <a:r>
              <a:rPr lang="de-DE" sz="1400" dirty="0" err="1" smtClean="0"/>
              <a:t>component</a:t>
            </a:r>
            <a:endParaRPr lang="en-US" sz="1400" dirty="0"/>
          </a:p>
        </p:txBody>
      </p:sp>
    </p:spTree>
    <p:extLst>
      <p:ext uri="{BB962C8B-B14F-4D97-AF65-F5344CB8AC3E}">
        <p14:creationId xmlns:p14="http://schemas.microsoft.com/office/powerpoint/2010/main" val="4095762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9" name="object 2"/>
          <p:cNvSpPr txBox="1">
            <a:spLocks/>
          </p:cNvSpPr>
          <p:nvPr/>
        </p:nvSpPr>
        <p:spPr bwMode="auto">
          <a:xfrm>
            <a:off x="415354" y="2145792"/>
            <a:ext cx="2702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r>
              <a:rPr lang="en-US" altLang="en-US" sz="2400" b="1" dirty="0" smtClean="0">
                <a:solidFill>
                  <a:srgbClr val="000000"/>
                </a:solidFill>
              </a:rPr>
              <a:t>Content</a:t>
            </a:r>
            <a:endParaRPr lang="en-US" altLang="en-US" sz="2400" b="1" dirty="0">
              <a:solidFill>
                <a:srgbClr val="000000"/>
              </a:solidFill>
            </a:endParaRPr>
          </a:p>
        </p:txBody>
      </p:sp>
      <p:sp>
        <p:nvSpPr>
          <p:cNvPr id="7" name="object 15"/>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6" name="object 3"/>
          <p:cNvSpPr txBox="1">
            <a:spLocks noChangeArrowheads="1"/>
          </p:cNvSpPr>
          <p:nvPr/>
        </p:nvSpPr>
        <p:spPr bwMode="auto">
          <a:xfrm>
            <a:off x="3194050" y="2133600"/>
            <a:ext cx="3810000"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98450"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marL="355600" indent="-342900" eaLnBrk="1" hangingPunct="1">
              <a:lnSpc>
                <a:spcPct val="150000"/>
              </a:lnSpc>
              <a:buFont typeface="+mj-lt"/>
              <a:buAutoNum type="arabicParenR"/>
            </a:pPr>
            <a:r>
              <a:rPr lang="en-US" altLang="en-US" b="1" dirty="0" smtClean="0">
                <a:solidFill>
                  <a:srgbClr val="C00000"/>
                </a:solidFill>
              </a:rPr>
              <a:t>Motivation</a:t>
            </a:r>
          </a:p>
          <a:p>
            <a:pPr marL="355600" indent="-342900" eaLnBrk="1" hangingPunct="1">
              <a:lnSpc>
                <a:spcPct val="150000"/>
              </a:lnSpc>
              <a:buFont typeface="+mj-lt"/>
              <a:buAutoNum type="arabicParenR"/>
            </a:pPr>
            <a:r>
              <a:rPr lang="de-DE" altLang="en-US" dirty="0" err="1" smtClean="0"/>
              <a:t>Mesoscale</a:t>
            </a:r>
            <a:r>
              <a:rPr lang="de-DE" altLang="en-US" dirty="0" smtClean="0"/>
              <a:t> </a:t>
            </a:r>
            <a:r>
              <a:rPr lang="de-DE" altLang="en-US" dirty="0" err="1" smtClean="0"/>
              <a:t>simulation</a:t>
            </a:r>
            <a:endParaRPr lang="de-DE" altLang="en-US" dirty="0" smtClean="0"/>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CFD</a:t>
            </a:r>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a:t>
            </a:r>
            <a:r>
              <a:rPr lang="de-DE" altLang="en-US" dirty="0" err="1" smtClean="0"/>
              <a:t>flapFOAM</a:t>
            </a:r>
            <a:endParaRPr lang="de-DE" altLang="en-US" dirty="0" smtClean="0"/>
          </a:p>
          <a:p>
            <a:pPr marL="355600" indent="-342900" eaLnBrk="1" hangingPunct="1">
              <a:lnSpc>
                <a:spcPct val="150000"/>
              </a:lnSpc>
              <a:buFont typeface="+mj-lt"/>
              <a:buAutoNum type="arabicParenR"/>
            </a:pPr>
            <a:r>
              <a:rPr lang="de-DE" altLang="en-US" dirty="0" err="1" smtClean="0"/>
              <a:t>Comparision</a:t>
            </a:r>
            <a:r>
              <a:rPr lang="de-DE" altLang="en-US" dirty="0" smtClean="0"/>
              <a:t> </a:t>
            </a:r>
            <a:r>
              <a:rPr lang="de-DE" altLang="en-US" dirty="0" err="1" smtClean="0"/>
              <a:t>to</a:t>
            </a:r>
            <a:r>
              <a:rPr lang="de-DE" altLang="en-US" dirty="0" smtClean="0"/>
              <a:t> SCADA </a:t>
            </a:r>
            <a:r>
              <a:rPr lang="de-DE" altLang="en-US" dirty="0" err="1" smtClean="0"/>
              <a:t>data</a:t>
            </a:r>
            <a:endParaRPr lang="de-DE" altLang="en-US" dirty="0" smtClean="0"/>
          </a:p>
          <a:p>
            <a:pPr marL="355600" indent="-342900" eaLnBrk="1" hangingPunct="1">
              <a:lnSpc>
                <a:spcPct val="150000"/>
              </a:lnSpc>
              <a:buFont typeface="+mj-lt"/>
              <a:buAutoNum type="arabicParenR"/>
            </a:pPr>
            <a:r>
              <a:rPr lang="de-DE" altLang="en-US" dirty="0" smtClean="0"/>
              <a:t>Summary</a:t>
            </a:r>
          </a:p>
          <a:p>
            <a:pPr marL="355600" indent="-342900" eaLnBrk="1" hangingPunct="1">
              <a:lnSpc>
                <a:spcPct val="150000"/>
              </a:lnSpc>
              <a:buFont typeface="+mj-lt"/>
              <a:buAutoNum type="arabicParenR"/>
            </a:pPr>
            <a:endParaRPr lang="en-US" altLang="en-US" dirty="0" smtClean="0"/>
          </a:p>
        </p:txBody>
      </p:sp>
    </p:spTree>
    <p:extLst>
      <p:ext uri="{BB962C8B-B14F-4D97-AF65-F5344CB8AC3E}">
        <p14:creationId xmlns:p14="http://schemas.microsoft.com/office/powerpoint/2010/main" val="521060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7931150" cy="4570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smtClean="0"/>
              <a:t>Thermal </a:t>
            </a:r>
            <a:r>
              <a:rPr lang="de-DE" altLang="en-US" dirty="0" err="1" smtClean="0"/>
              <a:t>stratification</a:t>
            </a:r>
            <a:r>
              <a:rPr lang="de-DE" altLang="en-US" dirty="0" smtClean="0"/>
              <a:t> </a:t>
            </a:r>
            <a:r>
              <a:rPr lang="de-DE" altLang="en-US" dirty="0" err="1" smtClean="0"/>
              <a:t>is</a:t>
            </a:r>
            <a:r>
              <a:rPr lang="de-DE" altLang="en-US" dirty="0" smtClean="0"/>
              <a:t> </a:t>
            </a:r>
            <a:r>
              <a:rPr lang="de-DE" altLang="en-US" dirty="0" err="1" smtClean="0"/>
              <a:t>literally</a:t>
            </a:r>
            <a:r>
              <a:rPr lang="de-DE" altLang="en-US" dirty="0" smtClean="0"/>
              <a:t> an </a:t>
            </a:r>
            <a:r>
              <a:rPr lang="de-DE" altLang="en-US" dirty="0" err="1" smtClean="0"/>
              <a:t>every-day</a:t>
            </a:r>
            <a:r>
              <a:rPr lang="de-DE" altLang="en-US" dirty="0" smtClean="0"/>
              <a:t> </a:t>
            </a:r>
            <a:r>
              <a:rPr lang="de-DE" altLang="en-US" dirty="0" err="1" smtClean="0"/>
              <a:t>phenomenon</a:t>
            </a:r>
            <a:endParaRPr lang="de-DE" altLang="en-US" dirty="0" smtClean="0"/>
          </a:p>
          <a:p>
            <a:pPr eaLnBrk="1" hangingPunct="1">
              <a:lnSpc>
                <a:spcPct val="150000"/>
              </a:lnSpc>
              <a:buSzPct val="125000"/>
              <a:buFontTx/>
              <a:buBlip>
                <a:blip r:embed="rId3"/>
              </a:buBlip>
            </a:pPr>
            <a:r>
              <a:rPr lang="de-DE" altLang="en-US" dirty="0" smtClean="0"/>
              <a:t>Most wind </a:t>
            </a:r>
            <a:r>
              <a:rPr lang="de-DE" altLang="en-US" dirty="0" err="1" smtClean="0"/>
              <a:t>farm</a:t>
            </a:r>
            <a:r>
              <a:rPr lang="de-DE" altLang="en-US" dirty="0" smtClean="0"/>
              <a:t> </a:t>
            </a:r>
            <a:r>
              <a:rPr lang="de-DE" altLang="en-US" dirty="0" err="1" smtClean="0"/>
              <a:t>modelling</a:t>
            </a:r>
            <a:r>
              <a:rPr lang="de-DE" altLang="en-US" dirty="0" smtClean="0"/>
              <a:t> </a:t>
            </a:r>
            <a:r>
              <a:rPr lang="de-DE" altLang="en-US" dirty="0" err="1" smtClean="0"/>
              <a:t>approaches</a:t>
            </a:r>
            <a:r>
              <a:rPr lang="de-DE" altLang="en-US" dirty="0" smtClean="0"/>
              <a:t> </a:t>
            </a:r>
            <a:r>
              <a:rPr lang="de-DE" altLang="en-US" dirty="0" err="1" smtClean="0"/>
              <a:t>ignore</a:t>
            </a:r>
            <a:r>
              <a:rPr lang="de-DE" altLang="en-US" dirty="0" smtClean="0"/>
              <a:t> thermal </a:t>
            </a:r>
            <a:r>
              <a:rPr lang="de-DE" altLang="en-US" dirty="0" err="1" smtClean="0"/>
              <a:t>stratification</a:t>
            </a:r>
            <a:endParaRPr lang="de-DE" altLang="en-US" dirty="0" smtClean="0"/>
          </a:p>
          <a:p>
            <a:pPr eaLnBrk="1" hangingPunct="1">
              <a:lnSpc>
                <a:spcPct val="150000"/>
              </a:lnSpc>
              <a:buSzPct val="125000"/>
              <a:buFontTx/>
              <a:buBlip>
                <a:blip r:embed="rId3"/>
              </a:buBlip>
            </a:pPr>
            <a:r>
              <a:rPr lang="de-DE" altLang="en-US" i="1" dirty="0" err="1" smtClean="0">
                <a:solidFill>
                  <a:srgbClr val="C00000"/>
                </a:solidFill>
              </a:rPr>
              <a:t>How</a:t>
            </a:r>
            <a:r>
              <a:rPr lang="de-DE" altLang="en-US" i="1" dirty="0" smtClean="0">
                <a:solidFill>
                  <a:srgbClr val="C00000"/>
                </a:solidFill>
              </a:rPr>
              <a:t> large </a:t>
            </a:r>
            <a:r>
              <a:rPr lang="de-DE" altLang="en-US" i="1" dirty="0" err="1" smtClean="0">
                <a:solidFill>
                  <a:srgbClr val="C00000"/>
                </a:solidFill>
              </a:rPr>
              <a:t>is</a:t>
            </a:r>
            <a:r>
              <a:rPr lang="de-DE" altLang="en-US" i="1" dirty="0" smtClean="0">
                <a:solidFill>
                  <a:srgbClr val="C00000"/>
                </a:solidFill>
              </a:rPr>
              <a:t> </a:t>
            </a:r>
            <a:r>
              <a:rPr lang="de-DE" altLang="en-US" i="1" dirty="0" err="1" smtClean="0">
                <a:solidFill>
                  <a:srgbClr val="C00000"/>
                </a:solidFill>
              </a:rPr>
              <a:t>the</a:t>
            </a:r>
            <a:r>
              <a:rPr lang="de-DE" altLang="en-US" i="1" dirty="0" smtClean="0">
                <a:solidFill>
                  <a:srgbClr val="C00000"/>
                </a:solidFill>
              </a:rPr>
              <a:t> </a:t>
            </a:r>
            <a:r>
              <a:rPr lang="de-DE" altLang="en-US" i="1" dirty="0" err="1" smtClean="0">
                <a:solidFill>
                  <a:srgbClr val="C00000"/>
                </a:solidFill>
              </a:rPr>
              <a:t>corresponding</a:t>
            </a:r>
            <a:r>
              <a:rPr lang="de-DE" altLang="en-US" i="1" dirty="0" smtClean="0">
                <a:solidFill>
                  <a:srgbClr val="C00000"/>
                </a:solidFill>
              </a:rPr>
              <a:t> </a:t>
            </a:r>
            <a:r>
              <a:rPr lang="de-DE" altLang="en-US" i="1" dirty="0" err="1" smtClean="0">
                <a:solidFill>
                  <a:srgbClr val="C00000"/>
                </a:solidFill>
              </a:rPr>
              <a:t>error</a:t>
            </a:r>
            <a:r>
              <a:rPr lang="de-DE" altLang="en-US" i="1" dirty="0" smtClean="0">
                <a:solidFill>
                  <a:srgbClr val="C00000"/>
                </a:solidFill>
              </a:rPr>
              <a:t>?</a:t>
            </a:r>
          </a:p>
          <a:p>
            <a:pPr eaLnBrk="1" hangingPunct="1">
              <a:lnSpc>
                <a:spcPct val="150000"/>
              </a:lnSpc>
              <a:buSzPct val="125000"/>
              <a:buFontTx/>
              <a:buBlip>
                <a:blip r:embed="rId3"/>
              </a:buBlip>
            </a:pPr>
            <a:endParaRPr lang="de-DE" altLang="en-US" dirty="0"/>
          </a:p>
          <a:p>
            <a:pPr eaLnBrk="1" hangingPunct="1">
              <a:lnSpc>
                <a:spcPct val="150000"/>
              </a:lnSpc>
              <a:buSzPct val="125000"/>
              <a:buFontTx/>
              <a:buBlip>
                <a:blip r:embed="rId3"/>
              </a:buBlip>
            </a:pPr>
            <a:r>
              <a:rPr lang="de-DE" altLang="en-US" dirty="0" err="1" smtClean="0"/>
              <a:t>Themal</a:t>
            </a:r>
            <a:r>
              <a:rPr lang="de-DE" altLang="en-US" dirty="0" smtClean="0"/>
              <a:t> </a:t>
            </a:r>
            <a:r>
              <a:rPr lang="de-DE" altLang="en-US" dirty="0" err="1" smtClean="0"/>
              <a:t>stratification</a:t>
            </a:r>
            <a:r>
              <a:rPr lang="de-DE" altLang="en-US" dirty="0" smtClean="0"/>
              <a:t> </a:t>
            </a:r>
            <a:r>
              <a:rPr lang="de-DE" altLang="en-US" dirty="0" err="1" smtClean="0"/>
              <a:t>is</a:t>
            </a:r>
            <a:r>
              <a:rPr lang="de-DE" altLang="en-US" dirty="0" smtClean="0"/>
              <a:t> still not </a:t>
            </a:r>
            <a:r>
              <a:rPr lang="de-DE" altLang="en-US" dirty="0" err="1" smtClean="0"/>
              <a:t>standard</a:t>
            </a:r>
            <a:r>
              <a:rPr lang="de-DE" altLang="en-US" dirty="0" smtClean="0"/>
              <a:t> in CFD</a:t>
            </a:r>
          </a:p>
          <a:p>
            <a:pPr eaLnBrk="1" hangingPunct="1">
              <a:lnSpc>
                <a:spcPct val="150000"/>
              </a:lnSpc>
              <a:buSzPct val="125000"/>
              <a:buFontTx/>
              <a:buBlip>
                <a:blip r:embed="rId3"/>
              </a:buBlip>
            </a:pPr>
            <a:r>
              <a:rPr lang="de-DE" altLang="en-US" dirty="0" err="1" smtClean="0"/>
              <a:t>For</a:t>
            </a:r>
            <a:r>
              <a:rPr lang="de-DE" altLang="en-US" dirty="0" smtClean="0"/>
              <a:t> </a:t>
            </a:r>
            <a:r>
              <a:rPr lang="de-DE" altLang="en-US" dirty="0" err="1" smtClean="0"/>
              <a:t>mesoscale</a:t>
            </a:r>
            <a:r>
              <a:rPr lang="de-DE" altLang="en-US" dirty="0" smtClean="0"/>
              <a:t> </a:t>
            </a:r>
            <a:r>
              <a:rPr lang="de-DE" altLang="en-US" dirty="0" err="1" smtClean="0"/>
              <a:t>codes</a:t>
            </a:r>
            <a:r>
              <a:rPr lang="de-DE" altLang="en-US" dirty="0" smtClean="0"/>
              <a:t> </a:t>
            </a:r>
            <a:r>
              <a:rPr lang="de-DE" altLang="en-US" dirty="0" err="1" smtClean="0"/>
              <a:t>like</a:t>
            </a:r>
            <a:r>
              <a:rPr lang="de-DE" altLang="en-US" dirty="0" smtClean="0"/>
              <a:t> WRF </a:t>
            </a:r>
            <a:r>
              <a:rPr lang="de-DE" altLang="en-US" dirty="0" err="1" smtClean="0"/>
              <a:t>it</a:t>
            </a:r>
            <a:r>
              <a:rPr lang="de-DE" altLang="en-US" dirty="0" smtClean="0"/>
              <a:t> </a:t>
            </a:r>
            <a:r>
              <a:rPr lang="de-DE" altLang="en-US" dirty="0" err="1" smtClean="0"/>
              <a:t>is</a:t>
            </a:r>
            <a:r>
              <a:rPr lang="de-DE" altLang="en-US" dirty="0" smtClean="0"/>
              <a:t> a </a:t>
            </a:r>
            <a:r>
              <a:rPr lang="de-DE" altLang="en-US" dirty="0" err="1" smtClean="0"/>
              <a:t>crucial</a:t>
            </a:r>
            <a:r>
              <a:rPr lang="de-DE" altLang="en-US" dirty="0" smtClean="0"/>
              <a:t> </a:t>
            </a:r>
            <a:r>
              <a:rPr lang="de-DE" altLang="en-US" dirty="0" err="1" smtClean="0"/>
              <a:t>topic</a:t>
            </a:r>
            <a:endParaRPr lang="de-DE" altLang="en-US" dirty="0" smtClean="0"/>
          </a:p>
          <a:p>
            <a:pPr eaLnBrk="1" hangingPunct="1">
              <a:lnSpc>
                <a:spcPct val="150000"/>
              </a:lnSpc>
              <a:buSzPct val="125000"/>
              <a:buFontTx/>
              <a:buBlip>
                <a:blip r:embed="rId3"/>
              </a:buBlip>
            </a:pPr>
            <a:endParaRPr lang="de-DE" altLang="en-US" dirty="0"/>
          </a:p>
          <a:p>
            <a:pPr eaLnBrk="1" hangingPunct="1">
              <a:lnSpc>
                <a:spcPct val="150000"/>
              </a:lnSpc>
              <a:buSzPct val="125000"/>
              <a:buFontTx/>
              <a:buBlip>
                <a:blip r:embed="rId3"/>
              </a:buBlip>
            </a:pPr>
            <a:r>
              <a:rPr lang="de-DE" altLang="en-US" dirty="0" err="1" smtClean="0"/>
              <a:t>Stratification</a:t>
            </a:r>
            <a:r>
              <a:rPr lang="de-DE" altLang="en-US" dirty="0" smtClean="0"/>
              <a:t> </a:t>
            </a:r>
            <a:r>
              <a:rPr lang="de-DE" altLang="en-US" dirty="0" err="1" smtClean="0"/>
              <a:t>effects</a:t>
            </a:r>
            <a:r>
              <a:rPr lang="de-DE" altLang="en-US" dirty="0" smtClean="0"/>
              <a:t> on </a:t>
            </a:r>
            <a:r>
              <a:rPr lang="de-DE" altLang="en-US" dirty="0" err="1" smtClean="0"/>
              <a:t>wakes</a:t>
            </a:r>
            <a:r>
              <a:rPr lang="de-DE" altLang="en-US" dirty="0" smtClean="0"/>
              <a:t> </a:t>
            </a:r>
            <a:r>
              <a:rPr lang="de-DE" altLang="en-US" dirty="0" err="1" smtClean="0"/>
              <a:t>are</a:t>
            </a:r>
            <a:r>
              <a:rPr lang="de-DE" altLang="en-US" dirty="0" smtClean="0"/>
              <a:t> a </a:t>
            </a:r>
            <a:r>
              <a:rPr lang="de-DE" altLang="en-US" dirty="0" err="1" smtClean="0"/>
              <a:t>research</a:t>
            </a:r>
            <a:r>
              <a:rPr lang="de-DE" altLang="en-US" dirty="0" smtClean="0"/>
              <a:t> </a:t>
            </a:r>
            <a:r>
              <a:rPr lang="de-DE" altLang="en-US" dirty="0" err="1" smtClean="0"/>
              <a:t>topic</a:t>
            </a:r>
            <a:endParaRPr lang="de-DE" altLang="en-US" dirty="0" smtClean="0"/>
          </a:p>
          <a:p>
            <a:pPr eaLnBrk="1" hangingPunct="1">
              <a:lnSpc>
                <a:spcPct val="150000"/>
              </a:lnSpc>
              <a:buSzPct val="125000"/>
              <a:buFontTx/>
              <a:buBlip>
                <a:blip r:embed="rId3"/>
              </a:buBlip>
            </a:pPr>
            <a:r>
              <a:rPr lang="de-DE" altLang="en-US" dirty="0" err="1" smtClean="0"/>
              <a:t>Idea</a:t>
            </a:r>
            <a:r>
              <a:rPr lang="de-DE" altLang="en-US" dirty="0" smtClean="0"/>
              <a:t> </a:t>
            </a:r>
            <a:r>
              <a:rPr lang="de-DE" altLang="en-US" dirty="0" err="1" smtClean="0"/>
              <a:t>for</a:t>
            </a:r>
            <a:r>
              <a:rPr lang="de-DE" altLang="en-US" dirty="0" smtClean="0"/>
              <a:t> </a:t>
            </a:r>
            <a:r>
              <a:rPr lang="de-DE" altLang="en-US" dirty="0" err="1" smtClean="0"/>
              <a:t>modelling</a:t>
            </a:r>
            <a:r>
              <a:rPr lang="de-DE" altLang="en-US" dirty="0" smtClean="0"/>
              <a:t>: </a:t>
            </a:r>
          </a:p>
          <a:p>
            <a:pPr marL="71438" indent="0" eaLnBrk="1" hangingPunct="1">
              <a:lnSpc>
                <a:spcPct val="150000"/>
              </a:lnSpc>
              <a:buSzPct val="125000"/>
            </a:pPr>
            <a:r>
              <a:rPr lang="de-DE" altLang="en-US" dirty="0"/>
              <a:t>	</a:t>
            </a:r>
            <a:r>
              <a:rPr lang="de-DE" altLang="en-US" i="1" dirty="0" smtClean="0">
                <a:solidFill>
                  <a:srgbClr val="0070C0"/>
                </a:solidFill>
              </a:rPr>
              <a:t>Transform neutral </a:t>
            </a:r>
            <a:r>
              <a:rPr lang="de-DE" altLang="en-US" i="1" dirty="0" err="1" smtClean="0">
                <a:solidFill>
                  <a:srgbClr val="0070C0"/>
                </a:solidFill>
              </a:rPr>
              <a:t>model</a:t>
            </a:r>
            <a:r>
              <a:rPr lang="de-DE" altLang="en-US" i="1" dirty="0" smtClean="0">
                <a:solidFill>
                  <a:srgbClr val="0070C0"/>
                </a:solidFill>
              </a:rPr>
              <a:t> </a:t>
            </a:r>
            <a:r>
              <a:rPr lang="de-DE" altLang="en-US" i="1" dirty="0" err="1" smtClean="0">
                <a:solidFill>
                  <a:srgbClr val="0070C0"/>
                </a:solidFill>
              </a:rPr>
              <a:t>into</a:t>
            </a:r>
            <a:r>
              <a:rPr lang="de-DE" altLang="en-US" i="1" dirty="0" smtClean="0">
                <a:solidFill>
                  <a:srgbClr val="0070C0"/>
                </a:solidFill>
              </a:rPr>
              <a:t> </a:t>
            </a:r>
            <a:r>
              <a:rPr lang="de-DE" altLang="en-US" i="1" dirty="0" err="1" smtClean="0">
                <a:solidFill>
                  <a:srgbClr val="0070C0"/>
                </a:solidFill>
              </a:rPr>
              <a:t>stratified</a:t>
            </a:r>
            <a:r>
              <a:rPr lang="de-DE" altLang="en-US" i="1" dirty="0" smtClean="0">
                <a:solidFill>
                  <a:srgbClr val="0070C0"/>
                </a:solidFill>
              </a:rPr>
              <a:t> </a:t>
            </a:r>
            <a:r>
              <a:rPr lang="de-DE" altLang="en-US" i="1" dirty="0" err="1" smtClean="0">
                <a:solidFill>
                  <a:srgbClr val="0070C0"/>
                </a:solidFill>
              </a:rPr>
              <a:t>model</a:t>
            </a:r>
            <a:endParaRPr lang="de-DE" altLang="en-US" i="1" dirty="0" smtClean="0">
              <a:solidFill>
                <a:srgbClr val="0070C0"/>
              </a:solidFill>
            </a:endParaRPr>
          </a:p>
          <a:p>
            <a:pPr eaLnBrk="1" hangingPunct="1">
              <a:lnSpc>
                <a:spcPct val="150000"/>
              </a:lnSpc>
              <a:buSzPct val="125000"/>
              <a:buFontTx/>
              <a:buBlip>
                <a:blip r:embed="rId3"/>
              </a:buBlip>
            </a:pPr>
            <a:endParaRPr lang="de-DE" altLang="en-US" dirty="0"/>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smtClean="0">
                <a:solidFill>
                  <a:schemeClr val="tx1"/>
                </a:solidFill>
              </a:rPr>
              <a:t>Motivation</a:t>
            </a:r>
            <a:endParaRPr lang="en-US" altLang="en-US" sz="2400" b="1" dirty="0" smtClean="0">
              <a:solidFill>
                <a:schemeClr val="tx1"/>
              </a:solidFill>
            </a:endParaRPr>
          </a:p>
        </p:txBody>
      </p:sp>
    </p:spTree>
    <p:extLst>
      <p:ext uri="{BB962C8B-B14F-4D97-AF65-F5344CB8AC3E}">
        <p14:creationId xmlns:p14="http://schemas.microsoft.com/office/powerpoint/2010/main" val="2801824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9" name="object 2"/>
          <p:cNvSpPr txBox="1">
            <a:spLocks/>
          </p:cNvSpPr>
          <p:nvPr/>
        </p:nvSpPr>
        <p:spPr bwMode="auto">
          <a:xfrm>
            <a:off x="415354" y="2145792"/>
            <a:ext cx="2702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r>
              <a:rPr lang="en-US" altLang="en-US" sz="2400" b="1" dirty="0" smtClean="0">
                <a:solidFill>
                  <a:srgbClr val="000000"/>
                </a:solidFill>
              </a:rPr>
              <a:t>Content</a:t>
            </a:r>
            <a:endParaRPr lang="en-US" altLang="en-US" sz="2400" b="1" dirty="0">
              <a:solidFill>
                <a:srgbClr val="000000"/>
              </a:solidFill>
            </a:endParaRPr>
          </a:p>
        </p:txBody>
      </p:sp>
      <p:sp>
        <p:nvSpPr>
          <p:cNvPr id="8" name="object 2"/>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6" name="object 3"/>
          <p:cNvSpPr txBox="1">
            <a:spLocks noChangeArrowheads="1"/>
          </p:cNvSpPr>
          <p:nvPr/>
        </p:nvSpPr>
        <p:spPr bwMode="auto">
          <a:xfrm>
            <a:off x="3194050" y="2133600"/>
            <a:ext cx="3810000"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98450"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marL="355600" indent="-342900" eaLnBrk="1" hangingPunct="1">
              <a:lnSpc>
                <a:spcPct val="150000"/>
              </a:lnSpc>
              <a:buFont typeface="+mj-lt"/>
              <a:buAutoNum type="arabicParenR"/>
            </a:pPr>
            <a:r>
              <a:rPr lang="en-US" altLang="en-US" dirty="0" smtClean="0"/>
              <a:t>Motivation</a:t>
            </a:r>
          </a:p>
          <a:p>
            <a:pPr marL="355600" indent="-342900" eaLnBrk="1" hangingPunct="1">
              <a:lnSpc>
                <a:spcPct val="150000"/>
              </a:lnSpc>
              <a:buFont typeface="+mj-lt"/>
              <a:buAutoNum type="arabicParenR"/>
            </a:pPr>
            <a:r>
              <a:rPr lang="de-DE" altLang="en-US" b="1" dirty="0" err="1" smtClean="0">
                <a:solidFill>
                  <a:srgbClr val="C00000"/>
                </a:solidFill>
              </a:rPr>
              <a:t>Mesoscale</a:t>
            </a:r>
            <a:r>
              <a:rPr lang="de-DE" altLang="en-US" b="1" dirty="0" smtClean="0">
                <a:solidFill>
                  <a:srgbClr val="C00000"/>
                </a:solidFill>
              </a:rPr>
              <a:t> </a:t>
            </a:r>
            <a:r>
              <a:rPr lang="de-DE" altLang="en-US" b="1" dirty="0" err="1" smtClean="0">
                <a:solidFill>
                  <a:srgbClr val="C00000"/>
                </a:solidFill>
              </a:rPr>
              <a:t>simulation</a:t>
            </a:r>
            <a:endParaRPr lang="de-DE" altLang="en-US" b="1" dirty="0" smtClean="0">
              <a:solidFill>
                <a:srgbClr val="C00000"/>
              </a:solidFill>
            </a:endParaRPr>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CFD</a:t>
            </a:r>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a:t>
            </a:r>
            <a:r>
              <a:rPr lang="de-DE" altLang="en-US" dirty="0" err="1" smtClean="0"/>
              <a:t>flapFOAM</a:t>
            </a:r>
            <a:endParaRPr lang="de-DE" altLang="en-US" dirty="0" smtClean="0"/>
          </a:p>
          <a:p>
            <a:pPr marL="355600" indent="-342900" eaLnBrk="1" hangingPunct="1">
              <a:lnSpc>
                <a:spcPct val="150000"/>
              </a:lnSpc>
              <a:buFont typeface="+mj-lt"/>
              <a:buAutoNum type="arabicParenR"/>
            </a:pPr>
            <a:r>
              <a:rPr lang="de-DE" altLang="en-US" dirty="0" err="1" smtClean="0"/>
              <a:t>Comparision</a:t>
            </a:r>
            <a:r>
              <a:rPr lang="de-DE" altLang="en-US" dirty="0" smtClean="0"/>
              <a:t> </a:t>
            </a:r>
            <a:r>
              <a:rPr lang="de-DE" altLang="en-US" dirty="0" err="1" smtClean="0"/>
              <a:t>to</a:t>
            </a:r>
            <a:r>
              <a:rPr lang="de-DE" altLang="en-US" dirty="0" smtClean="0"/>
              <a:t> SCADA </a:t>
            </a:r>
            <a:r>
              <a:rPr lang="de-DE" altLang="en-US" dirty="0" err="1" smtClean="0"/>
              <a:t>data</a:t>
            </a:r>
            <a:endParaRPr lang="de-DE" altLang="en-US" dirty="0" smtClean="0"/>
          </a:p>
          <a:p>
            <a:pPr marL="355600" indent="-342900" eaLnBrk="1" hangingPunct="1">
              <a:lnSpc>
                <a:spcPct val="150000"/>
              </a:lnSpc>
              <a:buFont typeface="+mj-lt"/>
              <a:buAutoNum type="arabicParenR"/>
            </a:pPr>
            <a:r>
              <a:rPr lang="de-DE" altLang="en-US" dirty="0" smtClean="0"/>
              <a:t>Summary</a:t>
            </a:r>
          </a:p>
          <a:p>
            <a:pPr marL="355600" indent="-342900" eaLnBrk="1" hangingPunct="1">
              <a:lnSpc>
                <a:spcPct val="150000"/>
              </a:lnSpc>
              <a:buFont typeface="+mj-lt"/>
              <a:buAutoNum type="arabicParenR"/>
            </a:pPr>
            <a:endParaRPr lang="en-US" altLang="en-US" dirty="0" smtClean="0"/>
          </a:p>
        </p:txBody>
      </p:sp>
    </p:spTree>
    <p:extLst>
      <p:ext uri="{BB962C8B-B14F-4D97-AF65-F5344CB8AC3E}">
        <p14:creationId xmlns:p14="http://schemas.microsoft.com/office/powerpoint/2010/main" val="2883551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846455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dirty="0" err="1" smtClean="0"/>
              <a:t>We</a:t>
            </a:r>
            <a:r>
              <a:rPr lang="de-DE" altLang="en-US" dirty="0" smtClean="0"/>
              <a:t> </a:t>
            </a:r>
            <a:r>
              <a:rPr lang="de-DE" altLang="en-US" dirty="0" err="1" smtClean="0"/>
              <a:t>consider</a:t>
            </a:r>
            <a:r>
              <a:rPr lang="de-DE" altLang="en-US" dirty="0" smtClean="0"/>
              <a:t> a wind </a:t>
            </a:r>
            <a:r>
              <a:rPr lang="de-DE" altLang="en-US" dirty="0" err="1" smtClean="0"/>
              <a:t>farm</a:t>
            </a:r>
            <a:r>
              <a:rPr lang="de-DE" altLang="en-US" dirty="0" smtClean="0"/>
              <a:t> </a:t>
            </a:r>
            <a:r>
              <a:rPr lang="de-DE" altLang="en-US" dirty="0" err="1" smtClean="0"/>
              <a:t>with</a:t>
            </a:r>
            <a:r>
              <a:rPr lang="de-DE" altLang="en-US" dirty="0" smtClean="0"/>
              <a:t> 17 </a:t>
            </a:r>
            <a:r>
              <a:rPr lang="de-DE" altLang="en-US" dirty="0" err="1" smtClean="0"/>
              <a:t>Nordex</a:t>
            </a:r>
            <a:r>
              <a:rPr lang="de-DE" altLang="en-US" dirty="0" smtClean="0"/>
              <a:t> </a:t>
            </a:r>
            <a:r>
              <a:rPr lang="de-DE" altLang="en-US" dirty="0" err="1" smtClean="0"/>
              <a:t>turbines</a:t>
            </a:r>
            <a:r>
              <a:rPr lang="de-DE" altLang="en-US" dirty="0" smtClean="0"/>
              <a:t> in </a:t>
            </a:r>
            <a:r>
              <a:rPr lang="de-DE" altLang="en-US" dirty="0" err="1" smtClean="0"/>
              <a:t>the</a:t>
            </a:r>
            <a:r>
              <a:rPr lang="de-DE" altLang="en-US" dirty="0" smtClean="0"/>
              <a:t> USA</a:t>
            </a:r>
          </a:p>
          <a:p>
            <a:pPr eaLnBrk="1" hangingPunct="1">
              <a:lnSpc>
                <a:spcPct val="150000"/>
              </a:lnSpc>
              <a:buSzPct val="125000"/>
              <a:buFontTx/>
              <a:buBlip>
                <a:blip r:embed="rId3"/>
              </a:buBlip>
            </a:pPr>
            <a:r>
              <a:rPr lang="de-DE" altLang="en-US" dirty="0" smtClean="0"/>
              <a:t>D = H = 100 m, P = 2.5 MW, flat </a:t>
            </a:r>
            <a:r>
              <a:rPr lang="de-DE" altLang="en-US" dirty="0" err="1" smtClean="0"/>
              <a:t>terrain</a:t>
            </a:r>
            <a:endParaRPr lang="de-DE" altLang="en-US" dirty="0" smtClean="0"/>
          </a:p>
          <a:p>
            <a:pPr eaLnBrk="1" hangingPunct="1">
              <a:lnSpc>
                <a:spcPct val="150000"/>
              </a:lnSpc>
              <a:buSzPct val="125000"/>
              <a:buFontTx/>
              <a:buBlip>
                <a:blip r:embed="rId3"/>
              </a:buBlip>
            </a:pPr>
            <a:r>
              <a:rPr lang="en-US" altLang="en-US" dirty="0" smtClean="0"/>
              <a:t>Full year 2015 was simulated with WRF, 3 nested domains</a:t>
            </a:r>
            <a:endParaRPr lang="de-DE" altLang="en-US" dirty="0" smtClean="0"/>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smtClean="0">
                <a:solidFill>
                  <a:schemeClr val="tx1"/>
                </a:solidFill>
              </a:rPr>
              <a:t>The </a:t>
            </a:r>
            <a:r>
              <a:rPr lang="de-DE" altLang="en-US" sz="2400" b="1" dirty="0" err="1" smtClean="0">
                <a:solidFill>
                  <a:schemeClr val="tx1"/>
                </a:solidFill>
              </a:rPr>
              <a:t>site</a:t>
            </a:r>
            <a:endParaRPr lang="en-US" altLang="en-US" sz="2400" b="1" dirty="0" smtClean="0">
              <a:solidFill>
                <a:schemeClr val="tx1"/>
              </a:solidFill>
            </a:endParaRPr>
          </a:p>
        </p:txBody>
      </p:sp>
      <p:pic>
        <p:nvPicPr>
          <p:cNvPr id="1027" name="Picture 3" descr="E:\temp\pics\WRF-IOWA-Domains-eps-converted-t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663" y="2426208"/>
            <a:ext cx="4278365" cy="3299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temp\pics\El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212" y="2426208"/>
            <a:ext cx="4414838" cy="3355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957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84645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b="1" dirty="0" err="1" smtClean="0">
                <a:solidFill>
                  <a:srgbClr val="C00000"/>
                </a:solidFill>
              </a:rPr>
              <a:t>Results</a:t>
            </a:r>
            <a:r>
              <a:rPr lang="de-DE" altLang="en-US" b="1" dirty="0" smtClean="0">
                <a:solidFill>
                  <a:srgbClr val="C00000"/>
                </a:solidFill>
              </a:rPr>
              <a:t>: </a:t>
            </a:r>
            <a:r>
              <a:rPr lang="de-DE" altLang="en-US" dirty="0" err="1" smtClean="0"/>
              <a:t>Very</a:t>
            </a:r>
            <a:r>
              <a:rPr lang="de-DE" altLang="en-US" dirty="0" smtClean="0"/>
              <a:t> </a:t>
            </a:r>
            <a:r>
              <a:rPr lang="de-DE" altLang="en-US" dirty="0" err="1" smtClean="0"/>
              <a:t>broad</a:t>
            </a:r>
            <a:r>
              <a:rPr lang="de-DE" altLang="en-US" dirty="0" smtClean="0"/>
              <a:t> wind </a:t>
            </a:r>
            <a:r>
              <a:rPr lang="de-DE" altLang="en-US" dirty="0" err="1" smtClean="0"/>
              <a:t>and</a:t>
            </a:r>
            <a:r>
              <a:rPr lang="de-DE" altLang="en-US" dirty="0" smtClean="0"/>
              <a:t> thermal </a:t>
            </a:r>
            <a:r>
              <a:rPr lang="de-DE" altLang="en-US" dirty="0" err="1" smtClean="0"/>
              <a:t>stratification</a:t>
            </a:r>
            <a:r>
              <a:rPr lang="de-DE" altLang="en-US" dirty="0" smtClean="0"/>
              <a:t> </a:t>
            </a:r>
            <a:r>
              <a:rPr lang="de-DE" altLang="en-US" dirty="0" err="1" smtClean="0"/>
              <a:t>roses</a:t>
            </a:r>
            <a:r>
              <a:rPr lang="de-DE" altLang="en-US" dirty="0" smtClean="0"/>
              <a:t> (H/</a:t>
            </a:r>
            <a:r>
              <a:rPr lang="de-DE" altLang="en-US" dirty="0" err="1" smtClean="0"/>
              <a:t>MoL</a:t>
            </a:r>
            <a:r>
              <a:rPr lang="de-DE" altLang="en-US" dirty="0" smtClean="0"/>
              <a:t>)</a:t>
            </a:r>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Mesoscale</a:t>
            </a:r>
            <a:r>
              <a:rPr lang="de-DE" altLang="en-US" sz="2400" b="1" dirty="0" smtClean="0">
                <a:solidFill>
                  <a:schemeClr val="tx1"/>
                </a:solidFill>
              </a:rPr>
              <a:t> </a:t>
            </a:r>
            <a:r>
              <a:rPr lang="de-DE" altLang="en-US" sz="2400" b="1" dirty="0" err="1" smtClean="0">
                <a:solidFill>
                  <a:schemeClr val="tx1"/>
                </a:solidFill>
              </a:rPr>
              <a:t>simulation</a:t>
            </a:r>
            <a:r>
              <a:rPr lang="de-DE" altLang="en-US" sz="2400" b="1" dirty="0" smtClean="0">
                <a:solidFill>
                  <a:schemeClr val="tx1"/>
                </a:solidFill>
              </a:rPr>
              <a:t> </a:t>
            </a:r>
            <a:r>
              <a:rPr lang="de-DE" altLang="en-US" sz="2400" b="1" dirty="0" err="1" smtClean="0">
                <a:solidFill>
                  <a:schemeClr val="tx1"/>
                </a:solidFill>
              </a:rPr>
              <a:t>with</a:t>
            </a:r>
            <a:r>
              <a:rPr lang="de-DE" altLang="en-US" sz="2400" b="1" dirty="0" smtClean="0">
                <a:solidFill>
                  <a:schemeClr val="tx1"/>
                </a:solidFill>
              </a:rPr>
              <a:t> WRF</a:t>
            </a:r>
            <a:endParaRPr lang="en-US" altLang="en-US" sz="2400" b="1" dirty="0" smtClean="0">
              <a:solidFill>
                <a:schemeClr val="tx1"/>
              </a:solidFill>
            </a:endParaRPr>
          </a:p>
        </p:txBody>
      </p:sp>
      <p:pic>
        <p:nvPicPr>
          <p:cNvPr id="3074" name="Picture 2" descr="E:\temp\pics\Elk-WindRose-201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123" y="1600200"/>
            <a:ext cx="4075920" cy="428569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temp\pics\Elk-Stability-201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6775" y="1726539"/>
            <a:ext cx="3835607" cy="403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790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object 3"/>
          <p:cNvSpPr txBox="1">
            <a:spLocks noChangeArrowheads="1"/>
          </p:cNvSpPr>
          <p:nvPr/>
        </p:nvSpPr>
        <p:spPr bwMode="auto">
          <a:xfrm>
            <a:off x="444500" y="1066800"/>
            <a:ext cx="84645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lnSpc>
                <a:spcPct val="150000"/>
              </a:lnSpc>
              <a:buSzPct val="125000"/>
              <a:buFontTx/>
              <a:buBlip>
                <a:blip r:embed="rId3"/>
              </a:buBlip>
            </a:pPr>
            <a:r>
              <a:rPr lang="de-DE" altLang="en-US" b="1" dirty="0" err="1" smtClean="0">
                <a:solidFill>
                  <a:srgbClr val="C00000"/>
                </a:solidFill>
              </a:rPr>
              <a:t>Results</a:t>
            </a:r>
            <a:r>
              <a:rPr lang="de-DE" altLang="en-US" b="1" dirty="0" smtClean="0">
                <a:solidFill>
                  <a:srgbClr val="C00000"/>
                </a:solidFill>
              </a:rPr>
              <a:t>: </a:t>
            </a:r>
            <a:r>
              <a:rPr lang="de-DE" altLang="en-US" dirty="0" err="1" smtClean="0"/>
              <a:t>Very</a:t>
            </a:r>
            <a:r>
              <a:rPr lang="de-DE" altLang="en-US" dirty="0" smtClean="0"/>
              <a:t> </a:t>
            </a:r>
            <a:r>
              <a:rPr lang="de-DE" altLang="en-US" dirty="0" err="1" smtClean="0"/>
              <a:t>broad</a:t>
            </a:r>
            <a:r>
              <a:rPr lang="de-DE" altLang="en-US" dirty="0" smtClean="0"/>
              <a:t> wind </a:t>
            </a:r>
            <a:r>
              <a:rPr lang="de-DE" altLang="en-US" dirty="0" err="1" smtClean="0"/>
              <a:t>and</a:t>
            </a:r>
            <a:r>
              <a:rPr lang="de-DE" altLang="en-US" dirty="0" smtClean="0"/>
              <a:t> thermal </a:t>
            </a:r>
            <a:r>
              <a:rPr lang="de-DE" altLang="en-US" dirty="0" err="1" smtClean="0"/>
              <a:t>stratification</a:t>
            </a:r>
            <a:r>
              <a:rPr lang="de-DE" altLang="en-US" dirty="0" smtClean="0"/>
              <a:t> </a:t>
            </a:r>
            <a:r>
              <a:rPr lang="de-DE" altLang="en-US" dirty="0" err="1" smtClean="0"/>
              <a:t>roses</a:t>
            </a:r>
            <a:r>
              <a:rPr lang="de-DE" altLang="en-US" dirty="0" smtClean="0"/>
              <a:t> (H/</a:t>
            </a:r>
            <a:r>
              <a:rPr lang="de-DE" altLang="en-US" dirty="0" err="1" smtClean="0"/>
              <a:t>MoL</a:t>
            </a:r>
            <a:r>
              <a:rPr lang="de-DE" altLang="en-US" dirty="0" smtClean="0"/>
              <a:t>)</a:t>
            </a:r>
          </a:p>
        </p:txBody>
      </p:sp>
      <p:sp>
        <p:nvSpPr>
          <p:cNvPr id="49" name="object 49"/>
          <p:cNvSpPr>
            <a:spLocks noGrp="1"/>
          </p:cNvSpPr>
          <p:nvPr>
            <p:ph type="ftr" sz="quarter" idx="10"/>
          </p:nvPr>
        </p:nvSpPr>
        <p:spPr/>
        <p:txBody>
          <a:bodyPr vert="horz" rtlCol="0"/>
          <a:lstStyle/>
          <a:p>
            <a:pPr>
              <a:defRPr/>
            </a:pPr>
            <a:r>
              <a:t>©</a:t>
            </a:r>
            <a:r>
              <a:rPr spc="-100"/>
              <a:t> </a:t>
            </a:r>
            <a:r>
              <a:t>Fraunhofer</a:t>
            </a:r>
          </a:p>
        </p:txBody>
      </p:sp>
      <p:sp>
        <p:nvSpPr>
          <p:cNvPr id="9" name="object 3"/>
          <p:cNvSpPr txBox="1">
            <a:spLocks/>
          </p:cNvSpPr>
          <p:nvPr/>
        </p:nvSpPr>
        <p:spPr bwMode="auto">
          <a:xfrm>
            <a:off x="446088" y="379413"/>
            <a:ext cx="792956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lgn="ctr" rtl="0" eaLnBrk="0" fontAlgn="base" hangingPunct="0">
              <a:spcBef>
                <a:spcPct val="0"/>
              </a:spcBef>
              <a:spcAft>
                <a:spcPct val="0"/>
              </a:spcAft>
              <a:defRPr>
                <a:solidFill>
                  <a:schemeClr val="tx2"/>
                </a:solidFill>
                <a:latin typeface="Frutiger LT Com 45 Light" pitchFamily="34" charset="0"/>
                <a:ea typeface="+mj-ea"/>
                <a:cs typeface="+mj-cs"/>
              </a:defRPr>
            </a:lvl1pPr>
            <a:lvl2pPr marL="12700" algn="ctr" rtl="0" eaLnBrk="0" fontAlgn="base" hangingPunct="0">
              <a:spcBef>
                <a:spcPct val="0"/>
              </a:spcBef>
              <a:spcAft>
                <a:spcPct val="0"/>
              </a:spcAft>
              <a:defRPr>
                <a:solidFill>
                  <a:schemeClr val="tx2"/>
                </a:solidFill>
                <a:latin typeface="Frutiger LT Com 45 Light" pitchFamily="34" charset="0"/>
              </a:defRPr>
            </a:lvl2pPr>
            <a:lvl3pPr marL="12700" algn="ctr" rtl="0" eaLnBrk="0" fontAlgn="base" hangingPunct="0">
              <a:spcBef>
                <a:spcPct val="0"/>
              </a:spcBef>
              <a:spcAft>
                <a:spcPct val="0"/>
              </a:spcAft>
              <a:defRPr>
                <a:solidFill>
                  <a:schemeClr val="tx2"/>
                </a:solidFill>
                <a:latin typeface="Frutiger LT Com 45 Light" pitchFamily="34" charset="0"/>
              </a:defRPr>
            </a:lvl3pPr>
            <a:lvl4pPr marL="12700" algn="ctr" rtl="0" eaLnBrk="0" fontAlgn="base" hangingPunct="0">
              <a:spcBef>
                <a:spcPct val="0"/>
              </a:spcBef>
              <a:spcAft>
                <a:spcPct val="0"/>
              </a:spcAft>
              <a:defRPr>
                <a:solidFill>
                  <a:schemeClr val="tx2"/>
                </a:solidFill>
                <a:latin typeface="Frutiger LT Com 45 Light" pitchFamily="34" charset="0"/>
              </a:defRPr>
            </a:lvl4pPr>
            <a:lvl5pPr marL="12700" algn="ctr" rtl="0" eaLnBrk="0" fontAlgn="base" hangingPunct="0">
              <a:spcBef>
                <a:spcPct val="0"/>
              </a:spcBef>
              <a:spcAft>
                <a:spcPct val="0"/>
              </a:spcAft>
              <a:defRPr>
                <a:solidFill>
                  <a:schemeClr val="tx2"/>
                </a:solidFill>
                <a:latin typeface="Frutiger LT Com 45 Light" pitchFamily="34" charset="0"/>
              </a:defRPr>
            </a:lvl5pPr>
            <a:lvl6pPr marL="469900" algn="ctr" rtl="0" eaLnBrk="0" fontAlgn="base" hangingPunct="0">
              <a:spcBef>
                <a:spcPct val="0"/>
              </a:spcBef>
              <a:spcAft>
                <a:spcPct val="0"/>
              </a:spcAft>
              <a:defRPr>
                <a:solidFill>
                  <a:schemeClr val="tx2"/>
                </a:solidFill>
                <a:latin typeface="Frutiger LT Com 45 Light" pitchFamily="34" charset="0"/>
              </a:defRPr>
            </a:lvl6pPr>
            <a:lvl7pPr marL="927100" algn="ctr" rtl="0" eaLnBrk="0" fontAlgn="base" hangingPunct="0">
              <a:spcBef>
                <a:spcPct val="0"/>
              </a:spcBef>
              <a:spcAft>
                <a:spcPct val="0"/>
              </a:spcAft>
              <a:defRPr>
                <a:solidFill>
                  <a:schemeClr val="tx2"/>
                </a:solidFill>
                <a:latin typeface="Frutiger LT Com 45 Light" pitchFamily="34" charset="0"/>
              </a:defRPr>
            </a:lvl7pPr>
            <a:lvl8pPr marL="1384300" algn="ctr" rtl="0" eaLnBrk="0" fontAlgn="base" hangingPunct="0">
              <a:spcBef>
                <a:spcPct val="0"/>
              </a:spcBef>
              <a:spcAft>
                <a:spcPct val="0"/>
              </a:spcAft>
              <a:defRPr>
                <a:solidFill>
                  <a:schemeClr val="tx2"/>
                </a:solidFill>
                <a:latin typeface="Frutiger LT Com 45 Light" pitchFamily="34" charset="0"/>
              </a:defRPr>
            </a:lvl8pPr>
            <a:lvl9pPr marL="1841500" algn="ctr" rtl="0" eaLnBrk="0" fontAlgn="base" hangingPunct="0">
              <a:spcBef>
                <a:spcPct val="0"/>
              </a:spcBef>
              <a:spcAft>
                <a:spcPct val="0"/>
              </a:spcAft>
              <a:defRPr>
                <a:solidFill>
                  <a:schemeClr val="tx2"/>
                </a:solidFill>
                <a:latin typeface="Frutiger LT Com 45 Light" pitchFamily="34" charset="0"/>
              </a:defRPr>
            </a:lvl9pPr>
          </a:lstStyle>
          <a:p>
            <a:pPr algn="l" eaLnBrk="1" hangingPunct="1"/>
            <a:r>
              <a:rPr lang="de-DE" altLang="en-US" sz="2400" b="1" dirty="0" err="1" smtClean="0">
                <a:solidFill>
                  <a:schemeClr val="tx1"/>
                </a:solidFill>
              </a:rPr>
              <a:t>Mesoscale</a:t>
            </a:r>
            <a:r>
              <a:rPr lang="de-DE" altLang="en-US" sz="2400" b="1" dirty="0" smtClean="0">
                <a:solidFill>
                  <a:schemeClr val="tx1"/>
                </a:solidFill>
              </a:rPr>
              <a:t> </a:t>
            </a:r>
            <a:r>
              <a:rPr lang="de-DE" altLang="en-US" sz="2400" b="1" dirty="0" err="1" smtClean="0">
                <a:solidFill>
                  <a:schemeClr val="tx1"/>
                </a:solidFill>
              </a:rPr>
              <a:t>simulation</a:t>
            </a:r>
            <a:r>
              <a:rPr lang="de-DE" altLang="en-US" sz="2400" b="1" dirty="0" smtClean="0">
                <a:solidFill>
                  <a:schemeClr val="tx1"/>
                </a:solidFill>
              </a:rPr>
              <a:t> </a:t>
            </a:r>
            <a:r>
              <a:rPr lang="de-DE" altLang="en-US" sz="2400" b="1" dirty="0" err="1" smtClean="0">
                <a:solidFill>
                  <a:schemeClr val="tx1"/>
                </a:solidFill>
              </a:rPr>
              <a:t>with</a:t>
            </a:r>
            <a:r>
              <a:rPr lang="de-DE" altLang="en-US" sz="2400" b="1" dirty="0" smtClean="0">
                <a:solidFill>
                  <a:schemeClr val="tx1"/>
                </a:solidFill>
              </a:rPr>
              <a:t> WRF</a:t>
            </a:r>
            <a:endParaRPr lang="en-US" altLang="en-US" sz="2400" b="1" dirty="0" smtClean="0">
              <a:solidFill>
                <a:schemeClr val="tx1"/>
              </a:solidFill>
            </a:endParaRPr>
          </a:p>
        </p:txBody>
      </p:sp>
      <p:pic>
        <p:nvPicPr>
          <p:cNvPr id="4098" name="Picture 2" descr="E:\temp\pics\allStates_ws_wd_rmo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050" y="1648966"/>
            <a:ext cx="5270161" cy="4321175"/>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5452533" y="2667000"/>
            <a:ext cx="3733800" cy="1338828"/>
          </a:xfrm>
          <a:prstGeom prst="rect">
            <a:avLst/>
          </a:prstGeom>
          <a:noFill/>
        </p:spPr>
        <p:txBody>
          <a:bodyPr wrap="square" rtlCol="0">
            <a:spAutoFit/>
          </a:bodyPr>
          <a:lstStyle/>
          <a:p>
            <a:pPr marL="285750" indent="-285750">
              <a:lnSpc>
                <a:spcPct val="150000"/>
              </a:lnSpc>
              <a:buFont typeface="Arial" pitchFamily="34" charset="0"/>
              <a:buChar char="•"/>
            </a:pPr>
            <a:r>
              <a:rPr lang="de-DE" dirty="0" smtClean="0"/>
              <a:t>The </a:t>
            </a:r>
            <a:r>
              <a:rPr lang="de-DE" dirty="0" err="1" smtClean="0"/>
              <a:t>whole</a:t>
            </a:r>
            <a:r>
              <a:rPr lang="de-DE" dirty="0" smtClean="0"/>
              <a:t> </a:t>
            </a:r>
            <a:r>
              <a:rPr lang="de-DE" dirty="0" err="1" smtClean="0"/>
              <a:t>spectrum</a:t>
            </a:r>
            <a:r>
              <a:rPr lang="de-DE" dirty="0" smtClean="0"/>
              <a:t> </a:t>
            </a:r>
            <a:r>
              <a:rPr lang="de-DE" dirty="0" err="1" smtClean="0"/>
              <a:t>contributes</a:t>
            </a:r>
            <a:endParaRPr lang="de-DE" dirty="0" smtClean="0"/>
          </a:p>
          <a:p>
            <a:pPr marL="285750" indent="-285750">
              <a:lnSpc>
                <a:spcPct val="150000"/>
              </a:lnSpc>
              <a:buFont typeface="Arial" pitchFamily="34" charset="0"/>
              <a:buChar char="•"/>
            </a:pPr>
            <a:r>
              <a:rPr lang="de-DE" dirty="0" smtClean="0"/>
              <a:t>Neutral </a:t>
            </a:r>
            <a:r>
              <a:rPr lang="de-DE" dirty="0" err="1" smtClean="0"/>
              <a:t>states</a:t>
            </a:r>
            <a:r>
              <a:rPr lang="de-DE" dirty="0" smtClean="0"/>
              <a:t> (</a:t>
            </a:r>
            <a:r>
              <a:rPr lang="de-DE" dirty="0" err="1" smtClean="0"/>
              <a:t>white</a:t>
            </a:r>
            <a:r>
              <a:rPr lang="de-DE" dirty="0" smtClean="0"/>
              <a:t>) </a:t>
            </a:r>
            <a:r>
              <a:rPr lang="de-DE" dirty="0" err="1" smtClean="0"/>
              <a:t>are</a:t>
            </a:r>
            <a:r>
              <a:rPr lang="de-DE" dirty="0" smtClean="0"/>
              <a:t> rare</a:t>
            </a:r>
          </a:p>
          <a:p>
            <a:pPr marL="285750" indent="-285750">
              <a:lnSpc>
                <a:spcPct val="150000"/>
              </a:lnSpc>
              <a:buFont typeface="Arial" pitchFamily="34" charset="0"/>
              <a:buChar char="•"/>
            </a:pPr>
            <a:r>
              <a:rPr lang="de-DE" i="1" dirty="0" err="1" smtClean="0">
                <a:solidFill>
                  <a:srgbClr val="C00000"/>
                </a:solidFill>
              </a:rPr>
              <a:t>Stratification</a:t>
            </a:r>
            <a:r>
              <a:rPr lang="de-DE" i="1" dirty="0" smtClean="0">
                <a:solidFill>
                  <a:srgbClr val="C00000"/>
                </a:solidFill>
              </a:rPr>
              <a:t> </a:t>
            </a:r>
            <a:r>
              <a:rPr lang="de-DE" i="1" dirty="0" err="1" smtClean="0">
                <a:solidFill>
                  <a:srgbClr val="C00000"/>
                </a:solidFill>
              </a:rPr>
              <a:t>is</a:t>
            </a:r>
            <a:r>
              <a:rPr lang="de-DE" i="1" dirty="0" smtClean="0">
                <a:solidFill>
                  <a:srgbClr val="C00000"/>
                </a:solidFill>
              </a:rPr>
              <a:t> </a:t>
            </a:r>
            <a:r>
              <a:rPr lang="de-DE" i="1" dirty="0" err="1" smtClean="0">
                <a:solidFill>
                  <a:srgbClr val="C00000"/>
                </a:solidFill>
              </a:rPr>
              <a:t>significant</a:t>
            </a:r>
            <a:endParaRPr lang="en-US" i="1" dirty="0">
              <a:solidFill>
                <a:srgbClr val="C00000"/>
              </a:solidFill>
            </a:endParaRPr>
          </a:p>
        </p:txBody>
      </p:sp>
    </p:spTree>
    <p:extLst>
      <p:ext uri="{BB962C8B-B14F-4D97-AF65-F5344CB8AC3E}">
        <p14:creationId xmlns:p14="http://schemas.microsoft.com/office/powerpoint/2010/main" val="2303165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a:spLocks noGrp="1"/>
          </p:cNvSpPr>
          <p:nvPr>
            <p:ph type="ftr" sz="quarter" idx="10"/>
          </p:nvPr>
        </p:nvSpPr>
        <p:spPr/>
        <p:txBody>
          <a:bodyPr vert="horz" rtlCol="0"/>
          <a:lstStyle/>
          <a:p>
            <a:pPr>
              <a:defRPr/>
            </a:pPr>
            <a:r>
              <a:t>©</a:t>
            </a:r>
            <a:r>
              <a:rPr spc="-100"/>
              <a:t> </a:t>
            </a:r>
            <a:r>
              <a:t>Fraunhofer</a:t>
            </a:r>
          </a:p>
        </p:txBody>
      </p:sp>
      <p:sp>
        <p:nvSpPr>
          <p:cNvPr id="9" name="object 2"/>
          <p:cNvSpPr txBox="1">
            <a:spLocks/>
          </p:cNvSpPr>
          <p:nvPr/>
        </p:nvSpPr>
        <p:spPr bwMode="auto">
          <a:xfrm>
            <a:off x="415354" y="2145792"/>
            <a:ext cx="2702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eaLnBrk="1" hangingPunct="1"/>
            <a:r>
              <a:rPr lang="en-US" altLang="en-US" sz="2400" b="1" dirty="0" smtClean="0">
                <a:solidFill>
                  <a:srgbClr val="000000"/>
                </a:solidFill>
              </a:rPr>
              <a:t>Content</a:t>
            </a:r>
            <a:endParaRPr lang="en-US" altLang="en-US" sz="2400" b="1" dirty="0">
              <a:solidFill>
                <a:srgbClr val="000000"/>
              </a:solidFill>
            </a:endParaRPr>
          </a:p>
        </p:txBody>
      </p:sp>
      <p:sp>
        <p:nvSpPr>
          <p:cNvPr id="7" name="object 15"/>
          <p:cNvSpPr>
            <a:spLocks noChangeArrowheads="1"/>
          </p:cNvSpPr>
          <p:nvPr/>
        </p:nvSpPr>
        <p:spPr bwMode="auto">
          <a:xfrm>
            <a:off x="0" y="0"/>
            <a:ext cx="9136063" cy="1979613"/>
          </a:xfrm>
          <a:prstGeom prst="rect">
            <a:avLst/>
          </a:prstGeom>
          <a:blipFill dpi="0" rotWithShape="1">
            <a:blip r:embed="rId2"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endParaRPr lang="en-US" altLang="en-US"/>
          </a:p>
        </p:txBody>
      </p:sp>
      <p:sp>
        <p:nvSpPr>
          <p:cNvPr id="6" name="object 3"/>
          <p:cNvSpPr txBox="1">
            <a:spLocks noChangeArrowheads="1"/>
          </p:cNvSpPr>
          <p:nvPr/>
        </p:nvSpPr>
        <p:spPr bwMode="auto">
          <a:xfrm>
            <a:off x="3194050" y="2133600"/>
            <a:ext cx="3810000"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98450" indent="-285750">
              <a:defRPr>
                <a:solidFill>
                  <a:schemeClr val="tx1"/>
                </a:solidFill>
                <a:latin typeface="Frutiger LT Com 45 Light" pitchFamily="34" charset="0"/>
                <a:cs typeface="Arial" charset="0"/>
              </a:defRPr>
            </a:lvl1pPr>
            <a:lvl2pPr marL="742950" indent="-285750">
              <a:defRPr>
                <a:solidFill>
                  <a:schemeClr val="tx1"/>
                </a:solidFill>
                <a:latin typeface="Frutiger LT Com 45 Light" pitchFamily="34" charset="0"/>
                <a:cs typeface="Arial" charset="0"/>
              </a:defRPr>
            </a:lvl2pPr>
            <a:lvl3pPr marL="1143000" indent="-228600">
              <a:defRPr>
                <a:solidFill>
                  <a:schemeClr val="tx1"/>
                </a:solidFill>
                <a:latin typeface="Frutiger LT Com 45 Light" pitchFamily="34" charset="0"/>
                <a:cs typeface="Arial" charset="0"/>
              </a:defRPr>
            </a:lvl3pPr>
            <a:lvl4pPr marL="1600200" indent="-228600">
              <a:defRPr>
                <a:solidFill>
                  <a:schemeClr val="tx1"/>
                </a:solidFill>
                <a:latin typeface="Frutiger LT Com 45 Light" pitchFamily="34" charset="0"/>
                <a:cs typeface="Arial" charset="0"/>
              </a:defRPr>
            </a:lvl4pPr>
            <a:lvl5pPr marL="2057400" indent="-228600">
              <a:defRPr>
                <a:solidFill>
                  <a:schemeClr val="tx1"/>
                </a:solidFill>
                <a:latin typeface="Frutiger LT Com 45 Light" pitchFamily="34" charset="0"/>
                <a:cs typeface="Arial" charset="0"/>
              </a:defRPr>
            </a:lvl5pPr>
            <a:lvl6pPr marL="2514600" indent="-228600" eaLnBrk="0" fontAlgn="base" hangingPunct="0">
              <a:spcBef>
                <a:spcPct val="0"/>
              </a:spcBef>
              <a:spcAft>
                <a:spcPct val="0"/>
              </a:spcAft>
              <a:defRPr>
                <a:solidFill>
                  <a:schemeClr val="tx1"/>
                </a:solidFill>
                <a:latin typeface="Frutiger LT Com 45 Light" pitchFamily="34" charset="0"/>
                <a:cs typeface="Arial" charset="0"/>
              </a:defRPr>
            </a:lvl6pPr>
            <a:lvl7pPr marL="2971800" indent="-228600" eaLnBrk="0" fontAlgn="base" hangingPunct="0">
              <a:spcBef>
                <a:spcPct val="0"/>
              </a:spcBef>
              <a:spcAft>
                <a:spcPct val="0"/>
              </a:spcAft>
              <a:defRPr>
                <a:solidFill>
                  <a:schemeClr val="tx1"/>
                </a:solidFill>
                <a:latin typeface="Frutiger LT Com 45 Light" pitchFamily="34" charset="0"/>
                <a:cs typeface="Arial" charset="0"/>
              </a:defRPr>
            </a:lvl7pPr>
            <a:lvl8pPr marL="3429000" indent="-228600" eaLnBrk="0" fontAlgn="base" hangingPunct="0">
              <a:spcBef>
                <a:spcPct val="0"/>
              </a:spcBef>
              <a:spcAft>
                <a:spcPct val="0"/>
              </a:spcAft>
              <a:defRPr>
                <a:solidFill>
                  <a:schemeClr val="tx1"/>
                </a:solidFill>
                <a:latin typeface="Frutiger LT Com 45 Light" pitchFamily="34" charset="0"/>
                <a:cs typeface="Arial" charset="0"/>
              </a:defRPr>
            </a:lvl8pPr>
            <a:lvl9pPr marL="3886200" indent="-228600" eaLnBrk="0" fontAlgn="base" hangingPunct="0">
              <a:spcBef>
                <a:spcPct val="0"/>
              </a:spcBef>
              <a:spcAft>
                <a:spcPct val="0"/>
              </a:spcAft>
              <a:defRPr>
                <a:solidFill>
                  <a:schemeClr val="tx1"/>
                </a:solidFill>
                <a:latin typeface="Frutiger LT Com 45 Light" pitchFamily="34" charset="0"/>
                <a:cs typeface="Arial" charset="0"/>
              </a:defRPr>
            </a:lvl9pPr>
          </a:lstStyle>
          <a:p>
            <a:pPr marL="355600" indent="-342900" eaLnBrk="1" hangingPunct="1">
              <a:lnSpc>
                <a:spcPct val="150000"/>
              </a:lnSpc>
              <a:buFont typeface="+mj-lt"/>
              <a:buAutoNum type="arabicParenR"/>
            </a:pPr>
            <a:r>
              <a:rPr lang="en-US" altLang="en-US" dirty="0" smtClean="0"/>
              <a:t>Motivation</a:t>
            </a:r>
          </a:p>
          <a:p>
            <a:pPr marL="355600" indent="-342900" eaLnBrk="1" hangingPunct="1">
              <a:lnSpc>
                <a:spcPct val="150000"/>
              </a:lnSpc>
              <a:buFont typeface="+mj-lt"/>
              <a:buAutoNum type="arabicParenR"/>
            </a:pPr>
            <a:r>
              <a:rPr lang="de-DE" altLang="en-US" dirty="0" err="1" smtClean="0"/>
              <a:t>Mesoscale</a:t>
            </a:r>
            <a:r>
              <a:rPr lang="de-DE" altLang="en-US" dirty="0" smtClean="0"/>
              <a:t> </a:t>
            </a:r>
            <a:r>
              <a:rPr lang="de-DE" altLang="en-US" dirty="0" err="1" smtClean="0"/>
              <a:t>simulation</a:t>
            </a:r>
            <a:endParaRPr lang="de-DE" altLang="en-US" dirty="0" smtClean="0"/>
          </a:p>
          <a:p>
            <a:pPr marL="355600" indent="-342900" eaLnBrk="1" hangingPunct="1">
              <a:lnSpc>
                <a:spcPct val="150000"/>
              </a:lnSpc>
              <a:buFont typeface="+mj-lt"/>
              <a:buAutoNum type="arabicParenR"/>
            </a:pPr>
            <a:r>
              <a:rPr lang="de-DE" altLang="en-US" b="1" dirty="0" smtClean="0">
                <a:solidFill>
                  <a:srgbClr val="C00000"/>
                </a:solidFill>
              </a:rPr>
              <a:t>AEP </a:t>
            </a:r>
            <a:r>
              <a:rPr lang="de-DE" altLang="en-US" b="1" dirty="0" err="1" smtClean="0">
                <a:solidFill>
                  <a:srgbClr val="C00000"/>
                </a:solidFill>
              </a:rPr>
              <a:t>calculation</a:t>
            </a:r>
            <a:r>
              <a:rPr lang="de-DE" altLang="en-US" b="1" dirty="0" smtClean="0">
                <a:solidFill>
                  <a:srgbClr val="C00000"/>
                </a:solidFill>
              </a:rPr>
              <a:t> </a:t>
            </a:r>
            <a:r>
              <a:rPr lang="de-DE" altLang="en-US" b="1" dirty="0" err="1" smtClean="0">
                <a:solidFill>
                  <a:srgbClr val="C00000"/>
                </a:solidFill>
              </a:rPr>
              <a:t>with</a:t>
            </a:r>
            <a:r>
              <a:rPr lang="de-DE" altLang="en-US" b="1" dirty="0" smtClean="0">
                <a:solidFill>
                  <a:srgbClr val="C00000"/>
                </a:solidFill>
              </a:rPr>
              <a:t> CFD</a:t>
            </a:r>
          </a:p>
          <a:p>
            <a:pPr marL="355600" indent="-342900" eaLnBrk="1" hangingPunct="1">
              <a:lnSpc>
                <a:spcPct val="150000"/>
              </a:lnSpc>
              <a:buFont typeface="+mj-lt"/>
              <a:buAutoNum type="arabicParenR"/>
            </a:pPr>
            <a:r>
              <a:rPr lang="de-DE" altLang="en-US" dirty="0" smtClean="0"/>
              <a:t>AEP </a:t>
            </a:r>
            <a:r>
              <a:rPr lang="de-DE" altLang="en-US" dirty="0" err="1" smtClean="0"/>
              <a:t>calculation</a:t>
            </a:r>
            <a:r>
              <a:rPr lang="de-DE" altLang="en-US" dirty="0" smtClean="0"/>
              <a:t> </a:t>
            </a:r>
            <a:r>
              <a:rPr lang="de-DE" altLang="en-US" dirty="0" err="1" smtClean="0"/>
              <a:t>with</a:t>
            </a:r>
            <a:r>
              <a:rPr lang="de-DE" altLang="en-US" dirty="0" smtClean="0"/>
              <a:t> </a:t>
            </a:r>
            <a:r>
              <a:rPr lang="de-DE" altLang="en-US" dirty="0" err="1" smtClean="0"/>
              <a:t>flapFOAM</a:t>
            </a:r>
            <a:endParaRPr lang="de-DE" altLang="en-US" dirty="0" smtClean="0"/>
          </a:p>
          <a:p>
            <a:pPr marL="355600" indent="-342900" eaLnBrk="1" hangingPunct="1">
              <a:lnSpc>
                <a:spcPct val="150000"/>
              </a:lnSpc>
              <a:buFont typeface="+mj-lt"/>
              <a:buAutoNum type="arabicParenR"/>
            </a:pPr>
            <a:r>
              <a:rPr lang="de-DE" altLang="en-US" dirty="0" err="1" smtClean="0"/>
              <a:t>Comparision</a:t>
            </a:r>
            <a:r>
              <a:rPr lang="de-DE" altLang="en-US" dirty="0" smtClean="0"/>
              <a:t> </a:t>
            </a:r>
            <a:r>
              <a:rPr lang="de-DE" altLang="en-US" dirty="0" err="1" smtClean="0"/>
              <a:t>to</a:t>
            </a:r>
            <a:r>
              <a:rPr lang="de-DE" altLang="en-US" dirty="0" smtClean="0"/>
              <a:t> SCADA </a:t>
            </a:r>
            <a:r>
              <a:rPr lang="de-DE" altLang="en-US" dirty="0" err="1" smtClean="0"/>
              <a:t>data</a:t>
            </a:r>
            <a:endParaRPr lang="de-DE" altLang="en-US" dirty="0" smtClean="0"/>
          </a:p>
          <a:p>
            <a:pPr marL="355600" indent="-342900" eaLnBrk="1" hangingPunct="1">
              <a:lnSpc>
                <a:spcPct val="150000"/>
              </a:lnSpc>
              <a:buFont typeface="+mj-lt"/>
              <a:buAutoNum type="arabicParenR"/>
            </a:pPr>
            <a:r>
              <a:rPr lang="de-DE" altLang="en-US" dirty="0" smtClean="0"/>
              <a:t>Summary</a:t>
            </a:r>
          </a:p>
          <a:p>
            <a:pPr marL="355600" indent="-342900" eaLnBrk="1" hangingPunct="1">
              <a:lnSpc>
                <a:spcPct val="150000"/>
              </a:lnSpc>
              <a:buFont typeface="+mj-lt"/>
              <a:buAutoNum type="arabicParenR"/>
            </a:pPr>
            <a:endParaRPr lang="en-US" altLang="en-US" dirty="0" smtClean="0"/>
          </a:p>
        </p:txBody>
      </p:sp>
    </p:spTree>
    <p:extLst>
      <p:ext uri="{BB962C8B-B14F-4D97-AF65-F5344CB8AC3E}">
        <p14:creationId xmlns:p14="http://schemas.microsoft.com/office/powerpoint/2010/main" val="39844337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Überschriften Light Bold">
      <a:majorFont>
        <a:latin typeface="Frutiger LT Com 45 Light"/>
        <a:ea typeface=""/>
        <a:cs typeface=""/>
      </a:majorFont>
      <a:minorFont>
        <a:latin typeface="Frutiger LT Com 45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DE4EC99333EA548A590CFB87D6BD4BF" ma:contentTypeVersion="1" ma:contentTypeDescription="Ein neues Dokument erstellen." ma:contentTypeScope="" ma:versionID="36237ea974c8ecc2f3c1fa71ab629bcd">
  <xsd:schema xmlns:xsd="http://www.w3.org/2001/XMLSchema" xmlns:xs="http://www.w3.org/2001/XMLSchema" xmlns:p="http://schemas.microsoft.com/office/2006/metadata/properties" xmlns:ns2="6aa91101-11ba-4a34-b839-c430ffc0ee6f" targetNamespace="http://schemas.microsoft.com/office/2006/metadata/properties" ma:root="true" ma:fieldsID="262204317f42f3191f4835bcb03ff06a" ns2:_="">
    <xsd:import namespace="6aa91101-11ba-4a34-b839-c430ffc0ee6f"/>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a91101-11ba-4a34-b839-c430ffc0ee6f" elementFormDefault="qualified">
    <xsd:import namespace="http://schemas.microsoft.com/office/2006/documentManagement/types"/>
    <xsd:import namespace="http://schemas.microsoft.com/office/infopath/2007/PartnerControls"/>
    <xsd:element name="SharedWithUsers" ma:index="8"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F47923-7590-4226-B5C2-BF89CFB2C0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a91101-11ba-4a34-b839-c430ffc0ee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E2F7F9-58B6-4BD7-8544-2886702A687F}">
  <ds:schemaRefs>
    <ds:schemaRef ds:uri="6aa91101-11ba-4a34-b839-c430ffc0ee6f"/>
    <ds:schemaRef ds:uri="http://purl.org/dc/dcmitype/"/>
    <ds:schemaRef ds:uri="http://purl.org/dc/terms/"/>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2177</Words>
  <Application>Microsoft Office PowerPoint</Application>
  <PresentationFormat>Custom</PresentationFormat>
  <Paragraphs>295</Paragraphs>
  <Slides>29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Calibri</vt:lpstr>
      <vt:lpstr>Frutiger LT Com 55 Roman</vt:lpstr>
      <vt:lpstr>Arial</vt:lpstr>
      <vt:lpstr>Wingdings</vt:lpstr>
      <vt:lpstr>Frutiger LT Com 45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Attention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Jonas Schmidt</dc:creator>
  <cp:lastModifiedBy>Media</cp:lastModifiedBy>
  <cp:revision>302</cp:revision>
  <cp:lastPrinted>2016-02-24T07:36:29Z</cp:lastPrinted>
  <dcterms:created xsi:type="dcterms:W3CDTF">2016-02-22T15:46:18Z</dcterms:created>
  <dcterms:modified xsi:type="dcterms:W3CDTF">2016-09-27T14:14:50Z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2016-02-22T00:00:00Z</vt:filetime>
  </property>
  <property fmtid="{D5CDD505-2E9C-101B-9397-08002B2CF9AE}" pid="3" name="Creator">
    <vt:lpwstr>Adobe InDesign CC 2015 (Windows)</vt:lpwstr>
  </property>
  <property fmtid="{D5CDD505-2E9C-101B-9397-08002B2CF9AE}" pid="4" name="LastSaved">
    <vt:filetime>2016-02-22T00:00:00Z</vt:filetime>
  </property>
  <property fmtid="{D5CDD505-2E9C-101B-9397-08002B2CF9AE}" pid="5" name="ContentTypeId">
    <vt:lpwstr>0x010100EDE4EC99333EA548A590CFB87D6BD4BF</vt:lpwstr>
  </property>
</Properties>
</file>