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558" r:id="rId2"/>
    <p:sldId id="775" r:id="rId3"/>
    <p:sldId id="773" r:id="rId4"/>
    <p:sldId id="770" r:id="rId5"/>
    <p:sldId id="774" r:id="rId6"/>
    <p:sldId id="779" r:id="rId7"/>
    <p:sldId id="769" r:id="rId8"/>
    <p:sldId id="776" r:id="rId9"/>
    <p:sldId id="783" r:id="rId10"/>
    <p:sldId id="768" r:id="rId11"/>
    <p:sldId id="781" r:id="rId12"/>
    <p:sldId id="778" r:id="rId13"/>
    <p:sldId id="782" r:id="rId14"/>
    <p:sldId id="780" r:id="rId15"/>
    <p:sldId id="777"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il Douglas" initials="ND" lastIdx="1" clrIdx="0"/>
  <p:cmAuthor id="1" name="laurenw" initials="l" lastIdx="1" clrIdx="1"/>
  <p:cmAuthor id="2" name="Richard Walls" initials="R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706C"/>
    <a:srgbClr val="105E74"/>
    <a:srgbClr val="1D4D79"/>
    <a:srgbClr val="31377B"/>
    <a:srgbClr val="401C7E"/>
    <a:srgbClr val="E08132"/>
    <a:srgbClr val="4B257E"/>
    <a:srgbClr val="118062"/>
    <a:srgbClr val="DC5A20"/>
    <a:srgbClr val="4B2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5BE263C-DBD7-4A20-BB59-AAB30ACAA65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6403" autoAdjust="0"/>
  </p:normalViewPr>
  <p:slideViewPr>
    <p:cSldViewPr snapToGrid="0">
      <p:cViewPr>
        <p:scale>
          <a:sx n="100" d="100"/>
          <a:sy n="100" d="100"/>
        </p:scale>
        <p:origin x="-210" y="-240"/>
      </p:cViewPr>
      <p:guideLst>
        <p:guide orient="horz" pos="4319"/>
        <p:guide/>
      </p:guideLst>
    </p:cSldViewPr>
  </p:slideViewPr>
  <p:outlineViewPr>
    <p:cViewPr>
      <p:scale>
        <a:sx n="33" d="100"/>
        <a:sy n="33" d="100"/>
      </p:scale>
      <p:origin x="48" y="10380"/>
    </p:cViewPr>
  </p:outlineViewPr>
  <p:notesTextViewPr>
    <p:cViewPr>
      <p:scale>
        <a:sx n="1" d="1"/>
        <a:sy n="1" d="1"/>
      </p:scale>
      <p:origin x="0" y="0"/>
    </p:cViewPr>
  </p:notesTextViewPr>
  <p:sorterViewPr>
    <p:cViewPr>
      <p:scale>
        <a:sx n="40" d="100"/>
        <a:sy n="40" d="100"/>
      </p:scale>
      <p:origin x="0" y="5574"/>
    </p:cViewPr>
  </p:sorterViewPr>
  <p:notesViewPr>
    <p:cSldViewPr>
      <p:cViewPr>
        <p:scale>
          <a:sx n="100" d="100"/>
          <a:sy n="100" d="100"/>
        </p:scale>
        <p:origin x="-1896" y="79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65DBBC-AD08-411B-A691-802CDE6124B3}" type="datetimeFigureOut">
              <a:rPr lang="en-GB" smtClean="0"/>
              <a:pPr/>
              <a:t>25/09/2016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768FA73-9020-4FEC-A55D-145F1D5886EB}" type="slidenum">
              <a:rPr lang="en-GB" smtClean="0"/>
              <a:pPr/>
              <a:t>‹#›</a:t>
            </a:fld>
            <a:endParaRPr lang="en-GB"/>
          </a:p>
        </p:txBody>
      </p:sp>
    </p:spTree>
    <p:extLst>
      <p:ext uri="{BB962C8B-B14F-4D97-AF65-F5344CB8AC3E}">
        <p14:creationId xmlns:p14="http://schemas.microsoft.com/office/powerpoint/2010/main" val="2926499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9642A03-C454-4274-BD02-8F9E93C21892}" type="datetimeFigureOut">
              <a:rPr lang="en-GB" smtClean="0"/>
              <a:pPr/>
              <a:t>25/09/2016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5B4F20D-43AE-4459-A922-34BE9B1D2F4C}" type="slidenum">
              <a:rPr lang="en-GB" smtClean="0"/>
              <a:pPr/>
              <a:t>‹#›</a:t>
            </a:fld>
            <a:endParaRPr lang="en-GB"/>
          </a:p>
        </p:txBody>
      </p:sp>
    </p:spTree>
    <p:extLst>
      <p:ext uri="{BB962C8B-B14F-4D97-AF65-F5344CB8AC3E}">
        <p14:creationId xmlns:p14="http://schemas.microsoft.com/office/powerpoint/2010/main" val="40775156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B4F20D-43AE-4459-A922-34BE9B1D2F4C}" type="slidenum">
              <a:rPr lang="en-GB" smtClean="0"/>
              <a:pPr/>
              <a:t>5</a:t>
            </a:fld>
            <a:endParaRPr lang="en-GB"/>
          </a:p>
        </p:txBody>
      </p:sp>
    </p:spTree>
    <p:extLst>
      <p:ext uri="{BB962C8B-B14F-4D97-AF65-F5344CB8AC3E}">
        <p14:creationId xmlns:p14="http://schemas.microsoft.com/office/powerpoint/2010/main" val="166726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B4F20D-43AE-4459-A922-34BE9B1D2F4C}" type="slidenum">
              <a:rPr lang="en-GB" smtClean="0"/>
              <a:pPr/>
              <a:t>6</a:t>
            </a:fld>
            <a:endParaRPr lang="en-GB"/>
          </a:p>
        </p:txBody>
      </p:sp>
    </p:spTree>
    <p:extLst>
      <p:ext uri="{BB962C8B-B14F-4D97-AF65-F5344CB8AC3E}">
        <p14:creationId xmlns:p14="http://schemas.microsoft.com/office/powerpoint/2010/main" val="1667264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7.gif"/><Relationship Id="rId3" Type="http://schemas.openxmlformats.org/officeDocument/2006/relationships/image" Target="../media/image2.png"/><Relationship Id="rId21" Type="http://schemas.openxmlformats.org/officeDocument/2006/relationships/image" Target="../media/image41.jpg"/><Relationship Id="rId34" Type="http://schemas.openxmlformats.org/officeDocument/2006/relationships/image" Target="../media/image52.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1.png"/><Relationship Id="rId38" Type="http://schemas.openxmlformats.org/officeDocument/2006/relationships/image" Target="../media/image56.png"/><Relationship Id="rId2" Type="http://schemas.openxmlformats.org/officeDocument/2006/relationships/image" Target="../media/image23.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hyperlink" Target="http://www.google.co.uk/url?sa=i&amp;rct=j&amp;q=&amp;esrc=s&amp;source=images&amp;cd=&amp;cad=rja&amp;uact=8&amp;ved=0ahUKEwjGgbD-_KjKAhUFRBQKHblpAFcQjRwIBw&amp;url=http://kempshillwind.org.uk/about/forestry/&amp;bvm=bv.111677986,d.d24&amp;psig=AFQjCNHdTqG1_gfSxC8SCwT2fQjvcvf7UA&amp;ust=1452849683973026" TargetMode="External"/><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0.png"/><Relationship Id="rId37" Type="http://schemas.openxmlformats.org/officeDocument/2006/relationships/image" Target="../media/image55.jpeg"/><Relationship Id="rId40" Type="http://schemas.openxmlformats.org/officeDocument/2006/relationships/image" Target="../media/image58.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jpg"/><Relationship Id="rId28" Type="http://schemas.openxmlformats.org/officeDocument/2006/relationships/image" Target="../media/image47.jpeg"/><Relationship Id="rId36" Type="http://schemas.openxmlformats.org/officeDocument/2006/relationships/image" Target="../media/image54.jpeg"/><Relationship Id="rId10" Type="http://schemas.openxmlformats.org/officeDocument/2006/relationships/image" Target="../media/image30.jpeg"/><Relationship Id="rId19" Type="http://schemas.openxmlformats.org/officeDocument/2006/relationships/image" Target="../media/image39.png"/><Relationship Id="rId31"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hyperlink" Target="http://www.google.co.uk/url?sa=i&amp;rct=j&amp;q=&amp;esrc=s&amp;source=images&amp;cd=&amp;cad=rja&amp;uact=8&amp;ved=0ahUKEwidnPuZ_KjKAhWIVRQKHcBPDz0QjRwIBw&amp;url=http://consumercomplaintsnumbers.co.uk/numbers/edf-energy-complaints-0800-051-1643/&amp;psig=AFQjCNGPKrZmRKO2TRtYmN0gVhjvDVhEIg&amp;ust=1452849477471981" TargetMode="External"/><Relationship Id="rId30" Type="http://schemas.openxmlformats.org/officeDocument/2006/relationships/image" Target="../media/image48.jpeg"/><Relationship Id="rId35" Type="http://schemas.openxmlformats.org/officeDocument/2006/relationships/image" Target="../media/image5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2" name="Picture 1" descr="heade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19225"/>
          </a:xfrm>
          <a:prstGeom prst="rect">
            <a:avLst/>
          </a:prstGeom>
        </p:spPr>
      </p:pic>
      <p:pic>
        <p:nvPicPr>
          <p:cNvPr id="16" name="Picture 15" descr="Natural-Power-logo-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1880" y="188640"/>
            <a:ext cx="2088232" cy="835292"/>
          </a:xfrm>
          <a:prstGeom prst="rect">
            <a:avLst/>
          </a:prstGeom>
        </p:spPr>
      </p:pic>
      <p:sp>
        <p:nvSpPr>
          <p:cNvPr id="9" name="TextBox 8"/>
          <p:cNvSpPr txBox="1"/>
          <p:nvPr userDrawn="1"/>
        </p:nvSpPr>
        <p:spPr>
          <a:xfrm>
            <a:off x="3743908" y="5104246"/>
            <a:ext cx="1559840" cy="666849"/>
          </a:xfrm>
          <a:prstGeom prst="rect">
            <a:avLst/>
          </a:prstGeom>
          <a:noFill/>
        </p:spPr>
        <p:txBody>
          <a:bodyPr wrap="square" rtlCol="0">
            <a:spAutoFit/>
          </a:bodyPr>
          <a:lstStyle/>
          <a:p>
            <a:pPr algn="ctr" rtl="0"/>
            <a:r>
              <a:rPr lang="en-GB" sz="4000" b="0" i="0" u="none" strike="noStrike" kern="1200" baseline="30000" dirty="0" smtClean="0">
                <a:solidFill>
                  <a:srgbClr val="401C7E"/>
                </a:solidFill>
                <a:latin typeface="+mn-lt"/>
                <a:ea typeface="+mn-ea"/>
                <a:cs typeface="+mn-cs"/>
              </a:rPr>
              <a:t>14 MtCO</a:t>
            </a:r>
            <a:r>
              <a:rPr lang="en-GB" sz="2000" b="0" i="0" u="none" strike="noStrike" kern="1200" baseline="33000" dirty="0" smtClean="0">
                <a:solidFill>
                  <a:srgbClr val="401C7E"/>
                </a:solidFill>
                <a:latin typeface="+mn-lt"/>
                <a:ea typeface="+mn-ea"/>
                <a:cs typeface="+mn-cs"/>
              </a:rPr>
              <a:t>2</a:t>
            </a:r>
          </a:p>
          <a:p>
            <a:pPr algn="ctr" rtl="0"/>
            <a:r>
              <a:rPr lang="en-GB" sz="1600" b="0" i="0" u="none" strike="noStrike" kern="1200" baseline="30000" dirty="0" smtClean="0">
                <a:solidFill>
                  <a:srgbClr val="401C7E"/>
                </a:solidFill>
                <a:latin typeface="+mn-lt"/>
                <a:ea typeface="+mn-ea"/>
                <a:cs typeface="+mn-cs"/>
              </a:rPr>
              <a:t>abated annually</a:t>
            </a:r>
          </a:p>
        </p:txBody>
      </p:sp>
      <p:sp>
        <p:nvSpPr>
          <p:cNvPr id="10" name="TextBox 9"/>
          <p:cNvSpPr txBox="1"/>
          <p:nvPr userDrawn="1"/>
        </p:nvSpPr>
        <p:spPr>
          <a:xfrm>
            <a:off x="2141730" y="5118490"/>
            <a:ext cx="1559840" cy="830996"/>
          </a:xfrm>
          <a:prstGeom prst="rect">
            <a:avLst/>
          </a:prstGeom>
          <a:noFill/>
        </p:spPr>
        <p:txBody>
          <a:bodyPr wrap="square" rtlCol="0">
            <a:spAutoFit/>
          </a:bodyPr>
          <a:lstStyle/>
          <a:p>
            <a:pPr algn="ctr" rtl="0"/>
            <a:r>
              <a:rPr lang="en-GB" sz="4000" b="0" i="0" u="none" strike="noStrike" kern="1200" baseline="30000" dirty="0" smtClean="0">
                <a:solidFill>
                  <a:srgbClr val="401C7E"/>
                </a:solidFill>
                <a:latin typeface="+mn-lt"/>
                <a:ea typeface="+mn-ea"/>
                <a:cs typeface="+mn-cs"/>
              </a:rPr>
              <a:t>8,965,917</a:t>
            </a:r>
          </a:p>
          <a:p>
            <a:pPr algn="ctr" rtl="0"/>
            <a:r>
              <a:rPr lang="en-GB" sz="1600" b="0" i="0" u="none" strike="noStrike" kern="1200" baseline="30000" dirty="0" smtClean="0">
                <a:solidFill>
                  <a:srgbClr val="401C7E"/>
                </a:solidFill>
                <a:latin typeface="+mn-lt"/>
                <a:ea typeface="+mn-ea"/>
                <a:cs typeface="+mn-cs"/>
              </a:rPr>
              <a:t>equivalent (UK) homes powered</a:t>
            </a:r>
          </a:p>
        </p:txBody>
      </p:sp>
      <p:sp>
        <p:nvSpPr>
          <p:cNvPr id="11" name="TextBox 10"/>
          <p:cNvSpPr txBox="1"/>
          <p:nvPr userDrawn="1"/>
        </p:nvSpPr>
        <p:spPr>
          <a:xfrm>
            <a:off x="539552" y="5118490"/>
            <a:ext cx="1559840" cy="830996"/>
          </a:xfrm>
          <a:prstGeom prst="rect">
            <a:avLst/>
          </a:prstGeom>
          <a:noFill/>
        </p:spPr>
        <p:txBody>
          <a:bodyPr wrap="square" rtlCol="0">
            <a:spAutoFit/>
          </a:bodyPr>
          <a:lstStyle/>
          <a:p>
            <a:pPr algn="ctr" rtl="0"/>
            <a:r>
              <a:rPr lang="en-GB" sz="4000" b="0" i="0" u="none" strike="noStrike" kern="1200" baseline="30000" dirty="0" smtClean="0">
                <a:solidFill>
                  <a:srgbClr val="401C7E"/>
                </a:solidFill>
                <a:latin typeface="+mn-lt"/>
                <a:ea typeface="+mn-ea"/>
                <a:cs typeface="+mn-cs"/>
              </a:rPr>
              <a:t>75 GW</a:t>
            </a:r>
          </a:p>
          <a:p>
            <a:pPr algn="ctr" rtl="0"/>
            <a:r>
              <a:rPr lang="en-GB" sz="1600" b="0" i="0" u="none" strike="noStrike" kern="1200" baseline="30000" dirty="0" smtClean="0">
                <a:solidFill>
                  <a:srgbClr val="401C7E"/>
                </a:solidFill>
                <a:latin typeface="+mn-lt"/>
                <a:ea typeface="+mn-ea"/>
                <a:cs typeface="+mn-cs"/>
              </a:rPr>
              <a:t>project experience</a:t>
            </a:r>
          </a:p>
          <a:p>
            <a:pPr algn="ctr" rtl="0"/>
            <a:r>
              <a:rPr lang="en-GB" sz="1600" b="0" i="0" u="none" strike="noStrike" kern="1200" baseline="30000" dirty="0" smtClean="0">
                <a:solidFill>
                  <a:srgbClr val="401C7E"/>
                </a:solidFill>
                <a:latin typeface="+mn-lt"/>
                <a:ea typeface="+mn-ea"/>
                <a:cs typeface="+mn-cs"/>
              </a:rPr>
              <a:t> (and counting)</a:t>
            </a:r>
          </a:p>
        </p:txBody>
      </p:sp>
      <p:sp>
        <p:nvSpPr>
          <p:cNvPr id="12" name="TextBox 11"/>
          <p:cNvSpPr txBox="1"/>
          <p:nvPr userDrawn="1"/>
        </p:nvSpPr>
        <p:spPr>
          <a:xfrm>
            <a:off x="6948264" y="5118490"/>
            <a:ext cx="1559840" cy="686774"/>
          </a:xfrm>
          <a:prstGeom prst="rect">
            <a:avLst/>
          </a:prstGeom>
          <a:noFill/>
        </p:spPr>
        <p:txBody>
          <a:bodyPr wrap="square" rtlCol="0">
            <a:spAutoFit/>
          </a:bodyPr>
          <a:lstStyle/>
          <a:p>
            <a:pPr algn="ctr" rtl="0"/>
            <a:r>
              <a:rPr lang="en-GB" sz="4000" b="0" i="0" u="none" strike="noStrike" kern="1200" baseline="30000" dirty="0" smtClean="0">
                <a:solidFill>
                  <a:srgbClr val="401C7E"/>
                </a:solidFill>
                <a:latin typeface="+mn-lt"/>
                <a:ea typeface="+mn-ea"/>
                <a:cs typeface="+mn-cs"/>
              </a:rPr>
              <a:t>32</a:t>
            </a:r>
          </a:p>
          <a:p>
            <a:pPr algn="ctr" rtl="0"/>
            <a:r>
              <a:rPr lang="en-GB" sz="1600" b="0" i="0" u="none" strike="noStrike" kern="1200" baseline="30000" dirty="0" smtClean="0">
                <a:solidFill>
                  <a:srgbClr val="401C7E"/>
                </a:solidFill>
                <a:latin typeface="+mn-lt"/>
                <a:ea typeface="+mn-ea"/>
                <a:cs typeface="+mn-cs"/>
              </a:rPr>
              <a:t>countries of project experience</a:t>
            </a:r>
          </a:p>
        </p:txBody>
      </p:sp>
      <p:sp>
        <p:nvSpPr>
          <p:cNvPr id="13" name="TextBox 12"/>
          <p:cNvSpPr txBox="1"/>
          <p:nvPr userDrawn="1"/>
        </p:nvSpPr>
        <p:spPr>
          <a:xfrm>
            <a:off x="5346086" y="5104246"/>
            <a:ext cx="1559840" cy="666849"/>
          </a:xfrm>
          <a:prstGeom prst="rect">
            <a:avLst/>
          </a:prstGeom>
          <a:noFill/>
        </p:spPr>
        <p:txBody>
          <a:bodyPr wrap="square" rtlCol="0">
            <a:spAutoFit/>
          </a:bodyPr>
          <a:lstStyle/>
          <a:p>
            <a:pPr algn="ctr" rtl="0"/>
            <a:r>
              <a:rPr lang="en-GB" sz="4000" b="0" i="0" u="none" strike="noStrike" kern="1200" baseline="30000" dirty="0" smtClean="0">
                <a:solidFill>
                  <a:srgbClr val="401C7E"/>
                </a:solidFill>
                <a:latin typeface="+mn-lt"/>
                <a:ea typeface="+mn-ea"/>
                <a:cs typeface="+mn-cs"/>
              </a:rPr>
              <a:t>330+</a:t>
            </a:r>
          </a:p>
          <a:p>
            <a:pPr algn="ctr" rtl="0"/>
            <a:r>
              <a:rPr lang="en-GB" sz="1600" b="0" i="0" u="none" strike="noStrike" kern="1200" baseline="30000" dirty="0" smtClean="0">
                <a:solidFill>
                  <a:srgbClr val="401C7E"/>
                </a:solidFill>
                <a:latin typeface="+mn-lt"/>
                <a:ea typeface="+mn-ea"/>
                <a:cs typeface="+mn-cs"/>
              </a:rPr>
              <a:t>renewable experts</a:t>
            </a:r>
          </a:p>
        </p:txBody>
      </p:sp>
      <p:sp>
        <p:nvSpPr>
          <p:cNvPr id="17" name="Text Placeholder 1"/>
          <p:cNvSpPr>
            <a:spLocks noGrp="1"/>
          </p:cNvSpPr>
          <p:nvPr>
            <p:ph type="body" sz="quarter" idx="11" hasCustomPrompt="1"/>
          </p:nvPr>
        </p:nvSpPr>
        <p:spPr>
          <a:xfrm>
            <a:off x="251520" y="2492896"/>
            <a:ext cx="8640959" cy="648072"/>
          </a:xfrm>
          <a:prstGeom prst="rect">
            <a:avLst/>
          </a:prstGeom>
        </p:spPr>
        <p:txBody>
          <a:bodyPr/>
          <a:lstStyle>
            <a:lvl1pPr marL="0" indent="0" algn="ctr">
              <a:buNone/>
              <a:defRPr sz="2000">
                <a:solidFill>
                  <a:schemeClr val="tx1">
                    <a:lumMod val="60000"/>
                    <a:lumOff val="40000"/>
                  </a:schemeClr>
                </a:solidFill>
              </a:defRPr>
            </a:lvl1pPr>
          </a:lstStyle>
          <a:p>
            <a:pPr eaLnBrk="1" hangingPunct="1">
              <a:defRPr/>
            </a:pPr>
            <a:r>
              <a:rPr lang="en-US" dirty="0" smtClean="0"/>
              <a:t>Subheading</a:t>
            </a:r>
            <a:endParaRPr lang="en-US" dirty="0"/>
          </a:p>
        </p:txBody>
      </p:sp>
      <p:sp>
        <p:nvSpPr>
          <p:cNvPr id="18" name="Text Placeholder 6"/>
          <p:cNvSpPr>
            <a:spLocks noGrp="1"/>
          </p:cNvSpPr>
          <p:nvPr>
            <p:ph type="body" sz="quarter" idx="13" hasCustomPrompt="1"/>
          </p:nvPr>
        </p:nvSpPr>
        <p:spPr>
          <a:xfrm>
            <a:off x="251520" y="3645024"/>
            <a:ext cx="8640960" cy="1008112"/>
          </a:xfrm>
          <a:prstGeom prst="rect">
            <a:avLst/>
          </a:prstGeom>
        </p:spPr>
        <p:txBody>
          <a:bodyPr vert="horz"/>
          <a:lstStyle>
            <a:lvl1pPr marL="0" indent="0" algn="ctr">
              <a:lnSpc>
                <a:spcPct val="120000"/>
              </a:lnSpc>
              <a:buNone/>
              <a:defRPr sz="1400">
                <a:solidFill>
                  <a:schemeClr val="bg1">
                    <a:lumMod val="65000"/>
                  </a:schemeClr>
                </a:solidFill>
              </a:defRPr>
            </a:lvl1pPr>
          </a:lstStyle>
          <a:p>
            <a:pPr lvl="0"/>
            <a:r>
              <a:rPr lang="en-US" dirty="0" smtClean="0"/>
              <a:t>Presenter</a:t>
            </a:r>
          </a:p>
          <a:p>
            <a:pPr lvl="0"/>
            <a:r>
              <a:rPr lang="en-US" dirty="0" smtClean="0"/>
              <a:t>Venue</a:t>
            </a:r>
          </a:p>
          <a:p>
            <a:pPr lvl="0"/>
            <a:fld id="{A1597D96-C643-AA4C-97B1-0F955D6EF124}" type="datetime3">
              <a:rPr lang="en-GB" smtClean="0"/>
              <a:pPr lvl="0"/>
              <a:t>25 September, 2016</a:t>
            </a:fld>
            <a:endParaRPr lang="en-US" dirty="0"/>
          </a:p>
        </p:txBody>
      </p:sp>
      <p:cxnSp>
        <p:nvCxnSpPr>
          <p:cNvPr id="19" name="Straight Connector 18"/>
          <p:cNvCxnSpPr/>
          <p:nvPr userDrawn="1"/>
        </p:nvCxnSpPr>
        <p:spPr>
          <a:xfrm>
            <a:off x="179512" y="3573016"/>
            <a:ext cx="8784976"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0" name="Text Placeholder 1"/>
          <p:cNvSpPr>
            <a:spLocks noGrp="1"/>
          </p:cNvSpPr>
          <p:nvPr>
            <p:ph type="body" sz="quarter" idx="15" hasCustomPrompt="1"/>
          </p:nvPr>
        </p:nvSpPr>
        <p:spPr>
          <a:xfrm>
            <a:off x="251520" y="1412776"/>
            <a:ext cx="8640959" cy="1080120"/>
          </a:xfrm>
          <a:prstGeom prst="rect">
            <a:avLst/>
          </a:prstGeom>
        </p:spPr>
        <p:txBody>
          <a:bodyPr anchor="b"/>
          <a:lstStyle>
            <a:lvl1pPr marL="0" indent="0" algn="ctr">
              <a:buNone/>
              <a:defRPr sz="3200">
                <a:solidFill>
                  <a:schemeClr val="tx1"/>
                </a:solidFill>
              </a:defRPr>
            </a:lvl1pPr>
          </a:lstStyle>
          <a:p>
            <a:pPr eaLnBrk="1" hangingPunct="1">
              <a:defRPr/>
            </a:pPr>
            <a:r>
              <a:rPr lang="en-US" dirty="0" smtClean="0"/>
              <a:t>Heading</a:t>
            </a:r>
          </a:p>
        </p:txBody>
      </p:sp>
      <p:sp>
        <p:nvSpPr>
          <p:cNvPr id="21" name="Text Placeholder 1"/>
          <p:cNvSpPr>
            <a:spLocks noGrp="1"/>
          </p:cNvSpPr>
          <p:nvPr>
            <p:ph type="body" sz="quarter" idx="16" hasCustomPrompt="1"/>
          </p:nvPr>
        </p:nvSpPr>
        <p:spPr>
          <a:xfrm>
            <a:off x="251520" y="3140968"/>
            <a:ext cx="8640959" cy="360040"/>
          </a:xfrm>
          <a:prstGeom prst="rect">
            <a:avLst/>
          </a:prstGeom>
        </p:spPr>
        <p:txBody>
          <a:bodyPr/>
          <a:lstStyle>
            <a:lvl1pPr marL="0" indent="0" algn="ctr">
              <a:buNone/>
              <a:defRPr sz="1800">
                <a:solidFill>
                  <a:srgbClr val="FF0000"/>
                </a:solidFill>
              </a:defRPr>
            </a:lvl1pPr>
          </a:lstStyle>
          <a:p>
            <a:pPr eaLnBrk="1" hangingPunct="1">
              <a:defRPr/>
            </a:pPr>
            <a:r>
              <a:rPr lang="en-US" dirty="0" smtClean="0"/>
              <a:t>Commercial – IN CONFIDENCE</a:t>
            </a:r>
            <a:endParaRPr lang="en-US" dirty="0"/>
          </a:p>
        </p:txBody>
      </p:sp>
    </p:spTree>
    <p:extLst>
      <p:ext uri="{BB962C8B-B14F-4D97-AF65-F5344CB8AC3E}">
        <p14:creationId xmlns:p14="http://schemas.microsoft.com/office/powerpoint/2010/main" val="224685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8_clients logos">
    <p:spTree>
      <p:nvGrpSpPr>
        <p:cNvPr id="1" name=""/>
        <p:cNvGrpSpPr/>
        <p:nvPr/>
      </p:nvGrpSpPr>
      <p:grpSpPr>
        <a:xfrm>
          <a:off x="0" y="0"/>
          <a:ext cx="0" cy="0"/>
          <a:chOff x="0" y="0"/>
          <a:chExt cx="0" cy="0"/>
        </a:xfrm>
      </p:grpSpPr>
      <p:pic>
        <p:nvPicPr>
          <p:cNvPr id="1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764704"/>
            <a:ext cx="3781654" cy="316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our successes</a:t>
            </a:r>
            <a:endParaRPr lang="en-US" dirty="0"/>
          </a:p>
        </p:txBody>
      </p:sp>
      <p:sp>
        <p:nvSpPr>
          <p:cNvPr id="15"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clients</a:t>
            </a:r>
            <a:endParaRPr lang="en-US" dirty="0"/>
          </a:p>
        </p:txBody>
      </p:sp>
      <p:pic>
        <p:nvPicPr>
          <p:cNvPr id="17" name="Picture 16" descr="Natural Power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20" name="Straight Connector 19"/>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49"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F2F8445D-A8A6-CE47-9F0A-FCF0D4F3FD3E}" type="datetime1">
              <a:rPr lang="en-GB" smtClean="0"/>
              <a:t>25/09/2016</a:t>
            </a:fld>
            <a:endParaRPr lang="en-US" dirty="0"/>
          </a:p>
        </p:txBody>
      </p:sp>
      <p:sp>
        <p:nvSpPr>
          <p:cNvPr id="50"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pic>
        <p:nvPicPr>
          <p:cNvPr id="9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84168" y="3429000"/>
            <a:ext cx="911498" cy="9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59832" y="3789040"/>
            <a:ext cx="13811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TextBox 93"/>
          <p:cNvSpPr txBox="1">
            <a:spLocks noChangeArrowheads="1"/>
          </p:cNvSpPr>
          <p:nvPr userDrawn="1"/>
        </p:nvSpPr>
        <p:spPr bwMode="auto">
          <a:xfrm>
            <a:off x="1952626" y="5544613"/>
            <a:ext cx="1901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800" dirty="0">
                <a:solidFill>
                  <a:srgbClr val="FFFFFE"/>
                </a:solidFill>
                <a:latin typeface="Calibri" charset="0"/>
              </a:rPr>
              <a:t>Note: See appendix for a more extensive client</a:t>
            </a:r>
            <a:r>
              <a:rPr lang="en-US" altLang="ja-JP" sz="800" dirty="0">
                <a:solidFill>
                  <a:srgbClr val="FFFFFE"/>
                </a:solidFill>
                <a:latin typeface="Calibri" charset="0"/>
              </a:rPr>
              <a:t> list</a:t>
            </a:r>
          </a:p>
        </p:txBody>
      </p:sp>
      <p:pic>
        <p:nvPicPr>
          <p:cNvPr id="95"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84368" y="2348880"/>
            <a:ext cx="955675" cy="34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20072" y="1484784"/>
            <a:ext cx="998855" cy="44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14911" y="3429000"/>
            <a:ext cx="1336040"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948264" y="2564904"/>
            <a:ext cx="743531" cy="87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057620" y="764704"/>
            <a:ext cx="1137901" cy="50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30"/>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92080" y="2204864"/>
            <a:ext cx="1271016"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907704" y="4077072"/>
            <a:ext cx="1282446"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60232" y="1556792"/>
            <a:ext cx="903291" cy="63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59672" y="5066312"/>
            <a:ext cx="1711077" cy="39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2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40352" y="2996952"/>
            <a:ext cx="660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355976" y="3573016"/>
            <a:ext cx="1135380" cy="64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80312" y="4005064"/>
            <a:ext cx="13684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5"/>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411760" y="5085184"/>
            <a:ext cx="1981200" cy="46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6"/>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491880" y="5661248"/>
            <a:ext cx="1347216" cy="59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7"/>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812360" y="1484784"/>
            <a:ext cx="1018101" cy="69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1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740352" y="5589240"/>
            <a:ext cx="813816" cy="388620"/>
          </a:xfrm>
          <a:prstGeom prst="rect">
            <a:avLst/>
          </a:prstGeom>
        </p:spPr>
      </p:pic>
      <p:pic>
        <p:nvPicPr>
          <p:cNvPr id="113" name="Picture 3"/>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979712" y="5805264"/>
            <a:ext cx="1069543" cy="37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11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20882" y="5391874"/>
            <a:ext cx="1542288" cy="502412"/>
          </a:xfrm>
          <a:prstGeom prst="rect">
            <a:avLst/>
          </a:prstGeom>
        </p:spPr>
      </p:pic>
      <p:pic>
        <p:nvPicPr>
          <p:cNvPr id="115" name="Picture 4"/>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251520" y="4797152"/>
            <a:ext cx="1684020" cy="39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5"/>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563888" y="2780928"/>
            <a:ext cx="1416954" cy="68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2" descr="C:\Users\HollyH\Pictures\SunEdlogo.png"/>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179512" y="4077072"/>
            <a:ext cx="1524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http://consumercomplaintsnumbers.co.uk/wp-content/uploads/2014/08/edf-complaints-2.jpg">
            <a:hlinkClick r:id="rId27"/>
          </p:cNvPr>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5796136" y="2636912"/>
            <a:ext cx="1136618" cy="73776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http://kempshillwind.org.uk/files/2014/01/SW_Logo_Process.jpg">
            <a:hlinkClick r:id="rId29"/>
          </p:cNvPr>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3347864" y="4653136"/>
            <a:ext cx="1374140" cy="32479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9"/>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5220072" y="4725144"/>
            <a:ext cx="1568283" cy="54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120"/>
          <p:cNvPicPr>
            <a:picLocks noChangeAspect="1" noChangeArrowheads="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4932040" y="5445224"/>
            <a:ext cx="1636835" cy="30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3"/>
          <p:cNvPicPr>
            <a:picLocks noChangeAspect="1" noChangeArrowheads="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5220072" y="2708920"/>
            <a:ext cx="558800" cy="71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4"/>
          <p:cNvPicPr>
            <a:picLocks noChangeAspect="1" noChangeArrowheads="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3954840" y="836712"/>
            <a:ext cx="1353820" cy="36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5"/>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7937527" y="875229"/>
            <a:ext cx="685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6"/>
          <p:cNvPicPr>
            <a:picLocks noChangeAspect="1" noChangeArrowheads="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5868144" y="5877272"/>
            <a:ext cx="1333500" cy="28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8" descr="http://ecume-montpellier.fr/images/MASS/logos/edf.JPG"/>
          <p:cNvPicPr>
            <a:picLocks noChangeAspect="1" noChangeArrowheads="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3851920" y="1484784"/>
            <a:ext cx="920883" cy="35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4" descr="http://www.reunionpower.com/rplogo4.gif"/>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4355976" y="2132856"/>
            <a:ext cx="548640" cy="4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27"/>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7323488" y="4659347"/>
            <a:ext cx="1312953" cy="342509"/>
          </a:xfrm>
          <a:prstGeom prst="rect">
            <a:avLst/>
          </a:prstGeom>
        </p:spPr>
      </p:pic>
      <p:pic>
        <p:nvPicPr>
          <p:cNvPr id="129" name="Picture 128" descr="logo_Energiekontor.png"/>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4788024" y="4221088"/>
            <a:ext cx="1939073" cy="432048"/>
          </a:xfrm>
          <a:prstGeom prst="rect">
            <a:avLst/>
          </a:prstGeom>
        </p:spPr>
      </p:pic>
    </p:spTree>
    <p:extLst>
      <p:ext uri="{BB962C8B-B14F-4D97-AF65-F5344CB8AC3E}">
        <p14:creationId xmlns:p14="http://schemas.microsoft.com/office/powerpoint/2010/main" val="349199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9_worldwide offices">
    <p:spTree>
      <p:nvGrpSpPr>
        <p:cNvPr id="1" name=""/>
        <p:cNvGrpSpPr/>
        <p:nvPr/>
      </p:nvGrpSpPr>
      <p:grpSpPr>
        <a:xfrm>
          <a:off x="0" y="0"/>
          <a:ext cx="0" cy="0"/>
          <a:chOff x="0" y="0"/>
          <a:chExt cx="0" cy="0"/>
        </a:xfrm>
      </p:grpSpPr>
      <p:sp>
        <p:nvSpPr>
          <p:cNvPr id="15"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worldwide offices</a:t>
            </a:r>
            <a:endParaRPr lang="en-US" dirty="0"/>
          </a:p>
        </p:txBody>
      </p:sp>
      <p:sp>
        <p:nvSpPr>
          <p:cNvPr id="16"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subheading</a:t>
            </a:r>
            <a:endParaRPr lang="en-US" dirty="0"/>
          </a:p>
        </p:txBody>
      </p:sp>
      <p:pic>
        <p:nvPicPr>
          <p:cNvPr id="18" name="Picture 17" descr="Natural Power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24" name="Straight Connector 23"/>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9C097AA0-508E-6245-8CC0-FDF8CAF181D8}" type="datetime1">
              <a:rPr lang="en-GB" smtClean="0"/>
              <a:t>25/09/2016</a:t>
            </a:fld>
            <a:endParaRPr lang="en-US" dirty="0"/>
          </a:p>
        </p:txBody>
      </p:sp>
      <p:sp>
        <p:nvSpPr>
          <p:cNvPr id="11"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pic>
        <p:nvPicPr>
          <p:cNvPr id="3" name="Picture 2" descr="NP-Office-Map_LIVE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1920"/>
            <a:ext cx="9144000" cy="5760720"/>
          </a:xfrm>
          <a:prstGeom prst="rect">
            <a:avLst/>
          </a:prstGeom>
        </p:spPr>
      </p:pic>
    </p:spTree>
    <p:extLst>
      <p:ext uri="{BB962C8B-B14F-4D97-AF65-F5344CB8AC3E}">
        <p14:creationId xmlns:p14="http://schemas.microsoft.com/office/powerpoint/2010/main" val="15796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 - text - left aligne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107504" y="836712"/>
            <a:ext cx="8856984" cy="5472607"/>
          </a:xfrm>
          <a:prstGeom prst="rect">
            <a:avLst/>
          </a:prstGeom>
        </p:spPr>
        <p:txBody>
          <a:bodyPr vert="horz"/>
          <a:lstStyle>
            <a:lvl1pPr marL="342900" indent="-342900" algn="l">
              <a:buSzPct val="90000"/>
              <a:buFont typeface="Arial" pitchFamily="34" charset="0"/>
              <a:buNone/>
              <a:defRPr sz="1200">
                <a:solidFill>
                  <a:schemeClr val="tx1"/>
                </a:solidFill>
              </a:defRPr>
            </a:lvl1pPr>
            <a:lvl2pPr marL="800100" indent="-342900" algn="ctr">
              <a:buSzPct val="90000"/>
              <a:buFont typeface="Arial" pitchFamily="34" charset="0"/>
              <a:buNone/>
              <a:defRPr sz="1400">
                <a:solidFill>
                  <a:srgbClr val="5A5A59"/>
                </a:solidFill>
              </a:defRPr>
            </a:lvl2pPr>
          </a:lstStyle>
          <a:p>
            <a:pPr lvl="0"/>
            <a:r>
              <a:rPr lang="en-US" smtClean="0"/>
              <a:t>Click to edit Master text styles</a:t>
            </a:r>
          </a:p>
          <a:p>
            <a:pPr lvl="1"/>
            <a:r>
              <a:rPr lang="en-US" smtClean="0"/>
              <a:t>Second level</a:t>
            </a:r>
          </a:p>
        </p:txBody>
      </p:sp>
      <p:sp>
        <p:nvSpPr>
          <p:cNvPr id="14" name="Title 2"/>
          <p:cNvSpPr>
            <a:spLocks noGrp="1"/>
          </p:cNvSpPr>
          <p:nvPr>
            <p:ph type="title" hasCustomPrompt="1"/>
          </p:nvPr>
        </p:nvSpPr>
        <p:spPr>
          <a:xfrm>
            <a:off x="107504" y="28373"/>
            <a:ext cx="7344816" cy="376291"/>
          </a:xfrm>
          <a:prstGeom prst="rect">
            <a:avLst/>
          </a:prstGeom>
        </p:spPr>
        <p:txBody>
          <a:bodyPr vert="horz">
            <a:normAutofit/>
          </a:bodyPr>
          <a:lstStyle>
            <a:lvl1pPr algn="l">
              <a:defRPr sz="2000" b="0"/>
            </a:lvl1pPr>
          </a:lstStyle>
          <a:p>
            <a:r>
              <a:rPr lang="en-GB" dirty="0" smtClean="0"/>
              <a:t>click to edit master slide</a:t>
            </a:r>
            <a:endParaRPr lang="en-US" dirty="0"/>
          </a:p>
        </p:txBody>
      </p:sp>
      <p:sp>
        <p:nvSpPr>
          <p:cNvPr id="15" name="Text Placeholder 21"/>
          <p:cNvSpPr>
            <a:spLocks noGrp="1"/>
          </p:cNvSpPr>
          <p:nvPr>
            <p:ph type="body" sz="quarter" idx="15" hasCustomPrompt="1"/>
          </p:nvPr>
        </p:nvSpPr>
        <p:spPr>
          <a:xfrm>
            <a:off x="107505" y="416863"/>
            <a:ext cx="7344816" cy="275833"/>
          </a:xfrm>
          <a:prstGeom prst="rect">
            <a:avLst/>
          </a:prstGeom>
        </p:spPr>
        <p:txBody>
          <a:bodyPr vert="horz">
            <a:normAutofit/>
          </a:bodyPr>
          <a:lstStyle>
            <a:lvl1pPr marL="0" indent="0">
              <a:buNone/>
              <a:defRPr sz="1400">
                <a:solidFill>
                  <a:schemeClr val="bg1">
                    <a:lumMod val="50000"/>
                  </a:schemeClr>
                </a:solidFill>
              </a:defRPr>
            </a:lvl1pPr>
          </a:lstStyle>
          <a:p>
            <a:pPr lvl="0"/>
            <a:r>
              <a:rPr lang="en-GB" dirty="0" smtClean="0"/>
              <a:t>subheading</a:t>
            </a:r>
            <a:endParaRPr lang="en-US" dirty="0"/>
          </a:p>
        </p:txBody>
      </p:sp>
      <p:pic>
        <p:nvPicPr>
          <p:cNvPr id="19" name="Picture 18" descr="Natural Power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20" name="Straight Connector 19"/>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848996A8-B077-324E-9C56-E452E8326C65}" type="datetime1">
              <a:rPr lang="en-GB" smtClean="0"/>
              <a:t>25/09/2016</a:t>
            </a:fld>
            <a:endParaRPr lang="en-US" dirty="0"/>
          </a:p>
        </p:txBody>
      </p:sp>
      <p:sp>
        <p:nvSpPr>
          <p:cNvPr id="12"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41365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 - text - centre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107504" y="836712"/>
            <a:ext cx="8856984" cy="5472607"/>
          </a:xfrm>
          <a:prstGeom prst="rect">
            <a:avLst/>
          </a:prstGeom>
        </p:spPr>
        <p:txBody>
          <a:bodyPr vert="horz"/>
          <a:lstStyle>
            <a:lvl1pPr marL="342900" indent="-342900" algn="ctr">
              <a:buSzPct val="90000"/>
              <a:buFont typeface="Arial" pitchFamily="34" charset="0"/>
              <a:buNone/>
              <a:defRPr sz="1200">
                <a:solidFill>
                  <a:schemeClr val="tx1"/>
                </a:solidFill>
              </a:defRPr>
            </a:lvl1pPr>
            <a:lvl2pPr marL="800100" indent="-342900" algn="ctr">
              <a:buSzPct val="90000"/>
              <a:buFont typeface="Arial" pitchFamily="34" charset="0"/>
              <a:buNone/>
              <a:defRPr sz="1400">
                <a:solidFill>
                  <a:srgbClr val="5A5A59"/>
                </a:solidFill>
              </a:defRPr>
            </a:lvl2pPr>
          </a:lstStyle>
          <a:p>
            <a:pPr lvl="0"/>
            <a:r>
              <a:rPr lang="en-US" smtClean="0"/>
              <a:t>Click to edit Master text styles</a:t>
            </a:r>
          </a:p>
          <a:p>
            <a:pPr lvl="1"/>
            <a:r>
              <a:rPr lang="en-US" smtClean="0"/>
              <a:t>Second level</a:t>
            </a:r>
          </a:p>
        </p:txBody>
      </p:sp>
      <p:sp>
        <p:nvSpPr>
          <p:cNvPr id="14"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click to edit master slide</a:t>
            </a:r>
            <a:endParaRPr lang="en-US" dirty="0"/>
          </a:p>
        </p:txBody>
      </p:sp>
      <p:sp>
        <p:nvSpPr>
          <p:cNvPr id="15" name="Text Placeholder 21"/>
          <p:cNvSpPr>
            <a:spLocks noGrp="1"/>
          </p:cNvSpPr>
          <p:nvPr>
            <p:ph type="body" sz="quarter" idx="15" hasCustomPrompt="1"/>
          </p:nvPr>
        </p:nvSpPr>
        <p:spPr>
          <a:xfrm>
            <a:off x="107504" y="416863"/>
            <a:ext cx="7344233" cy="275833"/>
          </a:xfrm>
          <a:prstGeom prst="rect">
            <a:avLst/>
          </a:prstGeom>
        </p:spPr>
        <p:txBody>
          <a:bodyPr vert="horz">
            <a:normAutofit/>
          </a:bodyPr>
          <a:lstStyle>
            <a:lvl1pPr marL="0" indent="0">
              <a:buNone/>
              <a:defRPr sz="1400">
                <a:solidFill>
                  <a:schemeClr val="bg1">
                    <a:lumMod val="50000"/>
                  </a:schemeClr>
                </a:solidFill>
              </a:defRPr>
            </a:lvl1pPr>
          </a:lstStyle>
          <a:p>
            <a:pPr lvl="0"/>
            <a:r>
              <a:rPr lang="en-GB" dirty="0" smtClean="0"/>
              <a:t>subheading</a:t>
            </a:r>
            <a:endParaRPr lang="en-US" dirty="0"/>
          </a:p>
        </p:txBody>
      </p:sp>
      <p:pic>
        <p:nvPicPr>
          <p:cNvPr id="19" name="Picture 18" descr="Natural Power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20" name="Straight Connector 19"/>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C263F5FB-B711-3345-AAB1-364298B46591}" type="datetime1">
              <a:rPr lang="en-GB" smtClean="0"/>
              <a:t>25/09/2016</a:t>
            </a:fld>
            <a:endParaRPr lang="en-US" dirty="0"/>
          </a:p>
        </p:txBody>
      </p:sp>
      <p:sp>
        <p:nvSpPr>
          <p:cNvPr id="11"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413652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 - Bullet Points">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107504" y="836712"/>
            <a:ext cx="5935959" cy="5472607"/>
          </a:xfrm>
          <a:prstGeom prst="rect">
            <a:avLst/>
          </a:prstGeom>
        </p:spPr>
        <p:txBody>
          <a:bodyPr vert="horz"/>
          <a:lstStyle>
            <a:lvl1pPr marL="342900" indent="-342900">
              <a:buSzPct val="90000"/>
              <a:buFontTx/>
              <a:buBlip>
                <a:blip r:embed="rId2"/>
              </a:buBlip>
              <a:defRPr sz="1600">
                <a:solidFill>
                  <a:srgbClr val="3C3C3B"/>
                </a:solidFill>
              </a:defRPr>
            </a:lvl1pPr>
            <a:lvl2pPr marL="457200" marR="0" indent="0" algn="l" defTabSz="457200" rtl="0" eaLnBrk="1" fontAlgn="auto" latinLnBrk="0" hangingPunct="1">
              <a:lnSpc>
                <a:spcPct val="100000"/>
              </a:lnSpc>
              <a:spcBef>
                <a:spcPct val="20000"/>
              </a:spcBef>
              <a:spcAft>
                <a:spcPts val="0"/>
              </a:spcAft>
              <a:buClrTx/>
              <a:buSzPct val="90000"/>
              <a:buFontTx/>
              <a:buNone/>
              <a:tabLst/>
              <a:defRPr sz="1400">
                <a:solidFill>
                  <a:srgbClr val="5A5A59"/>
                </a:solidFill>
              </a:defRPr>
            </a:lvl2pPr>
            <a:lvl3pPr>
              <a:defRPr sz="1200">
                <a:solidFill>
                  <a:schemeClr val="tx2"/>
                </a:solidFill>
              </a:defRPr>
            </a:lvl3pPr>
            <a:lvl4pPr marL="1600200" indent="0">
              <a:buFontTx/>
              <a:buNone/>
              <a:defRPr sz="1000">
                <a:solidFill>
                  <a:schemeClr val="tx2"/>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Picture Placeholder 10"/>
          <p:cNvSpPr>
            <a:spLocks noGrp="1"/>
          </p:cNvSpPr>
          <p:nvPr>
            <p:ph type="pic" sz="quarter" idx="13"/>
          </p:nvPr>
        </p:nvSpPr>
        <p:spPr>
          <a:xfrm>
            <a:off x="6214589" y="836712"/>
            <a:ext cx="2659537" cy="5472608"/>
          </a:xfrm>
          <a:prstGeom prst="rect">
            <a:avLst/>
          </a:prstGeom>
        </p:spPr>
        <p:txBody>
          <a:bodyPr vert="horz"/>
          <a:lstStyle>
            <a:lvl1pPr marL="0" indent="0">
              <a:buNone/>
              <a:defRPr/>
            </a:lvl1pPr>
          </a:lstStyle>
          <a:p>
            <a:r>
              <a:rPr lang="en-US" smtClean="0"/>
              <a:t>Click icon to add picture</a:t>
            </a:r>
            <a:endParaRPr lang="en-US" dirty="0"/>
          </a:p>
        </p:txBody>
      </p:sp>
      <p:sp>
        <p:nvSpPr>
          <p:cNvPr id="14" name="Title 2"/>
          <p:cNvSpPr>
            <a:spLocks noGrp="1"/>
          </p:cNvSpPr>
          <p:nvPr>
            <p:ph type="title" hasCustomPrompt="1"/>
          </p:nvPr>
        </p:nvSpPr>
        <p:spPr>
          <a:xfrm>
            <a:off x="107504" y="28373"/>
            <a:ext cx="7344816" cy="376291"/>
          </a:xfrm>
          <a:prstGeom prst="rect">
            <a:avLst/>
          </a:prstGeom>
        </p:spPr>
        <p:txBody>
          <a:bodyPr vert="horz">
            <a:normAutofit/>
          </a:bodyPr>
          <a:lstStyle>
            <a:lvl1pPr algn="l">
              <a:defRPr sz="2000" b="0"/>
            </a:lvl1pPr>
          </a:lstStyle>
          <a:p>
            <a:r>
              <a:rPr lang="en-GB" dirty="0" smtClean="0"/>
              <a:t>click to edit master slide</a:t>
            </a:r>
            <a:endParaRPr lang="en-US" dirty="0"/>
          </a:p>
        </p:txBody>
      </p:sp>
      <p:sp>
        <p:nvSpPr>
          <p:cNvPr id="15" name="Text Placeholder 21"/>
          <p:cNvSpPr>
            <a:spLocks noGrp="1"/>
          </p:cNvSpPr>
          <p:nvPr>
            <p:ph type="body" sz="quarter" idx="15" hasCustomPrompt="1"/>
          </p:nvPr>
        </p:nvSpPr>
        <p:spPr>
          <a:xfrm>
            <a:off x="107504" y="416863"/>
            <a:ext cx="7344233" cy="275833"/>
          </a:xfrm>
          <a:prstGeom prst="rect">
            <a:avLst/>
          </a:prstGeom>
        </p:spPr>
        <p:txBody>
          <a:bodyPr vert="horz">
            <a:normAutofit/>
          </a:bodyPr>
          <a:lstStyle>
            <a:lvl1pPr marL="0" indent="0">
              <a:buNone/>
              <a:defRPr sz="1400">
                <a:solidFill>
                  <a:schemeClr val="bg1">
                    <a:lumMod val="50000"/>
                  </a:schemeClr>
                </a:solidFill>
              </a:defRPr>
            </a:lvl1pPr>
          </a:lstStyle>
          <a:p>
            <a:pPr lvl="0"/>
            <a:r>
              <a:rPr lang="en-GB" dirty="0" smtClean="0"/>
              <a:t>subheading</a:t>
            </a:r>
            <a:endParaRPr lang="en-US" dirty="0"/>
          </a:p>
        </p:txBody>
      </p:sp>
      <p:pic>
        <p:nvPicPr>
          <p:cNvPr id="19" name="Picture 18" descr="Natural Power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20" name="Straight Connector 19"/>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C9251D54-581B-BB4E-B2CE-DF81132DEAF0}" type="datetime1">
              <a:rPr lang="en-GB" smtClean="0"/>
              <a:t>25/09/2016</a:t>
            </a:fld>
            <a:endParaRPr lang="en-US" dirty="0"/>
          </a:p>
        </p:txBody>
      </p:sp>
      <p:sp>
        <p:nvSpPr>
          <p:cNvPr id="12"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41365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 - Image">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79512" y="764704"/>
            <a:ext cx="5386597" cy="5544616"/>
          </a:xfrm>
          <a:prstGeom prst="rect">
            <a:avLst/>
          </a:prstGeom>
        </p:spPr>
        <p:txBody>
          <a:bodyPr vert="horz"/>
          <a:lstStyle>
            <a:lvl1pPr marL="0" indent="0">
              <a:buNone/>
              <a:defRPr/>
            </a:lvl1pPr>
          </a:lstStyle>
          <a:p>
            <a:r>
              <a:rPr lang="en-US" smtClean="0"/>
              <a:t>Click icon to add picture</a:t>
            </a:r>
            <a:endParaRPr lang="en-US" dirty="0"/>
          </a:p>
        </p:txBody>
      </p:sp>
      <p:sp>
        <p:nvSpPr>
          <p:cNvPr id="14" name="Text Placeholder 8"/>
          <p:cNvSpPr>
            <a:spLocks noGrp="1"/>
          </p:cNvSpPr>
          <p:nvPr>
            <p:ph type="body" sz="quarter" idx="12"/>
          </p:nvPr>
        </p:nvSpPr>
        <p:spPr>
          <a:xfrm>
            <a:off x="5664076" y="764704"/>
            <a:ext cx="3300412" cy="5544616"/>
          </a:xfrm>
          <a:prstGeom prst="rect">
            <a:avLst/>
          </a:prstGeom>
        </p:spPr>
        <p:txBody>
          <a:bodyPr vert="horz"/>
          <a:lstStyle>
            <a:lvl1pPr marL="342900" indent="-342900">
              <a:buSzPct val="90000"/>
              <a:buFontTx/>
              <a:buBlip>
                <a:blip r:embed="rId2"/>
              </a:buBlip>
              <a:defRPr sz="1800">
                <a:solidFill>
                  <a:srgbClr val="3C3C3B"/>
                </a:solidFill>
              </a:defRPr>
            </a:lvl1pPr>
            <a:lvl2pPr marL="800100" indent="-342900">
              <a:buSzPct val="90000"/>
              <a:buFontTx/>
              <a:buBlip>
                <a:blip r:embed="rId2"/>
              </a:buBlip>
              <a:defRPr sz="1400">
                <a:solidFill>
                  <a:srgbClr val="5A5A59"/>
                </a:solidFill>
              </a:defRPr>
            </a:lvl2pPr>
          </a:lstStyle>
          <a:p>
            <a:pPr lvl="0"/>
            <a:r>
              <a:rPr lang="en-US" smtClean="0"/>
              <a:t>Click to edit Master text styles</a:t>
            </a:r>
          </a:p>
          <a:p>
            <a:pPr lvl="1"/>
            <a:r>
              <a:rPr lang="en-US" smtClean="0"/>
              <a:t>Second level</a:t>
            </a:r>
          </a:p>
        </p:txBody>
      </p:sp>
      <p:sp>
        <p:nvSpPr>
          <p:cNvPr id="13" name="Title 2"/>
          <p:cNvSpPr>
            <a:spLocks noGrp="1"/>
          </p:cNvSpPr>
          <p:nvPr>
            <p:ph type="title" hasCustomPrompt="1"/>
          </p:nvPr>
        </p:nvSpPr>
        <p:spPr>
          <a:xfrm>
            <a:off x="107504" y="28373"/>
            <a:ext cx="7344816" cy="376291"/>
          </a:xfrm>
          <a:prstGeom prst="rect">
            <a:avLst/>
          </a:prstGeom>
        </p:spPr>
        <p:txBody>
          <a:bodyPr vert="horz">
            <a:normAutofit/>
          </a:bodyPr>
          <a:lstStyle>
            <a:lvl1pPr algn="l">
              <a:defRPr sz="2000" b="0"/>
            </a:lvl1pPr>
          </a:lstStyle>
          <a:p>
            <a:r>
              <a:rPr lang="en-GB" dirty="0" smtClean="0"/>
              <a:t>click to edit master slide</a:t>
            </a:r>
            <a:endParaRPr lang="en-US" dirty="0"/>
          </a:p>
        </p:txBody>
      </p:sp>
      <p:sp>
        <p:nvSpPr>
          <p:cNvPr id="15" name="Text Placeholder 21"/>
          <p:cNvSpPr>
            <a:spLocks noGrp="1"/>
          </p:cNvSpPr>
          <p:nvPr>
            <p:ph type="body" sz="quarter" idx="15" hasCustomPrompt="1"/>
          </p:nvPr>
        </p:nvSpPr>
        <p:spPr>
          <a:xfrm>
            <a:off x="107504" y="416863"/>
            <a:ext cx="7344233" cy="275833"/>
          </a:xfrm>
          <a:prstGeom prst="rect">
            <a:avLst/>
          </a:prstGeom>
        </p:spPr>
        <p:txBody>
          <a:bodyPr vert="horz">
            <a:normAutofit/>
          </a:bodyPr>
          <a:lstStyle>
            <a:lvl1pPr marL="0" indent="0">
              <a:buNone/>
              <a:defRPr sz="1400">
                <a:solidFill>
                  <a:schemeClr val="bg1">
                    <a:lumMod val="50000"/>
                  </a:schemeClr>
                </a:solidFill>
              </a:defRPr>
            </a:lvl1pPr>
          </a:lstStyle>
          <a:p>
            <a:pPr lvl="0"/>
            <a:r>
              <a:rPr lang="en-GB" dirty="0" smtClean="0"/>
              <a:t>subheading</a:t>
            </a:r>
            <a:endParaRPr lang="en-US" dirty="0"/>
          </a:p>
        </p:txBody>
      </p:sp>
      <p:pic>
        <p:nvPicPr>
          <p:cNvPr id="19" name="Picture 18" descr="Natural Power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25" name="Straight Connector 24"/>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53699178-9F25-0648-AD8F-41A998D2E995}" type="datetime1">
              <a:rPr lang="en-GB" smtClean="0"/>
              <a:t>25/09/2016</a:t>
            </a:fld>
            <a:endParaRPr lang="en-US" dirty="0"/>
          </a:p>
        </p:txBody>
      </p:sp>
      <p:sp>
        <p:nvSpPr>
          <p:cNvPr id="11"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407956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Services Introduction Slide">
    <p:spTree>
      <p:nvGrpSpPr>
        <p:cNvPr id="1" name=""/>
        <p:cNvGrpSpPr/>
        <p:nvPr/>
      </p:nvGrpSpPr>
      <p:grpSpPr>
        <a:xfrm>
          <a:off x="0" y="0"/>
          <a:ext cx="0" cy="0"/>
          <a:chOff x="0" y="0"/>
          <a:chExt cx="0" cy="0"/>
        </a:xfrm>
      </p:grpSpPr>
      <p:sp>
        <p:nvSpPr>
          <p:cNvPr id="8" name="TextBox 7"/>
          <p:cNvSpPr txBox="1"/>
          <p:nvPr userDrawn="1"/>
        </p:nvSpPr>
        <p:spPr>
          <a:xfrm>
            <a:off x="179512" y="836712"/>
            <a:ext cx="8712967" cy="4801314"/>
          </a:xfrm>
          <a:prstGeom prst="rect">
            <a:avLst/>
          </a:prstGeom>
          <a:noFill/>
        </p:spPr>
        <p:txBody>
          <a:bodyPr wrap="square" rtlCol="0" anchor="t">
            <a:spAutoFit/>
          </a:bodyPr>
          <a:lstStyle/>
          <a:p>
            <a:pPr defTabSz="457200">
              <a:buFont typeface="Arial"/>
              <a:buNone/>
            </a:pPr>
            <a:r>
              <a:rPr lang="en-GB" b="1" dirty="0">
                <a:solidFill>
                  <a:srgbClr val="401C7E"/>
                </a:solidFill>
              </a:rPr>
              <a:t>Analysis</a:t>
            </a:r>
          </a:p>
          <a:p>
            <a:pPr defTabSz="457200">
              <a:buFont typeface="Arial"/>
              <a:buNone/>
            </a:pPr>
            <a:r>
              <a:rPr lang="en-GB" dirty="0">
                <a:solidFill>
                  <a:srgbClr val="3C3C3B"/>
                </a:solidFill>
              </a:rPr>
              <a:t>Finance-grade wind analysis practice</a:t>
            </a:r>
            <a:endParaRPr lang="en-GB" b="1" dirty="0">
              <a:solidFill>
                <a:srgbClr val="F39900"/>
              </a:solidFill>
            </a:endParaRPr>
          </a:p>
          <a:p>
            <a:pPr defTabSz="457200">
              <a:lnSpc>
                <a:spcPct val="200000"/>
              </a:lnSpc>
              <a:buFont typeface="Arial"/>
              <a:buNone/>
            </a:pPr>
            <a:r>
              <a:rPr lang="en-GB" b="1" dirty="0">
                <a:solidFill>
                  <a:srgbClr val="31377B"/>
                </a:solidFill>
              </a:rPr>
              <a:t>Engineering</a:t>
            </a:r>
          </a:p>
          <a:p>
            <a:pPr defTabSz="457200">
              <a:buFont typeface="Arial"/>
              <a:buNone/>
            </a:pPr>
            <a:r>
              <a:rPr lang="en-GB" dirty="0">
                <a:solidFill>
                  <a:srgbClr val="3C3C3B"/>
                </a:solidFill>
              </a:rPr>
              <a:t>Your foundations for a successful project</a:t>
            </a:r>
          </a:p>
          <a:p>
            <a:pPr defTabSz="457200">
              <a:buFont typeface="Lucida Grande"/>
              <a:buNone/>
            </a:pPr>
            <a:endParaRPr lang="en-GB" b="1" dirty="0">
              <a:solidFill>
                <a:srgbClr val="F39900"/>
              </a:solidFill>
            </a:endParaRPr>
          </a:p>
          <a:p>
            <a:pPr defTabSz="457200">
              <a:buFont typeface="Lucida Grande"/>
              <a:buNone/>
            </a:pPr>
            <a:r>
              <a:rPr lang="en-GB" b="1" dirty="0">
                <a:solidFill>
                  <a:srgbClr val="1D4D79"/>
                </a:solidFill>
              </a:rPr>
              <a:t>Planning &amp; Permitting</a:t>
            </a:r>
          </a:p>
          <a:p>
            <a:pPr defTabSz="457200">
              <a:buFont typeface="Lucida Grande"/>
              <a:buNone/>
            </a:pPr>
            <a:r>
              <a:rPr lang="en-GB" dirty="0">
                <a:solidFill>
                  <a:srgbClr val="3C3C3B"/>
                </a:solidFill>
              </a:rPr>
              <a:t>Driving your project to consent and onwards</a:t>
            </a:r>
          </a:p>
          <a:p>
            <a:pPr defTabSz="457200">
              <a:lnSpc>
                <a:spcPct val="200000"/>
              </a:lnSpc>
              <a:buFont typeface="Lucida Grande"/>
              <a:buNone/>
            </a:pPr>
            <a:r>
              <a:rPr lang="en-GB" b="1" dirty="0">
                <a:solidFill>
                  <a:srgbClr val="105E74"/>
                </a:solidFill>
              </a:rPr>
              <a:t>Environmental</a:t>
            </a:r>
          </a:p>
          <a:p>
            <a:pPr defTabSz="457200">
              <a:buFont typeface="Lucida Grande"/>
              <a:buNone/>
            </a:pPr>
            <a:r>
              <a:rPr lang="en-GB" dirty="0">
                <a:solidFill>
                  <a:srgbClr val="3C3C3B"/>
                </a:solidFill>
              </a:rPr>
              <a:t>A natural balance for renewable project success</a:t>
            </a:r>
          </a:p>
          <a:p>
            <a:pPr defTabSz="457200">
              <a:lnSpc>
                <a:spcPct val="200000"/>
              </a:lnSpc>
              <a:buFont typeface="Arial"/>
              <a:buNone/>
            </a:pPr>
            <a:r>
              <a:rPr lang="en-GB" b="1" dirty="0">
                <a:solidFill>
                  <a:srgbClr val="0F706C"/>
                </a:solidFill>
              </a:rPr>
              <a:t>Project Management</a:t>
            </a:r>
          </a:p>
          <a:p>
            <a:pPr defTabSz="457200">
              <a:buFont typeface="Arial"/>
              <a:buNone/>
            </a:pPr>
            <a:r>
              <a:rPr lang="en-GB" dirty="0">
                <a:solidFill>
                  <a:srgbClr val="3C3C3B"/>
                </a:solidFill>
              </a:rPr>
              <a:t>Maximising your wind farm’s potential</a:t>
            </a:r>
          </a:p>
          <a:p>
            <a:pPr defTabSz="457200">
              <a:lnSpc>
                <a:spcPct val="200000"/>
              </a:lnSpc>
              <a:buFont typeface="Arial"/>
              <a:buNone/>
            </a:pPr>
            <a:r>
              <a:rPr lang="en-GB" b="1" dirty="0">
                <a:solidFill>
                  <a:srgbClr val="118062"/>
                </a:solidFill>
              </a:rPr>
              <a:t>Due Diligence</a:t>
            </a:r>
          </a:p>
          <a:p>
            <a:pPr defTabSz="457200">
              <a:buFont typeface="Arial"/>
              <a:buNone/>
            </a:pPr>
            <a:r>
              <a:rPr lang="en-GB" dirty="0">
                <a:solidFill>
                  <a:srgbClr val="3C3C3B"/>
                </a:solidFill>
              </a:rPr>
              <a:t>Expert advice you can bank on</a:t>
            </a:r>
          </a:p>
        </p:txBody>
      </p:sp>
      <p:sp>
        <p:nvSpPr>
          <p:cNvPr id="12"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introduction</a:t>
            </a:r>
            <a:endParaRPr lang="en-US" dirty="0"/>
          </a:p>
        </p:txBody>
      </p:sp>
      <p:sp>
        <p:nvSpPr>
          <p:cNvPr id="13" name="Text Placeholder 21"/>
          <p:cNvSpPr>
            <a:spLocks noGrp="1"/>
          </p:cNvSpPr>
          <p:nvPr>
            <p:ph type="body" sz="quarter" idx="15"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subheading</a:t>
            </a:r>
            <a:endParaRPr lang="en-US" dirty="0"/>
          </a:p>
        </p:txBody>
      </p:sp>
      <p:pic>
        <p:nvPicPr>
          <p:cNvPr id="15" name="Picture 14" descr="Natural Power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17" name="Straight Connector 16"/>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18FA4224-4542-574B-91D3-9CFF294CF6F0}" type="datetime1">
              <a:rPr lang="en-GB" smtClean="0"/>
              <a:t>25/09/2016</a:t>
            </a:fld>
            <a:endParaRPr lang="en-US" dirty="0"/>
          </a:p>
        </p:txBody>
      </p:sp>
      <p:sp>
        <p:nvSpPr>
          <p:cNvPr id="10"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2875650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Dividing Slid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270002" y="2777982"/>
            <a:ext cx="8603999" cy="396325"/>
          </a:xfrm>
          <a:prstGeom prst="rect">
            <a:avLst/>
          </a:prstGeom>
        </p:spPr>
        <p:txBody>
          <a:bodyPr vert="horz" anchor="ctr" anchorCtr="0"/>
          <a:lstStyle>
            <a:lvl1pPr marL="0" indent="0">
              <a:buNone/>
              <a:defRPr b="0" i="0" cap="none">
                <a:solidFill>
                  <a:srgbClr val="341C65"/>
                </a:solidFill>
              </a:defRPr>
            </a:lvl1pPr>
          </a:lstStyle>
          <a:p>
            <a:pPr lvl="0"/>
            <a:r>
              <a:rPr lang="en-US" dirty="0" smtClean="0"/>
              <a:t>Dividing Slide</a:t>
            </a:r>
            <a:endParaRPr lang="en-US" dirty="0"/>
          </a:p>
        </p:txBody>
      </p:sp>
      <p:sp>
        <p:nvSpPr>
          <p:cNvPr id="4" name="Text Placeholder 6"/>
          <p:cNvSpPr>
            <a:spLocks noGrp="1"/>
          </p:cNvSpPr>
          <p:nvPr>
            <p:ph type="body" sz="quarter" idx="11" hasCustomPrompt="1"/>
          </p:nvPr>
        </p:nvSpPr>
        <p:spPr>
          <a:xfrm>
            <a:off x="270002" y="3287272"/>
            <a:ext cx="8603999" cy="351287"/>
          </a:xfrm>
          <a:prstGeom prst="rect">
            <a:avLst/>
          </a:prstGeom>
        </p:spPr>
        <p:txBody>
          <a:bodyPr vert="horz" tIns="0" bIns="0" anchor="t" anchorCtr="0"/>
          <a:lstStyle>
            <a:lvl1pPr marL="0" indent="0">
              <a:buNone/>
              <a:defRPr sz="1800" cap="none">
                <a:solidFill>
                  <a:srgbClr val="6D6E6D"/>
                </a:solidFill>
              </a:defRPr>
            </a:lvl1pPr>
          </a:lstStyle>
          <a:p>
            <a:pPr lvl="0"/>
            <a:r>
              <a:rPr lang="en-US" dirty="0" smtClean="0"/>
              <a:t>Enter the title of the chapter here</a:t>
            </a:r>
            <a:endParaRPr lang="en-US" dirty="0"/>
          </a:p>
        </p:txBody>
      </p:sp>
      <p:sp>
        <p:nvSpPr>
          <p:cNvPr id="6"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769DED13-2B5B-D140-8575-D3B9448BCB76}" type="datetime1">
              <a:rPr lang="en-GB" smtClean="0"/>
              <a:t>25/09/2016</a:t>
            </a:fld>
            <a:endParaRPr lang="en-US" dirty="0"/>
          </a:p>
        </p:txBody>
      </p:sp>
      <p:sp>
        <p:nvSpPr>
          <p:cNvPr id="7"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3596731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Onshore Wind">
    <p:spTree>
      <p:nvGrpSpPr>
        <p:cNvPr id="1" name=""/>
        <p:cNvGrpSpPr/>
        <p:nvPr/>
      </p:nvGrpSpPr>
      <p:grpSpPr>
        <a:xfrm>
          <a:off x="0" y="0"/>
          <a:ext cx="0" cy="0"/>
          <a:chOff x="0" y="0"/>
          <a:chExt cx="0" cy="0"/>
        </a:xfrm>
      </p:grpSpPr>
      <p:pic>
        <p:nvPicPr>
          <p:cNvPr id="4" name="Picture 3" descr="01_onshorewi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052736"/>
            <a:ext cx="4392488" cy="4392488"/>
          </a:xfrm>
          <a:prstGeom prst="rect">
            <a:avLst/>
          </a:prstGeom>
        </p:spPr>
      </p:pic>
      <p:sp>
        <p:nvSpPr>
          <p:cNvPr id="7"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7DA8C34A-AFF4-F149-A7F6-CB791FD92256}" type="datetime1">
              <a:rPr lang="en-GB" smtClean="0"/>
              <a:t>25/09/2016</a:t>
            </a:fld>
            <a:endParaRPr lang="en-US" dirty="0"/>
          </a:p>
        </p:txBody>
      </p:sp>
      <p:sp>
        <p:nvSpPr>
          <p:cNvPr id="8"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
        <p:nvSpPr>
          <p:cNvPr id="9" name="Title 2"/>
          <p:cNvSpPr txBox="1">
            <a:spLocks/>
          </p:cNvSpPr>
          <p:nvPr userDrawn="1"/>
        </p:nvSpPr>
        <p:spPr>
          <a:xfrm>
            <a:off x="107504" y="28373"/>
            <a:ext cx="7344816" cy="376291"/>
          </a:xfrm>
          <a:prstGeom prst="rect">
            <a:avLst/>
          </a:prstGeom>
        </p:spPr>
        <p:txBody>
          <a:bodyPr vert="horz"/>
          <a:lstStyle>
            <a:lvl1pPr algn="l" defTabSz="457200" rtl="0" eaLnBrk="1" latinLnBrk="0" hangingPunct="1">
              <a:spcBef>
                <a:spcPct val="0"/>
              </a:spcBef>
              <a:buNone/>
              <a:defRPr sz="2000" b="0" kern="1200">
                <a:solidFill>
                  <a:schemeClr val="tx1"/>
                </a:solidFill>
                <a:latin typeface="+mj-lt"/>
                <a:ea typeface="+mj-ea"/>
                <a:cs typeface="+mj-cs"/>
              </a:defRPr>
            </a:lvl1pPr>
          </a:lstStyle>
          <a:p>
            <a:r>
              <a:rPr lang="en-GB" dirty="0" smtClean="0"/>
              <a:t>Onshore Wind</a:t>
            </a:r>
            <a:endParaRPr lang="en-US" dirty="0"/>
          </a:p>
        </p:txBody>
      </p:sp>
      <p:sp>
        <p:nvSpPr>
          <p:cNvPr id="10" name="Title 2"/>
          <p:cNvSpPr txBox="1">
            <a:spLocks/>
          </p:cNvSpPr>
          <p:nvPr userDrawn="1"/>
        </p:nvSpPr>
        <p:spPr>
          <a:xfrm>
            <a:off x="4860032" y="2405666"/>
            <a:ext cx="4032448" cy="460498"/>
          </a:xfrm>
          <a:prstGeom prst="rect">
            <a:avLst/>
          </a:prstGeom>
        </p:spPr>
        <p:txBody>
          <a:bodyPr vert="horz"/>
          <a:lstStyle>
            <a:lvl1pPr algn="l" defTabSz="457200" rtl="0" eaLnBrk="1" latinLnBrk="0" hangingPunct="1">
              <a:spcBef>
                <a:spcPct val="0"/>
              </a:spcBef>
              <a:buNone/>
              <a:defRPr sz="2800" b="0" kern="1200">
                <a:solidFill>
                  <a:schemeClr val="tx1"/>
                </a:solidFill>
                <a:latin typeface="+mj-lt"/>
                <a:ea typeface="+mj-ea"/>
                <a:cs typeface="+mj-cs"/>
              </a:defRPr>
            </a:lvl1pPr>
          </a:lstStyle>
          <a:p>
            <a:r>
              <a:rPr lang="en-GB" dirty="0" smtClean="0">
                <a:solidFill>
                  <a:schemeClr val="tx1"/>
                </a:solidFill>
              </a:rPr>
              <a:t>Onshore Wind</a:t>
            </a:r>
            <a:endParaRPr lang="en-US" dirty="0">
              <a:solidFill>
                <a:schemeClr val="tx1"/>
              </a:solidFill>
            </a:endParaRPr>
          </a:p>
        </p:txBody>
      </p:sp>
      <p:sp>
        <p:nvSpPr>
          <p:cNvPr id="13" name="TextBox 12"/>
          <p:cNvSpPr txBox="1"/>
          <p:nvPr userDrawn="1"/>
        </p:nvSpPr>
        <p:spPr>
          <a:xfrm>
            <a:off x="4856418" y="3245277"/>
            <a:ext cx="2963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accent1"/>
                </a:solidFill>
              </a:rPr>
              <a:t>Over 300 experts providing a one stop shop for full lifecycle onshore wind farm portfolios</a:t>
            </a:r>
            <a:endParaRPr lang="en-US" sz="1600" dirty="0" smtClean="0">
              <a:solidFill>
                <a:schemeClr val="accent1"/>
              </a:solidFill>
            </a:endParaRPr>
          </a:p>
          <a:p>
            <a:endParaRPr lang="en-US" dirty="0"/>
          </a:p>
        </p:txBody>
      </p:sp>
    </p:spTree>
    <p:extLst>
      <p:ext uri="{BB962C8B-B14F-4D97-AF65-F5344CB8AC3E}">
        <p14:creationId xmlns:p14="http://schemas.microsoft.com/office/powerpoint/2010/main" val="1394017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Offshore Renewables">
    <p:spTree>
      <p:nvGrpSpPr>
        <p:cNvPr id="1" name=""/>
        <p:cNvGrpSpPr/>
        <p:nvPr/>
      </p:nvGrpSpPr>
      <p:grpSpPr>
        <a:xfrm>
          <a:off x="0" y="0"/>
          <a:ext cx="0" cy="0"/>
          <a:chOff x="0" y="0"/>
          <a:chExt cx="0" cy="0"/>
        </a:xfrm>
      </p:grpSpPr>
      <p:pic>
        <p:nvPicPr>
          <p:cNvPr id="2" name="Picture 1" descr="02_offshorerenewabl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052736"/>
            <a:ext cx="4392488" cy="4392488"/>
          </a:xfrm>
          <a:prstGeom prst="rect">
            <a:avLst/>
          </a:prstGeom>
        </p:spPr>
      </p:pic>
      <p:sp>
        <p:nvSpPr>
          <p:cNvPr id="5"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2E976DFE-F315-244F-9A8F-4E8BDCB3A28A}" type="datetime1">
              <a:rPr lang="en-GB" smtClean="0"/>
              <a:t>25/09/2016</a:t>
            </a:fld>
            <a:endParaRPr lang="en-US" dirty="0"/>
          </a:p>
        </p:txBody>
      </p:sp>
      <p:sp>
        <p:nvSpPr>
          <p:cNvPr id="6"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
        <p:nvSpPr>
          <p:cNvPr id="9" name="Title 2"/>
          <p:cNvSpPr txBox="1">
            <a:spLocks/>
          </p:cNvSpPr>
          <p:nvPr userDrawn="1"/>
        </p:nvSpPr>
        <p:spPr>
          <a:xfrm>
            <a:off x="4860032" y="2405666"/>
            <a:ext cx="4032448" cy="460498"/>
          </a:xfrm>
          <a:prstGeom prst="rect">
            <a:avLst/>
          </a:prstGeom>
        </p:spPr>
        <p:txBody>
          <a:bodyPr vert="horz"/>
          <a:lstStyle>
            <a:lvl1pPr algn="l" defTabSz="457200" rtl="0" eaLnBrk="1" latinLnBrk="0" hangingPunct="1">
              <a:spcBef>
                <a:spcPct val="0"/>
              </a:spcBef>
              <a:buNone/>
              <a:defRPr sz="2800" b="0" kern="1200">
                <a:solidFill>
                  <a:schemeClr val="tx1"/>
                </a:solidFill>
                <a:latin typeface="+mj-lt"/>
                <a:ea typeface="+mj-ea"/>
                <a:cs typeface="+mj-cs"/>
              </a:defRPr>
            </a:lvl1pPr>
          </a:lstStyle>
          <a:p>
            <a:r>
              <a:rPr lang="en-GB" dirty="0" smtClean="0">
                <a:solidFill>
                  <a:schemeClr val="tx1"/>
                </a:solidFill>
              </a:rPr>
              <a:t>Offshore Renewables</a:t>
            </a:r>
            <a:endParaRPr lang="en-US" dirty="0">
              <a:solidFill>
                <a:schemeClr val="tx1"/>
              </a:solidFill>
            </a:endParaRPr>
          </a:p>
        </p:txBody>
      </p:sp>
      <p:sp>
        <p:nvSpPr>
          <p:cNvPr id="10" name="TextBox 9"/>
          <p:cNvSpPr txBox="1"/>
          <p:nvPr userDrawn="1"/>
        </p:nvSpPr>
        <p:spPr>
          <a:xfrm>
            <a:off x="4856418" y="3245277"/>
            <a:ext cx="296323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accent1"/>
                </a:solidFill>
              </a:rPr>
              <a:t>Over 300 experts providing a one stop shop for full lifecycle offshore project services</a:t>
            </a:r>
            <a:endParaRPr lang="en-US" sz="1600" dirty="0" smtClean="0">
              <a:solidFill>
                <a:schemeClr val="accent1"/>
              </a:solidFill>
            </a:endParaRPr>
          </a:p>
          <a:p>
            <a:endParaRPr lang="en-US" dirty="0"/>
          </a:p>
        </p:txBody>
      </p:sp>
    </p:spTree>
    <p:extLst>
      <p:ext uri="{BB962C8B-B14F-4D97-AF65-F5344CB8AC3E}">
        <p14:creationId xmlns:p14="http://schemas.microsoft.com/office/powerpoint/2010/main" val="357652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_mission&amp;vision">
    <p:spTree>
      <p:nvGrpSpPr>
        <p:cNvPr id="1" name=""/>
        <p:cNvGrpSpPr/>
        <p:nvPr/>
      </p:nvGrpSpPr>
      <p:grpSpPr>
        <a:xfrm>
          <a:off x="0" y="0"/>
          <a:ext cx="0" cy="0"/>
          <a:chOff x="0" y="0"/>
          <a:chExt cx="0" cy="0"/>
        </a:xfrm>
      </p:grpSpPr>
      <p:sp>
        <p:nvSpPr>
          <p:cNvPr id="15" name="Title 2"/>
          <p:cNvSpPr>
            <a:spLocks noGrp="1"/>
          </p:cNvSpPr>
          <p:nvPr>
            <p:ph type="title" hasCustomPrompt="1"/>
          </p:nvPr>
        </p:nvSpPr>
        <p:spPr>
          <a:xfrm>
            <a:off x="107504" y="28373"/>
            <a:ext cx="7344816" cy="376291"/>
          </a:xfrm>
          <a:prstGeom prst="rect">
            <a:avLst/>
          </a:prstGeom>
        </p:spPr>
        <p:txBody>
          <a:bodyPr vert="horz"/>
          <a:lstStyle>
            <a:lvl1pPr algn="l">
              <a:defRPr sz="2000" b="0" baseline="0"/>
            </a:lvl1pPr>
          </a:lstStyle>
          <a:p>
            <a:r>
              <a:rPr lang="en-GB" dirty="0" smtClean="0"/>
              <a:t>Natural Power’s mission &amp; vision</a:t>
            </a:r>
            <a:endParaRPr lang="en-US" dirty="0"/>
          </a:p>
        </p:txBody>
      </p:sp>
      <p:sp>
        <p:nvSpPr>
          <p:cNvPr id="16"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subheading</a:t>
            </a:r>
            <a:endParaRPr lang="en-US" dirty="0"/>
          </a:p>
        </p:txBody>
      </p:sp>
      <p:sp>
        <p:nvSpPr>
          <p:cNvPr id="2" name="TextBox 1"/>
          <p:cNvSpPr txBox="1"/>
          <p:nvPr userDrawn="1"/>
        </p:nvSpPr>
        <p:spPr>
          <a:xfrm>
            <a:off x="2089425" y="943995"/>
            <a:ext cx="2088232" cy="646331"/>
          </a:xfrm>
          <a:prstGeom prst="rect">
            <a:avLst/>
          </a:prstGeom>
          <a:noFill/>
        </p:spPr>
        <p:txBody>
          <a:bodyPr wrap="square" rtlCol="0">
            <a:spAutoFit/>
          </a:bodyPr>
          <a:lstStyle/>
          <a:p>
            <a:pPr marL="0" indent="0" algn="l">
              <a:lnSpc>
                <a:spcPct val="100000"/>
              </a:lnSpc>
            </a:pPr>
            <a:r>
              <a:rPr lang="en-US" sz="1800" b="1" dirty="0" smtClean="0">
                <a:solidFill>
                  <a:srgbClr val="401C7E"/>
                </a:solidFill>
              </a:rPr>
              <a:t>mission</a:t>
            </a:r>
          </a:p>
          <a:p>
            <a:pPr marL="0" indent="0" algn="l">
              <a:lnSpc>
                <a:spcPct val="100000"/>
              </a:lnSpc>
            </a:pPr>
            <a:r>
              <a:rPr lang="en-US" sz="1800" dirty="0" smtClean="0">
                <a:solidFill>
                  <a:srgbClr val="401C7E"/>
                </a:solidFill>
              </a:rPr>
              <a:t>(why are we here?)</a:t>
            </a:r>
            <a:endParaRPr lang="en-US" sz="1800" b="1" i="1" kern="0" dirty="0" smtClean="0">
              <a:solidFill>
                <a:srgbClr val="341C65"/>
              </a:solidFill>
              <a:cs typeface="Arial"/>
            </a:endParaRPr>
          </a:p>
        </p:txBody>
      </p:sp>
      <p:sp>
        <p:nvSpPr>
          <p:cNvPr id="4" name="TextBox 3"/>
          <p:cNvSpPr txBox="1"/>
          <p:nvPr userDrawn="1"/>
        </p:nvSpPr>
        <p:spPr>
          <a:xfrm>
            <a:off x="4392566" y="2896508"/>
            <a:ext cx="2304256" cy="64633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401C7E"/>
                </a:solidFill>
              </a:rPr>
              <a:t>vision</a:t>
            </a:r>
            <a:endParaRPr lang="en-US" sz="1800" b="0" dirty="0" smtClean="0">
              <a:solidFill>
                <a:srgbClr val="401C7E"/>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01C7E"/>
                </a:solidFill>
              </a:rPr>
              <a:t>(where are we going?)</a:t>
            </a:r>
          </a:p>
        </p:txBody>
      </p:sp>
      <p:sp>
        <p:nvSpPr>
          <p:cNvPr id="12"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C962AD97-4BBE-E14B-B275-E7038C26EFD0}" type="datetime1">
              <a:rPr lang="en-GB" smtClean="0"/>
              <a:t>25/09/2016</a:t>
            </a:fld>
            <a:endParaRPr lang="en-US" dirty="0"/>
          </a:p>
        </p:txBody>
      </p:sp>
      <p:sp>
        <p:nvSpPr>
          <p:cNvPr id="13"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pic>
        <p:nvPicPr>
          <p:cNvPr id="10" name="Picture 9" descr="Missio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3938"/>
            <a:ext cx="4487055" cy="2755052"/>
          </a:xfrm>
          <a:prstGeom prst="rect">
            <a:avLst/>
          </a:prstGeom>
        </p:spPr>
      </p:pic>
      <p:pic>
        <p:nvPicPr>
          <p:cNvPr id="11" name="Picture 10" descr="Vision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8056" y="3085267"/>
            <a:ext cx="5381838" cy="2690919"/>
          </a:xfrm>
          <a:prstGeom prst="rect">
            <a:avLst/>
          </a:prstGeom>
        </p:spPr>
      </p:pic>
    </p:spTree>
    <p:extLst>
      <p:ext uri="{BB962C8B-B14F-4D97-AF65-F5344CB8AC3E}">
        <p14:creationId xmlns:p14="http://schemas.microsoft.com/office/powerpoint/2010/main" val="4107860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Solar">
    <p:spTree>
      <p:nvGrpSpPr>
        <p:cNvPr id="1" name=""/>
        <p:cNvGrpSpPr/>
        <p:nvPr/>
      </p:nvGrpSpPr>
      <p:grpSpPr>
        <a:xfrm>
          <a:off x="0" y="0"/>
          <a:ext cx="0" cy="0"/>
          <a:chOff x="0" y="0"/>
          <a:chExt cx="0" cy="0"/>
        </a:xfrm>
      </p:grpSpPr>
      <p:sp>
        <p:nvSpPr>
          <p:cNvPr id="12" name="Title 2"/>
          <p:cNvSpPr>
            <a:spLocks noGrp="1"/>
          </p:cNvSpPr>
          <p:nvPr>
            <p:ph type="title" hasCustomPrompt="1"/>
          </p:nvPr>
        </p:nvSpPr>
        <p:spPr>
          <a:xfrm>
            <a:off x="4932040" y="2405666"/>
            <a:ext cx="3384376" cy="460498"/>
          </a:xfrm>
          <a:prstGeom prst="rect">
            <a:avLst/>
          </a:prstGeom>
        </p:spPr>
        <p:txBody>
          <a:bodyPr vert="horz"/>
          <a:lstStyle>
            <a:lvl1pPr algn="l">
              <a:defRPr sz="2800" b="0"/>
            </a:lvl1pPr>
          </a:lstStyle>
          <a:p>
            <a:r>
              <a:rPr lang="en-GB" dirty="0" smtClean="0"/>
              <a:t>Solar</a:t>
            </a:r>
            <a:endParaRPr lang="en-US" dirty="0"/>
          </a:p>
        </p:txBody>
      </p:sp>
      <p:sp>
        <p:nvSpPr>
          <p:cNvPr id="13" name="Text Placeholder 21"/>
          <p:cNvSpPr>
            <a:spLocks noGrp="1"/>
          </p:cNvSpPr>
          <p:nvPr>
            <p:ph type="body" sz="quarter" idx="14" hasCustomPrompt="1"/>
          </p:nvPr>
        </p:nvSpPr>
        <p:spPr>
          <a:xfrm>
            <a:off x="4932040" y="3249520"/>
            <a:ext cx="3384376" cy="1115584"/>
          </a:xfrm>
          <a:prstGeom prst="rect">
            <a:avLst/>
          </a:prstGeom>
        </p:spPr>
        <p:txBody>
          <a:bodyPr vert="horz"/>
          <a:lstStyle>
            <a:lvl1pPr marL="0" indent="0">
              <a:buNone/>
              <a:defRPr sz="1600">
                <a:solidFill>
                  <a:srgbClr val="4B2582"/>
                </a:solidFill>
              </a:defRPr>
            </a:lvl1pPr>
          </a:lstStyle>
          <a:p>
            <a:pPr lvl="0"/>
            <a:r>
              <a:rPr lang="en-GB" dirty="0" smtClean="0"/>
              <a:t>Subheading</a:t>
            </a:r>
            <a:endParaRPr lang="en-US" dirty="0"/>
          </a:p>
        </p:txBody>
      </p:sp>
      <p:pic>
        <p:nvPicPr>
          <p:cNvPr id="2" name="Picture 1" descr="03_so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052736"/>
            <a:ext cx="4392488" cy="4392488"/>
          </a:xfrm>
          <a:prstGeom prst="rect">
            <a:avLst/>
          </a:prstGeom>
        </p:spPr>
      </p:pic>
      <p:sp>
        <p:nvSpPr>
          <p:cNvPr id="5"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9248DB26-571A-D441-B9F1-1974A200A1F2}" type="datetime1">
              <a:rPr lang="en-GB" smtClean="0"/>
              <a:t>25/09/2016</a:t>
            </a:fld>
            <a:endParaRPr lang="en-US" dirty="0"/>
          </a:p>
        </p:txBody>
      </p:sp>
      <p:sp>
        <p:nvSpPr>
          <p:cNvPr id="6"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309284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Hydro">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4932040" y="2405666"/>
            <a:ext cx="3384376" cy="460498"/>
          </a:xfrm>
          <a:prstGeom prst="rect">
            <a:avLst/>
          </a:prstGeom>
        </p:spPr>
        <p:txBody>
          <a:bodyPr vert="horz"/>
          <a:lstStyle>
            <a:lvl1pPr algn="l">
              <a:defRPr sz="2800" b="0"/>
            </a:lvl1pPr>
          </a:lstStyle>
          <a:p>
            <a:r>
              <a:rPr lang="en-GB" dirty="0" smtClean="0"/>
              <a:t>Hydro power</a:t>
            </a:r>
            <a:endParaRPr lang="en-US" dirty="0"/>
          </a:p>
        </p:txBody>
      </p:sp>
      <p:sp>
        <p:nvSpPr>
          <p:cNvPr id="6" name="Text Placeholder 21"/>
          <p:cNvSpPr>
            <a:spLocks noGrp="1"/>
          </p:cNvSpPr>
          <p:nvPr>
            <p:ph type="body" sz="quarter" idx="14" hasCustomPrompt="1"/>
          </p:nvPr>
        </p:nvSpPr>
        <p:spPr>
          <a:xfrm>
            <a:off x="4932040" y="3249520"/>
            <a:ext cx="3384376" cy="1115584"/>
          </a:xfrm>
          <a:prstGeom prst="rect">
            <a:avLst/>
          </a:prstGeom>
        </p:spPr>
        <p:txBody>
          <a:bodyPr vert="horz"/>
          <a:lstStyle>
            <a:lvl1pPr marL="0" indent="0">
              <a:buNone/>
              <a:defRPr sz="1600">
                <a:solidFill>
                  <a:srgbClr val="4B2582"/>
                </a:solidFill>
              </a:defRPr>
            </a:lvl1pPr>
          </a:lstStyle>
          <a:p>
            <a:pPr lvl="0"/>
            <a:r>
              <a:rPr lang="en-GB" dirty="0" smtClean="0"/>
              <a:t>Subheading</a:t>
            </a:r>
            <a:endParaRPr lang="en-US" dirty="0"/>
          </a:p>
        </p:txBody>
      </p:sp>
      <p:pic>
        <p:nvPicPr>
          <p:cNvPr id="2" name="Picture 1" descr="04_hyd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052736"/>
            <a:ext cx="4392488" cy="4392488"/>
          </a:xfrm>
          <a:prstGeom prst="rect">
            <a:avLst/>
          </a:prstGeom>
        </p:spPr>
      </p:pic>
      <p:sp>
        <p:nvSpPr>
          <p:cNvPr id="7"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A3F391C4-41FD-9346-AB77-5A6EA90FAC5C}" type="datetime1">
              <a:rPr lang="en-GB" smtClean="0"/>
              <a:t>25/09/2016</a:t>
            </a:fld>
            <a:endParaRPr lang="en-US" dirty="0"/>
          </a:p>
        </p:txBody>
      </p:sp>
      <p:sp>
        <p:nvSpPr>
          <p:cNvPr id="8"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1985934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ioenergy">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4932040" y="2405666"/>
            <a:ext cx="3384376" cy="460498"/>
          </a:xfrm>
          <a:prstGeom prst="rect">
            <a:avLst/>
          </a:prstGeom>
        </p:spPr>
        <p:txBody>
          <a:bodyPr vert="horz"/>
          <a:lstStyle>
            <a:lvl1pPr algn="l">
              <a:defRPr sz="2800" b="0"/>
            </a:lvl1pPr>
          </a:lstStyle>
          <a:p>
            <a:r>
              <a:rPr lang="en-GB" dirty="0" smtClean="0"/>
              <a:t>Renewable Heat</a:t>
            </a:r>
            <a:endParaRPr lang="en-US" dirty="0"/>
          </a:p>
        </p:txBody>
      </p:sp>
      <p:sp>
        <p:nvSpPr>
          <p:cNvPr id="6" name="Text Placeholder 21"/>
          <p:cNvSpPr>
            <a:spLocks noGrp="1"/>
          </p:cNvSpPr>
          <p:nvPr>
            <p:ph type="body" sz="quarter" idx="14" hasCustomPrompt="1"/>
          </p:nvPr>
        </p:nvSpPr>
        <p:spPr>
          <a:xfrm>
            <a:off x="4932040" y="3249520"/>
            <a:ext cx="3384376" cy="1115584"/>
          </a:xfrm>
          <a:prstGeom prst="rect">
            <a:avLst/>
          </a:prstGeom>
        </p:spPr>
        <p:txBody>
          <a:bodyPr vert="horz"/>
          <a:lstStyle>
            <a:lvl1pPr marL="0" indent="0">
              <a:buNone/>
              <a:defRPr sz="1600">
                <a:solidFill>
                  <a:srgbClr val="4B2582"/>
                </a:solidFill>
              </a:defRPr>
            </a:lvl1pPr>
          </a:lstStyle>
          <a:p>
            <a:pPr lvl="0"/>
            <a:r>
              <a:rPr lang="en-GB" dirty="0" smtClean="0"/>
              <a:t>Subheading</a:t>
            </a:r>
            <a:endParaRPr lang="en-US" dirty="0"/>
          </a:p>
        </p:txBody>
      </p:sp>
      <p:pic>
        <p:nvPicPr>
          <p:cNvPr id="3" name="Picture 2" descr="05_renewablehea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052736"/>
            <a:ext cx="4392488" cy="4392488"/>
          </a:xfrm>
          <a:prstGeom prst="rect">
            <a:avLst/>
          </a:prstGeom>
        </p:spPr>
      </p:pic>
      <p:sp>
        <p:nvSpPr>
          <p:cNvPr id="7"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B8027699-29FB-8C48-A509-EE88B02123CA}" type="datetime1">
              <a:rPr lang="en-GB" smtClean="0"/>
              <a:t>25/09/2016</a:t>
            </a:fld>
            <a:endParaRPr lang="en-US" dirty="0"/>
          </a:p>
        </p:txBody>
      </p:sp>
      <p:sp>
        <p:nvSpPr>
          <p:cNvPr id="8"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3626360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Grid &amp; Infrastructure">
    <p:spTree>
      <p:nvGrpSpPr>
        <p:cNvPr id="1" name=""/>
        <p:cNvGrpSpPr/>
        <p:nvPr/>
      </p:nvGrpSpPr>
      <p:grpSpPr>
        <a:xfrm>
          <a:off x="0" y="0"/>
          <a:ext cx="0" cy="0"/>
          <a:chOff x="0" y="0"/>
          <a:chExt cx="0" cy="0"/>
        </a:xfrm>
      </p:grpSpPr>
      <p:sp>
        <p:nvSpPr>
          <p:cNvPr id="5" name="Title 2"/>
          <p:cNvSpPr>
            <a:spLocks noGrp="1"/>
          </p:cNvSpPr>
          <p:nvPr>
            <p:ph type="title" hasCustomPrompt="1"/>
          </p:nvPr>
        </p:nvSpPr>
        <p:spPr>
          <a:xfrm>
            <a:off x="4932040" y="2405666"/>
            <a:ext cx="3384376" cy="460498"/>
          </a:xfrm>
          <a:prstGeom prst="rect">
            <a:avLst/>
          </a:prstGeom>
        </p:spPr>
        <p:txBody>
          <a:bodyPr vert="horz"/>
          <a:lstStyle>
            <a:lvl1pPr algn="l">
              <a:defRPr sz="2800" b="0"/>
            </a:lvl1pPr>
          </a:lstStyle>
          <a:p>
            <a:r>
              <a:rPr lang="en-GB" dirty="0" smtClean="0"/>
              <a:t>Grid &amp; Infrastructure</a:t>
            </a:r>
            <a:endParaRPr lang="en-US" dirty="0"/>
          </a:p>
        </p:txBody>
      </p:sp>
      <p:sp>
        <p:nvSpPr>
          <p:cNvPr id="6" name="Text Placeholder 21"/>
          <p:cNvSpPr>
            <a:spLocks noGrp="1"/>
          </p:cNvSpPr>
          <p:nvPr>
            <p:ph type="body" sz="quarter" idx="14" hasCustomPrompt="1"/>
          </p:nvPr>
        </p:nvSpPr>
        <p:spPr>
          <a:xfrm>
            <a:off x="4932040" y="3249520"/>
            <a:ext cx="3384376" cy="1115584"/>
          </a:xfrm>
          <a:prstGeom prst="rect">
            <a:avLst/>
          </a:prstGeom>
        </p:spPr>
        <p:txBody>
          <a:bodyPr vert="horz"/>
          <a:lstStyle>
            <a:lvl1pPr marL="0" indent="0">
              <a:buNone/>
              <a:defRPr sz="1600">
                <a:solidFill>
                  <a:srgbClr val="4B2582"/>
                </a:solidFill>
              </a:defRPr>
            </a:lvl1pPr>
          </a:lstStyle>
          <a:p>
            <a:pPr lvl="0"/>
            <a:r>
              <a:rPr lang="en-GB" dirty="0" smtClean="0"/>
              <a:t>Subheading</a:t>
            </a:r>
            <a:endParaRPr lang="en-US" dirty="0"/>
          </a:p>
        </p:txBody>
      </p:sp>
      <p:pic>
        <p:nvPicPr>
          <p:cNvPr id="3" name="Picture 2" descr="06_grid&amp;infrastructu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052736"/>
            <a:ext cx="4392488" cy="4392488"/>
          </a:xfrm>
          <a:prstGeom prst="rect">
            <a:avLst/>
          </a:prstGeom>
        </p:spPr>
      </p:pic>
      <p:sp>
        <p:nvSpPr>
          <p:cNvPr id="7"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5FDDEAB3-E6CF-1E49-B45C-D381C18DE824}" type="datetime1">
              <a:rPr lang="en-GB" smtClean="0"/>
              <a:t>25/09/2016</a:t>
            </a:fld>
            <a:endParaRPr lang="en-US" dirty="0"/>
          </a:p>
        </p:txBody>
      </p:sp>
      <p:sp>
        <p:nvSpPr>
          <p:cNvPr id="8"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1414544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sibility">
    <p:spTree>
      <p:nvGrpSpPr>
        <p:cNvPr id="1" name=""/>
        <p:cNvGrpSpPr/>
        <p:nvPr/>
      </p:nvGrpSpPr>
      <p:grpSpPr>
        <a:xfrm>
          <a:off x="0" y="0"/>
          <a:ext cx="0" cy="0"/>
          <a:chOff x="0" y="0"/>
          <a:chExt cx="0" cy="0"/>
        </a:xfrm>
      </p:grpSpPr>
      <p:pic>
        <p:nvPicPr>
          <p:cNvPr id="2" name="Picture 1" descr="01_feasibilit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604" y="1603435"/>
            <a:ext cx="635000" cy="635000"/>
          </a:xfrm>
          <a:prstGeom prst="rect">
            <a:avLst/>
          </a:prstGeom>
        </p:spPr>
      </p:pic>
      <p:sp>
        <p:nvSpPr>
          <p:cNvPr id="14" name="Title 2"/>
          <p:cNvSpPr>
            <a:spLocks noGrp="1"/>
          </p:cNvSpPr>
          <p:nvPr>
            <p:ph type="title" hasCustomPrompt="1"/>
          </p:nvPr>
        </p:nvSpPr>
        <p:spPr>
          <a:xfrm>
            <a:off x="912476" y="2405666"/>
            <a:ext cx="6873918" cy="460498"/>
          </a:xfrm>
          <a:prstGeom prst="rect">
            <a:avLst/>
          </a:prstGeom>
        </p:spPr>
        <p:txBody>
          <a:bodyPr vert="horz"/>
          <a:lstStyle>
            <a:lvl1pPr algn="l">
              <a:defRPr sz="2800" b="1"/>
            </a:lvl1pPr>
          </a:lstStyle>
          <a:p>
            <a:r>
              <a:rPr lang="en-GB" dirty="0" smtClean="0"/>
              <a:t>Feasibility</a:t>
            </a:r>
            <a:endParaRPr lang="en-US" dirty="0"/>
          </a:p>
        </p:txBody>
      </p:sp>
      <p:sp>
        <p:nvSpPr>
          <p:cNvPr id="15" name="Text Placeholder 21"/>
          <p:cNvSpPr>
            <a:spLocks noGrp="1"/>
          </p:cNvSpPr>
          <p:nvPr>
            <p:ph type="body" sz="quarter" idx="14" hasCustomPrompt="1"/>
          </p:nvPr>
        </p:nvSpPr>
        <p:spPr>
          <a:xfrm>
            <a:off x="906016" y="3249520"/>
            <a:ext cx="6913797" cy="828097"/>
          </a:xfrm>
          <a:prstGeom prst="rect">
            <a:avLst/>
          </a:prstGeom>
        </p:spPr>
        <p:txBody>
          <a:bodyPr vert="horz"/>
          <a:lstStyle>
            <a:lvl1pPr marL="0" indent="0">
              <a:buNone/>
              <a:defRPr sz="1800">
                <a:solidFill>
                  <a:srgbClr val="4B2582"/>
                </a:solidFill>
              </a:defRPr>
            </a:lvl1pPr>
          </a:lstStyle>
          <a:p>
            <a:pPr lvl="0"/>
            <a:r>
              <a:rPr lang="en-GB" dirty="0" smtClean="0"/>
              <a:t>Subheading</a:t>
            </a:r>
            <a:endParaRPr lang="en-US" dirty="0"/>
          </a:p>
        </p:txBody>
      </p:sp>
      <p:sp>
        <p:nvSpPr>
          <p:cNvPr id="5"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3438C099-43EA-A548-A3B5-5523AEB21C90}" type="datetime1">
              <a:rPr lang="en-GB" smtClean="0"/>
              <a:t>25/09/2016</a:t>
            </a:fld>
            <a:endParaRPr lang="en-US" dirty="0"/>
          </a:p>
        </p:txBody>
      </p:sp>
      <p:sp>
        <p:nvSpPr>
          <p:cNvPr id="6"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1145420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ment">
    <p:spTree>
      <p:nvGrpSpPr>
        <p:cNvPr id="1" name=""/>
        <p:cNvGrpSpPr/>
        <p:nvPr/>
      </p:nvGrpSpPr>
      <p:grpSpPr>
        <a:xfrm>
          <a:off x="0" y="0"/>
          <a:ext cx="0" cy="0"/>
          <a:chOff x="0" y="0"/>
          <a:chExt cx="0" cy="0"/>
        </a:xfrm>
      </p:grpSpPr>
      <p:pic>
        <p:nvPicPr>
          <p:cNvPr id="2" name="Picture 1" descr="02_development&amp;pre-c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604" y="1603435"/>
            <a:ext cx="635000" cy="635000"/>
          </a:xfrm>
          <a:prstGeom prst="rect">
            <a:avLst/>
          </a:prstGeom>
        </p:spPr>
      </p:pic>
      <p:sp>
        <p:nvSpPr>
          <p:cNvPr id="14" name="Title 2"/>
          <p:cNvSpPr>
            <a:spLocks noGrp="1"/>
          </p:cNvSpPr>
          <p:nvPr>
            <p:ph type="title" hasCustomPrompt="1"/>
          </p:nvPr>
        </p:nvSpPr>
        <p:spPr>
          <a:xfrm>
            <a:off x="912476" y="2405666"/>
            <a:ext cx="6873918" cy="460498"/>
          </a:xfrm>
          <a:prstGeom prst="rect">
            <a:avLst/>
          </a:prstGeom>
        </p:spPr>
        <p:txBody>
          <a:bodyPr vert="horz"/>
          <a:lstStyle>
            <a:lvl1pPr algn="l">
              <a:defRPr sz="2800" b="1"/>
            </a:lvl1pPr>
          </a:lstStyle>
          <a:p>
            <a:r>
              <a:rPr lang="en-GB" dirty="0" smtClean="0"/>
              <a:t>Development</a:t>
            </a:r>
            <a:endParaRPr lang="en-US" dirty="0"/>
          </a:p>
        </p:txBody>
      </p:sp>
      <p:sp>
        <p:nvSpPr>
          <p:cNvPr id="15" name="Text Placeholder 21"/>
          <p:cNvSpPr>
            <a:spLocks noGrp="1"/>
          </p:cNvSpPr>
          <p:nvPr>
            <p:ph type="body" sz="quarter" idx="14" hasCustomPrompt="1"/>
          </p:nvPr>
        </p:nvSpPr>
        <p:spPr>
          <a:xfrm>
            <a:off x="906016" y="3249520"/>
            <a:ext cx="6913797" cy="828097"/>
          </a:xfrm>
          <a:prstGeom prst="rect">
            <a:avLst/>
          </a:prstGeom>
        </p:spPr>
        <p:txBody>
          <a:bodyPr vert="horz"/>
          <a:lstStyle>
            <a:lvl1pPr marL="0" indent="0">
              <a:buNone/>
              <a:defRPr sz="1800">
                <a:solidFill>
                  <a:srgbClr val="4B2582"/>
                </a:solidFill>
              </a:defRPr>
            </a:lvl1pPr>
          </a:lstStyle>
          <a:p>
            <a:pPr lvl="0"/>
            <a:r>
              <a:rPr lang="en-GB" dirty="0" smtClean="0"/>
              <a:t>Subheading</a:t>
            </a:r>
            <a:endParaRPr lang="en-US" dirty="0"/>
          </a:p>
        </p:txBody>
      </p:sp>
      <p:sp>
        <p:nvSpPr>
          <p:cNvPr id="5"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5804BFAB-CCEA-BB45-918B-8AD91BB66E72}" type="datetime1">
              <a:rPr lang="en-GB" smtClean="0"/>
              <a:t>25/09/2016</a:t>
            </a:fld>
            <a:endParaRPr lang="en-US" dirty="0"/>
          </a:p>
        </p:txBody>
      </p:sp>
      <p:sp>
        <p:nvSpPr>
          <p:cNvPr id="6"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2063092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Construction">
    <p:spTree>
      <p:nvGrpSpPr>
        <p:cNvPr id="1" name=""/>
        <p:cNvGrpSpPr/>
        <p:nvPr/>
      </p:nvGrpSpPr>
      <p:grpSpPr>
        <a:xfrm>
          <a:off x="0" y="0"/>
          <a:ext cx="0" cy="0"/>
          <a:chOff x="0" y="0"/>
          <a:chExt cx="0" cy="0"/>
        </a:xfrm>
      </p:grpSpPr>
      <p:pic>
        <p:nvPicPr>
          <p:cNvPr id="12" name="Picture 11" descr="02_development&amp;pre-c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604" y="1603435"/>
            <a:ext cx="635000" cy="635000"/>
          </a:xfrm>
          <a:prstGeom prst="rect">
            <a:avLst/>
          </a:prstGeom>
        </p:spPr>
      </p:pic>
      <p:sp>
        <p:nvSpPr>
          <p:cNvPr id="14" name="Title 2"/>
          <p:cNvSpPr>
            <a:spLocks noGrp="1"/>
          </p:cNvSpPr>
          <p:nvPr>
            <p:ph type="title" hasCustomPrompt="1"/>
          </p:nvPr>
        </p:nvSpPr>
        <p:spPr>
          <a:xfrm>
            <a:off x="912476" y="2405666"/>
            <a:ext cx="6873918" cy="460498"/>
          </a:xfrm>
          <a:prstGeom prst="rect">
            <a:avLst/>
          </a:prstGeom>
        </p:spPr>
        <p:txBody>
          <a:bodyPr vert="horz"/>
          <a:lstStyle>
            <a:lvl1pPr algn="l">
              <a:defRPr sz="2800" b="1"/>
            </a:lvl1pPr>
          </a:lstStyle>
          <a:p>
            <a:r>
              <a:rPr lang="en-GB" dirty="0" smtClean="0"/>
              <a:t>Pre-Construction</a:t>
            </a:r>
            <a:endParaRPr lang="en-US" dirty="0"/>
          </a:p>
        </p:txBody>
      </p:sp>
      <p:sp>
        <p:nvSpPr>
          <p:cNvPr id="15" name="Text Placeholder 21"/>
          <p:cNvSpPr>
            <a:spLocks noGrp="1"/>
          </p:cNvSpPr>
          <p:nvPr>
            <p:ph type="body" sz="quarter" idx="14" hasCustomPrompt="1"/>
          </p:nvPr>
        </p:nvSpPr>
        <p:spPr>
          <a:xfrm>
            <a:off x="906016" y="3249520"/>
            <a:ext cx="6913797" cy="828097"/>
          </a:xfrm>
          <a:prstGeom prst="rect">
            <a:avLst/>
          </a:prstGeom>
        </p:spPr>
        <p:txBody>
          <a:bodyPr vert="horz"/>
          <a:lstStyle>
            <a:lvl1pPr marL="0" indent="0">
              <a:buNone/>
              <a:defRPr sz="1800">
                <a:solidFill>
                  <a:srgbClr val="4B2582"/>
                </a:solidFill>
              </a:defRPr>
            </a:lvl1pPr>
          </a:lstStyle>
          <a:p>
            <a:pPr lvl="0"/>
            <a:r>
              <a:rPr lang="en-GB" dirty="0" smtClean="0"/>
              <a:t>Subheading</a:t>
            </a:r>
            <a:endParaRPr lang="en-US" dirty="0"/>
          </a:p>
        </p:txBody>
      </p:sp>
      <p:sp>
        <p:nvSpPr>
          <p:cNvPr id="5"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ECFA7470-30C0-0A41-8FF8-A0315E97DDE7}" type="datetime1">
              <a:rPr lang="en-GB" smtClean="0"/>
              <a:t>25/09/2016</a:t>
            </a:fld>
            <a:endParaRPr lang="en-US" dirty="0"/>
          </a:p>
        </p:txBody>
      </p:sp>
      <p:sp>
        <p:nvSpPr>
          <p:cNvPr id="6"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4261364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struction">
    <p:spTree>
      <p:nvGrpSpPr>
        <p:cNvPr id="1" name=""/>
        <p:cNvGrpSpPr/>
        <p:nvPr/>
      </p:nvGrpSpPr>
      <p:grpSpPr>
        <a:xfrm>
          <a:off x="0" y="0"/>
          <a:ext cx="0" cy="0"/>
          <a:chOff x="0" y="0"/>
          <a:chExt cx="0" cy="0"/>
        </a:xfrm>
      </p:grpSpPr>
      <p:pic>
        <p:nvPicPr>
          <p:cNvPr id="3" name="Picture 2" descr="03_construc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604" y="1603435"/>
            <a:ext cx="635000" cy="635000"/>
          </a:xfrm>
          <a:prstGeom prst="rect">
            <a:avLst/>
          </a:prstGeom>
        </p:spPr>
      </p:pic>
      <p:sp>
        <p:nvSpPr>
          <p:cNvPr id="15" name="Title 2"/>
          <p:cNvSpPr>
            <a:spLocks noGrp="1"/>
          </p:cNvSpPr>
          <p:nvPr>
            <p:ph type="title" hasCustomPrompt="1"/>
          </p:nvPr>
        </p:nvSpPr>
        <p:spPr>
          <a:xfrm>
            <a:off x="912476" y="2405666"/>
            <a:ext cx="6873918" cy="460498"/>
          </a:xfrm>
          <a:prstGeom prst="rect">
            <a:avLst/>
          </a:prstGeom>
        </p:spPr>
        <p:txBody>
          <a:bodyPr vert="horz"/>
          <a:lstStyle>
            <a:lvl1pPr algn="l">
              <a:defRPr sz="2800" b="1"/>
            </a:lvl1pPr>
          </a:lstStyle>
          <a:p>
            <a:r>
              <a:rPr lang="en-GB" dirty="0" smtClean="0"/>
              <a:t>Construction</a:t>
            </a:r>
            <a:endParaRPr lang="en-US" dirty="0"/>
          </a:p>
        </p:txBody>
      </p:sp>
      <p:sp>
        <p:nvSpPr>
          <p:cNvPr id="16" name="Text Placeholder 21"/>
          <p:cNvSpPr>
            <a:spLocks noGrp="1"/>
          </p:cNvSpPr>
          <p:nvPr>
            <p:ph type="body" sz="quarter" idx="14" hasCustomPrompt="1"/>
          </p:nvPr>
        </p:nvSpPr>
        <p:spPr>
          <a:xfrm>
            <a:off x="906016" y="3249520"/>
            <a:ext cx="6913797" cy="828097"/>
          </a:xfrm>
          <a:prstGeom prst="rect">
            <a:avLst/>
          </a:prstGeom>
        </p:spPr>
        <p:txBody>
          <a:bodyPr vert="horz"/>
          <a:lstStyle>
            <a:lvl1pPr marL="0" indent="0">
              <a:buNone/>
              <a:defRPr sz="1800">
                <a:solidFill>
                  <a:srgbClr val="4B2582"/>
                </a:solidFill>
              </a:defRPr>
            </a:lvl1pPr>
          </a:lstStyle>
          <a:p>
            <a:pPr lvl="0"/>
            <a:r>
              <a:rPr lang="en-GB" dirty="0" smtClean="0"/>
              <a:t>Subheading</a:t>
            </a:r>
            <a:endParaRPr lang="en-US" dirty="0"/>
          </a:p>
        </p:txBody>
      </p:sp>
      <p:sp>
        <p:nvSpPr>
          <p:cNvPr id="5"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34FC5816-F9FD-764E-9049-CDEE4840D064}" type="datetime1">
              <a:rPr lang="en-GB" smtClean="0"/>
              <a:t>25/09/2016</a:t>
            </a:fld>
            <a:endParaRPr lang="en-US" dirty="0"/>
          </a:p>
        </p:txBody>
      </p:sp>
      <p:sp>
        <p:nvSpPr>
          <p:cNvPr id="6"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3439656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erations">
    <p:spTree>
      <p:nvGrpSpPr>
        <p:cNvPr id="1" name=""/>
        <p:cNvGrpSpPr/>
        <p:nvPr/>
      </p:nvGrpSpPr>
      <p:grpSpPr>
        <a:xfrm>
          <a:off x="0" y="0"/>
          <a:ext cx="0" cy="0"/>
          <a:chOff x="0" y="0"/>
          <a:chExt cx="0" cy="0"/>
        </a:xfrm>
      </p:grpSpPr>
      <p:pic>
        <p:nvPicPr>
          <p:cNvPr id="3" name="Picture 2" descr="04_post-con&amp;oper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604" y="1603435"/>
            <a:ext cx="635000" cy="635000"/>
          </a:xfrm>
          <a:prstGeom prst="rect">
            <a:avLst/>
          </a:prstGeom>
        </p:spPr>
      </p:pic>
      <p:sp>
        <p:nvSpPr>
          <p:cNvPr id="14" name="Title 2"/>
          <p:cNvSpPr>
            <a:spLocks noGrp="1"/>
          </p:cNvSpPr>
          <p:nvPr>
            <p:ph type="title" hasCustomPrompt="1"/>
          </p:nvPr>
        </p:nvSpPr>
        <p:spPr>
          <a:xfrm>
            <a:off x="912476" y="2405666"/>
            <a:ext cx="6873918" cy="460498"/>
          </a:xfrm>
          <a:prstGeom prst="rect">
            <a:avLst/>
          </a:prstGeom>
        </p:spPr>
        <p:txBody>
          <a:bodyPr vert="horz"/>
          <a:lstStyle>
            <a:lvl1pPr algn="l">
              <a:defRPr sz="2800" b="1"/>
            </a:lvl1pPr>
          </a:lstStyle>
          <a:p>
            <a:r>
              <a:rPr lang="en-GB" dirty="0" smtClean="0"/>
              <a:t>Operations</a:t>
            </a:r>
            <a:endParaRPr lang="en-US" dirty="0"/>
          </a:p>
        </p:txBody>
      </p:sp>
      <p:sp>
        <p:nvSpPr>
          <p:cNvPr id="15" name="Text Placeholder 21"/>
          <p:cNvSpPr>
            <a:spLocks noGrp="1"/>
          </p:cNvSpPr>
          <p:nvPr>
            <p:ph type="body" sz="quarter" idx="14" hasCustomPrompt="1"/>
          </p:nvPr>
        </p:nvSpPr>
        <p:spPr>
          <a:xfrm>
            <a:off x="906016" y="3249520"/>
            <a:ext cx="6913797" cy="828097"/>
          </a:xfrm>
          <a:prstGeom prst="rect">
            <a:avLst/>
          </a:prstGeom>
        </p:spPr>
        <p:txBody>
          <a:bodyPr vert="horz"/>
          <a:lstStyle>
            <a:lvl1pPr marL="0" indent="0">
              <a:buNone/>
              <a:defRPr sz="1800">
                <a:solidFill>
                  <a:srgbClr val="4B2582"/>
                </a:solidFill>
              </a:defRPr>
            </a:lvl1pPr>
          </a:lstStyle>
          <a:p>
            <a:pPr lvl="0"/>
            <a:r>
              <a:rPr lang="en-GB" dirty="0" smtClean="0"/>
              <a:t>Subheading</a:t>
            </a:r>
            <a:endParaRPr lang="en-US" dirty="0"/>
          </a:p>
        </p:txBody>
      </p:sp>
      <p:sp>
        <p:nvSpPr>
          <p:cNvPr id="5"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0C7DAB56-4EB9-F74C-87C4-D0BDCD2C253A}" type="datetime1">
              <a:rPr lang="en-GB" smtClean="0"/>
              <a:t>25/09/2016</a:t>
            </a:fld>
            <a:endParaRPr lang="en-US" dirty="0"/>
          </a:p>
        </p:txBody>
      </p:sp>
      <p:sp>
        <p:nvSpPr>
          <p:cNvPr id="6"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2474306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Powering Title Slide">
    <p:spTree>
      <p:nvGrpSpPr>
        <p:cNvPr id="1" name=""/>
        <p:cNvGrpSpPr/>
        <p:nvPr/>
      </p:nvGrpSpPr>
      <p:grpSpPr>
        <a:xfrm>
          <a:off x="0" y="0"/>
          <a:ext cx="0" cy="0"/>
          <a:chOff x="0" y="0"/>
          <a:chExt cx="0" cy="0"/>
        </a:xfrm>
      </p:grpSpPr>
      <p:pic>
        <p:nvPicPr>
          <p:cNvPr id="3" name="Picture 2" descr="05_re-powerin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604" y="1603435"/>
            <a:ext cx="635000" cy="635000"/>
          </a:xfrm>
          <a:prstGeom prst="rect">
            <a:avLst/>
          </a:prstGeom>
        </p:spPr>
      </p:pic>
      <p:sp>
        <p:nvSpPr>
          <p:cNvPr id="14" name="Title 2"/>
          <p:cNvSpPr>
            <a:spLocks noGrp="1"/>
          </p:cNvSpPr>
          <p:nvPr>
            <p:ph type="title" hasCustomPrompt="1"/>
          </p:nvPr>
        </p:nvSpPr>
        <p:spPr>
          <a:xfrm>
            <a:off x="912476" y="2405666"/>
            <a:ext cx="6873918" cy="460498"/>
          </a:xfrm>
          <a:prstGeom prst="rect">
            <a:avLst/>
          </a:prstGeom>
        </p:spPr>
        <p:txBody>
          <a:bodyPr vert="horz"/>
          <a:lstStyle>
            <a:lvl1pPr algn="l">
              <a:defRPr sz="2800" b="1"/>
            </a:lvl1pPr>
          </a:lstStyle>
          <a:p>
            <a:r>
              <a:rPr lang="en-GB" dirty="0" smtClean="0"/>
              <a:t>Re-Powering</a:t>
            </a:r>
            <a:endParaRPr lang="en-US" dirty="0"/>
          </a:p>
        </p:txBody>
      </p:sp>
      <p:sp>
        <p:nvSpPr>
          <p:cNvPr id="15" name="Text Placeholder 21"/>
          <p:cNvSpPr>
            <a:spLocks noGrp="1"/>
          </p:cNvSpPr>
          <p:nvPr>
            <p:ph type="body" sz="quarter" idx="14" hasCustomPrompt="1"/>
          </p:nvPr>
        </p:nvSpPr>
        <p:spPr>
          <a:xfrm>
            <a:off x="906016" y="3249520"/>
            <a:ext cx="6913797" cy="828097"/>
          </a:xfrm>
          <a:prstGeom prst="rect">
            <a:avLst/>
          </a:prstGeom>
        </p:spPr>
        <p:txBody>
          <a:bodyPr vert="horz"/>
          <a:lstStyle>
            <a:lvl1pPr marL="0" indent="0">
              <a:buNone/>
              <a:defRPr sz="1800">
                <a:solidFill>
                  <a:srgbClr val="4B2582"/>
                </a:solidFill>
              </a:defRPr>
            </a:lvl1pPr>
          </a:lstStyle>
          <a:p>
            <a:pPr lvl="0"/>
            <a:r>
              <a:rPr lang="en-GB" dirty="0" smtClean="0"/>
              <a:t>Subheading</a:t>
            </a:r>
            <a:endParaRPr lang="en-US" dirty="0"/>
          </a:p>
        </p:txBody>
      </p:sp>
      <p:sp>
        <p:nvSpPr>
          <p:cNvPr id="5"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5C33BF84-979A-6B45-9E4F-D8C822B84144}" type="datetime1">
              <a:rPr lang="en-GB" smtClean="0"/>
              <a:t>25/09/2016</a:t>
            </a:fld>
            <a:endParaRPr lang="en-US" dirty="0"/>
          </a:p>
        </p:txBody>
      </p:sp>
      <p:sp>
        <p:nvSpPr>
          <p:cNvPr id="6"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128369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_Global Stats">
    <p:spTree>
      <p:nvGrpSpPr>
        <p:cNvPr id="1" name=""/>
        <p:cNvGrpSpPr/>
        <p:nvPr/>
      </p:nvGrpSpPr>
      <p:grpSpPr>
        <a:xfrm>
          <a:off x="0" y="0"/>
          <a:ext cx="0" cy="0"/>
          <a:chOff x="0" y="0"/>
          <a:chExt cx="0" cy="0"/>
        </a:xfrm>
      </p:grpSpPr>
      <p:pic>
        <p:nvPicPr>
          <p:cNvPr id="3" name="Picture 2" descr="StatCircleBk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4061" y="1455738"/>
            <a:ext cx="1751795" cy="1751795"/>
          </a:xfrm>
          <a:prstGeom prst="rect">
            <a:avLst/>
          </a:prstGeom>
        </p:spPr>
      </p:pic>
      <p:pic>
        <p:nvPicPr>
          <p:cNvPr id="23" name="Picture 22" descr="StatCircleBk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0815" y="1455738"/>
            <a:ext cx="1751795" cy="1751795"/>
          </a:xfrm>
          <a:prstGeom prst="rect">
            <a:avLst/>
          </a:prstGeom>
        </p:spPr>
      </p:pic>
      <p:pic>
        <p:nvPicPr>
          <p:cNvPr id="24" name="Picture 23" descr="StatCircleBk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300" y="1455738"/>
            <a:ext cx="1751795" cy="1751795"/>
          </a:xfrm>
          <a:prstGeom prst="rect">
            <a:avLst/>
          </a:prstGeom>
        </p:spPr>
      </p:pic>
      <p:pic>
        <p:nvPicPr>
          <p:cNvPr id="25" name="Picture 24" descr="StatCircleBk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4061" y="3491316"/>
            <a:ext cx="1751795" cy="1751795"/>
          </a:xfrm>
          <a:prstGeom prst="rect">
            <a:avLst/>
          </a:prstGeom>
        </p:spPr>
      </p:pic>
      <p:pic>
        <p:nvPicPr>
          <p:cNvPr id="26" name="Picture 25" descr="StatCircleBk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0815" y="3491316"/>
            <a:ext cx="1751795" cy="1751795"/>
          </a:xfrm>
          <a:prstGeom prst="rect">
            <a:avLst/>
          </a:prstGeom>
        </p:spPr>
      </p:pic>
      <p:pic>
        <p:nvPicPr>
          <p:cNvPr id="27" name="Picture 26" descr="StatCircleBkn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9300" y="3491316"/>
            <a:ext cx="1751795" cy="1751795"/>
          </a:xfrm>
          <a:prstGeom prst="rect">
            <a:avLst/>
          </a:prstGeom>
        </p:spPr>
      </p:pic>
      <p:sp>
        <p:nvSpPr>
          <p:cNvPr id="15"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our successes</a:t>
            </a:r>
            <a:endParaRPr lang="en-US" dirty="0"/>
          </a:p>
        </p:txBody>
      </p:sp>
      <p:sp>
        <p:nvSpPr>
          <p:cNvPr id="16"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global stats</a:t>
            </a:r>
            <a:endParaRPr lang="en-US" dirty="0"/>
          </a:p>
        </p:txBody>
      </p:sp>
      <p:sp>
        <p:nvSpPr>
          <p:cNvPr id="17"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C0594B6D-8D41-4445-9D64-6AF6644016F2}" type="datetime1">
              <a:rPr lang="en-GB" smtClean="0"/>
              <a:t>25/09/2016</a:t>
            </a:fld>
            <a:endParaRPr lang="en-US" dirty="0"/>
          </a:p>
        </p:txBody>
      </p:sp>
      <p:sp>
        <p:nvSpPr>
          <p:cNvPr id="18"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pic>
        <p:nvPicPr>
          <p:cNvPr id="4" name="Picture 3" descr="Developm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7953" y="1500024"/>
            <a:ext cx="1653205" cy="1653205"/>
          </a:xfrm>
          <a:prstGeom prst="rect">
            <a:avLst/>
          </a:prstGeom>
        </p:spPr>
      </p:pic>
      <p:pic>
        <p:nvPicPr>
          <p:cNvPr id="5" name="Picture 4" descr="Operations_Pou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36005" y="3547434"/>
            <a:ext cx="1653205" cy="1653205"/>
          </a:xfrm>
          <a:prstGeom prst="rect">
            <a:avLst/>
          </a:prstGeom>
        </p:spPr>
      </p:pic>
      <p:pic>
        <p:nvPicPr>
          <p:cNvPr id="6" name="Picture 5" descr="Analysis.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24057" y="1500024"/>
            <a:ext cx="1653205" cy="1653205"/>
          </a:xfrm>
          <a:prstGeom prst="rect">
            <a:avLst/>
          </a:prstGeom>
        </p:spPr>
      </p:pic>
      <p:pic>
        <p:nvPicPr>
          <p:cNvPr id="34" name="Picture 33" descr="Environmenta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36005" y="1510973"/>
            <a:ext cx="1653205" cy="1653205"/>
          </a:xfrm>
          <a:prstGeom prst="rect">
            <a:avLst/>
          </a:prstGeom>
        </p:spPr>
      </p:pic>
      <p:pic>
        <p:nvPicPr>
          <p:cNvPr id="35" name="Picture 34" descr="DueDiligence_and_Advisory.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824056" y="3547433"/>
            <a:ext cx="1653205" cy="1653205"/>
          </a:xfrm>
          <a:prstGeom prst="rect">
            <a:avLst/>
          </a:prstGeom>
        </p:spPr>
      </p:pic>
      <p:pic>
        <p:nvPicPr>
          <p:cNvPr id="36" name="Picture 35" descr="Construction.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47952" y="3547433"/>
            <a:ext cx="1653205" cy="1653205"/>
          </a:xfrm>
          <a:prstGeom prst="rect">
            <a:avLst/>
          </a:prstGeom>
        </p:spPr>
      </p:pic>
    </p:spTree>
    <p:extLst>
      <p:ext uri="{BB962C8B-B14F-4D97-AF65-F5344CB8AC3E}">
        <p14:creationId xmlns:p14="http://schemas.microsoft.com/office/powerpoint/2010/main" val="1517926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 Bullet Points">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107504" y="836712"/>
            <a:ext cx="5935959" cy="5472607"/>
          </a:xfrm>
          <a:prstGeom prst="rect">
            <a:avLst/>
          </a:prstGeom>
        </p:spPr>
        <p:txBody>
          <a:bodyPr vert="horz"/>
          <a:lstStyle>
            <a:lvl1pPr marL="342900" indent="-342900">
              <a:buSzPct val="90000"/>
              <a:buFontTx/>
              <a:buBlip>
                <a:blip r:embed="rId2"/>
              </a:buBlip>
              <a:defRPr sz="1600">
                <a:solidFill>
                  <a:srgbClr val="3C3C3B"/>
                </a:solidFill>
              </a:defRPr>
            </a:lvl1pPr>
            <a:lvl2pPr marL="800100" indent="-342900">
              <a:buSzPct val="90000"/>
              <a:buFontTx/>
              <a:buBlip>
                <a:blip r:embed="rId2"/>
              </a:buBlip>
              <a:defRPr sz="1400">
                <a:solidFill>
                  <a:srgbClr val="5A5A59"/>
                </a:solidFill>
              </a:defRPr>
            </a:lvl2pPr>
          </a:lstStyle>
          <a:p>
            <a:pPr lvl="0"/>
            <a:r>
              <a:rPr lang="en-GB" dirty="0" smtClean="0"/>
              <a:t>Click to edit Master text styles</a:t>
            </a:r>
          </a:p>
          <a:p>
            <a:pPr lvl="1"/>
            <a:r>
              <a:rPr lang="en-GB" dirty="0" smtClean="0"/>
              <a:t>	Second level</a:t>
            </a:r>
          </a:p>
        </p:txBody>
      </p:sp>
      <p:sp>
        <p:nvSpPr>
          <p:cNvPr id="11" name="Picture Placeholder 10"/>
          <p:cNvSpPr>
            <a:spLocks noGrp="1"/>
          </p:cNvSpPr>
          <p:nvPr>
            <p:ph type="pic" sz="quarter" idx="13"/>
          </p:nvPr>
        </p:nvSpPr>
        <p:spPr>
          <a:xfrm>
            <a:off x="6214589" y="836712"/>
            <a:ext cx="2659537" cy="5472608"/>
          </a:xfrm>
          <a:prstGeom prst="rect">
            <a:avLst/>
          </a:prstGeom>
        </p:spPr>
        <p:txBody>
          <a:bodyPr vert="horz"/>
          <a:lstStyle>
            <a:lvl1pPr marL="0" indent="0">
              <a:buNone/>
              <a:defRPr/>
            </a:lvl1pPr>
          </a:lstStyle>
          <a:p>
            <a:endParaRPr lang="en-US" dirty="0"/>
          </a:p>
        </p:txBody>
      </p:sp>
      <p:sp>
        <p:nvSpPr>
          <p:cNvPr id="14" name="Title 2"/>
          <p:cNvSpPr>
            <a:spLocks noGrp="1"/>
          </p:cNvSpPr>
          <p:nvPr>
            <p:ph type="title" hasCustomPrompt="1"/>
          </p:nvPr>
        </p:nvSpPr>
        <p:spPr>
          <a:xfrm>
            <a:off x="107504" y="28373"/>
            <a:ext cx="7344816" cy="376291"/>
          </a:xfrm>
          <a:prstGeom prst="rect">
            <a:avLst/>
          </a:prstGeom>
        </p:spPr>
        <p:txBody>
          <a:bodyPr vert="horz">
            <a:normAutofit/>
          </a:bodyPr>
          <a:lstStyle>
            <a:lvl1pPr algn="l">
              <a:defRPr sz="2000" b="0"/>
            </a:lvl1pPr>
          </a:lstStyle>
          <a:p>
            <a:r>
              <a:rPr lang="en-GB" dirty="0" smtClean="0"/>
              <a:t>click to edit master slide</a:t>
            </a:r>
            <a:endParaRPr lang="en-US" dirty="0"/>
          </a:p>
        </p:txBody>
      </p:sp>
      <p:sp>
        <p:nvSpPr>
          <p:cNvPr id="15" name="Text Placeholder 21"/>
          <p:cNvSpPr>
            <a:spLocks noGrp="1"/>
          </p:cNvSpPr>
          <p:nvPr>
            <p:ph type="body" sz="quarter" idx="15" hasCustomPrompt="1"/>
          </p:nvPr>
        </p:nvSpPr>
        <p:spPr>
          <a:xfrm>
            <a:off x="107504" y="416863"/>
            <a:ext cx="7344233" cy="275833"/>
          </a:xfrm>
          <a:prstGeom prst="rect">
            <a:avLst/>
          </a:prstGeom>
        </p:spPr>
        <p:txBody>
          <a:bodyPr vert="horz">
            <a:normAutofit/>
          </a:bodyPr>
          <a:lstStyle>
            <a:lvl1pPr marL="0" indent="0">
              <a:buNone/>
              <a:defRPr sz="1400">
                <a:solidFill>
                  <a:schemeClr val="bg1">
                    <a:lumMod val="50000"/>
                  </a:schemeClr>
                </a:solidFill>
              </a:defRPr>
            </a:lvl1pPr>
          </a:lstStyle>
          <a:p>
            <a:pPr lvl="0"/>
            <a:r>
              <a:rPr lang="en-GB" dirty="0" smtClean="0"/>
              <a:t>subheading</a:t>
            </a:r>
            <a:endParaRPr lang="en-US" dirty="0"/>
          </a:p>
        </p:txBody>
      </p:sp>
      <p:pic>
        <p:nvPicPr>
          <p:cNvPr id="19" name="Picture 18" descr="Natural Power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20" name="Straight Connector 19"/>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A8CE22CD-E6EF-CD42-BD25-482769713C7B}" type="datetime1">
              <a:rPr lang="en-GB" smtClean="0"/>
              <a:t>25/09/2016</a:t>
            </a:fld>
            <a:endParaRPr lang="en-US" dirty="0"/>
          </a:p>
        </p:txBody>
      </p:sp>
      <p:sp>
        <p:nvSpPr>
          <p:cNvPr id="12"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359323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our services lifecycle">
    <p:spTree>
      <p:nvGrpSpPr>
        <p:cNvPr id="1" name=""/>
        <p:cNvGrpSpPr/>
        <p:nvPr/>
      </p:nvGrpSpPr>
      <p:grpSpPr>
        <a:xfrm>
          <a:off x="0" y="0"/>
          <a:ext cx="0" cy="0"/>
          <a:chOff x="0" y="0"/>
          <a:chExt cx="0" cy="0"/>
        </a:xfrm>
      </p:grpSpPr>
      <p:sp>
        <p:nvSpPr>
          <p:cNvPr id="15"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what we do</a:t>
            </a:r>
            <a:endParaRPr lang="en-US" dirty="0"/>
          </a:p>
        </p:txBody>
      </p:sp>
      <p:sp>
        <p:nvSpPr>
          <p:cNvPr id="16"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our services</a:t>
            </a:r>
            <a:endParaRPr lang="en-US" dirty="0"/>
          </a:p>
        </p:txBody>
      </p:sp>
      <p:sp>
        <p:nvSpPr>
          <p:cNvPr id="7"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92DE8522-B54C-8542-8487-22840B763781}" type="datetime1">
              <a:rPr lang="en-GB" smtClean="0"/>
              <a:t>25/09/2016</a:t>
            </a:fld>
            <a:endParaRPr lang="en-US" dirty="0"/>
          </a:p>
        </p:txBody>
      </p:sp>
      <p:sp>
        <p:nvSpPr>
          <p:cNvPr id="8"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pic>
        <p:nvPicPr>
          <p:cNvPr id="3" name="Picture 2" descr="Services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0" y="587063"/>
            <a:ext cx="10394851" cy="5669402"/>
          </a:xfrm>
          <a:prstGeom prst="rect">
            <a:avLst/>
          </a:prstGeom>
        </p:spPr>
      </p:pic>
    </p:spTree>
    <p:extLst>
      <p:ext uri="{BB962C8B-B14F-4D97-AF65-F5344CB8AC3E}">
        <p14:creationId xmlns:p14="http://schemas.microsoft.com/office/powerpoint/2010/main" val="196690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_our services 1">
    <p:spTree>
      <p:nvGrpSpPr>
        <p:cNvPr id="1" name=""/>
        <p:cNvGrpSpPr/>
        <p:nvPr/>
      </p:nvGrpSpPr>
      <p:grpSpPr>
        <a:xfrm>
          <a:off x="0" y="0"/>
          <a:ext cx="0" cy="0"/>
          <a:chOff x="0" y="0"/>
          <a:chExt cx="0" cy="0"/>
        </a:xfrm>
      </p:grpSpPr>
      <p:sp>
        <p:nvSpPr>
          <p:cNvPr id="3" name="TextBox 2"/>
          <p:cNvSpPr txBox="1"/>
          <p:nvPr userDrawn="1"/>
        </p:nvSpPr>
        <p:spPr>
          <a:xfrm>
            <a:off x="1115616" y="836712"/>
            <a:ext cx="7848872" cy="4487382"/>
          </a:xfrm>
          <a:prstGeom prst="rect">
            <a:avLst/>
          </a:prstGeom>
          <a:noFill/>
        </p:spPr>
        <p:txBody>
          <a:bodyPr wrap="square" rtlCol="0">
            <a:spAutoFit/>
          </a:bodyPr>
          <a:lstStyle/>
          <a:p>
            <a:pPr marL="0" indent="0">
              <a:buFontTx/>
              <a:buNone/>
            </a:pPr>
            <a:r>
              <a:rPr lang="en-US" sz="1400" b="1" dirty="0" smtClean="0">
                <a:solidFill>
                  <a:srgbClr val="4B2582"/>
                </a:solidFill>
              </a:rPr>
              <a:t>Analysis</a:t>
            </a:r>
          </a:p>
          <a:p>
            <a:pPr marL="0" indent="0">
              <a:buFontTx/>
              <a:buNone/>
            </a:pPr>
            <a:r>
              <a:rPr lang="en-GB" sz="1400" dirty="0" smtClean="0"/>
              <a:t>Based on almost two decades of industry experience, Natural Power has developed a comprehensive suite of analysis services to support the development and delivery of projects throughout all stages of their life. We are focussed on de-risking your projects to maximise </a:t>
            </a:r>
            <a:r>
              <a:rPr lang="en-GB" sz="1400" dirty="0" err="1" smtClean="0"/>
              <a:t>consentability</a:t>
            </a:r>
            <a:r>
              <a:rPr lang="en-GB" sz="1400" dirty="0" smtClean="0"/>
              <a:t>, constructability and operability. Our analysis services are delivered using a variety of bespoke in-house tools, industry standard models, and through strategic partnerships with industry experts in meteorological and climatic modelling.</a:t>
            </a:r>
          </a:p>
          <a:p>
            <a:pPr marL="0" indent="0">
              <a:buFontTx/>
              <a:buNone/>
            </a:pPr>
            <a:endParaRPr lang="en-GB" sz="1400" dirty="0" smtClean="0"/>
          </a:p>
          <a:p>
            <a:pPr marL="0" indent="0">
              <a:lnSpc>
                <a:spcPct val="120000"/>
              </a:lnSpc>
              <a:buFontTx/>
              <a:buNone/>
            </a:pPr>
            <a:r>
              <a:rPr lang="en-US" sz="1400" b="1" dirty="0" smtClean="0">
                <a:solidFill>
                  <a:srgbClr val="4B2582"/>
                </a:solidFill>
              </a:rPr>
              <a:t>Engineering</a:t>
            </a:r>
          </a:p>
          <a:p>
            <a:pPr marL="0" indent="0">
              <a:buFontTx/>
              <a:buNone/>
            </a:pPr>
            <a:r>
              <a:rPr lang="en-GB" sz="1400" dirty="0" smtClean="0"/>
              <a:t>We have a proven track record in supporting the Development &amp; Pre-Construction and Construction Phases of renewable energy developments, delivering completed projects to the Post-Construction and Operations phase. Our services have assisted Clients with over 2 GW of wind plant through construction across more than 90 projects to date.</a:t>
            </a:r>
          </a:p>
          <a:p>
            <a:pPr marL="0" indent="0">
              <a:buFontTx/>
              <a:buNone/>
            </a:pPr>
            <a:endParaRPr lang="en-GB" sz="1400" dirty="0" smtClean="0"/>
          </a:p>
          <a:p>
            <a:pPr marL="0" indent="0">
              <a:lnSpc>
                <a:spcPct val="120000"/>
              </a:lnSpc>
              <a:buFontTx/>
              <a:buNone/>
            </a:pPr>
            <a:r>
              <a:rPr lang="en-US" sz="1400" b="1" dirty="0" smtClean="0">
                <a:solidFill>
                  <a:srgbClr val="4B2582"/>
                </a:solidFill>
              </a:rPr>
              <a:t>Planning &amp; Permitting</a:t>
            </a:r>
          </a:p>
          <a:p>
            <a:pPr marL="0" indent="0">
              <a:buFontTx/>
              <a:buNone/>
            </a:pPr>
            <a:r>
              <a:rPr lang="en-GB" sz="1400" dirty="0" smtClean="0"/>
              <a:t>We cover all aspects of project development and design, land negotiation, Environmental Impact Assessment, consultation and permitting. Our successful approach is to define and address every aspect of a potential project throughout the Development &amp; Pre-Construction phase, identify risks and opportunities at the earliest possible stage. The aim is to efficiently manage costs and risks to deliver your permitted project ready for financing and construction.</a:t>
            </a:r>
          </a:p>
        </p:txBody>
      </p:sp>
      <p:pic>
        <p:nvPicPr>
          <p:cNvPr id="9" name="Picture 8" descr="13_analysis_colour_1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79512" y="949600"/>
            <a:ext cx="864096" cy="864096"/>
          </a:xfrm>
          <a:prstGeom prst="rect">
            <a:avLst/>
          </a:prstGeom>
        </p:spPr>
      </p:pic>
      <p:pic>
        <p:nvPicPr>
          <p:cNvPr id="10" name="Picture 9" descr="14_engineering_colour_1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79512" y="2708920"/>
            <a:ext cx="864096" cy="864096"/>
          </a:xfrm>
          <a:prstGeom prst="rect">
            <a:avLst/>
          </a:prstGeom>
        </p:spPr>
      </p:pic>
      <p:pic>
        <p:nvPicPr>
          <p:cNvPr id="11" name="Picture 10" descr="15_plan&amp;perm_colour_100.png"/>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79512" y="4005064"/>
            <a:ext cx="864096" cy="864096"/>
          </a:xfrm>
          <a:prstGeom prst="rect">
            <a:avLst/>
          </a:prstGeom>
        </p:spPr>
      </p:pic>
      <p:sp>
        <p:nvSpPr>
          <p:cNvPr id="15"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our services</a:t>
            </a:r>
            <a:endParaRPr lang="en-US" dirty="0"/>
          </a:p>
        </p:txBody>
      </p:sp>
      <p:sp>
        <p:nvSpPr>
          <p:cNvPr id="16"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two decades of unique industry experience</a:t>
            </a:r>
            <a:endParaRPr lang="en-US" dirty="0"/>
          </a:p>
        </p:txBody>
      </p:sp>
      <p:sp>
        <p:nvSpPr>
          <p:cNvPr id="7"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D4D727F0-2AEA-964B-851E-54D5A6859E53}" type="datetime1">
              <a:rPr lang="en-GB" smtClean="0"/>
              <a:t>25/09/2016</a:t>
            </a:fld>
            <a:endParaRPr lang="en-US" dirty="0"/>
          </a:p>
        </p:txBody>
      </p:sp>
      <p:sp>
        <p:nvSpPr>
          <p:cNvPr id="8"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230569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_our services 2">
    <p:spTree>
      <p:nvGrpSpPr>
        <p:cNvPr id="1" name=""/>
        <p:cNvGrpSpPr/>
        <p:nvPr/>
      </p:nvGrpSpPr>
      <p:grpSpPr>
        <a:xfrm>
          <a:off x="0" y="0"/>
          <a:ext cx="0" cy="0"/>
          <a:chOff x="0" y="0"/>
          <a:chExt cx="0" cy="0"/>
        </a:xfrm>
      </p:grpSpPr>
      <p:sp>
        <p:nvSpPr>
          <p:cNvPr id="3" name="TextBox 2"/>
          <p:cNvSpPr txBox="1"/>
          <p:nvPr userDrawn="1"/>
        </p:nvSpPr>
        <p:spPr>
          <a:xfrm>
            <a:off x="1115616" y="836712"/>
            <a:ext cx="7848872" cy="4271938"/>
          </a:xfrm>
          <a:prstGeom prst="rect">
            <a:avLst/>
          </a:prstGeom>
          <a:noFill/>
        </p:spPr>
        <p:txBody>
          <a:bodyPr wrap="square" rtlCol="0">
            <a:spAutoFit/>
          </a:bodyPr>
          <a:lstStyle/>
          <a:p>
            <a:pPr marL="0" indent="0">
              <a:buNone/>
            </a:pPr>
            <a:r>
              <a:rPr lang="en-US" sz="1400" b="1" dirty="0" smtClean="0">
                <a:solidFill>
                  <a:srgbClr val="4B2582"/>
                </a:solidFill>
                <a:latin typeface="+mn-lt"/>
              </a:rPr>
              <a:t>Environmental</a:t>
            </a:r>
          </a:p>
          <a:p>
            <a:pPr marL="0" indent="0">
              <a:buNone/>
            </a:pPr>
            <a:r>
              <a:rPr lang="en-GB" sz="1400" dirty="0" smtClean="0">
                <a:latin typeface="+mn-lt"/>
              </a:rPr>
              <a:t>Our Ecology and Hydrology team has over 150 years worth of industry leading experience in providing ecological advice to the renewable energy industry and have provided Ecological Clerk of Works services on a number of large scale wind farms. Our track record of excellence and knowledge cannot be matched.</a:t>
            </a:r>
          </a:p>
          <a:p>
            <a:pPr marL="0" indent="0">
              <a:buNone/>
            </a:pPr>
            <a:endParaRPr lang="en-GB" sz="1400" dirty="0" smtClean="0">
              <a:latin typeface="+mn-lt"/>
            </a:endParaRPr>
          </a:p>
          <a:p>
            <a:pPr marL="0" indent="0">
              <a:buNone/>
            </a:pPr>
            <a:endParaRPr lang="en-GB" sz="1400" dirty="0" smtClean="0">
              <a:latin typeface="+mn-lt"/>
            </a:endParaRPr>
          </a:p>
          <a:p>
            <a:pPr marL="0" indent="0">
              <a:lnSpc>
                <a:spcPct val="120000"/>
              </a:lnSpc>
              <a:buNone/>
            </a:pPr>
            <a:r>
              <a:rPr lang="en-US" sz="1400" b="1" dirty="0" smtClean="0">
                <a:solidFill>
                  <a:srgbClr val="4B2582"/>
                </a:solidFill>
                <a:latin typeface="+mn-lt"/>
              </a:rPr>
              <a:t>Project Management</a:t>
            </a:r>
          </a:p>
          <a:p>
            <a:pPr marL="0" indent="0">
              <a:buNone/>
            </a:pPr>
            <a:r>
              <a:rPr lang="en-GB" sz="1400" dirty="0" smtClean="0">
                <a:latin typeface="+mn-lt"/>
              </a:rPr>
              <a:t>We have successfully managed some 800 projects through to completion over the past two decades - from bioenergy projects in public buildings through to multi-GW offshore wind farm utility developments. Every project is managed to the same, high quality, consistent standards and our project management system is fully ISO 9001:2008 compliant. With our unique outlook on the entire project lifecycle, you can be assured that risks at project interfaces are mitigated by our Project teams integrating seamlessly.</a:t>
            </a:r>
          </a:p>
          <a:p>
            <a:pPr marL="0" indent="0">
              <a:buNone/>
            </a:pPr>
            <a:endParaRPr lang="en-GB" sz="1400" dirty="0" smtClean="0">
              <a:latin typeface="+mn-lt"/>
            </a:endParaRPr>
          </a:p>
          <a:p>
            <a:pPr marL="0" indent="0">
              <a:buNone/>
            </a:pPr>
            <a:endParaRPr lang="en-GB" sz="1400" dirty="0" smtClean="0">
              <a:latin typeface="+mn-lt"/>
            </a:endParaRPr>
          </a:p>
          <a:p>
            <a:pPr marL="0" indent="0">
              <a:lnSpc>
                <a:spcPct val="120000"/>
              </a:lnSpc>
              <a:buNone/>
            </a:pPr>
            <a:r>
              <a:rPr lang="en-US" sz="1400" b="1" dirty="0" smtClean="0">
                <a:solidFill>
                  <a:srgbClr val="4B2582"/>
                </a:solidFill>
                <a:latin typeface="+mn-lt"/>
              </a:rPr>
              <a:t>Due Diligence</a:t>
            </a:r>
          </a:p>
          <a:p>
            <a:pPr marL="0" indent="0">
              <a:buNone/>
            </a:pPr>
            <a:r>
              <a:rPr lang="en-GB" sz="1400" dirty="0" smtClean="0">
                <a:latin typeface="+mn-lt"/>
              </a:rPr>
              <a:t>Our experience spans more than 150 projects and portfolios, with a team of over 45 Due Diligence specialists working as part of a 320 strong company. Our lifecycle approach to consultancy services is unparalleled within the market, allowing us to focus on reducing interface risk and working smarter from day one of your project.</a:t>
            </a:r>
            <a:endParaRPr lang="en-GB" sz="1400" dirty="0">
              <a:latin typeface="+mn-lt"/>
            </a:endParaRPr>
          </a:p>
        </p:txBody>
      </p:sp>
      <p:pic>
        <p:nvPicPr>
          <p:cNvPr id="9" name="Picture 8" descr="16_environmental_colour_1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79512" y="908720"/>
            <a:ext cx="864096" cy="864096"/>
          </a:xfrm>
          <a:prstGeom prst="rect">
            <a:avLst/>
          </a:prstGeom>
        </p:spPr>
      </p:pic>
      <p:pic>
        <p:nvPicPr>
          <p:cNvPr id="10" name="Picture 9" descr="17_projectmanagment_colour_1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79512" y="2276872"/>
            <a:ext cx="864096" cy="864096"/>
          </a:xfrm>
          <a:prstGeom prst="rect">
            <a:avLst/>
          </a:prstGeom>
        </p:spPr>
      </p:pic>
      <p:pic>
        <p:nvPicPr>
          <p:cNvPr id="11" name="Picture 10" descr="18_dd_colour_100.png"/>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79512" y="4005064"/>
            <a:ext cx="864096" cy="864096"/>
          </a:xfrm>
          <a:prstGeom prst="rect">
            <a:avLst/>
          </a:prstGeom>
        </p:spPr>
      </p:pic>
      <p:sp>
        <p:nvSpPr>
          <p:cNvPr id="15"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our services</a:t>
            </a:r>
            <a:endParaRPr lang="en-US" dirty="0"/>
          </a:p>
        </p:txBody>
      </p:sp>
      <p:sp>
        <p:nvSpPr>
          <p:cNvPr id="16"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two decades of unique industry experience</a:t>
            </a:r>
            <a:endParaRPr lang="en-US" dirty="0"/>
          </a:p>
        </p:txBody>
      </p:sp>
      <p:sp>
        <p:nvSpPr>
          <p:cNvPr id="7"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A34F5FA7-A0AE-2E41-BF3B-9F0D97451F9D}" type="datetime1">
              <a:rPr lang="en-GB" smtClean="0"/>
              <a:t>25/09/2016</a:t>
            </a:fld>
            <a:endParaRPr lang="en-US" dirty="0"/>
          </a:p>
        </p:txBody>
      </p:sp>
      <p:sp>
        <p:nvSpPr>
          <p:cNvPr id="8"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Tree>
    <p:extLst>
      <p:ext uri="{BB962C8B-B14F-4D97-AF65-F5344CB8AC3E}">
        <p14:creationId xmlns:p14="http://schemas.microsoft.com/office/powerpoint/2010/main" val="47514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_operations map">
    <p:spTree>
      <p:nvGrpSpPr>
        <p:cNvPr id="1" name=""/>
        <p:cNvGrpSpPr/>
        <p:nvPr/>
      </p:nvGrpSpPr>
      <p:grpSpPr>
        <a:xfrm>
          <a:off x="0" y="0"/>
          <a:ext cx="0" cy="0"/>
          <a:chOff x="0" y="0"/>
          <a:chExt cx="0" cy="0"/>
        </a:xfrm>
      </p:grpSpPr>
      <p:pic>
        <p:nvPicPr>
          <p:cNvPr id="5" name="Picture 4" descr="Franc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42377">
            <a:off x="5364088" y="4869160"/>
            <a:ext cx="4291769" cy="4401815"/>
          </a:xfrm>
          <a:prstGeom prst="rect">
            <a:avLst/>
          </a:prstGeom>
        </p:spPr>
      </p:pic>
      <p:pic>
        <p:nvPicPr>
          <p:cNvPr id="17" name="Picture 16" descr="footer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48387"/>
            <a:ext cx="9144000" cy="1419225"/>
          </a:xfrm>
          <a:prstGeom prst="rect">
            <a:avLst/>
          </a:prstGeom>
        </p:spPr>
      </p:pic>
      <p:sp>
        <p:nvSpPr>
          <p:cNvPr id="15"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our services</a:t>
            </a:r>
            <a:endParaRPr lang="en-US" dirty="0"/>
          </a:p>
        </p:txBody>
      </p:sp>
      <p:sp>
        <p:nvSpPr>
          <p:cNvPr id="16"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two decades of unique industry experience</a:t>
            </a:r>
            <a:endParaRPr lang="en-US" dirty="0"/>
          </a:p>
        </p:txBody>
      </p:sp>
      <p:sp>
        <p:nvSpPr>
          <p:cNvPr id="3" name="TextBox 2"/>
          <p:cNvSpPr txBox="1"/>
          <p:nvPr userDrawn="1"/>
        </p:nvSpPr>
        <p:spPr>
          <a:xfrm>
            <a:off x="107504" y="836712"/>
            <a:ext cx="2952328" cy="3108544"/>
          </a:xfrm>
          <a:prstGeom prst="rect">
            <a:avLst/>
          </a:prstGeom>
          <a:noFill/>
        </p:spPr>
        <p:txBody>
          <a:bodyPr wrap="square" rtlCol="0">
            <a:spAutoFit/>
          </a:bodyPr>
          <a:lstStyle/>
          <a:p>
            <a:pPr marL="0" indent="0">
              <a:buFontTx/>
              <a:buNone/>
            </a:pPr>
            <a:r>
              <a:rPr lang="en-US" sz="1400" b="1" dirty="0" smtClean="0">
                <a:solidFill>
                  <a:srgbClr val="4B2582"/>
                </a:solidFill>
              </a:rPr>
              <a:t>Operational Services</a:t>
            </a:r>
          </a:p>
          <a:p>
            <a:pPr marL="0" indent="0">
              <a:buFontTx/>
              <a:buNone/>
            </a:pPr>
            <a:r>
              <a:rPr lang="en-US" sz="1400" dirty="0" smtClean="0"/>
              <a:t>We are one of Europe’s leading independent providers of wind farm Operational services, operating c.27% of the UK’s installed onshore wind capacity for both major utilities and independent power producers through our </a:t>
            </a:r>
            <a:r>
              <a:rPr lang="en-US" sz="1400" dirty="0" err="1" smtClean="0"/>
              <a:t>ControlCentre</a:t>
            </a:r>
            <a:r>
              <a:rPr lang="en-US" sz="1400" dirty="0" smtClean="0"/>
              <a:t>. We provide award-winning excellence in Health &amp; Safety management combined with unique software tools and procedures to ensure maximum efficiency and performance in wind farm operations for our clients. </a:t>
            </a:r>
          </a:p>
        </p:txBody>
      </p:sp>
      <p:sp>
        <p:nvSpPr>
          <p:cNvPr id="8" name="TextBox 7"/>
          <p:cNvSpPr txBox="1"/>
          <p:nvPr userDrawn="1"/>
        </p:nvSpPr>
        <p:spPr>
          <a:xfrm>
            <a:off x="107504" y="4581128"/>
            <a:ext cx="2232248" cy="1224136"/>
          </a:xfrm>
          <a:prstGeom prst="rect">
            <a:avLst/>
          </a:prstGeom>
          <a:noFill/>
        </p:spPr>
        <p:txBody>
          <a:bodyPr wrap="square" rtlCol="0">
            <a:spAutoFit/>
          </a:bodyPr>
          <a:lstStyle/>
          <a:p>
            <a:r>
              <a:rPr lang="en-GB" sz="1800" dirty="0" smtClean="0">
                <a:solidFill>
                  <a:srgbClr val="401C7E"/>
                </a:solidFill>
              </a:rPr>
              <a:t>Operational Services to </a:t>
            </a:r>
            <a:r>
              <a:rPr lang="en-GB" sz="1800" b="1" dirty="0" smtClean="0">
                <a:solidFill>
                  <a:srgbClr val="401C7E"/>
                </a:solidFill>
              </a:rPr>
              <a:t>c.27% </a:t>
            </a:r>
            <a:r>
              <a:rPr lang="en-GB" sz="1800" dirty="0" smtClean="0">
                <a:solidFill>
                  <a:srgbClr val="401C7E"/>
                </a:solidFill>
              </a:rPr>
              <a:t>of the onshore installed capacity in the UK</a:t>
            </a:r>
            <a:endParaRPr lang="en-GB" sz="1800" baseline="30000" dirty="0">
              <a:solidFill>
                <a:srgbClr val="401C7E"/>
              </a:solidFill>
            </a:endParaRPr>
          </a:p>
        </p:txBody>
      </p:sp>
      <p:sp>
        <p:nvSpPr>
          <p:cNvPr id="11"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D7B64075-7D0C-6541-B1F3-AF1F14CA4D0F}" type="datetime1">
              <a:rPr lang="en-GB" smtClean="0"/>
              <a:t>25/09/2016</a:t>
            </a:fld>
            <a:endParaRPr lang="en-US" dirty="0"/>
          </a:p>
        </p:txBody>
      </p:sp>
      <p:sp>
        <p:nvSpPr>
          <p:cNvPr id="12"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pic>
        <p:nvPicPr>
          <p:cNvPr id="4" name="Picture 3" descr="UK-AM-Region-Structure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07904" y="836712"/>
            <a:ext cx="3707034" cy="4680520"/>
          </a:xfrm>
          <a:prstGeom prst="rect">
            <a:avLst/>
          </a:prstGeom>
        </p:spPr>
      </p:pic>
    </p:spTree>
    <p:extLst>
      <p:ext uri="{BB962C8B-B14F-4D97-AF65-F5344CB8AC3E}">
        <p14:creationId xmlns:p14="http://schemas.microsoft.com/office/powerpoint/2010/main" val="224325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_Corporate Structure">
    <p:spTree>
      <p:nvGrpSpPr>
        <p:cNvPr id="1" name=""/>
        <p:cNvGrpSpPr/>
        <p:nvPr/>
      </p:nvGrpSpPr>
      <p:grpSpPr>
        <a:xfrm>
          <a:off x="0" y="0"/>
          <a:ext cx="0" cy="0"/>
          <a:chOff x="0" y="0"/>
          <a:chExt cx="0" cy="0"/>
        </a:xfrm>
      </p:grpSpPr>
      <p:cxnSp>
        <p:nvCxnSpPr>
          <p:cNvPr id="43" name="Straight Connector 42"/>
          <p:cNvCxnSpPr>
            <a:stCxn id="9" idx="2"/>
          </p:cNvCxnSpPr>
          <p:nvPr userDrawn="1"/>
        </p:nvCxnSpPr>
        <p:spPr>
          <a:xfrm>
            <a:off x="4572000" y="1715160"/>
            <a:ext cx="0" cy="260396"/>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V="1">
            <a:off x="4572000" y="1124744"/>
            <a:ext cx="1" cy="195228"/>
          </a:xfrm>
          <a:prstGeom prst="line">
            <a:avLst/>
          </a:prstGeom>
          <a:ln w="12700" cap="sq" cmpd="sng">
            <a:solidFill>
              <a:srgbClr val="4B2582"/>
            </a:solidFill>
            <a:prstDash val="solid"/>
          </a:ln>
        </p:spPr>
        <p:style>
          <a:lnRef idx="1">
            <a:schemeClr val="accent1"/>
          </a:lnRef>
          <a:fillRef idx="0">
            <a:schemeClr val="accent1"/>
          </a:fillRef>
          <a:effectRef idx="0">
            <a:schemeClr val="accent1"/>
          </a:effectRef>
          <a:fontRef idx="minor">
            <a:schemeClr val="tx1"/>
          </a:fontRef>
        </p:style>
      </p:cxnSp>
      <p:sp>
        <p:nvSpPr>
          <p:cNvPr id="15"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corporate structure</a:t>
            </a:r>
            <a:endParaRPr lang="en-US" dirty="0"/>
          </a:p>
        </p:txBody>
      </p:sp>
      <p:sp>
        <p:nvSpPr>
          <p:cNvPr id="16"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subheading</a:t>
            </a:r>
            <a:endParaRPr lang="en-US" dirty="0"/>
          </a:p>
        </p:txBody>
      </p:sp>
      <p:sp>
        <p:nvSpPr>
          <p:cNvPr id="8" name="Rounded Rectangle 7"/>
          <p:cNvSpPr/>
          <p:nvPr userDrawn="1"/>
        </p:nvSpPr>
        <p:spPr>
          <a:xfrm>
            <a:off x="2204114" y="583009"/>
            <a:ext cx="4735773" cy="541735"/>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1200" b="1" dirty="0" smtClean="0">
                <a:solidFill>
                  <a:schemeClr val="accent1"/>
                </a:solidFill>
                <a:ea typeface="AppleGothic"/>
                <a:cs typeface="AppleGothic"/>
              </a:rPr>
              <a:t>Natural Power</a:t>
            </a:r>
            <a:endParaRPr lang="en-US" sz="1200" b="1" dirty="0">
              <a:solidFill>
                <a:schemeClr val="accent1"/>
              </a:solidFill>
              <a:ea typeface="AppleGothic"/>
              <a:cs typeface="AppleGothic"/>
            </a:endParaRPr>
          </a:p>
        </p:txBody>
      </p:sp>
      <p:sp>
        <p:nvSpPr>
          <p:cNvPr id="10" name="Rounded Rectangle 9"/>
          <p:cNvSpPr/>
          <p:nvPr userDrawn="1"/>
        </p:nvSpPr>
        <p:spPr>
          <a:xfrm>
            <a:off x="7375415" y="5133241"/>
            <a:ext cx="1049425"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ERP</a:t>
            </a:r>
          </a:p>
        </p:txBody>
      </p:sp>
      <p:sp>
        <p:nvSpPr>
          <p:cNvPr id="11" name="Rounded Rectangle 10"/>
          <p:cNvSpPr/>
          <p:nvPr userDrawn="1"/>
        </p:nvSpPr>
        <p:spPr>
          <a:xfrm>
            <a:off x="7388273" y="4053121"/>
            <a:ext cx="1023703"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HR</a:t>
            </a:r>
          </a:p>
        </p:txBody>
      </p:sp>
      <p:sp>
        <p:nvSpPr>
          <p:cNvPr id="12" name="Rounded Rectangle 11"/>
          <p:cNvSpPr/>
          <p:nvPr userDrawn="1"/>
        </p:nvSpPr>
        <p:spPr>
          <a:xfrm>
            <a:off x="7385401" y="3693081"/>
            <a:ext cx="1029446"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Accounts</a:t>
            </a:r>
          </a:p>
        </p:txBody>
      </p:sp>
      <p:sp>
        <p:nvSpPr>
          <p:cNvPr id="13" name="Rounded Rectangle 12"/>
          <p:cNvSpPr/>
          <p:nvPr userDrawn="1"/>
        </p:nvSpPr>
        <p:spPr>
          <a:xfrm>
            <a:off x="2215056" y="4413161"/>
            <a:ext cx="1002843"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Business Development</a:t>
            </a:r>
          </a:p>
        </p:txBody>
      </p:sp>
      <p:sp>
        <p:nvSpPr>
          <p:cNvPr id="14" name="Rounded Rectangle 13"/>
          <p:cNvSpPr/>
          <p:nvPr userDrawn="1"/>
        </p:nvSpPr>
        <p:spPr>
          <a:xfrm>
            <a:off x="2215056" y="3693081"/>
            <a:ext cx="1002843"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Legal</a:t>
            </a:r>
          </a:p>
        </p:txBody>
      </p:sp>
      <p:sp>
        <p:nvSpPr>
          <p:cNvPr id="19" name="Rounded Rectangle 18"/>
          <p:cNvSpPr/>
          <p:nvPr userDrawn="1"/>
        </p:nvSpPr>
        <p:spPr>
          <a:xfrm>
            <a:off x="2215056" y="4053121"/>
            <a:ext cx="1002843"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Marketing</a:t>
            </a:r>
          </a:p>
        </p:txBody>
      </p:sp>
      <p:sp>
        <p:nvSpPr>
          <p:cNvPr id="20" name="Rounded Rectangle 19"/>
          <p:cNvSpPr/>
          <p:nvPr userDrawn="1"/>
        </p:nvSpPr>
        <p:spPr>
          <a:xfrm>
            <a:off x="7388141" y="4413161"/>
            <a:ext cx="1023965"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I.T</a:t>
            </a:r>
          </a:p>
        </p:txBody>
      </p:sp>
      <p:sp>
        <p:nvSpPr>
          <p:cNvPr id="21" name="Rounded Rectangle 20"/>
          <p:cNvSpPr/>
          <p:nvPr userDrawn="1"/>
        </p:nvSpPr>
        <p:spPr>
          <a:xfrm>
            <a:off x="7375415" y="5494600"/>
            <a:ext cx="1049425" cy="283348"/>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QESH</a:t>
            </a:r>
          </a:p>
        </p:txBody>
      </p:sp>
      <p:sp>
        <p:nvSpPr>
          <p:cNvPr id="22" name="Rounded Rectangle 21"/>
          <p:cNvSpPr/>
          <p:nvPr userDrawn="1"/>
        </p:nvSpPr>
        <p:spPr>
          <a:xfrm>
            <a:off x="7375415" y="4773201"/>
            <a:ext cx="1049425"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Facilities</a:t>
            </a:r>
          </a:p>
        </p:txBody>
      </p:sp>
      <p:sp>
        <p:nvSpPr>
          <p:cNvPr id="23" name="Rounded Rectangle 22"/>
          <p:cNvSpPr/>
          <p:nvPr userDrawn="1"/>
        </p:nvSpPr>
        <p:spPr>
          <a:xfrm>
            <a:off x="3365017" y="3693080"/>
            <a:ext cx="1020270" cy="31238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Planning &amp; Dev. Services</a:t>
            </a:r>
          </a:p>
        </p:txBody>
      </p:sp>
      <p:sp>
        <p:nvSpPr>
          <p:cNvPr id="24" name="Rounded Rectangle 23"/>
          <p:cNvSpPr/>
          <p:nvPr userDrawn="1"/>
        </p:nvSpPr>
        <p:spPr>
          <a:xfrm>
            <a:off x="5164076" y="4053121"/>
            <a:ext cx="1029446"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U.S.A</a:t>
            </a:r>
          </a:p>
        </p:txBody>
      </p:sp>
      <p:sp>
        <p:nvSpPr>
          <p:cNvPr id="25" name="Rounded Rectangle 24"/>
          <p:cNvSpPr/>
          <p:nvPr userDrawn="1"/>
        </p:nvSpPr>
        <p:spPr>
          <a:xfrm>
            <a:off x="5164076" y="3693081"/>
            <a:ext cx="1029446"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France</a:t>
            </a:r>
          </a:p>
        </p:txBody>
      </p:sp>
      <p:sp>
        <p:nvSpPr>
          <p:cNvPr id="26" name="Rounded Rectangle 25"/>
          <p:cNvSpPr/>
          <p:nvPr userDrawn="1"/>
        </p:nvSpPr>
        <p:spPr>
          <a:xfrm>
            <a:off x="594581" y="4053121"/>
            <a:ext cx="935860" cy="312379"/>
          </a:xfrm>
          <a:prstGeom prst="roundRect">
            <a:avLst>
              <a:gd name="adj" fmla="val 0"/>
            </a:avLst>
          </a:prstGeom>
          <a:solidFill>
            <a:schemeClr val="bg1">
              <a:lumMod val="85000"/>
            </a:schemeClr>
          </a:solidFill>
          <a:ln w="12700" cap="sq" cmpd="sng">
            <a:solidFill>
              <a:srgbClr val="4B2582"/>
            </a:solidFill>
            <a:prstDash val="dash"/>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5"/>
                </a:solidFill>
                <a:ea typeface="AppleGothic"/>
                <a:cs typeface="AppleGothic"/>
              </a:rPr>
              <a:t>Turkey</a:t>
            </a:r>
          </a:p>
        </p:txBody>
      </p:sp>
      <p:sp>
        <p:nvSpPr>
          <p:cNvPr id="27" name="Rounded Rectangle 26"/>
          <p:cNvSpPr/>
          <p:nvPr userDrawn="1"/>
        </p:nvSpPr>
        <p:spPr>
          <a:xfrm>
            <a:off x="3364386" y="4413160"/>
            <a:ext cx="1025377" cy="31238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Construction </a:t>
            </a:r>
          </a:p>
        </p:txBody>
      </p:sp>
      <p:sp>
        <p:nvSpPr>
          <p:cNvPr id="28" name="Rounded Rectangle 27"/>
          <p:cNvSpPr/>
          <p:nvPr userDrawn="1"/>
        </p:nvSpPr>
        <p:spPr>
          <a:xfrm>
            <a:off x="3365017" y="4773200"/>
            <a:ext cx="1020270" cy="31238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Technical</a:t>
            </a:r>
          </a:p>
        </p:txBody>
      </p:sp>
      <p:sp>
        <p:nvSpPr>
          <p:cNvPr id="29" name="Rounded Rectangle 28"/>
          <p:cNvSpPr/>
          <p:nvPr userDrawn="1"/>
        </p:nvSpPr>
        <p:spPr>
          <a:xfrm>
            <a:off x="3365017" y="5133240"/>
            <a:ext cx="1020270" cy="31238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Asset Management</a:t>
            </a:r>
          </a:p>
        </p:txBody>
      </p:sp>
      <p:sp>
        <p:nvSpPr>
          <p:cNvPr id="30" name="Rounded Rectangle 29"/>
          <p:cNvSpPr/>
          <p:nvPr userDrawn="1"/>
        </p:nvSpPr>
        <p:spPr>
          <a:xfrm>
            <a:off x="3365009" y="4053120"/>
            <a:ext cx="1020328" cy="31238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Ecology &amp; Hydrology</a:t>
            </a:r>
          </a:p>
        </p:txBody>
      </p:sp>
      <p:sp>
        <p:nvSpPr>
          <p:cNvPr id="31" name="Rounded Rectangle 30"/>
          <p:cNvSpPr/>
          <p:nvPr userDrawn="1"/>
        </p:nvSpPr>
        <p:spPr>
          <a:xfrm>
            <a:off x="2215056" y="4773201"/>
            <a:ext cx="1002843"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Market Analysis</a:t>
            </a:r>
          </a:p>
        </p:txBody>
      </p:sp>
      <p:sp>
        <p:nvSpPr>
          <p:cNvPr id="32" name="Rounded Rectangle 31"/>
          <p:cNvSpPr/>
          <p:nvPr userDrawn="1"/>
        </p:nvSpPr>
        <p:spPr>
          <a:xfrm>
            <a:off x="5179159" y="4413161"/>
            <a:ext cx="1020270"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prstDash val="solid"/>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smtClean="0">
                <a:solidFill>
                  <a:schemeClr val="accent4"/>
                </a:solidFill>
                <a:ea typeface="AppleGothic"/>
                <a:cs typeface="AppleGothic"/>
              </a:rPr>
              <a:t>Ireland</a:t>
            </a:r>
            <a:endParaRPr lang="en-US" sz="900" dirty="0">
              <a:solidFill>
                <a:schemeClr val="accent4"/>
              </a:solidFill>
              <a:ea typeface="AppleGothic"/>
              <a:cs typeface="AppleGothic"/>
            </a:endParaRPr>
          </a:p>
        </p:txBody>
      </p:sp>
      <p:cxnSp>
        <p:nvCxnSpPr>
          <p:cNvPr id="34" name="Straight Connector 84"/>
          <p:cNvCxnSpPr>
            <a:stCxn id="39" idx="0"/>
            <a:endCxn id="36" idx="0"/>
          </p:cNvCxnSpPr>
          <p:nvPr userDrawn="1"/>
        </p:nvCxnSpPr>
        <p:spPr>
          <a:xfrm rot="16200000" flipV="1">
            <a:off x="4427678" y="-1190595"/>
            <a:ext cx="12700" cy="6771414"/>
          </a:xfrm>
          <a:prstGeom prst="bentConnector3">
            <a:avLst>
              <a:gd name="adj1" fmla="val 1800000"/>
            </a:avLst>
          </a:prstGeom>
          <a:ln w="12700" cap="sq" cmpd="sng">
            <a:solidFill>
              <a:srgbClr val="4B2582"/>
            </a:solidFill>
            <a:prstDash val="solid"/>
          </a:ln>
        </p:spPr>
        <p:style>
          <a:lnRef idx="1">
            <a:schemeClr val="accent1"/>
          </a:lnRef>
          <a:fillRef idx="0">
            <a:schemeClr val="accent1"/>
          </a:fillRef>
          <a:effectRef idx="0">
            <a:schemeClr val="accent1"/>
          </a:effectRef>
          <a:fontRef idx="minor">
            <a:schemeClr val="tx1"/>
          </a:fontRef>
        </p:style>
      </p:cxnSp>
      <p:sp>
        <p:nvSpPr>
          <p:cNvPr id="35" name="Rounded Rectangle 34"/>
          <p:cNvSpPr/>
          <p:nvPr userDrawn="1"/>
        </p:nvSpPr>
        <p:spPr>
          <a:xfrm>
            <a:off x="594581" y="4413161"/>
            <a:ext cx="935860" cy="312379"/>
          </a:xfrm>
          <a:prstGeom prst="roundRect">
            <a:avLst>
              <a:gd name="adj" fmla="val 0"/>
            </a:avLst>
          </a:prstGeom>
          <a:solidFill>
            <a:schemeClr val="bg1">
              <a:lumMod val="85000"/>
            </a:schemeClr>
          </a:solidFill>
          <a:ln w="12700" cap="sq" cmpd="sng">
            <a:solidFill>
              <a:srgbClr val="4B2582"/>
            </a:solidFill>
            <a:prstDash val="dash"/>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5"/>
                </a:solidFill>
                <a:ea typeface="AppleGothic"/>
                <a:cs typeface="AppleGothic"/>
              </a:rPr>
              <a:t>Chile</a:t>
            </a:r>
          </a:p>
        </p:txBody>
      </p:sp>
      <p:sp>
        <p:nvSpPr>
          <p:cNvPr id="42" name="Rounded Rectangle 41"/>
          <p:cNvSpPr/>
          <p:nvPr userDrawn="1"/>
        </p:nvSpPr>
        <p:spPr>
          <a:xfrm>
            <a:off x="596680" y="3693081"/>
            <a:ext cx="911675"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Balancing &amp; Trading </a:t>
            </a:r>
          </a:p>
        </p:txBody>
      </p:sp>
      <p:cxnSp>
        <p:nvCxnSpPr>
          <p:cNvPr id="44" name="Straight Connector 43"/>
          <p:cNvCxnSpPr/>
          <p:nvPr userDrawn="1"/>
        </p:nvCxnSpPr>
        <p:spPr>
          <a:xfrm flipH="1">
            <a:off x="5580112" y="1979088"/>
            <a:ext cx="2208" cy="200347"/>
          </a:xfrm>
          <a:prstGeom prst="line">
            <a:avLst/>
          </a:prstGeom>
          <a:ln w="12700" cap="sq" cmpd="sng">
            <a:solidFill>
              <a:srgbClr val="4B2582"/>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88"/>
          <p:cNvCxnSpPr>
            <a:stCxn id="40" idx="1"/>
            <a:endCxn id="69" idx="1"/>
          </p:cNvCxnSpPr>
          <p:nvPr userDrawn="1"/>
        </p:nvCxnSpPr>
        <p:spPr>
          <a:xfrm rot="10800000" flipV="1">
            <a:off x="2220041" y="3282407"/>
            <a:ext cx="6534" cy="2014847"/>
          </a:xfrm>
          <a:prstGeom prst="bentConnector3">
            <a:avLst>
              <a:gd name="adj1" fmla="val 3832813"/>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9" idx="1"/>
          </p:cNvCxnSpPr>
          <p:nvPr userDrawn="1"/>
        </p:nvCxnSpPr>
        <p:spPr>
          <a:xfrm flipV="1">
            <a:off x="1979712" y="4209311"/>
            <a:ext cx="235344" cy="2026"/>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49" name="Straight Connector 163"/>
          <p:cNvCxnSpPr>
            <a:stCxn id="40" idx="0"/>
            <a:endCxn id="41" idx="0"/>
          </p:cNvCxnSpPr>
          <p:nvPr userDrawn="1"/>
        </p:nvCxnSpPr>
        <p:spPr>
          <a:xfrm rot="5400000" flipH="1" flipV="1">
            <a:off x="3299747" y="2498564"/>
            <a:ext cx="12700" cy="1121289"/>
          </a:xfrm>
          <a:prstGeom prst="bentConnector3">
            <a:avLst>
              <a:gd name="adj1" fmla="val 1261520"/>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3" idx="1"/>
          </p:cNvCxnSpPr>
          <p:nvPr userDrawn="1"/>
        </p:nvCxnSpPr>
        <p:spPr>
          <a:xfrm flipH="1">
            <a:off x="1979712" y="4569351"/>
            <a:ext cx="235344"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4" idx="1"/>
          </p:cNvCxnSpPr>
          <p:nvPr userDrawn="1"/>
        </p:nvCxnSpPr>
        <p:spPr>
          <a:xfrm flipV="1">
            <a:off x="1979712" y="3849271"/>
            <a:ext cx="235344" cy="2026"/>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53" name="Straight Connector 88"/>
          <p:cNvCxnSpPr>
            <a:stCxn id="41" idx="3"/>
            <a:endCxn id="29" idx="3"/>
          </p:cNvCxnSpPr>
          <p:nvPr userDrawn="1"/>
        </p:nvCxnSpPr>
        <p:spPr>
          <a:xfrm>
            <a:off x="4372919" y="3282408"/>
            <a:ext cx="12368" cy="2007022"/>
          </a:xfrm>
          <a:prstGeom prst="bentConnector3">
            <a:avLst>
              <a:gd name="adj1" fmla="val 1948318"/>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3" idx="3"/>
          </p:cNvCxnSpPr>
          <p:nvPr userDrawn="1"/>
        </p:nvCxnSpPr>
        <p:spPr>
          <a:xfrm>
            <a:off x="4385287" y="3849270"/>
            <a:ext cx="228182" cy="2199"/>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7" idx="3"/>
          </p:cNvCxnSpPr>
          <p:nvPr userDrawn="1"/>
        </p:nvCxnSpPr>
        <p:spPr>
          <a:xfrm flipV="1">
            <a:off x="4389763" y="4566816"/>
            <a:ext cx="223706" cy="2534"/>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8" idx="3"/>
          </p:cNvCxnSpPr>
          <p:nvPr userDrawn="1"/>
        </p:nvCxnSpPr>
        <p:spPr>
          <a:xfrm flipV="1">
            <a:off x="4385287" y="4924490"/>
            <a:ext cx="228182" cy="4900"/>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0" idx="3"/>
          </p:cNvCxnSpPr>
          <p:nvPr userDrawn="1"/>
        </p:nvCxnSpPr>
        <p:spPr>
          <a:xfrm flipV="1">
            <a:off x="4385337" y="4209143"/>
            <a:ext cx="233316" cy="167"/>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5" idx="3"/>
          </p:cNvCxnSpPr>
          <p:nvPr userDrawn="1"/>
        </p:nvCxnSpPr>
        <p:spPr>
          <a:xfrm>
            <a:off x="6193522" y="3849271"/>
            <a:ext cx="538718"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26" idx="1"/>
          </p:cNvCxnSpPr>
          <p:nvPr userDrawn="1"/>
        </p:nvCxnSpPr>
        <p:spPr>
          <a:xfrm>
            <a:off x="356039" y="4209143"/>
            <a:ext cx="238542" cy="168"/>
          </a:xfrm>
          <a:prstGeom prst="line">
            <a:avLst/>
          </a:prstGeom>
          <a:ln w="12700" cmpd="sng">
            <a:solidFill>
              <a:srgbClr val="4B2582"/>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88"/>
          <p:cNvCxnSpPr>
            <a:stCxn id="39" idx="3"/>
            <a:endCxn id="21" idx="3"/>
          </p:cNvCxnSpPr>
          <p:nvPr userDrawn="1"/>
        </p:nvCxnSpPr>
        <p:spPr>
          <a:xfrm flipH="1">
            <a:off x="8424840" y="2436312"/>
            <a:ext cx="203722" cy="3199962"/>
          </a:xfrm>
          <a:prstGeom prst="bentConnector3">
            <a:avLst>
              <a:gd name="adj1" fmla="val -117301"/>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2" idx="3"/>
          </p:cNvCxnSpPr>
          <p:nvPr userDrawn="1"/>
        </p:nvCxnSpPr>
        <p:spPr>
          <a:xfrm>
            <a:off x="8414847" y="3849271"/>
            <a:ext cx="455569"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1" idx="3"/>
          </p:cNvCxnSpPr>
          <p:nvPr userDrawn="1"/>
        </p:nvCxnSpPr>
        <p:spPr>
          <a:xfrm>
            <a:off x="8411976" y="4209311"/>
            <a:ext cx="458440"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0" idx="3"/>
          </p:cNvCxnSpPr>
          <p:nvPr userDrawn="1"/>
        </p:nvCxnSpPr>
        <p:spPr>
          <a:xfrm>
            <a:off x="8412106" y="4569351"/>
            <a:ext cx="458310"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2" idx="3"/>
          </p:cNvCxnSpPr>
          <p:nvPr userDrawn="1"/>
        </p:nvCxnSpPr>
        <p:spPr>
          <a:xfrm>
            <a:off x="8424840" y="4929391"/>
            <a:ext cx="445576"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0" idx="3"/>
          </p:cNvCxnSpPr>
          <p:nvPr userDrawn="1"/>
        </p:nvCxnSpPr>
        <p:spPr>
          <a:xfrm>
            <a:off x="8424840" y="5289431"/>
            <a:ext cx="445576"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5" idx="1"/>
          </p:cNvCxnSpPr>
          <p:nvPr userDrawn="1"/>
        </p:nvCxnSpPr>
        <p:spPr>
          <a:xfrm>
            <a:off x="356039" y="4561633"/>
            <a:ext cx="238542" cy="7718"/>
          </a:xfrm>
          <a:prstGeom prst="line">
            <a:avLst/>
          </a:prstGeom>
          <a:ln w="12700" cmpd="sng">
            <a:solidFill>
              <a:srgbClr val="4B2582"/>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83"/>
          <p:cNvCxnSpPr>
            <a:stCxn id="42" idx="1"/>
            <a:endCxn id="73" idx="1"/>
          </p:cNvCxnSpPr>
          <p:nvPr userDrawn="1"/>
        </p:nvCxnSpPr>
        <p:spPr>
          <a:xfrm rot="10800000" flipV="1">
            <a:off x="589126" y="3849271"/>
            <a:ext cx="7554" cy="1080120"/>
          </a:xfrm>
          <a:prstGeom prst="bentConnector3">
            <a:avLst>
              <a:gd name="adj1" fmla="val 3126211"/>
            </a:avLst>
          </a:prstGeom>
          <a:ln w="12700" cmpd="sng">
            <a:solidFill>
              <a:srgbClr val="4B2582"/>
            </a:solidFill>
            <a:prstDash val="dash"/>
          </a:ln>
          <a:effectLst/>
        </p:spPr>
        <p:style>
          <a:lnRef idx="3">
            <a:schemeClr val="dk1"/>
          </a:lnRef>
          <a:fillRef idx="0">
            <a:schemeClr val="dk1"/>
          </a:fillRef>
          <a:effectRef idx="2">
            <a:schemeClr val="dk1"/>
          </a:effectRef>
          <a:fontRef idx="minor">
            <a:schemeClr val="tx1"/>
          </a:fontRef>
        </p:style>
      </p:cxnSp>
      <p:sp>
        <p:nvSpPr>
          <p:cNvPr id="73" name="Rounded Rectangle 72"/>
          <p:cNvSpPr/>
          <p:nvPr userDrawn="1"/>
        </p:nvSpPr>
        <p:spPr>
          <a:xfrm>
            <a:off x="589126" y="4773201"/>
            <a:ext cx="935860" cy="312379"/>
          </a:xfrm>
          <a:prstGeom prst="roundRect">
            <a:avLst>
              <a:gd name="adj" fmla="val 0"/>
            </a:avLst>
          </a:prstGeom>
          <a:solidFill>
            <a:schemeClr val="bg1">
              <a:lumMod val="85000"/>
            </a:schemeClr>
          </a:solidFill>
          <a:ln w="12700" cap="sq" cmpd="sng">
            <a:solidFill>
              <a:srgbClr val="4B2582"/>
            </a:solidFill>
            <a:prstDash val="dash"/>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5"/>
                </a:solidFill>
                <a:ea typeface="AppleGothic"/>
                <a:cs typeface="AppleGothic"/>
              </a:rPr>
              <a:t>Canada</a:t>
            </a:r>
          </a:p>
        </p:txBody>
      </p:sp>
      <p:cxnSp>
        <p:nvCxnSpPr>
          <p:cNvPr id="113" name="Elbow Connector 112"/>
          <p:cNvCxnSpPr>
            <a:stCxn id="38" idx="3"/>
            <a:endCxn id="72" idx="3"/>
          </p:cNvCxnSpPr>
          <p:nvPr userDrawn="1"/>
        </p:nvCxnSpPr>
        <p:spPr>
          <a:xfrm flipH="1">
            <a:off x="6199429" y="2436312"/>
            <a:ext cx="291523" cy="2853119"/>
          </a:xfrm>
          <a:prstGeom prst="bentConnector3">
            <a:avLst>
              <a:gd name="adj1" fmla="val -81972"/>
            </a:avLst>
          </a:prstGeom>
          <a:ln w="12700" cmpd="sng">
            <a:solidFill>
              <a:srgbClr val="4B2582"/>
            </a:solidFill>
          </a:ln>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userDrawn="1"/>
        </p:nvSpPr>
        <p:spPr>
          <a:xfrm>
            <a:off x="3831895" y="1268760"/>
            <a:ext cx="1480210" cy="44640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1400" b="1" dirty="0">
                <a:solidFill>
                  <a:schemeClr val="accent1"/>
                </a:solidFill>
                <a:ea typeface="AppleGothic"/>
                <a:cs typeface="AppleGothic"/>
              </a:rPr>
              <a:t>Managing Director</a:t>
            </a:r>
          </a:p>
        </p:txBody>
      </p:sp>
      <p:sp>
        <p:nvSpPr>
          <p:cNvPr id="36" name="Rounded Rectangle 35"/>
          <p:cNvSpPr/>
          <p:nvPr userDrawn="1"/>
        </p:nvSpPr>
        <p:spPr>
          <a:xfrm>
            <a:off x="226794" y="2195112"/>
            <a:ext cx="1630354" cy="48240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1400" b="1" dirty="0">
                <a:solidFill>
                  <a:schemeClr val="accent2"/>
                </a:solidFill>
                <a:ea typeface="AppleGothic"/>
                <a:cs typeface="AppleGothic"/>
              </a:rPr>
              <a:t>Political</a:t>
            </a:r>
            <a:endParaRPr lang="en-US" sz="1400" dirty="0">
              <a:solidFill>
                <a:schemeClr val="accent2"/>
              </a:solidFill>
              <a:ea typeface="AppleGothic"/>
              <a:cs typeface="AppleGothic"/>
            </a:endParaRPr>
          </a:p>
        </p:txBody>
      </p:sp>
      <p:sp>
        <p:nvSpPr>
          <p:cNvPr id="38" name="Rounded Rectangle 37"/>
          <p:cNvSpPr/>
          <p:nvPr userDrawn="1"/>
        </p:nvSpPr>
        <p:spPr>
          <a:xfrm>
            <a:off x="4860598" y="2195112"/>
            <a:ext cx="1630354" cy="48240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1400" b="1" dirty="0">
                <a:solidFill>
                  <a:schemeClr val="accent2"/>
                </a:solidFill>
                <a:ea typeface="AppleGothic"/>
                <a:cs typeface="AppleGothic"/>
              </a:rPr>
              <a:t>International</a:t>
            </a:r>
            <a:endParaRPr lang="en-US" sz="1400" dirty="0">
              <a:solidFill>
                <a:schemeClr val="accent2"/>
              </a:solidFill>
              <a:ea typeface="AppleGothic"/>
              <a:cs typeface="AppleGothic"/>
            </a:endParaRPr>
          </a:p>
        </p:txBody>
      </p:sp>
      <p:sp>
        <p:nvSpPr>
          <p:cNvPr id="39" name="Rounded Rectangle 38"/>
          <p:cNvSpPr/>
          <p:nvPr userDrawn="1"/>
        </p:nvSpPr>
        <p:spPr>
          <a:xfrm>
            <a:off x="6998208" y="2195112"/>
            <a:ext cx="1630354" cy="48240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1400" b="1" dirty="0">
                <a:solidFill>
                  <a:schemeClr val="accent2"/>
                </a:solidFill>
                <a:ea typeface="AppleGothic"/>
                <a:cs typeface="AppleGothic"/>
              </a:rPr>
              <a:t>Director of Finance</a:t>
            </a:r>
            <a:endParaRPr lang="en-US" sz="1400" dirty="0">
              <a:solidFill>
                <a:schemeClr val="accent2"/>
              </a:solidFill>
              <a:ea typeface="AppleGothic"/>
              <a:cs typeface="AppleGothic"/>
            </a:endParaRPr>
          </a:p>
        </p:txBody>
      </p:sp>
      <p:sp>
        <p:nvSpPr>
          <p:cNvPr id="40" name="Rounded Rectangle 39"/>
          <p:cNvSpPr/>
          <p:nvPr userDrawn="1"/>
        </p:nvSpPr>
        <p:spPr>
          <a:xfrm>
            <a:off x="2226575" y="3059208"/>
            <a:ext cx="1025055" cy="44640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1000" b="1" dirty="0">
                <a:solidFill>
                  <a:schemeClr val="accent3"/>
                </a:solidFill>
                <a:ea typeface="AppleGothic"/>
                <a:cs typeface="AppleGothic"/>
              </a:rPr>
              <a:t>Commercial</a:t>
            </a:r>
            <a:endParaRPr lang="en-US" sz="1000" dirty="0">
              <a:solidFill>
                <a:schemeClr val="accent3"/>
              </a:solidFill>
              <a:ea typeface="AppleGothic"/>
              <a:cs typeface="AppleGothic"/>
            </a:endParaRPr>
          </a:p>
        </p:txBody>
      </p:sp>
      <p:sp>
        <p:nvSpPr>
          <p:cNvPr id="41" name="Rounded Rectangle 40"/>
          <p:cNvSpPr/>
          <p:nvPr userDrawn="1"/>
        </p:nvSpPr>
        <p:spPr>
          <a:xfrm>
            <a:off x="3347864" y="3059208"/>
            <a:ext cx="1025055" cy="44640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1000" b="1" dirty="0">
                <a:solidFill>
                  <a:schemeClr val="accent3"/>
                </a:solidFill>
                <a:ea typeface="AppleGothic"/>
                <a:cs typeface="AppleGothic"/>
              </a:rPr>
              <a:t>Departments</a:t>
            </a:r>
            <a:endParaRPr lang="en-US" sz="1000" dirty="0">
              <a:solidFill>
                <a:schemeClr val="accent3"/>
              </a:solidFill>
              <a:ea typeface="AppleGothic"/>
              <a:cs typeface="AppleGothic"/>
            </a:endParaRPr>
          </a:p>
        </p:txBody>
      </p:sp>
      <p:cxnSp>
        <p:nvCxnSpPr>
          <p:cNvPr id="243" name="Straight Connector 242"/>
          <p:cNvCxnSpPr/>
          <p:nvPr userDrawn="1"/>
        </p:nvCxnSpPr>
        <p:spPr>
          <a:xfrm flipH="1">
            <a:off x="3275856" y="1979088"/>
            <a:ext cx="2208" cy="200347"/>
          </a:xfrm>
          <a:prstGeom prst="line">
            <a:avLst/>
          </a:prstGeom>
          <a:ln w="12700" cap="sq" cmpd="sng">
            <a:solidFill>
              <a:srgbClr val="4B2582"/>
            </a:solidFill>
            <a:prstDash val="solid"/>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24" idx="3"/>
          </p:cNvCxnSpPr>
          <p:nvPr userDrawn="1"/>
        </p:nvCxnSpPr>
        <p:spPr>
          <a:xfrm>
            <a:off x="6193522" y="4209311"/>
            <a:ext cx="538718"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36" idx="2"/>
            <a:endCxn id="42" idx="0"/>
          </p:cNvCxnSpPr>
          <p:nvPr userDrawn="1"/>
        </p:nvCxnSpPr>
        <p:spPr>
          <a:xfrm>
            <a:off x="1041971" y="2677512"/>
            <a:ext cx="10547" cy="1015569"/>
          </a:xfrm>
          <a:prstGeom prst="line">
            <a:avLst/>
          </a:prstGeom>
          <a:ln w="12700" cap="sq" cmpd="sng">
            <a:solidFill>
              <a:srgbClr val="4B2582"/>
            </a:solidFill>
            <a:prstDash val="solid"/>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37" idx="2"/>
          </p:cNvCxnSpPr>
          <p:nvPr userDrawn="1"/>
        </p:nvCxnSpPr>
        <p:spPr>
          <a:xfrm flipH="1">
            <a:off x="3296816" y="2677512"/>
            <a:ext cx="3262" cy="225345"/>
          </a:xfrm>
          <a:prstGeom prst="line">
            <a:avLst/>
          </a:prstGeom>
          <a:ln w="12700" cap="sq" cmpd="sng">
            <a:solidFill>
              <a:srgbClr val="4B2582"/>
            </a:solidFill>
            <a:prstDash val="solid"/>
          </a:ln>
        </p:spPr>
        <p:style>
          <a:lnRef idx="1">
            <a:schemeClr val="accent1"/>
          </a:lnRef>
          <a:fillRef idx="0">
            <a:schemeClr val="accent1"/>
          </a:fillRef>
          <a:effectRef idx="0">
            <a:schemeClr val="accent1"/>
          </a:effectRef>
          <a:fontRef idx="minor">
            <a:schemeClr val="tx1"/>
          </a:fontRef>
        </p:style>
      </p:cxnSp>
      <p:sp>
        <p:nvSpPr>
          <p:cNvPr id="37" name="Rounded Rectangle 36"/>
          <p:cNvSpPr/>
          <p:nvPr userDrawn="1"/>
        </p:nvSpPr>
        <p:spPr>
          <a:xfrm>
            <a:off x="2484901" y="2195112"/>
            <a:ext cx="1630354" cy="482400"/>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1400" b="1" dirty="0">
                <a:solidFill>
                  <a:schemeClr val="accent2"/>
                </a:solidFill>
                <a:ea typeface="AppleGothic"/>
                <a:cs typeface="AppleGothic"/>
              </a:rPr>
              <a:t>Commercial Director</a:t>
            </a:r>
            <a:endParaRPr lang="en-US" sz="1400" dirty="0">
              <a:solidFill>
                <a:schemeClr val="accent2"/>
              </a:solidFill>
              <a:ea typeface="AppleGothic"/>
              <a:cs typeface="AppleGothic"/>
            </a:endParaRPr>
          </a:p>
        </p:txBody>
      </p:sp>
      <p:sp>
        <p:nvSpPr>
          <p:cNvPr id="70" name="Rounded Rectangle 69"/>
          <p:cNvSpPr/>
          <p:nvPr userDrawn="1"/>
        </p:nvSpPr>
        <p:spPr>
          <a:xfrm>
            <a:off x="5179159" y="4773201"/>
            <a:ext cx="1020270"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prstDash val="solid"/>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smtClean="0">
                <a:solidFill>
                  <a:schemeClr val="accent4"/>
                </a:solidFill>
                <a:ea typeface="AppleGothic"/>
                <a:cs typeface="AppleGothic"/>
              </a:rPr>
              <a:t>Sweden</a:t>
            </a:r>
            <a:endParaRPr lang="en-US" sz="900" dirty="0">
              <a:solidFill>
                <a:schemeClr val="accent4"/>
              </a:solidFill>
              <a:ea typeface="AppleGothic"/>
              <a:cs typeface="AppleGothic"/>
            </a:endParaRPr>
          </a:p>
        </p:txBody>
      </p:sp>
      <p:sp>
        <p:nvSpPr>
          <p:cNvPr id="72" name="Rounded Rectangle 71"/>
          <p:cNvSpPr/>
          <p:nvPr userDrawn="1"/>
        </p:nvSpPr>
        <p:spPr>
          <a:xfrm>
            <a:off x="5179159" y="5133241"/>
            <a:ext cx="1020270"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prstDash val="solid"/>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a:solidFill>
                  <a:schemeClr val="accent4"/>
                </a:solidFill>
                <a:ea typeface="AppleGothic"/>
                <a:cs typeface="AppleGothic"/>
              </a:rPr>
              <a:t>Due Diligence</a:t>
            </a:r>
          </a:p>
        </p:txBody>
      </p:sp>
      <p:cxnSp>
        <p:nvCxnSpPr>
          <p:cNvPr id="74" name="Straight Connector 73"/>
          <p:cNvCxnSpPr>
            <a:stCxn id="70" idx="3"/>
          </p:cNvCxnSpPr>
          <p:nvPr userDrawn="1"/>
        </p:nvCxnSpPr>
        <p:spPr>
          <a:xfrm>
            <a:off x="6199429" y="4929391"/>
            <a:ext cx="532811"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2" idx="3"/>
          </p:cNvCxnSpPr>
          <p:nvPr userDrawn="1"/>
        </p:nvCxnSpPr>
        <p:spPr>
          <a:xfrm>
            <a:off x="6199429" y="4569351"/>
            <a:ext cx="532811" cy="202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sp>
        <p:nvSpPr>
          <p:cNvPr id="103"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21B4E54D-CEAF-6641-8BB8-3CC48BCD1173}" type="datetime1">
              <a:rPr lang="en-GB" smtClean="0"/>
              <a:t>25/09/2016</a:t>
            </a:fld>
            <a:endParaRPr lang="en-US" dirty="0"/>
          </a:p>
        </p:txBody>
      </p:sp>
      <p:sp>
        <p:nvSpPr>
          <p:cNvPr id="104"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sp>
        <p:nvSpPr>
          <p:cNvPr id="69" name="Rounded Rectangle 68"/>
          <p:cNvSpPr/>
          <p:nvPr userDrawn="1"/>
        </p:nvSpPr>
        <p:spPr>
          <a:xfrm>
            <a:off x="2220041" y="5141065"/>
            <a:ext cx="1002843" cy="312379"/>
          </a:xfrm>
          <a:prstGeom prst="roundRect">
            <a:avLst>
              <a:gd name="adj" fmla="val 0"/>
            </a:avLst>
          </a:prstGeom>
          <a:gradFill flip="none" rotWithShape="1">
            <a:gsLst>
              <a:gs pos="100000">
                <a:schemeClr val="bg1"/>
              </a:gs>
              <a:gs pos="0">
                <a:schemeClr val="bg2"/>
              </a:gs>
            </a:gsLst>
            <a:lin ang="2700000" scaled="0"/>
            <a:tileRect/>
          </a:gradFill>
          <a:ln w="12700" cap="sq" cmpd="sng">
            <a:solidFill>
              <a:srgbClr val="401C7E"/>
            </a:solidFill>
          </a:ln>
          <a:effectLst/>
        </p:spPr>
        <p:style>
          <a:lnRef idx="1">
            <a:schemeClr val="dk1"/>
          </a:lnRef>
          <a:fillRef idx="2">
            <a:schemeClr val="dk1"/>
          </a:fillRef>
          <a:effectRef idx="1">
            <a:schemeClr val="dk1"/>
          </a:effectRef>
          <a:fontRef idx="minor">
            <a:schemeClr val="dk1"/>
          </a:fontRef>
        </p:style>
        <p:txBody>
          <a:bodyPr lIns="127874" tIns="63939" rIns="127874" bIns="63939" anchor="ctr"/>
          <a:lstStyle/>
          <a:p>
            <a:pPr algn="ctr" defTabSz="639381">
              <a:defRPr/>
            </a:pPr>
            <a:r>
              <a:rPr lang="en-US" sz="900" dirty="0" smtClean="0">
                <a:solidFill>
                  <a:schemeClr val="accent4"/>
                </a:solidFill>
                <a:ea typeface="AppleGothic"/>
                <a:cs typeface="AppleGothic"/>
              </a:rPr>
              <a:t>Due Diligence</a:t>
            </a:r>
            <a:endParaRPr lang="en-US" sz="900" dirty="0">
              <a:solidFill>
                <a:schemeClr val="accent4"/>
              </a:solidFill>
              <a:ea typeface="AppleGothic"/>
              <a:cs typeface="AppleGothic"/>
            </a:endParaRPr>
          </a:p>
        </p:txBody>
      </p:sp>
      <p:cxnSp>
        <p:nvCxnSpPr>
          <p:cNvPr id="76" name="Straight Connector 75"/>
          <p:cNvCxnSpPr>
            <a:stCxn id="31" idx="1"/>
          </p:cNvCxnSpPr>
          <p:nvPr userDrawn="1"/>
        </p:nvCxnSpPr>
        <p:spPr>
          <a:xfrm flipH="1" flipV="1">
            <a:off x="1973910" y="4926896"/>
            <a:ext cx="241146" cy="2495"/>
          </a:xfrm>
          <a:prstGeom prst="line">
            <a:avLst/>
          </a:prstGeom>
          <a:ln w="12700" cmpd="sng">
            <a:solidFill>
              <a:srgbClr val="4B25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98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_our story">
    <p:spTree>
      <p:nvGrpSpPr>
        <p:cNvPr id="1" name=""/>
        <p:cNvGrpSpPr/>
        <p:nvPr/>
      </p:nvGrpSpPr>
      <p:grpSpPr>
        <a:xfrm>
          <a:off x="0" y="0"/>
          <a:ext cx="0" cy="0"/>
          <a:chOff x="0" y="0"/>
          <a:chExt cx="0" cy="0"/>
        </a:xfrm>
      </p:grpSpPr>
      <p:cxnSp>
        <p:nvCxnSpPr>
          <p:cNvPr id="33" name="Straight Connector 32"/>
          <p:cNvCxnSpPr/>
          <p:nvPr userDrawn="1"/>
        </p:nvCxnSpPr>
        <p:spPr>
          <a:xfrm>
            <a:off x="1122487" y="1587500"/>
            <a:ext cx="0" cy="1768475"/>
          </a:xfrm>
          <a:prstGeom prst="line">
            <a:avLst/>
          </a:prstGeom>
          <a:ln w="12700" cmpd="sng">
            <a:solidFill>
              <a:srgbClr val="0F706C"/>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2812998" y="963789"/>
            <a:ext cx="0" cy="2394655"/>
          </a:xfrm>
          <a:prstGeom prst="line">
            <a:avLst/>
          </a:prstGeom>
          <a:ln w="12700" cmpd="sng">
            <a:solidFill>
              <a:srgbClr val="1D4D79"/>
            </a:solidFill>
            <a:headEnd type="ova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5663445" y="1302456"/>
            <a:ext cx="0" cy="2041877"/>
          </a:xfrm>
          <a:prstGeom prst="line">
            <a:avLst/>
          </a:prstGeom>
          <a:ln w="12700" cmpd="sng">
            <a:solidFill>
              <a:srgbClr val="401C7E"/>
            </a:solidFill>
            <a:headEnd type="ova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379662" y="3344333"/>
            <a:ext cx="17338" cy="1481668"/>
          </a:xfrm>
          <a:prstGeom prst="line">
            <a:avLst/>
          </a:prstGeom>
          <a:ln w="12700" cmpd="sng">
            <a:solidFill>
              <a:srgbClr val="0F706C"/>
            </a:solidFill>
            <a:headEnd type="ova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flipV="1">
            <a:off x="3637439" y="3358444"/>
            <a:ext cx="0" cy="1693335"/>
          </a:xfrm>
          <a:prstGeom prst="line">
            <a:avLst/>
          </a:prstGeom>
          <a:ln w="12700" cmpd="sng">
            <a:solidFill>
              <a:srgbClr val="1D4D79"/>
            </a:solidFill>
            <a:headEnd type="oval"/>
          </a:ln>
          <a:effectLst/>
        </p:spPr>
        <p:style>
          <a:lnRef idx="2">
            <a:schemeClr val="accent1"/>
          </a:lnRef>
          <a:fillRef idx="0">
            <a:schemeClr val="accent1"/>
          </a:fillRef>
          <a:effectRef idx="1">
            <a:schemeClr val="accent1"/>
          </a:effectRef>
          <a:fontRef idx="minor">
            <a:schemeClr val="tx1"/>
          </a:fontRef>
        </p:style>
      </p:cxnSp>
      <p:sp>
        <p:nvSpPr>
          <p:cNvPr id="16" name="Title 2"/>
          <p:cNvSpPr>
            <a:spLocks noGrp="1"/>
          </p:cNvSpPr>
          <p:nvPr>
            <p:ph type="title" hasCustomPrompt="1"/>
          </p:nvPr>
        </p:nvSpPr>
        <p:spPr>
          <a:xfrm>
            <a:off x="107504" y="28373"/>
            <a:ext cx="7344816" cy="376291"/>
          </a:xfrm>
          <a:prstGeom prst="rect">
            <a:avLst/>
          </a:prstGeom>
        </p:spPr>
        <p:txBody>
          <a:bodyPr vert="horz"/>
          <a:lstStyle>
            <a:lvl1pPr algn="l">
              <a:defRPr sz="2000" b="0"/>
            </a:lvl1pPr>
          </a:lstStyle>
          <a:p>
            <a:r>
              <a:rPr lang="en-GB" dirty="0" smtClean="0"/>
              <a:t>our story</a:t>
            </a:r>
            <a:endParaRPr lang="en-US" dirty="0"/>
          </a:p>
        </p:txBody>
      </p:sp>
      <p:sp>
        <p:nvSpPr>
          <p:cNvPr id="19" name="Text Placeholder 21"/>
          <p:cNvSpPr>
            <a:spLocks noGrp="1"/>
          </p:cNvSpPr>
          <p:nvPr>
            <p:ph type="body" sz="quarter" idx="14" hasCustomPrompt="1"/>
          </p:nvPr>
        </p:nvSpPr>
        <p:spPr>
          <a:xfrm>
            <a:off x="107504" y="416863"/>
            <a:ext cx="7344233" cy="275833"/>
          </a:xfrm>
          <a:prstGeom prst="rect">
            <a:avLst/>
          </a:prstGeom>
        </p:spPr>
        <p:txBody>
          <a:bodyPr vert="horz"/>
          <a:lstStyle>
            <a:lvl1pPr marL="0" indent="0">
              <a:buNone/>
              <a:defRPr sz="1400">
                <a:solidFill>
                  <a:schemeClr val="bg1">
                    <a:lumMod val="50000"/>
                  </a:schemeClr>
                </a:solidFill>
              </a:defRPr>
            </a:lvl1pPr>
          </a:lstStyle>
          <a:p>
            <a:pPr lvl="0"/>
            <a:r>
              <a:rPr lang="en-GB" dirty="0" smtClean="0"/>
              <a:t>subheading</a:t>
            </a:r>
            <a:endParaRPr lang="en-US" dirty="0"/>
          </a:p>
        </p:txBody>
      </p:sp>
      <p:pic>
        <p:nvPicPr>
          <p:cNvPr id="26" name="Picture 25" descr="Natural Power 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27" name="Straight Connector 26"/>
          <p:cNvCxnSpPr/>
          <p:nvPr userDrawn="1"/>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8" name="Date Placeholder 3"/>
          <p:cNvSpPr>
            <a:spLocks noGrp="1"/>
          </p:cNvSpPr>
          <p:nvPr>
            <p:ph type="dt" sz="half" idx="2"/>
          </p:nvPr>
        </p:nvSpPr>
        <p:spPr>
          <a:xfrm>
            <a:off x="7848932" y="6346813"/>
            <a:ext cx="971540" cy="250539"/>
          </a:xfrm>
          <a:prstGeom prst="rect">
            <a:avLst/>
          </a:prstGeom>
        </p:spPr>
        <p:txBody>
          <a:bodyPr/>
          <a:lstStyle>
            <a:lvl1pPr algn="r">
              <a:defRPr sz="900">
                <a:solidFill>
                  <a:srgbClr val="FFFFFF"/>
                </a:solidFill>
              </a:defRPr>
            </a:lvl1pPr>
          </a:lstStyle>
          <a:p>
            <a:pPr defTabSz="457200"/>
            <a:fld id="{AB5927D2-95BB-F44B-8EF2-651713981735}" type="datetime1">
              <a:rPr lang="en-GB" smtClean="0"/>
              <a:t>25/09/2016</a:t>
            </a:fld>
            <a:endParaRPr lang="en-US" dirty="0"/>
          </a:p>
        </p:txBody>
      </p:sp>
      <p:sp>
        <p:nvSpPr>
          <p:cNvPr id="9"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cxnSp>
        <p:nvCxnSpPr>
          <p:cNvPr id="10" name="Straight Connector 9"/>
          <p:cNvCxnSpPr/>
          <p:nvPr userDrawn="1"/>
        </p:nvCxnSpPr>
        <p:spPr>
          <a:xfrm flipH="1">
            <a:off x="179512" y="3356992"/>
            <a:ext cx="8640960" cy="0"/>
          </a:xfrm>
          <a:prstGeom prst="line">
            <a:avLst/>
          </a:prstGeom>
          <a:ln w="15875">
            <a:gradFill flip="none" rotWithShape="1">
              <a:gsLst>
                <a:gs pos="0">
                  <a:srgbClr val="4B2582"/>
                </a:gs>
                <a:gs pos="100000">
                  <a:srgbClr val="118062"/>
                </a:gs>
              </a:gsLst>
              <a:lin ang="0" scaled="1"/>
              <a:tileRect/>
            </a:gra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userDrawn="1"/>
        </p:nvSpPr>
        <p:spPr>
          <a:xfrm>
            <a:off x="179512" y="2564904"/>
            <a:ext cx="1584176" cy="584775"/>
          </a:xfrm>
          <a:prstGeom prst="rect">
            <a:avLst/>
          </a:prstGeom>
          <a:solidFill>
            <a:srgbClr val="FFFFFF">
              <a:alpha val="80000"/>
            </a:srgbClr>
          </a:solidFill>
        </p:spPr>
        <p:txBody>
          <a:bodyPr wrap="square" rtlCol="0">
            <a:spAutoFit/>
          </a:bodyPr>
          <a:lstStyle/>
          <a:p>
            <a:r>
              <a:rPr lang="en-US" sz="1400" b="1" kern="1200" dirty="0" smtClean="0">
                <a:solidFill>
                  <a:srgbClr val="118062"/>
                </a:solidFill>
                <a:latin typeface="+mn-lt"/>
                <a:ea typeface="+mn-ea"/>
                <a:cs typeface="+mn-cs"/>
              </a:rPr>
              <a:t>1995</a:t>
            </a:r>
          </a:p>
          <a:p>
            <a:pPr marL="171450" indent="-171450">
              <a:buFont typeface="Arial"/>
              <a:buChar char="•"/>
            </a:pPr>
            <a:r>
              <a:rPr lang="en-US" sz="900" kern="1200" dirty="0" smtClean="0">
                <a:solidFill>
                  <a:schemeClr val="tx1"/>
                </a:solidFill>
                <a:latin typeface="+mn-lt"/>
                <a:ea typeface="+mn-ea"/>
                <a:cs typeface="+mn-cs"/>
              </a:rPr>
              <a:t>Natural Power was established</a:t>
            </a:r>
            <a:endParaRPr lang="en-US" sz="900" dirty="0"/>
          </a:p>
        </p:txBody>
      </p:sp>
      <p:sp>
        <p:nvSpPr>
          <p:cNvPr id="11" name="TextBox 10"/>
          <p:cNvSpPr txBox="1"/>
          <p:nvPr userDrawn="1"/>
        </p:nvSpPr>
        <p:spPr>
          <a:xfrm>
            <a:off x="323528" y="3735903"/>
            <a:ext cx="1872208" cy="723275"/>
          </a:xfrm>
          <a:prstGeom prst="rect">
            <a:avLst/>
          </a:prstGeom>
          <a:solidFill>
            <a:srgbClr val="FFFFFF">
              <a:alpha val="80000"/>
            </a:srgbClr>
          </a:solidFill>
        </p:spPr>
        <p:txBody>
          <a:bodyPr wrap="square" rtlCol="0">
            <a:spAutoFit/>
          </a:bodyPr>
          <a:lstStyle/>
          <a:p>
            <a:r>
              <a:rPr lang="en-US" sz="1400" b="1" kern="1200" dirty="0" smtClean="0">
                <a:solidFill>
                  <a:srgbClr val="118062"/>
                </a:solidFill>
                <a:latin typeface="+mn-lt"/>
                <a:ea typeface="+mn-ea"/>
                <a:cs typeface="+mn-cs"/>
              </a:rPr>
              <a:t>2000</a:t>
            </a:r>
          </a:p>
          <a:p>
            <a:pPr marL="171450" indent="-171450">
              <a:buFont typeface="Arial"/>
              <a:buChar char="•"/>
            </a:pPr>
            <a:r>
              <a:rPr lang="en-US" sz="900" kern="1200" dirty="0" smtClean="0">
                <a:solidFill>
                  <a:schemeClr val="tx1"/>
                </a:solidFill>
                <a:latin typeface="+mn-lt"/>
                <a:ea typeface="+mn-ea"/>
                <a:cs typeface="+mn-cs"/>
              </a:rPr>
              <a:t>Acquired by Fred. Olsen Ltd. </a:t>
            </a:r>
          </a:p>
          <a:p>
            <a:pPr marL="171450" indent="-171450">
              <a:buFont typeface="Arial"/>
              <a:buChar char="•"/>
            </a:pPr>
            <a:r>
              <a:rPr lang="en-US" sz="900" kern="1200" dirty="0" smtClean="0">
                <a:solidFill>
                  <a:schemeClr val="tx1"/>
                </a:solidFill>
                <a:latin typeface="+mn-lt"/>
                <a:ea typeface="+mn-ea"/>
                <a:cs typeface="+mn-cs"/>
              </a:rPr>
              <a:t>Move from Glasgow to Forrest Estate</a:t>
            </a:r>
            <a:endParaRPr lang="en-US" sz="900" dirty="0"/>
          </a:p>
        </p:txBody>
      </p:sp>
      <p:sp>
        <p:nvSpPr>
          <p:cNvPr id="12" name="TextBox 11"/>
          <p:cNvSpPr txBox="1"/>
          <p:nvPr userDrawn="1"/>
        </p:nvSpPr>
        <p:spPr>
          <a:xfrm>
            <a:off x="1115616" y="1412776"/>
            <a:ext cx="1584176" cy="584775"/>
          </a:xfrm>
          <a:prstGeom prst="rect">
            <a:avLst/>
          </a:prstGeom>
          <a:noFill/>
        </p:spPr>
        <p:txBody>
          <a:bodyPr wrap="square" rtlCol="0">
            <a:spAutoFit/>
          </a:bodyPr>
          <a:lstStyle/>
          <a:p>
            <a:r>
              <a:rPr lang="en-US" sz="1400" b="1" kern="1200" dirty="0" smtClean="0">
                <a:solidFill>
                  <a:srgbClr val="0F706C"/>
                </a:solidFill>
                <a:latin typeface="+mn-lt"/>
                <a:ea typeface="+mn-ea"/>
                <a:cs typeface="+mn-cs"/>
              </a:rPr>
              <a:t>2005</a:t>
            </a:r>
          </a:p>
          <a:p>
            <a:pPr marL="171450" indent="-171450">
              <a:buFont typeface="Arial"/>
              <a:buChar char="•"/>
            </a:pPr>
            <a:r>
              <a:rPr lang="en-US" sz="900" kern="1200" dirty="0" smtClean="0">
                <a:solidFill>
                  <a:schemeClr val="tx1"/>
                </a:solidFill>
                <a:latin typeface="+mn-lt"/>
                <a:ea typeface="+mn-ea"/>
                <a:cs typeface="+mn-cs"/>
              </a:rPr>
              <a:t>Office opens in </a:t>
            </a:r>
            <a:r>
              <a:rPr lang="en-US" sz="900" kern="1200" dirty="0" err="1" smtClean="0">
                <a:solidFill>
                  <a:schemeClr val="tx1"/>
                </a:solidFill>
                <a:latin typeface="+mn-lt"/>
                <a:ea typeface="+mn-ea"/>
                <a:cs typeface="+mn-cs"/>
              </a:rPr>
              <a:t>Aberystwyth</a:t>
            </a:r>
            <a:r>
              <a:rPr lang="en-US" sz="900" kern="1200" dirty="0" smtClean="0">
                <a:solidFill>
                  <a:schemeClr val="tx1"/>
                </a:solidFill>
                <a:latin typeface="+mn-lt"/>
                <a:ea typeface="+mn-ea"/>
                <a:cs typeface="+mn-cs"/>
              </a:rPr>
              <a:t>, Wales</a:t>
            </a:r>
            <a:endParaRPr lang="en-US" sz="900" dirty="0"/>
          </a:p>
        </p:txBody>
      </p:sp>
      <p:sp>
        <p:nvSpPr>
          <p:cNvPr id="13" name="TextBox 12"/>
          <p:cNvSpPr txBox="1"/>
          <p:nvPr userDrawn="1"/>
        </p:nvSpPr>
        <p:spPr>
          <a:xfrm>
            <a:off x="1403648" y="4672007"/>
            <a:ext cx="2088232" cy="723275"/>
          </a:xfrm>
          <a:prstGeom prst="rect">
            <a:avLst/>
          </a:prstGeom>
          <a:noFill/>
        </p:spPr>
        <p:txBody>
          <a:bodyPr wrap="square" rtlCol="0">
            <a:spAutoFit/>
          </a:bodyPr>
          <a:lstStyle/>
          <a:p>
            <a:r>
              <a:rPr lang="en-US" sz="1400" b="1" kern="1200" dirty="0" smtClean="0">
                <a:solidFill>
                  <a:srgbClr val="0F706C"/>
                </a:solidFill>
                <a:latin typeface="+mn-lt"/>
                <a:ea typeface="+mn-ea"/>
                <a:cs typeface="+mn-cs"/>
              </a:rPr>
              <a:t>2007</a:t>
            </a:r>
          </a:p>
          <a:p>
            <a:pPr marL="171450" indent="-171450">
              <a:buFont typeface="Arial"/>
              <a:buChar char="•"/>
            </a:pPr>
            <a:r>
              <a:rPr lang="en-US" sz="900" kern="1200" dirty="0" err="1" smtClean="0">
                <a:solidFill>
                  <a:schemeClr val="tx1"/>
                </a:solidFill>
                <a:latin typeface="+mn-lt"/>
                <a:ea typeface="+mn-ea"/>
                <a:cs typeface="+mn-cs"/>
              </a:rPr>
              <a:t>ZephIR</a:t>
            </a:r>
            <a:r>
              <a:rPr lang="en-US" sz="900" kern="1200" dirty="0" smtClean="0">
                <a:solidFill>
                  <a:schemeClr val="tx1"/>
                </a:solidFill>
                <a:latin typeface="+mn-lt"/>
                <a:ea typeface="+mn-ea"/>
                <a:cs typeface="+mn-cs"/>
              </a:rPr>
              <a:t> acquired by Natural Power </a:t>
            </a:r>
          </a:p>
          <a:p>
            <a:pPr marL="171450" indent="-171450">
              <a:buFont typeface="Arial"/>
              <a:buChar char="•"/>
            </a:pPr>
            <a:r>
              <a:rPr lang="en-US" sz="900" kern="1200" dirty="0" smtClean="0">
                <a:solidFill>
                  <a:schemeClr val="tx1"/>
                </a:solidFill>
                <a:latin typeface="+mn-lt"/>
                <a:ea typeface="+mn-ea"/>
                <a:cs typeface="+mn-cs"/>
              </a:rPr>
              <a:t>Office opens in Falkirk, Scotland </a:t>
            </a:r>
          </a:p>
          <a:p>
            <a:pPr marL="171450" indent="-171450">
              <a:buFont typeface="Arial"/>
              <a:buChar char="•"/>
            </a:pPr>
            <a:r>
              <a:rPr lang="en-US" sz="900" kern="1200" dirty="0" err="1" smtClean="0">
                <a:solidFill>
                  <a:schemeClr val="tx1"/>
                </a:solidFill>
                <a:latin typeface="+mn-lt"/>
                <a:ea typeface="+mn-ea"/>
                <a:cs typeface="+mn-cs"/>
              </a:rPr>
              <a:t>Ventec</a:t>
            </a:r>
            <a:r>
              <a:rPr lang="en-US" sz="900" kern="1200" dirty="0" smtClean="0">
                <a:solidFill>
                  <a:schemeClr val="tx1"/>
                </a:solidFill>
                <a:latin typeface="+mn-lt"/>
                <a:ea typeface="+mn-ea"/>
                <a:cs typeface="+mn-cs"/>
              </a:rPr>
              <a:t> acquired by Natural Power</a:t>
            </a:r>
            <a:endParaRPr lang="en-US" sz="900" dirty="0"/>
          </a:p>
        </p:txBody>
      </p:sp>
      <p:sp>
        <p:nvSpPr>
          <p:cNvPr id="14" name="TextBox 13"/>
          <p:cNvSpPr txBox="1"/>
          <p:nvPr userDrawn="1"/>
        </p:nvSpPr>
        <p:spPr>
          <a:xfrm>
            <a:off x="1619672" y="2276872"/>
            <a:ext cx="2448272" cy="723275"/>
          </a:xfrm>
          <a:prstGeom prst="rect">
            <a:avLst/>
          </a:prstGeom>
          <a:solidFill>
            <a:srgbClr val="FFFFFF">
              <a:alpha val="80000"/>
            </a:srgbClr>
          </a:solidFill>
        </p:spPr>
        <p:txBody>
          <a:bodyPr wrap="square" rtlCol="0">
            <a:spAutoFit/>
          </a:bodyPr>
          <a:lstStyle/>
          <a:p>
            <a:r>
              <a:rPr lang="en-US" sz="1400" b="1" kern="1200" dirty="0" smtClean="0">
                <a:solidFill>
                  <a:srgbClr val="105E74"/>
                </a:solidFill>
                <a:latin typeface="+mn-lt"/>
                <a:ea typeface="+mn-ea"/>
                <a:cs typeface="+mn-cs"/>
              </a:rPr>
              <a:t>2008</a:t>
            </a:r>
          </a:p>
          <a:p>
            <a:pPr marL="171450" indent="-171450">
              <a:buFont typeface="Arial"/>
              <a:buChar char="•"/>
            </a:pPr>
            <a:r>
              <a:rPr lang="en-US" sz="900" kern="1200" dirty="0" err="1" smtClean="0">
                <a:solidFill>
                  <a:schemeClr val="tx1"/>
                </a:solidFill>
                <a:latin typeface="+mn-lt"/>
                <a:ea typeface="+mn-ea"/>
                <a:cs typeface="+mn-cs"/>
              </a:rPr>
              <a:t>Latwind</a:t>
            </a:r>
            <a:r>
              <a:rPr lang="en-US" sz="900" kern="1200" dirty="0" smtClean="0">
                <a:solidFill>
                  <a:schemeClr val="tx1"/>
                </a:solidFill>
                <a:latin typeface="+mn-lt"/>
                <a:ea typeface="+mn-ea"/>
                <a:cs typeface="+mn-cs"/>
              </a:rPr>
              <a:t> International acquired by Natural Power in </a:t>
            </a:r>
            <a:r>
              <a:rPr lang="en-US" sz="900" kern="1200" dirty="0" err="1" smtClean="0">
                <a:solidFill>
                  <a:schemeClr val="tx1"/>
                </a:solidFill>
                <a:latin typeface="+mn-lt"/>
                <a:ea typeface="+mn-ea"/>
                <a:cs typeface="+mn-cs"/>
              </a:rPr>
              <a:t>Valiparaiso</a:t>
            </a:r>
            <a:r>
              <a:rPr lang="en-US" sz="900" kern="1200" dirty="0" smtClean="0">
                <a:solidFill>
                  <a:schemeClr val="tx1"/>
                </a:solidFill>
                <a:latin typeface="+mn-lt"/>
                <a:ea typeface="+mn-ea"/>
                <a:cs typeface="+mn-cs"/>
              </a:rPr>
              <a:t>, Chile </a:t>
            </a:r>
          </a:p>
          <a:p>
            <a:pPr marL="171450" indent="-171450">
              <a:buFont typeface="Arial"/>
              <a:buChar char="•"/>
            </a:pPr>
            <a:r>
              <a:rPr lang="en-US" sz="900" kern="1200" dirty="0" err="1" smtClean="0">
                <a:solidFill>
                  <a:schemeClr val="tx1"/>
                </a:solidFill>
                <a:latin typeface="+mn-lt"/>
                <a:ea typeface="+mn-ea"/>
                <a:cs typeface="+mn-cs"/>
              </a:rPr>
              <a:t>WindCentre</a:t>
            </a:r>
            <a:r>
              <a:rPr lang="en-US" sz="900" kern="1200" dirty="0" smtClean="0">
                <a:solidFill>
                  <a:schemeClr val="tx1"/>
                </a:solidFill>
                <a:latin typeface="+mn-lt"/>
                <a:ea typeface="+mn-ea"/>
                <a:cs typeface="+mn-cs"/>
              </a:rPr>
              <a:t> (</a:t>
            </a:r>
            <a:r>
              <a:rPr lang="en-US" sz="900" kern="1200" dirty="0" err="1" smtClean="0">
                <a:solidFill>
                  <a:schemeClr val="tx1"/>
                </a:solidFill>
                <a:latin typeface="+mn-lt"/>
                <a:ea typeface="+mn-ea"/>
                <a:cs typeface="+mn-cs"/>
              </a:rPr>
              <a:t>ControlCentre</a:t>
            </a:r>
            <a:r>
              <a:rPr lang="en-US" sz="900" kern="1200" dirty="0" smtClean="0">
                <a:solidFill>
                  <a:schemeClr val="tx1"/>
                </a:solidFill>
                <a:latin typeface="+mn-lt"/>
                <a:ea typeface="+mn-ea"/>
                <a:cs typeface="+mn-cs"/>
              </a:rPr>
              <a:t>) goes live</a:t>
            </a:r>
            <a:endParaRPr lang="en-US" sz="900" dirty="0"/>
          </a:p>
        </p:txBody>
      </p:sp>
      <p:sp>
        <p:nvSpPr>
          <p:cNvPr id="15" name="TextBox 14"/>
          <p:cNvSpPr txBox="1"/>
          <p:nvPr userDrawn="1"/>
        </p:nvSpPr>
        <p:spPr>
          <a:xfrm>
            <a:off x="2483768" y="3663895"/>
            <a:ext cx="2088232" cy="1000274"/>
          </a:xfrm>
          <a:prstGeom prst="rect">
            <a:avLst/>
          </a:prstGeom>
          <a:solidFill>
            <a:srgbClr val="FFFFFF">
              <a:alpha val="80000"/>
            </a:srgbClr>
          </a:solidFill>
        </p:spPr>
        <p:txBody>
          <a:bodyPr wrap="square" rtlCol="0">
            <a:spAutoFit/>
          </a:bodyPr>
          <a:lstStyle/>
          <a:p>
            <a:r>
              <a:rPr lang="en-US" sz="1400" b="1" kern="1200" dirty="0" smtClean="0">
                <a:solidFill>
                  <a:srgbClr val="105E74"/>
                </a:solidFill>
                <a:latin typeface="+mn-lt"/>
                <a:ea typeface="+mn-ea"/>
                <a:cs typeface="+mn-cs"/>
              </a:rPr>
              <a:t>2009</a:t>
            </a:r>
          </a:p>
          <a:p>
            <a:pPr marL="171450" indent="-171450">
              <a:buFont typeface="Arial"/>
              <a:buChar char="•"/>
            </a:pPr>
            <a:r>
              <a:rPr lang="en-US" sz="900" kern="1200" dirty="0" smtClean="0">
                <a:solidFill>
                  <a:schemeClr val="tx1"/>
                </a:solidFill>
                <a:latin typeface="+mn-lt"/>
                <a:ea typeface="+mn-ea"/>
                <a:cs typeface="+mn-cs"/>
              </a:rPr>
              <a:t>Awarded ‘Contractor of the Year’ </a:t>
            </a:r>
          </a:p>
          <a:p>
            <a:pPr marL="171450" indent="-171450">
              <a:buFont typeface="Arial"/>
              <a:buChar char="•"/>
            </a:pPr>
            <a:r>
              <a:rPr lang="en-US" sz="900" kern="1200" dirty="0" smtClean="0">
                <a:solidFill>
                  <a:schemeClr val="tx1"/>
                </a:solidFill>
                <a:latin typeface="+mn-lt"/>
                <a:ea typeface="+mn-ea"/>
                <a:cs typeface="+mn-cs"/>
              </a:rPr>
              <a:t>25% of </a:t>
            </a:r>
            <a:r>
              <a:rPr lang="en-US" sz="900" kern="1200" dirty="0" err="1" smtClean="0">
                <a:solidFill>
                  <a:schemeClr val="tx1"/>
                </a:solidFill>
                <a:latin typeface="+mn-lt"/>
                <a:ea typeface="+mn-ea"/>
                <a:cs typeface="+mn-cs"/>
              </a:rPr>
              <a:t>SeaRoc</a:t>
            </a:r>
            <a:r>
              <a:rPr lang="en-US" sz="900" kern="1200" dirty="0" smtClean="0">
                <a:solidFill>
                  <a:schemeClr val="tx1"/>
                </a:solidFill>
                <a:latin typeface="+mn-lt"/>
                <a:ea typeface="+mn-ea"/>
                <a:cs typeface="+mn-cs"/>
              </a:rPr>
              <a:t> acquired </a:t>
            </a:r>
          </a:p>
          <a:p>
            <a:pPr marL="171450" indent="-171450">
              <a:buFont typeface="Arial"/>
              <a:buChar char="•"/>
            </a:pPr>
            <a:r>
              <a:rPr lang="en-US" sz="900" kern="1200" dirty="0" smtClean="0">
                <a:solidFill>
                  <a:schemeClr val="tx1"/>
                </a:solidFill>
                <a:latin typeface="+mn-lt"/>
                <a:ea typeface="+mn-ea"/>
                <a:cs typeface="+mn-cs"/>
              </a:rPr>
              <a:t>Construction office opens in Bolton, England </a:t>
            </a:r>
          </a:p>
          <a:p>
            <a:pPr marL="171450" indent="-171450">
              <a:buFont typeface="Arial"/>
              <a:buChar char="•"/>
            </a:pPr>
            <a:r>
              <a:rPr lang="en-US" sz="900" kern="1200" dirty="0" smtClean="0">
                <a:solidFill>
                  <a:schemeClr val="tx1"/>
                </a:solidFill>
                <a:latin typeface="+mn-lt"/>
                <a:ea typeface="+mn-ea"/>
                <a:cs typeface="+mn-cs"/>
              </a:rPr>
              <a:t>100% of </a:t>
            </a:r>
            <a:r>
              <a:rPr lang="en-US" sz="900" kern="1200" dirty="0" err="1" smtClean="0">
                <a:solidFill>
                  <a:schemeClr val="tx1"/>
                </a:solidFill>
                <a:latin typeface="+mn-lt"/>
                <a:ea typeface="+mn-ea"/>
                <a:cs typeface="+mn-cs"/>
              </a:rPr>
              <a:t>SeaRoc</a:t>
            </a:r>
            <a:r>
              <a:rPr lang="en-US" sz="900" kern="1200" dirty="0" smtClean="0">
                <a:solidFill>
                  <a:schemeClr val="tx1"/>
                </a:solidFill>
                <a:latin typeface="+mn-lt"/>
                <a:ea typeface="+mn-ea"/>
                <a:cs typeface="+mn-cs"/>
              </a:rPr>
              <a:t> acquired </a:t>
            </a:r>
            <a:endParaRPr lang="en-US" sz="900" dirty="0"/>
          </a:p>
        </p:txBody>
      </p:sp>
      <p:sp>
        <p:nvSpPr>
          <p:cNvPr id="17" name="TextBox 16"/>
          <p:cNvSpPr txBox="1"/>
          <p:nvPr userDrawn="1"/>
        </p:nvSpPr>
        <p:spPr>
          <a:xfrm>
            <a:off x="2843808" y="791473"/>
            <a:ext cx="3024336" cy="1277273"/>
          </a:xfrm>
          <a:prstGeom prst="rect">
            <a:avLst/>
          </a:prstGeom>
          <a:noFill/>
        </p:spPr>
        <p:txBody>
          <a:bodyPr wrap="square" rtlCol="0">
            <a:spAutoFit/>
          </a:bodyPr>
          <a:lstStyle/>
          <a:p>
            <a:r>
              <a:rPr lang="en-US" sz="1400" b="1" kern="1200" dirty="0" smtClean="0">
                <a:solidFill>
                  <a:srgbClr val="1D4D79"/>
                </a:solidFill>
                <a:latin typeface="+mn-lt"/>
                <a:ea typeface="+mn-ea"/>
                <a:cs typeface="+mn-cs"/>
              </a:rPr>
              <a:t>2010</a:t>
            </a:r>
          </a:p>
          <a:p>
            <a:pPr marL="171450" indent="-171450">
              <a:buFont typeface="Arial"/>
              <a:buChar char="•"/>
            </a:pPr>
            <a:r>
              <a:rPr lang="en-US" sz="900" kern="1200" dirty="0" smtClean="0">
                <a:solidFill>
                  <a:schemeClr val="tx1"/>
                </a:solidFill>
                <a:latin typeface="+mn-lt"/>
                <a:ea typeface="+mn-ea"/>
                <a:cs typeface="+mn-cs"/>
              </a:rPr>
              <a:t>Majority acquisition of re-consult </a:t>
            </a:r>
          </a:p>
          <a:p>
            <a:pPr marL="171450" indent="-171450">
              <a:buFont typeface="Arial"/>
              <a:buChar char="•"/>
            </a:pPr>
            <a:r>
              <a:rPr lang="en-US" sz="900" kern="1200" dirty="0" smtClean="0">
                <a:solidFill>
                  <a:schemeClr val="tx1"/>
                </a:solidFill>
                <a:latin typeface="+mn-lt"/>
                <a:ea typeface="+mn-ea"/>
                <a:cs typeface="+mn-cs"/>
              </a:rPr>
              <a:t>Construction office opens in Nantes, France </a:t>
            </a:r>
          </a:p>
          <a:p>
            <a:pPr marL="171450" indent="-171450">
              <a:buFont typeface="Arial"/>
              <a:buChar char="•"/>
            </a:pPr>
            <a:r>
              <a:rPr lang="en-US" sz="900" kern="1200" dirty="0" smtClean="0">
                <a:solidFill>
                  <a:schemeClr val="tx1"/>
                </a:solidFill>
                <a:latin typeface="+mn-lt"/>
                <a:ea typeface="+mn-ea"/>
                <a:cs typeface="+mn-cs"/>
              </a:rPr>
              <a:t>Office opens in Inverness, Scotland </a:t>
            </a:r>
          </a:p>
          <a:p>
            <a:pPr marL="171450" indent="-171450">
              <a:buFont typeface="Arial"/>
              <a:buChar char="•"/>
            </a:pPr>
            <a:r>
              <a:rPr lang="en-US" sz="900" kern="1200" dirty="0" smtClean="0">
                <a:solidFill>
                  <a:schemeClr val="tx1"/>
                </a:solidFill>
                <a:latin typeface="+mn-lt"/>
                <a:ea typeface="+mn-ea"/>
                <a:cs typeface="+mn-cs"/>
              </a:rPr>
              <a:t>Office opens in Saratoga Springs, New York, USA </a:t>
            </a:r>
          </a:p>
          <a:p>
            <a:pPr marL="171450" indent="-171450">
              <a:buFont typeface="Arial"/>
              <a:buChar char="•"/>
            </a:pPr>
            <a:r>
              <a:rPr lang="en-US" sz="900" kern="1200" dirty="0" smtClean="0">
                <a:solidFill>
                  <a:schemeClr val="tx1"/>
                </a:solidFill>
                <a:latin typeface="+mn-lt"/>
                <a:ea typeface="+mn-ea"/>
                <a:cs typeface="+mn-cs"/>
              </a:rPr>
              <a:t>Biomass Services launched </a:t>
            </a:r>
          </a:p>
          <a:p>
            <a:pPr marL="171450" indent="-171450">
              <a:buFont typeface="Arial"/>
              <a:buChar char="•"/>
            </a:pPr>
            <a:r>
              <a:rPr lang="en-US" sz="900" kern="1200" dirty="0" err="1" smtClean="0">
                <a:solidFill>
                  <a:schemeClr val="tx1"/>
                </a:solidFill>
                <a:latin typeface="+mn-lt"/>
                <a:ea typeface="+mn-ea"/>
                <a:cs typeface="+mn-cs"/>
              </a:rPr>
              <a:t>WindManager</a:t>
            </a:r>
            <a:r>
              <a:rPr lang="en-US" sz="900" kern="1200" dirty="0" smtClean="0">
                <a:solidFill>
                  <a:schemeClr val="tx1"/>
                </a:solidFill>
                <a:latin typeface="+mn-lt"/>
                <a:ea typeface="+mn-ea"/>
                <a:cs typeface="+mn-cs"/>
              </a:rPr>
              <a:t> launched </a:t>
            </a:r>
          </a:p>
          <a:p>
            <a:pPr marL="0" indent="0">
              <a:buFont typeface="Arial"/>
              <a:buNone/>
            </a:pPr>
            <a:endParaRPr lang="en-US" sz="900" kern="1200" dirty="0" smtClean="0">
              <a:solidFill>
                <a:schemeClr val="tx1"/>
              </a:solidFill>
              <a:latin typeface="+mn-lt"/>
              <a:ea typeface="+mn-ea"/>
              <a:cs typeface="+mn-cs"/>
            </a:endParaRPr>
          </a:p>
        </p:txBody>
      </p:sp>
      <p:sp>
        <p:nvSpPr>
          <p:cNvPr id="18" name="TextBox 17"/>
          <p:cNvSpPr txBox="1"/>
          <p:nvPr userDrawn="1"/>
        </p:nvSpPr>
        <p:spPr>
          <a:xfrm>
            <a:off x="3635896" y="4888031"/>
            <a:ext cx="1944216" cy="1277273"/>
          </a:xfrm>
          <a:prstGeom prst="rect">
            <a:avLst/>
          </a:prstGeom>
          <a:noFill/>
        </p:spPr>
        <p:txBody>
          <a:bodyPr wrap="square" rtlCol="0">
            <a:spAutoFit/>
          </a:bodyPr>
          <a:lstStyle/>
          <a:p>
            <a:r>
              <a:rPr lang="en-US" sz="1400" b="1" kern="1200" dirty="0" smtClean="0">
                <a:solidFill>
                  <a:srgbClr val="1D4D79"/>
                </a:solidFill>
                <a:latin typeface="+mn-lt"/>
                <a:ea typeface="+mn-ea"/>
                <a:cs typeface="+mn-cs"/>
              </a:rPr>
              <a:t>2011</a:t>
            </a:r>
          </a:p>
          <a:p>
            <a:pPr marL="171450" indent="-171450">
              <a:buFont typeface="Arial"/>
              <a:buChar char="•"/>
            </a:pPr>
            <a:r>
              <a:rPr lang="en-US" sz="900" kern="1200" dirty="0" err="1" smtClean="0">
                <a:solidFill>
                  <a:schemeClr val="tx1"/>
                </a:solidFill>
                <a:latin typeface="+mn-lt"/>
                <a:ea typeface="+mn-ea"/>
                <a:cs typeface="+mn-cs"/>
              </a:rPr>
              <a:t>VuWind</a:t>
            </a:r>
            <a:r>
              <a:rPr lang="en-US" sz="900" kern="1200" dirty="0" smtClean="0">
                <a:solidFill>
                  <a:schemeClr val="tx1"/>
                </a:solidFill>
                <a:latin typeface="+mn-lt"/>
                <a:ea typeface="+mn-ea"/>
                <a:cs typeface="+mn-cs"/>
              </a:rPr>
              <a:t> launched </a:t>
            </a:r>
          </a:p>
          <a:p>
            <a:pPr marL="171450" indent="-171450">
              <a:buFont typeface="Arial"/>
              <a:buChar char="•"/>
            </a:pPr>
            <a:r>
              <a:rPr lang="en-US" sz="900" kern="1200" dirty="0" smtClean="0">
                <a:solidFill>
                  <a:schemeClr val="tx1"/>
                </a:solidFill>
                <a:latin typeface="+mn-lt"/>
                <a:ea typeface="+mn-ea"/>
                <a:cs typeface="+mn-cs"/>
              </a:rPr>
              <a:t>Shortlisted as renewable energy ‘Advisor of the Year’ </a:t>
            </a:r>
          </a:p>
          <a:p>
            <a:pPr marL="171450" indent="-171450">
              <a:buFont typeface="Arial"/>
              <a:buChar char="•"/>
            </a:pPr>
            <a:r>
              <a:rPr lang="en-US" sz="900" kern="1200" dirty="0" smtClean="0">
                <a:solidFill>
                  <a:schemeClr val="tx1"/>
                </a:solidFill>
                <a:latin typeface="+mn-lt"/>
                <a:ea typeface="+mn-ea"/>
                <a:cs typeface="+mn-cs"/>
              </a:rPr>
              <a:t>Office opens in Newcastle, England </a:t>
            </a:r>
          </a:p>
          <a:p>
            <a:pPr marL="171450" indent="-171450">
              <a:buFont typeface="Arial"/>
              <a:buChar char="•"/>
            </a:pPr>
            <a:r>
              <a:rPr lang="en-US" sz="900" kern="1200" dirty="0" smtClean="0">
                <a:solidFill>
                  <a:schemeClr val="tx1"/>
                </a:solidFill>
                <a:latin typeface="+mn-lt"/>
                <a:ea typeface="+mn-ea"/>
                <a:cs typeface="+mn-cs"/>
              </a:rPr>
              <a:t>Awarded ‘Safety Excellence’ award from E.ON</a:t>
            </a:r>
            <a:endParaRPr lang="en-US" sz="900" dirty="0"/>
          </a:p>
        </p:txBody>
      </p:sp>
      <p:sp>
        <p:nvSpPr>
          <p:cNvPr id="20" name="TextBox 19"/>
          <p:cNvSpPr txBox="1"/>
          <p:nvPr userDrawn="1"/>
        </p:nvSpPr>
        <p:spPr>
          <a:xfrm>
            <a:off x="4291233" y="2204864"/>
            <a:ext cx="2448272" cy="861774"/>
          </a:xfrm>
          <a:prstGeom prst="rect">
            <a:avLst/>
          </a:prstGeom>
          <a:solidFill>
            <a:srgbClr val="FFFFFF">
              <a:alpha val="80000"/>
            </a:srgbClr>
          </a:solidFill>
        </p:spPr>
        <p:txBody>
          <a:bodyPr wrap="square" rtlCol="0">
            <a:spAutoFit/>
          </a:bodyPr>
          <a:lstStyle/>
          <a:p>
            <a:r>
              <a:rPr lang="en-US" sz="1400" b="1" kern="1200" dirty="0" smtClean="0">
                <a:solidFill>
                  <a:srgbClr val="31377B"/>
                </a:solidFill>
                <a:latin typeface="+mn-lt"/>
                <a:ea typeface="+mn-ea"/>
                <a:cs typeface="+mn-cs"/>
              </a:rPr>
              <a:t>2012</a:t>
            </a:r>
          </a:p>
          <a:p>
            <a:pPr marL="171450" indent="-171450">
              <a:buFont typeface="Arial"/>
              <a:buChar char="•"/>
            </a:pPr>
            <a:r>
              <a:rPr lang="en-US" sz="900" kern="1200" dirty="0" err="1" smtClean="0">
                <a:solidFill>
                  <a:schemeClr val="tx1"/>
                </a:solidFill>
                <a:latin typeface="+mn-lt"/>
                <a:ea typeface="+mn-ea"/>
                <a:cs typeface="+mn-cs"/>
              </a:rPr>
              <a:t>SeaRoc</a:t>
            </a:r>
            <a:r>
              <a:rPr lang="en-US" sz="900" kern="1200" dirty="0" smtClean="0">
                <a:solidFill>
                  <a:schemeClr val="tx1"/>
                </a:solidFill>
                <a:latin typeface="+mn-lt"/>
                <a:ea typeface="+mn-ea"/>
                <a:cs typeface="+mn-cs"/>
              </a:rPr>
              <a:t> &amp; </a:t>
            </a:r>
            <a:r>
              <a:rPr lang="en-US" sz="900" kern="1200" dirty="0" err="1" smtClean="0">
                <a:solidFill>
                  <a:schemeClr val="tx1"/>
                </a:solidFill>
                <a:latin typeface="+mn-lt"/>
                <a:ea typeface="+mn-ea"/>
                <a:cs typeface="+mn-cs"/>
              </a:rPr>
              <a:t>ZephIR</a:t>
            </a:r>
            <a:r>
              <a:rPr lang="en-US" sz="900" kern="1200" dirty="0" smtClean="0">
                <a:solidFill>
                  <a:schemeClr val="tx1"/>
                </a:solidFill>
                <a:latin typeface="+mn-lt"/>
                <a:ea typeface="+mn-ea"/>
                <a:cs typeface="+mn-cs"/>
              </a:rPr>
              <a:t> become sister companies </a:t>
            </a:r>
          </a:p>
          <a:p>
            <a:pPr marL="171450" indent="-171450">
              <a:buFont typeface="Arial"/>
              <a:buChar char="•"/>
            </a:pPr>
            <a:r>
              <a:rPr lang="en-US" sz="900" kern="1200" dirty="0" smtClean="0">
                <a:solidFill>
                  <a:schemeClr val="tx1"/>
                </a:solidFill>
                <a:latin typeface="+mn-lt"/>
                <a:ea typeface="+mn-ea"/>
                <a:cs typeface="+mn-cs"/>
              </a:rPr>
              <a:t>Achieved over 1GW onshore consenting </a:t>
            </a:r>
          </a:p>
          <a:p>
            <a:pPr marL="171450" indent="-171450">
              <a:buFont typeface="Arial"/>
              <a:buChar char="•"/>
            </a:pPr>
            <a:r>
              <a:rPr lang="en-US" sz="900" kern="1200" dirty="0" smtClean="0">
                <a:solidFill>
                  <a:schemeClr val="tx1"/>
                </a:solidFill>
                <a:latin typeface="+mn-lt"/>
                <a:ea typeface="+mn-ea"/>
                <a:cs typeface="+mn-cs"/>
              </a:rPr>
              <a:t>Construction opens in </a:t>
            </a:r>
            <a:r>
              <a:rPr lang="en-US" sz="900" kern="1200" dirty="0" err="1" smtClean="0">
                <a:solidFill>
                  <a:schemeClr val="tx1"/>
                </a:solidFill>
                <a:latin typeface="+mn-lt"/>
                <a:ea typeface="+mn-ea"/>
                <a:cs typeface="+mn-cs"/>
              </a:rPr>
              <a:t>Stirling</a:t>
            </a:r>
            <a:r>
              <a:rPr lang="en-US" sz="900" kern="1200" dirty="0" smtClean="0">
                <a:solidFill>
                  <a:schemeClr val="tx1"/>
                </a:solidFill>
                <a:latin typeface="+mn-lt"/>
                <a:ea typeface="+mn-ea"/>
                <a:cs typeface="+mn-cs"/>
              </a:rPr>
              <a:t>, Scotland </a:t>
            </a:r>
          </a:p>
          <a:p>
            <a:pPr marL="171450" indent="-171450">
              <a:buFont typeface="Arial"/>
              <a:buChar char="•"/>
            </a:pPr>
            <a:r>
              <a:rPr lang="en-US" sz="900" kern="1200" dirty="0" smtClean="0">
                <a:solidFill>
                  <a:schemeClr val="tx1"/>
                </a:solidFill>
                <a:latin typeface="+mn-lt"/>
                <a:ea typeface="+mn-ea"/>
                <a:cs typeface="+mn-cs"/>
              </a:rPr>
              <a:t>Office opens in London, England</a:t>
            </a:r>
            <a:endParaRPr lang="en-US" sz="900" dirty="0"/>
          </a:p>
        </p:txBody>
      </p:sp>
      <p:sp>
        <p:nvSpPr>
          <p:cNvPr id="21" name="TextBox 20"/>
          <p:cNvSpPr txBox="1"/>
          <p:nvPr userDrawn="1"/>
        </p:nvSpPr>
        <p:spPr>
          <a:xfrm>
            <a:off x="4795289" y="3951927"/>
            <a:ext cx="1944216" cy="861774"/>
          </a:xfrm>
          <a:prstGeom prst="rect">
            <a:avLst/>
          </a:prstGeom>
          <a:noFill/>
        </p:spPr>
        <p:txBody>
          <a:bodyPr wrap="square" rtlCol="0">
            <a:spAutoFit/>
          </a:bodyPr>
          <a:lstStyle/>
          <a:p>
            <a:r>
              <a:rPr lang="en-US" sz="1400" b="1" kern="1200" dirty="0" smtClean="0">
                <a:solidFill>
                  <a:srgbClr val="31377B"/>
                </a:solidFill>
                <a:latin typeface="+mn-lt"/>
                <a:ea typeface="+mn-ea"/>
                <a:cs typeface="+mn-cs"/>
              </a:rPr>
              <a:t>2013</a:t>
            </a:r>
          </a:p>
          <a:p>
            <a:pPr marL="171450" indent="-171450">
              <a:buFont typeface="Arial"/>
              <a:buChar char="•"/>
            </a:pPr>
            <a:r>
              <a:rPr lang="en-US" sz="900" kern="1200" dirty="0" smtClean="0">
                <a:solidFill>
                  <a:schemeClr val="tx1"/>
                </a:solidFill>
                <a:latin typeface="+mn-lt"/>
                <a:ea typeface="+mn-ea"/>
                <a:cs typeface="+mn-cs"/>
              </a:rPr>
              <a:t>Office opens in </a:t>
            </a:r>
            <a:r>
              <a:rPr lang="en-US" sz="900" kern="1200" dirty="0" err="1" smtClean="0">
                <a:solidFill>
                  <a:schemeClr val="tx1"/>
                </a:solidFill>
                <a:latin typeface="+mn-lt"/>
                <a:ea typeface="+mn-ea"/>
                <a:cs typeface="+mn-cs"/>
              </a:rPr>
              <a:t>Halmstad</a:t>
            </a:r>
            <a:r>
              <a:rPr lang="en-US" sz="900" kern="1200" dirty="0" smtClean="0">
                <a:solidFill>
                  <a:schemeClr val="tx1"/>
                </a:solidFill>
                <a:latin typeface="+mn-lt"/>
                <a:ea typeface="+mn-ea"/>
                <a:cs typeface="+mn-cs"/>
              </a:rPr>
              <a:t>, Sweden </a:t>
            </a:r>
          </a:p>
          <a:p>
            <a:pPr marL="171450" indent="-171450">
              <a:buFont typeface="Arial"/>
              <a:buChar char="•"/>
            </a:pPr>
            <a:r>
              <a:rPr lang="en-US" sz="900" kern="1200" dirty="0" smtClean="0">
                <a:solidFill>
                  <a:schemeClr val="tx1"/>
                </a:solidFill>
                <a:latin typeface="+mn-lt"/>
                <a:ea typeface="+mn-ea"/>
                <a:cs typeface="+mn-cs"/>
              </a:rPr>
              <a:t>Office opens in Dublin, Ireland </a:t>
            </a:r>
          </a:p>
          <a:p>
            <a:pPr marL="171450" indent="-171450">
              <a:buFont typeface="Arial"/>
              <a:buChar char="•"/>
            </a:pPr>
            <a:r>
              <a:rPr lang="en-US" sz="900" kern="1200" dirty="0" smtClean="0">
                <a:solidFill>
                  <a:schemeClr val="tx1"/>
                </a:solidFill>
                <a:latin typeface="+mn-lt"/>
                <a:ea typeface="+mn-ea"/>
                <a:cs typeface="+mn-cs"/>
              </a:rPr>
              <a:t>OFTO services managed 24/7 through </a:t>
            </a:r>
            <a:r>
              <a:rPr lang="en-US" sz="900" kern="1200" dirty="0" err="1" smtClean="0">
                <a:solidFill>
                  <a:schemeClr val="tx1"/>
                </a:solidFill>
                <a:latin typeface="+mn-lt"/>
                <a:ea typeface="+mn-ea"/>
                <a:cs typeface="+mn-cs"/>
              </a:rPr>
              <a:t>ControlCentre</a:t>
            </a:r>
            <a:r>
              <a:rPr lang="en-US" sz="900" kern="1200" dirty="0" smtClean="0">
                <a:solidFill>
                  <a:schemeClr val="tx1"/>
                </a:solidFill>
                <a:latin typeface="+mn-lt"/>
                <a:ea typeface="+mn-ea"/>
                <a:cs typeface="+mn-cs"/>
              </a:rPr>
              <a:t> </a:t>
            </a:r>
            <a:endParaRPr lang="en-US" sz="900" dirty="0"/>
          </a:p>
        </p:txBody>
      </p:sp>
      <p:sp>
        <p:nvSpPr>
          <p:cNvPr id="22" name="TextBox 21"/>
          <p:cNvSpPr txBox="1"/>
          <p:nvPr userDrawn="1"/>
        </p:nvSpPr>
        <p:spPr>
          <a:xfrm>
            <a:off x="6649027" y="3591887"/>
            <a:ext cx="1837392" cy="446276"/>
          </a:xfrm>
          <a:prstGeom prst="rect">
            <a:avLst/>
          </a:prstGeom>
          <a:noFill/>
        </p:spPr>
        <p:txBody>
          <a:bodyPr wrap="square" rtlCol="0">
            <a:spAutoFit/>
          </a:bodyPr>
          <a:lstStyle/>
          <a:p>
            <a:r>
              <a:rPr lang="en-US" sz="1400" b="1" kern="1200" dirty="0" smtClean="0">
                <a:solidFill>
                  <a:srgbClr val="401C7E"/>
                </a:solidFill>
                <a:latin typeface="+mn-lt"/>
                <a:ea typeface="+mn-ea"/>
                <a:cs typeface="+mn-cs"/>
              </a:rPr>
              <a:t>2015</a:t>
            </a:r>
          </a:p>
          <a:p>
            <a:pPr marL="171450" indent="-171450">
              <a:buFont typeface="Arial"/>
              <a:buChar char="•"/>
            </a:pPr>
            <a:r>
              <a:rPr lang="en-US" sz="900" kern="1200" dirty="0" smtClean="0">
                <a:solidFill>
                  <a:schemeClr val="tx1"/>
                </a:solidFill>
                <a:latin typeface="+mn-lt"/>
                <a:ea typeface="+mn-ea"/>
                <a:cs typeface="+mn-cs"/>
              </a:rPr>
              <a:t>Commenced turbine servicing </a:t>
            </a:r>
            <a:endParaRPr lang="en-US" sz="900" dirty="0"/>
          </a:p>
        </p:txBody>
      </p:sp>
      <p:sp>
        <p:nvSpPr>
          <p:cNvPr id="23" name="TextBox 22"/>
          <p:cNvSpPr txBox="1"/>
          <p:nvPr userDrawn="1"/>
        </p:nvSpPr>
        <p:spPr>
          <a:xfrm>
            <a:off x="5659385" y="1124744"/>
            <a:ext cx="1944216" cy="1000274"/>
          </a:xfrm>
          <a:prstGeom prst="rect">
            <a:avLst/>
          </a:prstGeom>
          <a:noFill/>
        </p:spPr>
        <p:txBody>
          <a:bodyPr wrap="square" rtlCol="0">
            <a:spAutoFit/>
          </a:bodyPr>
          <a:lstStyle/>
          <a:p>
            <a:r>
              <a:rPr lang="en-US" sz="1400" b="1" kern="1200" dirty="0" smtClean="0">
                <a:solidFill>
                  <a:srgbClr val="401C7E"/>
                </a:solidFill>
                <a:latin typeface="+mn-lt"/>
                <a:ea typeface="+mn-ea"/>
                <a:cs typeface="+mn-cs"/>
              </a:rPr>
              <a:t>2014</a:t>
            </a:r>
          </a:p>
          <a:p>
            <a:pPr marL="171450" indent="-171450">
              <a:buFont typeface="Arial"/>
              <a:buChar char="•"/>
            </a:pPr>
            <a:r>
              <a:rPr lang="en-US" sz="900" kern="1200" dirty="0" smtClean="0">
                <a:solidFill>
                  <a:schemeClr val="tx1"/>
                </a:solidFill>
                <a:latin typeface="+mn-lt"/>
                <a:ea typeface="+mn-ea"/>
                <a:cs typeface="+mn-cs"/>
              </a:rPr>
              <a:t>Office opens in </a:t>
            </a:r>
            <a:r>
              <a:rPr lang="en-US" sz="900" kern="1200" dirty="0" err="1" smtClean="0">
                <a:solidFill>
                  <a:schemeClr val="tx1"/>
                </a:solidFill>
                <a:latin typeface="+mn-lt"/>
                <a:ea typeface="+mn-ea"/>
                <a:cs typeface="+mn-cs"/>
              </a:rPr>
              <a:t>Stirling</a:t>
            </a:r>
            <a:r>
              <a:rPr lang="en-US" sz="900" kern="1200" dirty="0" smtClean="0">
                <a:solidFill>
                  <a:schemeClr val="tx1"/>
                </a:solidFill>
                <a:latin typeface="+mn-lt"/>
                <a:ea typeface="+mn-ea"/>
                <a:cs typeface="+mn-cs"/>
              </a:rPr>
              <a:t>, Scotland </a:t>
            </a:r>
          </a:p>
          <a:p>
            <a:pPr marL="171450" indent="-171450">
              <a:buFont typeface="Arial"/>
              <a:buChar char="•"/>
            </a:pPr>
            <a:r>
              <a:rPr lang="en-US" sz="900" kern="1200" dirty="0" smtClean="0">
                <a:solidFill>
                  <a:schemeClr val="tx1"/>
                </a:solidFill>
                <a:latin typeface="+mn-lt"/>
                <a:ea typeface="+mn-ea"/>
                <a:cs typeface="+mn-cs"/>
              </a:rPr>
              <a:t>Office opens in Seattle, USA </a:t>
            </a:r>
          </a:p>
          <a:p>
            <a:pPr marL="171450" indent="-171450">
              <a:buFont typeface="Arial"/>
              <a:buChar char="•"/>
            </a:pPr>
            <a:r>
              <a:rPr lang="en-US" sz="900" kern="1200" dirty="0" smtClean="0">
                <a:solidFill>
                  <a:schemeClr val="tx1"/>
                </a:solidFill>
                <a:latin typeface="+mn-lt"/>
                <a:ea typeface="+mn-ea"/>
                <a:cs typeface="+mn-cs"/>
              </a:rPr>
              <a:t>Office opens in Paris, France </a:t>
            </a:r>
          </a:p>
          <a:p>
            <a:pPr marL="171450" indent="-171450">
              <a:buFont typeface="Arial"/>
              <a:buChar char="•"/>
            </a:pPr>
            <a:r>
              <a:rPr lang="en-US" sz="900" kern="1200" dirty="0" smtClean="0">
                <a:solidFill>
                  <a:schemeClr val="tx1"/>
                </a:solidFill>
                <a:latin typeface="+mn-lt"/>
                <a:ea typeface="+mn-ea"/>
                <a:cs typeface="+mn-cs"/>
              </a:rPr>
              <a:t>Began commissioning and end of warranty turbine inspections</a:t>
            </a:r>
            <a:endParaRPr lang="en-US" sz="900" dirty="0"/>
          </a:p>
        </p:txBody>
      </p:sp>
      <p:cxnSp>
        <p:nvCxnSpPr>
          <p:cNvPr id="24" name="Straight Connector 23"/>
          <p:cNvCxnSpPr/>
          <p:nvPr userDrawn="1"/>
        </p:nvCxnSpPr>
        <p:spPr>
          <a:xfrm>
            <a:off x="185862" y="2740025"/>
            <a:ext cx="0" cy="619125"/>
          </a:xfrm>
          <a:prstGeom prst="line">
            <a:avLst/>
          </a:prstGeom>
          <a:ln w="12700" cmpd="sng">
            <a:solidFill>
              <a:srgbClr val="11806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338262" y="3355975"/>
            <a:ext cx="0" cy="555625"/>
          </a:xfrm>
          <a:prstGeom prst="line">
            <a:avLst/>
          </a:prstGeom>
          <a:ln w="12700" cmpd="sng">
            <a:solidFill>
              <a:srgbClr val="11806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627665" y="2459566"/>
            <a:ext cx="0" cy="898878"/>
          </a:xfrm>
          <a:prstGeom prst="line">
            <a:avLst/>
          </a:prstGeom>
          <a:ln w="12700" cmpd="sng">
            <a:solidFill>
              <a:srgbClr val="105E74"/>
            </a:solidFill>
            <a:headEnd type="ova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280556" y="2389011"/>
            <a:ext cx="0" cy="969433"/>
          </a:xfrm>
          <a:prstGeom prst="line">
            <a:avLst/>
          </a:prstGeom>
          <a:ln w="12700" cmpd="sng">
            <a:solidFill>
              <a:srgbClr val="31377B"/>
            </a:solidFill>
            <a:headEnd type="ova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2452106" y="3344333"/>
            <a:ext cx="0" cy="493890"/>
          </a:xfrm>
          <a:prstGeom prst="line">
            <a:avLst/>
          </a:prstGeom>
          <a:ln w="12700" cmpd="sng">
            <a:solidFill>
              <a:srgbClr val="105E74"/>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V="1">
            <a:off x="4794553" y="3358444"/>
            <a:ext cx="0" cy="747891"/>
          </a:xfrm>
          <a:prstGeom prst="line">
            <a:avLst/>
          </a:prstGeom>
          <a:ln w="12700" cmpd="sng">
            <a:solidFill>
              <a:srgbClr val="31377B"/>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flipV="1">
            <a:off x="6628996" y="3358444"/>
            <a:ext cx="0" cy="409223"/>
          </a:xfrm>
          <a:prstGeom prst="line">
            <a:avLst/>
          </a:prstGeom>
          <a:ln w="12700" cmpd="sng">
            <a:solidFill>
              <a:srgbClr val="401C7E"/>
            </a:solidFill>
            <a:head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16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footer2.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6148387"/>
            <a:ext cx="9144000" cy="1419225"/>
          </a:xfrm>
          <a:prstGeom prst="rect">
            <a:avLst/>
          </a:prstGeom>
        </p:spPr>
      </p:pic>
      <p:sp>
        <p:nvSpPr>
          <p:cNvPr id="2" name="Date Placeholder 3"/>
          <p:cNvSpPr>
            <a:spLocks noGrp="1"/>
          </p:cNvSpPr>
          <p:nvPr>
            <p:ph type="dt" sz="half" idx="2"/>
          </p:nvPr>
        </p:nvSpPr>
        <p:spPr>
          <a:xfrm>
            <a:off x="7848932" y="6309320"/>
            <a:ext cx="971540" cy="250539"/>
          </a:xfrm>
          <a:prstGeom prst="rect">
            <a:avLst/>
          </a:prstGeom>
        </p:spPr>
        <p:txBody>
          <a:bodyPr/>
          <a:lstStyle>
            <a:lvl1pPr algn="r">
              <a:defRPr sz="900">
                <a:solidFill>
                  <a:srgbClr val="FFFFFF"/>
                </a:solidFill>
              </a:defRPr>
            </a:lvl1pPr>
          </a:lstStyle>
          <a:p>
            <a:pPr defTabSz="457200"/>
            <a:fld id="{75EF40CE-5564-F041-858A-76666A6A6457}" type="datetime1">
              <a:rPr lang="en-GB" smtClean="0"/>
              <a:t>25/09/2016</a:t>
            </a:fld>
            <a:endParaRPr lang="en-US" dirty="0"/>
          </a:p>
        </p:txBody>
      </p:sp>
      <p:sp>
        <p:nvSpPr>
          <p:cNvPr id="3" name="Slide Number Placeholder 5"/>
          <p:cNvSpPr>
            <a:spLocks noGrp="1"/>
          </p:cNvSpPr>
          <p:nvPr>
            <p:ph type="sldNum" sz="quarter" idx="4"/>
          </p:nvPr>
        </p:nvSpPr>
        <p:spPr>
          <a:xfrm>
            <a:off x="239676" y="6346813"/>
            <a:ext cx="731924" cy="250539"/>
          </a:xfrm>
          <a:prstGeom prst="rect">
            <a:avLst/>
          </a:prstGeom>
        </p:spPr>
        <p:txBody>
          <a:bodyPr/>
          <a:lstStyle>
            <a:lvl1pPr algn="l">
              <a:defRPr sz="900">
                <a:solidFill>
                  <a:schemeClr val="bg1"/>
                </a:solidFill>
              </a:defRPr>
            </a:lvl1pPr>
          </a:lstStyle>
          <a:p>
            <a:pPr defTabSz="457200"/>
            <a:fld id="{3322E0C6-19E6-4340-B46E-5981A4C7A897}" type="slidenum">
              <a:rPr lang="en-US" smtClean="0"/>
              <a:pPr defTabSz="457200"/>
              <a:t>‹#›</a:t>
            </a:fld>
            <a:endParaRPr lang="en-US" dirty="0"/>
          </a:p>
        </p:txBody>
      </p:sp>
      <p:pic>
        <p:nvPicPr>
          <p:cNvPr id="7" name="Picture 6" descr="Natural Power logo.png"/>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596336" y="116632"/>
            <a:ext cx="1368182" cy="492565"/>
          </a:xfrm>
          <a:prstGeom prst="rect">
            <a:avLst/>
          </a:prstGeom>
        </p:spPr>
      </p:pic>
      <p:cxnSp>
        <p:nvCxnSpPr>
          <p:cNvPr id="8" name="Straight Connector 7"/>
          <p:cNvCxnSpPr/>
          <p:nvPr/>
        </p:nvCxnSpPr>
        <p:spPr>
          <a:xfrm flipH="1">
            <a:off x="179512" y="419097"/>
            <a:ext cx="7272808" cy="0"/>
          </a:xfrm>
          <a:prstGeom prst="line">
            <a:avLst/>
          </a:prstGeom>
          <a:ln w="15875">
            <a:gradFill flip="none" rotWithShape="1">
              <a:gsLst>
                <a:gs pos="0">
                  <a:srgbClr val="4B2582"/>
                </a:gs>
                <a:gs pos="100000">
                  <a:srgbClr val="118062"/>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015997"/>
      </p:ext>
    </p:extLst>
  </p:cSld>
  <p:clrMap bg1="lt1" tx1="dk1" bg2="lt2" tx2="dk2" accent1="accent1" accent2="accent2" accent3="accent3" accent4="accent4" accent5="accent5" accent6="accent6" hlink="hlink" folHlink="folHlink"/>
  <p:sldLayoutIdLst>
    <p:sldLayoutId id="2147483661" r:id="rId1"/>
    <p:sldLayoutId id="2147483697" r:id="rId2"/>
    <p:sldLayoutId id="2147483663" r:id="rId3"/>
    <p:sldLayoutId id="2147483693" r:id="rId4"/>
    <p:sldLayoutId id="2147483694" r:id="rId5"/>
    <p:sldLayoutId id="2147483695" r:id="rId6"/>
    <p:sldLayoutId id="2147483696" r:id="rId7"/>
    <p:sldLayoutId id="2147483692" r:id="rId8"/>
    <p:sldLayoutId id="2147483664" r:id="rId9"/>
    <p:sldLayoutId id="2147483665" r:id="rId10"/>
    <p:sldLayoutId id="2147483666" r:id="rId11"/>
    <p:sldLayoutId id="2147483691" r:id="rId12"/>
    <p:sldLayoutId id="2147483690" r:id="rId13"/>
    <p:sldLayoutId id="2147483667" r:id="rId14"/>
    <p:sldLayoutId id="2147483668"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729" r:id="rId30"/>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5044" y="2715318"/>
            <a:ext cx="8640959" cy="752812"/>
          </a:xfrm>
        </p:spPr>
        <p:txBody>
          <a:bodyPr/>
          <a:lstStyle/>
          <a:p>
            <a:r>
              <a:rPr lang="en-US" dirty="0" smtClean="0"/>
              <a:t>Wind Europe Conference</a:t>
            </a:r>
          </a:p>
          <a:p>
            <a:r>
              <a:rPr lang="en-US" dirty="0" smtClean="0"/>
              <a:t>Hamburg</a:t>
            </a:r>
            <a:endParaRPr lang="en-US" dirty="0"/>
          </a:p>
        </p:txBody>
      </p:sp>
      <p:sp>
        <p:nvSpPr>
          <p:cNvPr id="4" name="Text Placeholder 3"/>
          <p:cNvSpPr>
            <a:spLocks noGrp="1"/>
          </p:cNvSpPr>
          <p:nvPr>
            <p:ph type="body" sz="quarter" idx="13"/>
          </p:nvPr>
        </p:nvSpPr>
        <p:spPr>
          <a:xfrm>
            <a:off x="309184" y="3883921"/>
            <a:ext cx="8640960" cy="688079"/>
          </a:xfrm>
        </p:spPr>
        <p:txBody>
          <a:bodyPr/>
          <a:lstStyle/>
          <a:p>
            <a:pPr lvl="0" defTabSz="914400">
              <a:lnSpc>
                <a:spcPct val="120000"/>
              </a:lnSpc>
              <a:spcBef>
                <a:spcPts val="0"/>
              </a:spcBef>
              <a:defRPr/>
            </a:pPr>
            <a:r>
              <a:rPr lang="en-US" sz="1200" dirty="0" smtClean="0">
                <a:solidFill>
                  <a:schemeClr val="bg1">
                    <a:lumMod val="50000"/>
                  </a:schemeClr>
                </a:solidFill>
                <a:cs typeface="Calibri"/>
              </a:rPr>
              <a:t>Date</a:t>
            </a:r>
            <a:r>
              <a:rPr lang="en-US" sz="1200" dirty="0" smtClean="0">
                <a:solidFill>
                  <a:prstClr val="black">
                    <a:lumMod val="75000"/>
                    <a:lumOff val="25000"/>
                  </a:prstClr>
                </a:solidFill>
                <a:cs typeface="Calibri"/>
              </a:rPr>
              <a:t>:  29th September2016</a:t>
            </a:r>
            <a:endParaRPr lang="en-US" sz="1200" dirty="0">
              <a:solidFill>
                <a:prstClr val="black">
                  <a:lumMod val="75000"/>
                  <a:lumOff val="25000"/>
                </a:prstClr>
              </a:solidFill>
              <a:cs typeface="Calibri"/>
            </a:endParaRPr>
          </a:p>
          <a:p>
            <a:pPr lvl="0" defTabSz="914400">
              <a:lnSpc>
                <a:spcPct val="120000"/>
              </a:lnSpc>
              <a:spcBef>
                <a:spcPts val="0"/>
              </a:spcBef>
              <a:defRPr/>
            </a:pPr>
            <a:r>
              <a:rPr lang="en-US" sz="1200" dirty="0">
                <a:solidFill>
                  <a:schemeClr val="bg1">
                    <a:lumMod val="50000"/>
                  </a:schemeClr>
                </a:solidFill>
                <a:cs typeface="Calibri"/>
              </a:rPr>
              <a:t>Produced </a:t>
            </a:r>
            <a:r>
              <a:rPr lang="en-US" sz="1200" dirty="0" smtClean="0">
                <a:solidFill>
                  <a:schemeClr val="bg1">
                    <a:lumMod val="50000"/>
                  </a:schemeClr>
                </a:solidFill>
                <a:cs typeface="Calibri"/>
              </a:rPr>
              <a:t>By:  </a:t>
            </a:r>
            <a:r>
              <a:rPr lang="en-US" sz="1200" dirty="0" smtClean="0">
                <a:solidFill>
                  <a:prstClr val="black">
                    <a:lumMod val="75000"/>
                    <a:lumOff val="25000"/>
                  </a:prstClr>
                </a:solidFill>
                <a:cs typeface="Calibri"/>
              </a:rPr>
              <a:t>John Woodruff</a:t>
            </a:r>
            <a:endParaRPr lang="en-US" sz="1200" dirty="0">
              <a:solidFill>
                <a:prstClr val="black">
                  <a:lumMod val="75000"/>
                  <a:lumOff val="25000"/>
                </a:prstClr>
              </a:solidFill>
              <a:cs typeface="Calibri"/>
            </a:endParaRPr>
          </a:p>
          <a:p>
            <a:pPr lvl="0" defTabSz="914400">
              <a:lnSpc>
                <a:spcPct val="120000"/>
              </a:lnSpc>
              <a:spcBef>
                <a:spcPts val="0"/>
              </a:spcBef>
              <a:defRPr/>
            </a:pPr>
            <a:endParaRPr lang="en-US" sz="1200" dirty="0">
              <a:solidFill>
                <a:prstClr val="black">
                  <a:lumMod val="75000"/>
                  <a:lumOff val="25000"/>
                </a:prstClr>
              </a:solidFill>
              <a:cs typeface="Calibri"/>
            </a:endParaRPr>
          </a:p>
        </p:txBody>
      </p:sp>
      <p:sp>
        <p:nvSpPr>
          <p:cNvPr id="3" name="Text Placeholder 2"/>
          <p:cNvSpPr>
            <a:spLocks noGrp="1"/>
          </p:cNvSpPr>
          <p:nvPr>
            <p:ph type="body" sz="quarter" idx="15"/>
          </p:nvPr>
        </p:nvSpPr>
        <p:spPr>
          <a:xfrm>
            <a:off x="251520" y="1536344"/>
            <a:ext cx="8640959" cy="1080120"/>
          </a:xfrm>
          <a:prstGeom prst="rect">
            <a:avLst/>
          </a:prstGeom>
        </p:spPr>
        <p:txBody>
          <a:bodyPr/>
          <a:lstStyle/>
          <a:p>
            <a:r>
              <a:rPr lang="en-GB" sz="2800" b="1" dirty="0"/>
              <a:t>Environmental Impact of Repowering/Refurbishing Projects – Optimising Outcome in a </a:t>
            </a:r>
            <a:r>
              <a:rPr lang="en-GB" sz="2800" b="1" dirty="0" err="1"/>
              <a:t>Levelised</a:t>
            </a:r>
            <a:r>
              <a:rPr lang="en-GB" sz="2800" b="1" dirty="0"/>
              <a:t> Cost of Energy Marketplace</a:t>
            </a:r>
            <a:endParaRPr lang="en-US" sz="2800" dirty="0" smtClean="0">
              <a:solidFill>
                <a:srgbClr val="000000"/>
              </a:solidFill>
            </a:endParaRPr>
          </a:p>
        </p:txBody>
      </p:sp>
    </p:spTree>
    <p:extLst>
      <p:ext uri="{BB962C8B-B14F-4D97-AF65-F5344CB8AC3E}">
        <p14:creationId xmlns:p14="http://schemas.microsoft.com/office/powerpoint/2010/main" val="1946501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400" b="1" dirty="0" smtClean="0"/>
              <a:t>Consented 16 turbine 100m tip</a:t>
            </a:r>
          </a:p>
          <a:p>
            <a:r>
              <a:rPr lang="en-GB" sz="2400" dirty="0" smtClean="0"/>
              <a:t>Long delay for grid connection</a:t>
            </a:r>
          </a:p>
          <a:p>
            <a:r>
              <a:rPr lang="en-GB" sz="2400" dirty="0" smtClean="0"/>
              <a:t>Taller turbines now </a:t>
            </a:r>
            <a:r>
              <a:rPr lang="en-GB" sz="2400" dirty="0" err="1" smtClean="0"/>
              <a:t>consentable</a:t>
            </a:r>
            <a:r>
              <a:rPr lang="en-GB" sz="2400" dirty="0" smtClean="0"/>
              <a:t> (wind farm landscape)</a:t>
            </a:r>
          </a:p>
          <a:p>
            <a:r>
              <a:rPr lang="en-GB" sz="2400" dirty="0" smtClean="0"/>
              <a:t>Options</a:t>
            </a:r>
          </a:p>
          <a:p>
            <a:pPr lvl="1"/>
            <a:r>
              <a:rPr lang="en-GB" sz="2400" dirty="0" smtClean="0"/>
              <a:t>Vary existing consent – cheaper, quicker, risk of additional conditions</a:t>
            </a:r>
          </a:p>
          <a:p>
            <a:pPr lvl="1"/>
            <a:r>
              <a:rPr lang="en-GB" sz="2400" dirty="0" smtClean="0"/>
              <a:t>New application – additional cost, slower, preserves existing consent</a:t>
            </a:r>
          </a:p>
          <a:p>
            <a:endParaRPr lang="en-GB" sz="2400" dirty="0" smtClean="0"/>
          </a:p>
          <a:p>
            <a:r>
              <a:rPr lang="en-GB" sz="2400" dirty="0" smtClean="0"/>
              <a:t>Existing </a:t>
            </a:r>
            <a:r>
              <a:rPr lang="en-GB" sz="2400" dirty="0"/>
              <a:t>layout could accommodate 10m tip </a:t>
            </a:r>
            <a:r>
              <a:rPr lang="en-GB" sz="2400" dirty="0" smtClean="0"/>
              <a:t>increase without significant redesign</a:t>
            </a:r>
            <a:endParaRPr lang="en-GB" sz="2400" dirty="0"/>
          </a:p>
          <a:p>
            <a:endParaRPr lang="en-GB" dirty="0" smtClean="0"/>
          </a:p>
          <a:p>
            <a:pPr marL="0" indent="0">
              <a:buNone/>
            </a:pPr>
            <a:endParaRPr lang="en-GB" dirty="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a:solidFill>
                <a:schemeClr val="tx1"/>
              </a:solidFill>
            </a:endParaRPr>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normAutofit fontScale="90000"/>
          </a:bodyPr>
          <a:lstStyle/>
          <a:p>
            <a:r>
              <a:rPr lang="en-GB" sz="2700" dirty="0"/>
              <a:t>Case Study – </a:t>
            </a:r>
            <a:r>
              <a:rPr lang="en-GB" sz="2700" dirty="0" err="1"/>
              <a:t>Brenig</a:t>
            </a:r>
            <a:r>
              <a:rPr lang="en-GB" sz="2700" dirty="0"/>
              <a:t>, North Wales</a:t>
            </a:r>
            <a:r>
              <a:rPr lang="en-GB" dirty="0"/>
              <a:t/>
            </a:r>
            <a:br>
              <a:rPr lang="en-GB" dirty="0"/>
            </a:br>
            <a:endParaRPr lang="en-GB" dirty="0"/>
          </a:p>
        </p:txBody>
      </p:sp>
      <p:sp>
        <p:nvSpPr>
          <p:cNvPr id="5" name="Text Placeholder 4"/>
          <p:cNvSpPr>
            <a:spLocks noGrp="1"/>
          </p:cNvSpPr>
          <p:nvPr>
            <p:ph type="body" sz="quarter" idx="15"/>
          </p:nvPr>
        </p:nvSpPr>
        <p:spPr/>
        <p:txBody>
          <a:bodyPr>
            <a:normAutofit fontScale="92500" lnSpcReduction="10000"/>
          </a:bodyPr>
          <a:lstStyle/>
          <a:p>
            <a:endParaRPr lang="en-GB" dirty="0"/>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10</a:t>
            </a:fld>
            <a:endParaRPr lang="en-US" dirty="0"/>
          </a:p>
        </p:txBody>
      </p:sp>
    </p:spTree>
    <p:extLst>
      <p:ext uri="{BB962C8B-B14F-4D97-AF65-F5344CB8AC3E}">
        <p14:creationId xmlns:p14="http://schemas.microsoft.com/office/powerpoint/2010/main" val="1874050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400" dirty="0" smtClean="0"/>
              <a:t>Traffic and transport – longer blades</a:t>
            </a:r>
          </a:p>
          <a:p>
            <a:r>
              <a:rPr lang="en-GB" sz="2400" dirty="0" smtClean="0"/>
              <a:t>Noise</a:t>
            </a:r>
          </a:p>
          <a:p>
            <a:r>
              <a:rPr lang="en-GB" sz="2400" dirty="0" smtClean="0"/>
              <a:t>Landscape and visual  </a:t>
            </a:r>
          </a:p>
          <a:p>
            <a:r>
              <a:rPr lang="en-GB" sz="2400" dirty="0" smtClean="0"/>
              <a:t>Collision risk birds/bats – greater swept area</a:t>
            </a:r>
          </a:p>
          <a:p>
            <a:r>
              <a:rPr lang="en-GB" sz="2400" dirty="0">
                <a:solidFill>
                  <a:schemeClr val="tx1"/>
                </a:solidFill>
              </a:rPr>
              <a:t>Detailed scoping avoided need </a:t>
            </a:r>
            <a:r>
              <a:rPr lang="en-GB" sz="2400" dirty="0" smtClean="0">
                <a:solidFill>
                  <a:schemeClr val="tx1"/>
                </a:solidFill>
              </a:rPr>
              <a:t>for additional surveys/assessment </a:t>
            </a:r>
            <a:r>
              <a:rPr lang="en-GB" sz="2400" dirty="0" err="1" smtClean="0">
                <a:solidFill>
                  <a:schemeClr val="tx1"/>
                </a:solidFill>
              </a:rPr>
              <a:t>eg</a:t>
            </a:r>
            <a:r>
              <a:rPr lang="en-GB" sz="2400" dirty="0" smtClean="0">
                <a:solidFill>
                  <a:schemeClr val="tx1"/>
                </a:solidFill>
              </a:rPr>
              <a:t> wider habitat/peat, socioeconomic, forestry</a:t>
            </a:r>
          </a:p>
          <a:p>
            <a:endParaRPr lang="en-GB" sz="2400" dirty="0" smtClean="0">
              <a:solidFill>
                <a:schemeClr val="tx1"/>
              </a:solidFill>
            </a:endParaRPr>
          </a:p>
          <a:p>
            <a:r>
              <a:rPr lang="en-GB" sz="2400" dirty="0">
                <a:solidFill>
                  <a:schemeClr val="tx1"/>
                </a:solidFill>
              </a:rPr>
              <a:t>Wider turbine procurement choice</a:t>
            </a:r>
          </a:p>
          <a:p>
            <a:r>
              <a:rPr lang="en-GB" sz="2400" dirty="0">
                <a:solidFill>
                  <a:schemeClr val="tx1"/>
                </a:solidFill>
              </a:rPr>
              <a:t>Increased </a:t>
            </a:r>
            <a:r>
              <a:rPr lang="en-GB" sz="2400" dirty="0" smtClean="0">
                <a:solidFill>
                  <a:schemeClr val="tx1"/>
                </a:solidFill>
              </a:rPr>
              <a:t>output 15% depending on turbine selection</a:t>
            </a:r>
          </a:p>
          <a:p>
            <a:r>
              <a:rPr lang="en-GB" sz="2400" dirty="0" smtClean="0">
                <a:solidFill>
                  <a:schemeClr val="tx1"/>
                </a:solidFill>
              </a:rPr>
              <a:t>Obligation to monitor bats/curtailment</a:t>
            </a:r>
            <a:endParaRPr lang="en-GB" sz="2400" dirty="0">
              <a:solidFill>
                <a:schemeClr val="tx1"/>
              </a:solidFill>
            </a:endParaRPr>
          </a:p>
          <a:p>
            <a:endParaRPr lang="en-GB" dirty="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a:solidFill>
                <a:schemeClr val="tx1"/>
              </a:solidFill>
            </a:endParaRPr>
          </a:p>
        </p:txBody>
      </p:sp>
      <p:sp>
        <p:nvSpPr>
          <p:cNvPr id="4" name="Title 3"/>
          <p:cNvSpPr>
            <a:spLocks noGrp="1"/>
          </p:cNvSpPr>
          <p:nvPr>
            <p:ph type="title"/>
          </p:nvPr>
        </p:nvSpPr>
        <p:spPr/>
        <p:txBody>
          <a:bodyPr>
            <a:normAutofit fontScale="90000"/>
          </a:bodyPr>
          <a:lstStyle/>
          <a:p>
            <a:r>
              <a:rPr lang="en-GB" sz="2700" dirty="0"/>
              <a:t>Case Study – </a:t>
            </a:r>
            <a:r>
              <a:rPr lang="en-GB" sz="2700" dirty="0" err="1"/>
              <a:t>Brenig</a:t>
            </a:r>
            <a:r>
              <a:rPr lang="en-GB" sz="2700" dirty="0"/>
              <a:t>, North Wales</a:t>
            </a:r>
            <a:r>
              <a:rPr lang="en-GB" dirty="0"/>
              <a:t/>
            </a:r>
            <a:br>
              <a:rPr lang="en-GB" dirty="0"/>
            </a:br>
            <a:endParaRPr lang="en-GB" dirty="0"/>
          </a:p>
        </p:txBody>
      </p:sp>
      <p:sp>
        <p:nvSpPr>
          <p:cNvPr id="5" name="Text Placeholder 4"/>
          <p:cNvSpPr>
            <a:spLocks noGrp="1"/>
          </p:cNvSpPr>
          <p:nvPr>
            <p:ph type="body" sz="quarter" idx="15"/>
          </p:nvPr>
        </p:nvSpPr>
        <p:spPr/>
        <p:txBody>
          <a:bodyPr>
            <a:normAutofit fontScale="92500" lnSpcReduction="10000"/>
          </a:bodyPr>
          <a:lstStyle/>
          <a:p>
            <a:endParaRPr lang="en-GB" dirty="0"/>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11</a:t>
            </a:fld>
            <a:endParaRPr lang="en-US" dirty="0"/>
          </a:p>
        </p:txBody>
      </p:sp>
      <p:pic>
        <p:nvPicPr>
          <p:cNvPr id="3074" name="Picture 2" descr="C:\Users\JohnW\AppData\Local\Microsoft\Windows\Temporary Internet Files\Content.IE5\FDCCL2VP\12190570095_faefd2eb04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313" y="1095375"/>
            <a:ext cx="3028488" cy="427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77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400" b="1" dirty="0" smtClean="0"/>
              <a:t>Operational site since 1992</a:t>
            </a:r>
          </a:p>
          <a:p>
            <a:r>
              <a:rPr lang="en-GB" sz="2400" dirty="0" smtClean="0"/>
              <a:t>Opportunity to repower – land rights and grid connection</a:t>
            </a:r>
          </a:p>
          <a:p>
            <a:r>
              <a:rPr lang="en-GB" sz="2400" dirty="0" smtClean="0"/>
              <a:t>Turbines nearing end of life</a:t>
            </a:r>
          </a:p>
          <a:p>
            <a:r>
              <a:rPr lang="en-GB" sz="2400" dirty="0" smtClean="0"/>
              <a:t>Existing consent has no expiry date</a:t>
            </a:r>
          </a:p>
          <a:p>
            <a:r>
              <a:rPr lang="en-GB" sz="2400" dirty="0" smtClean="0"/>
              <a:t>Constraints</a:t>
            </a:r>
          </a:p>
          <a:p>
            <a:pPr lvl="1"/>
            <a:r>
              <a:rPr lang="en-GB" sz="2400" dirty="0" smtClean="0"/>
              <a:t>Extremely constrained – very little “white space”</a:t>
            </a:r>
          </a:p>
          <a:p>
            <a:pPr lvl="1"/>
            <a:r>
              <a:rPr lang="en-GB" sz="2400" dirty="0" smtClean="0"/>
              <a:t>Proximity to field boundaries (bats) </a:t>
            </a:r>
          </a:p>
          <a:p>
            <a:pPr lvl="1"/>
            <a:r>
              <a:rPr lang="en-GB" sz="2400" dirty="0" smtClean="0"/>
              <a:t>Adjacent to protected landscape of national significance (designated after wind farm built)</a:t>
            </a:r>
          </a:p>
          <a:p>
            <a:pPr lvl="1"/>
            <a:r>
              <a:rPr lang="en-GB" sz="2400" dirty="0" smtClean="0"/>
              <a:t>Adjacent to town</a:t>
            </a:r>
            <a:endParaRPr lang="en-GB" dirty="0">
              <a:solidFill>
                <a:schemeClr val="tx1"/>
              </a:solidFill>
            </a:endParaRPr>
          </a:p>
        </p:txBody>
      </p:sp>
      <p:sp>
        <p:nvSpPr>
          <p:cNvPr id="4" name="Title 3"/>
          <p:cNvSpPr>
            <a:spLocks noGrp="1"/>
          </p:cNvSpPr>
          <p:nvPr>
            <p:ph type="title"/>
          </p:nvPr>
        </p:nvSpPr>
        <p:spPr/>
        <p:txBody>
          <a:bodyPr>
            <a:normAutofit fontScale="90000"/>
          </a:bodyPr>
          <a:lstStyle/>
          <a:p>
            <a:r>
              <a:rPr lang="en-GB" sz="2700" dirty="0"/>
              <a:t>Case Study – </a:t>
            </a:r>
            <a:r>
              <a:rPr lang="en-GB" sz="2700" dirty="0" err="1" smtClean="0"/>
              <a:t>Rhyd</a:t>
            </a:r>
            <a:r>
              <a:rPr lang="en-GB" sz="2700" dirty="0" smtClean="0"/>
              <a:t> y </a:t>
            </a:r>
            <a:r>
              <a:rPr lang="en-GB" sz="2700" dirty="0" err="1" smtClean="0"/>
              <a:t>Groes</a:t>
            </a:r>
            <a:r>
              <a:rPr lang="en-GB" sz="2700" dirty="0" smtClean="0"/>
              <a:t>, Anglesey</a:t>
            </a:r>
            <a:r>
              <a:rPr lang="en-GB" dirty="0"/>
              <a:t/>
            </a:r>
            <a:br>
              <a:rPr lang="en-GB" dirty="0"/>
            </a:br>
            <a:endParaRPr lang="en-GB" dirty="0"/>
          </a:p>
        </p:txBody>
      </p:sp>
      <p:sp>
        <p:nvSpPr>
          <p:cNvPr id="5" name="Text Placeholder 4"/>
          <p:cNvSpPr>
            <a:spLocks noGrp="1"/>
          </p:cNvSpPr>
          <p:nvPr>
            <p:ph type="body" sz="quarter" idx="15"/>
          </p:nvPr>
        </p:nvSpPr>
        <p:spPr/>
        <p:txBody>
          <a:bodyPr>
            <a:normAutofit fontScale="92500" lnSpcReduction="10000"/>
          </a:bodyPr>
          <a:lstStyle/>
          <a:p>
            <a:endParaRPr lang="en-GB" dirty="0"/>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12</a:t>
            </a:fld>
            <a:endParaRPr lang="en-US" dirty="0"/>
          </a:p>
        </p:txBody>
      </p:sp>
      <p:pic>
        <p:nvPicPr>
          <p:cNvPr id="4098"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6493" r="16493"/>
          <a:stretch>
            <a:fillRect/>
          </a:stretch>
        </p:blipFill>
        <p:spPr bwMode="auto">
          <a:xfrm>
            <a:off x="6438900" y="836712"/>
            <a:ext cx="2435226" cy="501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150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dirty="0"/>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noAutofit/>
          </a:bodyPr>
          <a:lstStyle/>
          <a:p>
            <a:r>
              <a:rPr lang="en-GB" sz="2400" dirty="0" smtClean="0"/>
              <a:t>Site Constraints</a:t>
            </a:r>
            <a:endParaRPr lang="en-GB" sz="2400" dirty="0"/>
          </a:p>
        </p:txBody>
      </p:sp>
      <p:sp>
        <p:nvSpPr>
          <p:cNvPr id="5" name="Text Placeholder 4"/>
          <p:cNvSpPr>
            <a:spLocks noGrp="1"/>
          </p:cNvSpPr>
          <p:nvPr>
            <p:ph type="body" sz="quarter" idx="15"/>
          </p:nvPr>
        </p:nvSpPr>
        <p:spPr/>
        <p:txBody>
          <a:bodyPr>
            <a:normAutofit fontScale="92500" lnSpcReduction="10000"/>
          </a:bodyPr>
          <a:lstStyle/>
          <a:p>
            <a:endParaRPr lang="en-GB"/>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13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895350"/>
            <a:ext cx="616267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51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endParaRPr lang="en-GB" sz="2400" dirty="0" smtClean="0"/>
          </a:p>
          <a:p>
            <a:r>
              <a:rPr lang="en-GB" sz="2400" dirty="0" smtClean="0"/>
              <a:t>Full EIA – all usual aspects</a:t>
            </a:r>
          </a:p>
          <a:p>
            <a:r>
              <a:rPr lang="en-GB" sz="2400" dirty="0" smtClean="0"/>
              <a:t>Baseline existing wind farm permanent</a:t>
            </a:r>
          </a:p>
          <a:p>
            <a:r>
              <a:rPr lang="en-GB" sz="2400" dirty="0" smtClean="0"/>
              <a:t>Replace with repower scheme – fewer, larger turbines – limited life 25 </a:t>
            </a:r>
            <a:r>
              <a:rPr lang="en-GB" sz="2400" dirty="0" err="1" smtClean="0"/>
              <a:t>yrs</a:t>
            </a:r>
            <a:endParaRPr lang="en-GB" sz="2400" dirty="0" smtClean="0"/>
          </a:p>
          <a:p>
            <a:r>
              <a:rPr lang="en-GB" sz="2400" dirty="0" smtClean="0"/>
              <a:t>Landscape and visual  - existing scheme unacceptable if new</a:t>
            </a:r>
          </a:p>
          <a:p>
            <a:r>
              <a:rPr lang="en-GB" sz="2400" dirty="0" smtClean="0"/>
              <a:t>Key balance of impact on town and protected landscape v benefit of fixed life, cohesive design, slower rotation</a:t>
            </a:r>
          </a:p>
          <a:p>
            <a:pPr marL="0" indent="0">
              <a:buNone/>
            </a:pPr>
            <a:endParaRPr lang="en-GB" sz="2400" dirty="0">
              <a:solidFill>
                <a:srgbClr val="FF0000"/>
              </a:solidFill>
            </a:endParaRPr>
          </a:p>
          <a:p>
            <a:endParaRPr lang="en-GB" sz="2400" dirty="0" smtClean="0">
              <a:solidFill>
                <a:srgbClr val="FF0000"/>
              </a:solidFill>
            </a:endParaRPr>
          </a:p>
          <a:p>
            <a:endParaRPr lang="en-GB" dirty="0">
              <a:solidFill>
                <a:schemeClr val="tx1"/>
              </a:solidFill>
            </a:endParaRPr>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normAutofit fontScale="90000"/>
          </a:bodyPr>
          <a:lstStyle/>
          <a:p>
            <a:r>
              <a:rPr lang="en-GB" sz="2700" dirty="0"/>
              <a:t>Case Study – </a:t>
            </a:r>
            <a:r>
              <a:rPr lang="en-GB" sz="2700" dirty="0" err="1" smtClean="0"/>
              <a:t>Rhyd</a:t>
            </a:r>
            <a:r>
              <a:rPr lang="en-GB" sz="2700" dirty="0" smtClean="0"/>
              <a:t> y </a:t>
            </a:r>
            <a:r>
              <a:rPr lang="en-GB" sz="2700" dirty="0" err="1" smtClean="0"/>
              <a:t>Groes</a:t>
            </a:r>
            <a:r>
              <a:rPr lang="en-GB" sz="2700" dirty="0" smtClean="0"/>
              <a:t>, Anglesey</a:t>
            </a:r>
            <a:r>
              <a:rPr lang="en-GB" dirty="0"/>
              <a:t/>
            </a:r>
            <a:br>
              <a:rPr lang="en-GB" dirty="0"/>
            </a:br>
            <a:endParaRPr lang="en-GB" dirty="0"/>
          </a:p>
        </p:txBody>
      </p:sp>
      <p:sp>
        <p:nvSpPr>
          <p:cNvPr id="5" name="Text Placeholder 4"/>
          <p:cNvSpPr>
            <a:spLocks noGrp="1"/>
          </p:cNvSpPr>
          <p:nvPr>
            <p:ph type="body" sz="quarter" idx="15"/>
          </p:nvPr>
        </p:nvSpPr>
        <p:spPr/>
        <p:txBody>
          <a:bodyPr>
            <a:normAutofit fontScale="92500" lnSpcReduction="10000"/>
          </a:bodyPr>
          <a:lstStyle/>
          <a:p>
            <a:endParaRPr lang="en-GB" dirty="0"/>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14</a:t>
            </a:fld>
            <a:endParaRPr lang="en-US" dirty="0"/>
          </a:p>
        </p:txBody>
      </p:sp>
    </p:spTree>
    <p:extLst>
      <p:ext uri="{BB962C8B-B14F-4D97-AF65-F5344CB8AC3E}">
        <p14:creationId xmlns:p14="http://schemas.microsoft.com/office/powerpoint/2010/main" val="3554396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400" dirty="0" smtClean="0"/>
              <a:t>Need </a:t>
            </a:r>
            <a:r>
              <a:rPr lang="en-GB" sz="2400" dirty="0"/>
              <a:t>to </a:t>
            </a:r>
            <a:r>
              <a:rPr lang="en-GB" sz="2400" dirty="0" smtClean="0"/>
              <a:t>understand… </a:t>
            </a:r>
          </a:p>
          <a:p>
            <a:r>
              <a:rPr lang="en-GB" sz="2400" dirty="0" smtClean="0"/>
              <a:t>Environmental </a:t>
            </a:r>
            <a:r>
              <a:rPr lang="en-GB" sz="2400" dirty="0"/>
              <a:t>impacts arising from a repowering or refurbishment project </a:t>
            </a:r>
            <a:endParaRPr lang="en-GB" sz="2400" dirty="0" smtClean="0"/>
          </a:p>
          <a:p>
            <a:r>
              <a:rPr lang="en-GB" sz="2400" dirty="0" smtClean="0"/>
              <a:t>The baseline – will differ from greenfield</a:t>
            </a:r>
          </a:p>
          <a:p>
            <a:r>
              <a:rPr lang="en-GB" sz="2400" dirty="0" smtClean="0"/>
              <a:t>Financial model – design and permitting can impact 25 years of operational costs!</a:t>
            </a:r>
          </a:p>
          <a:p>
            <a:endParaRPr lang="en-GB" sz="2400" dirty="0"/>
          </a:p>
          <a:p>
            <a:r>
              <a:rPr lang="en-GB" sz="2400" dirty="0" smtClean="0"/>
              <a:t>Cost per </a:t>
            </a:r>
            <a:r>
              <a:rPr lang="en-GB" sz="2400" dirty="0" err="1" smtClean="0"/>
              <a:t>MWhr</a:t>
            </a:r>
            <a:r>
              <a:rPr lang="en-GB" sz="2400" dirty="0" smtClean="0"/>
              <a:t> not per application!</a:t>
            </a:r>
          </a:p>
          <a:p>
            <a:pPr marL="0" indent="0">
              <a:buNone/>
            </a:pPr>
            <a:r>
              <a:rPr lang="en-GB" dirty="0"/>
              <a:t/>
            </a:r>
            <a:br>
              <a:rPr lang="en-GB" dirty="0"/>
            </a:br>
            <a:endParaRPr lang="en-GB" dirty="0"/>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noAutofit/>
          </a:bodyPr>
          <a:lstStyle/>
          <a:p>
            <a:r>
              <a:rPr lang="en-GB" sz="2400" dirty="0"/>
              <a:t>Conclusion</a:t>
            </a:r>
          </a:p>
        </p:txBody>
      </p:sp>
      <p:sp>
        <p:nvSpPr>
          <p:cNvPr id="5" name="Text Placeholder 4"/>
          <p:cNvSpPr>
            <a:spLocks noGrp="1"/>
          </p:cNvSpPr>
          <p:nvPr>
            <p:ph type="body" sz="quarter" idx="15"/>
          </p:nvPr>
        </p:nvSpPr>
        <p:spPr/>
        <p:txBody>
          <a:bodyPr>
            <a:normAutofit fontScale="92500" lnSpcReduction="10000"/>
          </a:bodyPr>
          <a:lstStyle/>
          <a:p>
            <a:endParaRPr lang="en-GB"/>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15</a:t>
            </a:fld>
            <a:endParaRPr lang="en-US" dirty="0"/>
          </a:p>
        </p:txBody>
      </p:sp>
      <p:pic>
        <p:nvPicPr>
          <p:cNvPr id="6146" name="Picture 2" descr="C:\Users\JohnW\AppData\Local\Microsoft\Windows\Temporary Internet Files\Content.IE5\Q1F1L6EW\12190672475_250488a9a7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616" y="3876675"/>
            <a:ext cx="3462984" cy="230504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ohnW\AppData\Local\Microsoft\Windows\Temporary Internet Files\Content.IE5\6V525FPT\12191041504_b99d9c69b6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4" y="819151"/>
            <a:ext cx="2463403" cy="370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9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dirty="0" smtClean="0"/>
          </a:p>
          <a:p>
            <a:r>
              <a:rPr lang="en-GB" sz="2400" dirty="0" smtClean="0"/>
              <a:t>Natural </a:t>
            </a:r>
            <a:r>
              <a:rPr lang="en-GB" sz="2400" dirty="0"/>
              <a:t>Power has lead the environmental impact assessment for repowering and tip height increase on projects in the UK </a:t>
            </a:r>
            <a:endParaRPr lang="en-GB" sz="2400" dirty="0" smtClean="0"/>
          </a:p>
          <a:p>
            <a:pPr marL="0" indent="0">
              <a:buNone/>
            </a:pPr>
            <a:endParaRPr lang="en-GB" sz="2400" dirty="0"/>
          </a:p>
          <a:p>
            <a:r>
              <a:rPr lang="en-GB" sz="2400" dirty="0" smtClean="0"/>
              <a:t>and </a:t>
            </a:r>
            <a:r>
              <a:rPr lang="en-GB" sz="2400" dirty="0"/>
              <a:t>will present the approach to scoping and delivery as well as </a:t>
            </a:r>
            <a:endParaRPr lang="en-GB" sz="2400" dirty="0" smtClean="0"/>
          </a:p>
          <a:p>
            <a:endParaRPr lang="en-GB" sz="2400" dirty="0"/>
          </a:p>
          <a:p>
            <a:r>
              <a:rPr lang="en-GB" sz="2400" dirty="0" smtClean="0"/>
              <a:t>an </a:t>
            </a:r>
            <a:r>
              <a:rPr lang="en-GB" sz="2400" dirty="0"/>
              <a:t>overview of the holistic approach required for project optimisation.</a:t>
            </a:r>
            <a:r>
              <a:rPr lang="en-GB" dirty="0"/>
              <a:t/>
            </a:r>
            <a:br>
              <a:rPr lang="en-GB" dirty="0"/>
            </a:br>
            <a:endParaRPr lang="en-GB" dirty="0"/>
          </a:p>
        </p:txBody>
      </p:sp>
      <p:sp>
        <p:nvSpPr>
          <p:cNvPr id="4" name="Title 3"/>
          <p:cNvSpPr>
            <a:spLocks noGrp="1"/>
          </p:cNvSpPr>
          <p:nvPr>
            <p:ph type="title"/>
          </p:nvPr>
        </p:nvSpPr>
        <p:spPr/>
        <p:txBody>
          <a:bodyPr>
            <a:normAutofit fontScale="90000"/>
          </a:bodyPr>
          <a:lstStyle/>
          <a:p>
            <a:r>
              <a:rPr lang="en-GB" dirty="0" smtClean="0"/>
              <a:t>Introduction</a:t>
            </a:r>
            <a:endParaRPr lang="en-GB" dirty="0"/>
          </a:p>
        </p:txBody>
      </p:sp>
      <p:sp>
        <p:nvSpPr>
          <p:cNvPr id="5" name="Text Placeholder 4"/>
          <p:cNvSpPr>
            <a:spLocks noGrp="1"/>
          </p:cNvSpPr>
          <p:nvPr>
            <p:ph type="body" sz="quarter" idx="15"/>
          </p:nvPr>
        </p:nvSpPr>
        <p:spPr/>
        <p:txBody>
          <a:bodyPr>
            <a:normAutofit fontScale="92500" lnSpcReduction="10000"/>
          </a:bodyPr>
          <a:lstStyle/>
          <a:p>
            <a:endParaRPr lang="en-GB"/>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2</a:t>
            </a:fld>
            <a:endParaRPr lang="en-US" dirty="0"/>
          </a:p>
        </p:txBody>
      </p:sp>
      <p:pic>
        <p:nvPicPr>
          <p:cNvPr id="2050" name="Picture 2" descr="C:\Users\JohnW\AppData\Local\Microsoft\Windows\Temporary Internet Files\Content.IE5\C74CPAKL\12191469176_31d8dea06c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386" y="1162050"/>
            <a:ext cx="2993186" cy="448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64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7504" y="504826"/>
            <a:ext cx="6883846" cy="5804494"/>
          </a:xfrm>
        </p:spPr>
        <p:txBody>
          <a:bodyPr/>
          <a:lstStyle/>
          <a:p>
            <a:r>
              <a:rPr lang="en-GB" sz="2400" dirty="0" smtClean="0"/>
              <a:t>The removal or reduction of subsidy means a </a:t>
            </a:r>
            <a:r>
              <a:rPr lang="en-GB" sz="2400" b="1" dirty="0" err="1" smtClean="0"/>
              <a:t>levelised</a:t>
            </a:r>
            <a:r>
              <a:rPr lang="en-GB" sz="2400" b="1" dirty="0" smtClean="0"/>
              <a:t> cost of energy</a:t>
            </a:r>
            <a:r>
              <a:rPr lang="en-GB" sz="2400" dirty="0" smtClean="0"/>
              <a:t> market, where </a:t>
            </a:r>
            <a:r>
              <a:rPr lang="en-GB" sz="2400" dirty="0" smtClean="0"/>
              <a:t>wind power </a:t>
            </a:r>
            <a:r>
              <a:rPr lang="en-GB" sz="2400" dirty="0" smtClean="0"/>
              <a:t>must compete in the wholesale electricity price market</a:t>
            </a:r>
          </a:p>
          <a:p>
            <a:r>
              <a:rPr lang="en-GB" sz="2400" dirty="0" smtClean="0"/>
              <a:t>Drive to reduce costs and increase revenue – must look at both sides of the equation</a:t>
            </a:r>
          </a:p>
          <a:p>
            <a:pPr marL="0" indent="0">
              <a:buNone/>
            </a:pPr>
            <a:endParaRPr lang="en-GB" sz="2400" b="1" dirty="0" smtClean="0"/>
          </a:p>
          <a:p>
            <a:pPr marL="0" indent="0">
              <a:buNone/>
            </a:pPr>
            <a:r>
              <a:rPr lang="en-GB" sz="2400" b="1" dirty="0" smtClean="0"/>
              <a:t>Operational </a:t>
            </a:r>
            <a:r>
              <a:rPr lang="en-GB" sz="2400" b="1" dirty="0"/>
              <a:t>sites </a:t>
            </a:r>
            <a:endParaRPr lang="en-GB" sz="2400" dirty="0"/>
          </a:p>
          <a:p>
            <a:r>
              <a:rPr lang="en-GB" sz="2400" dirty="0"/>
              <a:t>Repower </a:t>
            </a:r>
          </a:p>
          <a:p>
            <a:r>
              <a:rPr lang="en-GB" sz="2400" dirty="0"/>
              <a:t>Up-Power </a:t>
            </a:r>
            <a:r>
              <a:rPr lang="en-GB" sz="2400" dirty="0" smtClean="0"/>
              <a:t>(retrofit or co-location)</a:t>
            </a:r>
            <a:endParaRPr lang="en-GB" sz="2400" dirty="0"/>
          </a:p>
          <a:p>
            <a:r>
              <a:rPr lang="en-GB" sz="2400" dirty="0"/>
              <a:t>Power-On </a:t>
            </a:r>
            <a:r>
              <a:rPr lang="en-GB" sz="2400" dirty="0" smtClean="0"/>
              <a:t>(life extension)</a:t>
            </a:r>
          </a:p>
          <a:p>
            <a:r>
              <a:rPr lang="en-GB" sz="2400" dirty="0" smtClean="0"/>
              <a:t>Holistic </a:t>
            </a:r>
            <a:r>
              <a:rPr lang="en-GB" sz="2400" dirty="0"/>
              <a:t>approach required </a:t>
            </a:r>
            <a:r>
              <a:rPr lang="en-GB" sz="2400" dirty="0" smtClean="0"/>
              <a:t>in development phase for </a:t>
            </a:r>
            <a:r>
              <a:rPr lang="en-GB" sz="2400" dirty="0"/>
              <a:t>project </a:t>
            </a:r>
            <a:r>
              <a:rPr lang="en-GB" sz="2400" dirty="0" smtClean="0"/>
              <a:t>optimisation – consider both sides of the equation at all project phases.</a:t>
            </a:r>
            <a:r>
              <a:rPr lang="en-GB" dirty="0"/>
              <a:t/>
            </a:r>
            <a:br>
              <a:rPr lang="en-GB" dirty="0"/>
            </a:br>
            <a:endParaRPr lang="en-GB" dirty="0"/>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normAutofit fontScale="90000"/>
          </a:bodyPr>
          <a:lstStyle/>
          <a:p>
            <a:r>
              <a:rPr lang="en-GB" b="1" dirty="0"/>
              <a:t>What are the drivers?</a:t>
            </a:r>
            <a:br>
              <a:rPr lang="en-GB" b="1" dirty="0"/>
            </a:br>
            <a:endParaRPr lang="en-GB" dirty="0"/>
          </a:p>
        </p:txBody>
      </p:sp>
      <p:sp>
        <p:nvSpPr>
          <p:cNvPr id="5" name="Text Placeholder 4"/>
          <p:cNvSpPr>
            <a:spLocks noGrp="1"/>
          </p:cNvSpPr>
          <p:nvPr>
            <p:ph type="body" sz="quarter" idx="15"/>
          </p:nvPr>
        </p:nvSpPr>
        <p:spPr/>
        <p:txBody>
          <a:bodyPr>
            <a:normAutofit fontScale="92500" lnSpcReduction="10000"/>
          </a:bodyPr>
          <a:lstStyle/>
          <a:p>
            <a:endParaRPr lang="en-GB"/>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3</a:t>
            </a:fld>
            <a:endParaRPr lang="en-US" dirty="0"/>
          </a:p>
        </p:txBody>
      </p:sp>
    </p:spTree>
    <p:extLst>
      <p:ext uri="{BB962C8B-B14F-4D97-AF65-F5344CB8AC3E}">
        <p14:creationId xmlns:p14="http://schemas.microsoft.com/office/powerpoint/2010/main" val="361267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Considerations, modelling, options, outcomes</a:t>
            </a:r>
            <a:endParaRPr lang="en-GB" dirty="0"/>
          </a:p>
        </p:txBody>
      </p:sp>
      <p:sp>
        <p:nvSpPr>
          <p:cNvPr id="5" name="Text Placeholder 4"/>
          <p:cNvSpPr>
            <a:spLocks noGrp="1"/>
          </p:cNvSpPr>
          <p:nvPr>
            <p:ph type="body" sz="quarter" idx="15"/>
          </p:nvPr>
        </p:nvSpPr>
        <p:spPr/>
        <p:txBody>
          <a:bodyPr>
            <a:normAutofit fontScale="92500" lnSpcReduction="10000"/>
          </a:bodyPr>
          <a:lstStyle/>
          <a:p>
            <a:endParaRPr lang="en-GB"/>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919" y="453080"/>
            <a:ext cx="6170139" cy="629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65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27639" y="713620"/>
            <a:ext cx="6694094" cy="5472607"/>
          </a:xfrm>
        </p:spPr>
        <p:txBody>
          <a:bodyPr/>
          <a:lstStyle/>
          <a:p>
            <a:r>
              <a:rPr lang="en-GB" sz="2400" b="1" dirty="0" smtClean="0"/>
              <a:t>Increase </a:t>
            </a:r>
            <a:r>
              <a:rPr lang="en-GB" sz="2400" b="1" dirty="0"/>
              <a:t>revenue </a:t>
            </a:r>
            <a:endParaRPr lang="en-GB" sz="2400" dirty="0"/>
          </a:p>
          <a:p>
            <a:r>
              <a:rPr lang="en-GB" sz="2400" dirty="0"/>
              <a:t>Windier Sites – more </a:t>
            </a:r>
            <a:r>
              <a:rPr lang="en-GB" sz="2400" dirty="0" smtClean="0"/>
              <a:t>energy to capture (individual locations within a site)</a:t>
            </a:r>
            <a:endParaRPr lang="en-GB" sz="2400" dirty="0"/>
          </a:p>
          <a:p>
            <a:r>
              <a:rPr lang="en-GB" sz="2400" dirty="0"/>
              <a:t>Better spacing – less wake </a:t>
            </a:r>
          </a:p>
          <a:p>
            <a:r>
              <a:rPr lang="en-GB" sz="2400" dirty="0" smtClean="0"/>
              <a:t>Fewer turbines </a:t>
            </a:r>
            <a:r>
              <a:rPr lang="en-GB" sz="2400" dirty="0"/>
              <a:t>– higher capacity </a:t>
            </a:r>
          </a:p>
          <a:p>
            <a:r>
              <a:rPr lang="en-GB" sz="2400" dirty="0"/>
              <a:t>Higher hubs – less wake, better wind </a:t>
            </a:r>
          </a:p>
          <a:p>
            <a:r>
              <a:rPr lang="en-GB" sz="2400" dirty="0"/>
              <a:t>Longer Blades – more </a:t>
            </a:r>
            <a:r>
              <a:rPr lang="en-GB" sz="2400" dirty="0" smtClean="0"/>
              <a:t>energy capture </a:t>
            </a:r>
            <a:endParaRPr lang="en-GB" sz="2400" dirty="0"/>
          </a:p>
          <a:p>
            <a:r>
              <a:rPr lang="en-GB" sz="2400" dirty="0"/>
              <a:t>= Higher Tips/Different Proportions </a:t>
            </a:r>
          </a:p>
          <a:p>
            <a:r>
              <a:rPr lang="en-GB" sz="2400" dirty="0"/>
              <a:t>Complementary generation (solar) – better use of grid </a:t>
            </a:r>
          </a:p>
          <a:p>
            <a:r>
              <a:rPr lang="en-GB" sz="2400" dirty="0"/>
              <a:t>Storage – better use of </a:t>
            </a:r>
            <a:r>
              <a:rPr lang="en-GB" sz="2400" dirty="0" smtClean="0"/>
              <a:t>grid</a:t>
            </a:r>
          </a:p>
          <a:p>
            <a:pPr marL="0" indent="0">
              <a:buNone/>
            </a:pPr>
            <a:endParaRPr lang="en-GB" dirty="0"/>
          </a:p>
        </p:txBody>
      </p:sp>
      <p:sp>
        <p:nvSpPr>
          <p:cNvPr id="4" name="Title 3"/>
          <p:cNvSpPr>
            <a:spLocks noGrp="1"/>
          </p:cNvSpPr>
          <p:nvPr>
            <p:ph type="title"/>
          </p:nvPr>
        </p:nvSpPr>
        <p:spPr/>
        <p:txBody>
          <a:bodyPr>
            <a:normAutofit fontScale="90000"/>
          </a:bodyPr>
          <a:lstStyle/>
          <a:p>
            <a:r>
              <a:rPr lang="en-GB" sz="800" dirty="0">
                <a:solidFill>
                  <a:srgbClr val="000000"/>
                </a:solidFill>
              </a:rPr>
              <a:t/>
            </a:r>
            <a:br>
              <a:rPr lang="en-GB" sz="800" dirty="0">
                <a:solidFill>
                  <a:srgbClr val="000000"/>
                </a:solidFill>
              </a:rPr>
            </a:br>
            <a:r>
              <a:rPr lang="en-GB" sz="2700" b="1" dirty="0"/>
              <a:t>Redesign </a:t>
            </a:r>
            <a:r>
              <a:rPr lang="en-GB" sz="2700" b="1" dirty="0" smtClean="0"/>
              <a:t>to meet </a:t>
            </a:r>
            <a:r>
              <a:rPr lang="en-GB" sz="2700" b="1" dirty="0" err="1" smtClean="0"/>
              <a:t>LCoE</a:t>
            </a:r>
            <a:r>
              <a:rPr lang="en-GB" dirty="0"/>
              <a:t/>
            </a:r>
            <a:br>
              <a:rPr lang="en-GB" dirty="0"/>
            </a:br>
            <a:endParaRPr lang="en-GB" dirty="0"/>
          </a:p>
        </p:txBody>
      </p:sp>
      <p:sp>
        <p:nvSpPr>
          <p:cNvPr id="6" name="Date Placeholder 5"/>
          <p:cNvSpPr>
            <a:spLocks noGrp="1"/>
          </p:cNvSpPr>
          <p:nvPr>
            <p:ph type="dt" sz="half" idx="2"/>
          </p:nvPr>
        </p:nvSpPr>
        <p:spPr/>
        <p:txBody>
          <a:bodyPr/>
          <a:lstStyle/>
          <a:p>
            <a:pPr defTabSz="457200"/>
            <a:fld id="{A8CE22CD-E6EF-CD42-BD25-482769713C7B}"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5</a:t>
            </a:fld>
            <a:endParaRPr lang="en-US" dirty="0"/>
          </a:p>
        </p:txBody>
      </p:sp>
    </p:spTree>
    <p:extLst>
      <p:ext uri="{BB962C8B-B14F-4D97-AF65-F5344CB8AC3E}">
        <p14:creationId xmlns:p14="http://schemas.microsoft.com/office/powerpoint/2010/main" val="3339195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27639" y="713620"/>
            <a:ext cx="6694094" cy="5472607"/>
          </a:xfrm>
        </p:spPr>
        <p:txBody>
          <a:bodyPr/>
          <a:lstStyle/>
          <a:p>
            <a:endParaRPr lang="en-GB" sz="2400" b="1" dirty="0" smtClean="0"/>
          </a:p>
          <a:p>
            <a:r>
              <a:rPr lang="en-GB" sz="2400" b="1" dirty="0" smtClean="0"/>
              <a:t>Reduce </a:t>
            </a:r>
            <a:r>
              <a:rPr lang="en-GB" sz="2400" b="1" dirty="0"/>
              <a:t>costs </a:t>
            </a:r>
            <a:endParaRPr lang="en-GB" sz="2400" dirty="0"/>
          </a:p>
          <a:p>
            <a:r>
              <a:rPr lang="en-GB" sz="2400" dirty="0"/>
              <a:t>Consent - scope of EIA? </a:t>
            </a:r>
          </a:p>
          <a:p>
            <a:r>
              <a:rPr lang="en-GB" sz="2400" dirty="0"/>
              <a:t>Construction – turbine costs/consent requirements/forestry/existing infrastructure? </a:t>
            </a:r>
          </a:p>
          <a:p>
            <a:r>
              <a:rPr lang="en-GB" sz="2400" dirty="0"/>
              <a:t>Reduce operating costs – Monitoring Requirements? </a:t>
            </a:r>
            <a:endParaRPr lang="en-GB" sz="2400" dirty="0" smtClean="0"/>
          </a:p>
          <a:p>
            <a:pPr marL="0" indent="0">
              <a:buNone/>
            </a:pPr>
            <a:endParaRPr lang="en-GB" sz="2400" dirty="0"/>
          </a:p>
          <a:p>
            <a:pPr marL="0" indent="0">
              <a:buNone/>
            </a:pPr>
            <a:endParaRPr lang="en-GB" dirty="0"/>
          </a:p>
        </p:txBody>
      </p:sp>
      <p:sp>
        <p:nvSpPr>
          <p:cNvPr id="4" name="Title 3"/>
          <p:cNvSpPr>
            <a:spLocks noGrp="1"/>
          </p:cNvSpPr>
          <p:nvPr>
            <p:ph type="title"/>
          </p:nvPr>
        </p:nvSpPr>
        <p:spPr/>
        <p:txBody>
          <a:bodyPr>
            <a:normAutofit fontScale="90000"/>
          </a:bodyPr>
          <a:lstStyle/>
          <a:p>
            <a:r>
              <a:rPr lang="en-GB" sz="800" dirty="0">
                <a:solidFill>
                  <a:srgbClr val="000000"/>
                </a:solidFill>
              </a:rPr>
              <a:t/>
            </a:r>
            <a:br>
              <a:rPr lang="en-GB" sz="800" dirty="0">
                <a:solidFill>
                  <a:srgbClr val="000000"/>
                </a:solidFill>
              </a:rPr>
            </a:br>
            <a:r>
              <a:rPr lang="en-GB" b="1" dirty="0"/>
              <a:t>Redesign </a:t>
            </a:r>
            <a:r>
              <a:rPr lang="en-GB" b="1" dirty="0" smtClean="0"/>
              <a:t>to meet </a:t>
            </a:r>
            <a:r>
              <a:rPr lang="en-GB" b="1" dirty="0" err="1" smtClean="0"/>
              <a:t>LCoE</a:t>
            </a:r>
            <a:r>
              <a:rPr lang="en-GB" dirty="0"/>
              <a:t/>
            </a:r>
            <a:br>
              <a:rPr lang="en-GB" dirty="0"/>
            </a:br>
            <a:endParaRPr lang="en-GB" dirty="0"/>
          </a:p>
        </p:txBody>
      </p:sp>
      <p:sp>
        <p:nvSpPr>
          <p:cNvPr id="6" name="Date Placeholder 5"/>
          <p:cNvSpPr>
            <a:spLocks noGrp="1"/>
          </p:cNvSpPr>
          <p:nvPr>
            <p:ph type="dt" sz="half" idx="2"/>
          </p:nvPr>
        </p:nvSpPr>
        <p:spPr/>
        <p:txBody>
          <a:bodyPr/>
          <a:lstStyle/>
          <a:p>
            <a:pPr defTabSz="457200"/>
            <a:fld id="{A8CE22CD-E6EF-CD42-BD25-482769713C7B}"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6</a:t>
            </a:fld>
            <a:endParaRPr lang="en-US" dirty="0"/>
          </a:p>
        </p:txBody>
      </p:sp>
      <p:pic>
        <p:nvPicPr>
          <p:cNvPr id="1027" name="Picture 3" descr="C:\Users\JohnW\AppData\Local\Microsoft\Windows\Temporary Internet Files\Content.IE5\6V525FPT\12190769705_c926f7e837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3715224"/>
            <a:ext cx="7010400" cy="233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85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695326"/>
            <a:ext cx="8401050" cy="5613994"/>
          </a:xfrm>
        </p:spPr>
        <p:txBody>
          <a:bodyPr/>
          <a:lstStyle/>
          <a:p>
            <a:r>
              <a:rPr lang="en-GB" sz="2400" b="1" dirty="0" smtClean="0"/>
              <a:t>Approach - </a:t>
            </a:r>
            <a:r>
              <a:rPr lang="en-GB" sz="2400" dirty="0" smtClean="0"/>
              <a:t>In </a:t>
            </a:r>
            <a:r>
              <a:rPr lang="en-GB" sz="2400" dirty="0"/>
              <a:t>a </a:t>
            </a:r>
            <a:r>
              <a:rPr lang="en-GB" sz="2400" dirty="0" err="1"/>
              <a:t>Levelised</a:t>
            </a:r>
            <a:r>
              <a:rPr lang="en-GB" sz="2400" dirty="0"/>
              <a:t> Cost of Energy market</a:t>
            </a:r>
            <a:r>
              <a:rPr lang="en-GB" sz="2400" dirty="0" smtClean="0"/>
              <a:t>, </a:t>
            </a:r>
            <a:r>
              <a:rPr lang="en-GB" sz="2400" dirty="0"/>
              <a:t>planning and environmental constraints and </a:t>
            </a:r>
            <a:r>
              <a:rPr lang="en-GB" sz="2400" dirty="0" smtClean="0"/>
              <a:t>assessment </a:t>
            </a:r>
            <a:r>
              <a:rPr lang="en-GB" sz="2400" dirty="0"/>
              <a:t>will need to be handled as carefully as the technical engineering and financial modelling of a project, in order to achieve the required permitting of a workable project at a viable cost</a:t>
            </a:r>
            <a:r>
              <a:rPr lang="en-GB" sz="2400" dirty="0" smtClean="0"/>
              <a:t>.</a:t>
            </a:r>
          </a:p>
          <a:p>
            <a:endParaRPr lang="en-GB" sz="2400" dirty="0" smtClean="0"/>
          </a:p>
          <a:p>
            <a:r>
              <a:rPr lang="en-GB" sz="2400" dirty="0" smtClean="0"/>
              <a:t>Consider whole project lifecycle – decisions made in development phase are ones you live with for 25 years</a:t>
            </a:r>
          </a:p>
          <a:p>
            <a:endParaRPr lang="en-GB" sz="2400" dirty="0" smtClean="0"/>
          </a:p>
          <a:p>
            <a:r>
              <a:rPr lang="en-GB" sz="2400" dirty="0" smtClean="0"/>
              <a:t>It is important to drive down development costs – but not at the expense of </a:t>
            </a:r>
            <a:r>
              <a:rPr lang="en-GB" sz="2400" dirty="0" err="1" smtClean="0"/>
              <a:t>CapEx</a:t>
            </a:r>
            <a:r>
              <a:rPr lang="en-GB" sz="2400" dirty="0" smtClean="0"/>
              <a:t> or </a:t>
            </a:r>
            <a:r>
              <a:rPr lang="en-GB" sz="2400" dirty="0" err="1" smtClean="0"/>
              <a:t>OpEx</a:t>
            </a:r>
            <a:endParaRPr lang="en-GB" sz="2400" dirty="0" smtClean="0"/>
          </a:p>
          <a:p>
            <a:endParaRPr lang="en-GB" sz="2400" dirty="0" smtClean="0"/>
          </a:p>
          <a:p>
            <a:r>
              <a:rPr lang="en-GB" sz="2400" dirty="0" smtClean="0"/>
              <a:t>Cost </a:t>
            </a:r>
            <a:r>
              <a:rPr lang="en-GB" sz="2400" dirty="0" err="1" smtClean="0"/>
              <a:t>MWhr</a:t>
            </a:r>
            <a:r>
              <a:rPr lang="en-GB" sz="2400" dirty="0" smtClean="0"/>
              <a:t> consented not </a:t>
            </a:r>
            <a:r>
              <a:rPr lang="en-GB" sz="2400" dirty="0"/>
              <a:t>cost </a:t>
            </a:r>
            <a:r>
              <a:rPr lang="en-GB" sz="2400" dirty="0" smtClean="0"/>
              <a:t>of application/EIA is the metric to measure </a:t>
            </a:r>
            <a:r>
              <a:rPr lang="en-GB" dirty="0"/>
              <a:t/>
            </a:r>
            <a:br>
              <a:rPr lang="en-GB" dirty="0"/>
            </a:br>
            <a:endParaRPr lang="en-GB" dirty="0"/>
          </a:p>
        </p:txBody>
      </p:sp>
      <p:sp>
        <p:nvSpPr>
          <p:cNvPr id="4" name="Title 3"/>
          <p:cNvSpPr>
            <a:spLocks noGrp="1"/>
          </p:cNvSpPr>
          <p:nvPr>
            <p:ph type="title"/>
          </p:nvPr>
        </p:nvSpPr>
        <p:spPr/>
        <p:txBody>
          <a:bodyPr>
            <a:normAutofit fontScale="90000"/>
          </a:bodyPr>
          <a:lstStyle/>
          <a:p>
            <a:endParaRPr lang="en-GB"/>
          </a:p>
        </p:txBody>
      </p:sp>
      <p:sp>
        <p:nvSpPr>
          <p:cNvPr id="5" name="Text Placeholder 4"/>
          <p:cNvSpPr>
            <a:spLocks noGrp="1"/>
          </p:cNvSpPr>
          <p:nvPr>
            <p:ph type="body" sz="quarter" idx="15"/>
          </p:nvPr>
        </p:nvSpPr>
        <p:spPr>
          <a:xfrm>
            <a:off x="107504" y="416863"/>
            <a:ext cx="7344233" cy="154637"/>
          </a:xfrm>
        </p:spPr>
        <p:txBody>
          <a:bodyPr>
            <a:normAutofit fontScale="32500" lnSpcReduction="20000"/>
          </a:bodyPr>
          <a:lstStyle/>
          <a:p>
            <a:endParaRPr lang="en-GB"/>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7</a:t>
            </a:fld>
            <a:endParaRPr lang="en-US" dirty="0"/>
          </a:p>
        </p:txBody>
      </p:sp>
    </p:spTree>
    <p:extLst>
      <p:ext uri="{BB962C8B-B14F-4D97-AF65-F5344CB8AC3E}">
        <p14:creationId xmlns:p14="http://schemas.microsoft.com/office/powerpoint/2010/main" val="236297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400" b="1" dirty="0" smtClean="0"/>
              <a:t>Baseline</a:t>
            </a:r>
          </a:p>
          <a:p>
            <a:r>
              <a:rPr lang="en-GB" sz="2400" dirty="0" smtClean="0"/>
              <a:t>Key to establish baseline so as to understand required scope of EIA</a:t>
            </a:r>
          </a:p>
          <a:p>
            <a:r>
              <a:rPr lang="en-GB" sz="2400" dirty="0" smtClean="0"/>
              <a:t>May well be less than normal “wish list” from consenting authorities </a:t>
            </a:r>
          </a:p>
          <a:p>
            <a:r>
              <a:rPr lang="en-GB" sz="2400" dirty="0" smtClean="0"/>
              <a:t>Focus on changes – </a:t>
            </a:r>
            <a:r>
              <a:rPr lang="en-GB" sz="2400" dirty="0" err="1" smtClean="0"/>
              <a:t>eg</a:t>
            </a:r>
            <a:r>
              <a:rPr lang="en-GB" sz="2400" dirty="0" smtClean="0"/>
              <a:t> increased tip height, increased swept area not on repeating assessment of existing </a:t>
            </a:r>
            <a:r>
              <a:rPr lang="en-GB" sz="2400" dirty="0"/>
              <a:t>impacts </a:t>
            </a:r>
            <a:endParaRPr lang="en-GB" sz="2400" dirty="0" smtClean="0"/>
          </a:p>
          <a:p>
            <a:r>
              <a:rPr lang="en-GB" sz="2400" dirty="0" smtClean="0"/>
              <a:t>……but do allow for changes to best practice and new areas of concern – e.g. bats or peat</a:t>
            </a:r>
          </a:p>
          <a:p>
            <a:r>
              <a:rPr lang="en-GB" sz="2400" dirty="0" smtClean="0"/>
              <a:t>Is </a:t>
            </a:r>
            <a:r>
              <a:rPr lang="en-GB" sz="2400" dirty="0"/>
              <a:t>existing development time limited? Don’t forget benefits of early removal.</a:t>
            </a:r>
          </a:p>
          <a:p>
            <a:pPr marL="0" indent="0">
              <a:buNone/>
            </a:pPr>
            <a:r>
              <a:rPr lang="en-GB" dirty="0"/>
              <a:t/>
            </a:r>
            <a:br>
              <a:rPr lang="en-GB" dirty="0"/>
            </a:br>
            <a:endParaRPr lang="en-GB" dirty="0"/>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normAutofit fontScale="90000"/>
          </a:bodyPr>
          <a:lstStyle/>
          <a:p>
            <a:r>
              <a:rPr lang="en-GB" b="1" dirty="0"/>
              <a:t>EIA Implications</a:t>
            </a:r>
            <a:br>
              <a:rPr lang="en-GB" b="1" dirty="0"/>
            </a:br>
            <a:endParaRPr lang="en-GB" dirty="0"/>
          </a:p>
        </p:txBody>
      </p:sp>
      <p:sp>
        <p:nvSpPr>
          <p:cNvPr id="5" name="Text Placeholder 4"/>
          <p:cNvSpPr>
            <a:spLocks noGrp="1"/>
          </p:cNvSpPr>
          <p:nvPr>
            <p:ph type="body" sz="quarter" idx="15"/>
          </p:nvPr>
        </p:nvSpPr>
        <p:spPr/>
        <p:txBody>
          <a:bodyPr>
            <a:normAutofit fontScale="92500" lnSpcReduction="10000"/>
          </a:bodyPr>
          <a:lstStyle/>
          <a:p>
            <a:endParaRPr lang="en-GB"/>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8</a:t>
            </a:fld>
            <a:endParaRPr lang="en-US" dirty="0"/>
          </a:p>
        </p:txBody>
      </p:sp>
    </p:spTree>
    <p:extLst>
      <p:ext uri="{BB962C8B-B14F-4D97-AF65-F5344CB8AC3E}">
        <p14:creationId xmlns:p14="http://schemas.microsoft.com/office/powerpoint/2010/main" val="2243604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dirty="0"/>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noAutofit/>
          </a:bodyPr>
          <a:lstStyle/>
          <a:p>
            <a:r>
              <a:rPr lang="en-GB" sz="2400" dirty="0" smtClean="0"/>
              <a:t>Case Studies</a:t>
            </a:r>
            <a:endParaRPr lang="en-GB" sz="2400" dirty="0"/>
          </a:p>
        </p:txBody>
      </p:sp>
      <p:sp>
        <p:nvSpPr>
          <p:cNvPr id="5" name="Text Placeholder 4"/>
          <p:cNvSpPr>
            <a:spLocks noGrp="1"/>
          </p:cNvSpPr>
          <p:nvPr>
            <p:ph type="body" sz="quarter" idx="15"/>
          </p:nvPr>
        </p:nvSpPr>
        <p:spPr/>
        <p:txBody>
          <a:bodyPr>
            <a:normAutofit fontScale="92500" lnSpcReduction="10000"/>
          </a:bodyPr>
          <a:lstStyle/>
          <a:p>
            <a:endParaRPr lang="en-GB"/>
          </a:p>
        </p:txBody>
      </p:sp>
      <p:sp>
        <p:nvSpPr>
          <p:cNvPr id="6" name="Date Placeholder 5"/>
          <p:cNvSpPr>
            <a:spLocks noGrp="1"/>
          </p:cNvSpPr>
          <p:nvPr>
            <p:ph type="dt" sz="half" idx="2"/>
          </p:nvPr>
        </p:nvSpPr>
        <p:spPr/>
        <p:txBody>
          <a:bodyPr/>
          <a:lstStyle/>
          <a:p>
            <a:pPr defTabSz="457200"/>
            <a:fld id="{C9251D54-581B-BB4E-B2CE-DF81132DEAF0}" type="datetime1">
              <a:rPr lang="en-GB" smtClean="0"/>
              <a:t>25/09/2016</a:t>
            </a:fld>
            <a:endParaRPr lang="en-US" dirty="0"/>
          </a:p>
        </p:txBody>
      </p:sp>
      <p:sp>
        <p:nvSpPr>
          <p:cNvPr id="7" name="Slide Number Placeholder 6"/>
          <p:cNvSpPr>
            <a:spLocks noGrp="1"/>
          </p:cNvSpPr>
          <p:nvPr>
            <p:ph type="sldNum" sz="quarter" idx="4"/>
          </p:nvPr>
        </p:nvSpPr>
        <p:spPr/>
        <p:txBody>
          <a:bodyPr/>
          <a:lstStyle/>
          <a:p>
            <a:pPr defTabSz="457200"/>
            <a:fld id="{3322E0C6-19E6-4340-B46E-5981A4C7A897}" type="slidenum">
              <a:rPr lang="en-US" smtClean="0"/>
              <a:pPr defTabSz="457200"/>
              <a:t>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685800"/>
            <a:ext cx="4697730" cy="556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249102" y="4038600"/>
            <a:ext cx="581025" cy="571500"/>
          </a:xfrm>
          <a:prstGeom prst="ellipse">
            <a:avLst/>
          </a:prstGeom>
          <a:noFill/>
          <a:ln w="762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036999"/>
      </p:ext>
    </p:extLst>
  </p:cSld>
  <p:clrMapOvr>
    <a:masterClrMapping/>
  </p:clrMapOvr>
</p:sld>
</file>

<file path=ppt/theme/theme1.xml><?xml version="1.0" encoding="utf-8"?>
<a:theme xmlns:a="http://schemas.openxmlformats.org/drawingml/2006/main" name="NP_Corporate_Template">
  <a:themeElements>
    <a:clrScheme name="Natural Power Colours 2016">
      <a:dk1>
        <a:srgbClr val="000000"/>
      </a:dk1>
      <a:lt1>
        <a:srgbClr val="FFFFFF"/>
      </a:lt1>
      <a:dk2>
        <a:srgbClr val="6C6C7A"/>
      </a:dk2>
      <a:lt2>
        <a:srgbClr val="D9D9D9"/>
      </a:lt2>
      <a:accent1>
        <a:srgbClr val="401C7E"/>
      </a:accent1>
      <a:accent2>
        <a:srgbClr val="31377B"/>
      </a:accent2>
      <a:accent3>
        <a:srgbClr val="1D4D79"/>
      </a:accent3>
      <a:accent4>
        <a:srgbClr val="105E74"/>
      </a:accent4>
      <a:accent5>
        <a:srgbClr val="0F706C"/>
      </a:accent5>
      <a:accent6>
        <a:srgbClr val="118062"/>
      </a:accent6>
      <a:hlink>
        <a:srgbClr val="401C7E"/>
      </a:hlink>
      <a:folHlink>
        <a:srgbClr val="E081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NP_Corporate_Template</Template>
  <TotalTime>4698</TotalTime>
  <Words>737</Words>
  <Application>Microsoft Office PowerPoint</Application>
  <PresentationFormat>On-screen Show (4:3)</PresentationFormat>
  <Paragraphs>137</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NP_Corporate_Template</vt:lpstr>
      <vt:lpstr>PowerPoint Presentation</vt:lpstr>
      <vt:lpstr>Introduction</vt:lpstr>
      <vt:lpstr>What are the drivers? </vt:lpstr>
      <vt:lpstr>Considerations, modelling, options, outcomes</vt:lpstr>
      <vt:lpstr> Redesign to meet LCoE </vt:lpstr>
      <vt:lpstr> Redesign to meet LCoE </vt:lpstr>
      <vt:lpstr>PowerPoint Presentation</vt:lpstr>
      <vt:lpstr>EIA Implications </vt:lpstr>
      <vt:lpstr>Case Studies</vt:lpstr>
      <vt:lpstr>Case Study – Brenig, North Wales </vt:lpstr>
      <vt:lpstr>Case Study – Brenig, North Wales </vt:lpstr>
      <vt:lpstr>Case Study – Rhyd y Groes, Anglesey </vt:lpstr>
      <vt:lpstr>Site Constraints</vt:lpstr>
      <vt:lpstr>Case Study – Rhyd y Groes, Anglesey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on using this ppt – delete before presenting</dc:title>
  <dc:creator>JohnW</dc:creator>
  <cp:lastModifiedBy>JohnW</cp:lastModifiedBy>
  <cp:revision>49</cp:revision>
  <cp:lastPrinted>2016-08-19T10:14:26Z</cp:lastPrinted>
  <dcterms:created xsi:type="dcterms:W3CDTF">2016-08-19T10:03:17Z</dcterms:created>
  <dcterms:modified xsi:type="dcterms:W3CDTF">2016-09-25T10:57:24Z</dcterms:modified>
</cp:coreProperties>
</file>