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1694" r:id="rId3"/>
    <p:sldId id="1695" r:id="rId4"/>
    <p:sldId id="1696" r:id="rId5"/>
    <p:sldId id="1697" r:id="rId6"/>
    <p:sldId id="1698" r:id="rId7"/>
    <p:sldId id="1699" r:id="rId8"/>
    <p:sldId id="1700" r:id="rId9"/>
    <p:sldId id="1701" r:id="rId10"/>
    <p:sldId id="1702" r:id="rId11"/>
    <p:sldId id="1704" r:id="rId12"/>
    <p:sldId id="1703" r:id="rId13"/>
    <p:sldId id="1685" r:id="rId14"/>
    <p:sldId id="1686" r:id="rId15"/>
    <p:sldId id="1656" r:id="rId16"/>
  </p:sldIdLst>
  <p:sldSz cx="9144000" cy="6858000" type="screen4x3"/>
  <p:notesSz cx="7102475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ff Kehne" initials="JK" lastIdx="61" clrIdx="0"/>
  <p:cmAuthor id="1" name="Stiesdal, Henrik ext (WP TE)" initials="HS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llemlayout 3 - Markering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Mellemlayou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03" autoAdjust="0"/>
    <p:restoredTop sz="98687" autoAdjust="0"/>
  </p:normalViewPr>
  <p:slideViewPr>
    <p:cSldViewPr snapToGrid="0">
      <p:cViewPr varScale="1">
        <p:scale>
          <a:sx n="65" d="100"/>
          <a:sy n="65" d="100"/>
        </p:scale>
        <p:origin x="1164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3870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177E23-0B39-4FD6-92E1-F5D552171C4F}" type="datetimeFigureOut">
              <a:rPr lang="en-US" smtClean="0"/>
              <a:pPr/>
              <a:t>20-Sep-16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0A78C-1509-4722-BD11-4C2CBE4D04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424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529D5228-B837-4FD2-AC0C-A2CD5AD80348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BB411E73-6454-416B-8526-085853CB941A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0901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11E73-6454-416B-8526-085853CB941A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4275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11E73-6454-416B-8526-085853CB941A}" type="slidenum">
              <a:rPr lang="de-DE" smtClean="0"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08722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11E73-6454-416B-8526-085853CB941A}" type="slidenum">
              <a:rPr lang="de-DE" smtClean="0"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08216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11E73-6454-416B-8526-085853CB941A}" type="slidenum">
              <a:rPr lang="de-DE" smtClean="0"/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52743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11E73-6454-416B-8526-085853CB941A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96052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11E73-6454-416B-8526-085853CB941A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18080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11E73-6454-416B-8526-085853CB941A}" type="slidenum">
              <a:rPr lang="de-DE" smtClean="0"/>
              <a:t>15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9740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11E73-6454-416B-8526-085853CB941A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771761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11E73-6454-416B-8526-085853CB941A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628317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11E73-6454-416B-8526-085853CB941A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259114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11E73-6454-416B-8526-085853CB941A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334540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11E73-6454-416B-8526-085853CB941A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06859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11E73-6454-416B-8526-085853CB941A}" type="slidenum">
              <a:rPr lang="de-DE" smtClean="0"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913152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11E73-6454-416B-8526-085853CB941A}" type="slidenum">
              <a:rPr lang="de-DE" smtClean="0"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386950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11E73-6454-416B-8526-085853CB941A}" type="slidenum">
              <a:rPr lang="de-DE" smtClean="0"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3002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223520" y="144000"/>
            <a:ext cx="864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800" b="1" dirty="0">
                <a:latin typeface="Arial" panose="020B0604020202020204" pitchFamily="34" charset="0"/>
                <a:cs typeface="Arial" panose="020B0604020202020204" pitchFamily="34" charset="0"/>
              </a:rPr>
              <a:t>Stiesdal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583512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 userDrawn="1"/>
        </p:nvSpPr>
        <p:spPr>
          <a:xfrm>
            <a:off x="360000" y="6588000"/>
            <a:ext cx="31678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000" dirty="0">
                <a:latin typeface="Arial" panose="020B0604020202020204" pitchFamily="34" charset="0"/>
                <a:cs typeface="Arial" panose="020B0604020202020204" pitchFamily="34" charset="0"/>
              </a:rPr>
              <a:t>©</a:t>
            </a:r>
            <a:r>
              <a:rPr lang="da-DK" sz="1000" baseline="0" dirty="0">
                <a:latin typeface="Arial" panose="020B0604020202020204" pitchFamily="34" charset="0"/>
                <a:cs typeface="Arial" panose="020B0604020202020204" pitchFamily="34" charset="0"/>
              </a:rPr>
              <a:t> Stiesdal 2016, All Rights Reserved </a:t>
            </a:r>
            <a:endParaRPr lang="de-DE" sz="1000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5796624" y="6588000"/>
            <a:ext cx="31678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0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165C7D94-9832-4A20-AE00-0D2C659AB368}" type="slidenum">
              <a:rPr lang="de-DE" sz="1000" smtClean="0"/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1824534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7D94-9832-4A20-AE00-0D2C659AB368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9287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C7D94-9832-4A20-AE00-0D2C659AB368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0429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58554" y="1502229"/>
            <a:ext cx="670375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TetraSpar</a:t>
            </a:r>
          </a:p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A New Floating Concept</a:t>
            </a:r>
          </a:p>
          <a:p>
            <a:pPr algn="ctr"/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Henrik Stiesdal, 29 September, 2016</a:t>
            </a:r>
            <a:endParaRPr lang="en-US" sz="20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33692" y="6482863"/>
            <a:ext cx="23446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5380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0000" y="810000"/>
            <a:ext cx="7580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TetraSpar Concept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420" r="17832"/>
          <a:stretch/>
        </p:blipFill>
        <p:spPr bwMode="auto">
          <a:xfrm>
            <a:off x="227920" y="1582240"/>
            <a:ext cx="2477224" cy="50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48" r="19015"/>
          <a:stretch/>
        </p:blipFill>
        <p:spPr bwMode="auto">
          <a:xfrm>
            <a:off x="2418079" y="1592400"/>
            <a:ext cx="2255521" cy="50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012" r="17446"/>
          <a:stretch/>
        </p:blipFill>
        <p:spPr bwMode="auto">
          <a:xfrm>
            <a:off x="4619152" y="1615124"/>
            <a:ext cx="2462500" cy="50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90" r="19442"/>
          <a:stretch/>
        </p:blipFill>
        <p:spPr bwMode="auto">
          <a:xfrm>
            <a:off x="6898641" y="1858415"/>
            <a:ext cx="2214880" cy="50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9800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0000" y="810000"/>
            <a:ext cx="82601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TetraSpar variants at different water depths – range 10-1000 m </a:t>
            </a:r>
          </a:p>
        </p:txBody>
      </p:sp>
      <p:sp>
        <p:nvSpPr>
          <p:cNvPr id="3" name="AutoShape 4" descr="data:image/jpeg;base64,/9j/4AAQSkZJRgABAQAAAQABAAD/2wCEAAkGBhQSEBUUExQUFRUUFBQVFBcXFxgUFRYUFBQVFBUXFxQXHCYgGBkjGRQUHy8gJCcpLCwsFR4xNTAqNSYrLCkBCQoKDgwOFg8PGiwcHBwsLCwpLCwpKSkpKSkpKikpLCkpKSwpKSwsKSkpKSotKS0pKSksKSkqLC0pKSksLCksNf/AABEIAP8AxQMBIgACEQEDEQH/xAAbAAACAwEBAQAAAAAAAAAAAAADBAECBQAGB//EAEYQAAEDAQUEBgUKBAUEAwAAAAEAAhEDBBIhMUEFUWFxEyIygZGhBrHB0fAUFSMzQlJygrPhQ2JzslOSosLSFjSj8SQlg//EABkBAQEBAQEBAAAAAAAAAAAAAAABAgMEBf/EACkRAQACAgEDAgQHAAAAAAAAAAABERIhAgNBUQTBEzFh0QUiMkJx4fD/2gAMAwEAAhEDEQA/APbvKHCISgucvTDzDBmGaVqjFXFRcHygFUoYYFALSE+2mCquse5Ak2U1TRGWQ7kwyzpYWhRCeFmV22VSwgGplgvNg6fAKcbY1NWwmJbmMQN+8d/uWZ23x0Q+SqDY09ZodG45cxmOfuTYsYTJJ4sB1iJXfNZ1XoPkkKTRVtKed+buCsLFC16lNBdlBSymeGQoqtlXe6SQIJGMDEgckrT2gxz3Ma6XNwcACbpGhIEA8CUuFxmezgyFVz0Z7kB8xuWmXdIhOrKqllmBVRDaqlMNsg3rlBapaEM11zHg5ojKQRUMEpqnZSUEGMkYWkhFNU6LRmr/AChvBIuqyqFSi2n8qbGSXqW4aJdlnLsk5S2M4qaVFK1grQoEJNvo+8YxknrJYjkWmVJoixg5S+u0ahHr2YBpG8c8VkvslQZNaeN+P9pWW4jyWqlwri4x92pJvQLgqAgaGQSMxGOe9axcG9owRmCs6zUKzqrL4Yymx1QuioXOeA0jK6LvWu6otk2LReOkrN6Vz+sL/WDGnstDThliSZMnkpazED/ODNDPJUNsJ7LSfjetGhSY0QxjGjc1oHqCK6mShpjObUOYaPMqj7I5wIc4kEEECG4EQclpVbJxV22UBsqpcvMbN9EaFnnoaQaSIJkucRM4ucTuC0mUREELSLFU0Uio1Bz5cuc3ym5+rJq2EaYIL6LiIgFbos/Bd0QWrYp5d9m3hD6DcvVvDdQFmWxjdArEpTHulcrOfBUrSEW0kZqnoSchCLTouS1pUBFaxGZZnKwshUsoMWcqeiA1Rfkh4rvk5S1o3s2s0EYr0ja4heO6A6JwbQeBAEcVmYtYmmw7acOiAj0rZK88K2pxJ34rqdocAcTCmK29MbQ3epDWkaLDs1pAzlEFcnIwpiuQVutEAtBi85zf8z7qec8AcPYvMbftMPpgfart8A+964T9Gs8nAE+5Ig5S121QclcnDE4JGjagGy8FpOjhEcCRh5pqm+8JbBGZggyRoOOvcEQSi3qy7AnGMJHDDcrV6bXtgkxwJHjCgukILuCLJcBrTBy0AJ96cpOEahJlsGcV1S1u3+QVZaByS7ylG7RI7WIVTtBh0SixnNJQn0VUWwRggV65KqBVLIJXKQFyWLigisbGizPlxP2m+Sg2p+9XGVyhsh4XdIFkm0vGZCg2pxy9RKmJk2WvBV4G5YTbc7f7PYiNtT/vJiZNim0fagY6ZZwEUWVp1Cx6dqcfterkc0Vtpd9/yCkRcXC5Q122Bq42BqyDb3AfWHw/ZUO1X/4jvAK4ymUNY7OGiE/Z5GqSZtWrh9IfAe5GbtR5kOeCLpJECYASpguJYlRoq29oOLaNyebnN/5DwXvGUW6NHgvEbLYQ2tV1NdjQfwEE+ZHgto7aqffaOYj2LERMtzMQ261jDkjYLIGANY1rWm8QGgAXg4zgN8jwWc7bzx/EZ4fshV9tOZgHRdMjqXsNdNxKuMpcNZtEh7pcYMGMAATO4ToFLjjAAgA8NRgskbZdJJcMQMwBlOmmao/ajtHDInADfirRlDRqUzmlalI70qdqO+/5fsqm2O+9PxyWsZYuDPyQu1hVdY98QlzbXfePgPcqC0u++fL3JUlwabRjJUfSMzml/ljt6qbW73aexKkuDzHcFCQ+UvOXvUJiW84/bcnq3zw6NxHrE48UeltQZkkHXqx/pBcdE43ZxOPXOOsEH3KlfZTzl5G6Y/KQu2nLZY7SLjg7Ccrk8IILZ80Tp3x247gBuB60eSC/YrwQTVdyL3D1BM0tlNeO0DwM3e/Ke9NGwG7Su5vaTr2RO7AEop26yMXUx+Zpnwcq1diAD+GMdG0/9yC/0eYcQyfCByDWpoUO32CYq050BDmjv63ulHZtZrRL7RRb+Zo8ZcEsfRynlAB1A6QeMINp2BRHaY2eLxHi4gq6TZ1npHQj/uKRO8OaTHIOS1r9IqAyrMM4zIH+nPVL0tkUsYFI8A5rj3CVw2VSB7LBPL2podS9KKMG9aIA0Ik90j2LS2dtyj8nrVhVlsspXoJhz+sRg3OBos75p/pRoCJw5F0JGjs9xq1MJa260AANaXEXi664xkQAeJWeVajy69PjccuXiPeI93vbOQ3Zl6cHX6k8C6QceAC8sPSNpzrP5QPWBPgvX2il/wDWNbH8MCMNw7l4P5qbOJIJOEkNG7CCZWOn3Op2EO3KZaS51VoyAN4giNwEjFPbQtlNtZ/We4yPsOnIaALJdsKeyxpjUvvHwu+1FrbLqPeXuDJcZOY0A1J3LU5ZxX6am/51Xu59jrNo4/bDeLf+Rz7iistoEQ54nLBrvZ6lmUtnvG/Di0+uE0yyPy6QcnZjwcFqOMR8ks22u8uzc7mMO7DNOfLGtEl8cCY85WULM4DrPbvEEwf8zlLbE0xg3mcR3yVQ/wDOrScKoExAwx/1Kh2i4H6ynd8CPMJSnQYDF6n+V7Af7gmW7Nw4b5JP+mfWpoMUbZji5p3YH1l5nNXqW5xybAAz0S7NnHMY+I9YKmrs4mBfIM/ebPLRFQLQ7R90fgB85EqUSn6P8QeZPsK5Ak2rJ+jq0pGYY9sxzAlCrEO7dUmcYBnxx9iFR2nP2Ik7mB0b+sJnD90R1skwG1mxAm6I/wBLpVQcVwG9Sq+DrDyZ4eCrRtbiYZVk6ktfPl7lai+9iAZ0LqfhhewU1DGV3cXQxo44OJk92iBprCRJqgThk8eRhCdQa09qmSccT1iDugk+KVp1Tn9k6BzZMTj1AIHMFCrW6jPWa2Y3y4ToAQNP/aBqvTa4wIJ4Y/3GPJC+aQ4/Z0OLCD54Ktg2fSdLgJxzJwI0wB3oxfSaY+jb+Zoz4yEAatka3ACmDqSAPApMth32XDfBcMss96er7Sp3SGuDCM5fpzDsu5Zo2tQvw5zHbzDT3YunvhAcU25ubAGJJcGgDV0bgJPcnNoNFSoS0i6AGsxc03Gi62MYOAnLVZFq21ZjgXBoLheEXiWAyQLsnGANMynKW3qbzLajcYza69M6EmQpu2tYx5/39vaVXn5AQRg2kyImcW44nAnDTvXkIfEtc4jM9UEDxC9ZWqkWNztOiY4HHE3cZlkaDV2eMZLwrtuHpZHSXA3E3QRjuAaCe9Y6fdrqdjV6pexIaNcBrvhohHq1wIm73k+oFIs9IGOPVpPa6T17okjfGJ9S5u1HOMhrieLboxzJzHkutOZ4OOYoyDufOHKVWrBEdHuk9YQO9wB7pVflZcJcy9G5wMZbwNdAVL6swejukx9kOI/MCoCsswyuNO4wCR4ZeKk2GI7MHIdHe8EazGB1hnkJI8MfUqOfTkAtZyJDjHMkx4IAfN7PtCObWAeQwU/NrJAvME4NAfBPdIwRa1gpvGDMYkXJ8Y/ZWZQYI+iJ/mMzhyCAlHZ8Ai/hui95YnVAe9tPG/d5B48o9iJXA3ECezE446lsanTRRgMDPDqevLzQUbaZ7NV4Hf5SMlKYoAOzIMa3Y85g4RkSuUUB9lZF6Kh3BuI8iFn17Wxh+qdJxxLnEcwwEDvW/Vsc4hjSYPWDpdIOl1hjmgHZpcMcOLr9TnF1wOUadytoz/lILcmiYgPLRlqD/wCkKpso4F77s4AB4I7obPivQWbZkdsg7oaW7sJMqlbYTZktvcLocT3uMexLHlrZs/QPeScBi0DukguzSztlPGjnAZDqiTvJM49y9ayyljCG02tzwcQIBzN2mz2yqUrCTJvgSTEXvDrQraPIVdlVHN7AaPxif7SgUvRkA9bOdTj617Z1ke3E3ntOV1jMfzXwl/klR2lQTvAwHcZJ8UseYf6O/wCWcvforM9Hmkdlp7gABzwXobv81SMQRccD3fa0zQbTsjpHdp2Gfawng7NLGBV2BTYcxPIHlAPrRvkDMIBM6yGjzw8JWo/ZbWCR0k/laf7hPili9w/gux1ugnuughUeltO0AyyspGlUDrTQqXXQwN/+OwtIvA3jeDQ4TODx3eKe04gB7IzuubPHsgklfSjs1jbBfAcC5l4gue4Bzm4kMLoacSOqBmQvG2mjWAhgZvMh/hIcVy6cxum+d6tj0aZyaajtes4T4FN0rVBglw3kNy4E/spfs57j1u0Mx0j3DnkI8FXoXtwLZ5YnxLV1YNWeswmLsneTB8j6homW13N/htA3tJ8z70Gjs4VB1g8HcbjvK8Y8gi0di3HB158cZGO4tb61AOtVc8ZYRiYg+IPrCGzZzdXPOsXvZhPmtBzSJxeAM+o4+E4kYaK/yN+bekIzBDfWHGfLvQJNswx6gI7mnXMgT5qaFngYNgcHHUytRlme8YB7PvXmMOmc31NbZ5u/WSe+PBsqKUbbC3BueonHnEz8ZJcPe4mGMGU9kk65la4olzSCxhGIF04kfhqMInmpo7CaYhl3gWtB8WQljIbXdJvNpSMIww7hkuXoKuzGYYnvE+xcpZQdu9KabRhedjky692GGMGPek7H6WMrth9N1Eme01tRoE9XcMdwlebr+j9bsmoKYnKY45arQs2w6rWxTcyThMNBA1cXxeJ4DxVqFtr0LZSbUkPH814dEXcWsJE8/WnLVtZjTg7PCSyq/DUktETuOi8bV2VaKRJZUptOpzMawCr2DZ9p/wAWo44zJDhJ1Ez8BKLbz9rua6Gg1MpJaabAJwzmTPBCt22GwPoHuOoF4ifxAiO8Jez7NqtIJqVTGOAEbsYEHxKtaA+4QKlRoydB6MHmWtLtRnHJEJWnbdVohlK4RhjA54E8s9yRoW+2OcCKkE4kODKmGPAQru2VWuzTeyNCOsc85IV6VGpTb2A87+sSSdYLg0BUXtW1Hkdm86Y+jLoaN5FN+OOmJxXfO9WmIIgnIi6QQf5Xm/6ln2myV3GS2prAMEcc8u4I9kDhi5zt2RJ5BsgDwRDA285pLnXcIkBjr2OeN4AfGKtT9I6bngOe0DSQe+XkzPeqm0u+zgDgAS8vPdfIPcpZst9THoS4nMua0HxM+9SYHtLX6SUTYujHSB3RwD0VUCYiZLcuKwKDX4EuB5gEuGIyLgRK0bZ/2/8A+Z9QXjbVacA1priTnBpgid5k6L4P4N63qerjqTz/AG17/Z6vUcY41T0lW0wcWwcYxieF28fUlhtAyMMfwzhx1CXo7bfTpY1Wvng1544m6B4FUo+mDmmLoBM6Q53Ehz48BHFfep5l7TtCpnAABjrMeTG8ODu7GeShlvtFQECm527qhrRifzeCJZ9tVXBzurlieipgNH4w33pX5eAb5NSs4nEtuucN0dYADu8FRazW2oHGWEOGTnXwwnUXXuw8MZQLXbLZewqADNrWhjT/AJsZQazKtV0ipUYTPVc1wu8rpjzVvm5gH0r3kyJhzye8NwHeUQaj6S1WN+mZfERPVJ4k3SAd+mS0dkekdN7oFJ0nibpgfevQOSSZZWRLSDJwJvQBxjP/ADBLOszS/r1nAbmteR3RiOcppXo3bddfgtcwA4OaHVcYycABjEb07Q25TBDXPBiIIp1mzIxk3bszluXn27MMAMeSP56d6eEumO9DtOzC4C8HM4Rfb+VwaC3lgpUFvQWzalJzurWpgDDGq1pnWRJ9iheX/wCmXE/WT+ZwjzPsXJRag2pbG1C5ziZht0lgA5HOea0W7RrPGLSB/UB8qZACxLb6RuDy5hqu4uIpNOeAZSInvV9k+kNRruzF4ZdNfPdTe8knv7lRq1NuVxgBVcBl2S3vJbJ5YJqjaba8iGACMzge8NYIEceKStW1nub1q3Rje4EOHhIPikrQx9XO1NeONyOYaT5kIPQVtsOpUi6u9sjSm1zjI0gkR+YhYlX0vpkjo2F7iILqgqNGc/YkEZ6lZlbZlZkup1C7kJ8QHBscEraLNVf2s9+J8BmlFvV09tkDskzo17i3j2gR8Zodt9IJb9XBGpqPYN+bBJXkaOwDniOQB9ox7lo0djujAuc7cIMd4GHirSF7f6R2kzdeA3c1r3D/AMkpOn6T2hrh1bxz7AYTrHVAnwWsbASIF8mMhL28ZN1zR4q7LIWi9dPG6L0d7Wx5IGNn7YLAXOp3NcXuaZOhF2JyyKf+emlhLgxo1AcHE6jqufJPE48lj/LqzMGsAn74YwAHM4MnyTFO1sDw5wBOEgU+rGovsEnwEqD11tqfRAb6bj5D3LGtm0mYOewmcJDgZ7xis9/pPUcA1xs90NLZF8OIOGDHuHrWfRYL7j0TQ09m5UII3T1xJ5EL4H4L6Hq+ljqR1Yq69/u9XqOfHlWM20X7aogy6k05ATeOA0HVgLmbcpR1aV0cCyRu6pcJWfUNU9kMYOJcT34knxRadRsi8QXDUU3EeL8vHuX33lOM2sx+hJa7LG6PysGBz18Uaz7ao3uuLpGUSTP4Q0RHwVnG1VjhdaRoW3HYHQhzR4IFoIydgRlLYnxaB5IrWtXpGycG1IykmBlua0nxhdYdu4z0ZIOgJIBWbZ7AXCWSdT1g0CdIa1MO2JgCXR8bzkmhrjbmB6hB4uPra1Qzb0mAxzvzAmeUT5rFHorTc4TU8iddMFuUNiFrYZUIyEHIDUxq7nCmjZf50qh0sYBze9+W4TA8FeyvtBk3KeJwEkeMHLxQavo2JxqHndy5YEeSPQsPR9hzjzN1vfqUuCpCtm0qhdHR0hH3mF59YjJcm22epmalSTnd7PdeKlTKFqWNV2W5xM1iTuc1oB76bgi0tiUwCHlpOrQIHfAJPeSvQGmNyj5ONy5/FbwYlKkWgBjW3YjCWjvmPC6hu2Y6oTeNICMmy4Dj1QD5rfbZW/dCIKYGgU+KYPLP9GHRIqObuEAjuIaSEzZtlFoxayoSZLiMZ5mnivQlQQnxZMGc+gcIkRxB8nNI8lJs4MEuJjQkEd8ASnHU+Ci4pnK4QUqicLzvyy3LjiUu6gBkCDwAPqhY1X05gkdDEEjFwBw3i7gUvU9Oz/gjvcfctfmawejgnO9zwCobIwG/EEAkuwJykySvMH06f/hM8SkNpelNWs0swY0iCGjMcScYSI5GELu26XQCZHEA+testVehSkPdTB3Adbva0GF85R2kOwLo3n2xqVvkvHhG7fRtntp1G36RkEkSJGIzGKZNhaTJE+EjvhZ+wLVZ20xTpvbAc+A4w4guMEgxiRC2wVxmZSeNfMJlDmiNsgjIIgKtms3JUFzYW7gpNMccOaZDVR5S5KLOb8Zqj2/GCK5CLkspR2GvmVSSdSrPcFS/wRV2uK5DXItNYri1SoJURB5rmjmulcCgt4qHFdfUXuaCjnqt74hS524KAd8IEbDQa6n1mtd1qubQf4r96BafR+zOzpUxy6v9pCZ2e76PAfbq/rVEyeS1eyHmq/odZzlfHJ0/3ApCt6CfcqRwe32tPsXq7RXujskyQABmSfVzOAUNrbwWk6Z88QrnMDxv/Q9WY6SnlP2v+Kmr6EVGtc7pGdUE5O0E7l7EON7AfZ15qtv+qf8Agd/aVc5SXlKXoRUM/Sswc5uTvsuLd3BbvorYXUg8Odem6RoBjUbhP4ZWlZRnn9ZV/VcgbKMF3Jv99ZJ5TN2fRqXlYIfSBcKu7Fc1FVXN4rpKhzPjJAJ5CCXjRHLd3x4oRHNUBcO5Vc0I0BVcgHTaeS5XDlyK0L3BdiVJaBkPjkqOqkZ5b/fOXP1KIsGqZVRKtPxCCVEHgo6PiVIbuQVI3kKshWMalDNQIAbP7B/HW/WqItQH4hAsD+of6lb9Z6YlWQo9pvDkdeQ9qsacjH471Z3a/L7f2VC3fPqQc0Y5zgBgI8UO3VB0TxP2HeoooagW5n0T/wALvUUBrJUGOB+sq/qvS2ynYuw0b/dV96ZsQzgfxKv6r0HZDe1lkz11FfKNFjEVoQ8VcLKiFQCoDQVJACAVRLvcEao7ggFvxkgiEN4RLio5nFVQ2sXK7TwXIttC8Z/ddcnNSaa4sKiJayBhh8aIXTEHGOenfuUgO4eKsKW8zw0QSCoc5caOgOG7MLmiMDA3EDA+4oipaVU00VyCXbp9SKDs8dQ/1K36z0cmMyEnYZuuw/iVv1XpgUuCsoG+oC7PQesocbpUVGw4gA5DLmVxpkb/ABHtKKtd3nzQLdHRP/C71KetPZjiSEG2sPRPk/ZOnBIDVlrYGP8AEq/qvQNkOwPJn+5WsgGOB+sqfqvVdjtEHlT9RV8o0WunRXBVIbxVwBx8VkEaSrydyG1+4K/SIKOZvQ3NRYQqphAJwQ3MO9SavBQXyqK3guXSuRTwpH7ysaR5qkFSGlQWulWuqhpu4K4aiJAUuAyUFqH0Z3FBxEa+OPuPmoFUZQOehV20FDqQQLWA9V39Wt+q9Hc5KWOmYdqOlq6wfrHZ4I0icQRu3GePvhWRV7+t+X2/uqFxRj2sNB6z+yFUPCUFQUttFx6J/wCE+pGNYjRKbQtX0T/wlI+YNYwST/UqfqvQNl0JB5M/tRLDaHQc/rKm4fxHH2oeyeyZJyZr/IFfI0A0gYq7Hk6IjSrLKpYzeUYNQg6FYPPJE2s+AlzG4opQKtQjUckFS3gqlDdXOqE56qjBylCpVOS5CmmSuhTdAVXVAoJvqt5T0o+CpbU3BAN1c6Bc2odUZcAggMOpUOClzwEtaa7rrrnaum7uvQY84RFLIzB8f4tX+8ozqeELC2BVtF5/TYA4ga3iZOpwzWvUrnetTFSRYlOhAQKk8Vam6dSVz3LKgfJyc0ltjZj6lFzGEBxiNBgQSO9aJaqObGpViaCPo5s+pSpXasXr5dMyIMYeIJ70TZVMlp5U/wBNqZYDOqS2ODB5U/0me9au7RrCBmUYFLimuA4rKmFLXhAmVZlPkoGHPEYQgFoVyxUDEFCz4lDfT5I5QyNyqBNpcQuVugnVci2bNMk4ruh3I5CrJUA2UN6LEKCFwRHXlDo1UkqDG5AO434xUy0cFzku9iKHVLJm9irsYHYgyhixnNVLYOH7KhttMaKrgBz8Sl8dSrMbKDnO4qobKI4QhSUEWyk40nhhh5a4MxiHRgZ5rC9FbNXY94rSAWgNBM9Yd5jq4L0LSVR9PWFYnVJQ9+ERrwk7xcpgxgotGDaGg5eav0gSbKWO8q5s7jiTAUDYLYz9ikOadQlOgJU/I3aIC1agG5LOtY0k8sAufYozxUtoHdAVFmVOYXKzaa5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 dirty="0"/>
          </a:p>
        </p:txBody>
      </p:sp>
      <p:sp>
        <p:nvSpPr>
          <p:cNvPr id="4" name="AutoShape 6" descr="data:image/jpeg;base64,/9j/4AAQSkZJRgABAQAAAQABAAD/2wCEAAkGBhQSEBUUExQUFRUUFBQVFBcXFxgUFRYUFBQVFBUXFxQXHCYgGBkjGRQUHy8gJCcpLCwsFR4xNTAqNSYrLCkBCQoKDgwOFg8PGiwcHBwsLCwpLCwpKSkpKSkpKikpLCkpKSwpKSwsKSkpKSotKS0pKSksKSkqLC0pKSksLCksNf/AABEIAP8AxQMBIgACEQEDEQH/xAAbAAACAwEBAQAAAAAAAAAAAAADBAECBQAGB//EAEYQAAEDAQUEBgUKBAUEAwAAAAEAAhEDBBIhMUEFUWFxEyIygZGhBrHB0fAUFSMzQlJygrPhQ2JzslOSosLSFjSj8SQlg//EABkBAQEBAQEBAAAAAAAAAAAAAAABAgMEBf/EACkRAQACAgEDAgQHAAAAAAAAAAABERIhAgNBUQTBEzFh0QUiMkJx4fD/2gAMAwEAAhEDEQA/APbvKHCISgucvTDzDBmGaVqjFXFRcHygFUoYYFALSE+2mCquse5Ak2U1TRGWQ7kwyzpYWhRCeFmV22VSwgGplgvNg6fAKcbY1NWwmJbmMQN+8d/uWZ23x0Q+SqDY09ZodG45cxmOfuTYsYTJJ4sB1iJXfNZ1XoPkkKTRVtKed+buCsLFC16lNBdlBSymeGQoqtlXe6SQIJGMDEgckrT2gxz3Ma6XNwcACbpGhIEA8CUuFxmezgyFVz0Z7kB8xuWmXdIhOrKqllmBVRDaqlMNsg3rlBapaEM11zHg5ojKQRUMEpqnZSUEGMkYWkhFNU6LRmr/AChvBIuqyqFSi2n8qbGSXqW4aJdlnLsk5S2M4qaVFK1grQoEJNvo+8YxknrJYjkWmVJoixg5S+u0ahHr2YBpG8c8VkvslQZNaeN+P9pWW4jyWqlwri4x92pJvQLgqAgaGQSMxGOe9axcG9owRmCs6zUKzqrL4Yymx1QuioXOeA0jK6LvWu6otk2LReOkrN6Vz+sL/WDGnstDThliSZMnkpazED/ODNDPJUNsJ7LSfjetGhSY0QxjGjc1oHqCK6mShpjObUOYaPMqj7I5wIc4kEEECG4EQclpVbJxV22UBsqpcvMbN9EaFnnoaQaSIJkucRM4ucTuC0mUREELSLFU0Uio1Bz5cuc3ym5+rJq2EaYIL6LiIgFbos/Bd0QWrYp5d9m3hD6DcvVvDdQFmWxjdArEpTHulcrOfBUrSEW0kZqnoSchCLTouS1pUBFaxGZZnKwshUsoMWcqeiA1Rfkh4rvk5S1o3s2s0EYr0ja4heO6A6JwbQeBAEcVmYtYmmw7acOiAj0rZK88K2pxJ34rqdocAcTCmK29MbQ3epDWkaLDs1pAzlEFcnIwpiuQVutEAtBi85zf8z7qec8AcPYvMbftMPpgfart8A+964T9Gs8nAE+5Ig5S121QclcnDE4JGjagGy8FpOjhEcCRh5pqm+8JbBGZggyRoOOvcEQSi3qy7AnGMJHDDcrV6bXtgkxwJHjCgukILuCLJcBrTBy0AJ96cpOEahJlsGcV1S1u3+QVZaByS7ylG7RI7WIVTtBh0SixnNJQn0VUWwRggV65KqBVLIJXKQFyWLigisbGizPlxP2m+Sg2p+9XGVyhsh4XdIFkm0vGZCg2pxy9RKmJk2WvBV4G5YTbc7f7PYiNtT/vJiZNim0fagY6ZZwEUWVp1Cx6dqcfterkc0Vtpd9/yCkRcXC5Q122Bq42BqyDb3AfWHw/ZUO1X/4jvAK4ymUNY7OGiE/Z5GqSZtWrh9IfAe5GbtR5kOeCLpJECYASpguJYlRoq29oOLaNyebnN/5DwXvGUW6NHgvEbLYQ2tV1NdjQfwEE+ZHgto7aqffaOYj2LERMtzMQ261jDkjYLIGANY1rWm8QGgAXg4zgN8jwWc7bzx/EZ4fshV9tOZgHRdMjqXsNdNxKuMpcNZtEh7pcYMGMAATO4ToFLjjAAgA8NRgskbZdJJcMQMwBlOmmao/ajtHDInADfirRlDRqUzmlalI70qdqO+/5fsqm2O+9PxyWsZYuDPyQu1hVdY98QlzbXfePgPcqC0u++fL3JUlwabRjJUfSMzml/ljt6qbW73aexKkuDzHcFCQ+UvOXvUJiW84/bcnq3zw6NxHrE48UeltQZkkHXqx/pBcdE43ZxOPXOOsEH3KlfZTzl5G6Y/KQu2nLZY7SLjg7Ccrk8IILZ80Tp3x247gBuB60eSC/YrwQTVdyL3D1BM0tlNeO0DwM3e/Ke9NGwG7Su5vaTr2RO7AEop26yMXUx+Zpnwcq1diAD+GMdG0/9yC/0eYcQyfCByDWpoUO32CYq050BDmjv63ulHZtZrRL7RRb+Zo8ZcEsfRynlAB1A6QeMINp2BRHaY2eLxHi4gq6TZ1npHQj/uKRO8OaTHIOS1r9IqAyrMM4zIH+nPVL0tkUsYFI8A5rj3CVw2VSB7LBPL2podS9KKMG9aIA0Ik90j2LS2dtyj8nrVhVlsspXoJhz+sRg3OBos75p/pRoCJw5F0JGjs9xq1MJa260AANaXEXi664xkQAeJWeVajy69PjccuXiPeI93vbOQ3Zl6cHX6k8C6QceAC8sPSNpzrP5QPWBPgvX2il/wDWNbH8MCMNw7l4P5qbOJIJOEkNG7CCZWOn3Op2EO3KZaS51VoyAN4giNwEjFPbQtlNtZ/We4yPsOnIaALJdsKeyxpjUvvHwu+1FrbLqPeXuDJcZOY0A1J3LU5ZxX6am/51Xu59jrNo4/bDeLf+Rz7iistoEQ54nLBrvZ6lmUtnvG/Di0+uE0yyPy6QcnZjwcFqOMR8ks22u8uzc7mMO7DNOfLGtEl8cCY85WULM4DrPbvEEwf8zlLbE0xg3mcR3yVQ/wDOrScKoExAwx/1Kh2i4H6ynd8CPMJSnQYDF6n+V7Af7gmW7Nw4b5JP+mfWpoMUbZji5p3YH1l5nNXqW5xybAAz0S7NnHMY+I9YKmrs4mBfIM/ebPLRFQLQ7R90fgB85EqUSn6P8QeZPsK5Ak2rJ+jq0pGYY9sxzAlCrEO7dUmcYBnxx9iFR2nP2Ik7mB0b+sJnD90R1skwG1mxAm6I/wBLpVQcVwG9Sq+DrDyZ4eCrRtbiYZVk6ktfPl7lai+9iAZ0LqfhhewU1DGV3cXQxo44OJk92iBprCRJqgThk8eRhCdQa09qmSccT1iDugk+KVp1Tn9k6BzZMTj1AIHMFCrW6jPWa2Y3y4ToAQNP/aBqvTa4wIJ4Y/3GPJC+aQ4/Z0OLCD54Ktg2fSdLgJxzJwI0wB3oxfSaY+jb+Zoz4yEAatka3ACmDqSAPApMth32XDfBcMss96er7Sp3SGuDCM5fpzDsu5Zo2tQvw5zHbzDT3YunvhAcU25ubAGJJcGgDV0bgJPcnNoNFSoS0i6AGsxc03Gi62MYOAnLVZFq21ZjgXBoLheEXiWAyQLsnGANMynKW3qbzLajcYza69M6EmQpu2tYx5/39vaVXn5AQRg2kyImcW44nAnDTvXkIfEtc4jM9UEDxC9ZWqkWNztOiY4HHE3cZlkaDV2eMZLwrtuHpZHSXA3E3QRjuAaCe9Y6fdrqdjV6pexIaNcBrvhohHq1wIm73k+oFIs9IGOPVpPa6T17okjfGJ9S5u1HOMhrieLboxzJzHkutOZ4OOYoyDufOHKVWrBEdHuk9YQO9wB7pVflZcJcy9G5wMZbwNdAVL6swejukx9kOI/MCoCsswyuNO4wCR4ZeKk2GI7MHIdHe8EazGB1hnkJI8MfUqOfTkAtZyJDjHMkx4IAfN7PtCObWAeQwU/NrJAvME4NAfBPdIwRa1gpvGDMYkXJ8Y/ZWZQYI+iJ/mMzhyCAlHZ8Ai/hui95YnVAe9tPG/d5B48o9iJXA3ECezE446lsanTRRgMDPDqevLzQUbaZ7NV4Hf5SMlKYoAOzIMa3Y85g4RkSuUUB9lZF6Kh3BuI8iFn17Wxh+qdJxxLnEcwwEDvW/Vsc4hjSYPWDpdIOl1hjmgHZpcMcOLr9TnF1wOUadytoz/lILcmiYgPLRlqD/wCkKpso4F77s4AB4I7obPivQWbZkdsg7oaW7sJMqlbYTZktvcLocT3uMexLHlrZs/QPeScBi0DukguzSztlPGjnAZDqiTvJM49y9ayyljCG02tzwcQIBzN2mz2yqUrCTJvgSTEXvDrQraPIVdlVHN7AaPxif7SgUvRkA9bOdTj617Z1ke3E3ntOV1jMfzXwl/klR2lQTvAwHcZJ8UseYf6O/wCWcvforM9Hmkdlp7gABzwXobv81SMQRccD3fa0zQbTsjpHdp2Gfawng7NLGBV2BTYcxPIHlAPrRvkDMIBM6yGjzw8JWo/ZbWCR0k/laf7hPili9w/gux1ugnuughUeltO0AyyspGlUDrTQqXXQwN/+OwtIvA3jeDQ4TODx3eKe04gB7IzuubPHsgklfSjs1jbBfAcC5l4gue4Bzm4kMLoacSOqBmQvG2mjWAhgZvMh/hIcVy6cxum+d6tj0aZyaajtes4T4FN0rVBglw3kNy4E/spfs57j1u0Mx0j3DnkI8FXoXtwLZ5YnxLV1YNWeswmLsneTB8j6homW13N/htA3tJ8z70Gjs4VB1g8HcbjvK8Y8gi0di3HB158cZGO4tb61AOtVc8ZYRiYg+IPrCGzZzdXPOsXvZhPmtBzSJxeAM+o4+E4kYaK/yN+bekIzBDfWHGfLvQJNswx6gI7mnXMgT5qaFngYNgcHHUytRlme8YB7PvXmMOmc31NbZ5u/WSe+PBsqKUbbC3BueonHnEz8ZJcPe4mGMGU9kk65la4olzSCxhGIF04kfhqMInmpo7CaYhl3gWtB8WQljIbXdJvNpSMIww7hkuXoKuzGYYnvE+xcpZQdu9KabRhedjky692GGMGPek7H6WMrth9N1Eme01tRoE9XcMdwlebr+j9bsmoKYnKY45arQs2w6rWxTcyThMNBA1cXxeJ4DxVqFtr0LZSbUkPH814dEXcWsJE8/WnLVtZjTg7PCSyq/DUktETuOi8bV2VaKRJZUptOpzMawCr2DZ9p/wAWo44zJDhJ1Ez8BKLbz9rua6Gg1MpJaabAJwzmTPBCt22GwPoHuOoF4ifxAiO8Jez7NqtIJqVTGOAEbsYEHxKtaA+4QKlRoydB6MHmWtLtRnHJEJWnbdVohlK4RhjA54E8s9yRoW+2OcCKkE4kODKmGPAQru2VWuzTeyNCOsc85IV6VGpTb2A87+sSSdYLg0BUXtW1Hkdm86Y+jLoaN5FN+OOmJxXfO9WmIIgnIi6QQf5Xm/6ln2myV3GS2prAMEcc8u4I9kDhi5zt2RJ5BsgDwRDA285pLnXcIkBjr2OeN4AfGKtT9I6bngOe0DSQe+XkzPeqm0u+zgDgAS8vPdfIPcpZst9THoS4nMua0HxM+9SYHtLX6SUTYujHSB3RwD0VUCYiZLcuKwKDX4EuB5gEuGIyLgRK0bZ/2/8A+Z9QXjbVacA1priTnBpgid5k6L4P4N63qerjqTz/AG17/Z6vUcY41T0lW0wcWwcYxieF28fUlhtAyMMfwzhx1CXo7bfTpY1Wvng1544m6B4FUo+mDmmLoBM6Q53Ehz48BHFfep5l7TtCpnAABjrMeTG8ODu7GeShlvtFQECm527qhrRifzeCJZ9tVXBzurlieipgNH4w33pX5eAb5NSs4nEtuucN0dYADu8FRazW2oHGWEOGTnXwwnUXXuw8MZQLXbLZewqADNrWhjT/AJsZQazKtV0ipUYTPVc1wu8rpjzVvm5gH0r3kyJhzye8NwHeUQaj6S1WN+mZfERPVJ4k3SAd+mS0dkekdN7oFJ0nibpgfevQOSSZZWRLSDJwJvQBxjP/ADBLOszS/r1nAbmteR3RiOcppXo3bddfgtcwA4OaHVcYycABjEb07Q25TBDXPBiIIp1mzIxk3bszluXn27MMAMeSP56d6eEumO9DtOzC4C8HM4Rfb+VwaC3lgpUFvQWzalJzurWpgDDGq1pnWRJ9iheX/wCmXE/WT+ZwjzPsXJRag2pbG1C5ziZht0lgA5HOea0W7RrPGLSB/UB8qZACxLb6RuDy5hqu4uIpNOeAZSInvV9k+kNRruzF4ZdNfPdTe8knv7lRq1NuVxgBVcBl2S3vJbJ5YJqjaba8iGACMzge8NYIEceKStW1nub1q3Rje4EOHhIPikrQx9XO1NeONyOYaT5kIPQVtsOpUi6u9sjSm1zjI0gkR+YhYlX0vpkjo2F7iILqgqNGc/YkEZ6lZlbZlZkup1C7kJ8QHBscEraLNVf2s9+J8BmlFvV09tkDskzo17i3j2gR8Zodt9IJb9XBGpqPYN+bBJXkaOwDniOQB9ox7lo0djujAuc7cIMd4GHirSF7f6R2kzdeA3c1r3D/AMkpOn6T2hrh1bxz7AYTrHVAnwWsbASIF8mMhL28ZN1zR4q7LIWi9dPG6L0d7Wx5IGNn7YLAXOp3NcXuaZOhF2JyyKf+emlhLgxo1AcHE6jqufJPE48lj/LqzMGsAn74YwAHM4MnyTFO1sDw5wBOEgU+rGovsEnwEqD11tqfRAb6bj5D3LGtm0mYOewmcJDgZ7xis9/pPUcA1xs90NLZF8OIOGDHuHrWfRYL7j0TQ09m5UII3T1xJ5EL4H4L6Hq+ljqR1Yq69/u9XqOfHlWM20X7aogy6k05ATeOA0HVgLmbcpR1aV0cCyRu6pcJWfUNU9kMYOJcT34knxRadRsi8QXDUU3EeL8vHuX33lOM2sx+hJa7LG6PysGBz18Uaz7ao3uuLpGUSTP4Q0RHwVnG1VjhdaRoW3HYHQhzR4IFoIydgRlLYnxaB5IrWtXpGycG1IykmBlua0nxhdYdu4z0ZIOgJIBWbZ7AXCWSdT1g0CdIa1MO2JgCXR8bzkmhrjbmB6hB4uPra1Qzb0mAxzvzAmeUT5rFHorTc4TU8iddMFuUNiFrYZUIyEHIDUxq7nCmjZf50qh0sYBze9+W4TA8FeyvtBk3KeJwEkeMHLxQavo2JxqHndy5YEeSPQsPR9hzjzN1vfqUuCpCtm0qhdHR0hH3mF59YjJcm22epmalSTnd7PdeKlTKFqWNV2W5xM1iTuc1oB76bgi0tiUwCHlpOrQIHfAJPeSvQGmNyj5ONy5/FbwYlKkWgBjW3YjCWjvmPC6hu2Y6oTeNICMmy4Dj1QD5rfbZW/dCIKYGgU+KYPLP9GHRIqObuEAjuIaSEzZtlFoxayoSZLiMZ5mnivQlQQnxZMGc+gcIkRxB8nNI8lJs4MEuJjQkEd8ASnHU+Ci4pnK4QUqicLzvyy3LjiUu6gBkCDwAPqhY1X05gkdDEEjFwBw3i7gUvU9Oz/gjvcfctfmawejgnO9zwCobIwG/EEAkuwJykySvMH06f/hM8SkNpelNWs0swY0iCGjMcScYSI5GELu26XQCZHEA+testVehSkPdTB3Adbva0GF85R2kOwLo3n2xqVvkvHhG7fRtntp1G36RkEkSJGIzGKZNhaTJE+EjvhZ+wLVZ20xTpvbAc+A4w4guMEgxiRC2wVxmZSeNfMJlDmiNsgjIIgKtms3JUFzYW7gpNMccOaZDVR5S5KLOb8Zqj2/GCK5CLkspR2GvmVSSdSrPcFS/wRV2uK5DXItNYri1SoJURB5rmjmulcCgt4qHFdfUXuaCjnqt74hS524KAd8IEbDQa6n1mtd1qubQf4r96BafR+zOzpUxy6v9pCZ2e76PAfbq/rVEyeS1eyHmq/odZzlfHJ0/3ApCt6CfcqRwe32tPsXq7RXujskyQABmSfVzOAUNrbwWk6Z88QrnMDxv/Q9WY6SnlP2v+Kmr6EVGtc7pGdUE5O0E7l7EON7AfZ15qtv+qf8Agd/aVc5SXlKXoRUM/Sswc5uTvsuLd3BbvorYXUg8Odem6RoBjUbhP4ZWlZRnn9ZV/VcgbKMF3Jv99ZJ5TN2fRqXlYIfSBcKu7Fc1FVXN4rpKhzPjJAJ5CCXjRHLd3x4oRHNUBcO5Vc0I0BVcgHTaeS5XDlyK0L3BdiVJaBkPjkqOqkZ5b/fOXP1KIsGqZVRKtPxCCVEHgo6PiVIbuQVI3kKshWMalDNQIAbP7B/HW/WqItQH4hAsD+of6lb9Z6YlWQo9pvDkdeQ9qsacjH471Z3a/L7f2VC3fPqQc0Y5zgBgI8UO3VB0TxP2HeoooagW5n0T/wALvUUBrJUGOB+sq/qvS2ynYuw0b/dV96ZsQzgfxKv6r0HZDe1lkz11FfKNFjEVoQ8VcLKiFQCoDQVJACAVRLvcEao7ggFvxkgiEN4RLio5nFVQ2sXK7TwXIttC8Z/ddcnNSaa4sKiJayBhh8aIXTEHGOenfuUgO4eKsKW8zw0QSCoc5caOgOG7MLmiMDA3EDA+4oipaVU00VyCXbp9SKDs8dQ/1K36z0cmMyEnYZuuw/iVv1XpgUuCsoG+oC7PQesocbpUVGw4gA5DLmVxpkb/ABHtKKtd3nzQLdHRP/C71KetPZjiSEG2sPRPk/ZOnBIDVlrYGP8AEq/qvQNkOwPJn+5WsgGOB+sqfqvVdjtEHlT9RV8o0WunRXBVIbxVwBx8VkEaSrydyG1+4K/SIKOZvQ3NRYQqphAJwQ3MO9SavBQXyqK3guXSuRTwpH7ysaR5qkFSGlQWulWuqhpu4K4aiJAUuAyUFqH0Z3FBxEa+OPuPmoFUZQOehV20FDqQQLWA9V39Wt+q9Hc5KWOmYdqOlq6wfrHZ4I0icQRu3GePvhWRV7+t+X2/uqFxRj2sNB6z+yFUPCUFQUttFx6J/wCE+pGNYjRKbQtX0T/wlI+YNYwST/UqfqvQNl0JB5M/tRLDaHQc/rKm4fxHH2oeyeyZJyZr/IFfI0A0gYq7Hk6IjSrLKpYzeUYNQg6FYPPJE2s+AlzG4opQKtQjUckFS3gqlDdXOqE56qjBylCpVOS5CmmSuhTdAVXVAoJvqt5T0o+CpbU3BAN1c6Bc2odUZcAggMOpUOClzwEtaa7rrrnaum7uvQY84RFLIzB8f4tX+8ozqeELC2BVtF5/TYA4ga3iZOpwzWvUrnetTFSRYlOhAQKk8Vam6dSVz3LKgfJyc0ltjZj6lFzGEBxiNBgQSO9aJaqObGpViaCPo5s+pSpXasXr5dMyIMYeIJ70TZVMlp5U/wBNqZYDOqS2ODB5U/0me9au7RrCBmUYFLimuA4rKmFLXhAmVZlPkoGHPEYQgFoVyxUDEFCz4lDfT5I5QyNyqBNpcQuVugnVci2bNMk4ruh3I5CrJUA2UN6LEKCFwRHXlDo1UkqDG5AO434xUy0cFzku9iKHVLJm9irsYHYgyhixnNVLYOH7KhttMaKrgBz8Sl8dSrMbKDnO4qobKI4QhSUEWyk40nhhh5a4MxiHRgZ5rC9FbNXY94rSAWgNBM9Yd5jq4L0LSVR9PWFYnVJQ9+ERrwk7xcpgxgotGDaGg5eav0gSbKWO8q5s7jiTAUDYLYz9ikOadQlOgJU/I3aIC1agG5LOtY0k8sAufYozxUtoHdAVFmVOYXKzaa5B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 dirty="0"/>
          </a:p>
        </p:txBody>
      </p:sp>
      <p:sp>
        <p:nvSpPr>
          <p:cNvPr id="5" name="AutoShape 8" descr="data:image/jpeg;base64,/9j/4AAQSkZJRgABAQAAAQABAAD/2wCEAAkGBhQSEBUUExQUFRUUFBQVFBcXFxgUFRYUFBQVFBUXFxQXHCYgGBkjGRQUHy8gJCcpLCwsFR4xNTAqNSYrLCkBCQoKDgwOFg8PGiwcHBwsLCwpLCwpKSkpKSkpKikpLCkpKSwpKSwsKSkpKSotKS0pKSksKSkqLC0pKSksLCksNf/AABEIAP8AxQMBIgACEQEDEQH/xAAbAAACAwEBAQAAAAAAAAAAAAADBAECBQAGB//EAEYQAAEDAQUEBgUKBAUEAwAAAAEAAhEDBBIhMUEFUWFxEyIygZGhBrHB0fAUFSMzQlJygrPhQ2JzslOSosLSFjSj8SQlg//EABkBAQEBAQEBAAAAAAAAAAAAAAABAgMEBf/EACkRAQACAgEDAgQHAAAAAAAAAAABERIhAgNBUQTBEzFh0QUiMkJx4fD/2gAMAwEAAhEDEQA/APbvKHCISgucvTDzDBmGaVqjFXFRcHygFUoYYFALSE+2mCquse5Ak2U1TRGWQ7kwyzpYWhRCeFmV22VSwgGplgvNg6fAKcbY1NWwmJbmMQN+8d/uWZ23x0Q+SqDY09ZodG45cxmOfuTYsYTJJ4sB1iJXfNZ1XoPkkKTRVtKed+buCsLFC16lNBdlBSymeGQoqtlXe6SQIJGMDEgckrT2gxz3Ma6XNwcACbpGhIEA8CUuFxmezgyFVz0Z7kB8xuWmXdIhOrKqllmBVRDaqlMNsg3rlBapaEM11zHg5ojKQRUMEpqnZSUEGMkYWkhFNU6LRmr/AChvBIuqyqFSi2n8qbGSXqW4aJdlnLsk5S2M4qaVFK1grQoEJNvo+8YxknrJYjkWmVJoixg5S+u0ahHr2YBpG8c8VkvslQZNaeN+P9pWW4jyWqlwri4x92pJvQLgqAgaGQSMxGOe9axcG9owRmCs6zUKzqrL4Yymx1QuioXOeA0jK6LvWu6otk2LReOkrN6Vz+sL/WDGnstDThliSZMnkpazED/ODNDPJUNsJ7LSfjetGhSY0QxjGjc1oHqCK6mShpjObUOYaPMqj7I5wIc4kEEECG4EQclpVbJxV22UBsqpcvMbN9EaFnnoaQaSIJkucRM4ucTuC0mUREELSLFU0Uio1Bz5cuc3ym5+rJq2EaYIL6LiIgFbos/Bd0QWrYp5d9m3hD6DcvVvDdQFmWxjdArEpTHulcrOfBUrSEW0kZqnoSchCLTouS1pUBFaxGZZnKwshUsoMWcqeiA1Rfkh4rvk5S1o3s2s0EYr0ja4heO6A6JwbQeBAEcVmYtYmmw7acOiAj0rZK88K2pxJ34rqdocAcTCmK29MbQ3epDWkaLDs1pAzlEFcnIwpiuQVutEAtBi85zf8z7qec8AcPYvMbftMPpgfart8A+964T9Gs8nAE+5Ig5S121QclcnDE4JGjagGy8FpOjhEcCRh5pqm+8JbBGZggyRoOOvcEQSi3qy7AnGMJHDDcrV6bXtgkxwJHjCgukILuCLJcBrTBy0AJ96cpOEahJlsGcV1S1u3+QVZaByS7ylG7RI7WIVTtBh0SixnNJQn0VUWwRggV65KqBVLIJXKQFyWLigisbGizPlxP2m+Sg2p+9XGVyhsh4XdIFkm0vGZCg2pxy9RKmJk2WvBV4G5YTbc7f7PYiNtT/vJiZNim0fagY6ZZwEUWVp1Cx6dqcfterkc0Vtpd9/yCkRcXC5Q122Bq42BqyDb3AfWHw/ZUO1X/4jvAK4ymUNY7OGiE/Z5GqSZtWrh9IfAe5GbtR5kOeCLpJECYASpguJYlRoq29oOLaNyebnN/5DwXvGUW6NHgvEbLYQ2tV1NdjQfwEE+ZHgto7aqffaOYj2LERMtzMQ261jDkjYLIGANY1rWm8QGgAXg4zgN8jwWc7bzx/EZ4fshV9tOZgHRdMjqXsNdNxKuMpcNZtEh7pcYMGMAATO4ToFLjjAAgA8NRgskbZdJJcMQMwBlOmmao/ajtHDInADfirRlDRqUzmlalI70qdqO+/5fsqm2O+9PxyWsZYuDPyQu1hVdY98QlzbXfePgPcqC0u++fL3JUlwabRjJUfSMzml/ljt6qbW73aexKkuDzHcFCQ+UvOXvUJiW84/bcnq3zw6NxHrE48UeltQZkkHXqx/pBcdE43ZxOPXOOsEH3KlfZTzl5G6Y/KQu2nLZY7SLjg7Ccrk8IILZ80Tp3x247gBuB60eSC/YrwQTVdyL3D1BM0tlNeO0DwM3e/Ke9NGwG7Su5vaTr2RO7AEop26yMXUx+Zpnwcq1diAD+GMdG0/9yC/0eYcQyfCByDWpoUO32CYq050BDmjv63ulHZtZrRL7RRb+Zo8ZcEsfRynlAB1A6QeMINp2BRHaY2eLxHi4gq6TZ1npHQj/uKRO8OaTHIOS1r9IqAyrMM4zIH+nPVL0tkUsYFI8A5rj3CVw2VSB7LBPL2podS9KKMG9aIA0Ik90j2LS2dtyj8nrVhVlsspXoJhz+sRg3OBos75p/pRoCJw5F0JGjs9xq1MJa260AANaXEXi664xkQAeJWeVajy69PjccuXiPeI93vbOQ3Zl6cHX6k8C6QceAC8sPSNpzrP5QPWBPgvX2il/wDWNbH8MCMNw7l4P5qbOJIJOEkNG7CCZWOn3Op2EO3KZaS51VoyAN4giNwEjFPbQtlNtZ/We4yPsOnIaALJdsKeyxpjUvvHwu+1FrbLqPeXuDJcZOY0A1J3LU5ZxX6am/51Xu59jrNo4/bDeLf+Rz7iistoEQ54nLBrvZ6lmUtnvG/Di0+uE0yyPy6QcnZjwcFqOMR8ks22u8uzc7mMO7DNOfLGtEl8cCY85WULM4DrPbvEEwf8zlLbE0xg3mcR3yVQ/wDOrScKoExAwx/1Kh2i4H6ynd8CPMJSnQYDF6n+V7Af7gmW7Nw4b5JP+mfWpoMUbZji5p3YH1l5nNXqW5xybAAz0S7NnHMY+I9YKmrs4mBfIM/ebPLRFQLQ7R90fgB85EqUSn6P8QeZPsK5Ak2rJ+jq0pGYY9sxzAlCrEO7dUmcYBnxx9iFR2nP2Ik7mB0b+sJnD90R1skwG1mxAm6I/wBLpVQcVwG9Sq+DrDyZ4eCrRtbiYZVk6ktfPl7lai+9iAZ0LqfhhewU1DGV3cXQxo44OJk92iBprCRJqgThk8eRhCdQa09qmSccT1iDugk+KVp1Tn9k6BzZMTj1AIHMFCrW6jPWa2Y3y4ToAQNP/aBqvTa4wIJ4Y/3GPJC+aQ4/Z0OLCD54Ktg2fSdLgJxzJwI0wB3oxfSaY+jb+Zoz4yEAatka3ACmDqSAPApMth32XDfBcMss96er7Sp3SGuDCM5fpzDsu5Zo2tQvw5zHbzDT3YunvhAcU25ubAGJJcGgDV0bgJPcnNoNFSoS0i6AGsxc03Gi62MYOAnLVZFq21ZjgXBoLheEXiWAyQLsnGANMynKW3qbzLajcYza69M6EmQpu2tYx5/39vaVXn5AQRg2kyImcW44nAnDTvXkIfEtc4jM9UEDxC9ZWqkWNztOiY4HHE3cZlkaDV2eMZLwrtuHpZHSXA3E3QRjuAaCe9Y6fdrqdjV6pexIaNcBrvhohHq1wIm73k+oFIs9IGOPVpPa6T17okjfGJ9S5u1HOMhrieLboxzJzHkutOZ4OOYoyDufOHKVWrBEdHuk9YQO9wB7pVflZcJcy9G5wMZbwNdAVL6swejukx9kOI/MCoCsswyuNO4wCR4ZeKk2GI7MHIdHe8EazGB1hnkJI8MfUqOfTkAtZyJDjHMkx4IAfN7PtCObWAeQwU/NrJAvME4NAfBPdIwRa1gpvGDMYkXJ8Y/ZWZQYI+iJ/mMzhyCAlHZ8Ai/hui95YnVAe9tPG/d5B48o9iJXA3ECezE446lsanTRRgMDPDqevLzQUbaZ7NV4Hf5SMlKYoAOzIMa3Y85g4RkSuUUB9lZF6Kh3BuI8iFn17Wxh+qdJxxLnEcwwEDvW/Vsc4hjSYPWDpdIOl1hjmgHZpcMcOLr9TnF1wOUadytoz/lILcmiYgPLRlqD/wCkKpso4F77s4AB4I7obPivQWbZkdsg7oaW7sJMqlbYTZktvcLocT3uMexLHlrZs/QPeScBi0DukguzSztlPGjnAZDqiTvJM49y9ayyljCG02tzwcQIBzN2mz2yqUrCTJvgSTEXvDrQraPIVdlVHN7AaPxif7SgUvRkA9bOdTj617Z1ke3E3ntOV1jMfzXwl/klR2lQTvAwHcZJ8UseYf6O/wCWcvforM9Hmkdlp7gABzwXobv81SMQRccD3fa0zQbTsjpHdp2Gfawng7NLGBV2BTYcxPIHlAPrRvkDMIBM6yGjzw8JWo/ZbWCR0k/laf7hPili9w/gux1ugnuughUeltO0AyyspGlUDrTQqXXQwN/+OwtIvA3jeDQ4TODx3eKe04gB7IzuubPHsgklfSjs1jbBfAcC5l4gue4Bzm4kMLoacSOqBmQvG2mjWAhgZvMh/hIcVy6cxum+d6tj0aZyaajtes4T4FN0rVBglw3kNy4E/spfs57j1u0Mx0j3DnkI8FXoXtwLZ5YnxLV1YNWeswmLsneTB8j6homW13N/htA3tJ8z70Gjs4VB1g8HcbjvK8Y8gi0di3HB158cZGO4tb61AOtVc8ZYRiYg+IPrCGzZzdXPOsXvZhPmtBzSJxeAM+o4+E4kYaK/yN+bekIzBDfWHGfLvQJNswx6gI7mnXMgT5qaFngYNgcHHUytRlme8YB7PvXmMOmc31NbZ5u/WSe+PBsqKUbbC3BueonHnEz8ZJcPe4mGMGU9kk65la4olzSCxhGIF04kfhqMInmpo7CaYhl3gWtB8WQljIbXdJvNpSMIww7hkuXoKuzGYYnvE+xcpZQdu9KabRhedjky692GGMGPek7H6WMrth9N1Eme01tRoE9XcMdwlebr+j9bsmoKYnKY45arQs2w6rWxTcyThMNBA1cXxeJ4DxVqFtr0LZSbUkPH814dEXcWsJE8/WnLVtZjTg7PCSyq/DUktETuOi8bV2VaKRJZUptOpzMawCr2DZ9p/wAWo44zJDhJ1Ez8BKLbz9rua6Gg1MpJaabAJwzmTPBCt22GwPoHuOoF4ifxAiO8Jez7NqtIJqVTGOAEbsYEHxKtaA+4QKlRoydB6MHmWtLtRnHJEJWnbdVohlK4RhjA54E8s9yRoW+2OcCKkE4kODKmGPAQru2VWuzTeyNCOsc85IV6VGpTb2A87+sSSdYLg0BUXtW1Hkdm86Y+jLoaN5FN+OOmJxXfO9WmIIgnIi6QQf5Xm/6ln2myV3GS2prAMEcc8u4I9kDhi5zt2RJ5BsgDwRDA285pLnXcIkBjr2OeN4AfGKtT9I6bngOe0DSQe+XkzPeqm0u+zgDgAS8vPdfIPcpZst9THoS4nMua0HxM+9SYHtLX6SUTYujHSB3RwD0VUCYiZLcuKwKDX4EuB5gEuGIyLgRK0bZ/2/8A+Z9QXjbVacA1priTnBpgid5k6L4P4N63qerjqTz/AG17/Z6vUcY41T0lW0wcWwcYxieF28fUlhtAyMMfwzhx1CXo7bfTpY1Wvng1544m6B4FUo+mDmmLoBM6Q53Ehz48BHFfep5l7TtCpnAABjrMeTG8ODu7GeShlvtFQECm527qhrRifzeCJZ9tVXBzurlieipgNH4w33pX5eAb5NSs4nEtuucN0dYADu8FRazW2oHGWEOGTnXwwnUXXuw8MZQLXbLZewqADNrWhjT/AJsZQazKtV0ipUYTPVc1wu8rpjzVvm5gH0r3kyJhzye8NwHeUQaj6S1WN+mZfERPVJ4k3SAd+mS0dkekdN7oFJ0nibpgfevQOSSZZWRLSDJwJvQBxjP/ADBLOszS/r1nAbmteR3RiOcppXo3bddfgtcwA4OaHVcYycABjEb07Q25TBDXPBiIIp1mzIxk3bszluXn27MMAMeSP56d6eEumO9DtOzC4C8HM4Rfb+VwaC3lgpUFvQWzalJzurWpgDDGq1pnWRJ9iheX/wCmXE/WT+ZwjzPsXJRag2pbG1C5ziZht0lgA5HOea0W7RrPGLSB/UB8qZACxLb6RuDy5hqu4uIpNOeAZSInvV9k+kNRruzF4ZdNfPdTe8knv7lRq1NuVxgBVcBl2S3vJbJ5YJqjaba8iGACMzge8NYIEceKStW1nub1q3Rje4EOHhIPikrQx9XO1NeONyOYaT5kIPQVtsOpUi6u9sjSm1zjI0gkR+YhYlX0vpkjo2F7iILqgqNGc/YkEZ6lZlbZlZkup1C7kJ8QHBscEraLNVf2s9+J8BmlFvV09tkDskzo17i3j2gR8Zodt9IJb9XBGpqPYN+bBJXkaOwDniOQB9ox7lo0djujAuc7cIMd4GHirSF7f6R2kzdeA3c1r3D/AMkpOn6T2hrh1bxz7AYTrHVAnwWsbASIF8mMhL28ZN1zR4q7LIWi9dPG6L0d7Wx5IGNn7YLAXOp3NcXuaZOhF2JyyKf+emlhLgxo1AcHE6jqufJPE48lj/LqzMGsAn74YwAHM4MnyTFO1sDw5wBOEgU+rGovsEnwEqD11tqfRAb6bj5D3LGtm0mYOewmcJDgZ7xis9/pPUcA1xs90NLZF8OIOGDHuHrWfRYL7j0TQ09m5UII3T1xJ5EL4H4L6Hq+ljqR1Yq69/u9XqOfHlWM20X7aogy6k05ATeOA0HVgLmbcpR1aV0cCyRu6pcJWfUNU9kMYOJcT34knxRadRsi8QXDUU3EeL8vHuX33lOM2sx+hJa7LG6PysGBz18Uaz7ao3uuLpGUSTP4Q0RHwVnG1VjhdaRoW3HYHQhzR4IFoIydgRlLYnxaB5IrWtXpGycG1IykmBlua0nxhdYdu4z0ZIOgJIBWbZ7AXCWSdT1g0CdIa1MO2JgCXR8bzkmhrjbmB6hB4uPra1Qzb0mAxzvzAmeUT5rFHorTc4TU8iddMFuUNiFrYZUIyEHIDUxq7nCmjZf50qh0sYBze9+W4TA8FeyvtBk3KeJwEkeMHLxQavo2JxqHndy5YEeSPQsPR9hzjzN1vfqUuCpCtm0qhdHR0hH3mF59YjJcm22epmalSTnd7PdeKlTKFqWNV2W5xM1iTuc1oB76bgi0tiUwCHlpOrQIHfAJPeSvQGmNyj5ONy5/FbwYlKkWgBjW3YjCWjvmPC6hu2Y6oTeNICMmy4Dj1QD5rfbZW/dCIKYGgU+KYPLP9GHRIqObuEAjuIaSEzZtlFoxayoSZLiMZ5mnivQlQQnxZMGc+gcIkRxB8nNI8lJs4MEuJjQkEd8ASnHU+Ci4pnK4QUqicLzvyy3LjiUu6gBkCDwAPqhY1X05gkdDEEjFwBw3i7gUvU9Oz/gjvcfctfmawejgnO9zwCobIwG/EEAkuwJykySvMH06f/hM8SkNpelNWs0swY0iCGjMcScYSI5GELu26XQCZHEA+testVehSkPdTB3Adbva0GF85R2kOwLo3n2xqVvkvHhG7fRtntp1G36RkEkSJGIzGKZNhaTJE+EjvhZ+wLVZ20xTpvbAc+A4w4guMEgxiRC2wVxmZSeNfMJlDmiNsgjIIgKtms3JUFzYW7gpNMccOaZDVR5S5KLOb8Zqj2/GCK5CLkspR2GvmVSSdSrPcFS/wRV2uK5DXItNYri1SoJURB5rmjmulcCgt4qHFdfUXuaCjnqt74hS524KAd8IEbDQa6n1mtd1qubQf4r96BafR+zOzpUxy6v9pCZ2e76PAfbq/rVEyeS1eyHmq/odZzlfHJ0/3ApCt6CfcqRwe32tPsXq7RXujskyQABmSfVzOAUNrbwWk6Z88QrnMDxv/Q9WY6SnlP2v+Kmr6EVGtc7pGdUE5O0E7l7EON7AfZ15qtv+qf8Agd/aVc5SXlKXoRUM/Sswc5uTvsuLd3BbvorYXUg8Odem6RoBjUbhP4ZWlZRnn9ZV/VcgbKMF3Jv99ZJ5TN2fRqXlYIfSBcKu7Fc1FVXN4rpKhzPjJAJ5CCXjRHLd3x4oRHNUBcO5Vc0I0BVcgHTaeS5XDlyK0L3BdiVJaBkPjkqOqkZ5b/fOXP1KIsGqZVRKtPxCCVEHgo6PiVIbuQVI3kKshWMalDNQIAbP7B/HW/WqItQH4hAsD+of6lb9Z6YlWQo9pvDkdeQ9qsacjH471Z3a/L7f2VC3fPqQc0Y5zgBgI8UO3VB0TxP2HeoooagW5n0T/wALvUUBrJUGOB+sq/qvS2ynYuw0b/dV96ZsQzgfxKv6r0HZDe1lkz11FfKNFjEVoQ8VcLKiFQCoDQVJACAVRLvcEao7ggFvxkgiEN4RLio5nFVQ2sXK7TwXIttC8Z/ddcnNSaa4sKiJayBhh8aIXTEHGOenfuUgO4eKsKW8zw0QSCoc5caOgOG7MLmiMDA3EDA+4oipaVU00VyCXbp9SKDs8dQ/1K36z0cmMyEnYZuuw/iVv1XpgUuCsoG+oC7PQesocbpUVGw4gA5DLmVxpkb/ABHtKKtd3nzQLdHRP/C71KetPZjiSEG2sPRPk/ZOnBIDVlrYGP8AEq/qvQNkOwPJn+5WsgGOB+sqfqvVdjtEHlT9RV8o0WunRXBVIbxVwBx8VkEaSrydyG1+4K/SIKOZvQ3NRYQqphAJwQ3MO9SavBQXyqK3guXSuRTwpH7ysaR5qkFSGlQWulWuqhpu4K4aiJAUuAyUFqH0Z3FBxEa+OPuPmoFUZQOehV20FDqQQLWA9V39Wt+q9Hc5KWOmYdqOlq6wfrHZ4I0icQRu3GePvhWRV7+t+X2/uqFxRj2sNB6z+yFUPCUFQUttFx6J/wCE+pGNYjRKbQtX0T/wlI+YNYwST/UqfqvQNl0JB5M/tRLDaHQc/rKm4fxHH2oeyeyZJyZr/IFfI0A0gYq7Hk6IjSrLKpYzeUYNQg6FYPPJE2s+AlzG4opQKtQjUckFS3gqlDdXOqE56qjBylCpVOS5CmmSuhTdAVXVAoJvqt5T0o+CpbU3BAN1c6Bc2odUZcAggMOpUOClzwEtaa7rrrnaum7uvQY84RFLIzB8f4tX+8ozqeELC2BVtF5/TYA4ga3iZOpwzWvUrnetTFSRYlOhAQKk8Vam6dSVz3LKgfJyc0ltjZj6lFzGEBxiNBgQSO9aJaqObGpViaCPo5s+pSpXasXr5dMyIMYeIJ70TZVMlp5U/wBNqZYDOqS2ODB5U/0me9au7RrCBmUYFLimuA4rKmFLXhAmVZlPkoGHPEYQgFoVyxUDEFCz4lDfT5I5QyNyqBNpcQuVugnVci2bNMk4ruh3I5CrJUA2UN6LEKCFwRHXlDo1UkqDG5AO434xUy0cFzku9iKHVLJm9irsYHYgyhixnNVLYOH7KhttMaKrgBz8Sl8dSrMbKDnO4qobKI4QhSUEWyk40nhhh5a4MxiHRgZ5rC9FbNXY94rSAWgNBM9Yd5jq4L0LSVR9PWFYnVJQ9+ERrwk7xcpgxgotGDaGg5eav0gSbKWO8q5s7jiTAUDYLYz9ikOadQlOgJU/I3aIC1agG5LOtY0k8sAufYozxUtoHdAVFmVOYXKzaa5B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 dirty="0"/>
          </a:p>
        </p:txBody>
      </p:sp>
      <p:sp>
        <p:nvSpPr>
          <p:cNvPr id="6" name="AutoShape 10" descr="data:image/jpeg;base64,/9j/4AAQSkZJRgABAQAAAQABAAD/2wCEAAkGBxQTEhQUExQWFRUUFBUWFRQWFhkYFRcUFBQXFxQUFxcZHCggGBolHBQUITEhJSksLi4uGB8zODMsNygtLisBCgoKDg0OFA8QGiwcHB0rLCwtNywsLCwsLCwsLCwsLCw3LCwsLCwsLCwsLiwsLCwsLCwsLCwtLCwsLCwsLCwsLP/AABEIANcA6wMBIgACEQEDEQH/xAAbAAACAwEBAQAAAAAAAAAAAAADBAABAgUGB//EAEAQAAEDAQQHBQQIBgIDAQAAAAEAAhEDBBIhMQVBUWFxgZEiobHB0RMUMlIGFUJygpLh8CMzYqKy8cLSJFNzB//EABkBAQEBAQEBAAAAAAAAAAAAAAABAgMEBf/EACgRAQACAQQBAgUFAAAAAAAAAAABEQIDEiExBDJRBSJBkdETFFJhcf/aAAwDAQACEQMRAD8A+ltYtXUGlW2poOC6uIYC20rYeFh+aAzSiMQRK1SnWimQFCqFSEKpXG1RRi8BL1Kip1UbUnaLUAqlpVelve1T695CNBVDtntcuA24c9Su22ktI2Hx1j97UiGwn6g9ozfmOIzH73LM8SscxQAq3lcpelKIStMiShuaqvI9ISglFsJth2rDxASr6xUV16NUBNtqgrzPvBTFC1KTisZPRBoV4Bcyla1o1CpTVuoHqFwXL94hWLTKbTcfdVC02sFzSUCpaCEpLdapXQDaFzadq2qzbGq0W5QK2ysQr9msBq0yOysrNpQbiC+kUD4tar6wSIao5iIeNoLliUtRdCM5yAkoNRql9bBQLXITNNygIV3kBRTBUqOuC8Mh8XD5uSGa0AnZsx7kL36TdDHGdou4GduazNdN4xPboPpA4jXiEL2CDoquQ0tLXG4eyMzdJxHLwT/vTBt/I70UiVmGGWSVv2EIjLazb3FFFpYdYVtKBFOc1itZxsTAI2ozWhLSnDqWQ7EC5C9FVp4LnWizKxKURp1YTlGukH0yFGuIVR0qmKGKkIDKikFFNNtUINatKHcKv2ZQALlktTQs6v3YoUwCoGIft2hQW5u/olLY1xQhC9/Zv6Kza27CpUlt+wlabZggfWA+V3cr+sRscrUpcGHWcIRYp763esm1N3pUnCzRlW2zLItjBr7iti3s29xU5OF+7rHupR229i19ZM2Hu9U5XhKNk2rZa2lIDWtBaXGIBvcNfHgsDS7BqPd6pe2WwVCwRETnvj0UyjhrGYas1m9rLsWSGk8XQcspux1XRZZD/wCyp/Z/1SzLQKYEgy7tHdJwHQJilpFmueizEcLMmWWHa4niG/8AVW6xgf6HosDTFLaeijtLUjrSp9i491iyDZ3D0RBYGpf62pjb3LQ03T2OSp9i49x/cRtPVL2vRwc0tvPbOtri1wgzgdS19dU9/RYfpenvTbJGVTcSVpaLDARfqPnW914jgYQWaOu/ac77xB8k07SrFX1oxajGjLOcruew2WVHZZwhHSTFk6VbsV5Y4OCiFPZBJjS4+U/vmtfXLPlPd6pUrcHAxXdSB0y35T1Hqp9dt2Hu9VKkuHCa7JEIG3ouc3SDSfiB/FBV1LUwYOc3m/8AVdqcrOkgb1sOH7C5ptrbs3mxuIjvIWW6RBmHU3DdUIcOUHxSi3TJasl0JB9sZESDOwk+kqhbwRrMash0Lkot0zUw/RQkLmut2GrgRgehK2y0jMwN0k+SUWfICyYC54tjZ1wdg8yVbLZqy6E+KUW6THCMv3wWL+GQ6wuc63bJ6GUsa5ORd0PolFu0LQNYHVMWX+JUaIjOeC81Wc6PiqfldHPCF3voc0hlWq4kx2RMZ8uIWM4qGsJ5PW60D2jhsw6JV1f+mVxtLl/tqkXovb4+EZJRoJyDzyK1GPEJOXMu/wC+bWEcwiC1N2O6j1XnK9mdEinU4m6ABtxPklRSdra+PuyOctHirtTc9cbS3fwJWRaWfsrzdOyPGtgGcubj3ELdK0fK4GNg8h6ptTc9F7y39lT2rNq41KqI7We0BCq15+F7uh/RNpudkV27Sr9uzb4LgstU4E9Y/YWX2mP9kjrhHQptNzvutDdR7pWPfY2dR5Lhe21w08IP+SaoWlgHbI5kCOmCbTc6zbZwVPtzN08Vxza6Tsjzvd8zkkq1sYDF7Hc/DmQ4R0KbTc9GLSNg6+is2xuxv5v1XnG2nWLh+64O63vRGFoJ1kboartNw2A+yzn/ALWXuHy0t+Ij/JJ0HPOznA80ZlB8T7NvGB3QSqyKazflozqEj/ssOtbGjtNoiNhH6pes3EAtbO9pPiFH0t46BBTfYOMn2J1xeac8sNXRMU61FsgMYIHySOROBKXpWQice5uPVR1jdOB6RHcMFQeppelkBTk7WXfEwrFrouHadTG4sw6tCWdZhGNw7zE/qgGxUznTafwj9VA9RrUR9mkd7R6pg2hp+Frd0M/RcgWBn2QG8mjxCPTszpwcSBvMclQS0VX6oHGAEk+01R8Ibyfh/j5pypY362565B8SubWshnEt5wPAoN/WtVoxAn/6YcwG4dy+g2F5bZrO10B9QB7gDMa4k8e5fPbJoxtSoxsk3nAYNaRiccyvbC0X7ZVA+GmKdJo1di9e/uJ6BctXp10u3m/pNpGp7zWptaBBaLxqCMWNPwRhmuXTr1m/YH5gB3tXQ+k+i2m2Vnw2SW4wJwptGZ4LmPsrv6Y4keS6Y9Q55dyILdUA/lsB1G8COYDYQLTp60NECrRYPw49D4qn2IHWPyl3i1YFjx+LkWQOkhaQFv0ic4Q6rQvRBcL88QJgHgh+8PPw1nwcy39QulS0eTkW/hkFMHRZ+Ynme/BBxaTajnAPqVC3X8MxtAOEpmlg0hz6gMiIi7njJ6rqNpOGUnjKDVtDhmPFQIkfLfdj82Eb4AKA+y1XfN1PkF1ab51EjgUT3bWGnoUHma2iX7an5jH+SyzRFbU93D9gr0tSnOY5k/ohtbGfdirY4P1NW+1UeBy81tmhJze8n+p2HcV6L3pgGLnDhA8lhlpZ87jxE/4pY8+/Qu0kbr7iOl5UNCkZPIH3j6L0xoA/6PdIVe6DaO9LHoQ5n/sJOy9B7iFH2Zro7UmMi5xH5by5lV5PxVHGdgwPMGFTaAiYvapdBnq0rKuoLAB2i0HYYPnUUMZCmDhnLPVc6o2oAYYWgaw8+gC577MXZl52y4u7kHc9nTM3mNG/+GTzBCE6rTbgKlzc1tKT/aZXI9yiJc6OYCILA06g7mfVAw610ATNRzj/AFMHiGgKNtlmJE1cdhA/6pf6uaMqbeMn9VG0CMqbfzD9EQ06owmWvYRsuC94rTKzW45b4Hql2MdMXY5T4FafT2yNhM5bsEBX6QZ87z90DxjBLvtVI4S4nYRPkqNnacTBO8Y+EonsQMQ0Ebv9ygd+jbme2L7hiix9ScfsiAI2yVv6PWyakvaWmo8AYHtOILj5qWN4bZ6roP8AEcyn0l7ok5YAIWjiBUp541BE7ZER+9q55RduuHcR039JKU2mp2QB2e1t7DVxXWNs/FHOF6TT9AG0VCT8uo/IMsEq2zMjAmOC3j1DGXcuVTslP5jycR5ojbINQdxvFOsZqDXDeQ2P8kOoQMfaY6mz5BwVZCZYKZGN+djqhjpeVCz0W5dJ9SiDSEZg/ivd8nyVv0rTaJLQd1wx1jBBh1BuoAc1t1nd8vcUSyaSa8E+zGP9Y8EWnaiYIDQN93PlM8EUmaD9QHED1Qn2Z84uPP8A3guhVruJi+d91uA5hs60B9F5bg58bTH/ACCATbC4/b5i75hFFG79qY23e/BJCxVHYlxInMPcY3QAZRho6CcDOZLs/VVDjAzMwOQjwWHMpHPPu6JN1haQZEY5gH1xWfdmZBzvylQNm4Bhd44eBOKwDOMg74Z6oFxgGbp2wAfBZPs/mf8Am/RAzZtIPeYutwOIknMYZ49E5Tqvzind+64EcwfJZN4GbvJ9QDDYBkOiXDHO7TmUGgjW4O44NhFPX27ADnLSSPBCBac3GM8C4nwQmjAgBpBxvM7A7zit1KJgnDjrRAHV2TAk8ZPeFTqLc4GO28tU6AH2zsAgZ7kcMbkXAnDCJjkgWFFu0ci7y9UVlNxwYRwP+5Wary1xaGTP2hdiPuyCOYWHPJHZFN+0ZeOKoZNAziQDuYSeuxCuOmXVXADICmB3kpf2LcHBhBzcGvf4AeRW6bgRhfb+Y9bzQUBhWjJzjvf6ZKXhrcOQKCWE4Ehw3z/ywVVaDmgXXAD5RiJ4EuCAzLWHNuXZaxziIJBJcGyT0T2jqBc9l2AA9rnCXYgGcI8COmaStNlFN7odDAYjDEx2iMcZMlOaHqguF132wPiwwzGPguPMYO+W2dT5YqPwY+kNlJruIIBIbMg/KNYIK5Zs4xDqh4YQBGsmU19K9IXbS5ge1pAaSDgTLRAkrnHS9IYOrCcyCCRhqxGHELpj6Ycsu5Fp2JjshI3kZbgViro2mR2S4YgdkEAzljHehs0pRk3qgAJ+1gCdoIcO8JqjpOzjD2tPURIAdyMlaZcuvoRjCIaLx1m8R1aMOq6NKhTbEtYBG8uni4wkbdpGnMtcXY5S92B13RDe9BbXaCHe2ZDhiy4XY4H4REEYiSUHWFSiBekhs5nEyMMsYQ6toYWyxwJBPxQQN4DWmDxSNC2ACRUIBkEQ3qCZjVhK0+3BuDjJGAJYIMbHAmVARtrAMOfWBOtjjd4Q5rfGFs1rnxVK5bGE+zGvaY6yhVNL3wR2cNckYcCRPIIbNLubAlsTjdLThth2M9VR0KThUECqRhPau5cQcStMpOaDL3GMrrXHDVjJB5JVmlb2RjLEOkTsgGP7Uak6+Zu0zOZBI/fRAKtVZ9ov5hsf3NkID6rBi28ZG3f91O1KYh3wwMIDSY4wEIUHYFjWR93vxEhAmzSRkj2R66tpVm2HWWjdOXejilVBEtx1ZR0gLXsqmtjZ+6PVBu+WnGo67GE0wDntBxKL2nDslrtxaWnmkvrPCCKZE/f5wCtutrDk1o4sAHmR1QFdTcYEOB3Rj3QeqxUpumPZt4k49W4JZ9ueMgBwHnirZbKjgJc8n968JQdGyWZ+sMA23gTzkhVbqLWntOpuGohpPeMFizWUPgucQSRlUiTwnFNWyx3RrPNpPMuxUUk20UWxMOGwThtPaCG+0tB7LXXTsEHmMUtUo0nGDeDpyul0/lyTH1ewD+YcNQPrkqiNtQxhzm7ryxX0iY1nfMlDfTZOc8SCe9Ccacxh+It9UClpttTUXRv/ANoFJrycTvPJdilZ2nAjH8JHdq3qn6OkzLCM/hx63pCTXSxNTEuHVs96QQTrzPpgvS/QqldbHak1mxjjgBhvEDJJ17OPtNEj5nYcs07otrgHNY5zHEEMc2j7RrauF15usPDLInYs5+mlxy5uSv8A+hWcutz4j+XT4/DivMv0dOqdvZbq3yMF7bTlleXUzXg1fY0vaGQJqXe0eyIz3JCpZ25RO2ASB3K49QmXMy8bU0R8uG4Dzko9lpXc6rBGYOJ7zEr0rrFTMEgjiXN5gHBap2Rk4AHmR/xxWrRxzaKRAlwMcMN4MCFota8dl/JzYHJ2R5rvnRrIMNxGtoaM+IRKVgDf6fxajGwJY85TszpuuPOW4chit2axU2uhz2kHYQ0+PkvQOs7AYmDs/wBnHatHR7nAmmW4YS5neCY9EsIUNFU5wqAzqmSmholuV0EHaXT0yR7RZqgALWscRgSKpZ3AAd6E2haTdJYMJg4u8JjlCgG7Rd3+XSA3uBn980Wi2r9ogAf0tA5SPApmnaaoBvEgSJhjnRtkOjzWKtiD5N+oZxi8bk6uxewQDr2x9L4Gkk/aJnoCZXFqafM41DOIgAFnMFxxXfFhbEFrZO2k4g83EjqkxYjts7M8C0A8hfhAKy6UqOaSxzTtyBx3RnyTTbVU1s8PRDq08eyaLvujtTxBhLvbUn4R+UIGK5pY3GO6HriUSzWaSP4eG0E3jyEhdVuj3ziGgb7xPUuw6J06NaRBJy1HCeUE8FLHAqlgypk74vjqDEpVtpAzpncLvjgu9U0WRkGADIimCBvxeZHJBtVK6DfqwD8oawdQMeqo5wcHgTTG6Wx5qqwPyADnHil69ou/C9xB2i9PUeaXoW104SdstLfXyQPUn5AQN2PhrV1aTjmRzdl+GIHVKVNMsAguZP35HdIndCRdpMfZbTGqXNGP5SI6BB0KtO6Yc5je+UJ4LhAY4gZOBj+1syEGhbaxHZbSfwvdMHeqesjqxzpUhxqP/wAbuCqOcGubi1zxua17et70WPbVJ7N4E63Q4d0HrK9Q1jokMbeGsNA8cStGk54gyw7Q4Y8tSljjWGq8jtVDhrNOAOJdGC7Gj3PZUgztGESORVUpEtLXnDEuLQPIpb3W9VN9sYCMcYkwZEL5XxiZ/b91zD0eN63Y0zRqOcXBrz2QLwgDeLxnwXDa12x+OuXEnkWgDjKbt9J7DNIMAwlznAHHVjJRxY74HtH46wx8CN5Alej4fMz4+nP0qKZ1q3yRbRqA5NOOsHLc6TC6Asj7ouwTqLjPQgeIQfqmm8XbzDyBdwkklSnoWhTMyQR8z4E/dwB6L2OQRpWlxxdSAG0Xj3eqM3Rrj8TmO/BkdwLimHWihSb2QJIJ+GJ25DuCw3TDDAkY5i64eIQLOsdVrhcLsNQY1gMbcMufJMMtVYOuvpAgjU9rSBuj9EaoQ8Z1c82AiN28I9KhczNW6ci55nkPOUUhaLuHtLM4xrkPPUHuRaVGi8fy3tjMdpvHAGE9QILSe2YyvFxbxwJb1TVOprwjK7AJw1DdvwUsolZrEwRieRfHCS6CU5UDYN4gYZF0dVqnXcG3i133YF4b8YHelLU8saXRh/UabSD8xn1RSlbRVB5/lzhg4DA/olm6Pogm5TgjMlgHOTh4rItZPadUdGqHB4x1RTiOZK21174bx33WkDmMQqgFooPOECPvEzybCALN/S7v801XBAxB5AeZV04gdqN0jD+9EdGpaGgxDmnUQ5ocB91/6pyk8nWXARncDY2SBMpK2tfBPs5P3hJHO8VmhaOyBUDcMmlrfAeijToV3UxiYgwL+PS9+qUtjGAzcnYRmfXvQqttwwAgZDATwkBJ2mqSDJawGLvajHiDB6pCB1YjBk7swOiXq06ToB7O4sPkr98ukX3mNZD2QOIgnn3obNMUgTdqXidhJA8u5VF2alRLXXGtJHBo8Z7lo0yGiSxgBzkE8PhA6wk7Rai50l9QYwLraTcDvJLoPLJYfaWtbLy8wTAcXjXm5xujZgMNyo6lG00nNgVGOdqbfYNexpJGSxVrUQ0+0fSBOYGOO/s7vl5rzo02wuJDgJwwptw4ST1Q2aVc57ZF5omS27fGOGBZBHQpQ7jNJUQ4RVp1IOIDnlwG4NI6YIw04wkhjajzOZY5gA23nZdF591Zt7CmQZwcOyecZIb3VJgvcBM9n4p1Ek4dEodzSNvaBjDRhi28TOuXEgBC0fp4NcbrDV1XnEkxxvYZ5QuOKZntvc777i7PcRAXWsNEAwZPh6Ly+ZETpTfLppz8wekPpDVFaeywQOzEznlGIPFL6Q+lNqBApswnNwEd7Zn8SY0pRYKk3QctzuRCj6dMjAQdjo8V18eI/Sw/xnP1S4lTTNYgl9ZzSdTHEjm1wgcl0LH9JXiB7Vjhr7DgcsiWE+Cj2sghzac6u049AVdOzCMA0/dBHWDPguzLtUvpI27AIBOI+Ma8TLqYA5o1H6SU3ECRIzJEnfAa4kjdAXA9nTaQTTjaRE9XYp6z2ax1DL33TOAOB65KVA9DR0+wDE03Ez8zcPxHDoudatN1RH8MNYDiW1XDDcJAlLmlTYYpxd1fA7HdiVdqtbGYlrp+UnCPu3oUpR6Vay1oLqhB13qhd/zTlS00aTh/5d0AAXRBw1bQeZXn/rCmchO65l1JHet+9tjBuOyPRWh6uzW2nmyre4ho8GnuhCtdoDzN5jCMiT2uQkYrzT9KOGVPDdI80GrpBjsm4nbB5KUW9ANINbg5pf8A1YnnlHeie/jU3uHmvJi21CYaY3CP0TDLVV2TGZMBsDaYVpHbtFuYfivcpA8UIWjZTw/CuPV0kSMGYaiGyOZAKWNZ52fld6JQI60uJkivxD33RxKv65ZkapjfUBPfClCyUQCe0ZzugMPUEOVustJ2L2B3EY9TJPVFLi1UpJaRO92J4ZjvVijeImkBIzJZ3guB8VQsFIHssI3Q0jqQUy2q8YBxjYQ30VRijolrcWi6doEzzyTVGlUGwA7yOqw+0OPy/lQWkjIN5NCFI+x6g67jlTZHV6CdCNOJcRvLrx78Ew0O1QOAE+C2HP1uP75qLRUaOY05ipuMd2ITFx3yAbMAR0VuBnM9Sslh2oUILISMXRuDYHgo2lAiOYAnprWLm8nmp7JCkuYZ3evggm0Gm6Gme7wTDaQSWkKsOAA1A95XHXmNnL0eNpznnUG5c+XFoPXxAKgoEjIxsg+BCuwVZZzKNK1pzG2Kc9XCs8oKtsQ1jqP9I/ugGN7+39+K2471i8t2xSqdPaR+Q95LisuszTndO4A+pC2CrJ3JZTAsrPskjhHog+6uE3S08QB4JhWhQFGgRmBvz8yjimwZAjbgPEqlghCm6727TwgHyS5I+UdEYBVCpQbah1ZfvUSj++EZweICGUNwCWUYdpAnPDl6LHvp+buS5WVbKOKKBSVlVKQrUKDMKALSqEFqpCiiC4WXEAE7FpQtSVir5KU7e0jEOG4x5FbFtZtPRDNhaRmRifEpK1UHMjIzywXjzz1sOZqn0dPS8XU4iZt0TbmbT0XMtVaXOcNgjoqEDLqqvrz562WcVL3aXi4aU7sezVjtYbIMxMiE0be3f3eq5d9Xf3K46+eMVCZ+HpZ5TlPcugbeNhWrJaC8mREZQdW/DNIWcS8AjA4Z4z6LqUaQExhj5L0aGWpnNzPDw+Xp6OlG2MZuf7EUxUVyvW+cqFapRBIUUUQRZIVlUUFErBK0VgoKKxKtywVQ6tAKgqKgsqKpUlBcKKpVSg0osq0FqKSqlBTfM+JQ7TRDgJ1OacOIkcCtg+J8VHeY8VJiJjlYmYm44DNlZ8oWHWNmzvO1MrLjj08QsTp4e0Oka+p/KfvIXujPl6krYoM+UdEUrKsaeMfSEnW1J7yn7htotDpAgxGGyURuviqBx5KA+K1EUxMzPbYUIVKsFUWpKkhWUFKKiVSCyVguW1goMuWFshUUGCNyqFoqryoalSVFFBMVaiiCiVV5RRBJVhRRBAooogxfgHn4ora8AAtaRhOABOI15hRRZyxjLiViaU8iTExqnPuQ3ZhRRWOhtVKiiqK18lB5qKIq1YAUURFqoUUQUVFFEEVFRREYKwQooiswpCiio/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000" y="1260000"/>
            <a:ext cx="7066704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050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0000" y="810000"/>
            <a:ext cx="69974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IEA Forecast of Wind Energy Costs, 2016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10" y="1440000"/>
            <a:ext cx="8354531" cy="46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13"/>
          <p:cNvSpPr txBox="1">
            <a:spLocks noChangeArrowheads="1"/>
          </p:cNvSpPr>
          <p:nvPr/>
        </p:nvSpPr>
        <p:spPr bwMode="auto">
          <a:xfrm>
            <a:off x="360000" y="6311900"/>
            <a:ext cx="473551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>
            <a:spAutoFit/>
          </a:bodyPr>
          <a:lstStyle>
            <a:lvl1pPr eaLnBrk="0" hangingPunct="0">
              <a:lnSpc>
                <a:spcPct val="110000"/>
              </a:lnSpc>
              <a:buClr>
                <a:schemeClr val="accent1"/>
              </a:buClr>
              <a:buFont typeface="Arial" pitchFamily="34" charset="0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 typeface="Wingdings" pitchFamily="2" charset="2"/>
              <a:buNone/>
            </a:pPr>
            <a:r>
              <a:rPr lang="da-DK" altLang="da-DK" sz="1000" dirty="0">
                <a:solidFill>
                  <a:schemeClr val="tx1"/>
                </a:solidFill>
              </a:rPr>
              <a:t>Source: DoE, NREL, IEA</a:t>
            </a:r>
          </a:p>
        </p:txBody>
      </p:sp>
      <p:cxnSp>
        <p:nvCxnSpPr>
          <p:cNvPr id="12" name="Lige forbindelse 11"/>
          <p:cNvCxnSpPr/>
          <p:nvPr/>
        </p:nvCxnSpPr>
        <p:spPr>
          <a:xfrm>
            <a:off x="1619230" y="5003280"/>
            <a:ext cx="1905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Lige forbindelse 13"/>
          <p:cNvCxnSpPr/>
          <p:nvPr/>
        </p:nvCxnSpPr>
        <p:spPr>
          <a:xfrm>
            <a:off x="1620000" y="3024000"/>
            <a:ext cx="1980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Lige forbindelse 14"/>
          <p:cNvCxnSpPr/>
          <p:nvPr/>
        </p:nvCxnSpPr>
        <p:spPr>
          <a:xfrm>
            <a:off x="2160000" y="3277175"/>
            <a:ext cx="1440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Lige forbindelse 15"/>
          <p:cNvCxnSpPr/>
          <p:nvPr/>
        </p:nvCxnSpPr>
        <p:spPr>
          <a:xfrm>
            <a:off x="2700000" y="4197600"/>
            <a:ext cx="900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/>
        </p:nvCxnSpPr>
        <p:spPr>
          <a:xfrm>
            <a:off x="3436600" y="3024000"/>
            <a:ext cx="0" cy="198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kstboks 19"/>
          <p:cNvSpPr txBox="1"/>
          <p:nvPr/>
        </p:nvSpPr>
        <p:spPr>
          <a:xfrm rot="16200000">
            <a:off x="1344930" y="3829050"/>
            <a:ext cx="605790" cy="349702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da-DK" dirty="0"/>
              <a:t>156</a:t>
            </a:r>
          </a:p>
        </p:txBody>
      </p:sp>
      <p:cxnSp>
        <p:nvCxnSpPr>
          <p:cNvPr id="22" name="Lige pilforbindelse 21"/>
          <p:cNvCxnSpPr/>
          <p:nvPr/>
        </p:nvCxnSpPr>
        <p:spPr>
          <a:xfrm flipV="1">
            <a:off x="1800000" y="3024000"/>
            <a:ext cx="0" cy="1980000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kstboks 22"/>
          <p:cNvSpPr txBox="1"/>
          <p:nvPr/>
        </p:nvSpPr>
        <p:spPr>
          <a:xfrm rot="16200000">
            <a:off x="1897380" y="3950970"/>
            <a:ext cx="605790" cy="349702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da-DK" dirty="0"/>
              <a:t>136</a:t>
            </a:r>
          </a:p>
        </p:txBody>
      </p:sp>
      <p:sp>
        <p:nvSpPr>
          <p:cNvPr id="24" name="Tekstboks 23"/>
          <p:cNvSpPr txBox="1"/>
          <p:nvPr/>
        </p:nvSpPr>
        <p:spPr>
          <a:xfrm rot="16200000">
            <a:off x="2423160" y="4427220"/>
            <a:ext cx="605790" cy="349702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da-DK" dirty="0"/>
              <a:t>63</a:t>
            </a:r>
          </a:p>
        </p:txBody>
      </p:sp>
      <p:cxnSp>
        <p:nvCxnSpPr>
          <p:cNvPr id="25" name="Lige pilforbindelse 24"/>
          <p:cNvCxnSpPr/>
          <p:nvPr/>
        </p:nvCxnSpPr>
        <p:spPr>
          <a:xfrm>
            <a:off x="2880000" y="4197600"/>
            <a:ext cx="0" cy="806400"/>
          </a:xfrm>
          <a:prstGeom prst="straightConnector1">
            <a:avLst/>
          </a:prstGeom>
          <a:ln w="25400">
            <a:solidFill>
              <a:schemeClr val="accent3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Lige pilforbindelse 25"/>
          <p:cNvCxnSpPr/>
          <p:nvPr/>
        </p:nvCxnSpPr>
        <p:spPr>
          <a:xfrm flipV="1">
            <a:off x="2340000" y="3276000"/>
            <a:ext cx="0" cy="172800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Lige forbindelse 11"/>
          <p:cNvCxnSpPr/>
          <p:nvPr/>
        </p:nvCxnSpPr>
        <p:spPr>
          <a:xfrm>
            <a:off x="1619230" y="5003280"/>
            <a:ext cx="1905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Lige forbindelse 18"/>
          <p:cNvCxnSpPr/>
          <p:nvPr/>
        </p:nvCxnSpPr>
        <p:spPr>
          <a:xfrm>
            <a:off x="2404090" y="5003280"/>
            <a:ext cx="1905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Lige forbindelse 26"/>
          <p:cNvCxnSpPr/>
          <p:nvPr/>
        </p:nvCxnSpPr>
        <p:spPr>
          <a:xfrm>
            <a:off x="3436600" y="4026100"/>
            <a:ext cx="900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Ellipse 27"/>
          <p:cNvSpPr/>
          <p:nvPr/>
        </p:nvSpPr>
        <p:spPr>
          <a:xfrm>
            <a:off x="2990897" y="3725839"/>
            <a:ext cx="933976" cy="60910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da-DK" b="1" dirty="0">
                <a:solidFill>
                  <a:schemeClr val="tx2">
                    <a:lumMod val="75000"/>
                  </a:schemeClr>
                </a:solidFill>
              </a:rPr>
              <a:t>TetraSpar</a:t>
            </a:r>
          </a:p>
        </p:txBody>
      </p:sp>
      <p:sp>
        <p:nvSpPr>
          <p:cNvPr id="30" name="Tekstboks 28"/>
          <p:cNvSpPr txBox="1"/>
          <p:nvPr/>
        </p:nvSpPr>
        <p:spPr>
          <a:xfrm rot="16200000">
            <a:off x="3596067" y="4322354"/>
            <a:ext cx="821631" cy="349702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da-DK" dirty="0"/>
              <a:t>50-100</a:t>
            </a:r>
          </a:p>
        </p:txBody>
      </p:sp>
      <p:cxnSp>
        <p:nvCxnSpPr>
          <p:cNvPr id="31" name="Lige pilforbindelse 29"/>
          <p:cNvCxnSpPr/>
          <p:nvPr/>
        </p:nvCxnSpPr>
        <p:spPr>
          <a:xfrm flipV="1">
            <a:off x="4140000" y="4039600"/>
            <a:ext cx="0" cy="1015200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iamond 2"/>
          <p:cNvSpPr/>
          <p:nvPr/>
        </p:nvSpPr>
        <p:spPr>
          <a:xfrm>
            <a:off x="2568575" y="3619500"/>
            <a:ext cx="281532" cy="270101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Ellipse 30"/>
          <p:cNvSpPr/>
          <p:nvPr/>
        </p:nvSpPr>
        <p:spPr>
          <a:xfrm>
            <a:off x="1791790" y="1309829"/>
            <a:ext cx="360000" cy="110506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33" name="Lige pilforbindelse 6"/>
          <p:cNvCxnSpPr/>
          <p:nvPr/>
        </p:nvCxnSpPr>
        <p:spPr>
          <a:xfrm>
            <a:off x="2099069" y="2253061"/>
            <a:ext cx="1153038" cy="151586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Diamond 33"/>
          <p:cNvSpPr/>
          <p:nvPr/>
        </p:nvSpPr>
        <p:spPr>
          <a:xfrm>
            <a:off x="2570572" y="3873500"/>
            <a:ext cx="281532" cy="270101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8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" grpId="0" animBg="1"/>
      <p:bldP spid="32" grpId="0" animBg="1"/>
      <p:bldP spid="3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9999" y="810000"/>
            <a:ext cx="85014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The money is in industrialization!</a:t>
            </a:r>
          </a:p>
        </p:txBody>
      </p:sp>
      <p:pic>
        <p:nvPicPr>
          <p:cNvPr id="16386" name="Picture 2" descr="https://hbr.org/resources/images/article_assets/hbr/7409/74501_A.gif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83" b="4538"/>
          <a:stretch/>
        </p:blipFill>
        <p:spPr bwMode="auto">
          <a:xfrm>
            <a:off x="360000" y="1330036"/>
            <a:ext cx="8640000" cy="4835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13"/>
          <p:cNvSpPr txBox="1">
            <a:spLocks noChangeArrowheads="1"/>
          </p:cNvSpPr>
          <p:nvPr/>
        </p:nvSpPr>
        <p:spPr bwMode="auto">
          <a:xfrm>
            <a:off x="574675" y="6311900"/>
            <a:ext cx="707303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110000"/>
              </a:lnSpc>
              <a:buClr>
                <a:schemeClr val="accent1"/>
              </a:buClr>
              <a:buFont typeface="Arial" pitchFamily="34" charset="0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 typeface="Wingdings" pitchFamily="2" charset="2"/>
              <a:buNone/>
            </a:pPr>
            <a:r>
              <a:rPr lang="da-DK" altLang="da-DK" sz="1000" dirty="0">
                <a:solidFill>
                  <a:schemeClr val="tx1"/>
                </a:solidFill>
              </a:rPr>
              <a:t>Source: </a:t>
            </a:r>
            <a:r>
              <a:rPr lang="en-US" sz="1000" dirty="0"/>
              <a:t> Ford Motor Company</a:t>
            </a:r>
            <a:endParaRPr lang="da-DK" altLang="da-DK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8288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9999" y="810000"/>
            <a:ext cx="85014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The learning curve, Li-ion batteries and crystalline PV modules</a:t>
            </a:r>
          </a:p>
        </p:txBody>
      </p:sp>
      <p:pic>
        <p:nvPicPr>
          <p:cNvPr id="30722" name="Picture 2" descr="http://rameznaam.com/wp-content/uploads/2015/10/BNEF-Battery-Energy-Storage-Learning-Curve-is-the-Same-as-PV-Learning-Curv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41" b="9200"/>
          <a:stretch/>
        </p:blipFill>
        <p:spPr bwMode="auto">
          <a:xfrm>
            <a:off x="0" y="1773382"/>
            <a:ext cx="9144000" cy="3906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13"/>
          <p:cNvSpPr txBox="1">
            <a:spLocks noChangeArrowheads="1"/>
          </p:cNvSpPr>
          <p:nvPr/>
        </p:nvSpPr>
        <p:spPr bwMode="auto">
          <a:xfrm>
            <a:off x="574675" y="6311900"/>
            <a:ext cx="473551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110000"/>
              </a:lnSpc>
              <a:buClr>
                <a:schemeClr val="accent1"/>
              </a:buClr>
              <a:buFont typeface="Arial" pitchFamily="34" charset="0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 typeface="Wingdings" pitchFamily="2" charset="2"/>
              <a:buNone/>
            </a:pPr>
            <a:r>
              <a:rPr lang="da-DK" altLang="da-DK" sz="1000" dirty="0">
                <a:solidFill>
                  <a:schemeClr val="tx1"/>
                </a:solidFill>
              </a:rPr>
              <a:t>Source: </a:t>
            </a:r>
            <a:r>
              <a:rPr lang="da-DK" altLang="da-DK" sz="1000" dirty="0" err="1">
                <a:solidFill>
                  <a:schemeClr val="tx1"/>
                </a:solidFill>
              </a:rPr>
              <a:t>Bloomberg</a:t>
            </a:r>
            <a:r>
              <a:rPr lang="da-DK" altLang="da-DK" sz="1000" dirty="0">
                <a:solidFill>
                  <a:schemeClr val="tx1"/>
                </a:solidFill>
              </a:rPr>
              <a:t> New Energy Finance</a:t>
            </a:r>
          </a:p>
        </p:txBody>
      </p:sp>
    </p:spTree>
    <p:extLst>
      <p:ext uri="{BB962C8B-B14F-4D97-AF65-F5344CB8AC3E}">
        <p14:creationId xmlns:p14="http://schemas.microsoft.com/office/powerpoint/2010/main" val="3593948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69574" y="1502229"/>
            <a:ext cx="634439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>
                <a:latin typeface="Arial" panose="020B0604020202020204" pitchFamily="34" charset="0"/>
                <a:cs typeface="Arial" panose="020B0604020202020204" pitchFamily="34" charset="0"/>
              </a:rPr>
              <a:t>Thanks for your attention</a:t>
            </a:r>
          </a:p>
          <a:p>
            <a:pPr algn="ctr"/>
            <a:endParaRPr lang="da-DK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da-DK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da-DK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a-DK" b="1" dirty="0">
                <a:latin typeface="Arial" panose="020B0604020202020204" pitchFamily="34" charset="0"/>
                <a:cs typeface="Arial" panose="020B0604020202020204" pitchFamily="34" charset="0"/>
              </a:rPr>
              <a:t>Henrik Stiesdal</a:t>
            </a:r>
          </a:p>
          <a:p>
            <a:pPr algn="ctr"/>
            <a:r>
              <a:rPr lang="da-DK" b="1" dirty="0">
                <a:latin typeface="Arial" panose="020B0604020202020204" pitchFamily="34" charset="0"/>
                <a:cs typeface="Arial" panose="020B0604020202020204" pitchFamily="34" charset="0"/>
              </a:rPr>
              <a:t>hst@stiesdal.com</a:t>
            </a: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95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9999" y="810000"/>
            <a:ext cx="80497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In-Float Concept, 2015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4" descr="data:image/jpeg;base64,/9j/4AAQSkZJRgABAQAAAQABAAD/2wCEAAkGBhQSEBUUExQUFRUUFBQVFBcXFxgUFRYUFBQVFBUXFxQXHCYgGBkjGRQUHy8gJCcpLCwsFR4xNTAqNSYrLCkBCQoKDgwOFg8PGiwcHBwsLCwpLCwpKSkpKSkpKikpLCkpKSwpKSwsKSkpKSotKS0pKSksKSkqLC0pKSksLCksNf/AABEIAP8AxQMBIgACEQEDEQH/xAAbAAACAwEBAQAAAAAAAAAAAAADBAECBQAGB//EAEYQAAEDAQUEBgUKBAUEAwAAAAEAAhEDBBIhMUEFUWFxEyIygZGhBrHB0fAUFSMzQlJygrPhQ2JzslOSosLSFjSj8SQlg//EABkBAQEBAQEBAAAAAAAAAAAAAAABAgMEBf/EACkRAQACAgEDAgQHAAAAAAAAAAABERIhAgNBUQTBEzFh0QUiMkJx4fD/2gAMAwEAAhEDEQA/APbvKHCISgucvTDzDBmGaVqjFXFRcHygFUoYYFALSE+2mCquse5Ak2U1TRGWQ7kwyzpYWhRCeFmV22VSwgGplgvNg6fAKcbY1NWwmJbmMQN+8d/uWZ23x0Q+SqDY09ZodG45cxmOfuTYsYTJJ4sB1iJXfNZ1XoPkkKTRVtKed+buCsLFC16lNBdlBSymeGQoqtlXe6SQIJGMDEgckrT2gxz3Ma6XNwcACbpGhIEA8CUuFxmezgyFVz0Z7kB8xuWmXdIhOrKqllmBVRDaqlMNsg3rlBapaEM11zHg5ojKQRUMEpqnZSUEGMkYWkhFNU6LRmr/AChvBIuqyqFSi2n8qbGSXqW4aJdlnLsk5S2M4qaVFK1grQoEJNvo+8YxknrJYjkWmVJoixg5S+u0ahHr2YBpG8c8VkvslQZNaeN+P9pWW4jyWqlwri4x92pJvQLgqAgaGQSMxGOe9axcG9owRmCs6zUKzqrL4Yymx1QuioXOeA0jK6LvWu6otk2LReOkrN6Vz+sL/WDGnstDThliSZMnkpazED/ODNDPJUNsJ7LSfjetGhSY0QxjGjc1oHqCK6mShpjObUOYaPMqj7I5wIc4kEEECG4EQclpVbJxV22UBsqpcvMbN9EaFnnoaQaSIJkucRM4ucTuC0mUREELSLFU0Uio1Bz5cuc3ym5+rJq2EaYIL6LiIgFbos/Bd0QWrYp5d9m3hD6DcvVvDdQFmWxjdArEpTHulcrOfBUrSEW0kZqnoSchCLTouS1pUBFaxGZZnKwshUsoMWcqeiA1Rfkh4rvk5S1o3s2s0EYr0ja4heO6A6JwbQeBAEcVmYtYmmw7acOiAj0rZK88K2pxJ34rqdocAcTCmK29MbQ3epDWkaLDs1pAzlEFcnIwpiuQVutEAtBi85zf8z7qec8AcPYvMbftMPpgfart8A+964T9Gs8nAE+5Ig5S121QclcnDE4JGjagGy8FpOjhEcCRh5pqm+8JbBGZggyRoOOvcEQSi3qy7AnGMJHDDcrV6bXtgkxwJHjCgukILuCLJcBrTBy0AJ96cpOEahJlsGcV1S1u3+QVZaByS7ylG7RI7WIVTtBh0SixnNJQn0VUWwRggV65KqBVLIJXKQFyWLigisbGizPlxP2m+Sg2p+9XGVyhsh4XdIFkm0vGZCg2pxy9RKmJk2WvBV4G5YTbc7f7PYiNtT/vJiZNim0fagY6ZZwEUWVp1Cx6dqcfterkc0Vtpd9/yCkRcXC5Q122Bq42BqyDb3AfWHw/ZUO1X/4jvAK4ymUNY7OGiE/Z5GqSZtWrh9IfAe5GbtR5kOeCLpJECYASpguJYlRoq29oOLaNyebnN/5DwXvGUW6NHgvEbLYQ2tV1NdjQfwEE+ZHgto7aqffaOYj2LERMtzMQ261jDkjYLIGANY1rWm8QGgAXg4zgN8jwWc7bzx/EZ4fshV9tOZgHRdMjqXsNdNxKuMpcNZtEh7pcYMGMAATO4ToFLjjAAgA8NRgskbZdJJcMQMwBlOmmao/ajtHDInADfirRlDRqUzmlalI70qdqO+/5fsqm2O+9PxyWsZYuDPyQu1hVdY98QlzbXfePgPcqC0u++fL3JUlwabRjJUfSMzml/ljt6qbW73aexKkuDzHcFCQ+UvOXvUJiW84/bcnq3zw6NxHrE48UeltQZkkHXqx/pBcdE43ZxOPXOOsEH3KlfZTzl5G6Y/KQu2nLZY7SLjg7Ccrk8IILZ80Tp3x247gBuB60eSC/YrwQTVdyL3D1BM0tlNeO0DwM3e/Ke9NGwG7Su5vaTr2RO7AEop26yMXUx+Zpnwcq1diAD+GMdG0/9yC/0eYcQyfCByDWpoUO32CYq050BDmjv63ulHZtZrRL7RRb+Zo8ZcEsfRynlAB1A6QeMINp2BRHaY2eLxHi4gq6TZ1npHQj/uKRO8OaTHIOS1r9IqAyrMM4zIH+nPVL0tkUsYFI8A5rj3CVw2VSB7LBPL2podS9KKMG9aIA0Ik90j2LS2dtyj8nrVhVlsspXoJhz+sRg3OBos75p/pRoCJw5F0JGjs9xq1MJa260AANaXEXi664xkQAeJWeVajy69PjccuXiPeI93vbOQ3Zl6cHX6k8C6QceAC8sPSNpzrP5QPWBPgvX2il/wDWNbH8MCMNw7l4P5qbOJIJOEkNG7CCZWOn3Op2EO3KZaS51VoyAN4giNwEjFPbQtlNtZ/We4yPsOnIaALJdsKeyxpjUvvHwu+1FrbLqPeXuDJcZOY0A1J3LU5ZxX6am/51Xu59jrNo4/bDeLf+Rz7iistoEQ54nLBrvZ6lmUtnvG/Di0+uE0yyPy6QcnZjwcFqOMR8ks22u8uzc7mMO7DNOfLGtEl8cCY85WULM4DrPbvEEwf8zlLbE0xg3mcR3yVQ/wDOrScKoExAwx/1Kh2i4H6ynd8CPMJSnQYDF6n+V7Af7gmW7Nw4b5JP+mfWpoMUbZji5p3YH1l5nNXqW5xybAAz0S7NnHMY+I9YKmrs4mBfIM/ebPLRFQLQ7R90fgB85EqUSn6P8QeZPsK5Ak2rJ+jq0pGYY9sxzAlCrEO7dUmcYBnxx9iFR2nP2Ik7mB0b+sJnD90R1skwG1mxAm6I/wBLpVQcVwG9Sq+DrDyZ4eCrRtbiYZVk6ktfPl7lai+9iAZ0LqfhhewU1DGV3cXQxo44OJk92iBprCRJqgThk8eRhCdQa09qmSccT1iDugk+KVp1Tn9k6BzZMTj1AIHMFCrW6jPWa2Y3y4ToAQNP/aBqvTa4wIJ4Y/3GPJC+aQ4/Z0OLCD54Ktg2fSdLgJxzJwI0wB3oxfSaY+jb+Zoz4yEAatka3ACmDqSAPApMth32XDfBcMss96er7Sp3SGuDCM5fpzDsu5Zo2tQvw5zHbzDT3YunvhAcU25ubAGJJcGgDV0bgJPcnNoNFSoS0i6AGsxc03Gi62MYOAnLVZFq21ZjgXBoLheEXiWAyQLsnGANMynKW3qbzLajcYza69M6EmQpu2tYx5/39vaVXn5AQRg2kyImcW44nAnDTvXkIfEtc4jM9UEDxC9ZWqkWNztOiY4HHE3cZlkaDV2eMZLwrtuHpZHSXA3E3QRjuAaCe9Y6fdrqdjV6pexIaNcBrvhohHq1wIm73k+oFIs9IGOPVpPa6T17okjfGJ9S5u1HOMhrieLboxzJzHkutOZ4OOYoyDufOHKVWrBEdHuk9YQO9wB7pVflZcJcy9G5wMZbwNdAVL6swejukx9kOI/MCoCsswyuNO4wCR4ZeKk2GI7MHIdHe8EazGB1hnkJI8MfUqOfTkAtZyJDjHMkx4IAfN7PtCObWAeQwU/NrJAvME4NAfBPdIwRa1gpvGDMYkXJ8Y/ZWZQYI+iJ/mMzhyCAlHZ8Ai/hui95YnVAe9tPG/d5B48o9iJXA3ECezE446lsanTRRgMDPDqevLzQUbaZ7NV4Hf5SMlKYoAOzIMa3Y85g4RkSuUUB9lZF6Kh3BuI8iFn17Wxh+qdJxxLnEcwwEDvW/Vsc4hjSYPWDpdIOl1hjmgHZpcMcOLr9TnF1wOUadytoz/lILcmiYgPLRlqD/wCkKpso4F77s4AB4I7obPivQWbZkdsg7oaW7sJMqlbYTZktvcLocT3uMexLHlrZs/QPeScBi0DukguzSztlPGjnAZDqiTvJM49y9ayyljCG02tzwcQIBzN2mz2yqUrCTJvgSTEXvDrQraPIVdlVHN7AaPxif7SgUvRkA9bOdTj617Z1ke3E3ntOV1jMfzXwl/klR2lQTvAwHcZJ8UseYf6O/wCWcvforM9Hmkdlp7gABzwXobv81SMQRccD3fa0zQbTsjpHdp2Gfawng7NLGBV2BTYcxPIHlAPrRvkDMIBM6yGjzw8JWo/ZbWCR0k/laf7hPili9w/gux1ugnuughUeltO0AyyspGlUDrTQqXXQwN/+OwtIvA3jeDQ4TODx3eKe04gB7IzuubPHsgklfSjs1jbBfAcC5l4gue4Bzm4kMLoacSOqBmQvG2mjWAhgZvMh/hIcVy6cxum+d6tj0aZyaajtes4T4FN0rVBglw3kNy4E/spfs57j1u0Mx0j3DnkI8FXoXtwLZ5YnxLV1YNWeswmLsneTB8j6homW13N/htA3tJ8z70Gjs4VB1g8HcbjvK8Y8gi0di3HB158cZGO4tb61AOtVc8ZYRiYg+IPrCGzZzdXPOsXvZhPmtBzSJxeAM+o4+E4kYaK/yN+bekIzBDfWHGfLvQJNswx6gI7mnXMgT5qaFngYNgcHHUytRlme8YB7PvXmMOmc31NbZ5u/WSe+PBsqKUbbC3BueonHnEz8ZJcPe4mGMGU9kk65la4olzSCxhGIF04kfhqMInmpo7CaYhl3gWtB8WQljIbXdJvNpSMIww7hkuXoKuzGYYnvE+xcpZQdu9KabRhedjky692GGMGPek7H6WMrth9N1Eme01tRoE9XcMdwlebr+j9bsmoKYnKY45arQs2w6rWxTcyThMNBA1cXxeJ4DxVqFtr0LZSbUkPH814dEXcWsJE8/WnLVtZjTg7PCSyq/DUktETuOi8bV2VaKRJZUptOpzMawCr2DZ9p/wAWo44zJDhJ1Ez8BKLbz9rua6Gg1MpJaabAJwzmTPBCt22GwPoHuOoF4ifxAiO8Jez7NqtIJqVTGOAEbsYEHxKtaA+4QKlRoydB6MHmWtLtRnHJEJWnbdVohlK4RhjA54E8s9yRoW+2OcCKkE4kODKmGPAQru2VWuzTeyNCOsc85IV6VGpTb2A87+sSSdYLg0BUXtW1Hkdm86Y+jLoaN5FN+OOmJxXfO9WmIIgnIi6QQf5Xm/6ln2myV3GS2prAMEcc8u4I9kDhi5zt2RJ5BsgDwRDA285pLnXcIkBjr2OeN4AfGKtT9I6bngOe0DSQe+XkzPeqm0u+zgDgAS8vPdfIPcpZst9THoS4nMua0HxM+9SYHtLX6SUTYujHSB3RwD0VUCYiZLcuKwKDX4EuB5gEuGIyLgRK0bZ/2/8A+Z9QXjbVacA1priTnBpgid5k6L4P4N63qerjqTz/AG17/Z6vUcY41T0lW0wcWwcYxieF28fUlhtAyMMfwzhx1CXo7bfTpY1Wvng1544m6B4FUo+mDmmLoBM6Q53Ehz48BHFfep5l7TtCpnAABjrMeTG8ODu7GeShlvtFQECm527qhrRifzeCJZ9tVXBzurlieipgNH4w33pX5eAb5NSs4nEtuucN0dYADu8FRazW2oHGWEOGTnXwwnUXXuw8MZQLXbLZewqADNrWhjT/AJsZQazKtV0ipUYTPVc1wu8rpjzVvm5gH0r3kyJhzye8NwHeUQaj6S1WN+mZfERPVJ4k3SAd+mS0dkekdN7oFJ0nibpgfevQOSSZZWRLSDJwJvQBxjP/ADBLOszS/r1nAbmteR3RiOcppXo3bddfgtcwA4OaHVcYycABjEb07Q25TBDXPBiIIp1mzIxk3bszluXn27MMAMeSP56d6eEumO9DtOzC4C8HM4Rfb+VwaC3lgpUFvQWzalJzurWpgDDGq1pnWRJ9iheX/wCmXE/WT+ZwjzPsXJRag2pbG1C5ziZht0lgA5HOea0W7RrPGLSB/UB8qZACxLb6RuDy5hqu4uIpNOeAZSInvV9k+kNRruzF4ZdNfPdTe8knv7lRq1NuVxgBVcBl2S3vJbJ5YJqjaba8iGACMzge8NYIEceKStW1nub1q3Rje4EOHhIPikrQx9XO1NeONyOYaT5kIPQVtsOpUi6u9sjSm1zjI0gkR+YhYlX0vpkjo2F7iILqgqNGc/YkEZ6lZlbZlZkup1C7kJ8QHBscEraLNVf2s9+J8BmlFvV09tkDskzo17i3j2gR8Zodt9IJb9XBGpqPYN+bBJXkaOwDniOQB9ox7lo0djujAuc7cIMd4GHirSF7f6R2kzdeA3c1r3D/AMkpOn6T2hrh1bxz7AYTrHVAnwWsbASIF8mMhL28ZN1zR4q7LIWi9dPG6L0d7Wx5IGNn7YLAXOp3NcXuaZOhF2JyyKf+emlhLgxo1AcHE6jqufJPE48lj/LqzMGsAn74YwAHM4MnyTFO1sDw5wBOEgU+rGovsEnwEqD11tqfRAb6bj5D3LGtm0mYOewmcJDgZ7xis9/pPUcA1xs90NLZF8OIOGDHuHrWfRYL7j0TQ09m5UII3T1xJ5EL4H4L6Hq+ljqR1Yq69/u9XqOfHlWM20X7aogy6k05ATeOA0HVgLmbcpR1aV0cCyRu6pcJWfUNU9kMYOJcT34knxRadRsi8QXDUU3EeL8vHuX33lOM2sx+hJa7LG6PysGBz18Uaz7ao3uuLpGUSTP4Q0RHwVnG1VjhdaRoW3HYHQhzR4IFoIydgRlLYnxaB5IrWtXpGycG1IykmBlua0nxhdYdu4z0ZIOgJIBWbZ7AXCWSdT1g0CdIa1MO2JgCXR8bzkmhrjbmB6hB4uPra1Qzb0mAxzvzAmeUT5rFHorTc4TU8iddMFuUNiFrYZUIyEHIDUxq7nCmjZf50qh0sYBze9+W4TA8FeyvtBk3KeJwEkeMHLxQavo2JxqHndy5YEeSPQsPR9hzjzN1vfqUuCpCtm0qhdHR0hH3mF59YjJcm22epmalSTnd7PdeKlTKFqWNV2W5xM1iTuc1oB76bgi0tiUwCHlpOrQIHfAJPeSvQGmNyj5ONy5/FbwYlKkWgBjW3YjCWjvmPC6hu2Y6oTeNICMmy4Dj1QD5rfbZW/dCIKYGgU+KYPLP9GHRIqObuEAjuIaSEzZtlFoxayoSZLiMZ5mnivQlQQnxZMGc+gcIkRxB8nNI8lJs4MEuJjQkEd8ASnHU+Ci4pnK4QUqicLzvyy3LjiUu6gBkCDwAPqhY1X05gkdDEEjFwBw3i7gUvU9Oz/gjvcfctfmawejgnO9zwCobIwG/EEAkuwJykySvMH06f/hM8SkNpelNWs0swY0iCGjMcScYSI5GELu26XQCZHEA+testVehSkPdTB3Adbva0GF85R2kOwLo3n2xqVvkvHhG7fRtntp1G36RkEkSJGIzGKZNhaTJE+EjvhZ+wLVZ20xTpvbAc+A4w4guMEgxiRC2wVxmZSeNfMJlDmiNsgjIIgKtms3JUFzYW7gpNMccOaZDVR5S5KLOb8Zqj2/GCK5CLkspR2GvmVSSdSrPcFS/wRV2uK5DXItNYri1SoJURB5rmjmulcCgt4qHFdfUXuaCjnqt74hS524KAd8IEbDQa6n1mtd1qubQf4r96BafR+zOzpUxy6v9pCZ2e76PAfbq/rVEyeS1eyHmq/odZzlfHJ0/3ApCt6CfcqRwe32tPsXq7RXujskyQABmSfVzOAUNrbwWk6Z88QrnMDxv/Q9WY6SnlP2v+Kmr6EVGtc7pGdUE5O0E7l7EON7AfZ15qtv+qf8Agd/aVc5SXlKXoRUM/Sswc5uTvsuLd3BbvorYXUg8Odem6RoBjUbhP4ZWlZRnn9ZV/VcgbKMF3Jv99ZJ5TN2fRqXlYIfSBcKu7Fc1FVXN4rpKhzPjJAJ5CCXjRHLd3x4oRHNUBcO5Vc0I0BVcgHTaeS5XDlyK0L3BdiVJaBkPjkqOqkZ5b/fOXP1KIsGqZVRKtPxCCVEHgo6PiVIbuQVI3kKshWMalDNQIAbP7B/HW/WqItQH4hAsD+of6lb9Z6YlWQo9pvDkdeQ9qsacjH471Z3a/L7f2VC3fPqQc0Y5zgBgI8UO3VB0TxP2HeoooagW5n0T/wALvUUBrJUGOB+sq/qvS2ynYuw0b/dV96ZsQzgfxKv6r0HZDe1lkz11FfKNFjEVoQ8VcLKiFQCoDQVJACAVRLvcEao7ggFvxkgiEN4RLio5nFVQ2sXK7TwXIttC8Z/ddcnNSaa4sKiJayBhh8aIXTEHGOenfuUgO4eKsKW8zw0QSCoc5caOgOG7MLmiMDA3EDA+4oipaVU00VyCXbp9SKDs8dQ/1K36z0cmMyEnYZuuw/iVv1XpgUuCsoG+oC7PQesocbpUVGw4gA5DLmVxpkb/ABHtKKtd3nzQLdHRP/C71KetPZjiSEG2sPRPk/ZOnBIDVlrYGP8AEq/qvQNkOwPJn+5WsgGOB+sqfqvVdjtEHlT9RV8o0WunRXBVIbxVwBx8VkEaSrydyG1+4K/SIKOZvQ3NRYQqphAJwQ3MO9SavBQXyqK3guXSuRTwpH7ysaR5qkFSGlQWulWuqhpu4K4aiJAUuAyUFqH0Z3FBxEa+OPuPmoFUZQOehV20FDqQQLWA9V39Wt+q9Hc5KWOmYdqOlq6wfrHZ4I0icQRu3GePvhWRV7+t+X2/uqFxRj2sNB6z+yFUPCUFQUttFx6J/wCE+pGNYjRKbQtX0T/wlI+YNYwST/UqfqvQNl0JB5M/tRLDaHQc/rKm4fxHH2oeyeyZJyZr/IFfI0A0gYq7Hk6IjSrLKpYzeUYNQg6FYPPJE2s+AlzG4opQKtQjUckFS3gqlDdXOqE56qjBylCpVOS5CmmSuhTdAVXVAoJvqt5T0o+CpbU3BAN1c6Bc2odUZcAggMOpUOClzwEtaa7rrrnaum7uvQY84RFLIzB8f4tX+8ozqeELC2BVtF5/TYA4ga3iZOpwzWvUrnetTFSRYlOhAQKk8Vam6dSVz3LKgfJyc0ltjZj6lFzGEBxiNBgQSO9aJaqObGpViaCPo5s+pSpXasXr5dMyIMYeIJ70TZVMlp5U/wBNqZYDOqS2ODB5U/0me9au7RrCBmUYFLimuA4rKmFLXhAmVZlPkoGHPEYQgFoVyxUDEFCz4lDfT5I5QyNyqBNpcQuVugnVci2bNMk4ruh3I5CrJUA2UN6LEKCFwRHXlDo1UkqDG5AO434xUy0cFzku9iKHVLJm9irsYHYgyhixnNVLYOH7KhttMaKrgBz8Sl8dSrMbKDnO4qobKI4QhSUEWyk40nhhh5a4MxiHRgZ5rC9FbNXY94rSAWgNBM9Yd5jq4L0LSVR9PWFYnVJQ9+ERrwk7xcpgxgotGDaGg5eav0gSbKWO8q5s7jiTAUDYLYz9ikOadQlOgJU/I3aIC1agG5LOtY0k8sAufYozxUtoHdAVFmVOYXKzaa5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 dirty="0"/>
          </a:p>
        </p:txBody>
      </p:sp>
      <p:sp>
        <p:nvSpPr>
          <p:cNvPr id="4" name="AutoShape 6" descr="data:image/jpeg;base64,/9j/4AAQSkZJRgABAQAAAQABAAD/2wCEAAkGBhQSEBUUExQUFRUUFBQVFBcXFxgUFRYUFBQVFBUXFxQXHCYgGBkjGRQUHy8gJCcpLCwsFR4xNTAqNSYrLCkBCQoKDgwOFg8PGiwcHBwsLCwpLCwpKSkpKSkpKikpLCkpKSwpKSwsKSkpKSotKS0pKSksKSkqLC0pKSksLCksNf/AABEIAP8AxQMBIgACEQEDEQH/xAAbAAACAwEBAQAAAAAAAAAAAAADBAECBQAGB//EAEYQAAEDAQUEBgUKBAUEAwAAAAEAAhEDBBIhMUEFUWFxEyIygZGhBrHB0fAUFSMzQlJygrPhQ2JzslOSosLSFjSj8SQlg//EABkBAQEBAQEBAAAAAAAAAAAAAAABAgMEBf/EACkRAQACAgEDAgQHAAAAAAAAAAABERIhAgNBUQTBEzFh0QUiMkJx4fD/2gAMAwEAAhEDEQA/APbvKHCISgucvTDzDBmGaVqjFXFRcHygFUoYYFALSE+2mCquse5Ak2U1TRGWQ7kwyzpYWhRCeFmV22VSwgGplgvNg6fAKcbY1NWwmJbmMQN+8d/uWZ23x0Q+SqDY09ZodG45cxmOfuTYsYTJJ4sB1iJXfNZ1XoPkkKTRVtKed+buCsLFC16lNBdlBSymeGQoqtlXe6SQIJGMDEgckrT2gxz3Ma6XNwcACbpGhIEA8CUuFxmezgyFVz0Z7kB8xuWmXdIhOrKqllmBVRDaqlMNsg3rlBapaEM11zHg5ojKQRUMEpqnZSUEGMkYWkhFNU6LRmr/AChvBIuqyqFSi2n8qbGSXqW4aJdlnLsk5S2M4qaVFK1grQoEJNvo+8YxknrJYjkWmVJoixg5S+u0ahHr2YBpG8c8VkvslQZNaeN+P9pWW4jyWqlwri4x92pJvQLgqAgaGQSMxGOe9axcG9owRmCs6zUKzqrL4Yymx1QuioXOeA0jK6LvWu6otk2LReOkrN6Vz+sL/WDGnstDThliSZMnkpazED/ODNDPJUNsJ7LSfjetGhSY0QxjGjc1oHqCK6mShpjObUOYaPMqj7I5wIc4kEEECG4EQclpVbJxV22UBsqpcvMbN9EaFnnoaQaSIJkucRM4ucTuC0mUREELSLFU0Uio1Bz5cuc3ym5+rJq2EaYIL6LiIgFbos/Bd0QWrYp5d9m3hD6DcvVvDdQFmWxjdArEpTHulcrOfBUrSEW0kZqnoSchCLTouS1pUBFaxGZZnKwshUsoMWcqeiA1Rfkh4rvk5S1o3s2s0EYr0ja4heO6A6JwbQeBAEcVmYtYmmw7acOiAj0rZK88K2pxJ34rqdocAcTCmK29MbQ3epDWkaLDs1pAzlEFcnIwpiuQVutEAtBi85zf8z7qec8AcPYvMbftMPpgfart8A+964T9Gs8nAE+5Ig5S121QclcnDE4JGjagGy8FpOjhEcCRh5pqm+8JbBGZggyRoOOvcEQSi3qy7AnGMJHDDcrV6bXtgkxwJHjCgukILuCLJcBrTBy0AJ96cpOEahJlsGcV1S1u3+QVZaByS7ylG7RI7WIVTtBh0SixnNJQn0VUWwRggV65KqBVLIJXKQFyWLigisbGizPlxP2m+Sg2p+9XGVyhsh4XdIFkm0vGZCg2pxy9RKmJk2WvBV4G5YTbc7f7PYiNtT/vJiZNim0fagY6ZZwEUWVp1Cx6dqcfterkc0Vtpd9/yCkRcXC5Q122Bq42BqyDb3AfWHw/ZUO1X/4jvAK4ymUNY7OGiE/Z5GqSZtWrh9IfAe5GbtR5kOeCLpJECYASpguJYlRoq29oOLaNyebnN/5DwXvGUW6NHgvEbLYQ2tV1NdjQfwEE+ZHgto7aqffaOYj2LERMtzMQ261jDkjYLIGANY1rWm8QGgAXg4zgN8jwWc7bzx/EZ4fshV9tOZgHRdMjqXsNdNxKuMpcNZtEh7pcYMGMAATO4ToFLjjAAgA8NRgskbZdJJcMQMwBlOmmao/ajtHDInADfirRlDRqUzmlalI70qdqO+/5fsqm2O+9PxyWsZYuDPyQu1hVdY98QlzbXfePgPcqC0u++fL3JUlwabRjJUfSMzml/ljt6qbW73aexKkuDzHcFCQ+UvOXvUJiW84/bcnq3zw6NxHrE48UeltQZkkHXqx/pBcdE43ZxOPXOOsEH3KlfZTzl5G6Y/KQu2nLZY7SLjg7Ccrk8IILZ80Tp3x247gBuB60eSC/YrwQTVdyL3D1BM0tlNeO0DwM3e/Ke9NGwG7Su5vaTr2RO7AEop26yMXUx+Zpnwcq1diAD+GMdG0/9yC/0eYcQyfCByDWpoUO32CYq050BDmjv63ulHZtZrRL7RRb+Zo8ZcEsfRynlAB1A6QeMINp2BRHaY2eLxHi4gq6TZ1npHQj/uKRO8OaTHIOS1r9IqAyrMM4zIH+nPVL0tkUsYFI8A5rj3CVw2VSB7LBPL2podS9KKMG9aIA0Ik90j2LS2dtyj8nrVhVlsspXoJhz+sRg3OBos75p/pRoCJw5F0JGjs9xq1MJa260AANaXEXi664xkQAeJWeVajy69PjccuXiPeI93vbOQ3Zl6cHX6k8C6QceAC8sPSNpzrP5QPWBPgvX2il/wDWNbH8MCMNw7l4P5qbOJIJOEkNG7CCZWOn3Op2EO3KZaS51VoyAN4giNwEjFPbQtlNtZ/We4yPsOnIaALJdsKeyxpjUvvHwu+1FrbLqPeXuDJcZOY0A1J3LU5ZxX6am/51Xu59jrNo4/bDeLf+Rz7iistoEQ54nLBrvZ6lmUtnvG/Di0+uE0yyPy6QcnZjwcFqOMR8ks22u8uzc7mMO7DNOfLGtEl8cCY85WULM4DrPbvEEwf8zlLbE0xg3mcR3yVQ/wDOrScKoExAwx/1Kh2i4H6ynd8CPMJSnQYDF6n+V7Af7gmW7Nw4b5JP+mfWpoMUbZji5p3YH1l5nNXqW5xybAAz0S7NnHMY+I9YKmrs4mBfIM/ebPLRFQLQ7R90fgB85EqUSn6P8QeZPsK5Ak2rJ+jq0pGYY9sxzAlCrEO7dUmcYBnxx9iFR2nP2Ik7mB0b+sJnD90R1skwG1mxAm6I/wBLpVQcVwG9Sq+DrDyZ4eCrRtbiYZVk6ktfPl7lai+9iAZ0LqfhhewU1DGV3cXQxo44OJk92iBprCRJqgThk8eRhCdQa09qmSccT1iDugk+KVp1Tn9k6BzZMTj1AIHMFCrW6jPWa2Y3y4ToAQNP/aBqvTa4wIJ4Y/3GPJC+aQ4/Z0OLCD54Ktg2fSdLgJxzJwI0wB3oxfSaY+jb+Zoz4yEAatka3ACmDqSAPApMth32XDfBcMss96er7Sp3SGuDCM5fpzDsu5Zo2tQvw5zHbzDT3YunvhAcU25ubAGJJcGgDV0bgJPcnNoNFSoS0i6AGsxc03Gi62MYOAnLVZFq21ZjgXBoLheEXiWAyQLsnGANMynKW3qbzLajcYza69M6EmQpu2tYx5/39vaVXn5AQRg2kyImcW44nAnDTvXkIfEtc4jM9UEDxC9ZWqkWNztOiY4HHE3cZlkaDV2eMZLwrtuHpZHSXA3E3QRjuAaCe9Y6fdrqdjV6pexIaNcBrvhohHq1wIm73k+oFIs9IGOPVpPa6T17okjfGJ9S5u1HOMhrieLboxzJzHkutOZ4OOYoyDufOHKVWrBEdHuk9YQO9wB7pVflZcJcy9G5wMZbwNdAVL6swejukx9kOI/MCoCsswyuNO4wCR4ZeKk2GI7MHIdHe8EazGB1hnkJI8MfUqOfTkAtZyJDjHMkx4IAfN7PtCObWAeQwU/NrJAvME4NAfBPdIwRa1gpvGDMYkXJ8Y/ZWZQYI+iJ/mMzhyCAlHZ8Ai/hui95YnVAe9tPG/d5B48o9iJXA3ECezE446lsanTRRgMDPDqevLzQUbaZ7NV4Hf5SMlKYoAOzIMa3Y85g4RkSuUUB9lZF6Kh3BuI8iFn17Wxh+qdJxxLnEcwwEDvW/Vsc4hjSYPWDpdIOl1hjmgHZpcMcOLr9TnF1wOUadytoz/lILcmiYgPLRlqD/wCkKpso4F77s4AB4I7obPivQWbZkdsg7oaW7sJMqlbYTZktvcLocT3uMexLHlrZs/QPeScBi0DukguzSztlPGjnAZDqiTvJM49y9ayyljCG02tzwcQIBzN2mz2yqUrCTJvgSTEXvDrQraPIVdlVHN7AaPxif7SgUvRkA9bOdTj617Z1ke3E3ntOV1jMfzXwl/klR2lQTvAwHcZJ8UseYf6O/wCWcvforM9Hmkdlp7gABzwXobv81SMQRccD3fa0zQbTsjpHdp2Gfawng7NLGBV2BTYcxPIHlAPrRvkDMIBM6yGjzw8JWo/ZbWCR0k/laf7hPili9w/gux1ugnuughUeltO0AyyspGlUDrTQqXXQwN/+OwtIvA3jeDQ4TODx3eKe04gB7IzuubPHsgklfSjs1jbBfAcC5l4gue4Bzm4kMLoacSOqBmQvG2mjWAhgZvMh/hIcVy6cxum+d6tj0aZyaajtes4T4FN0rVBglw3kNy4E/spfs57j1u0Mx0j3DnkI8FXoXtwLZ5YnxLV1YNWeswmLsneTB8j6homW13N/htA3tJ8z70Gjs4VB1g8HcbjvK8Y8gi0di3HB158cZGO4tb61AOtVc8ZYRiYg+IPrCGzZzdXPOsXvZhPmtBzSJxeAM+o4+E4kYaK/yN+bekIzBDfWHGfLvQJNswx6gI7mnXMgT5qaFngYNgcHHUytRlme8YB7PvXmMOmc31NbZ5u/WSe+PBsqKUbbC3BueonHnEz8ZJcPe4mGMGU9kk65la4olzSCxhGIF04kfhqMInmpo7CaYhl3gWtB8WQljIbXdJvNpSMIww7hkuXoKuzGYYnvE+xcpZQdu9KabRhedjky692GGMGPek7H6WMrth9N1Eme01tRoE9XcMdwlebr+j9bsmoKYnKY45arQs2w6rWxTcyThMNBA1cXxeJ4DxVqFtr0LZSbUkPH814dEXcWsJE8/WnLVtZjTg7PCSyq/DUktETuOi8bV2VaKRJZUptOpzMawCr2DZ9p/wAWo44zJDhJ1Ez8BKLbz9rua6Gg1MpJaabAJwzmTPBCt22GwPoHuOoF4ifxAiO8Jez7NqtIJqVTGOAEbsYEHxKtaA+4QKlRoydB6MHmWtLtRnHJEJWnbdVohlK4RhjA54E8s9yRoW+2OcCKkE4kODKmGPAQru2VWuzTeyNCOsc85IV6VGpTb2A87+sSSdYLg0BUXtW1Hkdm86Y+jLoaN5FN+OOmJxXfO9WmIIgnIi6QQf5Xm/6ln2myV3GS2prAMEcc8u4I9kDhi5zt2RJ5BsgDwRDA285pLnXcIkBjr2OeN4AfGKtT9I6bngOe0DSQe+XkzPeqm0u+zgDgAS8vPdfIPcpZst9THoS4nMua0HxM+9SYHtLX6SUTYujHSB3RwD0VUCYiZLcuKwKDX4EuB5gEuGIyLgRK0bZ/2/8A+Z9QXjbVacA1priTnBpgid5k6L4P4N63qerjqTz/AG17/Z6vUcY41T0lW0wcWwcYxieF28fUlhtAyMMfwzhx1CXo7bfTpY1Wvng1544m6B4FUo+mDmmLoBM6Q53Ehz48BHFfep5l7TtCpnAABjrMeTG8ODu7GeShlvtFQECm527qhrRifzeCJZ9tVXBzurlieipgNH4w33pX5eAb5NSs4nEtuucN0dYADu8FRazW2oHGWEOGTnXwwnUXXuw8MZQLXbLZewqADNrWhjT/AJsZQazKtV0ipUYTPVc1wu8rpjzVvm5gH0r3kyJhzye8NwHeUQaj6S1WN+mZfERPVJ4k3SAd+mS0dkekdN7oFJ0nibpgfevQOSSZZWRLSDJwJvQBxjP/ADBLOszS/r1nAbmteR3RiOcppXo3bddfgtcwA4OaHVcYycABjEb07Q25TBDXPBiIIp1mzIxk3bszluXn27MMAMeSP56d6eEumO9DtOzC4C8HM4Rfb+VwaC3lgpUFvQWzalJzurWpgDDGq1pnWRJ9iheX/wCmXE/WT+ZwjzPsXJRag2pbG1C5ziZht0lgA5HOea0W7RrPGLSB/UB8qZACxLb6RuDy5hqu4uIpNOeAZSInvV9k+kNRruzF4ZdNfPdTe8knv7lRq1NuVxgBVcBl2S3vJbJ5YJqjaba8iGACMzge8NYIEceKStW1nub1q3Rje4EOHhIPikrQx9XO1NeONyOYaT5kIPQVtsOpUi6u9sjSm1zjI0gkR+YhYlX0vpkjo2F7iILqgqNGc/YkEZ6lZlbZlZkup1C7kJ8QHBscEraLNVf2s9+J8BmlFvV09tkDskzo17i3j2gR8Zodt9IJb9XBGpqPYN+bBJXkaOwDniOQB9ox7lo0djujAuc7cIMd4GHirSF7f6R2kzdeA3c1r3D/AMkpOn6T2hrh1bxz7AYTrHVAnwWsbASIF8mMhL28ZN1zR4q7LIWi9dPG6L0d7Wx5IGNn7YLAXOp3NcXuaZOhF2JyyKf+emlhLgxo1AcHE6jqufJPE48lj/LqzMGsAn74YwAHM4MnyTFO1sDw5wBOEgU+rGovsEnwEqD11tqfRAb6bj5D3LGtm0mYOewmcJDgZ7xis9/pPUcA1xs90NLZF8OIOGDHuHrWfRYL7j0TQ09m5UII3T1xJ5EL4H4L6Hq+ljqR1Yq69/u9XqOfHlWM20X7aogy6k05ATeOA0HVgLmbcpR1aV0cCyRu6pcJWfUNU9kMYOJcT34knxRadRsi8QXDUU3EeL8vHuX33lOM2sx+hJa7LG6PysGBz18Uaz7ao3uuLpGUSTP4Q0RHwVnG1VjhdaRoW3HYHQhzR4IFoIydgRlLYnxaB5IrWtXpGycG1IykmBlua0nxhdYdu4z0ZIOgJIBWbZ7AXCWSdT1g0CdIa1MO2JgCXR8bzkmhrjbmB6hB4uPra1Qzb0mAxzvzAmeUT5rFHorTc4TU8iddMFuUNiFrYZUIyEHIDUxq7nCmjZf50qh0sYBze9+W4TA8FeyvtBk3KeJwEkeMHLxQavo2JxqHndy5YEeSPQsPR9hzjzN1vfqUuCpCtm0qhdHR0hH3mF59YjJcm22epmalSTnd7PdeKlTKFqWNV2W5xM1iTuc1oB76bgi0tiUwCHlpOrQIHfAJPeSvQGmNyj5ONy5/FbwYlKkWgBjW3YjCWjvmPC6hu2Y6oTeNICMmy4Dj1QD5rfbZW/dCIKYGgU+KYPLP9GHRIqObuEAjuIaSEzZtlFoxayoSZLiMZ5mnivQlQQnxZMGc+gcIkRxB8nNI8lJs4MEuJjQkEd8ASnHU+Ci4pnK4QUqicLzvyy3LjiUu6gBkCDwAPqhY1X05gkdDEEjFwBw3i7gUvU9Oz/gjvcfctfmawejgnO9zwCobIwG/EEAkuwJykySvMH06f/hM8SkNpelNWs0swY0iCGjMcScYSI5GELu26XQCZHEA+testVehSkPdTB3Adbva0GF85R2kOwLo3n2xqVvkvHhG7fRtntp1G36RkEkSJGIzGKZNhaTJE+EjvhZ+wLVZ20xTpvbAc+A4w4guMEgxiRC2wVxmZSeNfMJlDmiNsgjIIgKtms3JUFzYW7gpNMccOaZDVR5S5KLOb8Zqj2/GCK5CLkspR2GvmVSSdSrPcFS/wRV2uK5DXItNYri1SoJURB5rmjmulcCgt4qHFdfUXuaCjnqt74hS524KAd8IEbDQa6n1mtd1qubQf4r96BafR+zOzpUxy6v9pCZ2e76PAfbq/rVEyeS1eyHmq/odZzlfHJ0/3ApCt6CfcqRwe32tPsXq7RXujskyQABmSfVzOAUNrbwWk6Z88QrnMDxv/Q9WY6SnlP2v+Kmr6EVGtc7pGdUE5O0E7l7EON7AfZ15qtv+qf8Agd/aVc5SXlKXoRUM/Sswc5uTvsuLd3BbvorYXUg8Odem6RoBjUbhP4ZWlZRnn9ZV/VcgbKMF3Jv99ZJ5TN2fRqXlYIfSBcKu7Fc1FVXN4rpKhzPjJAJ5CCXjRHLd3x4oRHNUBcO5Vc0I0BVcgHTaeS5XDlyK0L3BdiVJaBkPjkqOqkZ5b/fOXP1KIsGqZVRKtPxCCVEHgo6PiVIbuQVI3kKshWMalDNQIAbP7B/HW/WqItQH4hAsD+of6lb9Z6YlWQo9pvDkdeQ9qsacjH471Z3a/L7f2VC3fPqQc0Y5zgBgI8UO3VB0TxP2HeoooagW5n0T/wALvUUBrJUGOB+sq/qvS2ynYuw0b/dV96ZsQzgfxKv6r0HZDe1lkz11FfKNFjEVoQ8VcLKiFQCoDQVJACAVRLvcEao7ggFvxkgiEN4RLio5nFVQ2sXK7TwXIttC8Z/ddcnNSaa4sKiJayBhh8aIXTEHGOenfuUgO4eKsKW8zw0QSCoc5caOgOG7MLmiMDA3EDA+4oipaVU00VyCXbp9SKDs8dQ/1K36z0cmMyEnYZuuw/iVv1XpgUuCsoG+oC7PQesocbpUVGw4gA5DLmVxpkb/ABHtKKtd3nzQLdHRP/C71KetPZjiSEG2sPRPk/ZOnBIDVlrYGP8AEq/qvQNkOwPJn+5WsgGOB+sqfqvVdjtEHlT9RV8o0WunRXBVIbxVwBx8VkEaSrydyG1+4K/SIKOZvQ3NRYQqphAJwQ3MO9SavBQXyqK3guXSuRTwpH7ysaR5qkFSGlQWulWuqhpu4K4aiJAUuAyUFqH0Z3FBxEa+OPuPmoFUZQOehV20FDqQQLWA9V39Wt+q9Hc5KWOmYdqOlq6wfrHZ4I0icQRu3GePvhWRV7+t+X2/uqFxRj2sNB6z+yFUPCUFQUttFx6J/wCE+pGNYjRKbQtX0T/wlI+YNYwST/UqfqvQNl0JB5M/tRLDaHQc/rKm4fxHH2oeyeyZJyZr/IFfI0A0gYq7Hk6IjSrLKpYzeUYNQg6FYPPJE2s+AlzG4opQKtQjUckFS3gqlDdXOqE56qjBylCpVOS5CmmSuhTdAVXVAoJvqt5T0o+CpbU3BAN1c6Bc2odUZcAggMOpUOClzwEtaa7rrrnaum7uvQY84RFLIzB8f4tX+8ozqeELC2BVtF5/TYA4ga3iZOpwzWvUrnetTFSRYlOhAQKk8Vam6dSVz3LKgfJyc0ltjZj6lFzGEBxiNBgQSO9aJaqObGpViaCPo5s+pSpXasXr5dMyIMYeIJ70TZVMlp5U/wBNqZYDOqS2ODB5U/0me9au7RrCBmUYFLimuA4rKmFLXhAmVZlPkoGHPEYQgFoVyxUDEFCz4lDfT5I5QyNyqBNpcQuVugnVci2bNMk4ruh3I5CrJUA2UN6LEKCFwRHXlDo1UkqDG5AO434xUy0cFzku9iKHVLJm9irsYHYgyhixnNVLYOH7KhttMaKrgBz8Sl8dSrMbKDnO4qobKI4QhSUEWyk40nhhh5a4MxiHRgZ5rC9FbNXY94rSAWgNBM9Yd5jq4L0LSVR9PWFYnVJQ9+ERrwk7xcpgxgotGDaGg5eav0gSbKWO8q5s7jiTAUDYLYz9ikOadQlOgJU/I3aIC1agG5LOtY0k8sAufYozxUtoHdAVFmVOYXKzaa5B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 dirty="0"/>
          </a:p>
        </p:txBody>
      </p:sp>
      <p:sp>
        <p:nvSpPr>
          <p:cNvPr id="5" name="AutoShape 8" descr="data:image/jpeg;base64,/9j/4AAQSkZJRgABAQAAAQABAAD/2wCEAAkGBhQSEBUUExQUFRUUFBQVFBcXFxgUFRYUFBQVFBUXFxQXHCYgGBkjGRQUHy8gJCcpLCwsFR4xNTAqNSYrLCkBCQoKDgwOFg8PGiwcHBwsLCwpLCwpKSkpKSkpKikpLCkpKSwpKSwsKSkpKSotKS0pKSksKSkqLC0pKSksLCksNf/AABEIAP8AxQMBIgACEQEDEQH/xAAbAAACAwEBAQAAAAAAAAAAAAADBAECBQAGB//EAEYQAAEDAQUEBgUKBAUEAwAAAAEAAhEDBBIhMUEFUWFxEyIygZGhBrHB0fAUFSMzQlJygrPhQ2JzslOSosLSFjSj8SQlg//EABkBAQEBAQEBAAAAAAAAAAAAAAABAgMEBf/EACkRAQACAgEDAgQHAAAAAAAAAAABERIhAgNBUQTBEzFh0QUiMkJx4fD/2gAMAwEAAhEDEQA/APbvKHCISgucvTDzDBmGaVqjFXFRcHygFUoYYFALSE+2mCquse5Ak2U1TRGWQ7kwyzpYWhRCeFmV22VSwgGplgvNg6fAKcbY1NWwmJbmMQN+8d/uWZ23x0Q+SqDY09ZodG45cxmOfuTYsYTJJ4sB1iJXfNZ1XoPkkKTRVtKed+buCsLFC16lNBdlBSymeGQoqtlXe6SQIJGMDEgckrT2gxz3Ma6XNwcACbpGhIEA8CUuFxmezgyFVz0Z7kB8xuWmXdIhOrKqllmBVRDaqlMNsg3rlBapaEM11zHg5ojKQRUMEpqnZSUEGMkYWkhFNU6LRmr/AChvBIuqyqFSi2n8qbGSXqW4aJdlnLsk5S2M4qaVFK1grQoEJNvo+8YxknrJYjkWmVJoixg5S+u0ahHr2YBpG8c8VkvslQZNaeN+P9pWW4jyWqlwri4x92pJvQLgqAgaGQSMxGOe9axcG9owRmCs6zUKzqrL4Yymx1QuioXOeA0jK6LvWu6otk2LReOkrN6Vz+sL/WDGnstDThliSZMnkpazED/ODNDPJUNsJ7LSfjetGhSY0QxjGjc1oHqCK6mShpjObUOYaPMqj7I5wIc4kEEECG4EQclpVbJxV22UBsqpcvMbN9EaFnnoaQaSIJkucRM4ucTuC0mUREELSLFU0Uio1Bz5cuc3ym5+rJq2EaYIL6LiIgFbos/Bd0QWrYp5d9m3hD6DcvVvDdQFmWxjdArEpTHulcrOfBUrSEW0kZqnoSchCLTouS1pUBFaxGZZnKwshUsoMWcqeiA1Rfkh4rvk5S1o3s2s0EYr0ja4heO6A6JwbQeBAEcVmYtYmmw7acOiAj0rZK88K2pxJ34rqdocAcTCmK29MbQ3epDWkaLDs1pAzlEFcnIwpiuQVutEAtBi85zf8z7qec8AcPYvMbftMPpgfart8A+964T9Gs8nAE+5Ig5S121QclcnDE4JGjagGy8FpOjhEcCRh5pqm+8JbBGZggyRoOOvcEQSi3qy7AnGMJHDDcrV6bXtgkxwJHjCgukILuCLJcBrTBy0AJ96cpOEahJlsGcV1S1u3+QVZaByS7ylG7RI7WIVTtBh0SixnNJQn0VUWwRggV65KqBVLIJXKQFyWLigisbGizPlxP2m+Sg2p+9XGVyhsh4XdIFkm0vGZCg2pxy9RKmJk2WvBV4G5YTbc7f7PYiNtT/vJiZNim0fagY6ZZwEUWVp1Cx6dqcfterkc0Vtpd9/yCkRcXC5Q122Bq42BqyDb3AfWHw/ZUO1X/4jvAK4ymUNY7OGiE/Z5GqSZtWrh9IfAe5GbtR5kOeCLpJECYASpguJYlRoq29oOLaNyebnN/5DwXvGUW6NHgvEbLYQ2tV1NdjQfwEE+ZHgto7aqffaOYj2LERMtzMQ261jDkjYLIGANY1rWm8QGgAXg4zgN8jwWc7bzx/EZ4fshV9tOZgHRdMjqXsNdNxKuMpcNZtEh7pcYMGMAATO4ToFLjjAAgA8NRgskbZdJJcMQMwBlOmmao/ajtHDInADfirRlDRqUzmlalI70qdqO+/5fsqm2O+9PxyWsZYuDPyQu1hVdY98QlzbXfePgPcqC0u++fL3JUlwabRjJUfSMzml/ljt6qbW73aexKkuDzHcFCQ+UvOXvUJiW84/bcnq3zw6NxHrE48UeltQZkkHXqx/pBcdE43ZxOPXOOsEH3KlfZTzl5G6Y/KQu2nLZY7SLjg7Ccrk8IILZ80Tp3x247gBuB60eSC/YrwQTVdyL3D1BM0tlNeO0DwM3e/Ke9NGwG7Su5vaTr2RO7AEop26yMXUx+Zpnwcq1diAD+GMdG0/9yC/0eYcQyfCByDWpoUO32CYq050BDmjv63ulHZtZrRL7RRb+Zo8ZcEsfRynlAB1A6QeMINp2BRHaY2eLxHi4gq6TZ1npHQj/uKRO8OaTHIOS1r9IqAyrMM4zIH+nPVL0tkUsYFI8A5rj3CVw2VSB7LBPL2podS9KKMG9aIA0Ik90j2LS2dtyj8nrVhVlsspXoJhz+sRg3OBos75p/pRoCJw5F0JGjs9xq1MJa260AANaXEXi664xkQAeJWeVajy69PjccuXiPeI93vbOQ3Zl6cHX6k8C6QceAC8sPSNpzrP5QPWBPgvX2il/wDWNbH8MCMNw7l4P5qbOJIJOEkNG7CCZWOn3Op2EO3KZaS51VoyAN4giNwEjFPbQtlNtZ/We4yPsOnIaALJdsKeyxpjUvvHwu+1FrbLqPeXuDJcZOY0A1J3LU5ZxX6am/51Xu59jrNo4/bDeLf+Rz7iistoEQ54nLBrvZ6lmUtnvG/Di0+uE0yyPy6QcnZjwcFqOMR8ks22u8uzc7mMO7DNOfLGtEl8cCY85WULM4DrPbvEEwf8zlLbE0xg3mcR3yVQ/wDOrScKoExAwx/1Kh2i4H6ynd8CPMJSnQYDF6n+V7Af7gmW7Nw4b5JP+mfWpoMUbZji5p3YH1l5nNXqW5xybAAz0S7NnHMY+I9YKmrs4mBfIM/ebPLRFQLQ7R90fgB85EqUSn6P8QeZPsK5Ak2rJ+jq0pGYY9sxzAlCrEO7dUmcYBnxx9iFR2nP2Ik7mB0b+sJnD90R1skwG1mxAm6I/wBLpVQcVwG9Sq+DrDyZ4eCrRtbiYZVk6ktfPl7lai+9iAZ0LqfhhewU1DGV3cXQxo44OJk92iBprCRJqgThk8eRhCdQa09qmSccT1iDugk+KVp1Tn9k6BzZMTj1AIHMFCrW6jPWa2Y3y4ToAQNP/aBqvTa4wIJ4Y/3GPJC+aQ4/Z0OLCD54Ktg2fSdLgJxzJwI0wB3oxfSaY+jb+Zoz4yEAatka3ACmDqSAPApMth32XDfBcMss96er7Sp3SGuDCM5fpzDsu5Zo2tQvw5zHbzDT3YunvhAcU25ubAGJJcGgDV0bgJPcnNoNFSoS0i6AGsxc03Gi62MYOAnLVZFq21ZjgXBoLheEXiWAyQLsnGANMynKW3qbzLajcYza69M6EmQpu2tYx5/39vaVXn5AQRg2kyImcW44nAnDTvXkIfEtc4jM9UEDxC9ZWqkWNztOiY4HHE3cZlkaDV2eMZLwrtuHpZHSXA3E3QRjuAaCe9Y6fdrqdjV6pexIaNcBrvhohHq1wIm73k+oFIs9IGOPVpPa6T17okjfGJ9S5u1HOMhrieLboxzJzHkutOZ4OOYoyDufOHKVWrBEdHuk9YQO9wB7pVflZcJcy9G5wMZbwNdAVL6swejukx9kOI/MCoCsswyuNO4wCR4ZeKk2GI7MHIdHe8EazGB1hnkJI8MfUqOfTkAtZyJDjHMkx4IAfN7PtCObWAeQwU/NrJAvME4NAfBPdIwRa1gpvGDMYkXJ8Y/ZWZQYI+iJ/mMzhyCAlHZ8Ai/hui95YnVAe9tPG/d5B48o9iJXA3ECezE446lsanTRRgMDPDqevLzQUbaZ7NV4Hf5SMlKYoAOzIMa3Y85g4RkSuUUB9lZF6Kh3BuI8iFn17Wxh+qdJxxLnEcwwEDvW/Vsc4hjSYPWDpdIOl1hjmgHZpcMcOLr9TnF1wOUadytoz/lILcmiYgPLRlqD/wCkKpso4F77s4AB4I7obPivQWbZkdsg7oaW7sJMqlbYTZktvcLocT3uMexLHlrZs/QPeScBi0DukguzSztlPGjnAZDqiTvJM49y9ayyljCG02tzwcQIBzN2mz2yqUrCTJvgSTEXvDrQraPIVdlVHN7AaPxif7SgUvRkA9bOdTj617Z1ke3E3ntOV1jMfzXwl/klR2lQTvAwHcZJ8UseYf6O/wCWcvforM9Hmkdlp7gABzwXobv81SMQRccD3fa0zQbTsjpHdp2Gfawng7NLGBV2BTYcxPIHlAPrRvkDMIBM6yGjzw8JWo/ZbWCR0k/laf7hPili9w/gux1ugnuughUeltO0AyyspGlUDrTQqXXQwN/+OwtIvA3jeDQ4TODx3eKe04gB7IzuubPHsgklfSjs1jbBfAcC5l4gue4Bzm4kMLoacSOqBmQvG2mjWAhgZvMh/hIcVy6cxum+d6tj0aZyaajtes4T4FN0rVBglw3kNy4E/spfs57j1u0Mx0j3DnkI8FXoXtwLZ5YnxLV1YNWeswmLsneTB8j6homW13N/htA3tJ8z70Gjs4VB1g8HcbjvK8Y8gi0di3HB158cZGO4tb61AOtVc8ZYRiYg+IPrCGzZzdXPOsXvZhPmtBzSJxeAM+o4+E4kYaK/yN+bekIzBDfWHGfLvQJNswx6gI7mnXMgT5qaFngYNgcHHUytRlme8YB7PvXmMOmc31NbZ5u/WSe+PBsqKUbbC3BueonHnEz8ZJcPe4mGMGU9kk65la4olzSCxhGIF04kfhqMInmpo7CaYhl3gWtB8WQljIbXdJvNpSMIww7hkuXoKuzGYYnvE+xcpZQdu9KabRhedjky692GGMGPek7H6WMrth9N1Eme01tRoE9XcMdwlebr+j9bsmoKYnKY45arQs2w6rWxTcyThMNBA1cXxeJ4DxVqFtr0LZSbUkPH814dEXcWsJE8/WnLVtZjTg7PCSyq/DUktETuOi8bV2VaKRJZUptOpzMawCr2DZ9p/wAWo44zJDhJ1Ez8BKLbz9rua6Gg1MpJaabAJwzmTPBCt22GwPoHuOoF4ifxAiO8Jez7NqtIJqVTGOAEbsYEHxKtaA+4QKlRoydB6MHmWtLtRnHJEJWnbdVohlK4RhjA54E8s9yRoW+2OcCKkE4kODKmGPAQru2VWuzTeyNCOsc85IV6VGpTb2A87+sSSdYLg0BUXtW1Hkdm86Y+jLoaN5FN+OOmJxXfO9WmIIgnIi6QQf5Xm/6ln2myV3GS2prAMEcc8u4I9kDhi5zt2RJ5BsgDwRDA285pLnXcIkBjr2OeN4AfGKtT9I6bngOe0DSQe+XkzPeqm0u+zgDgAS8vPdfIPcpZst9THoS4nMua0HxM+9SYHtLX6SUTYujHSB3RwD0VUCYiZLcuKwKDX4EuB5gEuGIyLgRK0bZ/2/8A+Z9QXjbVacA1priTnBpgid5k6L4P4N63qerjqTz/AG17/Z6vUcY41T0lW0wcWwcYxieF28fUlhtAyMMfwzhx1CXo7bfTpY1Wvng1544m6B4FUo+mDmmLoBM6Q53Ehz48BHFfep5l7TtCpnAABjrMeTG8ODu7GeShlvtFQECm527qhrRifzeCJZ9tVXBzurlieipgNH4w33pX5eAb5NSs4nEtuucN0dYADu8FRazW2oHGWEOGTnXwwnUXXuw8MZQLXbLZewqADNrWhjT/AJsZQazKtV0ipUYTPVc1wu8rpjzVvm5gH0r3kyJhzye8NwHeUQaj6S1WN+mZfERPVJ4k3SAd+mS0dkekdN7oFJ0nibpgfevQOSSZZWRLSDJwJvQBxjP/ADBLOszS/r1nAbmteR3RiOcppXo3bddfgtcwA4OaHVcYycABjEb07Q25TBDXPBiIIp1mzIxk3bszluXn27MMAMeSP56d6eEumO9DtOzC4C8HM4Rfb+VwaC3lgpUFvQWzalJzurWpgDDGq1pnWRJ9iheX/wCmXE/WT+ZwjzPsXJRag2pbG1C5ziZht0lgA5HOea0W7RrPGLSB/UB8qZACxLb6RuDy5hqu4uIpNOeAZSInvV9k+kNRruzF4ZdNfPdTe8knv7lRq1NuVxgBVcBl2S3vJbJ5YJqjaba8iGACMzge8NYIEceKStW1nub1q3Rje4EOHhIPikrQx9XO1NeONyOYaT5kIPQVtsOpUi6u9sjSm1zjI0gkR+YhYlX0vpkjo2F7iILqgqNGc/YkEZ6lZlbZlZkup1C7kJ8QHBscEraLNVf2s9+J8BmlFvV09tkDskzo17i3j2gR8Zodt9IJb9XBGpqPYN+bBJXkaOwDniOQB9ox7lo0djujAuc7cIMd4GHirSF7f6R2kzdeA3c1r3D/AMkpOn6T2hrh1bxz7AYTrHVAnwWsbASIF8mMhL28ZN1zR4q7LIWi9dPG6L0d7Wx5IGNn7YLAXOp3NcXuaZOhF2JyyKf+emlhLgxo1AcHE6jqufJPE48lj/LqzMGsAn74YwAHM4MnyTFO1sDw5wBOEgU+rGovsEnwEqD11tqfRAb6bj5D3LGtm0mYOewmcJDgZ7xis9/pPUcA1xs90NLZF8OIOGDHuHrWfRYL7j0TQ09m5UII3T1xJ5EL4H4L6Hq+ljqR1Yq69/u9XqOfHlWM20X7aogy6k05ATeOA0HVgLmbcpR1aV0cCyRu6pcJWfUNU9kMYOJcT34knxRadRsi8QXDUU3EeL8vHuX33lOM2sx+hJa7LG6PysGBz18Uaz7ao3uuLpGUSTP4Q0RHwVnG1VjhdaRoW3HYHQhzR4IFoIydgRlLYnxaB5IrWtXpGycG1IykmBlua0nxhdYdu4z0ZIOgJIBWbZ7AXCWSdT1g0CdIa1MO2JgCXR8bzkmhrjbmB6hB4uPra1Qzb0mAxzvzAmeUT5rFHorTc4TU8iddMFuUNiFrYZUIyEHIDUxq7nCmjZf50qh0sYBze9+W4TA8FeyvtBk3KeJwEkeMHLxQavo2JxqHndy5YEeSPQsPR9hzjzN1vfqUuCpCtm0qhdHR0hH3mF59YjJcm22epmalSTnd7PdeKlTKFqWNV2W5xM1iTuc1oB76bgi0tiUwCHlpOrQIHfAJPeSvQGmNyj5ONy5/FbwYlKkWgBjW3YjCWjvmPC6hu2Y6oTeNICMmy4Dj1QD5rfbZW/dCIKYGgU+KYPLP9GHRIqObuEAjuIaSEzZtlFoxayoSZLiMZ5mnivQlQQnxZMGc+gcIkRxB8nNI8lJs4MEuJjQkEd8ASnHU+Ci4pnK4QUqicLzvyy3LjiUu6gBkCDwAPqhY1X05gkdDEEjFwBw3i7gUvU9Oz/gjvcfctfmawejgnO9zwCobIwG/EEAkuwJykySvMH06f/hM8SkNpelNWs0swY0iCGjMcScYSI5GELu26XQCZHEA+testVehSkPdTB3Adbva0GF85R2kOwLo3n2xqVvkvHhG7fRtntp1G36RkEkSJGIzGKZNhaTJE+EjvhZ+wLVZ20xTpvbAc+A4w4guMEgxiRC2wVxmZSeNfMJlDmiNsgjIIgKtms3JUFzYW7gpNMccOaZDVR5S5KLOb8Zqj2/GCK5CLkspR2GvmVSSdSrPcFS/wRV2uK5DXItNYri1SoJURB5rmjmulcCgt4qHFdfUXuaCjnqt74hS524KAd8IEbDQa6n1mtd1qubQf4r96BafR+zOzpUxy6v9pCZ2e76PAfbq/rVEyeS1eyHmq/odZzlfHJ0/3ApCt6CfcqRwe32tPsXq7RXujskyQABmSfVzOAUNrbwWk6Z88QrnMDxv/Q9WY6SnlP2v+Kmr6EVGtc7pGdUE5O0E7l7EON7AfZ15qtv+qf8Agd/aVc5SXlKXoRUM/Sswc5uTvsuLd3BbvorYXUg8Odem6RoBjUbhP4ZWlZRnn9ZV/VcgbKMF3Jv99ZJ5TN2fRqXlYIfSBcKu7Fc1FVXN4rpKhzPjJAJ5CCXjRHLd3x4oRHNUBcO5Vc0I0BVcgHTaeS5XDlyK0L3BdiVJaBkPjkqOqkZ5b/fOXP1KIsGqZVRKtPxCCVEHgo6PiVIbuQVI3kKshWMalDNQIAbP7B/HW/WqItQH4hAsD+of6lb9Z6YlWQo9pvDkdeQ9qsacjH471Z3a/L7f2VC3fPqQc0Y5zgBgI8UO3VB0TxP2HeoooagW5n0T/wALvUUBrJUGOB+sq/qvS2ynYuw0b/dV96ZsQzgfxKv6r0HZDe1lkz11FfKNFjEVoQ8VcLKiFQCoDQVJACAVRLvcEao7ggFvxkgiEN4RLio5nFVQ2sXK7TwXIttC8Z/ddcnNSaa4sKiJayBhh8aIXTEHGOenfuUgO4eKsKW8zw0QSCoc5caOgOG7MLmiMDA3EDA+4oipaVU00VyCXbp9SKDs8dQ/1K36z0cmMyEnYZuuw/iVv1XpgUuCsoG+oC7PQesocbpUVGw4gA5DLmVxpkb/ABHtKKtd3nzQLdHRP/C71KetPZjiSEG2sPRPk/ZOnBIDVlrYGP8AEq/qvQNkOwPJn+5WsgGOB+sqfqvVdjtEHlT9RV8o0WunRXBVIbxVwBx8VkEaSrydyG1+4K/SIKOZvQ3NRYQqphAJwQ3MO9SavBQXyqK3guXSuRTwpH7ysaR5qkFSGlQWulWuqhpu4K4aiJAUuAyUFqH0Z3FBxEa+OPuPmoFUZQOehV20FDqQQLWA9V39Wt+q9Hc5KWOmYdqOlq6wfrHZ4I0icQRu3GePvhWRV7+t+X2/uqFxRj2sNB6z+yFUPCUFQUttFx6J/wCE+pGNYjRKbQtX0T/wlI+YNYwST/UqfqvQNl0JB5M/tRLDaHQc/rKm4fxHH2oeyeyZJyZr/IFfI0A0gYq7Hk6IjSrLKpYzeUYNQg6FYPPJE2s+AlzG4opQKtQjUckFS3gqlDdXOqE56qjBylCpVOS5CmmSuhTdAVXVAoJvqt5T0o+CpbU3BAN1c6Bc2odUZcAggMOpUOClzwEtaa7rrrnaum7uvQY84RFLIzB8f4tX+8ozqeELC2BVtF5/TYA4ga3iZOpwzWvUrnetTFSRYlOhAQKk8Vam6dSVz3LKgfJyc0ltjZj6lFzGEBxiNBgQSO9aJaqObGpViaCPo5s+pSpXasXr5dMyIMYeIJ70TZVMlp5U/wBNqZYDOqS2ODB5U/0me9au7RrCBmUYFLimuA4rKmFLXhAmVZlPkoGHPEYQgFoVyxUDEFCz4lDfT5I5QyNyqBNpcQuVugnVci2bNMk4ruh3I5CrJUA2UN6LEKCFwRHXlDo1UkqDG5AO434xUy0cFzku9iKHVLJm9irsYHYgyhixnNVLYOH7KhttMaKrgBz8Sl8dSrMbKDnO4qobKI4QhSUEWyk40nhhh5a4MxiHRgZ5rC9FbNXY94rSAWgNBM9Yd5jq4L0LSVR9PWFYnVJQ9+ERrwk7xcpgxgotGDaGg5eav0gSbKWO8q5s7jiTAUDYLYz9ikOadQlOgJU/I3aIC1agG5LOtY0k8sAufYozxUtoHdAVFmVOYXKzaa5B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 dirty="0"/>
          </a:p>
        </p:txBody>
      </p:sp>
      <p:sp>
        <p:nvSpPr>
          <p:cNvPr id="6" name="AutoShape 10" descr="data:image/jpeg;base64,/9j/4AAQSkZJRgABAQAAAQABAAD/2wCEAAkGBxQTEhQUExQWFRUUFBUWFRQWFhkYFRcUFBQXFxQUFxcZHCggGBolHBQUITEhJSksLi4uGB8zODMsNygtLisBCgoKDg0OFA8QGiwcHB0rLCwtNywsLCwsLCwsLCwsLCw3LCwsLCwsLCwsLiwsLCwsLCwsLCwtLCwsLCwsLCwsLP/AABEIANcA6wMBIgACEQEDEQH/xAAbAAACAwEBAQAAAAAAAAAAAAADBAABAgUGB//EAEAQAAEDAQQHBQQIBgIDAQAAAAEAAhEDBBIhMQVBUWFxgZEiobHB0RMUMlIGFUJygpLh8CMzYqKy8cLSJFNzB//EABkBAQEBAQEBAAAAAAAAAAAAAAABAgMEBf/EACgRAQACAQQBAgUFAAAAAAAAAAABEQIDEiExBDJRBSJBkdETFFJhcf/aAAwDAQACEQMRAD8A+ltYtXUGlW2poOC6uIYC20rYeFh+aAzSiMQRK1SnWimQFCqFSEKpXG1RRi8BL1Kip1UbUnaLUAqlpVelve1T695CNBVDtntcuA24c9Su22ktI2Hx1j97UiGwn6g9ozfmOIzH73LM8SscxQAq3lcpelKIStMiShuaqvI9ISglFsJth2rDxASr6xUV16NUBNtqgrzPvBTFC1KTisZPRBoV4Bcyla1o1CpTVuoHqFwXL94hWLTKbTcfdVC02sFzSUCpaCEpLdapXQDaFzadq2qzbGq0W5QK2ysQr9msBq0yOysrNpQbiC+kUD4tar6wSIao5iIeNoLliUtRdCM5yAkoNRql9bBQLXITNNygIV3kBRTBUqOuC8Mh8XD5uSGa0AnZsx7kL36TdDHGdou4GduazNdN4xPboPpA4jXiEL2CDoquQ0tLXG4eyMzdJxHLwT/vTBt/I70UiVmGGWSVv2EIjLazb3FFFpYdYVtKBFOc1itZxsTAI2ozWhLSnDqWQ7EC5C9FVp4LnWizKxKURp1YTlGukH0yFGuIVR0qmKGKkIDKikFFNNtUINatKHcKv2ZQALlktTQs6v3YoUwCoGIft2hQW5u/olLY1xQhC9/Zv6Kza27CpUlt+wlabZggfWA+V3cr+sRscrUpcGHWcIRYp763esm1N3pUnCzRlW2zLItjBr7iti3s29xU5OF+7rHupR229i19ZM2Hu9U5XhKNk2rZa2lIDWtBaXGIBvcNfHgsDS7BqPd6pe2WwVCwRETnvj0UyjhrGYas1m9rLsWSGk8XQcspux1XRZZD/wCyp/Z/1SzLQKYEgy7tHdJwHQJilpFmueizEcLMmWWHa4niG/8AVW6xgf6HosDTFLaeijtLUjrSp9i491iyDZ3D0RBYGpf62pjb3LQ03T2OSp9i49x/cRtPVL2vRwc0tvPbOtri1wgzgdS19dU9/RYfpenvTbJGVTcSVpaLDARfqPnW914jgYQWaOu/ac77xB8k07SrFX1oxajGjLOcruew2WVHZZwhHSTFk6VbsV5Y4OCiFPZBJjS4+U/vmtfXLPlPd6pUrcHAxXdSB0y35T1Hqp9dt2Hu9VKkuHCa7JEIG3ouc3SDSfiB/FBV1LUwYOc3m/8AVdqcrOkgb1sOH7C5ptrbs3mxuIjvIWW6RBmHU3DdUIcOUHxSi3TJasl0JB9sZESDOwk+kqhbwRrMash0Lkot0zUw/RQkLmut2GrgRgehK2y0jMwN0k+SUWfICyYC54tjZ1wdg8yVbLZqy6E+KUW6THCMv3wWL+GQ6wuc63bJ6GUsa5ORd0PolFu0LQNYHVMWX+JUaIjOeC81Wc6PiqfldHPCF3voc0hlWq4kx2RMZ8uIWM4qGsJ5PW60D2jhsw6JV1f+mVxtLl/tqkXovb4+EZJRoJyDzyK1GPEJOXMu/wC+bWEcwiC1N2O6j1XnK9mdEinU4m6ABtxPklRSdra+PuyOctHirtTc9cbS3fwJWRaWfsrzdOyPGtgGcubj3ELdK0fK4GNg8h6ptTc9F7y39lT2rNq41KqI7We0BCq15+F7uh/RNpudkV27Sr9uzb4LgstU4E9Y/YWX2mP9kjrhHQptNzvutDdR7pWPfY2dR5Lhe21w08IP+SaoWlgHbI5kCOmCbTc6zbZwVPtzN08Vxza6Tsjzvd8zkkq1sYDF7Hc/DmQ4R0KbTc9GLSNg6+is2xuxv5v1XnG2nWLh+64O63vRGFoJ1kboartNw2A+yzn/ALWXuHy0t+Ij/JJ0HPOznA80ZlB8T7NvGB3QSqyKazflozqEj/ssOtbGjtNoiNhH6pes3EAtbO9pPiFH0t46BBTfYOMn2J1xeac8sNXRMU61FsgMYIHySOROBKXpWQice5uPVR1jdOB6RHcMFQeppelkBTk7WXfEwrFrouHadTG4sw6tCWdZhGNw7zE/qgGxUznTafwj9VA9RrUR9mkd7R6pg2hp+Frd0M/RcgWBn2QG8mjxCPTszpwcSBvMclQS0VX6oHGAEk+01R8Ibyfh/j5pypY362565B8SubWshnEt5wPAoN/WtVoxAn/6YcwG4dy+g2F5bZrO10B9QB7gDMa4k8e5fPbJoxtSoxsk3nAYNaRiccyvbC0X7ZVA+GmKdJo1di9e/uJ6BctXp10u3m/pNpGp7zWptaBBaLxqCMWNPwRhmuXTr1m/YH5gB3tXQ+k+i2m2Vnw2SW4wJwptGZ4LmPsrv6Y4keS6Y9Q55dyILdUA/lsB1G8COYDYQLTp60NECrRYPw49D4qn2IHWPyl3i1YFjx+LkWQOkhaQFv0ic4Q6rQvRBcL88QJgHgh+8PPw1nwcy39QulS0eTkW/hkFMHRZ+Ynme/BBxaTajnAPqVC3X8MxtAOEpmlg0hz6gMiIi7njJ6rqNpOGUnjKDVtDhmPFQIkfLfdj82Eb4AKA+y1XfN1PkF1ab51EjgUT3bWGnoUHma2iX7an5jH+SyzRFbU93D9gr0tSnOY5k/ohtbGfdirY4P1NW+1UeBy81tmhJze8n+p2HcV6L3pgGLnDhA8lhlpZ87jxE/4pY8+/Qu0kbr7iOl5UNCkZPIH3j6L0xoA/6PdIVe6DaO9LHoQ5n/sJOy9B7iFH2Zro7UmMi5xH5by5lV5PxVHGdgwPMGFTaAiYvapdBnq0rKuoLAB2i0HYYPnUUMZCmDhnLPVc6o2oAYYWgaw8+gC577MXZl52y4u7kHc9nTM3mNG/+GTzBCE6rTbgKlzc1tKT/aZXI9yiJc6OYCILA06g7mfVAw610ATNRzj/AFMHiGgKNtlmJE1cdhA/6pf6uaMqbeMn9VG0CMqbfzD9EQ06owmWvYRsuC94rTKzW45b4Hql2MdMXY5T4FafT2yNhM5bsEBX6QZ87z90DxjBLvtVI4S4nYRPkqNnacTBO8Y+EonsQMQ0Ebv9ygd+jbme2L7hiix9ScfsiAI2yVv6PWyakvaWmo8AYHtOILj5qWN4bZ6roP8AEcyn0l7ok5YAIWjiBUp541BE7ZER+9q55RduuHcR039JKU2mp2QB2e1t7DVxXWNs/FHOF6TT9AG0VCT8uo/IMsEq2zMjAmOC3j1DGXcuVTslP5jycR5ojbINQdxvFOsZqDXDeQ2P8kOoQMfaY6mz5BwVZCZYKZGN+djqhjpeVCz0W5dJ9SiDSEZg/ivd8nyVv0rTaJLQd1wx1jBBh1BuoAc1t1nd8vcUSyaSa8E+zGP9Y8EWnaiYIDQN93PlM8EUmaD9QHED1Qn2Z84uPP8A3guhVruJi+d91uA5hs60B9F5bg58bTH/ACCATbC4/b5i75hFFG79qY23e/BJCxVHYlxInMPcY3QAZRho6CcDOZLs/VVDjAzMwOQjwWHMpHPPu6JN1haQZEY5gH1xWfdmZBzvylQNm4Bhd44eBOKwDOMg74Z6oFxgGbp2wAfBZPs/mf8Am/RAzZtIPeYutwOIknMYZ49E5Tqvzind+64EcwfJZN4GbvJ9QDDYBkOiXDHO7TmUGgjW4O44NhFPX27ADnLSSPBCBac3GM8C4nwQmjAgBpBxvM7A7zit1KJgnDjrRAHV2TAk8ZPeFTqLc4GO28tU6AH2zsAgZ7kcMbkXAnDCJjkgWFFu0ci7y9UVlNxwYRwP+5Wary1xaGTP2hdiPuyCOYWHPJHZFN+0ZeOKoZNAziQDuYSeuxCuOmXVXADICmB3kpf2LcHBhBzcGvf4AeRW6bgRhfb+Y9bzQUBhWjJzjvf6ZKXhrcOQKCWE4Ehw3z/ywVVaDmgXXAD5RiJ4EuCAzLWHNuXZaxziIJBJcGyT0T2jqBc9l2AA9rnCXYgGcI8COmaStNlFN7odDAYjDEx2iMcZMlOaHqguF132wPiwwzGPguPMYO+W2dT5YqPwY+kNlJruIIBIbMg/KNYIK5Zs4xDqh4YQBGsmU19K9IXbS5ge1pAaSDgTLRAkrnHS9IYOrCcyCCRhqxGHELpj6Ycsu5Fp2JjshI3kZbgViro2mR2S4YgdkEAzljHehs0pRk3qgAJ+1gCdoIcO8JqjpOzjD2tPURIAdyMlaZcuvoRjCIaLx1m8R1aMOq6NKhTbEtYBG8uni4wkbdpGnMtcXY5S92B13RDe9BbXaCHe2ZDhiy4XY4H4REEYiSUHWFSiBekhs5nEyMMsYQ6toYWyxwJBPxQQN4DWmDxSNC2ACRUIBkEQ3qCZjVhK0+3BuDjJGAJYIMbHAmVARtrAMOfWBOtjjd4Q5rfGFs1rnxVK5bGE+zGvaY6yhVNL3wR2cNckYcCRPIIbNLubAlsTjdLThth2M9VR0KThUECqRhPau5cQcStMpOaDL3GMrrXHDVjJB5JVmlb2RjLEOkTsgGP7Uak6+Zu0zOZBI/fRAKtVZ9ov5hsf3NkID6rBi28ZG3f91O1KYh3wwMIDSY4wEIUHYFjWR93vxEhAmzSRkj2R66tpVm2HWWjdOXejilVBEtx1ZR0gLXsqmtjZ+6PVBu+WnGo67GE0wDntBxKL2nDslrtxaWnmkvrPCCKZE/f5wCtutrDk1o4sAHmR1QFdTcYEOB3Rj3QeqxUpumPZt4k49W4JZ9ueMgBwHnirZbKjgJc8n968JQdGyWZ+sMA23gTzkhVbqLWntOpuGohpPeMFizWUPgucQSRlUiTwnFNWyx3RrPNpPMuxUUk20UWxMOGwThtPaCG+0tB7LXXTsEHmMUtUo0nGDeDpyul0/lyTH1ewD+YcNQPrkqiNtQxhzm7ryxX0iY1nfMlDfTZOc8SCe9Ccacxh+It9UClpttTUXRv/ANoFJrycTvPJdilZ2nAjH8JHdq3qn6OkzLCM/hx63pCTXSxNTEuHVs96QQTrzPpgvS/QqldbHak1mxjjgBhvEDJJ17OPtNEj5nYcs07otrgHNY5zHEEMc2j7RrauF15usPDLInYs5+mlxy5uSv8A+hWcutz4j+XT4/DivMv0dOqdvZbq3yMF7bTlleXUzXg1fY0vaGQJqXe0eyIz3JCpZ25RO2ASB3K49QmXMy8bU0R8uG4Dzko9lpXc6rBGYOJ7zEr0rrFTMEgjiXN5gHBap2Rk4AHmR/xxWrRxzaKRAlwMcMN4MCFota8dl/JzYHJ2R5rvnRrIMNxGtoaM+IRKVgDf6fxajGwJY85TszpuuPOW4chit2axU2uhz2kHYQ0+PkvQOs7AYmDs/wBnHatHR7nAmmW4YS5neCY9EsIUNFU5wqAzqmSmholuV0EHaXT0yR7RZqgALWscRgSKpZ3AAd6E2haTdJYMJg4u8JjlCgG7Rd3+XSA3uBn980Wi2r9ogAf0tA5SPApmnaaoBvEgSJhjnRtkOjzWKtiD5N+oZxi8bk6uxewQDr2x9L4Gkk/aJnoCZXFqafM41DOIgAFnMFxxXfFhbEFrZO2k4g83EjqkxYjts7M8C0A8hfhAKy6UqOaSxzTtyBx3RnyTTbVU1s8PRDq08eyaLvujtTxBhLvbUn4R+UIGK5pY3GO6HriUSzWaSP4eG0E3jyEhdVuj3ziGgb7xPUuw6J06NaRBJy1HCeUE8FLHAqlgypk74vjqDEpVtpAzpncLvjgu9U0WRkGADIimCBvxeZHJBtVK6DfqwD8oawdQMeqo5wcHgTTG6Wx5qqwPyADnHil69ou/C9xB2i9PUeaXoW104SdstLfXyQPUn5AQN2PhrV1aTjmRzdl+GIHVKVNMsAguZP35HdIndCRdpMfZbTGqXNGP5SI6BB0KtO6Yc5je+UJ4LhAY4gZOBj+1syEGhbaxHZbSfwvdMHeqesjqxzpUhxqP/wAbuCqOcGubi1zxua17et70WPbVJ7N4E63Q4d0HrK9Q1jokMbeGsNA8cStGk54gyw7Q4Y8tSljjWGq8jtVDhrNOAOJdGC7Gj3PZUgztGESORVUpEtLXnDEuLQPIpb3W9VN9sYCMcYkwZEL5XxiZ/b91zD0eN63Y0zRqOcXBrz2QLwgDeLxnwXDa12x+OuXEnkWgDjKbt9J7DNIMAwlznAHHVjJRxY74HtH46wx8CN5Alej4fMz4+nP0qKZ1q3yRbRqA5NOOsHLc6TC6Asj7ouwTqLjPQgeIQfqmm8XbzDyBdwkklSnoWhTMyQR8z4E/dwB6L2OQRpWlxxdSAG0Xj3eqM3Rrj8TmO/BkdwLimHWihSb2QJIJ+GJ25DuCw3TDDAkY5i64eIQLOsdVrhcLsNQY1gMbcMufJMMtVYOuvpAgjU9rSBuj9EaoQ8Z1c82AiN28I9KhczNW6ci55nkPOUUhaLuHtLM4xrkPPUHuRaVGi8fy3tjMdpvHAGE9QILSe2YyvFxbxwJb1TVOprwjK7AJw1DdvwUsolZrEwRieRfHCS6CU5UDYN4gYZF0dVqnXcG3i133YF4b8YHelLU8saXRh/UabSD8xn1RSlbRVB5/lzhg4DA/olm6Pogm5TgjMlgHOTh4rItZPadUdGqHB4x1RTiOZK21174bx33WkDmMQqgFooPOECPvEzybCALN/S7v801XBAxB5AeZV04gdqN0jD+9EdGpaGgxDmnUQ5ocB91/6pyk8nWXARncDY2SBMpK2tfBPs5P3hJHO8VmhaOyBUDcMmlrfAeijToV3UxiYgwL+PS9+qUtjGAzcnYRmfXvQqttwwAgZDATwkBJ2mqSDJawGLvajHiDB6pCB1YjBk7swOiXq06ToB7O4sPkr98ukX3mNZD2QOIgnn3obNMUgTdqXidhJA8u5VF2alRLXXGtJHBo8Z7lo0yGiSxgBzkE8PhA6wk7Rai50l9QYwLraTcDvJLoPLJYfaWtbLy8wTAcXjXm5xujZgMNyo6lG00nNgVGOdqbfYNexpJGSxVrUQ0+0fSBOYGOO/s7vl5rzo02wuJDgJwwptw4ST1Q2aVc57ZF5omS27fGOGBZBHQpQ7jNJUQ4RVp1IOIDnlwG4NI6YIw04wkhjajzOZY5gA23nZdF591Zt7CmQZwcOyecZIb3VJgvcBM9n4p1Ek4dEodzSNvaBjDRhi28TOuXEgBC0fp4NcbrDV1XnEkxxvYZ5QuOKZntvc777i7PcRAXWsNEAwZPh6Ly+ZETpTfLppz8wekPpDVFaeywQOzEznlGIPFL6Q+lNqBApswnNwEd7Zn8SY0pRYKk3QctzuRCj6dMjAQdjo8V18eI/Sw/xnP1S4lTTNYgl9ZzSdTHEjm1wgcl0LH9JXiB7Vjhr7DgcsiWE+Cj2sghzac6u049AVdOzCMA0/dBHWDPguzLtUvpI27AIBOI+Ma8TLqYA5o1H6SU3ECRIzJEnfAa4kjdAXA9nTaQTTjaRE9XYp6z2ax1DL33TOAOB65KVA9DR0+wDE03Ez8zcPxHDoudatN1RH8MNYDiW1XDDcJAlLmlTYYpxd1fA7HdiVdqtbGYlrp+UnCPu3oUpR6Vay1oLqhB13qhd/zTlS00aTh/5d0AAXRBw1bQeZXn/rCmchO65l1JHet+9tjBuOyPRWh6uzW2nmyre4ho8GnuhCtdoDzN5jCMiT2uQkYrzT9KOGVPDdI80GrpBjsm4nbB5KUW9ANINbg5pf8A1YnnlHeie/jU3uHmvJi21CYaY3CP0TDLVV2TGZMBsDaYVpHbtFuYfivcpA8UIWjZTw/CuPV0kSMGYaiGyOZAKWNZ52fld6JQI60uJkivxD33RxKv65ZkapjfUBPfClCyUQCe0ZzugMPUEOVustJ2L2B3EY9TJPVFLi1UpJaRO92J4ZjvVijeImkBIzJZ3guB8VQsFIHssI3Q0jqQUy2q8YBxjYQ30VRijolrcWi6doEzzyTVGlUGwA7yOqw+0OPy/lQWkjIN5NCFI+x6g67jlTZHV6CdCNOJcRvLrx78Ew0O1QOAE+C2HP1uP75qLRUaOY05ipuMd2ITFx3yAbMAR0VuBnM9Sslh2oUILISMXRuDYHgo2lAiOYAnprWLm8nmp7JCkuYZ3evggm0Gm6Gme7wTDaQSWkKsOAA1A95XHXmNnL0eNpznnUG5c+XFoPXxAKgoEjIxsg+BCuwVZZzKNK1pzG2Kc9XCs8oKtsQ1jqP9I/ugGN7+39+K2471i8t2xSqdPaR+Q95LisuszTndO4A+pC2CrJ3JZTAsrPskjhHog+6uE3S08QB4JhWhQFGgRmBvz8yjimwZAjbgPEqlghCm6727TwgHyS5I+UdEYBVCpQbah1ZfvUSj++EZweICGUNwCWUYdpAnPDl6LHvp+buS5WVbKOKKBSVlVKQrUKDMKALSqEFqpCiiC4WXEAE7FpQtSVir5KU7e0jEOG4x5FbFtZtPRDNhaRmRifEpK1UHMjIzywXjzz1sOZqn0dPS8XU4iZt0TbmbT0XMtVaXOcNgjoqEDLqqvrz562WcVL3aXi4aU7sezVjtYbIMxMiE0be3f3eq5d9Xf3K46+eMVCZ+HpZ5TlPcugbeNhWrJaC8mREZQdW/DNIWcS8AjA4Z4z6LqUaQExhj5L0aGWpnNzPDw+Xp6OlG2MZuf7EUxUVyvW+cqFapRBIUUUQRZIVlUUFErBK0VgoKKxKtywVQ6tAKgqKgsqKpUlBcKKpVSg0osq0FqKSqlBTfM+JQ7TRDgJ1OacOIkcCtg+J8VHeY8VJiJjlYmYm44DNlZ8oWHWNmzvO1MrLjj08QsTp4e0Oka+p/KfvIXujPl6krYoM+UdEUrKsaeMfSEnW1J7yn7htotDpAgxGGyURuviqBx5KA+K1EUxMzPbYUIVKsFUWpKkhWUFKKiVSCyVguW1goMuWFshUUGCNyqFoqryoalSVFFBMVaiiCiVV5RRBJVhRRBAooogxfgHn4ora8AAtaRhOABOI15hRRZyxjLiViaU8iTExqnPuQ3ZhRRWOhtVKiiqK18lB5qKIq1YAUURFqoUUQUVFFEEVFRREYKwQooiswpCiio/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 dirty="0"/>
          </a:p>
        </p:txBody>
      </p:sp>
      <p:sp>
        <p:nvSpPr>
          <p:cNvPr id="44" name="Rectangle 43"/>
          <p:cNvSpPr/>
          <p:nvPr/>
        </p:nvSpPr>
        <p:spPr>
          <a:xfrm>
            <a:off x="359999" y="1440000"/>
            <a:ext cx="5487348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Keep it simple!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Tetrahedral structure with minimal bending moments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Modular – all components manufactured in factories, no fabrication in harbor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Components with dimensions and weights known from wind turbines, transported by road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Components assembled with bolts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Buoyancy with pressurized tanks – lightweight structures with no need for dimensioning to hydrostatic pressure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0000" y="1260000"/>
            <a:ext cx="3353789" cy="50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0399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0000" y="810000"/>
            <a:ext cx="84676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Onshore wind reference for concept</a:t>
            </a:r>
          </a:p>
        </p:txBody>
      </p:sp>
      <p:sp>
        <p:nvSpPr>
          <p:cNvPr id="6" name="Rectangle 5"/>
          <p:cNvSpPr/>
          <p:nvPr/>
        </p:nvSpPr>
        <p:spPr>
          <a:xfrm>
            <a:off x="359998" y="1440000"/>
            <a:ext cx="5417347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Onshore wind industry</a:t>
            </a:r>
          </a:p>
          <a:p>
            <a:pPr marL="342900" indent="-3429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Proven track record in continuous improvement and cost reductions</a:t>
            </a:r>
          </a:p>
          <a:p>
            <a:pPr marL="342900" indent="-3429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Currently offers lowest cost new capacity, Cost of Energy range $30 - $100 per MWh, competing favorably with coal, gas, nuclear</a:t>
            </a:r>
          </a:p>
          <a:p>
            <a:pPr marL="342900" indent="-342900">
              <a:spcAft>
                <a:spcPts val="2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Basis for low cost and high efficiency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en-US" altLang="da-DK" sz="2000" dirty="0">
                <a:latin typeface="Arial" pitchFamily="34" charset="0"/>
                <a:cs typeface="Arial" pitchFamily="34" charset="0"/>
              </a:rPr>
              <a:t>Standardization and modularization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en-US" altLang="da-DK" sz="2000" dirty="0">
                <a:latin typeface="Arial" pitchFamily="34" charset="0"/>
                <a:cs typeface="Arial" pitchFamily="34" charset="0"/>
              </a:rPr>
              <a:t>Industrialized manufacturing, components all factory-made, no fabrication on site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en-US" altLang="da-DK" sz="2000" dirty="0">
                <a:latin typeface="Arial" pitchFamily="34" charset="0"/>
                <a:cs typeface="Arial" pitchFamily="34" charset="0"/>
              </a:rPr>
              <a:t>Road or rail transportation of limited number (6-10) of main modules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en-US" altLang="da-DK" sz="2000" dirty="0">
                <a:latin typeface="Arial" pitchFamily="34" charset="0"/>
                <a:cs typeface="Arial" pitchFamily="34" charset="0"/>
              </a:rPr>
              <a:t>Main modules assembled on site by bolting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Installation of 500-ton structure in few days</a:t>
            </a:r>
          </a:p>
        </p:txBody>
      </p:sp>
      <p:pic>
        <p:nvPicPr>
          <p:cNvPr id="1026" name="Picture 2" descr="http://www.energy.siemens.com/hq/pool/hq/power-generation/renewables/wind-power/references/nz-westwind-500x500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83" r="25216"/>
          <a:stretch/>
        </p:blipFill>
        <p:spPr bwMode="auto">
          <a:xfrm>
            <a:off x="5940000" y="1557984"/>
            <a:ext cx="2887603" cy="46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13"/>
          <p:cNvSpPr txBox="1">
            <a:spLocks noChangeArrowheads="1"/>
          </p:cNvSpPr>
          <p:nvPr/>
        </p:nvSpPr>
        <p:spPr bwMode="auto">
          <a:xfrm>
            <a:off x="2595200" y="6291580"/>
            <a:ext cx="473551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>
            <a:spAutoFit/>
          </a:bodyPr>
          <a:lstStyle>
            <a:lvl1pPr eaLnBrk="0" hangingPunct="0">
              <a:lnSpc>
                <a:spcPct val="110000"/>
              </a:lnSpc>
              <a:buClr>
                <a:schemeClr val="accent1"/>
              </a:buClr>
              <a:buFont typeface="Arial" pitchFamily="34" charset="0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Font typeface="Wingdings" pitchFamily="2" charset="2"/>
              <a:buNone/>
            </a:pPr>
            <a:r>
              <a:rPr lang="en-US" altLang="da-DK" sz="1000" dirty="0">
                <a:solidFill>
                  <a:schemeClr val="tx1"/>
                </a:solidFill>
              </a:rPr>
              <a:t>Picture credit: Siemens</a:t>
            </a:r>
          </a:p>
        </p:txBody>
      </p:sp>
    </p:spTree>
    <p:extLst>
      <p:ext uri="{BB962C8B-B14F-4D97-AF65-F5344CB8AC3E}">
        <p14:creationId xmlns:p14="http://schemas.microsoft.com/office/powerpoint/2010/main" val="1876527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0000" y="810000"/>
            <a:ext cx="61714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The In-Float Concept 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4" descr="data:image/jpeg;base64,/9j/4AAQSkZJRgABAQAAAQABAAD/2wCEAAkGBhQSEBUUExQUFRUUFBQVFBcXFxgUFRYUFBQVFBUXFxQXHCYgGBkjGRQUHy8gJCcpLCwsFR4xNTAqNSYrLCkBCQoKDgwOFg8PGiwcHBwsLCwpLCwpKSkpKSkpKikpLCkpKSwpKSwsKSkpKSotKS0pKSksKSkqLC0pKSksLCksNf/AABEIAP8AxQMBIgACEQEDEQH/xAAbAAACAwEBAQAAAAAAAAAAAAADBAECBQAGB//EAEYQAAEDAQUEBgUKBAUEAwAAAAEAAhEDBBIhMUEFUWFxEyIygZGhBrHB0fAUFSMzQlJygrPhQ2JzslOSosLSFjSj8SQlg//EABkBAQEBAQEBAAAAAAAAAAAAAAABAgMEBf/EACkRAQACAgEDAgQHAAAAAAAAAAABERIhAgNBUQTBEzFh0QUiMkJx4fD/2gAMAwEAAhEDEQA/APbvKHCISgucvTDzDBmGaVqjFXFRcHygFUoYYFALSE+2mCquse5Ak2U1TRGWQ7kwyzpYWhRCeFmV22VSwgGplgvNg6fAKcbY1NWwmJbmMQN+8d/uWZ23x0Q+SqDY09ZodG45cxmOfuTYsYTJJ4sB1iJXfNZ1XoPkkKTRVtKed+buCsLFC16lNBdlBSymeGQoqtlXe6SQIJGMDEgckrT2gxz3Ma6XNwcACbpGhIEA8CUuFxmezgyFVz0Z7kB8xuWmXdIhOrKqllmBVRDaqlMNsg3rlBapaEM11zHg5ojKQRUMEpqnZSUEGMkYWkhFNU6LRmr/AChvBIuqyqFSi2n8qbGSXqW4aJdlnLsk5S2M4qaVFK1grQoEJNvo+8YxknrJYjkWmVJoixg5S+u0ahHr2YBpG8c8VkvslQZNaeN+P9pWW4jyWqlwri4x92pJvQLgqAgaGQSMxGOe9axcG9owRmCs6zUKzqrL4Yymx1QuioXOeA0jK6LvWu6otk2LReOkrN6Vz+sL/WDGnstDThliSZMnkpazED/ODNDPJUNsJ7LSfjetGhSY0QxjGjc1oHqCK6mShpjObUOYaPMqj7I5wIc4kEEECG4EQclpVbJxV22UBsqpcvMbN9EaFnnoaQaSIJkucRM4ucTuC0mUREELSLFU0Uio1Bz5cuc3ym5+rJq2EaYIL6LiIgFbos/Bd0QWrYp5d9m3hD6DcvVvDdQFmWxjdArEpTHulcrOfBUrSEW0kZqnoSchCLTouS1pUBFaxGZZnKwshUsoMWcqeiA1Rfkh4rvk5S1o3s2s0EYr0ja4heO6A6JwbQeBAEcVmYtYmmw7acOiAj0rZK88K2pxJ34rqdocAcTCmK29MbQ3epDWkaLDs1pAzlEFcnIwpiuQVutEAtBi85zf8z7qec8AcPYvMbftMPpgfart8A+964T9Gs8nAE+5Ig5S121QclcnDE4JGjagGy8FpOjhEcCRh5pqm+8JbBGZggyRoOOvcEQSi3qy7AnGMJHDDcrV6bXtgkxwJHjCgukILuCLJcBrTBy0AJ96cpOEahJlsGcV1S1u3+QVZaByS7ylG7RI7WIVTtBh0SixnNJQn0VUWwRggV65KqBVLIJXKQFyWLigisbGizPlxP2m+Sg2p+9XGVyhsh4XdIFkm0vGZCg2pxy9RKmJk2WvBV4G5YTbc7f7PYiNtT/vJiZNim0fagY6ZZwEUWVp1Cx6dqcfterkc0Vtpd9/yCkRcXC5Q122Bq42BqyDb3AfWHw/ZUO1X/4jvAK4ymUNY7OGiE/Z5GqSZtWrh9IfAe5GbtR5kOeCLpJECYASpguJYlRoq29oOLaNyebnN/5DwXvGUW6NHgvEbLYQ2tV1NdjQfwEE+ZHgto7aqffaOYj2LERMtzMQ261jDkjYLIGANY1rWm8QGgAXg4zgN8jwWc7bzx/EZ4fshV9tOZgHRdMjqXsNdNxKuMpcNZtEh7pcYMGMAATO4ToFLjjAAgA8NRgskbZdJJcMQMwBlOmmao/ajtHDInADfirRlDRqUzmlalI70qdqO+/5fsqm2O+9PxyWsZYuDPyQu1hVdY98QlzbXfePgPcqC0u++fL3JUlwabRjJUfSMzml/ljt6qbW73aexKkuDzHcFCQ+UvOXvUJiW84/bcnq3zw6NxHrE48UeltQZkkHXqx/pBcdE43ZxOPXOOsEH3KlfZTzl5G6Y/KQu2nLZY7SLjg7Ccrk8IILZ80Tp3x247gBuB60eSC/YrwQTVdyL3D1BM0tlNeO0DwM3e/Ke9NGwG7Su5vaTr2RO7AEop26yMXUx+Zpnwcq1diAD+GMdG0/9yC/0eYcQyfCByDWpoUO32CYq050BDmjv63ulHZtZrRL7RRb+Zo8ZcEsfRynlAB1A6QeMINp2BRHaY2eLxHi4gq6TZ1npHQj/uKRO8OaTHIOS1r9IqAyrMM4zIH+nPVL0tkUsYFI8A5rj3CVw2VSB7LBPL2podS9KKMG9aIA0Ik90j2LS2dtyj8nrVhVlsspXoJhz+sRg3OBos75p/pRoCJw5F0JGjs9xq1MJa260AANaXEXi664xkQAeJWeVajy69PjccuXiPeI93vbOQ3Zl6cHX6k8C6QceAC8sPSNpzrP5QPWBPgvX2il/wDWNbH8MCMNw7l4P5qbOJIJOEkNG7CCZWOn3Op2EO3KZaS51VoyAN4giNwEjFPbQtlNtZ/We4yPsOnIaALJdsKeyxpjUvvHwu+1FrbLqPeXuDJcZOY0A1J3LU5ZxX6am/51Xu59jrNo4/bDeLf+Rz7iistoEQ54nLBrvZ6lmUtnvG/Di0+uE0yyPy6QcnZjwcFqOMR8ks22u8uzc7mMO7DNOfLGtEl8cCY85WULM4DrPbvEEwf8zlLbE0xg3mcR3yVQ/wDOrScKoExAwx/1Kh2i4H6ynd8CPMJSnQYDF6n+V7Af7gmW7Nw4b5JP+mfWpoMUbZji5p3YH1l5nNXqW5xybAAz0S7NnHMY+I9YKmrs4mBfIM/ebPLRFQLQ7R90fgB85EqUSn6P8QeZPsK5Ak2rJ+jq0pGYY9sxzAlCrEO7dUmcYBnxx9iFR2nP2Ik7mB0b+sJnD90R1skwG1mxAm6I/wBLpVQcVwG9Sq+DrDyZ4eCrRtbiYZVk6ktfPl7lai+9iAZ0LqfhhewU1DGV3cXQxo44OJk92iBprCRJqgThk8eRhCdQa09qmSccT1iDugk+KVp1Tn9k6BzZMTj1AIHMFCrW6jPWa2Y3y4ToAQNP/aBqvTa4wIJ4Y/3GPJC+aQ4/Z0OLCD54Ktg2fSdLgJxzJwI0wB3oxfSaY+jb+Zoz4yEAatka3ACmDqSAPApMth32XDfBcMss96er7Sp3SGuDCM5fpzDsu5Zo2tQvw5zHbzDT3YunvhAcU25ubAGJJcGgDV0bgJPcnNoNFSoS0i6AGsxc03Gi62MYOAnLVZFq21ZjgXBoLheEXiWAyQLsnGANMynKW3qbzLajcYza69M6EmQpu2tYx5/39vaVXn5AQRg2kyImcW44nAnDTvXkIfEtc4jM9UEDxC9ZWqkWNztOiY4HHE3cZlkaDV2eMZLwrtuHpZHSXA3E3QRjuAaCe9Y6fdrqdjV6pexIaNcBrvhohHq1wIm73k+oFIs9IGOPVpPa6T17okjfGJ9S5u1HOMhrieLboxzJzHkutOZ4OOYoyDufOHKVWrBEdHuk9YQO9wB7pVflZcJcy9G5wMZbwNdAVL6swejukx9kOI/MCoCsswyuNO4wCR4ZeKk2GI7MHIdHe8EazGB1hnkJI8MfUqOfTkAtZyJDjHMkx4IAfN7PtCObWAeQwU/NrJAvME4NAfBPdIwRa1gpvGDMYkXJ8Y/ZWZQYI+iJ/mMzhyCAlHZ8Ai/hui95YnVAe9tPG/d5B48o9iJXA3ECezE446lsanTRRgMDPDqevLzQUbaZ7NV4Hf5SMlKYoAOzIMa3Y85g4RkSuUUB9lZF6Kh3BuI8iFn17Wxh+qdJxxLnEcwwEDvW/Vsc4hjSYPWDpdIOl1hjmgHZpcMcOLr9TnF1wOUadytoz/lILcmiYgPLRlqD/wCkKpso4F77s4AB4I7obPivQWbZkdsg7oaW7sJMqlbYTZktvcLocT3uMexLHlrZs/QPeScBi0DukguzSztlPGjnAZDqiTvJM49y9ayyljCG02tzwcQIBzN2mz2yqUrCTJvgSTEXvDrQraPIVdlVHN7AaPxif7SgUvRkA9bOdTj617Z1ke3E3ntOV1jMfzXwl/klR2lQTvAwHcZJ8UseYf6O/wCWcvforM9Hmkdlp7gABzwXobv81SMQRccD3fa0zQbTsjpHdp2Gfawng7NLGBV2BTYcxPIHlAPrRvkDMIBM6yGjzw8JWo/ZbWCR0k/laf7hPili9w/gux1ugnuughUeltO0AyyspGlUDrTQqXXQwN/+OwtIvA3jeDQ4TODx3eKe04gB7IzuubPHsgklfSjs1jbBfAcC5l4gue4Bzm4kMLoacSOqBmQvG2mjWAhgZvMh/hIcVy6cxum+d6tj0aZyaajtes4T4FN0rVBglw3kNy4E/spfs57j1u0Mx0j3DnkI8FXoXtwLZ5YnxLV1YNWeswmLsneTB8j6homW13N/htA3tJ8z70Gjs4VB1g8HcbjvK8Y8gi0di3HB158cZGO4tb61AOtVc8ZYRiYg+IPrCGzZzdXPOsXvZhPmtBzSJxeAM+o4+E4kYaK/yN+bekIzBDfWHGfLvQJNswx6gI7mnXMgT5qaFngYNgcHHUytRlme8YB7PvXmMOmc31NbZ5u/WSe+PBsqKUbbC3BueonHnEz8ZJcPe4mGMGU9kk65la4olzSCxhGIF04kfhqMInmpo7CaYhl3gWtB8WQljIbXdJvNpSMIww7hkuXoKuzGYYnvE+xcpZQdu9KabRhedjky692GGMGPek7H6WMrth9N1Eme01tRoE9XcMdwlebr+j9bsmoKYnKY45arQs2w6rWxTcyThMNBA1cXxeJ4DxVqFtr0LZSbUkPH814dEXcWsJE8/WnLVtZjTg7PCSyq/DUktETuOi8bV2VaKRJZUptOpzMawCr2DZ9p/wAWo44zJDhJ1Ez8BKLbz9rua6Gg1MpJaabAJwzmTPBCt22GwPoHuOoF4ifxAiO8Jez7NqtIJqVTGOAEbsYEHxKtaA+4QKlRoydB6MHmWtLtRnHJEJWnbdVohlK4RhjA54E8s9yRoW+2OcCKkE4kODKmGPAQru2VWuzTeyNCOsc85IV6VGpTb2A87+sSSdYLg0BUXtW1Hkdm86Y+jLoaN5FN+OOmJxXfO9WmIIgnIi6QQf5Xm/6ln2myV3GS2prAMEcc8u4I9kDhi5zt2RJ5BsgDwRDA285pLnXcIkBjr2OeN4AfGKtT9I6bngOe0DSQe+XkzPeqm0u+zgDgAS8vPdfIPcpZst9THoS4nMua0HxM+9SYHtLX6SUTYujHSB3RwD0VUCYiZLcuKwKDX4EuB5gEuGIyLgRK0bZ/2/8A+Z9QXjbVacA1priTnBpgid5k6L4P4N63qerjqTz/AG17/Z6vUcY41T0lW0wcWwcYxieF28fUlhtAyMMfwzhx1CXo7bfTpY1Wvng1544m6B4FUo+mDmmLoBM6Q53Ehz48BHFfep5l7TtCpnAABjrMeTG8ODu7GeShlvtFQECm527qhrRifzeCJZ9tVXBzurlieipgNH4w33pX5eAb5NSs4nEtuucN0dYADu8FRazW2oHGWEOGTnXwwnUXXuw8MZQLXbLZewqADNrWhjT/AJsZQazKtV0ipUYTPVc1wu8rpjzVvm5gH0r3kyJhzye8NwHeUQaj6S1WN+mZfERPVJ4k3SAd+mS0dkekdN7oFJ0nibpgfevQOSSZZWRLSDJwJvQBxjP/ADBLOszS/r1nAbmteR3RiOcppXo3bddfgtcwA4OaHVcYycABjEb07Q25TBDXPBiIIp1mzIxk3bszluXn27MMAMeSP56d6eEumO9DtOzC4C8HM4Rfb+VwaC3lgpUFvQWzalJzurWpgDDGq1pnWRJ9iheX/wCmXE/WT+ZwjzPsXJRag2pbG1C5ziZht0lgA5HOea0W7RrPGLSB/UB8qZACxLb6RuDy5hqu4uIpNOeAZSInvV9k+kNRruzF4ZdNfPdTe8knv7lRq1NuVxgBVcBl2S3vJbJ5YJqjaba8iGACMzge8NYIEceKStW1nub1q3Rje4EOHhIPikrQx9XO1NeONyOYaT5kIPQVtsOpUi6u9sjSm1zjI0gkR+YhYlX0vpkjo2F7iILqgqNGc/YkEZ6lZlbZlZkup1C7kJ8QHBscEraLNVf2s9+J8BmlFvV09tkDskzo17i3j2gR8Zodt9IJb9XBGpqPYN+bBJXkaOwDniOQB9ox7lo0djujAuc7cIMd4GHirSF7f6R2kzdeA3c1r3D/AMkpOn6T2hrh1bxz7AYTrHVAnwWsbASIF8mMhL28ZN1zR4q7LIWi9dPG6L0d7Wx5IGNn7YLAXOp3NcXuaZOhF2JyyKf+emlhLgxo1AcHE6jqufJPE48lj/LqzMGsAn74YwAHM4MnyTFO1sDw5wBOEgU+rGovsEnwEqD11tqfRAb6bj5D3LGtm0mYOewmcJDgZ7xis9/pPUcA1xs90NLZF8OIOGDHuHrWfRYL7j0TQ09m5UII3T1xJ5EL4H4L6Hq+ljqR1Yq69/u9XqOfHlWM20X7aogy6k05ATeOA0HVgLmbcpR1aV0cCyRu6pcJWfUNU9kMYOJcT34knxRadRsi8QXDUU3EeL8vHuX33lOM2sx+hJa7LG6PysGBz18Uaz7ao3uuLpGUSTP4Q0RHwVnG1VjhdaRoW3HYHQhzR4IFoIydgRlLYnxaB5IrWtXpGycG1IykmBlua0nxhdYdu4z0ZIOgJIBWbZ7AXCWSdT1g0CdIa1MO2JgCXR8bzkmhrjbmB6hB4uPra1Qzb0mAxzvzAmeUT5rFHorTc4TU8iddMFuUNiFrYZUIyEHIDUxq7nCmjZf50qh0sYBze9+W4TA8FeyvtBk3KeJwEkeMHLxQavo2JxqHndy5YEeSPQsPR9hzjzN1vfqUuCpCtm0qhdHR0hH3mF59YjJcm22epmalSTnd7PdeKlTKFqWNV2W5xM1iTuc1oB76bgi0tiUwCHlpOrQIHfAJPeSvQGmNyj5ONy5/FbwYlKkWgBjW3YjCWjvmPC6hu2Y6oTeNICMmy4Dj1QD5rfbZW/dCIKYGgU+KYPLP9GHRIqObuEAjuIaSEzZtlFoxayoSZLiMZ5mnivQlQQnxZMGc+gcIkRxB8nNI8lJs4MEuJjQkEd8ASnHU+Ci4pnK4QUqicLzvyy3LjiUu6gBkCDwAPqhY1X05gkdDEEjFwBw3i7gUvU9Oz/gjvcfctfmawejgnO9zwCobIwG/EEAkuwJykySvMH06f/hM8SkNpelNWs0swY0iCGjMcScYSI5GELu26XQCZHEA+testVehSkPdTB3Adbva0GF85R2kOwLo3n2xqVvkvHhG7fRtntp1G36RkEkSJGIzGKZNhaTJE+EjvhZ+wLVZ20xTpvbAc+A4w4guMEgxiRC2wVxmZSeNfMJlDmiNsgjIIgKtms3JUFzYW7gpNMccOaZDVR5S5KLOb8Zqj2/GCK5CLkspR2GvmVSSdSrPcFS/wRV2uK5DXItNYri1SoJURB5rmjmulcCgt4qHFdfUXuaCjnqt74hS524KAd8IEbDQa6n1mtd1qubQf4r96BafR+zOzpUxy6v9pCZ2e76PAfbq/rVEyeS1eyHmq/odZzlfHJ0/3ApCt6CfcqRwe32tPsXq7RXujskyQABmSfVzOAUNrbwWk6Z88QrnMDxv/Q9WY6SnlP2v+Kmr6EVGtc7pGdUE5O0E7l7EON7AfZ15qtv+qf8Agd/aVc5SXlKXoRUM/Sswc5uTvsuLd3BbvorYXUg8Odem6RoBjUbhP4ZWlZRnn9ZV/VcgbKMF3Jv99ZJ5TN2fRqXlYIfSBcKu7Fc1FVXN4rpKhzPjJAJ5CCXjRHLd3x4oRHNUBcO5Vc0I0BVcgHTaeS5XDlyK0L3BdiVJaBkPjkqOqkZ5b/fOXP1KIsGqZVRKtPxCCVEHgo6PiVIbuQVI3kKshWMalDNQIAbP7B/HW/WqItQH4hAsD+of6lb9Z6YlWQo9pvDkdeQ9qsacjH471Z3a/L7f2VC3fPqQc0Y5zgBgI8UO3VB0TxP2HeoooagW5n0T/wALvUUBrJUGOB+sq/qvS2ynYuw0b/dV96ZsQzgfxKv6r0HZDe1lkz11FfKNFjEVoQ8VcLKiFQCoDQVJACAVRLvcEao7ggFvxkgiEN4RLio5nFVQ2sXK7TwXIttC8Z/ddcnNSaa4sKiJayBhh8aIXTEHGOenfuUgO4eKsKW8zw0QSCoc5caOgOG7MLmiMDA3EDA+4oipaVU00VyCXbp9SKDs8dQ/1K36z0cmMyEnYZuuw/iVv1XpgUuCsoG+oC7PQesocbpUVGw4gA5DLmVxpkb/ABHtKKtd3nzQLdHRP/C71KetPZjiSEG2sPRPk/ZOnBIDVlrYGP8AEq/qvQNkOwPJn+5WsgGOB+sqfqvVdjtEHlT9RV8o0WunRXBVIbxVwBx8VkEaSrydyG1+4K/SIKOZvQ3NRYQqphAJwQ3MO9SavBQXyqK3guXSuRTwpH7ysaR5qkFSGlQWulWuqhpu4K4aiJAUuAyUFqH0Z3FBxEa+OPuPmoFUZQOehV20FDqQQLWA9V39Wt+q9Hc5KWOmYdqOlq6wfrHZ4I0icQRu3GePvhWRV7+t+X2/uqFxRj2sNB6z+yFUPCUFQUttFx6J/wCE+pGNYjRKbQtX0T/wlI+YNYwST/UqfqvQNl0JB5M/tRLDaHQc/rKm4fxHH2oeyeyZJyZr/IFfI0A0gYq7Hk6IjSrLKpYzeUYNQg6FYPPJE2s+AlzG4opQKtQjUckFS3gqlDdXOqE56qjBylCpVOS5CmmSuhTdAVXVAoJvqt5T0o+CpbU3BAN1c6Bc2odUZcAggMOpUOClzwEtaa7rrrnaum7uvQY84RFLIzB8f4tX+8ozqeELC2BVtF5/TYA4ga3iZOpwzWvUrnetTFSRYlOhAQKk8Vam6dSVz3LKgfJyc0ltjZj6lFzGEBxiNBgQSO9aJaqObGpViaCPo5s+pSpXasXr5dMyIMYeIJ70TZVMlp5U/wBNqZYDOqS2ODB5U/0me9au7RrCBmUYFLimuA4rKmFLXhAmVZlPkoGHPEYQgFoVyxUDEFCz4lDfT5I5QyNyqBNpcQuVugnVci2bNMk4ruh3I5CrJUA2UN6LEKCFwRHXlDo1UkqDG5AO434xUy0cFzku9iKHVLJm9irsYHYgyhixnNVLYOH7KhttMaKrgBz8Sl8dSrMbKDnO4qobKI4QhSUEWyk40nhhh5a4MxiHRgZ5rC9FbNXY94rSAWgNBM9Yd5jq4L0LSVR9PWFYnVJQ9+ERrwk7xcpgxgotGDaGg5eav0gSbKWO8q5s7jiTAUDYLYz9ikOadQlOgJU/I3aIC1agG5LOtY0k8sAufYozxUtoHdAVFmVOYXKzaa5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 dirty="0"/>
          </a:p>
        </p:txBody>
      </p:sp>
      <p:sp>
        <p:nvSpPr>
          <p:cNvPr id="4" name="AutoShape 6" descr="data:image/jpeg;base64,/9j/4AAQSkZJRgABAQAAAQABAAD/2wCEAAkGBhQSEBUUExQUFRUUFBQVFBcXFxgUFRYUFBQVFBUXFxQXHCYgGBkjGRQUHy8gJCcpLCwsFR4xNTAqNSYrLCkBCQoKDgwOFg8PGiwcHBwsLCwpLCwpKSkpKSkpKikpLCkpKSwpKSwsKSkpKSotKS0pKSksKSkqLC0pKSksLCksNf/AABEIAP8AxQMBIgACEQEDEQH/xAAbAAACAwEBAQAAAAAAAAAAAAADBAECBQAGB//EAEYQAAEDAQUEBgUKBAUEAwAAAAEAAhEDBBIhMUEFUWFxEyIygZGhBrHB0fAUFSMzQlJygrPhQ2JzslOSosLSFjSj8SQlg//EABkBAQEBAQEBAAAAAAAAAAAAAAABAgMEBf/EACkRAQACAgEDAgQHAAAAAAAAAAABERIhAgNBUQTBEzFh0QUiMkJx4fD/2gAMAwEAAhEDEQA/APbvKHCISgucvTDzDBmGaVqjFXFRcHygFUoYYFALSE+2mCquse5Ak2U1TRGWQ7kwyzpYWhRCeFmV22VSwgGplgvNg6fAKcbY1NWwmJbmMQN+8d/uWZ23x0Q+SqDY09ZodG45cxmOfuTYsYTJJ4sB1iJXfNZ1XoPkkKTRVtKed+buCsLFC16lNBdlBSymeGQoqtlXe6SQIJGMDEgckrT2gxz3Ma6XNwcACbpGhIEA8CUuFxmezgyFVz0Z7kB8xuWmXdIhOrKqllmBVRDaqlMNsg3rlBapaEM11zHg5ojKQRUMEpqnZSUEGMkYWkhFNU6LRmr/AChvBIuqyqFSi2n8qbGSXqW4aJdlnLsk5S2M4qaVFK1grQoEJNvo+8YxknrJYjkWmVJoixg5S+u0ahHr2YBpG8c8VkvslQZNaeN+P9pWW4jyWqlwri4x92pJvQLgqAgaGQSMxGOe9axcG9owRmCs6zUKzqrL4Yymx1QuioXOeA0jK6LvWu6otk2LReOkrN6Vz+sL/WDGnstDThliSZMnkpazED/ODNDPJUNsJ7LSfjetGhSY0QxjGjc1oHqCK6mShpjObUOYaPMqj7I5wIc4kEEECG4EQclpVbJxV22UBsqpcvMbN9EaFnnoaQaSIJkucRM4ucTuC0mUREELSLFU0Uio1Bz5cuc3ym5+rJq2EaYIL6LiIgFbos/Bd0QWrYp5d9m3hD6DcvVvDdQFmWxjdArEpTHulcrOfBUrSEW0kZqnoSchCLTouS1pUBFaxGZZnKwshUsoMWcqeiA1Rfkh4rvk5S1o3s2s0EYr0ja4heO6A6JwbQeBAEcVmYtYmmw7acOiAj0rZK88K2pxJ34rqdocAcTCmK29MbQ3epDWkaLDs1pAzlEFcnIwpiuQVutEAtBi85zf8z7qec8AcPYvMbftMPpgfart8A+964T9Gs8nAE+5Ig5S121QclcnDE4JGjagGy8FpOjhEcCRh5pqm+8JbBGZggyRoOOvcEQSi3qy7AnGMJHDDcrV6bXtgkxwJHjCgukILuCLJcBrTBy0AJ96cpOEahJlsGcV1S1u3+QVZaByS7ylG7RI7WIVTtBh0SixnNJQn0VUWwRggV65KqBVLIJXKQFyWLigisbGizPlxP2m+Sg2p+9XGVyhsh4XdIFkm0vGZCg2pxy9RKmJk2WvBV4G5YTbc7f7PYiNtT/vJiZNim0fagY6ZZwEUWVp1Cx6dqcfterkc0Vtpd9/yCkRcXC5Q122Bq42BqyDb3AfWHw/ZUO1X/4jvAK4ymUNY7OGiE/Z5GqSZtWrh9IfAe5GbtR5kOeCLpJECYASpguJYlRoq29oOLaNyebnN/5DwXvGUW6NHgvEbLYQ2tV1NdjQfwEE+ZHgto7aqffaOYj2LERMtzMQ261jDkjYLIGANY1rWm8QGgAXg4zgN8jwWc7bzx/EZ4fshV9tOZgHRdMjqXsNdNxKuMpcNZtEh7pcYMGMAATO4ToFLjjAAgA8NRgskbZdJJcMQMwBlOmmao/ajtHDInADfirRlDRqUzmlalI70qdqO+/5fsqm2O+9PxyWsZYuDPyQu1hVdY98QlzbXfePgPcqC0u++fL3JUlwabRjJUfSMzml/ljt6qbW73aexKkuDzHcFCQ+UvOXvUJiW84/bcnq3zw6NxHrE48UeltQZkkHXqx/pBcdE43ZxOPXOOsEH3KlfZTzl5G6Y/KQu2nLZY7SLjg7Ccrk8IILZ80Tp3x247gBuB60eSC/YrwQTVdyL3D1BM0tlNeO0DwM3e/Ke9NGwG7Su5vaTr2RO7AEop26yMXUx+Zpnwcq1diAD+GMdG0/9yC/0eYcQyfCByDWpoUO32CYq050BDmjv63ulHZtZrRL7RRb+Zo8ZcEsfRynlAB1A6QeMINp2BRHaY2eLxHi4gq6TZ1npHQj/uKRO8OaTHIOS1r9IqAyrMM4zIH+nPVL0tkUsYFI8A5rj3CVw2VSB7LBPL2podS9KKMG9aIA0Ik90j2LS2dtyj8nrVhVlsspXoJhz+sRg3OBos75p/pRoCJw5F0JGjs9xq1MJa260AANaXEXi664xkQAeJWeVajy69PjccuXiPeI93vbOQ3Zl6cHX6k8C6QceAC8sPSNpzrP5QPWBPgvX2il/wDWNbH8MCMNw7l4P5qbOJIJOEkNG7CCZWOn3Op2EO3KZaS51VoyAN4giNwEjFPbQtlNtZ/We4yPsOnIaALJdsKeyxpjUvvHwu+1FrbLqPeXuDJcZOY0A1J3LU5ZxX6am/51Xu59jrNo4/bDeLf+Rz7iistoEQ54nLBrvZ6lmUtnvG/Di0+uE0yyPy6QcnZjwcFqOMR8ks22u8uzc7mMO7DNOfLGtEl8cCY85WULM4DrPbvEEwf8zlLbE0xg3mcR3yVQ/wDOrScKoExAwx/1Kh2i4H6ynd8CPMJSnQYDF6n+V7Af7gmW7Nw4b5JP+mfWpoMUbZji5p3YH1l5nNXqW5xybAAz0S7NnHMY+I9YKmrs4mBfIM/ebPLRFQLQ7R90fgB85EqUSn6P8QeZPsK5Ak2rJ+jq0pGYY9sxzAlCrEO7dUmcYBnxx9iFR2nP2Ik7mB0b+sJnD90R1skwG1mxAm6I/wBLpVQcVwG9Sq+DrDyZ4eCrRtbiYZVk6ktfPl7lai+9iAZ0LqfhhewU1DGV3cXQxo44OJk92iBprCRJqgThk8eRhCdQa09qmSccT1iDugk+KVp1Tn9k6BzZMTj1AIHMFCrW6jPWa2Y3y4ToAQNP/aBqvTa4wIJ4Y/3GPJC+aQ4/Z0OLCD54Ktg2fSdLgJxzJwI0wB3oxfSaY+jb+Zoz4yEAatka3ACmDqSAPApMth32XDfBcMss96er7Sp3SGuDCM5fpzDsu5Zo2tQvw5zHbzDT3YunvhAcU25ubAGJJcGgDV0bgJPcnNoNFSoS0i6AGsxc03Gi62MYOAnLVZFq21ZjgXBoLheEXiWAyQLsnGANMynKW3qbzLajcYza69M6EmQpu2tYx5/39vaVXn5AQRg2kyImcW44nAnDTvXkIfEtc4jM9UEDxC9ZWqkWNztOiY4HHE3cZlkaDV2eMZLwrtuHpZHSXA3E3QRjuAaCe9Y6fdrqdjV6pexIaNcBrvhohHq1wIm73k+oFIs9IGOPVpPa6T17okjfGJ9S5u1HOMhrieLboxzJzHkutOZ4OOYoyDufOHKVWrBEdHuk9YQO9wB7pVflZcJcy9G5wMZbwNdAVL6swejukx9kOI/MCoCsswyuNO4wCR4ZeKk2GI7MHIdHe8EazGB1hnkJI8MfUqOfTkAtZyJDjHMkx4IAfN7PtCObWAeQwU/NrJAvME4NAfBPdIwRa1gpvGDMYkXJ8Y/ZWZQYI+iJ/mMzhyCAlHZ8Ai/hui95YnVAe9tPG/d5B48o9iJXA3ECezE446lsanTRRgMDPDqevLzQUbaZ7NV4Hf5SMlKYoAOzIMa3Y85g4RkSuUUB9lZF6Kh3BuI8iFn17Wxh+qdJxxLnEcwwEDvW/Vsc4hjSYPWDpdIOl1hjmgHZpcMcOLr9TnF1wOUadytoz/lILcmiYgPLRlqD/wCkKpso4F77s4AB4I7obPivQWbZkdsg7oaW7sJMqlbYTZktvcLocT3uMexLHlrZs/QPeScBi0DukguzSztlPGjnAZDqiTvJM49y9ayyljCG02tzwcQIBzN2mz2yqUrCTJvgSTEXvDrQraPIVdlVHN7AaPxif7SgUvRkA9bOdTj617Z1ke3E3ntOV1jMfzXwl/klR2lQTvAwHcZJ8UseYf6O/wCWcvforM9Hmkdlp7gABzwXobv81SMQRccD3fa0zQbTsjpHdp2Gfawng7NLGBV2BTYcxPIHlAPrRvkDMIBM6yGjzw8JWo/ZbWCR0k/laf7hPili9w/gux1ugnuughUeltO0AyyspGlUDrTQqXXQwN/+OwtIvA3jeDQ4TODx3eKe04gB7IzuubPHsgklfSjs1jbBfAcC5l4gue4Bzm4kMLoacSOqBmQvG2mjWAhgZvMh/hIcVy6cxum+d6tj0aZyaajtes4T4FN0rVBglw3kNy4E/spfs57j1u0Mx0j3DnkI8FXoXtwLZ5YnxLV1YNWeswmLsneTB8j6homW13N/htA3tJ8z70Gjs4VB1g8HcbjvK8Y8gi0di3HB158cZGO4tb61AOtVc8ZYRiYg+IPrCGzZzdXPOsXvZhPmtBzSJxeAM+o4+E4kYaK/yN+bekIzBDfWHGfLvQJNswx6gI7mnXMgT5qaFngYNgcHHUytRlme8YB7PvXmMOmc31NbZ5u/WSe+PBsqKUbbC3BueonHnEz8ZJcPe4mGMGU9kk65la4olzSCxhGIF04kfhqMInmpo7CaYhl3gWtB8WQljIbXdJvNpSMIww7hkuXoKuzGYYnvE+xcpZQdu9KabRhedjky692GGMGPek7H6WMrth9N1Eme01tRoE9XcMdwlebr+j9bsmoKYnKY45arQs2w6rWxTcyThMNBA1cXxeJ4DxVqFtr0LZSbUkPH814dEXcWsJE8/WnLVtZjTg7PCSyq/DUktETuOi8bV2VaKRJZUptOpzMawCr2DZ9p/wAWo44zJDhJ1Ez8BKLbz9rua6Gg1MpJaabAJwzmTPBCt22GwPoHuOoF4ifxAiO8Jez7NqtIJqVTGOAEbsYEHxKtaA+4QKlRoydB6MHmWtLtRnHJEJWnbdVohlK4RhjA54E8s9yRoW+2OcCKkE4kODKmGPAQru2VWuzTeyNCOsc85IV6VGpTb2A87+sSSdYLg0BUXtW1Hkdm86Y+jLoaN5FN+OOmJxXfO9WmIIgnIi6QQf5Xm/6ln2myV3GS2prAMEcc8u4I9kDhi5zt2RJ5BsgDwRDA285pLnXcIkBjr2OeN4AfGKtT9I6bngOe0DSQe+XkzPeqm0u+zgDgAS8vPdfIPcpZst9THoS4nMua0HxM+9SYHtLX6SUTYujHSB3RwD0VUCYiZLcuKwKDX4EuB5gEuGIyLgRK0bZ/2/8A+Z9QXjbVacA1priTnBpgid5k6L4P4N63qerjqTz/AG17/Z6vUcY41T0lW0wcWwcYxieF28fUlhtAyMMfwzhx1CXo7bfTpY1Wvng1544m6B4FUo+mDmmLoBM6Q53Ehz48BHFfep5l7TtCpnAABjrMeTG8ODu7GeShlvtFQECm527qhrRifzeCJZ9tVXBzurlieipgNH4w33pX5eAb5NSs4nEtuucN0dYADu8FRazW2oHGWEOGTnXwwnUXXuw8MZQLXbLZewqADNrWhjT/AJsZQazKtV0ipUYTPVc1wu8rpjzVvm5gH0r3kyJhzye8NwHeUQaj6S1WN+mZfERPVJ4k3SAd+mS0dkekdN7oFJ0nibpgfevQOSSZZWRLSDJwJvQBxjP/ADBLOszS/r1nAbmteR3RiOcppXo3bddfgtcwA4OaHVcYycABjEb07Q25TBDXPBiIIp1mzIxk3bszluXn27MMAMeSP56d6eEumO9DtOzC4C8HM4Rfb+VwaC3lgpUFvQWzalJzurWpgDDGq1pnWRJ9iheX/wCmXE/WT+ZwjzPsXJRag2pbG1C5ziZht0lgA5HOea0W7RrPGLSB/UB8qZACxLb6RuDy5hqu4uIpNOeAZSInvV9k+kNRruzF4ZdNfPdTe8knv7lRq1NuVxgBVcBl2S3vJbJ5YJqjaba8iGACMzge8NYIEceKStW1nub1q3Rje4EOHhIPikrQx9XO1NeONyOYaT5kIPQVtsOpUi6u9sjSm1zjI0gkR+YhYlX0vpkjo2F7iILqgqNGc/YkEZ6lZlbZlZkup1C7kJ8QHBscEraLNVf2s9+J8BmlFvV09tkDskzo17i3j2gR8Zodt9IJb9XBGpqPYN+bBJXkaOwDniOQB9ox7lo0djujAuc7cIMd4GHirSF7f6R2kzdeA3c1r3D/AMkpOn6T2hrh1bxz7AYTrHVAnwWsbASIF8mMhL28ZN1zR4q7LIWi9dPG6L0d7Wx5IGNn7YLAXOp3NcXuaZOhF2JyyKf+emlhLgxo1AcHE6jqufJPE48lj/LqzMGsAn74YwAHM4MnyTFO1sDw5wBOEgU+rGovsEnwEqD11tqfRAb6bj5D3LGtm0mYOewmcJDgZ7xis9/pPUcA1xs90NLZF8OIOGDHuHrWfRYL7j0TQ09m5UII3T1xJ5EL4H4L6Hq+ljqR1Yq69/u9XqOfHlWM20X7aogy6k05ATeOA0HVgLmbcpR1aV0cCyRu6pcJWfUNU9kMYOJcT34knxRadRsi8QXDUU3EeL8vHuX33lOM2sx+hJa7LG6PysGBz18Uaz7ao3uuLpGUSTP4Q0RHwVnG1VjhdaRoW3HYHQhzR4IFoIydgRlLYnxaB5IrWtXpGycG1IykmBlua0nxhdYdu4z0ZIOgJIBWbZ7AXCWSdT1g0CdIa1MO2JgCXR8bzkmhrjbmB6hB4uPra1Qzb0mAxzvzAmeUT5rFHorTc4TU8iddMFuUNiFrYZUIyEHIDUxq7nCmjZf50qh0sYBze9+W4TA8FeyvtBk3KeJwEkeMHLxQavo2JxqHndy5YEeSPQsPR9hzjzN1vfqUuCpCtm0qhdHR0hH3mF59YjJcm22epmalSTnd7PdeKlTKFqWNV2W5xM1iTuc1oB76bgi0tiUwCHlpOrQIHfAJPeSvQGmNyj5ONy5/FbwYlKkWgBjW3YjCWjvmPC6hu2Y6oTeNICMmy4Dj1QD5rfbZW/dCIKYGgU+KYPLP9GHRIqObuEAjuIaSEzZtlFoxayoSZLiMZ5mnivQlQQnxZMGc+gcIkRxB8nNI8lJs4MEuJjQkEd8ASnHU+Ci4pnK4QUqicLzvyy3LjiUu6gBkCDwAPqhY1X05gkdDEEjFwBw3i7gUvU9Oz/gjvcfctfmawejgnO9zwCobIwG/EEAkuwJykySvMH06f/hM8SkNpelNWs0swY0iCGjMcScYSI5GELu26XQCZHEA+testVehSkPdTB3Adbva0GF85R2kOwLo3n2xqVvkvHhG7fRtntp1G36RkEkSJGIzGKZNhaTJE+EjvhZ+wLVZ20xTpvbAc+A4w4guMEgxiRC2wVxmZSeNfMJlDmiNsgjIIgKtms3JUFzYW7gpNMccOaZDVR5S5KLOb8Zqj2/GCK5CLkspR2GvmVSSdSrPcFS/wRV2uK5DXItNYri1SoJURB5rmjmulcCgt4qHFdfUXuaCjnqt74hS524KAd8IEbDQa6n1mtd1qubQf4r96BafR+zOzpUxy6v9pCZ2e76PAfbq/rVEyeS1eyHmq/odZzlfHJ0/3ApCt6CfcqRwe32tPsXq7RXujskyQABmSfVzOAUNrbwWk6Z88QrnMDxv/Q9WY6SnlP2v+Kmr6EVGtc7pGdUE5O0E7l7EON7AfZ15qtv+qf8Agd/aVc5SXlKXoRUM/Sswc5uTvsuLd3BbvorYXUg8Odem6RoBjUbhP4ZWlZRnn9ZV/VcgbKMF3Jv99ZJ5TN2fRqXlYIfSBcKu7Fc1FVXN4rpKhzPjJAJ5CCXjRHLd3x4oRHNUBcO5Vc0I0BVcgHTaeS5XDlyK0L3BdiVJaBkPjkqOqkZ5b/fOXP1KIsGqZVRKtPxCCVEHgo6PiVIbuQVI3kKshWMalDNQIAbP7B/HW/WqItQH4hAsD+of6lb9Z6YlWQo9pvDkdeQ9qsacjH471Z3a/L7f2VC3fPqQc0Y5zgBgI8UO3VB0TxP2HeoooagW5n0T/wALvUUBrJUGOB+sq/qvS2ynYuw0b/dV96ZsQzgfxKv6r0HZDe1lkz11FfKNFjEVoQ8VcLKiFQCoDQVJACAVRLvcEao7ggFvxkgiEN4RLio5nFVQ2sXK7TwXIttC8Z/ddcnNSaa4sKiJayBhh8aIXTEHGOenfuUgO4eKsKW8zw0QSCoc5caOgOG7MLmiMDA3EDA+4oipaVU00VyCXbp9SKDs8dQ/1K36z0cmMyEnYZuuw/iVv1XpgUuCsoG+oC7PQesocbpUVGw4gA5DLmVxpkb/ABHtKKtd3nzQLdHRP/C71KetPZjiSEG2sPRPk/ZOnBIDVlrYGP8AEq/qvQNkOwPJn+5WsgGOB+sqfqvVdjtEHlT9RV8o0WunRXBVIbxVwBx8VkEaSrydyG1+4K/SIKOZvQ3NRYQqphAJwQ3MO9SavBQXyqK3guXSuRTwpH7ysaR5qkFSGlQWulWuqhpu4K4aiJAUuAyUFqH0Z3FBxEa+OPuPmoFUZQOehV20FDqQQLWA9V39Wt+q9Hc5KWOmYdqOlq6wfrHZ4I0icQRu3GePvhWRV7+t+X2/uqFxRj2sNB6z+yFUPCUFQUttFx6J/wCE+pGNYjRKbQtX0T/wlI+YNYwST/UqfqvQNl0JB5M/tRLDaHQc/rKm4fxHH2oeyeyZJyZr/IFfI0A0gYq7Hk6IjSrLKpYzeUYNQg6FYPPJE2s+AlzG4opQKtQjUckFS3gqlDdXOqE56qjBylCpVOS5CmmSuhTdAVXVAoJvqt5T0o+CpbU3BAN1c6Bc2odUZcAggMOpUOClzwEtaa7rrrnaum7uvQY84RFLIzB8f4tX+8ozqeELC2BVtF5/TYA4ga3iZOpwzWvUrnetTFSRYlOhAQKk8Vam6dSVz3LKgfJyc0ltjZj6lFzGEBxiNBgQSO9aJaqObGpViaCPo5s+pSpXasXr5dMyIMYeIJ70TZVMlp5U/wBNqZYDOqS2ODB5U/0me9au7RrCBmUYFLimuA4rKmFLXhAmVZlPkoGHPEYQgFoVyxUDEFCz4lDfT5I5QyNyqBNpcQuVugnVci2bNMk4ruh3I5CrJUA2UN6LEKCFwRHXlDo1UkqDG5AO434xUy0cFzku9iKHVLJm9irsYHYgyhixnNVLYOH7KhttMaKrgBz8Sl8dSrMbKDnO4qobKI4QhSUEWyk40nhhh5a4MxiHRgZ5rC9FbNXY94rSAWgNBM9Yd5jq4L0LSVR9PWFYnVJQ9+ERrwk7xcpgxgotGDaGg5eav0gSbKWO8q5s7jiTAUDYLYz9ikOadQlOgJU/I3aIC1agG5LOtY0k8sAufYozxUtoHdAVFmVOYXKzaa5B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 dirty="0"/>
          </a:p>
        </p:txBody>
      </p:sp>
      <p:sp>
        <p:nvSpPr>
          <p:cNvPr id="5" name="AutoShape 8" descr="data:image/jpeg;base64,/9j/4AAQSkZJRgABAQAAAQABAAD/2wCEAAkGBhQSEBUUExQUFRUUFBQVFBcXFxgUFRYUFBQVFBUXFxQXHCYgGBkjGRQUHy8gJCcpLCwsFR4xNTAqNSYrLCkBCQoKDgwOFg8PGiwcHBwsLCwpLCwpKSkpKSkpKikpLCkpKSwpKSwsKSkpKSotKS0pKSksKSkqLC0pKSksLCksNf/AABEIAP8AxQMBIgACEQEDEQH/xAAbAAACAwEBAQAAAAAAAAAAAAADBAECBQAGB//EAEYQAAEDAQUEBgUKBAUEAwAAAAEAAhEDBBIhMUEFUWFxEyIygZGhBrHB0fAUFSMzQlJygrPhQ2JzslOSosLSFjSj8SQlg//EABkBAQEBAQEBAAAAAAAAAAAAAAABAgMEBf/EACkRAQACAgEDAgQHAAAAAAAAAAABERIhAgNBUQTBEzFh0QUiMkJx4fD/2gAMAwEAAhEDEQA/APbvKHCISgucvTDzDBmGaVqjFXFRcHygFUoYYFALSE+2mCquse5Ak2U1TRGWQ7kwyzpYWhRCeFmV22VSwgGplgvNg6fAKcbY1NWwmJbmMQN+8d/uWZ23x0Q+SqDY09ZodG45cxmOfuTYsYTJJ4sB1iJXfNZ1XoPkkKTRVtKed+buCsLFC16lNBdlBSymeGQoqtlXe6SQIJGMDEgckrT2gxz3Ma6XNwcACbpGhIEA8CUuFxmezgyFVz0Z7kB8xuWmXdIhOrKqllmBVRDaqlMNsg3rlBapaEM11zHg5ojKQRUMEpqnZSUEGMkYWkhFNU6LRmr/AChvBIuqyqFSi2n8qbGSXqW4aJdlnLsk5S2M4qaVFK1grQoEJNvo+8YxknrJYjkWmVJoixg5S+u0ahHr2YBpG8c8VkvslQZNaeN+P9pWW4jyWqlwri4x92pJvQLgqAgaGQSMxGOe9axcG9owRmCs6zUKzqrL4Yymx1QuioXOeA0jK6LvWu6otk2LReOkrN6Vz+sL/WDGnstDThliSZMnkpazED/ODNDPJUNsJ7LSfjetGhSY0QxjGjc1oHqCK6mShpjObUOYaPMqj7I5wIc4kEEECG4EQclpVbJxV22UBsqpcvMbN9EaFnnoaQaSIJkucRM4ucTuC0mUREELSLFU0Uio1Bz5cuc3ym5+rJq2EaYIL6LiIgFbos/Bd0QWrYp5d9m3hD6DcvVvDdQFmWxjdArEpTHulcrOfBUrSEW0kZqnoSchCLTouS1pUBFaxGZZnKwshUsoMWcqeiA1Rfkh4rvk5S1o3s2s0EYr0ja4heO6A6JwbQeBAEcVmYtYmmw7acOiAj0rZK88K2pxJ34rqdocAcTCmK29MbQ3epDWkaLDs1pAzlEFcnIwpiuQVutEAtBi85zf8z7qec8AcPYvMbftMPpgfart8A+964T9Gs8nAE+5Ig5S121QclcnDE4JGjagGy8FpOjhEcCRh5pqm+8JbBGZggyRoOOvcEQSi3qy7AnGMJHDDcrV6bXtgkxwJHjCgukILuCLJcBrTBy0AJ96cpOEahJlsGcV1S1u3+QVZaByS7ylG7RI7WIVTtBh0SixnNJQn0VUWwRggV65KqBVLIJXKQFyWLigisbGizPlxP2m+Sg2p+9XGVyhsh4XdIFkm0vGZCg2pxy9RKmJk2WvBV4G5YTbc7f7PYiNtT/vJiZNim0fagY6ZZwEUWVp1Cx6dqcfterkc0Vtpd9/yCkRcXC5Q122Bq42BqyDb3AfWHw/ZUO1X/4jvAK4ymUNY7OGiE/Z5GqSZtWrh9IfAe5GbtR5kOeCLpJECYASpguJYlRoq29oOLaNyebnN/5DwXvGUW6NHgvEbLYQ2tV1NdjQfwEE+ZHgto7aqffaOYj2LERMtzMQ261jDkjYLIGANY1rWm8QGgAXg4zgN8jwWc7bzx/EZ4fshV9tOZgHRdMjqXsNdNxKuMpcNZtEh7pcYMGMAATO4ToFLjjAAgA8NRgskbZdJJcMQMwBlOmmao/ajtHDInADfirRlDRqUzmlalI70qdqO+/5fsqm2O+9PxyWsZYuDPyQu1hVdY98QlzbXfePgPcqC0u++fL3JUlwabRjJUfSMzml/ljt6qbW73aexKkuDzHcFCQ+UvOXvUJiW84/bcnq3zw6NxHrE48UeltQZkkHXqx/pBcdE43ZxOPXOOsEH3KlfZTzl5G6Y/KQu2nLZY7SLjg7Ccrk8IILZ80Tp3x247gBuB60eSC/YrwQTVdyL3D1BM0tlNeO0DwM3e/Ke9NGwG7Su5vaTr2RO7AEop26yMXUx+Zpnwcq1diAD+GMdG0/9yC/0eYcQyfCByDWpoUO32CYq050BDmjv63ulHZtZrRL7RRb+Zo8ZcEsfRynlAB1A6QeMINp2BRHaY2eLxHi4gq6TZ1npHQj/uKRO8OaTHIOS1r9IqAyrMM4zIH+nPVL0tkUsYFI8A5rj3CVw2VSB7LBPL2podS9KKMG9aIA0Ik90j2LS2dtyj8nrVhVlsspXoJhz+sRg3OBos75p/pRoCJw5F0JGjs9xq1MJa260AANaXEXi664xkQAeJWeVajy69PjccuXiPeI93vbOQ3Zl6cHX6k8C6QceAC8sPSNpzrP5QPWBPgvX2il/wDWNbH8MCMNw7l4P5qbOJIJOEkNG7CCZWOn3Op2EO3KZaS51VoyAN4giNwEjFPbQtlNtZ/We4yPsOnIaALJdsKeyxpjUvvHwu+1FrbLqPeXuDJcZOY0A1J3LU5ZxX6am/51Xu59jrNo4/bDeLf+Rz7iistoEQ54nLBrvZ6lmUtnvG/Di0+uE0yyPy6QcnZjwcFqOMR8ks22u8uzc7mMO7DNOfLGtEl8cCY85WULM4DrPbvEEwf8zlLbE0xg3mcR3yVQ/wDOrScKoExAwx/1Kh2i4H6ynd8CPMJSnQYDF6n+V7Af7gmW7Nw4b5JP+mfWpoMUbZji5p3YH1l5nNXqW5xybAAz0S7NnHMY+I9YKmrs4mBfIM/ebPLRFQLQ7R90fgB85EqUSn6P8QeZPsK5Ak2rJ+jq0pGYY9sxzAlCrEO7dUmcYBnxx9iFR2nP2Ik7mB0b+sJnD90R1skwG1mxAm6I/wBLpVQcVwG9Sq+DrDyZ4eCrRtbiYZVk6ktfPl7lai+9iAZ0LqfhhewU1DGV3cXQxo44OJk92iBprCRJqgThk8eRhCdQa09qmSccT1iDugk+KVp1Tn9k6BzZMTj1AIHMFCrW6jPWa2Y3y4ToAQNP/aBqvTa4wIJ4Y/3GPJC+aQ4/Z0OLCD54Ktg2fSdLgJxzJwI0wB3oxfSaY+jb+Zoz4yEAatka3ACmDqSAPApMth32XDfBcMss96er7Sp3SGuDCM5fpzDsu5Zo2tQvw5zHbzDT3YunvhAcU25ubAGJJcGgDV0bgJPcnNoNFSoS0i6AGsxc03Gi62MYOAnLVZFq21ZjgXBoLheEXiWAyQLsnGANMynKW3qbzLajcYza69M6EmQpu2tYx5/39vaVXn5AQRg2kyImcW44nAnDTvXkIfEtc4jM9UEDxC9ZWqkWNztOiY4HHE3cZlkaDV2eMZLwrtuHpZHSXA3E3QRjuAaCe9Y6fdrqdjV6pexIaNcBrvhohHq1wIm73k+oFIs9IGOPVpPa6T17okjfGJ9S5u1HOMhrieLboxzJzHkutOZ4OOYoyDufOHKVWrBEdHuk9YQO9wB7pVflZcJcy9G5wMZbwNdAVL6swejukx9kOI/MCoCsswyuNO4wCR4ZeKk2GI7MHIdHe8EazGB1hnkJI8MfUqOfTkAtZyJDjHMkx4IAfN7PtCObWAeQwU/NrJAvME4NAfBPdIwRa1gpvGDMYkXJ8Y/ZWZQYI+iJ/mMzhyCAlHZ8Ai/hui95YnVAe9tPG/d5B48o9iJXA3ECezE446lsanTRRgMDPDqevLzQUbaZ7NV4Hf5SMlKYoAOzIMa3Y85g4RkSuUUB9lZF6Kh3BuI8iFn17Wxh+qdJxxLnEcwwEDvW/Vsc4hjSYPWDpdIOl1hjmgHZpcMcOLr9TnF1wOUadytoz/lILcmiYgPLRlqD/wCkKpso4F77s4AB4I7obPivQWbZkdsg7oaW7sJMqlbYTZktvcLocT3uMexLHlrZs/QPeScBi0DukguzSztlPGjnAZDqiTvJM49y9ayyljCG02tzwcQIBzN2mz2yqUrCTJvgSTEXvDrQraPIVdlVHN7AaPxif7SgUvRkA9bOdTj617Z1ke3E3ntOV1jMfzXwl/klR2lQTvAwHcZJ8UseYf6O/wCWcvforM9Hmkdlp7gABzwXobv81SMQRccD3fa0zQbTsjpHdp2Gfawng7NLGBV2BTYcxPIHlAPrRvkDMIBM6yGjzw8JWo/ZbWCR0k/laf7hPili9w/gux1ugnuughUeltO0AyyspGlUDrTQqXXQwN/+OwtIvA3jeDQ4TODx3eKe04gB7IzuubPHsgklfSjs1jbBfAcC5l4gue4Bzm4kMLoacSOqBmQvG2mjWAhgZvMh/hIcVy6cxum+d6tj0aZyaajtes4T4FN0rVBglw3kNy4E/spfs57j1u0Mx0j3DnkI8FXoXtwLZ5YnxLV1YNWeswmLsneTB8j6homW13N/htA3tJ8z70Gjs4VB1g8HcbjvK8Y8gi0di3HB158cZGO4tb61AOtVc8ZYRiYg+IPrCGzZzdXPOsXvZhPmtBzSJxeAM+o4+E4kYaK/yN+bekIzBDfWHGfLvQJNswx6gI7mnXMgT5qaFngYNgcHHUytRlme8YB7PvXmMOmc31NbZ5u/WSe+PBsqKUbbC3BueonHnEz8ZJcPe4mGMGU9kk65la4olzSCxhGIF04kfhqMInmpo7CaYhl3gWtB8WQljIbXdJvNpSMIww7hkuXoKuzGYYnvE+xcpZQdu9KabRhedjky692GGMGPek7H6WMrth9N1Eme01tRoE9XcMdwlebr+j9bsmoKYnKY45arQs2w6rWxTcyThMNBA1cXxeJ4DxVqFtr0LZSbUkPH814dEXcWsJE8/WnLVtZjTg7PCSyq/DUktETuOi8bV2VaKRJZUptOpzMawCr2DZ9p/wAWo44zJDhJ1Ez8BKLbz9rua6Gg1MpJaabAJwzmTPBCt22GwPoHuOoF4ifxAiO8Jez7NqtIJqVTGOAEbsYEHxKtaA+4QKlRoydB6MHmWtLtRnHJEJWnbdVohlK4RhjA54E8s9yRoW+2OcCKkE4kODKmGPAQru2VWuzTeyNCOsc85IV6VGpTb2A87+sSSdYLg0BUXtW1Hkdm86Y+jLoaN5FN+OOmJxXfO9WmIIgnIi6QQf5Xm/6ln2myV3GS2prAMEcc8u4I9kDhi5zt2RJ5BsgDwRDA285pLnXcIkBjr2OeN4AfGKtT9I6bngOe0DSQe+XkzPeqm0u+zgDgAS8vPdfIPcpZst9THoS4nMua0HxM+9SYHtLX6SUTYujHSB3RwD0VUCYiZLcuKwKDX4EuB5gEuGIyLgRK0bZ/2/8A+Z9QXjbVacA1priTnBpgid5k6L4P4N63qerjqTz/AG17/Z6vUcY41T0lW0wcWwcYxieF28fUlhtAyMMfwzhx1CXo7bfTpY1Wvng1544m6B4FUo+mDmmLoBM6Q53Ehz48BHFfep5l7TtCpnAABjrMeTG8ODu7GeShlvtFQECm527qhrRifzeCJZ9tVXBzurlieipgNH4w33pX5eAb5NSs4nEtuucN0dYADu8FRazW2oHGWEOGTnXwwnUXXuw8MZQLXbLZewqADNrWhjT/AJsZQazKtV0ipUYTPVc1wu8rpjzVvm5gH0r3kyJhzye8NwHeUQaj6S1WN+mZfERPVJ4k3SAd+mS0dkekdN7oFJ0nibpgfevQOSSZZWRLSDJwJvQBxjP/ADBLOszS/r1nAbmteR3RiOcppXo3bddfgtcwA4OaHVcYycABjEb07Q25TBDXPBiIIp1mzIxk3bszluXn27MMAMeSP56d6eEumO9DtOzC4C8HM4Rfb+VwaC3lgpUFvQWzalJzurWpgDDGq1pnWRJ9iheX/wCmXE/WT+ZwjzPsXJRag2pbG1C5ziZht0lgA5HOea0W7RrPGLSB/UB8qZACxLb6RuDy5hqu4uIpNOeAZSInvV9k+kNRruzF4ZdNfPdTe8knv7lRq1NuVxgBVcBl2S3vJbJ5YJqjaba8iGACMzge8NYIEceKStW1nub1q3Rje4EOHhIPikrQx9XO1NeONyOYaT5kIPQVtsOpUi6u9sjSm1zjI0gkR+YhYlX0vpkjo2F7iILqgqNGc/YkEZ6lZlbZlZkup1C7kJ8QHBscEraLNVf2s9+J8BmlFvV09tkDskzo17i3j2gR8Zodt9IJb9XBGpqPYN+bBJXkaOwDniOQB9ox7lo0djujAuc7cIMd4GHirSF7f6R2kzdeA3c1r3D/AMkpOn6T2hrh1bxz7AYTrHVAnwWsbASIF8mMhL28ZN1zR4q7LIWi9dPG6L0d7Wx5IGNn7YLAXOp3NcXuaZOhF2JyyKf+emlhLgxo1AcHE6jqufJPE48lj/LqzMGsAn74YwAHM4MnyTFO1sDw5wBOEgU+rGovsEnwEqD11tqfRAb6bj5D3LGtm0mYOewmcJDgZ7xis9/pPUcA1xs90NLZF8OIOGDHuHrWfRYL7j0TQ09m5UII3T1xJ5EL4H4L6Hq+ljqR1Yq69/u9XqOfHlWM20X7aogy6k05ATeOA0HVgLmbcpR1aV0cCyRu6pcJWfUNU9kMYOJcT34knxRadRsi8QXDUU3EeL8vHuX33lOM2sx+hJa7LG6PysGBz18Uaz7ao3uuLpGUSTP4Q0RHwVnG1VjhdaRoW3HYHQhzR4IFoIydgRlLYnxaB5IrWtXpGycG1IykmBlua0nxhdYdu4z0ZIOgJIBWbZ7AXCWSdT1g0CdIa1MO2JgCXR8bzkmhrjbmB6hB4uPra1Qzb0mAxzvzAmeUT5rFHorTc4TU8iddMFuUNiFrYZUIyEHIDUxq7nCmjZf50qh0sYBze9+W4TA8FeyvtBk3KeJwEkeMHLxQavo2JxqHndy5YEeSPQsPR9hzjzN1vfqUuCpCtm0qhdHR0hH3mF59YjJcm22epmalSTnd7PdeKlTKFqWNV2W5xM1iTuc1oB76bgi0tiUwCHlpOrQIHfAJPeSvQGmNyj5ONy5/FbwYlKkWgBjW3YjCWjvmPC6hu2Y6oTeNICMmy4Dj1QD5rfbZW/dCIKYGgU+KYPLP9GHRIqObuEAjuIaSEzZtlFoxayoSZLiMZ5mnivQlQQnxZMGc+gcIkRxB8nNI8lJs4MEuJjQkEd8ASnHU+Ci4pnK4QUqicLzvyy3LjiUu6gBkCDwAPqhY1X05gkdDEEjFwBw3i7gUvU9Oz/gjvcfctfmawejgnO9zwCobIwG/EEAkuwJykySvMH06f/hM8SkNpelNWs0swY0iCGjMcScYSI5GELu26XQCZHEA+testVehSkPdTB3Adbva0GF85R2kOwLo3n2xqVvkvHhG7fRtntp1G36RkEkSJGIzGKZNhaTJE+EjvhZ+wLVZ20xTpvbAc+A4w4guMEgxiRC2wVxmZSeNfMJlDmiNsgjIIgKtms3JUFzYW7gpNMccOaZDVR5S5KLOb8Zqj2/GCK5CLkspR2GvmVSSdSrPcFS/wRV2uK5DXItNYri1SoJURB5rmjmulcCgt4qHFdfUXuaCjnqt74hS524KAd8IEbDQa6n1mtd1qubQf4r96BafR+zOzpUxy6v9pCZ2e76PAfbq/rVEyeS1eyHmq/odZzlfHJ0/3ApCt6CfcqRwe32tPsXq7RXujskyQABmSfVzOAUNrbwWk6Z88QrnMDxv/Q9WY6SnlP2v+Kmr6EVGtc7pGdUE5O0E7l7EON7AfZ15qtv+qf8Agd/aVc5SXlKXoRUM/Sswc5uTvsuLd3BbvorYXUg8Odem6RoBjUbhP4ZWlZRnn9ZV/VcgbKMF3Jv99ZJ5TN2fRqXlYIfSBcKu7Fc1FVXN4rpKhzPjJAJ5CCXjRHLd3x4oRHNUBcO5Vc0I0BVcgHTaeS5XDlyK0L3BdiVJaBkPjkqOqkZ5b/fOXP1KIsGqZVRKtPxCCVEHgo6PiVIbuQVI3kKshWMalDNQIAbP7B/HW/WqItQH4hAsD+of6lb9Z6YlWQo9pvDkdeQ9qsacjH471Z3a/L7f2VC3fPqQc0Y5zgBgI8UO3VB0TxP2HeoooagW5n0T/wALvUUBrJUGOB+sq/qvS2ynYuw0b/dV96ZsQzgfxKv6r0HZDe1lkz11FfKNFjEVoQ8VcLKiFQCoDQVJACAVRLvcEao7ggFvxkgiEN4RLio5nFVQ2sXK7TwXIttC8Z/ddcnNSaa4sKiJayBhh8aIXTEHGOenfuUgO4eKsKW8zw0QSCoc5caOgOG7MLmiMDA3EDA+4oipaVU00VyCXbp9SKDs8dQ/1K36z0cmMyEnYZuuw/iVv1XpgUuCsoG+oC7PQesocbpUVGw4gA5DLmVxpkb/ABHtKKtd3nzQLdHRP/C71KetPZjiSEG2sPRPk/ZOnBIDVlrYGP8AEq/qvQNkOwPJn+5WsgGOB+sqfqvVdjtEHlT9RV8o0WunRXBVIbxVwBx8VkEaSrydyG1+4K/SIKOZvQ3NRYQqphAJwQ3MO9SavBQXyqK3guXSuRTwpH7ysaR5qkFSGlQWulWuqhpu4K4aiJAUuAyUFqH0Z3FBxEa+OPuPmoFUZQOehV20FDqQQLWA9V39Wt+q9Hc5KWOmYdqOlq6wfrHZ4I0icQRu3GePvhWRV7+t+X2/uqFxRj2sNB6z+yFUPCUFQUttFx6J/wCE+pGNYjRKbQtX0T/wlI+YNYwST/UqfqvQNl0JB5M/tRLDaHQc/rKm4fxHH2oeyeyZJyZr/IFfI0A0gYq7Hk6IjSrLKpYzeUYNQg6FYPPJE2s+AlzG4opQKtQjUckFS3gqlDdXOqE56qjBylCpVOS5CmmSuhTdAVXVAoJvqt5T0o+CpbU3BAN1c6Bc2odUZcAggMOpUOClzwEtaa7rrrnaum7uvQY84RFLIzB8f4tX+8ozqeELC2BVtF5/TYA4ga3iZOpwzWvUrnetTFSRYlOhAQKk8Vam6dSVz3LKgfJyc0ltjZj6lFzGEBxiNBgQSO9aJaqObGpViaCPo5s+pSpXasXr5dMyIMYeIJ70TZVMlp5U/wBNqZYDOqS2ODB5U/0me9au7RrCBmUYFLimuA4rKmFLXhAmVZlPkoGHPEYQgFoVyxUDEFCz4lDfT5I5QyNyqBNpcQuVugnVci2bNMk4ruh3I5CrJUA2UN6LEKCFwRHXlDo1UkqDG5AO434xUy0cFzku9iKHVLJm9irsYHYgyhixnNVLYOH7KhttMaKrgBz8Sl8dSrMbKDnO4qobKI4QhSUEWyk40nhhh5a4MxiHRgZ5rC9FbNXY94rSAWgNBM9Yd5jq4L0LSVR9PWFYnVJQ9+ERrwk7xcpgxgotGDaGg5eav0gSbKWO8q5s7jiTAUDYLYz9ikOadQlOgJU/I3aIC1agG5LOtY0k8sAufYozxUtoHdAVFmVOYXKzaa5B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 dirty="0"/>
          </a:p>
        </p:txBody>
      </p:sp>
      <p:sp>
        <p:nvSpPr>
          <p:cNvPr id="6" name="AutoShape 10" descr="data:image/jpeg;base64,/9j/4AAQSkZJRgABAQAAAQABAAD/2wCEAAkGBxQTEhQUExQWFRUUFBUWFRQWFhkYFRcUFBQXFxQUFxcZHCggGBolHBQUITEhJSksLi4uGB8zODMsNygtLisBCgoKDg0OFA8QGiwcHB0rLCwtNywsLCwsLCwsLCwsLCw3LCwsLCwsLCwsLiwsLCwsLCwsLCwtLCwsLCwsLCwsLP/AABEIANcA6wMBIgACEQEDEQH/xAAbAAACAwEBAQAAAAAAAAAAAAADBAABAgUGB//EAEAQAAEDAQQHBQQIBgIDAQAAAAEAAhEDBBIhMQVBUWFxgZEiobHB0RMUMlIGFUJygpLh8CMzYqKy8cLSJFNzB//EABkBAQEBAQEBAAAAAAAAAAAAAAABAgMEBf/EACgRAQACAQQBAgUFAAAAAAAAAAABEQIDEiExBDJRBSJBkdETFFJhcf/aAAwDAQACEQMRAD8A+ltYtXUGlW2poOC6uIYC20rYeFh+aAzSiMQRK1SnWimQFCqFSEKpXG1RRi8BL1Kip1UbUnaLUAqlpVelve1T695CNBVDtntcuA24c9Su22ktI2Hx1j97UiGwn6g9ozfmOIzH73LM8SscxQAq3lcpelKIStMiShuaqvI9ISglFsJth2rDxASr6xUV16NUBNtqgrzPvBTFC1KTisZPRBoV4Bcyla1o1CpTVuoHqFwXL94hWLTKbTcfdVC02sFzSUCpaCEpLdapXQDaFzadq2qzbGq0W5QK2ysQr9msBq0yOysrNpQbiC+kUD4tar6wSIao5iIeNoLliUtRdCM5yAkoNRql9bBQLXITNNygIV3kBRTBUqOuC8Mh8XD5uSGa0AnZsx7kL36TdDHGdou4GduazNdN4xPboPpA4jXiEL2CDoquQ0tLXG4eyMzdJxHLwT/vTBt/I70UiVmGGWSVv2EIjLazb3FFFpYdYVtKBFOc1itZxsTAI2ozWhLSnDqWQ7EC5C9FVp4LnWizKxKURp1YTlGukH0yFGuIVR0qmKGKkIDKikFFNNtUINatKHcKv2ZQALlktTQs6v3YoUwCoGIft2hQW5u/olLY1xQhC9/Zv6Kza27CpUlt+wlabZggfWA+V3cr+sRscrUpcGHWcIRYp763esm1N3pUnCzRlW2zLItjBr7iti3s29xU5OF+7rHupR229i19ZM2Hu9U5XhKNk2rZa2lIDWtBaXGIBvcNfHgsDS7BqPd6pe2WwVCwRETnvj0UyjhrGYas1m9rLsWSGk8XQcspux1XRZZD/wCyp/Z/1SzLQKYEgy7tHdJwHQJilpFmueizEcLMmWWHa4niG/8AVW6xgf6HosDTFLaeijtLUjrSp9i491iyDZ3D0RBYGpf62pjb3LQ03T2OSp9i49x/cRtPVL2vRwc0tvPbOtri1wgzgdS19dU9/RYfpenvTbJGVTcSVpaLDARfqPnW914jgYQWaOu/ac77xB8k07SrFX1oxajGjLOcruew2WVHZZwhHSTFk6VbsV5Y4OCiFPZBJjS4+U/vmtfXLPlPd6pUrcHAxXdSB0y35T1Hqp9dt2Hu9VKkuHCa7JEIG3ouc3SDSfiB/FBV1LUwYOc3m/8AVdqcrOkgb1sOH7C5ptrbs3mxuIjvIWW6RBmHU3DdUIcOUHxSi3TJasl0JB9sZESDOwk+kqhbwRrMash0Lkot0zUw/RQkLmut2GrgRgehK2y0jMwN0k+SUWfICyYC54tjZ1wdg8yVbLZqy6E+KUW6THCMv3wWL+GQ6wuc63bJ6GUsa5ORd0PolFu0LQNYHVMWX+JUaIjOeC81Wc6PiqfldHPCF3voc0hlWq4kx2RMZ8uIWM4qGsJ5PW60D2jhsw6JV1f+mVxtLl/tqkXovb4+EZJRoJyDzyK1GPEJOXMu/wC+bWEcwiC1N2O6j1XnK9mdEinU4m6ABtxPklRSdra+PuyOctHirtTc9cbS3fwJWRaWfsrzdOyPGtgGcubj3ELdK0fK4GNg8h6ptTc9F7y39lT2rNq41KqI7We0BCq15+F7uh/RNpudkV27Sr9uzb4LgstU4E9Y/YWX2mP9kjrhHQptNzvutDdR7pWPfY2dR5Lhe21w08IP+SaoWlgHbI5kCOmCbTc6zbZwVPtzN08Vxza6Tsjzvd8zkkq1sYDF7Hc/DmQ4R0KbTc9GLSNg6+is2xuxv5v1XnG2nWLh+64O63vRGFoJ1kboartNw2A+yzn/ALWXuHy0t+Ij/JJ0HPOznA80ZlB8T7NvGB3QSqyKazflozqEj/ssOtbGjtNoiNhH6pes3EAtbO9pPiFH0t46BBTfYOMn2J1xeac8sNXRMU61FsgMYIHySOROBKXpWQice5uPVR1jdOB6RHcMFQeppelkBTk7WXfEwrFrouHadTG4sw6tCWdZhGNw7zE/qgGxUznTafwj9VA9RrUR9mkd7R6pg2hp+Frd0M/RcgWBn2QG8mjxCPTszpwcSBvMclQS0VX6oHGAEk+01R8Ibyfh/j5pypY362565B8SubWshnEt5wPAoN/WtVoxAn/6YcwG4dy+g2F5bZrO10B9QB7gDMa4k8e5fPbJoxtSoxsk3nAYNaRiccyvbC0X7ZVA+GmKdJo1di9e/uJ6BctXp10u3m/pNpGp7zWptaBBaLxqCMWNPwRhmuXTr1m/YH5gB3tXQ+k+i2m2Vnw2SW4wJwptGZ4LmPsrv6Y4keS6Y9Q55dyILdUA/lsB1G8COYDYQLTp60NECrRYPw49D4qn2IHWPyl3i1YFjx+LkWQOkhaQFv0ic4Q6rQvRBcL88QJgHgh+8PPw1nwcy39QulS0eTkW/hkFMHRZ+Ynme/BBxaTajnAPqVC3X8MxtAOEpmlg0hz6gMiIi7njJ6rqNpOGUnjKDVtDhmPFQIkfLfdj82Eb4AKA+y1XfN1PkF1ab51EjgUT3bWGnoUHma2iX7an5jH+SyzRFbU93D9gr0tSnOY5k/ohtbGfdirY4P1NW+1UeBy81tmhJze8n+p2HcV6L3pgGLnDhA8lhlpZ87jxE/4pY8+/Qu0kbr7iOl5UNCkZPIH3j6L0xoA/6PdIVe6DaO9LHoQ5n/sJOy9B7iFH2Zro7UmMi5xH5by5lV5PxVHGdgwPMGFTaAiYvapdBnq0rKuoLAB2i0HYYPnUUMZCmDhnLPVc6o2oAYYWgaw8+gC577MXZl52y4u7kHc9nTM3mNG/+GTzBCE6rTbgKlzc1tKT/aZXI9yiJc6OYCILA06g7mfVAw610ATNRzj/AFMHiGgKNtlmJE1cdhA/6pf6uaMqbeMn9VG0CMqbfzD9EQ06owmWvYRsuC94rTKzW45b4Hql2MdMXY5T4FafT2yNhM5bsEBX6QZ87z90DxjBLvtVI4S4nYRPkqNnacTBO8Y+EonsQMQ0Ebv9ygd+jbme2L7hiix9ScfsiAI2yVv6PWyakvaWmo8AYHtOILj5qWN4bZ6roP8AEcyn0l7ok5YAIWjiBUp541BE7ZER+9q55RduuHcR039JKU2mp2QB2e1t7DVxXWNs/FHOF6TT9AG0VCT8uo/IMsEq2zMjAmOC3j1DGXcuVTslP5jycR5ojbINQdxvFOsZqDXDeQ2P8kOoQMfaY6mz5BwVZCZYKZGN+djqhjpeVCz0W5dJ9SiDSEZg/ivd8nyVv0rTaJLQd1wx1jBBh1BuoAc1t1nd8vcUSyaSa8E+zGP9Y8EWnaiYIDQN93PlM8EUmaD9QHED1Qn2Z84uPP8A3guhVruJi+d91uA5hs60B9F5bg58bTH/ACCATbC4/b5i75hFFG79qY23e/BJCxVHYlxInMPcY3QAZRho6CcDOZLs/VVDjAzMwOQjwWHMpHPPu6JN1haQZEY5gH1xWfdmZBzvylQNm4Bhd44eBOKwDOMg74Z6oFxgGbp2wAfBZPs/mf8Am/RAzZtIPeYutwOIknMYZ49E5Tqvzind+64EcwfJZN4GbvJ9QDDYBkOiXDHO7TmUGgjW4O44NhFPX27ADnLSSPBCBac3GM8C4nwQmjAgBpBxvM7A7zit1KJgnDjrRAHV2TAk8ZPeFTqLc4GO28tU6AH2zsAgZ7kcMbkXAnDCJjkgWFFu0ci7y9UVlNxwYRwP+5Wary1xaGTP2hdiPuyCOYWHPJHZFN+0ZeOKoZNAziQDuYSeuxCuOmXVXADICmB3kpf2LcHBhBzcGvf4AeRW6bgRhfb+Y9bzQUBhWjJzjvf6ZKXhrcOQKCWE4Ehw3z/ywVVaDmgXXAD5RiJ4EuCAzLWHNuXZaxziIJBJcGyT0T2jqBc9l2AA9rnCXYgGcI8COmaStNlFN7odDAYjDEx2iMcZMlOaHqguF132wPiwwzGPguPMYO+W2dT5YqPwY+kNlJruIIBIbMg/KNYIK5Zs4xDqh4YQBGsmU19K9IXbS5ge1pAaSDgTLRAkrnHS9IYOrCcyCCRhqxGHELpj6Ycsu5Fp2JjshI3kZbgViro2mR2S4YgdkEAzljHehs0pRk3qgAJ+1gCdoIcO8JqjpOzjD2tPURIAdyMlaZcuvoRjCIaLx1m8R1aMOq6NKhTbEtYBG8uni4wkbdpGnMtcXY5S92B13RDe9BbXaCHe2ZDhiy4XY4H4REEYiSUHWFSiBekhs5nEyMMsYQ6toYWyxwJBPxQQN4DWmDxSNC2ACRUIBkEQ3qCZjVhK0+3BuDjJGAJYIMbHAmVARtrAMOfWBOtjjd4Q5rfGFs1rnxVK5bGE+zGvaY6yhVNL3wR2cNckYcCRPIIbNLubAlsTjdLThth2M9VR0KThUECqRhPau5cQcStMpOaDL3GMrrXHDVjJB5JVmlb2RjLEOkTsgGP7Uak6+Zu0zOZBI/fRAKtVZ9ov5hsf3NkID6rBi28ZG3f91O1KYh3wwMIDSY4wEIUHYFjWR93vxEhAmzSRkj2R66tpVm2HWWjdOXejilVBEtx1ZR0gLXsqmtjZ+6PVBu+WnGo67GE0wDntBxKL2nDslrtxaWnmkvrPCCKZE/f5wCtutrDk1o4sAHmR1QFdTcYEOB3Rj3QeqxUpumPZt4k49W4JZ9ueMgBwHnirZbKjgJc8n968JQdGyWZ+sMA23gTzkhVbqLWntOpuGohpPeMFizWUPgucQSRlUiTwnFNWyx3RrPNpPMuxUUk20UWxMOGwThtPaCG+0tB7LXXTsEHmMUtUo0nGDeDpyul0/lyTH1ewD+YcNQPrkqiNtQxhzm7ryxX0iY1nfMlDfTZOc8SCe9Ccacxh+It9UClpttTUXRv/ANoFJrycTvPJdilZ2nAjH8JHdq3qn6OkzLCM/hx63pCTXSxNTEuHVs96QQTrzPpgvS/QqldbHak1mxjjgBhvEDJJ17OPtNEj5nYcs07otrgHNY5zHEEMc2j7RrauF15usPDLInYs5+mlxy5uSv8A+hWcutz4j+XT4/DivMv0dOqdvZbq3yMF7bTlleXUzXg1fY0vaGQJqXe0eyIz3JCpZ25RO2ASB3K49QmXMy8bU0R8uG4Dzko9lpXc6rBGYOJ7zEr0rrFTMEgjiXN5gHBap2Rk4AHmR/xxWrRxzaKRAlwMcMN4MCFota8dl/JzYHJ2R5rvnRrIMNxGtoaM+IRKVgDf6fxajGwJY85TszpuuPOW4chit2axU2uhz2kHYQ0+PkvQOs7AYmDs/wBnHatHR7nAmmW4YS5neCY9EsIUNFU5wqAzqmSmholuV0EHaXT0yR7RZqgALWscRgSKpZ3AAd6E2haTdJYMJg4u8JjlCgG7Rd3+XSA3uBn980Wi2r9ogAf0tA5SPApmnaaoBvEgSJhjnRtkOjzWKtiD5N+oZxi8bk6uxewQDr2x9L4Gkk/aJnoCZXFqafM41DOIgAFnMFxxXfFhbEFrZO2k4g83EjqkxYjts7M8C0A8hfhAKy6UqOaSxzTtyBx3RnyTTbVU1s8PRDq08eyaLvujtTxBhLvbUn4R+UIGK5pY3GO6HriUSzWaSP4eG0E3jyEhdVuj3ziGgb7xPUuw6J06NaRBJy1HCeUE8FLHAqlgypk74vjqDEpVtpAzpncLvjgu9U0WRkGADIimCBvxeZHJBtVK6DfqwD8oawdQMeqo5wcHgTTG6Wx5qqwPyADnHil69ou/C9xB2i9PUeaXoW104SdstLfXyQPUn5AQN2PhrV1aTjmRzdl+GIHVKVNMsAguZP35HdIndCRdpMfZbTGqXNGP5SI6BB0KtO6Yc5je+UJ4LhAY4gZOBj+1syEGhbaxHZbSfwvdMHeqesjqxzpUhxqP/wAbuCqOcGubi1zxua17et70WPbVJ7N4E63Q4d0HrK9Q1jokMbeGsNA8cStGk54gyw7Q4Y8tSljjWGq8jtVDhrNOAOJdGC7Gj3PZUgztGESORVUpEtLXnDEuLQPIpb3W9VN9sYCMcYkwZEL5XxiZ/b91zD0eN63Y0zRqOcXBrz2QLwgDeLxnwXDa12x+OuXEnkWgDjKbt9J7DNIMAwlznAHHVjJRxY74HtH46wx8CN5Alej4fMz4+nP0qKZ1q3yRbRqA5NOOsHLc6TC6Asj7ouwTqLjPQgeIQfqmm8XbzDyBdwkklSnoWhTMyQR8z4E/dwB6L2OQRpWlxxdSAG0Xj3eqM3Rrj8TmO/BkdwLimHWihSb2QJIJ+GJ25DuCw3TDDAkY5i64eIQLOsdVrhcLsNQY1gMbcMufJMMtVYOuvpAgjU9rSBuj9EaoQ8Z1c82AiN28I9KhczNW6ci55nkPOUUhaLuHtLM4xrkPPUHuRaVGi8fy3tjMdpvHAGE9QILSe2YyvFxbxwJb1TVOprwjK7AJw1DdvwUsolZrEwRieRfHCS6CU5UDYN4gYZF0dVqnXcG3i133YF4b8YHelLU8saXRh/UabSD8xn1RSlbRVB5/lzhg4DA/olm6Pogm5TgjMlgHOTh4rItZPadUdGqHB4x1RTiOZK21174bx33WkDmMQqgFooPOECPvEzybCALN/S7v801XBAxB5AeZV04gdqN0jD+9EdGpaGgxDmnUQ5ocB91/6pyk8nWXARncDY2SBMpK2tfBPs5P3hJHO8VmhaOyBUDcMmlrfAeijToV3UxiYgwL+PS9+qUtjGAzcnYRmfXvQqttwwAgZDATwkBJ2mqSDJawGLvajHiDB6pCB1YjBk7swOiXq06ToB7O4sPkr98ukX3mNZD2QOIgnn3obNMUgTdqXidhJA8u5VF2alRLXXGtJHBo8Z7lo0yGiSxgBzkE8PhA6wk7Rai50l9QYwLraTcDvJLoPLJYfaWtbLy8wTAcXjXm5xujZgMNyo6lG00nNgVGOdqbfYNexpJGSxVrUQ0+0fSBOYGOO/s7vl5rzo02wuJDgJwwptw4ST1Q2aVc57ZF5omS27fGOGBZBHQpQ7jNJUQ4RVp1IOIDnlwG4NI6YIw04wkhjajzOZY5gA23nZdF591Zt7CmQZwcOyecZIb3VJgvcBM9n4p1Ek4dEodzSNvaBjDRhi28TOuXEgBC0fp4NcbrDV1XnEkxxvYZ5QuOKZntvc777i7PcRAXWsNEAwZPh6Ly+ZETpTfLppz8wekPpDVFaeywQOzEznlGIPFL6Q+lNqBApswnNwEd7Zn8SY0pRYKk3QctzuRCj6dMjAQdjo8V18eI/Sw/xnP1S4lTTNYgl9ZzSdTHEjm1wgcl0LH9JXiB7Vjhr7DgcsiWE+Cj2sghzac6u049AVdOzCMA0/dBHWDPguzLtUvpI27AIBOI+Ma8TLqYA5o1H6SU3ECRIzJEnfAa4kjdAXA9nTaQTTjaRE9XYp6z2ax1DL33TOAOB65KVA9DR0+wDE03Ez8zcPxHDoudatN1RH8MNYDiW1XDDcJAlLmlTYYpxd1fA7HdiVdqtbGYlrp+UnCPu3oUpR6Vay1oLqhB13qhd/zTlS00aTh/5d0AAXRBw1bQeZXn/rCmchO65l1JHet+9tjBuOyPRWh6uzW2nmyre4ho8GnuhCtdoDzN5jCMiT2uQkYrzT9KOGVPDdI80GrpBjsm4nbB5KUW9ANINbg5pf8A1YnnlHeie/jU3uHmvJi21CYaY3CP0TDLVV2TGZMBsDaYVpHbtFuYfivcpA8UIWjZTw/CuPV0kSMGYaiGyOZAKWNZ52fld6JQI60uJkivxD33RxKv65ZkapjfUBPfClCyUQCe0ZzugMPUEOVustJ2L2B3EY9TJPVFLi1UpJaRO92J4ZjvVijeImkBIzJZ3guB8VQsFIHssI3Q0jqQUy2q8YBxjYQ30VRijolrcWi6doEzzyTVGlUGwA7yOqw+0OPy/lQWkjIN5NCFI+x6g67jlTZHV6CdCNOJcRvLrx78Ew0O1QOAE+C2HP1uP75qLRUaOY05ipuMd2ITFx3yAbMAR0VuBnM9Sslh2oUILISMXRuDYHgo2lAiOYAnprWLm8nmp7JCkuYZ3evggm0Gm6Gme7wTDaQSWkKsOAA1A95XHXmNnL0eNpznnUG5c+XFoPXxAKgoEjIxsg+BCuwVZZzKNK1pzG2Kc9XCs8oKtsQ1jqP9I/ugGN7+39+K2471i8t2xSqdPaR+Q95LisuszTndO4A+pC2CrJ3JZTAsrPskjhHog+6uE3S08QB4JhWhQFGgRmBvz8yjimwZAjbgPEqlghCm6727TwgHyS5I+UdEYBVCpQbah1ZfvUSj++EZweICGUNwCWUYdpAnPDl6LHvp+buS5WVbKOKKBSVlVKQrUKDMKALSqEFqpCiiC4WXEAE7FpQtSVir5KU7e0jEOG4x5FbFtZtPRDNhaRmRifEpK1UHMjIzywXjzz1sOZqn0dPS8XU4iZt0TbmbT0XMtVaXOcNgjoqEDLqqvrz562WcVL3aXi4aU7sezVjtYbIMxMiE0be3f3eq5d9Xf3K46+eMVCZ+HpZ5TlPcugbeNhWrJaC8mREZQdW/DNIWcS8AjA4Z4z6LqUaQExhj5L0aGWpnNzPDw+Xp6OlG2MZuf7EUxUVyvW+cqFapRBIUUUQRZIVlUUFErBK0VgoKKxKtywVQ6tAKgqKgsqKpUlBcKKpVSg0osq0FqKSqlBTfM+JQ7TRDgJ1OacOIkcCtg+J8VHeY8VJiJjlYmYm44DNlZ8oWHWNmzvO1MrLjj08QsTp4e0Oka+p/KfvIXujPl6krYoM+UdEUrKsaeMfSEnW1J7yn7htotDpAgxGGyURuviqBx5KA+K1EUxMzPbYUIVKsFUWpKkhWUFKKiVSCyVguW1goMuWFshUUGCNyqFoqryoalSVFFBMVaiiCiVV5RRBJVhRRBAooogxfgHn4ora8AAtaRhOABOI15hRRZyxjLiViaU8iTExqnPuQ3ZhRRWOhtVKiiqK18lB5qKIq1YAUURFqoUUQUVFFEEVFRREYKwQooiswpCiio/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 dirty="0"/>
          </a:p>
        </p:txBody>
      </p:sp>
      <p:sp>
        <p:nvSpPr>
          <p:cNvPr id="9" name="Rectangle 8"/>
          <p:cNvSpPr/>
          <p:nvPr/>
        </p:nvSpPr>
        <p:spPr>
          <a:xfrm>
            <a:off x="359999" y="1440000"/>
            <a:ext cx="4444118" cy="4914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Cast TP, classical wind turbine hub technology </a:t>
            </a:r>
          </a:p>
          <a:p>
            <a:pPr marL="342900" indent="-342900">
              <a:spcAft>
                <a:spcPts val="1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Tapered, welded center column, classical wind turbine tower technology</a:t>
            </a:r>
          </a:p>
          <a:p>
            <a:pPr marL="342900" indent="-342900">
              <a:spcAft>
                <a:spcPts val="1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Cylindrical, welded braces, classical wind turbine tower technology</a:t>
            </a:r>
          </a:p>
          <a:p>
            <a:pPr marL="342900" indent="-342900">
              <a:spcAft>
                <a:spcPts val="1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Steel or GRP tanks,  classical industrial technology</a:t>
            </a:r>
          </a:p>
          <a:p>
            <a:pPr marL="342900" indent="-342900">
              <a:spcAft>
                <a:spcPts val="1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Cast nodes, classical wind turbine hub technology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1106" y="1483523"/>
            <a:ext cx="4232894" cy="3465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7" name="Straight Arrow Connector 18"/>
          <p:cNvCxnSpPr/>
          <p:nvPr/>
        </p:nvCxnSpPr>
        <p:spPr>
          <a:xfrm>
            <a:off x="4911106" y="1941365"/>
            <a:ext cx="2237839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2"/>
          <p:cNvCxnSpPr/>
          <p:nvPr/>
        </p:nvCxnSpPr>
        <p:spPr>
          <a:xfrm>
            <a:off x="4495364" y="2729345"/>
            <a:ext cx="2653581" cy="32334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3"/>
          <p:cNvCxnSpPr/>
          <p:nvPr/>
        </p:nvCxnSpPr>
        <p:spPr>
          <a:xfrm flipV="1">
            <a:off x="4105411" y="3216252"/>
            <a:ext cx="1690480" cy="68083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5"/>
          <p:cNvCxnSpPr/>
          <p:nvPr/>
        </p:nvCxnSpPr>
        <p:spPr>
          <a:xfrm flipV="1">
            <a:off x="4079623" y="4502727"/>
            <a:ext cx="831483" cy="46084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6"/>
          <p:cNvCxnSpPr/>
          <p:nvPr/>
        </p:nvCxnSpPr>
        <p:spPr>
          <a:xfrm flipV="1">
            <a:off x="4761921" y="3768438"/>
            <a:ext cx="2387024" cy="196734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7"/>
          <p:cNvCxnSpPr/>
          <p:nvPr/>
        </p:nvCxnSpPr>
        <p:spPr>
          <a:xfrm flipV="1">
            <a:off x="4105411" y="3768436"/>
            <a:ext cx="2426018" cy="12864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9"/>
          <p:cNvCxnSpPr/>
          <p:nvPr/>
        </p:nvCxnSpPr>
        <p:spPr>
          <a:xfrm flipV="1">
            <a:off x="4790262" y="3948382"/>
            <a:ext cx="3910392" cy="1787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2733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0000" y="810000"/>
            <a:ext cx="7580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Two levels of innovation in In-Float concept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41324" y="1452563"/>
            <a:ext cx="8322847" cy="48228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/>
          <a:lstStyle>
            <a:lvl1pPr marL="342900" indent="-342900" defTabSz="873125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73125" eaLnBrk="0" hangingPunct="0">
              <a:spcBef>
                <a:spcPct val="20000"/>
              </a:spcBef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73125" eaLnBrk="0" hangingPunct="0">
              <a:spcBef>
                <a:spcPct val="20000"/>
              </a:spcBef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73125" eaLnBrk="0" hangingPunct="0">
              <a:spcBef>
                <a:spcPct val="20000"/>
              </a:spcBef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73125" eaLnBrk="0" hangingPunct="0">
              <a:spcBef>
                <a:spcPct val="20000"/>
              </a:spcBef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73125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73125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73125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73125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ct val="20000"/>
              </a:spcAft>
              <a:buFontTx/>
              <a:buNone/>
              <a:defRPr/>
            </a:pPr>
            <a:r>
              <a:rPr lang="en-US" altLang="da-DK" sz="2000" b="1" dirty="0"/>
              <a:t>Level 1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altLang="da-DK" sz="2000" b="1" dirty="0"/>
              <a:t> Technical</a:t>
            </a:r>
          </a:p>
          <a:p>
            <a:pPr marL="285750" indent="-285750" eaLnBrk="1" hangingPunct="1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altLang="da-DK" sz="2000" b="0" dirty="0"/>
              <a:t>New structural and installation concept with industrialization as key focus</a:t>
            </a:r>
          </a:p>
          <a:p>
            <a:pPr marL="285750" indent="-285750" eaLnBrk="1" hangingPunct="1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endParaRPr lang="en-US" altLang="da-DK" sz="2000" dirty="0"/>
          </a:p>
          <a:p>
            <a:pPr marL="0" indent="0" eaLnBrk="1" hangingPunct="1">
              <a:lnSpc>
                <a:spcPct val="90000"/>
              </a:lnSpc>
              <a:spcAft>
                <a:spcPts val="800"/>
              </a:spcAft>
              <a:defRPr/>
            </a:pPr>
            <a:r>
              <a:rPr lang="en-US" altLang="da-DK" sz="2000" b="1" dirty="0"/>
              <a:t>Level 2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altLang="da-DK" sz="2000" b="1" dirty="0"/>
              <a:t> Dissemination</a:t>
            </a:r>
          </a:p>
          <a:p>
            <a:pPr marL="285750" indent="-285750" eaLnBrk="1" hangingPunct="1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altLang="da-DK" sz="2000" dirty="0"/>
              <a:t>Open source arrangement with royalty-free license to IP offered to any interested party</a:t>
            </a:r>
          </a:p>
          <a:p>
            <a:pPr marL="285750" indent="-285750" eaLnBrk="1" hangingPunct="1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endParaRPr lang="en-US" altLang="da-DK" sz="2000" dirty="0"/>
          </a:p>
          <a:p>
            <a:pPr marL="0" indent="0" eaLnBrk="1" hangingPunct="1">
              <a:lnSpc>
                <a:spcPct val="90000"/>
              </a:lnSpc>
              <a:spcAft>
                <a:spcPts val="800"/>
              </a:spcAft>
              <a:defRPr/>
            </a:pPr>
            <a:r>
              <a:rPr lang="en-US" altLang="da-DK" sz="2000" b="1" dirty="0"/>
              <a:t>Consequence of Open source arrangement</a:t>
            </a:r>
          </a:p>
          <a:p>
            <a:pPr marL="285750" indent="-285750" eaLnBrk="1" hangingPunct="1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altLang="da-DK" sz="2000" dirty="0"/>
              <a:t>Generous offer by DNV-GL to review design concept free of charge</a:t>
            </a:r>
          </a:p>
        </p:txBody>
      </p:sp>
    </p:spTree>
    <p:extLst>
      <p:ext uri="{BB962C8B-B14F-4D97-AF65-F5344CB8AC3E}">
        <p14:creationId xmlns:p14="http://schemas.microsoft.com/office/powerpoint/2010/main" val="1328331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0000" y="810000"/>
            <a:ext cx="829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Result of DNV GL Effort – In-Float Concept Feasibility Evaluation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0" y="1440000"/>
            <a:ext cx="3280909" cy="468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000" y="1620000"/>
            <a:ext cx="3338124" cy="468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000" y="1800000"/>
            <a:ext cx="3252600" cy="468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kstboks 3"/>
          <p:cNvSpPr txBox="1"/>
          <p:nvPr/>
        </p:nvSpPr>
        <p:spPr>
          <a:xfrm>
            <a:off x="1842655" y="3048000"/>
            <a:ext cx="5389418" cy="2517952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square" lIns="180000" tIns="180000" rIns="180000" bIns="180000" rtlCol="0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Conclusion from Evaluation Report</a:t>
            </a:r>
          </a:p>
          <a:p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“At the present stage of development, DNV GL has not identified any unsolvable development barriers and thus believes the concept is well suited for further conceptual development”.</a:t>
            </a:r>
          </a:p>
        </p:txBody>
      </p:sp>
      <p:sp>
        <p:nvSpPr>
          <p:cNvPr id="11" name="TextBox 13"/>
          <p:cNvSpPr txBox="1">
            <a:spLocks noChangeArrowheads="1"/>
          </p:cNvSpPr>
          <p:nvPr/>
        </p:nvSpPr>
        <p:spPr bwMode="auto">
          <a:xfrm>
            <a:off x="360000" y="6311900"/>
            <a:ext cx="473551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>
            <a:spAutoFit/>
          </a:bodyPr>
          <a:lstStyle>
            <a:lvl1pPr eaLnBrk="0" hangingPunct="0">
              <a:lnSpc>
                <a:spcPct val="110000"/>
              </a:lnSpc>
              <a:buClr>
                <a:schemeClr val="accent1"/>
              </a:buClr>
              <a:buFont typeface="Arial" pitchFamily="34" charset="0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 typeface="Wingdings" pitchFamily="2" charset="2"/>
              <a:buNone/>
            </a:pPr>
            <a:r>
              <a:rPr lang="en-US" altLang="da-DK" sz="1000" dirty="0">
                <a:solidFill>
                  <a:schemeClr val="tx1"/>
                </a:solidFill>
              </a:rPr>
              <a:t>Source: DNV GL</a:t>
            </a:r>
          </a:p>
        </p:txBody>
      </p:sp>
    </p:spTree>
    <p:extLst>
      <p:ext uri="{BB962C8B-B14F-4D97-AF65-F5344CB8AC3E}">
        <p14:creationId xmlns:p14="http://schemas.microsoft.com/office/powerpoint/2010/main" val="1103621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0000" y="810000"/>
            <a:ext cx="7580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Observations regarding reception of In-Float Concept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41324" y="1452563"/>
            <a:ext cx="8322847" cy="48228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/>
          <a:lstStyle>
            <a:lvl1pPr marL="342900" indent="-342900" defTabSz="873125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73125" eaLnBrk="0" hangingPunct="0">
              <a:spcBef>
                <a:spcPct val="20000"/>
              </a:spcBef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73125" eaLnBrk="0" hangingPunct="0">
              <a:spcBef>
                <a:spcPct val="20000"/>
              </a:spcBef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73125" eaLnBrk="0" hangingPunct="0">
              <a:spcBef>
                <a:spcPct val="20000"/>
              </a:spcBef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73125" eaLnBrk="0" hangingPunct="0">
              <a:spcBef>
                <a:spcPct val="20000"/>
              </a:spcBef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73125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73125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73125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73125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300"/>
              </a:spcAft>
              <a:buFontTx/>
              <a:buNone/>
              <a:defRPr/>
            </a:pPr>
            <a:r>
              <a:rPr lang="en-US" altLang="da-DK" sz="2000" b="1" dirty="0"/>
              <a:t>Academia, small companies, consultants, small suppliers</a:t>
            </a:r>
          </a:p>
          <a:p>
            <a:pPr marL="285750" indent="-285750" eaLnBrk="1" hangingPunct="1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altLang="da-DK" sz="2000" b="0" dirty="0"/>
              <a:t>Great interest</a:t>
            </a:r>
          </a:p>
          <a:p>
            <a:pPr marL="285750" indent="-285750" eaLnBrk="1" hangingPunct="1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altLang="da-DK" sz="2000" dirty="0"/>
              <a:t>Many offers for collaboration, supplier engagement, etc.</a:t>
            </a:r>
          </a:p>
          <a:p>
            <a:pPr marL="285750" indent="-285750" eaLnBrk="1" hangingPunct="1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endParaRPr lang="en-US" altLang="da-DK" sz="2000" dirty="0"/>
          </a:p>
          <a:p>
            <a:pPr marL="0" indent="0" eaLnBrk="1" hangingPunct="1">
              <a:spcAft>
                <a:spcPts val="300"/>
              </a:spcAft>
              <a:defRPr/>
            </a:pPr>
            <a:r>
              <a:rPr lang="en-US" altLang="da-DK" sz="2000" b="1" dirty="0"/>
              <a:t>Other floater developers and large substructure suppliers</a:t>
            </a:r>
          </a:p>
          <a:p>
            <a:pPr marL="285750" indent="-285750" eaLnBrk="1" hangingPunct="1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altLang="da-DK" sz="2000" dirty="0"/>
              <a:t>Low interest – too much capital (real and emotional) invested already</a:t>
            </a:r>
          </a:p>
          <a:p>
            <a:pPr marL="285750" indent="-285750" eaLnBrk="1" hangingPunct="1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endParaRPr lang="en-US" altLang="da-DK" sz="2000" dirty="0"/>
          </a:p>
          <a:p>
            <a:pPr marL="0" indent="0" eaLnBrk="1" hangingPunct="1">
              <a:spcAft>
                <a:spcPts val="300"/>
              </a:spcAft>
              <a:defRPr/>
            </a:pPr>
            <a:r>
              <a:rPr lang="en-US" altLang="da-DK" sz="2000" b="1" dirty="0"/>
              <a:t>Large developers</a:t>
            </a:r>
          </a:p>
          <a:p>
            <a:pPr marL="285750" indent="-285750" eaLnBrk="1" hangingPunct="1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altLang="da-DK" sz="2000" dirty="0"/>
              <a:t>Great interest, but always with the caveat – “Well, open source … we would much have preferred if we could have it as an exclusive … we need some sort of entrepreneurial ownership … come back with something that we can have to ourselves!”</a:t>
            </a:r>
          </a:p>
          <a:p>
            <a:pPr marL="0" indent="0" eaLnBrk="1" hangingPunct="1">
              <a:spcAft>
                <a:spcPts val="300"/>
              </a:spcAft>
              <a:defRPr/>
            </a:pPr>
            <a:endParaRPr lang="en-US" altLang="da-DK" sz="2000" b="1" dirty="0"/>
          </a:p>
          <a:p>
            <a:pPr marL="0" indent="0" eaLnBrk="1" hangingPunct="1">
              <a:spcAft>
                <a:spcPts val="300"/>
              </a:spcAft>
              <a:defRPr/>
            </a:pPr>
            <a:r>
              <a:rPr lang="en-US" altLang="da-DK" sz="2000" b="1" dirty="0"/>
              <a:t>So – a supplementary solution needed that can be licensed and provide exclusivity for specific geographical areas or use cases</a:t>
            </a:r>
          </a:p>
          <a:p>
            <a:pPr marL="285750" indent="-285750" eaLnBrk="1" hangingPunct="1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endParaRPr lang="en-US" altLang="da-DK" sz="2000" dirty="0"/>
          </a:p>
        </p:txBody>
      </p:sp>
    </p:spTree>
    <p:extLst>
      <p:ext uri="{BB962C8B-B14F-4D97-AF65-F5344CB8AC3E}">
        <p14:creationId xmlns:p14="http://schemas.microsoft.com/office/powerpoint/2010/main" val="591885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0000" y="810000"/>
            <a:ext cx="7607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Enter the TetraSpar, 2016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000" y="1260000"/>
            <a:ext cx="6887204" cy="50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13"/>
          <p:cNvSpPr txBox="1">
            <a:spLocks noChangeArrowheads="1"/>
          </p:cNvSpPr>
          <p:nvPr/>
        </p:nvSpPr>
        <p:spPr bwMode="auto">
          <a:xfrm>
            <a:off x="574675" y="6311900"/>
            <a:ext cx="473551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110000"/>
              </a:lnSpc>
              <a:buClr>
                <a:schemeClr val="accent1"/>
              </a:buClr>
              <a:buFont typeface="Arial" pitchFamily="34" charset="0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 eaLnBrk="0" hangingPunct="0">
              <a:lnSpc>
                <a:spcPct val="110000"/>
              </a:lnSpc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Char char="•"/>
              <a:defRPr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 typeface="Wingdings" pitchFamily="2" charset="2"/>
              <a:buNone/>
            </a:pPr>
            <a:r>
              <a:rPr lang="da-DK" altLang="da-DK" sz="1000" dirty="0">
                <a:solidFill>
                  <a:schemeClr val="tx1"/>
                </a:solidFill>
              </a:rPr>
              <a:t>Picture </a:t>
            </a:r>
            <a:r>
              <a:rPr lang="da-DK" altLang="da-DK" sz="1000" dirty="0" err="1">
                <a:solidFill>
                  <a:schemeClr val="tx1"/>
                </a:solidFill>
              </a:rPr>
              <a:t>credit</a:t>
            </a:r>
            <a:r>
              <a:rPr lang="da-DK" altLang="da-DK" sz="1000" dirty="0">
                <a:solidFill>
                  <a:schemeClr val="tx1"/>
                </a:solidFill>
              </a:rPr>
              <a:t>: DNV GL</a:t>
            </a:r>
          </a:p>
        </p:txBody>
      </p:sp>
      <p:sp>
        <p:nvSpPr>
          <p:cNvPr id="6" name="Ellipse 5"/>
          <p:cNvSpPr/>
          <p:nvPr/>
        </p:nvSpPr>
        <p:spPr>
          <a:xfrm>
            <a:off x="6636250" y="4156359"/>
            <a:ext cx="1694323" cy="1122218"/>
          </a:xfrm>
          <a:prstGeom prst="ellipse">
            <a:avLst/>
          </a:pr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8" name="Ellipse 7"/>
          <p:cNvSpPr/>
          <p:nvPr/>
        </p:nvSpPr>
        <p:spPr>
          <a:xfrm>
            <a:off x="789440" y="4142504"/>
            <a:ext cx="1694323" cy="1122218"/>
          </a:xfrm>
          <a:prstGeom prst="ellipse">
            <a:avLst/>
          </a:prstGeom>
          <a:noFill/>
          <a:ln w="635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4" name="Tekstboks 3"/>
          <p:cNvSpPr txBox="1"/>
          <p:nvPr/>
        </p:nvSpPr>
        <p:spPr>
          <a:xfrm>
            <a:off x="4294909" y="4733504"/>
            <a:ext cx="789632" cy="369332"/>
          </a:xfrm>
          <a:prstGeom prst="rect">
            <a:avLst/>
          </a:prstGeom>
          <a:solidFill>
            <a:srgbClr val="0D2875"/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   </a:t>
            </a:r>
          </a:p>
        </p:txBody>
      </p:sp>
      <p:sp>
        <p:nvSpPr>
          <p:cNvPr id="9" name="Ellipse 8"/>
          <p:cNvSpPr/>
          <p:nvPr/>
        </p:nvSpPr>
        <p:spPr>
          <a:xfrm>
            <a:off x="3408040" y="4156364"/>
            <a:ext cx="1694323" cy="1122218"/>
          </a:xfrm>
          <a:prstGeom prst="ellipse">
            <a:avLst/>
          </a:pr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0" name="Ellipse 9"/>
          <p:cNvSpPr/>
          <p:nvPr/>
        </p:nvSpPr>
        <p:spPr>
          <a:xfrm>
            <a:off x="789440" y="4142504"/>
            <a:ext cx="1694323" cy="1122218"/>
          </a:xfrm>
          <a:prstGeom prst="ellipse">
            <a:avLst/>
          </a:pr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55293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0000" y="810000"/>
            <a:ext cx="7580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TetraSpar Concept – In-Float with a twist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000" y="1675535"/>
            <a:ext cx="7129161" cy="50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41324" y="1452563"/>
            <a:ext cx="3992131" cy="48228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/>
          <a:lstStyle>
            <a:lvl1pPr marL="342900" indent="-342900" defTabSz="873125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73125" eaLnBrk="0" hangingPunct="0">
              <a:spcBef>
                <a:spcPct val="20000"/>
              </a:spcBef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73125" eaLnBrk="0" hangingPunct="0">
              <a:spcBef>
                <a:spcPct val="20000"/>
              </a:spcBef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73125" eaLnBrk="0" hangingPunct="0">
              <a:spcBef>
                <a:spcPct val="20000"/>
              </a:spcBef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73125" eaLnBrk="0" hangingPunct="0">
              <a:spcBef>
                <a:spcPct val="20000"/>
              </a:spcBef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73125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73125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73125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73125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altLang="da-DK" sz="2000" b="1" dirty="0"/>
              <a:t>Getting the benefits of the spar</a:t>
            </a:r>
          </a:p>
          <a:p>
            <a:pPr eaLnBrk="1" hangingPunct="1">
              <a:buFontTx/>
              <a:buNone/>
              <a:defRPr/>
            </a:pPr>
            <a:r>
              <a:rPr lang="en-US" altLang="da-DK" sz="2000" b="1" dirty="0"/>
              <a:t>without the drawbacks</a:t>
            </a:r>
          </a:p>
          <a:p>
            <a:pPr marL="285750" indent="-285750" eaLnBrk="1" hangingPunct="1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endParaRPr lang="en-US" altLang="da-DK" sz="2000" b="0" dirty="0"/>
          </a:p>
          <a:p>
            <a:pPr marL="285750" indent="-285750" eaLnBrk="1" hangingPunct="1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altLang="da-DK" sz="2000" b="0" dirty="0"/>
              <a:t>In-Float foundation with a counterweight, suspended under foundation</a:t>
            </a:r>
          </a:p>
          <a:p>
            <a:pPr marL="285750" indent="-285750" eaLnBrk="1" hangingPunct="1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altLang="da-DK" sz="2000" dirty="0"/>
              <a:t>When deployed, counterweight ensures that center of gravity is below center of buoyancy, creating simple stability</a:t>
            </a:r>
          </a:p>
          <a:p>
            <a:pPr marL="285750" indent="-285750" eaLnBrk="1" hangingPunct="1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altLang="da-DK" sz="2000" b="0" dirty="0"/>
              <a:t>Counterweight is made with ballasted tanks that have sufficient buoyancy when air-filled to float</a:t>
            </a:r>
          </a:p>
          <a:p>
            <a:pPr marL="285750" indent="-285750" eaLnBrk="1" hangingPunct="1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altLang="da-DK" sz="2000" dirty="0"/>
              <a:t>IP secured by Stiesdal</a:t>
            </a:r>
          </a:p>
        </p:txBody>
      </p:sp>
    </p:spTree>
    <p:extLst>
      <p:ext uri="{BB962C8B-B14F-4D97-AF65-F5344CB8AC3E}">
        <p14:creationId xmlns:p14="http://schemas.microsoft.com/office/powerpoint/2010/main" val="280135938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10101</TotalTime>
  <Words>583</Words>
  <Application>Microsoft Office PowerPoint</Application>
  <PresentationFormat>On-screen Show (4:3)</PresentationFormat>
  <Paragraphs>106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ＭＳ Ｐゴシック</vt:lpstr>
      <vt:lpstr>Arial</vt:lpstr>
      <vt:lpstr>Calibri</vt:lpstr>
      <vt:lpstr>Wingdings</vt:lpstr>
      <vt:lpstr>blank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Siemens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Stiesdal, Henrik (WP CTO)</dc:creator>
  <cp:lastModifiedBy>Henrik Stiesdal</cp:lastModifiedBy>
  <cp:revision>526</cp:revision>
  <cp:lastPrinted>2016-01-22T14:59:16Z</cp:lastPrinted>
  <dcterms:created xsi:type="dcterms:W3CDTF">2015-02-17T21:53:53Z</dcterms:created>
  <dcterms:modified xsi:type="dcterms:W3CDTF">2016-09-21T11:30:32Z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452232042</vt:i4>
  </property>
  <property fmtid="{D5CDD505-2E9C-101B-9397-08002B2CF9AE}" pid="3" name="_NewReviewCycle">
    <vt:lpwstr/>
  </property>
  <property fmtid="{D5CDD505-2E9C-101B-9397-08002B2CF9AE}" pid="4" name="_EmailSubject">
    <vt:lpwstr>Comments on presentations for Ira. Next all-hands call (Sunday evening your time?). BOEM-Denmark MOU.</vt:lpwstr>
  </property>
  <property fmtid="{D5CDD505-2E9C-101B-9397-08002B2CF9AE}" pid="5" name="_AuthorEmail">
    <vt:lpwstr>hst@stiesdal.com</vt:lpwstr>
  </property>
  <property fmtid="{D5CDD505-2E9C-101B-9397-08002B2CF9AE}" pid="6" name="_AuthorEmailDisplayName">
    <vt:lpwstr>Henrik Stiesdal</vt:lpwstr>
  </property>
  <property fmtid="{D5CDD505-2E9C-101B-9397-08002B2CF9AE}" pid="7" name="_PreviousAdHocReviewCycleID">
    <vt:i4>-214866884</vt:i4>
  </property>
</Properties>
</file>