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74" r:id="rId2"/>
    <p:sldId id="335" r:id="rId3"/>
    <p:sldId id="336" r:id="rId4"/>
    <p:sldId id="337" r:id="rId5"/>
    <p:sldId id="338" r:id="rId6"/>
    <p:sldId id="339" r:id="rId7"/>
    <p:sldId id="326" r:id="rId8"/>
    <p:sldId id="328" r:id="rId9"/>
    <p:sldId id="329" r:id="rId10"/>
    <p:sldId id="330" r:id="rId11"/>
    <p:sldId id="331" r:id="rId12"/>
    <p:sldId id="333" r:id="rId13"/>
    <p:sldId id="334" r:id="rId14"/>
    <p:sldId id="332" r:id="rId15"/>
  </p:sldIdLst>
  <p:sldSz cx="9144000" cy="5143500" type="screen16x9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66"/>
    <a:srgbClr val="009900"/>
    <a:srgbClr val="FFFFFF"/>
    <a:srgbClr val="FAA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71" autoAdjust="0"/>
    <p:restoredTop sz="86433" autoAdjust="0"/>
  </p:normalViewPr>
  <p:slideViewPr>
    <p:cSldViewPr>
      <p:cViewPr varScale="1">
        <p:scale>
          <a:sx n="158" d="100"/>
          <a:sy n="158" d="100"/>
        </p:scale>
        <p:origin x="-618" y="-9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B32B64-5C2F-47D9-B42E-F59AD7F894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19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137422"/>
          </a:xfrm>
          <a:prstGeom prst="rect">
            <a:avLst/>
          </a:prstGeom>
          <a:solidFill>
            <a:srgbClr val="66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663366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4382691"/>
            <a:ext cx="1497787" cy="66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357188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088" y="1815704"/>
            <a:ext cx="7561262" cy="1314450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52" y="4451851"/>
            <a:ext cx="896112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1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7518-78B8-483F-A5D8-6C8EF0FB7C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5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38969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4" y="457200"/>
            <a:ext cx="5678487" cy="38969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B4D89-BEDC-41FC-92D7-4D30352B01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137422"/>
          </a:xfrm>
          <a:prstGeom prst="rect">
            <a:avLst/>
          </a:prstGeom>
          <a:solidFill>
            <a:srgbClr val="66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6633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382691"/>
            <a:ext cx="1943100" cy="6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 txBox="1">
            <a:spLocks noChangeArrowheads="1"/>
          </p:cNvSpPr>
          <p:nvPr userDrawn="1"/>
        </p:nvSpPr>
        <p:spPr bwMode="auto">
          <a:xfrm>
            <a:off x="755650" y="357188"/>
            <a:ext cx="7772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pitchFamily="18" charset="0"/>
              </a:defRPr>
            </a:lvl9pPr>
          </a:lstStyle>
          <a:p>
            <a:r>
              <a:rPr lang="en-GB" kern="0" smtClean="0"/>
              <a:t>Click to edit Master title style</a:t>
            </a:r>
            <a:endParaRPr lang="en-GB" kern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ubTitle" sz="quarter" idx="13"/>
          </p:nvPr>
        </p:nvSpPr>
        <p:spPr>
          <a:xfrm>
            <a:off x="827088" y="1815704"/>
            <a:ext cx="7561262" cy="1314450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35" y="4451851"/>
            <a:ext cx="1158199" cy="508190"/>
          </a:xfrm>
          <a:prstGeom prst="rect">
            <a:avLst/>
          </a:prstGeom>
        </p:spPr>
      </p:pic>
      <p:pic>
        <p:nvPicPr>
          <p:cNvPr id="12" name="Picture 11" descr="eawe_new_logo_final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92800"/>
            <a:ext cx="1584176" cy="567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88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7A33-3C10-4C57-9507-E506838143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9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0B61-2F9F-4FA1-9F32-61BF69205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7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91853"/>
            <a:ext cx="3810000" cy="2862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91853"/>
            <a:ext cx="3810000" cy="2862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34D3C-7F43-4628-B616-0959E7774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3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47921-1731-4E13-A7C3-45D991F37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4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0D5E1-BCF3-40F8-BA36-77EDB546C7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1D4CB-4316-4B1F-B656-B412D97FB6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2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242A-A8C3-4768-984C-804FC067B1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4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C5BD8-D446-4847-8DD8-CAC597A8F0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2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"/>
            <a:ext cx="9140825" cy="5155406"/>
          </a:xfrm>
          <a:prstGeom prst="rect">
            <a:avLst/>
          </a:prstGeom>
          <a:solidFill>
            <a:srgbClr val="66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>
                <a:solidFill>
                  <a:srgbClr val="663366"/>
                </a:solidFill>
              </a:rPr>
              <a:t>∂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950" y="80963"/>
            <a:ext cx="8924925" cy="4993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663366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Heading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91853"/>
            <a:ext cx="7772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488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485A03-027D-45B8-86B7-816FB47D4F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790575" y="458391"/>
            <a:ext cx="8024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790575" y="1348979"/>
            <a:ext cx="8024813" cy="285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endParaRPr lang="en-US" sz="18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4382691"/>
            <a:ext cx="1497787" cy="66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.j.smith2@dur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2800" b="1" dirty="0"/>
              <a:t>Monitoring Wind Turbine Loading Using Power Converter Signals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sz="2000" b="0" dirty="0" smtClean="0"/>
              <a:t>C. </a:t>
            </a:r>
            <a:r>
              <a:rPr lang="en-GB" altLang="en-US" sz="2000" b="0" dirty="0" err="1" smtClean="0"/>
              <a:t>Rieg</a:t>
            </a:r>
            <a:r>
              <a:rPr lang="en-GB" altLang="en-US" sz="2000" b="0" i="1" dirty="0" smtClean="0"/>
              <a:t>, </a:t>
            </a:r>
            <a:r>
              <a:rPr lang="en-GB" altLang="en-US" sz="2000" dirty="0" smtClean="0"/>
              <a:t>C. Smith</a:t>
            </a:r>
            <a:r>
              <a:rPr lang="en-GB" altLang="en-US" sz="2000" b="0" i="1" dirty="0" smtClean="0"/>
              <a:t>, </a:t>
            </a:r>
            <a:r>
              <a:rPr lang="en-GB" altLang="en-US" sz="2000" b="0" dirty="0" smtClean="0"/>
              <a:t>C. Crabtree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GB" altLang="en-US" dirty="0">
              <a:hlinkClick r:id="rId2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dirty="0" smtClean="0">
                <a:hlinkClick r:id="rId2"/>
              </a:rPr>
              <a:t>c.j.crabtree@dur.ac.uk</a:t>
            </a:r>
            <a:endParaRPr lang="en-GB" altLang="en-US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dirty="0" smtClean="0"/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b="0" dirty="0" smtClean="0"/>
              <a:t>Date: 29/09/2016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87"/>
    </mc:Choice>
    <mc:Fallback xmlns="">
      <p:transition spd="slow" advTm="336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43125"/>
            <a:ext cx="7772400" cy="857250"/>
          </a:xfrm>
        </p:spPr>
        <p:txBody>
          <a:bodyPr/>
          <a:lstStyle/>
          <a:p>
            <a:pPr algn="ctr"/>
            <a:r>
              <a:rPr lang="en-GB" dirty="0" smtClean="0"/>
              <a:t>Shaft Loading Estimation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7A33-3C10-4C57-9507-E5068381436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8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SLE: Gusts, Torque and Current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Based on IEC Gust Model.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Gust category 1 (GC1): strongest gust, GC10: weakest.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7A33-3C10-4C57-9507-E5068381436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81354"/>
            <a:ext cx="2926715" cy="18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SLE: Methodology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7A33-3C10-4C57-9507-E5068381436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22856" r="14881" b="14286"/>
          <a:stretch/>
        </p:blipFill>
        <p:spPr bwMode="auto">
          <a:xfrm>
            <a:off x="2062266" y="1419622"/>
            <a:ext cx="5019469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56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SLE: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7A33-3C10-4C57-9507-E5068381436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74606"/>
              </p:ext>
            </p:extLst>
          </p:nvPr>
        </p:nvGraphicFramePr>
        <p:xfrm>
          <a:off x="1403648" y="1347614"/>
          <a:ext cx="6336704" cy="2611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1656184"/>
                <a:gridCol w="2088232"/>
                <a:gridCol w="1368152"/>
              </a:tblGrid>
              <a:tr h="360040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</a:t>
                      </a:r>
                      <a:r>
                        <a:rPr lang="en-US" sz="1800" baseline="-25000" dirty="0">
                          <a:effectLst/>
                        </a:rPr>
                        <a:t>W</a:t>
                      </a:r>
                      <a:r>
                        <a:rPr lang="en-US" sz="1800" dirty="0">
                          <a:effectLst/>
                        </a:rPr>
                        <a:t> (m/s)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/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ΔT</a:t>
                      </a:r>
                      <a:r>
                        <a:rPr lang="en-US" sz="1800" i="1" baseline="-25000" dirty="0" err="1">
                          <a:effectLst/>
                        </a:rPr>
                        <a:t>r,est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err="1" smtClean="0">
                          <a:effectLst/>
                        </a:rPr>
                        <a:t>kNm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/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ΔT</a:t>
                      </a:r>
                      <a:r>
                        <a:rPr lang="en-US" sz="1800" i="1" baseline="-25000" dirty="0" err="1">
                          <a:effectLst/>
                        </a:rPr>
                        <a:t>r,sim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err="1" smtClean="0">
                          <a:effectLst/>
                        </a:rPr>
                        <a:t>kNm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/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Error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/>
                    </a:solidFill>
                  </a:tcPr>
                </a:tc>
              </a:tr>
              <a:tr h="360000">
                <a:tc gridSpan="4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Verification (GC1)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5.5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354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350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0.92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6.2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449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445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0.76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573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568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0.89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8.2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787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780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0.81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60000">
                <a:tc gridSpan="4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Real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wind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input (GC 10)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8836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8.4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99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105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5.9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804248" y="1995686"/>
            <a:ext cx="648072" cy="1296144"/>
          </a:xfrm>
          <a:prstGeom prst="rect">
            <a:avLst/>
          </a:prstGeom>
          <a:noFill/>
          <a:ln w="38100" cap="flat" cmpd="sng" algn="ctr">
            <a:solidFill>
              <a:srgbClr val="66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04248" y="3579862"/>
            <a:ext cx="648072" cy="351656"/>
          </a:xfrm>
          <a:prstGeom prst="rect">
            <a:avLst/>
          </a:prstGeom>
          <a:noFill/>
          <a:ln w="38100" cap="flat" cmpd="sng" algn="ctr">
            <a:solidFill>
              <a:srgbClr val="66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Introduction to CM from existing converter signals.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Gearbox faults not detected.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/>
              <a:t>More advanced simulation and/or experimental work needed.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GB" dirty="0"/>
          </a:p>
          <a:p>
            <a:pPr marL="285750">
              <a:buFont typeface="Arial" panose="020B0604020202020204" pitchFamily="34" charset="0"/>
              <a:buChar char="•"/>
            </a:pPr>
            <a:r>
              <a:rPr lang="en-GB" dirty="0" smtClean="0"/>
              <a:t>Can estimate gust loading using current frequency spectrum.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/>
              <a:t>Potential for turbine protection and fatigue monitoring.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7A33-3C10-4C57-9507-E5068381436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7A33-3C10-4C57-9507-E5068381436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GB" sz="3600" dirty="0" smtClean="0"/>
              <a:t>Talk Outline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4213" y="1491853"/>
            <a:ext cx="7772400" cy="28622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2000" dirty="0" smtClean="0"/>
              <a:t>Motivation.</a:t>
            </a:r>
          </a:p>
          <a:p>
            <a:pPr>
              <a:buFont typeface="+mj-lt"/>
              <a:buAutoNum type="arabicPeriod"/>
            </a:pPr>
            <a:endParaRPr lang="en-GB" sz="2000" dirty="0"/>
          </a:p>
          <a:p>
            <a:pPr>
              <a:buFont typeface="+mj-lt"/>
              <a:buAutoNum type="arabicPeriod"/>
            </a:pPr>
            <a:r>
              <a:rPr lang="en-GB" sz="2000" dirty="0" smtClean="0"/>
              <a:t>Methodology.</a:t>
            </a:r>
          </a:p>
          <a:p>
            <a:pPr>
              <a:buFont typeface="+mj-lt"/>
              <a:buAutoNum type="arabicPeriod"/>
            </a:pPr>
            <a:endParaRPr lang="en-GB" sz="2000" dirty="0"/>
          </a:p>
          <a:p>
            <a:pPr>
              <a:buFont typeface="+mj-lt"/>
              <a:buAutoNum type="arabicPeriod"/>
            </a:pPr>
            <a:r>
              <a:rPr lang="en-GB" sz="2000" dirty="0" smtClean="0"/>
              <a:t>Gearbox Fault Detection.</a:t>
            </a:r>
          </a:p>
          <a:p>
            <a:pPr>
              <a:buFont typeface="+mj-lt"/>
              <a:buAutoNum type="arabicPeriod"/>
            </a:pPr>
            <a:endParaRPr lang="en-GB" sz="2000" dirty="0"/>
          </a:p>
          <a:p>
            <a:pPr>
              <a:buFont typeface="+mj-lt"/>
              <a:buAutoNum type="arabicPeriod"/>
            </a:pPr>
            <a:r>
              <a:rPr lang="en-GB" sz="2000" dirty="0" smtClean="0"/>
              <a:t>Shaft Loading Estimation.</a:t>
            </a:r>
          </a:p>
          <a:p>
            <a:pPr>
              <a:buFont typeface="+mj-lt"/>
              <a:buAutoNum type="arabicPeriod"/>
            </a:pPr>
            <a:endParaRPr lang="en-GB" sz="2000" dirty="0"/>
          </a:p>
          <a:p>
            <a:pPr>
              <a:buFont typeface="+mj-lt"/>
              <a:buAutoNum type="arabicPeriod"/>
            </a:pPr>
            <a:endParaRPr lang="en-GB" sz="2000" dirty="0"/>
          </a:p>
          <a:p>
            <a:pPr>
              <a:buFont typeface="+mj-lt"/>
              <a:buAutoNum type="arabicPeriod"/>
            </a:pPr>
            <a:endParaRPr lang="en-GB" sz="2000" dirty="0" smtClean="0"/>
          </a:p>
          <a:p>
            <a:pPr>
              <a:buFont typeface="+mj-lt"/>
              <a:buAutoNum type="arabicPeriod"/>
            </a:pPr>
            <a:endParaRPr lang="en-GB" sz="2000" dirty="0"/>
          </a:p>
          <a:p>
            <a:pPr>
              <a:buFont typeface="+mj-lt"/>
              <a:buAutoNum type="arabicPeriod"/>
            </a:pPr>
            <a:endParaRPr lang="en-GB" sz="2000" dirty="0" smtClean="0"/>
          </a:p>
          <a:p>
            <a:pPr>
              <a:buFont typeface="+mj-lt"/>
              <a:buAutoNum type="arabicPeriod"/>
            </a:pPr>
            <a:endParaRPr lang="en-GB" sz="2000" dirty="0" smtClean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40" y="2463738"/>
            <a:ext cx="2842997" cy="14116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03039" y="3867895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Inhabit.com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88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7A33-3C10-4C57-9507-E5068381436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4213" y="1491853"/>
            <a:ext cx="7772400" cy="28622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Condition Monitoring (CM) can reduce wind Cost of Energy.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CM sensors can be expensive and impractical at high torque.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Can we use readily available signals?</a:t>
            </a:r>
          </a:p>
          <a:p>
            <a:pPr marL="457200" lvl="1" indent="0">
              <a:buNone/>
            </a:pPr>
            <a:r>
              <a:rPr lang="en-GB" dirty="0" smtClean="0"/>
              <a:t>	 </a:t>
            </a:r>
            <a:r>
              <a:rPr lang="en-GB" sz="2000" b="1" dirty="0" smtClean="0">
                <a:solidFill>
                  <a:srgbClr val="663366"/>
                </a:solidFill>
              </a:rPr>
              <a:t>Converter</a:t>
            </a:r>
            <a:endParaRPr lang="en-GB" sz="1800" b="1" dirty="0">
              <a:solidFill>
                <a:srgbClr val="6633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3" b="18702"/>
          <a:stretch/>
        </p:blipFill>
        <p:spPr>
          <a:xfrm>
            <a:off x="4139952" y="3363839"/>
            <a:ext cx="4656037" cy="10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6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7A33-3C10-4C57-9507-E5068381436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GB" dirty="0" smtClean="0"/>
              <a:t>Investigations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4213" y="1491853"/>
            <a:ext cx="7772400" cy="28622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dirty="0" smtClean="0"/>
              <a:t>Gearbox Fault Detection (GFD).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endParaRPr lang="en-GB" dirty="0"/>
          </a:p>
          <a:p>
            <a:pPr algn="r">
              <a:buFont typeface="+mj-lt"/>
              <a:buAutoNum type="arabicPeriod"/>
            </a:pPr>
            <a:endParaRPr lang="en-GB" dirty="0" smtClean="0"/>
          </a:p>
          <a:p>
            <a:pPr algn="r">
              <a:buFont typeface="+mj-lt"/>
              <a:buAutoNum type="arabicPeriod"/>
            </a:pPr>
            <a:endParaRPr lang="en-GB" dirty="0"/>
          </a:p>
          <a:p>
            <a:pPr algn="r">
              <a:buFont typeface="+mj-lt"/>
              <a:buAutoNum type="arabicPeriod"/>
            </a:pPr>
            <a:endParaRPr lang="en-GB" dirty="0" smtClean="0"/>
          </a:p>
          <a:p>
            <a:pPr algn="r">
              <a:buFont typeface="+mj-lt"/>
              <a:buAutoNum type="arabicPeriod"/>
            </a:pPr>
            <a:r>
              <a:rPr lang="en-GB" dirty="0" smtClean="0"/>
              <a:t>Shaft loading estimation (SLE).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51670"/>
            <a:ext cx="2427734" cy="2427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7614"/>
            <a:ext cx="3222940" cy="22793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32040" y="3590895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albionalumni.org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10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7A33-3C10-4C57-9507-E5068381436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GB" dirty="0" smtClean="0"/>
              <a:t>Drive Train Model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14533" r="4651" b="23638"/>
          <a:stretch/>
        </p:blipFill>
        <p:spPr bwMode="auto">
          <a:xfrm>
            <a:off x="1416788" y="1860832"/>
            <a:ext cx="6292168" cy="2516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2042592" y="2543201"/>
            <a:ext cx="720080" cy="864096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82952" y="2294409"/>
            <a:ext cx="2808312" cy="2193008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t="21811" r="7055" b="12016"/>
          <a:stretch/>
        </p:blipFill>
        <p:spPr bwMode="auto">
          <a:xfrm>
            <a:off x="5724128" y="967969"/>
            <a:ext cx="2657475" cy="1133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5364088" y="843558"/>
            <a:ext cx="3168352" cy="1296144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2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7A33-3C10-4C57-9507-E5068381436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2143125"/>
            <a:ext cx="7772400" cy="857250"/>
          </a:xfrm>
        </p:spPr>
        <p:txBody>
          <a:bodyPr/>
          <a:lstStyle/>
          <a:p>
            <a:pPr algn="ctr"/>
            <a:r>
              <a:rPr lang="en-GB" dirty="0" smtClean="0"/>
              <a:t>Gearbox Fault Detection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2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4213" y="1491853"/>
            <a:ext cx="7772400" cy="28622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Variation in gear stiffness.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Case study: Every other tooth.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endParaRPr lang="en-GB" dirty="0"/>
          </a:p>
          <a:p>
            <a:pPr algn="r">
              <a:buFont typeface="+mj-lt"/>
              <a:buAutoNum type="arabicPeriod"/>
            </a:pPr>
            <a:endParaRPr lang="en-GB" dirty="0" smtClean="0"/>
          </a:p>
          <a:p>
            <a:pPr algn="r">
              <a:buFont typeface="+mj-lt"/>
              <a:buAutoNum type="arabicPeriod"/>
            </a:pPr>
            <a:endParaRPr lang="en-GB" dirty="0"/>
          </a:p>
          <a:p>
            <a:pPr algn="r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GFD: Fault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7A33-3C10-4C57-9507-E5068381436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73" y="2211710"/>
            <a:ext cx="4349397" cy="2191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0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GFD: Detection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Fast Fourier Transform (FFT).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Fault frequency: 1.72Hz.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7A33-3C10-4C57-9507-E5068381436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8" name="Rectangle 7"/>
          <p:cNvSpPr/>
          <p:nvPr/>
        </p:nvSpPr>
        <p:spPr bwMode="auto">
          <a:xfrm>
            <a:off x="3635896" y="3723878"/>
            <a:ext cx="144016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7" y="2355725"/>
            <a:ext cx="3672407" cy="23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 Detection?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7A33-3C10-4C57-9507-E5068381436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116962" y="1347614"/>
            <a:ext cx="6910077" cy="2171700"/>
            <a:chOff x="755576" y="1347614"/>
            <a:chExt cx="6910077" cy="21717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646" y="1347614"/>
              <a:ext cx="3440007" cy="21717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347614"/>
              <a:ext cx="3440007" cy="2171700"/>
            </a:xfrm>
            <a:prstGeom prst="rect">
              <a:avLst/>
            </a:prstGeom>
          </p:spPr>
        </p:pic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100997" y="1363985"/>
            <a:ext cx="6932516" cy="2186935"/>
            <a:chOff x="0" y="0"/>
            <a:chExt cx="6877050" cy="21717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25" y="0"/>
              <a:ext cx="3438525" cy="21717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38525" cy="217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1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3756</TotalTime>
  <Words>256</Words>
  <Application>Microsoft Office PowerPoint</Application>
  <PresentationFormat>On-screen Show (16:9)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</vt:lpstr>
      <vt:lpstr>Monitoring Wind Turbine Loading Using Power Converter Signals</vt:lpstr>
      <vt:lpstr>Talk Outline</vt:lpstr>
      <vt:lpstr>Motivation</vt:lpstr>
      <vt:lpstr>Investigations</vt:lpstr>
      <vt:lpstr>Drive Train Model</vt:lpstr>
      <vt:lpstr>Gearbox Fault Detection</vt:lpstr>
      <vt:lpstr>GFD: Fault Model</vt:lpstr>
      <vt:lpstr>GFD: Detection</vt:lpstr>
      <vt:lpstr>No Detection?</vt:lpstr>
      <vt:lpstr>Shaft Loading Estimation</vt:lpstr>
      <vt:lpstr>SLE: Gusts, Torque and Current</vt:lpstr>
      <vt:lpstr>SLE: Methodology </vt:lpstr>
      <vt:lpstr>SLE: Results</vt:lpstr>
      <vt:lpstr>Conclusion</vt:lpstr>
    </vt:vector>
  </TitlesOfParts>
  <Company>MUFC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style for title slide</dc:title>
  <dc:creator>Eric</dc:creator>
  <cp:lastModifiedBy>SMITH C.J.</cp:lastModifiedBy>
  <cp:revision>215</cp:revision>
  <dcterms:created xsi:type="dcterms:W3CDTF">2005-05-25T16:21:13Z</dcterms:created>
  <dcterms:modified xsi:type="dcterms:W3CDTF">2016-07-01T14:13:22Z</dcterms:modified>
</cp:coreProperties>
</file>