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307" r:id="rId4"/>
    <p:sldId id="308" r:id="rId5"/>
    <p:sldId id="310" r:id="rId6"/>
    <p:sldId id="300" r:id="rId7"/>
    <p:sldId id="313" r:id="rId8"/>
    <p:sldId id="296" r:id="rId9"/>
    <p:sldId id="301" r:id="rId10"/>
    <p:sldId id="302" r:id="rId11"/>
    <p:sldId id="305" r:id="rId12"/>
    <p:sldId id="312" r:id="rId13"/>
    <p:sldId id="311" r:id="rId14"/>
  </p:sldIdLst>
  <p:sldSz cx="9144000" cy="5143500" type="screen16x9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orient="horz" pos="1983">
          <p15:clr>
            <a:srgbClr val="A4A3A4"/>
          </p15:clr>
        </p15:guide>
        <p15:guide id="3" orient="horz" pos="1756">
          <p15:clr>
            <a:srgbClr val="A4A3A4"/>
          </p15:clr>
        </p15:guide>
        <p15:guide id="4" orient="horz" pos="2754">
          <p15:clr>
            <a:srgbClr val="A4A3A4"/>
          </p15:clr>
        </p15:guide>
        <p15:guide id="5" orient="horz" pos="623">
          <p15:clr>
            <a:srgbClr val="A4A3A4"/>
          </p15:clr>
        </p15:guide>
        <p15:guide id="6" orient="horz" pos="852">
          <p15:clr>
            <a:srgbClr val="A4A3A4"/>
          </p15:clr>
        </p15:guide>
        <p15:guide id="7" orient="horz" pos="2845">
          <p15:clr>
            <a:srgbClr val="A4A3A4"/>
          </p15:clr>
        </p15:guide>
        <p15:guide id="8" orient="horz" pos="564">
          <p15:clr>
            <a:srgbClr val="A4A3A4"/>
          </p15:clr>
        </p15:guide>
        <p15:guide id="9" orient="horz" pos="1820">
          <p15:clr>
            <a:srgbClr val="A4A3A4"/>
          </p15:clr>
        </p15:guide>
        <p15:guide id="10" orient="horz" pos="2304">
          <p15:clr>
            <a:srgbClr val="A4A3A4"/>
          </p15:clr>
        </p15:guide>
        <p15:guide id="11" pos="324">
          <p15:clr>
            <a:srgbClr val="A4A3A4"/>
          </p15:clr>
        </p15:guide>
        <p15:guide id="12" pos="476">
          <p15:clr>
            <a:srgbClr val="A4A3A4"/>
          </p15:clr>
        </p15:guide>
        <p15:guide id="13" pos="5193">
          <p15:clr>
            <a:srgbClr val="A4A3A4"/>
          </p15:clr>
        </p15:guide>
        <p15:guide id="14" pos="4921">
          <p15:clr>
            <a:srgbClr val="A4A3A4"/>
          </p15:clr>
        </p15:guide>
        <p15:guide id="15" pos="1882">
          <p15:clr>
            <a:srgbClr val="A4A3A4"/>
          </p15:clr>
        </p15:guide>
        <p15:guide id="16" pos="5511">
          <p15:clr>
            <a:srgbClr val="A4A3A4"/>
          </p15:clr>
        </p15:guide>
        <p15:guide id="17" pos="2927">
          <p15:clr>
            <a:srgbClr val="A4A3A4"/>
          </p15:clr>
        </p15:guide>
        <p15:guide id="18" pos="3034">
          <p15:clr>
            <a:srgbClr val="A4A3A4"/>
          </p15:clr>
        </p15:guide>
        <p15:guide id="19" pos="3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99CA3C"/>
    <a:srgbClr val="00AEEF"/>
    <a:srgbClr val="006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05" autoAdjust="0"/>
  </p:normalViewPr>
  <p:slideViewPr>
    <p:cSldViewPr>
      <p:cViewPr varScale="1">
        <p:scale>
          <a:sx n="147" d="100"/>
          <a:sy n="147" d="100"/>
        </p:scale>
        <p:origin x="898" y="91"/>
      </p:cViewPr>
      <p:guideLst>
        <p:guide orient="horz" pos="1030"/>
        <p:guide orient="horz" pos="1983"/>
        <p:guide orient="horz" pos="1756"/>
        <p:guide orient="horz" pos="2754"/>
        <p:guide orient="horz" pos="623"/>
        <p:guide orient="horz" pos="852"/>
        <p:guide orient="horz" pos="2845"/>
        <p:guide orient="horz" pos="564"/>
        <p:guide orient="horz" pos="1820"/>
        <p:guide orient="horz" pos="2304"/>
        <p:guide pos="324"/>
        <p:guide pos="476"/>
        <p:guide pos="5193"/>
        <p:guide pos="4921"/>
        <p:guide pos="1882"/>
        <p:guide pos="5511"/>
        <p:guide pos="2927"/>
        <p:guide pos="3034"/>
        <p:guide pos="38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3" d="100"/>
          <a:sy n="73" d="100"/>
        </p:scale>
        <p:origin x="-3138" y="-10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B9313-3041-4D72-82DB-6EB19653E2B7}" type="datetimeFigureOut">
              <a:rPr lang="de-DE" smtClean="0"/>
              <a:t>26.09.2016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C6A3C-4F02-47EA-9965-0183FB2B0E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295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7B82D-4C3C-4F9E-95DB-A0AAE9AB22D4}" type="datetimeFigureOut">
              <a:rPr lang="de-DE" smtClean="0"/>
              <a:t>26.09.2016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66379-34B8-4100-8F88-FA412E1A5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8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66379-34B8-4100-8F88-FA412E1A55A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41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66379-34B8-4100-8F88-FA412E1A55A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33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54C69B-9B7B-4EF7-8F82-7DA8DF49BCE5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18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54C69B-9B7B-4EF7-8F82-7DA8DF49BCE5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756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66379-34B8-4100-8F88-FA412E1A55A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47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876" y="4515966"/>
            <a:ext cx="9154876" cy="62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\\EAGLE\Vertrieb\Marketing\Bildmaterial\AC_hardware_Shooting_studio\HardwareShooting-StudioExtern\bearbeitet\IMG_6514-mb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9144000" cy="31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435409"/>
            <a:ext cx="1828800" cy="13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_gfai tech\marketing\logos\corporate design\gfai tech Logo_original\gfai tech Logo Final.gif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98809"/>
            <a:ext cx="914400" cy="4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1"/>
          <p:cNvSpPr/>
          <p:nvPr userDrawn="1"/>
        </p:nvSpPr>
        <p:spPr>
          <a:xfrm>
            <a:off x="-10876" y="3011438"/>
            <a:ext cx="6494925" cy="1008112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3086869"/>
            <a:ext cx="6096000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0876" y="4019550"/>
            <a:ext cx="6106876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1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/>
          <p:cNvSpPr/>
          <p:nvPr userDrawn="1"/>
        </p:nvSpPr>
        <p:spPr>
          <a:xfrm>
            <a:off x="-10877" y="0"/>
            <a:ext cx="8229600" cy="640080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3" y="57150"/>
            <a:ext cx="780917" cy="57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"/>
            <a:ext cx="7372101" cy="64008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1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"/>
          <p:cNvSpPr/>
          <p:nvPr userDrawn="1"/>
        </p:nvSpPr>
        <p:spPr>
          <a:xfrm>
            <a:off x="-10877" y="0"/>
            <a:ext cx="8229600" cy="640080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3" y="57150"/>
            <a:ext cx="780917" cy="57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"/>
            <a:ext cx="7372101" cy="64008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6200" y="895350"/>
            <a:ext cx="3810000" cy="3505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600"/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962400" y="895350"/>
            <a:ext cx="3810000" cy="35052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600"/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2163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oeck\Desktop\Presentation Slide Master\IntensityPaddl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69032"/>
            <a:ext cx="9236075" cy="31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10876" y="4587974"/>
            <a:ext cx="9154876" cy="5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35409"/>
            <a:ext cx="1828800" cy="13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_gfai tech\marketing\logos\corporate design\gfai tech Logo_original\gfai tech Logo Final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8809"/>
            <a:ext cx="914400" cy="4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1"/>
          <p:cNvSpPr/>
          <p:nvPr userDrawn="1"/>
        </p:nvSpPr>
        <p:spPr>
          <a:xfrm>
            <a:off x="-52324" y="3011438"/>
            <a:ext cx="7314434" cy="999566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  <a:gd name="connsiteX0" fmla="*/ 0 w 6256730"/>
              <a:gd name="connsiteY0" fmla="*/ 8627 h 1008112"/>
              <a:gd name="connsiteX1" fmla="*/ 6256730 w 6256730"/>
              <a:gd name="connsiteY1" fmla="*/ 0 h 1008112"/>
              <a:gd name="connsiteX2" fmla="*/ 5978475 w 6256730"/>
              <a:gd name="connsiteY2" fmla="*/ 999566 h 1008112"/>
              <a:gd name="connsiteX3" fmla="*/ 694444 w 6256730"/>
              <a:gd name="connsiteY3" fmla="*/ 1008112 h 1008112"/>
              <a:gd name="connsiteX4" fmla="*/ 0 w 6256730"/>
              <a:gd name="connsiteY4" fmla="*/ 8627 h 1008112"/>
              <a:gd name="connsiteX0" fmla="*/ 7387 w 6264117"/>
              <a:gd name="connsiteY0" fmla="*/ 8627 h 999566"/>
              <a:gd name="connsiteX1" fmla="*/ 6264117 w 6264117"/>
              <a:gd name="connsiteY1" fmla="*/ 0 h 999566"/>
              <a:gd name="connsiteX2" fmla="*/ 5985862 w 6264117"/>
              <a:gd name="connsiteY2" fmla="*/ 999566 h 999566"/>
              <a:gd name="connsiteX3" fmla="*/ 0 w 6264117"/>
              <a:gd name="connsiteY3" fmla="*/ 999486 h 999566"/>
              <a:gd name="connsiteX4" fmla="*/ 7387 w 6264117"/>
              <a:gd name="connsiteY4" fmla="*/ 8627 h 9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117" h="999566">
                <a:moveTo>
                  <a:pt x="7387" y="8627"/>
                </a:moveTo>
                <a:lnTo>
                  <a:pt x="6264117" y="0"/>
                </a:lnTo>
                <a:lnTo>
                  <a:pt x="5985862" y="999566"/>
                </a:lnTo>
                <a:lnTo>
                  <a:pt x="0" y="999486"/>
                </a:lnTo>
                <a:cubicBezTo>
                  <a:pt x="2462" y="669200"/>
                  <a:pt x="4925" y="338913"/>
                  <a:pt x="7387" y="8627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5536" y="3086869"/>
            <a:ext cx="5700464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0876" y="4019550"/>
            <a:ext cx="6106876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5778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eck\Desktop\Presentation Slide Master\ArraySelectio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9050"/>
            <a:ext cx="9236076" cy="31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10876" y="4587974"/>
            <a:ext cx="9154876" cy="5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35409"/>
            <a:ext cx="1828800" cy="13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_gfai tech\marketing\logos\corporate design\gfai tech Logo_original\gfai tech Logo Final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8809"/>
            <a:ext cx="914400" cy="4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1"/>
          <p:cNvSpPr/>
          <p:nvPr userDrawn="1"/>
        </p:nvSpPr>
        <p:spPr>
          <a:xfrm>
            <a:off x="-52324" y="3011438"/>
            <a:ext cx="7314434" cy="999566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  <a:gd name="connsiteX0" fmla="*/ 0 w 6256730"/>
              <a:gd name="connsiteY0" fmla="*/ 8627 h 1008112"/>
              <a:gd name="connsiteX1" fmla="*/ 6256730 w 6256730"/>
              <a:gd name="connsiteY1" fmla="*/ 0 h 1008112"/>
              <a:gd name="connsiteX2" fmla="*/ 5978475 w 6256730"/>
              <a:gd name="connsiteY2" fmla="*/ 999566 h 1008112"/>
              <a:gd name="connsiteX3" fmla="*/ 694444 w 6256730"/>
              <a:gd name="connsiteY3" fmla="*/ 1008112 h 1008112"/>
              <a:gd name="connsiteX4" fmla="*/ 0 w 6256730"/>
              <a:gd name="connsiteY4" fmla="*/ 8627 h 1008112"/>
              <a:gd name="connsiteX0" fmla="*/ 7387 w 6264117"/>
              <a:gd name="connsiteY0" fmla="*/ 8627 h 999566"/>
              <a:gd name="connsiteX1" fmla="*/ 6264117 w 6264117"/>
              <a:gd name="connsiteY1" fmla="*/ 0 h 999566"/>
              <a:gd name="connsiteX2" fmla="*/ 5985862 w 6264117"/>
              <a:gd name="connsiteY2" fmla="*/ 999566 h 999566"/>
              <a:gd name="connsiteX3" fmla="*/ 0 w 6264117"/>
              <a:gd name="connsiteY3" fmla="*/ 999486 h 999566"/>
              <a:gd name="connsiteX4" fmla="*/ 7387 w 6264117"/>
              <a:gd name="connsiteY4" fmla="*/ 8627 h 9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117" h="999566">
                <a:moveTo>
                  <a:pt x="7387" y="8627"/>
                </a:moveTo>
                <a:lnTo>
                  <a:pt x="6264117" y="0"/>
                </a:lnTo>
                <a:lnTo>
                  <a:pt x="5985862" y="999566"/>
                </a:lnTo>
                <a:lnTo>
                  <a:pt x="0" y="999486"/>
                </a:lnTo>
                <a:cubicBezTo>
                  <a:pt x="2462" y="669200"/>
                  <a:pt x="4925" y="338913"/>
                  <a:pt x="7387" y="8627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5536" y="3086869"/>
            <a:ext cx="5700464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0876" y="4019550"/>
            <a:ext cx="6106876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764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76" y="4587974"/>
            <a:ext cx="9154876" cy="5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0007"/>
            <a:ext cx="797768" cy="59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_gfai tech\marketing\logos\corporate design\gfai tech Logo_original\gfai tech Logo Final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56772"/>
            <a:ext cx="792274" cy="36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1"/>
          <p:cNvSpPr/>
          <p:nvPr userDrawn="1"/>
        </p:nvSpPr>
        <p:spPr>
          <a:xfrm>
            <a:off x="251520" y="1419622"/>
            <a:ext cx="8064896" cy="1872207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  <a:gd name="connsiteX0" fmla="*/ 0 w 6256730"/>
              <a:gd name="connsiteY0" fmla="*/ 8627 h 1008112"/>
              <a:gd name="connsiteX1" fmla="*/ 6256730 w 6256730"/>
              <a:gd name="connsiteY1" fmla="*/ 0 h 1008112"/>
              <a:gd name="connsiteX2" fmla="*/ 5978475 w 6256730"/>
              <a:gd name="connsiteY2" fmla="*/ 999566 h 1008112"/>
              <a:gd name="connsiteX3" fmla="*/ 694444 w 6256730"/>
              <a:gd name="connsiteY3" fmla="*/ 1008112 h 1008112"/>
              <a:gd name="connsiteX4" fmla="*/ 0 w 6256730"/>
              <a:gd name="connsiteY4" fmla="*/ 8627 h 1008112"/>
              <a:gd name="connsiteX0" fmla="*/ 7387 w 6264117"/>
              <a:gd name="connsiteY0" fmla="*/ 8627 h 999566"/>
              <a:gd name="connsiteX1" fmla="*/ 6264117 w 6264117"/>
              <a:gd name="connsiteY1" fmla="*/ 0 h 999566"/>
              <a:gd name="connsiteX2" fmla="*/ 5985862 w 6264117"/>
              <a:gd name="connsiteY2" fmla="*/ 999566 h 999566"/>
              <a:gd name="connsiteX3" fmla="*/ 0 w 6264117"/>
              <a:gd name="connsiteY3" fmla="*/ 999486 h 999566"/>
              <a:gd name="connsiteX4" fmla="*/ 7387 w 6264117"/>
              <a:gd name="connsiteY4" fmla="*/ 8627 h 99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117" h="999566">
                <a:moveTo>
                  <a:pt x="7387" y="8627"/>
                </a:moveTo>
                <a:lnTo>
                  <a:pt x="6264117" y="0"/>
                </a:lnTo>
                <a:lnTo>
                  <a:pt x="5985862" y="999566"/>
                </a:lnTo>
                <a:lnTo>
                  <a:pt x="0" y="999486"/>
                </a:lnTo>
                <a:cubicBezTo>
                  <a:pt x="2462" y="669200"/>
                  <a:pt x="4925" y="338913"/>
                  <a:pt x="7387" y="8627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de-DE" sz="24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 </a:t>
            </a:r>
            <a:r>
              <a:rPr lang="de-DE" sz="2400" b="1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Turbines</a:t>
            </a:r>
            <a:endParaRPr lang="de-DE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kern="120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Kerscher, Benjamin Vonrhein: gfai tech GmbH Berlin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kern="1200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Dr. Friedrich Ueberle, Dr. Dagmar Rokita: HAW Hamburg</a:t>
            </a:r>
            <a:endParaRPr lang="de-DE" sz="1400" b="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9168"/>
            <a:ext cx="3497580" cy="10896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58335"/>
            <a:ext cx="1019738" cy="7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0876" y="4515966"/>
            <a:ext cx="9154876" cy="627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boeck\Desktop\Picture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7" b="15005"/>
          <a:stretch/>
        </p:blipFill>
        <p:spPr bwMode="auto">
          <a:xfrm>
            <a:off x="-36512" y="-62345"/>
            <a:ext cx="9180512" cy="30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_gfai tech\marketing\logos\corporate design\ac_signet_transparent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35409"/>
            <a:ext cx="1828800" cy="13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_gfai tech\marketing\logos\corporate design\gfai tech Logo_original\gfai tech Logo Final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8809"/>
            <a:ext cx="914400" cy="4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1"/>
          <p:cNvSpPr/>
          <p:nvPr userDrawn="1"/>
        </p:nvSpPr>
        <p:spPr>
          <a:xfrm>
            <a:off x="-10876" y="3011438"/>
            <a:ext cx="6494925" cy="1008112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3086869"/>
            <a:ext cx="6096000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0876" y="4019550"/>
            <a:ext cx="6106876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13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EAGLE\Vertrieb\Marketing\Bildmaterial\AC_results\2007_06_Welzowsued-032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530"/>
            <a:ext cx="9838066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"/>
          <p:cNvSpPr/>
          <p:nvPr userDrawn="1"/>
        </p:nvSpPr>
        <p:spPr>
          <a:xfrm>
            <a:off x="-10876" y="3011438"/>
            <a:ext cx="6494925" cy="1008112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0" y="3086869"/>
            <a:ext cx="6096000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5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oeck\Desktop\Picture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/>
          <a:stretch/>
        </p:blipFill>
        <p:spPr bwMode="auto">
          <a:xfrm>
            <a:off x="-10876" y="-19050"/>
            <a:ext cx="9217025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1"/>
          <p:cNvSpPr/>
          <p:nvPr userDrawn="1"/>
        </p:nvSpPr>
        <p:spPr>
          <a:xfrm>
            <a:off x="-10876" y="3011438"/>
            <a:ext cx="6494925" cy="1008112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0" y="3086869"/>
            <a:ext cx="6096000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7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"/>
          <p:cNvSpPr/>
          <p:nvPr userDrawn="1"/>
        </p:nvSpPr>
        <p:spPr>
          <a:xfrm>
            <a:off x="-10877" y="0"/>
            <a:ext cx="7391189" cy="640082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903" y="2"/>
            <a:ext cx="7372101" cy="64008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 smtClean="0"/>
              <a:t>Agenda</a:t>
            </a:r>
            <a:endParaRPr lang="en-US" dirty="0"/>
          </a:p>
        </p:txBody>
      </p:sp>
      <p:sp>
        <p:nvSpPr>
          <p:cNvPr id="5" name="Parallelogramm 11"/>
          <p:cNvSpPr/>
          <p:nvPr userDrawn="1"/>
        </p:nvSpPr>
        <p:spPr>
          <a:xfrm>
            <a:off x="0" y="1062990"/>
            <a:ext cx="548640" cy="365760"/>
          </a:xfrm>
          <a:custGeom>
            <a:avLst/>
            <a:gdLst>
              <a:gd name="connsiteX0" fmla="*/ 0 w 1440160"/>
              <a:gd name="connsiteY0" fmla="*/ 576263 h 576263"/>
              <a:gd name="connsiteX1" fmla="*/ 144066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1440160"/>
              <a:gd name="connsiteY0" fmla="*/ 576263 h 576263"/>
              <a:gd name="connsiteX1" fmla="*/ 515541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928192"/>
              <a:gd name="connsiteY0" fmla="*/ 573881 h 576263"/>
              <a:gd name="connsiteX1" fmla="*/ 3573 w 928192"/>
              <a:gd name="connsiteY1" fmla="*/ 0 h 576263"/>
              <a:gd name="connsiteX2" fmla="*/ 928192 w 928192"/>
              <a:gd name="connsiteY2" fmla="*/ 0 h 576263"/>
              <a:gd name="connsiteX3" fmla="*/ 784126 w 928192"/>
              <a:gd name="connsiteY3" fmla="*/ 576263 h 576263"/>
              <a:gd name="connsiteX4" fmla="*/ 0 w 928192"/>
              <a:gd name="connsiteY4" fmla="*/ 573881 h 576263"/>
              <a:gd name="connsiteX0" fmla="*/ 271818 w 924619"/>
              <a:gd name="connsiteY0" fmla="*/ 590973 h 590973"/>
              <a:gd name="connsiteX1" fmla="*/ 0 w 924619"/>
              <a:gd name="connsiteY1" fmla="*/ 0 h 590973"/>
              <a:gd name="connsiteX2" fmla="*/ 924619 w 924619"/>
              <a:gd name="connsiteY2" fmla="*/ 0 h 590973"/>
              <a:gd name="connsiteX3" fmla="*/ 780553 w 924619"/>
              <a:gd name="connsiteY3" fmla="*/ 576263 h 590973"/>
              <a:gd name="connsiteX4" fmla="*/ 271818 w 924619"/>
              <a:gd name="connsiteY4" fmla="*/ 590973 h 590973"/>
              <a:gd name="connsiteX0" fmla="*/ 4295 w 657096"/>
              <a:gd name="connsiteY0" fmla="*/ 590973 h 590973"/>
              <a:gd name="connsiteX1" fmla="*/ 0 w 657096"/>
              <a:gd name="connsiteY1" fmla="*/ 0 h 590973"/>
              <a:gd name="connsiteX2" fmla="*/ 657096 w 657096"/>
              <a:gd name="connsiteY2" fmla="*/ 0 h 590973"/>
              <a:gd name="connsiteX3" fmla="*/ 513030 w 657096"/>
              <a:gd name="connsiteY3" fmla="*/ 576263 h 590973"/>
              <a:gd name="connsiteX4" fmla="*/ 4295 w 657096"/>
              <a:gd name="connsiteY4" fmla="*/ 590973 h 590973"/>
              <a:gd name="connsiteX0" fmla="*/ 21835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1835 w 657096"/>
              <a:gd name="connsiteY4" fmla="*/ 579067 h 579067"/>
              <a:gd name="connsiteX0" fmla="*/ 24027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4027 w 657096"/>
              <a:gd name="connsiteY4" fmla="*/ 579067 h 579067"/>
              <a:gd name="connsiteX0" fmla="*/ 21835 w 657096"/>
              <a:gd name="connsiteY0" fmla="*/ 571923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21835 w 657096"/>
              <a:gd name="connsiteY4" fmla="*/ 571923 h 576263"/>
              <a:gd name="connsiteX0" fmla="*/ 19643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19643 w 657096"/>
              <a:gd name="connsiteY4" fmla="*/ 579067 h 579067"/>
              <a:gd name="connsiteX0" fmla="*/ 19643 w 657096"/>
              <a:gd name="connsiteY0" fmla="*/ 574305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19643 w 657096"/>
              <a:gd name="connsiteY4" fmla="*/ 574305 h 576263"/>
              <a:gd name="connsiteX0" fmla="*/ 187 w 637640"/>
              <a:gd name="connsiteY0" fmla="*/ 574305 h 576263"/>
              <a:gd name="connsiteX1" fmla="*/ 4661 w 637640"/>
              <a:gd name="connsiteY1" fmla="*/ 0 h 576263"/>
              <a:gd name="connsiteX2" fmla="*/ 637640 w 637640"/>
              <a:gd name="connsiteY2" fmla="*/ 0 h 576263"/>
              <a:gd name="connsiteX3" fmla="*/ 493574 w 637640"/>
              <a:gd name="connsiteY3" fmla="*/ 576263 h 576263"/>
              <a:gd name="connsiteX4" fmla="*/ 187 w 637640"/>
              <a:gd name="connsiteY4" fmla="*/ 574305 h 576263"/>
              <a:gd name="connsiteX0" fmla="*/ 404 w 633473"/>
              <a:gd name="connsiteY0" fmla="*/ 574305 h 576263"/>
              <a:gd name="connsiteX1" fmla="*/ 494 w 633473"/>
              <a:gd name="connsiteY1" fmla="*/ 0 h 576263"/>
              <a:gd name="connsiteX2" fmla="*/ 633473 w 633473"/>
              <a:gd name="connsiteY2" fmla="*/ 0 h 576263"/>
              <a:gd name="connsiteX3" fmla="*/ 489407 w 633473"/>
              <a:gd name="connsiteY3" fmla="*/ 576263 h 576263"/>
              <a:gd name="connsiteX4" fmla="*/ 404 w 633473"/>
              <a:gd name="connsiteY4" fmla="*/ 574305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73" h="576263">
                <a:moveTo>
                  <a:pt x="404" y="574305"/>
                </a:moveTo>
                <a:cubicBezTo>
                  <a:pt x="-1028" y="377314"/>
                  <a:pt x="1926" y="196991"/>
                  <a:pt x="494" y="0"/>
                </a:cubicBezTo>
                <a:lnTo>
                  <a:pt x="633473" y="0"/>
                </a:lnTo>
                <a:lnTo>
                  <a:pt x="489407" y="576263"/>
                </a:lnTo>
                <a:lnTo>
                  <a:pt x="404" y="57430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Parallelogramm 11"/>
          <p:cNvSpPr/>
          <p:nvPr userDrawn="1"/>
        </p:nvSpPr>
        <p:spPr>
          <a:xfrm>
            <a:off x="-4763" y="2836926"/>
            <a:ext cx="548640" cy="365760"/>
          </a:xfrm>
          <a:custGeom>
            <a:avLst/>
            <a:gdLst>
              <a:gd name="connsiteX0" fmla="*/ 0 w 1440160"/>
              <a:gd name="connsiteY0" fmla="*/ 576263 h 576263"/>
              <a:gd name="connsiteX1" fmla="*/ 144066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1440160"/>
              <a:gd name="connsiteY0" fmla="*/ 576263 h 576263"/>
              <a:gd name="connsiteX1" fmla="*/ 515541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928192"/>
              <a:gd name="connsiteY0" fmla="*/ 573881 h 576263"/>
              <a:gd name="connsiteX1" fmla="*/ 3573 w 928192"/>
              <a:gd name="connsiteY1" fmla="*/ 0 h 576263"/>
              <a:gd name="connsiteX2" fmla="*/ 928192 w 928192"/>
              <a:gd name="connsiteY2" fmla="*/ 0 h 576263"/>
              <a:gd name="connsiteX3" fmla="*/ 784126 w 928192"/>
              <a:gd name="connsiteY3" fmla="*/ 576263 h 576263"/>
              <a:gd name="connsiteX4" fmla="*/ 0 w 928192"/>
              <a:gd name="connsiteY4" fmla="*/ 573881 h 576263"/>
              <a:gd name="connsiteX0" fmla="*/ 271818 w 924619"/>
              <a:gd name="connsiteY0" fmla="*/ 590973 h 590973"/>
              <a:gd name="connsiteX1" fmla="*/ 0 w 924619"/>
              <a:gd name="connsiteY1" fmla="*/ 0 h 590973"/>
              <a:gd name="connsiteX2" fmla="*/ 924619 w 924619"/>
              <a:gd name="connsiteY2" fmla="*/ 0 h 590973"/>
              <a:gd name="connsiteX3" fmla="*/ 780553 w 924619"/>
              <a:gd name="connsiteY3" fmla="*/ 576263 h 590973"/>
              <a:gd name="connsiteX4" fmla="*/ 271818 w 924619"/>
              <a:gd name="connsiteY4" fmla="*/ 590973 h 590973"/>
              <a:gd name="connsiteX0" fmla="*/ 4295 w 657096"/>
              <a:gd name="connsiteY0" fmla="*/ 590973 h 590973"/>
              <a:gd name="connsiteX1" fmla="*/ 0 w 657096"/>
              <a:gd name="connsiteY1" fmla="*/ 0 h 590973"/>
              <a:gd name="connsiteX2" fmla="*/ 657096 w 657096"/>
              <a:gd name="connsiteY2" fmla="*/ 0 h 590973"/>
              <a:gd name="connsiteX3" fmla="*/ 513030 w 657096"/>
              <a:gd name="connsiteY3" fmla="*/ 576263 h 590973"/>
              <a:gd name="connsiteX4" fmla="*/ 4295 w 657096"/>
              <a:gd name="connsiteY4" fmla="*/ 590973 h 590973"/>
              <a:gd name="connsiteX0" fmla="*/ 21835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1835 w 657096"/>
              <a:gd name="connsiteY4" fmla="*/ 579067 h 579067"/>
              <a:gd name="connsiteX0" fmla="*/ 24027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4027 w 657096"/>
              <a:gd name="connsiteY4" fmla="*/ 579067 h 579067"/>
              <a:gd name="connsiteX0" fmla="*/ 21835 w 657096"/>
              <a:gd name="connsiteY0" fmla="*/ 571923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21835 w 657096"/>
              <a:gd name="connsiteY4" fmla="*/ 571923 h 576263"/>
              <a:gd name="connsiteX0" fmla="*/ 19643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19643 w 657096"/>
              <a:gd name="connsiteY4" fmla="*/ 579067 h 579067"/>
              <a:gd name="connsiteX0" fmla="*/ 19643 w 657096"/>
              <a:gd name="connsiteY0" fmla="*/ 574305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19643 w 657096"/>
              <a:gd name="connsiteY4" fmla="*/ 574305 h 576263"/>
              <a:gd name="connsiteX0" fmla="*/ 187 w 637640"/>
              <a:gd name="connsiteY0" fmla="*/ 574305 h 576263"/>
              <a:gd name="connsiteX1" fmla="*/ 4661 w 637640"/>
              <a:gd name="connsiteY1" fmla="*/ 0 h 576263"/>
              <a:gd name="connsiteX2" fmla="*/ 637640 w 637640"/>
              <a:gd name="connsiteY2" fmla="*/ 0 h 576263"/>
              <a:gd name="connsiteX3" fmla="*/ 493574 w 637640"/>
              <a:gd name="connsiteY3" fmla="*/ 576263 h 576263"/>
              <a:gd name="connsiteX4" fmla="*/ 187 w 637640"/>
              <a:gd name="connsiteY4" fmla="*/ 574305 h 576263"/>
              <a:gd name="connsiteX0" fmla="*/ 404 w 633473"/>
              <a:gd name="connsiteY0" fmla="*/ 574305 h 576263"/>
              <a:gd name="connsiteX1" fmla="*/ 494 w 633473"/>
              <a:gd name="connsiteY1" fmla="*/ 0 h 576263"/>
              <a:gd name="connsiteX2" fmla="*/ 633473 w 633473"/>
              <a:gd name="connsiteY2" fmla="*/ 0 h 576263"/>
              <a:gd name="connsiteX3" fmla="*/ 489407 w 633473"/>
              <a:gd name="connsiteY3" fmla="*/ 576263 h 576263"/>
              <a:gd name="connsiteX4" fmla="*/ 404 w 633473"/>
              <a:gd name="connsiteY4" fmla="*/ 574305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73" h="576263">
                <a:moveTo>
                  <a:pt x="404" y="574305"/>
                </a:moveTo>
                <a:cubicBezTo>
                  <a:pt x="-1028" y="377314"/>
                  <a:pt x="1926" y="196991"/>
                  <a:pt x="494" y="0"/>
                </a:cubicBezTo>
                <a:lnTo>
                  <a:pt x="633473" y="0"/>
                </a:lnTo>
                <a:lnTo>
                  <a:pt x="489407" y="576263"/>
                </a:lnTo>
                <a:lnTo>
                  <a:pt x="404" y="57430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Parallelogramm 11"/>
          <p:cNvSpPr/>
          <p:nvPr userDrawn="1"/>
        </p:nvSpPr>
        <p:spPr>
          <a:xfrm>
            <a:off x="0" y="2245614"/>
            <a:ext cx="548640" cy="365760"/>
          </a:xfrm>
          <a:custGeom>
            <a:avLst/>
            <a:gdLst>
              <a:gd name="connsiteX0" fmla="*/ 0 w 1440160"/>
              <a:gd name="connsiteY0" fmla="*/ 576263 h 576263"/>
              <a:gd name="connsiteX1" fmla="*/ 144066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1440160"/>
              <a:gd name="connsiteY0" fmla="*/ 576263 h 576263"/>
              <a:gd name="connsiteX1" fmla="*/ 515541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928192"/>
              <a:gd name="connsiteY0" fmla="*/ 573881 h 576263"/>
              <a:gd name="connsiteX1" fmla="*/ 3573 w 928192"/>
              <a:gd name="connsiteY1" fmla="*/ 0 h 576263"/>
              <a:gd name="connsiteX2" fmla="*/ 928192 w 928192"/>
              <a:gd name="connsiteY2" fmla="*/ 0 h 576263"/>
              <a:gd name="connsiteX3" fmla="*/ 784126 w 928192"/>
              <a:gd name="connsiteY3" fmla="*/ 576263 h 576263"/>
              <a:gd name="connsiteX4" fmla="*/ 0 w 928192"/>
              <a:gd name="connsiteY4" fmla="*/ 573881 h 576263"/>
              <a:gd name="connsiteX0" fmla="*/ 271818 w 924619"/>
              <a:gd name="connsiteY0" fmla="*/ 590973 h 590973"/>
              <a:gd name="connsiteX1" fmla="*/ 0 w 924619"/>
              <a:gd name="connsiteY1" fmla="*/ 0 h 590973"/>
              <a:gd name="connsiteX2" fmla="*/ 924619 w 924619"/>
              <a:gd name="connsiteY2" fmla="*/ 0 h 590973"/>
              <a:gd name="connsiteX3" fmla="*/ 780553 w 924619"/>
              <a:gd name="connsiteY3" fmla="*/ 576263 h 590973"/>
              <a:gd name="connsiteX4" fmla="*/ 271818 w 924619"/>
              <a:gd name="connsiteY4" fmla="*/ 590973 h 590973"/>
              <a:gd name="connsiteX0" fmla="*/ 4295 w 657096"/>
              <a:gd name="connsiteY0" fmla="*/ 590973 h 590973"/>
              <a:gd name="connsiteX1" fmla="*/ 0 w 657096"/>
              <a:gd name="connsiteY1" fmla="*/ 0 h 590973"/>
              <a:gd name="connsiteX2" fmla="*/ 657096 w 657096"/>
              <a:gd name="connsiteY2" fmla="*/ 0 h 590973"/>
              <a:gd name="connsiteX3" fmla="*/ 513030 w 657096"/>
              <a:gd name="connsiteY3" fmla="*/ 576263 h 590973"/>
              <a:gd name="connsiteX4" fmla="*/ 4295 w 657096"/>
              <a:gd name="connsiteY4" fmla="*/ 590973 h 590973"/>
              <a:gd name="connsiteX0" fmla="*/ 21835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1835 w 657096"/>
              <a:gd name="connsiteY4" fmla="*/ 579067 h 579067"/>
              <a:gd name="connsiteX0" fmla="*/ 24027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4027 w 657096"/>
              <a:gd name="connsiteY4" fmla="*/ 579067 h 579067"/>
              <a:gd name="connsiteX0" fmla="*/ 21835 w 657096"/>
              <a:gd name="connsiteY0" fmla="*/ 571923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21835 w 657096"/>
              <a:gd name="connsiteY4" fmla="*/ 571923 h 576263"/>
              <a:gd name="connsiteX0" fmla="*/ 19643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19643 w 657096"/>
              <a:gd name="connsiteY4" fmla="*/ 579067 h 579067"/>
              <a:gd name="connsiteX0" fmla="*/ 19643 w 657096"/>
              <a:gd name="connsiteY0" fmla="*/ 574305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19643 w 657096"/>
              <a:gd name="connsiteY4" fmla="*/ 574305 h 576263"/>
              <a:gd name="connsiteX0" fmla="*/ 187 w 637640"/>
              <a:gd name="connsiteY0" fmla="*/ 574305 h 576263"/>
              <a:gd name="connsiteX1" fmla="*/ 4661 w 637640"/>
              <a:gd name="connsiteY1" fmla="*/ 0 h 576263"/>
              <a:gd name="connsiteX2" fmla="*/ 637640 w 637640"/>
              <a:gd name="connsiteY2" fmla="*/ 0 h 576263"/>
              <a:gd name="connsiteX3" fmla="*/ 493574 w 637640"/>
              <a:gd name="connsiteY3" fmla="*/ 576263 h 576263"/>
              <a:gd name="connsiteX4" fmla="*/ 187 w 637640"/>
              <a:gd name="connsiteY4" fmla="*/ 574305 h 576263"/>
              <a:gd name="connsiteX0" fmla="*/ 404 w 633473"/>
              <a:gd name="connsiteY0" fmla="*/ 574305 h 576263"/>
              <a:gd name="connsiteX1" fmla="*/ 494 w 633473"/>
              <a:gd name="connsiteY1" fmla="*/ 0 h 576263"/>
              <a:gd name="connsiteX2" fmla="*/ 633473 w 633473"/>
              <a:gd name="connsiteY2" fmla="*/ 0 h 576263"/>
              <a:gd name="connsiteX3" fmla="*/ 489407 w 633473"/>
              <a:gd name="connsiteY3" fmla="*/ 576263 h 576263"/>
              <a:gd name="connsiteX4" fmla="*/ 404 w 633473"/>
              <a:gd name="connsiteY4" fmla="*/ 574305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73" h="576263">
                <a:moveTo>
                  <a:pt x="404" y="574305"/>
                </a:moveTo>
                <a:cubicBezTo>
                  <a:pt x="-1028" y="377314"/>
                  <a:pt x="1926" y="196991"/>
                  <a:pt x="494" y="0"/>
                </a:cubicBezTo>
                <a:lnTo>
                  <a:pt x="633473" y="0"/>
                </a:lnTo>
                <a:lnTo>
                  <a:pt x="489407" y="576263"/>
                </a:lnTo>
                <a:lnTo>
                  <a:pt x="404" y="57430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Parallelogramm 11"/>
          <p:cNvSpPr/>
          <p:nvPr userDrawn="1"/>
        </p:nvSpPr>
        <p:spPr>
          <a:xfrm>
            <a:off x="0" y="1654302"/>
            <a:ext cx="548640" cy="365760"/>
          </a:xfrm>
          <a:custGeom>
            <a:avLst/>
            <a:gdLst>
              <a:gd name="connsiteX0" fmla="*/ 0 w 1440160"/>
              <a:gd name="connsiteY0" fmla="*/ 576263 h 576263"/>
              <a:gd name="connsiteX1" fmla="*/ 144066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1440160"/>
              <a:gd name="connsiteY0" fmla="*/ 576263 h 576263"/>
              <a:gd name="connsiteX1" fmla="*/ 515541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928192"/>
              <a:gd name="connsiteY0" fmla="*/ 573881 h 576263"/>
              <a:gd name="connsiteX1" fmla="*/ 3573 w 928192"/>
              <a:gd name="connsiteY1" fmla="*/ 0 h 576263"/>
              <a:gd name="connsiteX2" fmla="*/ 928192 w 928192"/>
              <a:gd name="connsiteY2" fmla="*/ 0 h 576263"/>
              <a:gd name="connsiteX3" fmla="*/ 784126 w 928192"/>
              <a:gd name="connsiteY3" fmla="*/ 576263 h 576263"/>
              <a:gd name="connsiteX4" fmla="*/ 0 w 928192"/>
              <a:gd name="connsiteY4" fmla="*/ 573881 h 576263"/>
              <a:gd name="connsiteX0" fmla="*/ 271818 w 924619"/>
              <a:gd name="connsiteY0" fmla="*/ 590973 h 590973"/>
              <a:gd name="connsiteX1" fmla="*/ 0 w 924619"/>
              <a:gd name="connsiteY1" fmla="*/ 0 h 590973"/>
              <a:gd name="connsiteX2" fmla="*/ 924619 w 924619"/>
              <a:gd name="connsiteY2" fmla="*/ 0 h 590973"/>
              <a:gd name="connsiteX3" fmla="*/ 780553 w 924619"/>
              <a:gd name="connsiteY3" fmla="*/ 576263 h 590973"/>
              <a:gd name="connsiteX4" fmla="*/ 271818 w 924619"/>
              <a:gd name="connsiteY4" fmla="*/ 590973 h 590973"/>
              <a:gd name="connsiteX0" fmla="*/ 4295 w 657096"/>
              <a:gd name="connsiteY0" fmla="*/ 590973 h 590973"/>
              <a:gd name="connsiteX1" fmla="*/ 0 w 657096"/>
              <a:gd name="connsiteY1" fmla="*/ 0 h 590973"/>
              <a:gd name="connsiteX2" fmla="*/ 657096 w 657096"/>
              <a:gd name="connsiteY2" fmla="*/ 0 h 590973"/>
              <a:gd name="connsiteX3" fmla="*/ 513030 w 657096"/>
              <a:gd name="connsiteY3" fmla="*/ 576263 h 590973"/>
              <a:gd name="connsiteX4" fmla="*/ 4295 w 657096"/>
              <a:gd name="connsiteY4" fmla="*/ 590973 h 590973"/>
              <a:gd name="connsiteX0" fmla="*/ 21835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1835 w 657096"/>
              <a:gd name="connsiteY4" fmla="*/ 579067 h 579067"/>
              <a:gd name="connsiteX0" fmla="*/ 24027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4027 w 657096"/>
              <a:gd name="connsiteY4" fmla="*/ 579067 h 579067"/>
              <a:gd name="connsiteX0" fmla="*/ 21835 w 657096"/>
              <a:gd name="connsiteY0" fmla="*/ 571923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21835 w 657096"/>
              <a:gd name="connsiteY4" fmla="*/ 571923 h 576263"/>
              <a:gd name="connsiteX0" fmla="*/ 19643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19643 w 657096"/>
              <a:gd name="connsiteY4" fmla="*/ 579067 h 579067"/>
              <a:gd name="connsiteX0" fmla="*/ 19643 w 657096"/>
              <a:gd name="connsiteY0" fmla="*/ 574305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19643 w 657096"/>
              <a:gd name="connsiteY4" fmla="*/ 574305 h 576263"/>
              <a:gd name="connsiteX0" fmla="*/ 187 w 637640"/>
              <a:gd name="connsiteY0" fmla="*/ 574305 h 576263"/>
              <a:gd name="connsiteX1" fmla="*/ 4661 w 637640"/>
              <a:gd name="connsiteY1" fmla="*/ 0 h 576263"/>
              <a:gd name="connsiteX2" fmla="*/ 637640 w 637640"/>
              <a:gd name="connsiteY2" fmla="*/ 0 h 576263"/>
              <a:gd name="connsiteX3" fmla="*/ 493574 w 637640"/>
              <a:gd name="connsiteY3" fmla="*/ 576263 h 576263"/>
              <a:gd name="connsiteX4" fmla="*/ 187 w 637640"/>
              <a:gd name="connsiteY4" fmla="*/ 574305 h 576263"/>
              <a:gd name="connsiteX0" fmla="*/ 404 w 633473"/>
              <a:gd name="connsiteY0" fmla="*/ 574305 h 576263"/>
              <a:gd name="connsiteX1" fmla="*/ 494 w 633473"/>
              <a:gd name="connsiteY1" fmla="*/ 0 h 576263"/>
              <a:gd name="connsiteX2" fmla="*/ 633473 w 633473"/>
              <a:gd name="connsiteY2" fmla="*/ 0 h 576263"/>
              <a:gd name="connsiteX3" fmla="*/ 489407 w 633473"/>
              <a:gd name="connsiteY3" fmla="*/ 576263 h 576263"/>
              <a:gd name="connsiteX4" fmla="*/ 404 w 633473"/>
              <a:gd name="connsiteY4" fmla="*/ 574305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73" h="576263">
                <a:moveTo>
                  <a:pt x="404" y="574305"/>
                </a:moveTo>
                <a:cubicBezTo>
                  <a:pt x="-1028" y="377314"/>
                  <a:pt x="1926" y="196991"/>
                  <a:pt x="494" y="0"/>
                </a:cubicBezTo>
                <a:lnTo>
                  <a:pt x="633473" y="0"/>
                </a:lnTo>
                <a:lnTo>
                  <a:pt x="489407" y="576263"/>
                </a:lnTo>
                <a:lnTo>
                  <a:pt x="404" y="57430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lvl="0"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057865"/>
            <a:ext cx="7086600" cy="365760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5000"/>
              </a:spcBef>
              <a:buClrTx/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eaLnBrk="1" hangingPunct="1">
              <a:spcBef>
                <a:spcPct val="25000"/>
              </a:spcBef>
              <a:buClrTx/>
              <a:buNone/>
            </a:pPr>
            <a:r>
              <a:rPr lang="de-DE" altLang="de-DE" dirty="0" smtClean="0"/>
              <a:t>Topic 1</a:t>
            </a:r>
            <a:endParaRPr lang="en-US" altLang="de-DE" sz="2800" b="0" noProof="1">
              <a:solidFill>
                <a:srgbClr val="000000"/>
              </a:solidFill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1649440"/>
            <a:ext cx="7086600" cy="365760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5000"/>
              </a:spcBef>
              <a:buClrTx/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eaLnBrk="1" hangingPunct="1">
              <a:spcBef>
                <a:spcPct val="25000"/>
              </a:spcBef>
              <a:buClrTx/>
              <a:buNone/>
            </a:pPr>
            <a:r>
              <a:rPr lang="de-DE" altLang="de-DE" dirty="0" smtClean="0"/>
              <a:t>Topic 2</a:t>
            </a:r>
            <a:endParaRPr lang="en-US" altLang="de-DE" sz="2800" b="0" noProof="1">
              <a:solidFill>
                <a:srgbClr val="000000"/>
              </a:solidFill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2241015"/>
            <a:ext cx="7086600" cy="365760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5000"/>
              </a:spcBef>
              <a:buClrTx/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eaLnBrk="1" hangingPunct="1">
              <a:spcBef>
                <a:spcPct val="25000"/>
              </a:spcBef>
              <a:buClrTx/>
              <a:buNone/>
            </a:pPr>
            <a:r>
              <a:rPr lang="de-DE" altLang="de-DE" dirty="0" smtClean="0"/>
              <a:t>Topic 3</a:t>
            </a:r>
            <a:endParaRPr lang="en-US" altLang="de-DE" sz="2800" b="0" noProof="1">
              <a:solidFill>
                <a:srgbClr val="000000"/>
              </a:solidFill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832590"/>
            <a:ext cx="7086600" cy="365760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5000"/>
              </a:spcBef>
              <a:buClrTx/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eaLnBrk="1" hangingPunct="1">
              <a:spcBef>
                <a:spcPct val="25000"/>
              </a:spcBef>
              <a:buClrTx/>
              <a:buNone/>
            </a:pPr>
            <a:r>
              <a:rPr lang="de-DE" altLang="de-DE" dirty="0" smtClean="0"/>
              <a:t>Topic 4</a:t>
            </a:r>
            <a:endParaRPr lang="en-US" altLang="de-DE" sz="2800" b="0" noProof="1">
              <a:solidFill>
                <a:srgbClr val="0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82478"/>
            <a:ext cx="1617912" cy="504056"/>
          </a:xfrm>
          <a:prstGeom prst="rect">
            <a:avLst/>
          </a:prstGeom>
        </p:spPr>
      </p:pic>
      <p:sp>
        <p:nvSpPr>
          <p:cNvPr id="14" name="Parallelogramm 11"/>
          <p:cNvSpPr/>
          <p:nvPr userDrawn="1"/>
        </p:nvSpPr>
        <p:spPr>
          <a:xfrm>
            <a:off x="-10877" y="3423376"/>
            <a:ext cx="548640" cy="365760"/>
          </a:xfrm>
          <a:custGeom>
            <a:avLst/>
            <a:gdLst>
              <a:gd name="connsiteX0" fmla="*/ 0 w 1440160"/>
              <a:gd name="connsiteY0" fmla="*/ 576263 h 576263"/>
              <a:gd name="connsiteX1" fmla="*/ 144066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1440160"/>
              <a:gd name="connsiteY0" fmla="*/ 576263 h 576263"/>
              <a:gd name="connsiteX1" fmla="*/ 515541 w 1440160"/>
              <a:gd name="connsiteY1" fmla="*/ 0 h 576263"/>
              <a:gd name="connsiteX2" fmla="*/ 1440160 w 1440160"/>
              <a:gd name="connsiteY2" fmla="*/ 0 h 576263"/>
              <a:gd name="connsiteX3" fmla="*/ 1296094 w 1440160"/>
              <a:gd name="connsiteY3" fmla="*/ 576263 h 576263"/>
              <a:gd name="connsiteX4" fmla="*/ 0 w 1440160"/>
              <a:gd name="connsiteY4" fmla="*/ 576263 h 576263"/>
              <a:gd name="connsiteX0" fmla="*/ 0 w 928192"/>
              <a:gd name="connsiteY0" fmla="*/ 573881 h 576263"/>
              <a:gd name="connsiteX1" fmla="*/ 3573 w 928192"/>
              <a:gd name="connsiteY1" fmla="*/ 0 h 576263"/>
              <a:gd name="connsiteX2" fmla="*/ 928192 w 928192"/>
              <a:gd name="connsiteY2" fmla="*/ 0 h 576263"/>
              <a:gd name="connsiteX3" fmla="*/ 784126 w 928192"/>
              <a:gd name="connsiteY3" fmla="*/ 576263 h 576263"/>
              <a:gd name="connsiteX4" fmla="*/ 0 w 928192"/>
              <a:gd name="connsiteY4" fmla="*/ 573881 h 576263"/>
              <a:gd name="connsiteX0" fmla="*/ 271818 w 924619"/>
              <a:gd name="connsiteY0" fmla="*/ 590973 h 590973"/>
              <a:gd name="connsiteX1" fmla="*/ 0 w 924619"/>
              <a:gd name="connsiteY1" fmla="*/ 0 h 590973"/>
              <a:gd name="connsiteX2" fmla="*/ 924619 w 924619"/>
              <a:gd name="connsiteY2" fmla="*/ 0 h 590973"/>
              <a:gd name="connsiteX3" fmla="*/ 780553 w 924619"/>
              <a:gd name="connsiteY3" fmla="*/ 576263 h 590973"/>
              <a:gd name="connsiteX4" fmla="*/ 271818 w 924619"/>
              <a:gd name="connsiteY4" fmla="*/ 590973 h 590973"/>
              <a:gd name="connsiteX0" fmla="*/ 4295 w 657096"/>
              <a:gd name="connsiteY0" fmla="*/ 590973 h 590973"/>
              <a:gd name="connsiteX1" fmla="*/ 0 w 657096"/>
              <a:gd name="connsiteY1" fmla="*/ 0 h 590973"/>
              <a:gd name="connsiteX2" fmla="*/ 657096 w 657096"/>
              <a:gd name="connsiteY2" fmla="*/ 0 h 590973"/>
              <a:gd name="connsiteX3" fmla="*/ 513030 w 657096"/>
              <a:gd name="connsiteY3" fmla="*/ 576263 h 590973"/>
              <a:gd name="connsiteX4" fmla="*/ 4295 w 657096"/>
              <a:gd name="connsiteY4" fmla="*/ 590973 h 590973"/>
              <a:gd name="connsiteX0" fmla="*/ 21835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1835 w 657096"/>
              <a:gd name="connsiteY4" fmla="*/ 579067 h 579067"/>
              <a:gd name="connsiteX0" fmla="*/ 24027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24027 w 657096"/>
              <a:gd name="connsiteY4" fmla="*/ 579067 h 579067"/>
              <a:gd name="connsiteX0" fmla="*/ 21835 w 657096"/>
              <a:gd name="connsiteY0" fmla="*/ 571923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21835 w 657096"/>
              <a:gd name="connsiteY4" fmla="*/ 571923 h 576263"/>
              <a:gd name="connsiteX0" fmla="*/ 19643 w 657096"/>
              <a:gd name="connsiteY0" fmla="*/ 579067 h 579067"/>
              <a:gd name="connsiteX1" fmla="*/ 0 w 657096"/>
              <a:gd name="connsiteY1" fmla="*/ 0 h 579067"/>
              <a:gd name="connsiteX2" fmla="*/ 657096 w 657096"/>
              <a:gd name="connsiteY2" fmla="*/ 0 h 579067"/>
              <a:gd name="connsiteX3" fmla="*/ 513030 w 657096"/>
              <a:gd name="connsiteY3" fmla="*/ 576263 h 579067"/>
              <a:gd name="connsiteX4" fmla="*/ 19643 w 657096"/>
              <a:gd name="connsiteY4" fmla="*/ 579067 h 579067"/>
              <a:gd name="connsiteX0" fmla="*/ 19643 w 657096"/>
              <a:gd name="connsiteY0" fmla="*/ 574305 h 576263"/>
              <a:gd name="connsiteX1" fmla="*/ 0 w 657096"/>
              <a:gd name="connsiteY1" fmla="*/ 0 h 576263"/>
              <a:gd name="connsiteX2" fmla="*/ 657096 w 657096"/>
              <a:gd name="connsiteY2" fmla="*/ 0 h 576263"/>
              <a:gd name="connsiteX3" fmla="*/ 513030 w 657096"/>
              <a:gd name="connsiteY3" fmla="*/ 576263 h 576263"/>
              <a:gd name="connsiteX4" fmla="*/ 19643 w 657096"/>
              <a:gd name="connsiteY4" fmla="*/ 574305 h 576263"/>
              <a:gd name="connsiteX0" fmla="*/ 187 w 637640"/>
              <a:gd name="connsiteY0" fmla="*/ 574305 h 576263"/>
              <a:gd name="connsiteX1" fmla="*/ 4661 w 637640"/>
              <a:gd name="connsiteY1" fmla="*/ 0 h 576263"/>
              <a:gd name="connsiteX2" fmla="*/ 637640 w 637640"/>
              <a:gd name="connsiteY2" fmla="*/ 0 h 576263"/>
              <a:gd name="connsiteX3" fmla="*/ 493574 w 637640"/>
              <a:gd name="connsiteY3" fmla="*/ 576263 h 576263"/>
              <a:gd name="connsiteX4" fmla="*/ 187 w 637640"/>
              <a:gd name="connsiteY4" fmla="*/ 574305 h 576263"/>
              <a:gd name="connsiteX0" fmla="*/ 404 w 633473"/>
              <a:gd name="connsiteY0" fmla="*/ 574305 h 576263"/>
              <a:gd name="connsiteX1" fmla="*/ 494 w 633473"/>
              <a:gd name="connsiteY1" fmla="*/ 0 h 576263"/>
              <a:gd name="connsiteX2" fmla="*/ 633473 w 633473"/>
              <a:gd name="connsiteY2" fmla="*/ 0 h 576263"/>
              <a:gd name="connsiteX3" fmla="*/ 489407 w 633473"/>
              <a:gd name="connsiteY3" fmla="*/ 576263 h 576263"/>
              <a:gd name="connsiteX4" fmla="*/ 404 w 633473"/>
              <a:gd name="connsiteY4" fmla="*/ 574305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73" h="576263">
                <a:moveTo>
                  <a:pt x="404" y="574305"/>
                </a:moveTo>
                <a:cubicBezTo>
                  <a:pt x="-1028" y="377314"/>
                  <a:pt x="1926" y="196991"/>
                  <a:pt x="494" y="0"/>
                </a:cubicBezTo>
                <a:lnTo>
                  <a:pt x="633473" y="0"/>
                </a:lnTo>
                <a:lnTo>
                  <a:pt x="489407" y="576263"/>
                </a:lnTo>
                <a:lnTo>
                  <a:pt x="404" y="57430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79686" y="3419040"/>
            <a:ext cx="7086600" cy="365760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5000"/>
              </a:spcBef>
              <a:buClrTx/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eaLnBrk="1" hangingPunct="1">
              <a:spcBef>
                <a:spcPct val="25000"/>
              </a:spcBef>
              <a:buClrTx/>
              <a:buNone/>
            </a:pPr>
            <a:r>
              <a:rPr lang="de-DE" altLang="de-DE" dirty="0" smtClean="0"/>
              <a:t>Topic 5</a:t>
            </a:r>
            <a:endParaRPr lang="en-US" altLang="de-DE" sz="2800" b="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"/>
          <p:cNvSpPr/>
          <p:nvPr userDrawn="1"/>
        </p:nvSpPr>
        <p:spPr>
          <a:xfrm>
            <a:off x="-10877" y="0"/>
            <a:ext cx="7391189" cy="640082"/>
          </a:xfrm>
          <a:custGeom>
            <a:avLst/>
            <a:gdLst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651500 w 5651500"/>
              <a:gd name="connsiteY2" fmla="*/ 1008112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096023 w 5651500"/>
              <a:gd name="connsiteY2" fmla="*/ 897017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651500"/>
              <a:gd name="connsiteY0" fmla="*/ 0 h 1008112"/>
              <a:gd name="connsiteX1" fmla="*/ 5651500 w 5651500"/>
              <a:gd name="connsiteY1" fmla="*/ 0 h 1008112"/>
              <a:gd name="connsiteX2" fmla="*/ 5284031 w 5651500"/>
              <a:gd name="connsiteY2" fmla="*/ 999566 h 1008112"/>
              <a:gd name="connsiteX3" fmla="*/ 0 w 5651500"/>
              <a:gd name="connsiteY3" fmla="*/ 1008112 h 1008112"/>
              <a:gd name="connsiteX4" fmla="*/ 0 w 5651500"/>
              <a:gd name="connsiteY4" fmla="*/ 0 h 1008112"/>
              <a:gd name="connsiteX0" fmla="*/ 0 w 5562286"/>
              <a:gd name="connsiteY0" fmla="*/ 0 h 1008112"/>
              <a:gd name="connsiteX1" fmla="*/ 5562286 w 5562286"/>
              <a:gd name="connsiteY1" fmla="*/ 0 h 1008112"/>
              <a:gd name="connsiteX2" fmla="*/ 5284031 w 5562286"/>
              <a:gd name="connsiteY2" fmla="*/ 999566 h 1008112"/>
              <a:gd name="connsiteX3" fmla="*/ 0 w 5562286"/>
              <a:gd name="connsiteY3" fmla="*/ 1008112 h 1008112"/>
              <a:gd name="connsiteX4" fmla="*/ 0 w 5562286"/>
              <a:gd name="connsiteY4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286" h="1008112">
                <a:moveTo>
                  <a:pt x="0" y="0"/>
                </a:moveTo>
                <a:lnTo>
                  <a:pt x="5562286" y="0"/>
                </a:lnTo>
                <a:lnTo>
                  <a:pt x="5284031" y="999566"/>
                </a:lnTo>
                <a:lnTo>
                  <a:pt x="0" y="1008112"/>
                </a:lnTo>
                <a:lnTo>
                  <a:pt x="0" y="0"/>
                </a:ln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"/>
            <a:ext cx="7372101" cy="64008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6200" y="895350"/>
            <a:ext cx="7696200" cy="3505200"/>
          </a:xfrm>
          <a:prstGeom prst="rect">
            <a:avLst/>
          </a:prstGeom>
        </p:spPr>
        <p:txBody>
          <a:bodyPr/>
          <a:lstStyle>
            <a:lvl1pPr marL="342900" indent="-180000">
              <a:buFont typeface="Wingdings" panose="05000000000000000000" pitchFamily="2" charset="2"/>
              <a:buChar char="§"/>
              <a:defRPr sz="1600"/>
            </a:lvl1pPr>
            <a:lvl2pPr marL="504000" indent="-18000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600"/>
            </a:lvl2pPr>
            <a:lvl3pPr marL="684000" indent="-1800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82478"/>
            <a:ext cx="1617912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6"/>
          <p:cNvSpPr/>
          <p:nvPr userDrawn="1"/>
        </p:nvSpPr>
        <p:spPr>
          <a:xfrm>
            <a:off x="1" y="4605276"/>
            <a:ext cx="9144000" cy="538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Rechteck 10"/>
          <p:cNvSpPr>
            <a:spLocks/>
          </p:cNvSpPr>
          <p:nvPr userDrawn="1"/>
        </p:nvSpPr>
        <p:spPr>
          <a:xfrm>
            <a:off x="3203848" y="4720590"/>
            <a:ext cx="5940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de-DE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de-DE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 </a:t>
            </a:r>
            <a:r>
              <a:rPr lang="de-DE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Turbines</a:t>
            </a:r>
            <a:endParaRPr lang="de-DE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Kerscher</a:t>
            </a:r>
            <a:endParaRPr lang="de-DE" sz="1100" b="0" kern="1200" dirty="0" smtClean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hteck 11"/>
          <p:cNvSpPr>
            <a:spLocks/>
          </p:cNvSpPr>
          <p:nvPr userDrawn="1"/>
        </p:nvSpPr>
        <p:spPr>
          <a:xfrm>
            <a:off x="76201" y="4720590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0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 Europe </a:t>
            </a:r>
            <a:r>
              <a:rPr lang="de-DE" sz="1000" b="1" kern="12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Summit</a:t>
            </a:r>
            <a:r>
              <a:rPr lang="de-DE" sz="10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2016</a:t>
            </a:r>
            <a:endParaRPr lang="de-DE" sz="10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r>
              <a:rPr lang="de-DE" sz="1000" b="0" kern="120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29.09.2016</a:t>
            </a:r>
            <a:endParaRPr lang="de-DE" sz="1000" b="0" kern="12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6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49" r:id="rId4"/>
    <p:sldLayoutId id="2147483661" r:id="rId5"/>
    <p:sldLayoutId id="2147483660" r:id="rId6"/>
    <p:sldLayoutId id="2147483657" r:id="rId7"/>
    <p:sldLayoutId id="2147483655" r:id="rId8"/>
    <p:sldLayoutId id="2147483650" r:id="rId9"/>
    <p:sldLayoutId id="2147483653" r:id="rId10"/>
    <p:sldLayoutId id="214748365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vonrhein@gfaitech.de" TargetMode="External"/><Relationship Id="rId3" Type="http://schemas.openxmlformats.org/officeDocument/2006/relationships/hyperlink" Target="mailto:friedrich.ueberle@haw-hamburg.de" TargetMode="External"/><Relationship Id="rId7" Type="http://schemas.openxmlformats.org/officeDocument/2006/relationships/hyperlink" Target="mailto:kerscher@gfaitech.de" TargetMode="External"/><Relationship Id="rId2" Type="http://schemas.openxmlformats.org/officeDocument/2006/relationships/hyperlink" Target="https://www.haw-hamburg.de/cc4e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acoustic-camera.com/" TargetMode="External"/><Relationship Id="rId5" Type="http://schemas.openxmlformats.org/officeDocument/2006/relationships/hyperlink" Target="http://www.gfaitech.de/" TargetMode="External"/><Relationship Id="rId4" Type="http://schemas.openxmlformats.org/officeDocument/2006/relationships/hyperlink" Target="mailto:Dagmar.rokita@haw-hamburg.d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2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Measurement Results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843558"/>
            <a:ext cx="3435044" cy="2232248"/>
          </a:xfrm>
          <a:prstGeom prst="rect">
            <a:avLst/>
          </a:prstGeom>
        </p:spPr>
      </p:pic>
      <p:pic>
        <p:nvPicPr>
          <p:cNvPr id="4" name="20160610 Neuengamme Ilka_007_Movie2D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4067267" y="843558"/>
            <a:ext cx="4876800" cy="3657600"/>
          </a:xfrm>
          <a:prstGeom prst="rect">
            <a:avLst/>
          </a:prstGeom>
        </p:spPr>
      </p:pic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107504" y="3279282"/>
            <a:ext cx="3816424" cy="802093"/>
          </a:xfrm>
        </p:spPr>
        <p:txBody>
          <a:bodyPr/>
          <a:lstStyle/>
          <a:p>
            <a:pPr marL="162900" indent="0">
              <a:lnSpc>
                <a:spcPct val="150000"/>
              </a:lnSpc>
              <a:buNone/>
            </a:pPr>
            <a:r>
              <a:rPr lang="en-US" dirty="0" smtClean="0"/>
              <a:t>Time-domain beamforming of band-filtered signal (100Hz to 8kHz).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73572" y="1034960"/>
            <a:ext cx="794608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The X-</a:t>
            </a:r>
            <a:r>
              <a:rPr lang="de-DE" sz="2000" dirty="0" err="1" smtClean="0"/>
              <a:t>eptance</a:t>
            </a:r>
            <a:r>
              <a:rPr lang="de-DE" sz="2000" dirty="0" smtClean="0"/>
              <a:t> Project: </a:t>
            </a:r>
            <a:r>
              <a:rPr lang="de-DE" sz="2000" dirty="0" smtClean="0"/>
              <a:t>wind </a:t>
            </a:r>
            <a:r>
              <a:rPr lang="de-DE" sz="2000" dirty="0" err="1"/>
              <a:t>t</a:t>
            </a:r>
            <a:r>
              <a:rPr lang="de-DE" sz="2000" dirty="0" err="1" smtClean="0"/>
              <a:t>urbine</a:t>
            </a:r>
            <a:r>
              <a:rPr lang="de-DE" sz="2000" dirty="0" smtClean="0"/>
              <a:t> </a:t>
            </a:r>
            <a:r>
              <a:rPr lang="de-DE" sz="2000" dirty="0" err="1"/>
              <a:t>n</a:t>
            </a:r>
            <a:r>
              <a:rPr lang="de-DE" sz="2000" dirty="0" err="1" smtClean="0"/>
              <a:t>oise</a:t>
            </a:r>
            <a:r>
              <a:rPr lang="de-DE" sz="2000" dirty="0" smtClean="0"/>
              <a:t> </a:t>
            </a:r>
            <a:r>
              <a:rPr lang="de-DE" sz="2000" dirty="0" err="1" smtClean="0"/>
              <a:t>database</a:t>
            </a:r>
            <a:endParaRPr lang="de-DE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Auralization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wind park </a:t>
            </a:r>
            <a:r>
              <a:rPr lang="de-DE" dirty="0" err="1" smtClean="0"/>
              <a:t>projects</a:t>
            </a:r>
            <a:r>
              <a:rPr lang="de-DE" dirty="0" smtClean="0"/>
              <a:t> in </a:t>
            </a:r>
            <a:r>
              <a:rPr lang="de-DE" dirty="0" err="1" smtClean="0"/>
              <a:t>planning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Reference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wind </a:t>
            </a:r>
            <a:r>
              <a:rPr lang="de-DE" dirty="0" err="1"/>
              <a:t>t</a:t>
            </a:r>
            <a:r>
              <a:rPr lang="de-DE" dirty="0" err="1" smtClean="0"/>
              <a:t>urbine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monitoring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/>
              <a:t>Increase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acceptance</a:t>
            </a:r>
            <a:r>
              <a:rPr lang="de-DE" sz="2000" dirty="0" smtClean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Take </a:t>
            </a:r>
            <a:r>
              <a:rPr lang="de-DE" dirty="0" err="1" smtClean="0"/>
              <a:t>resident´s</a:t>
            </a:r>
            <a:r>
              <a:rPr lang="de-DE" dirty="0" smtClean="0"/>
              <a:t> </a:t>
            </a:r>
            <a:r>
              <a:rPr lang="de-DE" dirty="0" err="1" smtClean="0"/>
              <a:t>concerns</a:t>
            </a:r>
            <a:r>
              <a:rPr lang="de-DE" dirty="0" smtClean="0"/>
              <a:t> </a:t>
            </a:r>
            <a:r>
              <a:rPr lang="de-DE" dirty="0" err="1" smtClean="0"/>
              <a:t>seriously</a:t>
            </a:r>
            <a:endParaRPr lang="de-D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Inform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in </a:t>
            </a:r>
            <a:r>
              <a:rPr lang="de-DE" dirty="0" err="1" smtClean="0"/>
              <a:t>advance</a:t>
            </a:r>
            <a:endParaRPr lang="de-D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Create </a:t>
            </a:r>
            <a:r>
              <a:rPr lang="de-DE" dirty="0" err="1" smtClean="0"/>
              <a:t>objectivity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transparency</a:t>
            </a:r>
            <a:endParaRPr lang="de-D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Maybe</a:t>
            </a:r>
            <a:r>
              <a:rPr lang="de-DE" dirty="0" smtClean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The </a:t>
            </a:r>
            <a:r>
              <a:rPr lang="de-DE" sz="2000" dirty="0" err="1" smtClean="0"/>
              <a:t>Acoustic</a:t>
            </a:r>
            <a:r>
              <a:rPr lang="de-DE" sz="2000" dirty="0" smtClean="0"/>
              <a:t> </a:t>
            </a:r>
            <a:r>
              <a:rPr lang="de-DE" sz="2000" dirty="0" err="1" smtClean="0"/>
              <a:t>Camera</a:t>
            </a:r>
            <a:r>
              <a:rPr lang="de-DE" sz="2000" dirty="0" smtClean="0"/>
              <a:t>: a </a:t>
            </a:r>
            <a:r>
              <a:rPr lang="de-DE" sz="2000" dirty="0" err="1" smtClean="0"/>
              <a:t>tool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make</a:t>
            </a:r>
            <a:r>
              <a:rPr lang="de-DE" sz="2000" dirty="0" smtClean="0"/>
              <a:t> </a:t>
            </a:r>
            <a:r>
              <a:rPr lang="de-DE" sz="2000" dirty="0" err="1" smtClean="0"/>
              <a:t>sound</a:t>
            </a:r>
            <a:r>
              <a:rPr lang="de-DE" sz="2000" dirty="0" smtClean="0"/>
              <a:t> </a:t>
            </a:r>
            <a:r>
              <a:rPr lang="de-DE" sz="2000" dirty="0" err="1" smtClean="0"/>
              <a:t>visible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First </a:t>
            </a:r>
            <a:r>
              <a:rPr lang="de-DE" sz="2000" dirty="0" err="1" smtClean="0"/>
              <a:t>measurement</a:t>
            </a:r>
            <a:r>
              <a:rPr lang="de-DE" sz="2000" dirty="0" smtClean="0"/>
              <a:t> </a:t>
            </a:r>
            <a:r>
              <a:rPr lang="de-DE" sz="2000" dirty="0" err="1" smtClean="0"/>
              <a:t>results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36852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5"/>
          <p:cNvSpPr txBox="1">
            <a:spLocks/>
          </p:cNvSpPr>
          <p:nvPr/>
        </p:nvSpPr>
        <p:spPr>
          <a:xfrm>
            <a:off x="1187624" y="915566"/>
            <a:ext cx="6480720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e-DE" sz="3600" dirty="0" err="1" smtClean="0"/>
              <a:t>Thanks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!</a:t>
            </a:r>
            <a:endParaRPr lang="de-DE" dirty="0" smtClean="0"/>
          </a:p>
          <a:p>
            <a:pPr lvl="1" algn="ctr">
              <a:buFontTx/>
              <a:buChar char="-"/>
            </a:pPr>
            <a:endParaRPr 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4283968" y="2067694"/>
            <a:ext cx="26277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HAW Hamburg</a:t>
            </a:r>
          </a:p>
          <a:p>
            <a:pPr algn="ctr">
              <a:spcAft>
                <a:spcPts val="0"/>
              </a:spcAft>
            </a:pPr>
            <a:r>
              <a:rPr lang="de-DE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Dr. Friedrich Ueberle</a:t>
            </a:r>
          </a:p>
          <a:p>
            <a:pPr algn="ctr">
              <a:spcAft>
                <a:spcPts val="0"/>
              </a:spcAft>
            </a:pPr>
            <a:r>
              <a:rPr lang="de-DE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Dagmar Rokita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1100" dirty="0" err="1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Ulmenliet</a:t>
            </a:r>
            <a:r>
              <a:rPr lang="de-DE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1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D-21033 </a:t>
            </a:r>
            <a:r>
              <a:rPr lang="en-GB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</a:t>
            </a:r>
          </a:p>
          <a:p>
            <a:pPr algn="ctr">
              <a:spcAft>
                <a:spcPts val="0"/>
              </a:spcAf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1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Tel. +</a:t>
            </a:r>
            <a:r>
              <a:rPr lang="en-GB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 40 42875-6291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Fax. </a:t>
            </a:r>
            <a:r>
              <a:rPr lang="en-GB" sz="11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GB" sz="11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 40 42875-6499</a:t>
            </a:r>
          </a:p>
          <a:p>
            <a:pPr algn="ctr">
              <a:spcAft>
                <a:spcPts val="0"/>
              </a:spcAft>
            </a:pP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de-DE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www.haw-hamburg.de/cc4e.html</a:t>
            </a:r>
            <a:endParaRPr lang="de-DE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friedrich.ueberle@haw-hamburg.de</a:t>
            </a:r>
            <a:endParaRPr lang="de-DE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de-DE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agmar.rokita@haw-hamburg.de</a:t>
            </a:r>
            <a:endParaRPr lang="de-DE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de-DE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de-DE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547664" y="1995685"/>
            <a:ext cx="262778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de-DE" sz="1100" dirty="0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g</a:t>
            </a:r>
            <a:r>
              <a:rPr lang="de-DE" sz="1100" dirty="0" smtClean="0">
                <a:solidFill>
                  <a:schemeClr val="tx2"/>
                </a:solidFill>
                <a:latin typeface="Calibri" pitchFamily="34" charset="0"/>
              </a:rPr>
              <a:t>fai tech GmbH</a:t>
            </a:r>
            <a:endParaRPr lang="de-DE" sz="1100" dirty="0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 smtClean="0">
                <a:solidFill>
                  <a:schemeClr val="tx2"/>
                </a:solidFill>
                <a:latin typeface="Calibri" pitchFamily="34" charset="0"/>
              </a:rPr>
              <a:t>Michael </a:t>
            </a: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Kerscher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Benjamin Vonrhein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 err="1">
                <a:solidFill>
                  <a:schemeClr val="tx2"/>
                </a:solidFill>
                <a:latin typeface="Calibri" pitchFamily="34" charset="0"/>
              </a:rPr>
              <a:t>Volmerstraße</a:t>
            </a: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 3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D-12489 Berlin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de-DE" sz="1100" dirty="0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Tel.  +49 30 814563-765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Fax. +49 30 814563-755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</a:rPr>
              <a:t>Mobile. +49 172 6933 -825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  <a:hlinkClick r:id="rId5"/>
              </a:rPr>
              <a:t>www.gfaitech.de</a:t>
            </a:r>
            <a:endParaRPr lang="de-DE" sz="1100" dirty="0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>
                <a:solidFill>
                  <a:schemeClr val="tx2"/>
                </a:solidFill>
                <a:latin typeface="Calibri" pitchFamily="34" charset="0"/>
                <a:hlinkClick r:id="rId6"/>
              </a:rPr>
              <a:t>www.acoustic-camera.com</a:t>
            </a:r>
            <a:endParaRPr lang="de-DE" sz="1100" dirty="0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 smtClean="0">
                <a:latin typeface="Calibri" pitchFamily="34" charset="0"/>
                <a:hlinkClick r:id="rId7"/>
              </a:rPr>
              <a:t>kerscher@gfaitech.de</a:t>
            </a:r>
            <a:endParaRPr lang="de-DE" sz="1100" dirty="0" smtClean="0"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sz="1100" dirty="0" smtClean="0">
                <a:latin typeface="Calibri" pitchFamily="34" charset="0"/>
                <a:hlinkClick r:id="rId8"/>
              </a:rPr>
              <a:t>vonrhein@gfaitech.de</a:t>
            </a:r>
            <a:endParaRPr lang="de-DE" sz="1100" dirty="0" smtClean="0">
              <a:latin typeface="Calibri" pitchFamily="34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de-DE" sz="11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1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quarter" idx="10"/>
          </p:nvPr>
        </p:nvSpPr>
        <p:spPr>
          <a:xfrm>
            <a:off x="467544" y="915566"/>
            <a:ext cx="7992888" cy="35052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[1] </a:t>
            </a:r>
            <a:r>
              <a:rPr lang="de-DE" dirty="0">
                <a:latin typeface="Calibri" pitchFamily="34" charset="0"/>
                <a:ea typeface="Calibri" pitchFamily="34" charset="0"/>
                <a:cs typeface="Calibri" pitchFamily="34" charset="0"/>
              </a:rPr>
              <a:t>http://bilder.t-online.de/b/73/12/64/94/id_73126494/610/tid_da/eine-frau-nutzt-samsungs-3d-brille-gear-vr-.jpg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[2] Gunnar Heilmann, Magdalena Böck, Dirk Döbler: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Exploring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limitations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expectations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of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sound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source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localization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visualization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techniques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;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InterNoise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2014</a:t>
            </a:r>
          </a:p>
          <a:p>
            <a:pPr marL="0" indent="0">
              <a:spcAft>
                <a:spcPts val="600"/>
              </a:spcAft>
              <a:buNone/>
            </a:pPr>
            <a:endParaRPr lang="de-DE" sz="16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All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other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references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by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GFaI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e.V., gfai tech GmbH </a:t>
            </a:r>
            <a:r>
              <a:rPr lang="de-DE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</a:t>
            </a:r>
            <a:r>
              <a:rPr lang="de-DE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HAW Hamburg</a:t>
            </a:r>
            <a:endParaRPr lang="en-GB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145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260" y="2"/>
            <a:ext cx="7372100" cy="640080"/>
          </a:xfrm>
        </p:spPr>
        <p:txBody>
          <a:bodyPr/>
          <a:lstStyle/>
          <a:p>
            <a:r>
              <a:rPr lang="de-DE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4"/>
          </p:nvPr>
        </p:nvSpPr>
        <p:spPr>
          <a:xfrm>
            <a:off x="685800" y="2283718"/>
            <a:ext cx="7086600" cy="365760"/>
          </a:xfrm>
        </p:spPr>
        <p:txBody>
          <a:bodyPr/>
          <a:lstStyle/>
          <a:p>
            <a:r>
              <a:rPr lang="en-US" sz="1600" b="0" dirty="0" smtClean="0"/>
              <a:t>The Acoustic Camera</a:t>
            </a:r>
            <a:endParaRPr lang="de-DE" sz="1600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98414" y="2859782"/>
            <a:ext cx="7086600" cy="365760"/>
          </a:xfrm>
        </p:spPr>
        <p:txBody>
          <a:bodyPr/>
          <a:lstStyle/>
          <a:p>
            <a:r>
              <a:rPr lang="en-US" sz="1600" b="0" dirty="0" smtClean="0"/>
              <a:t>First Results</a:t>
            </a:r>
            <a:endParaRPr lang="en-US" sz="1600" b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683568" y="1707654"/>
            <a:ext cx="7086600" cy="365760"/>
          </a:xfrm>
        </p:spPr>
        <p:txBody>
          <a:bodyPr/>
          <a:lstStyle/>
          <a:p>
            <a:r>
              <a:rPr lang="en-US" sz="1600" b="0" dirty="0" smtClean="0"/>
              <a:t>The Wind Turbine Noise Database</a:t>
            </a:r>
            <a:endParaRPr lang="en-US" sz="1600" b="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83568" y="1125870"/>
            <a:ext cx="7086600" cy="3657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5000"/>
              </a:spcBef>
              <a:buClrTx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/>
              <a:t>X-</a:t>
            </a:r>
            <a:r>
              <a:rPr lang="en-US" sz="1600" b="0" dirty="0" err="1" smtClean="0"/>
              <a:t>eptance</a:t>
            </a:r>
            <a:r>
              <a:rPr lang="en-US" sz="1600" b="0" dirty="0" smtClean="0"/>
              <a:t>: The Renewable Energy Acceptance Research Project </a:t>
            </a:r>
            <a:endParaRPr lang="de-DE" sz="1600" b="0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83568" y="3435846"/>
            <a:ext cx="7086600" cy="365760"/>
          </a:xfrm>
        </p:spPr>
        <p:txBody>
          <a:bodyPr/>
          <a:lstStyle/>
          <a:p>
            <a:r>
              <a:rPr lang="en-US" sz="1600" b="0" dirty="0" smtClean="0"/>
              <a:t>Conclusions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717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b="16321"/>
          <a:stretch/>
        </p:blipFill>
        <p:spPr>
          <a:xfrm>
            <a:off x="6797" y="640083"/>
            <a:ext cx="9137203" cy="3875884"/>
          </a:xfrm>
          <a:prstGeom prst="rect">
            <a:avLst/>
          </a:prstGeom>
        </p:spPr>
      </p:pic>
      <p:sp>
        <p:nvSpPr>
          <p:cNvPr id="19" name="Titel 26"/>
          <p:cNvSpPr txBox="1">
            <a:spLocks/>
          </p:cNvSpPr>
          <p:nvPr/>
        </p:nvSpPr>
        <p:spPr bwMode="auto">
          <a:xfrm>
            <a:off x="1286433" y="35719"/>
            <a:ext cx="6722938" cy="4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463" tIns="34229" rIns="68463" bIns="34229" numCol="1" anchor="ctr" anchorCtr="0" compatLnSpc="1">
            <a:prstTxWarp prst="textNoShape">
              <a:avLst/>
            </a:prstTxWarp>
            <a:noAutofit/>
          </a:bodyPr>
          <a:lstStyle/>
          <a:p>
            <a:pPr defTabSz="641911">
              <a:defRPr/>
            </a:pPr>
            <a:endParaRPr lang="de-DE" sz="1547" kern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Dotum" pitchFamily="34" charset="-127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1217048" y="1179692"/>
            <a:ext cx="6672101" cy="2328162"/>
            <a:chOff x="1217048" y="1179692"/>
            <a:chExt cx="6672101" cy="2328162"/>
          </a:xfrm>
        </p:grpSpPr>
        <p:grpSp>
          <p:nvGrpSpPr>
            <p:cNvPr id="14" name="Gruppieren 65"/>
            <p:cNvGrpSpPr/>
            <p:nvPr/>
          </p:nvGrpSpPr>
          <p:grpSpPr>
            <a:xfrm>
              <a:off x="1229922" y="1188905"/>
              <a:ext cx="2063157" cy="584775"/>
              <a:chOff x="2057400" y="981852"/>
              <a:chExt cx="3594100" cy="831681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2057400" y="1016000"/>
                <a:ext cx="3594100" cy="723900"/>
              </a:xfrm>
              <a:prstGeom prst="rect">
                <a:avLst/>
              </a:prstGeom>
              <a:solidFill>
                <a:srgbClr val="7AB5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6" dirty="0">
                  <a:solidFill>
                    <a:srgbClr val="7AB51D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2071784" y="981852"/>
                <a:ext cx="3552915" cy="831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Environment </a:t>
                </a:r>
                <a:r>
                  <a:rPr lang="de-DE" sz="1600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and</a:t>
                </a:r>
                <a:r>
                  <a:rPr lang="de-DE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600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Acceptance</a:t>
                </a:r>
                <a:endParaRPr lang="de-DE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uppieren 63"/>
            <p:cNvGrpSpPr/>
            <p:nvPr/>
          </p:nvGrpSpPr>
          <p:grpSpPr>
            <a:xfrm>
              <a:off x="1321411" y="2938262"/>
              <a:ext cx="1873055" cy="437442"/>
              <a:chOff x="2687548" y="2886166"/>
              <a:chExt cx="2860765" cy="479334"/>
            </a:xfrm>
          </p:grpSpPr>
          <p:sp>
            <p:nvSpPr>
              <p:cNvPr id="33" name="Rechteck 32"/>
              <p:cNvSpPr/>
              <p:nvPr/>
            </p:nvSpPr>
            <p:spPr>
              <a:xfrm>
                <a:off x="2687548" y="2886166"/>
                <a:ext cx="2860765" cy="4793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2768600" y="2963061"/>
                <a:ext cx="2705100" cy="314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>
                    <a:latin typeface="Arial" pitchFamily="34" charset="0"/>
                    <a:cs typeface="Arial" pitchFamily="34" charset="0"/>
                  </a:rPr>
                  <a:t>Bat-</a:t>
                </a:r>
                <a:r>
                  <a:rPr lang="de-DE" sz="1266" dirty="0" err="1">
                    <a:latin typeface="Arial" pitchFamily="34" charset="0"/>
                    <a:cs typeface="Arial" pitchFamily="34" charset="0"/>
                  </a:rPr>
                  <a:t>Detector</a:t>
                </a:r>
                <a:endParaRPr lang="de-DE" sz="1266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Gruppieren 64"/>
            <p:cNvGrpSpPr/>
            <p:nvPr/>
          </p:nvGrpSpPr>
          <p:grpSpPr>
            <a:xfrm>
              <a:off x="1312482" y="2341428"/>
              <a:ext cx="1873055" cy="528136"/>
              <a:chOff x="2687548" y="3419566"/>
              <a:chExt cx="2860765" cy="480787"/>
            </a:xfrm>
          </p:grpSpPr>
          <p:sp>
            <p:nvSpPr>
              <p:cNvPr id="27" name="Rechteck 26"/>
              <p:cNvSpPr/>
              <p:nvPr/>
            </p:nvSpPr>
            <p:spPr>
              <a:xfrm>
                <a:off x="2687548" y="3419566"/>
                <a:ext cx="2860765" cy="4793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2782238" y="3424041"/>
                <a:ext cx="2705100" cy="4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>
                    <a:latin typeface="Arial" pitchFamily="34" charset="0"/>
                    <a:cs typeface="Arial" pitchFamily="34" charset="0"/>
                  </a:rPr>
                  <a:t>Acoustic</a:t>
                </a:r>
                <a:r>
                  <a:rPr lang="de-DE" sz="14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400" b="1" dirty="0" err="1" smtClean="0">
                    <a:latin typeface="Arial" pitchFamily="34" charset="0"/>
                    <a:cs typeface="Arial" pitchFamily="34" charset="0"/>
                  </a:rPr>
                  <a:t>measurements</a:t>
                </a:r>
                <a:endParaRPr lang="de-DE" sz="14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Rechteck 19"/>
            <p:cNvSpPr/>
            <p:nvPr/>
          </p:nvSpPr>
          <p:spPr>
            <a:xfrm>
              <a:off x="1217048" y="1203994"/>
              <a:ext cx="2083988" cy="2303860"/>
            </a:xfrm>
            <a:prstGeom prst="rect">
              <a:avLst/>
            </a:prstGeom>
            <a:noFill/>
            <a:ln>
              <a:solidFill>
                <a:srgbClr val="7AB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193" tIns="32097" rIns="64193" bIns="32097"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1" name="Gruppieren 65"/>
            <p:cNvGrpSpPr/>
            <p:nvPr/>
          </p:nvGrpSpPr>
          <p:grpSpPr>
            <a:xfrm>
              <a:off x="3515841" y="1204917"/>
              <a:ext cx="2063157" cy="526689"/>
              <a:chOff x="2057400" y="1016000"/>
              <a:chExt cx="3594100" cy="749069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2057400" y="1016000"/>
                <a:ext cx="3594100" cy="723900"/>
              </a:xfrm>
              <a:prstGeom prst="rect">
                <a:avLst/>
              </a:prstGeom>
              <a:solidFill>
                <a:srgbClr val="7AB5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6" dirty="0">
                  <a:solidFill>
                    <a:srgbClr val="7AB51D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2070127" y="1018379"/>
                <a:ext cx="3581372" cy="746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6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Wind Turbine Efficiency</a:t>
                </a:r>
                <a:endParaRPr lang="de-DE" sz="1406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" name="Gruppieren 62"/>
            <p:cNvGrpSpPr/>
            <p:nvPr/>
          </p:nvGrpSpPr>
          <p:grpSpPr>
            <a:xfrm>
              <a:off x="3606916" y="2945709"/>
              <a:ext cx="1873055" cy="474183"/>
              <a:chOff x="2674848" y="2301965"/>
              <a:chExt cx="2860765" cy="677771"/>
            </a:xfrm>
          </p:grpSpPr>
          <p:sp>
            <p:nvSpPr>
              <p:cNvPr id="45" name="Rechteck 44"/>
              <p:cNvSpPr/>
              <p:nvPr/>
            </p:nvSpPr>
            <p:spPr>
              <a:xfrm>
                <a:off x="2674848" y="2301965"/>
                <a:ext cx="2860765" cy="6777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2755900" y="2432814"/>
                <a:ext cx="2705100" cy="41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>
                    <a:latin typeface="Arial" pitchFamily="34" charset="0"/>
                    <a:cs typeface="Arial" pitchFamily="34" charset="0"/>
                  </a:rPr>
                  <a:t>Virtual Reality Lab</a:t>
                </a:r>
              </a:p>
            </p:txBody>
          </p:sp>
        </p:grpSp>
        <p:grpSp>
          <p:nvGrpSpPr>
            <p:cNvPr id="47" name="Gruppieren 63"/>
            <p:cNvGrpSpPr/>
            <p:nvPr/>
          </p:nvGrpSpPr>
          <p:grpSpPr>
            <a:xfrm>
              <a:off x="3606916" y="1781732"/>
              <a:ext cx="1873055" cy="481927"/>
              <a:chOff x="2687548" y="2868421"/>
              <a:chExt cx="2860765" cy="528078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2687548" y="2886166"/>
                <a:ext cx="2860765" cy="4793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768600" y="2868421"/>
                <a:ext cx="2705100" cy="528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Wind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turbine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drive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train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innovations</a:t>
                </a:r>
                <a:endParaRPr lang="de-DE" sz="1266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Gruppieren 64"/>
            <p:cNvGrpSpPr/>
            <p:nvPr/>
          </p:nvGrpSpPr>
          <p:grpSpPr>
            <a:xfrm>
              <a:off x="3597992" y="2304393"/>
              <a:ext cx="1873055" cy="617565"/>
              <a:chOff x="2687548" y="3419566"/>
              <a:chExt cx="2860765" cy="542180"/>
            </a:xfrm>
          </p:grpSpPr>
          <p:sp>
            <p:nvSpPr>
              <p:cNvPr id="51" name="Rechteck 50"/>
              <p:cNvSpPr/>
              <p:nvPr/>
            </p:nvSpPr>
            <p:spPr>
              <a:xfrm>
                <a:off x="2687548" y="3419566"/>
                <a:ext cx="2860765" cy="4793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2768600" y="3538647"/>
                <a:ext cx="2705100" cy="423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Test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field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small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WEA</a:t>
                </a:r>
                <a:endParaRPr lang="de-DE" sz="1266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3" name="Rechteck 52"/>
            <p:cNvSpPr/>
            <p:nvPr/>
          </p:nvSpPr>
          <p:spPr>
            <a:xfrm>
              <a:off x="3502553" y="1195994"/>
              <a:ext cx="2083988" cy="2303860"/>
            </a:xfrm>
            <a:prstGeom prst="rect">
              <a:avLst/>
            </a:prstGeom>
            <a:noFill/>
            <a:ln>
              <a:solidFill>
                <a:srgbClr val="7AB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193" tIns="32097" rIns="64193" bIns="32097"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4" name="Gruppieren 65"/>
            <p:cNvGrpSpPr/>
            <p:nvPr/>
          </p:nvGrpSpPr>
          <p:grpSpPr>
            <a:xfrm>
              <a:off x="5810943" y="1179692"/>
              <a:ext cx="2078206" cy="526218"/>
              <a:chOff x="2057400" y="991501"/>
              <a:chExt cx="3620315" cy="748399"/>
            </a:xfrm>
          </p:grpSpPr>
          <p:sp>
            <p:nvSpPr>
              <p:cNvPr id="55" name="Rechteck 54"/>
              <p:cNvSpPr/>
              <p:nvPr/>
            </p:nvSpPr>
            <p:spPr>
              <a:xfrm>
                <a:off x="2057400" y="1016000"/>
                <a:ext cx="3594100" cy="723900"/>
              </a:xfrm>
              <a:prstGeom prst="rect">
                <a:avLst/>
              </a:prstGeom>
              <a:solidFill>
                <a:srgbClr val="7AB5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6" dirty="0">
                  <a:solidFill>
                    <a:srgbClr val="7AB51D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2096343" y="991501"/>
                <a:ext cx="3581372" cy="746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6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Wind Turbine </a:t>
                </a:r>
                <a:r>
                  <a:rPr lang="de-DE" sz="1406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Operations</a:t>
                </a:r>
                <a:endParaRPr lang="de-DE" sz="1406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7" name="Gruppieren 62"/>
            <p:cNvGrpSpPr/>
            <p:nvPr/>
          </p:nvGrpSpPr>
          <p:grpSpPr>
            <a:xfrm>
              <a:off x="5902018" y="2937710"/>
              <a:ext cx="1873055" cy="474183"/>
              <a:chOff x="2674848" y="2301965"/>
              <a:chExt cx="2860765" cy="677771"/>
            </a:xfrm>
          </p:grpSpPr>
          <p:sp>
            <p:nvSpPr>
              <p:cNvPr id="58" name="Rechteck 57"/>
              <p:cNvSpPr/>
              <p:nvPr/>
            </p:nvSpPr>
            <p:spPr>
              <a:xfrm>
                <a:off x="2674848" y="2301965"/>
                <a:ext cx="2860765" cy="6777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2755900" y="2432814"/>
                <a:ext cx="2705100" cy="41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Training</a:t>
                </a:r>
                <a:endParaRPr lang="de-DE" sz="1266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0" name="Gruppieren 63"/>
            <p:cNvGrpSpPr/>
            <p:nvPr/>
          </p:nvGrpSpPr>
          <p:grpSpPr>
            <a:xfrm>
              <a:off x="5902018" y="1773733"/>
              <a:ext cx="1873055" cy="481927"/>
              <a:chOff x="2687548" y="2868421"/>
              <a:chExt cx="2860765" cy="528078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2687548" y="2886166"/>
                <a:ext cx="2860765" cy="4793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2768600" y="2868421"/>
                <a:ext cx="2705100" cy="528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 err="1">
                    <a:latin typeface="Arial" pitchFamily="34" charset="0"/>
                    <a:cs typeface="Arial" pitchFamily="34" charset="0"/>
                  </a:rPr>
                  <a:t>Condition</a:t>
                </a:r>
                <a:r>
                  <a:rPr lang="de-DE" sz="1266" dirty="0">
                    <a:latin typeface="Arial" pitchFamily="34" charset="0"/>
                    <a:cs typeface="Arial" pitchFamily="34" charset="0"/>
                  </a:rPr>
                  <a:t> Monitoring System (CMS)</a:t>
                </a:r>
              </a:p>
            </p:txBody>
          </p:sp>
        </p:grpSp>
        <p:grpSp>
          <p:nvGrpSpPr>
            <p:cNvPr id="63" name="Gruppieren 64"/>
            <p:cNvGrpSpPr/>
            <p:nvPr/>
          </p:nvGrpSpPr>
          <p:grpSpPr>
            <a:xfrm>
              <a:off x="5893094" y="2296395"/>
              <a:ext cx="1873055" cy="545981"/>
              <a:chOff x="2687548" y="3419566"/>
              <a:chExt cx="2860765" cy="479334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2687548" y="3419566"/>
                <a:ext cx="2860765" cy="4793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2768600" y="3538647"/>
                <a:ext cx="2705100" cy="252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Control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Room</a:t>
                </a:r>
                <a:endParaRPr lang="de-DE" sz="1266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6" name="Rechteck 65"/>
            <p:cNvSpPr/>
            <p:nvPr/>
          </p:nvSpPr>
          <p:spPr>
            <a:xfrm>
              <a:off x="5797654" y="1187996"/>
              <a:ext cx="2083988" cy="2303860"/>
            </a:xfrm>
            <a:prstGeom prst="rect">
              <a:avLst/>
            </a:prstGeom>
            <a:noFill/>
            <a:ln>
              <a:solidFill>
                <a:srgbClr val="7AB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193" tIns="32097" rIns="64193" bIns="32097"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7" name="Gruppieren 62"/>
            <p:cNvGrpSpPr/>
            <p:nvPr/>
          </p:nvGrpSpPr>
          <p:grpSpPr>
            <a:xfrm>
              <a:off x="1258370" y="1792552"/>
              <a:ext cx="2002056" cy="487106"/>
              <a:chOff x="2578565" y="2301965"/>
              <a:chExt cx="3057791" cy="696244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2674848" y="2301965"/>
                <a:ext cx="2860765" cy="6777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66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Textfeld 68"/>
              <p:cNvSpPr txBox="1"/>
              <p:nvPr/>
            </p:nvSpPr>
            <p:spPr>
              <a:xfrm>
                <a:off x="2578565" y="2309368"/>
                <a:ext cx="3057791" cy="688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de-DE" sz="1266" dirty="0">
                    <a:latin typeface="Arial" pitchFamily="34" charset="0"/>
                    <a:cs typeface="Arial" pitchFamily="34" charset="0"/>
                  </a:rPr>
                  <a:t>Monitoring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of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wind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parks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and</a:t>
                </a:r>
                <a:r>
                  <a:rPr lang="de-DE" sz="1266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66" dirty="0" err="1" smtClean="0">
                    <a:latin typeface="Arial" pitchFamily="34" charset="0"/>
                    <a:cs typeface="Arial" pitchFamily="34" charset="0"/>
                  </a:rPr>
                  <a:t>environment</a:t>
                </a:r>
                <a:endParaRPr lang="de-DE" sz="1266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-Campus </a:t>
            </a:r>
            <a:r>
              <a:rPr lang="de-DE" dirty="0"/>
              <a:t>Hamburg – </a:t>
            </a:r>
            <a:r>
              <a:rPr lang="de-DE" dirty="0" smtClean="0"/>
              <a:t>Wind Laboratory</a:t>
            </a:r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321410" y="1187996"/>
            <a:ext cx="6570298" cy="2319858"/>
            <a:chOff x="1318851" y="1187996"/>
            <a:chExt cx="6570298" cy="2319858"/>
          </a:xfrm>
        </p:grpSpPr>
        <p:sp>
          <p:nvSpPr>
            <p:cNvPr id="5" name="Rechteck 4"/>
            <p:cNvSpPr/>
            <p:nvPr/>
          </p:nvSpPr>
          <p:spPr>
            <a:xfrm>
              <a:off x="3499994" y="1187996"/>
              <a:ext cx="4389155" cy="2319858"/>
            </a:xfrm>
            <a:prstGeom prst="rect">
              <a:avLst/>
            </a:prstGeom>
            <a:solidFill>
              <a:srgbClr val="DBEEF4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Rechteck 70"/>
            <p:cNvSpPr/>
            <p:nvPr/>
          </p:nvSpPr>
          <p:spPr>
            <a:xfrm>
              <a:off x="1318851" y="2929738"/>
              <a:ext cx="1866686" cy="445966"/>
            </a:xfrm>
            <a:prstGeom prst="rect">
              <a:avLst/>
            </a:prstGeom>
            <a:solidFill>
              <a:srgbClr val="DBEEF4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107504" y="4177412"/>
            <a:ext cx="806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CC4E – Competence Centre for Renewable Energy and Energy Efficiency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83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19934" r="3802" b="21792"/>
          <a:stretch/>
        </p:blipFill>
        <p:spPr>
          <a:xfrm>
            <a:off x="-36512" y="555526"/>
            <a:ext cx="9180512" cy="4032448"/>
          </a:xfrm>
          <a:prstGeom prst="rect">
            <a:avLst/>
          </a:prstGeom>
        </p:spPr>
      </p:pic>
      <p:grpSp>
        <p:nvGrpSpPr>
          <p:cNvPr id="14" name="Gruppieren 65"/>
          <p:cNvGrpSpPr/>
          <p:nvPr/>
        </p:nvGrpSpPr>
        <p:grpSpPr>
          <a:xfrm>
            <a:off x="3468190" y="2109425"/>
            <a:ext cx="2063157" cy="837166"/>
            <a:chOff x="2057400" y="1016000"/>
            <a:chExt cx="3594100" cy="723900"/>
          </a:xfrm>
        </p:grpSpPr>
        <p:sp>
          <p:nvSpPr>
            <p:cNvPr id="39" name="Rechteck 38"/>
            <p:cNvSpPr/>
            <p:nvPr/>
          </p:nvSpPr>
          <p:spPr>
            <a:xfrm>
              <a:off x="2057400" y="1016000"/>
              <a:ext cx="3594100" cy="723900"/>
            </a:xfrm>
            <a:prstGeom prst="rect">
              <a:avLst/>
            </a:prstGeom>
            <a:solidFill>
              <a:srgbClr val="7AB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6" dirty="0">
                <a:solidFill>
                  <a:srgbClr val="7AB51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088680" y="1163659"/>
              <a:ext cx="3552915" cy="45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6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Wind </a:t>
              </a:r>
              <a:r>
                <a:rPr lang="de-DE" sz="1406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turbine</a:t>
              </a:r>
              <a:r>
                <a:rPr lang="de-DE" sz="1406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6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noise</a:t>
              </a:r>
              <a:r>
                <a:rPr lang="de-DE" sz="1406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6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database</a:t>
              </a:r>
              <a:endParaRPr lang="de-DE" sz="1406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uppieren 63"/>
          <p:cNvGrpSpPr/>
          <p:nvPr/>
        </p:nvGrpSpPr>
        <p:grpSpPr>
          <a:xfrm>
            <a:off x="1114620" y="3143708"/>
            <a:ext cx="1873055" cy="903100"/>
            <a:chOff x="2687548" y="2886166"/>
            <a:chExt cx="2860765" cy="479334"/>
          </a:xfrm>
        </p:grpSpPr>
        <p:sp>
          <p:nvSpPr>
            <p:cNvPr id="33" name="Rechteck 32"/>
            <p:cNvSpPr/>
            <p:nvPr/>
          </p:nvSpPr>
          <p:spPr>
            <a:xfrm>
              <a:off x="2687548" y="2886166"/>
              <a:ext cx="2860765" cy="4793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768600" y="2963061"/>
              <a:ext cx="2705100" cy="3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Reference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data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wind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turbine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health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monitoring</a:t>
              </a:r>
              <a:endParaRPr lang="de-DE" sz="1266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uppieren 64"/>
          <p:cNvGrpSpPr/>
          <p:nvPr/>
        </p:nvGrpSpPr>
        <p:grpSpPr>
          <a:xfrm>
            <a:off x="1167688" y="989013"/>
            <a:ext cx="1873055" cy="892263"/>
            <a:chOff x="2687548" y="3419566"/>
            <a:chExt cx="2860765" cy="479334"/>
          </a:xfrm>
        </p:grpSpPr>
        <p:sp>
          <p:nvSpPr>
            <p:cNvPr id="27" name="Rechteck 26"/>
            <p:cNvSpPr/>
            <p:nvPr/>
          </p:nvSpPr>
          <p:spPr>
            <a:xfrm>
              <a:off x="2687548" y="3419566"/>
              <a:ext cx="2860765" cy="4793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2762161" y="3477461"/>
              <a:ext cx="2705100" cy="3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Noise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measurement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recording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high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spatial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resolution</a:t>
              </a:r>
              <a:endParaRPr lang="de-DE" sz="1266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hteck 19"/>
          <p:cNvSpPr/>
          <p:nvPr/>
        </p:nvSpPr>
        <p:spPr>
          <a:xfrm>
            <a:off x="514351" y="713267"/>
            <a:ext cx="8234362" cy="3658708"/>
          </a:xfrm>
          <a:prstGeom prst="rect">
            <a:avLst/>
          </a:prstGeom>
          <a:noFill/>
          <a:ln>
            <a:solidFill>
              <a:srgbClr val="7AB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193" tIns="32097" rIns="64193" bIns="32097" rtlCol="0" anchor="ctr"/>
          <a:lstStyle/>
          <a:p>
            <a:pPr algn="ctr"/>
            <a:endParaRPr lang="de-DE" sz="1266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7" name="Gruppieren 62"/>
          <p:cNvGrpSpPr/>
          <p:nvPr/>
        </p:nvGrpSpPr>
        <p:grpSpPr>
          <a:xfrm>
            <a:off x="5877650" y="989013"/>
            <a:ext cx="2002056" cy="924243"/>
            <a:chOff x="2578565" y="2301965"/>
            <a:chExt cx="3057791" cy="677771"/>
          </a:xfrm>
        </p:grpSpPr>
        <p:sp>
          <p:nvSpPr>
            <p:cNvPr id="68" name="Rechteck 67"/>
            <p:cNvSpPr/>
            <p:nvPr/>
          </p:nvSpPr>
          <p:spPr>
            <a:xfrm>
              <a:off x="2674848" y="2301965"/>
              <a:ext cx="2860765" cy="6777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2578565" y="2309368"/>
              <a:ext cx="3057791" cy="63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endParaRPr lang="de-DE" sz="1266" dirty="0" smtClean="0"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Acoustic</a:t>
              </a:r>
              <a:r>
                <a:rPr lang="de-DE" sz="1266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monitoring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wind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turbines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environment</a:t>
              </a:r>
              <a:endParaRPr lang="de-DE" sz="1266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Gruppieren 63"/>
          <p:cNvGrpSpPr/>
          <p:nvPr/>
        </p:nvGrpSpPr>
        <p:grpSpPr>
          <a:xfrm>
            <a:off x="5942151" y="3220160"/>
            <a:ext cx="1873055" cy="927621"/>
            <a:chOff x="2687548" y="2886166"/>
            <a:chExt cx="2860765" cy="479334"/>
          </a:xfrm>
        </p:grpSpPr>
        <p:sp>
          <p:nvSpPr>
            <p:cNvPr id="72" name="Rechteck 71"/>
            <p:cNvSpPr/>
            <p:nvPr/>
          </p:nvSpPr>
          <p:spPr>
            <a:xfrm>
              <a:off x="2687548" y="2886166"/>
              <a:ext cx="2860765" cy="4793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66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2772385" y="2950989"/>
              <a:ext cx="2705100" cy="34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de-DE" sz="1266" b="1" dirty="0" err="1" smtClean="0">
                  <a:latin typeface="Arial" pitchFamily="34" charset="0"/>
                  <a:cs typeface="Arial" pitchFamily="34" charset="0"/>
                </a:rPr>
                <a:t>Auralisation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wind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turbine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projects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in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1266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66" dirty="0" err="1" smtClean="0">
                  <a:latin typeface="Arial" pitchFamily="34" charset="0"/>
                  <a:cs typeface="Arial" pitchFamily="34" charset="0"/>
                </a:rPr>
                <a:t>neighborhood</a:t>
              </a:r>
              <a:endParaRPr lang="de-DE" sz="1266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X-</a:t>
            </a:r>
            <a:r>
              <a:rPr lang="de-DE" dirty="0" err="1" smtClean="0"/>
              <a:t>eptance</a:t>
            </a:r>
            <a:r>
              <a:rPr lang="de-DE" dirty="0" smtClean="0"/>
              <a:t>: The Wind Turbine Noise Database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103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Virtual Reality Simulation </a:t>
            </a:r>
            <a:r>
              <a:rPr lang="de-DE" dirty="0" err="1" smtClean="0"/>
              <a:t>of</a:t>
            </a:r>
            <a:r>
              <a:rPr lang="de-DE" dirty="0" smtClean="0"/>
              <a:t> Wind </a:t>
            </a:r>
            <a:r>
              <a:rPr lang="de-DE" dirty="0" err="1" smtClean="0"/>
              <a:t>Turbines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3" y="647699"/>
            <a:ext cx="2914243" cy="3888906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43558"/>
            <a:ext cx="1552563" cy="2072783"/>
          </a:xfrm>
          <a:scene3d>
            <a:camera prst="isometricLeftDown"/>
            <a:lightRig rig="threePt" dir="t"/>
          </a:scene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" r="35310"/>
          <a:stretch/>
        </p:blipFill>
        <p:spPr>
          <a:xfrm>
            <a:off x="1011053" y="2556378"/>
            <a:ext cx="2629725" cy="2108871"/>
          </a:xfrm>
          <a:prstGeom prst="hexagon">
            <a:avLst/>
          </a:prstGeom>
        </p:spPr>
      </p:pic>
      <p:pic>
        <p:nvPicPr>
          <p:cNvPr id="8" name="Inhaltsplatzhalt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42" y="1744432"/>
            <a:ext cx="2628449" cy="180072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cxnSp>
        <p:nvCxnSpPr>
          <p:cNvPr id="12" name="Gerader Verbinder 11"/>
          <p:cNvCxnSpPr/>
          <p:nvPr/>
        </p:nvCxnSpPr>
        <p:spPr>
          <a:xfrm flipV="1">
            <a:off x="2627784" y="723519"/>
            <a:ext cx="2592288" cy="19990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2627784" y="2422617"/>
            <a:ext cx="2592288" cy="8247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2555776" y="2186116"/>
            <a:ext cx="5094597" cy="52984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2051720" y="3221073"/>
            <a:ext cx="5598653" cy="63149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V="1">
            <a:off x="3158568" y="1355107"/>
            <a:ext cx="3152836" cy="149452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3275856" y="3053561"/>
            <a:ext cx="3052396" cy="2232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V="1">
            <a:off x="2051720" y="1424402"/>
            <a:ext cx="4464496" cy="129813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V="1">
            <a:off x="2555776" y="3176063"/>
            <a:ext cx="3960440" cy="8922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nhaltsplatzhalter 2"/>
          <p:cNvSpPr txBox="1">
            <a:spLocks/>
          </p:cNvSpPr>
          <p:nvPr/>
        </p:nvSpPr>
        <p:spPr>
          <a:xfrm>
            <a:off x="8244408" y="4155926"/>
            <a:ext cx="60736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 smtClean="0">
                <a:latin typeface="+mj-lt"/>
                <a:ea typeface="Calibri" pitchFamily="34" charset="0"/>
                <a:cs typeface="Calibri" pitchFamily="34" charset="0"/>
              </a:rPr>
              <a:t>[1]</a:t>
            </a:r>
          </a:p>
          <a:p>
            <a:pPr>
              <a:buFont typeface="Wingdings" panose="05000000000000000000" pitchFamily="2" charset="2"/>
              <a:buNone/>
            </a:pPr>
            <a:endParaRPr lang="en-GB" sz="1600" dirty="0" smtClean="0">
              <a:latin typeface="+mj-lt"/>
              <a:ea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8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Acoustic Camera: Sound becomes visible!</a:t>
            </a:r>
            <a:endParaRPr lang="en-US" dirty="0"/>
          </a:p>
        </p:txBody>
      </p:sp>
      <p:pic>
        <p:nvPicPr>
          <p:cNvPr id="11" name="Picture 2" descr="C:\Users\heilmann\Gunnar-C\My Pictures\AK\Sys_Neu\fertig\Set-Up\AC-Pro-Set-up-Ring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61" y="682263"/>
            <a:ext cx="4105736" cy="37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heilmann\Gunnar-C\My Pictures\AK\Sys_Neu\fertig\Set-Up\AC-Pro-Set-up-Ring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61" y="682263"/>
            <a:ext cx="4105736" cy="37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heilmann\Gunnar-C\My Pictures\AK\Sys_Neu\fertig\Set-Up\AC-Pro-Set-up-Ring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682263"/>
            <a:ext cx="4104456" cy="37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heilmann\Gunnar-C\My Pictures\AK\Sys_Neu\fertig\Set-Up\AC-Pro-Set-up-Ring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682263"/>
            <a:ext cx="4104456" cy="37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Acoustic Camera: Sound becomes visible!</a:t>
            </a:r>
            <a:endParaRPr lang="en-US" dirty="0"/>
          </a:p>
        </p:txBody>
      </p:sp>
      <p:pic>
        <p:nvPicPr>
          <p:cNvPr id="1030" name="Picture 6" descr="http://www.acoustic-camera.com/fileadmin/acoustic-camera/applications/Measuring-mining-bridge_710x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4" y="948827"/>
            <a:ext cx="43822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windmill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96336" y="731171"/>
            <a:ext cx="1110405" cy="148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601" y="2641410"/>
            <a:ext cx="1908931" cy="1755387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5"/>
          <a:stretch>
            <a:fillRect/>
          </a:stretch>
        </p:blipFill>
        <p:spPr>
          <a:xfrm>
            <a:off x="5131635" y="2876650"/>
            <a:ext cx="1512168" cy="1284906"/>
          </a:xfrm>
          <a:prstGeom prst="rect">
            <a:avLst/>
          </a:prstGeom>
        </p:spPr>
      </p:pic>
      <p:pic>
        <p:nvPicPr>
          <p:cNvPr id="10" name="Grafi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2933" r="15402" b="9947"/>
          <a:stretch/>
        </p:blipFill>
        <p:spPr>
          <a:xfrm>
            <a:off x="4860032" y="731171"/>
            <a:ext cx="2350419" cy="1653998"/>
          </a:xfrm>
          <a:prstGeom prst="rect">
            <a:avLst/>
          </a:prstGeom>
        </p:spPr>
      </p:pic>
      <p:pic>
        <p:nvPicPr>
          <p:cNvPr id="11" name="Picture 2" descr="\\eagle\Vertrieb\Marketing\Bildmaterial\AC_set up\06C4056_055.jp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14" y="2738160"/>
            <a:ext cx="2354983" cy="15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/>
          <p:nvPr/>
        </p:nvPicPr>
        <p:blipFill rotWithShape="1">
          <a:blip r:embed="rId8"/>
          <a:srcRect l="2695"/>
          <a:stretch/>
        </p:blipFill>
        <p:spPr bwMode="auto">
          <a:xfrm>
            <a:off x="421281" y="2520250"/>
            <a:ext cx="1750695" cy="185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59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Acoustic Camera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23528" y="2566359"/>
            <a:ext cx="3708412" cy="80209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First experiments in the late 19</a:t>
            </a:r>
            <a:r>
              <a:rPr lang="en-US" baseline="30000" dirty="0" smtClean="0"/>
              <a:t>th</a:t>
            </a:r>
            <a:r>
              <a:rPr lang="en-US" dirty="0" smtClean="0"/>
              <a:t> and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Localization of aircrafts</a:t>
            </a:r>
            <a:endParaRPr lang="en-US" dirty="0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710436"/>
              </p:ext>
            </p:extLst>
          </p:nvPr>
        </p:nvGraphicFramePr>
        <p:xfrm>
          <a:off x="683568" y="1491630"/>
          <a:ext cx="2482837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Formel" r:id="rId3" imgW="1663700" imgH="431800" progId="Equation.3">
                  <p:embed/>
                </p:oleObj>
              </mc:Choice>
              <mc:Fallback>
                <p:oleObj name="Formel" r:id="rId3" imgW="1663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91630"/>
                        <a:ext cx="2482837" cy="57606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28" descr="perrin_jean_f1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30952"/>
            <a:ext cx="2793801" cy="37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8244408" y="4155926"/>
            <a:ext cx="60736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 smtClean="0">
                <a:latin typeface="+mj-lt"/>
                <a:ea typeface="Calibri" pitchFamily="34" charset="0"/>
                <a:cs typeface="Calibri" pitchFamily="34" charset="0"/>
              </a:rPr>
              <a:t>[2]</a:t>
            </a:r>
          </a:p>
          <a:p>
            <a:pPr>
              <a:buFont typeface="Wingdings" panose="05000000000000000000" pitchFamily="2" charset="2"/>
              <a:buNone/>
            </a:pPr>
            <a:endParaRPr lang="en-GB" sz="1600" dirty="0" smtClean="0">
              <a:latin typeface="+mj-lt"/>
              <a:ea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sz="1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373173" y="812319"/>
            <a:ext cx="3708412" cy="802093"/>
          </a:xfrm>
          <a:prstGeom prst="rect">
            <a:avLst/>
          </a:prstGeom>
        </p:spPr>
        <p:txBody>
          <a:bodyPr/>
          <a:lstStyle>
            <a:lvl1pPr marL="342900" indent="-1800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4000" indent="-1800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000" indent="-1800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2900" indent="0">
              <a:lnSpc>
                <a:spcPct val="150000"/>
              </a:lnSpc>
              <a:buNone/>
            </a:pPr>
            <a:r>
              <a:rPr lang="en-US" dirty="0" smtClean="0"/>
              <a:t>Delay-and-sum-beamforming: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Acoustic Camera</a:t>
            </a:r>
            <a:endParaRPr lang="en-US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927870" y="1223491"/>
            <a:ext cx="827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40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en-US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986482" y="1598141"/>
            <a:ext cx="2690813" cy="26908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>
            <a:off x="611832" y="2839566"/>
            <a:ext cx="3438525" cy="1489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1523057" y="3419003"/>
            <a:ext cx="1657350" cy="746125"/>
            <a:chOff x="340" y="1575"/>
            <a:chExt cx="908" cy="408"/>
          </a:xfrm>
        </p:grpSpPr>
        <p:sp>
          <p:nvSpPr>
            <p:cNvPr id="20" name="Rectangle 39"/>
            <p:cNvSpPr>
              <a:spLocks noChangeArrowheads="1"/>
            </p:cNvSpPr>
            <p:nvPr/>
          </p:nvSpPr>
          <p:spPr bwMode="auto">
            <a:xfrm>
              <a:off x="340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40"/>
            <p:cNvSpPr>
              <a:spLocks noChangeArrowheads="1"/>
            </p:cNvSpPr>
            <p:nvPr/>
          </p:nvSpPr>
          <p:spPr bwMode="auto">
            <a:xfrm>
              <a:off x="567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41"/>
            <p:cNvSpPr>
              <a:spLocks noChangeArrowheads="1"/>
            </p:cNvSpPr>
            <p:nvPr/>
          </p:nvSpPr>
          <p:spPr bwMode="auto">
            <a:xfrm>
              <a:off x="794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42"/>
            <p:cNvSpPr>
              <a:spLocks noChangeArrowheads="1"/>
            </p:cNvSpPr>
            <p:nvPr/>
          </p:nvSpPr>
          <p:spPr bwMode="auto">
            <a:xfrm>
              <a:off x="1021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Line 43"/>
          <p:cNvSpPr>
            <a:spLocks noChangeShapeType="1"/>
          </p:cNvSpPr>
          <p:nvPr/>
        </p:nvSpPr>
        <p:spPr bwMode="auto">
          <a:xfrm flipH="1">
            <a:off x="1515120" y="1598141"/>
            <a:ext cx="827087" cy="128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lg" len="lg"/>
            <a:tailEnd type="oval" w="lg" len="lg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44"/>
          <p:cNvSpPr>
            <a:spLocks noChangeShapeType="1"/>
          </p:cNvSpPr>
          <p:nvPr/>
        </p:nvSpPr>
        <p:spPr bwMode="auto">
          <a:xfrm>
            <a:off x="2342207" y="1598141"/>
            <a:ext cx="828675" cy="128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lg" len="lg"/>
            <a:tailEnd type="oval" w="lg" len="lg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 flipH="1">
            <a:off x="1299220" y="2633191"/>
            <a:ext cx="371475" cy="5778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46"/>
          <p:cNvSpPr>
            <a:spLocks noChangeArrowheads="1"/>
          </p:cNvSpPr>
          <p:nvPr/>
        </p:nvSpPr>
        <p:spPr bwMode="auto">
          <a:xfrm>
            <a:off x="1026170" y="3253903"/>
            <a:ext cx="373062" cy="3714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3177232" y="2872903"/>
            <a:ext cx="188913" cy="3619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48"/>
          <p:cNvSpPr>
            <a:spLocks noChangeAspect="1" noChangeArrowheads="1"/>
          </p:cNvSpPr>
          <p:nvPr/>
        </p:nvSpPr>
        <p:spPr bwMode="auto">
          <a:xfrm>
            <a:off x="1440507" y="3707928"/>
            <a:ext cx="166688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49"/>
          <p:cNvSpPr>
            <a:spLocks noChangeAspect="1" noChangeArrowheads="1"/>
          </p:cNvSpPr>
          <p:nvPr/>
        </p:nvSpPr>
        <p:spPr bwMode="auto">
          <a:xfrm>
            <a:off x="1854845" y="3707928"/>
            <a:ext cx="166687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50"/>
          <p:cNvSpPr>
            <a:spLocks noChangeAspect="1" noChangeArrowheads="1"/>
          </p:cNvSpPr>
          <p:nvPr/>
        </p:nvSpPr>
        <p:spPr bwMode="auto">
          <a:xfrm>
            <a:off x="2681932" y="3707928"/>
            <a:ext cx="166688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51"/>
          <p:cNvSpPr>
            <a:spLocks noChangeAspect="1" noChangeArrowheads="1"/>
          </p:cNvSpPr>
          <p:nvPr/>
        </p:nvSpPr>
        <p:spPr bwMode="auto">
          <a:xfrm>
            <a:off x="2269182" y="3707928"/>
            <a:ext cx="166688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52"/>
          <p:cNvSpPr>
            <a:spLocks noChangeAspect="1" noChangeArrowheads="1"/>
          </p:cNvSpPr>
          <p:nvPr/>
        </p:nvSpPr>
        <p:spPr bwMode="auto">
          <a:xfrm>
            <a:off x="3097857" y="3707928"/>
            <a:ext cx="165100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53"/>
          <p:cNvSpPr>
            <a:spLocks noChangeShapeType="1"/>
          </p:cNvSpPr>
          <p:nvPr/>
        </p:nvSpPr>
        <p:spPr bwMode="auto">
          <a:xfrm>
            <a:off x="1192857" y="3585691"/>
            <a:ext cx="0" cy="579437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54"/>
          <p:cNvSpPr>
            <a:spLocks noChangeShapeType="1"/>
          </p:cNvSpPr>
          <p:nvPr/>
        </p:nvSpPr>
        <p:spPr bwMode="auto">
          <a:xfrm>
            <a:off x="1192857" y="4165128"/>
            <a:ext cx="1158875" cy="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 55"/>
          <p:cNvSpPr>
            <a:spLocks noChangeShapeType="1"/>
          </p:cNvSpPr>
          <p:nvPr/>
        </p:nvSpPr>
        <p:spPr bwMode="auto">
          <a:xfrm flipV="1">
            <a:off x="2351732" y="3958753"/>
            <a:ext cx="0" cy="206375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ine 56"/>
          <p:cNvSpPr>
            <a:spLocks noChangeShapeType="1"/>
          </p:cNvSpPr>
          <p:nvPr/>
        </p:nvSpPr>
        <p:spPr bwMode="auto">
          <a:xfrm flipH="1" flipV="1">
            <a:off x="2351732" y="3419003"/>
            <a:ext cx="954088" cy="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57"/>
          <p:cNvSpPr>
            <a:spLocks noChangeArrowheads="1"/>
          </p:cNvSpPr>
          <p:nvPr/>
        </p:nvSpPr>
        <p:spPr bwMode="auto">
          <a:xfrm>
            <a:off x="3262957" y="3253903"/>
            <a:ext cx="373063" cy="3714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58"/>
          <p:cNvSpPr>
            <a:spLocks noChangeShapeType="1"/>
          </p:cNvSpPr>
          <p:nvPr/>
        </p:nvSpPr>
        <p:spPr bwMode="auto">
          <a:xfrm>
            <a:off x="2351732" y="3419003"/>
            <a:ext cx="0" cy="166688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613420" y="2764953"/>
            <a:ext cx="103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>
                <a:latin typeface="Arial" panose="020B0604020202020204" pitchFamily="34" charset="0"/>
                <a:cs typeface="Arial" panose="020B0604020202020204" pitchFamily="34" charset="0"/>
              </a:rPr>
              <a:t>left sensor</a:t>
            </a:r>
            <a:endParaRPr lang="en-US" alt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1524645" y="4204816"/>
            <a:ext cx="1614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400">
                <a:latin typeface="Arial" panose="020B0604020202020204" pitchFamily="34" charset="0"/>
                <a:cs typeface="Arial" panose="020B0604020202020204" pitchFamily="34" charset="0"/>
              </a:rPr>
              <a:t>runtime delay</a:t>
            </a:r>
            <a:endParaRPr lang="en-US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64"/>
          <p:cNvSpPr txBox="1">
            <a:spLocks noChangeArrowheads="1"/>
          </p:cNvSpPr>
          <p:nvPr/>
        </p:nvSpPr>
        <p:spPr bwMode="auto">
          <a:xfrm>
            <a:off x="3221682" y="2764953"/>
            <a:ext cx="1036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>
                <a:latin typeface="Arial" panose="020B0604020202020204" pitchFamily="34" charset="0"/>
                <a:cs typeface="Arial" panose="020B0604020202020204" pitchFamily="34" charset="0"/>
              </a:rPr>
              <a:t>right sensor</a:t>
            </a:r>
            <a:endParaRPr lang="en-US" alt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utoShape 59"/>
          <p:cNvSpPr>
            <a:spLocks noChangeArrowheads="1"/>
          </p:cNvSpPr>
          <p:nvPr/>
        </p:nvSpPr>
        <p:spPr bwMode="auto">
          <a:xfrm>
            <a:off x="2204095" y="1504478"/>
            <a:ext cx="206375" cy="206375"/>
          </a:xfrm>
          <a:prstGeom prst="octagon">
            <a:avLst>
              <a:gd name="adj" fmla="val 29287"/>
            </a:avLst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utoShape 60"/>
          <p:cNvSpPr>
            <a:spLocks noChangeArrowheads="1"/>
          </p:cNvSpPr>
          <p:nvPr/>
        </p:nvSpPr>
        <p:spPr bwMode="auto">
          <a:xfrm>
            <a:off x="2204095" y="1504478"/>
            <a:ext cx="206375" cy="206375"/>
          </a:xfrm>
          <a:prstGeom prst="octagon">
            <a:avLst>
              <a:gd name="adj" fmla="val 29287"/>
            </a:avLst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61"/>
          <p:cNvSpPr>
            <a:spLocks noChangeAspect="1" noChangeArrowheads="1"/>
          </p:cNvSpPr>
          <p:nvPr/>
        </p:nvSpPr>
        <p:spPr bwMode="auto">
          <a:xfrm>
            <a:off x="2204095" y="3649983"/>
            <a:ext cx="290512" cy="290513"/>
          </a:xfrm>
          <a:prstGeom prst="ellipse">
            <a:avLst/>
          </a:pr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6"/>
          <p:cNvSpPr>
            <a:spLocks noChangeArrowheads="1"/>
          </p:cNvSpPr>
          <p:nvPr/>
        </p:nvSpPr>
        <p:spPr bwMode="auto">
          <a:xfrm>
            <a:off x="5229870" y="1604491"/>
            <a:ext cx="2692400" cy="26908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4855220" y="2845916"/>
            <a:ext cx="3438525" cy="1489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8"/>
          <p:cNvGrpSpPr>
            <a:grpSpLocks/>
          </p:cNvGrpSpPr>
          <p:nvPr/>
        </p:nvGrpSpPr>
        <p:grpSpPr bwMode="auto">
          <a:xfrm>
            <a:off x="5766445" y="3425353"/>
            <a:ext cx="1658937" cy="746125"/>
            <a:chOff x="340" y="1575"/>
            <a:chExt cx="908" cy="408"/>
          </a:xfrm>
        </p:grpSpPr>
        <p:sp>
          <p:nvSpPr>
            <p:cNvPr id="49" name="Rectangle 9"/>
            <p:cNvSpPr>
              <a:spLocks noChangeArrowheads="1"/>
            </p:cNvSpPr>
            <p:nvPr/>
          </p:nvSpPr>
          <p:spPr bwMode="auto">
            <a:xfrm>
              <a:off x="340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0"/>
            <p:cNvSpPr>
              <a:spLocks noChangeArrowheads="1"/>
            </p:cNvSpPr>
            <p:nvPr/>
          </p:nvSpPr>
          <p:spPr bwMode="auto">
            <a:xfrm>
              <a:off x="567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11"/>
            <p:cNvSpPr>
              <a:spLocks noChangeArrowheads="1"/>
            </p:cNvSpPr>
            <p:nvPr/>
          </p:nvSpPr>
          <p:spPr bwMode="auto">
            <a:xfrm>
              <a:off x="794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12"/>
            <p:cNvSpPr>
              <a:spLocks noChangeArrowheads="1"/>
            </p:cNvSpPr>
            <p:nvPr/>
          </p:nvSpPr>
          <p:spPr bwMode="auto">
            <a:xfrm>
              <a:off x="1021" y="1575"/>
              <a:ext cx="227" cy="408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Line 13"/>
          <p:cNvSpPr>
            <a:spLocks noChangeShapeType="1"/>
          </p:cNvSpPr>
          <p:nvPr/>
        </p:nvSpPr>
        <p:spPr bwMode="auto">
          <a:xfrm flipH="1">
            <a:off x="5766445" y="2018828"/>
            <a:ext cx="1741487" cy="868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lg" len="lg"/>
            <a:tailEnd type="oval" w="lg" len="lg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 flipH="1">
            <a:off x="7414270" y="2018828"/>
            <a:ext cx="93662" cy="868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lg" len="lg"/>
            <a:tailEnd type="oval" w="lg" len="lg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Line 15"/>
          <p:cNvSpPr>
            <a:spLocks noChangeShapeType="1"/>
          </p:cNvSpPr>
          <p:nvPr/>
        </p:nvSpPr>
        <p:spPr bwMode="auto">
          <a:xfrm flipH="1">
            <a:off x="5542607" y="2887191"/>
            <a:ext cx="223838" cy="330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5269557" y="3260253"/>
            <a:ext cx="373063" cy="3714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Line 17"/>
          <p:cNvSpPr>
            <a:spLocks noChangeShapeType="1"/>
          </p:cNvSpPr>
          <p:nvPr/>
        </p:nvSpPr>
        <p:spPr bwMode="auto">
          <a:xfrm>
            <a:off x="7425382" y="2887191"/>
            <a:ext cx="184150" cy="35401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18"/>
          <p:cNvSpPr>
            <a:spLocks noChangeAspect="1" noChangeArrowheads="1"/>
          </p:cNvSpPr>
          <p:nvPr/>
        </p:nvSpPr>
        <p:spPr bwMode="auto">
          <a:xfrm>
            <a:off x="5685482" y="3714278"/>
            <a:ext cx="165100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19"/>
          <p:cNvSpPr>
            <a:spLocks noChangeAspect="1" noChangeArrowheads="1"/>
          </p:cNvSpPr>
          <p:nvPr/>
        </p:nvSpPr>
        <p:spPr bwMode="auto">
          <a:xfrm>
            <a:off x="6099820" y="3714278"/>
            <a:ext cx="165100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20"/>
          <p:cNvSpPr>
            <a:spLocks noChangeAspect="1" noChangeArrowheads="1"/>
          </p:cNvSpPr>
          <p:nvPr/>
        </p:nvSpPr>
        <p:spPr bwMode="auto">
          <a:xfrm>
            <a:off x="6926907" y="3714278"/>
            <a:ext cx="165100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21"/>
          <p:cNvSpPr>
            <a:spLocks noChangeAspect="1" noChangeArrowheads="1"/>
          </p:cNvSpPr>
          <p:nvPr/>
        </p:nvSpPr>
        <p:spPr bwMode="auto">
          <a:xfrm>
            <a:off x="6514157" y="3714278"/>
            <a:ext cx="165100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22"/>
          <p:cNvSpPr>
            <a:spLocks noChangeAspect="1" noChangeArrowheads="1"/>
          </p:cNvSpPr>
          <p:nvPr/>
        </p:nvSpPr>
        <p:spPr bwMode="auto">
          <a:xfrm>
            <a:off x="7341245" y="3714278"/>
            <a:ext cx="166687" cy="1666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23"/>
          <p:cNvSpPr>
            <a:spLocks noChangeShapeType="1"/>
          </p:cNvSpPr>
          <p:nvPr/>
        </p:nvSpPr>
        <p:spPr bwMode="auto">
          <a:xfrm>
            <a:off x="5436245" y="3592041"/>
            <a:ext cx="0" cy="579437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Line 24"/>
          <p:cNvSpPr>
            <a:spLocks noChangeShapeType="1"/>
          </p:cNvSpPr>
          <p:nvPr/>
        </p:nvSpPr>
        <p:spPr bwMode="auto">
          <a:xfrm>
            <a:off x="5436245" y="4171478"/>
            <a:ext cx="744537" cy="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Line 25"/>
          <p:cNvSpPr>
            <a:spLocks noChangeShapeType="1"/>
          </p:cNvSpPr>
          <p:nvPr/>
        </p:nvSpPr>
        <p:spPr bwMode="auto">
          <a:xfrm flipV="1">
            <a:off x="6185545" y="3965103"/>
            <a:ext cx="0" cy="206375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Line 26"/>
          <p:cNvSpPr>
            <a:spLocks noChangeShapeType="1"/>
          </p:cNvSpPr>
          <p:nvPr/>
        </p:nvSpPr>
        <p:spPr bwMode="auto">
          <a:xfrm flipH="1" flipV="1">
            <a:off x="6180782" y="3425353"/>
            <a:ext cx="1368425" cy="0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27"/>
          <p:cNvSpPr>
            <a:spLocks noChangeArrowheads="1"/>
          </p:cNvSpPr>
          <p:nvPr/>
        </p:nvSpPr>
        <p:spPr bwMode="auto">
          <a:xfrm>
            <a:off x="7507932" y="3260253"/>
            <a:ext cx="371475" cy="3714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Line 28"/>
          <p:cNvSpPr>
            <a:spLocks noChangeShapeType="1"/>
          </p:cNvSpPr>
          <p:nvPr/>
        </p:nvSpPr>
        <p:spPr bwMode="auto">
          <a:xfrm>
            <a:off x="6180782" y="3425353"/>
            <a:ext cx="0" cy="166688"/>
          </a:xfrm>
          <a:prstGeom prst="line">
            <a:avLst/>
          </a:pr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AutoShape 29"/>
          <p:cNvSpPr>
            <a:spLocks noChangeArrowheads="1"/>
          </p:cNvSpPr>
          <p:nvPr/>
        </p:nvSpPr>
        <p:spPr bwMode="auto">
          <a:xfrm>
            <a:off x="7417445" y="1909291"/>
            <a:ext cx="206375" cy="206375"/>
          </a:xfrm>
          <a:prstGeom prst="octagon">
            <a:avLst>
              <a:gd name="adj" fmla="val 29287"/>
            </a:avLst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AutoShape 30"/>
          <p:cNvSpPr>
            <a:spLocks noChangeArrowheads="1"/>
          </p:cNvSpPr>
          <p:nvPr/>
        </p:nvSpPr>
        <p:spPr bwMode="auto">
          <a:xfrm>
            <a:off x="7417445" y="1909291"/>
            <a:ext cx="206375" cy="206375"/>
          </a:xfrm>
          <a:prstGeom prst="octagon">
            <a:avLst>
              <a:gd name="adj" fmla="val 29287"/>
            </a:avLst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31"/>
          <p:cNvSpPr>
            <a:spLocks noChangeAspect="1" noChangeArrowheads="1"/>
          </p:cNvSpPr>
          <p:nvPr/>
        </p:nvSpPr>
        <p:spPr bwMode="auto">
          <a:xfrm>
            <a:off x="6031856" y="3638871"/>
            <a:ext cx="290513" cy="290513"/>
          </a:xfrm>
          <a:prstGeom prst="ellipse">
            <a:avLst/>
          </a:pr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32"/>
          <p:cNvSpPr txBox="1">
            <a:spLocks noChangeArrowheads="1"/>
          </p:cNvSpPr>
          <p:nvPr/>
        </p:nvSpPr>
        <p:spPr bwMode="auto">
          <a:xfrm>
            <a:off x="7588895" y="1768003"/>
            <a:ext cx="827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40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en-US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4855220" y="2771303"/>
            <a:ext cx="10366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>
                <a:latin typeface="Arial" panose="020B0604020202020204" pitchFamily="34" charset="0"/>
                <a:cs typeface="Arial" panose="020B0604020202020204" pitchFamily="34" charset="0"/>
              </a:rPr>
              <a:t>left sensor</a:t>
            </a:r>
            <a:endParaRPr lang="en-US" alt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 Box 34"/>
          <p:cNvSpPr txBox="1">
            <a:spLocks noChangeArrowheads="1"/>
          </p:cNvSpPr>
          <p:nvPr/>
        </p:nvSpPr>
        <p:spPr bwMode="auto">
          <a:xfrm>
            <a:off x="7425382" y="2771303"/>
            <a:ext cx="103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>
                <a:latin typeface="Arial" panose="020B0604020202020204" pitchFamily="34" charset="0"/>
                <a:cs typeface="Arial" panose="020B0604020202020204" pitchFamily="34" charset="0"/>
              </a:rPr>
              <a:t>right sensor</a:t>
            </a:r>
            <a:endParaRPr lang="en-US" alt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Box 35"/>
          <p:cNvSpPr txBox="1">
            <a:spLocks noChangeArrowheads="1"/>
          </p:cNvSpPr>
          <p:nvPr/>
        </p:nvSpPr>
        <p:spPr bwMode="auto">
          <a:xfrm>
            <a:off x="5809307" y="4211166"/>
            <a:ext cx="1614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e-DE" sz="1400">
                <a:latin typeface="Arial" panose="020B0604020202020204" pitchFamily="34" charset="0"/>
                <a:cs typeface="Arial" panose="020B0604020202020204" pitchFamily="34" charset="0"/>
              </a:rPr>
              <a:t>runtime delay</a:t>
            </a:r>
            <a:endParaRPr lang="en-US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Inhaltsplatzhalter 2"/>
          <p:cNvSpPr>
            <a:spLocks noGrp="1"/>
          </p:cNvSpPr>
          <p:nvPr>
            <p:ph sz="quarter" idx="10"/>
          </p:nvPr>
        </p:nvSpPr>
        <p:spPr>
          <a:xfrm>
            <a:off x="107504" y="658828"/>
            <a:ext cx="5514925" cy="545613"/>
          </a:xfrm>
        </p:spPr>
        <p:txBody>
          <a:bodyPr/>
          <a:lstStyle/>
          <a:p>
            <a:pPr marL="162900" indent="0">
              <a:lnSpc>
                <a:spcPct val="150000"/>
              </a:lnSpc>
              <a:buNone/>
            </a:pPr>
            <a:r>
              <a:rPr lang="en-US" dirty="0" smtClean="0"/>
              <a:t>How it works: evaluation of acoustic runtime delays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56742E-6 L -0.12274 0.34619 L -0.12274 0.50293 L 0.00226 0.50293 L 0.00226 0.4273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" y="251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86239E-8 L 0.12865 0.35452 L 0.00104 0.35452 L 0.00382 0.4313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215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7016E-7 L -0.19375 0.16785 L -0.22812 0.28201 L -0.22812 0.42055 L -0.14583 0.4224 L -0.14687 0.35113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211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14749E-6 L -0.0125 0.16939 L 0.02084 0.28047 L -0.14687 0.27676 L -0.14687 0.350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7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AC-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AC-2016</Template>
  <TotalTime>0</TotalTime>
  <Words>385</Words>
  <Application>Microsoft Office PowerPoint</Application>
  <PresentationFormat>Bildschirmpräsentation (16:9)</PresentationFormat>
  <Paragraphs>100</Paragraphs>
  <Slides>13</Slides>
  <Notes>5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Dotum</vt:lpstr>
      <vt:lpstr>Arial</vt:lpstr>
      <vt:lpstr>Calibri</vt:lpstr>
      <vt:lpstr>Times New Roman</vt:lpstr>
      <vt:lpstr>Wingdings</vt:lpstr>
      <vt:lpstr>AC-2016</vt:lpstr>
      <vt:lpstr>Formel</vt:lpstr>
      <vt:lpstr>PowerPoint-Präsentation</vt:lpstr>
      <vt:lpstr>Agenda</vt:lpstr>
      <vt:lpstr>Energy-Campus Hamburg – Wind Laboratory</vt:lpstr>
      <vt:lpstr>X-eptance: The Wind Turbine Noise Database</vt:lpstr>
      <vt:lpstr>Virtual Reality Simulation of Wind Turbines</vt:lpstr>
      <vt:lpstr>The Acoustic Camera: Sound becomes visible!</vt:lpstr>
      <vt:lpstr>The Acoustic Camera: Sound becomes visible!</vt:lpstr>
      <vt:lpstr>The Acoustic Camera</vt:lpstr>
      <vt:lpstr>The Acoustic Camera</vt:lpstr>
      <vt:lpstr>First Measurement Results</vt:lpstr>
      <vt:lpstr>Conclusion</vt:lpstr>
      <vt:lpstr>PowerPoint-Präsentation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Tabea Stöppler;Friedrich Ueberle;Dagmar Rokita</dc:creator>
  <cp:lastModifiedBy>Michael Kerscher</cp:lastModifiedBy>
  <cp:revision>235</cp:revision>
  <cp:lastPrinted>2016-07-01T07:22:25Z</cp:lastPrinted>
  <dcterms:created xsi:type="dcterms:W3CDTF">2016-03-21T10:27:31Z</dcterms:created>
  <dcterms:modified xsi:type="dcterms:W3CDTF">2016-09-26T09:49:03Z</dcterms:modified>
</cp:coreProperties>
</file>