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8" r:id="rId2"/>
    <p:sldId id="268" r:id="rId3"/>
    <p:sldId id="269" r:id="rId4"/>
    <p:sldId id="278" r:id="rId5"/>
    <p:sldId id="284" r:id="rId6"/>
    <p:sldId id="275" r:id="rId7"/>
    <p:sldId id="279" r:id="rId8"/>
    <p:sldId id="280" r:id="rId9"/>
    <p:sldId id="282" r:id="rId10"/>
    <p:sldId id="283" r:id="rId11"/>
    <p:sldId id="272"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476" autoAdjust="0"/>
  </p:normalViewPr>
  <p:slideViewPr>
    <p:cSldViewPr>
      <p:cViewPr varScale="1">
        <p:scale>
          <a:sx n="59" d="100"/>
          <a:sy n="59" d="100"/>
        </p:scale>
        <p:origin x="846" y="60"/>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150"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54BDD69-50DF-4AC3-BC32-BEBCF476ED8B}" type="datetimeFigureOut">
              <a:rPr lang="en-US" smtClean="0"/>
              <a:t>9/28/2016</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8153854-F1DF-4C72-BAB9-E45F6854662F}" type="slidenum">
              <a:rPr lang="en-US" smtClean="0"/>
              <a:t>‹#›</a:t>
            </a:fld>
            <a:endParaRPr lang="en-US"/>
          </a:p>
        </p:txBody>
      </p:sp>
    </p:spTree>
    <p:extLst>
      <p:ext uri="{BB962C8B-B14F-4D97-AF65-F5344CB8AC3E}">
        <p14:creationId xmlns:p14="http://schemas.microsoft.com/office/powerpoint/2010/main" val="3524526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6F91E02-51DC-43C3-89C2-CE54F8556093}" type="datetimeFigureOut">
              <a:rPr lang="en-US" smtClean="0"/>
              <a:t>9/28/2016</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2482EF50-25C6-4DA5-B267-F279D6A57695}" type="slidenum">
              <a:rPr lang="en-US" smtClean="0"/>
              <a:t>‹#›</a:t>
            </a:fld>
            <a:endParaRPr lang="en-US"/>
          </a:p>
        </p:txBody>
      </p:sp>
    </p:spTree>
    <p:extLst>
      <p:ext uri="{BB962C8B-B14F-4D97-AF65-F5344CB8AC3E}">
        <p14:creationId xmlns:p14="http://schemas.microsoft.com/office/powerpoint/2010/main" val="574679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Welcome</a:t>
            </a:r>
          </a:p>
          <a:p>
            <a:pPr lvl="0"/>
            <a:endParaRPr lang="en-US" sz="10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Goal of the session: </a:t>
            </a:r>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Show how the different actors in the wind research cooperate. </a:t>
            </a:r>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Role of each and common goals. </a:t>
            </a:r>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But how to find each other?</a:t>
            </a:r>
            <a:endParaRPr lang="en-US" sz="105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482EF50-25C6-4DA5-B267-F279D6A57695}" type="slidenum">
              <a:rPr lang="en-US" smtClean="0"/>
              <a:t>1</a:t>
            </a:fld>
            <a:endParaRPr lang="en-US"/>
          </a:p>
        </p:txBody>
      </p:sp>
    </p:spTree>
    <p:extLst>
      <p:ext uri="{BB962C8B-B14F-4D97-AF65-F5344CB8AC3E}">
        <p14:creationId xmlns:p14="http://schemas.microsoft.com/office/powerpoint/2010/main" val="1038686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Introduction of the presentations</a:t>
            </a:r>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Martijn: role of the European Energy Research Alliance</a:t>
            </a:r>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Mr. Cronin: role of industry in setting the research agenda</a:t>
            </a:r>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Mr. Wittkampf: how to reach out to the industry with results of applied research?</a:t>
            </a:r>
            <a:endParaRPr lang="en-US" sz="1050" kern="1200" dirty="0" smtClean="0">
              <a:solidFill>
                <a:schemeClr val="tx1"/>
              </a:solidFill>
              <a:effectLst/>
              <a:latin typeface="+mn-lt"/>
              <a:ea typeface="+mn-ea"/>
              <a:cs typeface="+mn-cs"/>
            </a:endParaRPr>
          </a:p>
          <a:p>
            <a:pPr lvl="1"/>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Questions after </a:t>
            </a:r>
            <a:r>
              <a:rPr lang="en-US" sz="1200" kern="1200" dirty="0" err="1" smtClean="0">
                <a:solidFill>
                  <a:schemeClr val="tx1"/>
                </a:solidFill>
                <a:effectLst/>
                <a:latin typeface="+mn-lt"/>
                <a:ea typeface="+mn-ea"/>
                <a:cs typeface="+mn-cs"/>
              </a:rPr>
              <a:t>mr.</a:t>
            </a:r>
            <a:r>
              <a:rPr lang="en-US" sz="1200" kern="1200" dirty="0" smtClean="0">
                <a:solidFill>
                  <a:schemeClr val="tx1"/>
                </a:solidFill>
                <a:effectLst/>
                <a:latin typeface="+mn-lt"/>
                <a:ea typeface="+mn-ea"/>
                <a:cs typeface="+mn-cs"/>
              </a:rPr>
              <a:t> Cronin’s presentation</a:t>
            </a:r>
            <a:endParaRPr lang="en-US" sz="105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482EF50-25C6-4DA5-B267-F279D6A57695}" type="slidenum">
              <a:rPr lang="en-US" smtClean="0"/>
              <a:t>2</a:t>
            </a:fld>
            <a:endParaRPr lang="en-US"/>
          </a:p>
        </p:txBody>
      </p:sp>
    </p:spTree>
    <p:extLst>
      <p:ext uri="{BB962C8B-B14F-4D97-AF65-F5344CB8AC3E}">
        <p14:creationId xmlns:p14="http://schemas.microsoft.com/office/powerpoint/2010/main" val="1732437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Goal of the presentation</a:t>
            </a:r>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Show what is the role of the European Energy Research Alliance Joint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 Wind</a:t>
            </a:r>
            <a:endParaRPr lang="en-US" sz="105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482EF50-25C6-4DA5-B267-F279D6A57695}" type="slidenum">
              <a:rPr lang="en-US" smtClean="0"/>
              <a:t>3</a:t>
            </a:fld>
            <a:endParaRPr lang="en-US"/>
          </a:p>
        </p:txBody>
      </p:sp>
    </p:spTree>
    <p:extLst>
      <p:ext uri="{BB962C8B-B14F-4D97-AF65-F5344CB8AC3E}">
        <p14:creationId xmlns:p14="http://schemas.microsoft.com/office/powerpoint/2010/main" val="19664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Positioning: </a:t>
            </a:r>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holds for any research.</a:t>
            </a:r>
          </a:p>
          <a:p>
            <a:pPr lvl="1"/>
            <a:r>
              <a:rPr lang="en-US" sz="1200" kern="1200" dirty="0" smtClean="0">
                <a:solidFill>
                  <a:schemeClr val="tx1"/>
                </a:solidFill>
                <a:effectLst/>
                <a:latin typeface="+mn-lt"/>
                <a:ea typeface="+mn-ea"/>
                <a:cs typeface="+mn-cs"/>
              </a:rPr>
              <a:t>Can be 1</a:t>
            </a:r>
            <a:r>
              <a:rPr lang="en-US" sz="1200" kern="1200" baseline="0" dirty="0" smtClean="0">
                <a:solidFill>
                  <a:schemeClr val="tx1"/>
                </a:solidFill>
                <a:effectLst/>
                <a:latin typeface="+mn-lt"/>
                <a:ea typeface="+mn-ea"/>
                <a:cs typeface="+mn-cs"/>
              </a:rPr>
              <a:t> person or 1 company</a:t>
            </a:r>
          </a:p>
          <a:p>
            <a:pPr lvl="1"/>
            <a:r>
              <a:rPr lang="en-US" sz="1200" kern="1200" baseline="0" dirty="0" smtClean="0">
                <a:solidFill>
                  <a:schemeClr val="tx1"/>
                </a:solidFill>
                <a:effectLst/>
                <a:latin typeface="+mn-lt"/>
                <a:ea typeface="+mn-ea"/>
                <a:cs typeface="+mn-cs"/>
              </a:rPr>
              <a:t>In </a:t>
            </a:r>
            <a:r>
              <a:rPr lang="en-US" sz="1200" kern="1200" baseline="0" dirty="0" err="1" smtClean="0">
                <a:solidFill>
                  <a:schemeClr val="tx1"/>
                </a:solidFill>
                <a:effectLst/>
                <a:latin typeface="+mn-lt"/>
                <a:ea typeface="+mn-ea"/>
                <a:cs typeface="+mn-cs"/>
              </a:rPr>
              <a:t>windenergy</a:t>
            </a:r>
            <a:r>
              <a:rPr lang="en-US" sz="1200" kern="1200" baseline="0" dirty="0" smtClean="0">
                <a:solidFill>
                  <a:schemeClr val="tx1"/>
                </a:solidFill>
                <a:effectLst/>
                <a:latin typeface="+mn-lt"/>
                <a:ea typeface="+mn-ea"/>
                <a:cs typeface="+mn-cs"/>
              </a:rPr>
              <a:t> we typically see 3 main contributors</a:t>
            </a:r>
          </a:p>
          <a:p>
            <a:pPr lvl="1"/>
            <a:r>
              <a:rPr lang="en-US" sz="1200" kern="1200" dirty="0" smtClean="0">
                <a:solidFill>
                  <a:schemeClr val="tx1"/>
                </a:solidFill>
                <a:effectLst/>
                <a:latin typeface="+mn-lt"/>
                <a:ea typeface="+mn-ea"/>
                <a:cs typeface="+mn-cs"/>
              </a:rPr>
              <a:t> </a:t>
            </a:r>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Academia: TRL 1-2</a:t>
            </a:r>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EERA: TRL 3-7</a:t>
            </a:r>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Industry: TRL 7-9</a:t>
            </a:r>
            <a:endParaRPr lang="en-US" sz="105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482EF50-25C6-4DA5-B267-F279D6A57695}" type="slidenum">
              <a:rPr lang="en-US" smtClean="0"/>
              <a:t>5</a:t>
            </a:fld>
            <a:endParaRPr lang="en-US"/>
          </a:p>
        </p:txBody>
      </p:sp>
    </p:spTree>
    <p:extLst>
      <p:ext uri="{BB962C8B-B14F-4D97-AF65-F5344CB8AC3E}">
        <p14:creationId xmlns:p14="http://schemas.microsoft.com/office/powerpoint/2010/main" val="3690527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Out of the 150 </a:t>
            </a:r>
            <a:r>
              <a:rPr lang="en-GB" dirty="0" err="1" smtClean="0"/>
              <a:t>resaerch</a:t>
            </a:r>
            <a:r>
              <a:rPr lang="en-GB" baseline="0" dirty="0" smtClean="0"/>
              <a:t> institute, over 40 are part of JP Wind</a:t>
            </a:r>
          </a:p>
          <a:p>
            <a:r>
              <a:rPr lang="en-GB" baseline="0" dirty="0" smtClean="0"/>
              <a:t>As I said, there is no sharp line between TRL levels, so also some academia are part of EERA JP Wind</a:t>
            </a:r>
          </a:p>
          <a:p>
            <a:r>
              <a:rPr lang="en-GB" baseline="0" dirty="0" smtClean="0"/>
              <a:t>Moreover, some research institutes have joined forces with Universities and are now one.</a:t>
            </a:r>
          </a:p>
          <a:p>
            <a:endParaRPr lang="en-GB" dirty="0"/>
          </a:p>
        </p:txBody>
      </p:sp>
      <p:sp>
        <p:nvSpPr>
          <p:cNvPr id="4" name="Slide Number Placeholder 3"/>
          <p:cNvSpPr>
            <a:spLocks noGrp="1"/>
          </p:cNvSpPr>
          <p:nvPr>
            <p:ph type="sldNum" sz="quarter" idx="10"/>
          </p:nvPr>
        </p:nvSpPr>
        <p:spPr/>
        <p:txBody>
          <a:bodyPr/>
          <a:lstStyle/>
          <a:p>
            <a:fld id="{2482EF50-25C6-4DA5-B267-F279D6A57695}" type="slidenum">
              <a:rPr lang="en-US" smtClean="0"/>
              <a:t>7</a:t>
            </a:fld>
            <a:endParaRPr lang="en-US"/>
          </a:p>
        </p:txBody>
      </p:sp>
    </p:spTree>
    <p:extLst>
      <p:ext uri="{BB962C8B-B14F-4D97-AF65-F5344CB8AC3E}">
        <p14:creationId xmlns:p14="http://schemas.microsoft.com/office/powerpoint/2010/main" val="2963047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 virtual research institute</a:t>
            </a:r>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How do you go about this?</a:t>
            </a:r>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Look for overlaps, share information</a:t>
            </a:r>
            <a:endParaRPr lang="en-US" sz="105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482EF50-25C6-4DA5-B267-F279D6A57695}" type="slidenum">
              <a:rPr lang="en-US" smtClean="0"/>
              <a:t>8</a:t>
            </a:fld>
            <a:endParaRPr lang="en-US"/>
          </a:p>
        </p:txBody>
      </p:sp>
    </p:spTree>
    <p:extLst>
      <p:ext uri="{BB962C8B-B14F-4D97-AF65-F5344CB8AC3E}">
        <p14:creationId xmlns:p14="http://schemas.microsoft.com/office/powerpoint/2010/main" val="558468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Try to bundle results and</a:t>
            </a:r>
            <a:r>
              <a:rPr lang="en-GB" baseline="0" dirty="0" smtClean="0"/>
              <a:t> limit the amount of portals through which results are made available</a:t>
            </a:r>
          </a:p>
          <a:p>
            <a:endParaRPr lang="en-GB" baseline="0" dirty="0" smtClean="0"/>
          </a:p>
          <a:p>
            <a:r>
              <a:rPr lang="en-GB" baseline="0" dirty="0" smtClean="0"/>
              <a:t>Started a new initiative to not only present results and IP from European projects, but to create an online platform where EERA members can upload any of their tech offers or assets to get into contact with potential partners</a:t>
            </a:r>
          </a:p>
          <a:p>
            <a:endParaRPr lang="en-GB" baseline="0" dirty="0" smtClean="0"/>
          </a:p>
          <a:p>
            <a:r>
              <a:rPr lang="en-GB" baseline="0" dirty="0" smtClean="0"/>
              <a:t>3</a:t>
            </a:r>
            <a:r>
              <a:rPr lang="en-GB" baseline="30000" dirty="0" smtClean="0"/>
              <a:t>rd</a:t>
            </a:r>
            <a:r>
              <a:rPr lang="en-GB" baseline="0" dirty="0" smtClean="0"/>
              <a:t> speaker will shed a light on that.</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482EF50-25C6-4DA5-B267-F279D6A57695}" type="slidenum">
              <a:rPr lang="en-US" smtClean="0"/>
              <a:t>9</a:t>
            </a:fld>
            <a:endParaRPr lang="en-US"/>
          </a:p>
        </p:txBody>
      </p:sp>
    </p:spTree>
    <p:extLst>
      <p:ext uri="{BB962C8B-B14F-4D97-AF65-F5344CB8AC3E}">
        <p14:creationId xmlns:p14="http://schemas.microsoft.com/office/powerpoint/2010/main" val="4069371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How to ensure success</a:t>
            </a:r>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It is very important to define the burning issues together with the academia and industry.</a:t>
            </a:r>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You now know EERA, but also academia is united in EAWE. </a:t>
            </a:r>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Moreover, ETIP has recently been initiated, uniting the industry.</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These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organisations</a:t>
            </a:r>
            <a:r>
              <a:rPr lang="en-US" sz="1200" kern="1200" baseline="0" dirty="0" smtClean="0">
                <a:solidFill>
                  <a:schemeClr val="tx1"/>
                </a:solidFill>
                <a:effectLst/>
                <a:latin typeface="+mn-lt"/>
                <a:ea typeface="+mn-ea"/>
                <a:cs typeface="+mn-cs"/>
              </a:rPr>
              <a:t> are intertwined. EERA has strategic calls with EAWE, the AB of EERA JP Wind has industrial reps, EERA sits in ETIP SC</a:t>
            </a:r>
            <a:endParaRPr lang="en-US" sz="1050"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Together with EAWE and EERA we define the common research agenda, which is what </a:t>
            </a:r>
            <a:r>
              <a:rPr lang="en-US" sz="1200" kern="1200" dirty="0" err="1" smtClean="0">
                <a:solidFill>
                  <a:schemeClr val="tx1"/>
                </a:solidFill>
                <a:effectLst/>
                <a:latin typeface="+mn-lt"/>
                <a:ea typeface="+mn-ea"/>
                <a:cs typeface="+mn-cs"/>
              </a:rPr>
              <a:t>mr.</a:t>
            </a:r>
            <a:r>
              <a:rPr lang="en-US" sz="1200" kern="1200" dirty="0" smtClean="0">
                <a:solidFill>
                  <a:schemeClr val="tx1"/>
                </a:solidFill>
                <a:effectLst/>
                <a:latin typeface="+mn-lt"/>
                <a:ea typeface="+mn-ea"/>
                <a:cs typeface="+mn-cs"/>
              </a:rPr>
              <a:t> Cronin will inform us on.</a:t>
            </a:r>
            <a:endParaRPr lang="en-US" sz="105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482EF50-25C6-4DA5-B267-F279D6A57695}" type="slidenum">
              <a:rPr lang="en-US" smtClean="0"/>
              <a:t>10</a:t>
            </a:fld>
            <a:endParaRPr lang="en-US"/>
          </a:p>
        </p:txBody>
      </p:sp>
    </p:spTree>
    <p:extLst>
      <p:ext uri="{BB962C8B-B14F-4D97-AF65-F5344CB8AC3E}">
        <p14:creationId xmlns:p14="http://schemas.microsoft.com/office/powerpoint/2010/main" val="223299512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 name="Rectangle 29"/>
          <p:cNvSpPr/>
          <p:nvPr userDrawn="1"/>
        </p:nvSpPr>
        <p:spPr>
          <a:xfrm>
            <a:off x="6516216" y="4613181"/>
            <a:ext cx="576064" cy="4025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3275856" y="5641230"/>
            <a:ext cx="576064" cy="4477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7270013" y="6088934"/>
            <a:ext cx="360040" cy="5007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t="38315" b="9082"/>
          <a:stretch/>
        </p:blipFill>
        <p:spPr bwMode="auto">
          <a:xfrm>
            <a:off x="1980631" y="4816834"/>
            <a:ext cx="2157739" cy="906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EERA bloc_bleu-gradient"/>
          <p:cNvPicPr/>
          <p:nvPr userDrawn="1"/>
        </p:nvPicPr>
        <p:blipFill>
          <a:blip r:embed="rId3">
            <a:extLst>
              <a:ext uri="{28A0092B-C50C-407E-A947-70E740481C1C}">
                <a14:useLocalDpi xmlns:a14="http://schemas.microsoft.com/office/drawing/2010/main"/>
              </a:ext>
            </a:extLst>
          </a:blip>
          <a:srcRect/>
          <a:stretch>
            <a:fillRect/>
          </a:stretch>
        </p:blipFill>
        <p:spPr bwMode="auto">
          <a:xfrm>
            <a:off x="0" y="-35029"/>
            <a:ext cx="9148639" cy="4760173"/>
          </a:xfrm>
          <a:prstGeom prst="rect">
            <a:avLst/>
          </a:prstGeom>
          <a:noFill/>
        </p:spPr>
      </p:pic>
      <p:sp>
        <p:nvSpPr>
          <p:cNvPr id="2" name="Title 1"/>
          <p:cNvSpPr>
            <a:spLocks noGrp="1"/>
          </p:cNvSpPr>
          <p:nvPr>
            <p:ph type="ctrTitle"/>
          </p:nvPr>
        </p:nvSpPr>
        <p:spPr>
          <a:xfrm>
            <a:off x="685800" y="1052736"/>
            <a:ext cx="7772400" cy="1800200"/>
          </a:xfrm>
        </p:spPr>
        <p:txBody>
          <a:bodyPr anchor="b"/>
          <a:lstStyle>
            <a:lvl1pPr>
              <a:defRPr b="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2852936"/>
            <a:ext cx="6400800" cy="187220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592267"/>
            <a:ext cx="2133600" cy="365125"/>
          </a:xfrm>
        </p:spPr>
        <p:txBody>
          <a:bodyPr/>
          <a:lstStyle/>
          <a:p>
            <a:fld id="{0B6E5305-54C4-402E-BFA3-7B9EF9EDE7CA}" type="datetimeFigureOut">
              <a:rPr lang="en-US" smtClean="0"/>
              <a:t>9/28/2016</a:t>
            </a:fld>
            <a:endParaRPr lang="en-US"/>
          </a:p>
        </p:txBody>
      </p:sp>
      <p:sp>
        <p:nvSpPr>
          <p:cNvPr id="5" name="Footer Placeholder 4"/>
          <p:cNvSpPr>
            <a:spLocks noGrp="1"/>
          </p:cNvSpPr>
          <p:nvPr>
            <p:ph type="ftr" sz="quarter" idx="11"/>
          </p:nvPr>
        </p:nvSpPr>
        <p:spPr>
          <a:xfrm>
            <a:off x="3124200" y="6592267"/>
            <a:ext cx="2895600" cy="365125"/>
          </a:xfrm>
        </p:spPr>
        <p:txBody>
          <a:bodyPr/>
          <a:lstStyle/>
          <a:p>
            <a:endParaRPr lang="en-US"/>
          </a:p>
        </p:txBody>
      </p:sp>
      <p:sp>
        <p:nvSpPr>
          <p:cNvPr id="6" name="Slide Number Placeholder 5"/>
          <p:cNvSpPr>
            <a:spLocks noGrp="1"/>
          </p:cNvSpPr>
          <p:nvPr>
            <p:ph type="sldNum" sz="quarter" idx="12"/>
          </p:nvPr>
        </p:nvSpPr>
        <p:spPr>
          <a:xfrm>
            <a:off x="6553200" y="6592267"/>
            <a:ext cx="2133600" cy="365125"/>
          </a:xfrm>
        </p:spPr>
        <p:txBody>
          <a:bodyPr/>
          <a:lstStyle/>
          <a:p>
            <a:fld id="{7CE551C0-7D7B-4509-902C-C9D91CD2B760}" type="slidenum">
              <a:rPr lang="en-US" smtClean="0"/>
              <a:t>‹#›</a:t>
            </a:fld>
            <a:endParaRPr lang="en-US"/>
          </a:p>
        </p:txBody>
      </p:sp>
      <p:pic>
        <p:nvPicPr>
          <p:cNvPr id="8" name="Picture 7" descr="C:\Users\tborras\AppData\Local\Microsoft\Windows\Temporary Internet Files\Content.Word\EERA-logo_pour-A4.png"/>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7314" y="45085"/>
            <a:ext cx="2795905" cy="1080770"/>
          </a:xfrm>
          <a:prstGeom prst="rect">
            <a:avLst/>
          </a:prstGeom>
          <a:noFill/>
          <a:ln>
            <a:noFill/>
          </a:ln>
        </p:spPr>
      </p:pic>
      <p:grpSp>
        <p:nvGrpSpPr>
          <p:cNvPr id="10" name="Group 9"/>
          <p:cNvGrpSpPr/>
          <p:nvPr userDrawn="1"/>
        </p:nvGrpSpPr>
        <p:grpSpPr>
          <a:xfrm>
            <a:off x="-7484" y="4816370"/>
            <a:ext cx="2093912" cy="582247"/>
            <a:chOff x="573619" y="1484784"/>
            <a:chExt cx="2093912" cy="582247"/>
          </a:xfrm>
        </p:grpSpPr>
        <p:pic>
          <p:nvPicPr>
            <p:cNvPr id="11" name="Picture 2" descr="EERA bulle vid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3619" y="1484784"/>
              <a:ext cx="2093912" cy="5746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p:nvPr/>
          </p:nvSpPr>
          <p:spPr>
            <a:xfrm>
              <a:off x="602682" y="1520296"/>
              <a:ext cx="2018030" cy="5467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Aft>
                  <a:spcPts val="0"/>
                </a:spcAft>
              </a:pPr>
              <a:r>
                <a:rPr lang="es-ES" sz="2000">
                  <a:solidFill>
                    <a:srgbClr val="FFFFFF"/>
                  </a:solidFill>
                  <a:effectLst/>
                  <a:ea typeface="Calibri"/>
                  <a:cs typeface="Times New Roman"/>
                </a:rPr>
                <a:t>www.eera-set.eu</a:t>
              </a:r>
              <a:endParaRPr lang="en-US" sz="1100">
                <a:effectLst/>
                <a:ea typeface="Calibri"/>
                <a:cs typeface="Times New Roman"/>
              </a:endParaRPr>
            </a:p>
          </p:txBody>
        </p:sp>
      </p:grpSp>
      <p:pic>
        <p:nvPicPr>
          <p:cNvPr id="13" name="Picture 12" descr="C:\Users\tborras\AppData\Local\Microsoft\Windows\Temporary Internet Files\Content.Word\EERA-rectangle_vert.png"/>
          <p:cNvPicPr/>
          <p:nvPr userDrawn="1"/>
        </p:nvPicPr>
        <p:blipFill rotWithShape="1">
          <a:blip r:embed="rId6" cstate="email">
            <a:extLst>
              <a:ext uri="{28A0092B-C50C-407E-A947-70E740481C1C}">
                <a14:useLocalDpi xmlns:a14="http://schemas.microsoft.com/office/drawing/2010/main"/>
              </a:ext>
            </a:extLst>
          </a:blip>
          <a:srcRect l="38356"/>
          <a:stretch/>
        </p:blipFill>
        <p:spPr bwMode="auto">
          <a:xfrm>
            <a:off x="-5893184" y="880813"/>
            <a:ext cx="438785" cy="116840"/>
          </a:xfrm>
          <a:prstGeom prst="rect">
            <a:avLst/>
          </a:prstGeom>
          <a:noFill/>
          <a:ln>
            <a:noFill/>
          </a:ln>
          <a:extLst>
            <a:ext uri="{53640926-AAD7-44D8-BBD7-CCE9431645EC}">
              <a14:shadowObscured xmlns:a14="http://schemas.microsoft.com/office/drawing/2010/main"/>
            </a:ext>
          </a:extLst>
        </p:spPr>
      </p:pic>
      <p:pic>
        <p:nvPicPr>
          <p:cNvPr id="14" name="Picture 13" descr="C:\Users\tborras\AppData\Local\Microsoft\Windows\Temporary Internet Files\Content.Word\EERA-rectangle_vert.png"/>
          <p:cNvPicPr/>
          <p:nvPr userDrawn="1"/>
        </p:nvPicPr>
        <p:blipFill rotWithShape="1">
          <a:blip r:embed="rId6" cstate="email">
            <a:extLst>
              <a:ext uri="{28A0092B-C50C-407E-A947-70E740481C1C}">
                <a14:useLocalDpi xmlns:a14="http://schemas.microsoft.com/office/drawing/2010/main"/>
              </a:ext>
            </a:extLst>
          </a:blip>
          <a:srcRect l="38356"/>
          <a:stretch/>
        </p:blipFill>
        <p:spPr bwMode="auto">
          <a:xfrm>
            <a:off x="-5891914" y="1531053"/>
            <a:ext cx="438785" cy="116840"/>
          </a:xfrm>
          <a:prstGeom prst="rect">
            <a:avLst/>
          </a:prstGeom>
          <a:noFill/>
          <a:ln>
            <a:noFill/>
          </a:ln>
          <a:extLst>
            <a:ext uri="{53640926-AAD7-44D8-BBD7-CCE9431645EC}">
              <a14:shadowObscured xmlns:a14="http://schemas.microsoft.com/office/drawing/2010/main"/>
            </a:ext>
          </a:extLst>
        </p:spPr>
      </p:pic>
      <p:pic>
        <p:nvPicPr>
          <p:cNvPr id="2051" name="Picture 3"/>
          <p:cNvPicPr>
            <a:picLocks noChangeAspect="1" noChangeArrowheads="1"/>
          </p:cNvPicPr>
          <p:nvPr userDrawn="1"/>
        </p:nvPicPr>
        <p:blipFill rotWithShape="1">
          <a:blip r:embed="rId7" cstate="email">
            <a:extLst>
              <a:ext uri="{28A0092B-C50C-407E-A947-70E740481C1C}">
                <a14:useLocalDpi xmlns:a14="http://schemas.microsoft.com/office/drawing/2010/main"/>
              </a:ext>
            </a:extLst>
          </a:blip>
          <a:srcRect t="45327"/>
          <a:stretch/>
        </p:blipFill>
        <p:spPr bwMode="auto">
          <a:xfrm>
            <a:off x="1225" y="5528733"/>
            <a:ext cx="1863499" cy="1067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userDrawn="1"/>
        </p:nvPicPr>
        <p:blipFill rotWithShape="1">
          <a:blip r:embed="rId8" cstate="email">
            <a:extLst>
              <a:ext uri="{28A0092B-C50C-407E-A947-70E740481C1C}">
                <a14:useLocalDpi xmlns:a14="http://schemas.microsoft.com/office/drawing/2010/main"/>
              </a:ext>
            </a:extLst>
          </a:blip>
          <a:srcRect t="53845"/>
          <a:stretch/>
        </p:blipFill>
        <p:spPr bwMode="auto">
          <a:xfrm>
            <a:off x="1988179" y="5822949"/>
            <a:ext cx="2159333" cy="7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userDrawn="1"/>
        </p:nvPicPr>
        <p:blipFill rotWithShape="1">
          <a:blip r:embed="rId9" cstate="email">
            <a:extLst>
              <a:ext uri="{28A0092B-C50C-407E-A947-70E740481C1C}">
                <a14:useLocalDpi xmlns:a14="http://schemas.microsoft.com/office/drawing/2010/main"/>
              </a:ext>
            </a:extLst>
          </a:blip>
          <a:srcRect l="5227" t="26854" r="11054" b="4542"/>
          <a:stretch/>
        </p:blipFill>
        <p:spPr bwMode="auto">
          <a:xfrm>
            <a:off x="4238625" y="4814453"/>
            <a:ext cx="3162299" cy="1775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userDrawn="1"/>
        </p:nvPicPr>
        <p:blipFill rotWithShape="1">
          <a:blip r:embed="rId10" cstate="email">
            <a:extLst>
              <a:ext uri="{28A0092B-C50C-407E-A947-70E740481C1C}">
                <a14:useLocalDpi xmlns:a14="http://schemas.microsoft.com/office/drawing/2010/main"/>
              </a:ext>
            </a:extLst>
          </a:blip>
          <a:srcRect l="6379" t="30742" r="-6379" b="19258"/>
          <a:stretch/>
        </p:blipFill>
        <p:spPr bwMode="auto">
          <a:xfrm>
            <a:off x="7507183" y="4814453"/>
            <a:ext cx="1665709" cy="806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userDrawn="1"/>
        </p:nvSpPr>
        <p:spPr>
          <a:xfrm>
            <a:off x="7507183" y="5744516"/>
            <a:ext cx="2681441" cy="849555"/>
          </a:xfrm>
          <a:prstGeom prst="rect">
            <a:avLst/>
          </a:prstGeom>
          <a:gradFill flip="none" rotWithShape="1">
            <a:gsLst>
              <a:gs pos="0">
                <a:schemeClr val="tx2"/>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ectangle 19"/>
          <p:cNvSpPr/>
          <p:nvPr userDrawn="1"/>
        </p:nvSpPr>
        <p:spPr>
          <a:xfrm>
            <a:off x="7519346" y="5734991"/>
            <a:ext cx="1600718" cy="707886"/>
          </a:xfrm>
          <a:prstGeom prst="rect">
            <a:avLst/>
          </a:prstGeom>
        </p:spPr>
        <p:txBody>
          <a:bodyPr wrap="square">
            <a:spAutoFit/>
          </a:bodyPr>
          <a:lstStyle/>
          <a:p>
            <a:r>
              <a:rPr lang="en-US" sz="1000" smtClean="0">
                <a:solidFill>
                  <a:schemeClr val="bg1"/>
                </a:solidFill>
              </a:rPr>
              <a:t>EERA is an official part of the EU SET-Plan.</a:t>
            </a:r>
          </a:p>
          <a:p>
            <a:endParaRPr lang="en-US" sz="1000" smtClean="0">
              <a:solidFill>
                <a:schemeClr val="bg1"/>
              </a:solidFill>
            </a:endParaRPr>
          </a:p>
          <a:p>
            <a:r>
              <a:rPr lang="en-US" sz="1000" smtClean="0">
                <a:solidFill>
                  <a:schemeClr val="bg1"/>
                </a:solidFill>
              </a:rPr>
              <a:t>http://setis.ec.europa.eu/</a:t>
            </a:r>
            <a:endParaRPr lang="en-US" sz="1000">
              <a:solidFill>
                <a:schemeClr val="bg1"/>
              </a:solidFill>
            </a:endParaRPr>
          </a:p>
        </p:txBody>
      </p:sp>
    </p:spTree>
    <p:extLst>
      <p:ext uri="{BB962C8B-B14F-4D97-AF65-F5344CB8AC3E}">
        <p14:creationId xmlns:p14="http://schemas.microsoft.com/office/powerpoint/2010/main" val="36936468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10" name="Picture 9" descr="EERA bloc_bleu-gradient"/>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381328"/>
            <a:ext cx="9148639" cy="487961"/>
          </a:xfrm>
          <a:prstGeom prst="rect">
            <a:avLst/>
          </a:prstGeom>
          <a:noFill/>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6E5305-54C4-402E-BFA3-7B9EF9EDE7CA}"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551C0-7D7B-4509-902C-C9D91CD2B760}" type="slidenum">
              <a:rPr lang="en-US" smtClean="0"/>
              <a:t>‹#›</a:t>
            </a:fld>
            <a:endParaRPr lang="en-US"/>
          </a:p>
        </p:txBody>
      </p:sp>
      <p:pic>
        <p:nvPicPr>
          <p:cNvPr id="9" name="Picture 2" descr="S:\F09020_DG-Dev_FWC\3_Work\34_Work-in-process\SC14_EERA\Logos_colorcodes\EERA-logo2014.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5046" y="116633"/>
            <a:ext cx="1442618" cy="53522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
          <p:cNvSpPr>
            <a:spLocks noGrp="1"/>
          </p:cNvSpPr>
          <p:nvPr>
            <p:ph type="body" idx="13"/>
          </p:nvPr>
        </p:nvSpPr>
        <p:spPr>
          <a:xfrm>
            <a:off x="450912" y="6381327"/>
            <a:ext cx="8225544" cy="360041"/>
          </a:xfrm>
        </p:spPr>
        <p:txBody>
          <a:bodyPr anchor="ctr">
            <a:noAutofit/>
          </a:bodyPr>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smtClean="0"/>
          </a:p>
        </p:txBody>
      </p:sp>
    </p:spTree>
    <p:extLst>
      <p:ext uri="{BB962C8B-B14F-4D97-AF65-F5344CB8AC3E}">
        <p14:creationId xmlns:p14="http://schemas.microsoft.com/office/powerpoint/2010/main" val="23340750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EERA bloc_bleu-gradient"/>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381328"/>
            <a:ext cx="9148639" cy="487961"/>
          </a:xfrm>
          <a:prstGeom prst="rect">
            <a:avLst/>
          </a:prstGeom>
          <a:noFill/>
        </p:spPr>
      </p:pic>
      <p:sp>
        <p:nvSpPr>
          <p:cNvPr id="2" name="Title 1"/>
          <p:cNvSpPr>
            <a:spLocks noGrp="1"/>
          </p:cNvSpPr>
          <p:nvPr>
            <p:ph type="title"/>
          </p:nvPr>
        </p:nvSpPr>
        <p:spPr/>
        <p:txBody>
          <a:bodyPr/>
          <a:lstStyle>
            <a:lvl1pPr>
              <a:defRPr>
                <a:solidFill>
                  <a:schemeClr val="tx1"/>
                </a:solidFill>
              </a:defRPr>
            </a:lvl1pPr>
          </a:lstStyle>
          <a:p>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6E5305-54C4-402E-BFA3-7B9EF9EDE7CA}"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551C0-7D7B-4509-902C-C9D91CD2B760}" type="slidenum">
              <a:rPr lang="en-US" smtClean="0"/>
              <a:t>‹#›</a:t>
            </a:fld>
            <a:endParaRPr lang="en-US"/>
          </a:p>
        </p:txBody>
      </p:sp>
      <p:pic>
        <p:nvPicPr>
          <p:cNvPr id="12" name="Picture 2" descr="S:\F09020_DG-Dev_FWC\3_Work\34_Work-in-process\SC14_EERA\Logos_colorcodes\EERA-logo2014.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5046" y="116633"/>
            <a:ext cx="1442618" cy="53522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userDrawn="1"/>
        </p:nvSpPr>
        <p:spPr>
          <a:xfrm>
            <a:off x="2123728" y="471889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endParaRPr lang="en-US"/>
          </a:p>
        </p:txBody>
      </p:sp>
      <p:sp>
        <p:nvSpPr>
          <p:cNvPr id="13" name="Text Placeholder 2"/>
          <p:cNvSpPr>
            <a:spLocks noGrp="1"/>
          </p:cNvSpPr>
          <p:nvPr>
            <p:ph type="body" idx="13"/>
          </p:nvPr>
        </p:nvSpPr>
        <p:spPr>
          <a:xfrm>
            <a:off x="450912" y="6381327"/>
            <a:ext cx="8225544" cy="360041"/>
          </a:xfrm>
        </p:spPr>
        <p:txBody>
          <a:bodyPr anchor="ctr">
            <a:noAutofit/>
          </a:bodyPr>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smtClean="0"/>
          </a:p>
        </p:txBody>
      </p:sp>
    </p:spTree>
    <p:extLst>
      <p:ext uri="{BB962C8B-B14F-4D97-AF65-F5344CB8AC3E}">
        <p14:creationId xmlns:p14="http://schemas.microsoft.com/office/powerpoint/2010/main" val="35012796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1" name="Rectangle 20"/>
          <p:cNvSpPr/>
          <p:nvPr userDrawn="1"/>
        </p:nvSpPr>
        <p:spPr>
          <a:xfrm>
            <a:off x="5436096" y="4293652"/>
            <a:ext cx="720080" cy="4477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608004" y="5013176"/>
            <a:ext cx="360040" cy="6840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39552" y="4141252"/>
            <a:ext cx="720080" cy="4477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724274" y="1700808"/>
            <a:ext cx="5419725" cy="26642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995936" y="1724660"/>
            <a:ext cx="5154096" cy="2640444"/>
          </a:xfrm>
        </p:spPr>
        <p:txBody>
          <a:bodyPr anchor="t"/>
          <a:lstStyle>
            <a:lvl1pPr algn="l">
              <a:defRPr sz="4000" b="0" cap="none">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0B6E5305-54C4-402E-BFA3-7B9EF9EDE7CA}"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551C0-7D7B-4509-902C-C9D91CD2B760}" type="slidenum">
              <a:rPr lang="en-US" smtClean="0"/>
              <a:t>‹#›</a:t>
            </a:fld>
            <a:endParaRPr lang="en-US"/>
          </a:p>
        </p:txBody>
      </p:sp>
      <p:pic>
        <p:nvPicPr>
          <p:cNvPr id="8" name="Picture 2" descr="EERA bulle vid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700808"/>
            <a:ext cx="3931412" cy="79208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hasCustomPrompt="1"/>
          </p:nvPr>
        </p:nvSpPr>
        <p:spPr>
          <a:xfrm>
            <a:off x="366961" y="1823926"/>
            <a:ext cx="3345631" cy="545852"/>
          </a:xfrm>
        </p:spPr>
        <p:txBody>
          <a:bodyPr anchor="ctr"/>
          <a:lstStyle>
            <a:lvl1pPr marL="0" indent="0" algn="r">
              <a:buNone/>
              <a:defRPr sz="4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Part I</a:t>
            </a:r>
          </a:p>
        </p:txBody>
      </p:sp>
      <p:pic>
        <p:nvPicPr>
          <p:cNvPr id="3074" name="Picture 2" descr="S:\F09020_DG-Dev_FWC\3_Work\34_Work-in-process\SC14_EERA\Logos_colorcodes\EERA-logo2014.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868144" y="404664"/>
            <a:ext cx="3117231" cy="11565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t="2178"/>
          <a:stretch/>
        </p:blipFill>
        <p:spPr bwMode="auto">
          <a:xfrm>
            <a:off x="7308303" y="4499585"/>
            <a:ext cx="1863499" cy="1909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6"/>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8628" y="4496606"/>
            <a:ext cx="1961728" cy="1900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t="39199" b="1"/>
          <a:stretch/>
        </p:blipFill>
        <p:spPr bwMode="auto">
          <a:xfrm>
            <a:off x="-36512" y="2647950"/>
            <a:ext cx="3616882" cy="1717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userDrawn="1"/>
        </p:nvPicPr>
        <p:blipFill rotWithShape="1">
          <a:blip r:embed="rId7" cstate="email">
            <a:extLst>
              <a:ext uri="{28A0092B-C50C-407E-A947-70E740481C1C}">
                <a14:useLocalDpi xmlns:a14="http://schemas.microsoft.com/office/drawing/2010/main"/>
              </a:ext>
            </a:extLst>
          </a:blip>
          <a:srcRect l="12948" t="-34" r="21803" b="29032"/>
          <a:stretch/>
        </p:blipFill>
        <p:spPr bwMode="auto">
          <a:xfrm>
            <a:off x="2092325" y="4497566"/>
            <a:ext cx="2548256" cy="1899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4788024" y="4492880"/>
            <a:ext cx="2391376" cy="1908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88044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descr="EERA bloc_bleu-gradient"/>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381328"/>
            <a:ext cx="9148639" cy="487961"/>
          </a:xfrm>
          <a:prstGeom prst="rect">
            <a:avLst/>
          </a:prstGeom>
          <a:noFill/>
        </p:spPr>
      </p:pic>
      <p:sp>
        <p:nvSpPr>
          <p:cNvPr id="2" name="Title 1"/>
          <p:cNvSpPr>
            <a:spLocks noGrp="1"/>
          </p:cNvSpPr>
          <p:nvPr>
            <p:ph type="title" hasCustomPrompt="1"/>
          </p:nvPr>
        </p:nvSpPr>
        <p:spPr/>
        <p:txBody>
          <a:bodyPr/>
          <a:lstStyle>
            <a:lvl1pPr>
              <a:defRPr>
                <a:solidFill>
                  <a:schemeClr val="tx1"/>
                </a:solidFill>
              </a:defRPr>
            </a:lvl1pPr>
          </a:lstStyle>
          <a:p>
            <a:r>
              <a:rPr lang="en-US" smtClean="0"/>
              <a:t>Click to edit Master title styles</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6E5305-54C4-402E-BFA3-7B9EF9EDE7CA}" type="datetimeFigureOut">
              <a:rPr lang="en-US" smtClean="0"/>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E551C0-7D7B-4509-902C-C9D91CD2B760}" type="slidenum">
              <a:rPr lang="en-US" smtClean="0"/>
              <a:t>‹#›</a:t>
            </a:fld>
            <a:endParaRPr lang="en-US"/>
          </a:p>
        </p:txBody>
      </p:sp>
      <p:pic>
        <p:nvPicPr>
          <p:cNvPr id="10" name="Picture 2" descr="S:\F09020_DG-Dev_FWC\3_Work\34_Work-in-process\SC14_EERA\Logos_colorcodes\EERA-logo2014.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5046" y="116633"/>
            <a:ext cx="1442618" cy="53522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
          <p:cNvSpPr>
            <a:spLocks noGrp="1"/>
          </p:cNvSpPr>
          <p:nvPr>
            <p:ph type="body" idx="13"/>
          </p:nvPr>
        </p:nvSpPr>
        <p:spPr>
          <a:xfrm>
            <a:off x="450912" y="6381327"/>
            <a:ext cx="8225544" cy="360041"/>
          </a:xfrm>
        </p:spPr>
        <p:txBody>
          <a:bodyPr anchor="ctr">
            <a:noAutofit/>
          </a:bodyPr>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smtClean="0"/>
          </a:p>
        </p:txBody>
      </p:sp>
    </p:spTree>
    <p:extLst>
      <p:ext uri="{BB962C8B-B14F-4D97-AF65-F5344CB8AC3E}">
        <p14:creationId xmlns:p14="http://schemas.microsoft.com/office/powerpoint/2010/main" val="19575306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descr="EERA bloc_bleu-gradient"/>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381328"/>
            <a:ext cx="9148639" cy="487961"/>
          </a:xfrm>
          <a:prstGeom prst="rect">
            <a:avLst/>
          </a:prstGeom>
          <a:noFill/>
        </p:spPr>
      </p:pic>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6E5305-54C4-402E-BFA3-7B9EF9EDE7CA}" type="datetimeFigureOut">
              <a:rPr lang="en-US" smtClean="0"/>
              <a:t>9/28/2016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E551C0-7D7B-4509-902C-C9D91CD2B760}" type="slidenum">
              <a:rPr lang="en-US" smtClean="0"/>
              <a:t>‹#›</a:t>
            </a:fld>
            <a:endParaRPr lang="en-US"/>
          </a:p>
        </p:txBody>
      </p:sp>
      <p:pic>
        <p:nvPicPr>
          <p:cNvPr id="12" name="Picture 2" descr="S:\F09020_DG-Dev_FWC\3_Work\34_Work-in-process\SC14_EERA\Logos_colorcodes\EERA-logo2014.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5046" y="116633"/>
            <a:ext cx="1442618" cy="535228"/>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2"/>
          <p:cNvSpPr>
            <a:spLocks noGrp="1"/>
          </p:cNvSpPr>
          <p:nvPr>
            <p:ph type="body" idx="13"/>
          </p:nvPr>
        </p:nvSpPr>
        <p:spPr>
          <a:xfrm>
            <a:off x="450912" y="6381327"/>
            <a:ext cx="8225544" cy="360041"/>
          </a:xfrm>
        </p:spPr>
        <p:txBody>
          <a:bodyPr anchor="ctr">
            <a:noAutofit/>
          </a:bodyPr>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smtClean="0"/>
          </a:p>
        </p:txBody>
      </p:sp>
    </p:spTree>
    <p:extLst>
      <p:ext uri="{BB962C8B-B14F-4D97-AF65-F5344CB8AC3E}">
        <p14:creationId xmlns:p14="http://schemas.microsoft.com/office/powerpoint/2010/main" val="24269211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EERA bloc_bleu-gradient"/>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381328"/>
            <a:ext cx="9148639" cy="487961"/>
          </a:xfrm>
          <a:prstGeom prst="rect">
            <a:avLst/>
          </a:prstGeom>
          <a:noFill/>
        </p:spPr>
      </p:pic>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6E5305-54C4-402E-BFA3-7B9EF9EDE7CA}" type="datetimeFigureOut">
              <a:rPr lang="en-US" smtClean="0"/>
              <a:t>9/28/2016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E551C0-7D7B-4509-902C-C9D91CD2B760}" type="slidenum">
              <a:rPr lang="en-US" smtClean="0"/>
              <a:t>‹#›</a:t>
            </a:fld>
            <a:endParaRPr lang="en-US"/>
          </a:p>
        </p:txBody>
      </p:sp>
      <p:pic>
        <p:nvPicPr>
          <p:cNvPr id="8" name="Picture 2" descr="S:\F09020_DG-Dev_FWC\3_Work\34_Work-in-process\SC14_EERA\Logos_colorcodes\EERA-logo2014.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5046" y="116633"/>
            <a:ext cx="1442618" cy="53522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
          <p:cNvSpPr>
            <a:spLocks noGrp="1"/>
          </p:cNvSpPr>
          <p:nvPr>
            <p:ph type="body" idx="13"/>
          </p:nvPr>
        </p:nvSpPr>
        <p:spPr>
          <a:xfrm>
            <a:off x="450912" y="6381327"/>
            <a:ext cx="8225544" cy="360041"/>
          </a:xfrm>
        </p:spPr>
        <p:txBody>
          <a:bodyPr anchor="ctr">
            <a:noAutofit/>
          </a:bodyPr>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smtClean="0"/>
          </a:p>
        </p:txBody>
      </p:sp>
    </p:spTree>
    <p:extLst>
      <p:ext uri="{BB962C8B-B14F-4D97-AF65-F5344CB8AC3E}">
        <p14:creationId xmlns:p14="http://schemas.microsoft.com/office/powerpoint/2010/main" val="8646629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descr="EERA bloc_bleu-gradient"/>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381328"/>
            <a:ext cx="9148639" cy="487961"/>
          </a:xfrm>
          <a:prstGeom prst="rect">
            <a:avLst/>
          </a:prstGeom>
          <a:noFill/>
        </p:spPr>
      </p:pic>
      <p:sp>
        <p:nvSpPr>
          <p:cNvPr id="2" name="Date Placeholder 1"/>
          <p:cNvSpPr>
            <a:spLocks noGrp="1"/>
          </p:cNvSpPr>
          <p:nvPr>
            <p:ph type="dt" sz="half" idx="10"/>
          </p:nvPr>
        </p:nvSpPr>
        <p:spPr/>
        <p:txBody>
          <a:bodyPr/>
          <a:lstStyle/>
          <a:p>
            <a:fld id="{0B6E5305-54C4-402E-BFA3-7B9EF9EDE7CA}" type="datetimeFigureOut">
              <a:rPr lang="en-US" smtClean="0"/>
              <a:t>9/28/2016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E551C0-7D7B-4509-902C-C9D91CD2B760}" type="slidenum">
              <a:rPr lang="en-US" smtClean="0"/>
              <a:t>‹#›</a:t>
            </a:fld>
            <a:endParaRPr lang="en-US"/>
          </a:p>
        </p:txBody>
      </p:sp>
      <p:pic>
        <p:nvPicPr>
          <p:cNvPr id="9" name="Picture 2" descr="S:\F09020_DG-Dev_FWC\3_Work\34_Work-in-process\SC14_EERA\Logos_colorcodes\EERA-logo2014.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5046" y="116633"/>
            <a:ext cx="1442618" cy="535228"/>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p:cNvSpPr>
            <a:spLocks noGrp="1"/>
          </p:cNvSpPr>
          <p:nvPr>
            <p:ph type="body" idx="13"/>
          </p:nvPr>
        </p:nvSpPr>
        <p:spPr>
          <a:xfrm>
            <a:off x="450912" y="6381327"/>
            <a:ext cx="8225544" cy="360041"/>
          </a:xfrm>
        </p:spPr>
        <p:txBody>
          <a:bodyPr anchor="ctr">
            <a:noAutofit/>
          </a:bodyPr>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smtClean="0"/>
          </a:p>
        </p:txBody>
      </p:sp>
    </p:spTree>
    <p:extLst>
      <p:ext uri="{BB962C8B-B14F-4D97-AF65-F5344CB8AC3E}">
        <p14:creationId xmlns:p14="http://schemas.microsoft.com/office/powerpoint/2010/main" val="1550621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EERA bloc_bleu-gradient"/>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381328"/>
            <a:ext cx="9148639" cy="487961"/>
          </a:xfrm>
          <a:prstGeom prst="rect">
            <a:avLst/>
          </a:prstGeom>
          <a:noFill/>
        </p:spPr>
      </p:pic>
      <p:sp>
        <p:nvSpPr>
          <p:cNvPr id="2" name="Title 1"/>
          <p:cNvSpPr>
            <a:spLocks noGrp="1"/>
          </p:cNvSpPr>
          <p:nvPr>
            <p:ph type="title"/>
          </p:nvPr>
        </p:nvSpPr>
        <p:spPr>
          <a:xfrm>
            <a:off x="457200" y="273050"/>
            <a:ext cx="3008313" cy="1162050"/>
          </a:xfrm>
          <a:solidFill>
            <a:schemeClr val="tx2"/>
          </a:solidFill>
        </p:spPr>
        <p:txBody>
          <a:bodyPr anchor="b"/>
          <a:lstStyle>
            <a:lvl1pPr algn="l">
              <a:defRPr sz="2000" b="1">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6E5305-54C4-402E-BFA3-7B9EF9EDE7CA}" type="datetimeFigureOut">
              <a:rPr lang="en-US" smtClean="0"/>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E551C0-7D7B-4509-902C-C9D91CD2B760}" type="slidenum">
              <a:rPr lang="en-US" smtClean="0"/>
              <a:t>‹#›</a:t>
            </a:fld>
            <a:endParaRPr lang="en-US"/>
          </a:p>
        </p:txBody>
      </p:sp>
      <p:sp>
        <p:nvSpPr>
          <p:cNvPr id="9" name="Text Placeholder 2"/>
          <p:cNvSpPr>
            <a:spLocks noGrp="1"/>
          </p:cNvSpPr>
          <p:nvPr>
            <p:ph type="body" idx="13"/>
          </p:nvPr>
        </p:nvSpPr>
        <p:spPr>
          <a:xfrm>
            <a:off x="450912" y="6381327"/>
            <a:ext cx="8225544" cy="360041"/>
          </a:xfrm>
        </p:spPr>
        <p:txBody>
          <a:bodyPr anchor="ctr">
            <a:noAutofit/>
          </a:bodyPr>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smtClean="0"/>
          </a:p>
        </p:txBody>
      </p:sp>
    </p:spTree>
    <p:extLst>
      <p:ext uri="{BB962C8B-B14F-4D97-AF65-F5344CB8AC3E}">
        <p14:creationId xmlns:p14="http://schemas.microsoft.com/office/powerpoint/2010/main" val="392900217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9" name="Picture 8" descr="EERA bloc_bleu-gradient"/>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381328"/>
            <a:ext cx="9148639" cy="487961"/>
          </a:xfrm>
          <a:prstGeom prst="rect">
            <a:avLst/>
          </a:prstGeom>
          <a:noFill/>
        </p:spPr>
      </p:pic>
      <p:sp>
        <p:nvSpPr>
          <p:cNvPr id="2" name="Title 1"/>
          <p:cNvSpPr>
            <a:spLocks noGrp="1"/>
          </p:cNvSpPr>
          <p:nvPr>
            <p:ph type="title"/>
          </p:nvPr>
        </p:nvSpPr>
        <p:spPr>
          <a:xfrm>
            <a:off x="1792288" y="4800600"/>
            <a:ext cx="5486400" cy="566738"/>
          </a:xfrm>
          <a:solidFill>
            <a:schemeClr val="accent1"/>
          </a:solidFill>
        </p:spPr>
        <p:txBody>
          <a:bodyPr anchor="b"/>
          <a:lstStyle>
            <a:lvl1pPr algn="l">
              <a:defRPr sz="2000" b="1">
                <a:solidFill>
                  <a:schemeClr val="bg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6E5305-54C4-402E-BFA3-7B9EF9EDE7CA}" type="datetimeFigureOut">
              <a:rPr lang="en-US" smtClean="0"/>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E551C0-7D7B-4509-902C-C9D91CD2B760}" type="slidenum">
              <a:rPr lang="en-US" smtClean="0"/>
              <a:t>‹#›</a:t>
            </a:fld>
            <a:endParaRPr lang="en-US"/>
          </a:p>
        </p:txBody>
      </p:sp>
      <p:pic>
        <p:nvPicPr>
          <p:cNvPr id="11" name="Picture 2" descr="S:\F09020_DG-Dev_FWC\3_Work\34_Work-in-process\SC14_EERA\Logos_colorcodes\EERA-logo2014.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5046" y="116633"/>
            <a:ext cx="1442618" cy="53522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
          <p:cNvSpPr>
            <a:spLocks noGrp="1"/>
          </p:cNvSpPr>
          <p:nvPr>
            <p:ph type="body" idx="13"/>
          </p:nvPr>
        </p:nvSpPr>
        <p:spPr>
          <a:xfrm>
            <a:off x="450912" y="6381327"/>
            <a:ext cx="8225544" cy="360041"/>
          </a:xfrm>
        </p:spPr>
        <p:txBody>
          <a:bodyPr anchor="ctr">
            <a:noAutofit/>
          </a:bodyPr>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smtClean="0"/>
          </a:p>
        </p:txBody>
      </p:sp>
    </p:spTree>
    <p:extLst>
      <p:ext uri="{BB962C8B-B14F-4D97-AF65-F5344CB8AC3E}">
        <p14:creationId xmlns:p14="http://schemas.microsoft.com/office/powerpoint/2010/main" val="41299010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59226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6E5305-54C4-402E-BFA3-7B9EF9EDE7CA}" type="datetimeFigureOut">
              <a:rPr lang="en-US" smtClean="0"/>
              <a:t>9/28/2016</a:t>
            </a:fld>
            <a:endParaRPr lang="en-US"/>
          </a:p>
        </p:txBody>
      </p:sp>
      <p:sp>
        <p:nvSpPr>
          <p:cNvPr id="5" name="Footer Placeholder 4"/>
          <p:cNvSpPr>
            <a:spLocks noGrp="1"/>
          </p:cNvSpPr>
          <p:nvPr>
            <p:ph type="ftr" sz="quarter" idx="3"/>
          </p:nvPr>
        </p:nvSpPr>
        <p:spPr>
          <a:xfrm>
            <a:off x="3124200" y="659226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59226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551C0-7D7B-4509-902C-C9D91CD2B760}" type="slidenum">
              <a:rPr lang="en-US" smtClean="0"/>
              <a:t>‹#›</a:t>
            </a:fld>
            <a:endParaRPr lang="en-US"/>
          </a:p>
        </p:txBody>
      </p:sp>
    </p:spTree>
    <p:extLst>
      <p:ext uri="{BB962C8B-B14F-4D97-AF65-F5344CB8AC3E}">
        <p14:creationId xmlns:p14="http://schemas.microsoft.com/office/powerpoint/2010/main" val="115003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SzPct val="40000"/>
        <a:buFontTx/>
        <a:buBlip>
          <a:blip r:embed="rId12"/>
        </a:buBlip>
        <a:defRPr sz="2800" kern="1200">
          <a:solidFill>
            <a:schemeClr val="tx1"/>
          </a:solidFill>
          <a:latin typeface="+mn-lt"/>
          <a:ea typeface="+mn-ea"/>
          <a:cs typeface="+mn-cs"/>
        </a:defRPr>
      </a:lvl1pPr>
      <a:lvl2pPr marL="742950" indent="-285750" algn="l" defTabSz="914400" rtl="0" eaLnBrk="1" latinLnBrk="0" hangingPunct="1">
        <a:spcBef>
          <a:spcPct val="20000"/>
        </a:spcBef>
        <a:buSzPct val="40000"/>
        <a:buFontTx/>
        <a:buBlip>
          <a:blip r:embed="rId13"/>
        </a:buBlip>
        <a:defRPr sz="2400" kern="1200">
          <a:solidFill>
            <a:schemeClr val="tx1"/>
          </a:solidFill>
          <a:latin typeface="+mn-lt"/>
          <a:ea typeface="+mn-ea"/>
          <a:cs typeface="+mn-cs"/>
        </a:defRPr>
      </a:lvl2pPr>
      <a:lvl3pPr marL="1143000" indent="-228600" algn="l" defTabSz="914400" rtl="0" eaLnBrk="1" latinLnBrk="0" hangingPunct="1">
        <a:spcBef>
          <a:spcPct val="20000"/>
        </a:spcBef>
        <a:buSzPct val="40000"/>
        <a:buFontTx/>
        <a:buBlip>
          <a:blip r:embed="rId14"/>
        </a:buBlip>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eera-set.eu/eera-joint-programmes-jps/about-jps/ip-asset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From academic research to industrial </a:t>
            </a:r>
            <a:r>
              <a:rPr lang="en-US" sz="4400" dirty="0" smtClean="0"/>
              <a:t>applications</a:t>
            </a:r>
            <a:endParaRPr lang="en-US" sz="4400" dirty="0"/>
          </a:p>
        </p:txBody>
      </p:sp>
      <p:sp>
        <p:nvSpPr>
          <p:cNvPr id="3" name="Subtitle 2"/>
          <p:cNvSpPr>
            <a:spLocks noGrp="1"/>
          </p:cNvSpPr>
          <p:nvPr>
            <p:ph type="subTitle" idx="1"/>
          </p:nvPr>
        </p:nvSpPr>
        <p:spPr/>
        <p:txBody>
          <a:bodyPr>
            <a:normAutofit/>
          </a:bodyPr>
          <a:lstStyle/>
          <a:p>
            <a:r>
              <a:rPr lang="en-US" sz="3200" dirty="0" smtClean="0"/>
              <a:t>linking </a:t>
            </a:r>
            <a:r>
              <a:rPr lang="en-US" sz="3200" dirty="0"/>
              <a:t>people, projects and </a:t>
            </a:r>
            <a:r>
              <a:rPr lang="en-US" sz="3200" dirty="0" smtClean="0"/>
              <a:t>ideas</a:t>
            </a:r>
            <a:endParaRPr lang="en-US" sz="3200" dirty="0"/>
          </a:p>
          <a:p>
            <a:endParaRPr lang="en-US" sz="3200" dirty="0"/>
          </a:p>
          <a:p>
            <a:r>
              <a:rPr lang="en-US" sz="3200" dirty="0" smtClean="0"/>
              <a:t>Chair: Martijn van Roermund - ECN</a:t>
            </a:r>
          </a:p>
        </p:txBody>
      </p:sp>
    </p:spTree>
    <p:extLst>
      <p:ext uri="{BB962C8B-B14F-4D97-AF65-F5344CB8AC3E}">
        <p14:creationId xmlns:p14="http://schemas.microsoft.com/office/powerpoint/2010/main" val="3979638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ensure success?</a:t>
            </a:r>
            <a:endParaRPr lang="en-US" dirty="0"/>
          </a:p>
        </p:txBody>
      </p:sp>
      <p:sp>
        <p:nvSpPr>
          <p:cNvPr id="4" name="Text Placeholder 3"/>
          <p:cNvSpPr>
            <a:spLocks noGrp="1"/>
          </p:cNvSpPr>
          <p:nvPr>
            <p:ph type="body" idx="13"/>
          </p:nvPr>
        </p:nvSpPr>
        <p:spPr/>
        <p:txBody>
          <a:bodyPr/>
          <a:lstStyle/>
          <a:p>
            <a:r>
              <a:rPr lang="en-US" dirty="0"/>
              <a:t>Introduction to EERA JP Wind </a:t>
            </a:r>
            <a:r>
              <a:rPr lang="en-US" dirty="0" smtClean="0"/>
              <a:t>7/7</a:t>
            </a:r>
            <a:endParaRPr lang="en-GB" dirty="0"/>
          </a:p>
        </p:txBody>
      </p:sp>
      <p:sp>
        <p:nvSpPr>
          <p:cNvPr id="5" name="Content Placeholder 1"/>
          <p:cNvSpPr>
            <a:spLocks noGrp="1"/>
          </p:cNvSpPr>
          <p:nvPr>
            <p:ph idx="1"/>
          </p:nvPr>
        </p:nvSpPr>
        <p:spPr>
          <a:xfrm>
            <a:off x="395536" y="4653136"/>
            <a:ext cx="8579296" cy="1262359"/>
          </a:xfrm>
        </p:spPr>
        <p:txBody>
          <a:bodyPr>
            <a:normAutofit/>
          </a:bodyPr>
          <a:lstStyle/>
          <a:p>
            <a:pPr marL="0" indent="0" algn="ctr">
              <a:lnSpc>
                <a:spcPct val="90000"/>
              </a:lnSpc>
              <a:buNone/>
            </a:pPr>
            <a:r>
              <a:rPr lang="en-US" sz="2600" dirty="0" smtClean="0">
                <a:latin typeface="Franklin Gothic Book" charset="0"/>
              </a:rPr>
              <a:t>Collaboration and alignment, not only within JP Wind, but also with academia and industry</a:t>
            </a:r>
            <a:endParaRPr lang="en-GB" dirty="0" smtClean="0">
              <a:latin typeface="Franklin Gothic Book"/>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2862559"/>
            <a:ext cx="2088232" cy="97450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8" y="3140968"/>
            <a:ext cx="2444435" cy="84467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6176" y="3019438"/>
            <a:ext cx="2688728" cy="1087734"/>
          </a:xfrm>
          <a:prstGeom prst="rect">
            <a:avLst/>
          </a:prstGeom>
        </p:spPr>
      </p:pic>
    </p:spTree>
    <p:extLst>
      <p:ext uri="{BB962C8B-B14F-4D97-AF65-F5344CB8AC3E}">
        <p14:creationId xmlns:p14="http://schemas.microsoft.com/office/powerpoint/2010/main" val="3836459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Industry and academia supporting European R&amp;I priorities </a:t>
            </a:r>
            <a:br>
              <a:rPr lang="en-US" dirty="0"/>
            </a:br>
            <a:r>
              <a:rPr lang="en-US" sz="3200" dirty="0" smtClean="0">
                <a:solidFill>
                  <a:schemeClr val="bg1">
                    <a:lumMod val="75000"/>
                  </a:schemeClr>
                </a:solidFill>
              </a:rPr>
              <a:t>Aidan </a:t>
            </a:r>
            <a:r>
              <a:rPr lang="en-US" sz="3200" dirty="0">
                <a:solidFill>
                  <a:schemeClr val="bg1">
                    <a:lumMod val="75000"/>
                  </a:schemeClr>
                </a:solidFill>
              </a:rPr>
              <a:t>Cronin, Siemens</a:t>
            </a:r>
            <a:endParaRPr lang="en-US" dirty="0">
              <a:solidFill>
                <a:schemeClr val="bg1">
                  <a:lumMod val="75000"/>
                </a:schemeClr>
              </a:solidFill>
            </a:endParaRPr>
          </a:p>
        </p:txBody>
      </p:sp>
      <p:sp>
        <p:nvSpPr>
          <p:cNvPr id="3" name="Text Placeholder 2"/>
          <p:cNvSpPr>
            <a:spLocks noGrp="1"/>
          </p:cNvSpPr>
          <p:nvPr>
            <p:ph type="body" idx="1"/>
          </p:nvPr>
        </p:nvSpPr>
        <p:spPr/>
        <p:txBody>
          <a:bodyPr>
            <a:normAutofit fontScale="85000" lnSpcReduction="20000"/>
          </a:bodyPr>
          <a:lstStyle/>
          <a:p>
            <a:r>
              <a:rPr lang="en-US" dirty="0" smtClean="0"/>
              <a:t>Part II</a:t>
            </a:r>
            <a:endParaRPr lang="en-US" dirty="0"/>
          </a:p>
        </p:txBody>
      </p:sp>
    </p:spTree>
    <p:extLst>
      <p:ext uri="{BB962C8B-B14F-4D97-AF65-F5344CB8AC3E}">
        <p14:creationId xmlns:p14="http://schemas.microsoft.com/office/powerpoint/2010/main" val="1792762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3"/>
          </p:nvPr>
        </p:nvSpPr>
        <p:spPr/>
        <p:txBody>
          <a:bodyPr/>
          <a:lstStyle/>
          <a:p>
            <a:endParaRPr lang="en-US"/>
          </a:p>
        </p:txBody>
      </p:sp>
      <p:sp>
        <p:nvSpPr>
          <p:cNvPr id="19" name="Title 1"/>
          <p:cNvSpPr>
            <a:spLocks noGrp="1"/>
          </p:cNvSpPr>
          <p:nvPr>
            <p:ph type="title"/>
          </p:nvPr>
        </p:nvSpPr>
        <p:spPr>
          <a:xfrm>
            <a:off x="457200" y="274638"/>
            <a:ext cx="8229600" cy="1143000"/>
          </a:xfrm>
        </p:spPr>
        <p:txBody>
          <a:bodyPr/>
          <a:lstStyle/>
          <a:p>
            <a:r>
              <a:rPr lang="en-US" dirty="0" smtClean="0"/>
              <a:t>Overview of this session</a:t>
            </a:r>
            <a:endParaRPr lang="en-US" dirty="0"/>
          </a:p>
        </p:txBody>
      </p:sp>
      <p:sp>
        <p:nvSpPr>
          <p:cNvPr id="20" name="Content Placeholder 4"/>
          <p:cNvSpPr>
            <a:spLocks noGrp="1"/>
          </p:cNvSpPr>
          <p:nvPr>
            <p:ph idx="1"/>
          </p:nvPr>
        </p:nvSpPr>
        <p:spPr>
          <a:xfrm>
            <a:off x="457200" y="1600200"/>
            <a:ext cx="8229600" cy="4525963"/>
          </a:xfrm>
        </p:spPr>
        <p:txBody>
          <a:bodyPr/>
          <a:lstStyle/>
          <a:p>
            <a:pPr lvl="0"/>
            <a:r>
              <a:rPr lang="en-US" dirty="0"/>
              <a:t>An introduction to the European Energy Research Alliance (EERA) </a:t>
            </a:r>
            <a:r>
              <a:rPr lang="en-US" dirty="0" smtClean="0"/>
              <a:t>JP Wind – </a:t>
            </a:r>
            <a:r>
              <a:rPr lang="en-US" dirty="0"/>
              <a:t>Martijn van Roermund, </a:t>
            </a:r>
            <a:r>
              <a:rPr lang="en-US" dirty="0" smtClean="0"/>
              <a:t>ECN</a:t>
            </a:r>
          </a:p>
          <a:p>
            <a:pPr marL="0" lvl="0" indent="0">
              <a:buNone/>
            </a:pPr>
            <a:endParaRPr lang="en-US" dirty="0"/>
          </a:p>
          <a:p>
            <a:r>
              <a:rPr lang="en-US" dirty="0"/>
              <a:t>Industry and academia supporting European R&amp;I </a:t>
            </a:r>
            <a:r>
              <a:rPr lang="en-US" dirty="0" smtClean="0"/>
              <a:t>priorities – Aidan Cronin, Siemens</a:t>
            </a:r>
          </a:p>
          <a:p>
            <a:pPr marL="0" indent="0">
              <a:buNone/>
            </a:pPr>
            <a:endParaRPr lang="en-US" dirty="0"/>
          </a:p>
          <a:p>
            <a:r>
              <a:rPr lang="en-US" dirty="0" smtClean="0"/>
              <a:t>Making </a:t>
            </a:r>
            <a:r>
              <a:rPr lang="en-US" dirty="0"/>
              <a:t>the </a:t>
            </a:r>
            <a:r>
              <a:rPr lang="en-US" dirty="0" smtClean="0"/>
              <a:t>match: the </a:t>
            </a:r>
            <a:r>
              <a:rPr lang="en-US" dirty="0"/>
              <a:t>tech transfer </a:t>
            </a:r>
            <a:r>
              <a:rPr lang="en-US" dirty="0" smtClean="0"/>
              <a:t>platform – Sjoerd Wittkampf, ECN</a:t>
            </a:r>
            <a:endParaRPr lang="en-US" dirty="0"/>
          </a:p>
        </p:txBody>
      </p:sp>
    </p:spTree>
    <p:extLst>
      <p:ext uri="{BB962C8B-B14F-4D97-AF65-F5344CB8AC3E}">
        <p14:creationId xmlns:p14="http://schemas.microsoft.com/office/powerpoint/2010/main" val="2603759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 introduction to the European Energy Research Alliance (EERA</a:t>
            </a:r>
            <a:r>
              <a:rPr lang="en-US" dirty="0" smtClean="0"/>
              <a:t>) JP Wind</a:t>
            </a:r>
            <a:br>
              <a:rPr lang="en-US" dirty="0" smtClean="0"/>
            </a:br>
            <a:r>
              <a:rPr lang="en-US" sz="3600" dirty="0">
                <a:solidFill>
                  <a:schemeClr val="bg1">
                    <a:lumMod val="75000"/>
                  </a:schemeClr>
                </a:solidFill>
              </a:rPr>
              <a:t>Martijn van Roermund, ECN</a:t>
            </a:r>
          </a:p>
        </p:txBody>
      </p:sp>
      <p:sp>
        <p:nvSpPr>
          <p:cNvPr id="3" name="Text Placeholder 2"/>
          <p:cNvSpPr>
            <a:spLocks noGrp="1"/>
          </p:cNvSpPr>
          <p:nvPr>
            <p:ph type="body" idx="1"/>
          </p:nvPr>
        </p:nvSpPr>
        <p:spPr/>
        <p:txBody>
          <a:bodyPr>
            <a:normAutofit fontScale="85000" lnSpcReduction="20000"/>
          </a:bodyPr>
          <a:lstStyle/>
          <a:p>
            <a:r>
              <a:rPr lang="en-US" dirty="0" smtClean="0"/>
              <a:t>Part I</a:t>
            </a:r>
            <a:endParaRPr lang="en-US" dirty="0"/>
          </a:p>
        </p:txBody>
      </p:sp>
    </p:spTree>
    <p:extLst>
      <p:ext uri="{BB962C8B-B14F-4D97-AF65-F5344CB8AC3E}">
        <p14:creationId xmlns:p14="http://schemas.microsoft.com/office/powerpoint/2010/main" val="2083682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me?</a:t>
            </a:r>
            <a:endParaRPr lang="en-GB" dirty="0"/>
          </a:p>
        </p:txBody>
      </p:sp>
      <p:sp>
        <p:nvSpPr>
          <p:cNvPr id="3" name="Content Placeholder 2"/>
          <p:cNvSpPr>
            <a:spLocks noGrp="1"/>
          </p:cNvSpPr>
          <p:nvPr>
            <p:ph sz="half" idx="1"/>
          </p:nvPr>
        </p:nvSpPr>
        <p:spPr>
          <a:xfrm>
            <a:off x="457200" y="1600200"/>
            <a:ext cx="8075240" cy="4525963"/>
          </a:xfrm>
        </p:spPr>
        <p:txBody>
          <a:bodyPr/>
          <a:lstStyle/>
          <a:p>
            <a:r>
              <a:rPr lang="en-GB" dirty="0" smtClean="0"/>
              <a:t>Martijn van Roermund (36), group manager at ECN, the Energy research Centre of the Netherlands </a:t>
            </a:r>
          </a:p>
          <a:p>
            <a:r>
              <a:rPr lang="en-GB" dirty="0" smtClean="0"/>
              <a:t>background in the industry</a:t>
            </a:r>
          </a:p>
          <a:p>
            <a:r>
              <a:rPr lang="en-GB" dirty="0" smtClean="0"/>
              <a:t>responsible for “transfer of knowledge”</a:t>
            </a:r>
            <a:endParaRPr lang="en-GB" dirty="0"/>
          </a:p>
          <a:p>
            <a:r>
              <a:rPr lang="en-GB" dirty="0" smtClean="0"/>
              <a:t>managed to find out what all the abbreviations stand for</a:t>
            </a:r>
          </a:p>
          <a:p>
            <a:endParaRPr lang="en-GB" dirty="0" smtClean="0"/>
          </a:p>
          <a:p>
            <a:endParaRPr lang="en-GB" dirty="0" smtClean="0"/>
          </a:p>
        </p:txBody>
      </p:sp>
      <p:sp>
        <p:nvSpPr>
          <p:cNvPr id="5" name="Text Placeholder 4"/>
          <p:cNvSpPr>
            <a:spLocks noGrp="1"/>
          </p:cNvSpPr>
          <p:nvPr>
            <p:ph type="body" idx="13"/>
          </p:nvPr>
        </p:nvSpPr>
        <p:spPr/>
        <p:txBody>
          <a:bodyPr/>
          <a:lstStyle/>
          <a:p>
            <a:r>
              <a:rPr lang="en-US" dirty="0"/>
              <a:t>Introduction to EERA JP Wind </a:t>
            </a:r>
            <a:r>
              <a:rPr lang="en-US" dirty="0" smtClean="0"/>
              <a:t>1/7</a:t>
            </a:r>
            <a:endParaRPr lang="en-GB" dirty="0"/>
          </a:p>
        </p:txBody>
      </p:sp>
    </p:spTree>
    <p:extLst>
      <p:ext uri="{BB962C8B-B14F-4D97-AF65-F5344CB8AC3E}">
        <p14:creationId xmlns:p14="http://schemas.microsoft.com/office/powerpoint/2010/main" val="2099815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is EERA positioned?</a:t>
            </a:r>
            <a:endParaRPr lang="en-GB" dirty="0"/>
          </a:p>
        </p:txBody>
      </p:sp>
      <p:sp>
        <p:nvSpPr>
          <p:cNvPr id="3" name="Content Placeholder 2"/>
          <p:cNvSpPr>
            <a:spLocks noGrp="1"/>
          </p:cNvSpPr>
          <p:nvPr>
            <p:ph sz="half" idx="1"/>
          </p:nvPr>
        </p:nvSpPr>
        <p:spPr/>
        <p:txBody>
          <a:bodyPr/>
          <a:lstStyle/>
          <a:p>
            <a:r>
              <a:rPr lang="en-GB" dirty="0" smtClean="0"/>
              <a:t>Commercial </a:t>
            </a:r>
            <a:r>
              <a:rPr lang="en-GB" dirty="0"/>
              <a:t>application</a:t>
            </a:r>
          </a:p>
          <a:p>
            <a:pPr lvl="1"/>
            <a:r>
              <a:rPr lang="en-GB" dirty="0"/>
              <a:t>Industry</a:t>
            </a:r>
          </a:p>
          <a:p>
            <a:pPr marL="0" indent="0">
              <a:buNone/>
            </a:pPr>
            <a:endParaRPr lang="en-GB" dirty="0" smtClean="0"/>
          </a:p>
          <a:p>
            <a:r>
              <a:rPr lang="en-GB" dirty="0" smtClean="0"/>
              <a:t>Applied research</a:t>
            </a:r>
          </a:p>
          <a:p>
            <a:pPr lvl="1"/>
            <a:r>
              <a:rPr lang="en-GB" dirty="0"/>
              <a:t>EERA </a:t>
            </a:r>
            <a:endParaRPr lang="en-GB" dirty="0" smtClean="0"/>
          </a:p>
          <a:p>
            <a:endParaRPr lang="en-GB" dirty="0"/>
          </a:p>
          <a:p>
            <a:r>
              <a:rPr lang="en-GB" dirty="0"/>
              <a:t>Fundamental research </a:t>
            </a:r>
          </a:p>
          <a:p>
            <a:pPr lvl="1"/>
            <a:r>
              <a:rPr lang="en-GB" dirty="0"/>
              <a:t>Academia</a:t>
            </a:r>
          </a:p>
          <a:p>
            <a:pPr lvl="1"/>
            <a:endParaRPr lang="en-GB" dirty="0" smtClean="0"/>
          </a:p>
        </p:txBody>
      </p:sp>
      <p:pic>
        <p:nvPicPr>
          <p:cNvPr id="6" name="Content Placeholder 5"/>
          <p:cNvPicPr>
            <a:picLocks noGrp="1" noChangeAspect="1"/>
          </p:cNvPicPr>
          <p:nvPr>
            <p:ph sz="half" idx="2"/>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0755" r="19354"/>
          <a:stretch/>
        </p:blipFill>
        <p:spPr>
          <a:xfrm>
            <a:off x="4499991" y="995948"/>
            <a:ext cx="4514547" cy="5025340"/>
          </a:xfrm>
        </p:spPr>
      </p:pic>
      <p:sp>
        <p:nvSpPr>
          <p:cNvPr id="5" name="Text Placeholder 4"/>
          <p:cNvSpPr>
            <a:spLocks noGrp="1"/>
          </p:cNvSpPr>
          <p:nvPr>
            <p:ph type="body" idx="13"/>
          </p:nvPr>
        </p:nvSpPr>
        <p:spPr/>
        <p:txBody>
          <a:bodyPr/>
          <a:lstStyle/>
          <a:p>
            <a:r>
              <a:rPr lang="en-US" dirty="0"/>
              <a:t>Introduction to EERA JP Wind </a:t>
            </a:r>
            <a:r>
              <a:rPr lang="en-US" dirty="0" smtClean="0"/>
              <a:t>2/7</a:t>
            </a:r>
            <a:endParaRPr lang="en-GB" dirty="0"/>
          </a:p>
        </p:txBody>
      </p:sp>
    </p:spTree>
    <p:extLst>
      <p:ext uri="{BB962C8B-B14F-4D97-AF65-F5344CB8AC3E}">
        <p14:creationId xmlns:p14="http://schemas.microsoft.com/office/powerpoint/2010/main" val="3781322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EERA?</a:t>
            </a:r>
            <a:endParaRPr lang="en-US" dirty="0"/>
          </a:p>
        </p:txBody>
      </p:sp>
      <p:sp>
        <p:nvSpPr>
          <p:cNvPr id="4" name="Text Placeholder 3"/>
          <p:cNvSpPr>
            <a:spLocks noGrp="1"/>
          </p:cNvSpPr>
          <p:nvPr>
            <p:ph type="body" idx="13"/>
          </p:nvPr>
        </p:nvSpPr>
        <p:spPr/>
        <p:txBody>
          <a:bodyPr/>
          <a:lstStyle/>
          <a:p>
            <a:r>
              <a:rPr lang="en-US" dirty="0"/>
              <a:t>Introduction to EERA JP Wind 3</a:t>
            </a:r>
            <a:r>
              <a:rPr lang="en-US" dirty="0" smtClean="0"/>
              <a:t>/7</a:t>
            </a:r>
            <a:endParaRPr lang="en-GB" dirty="0"/>
          </a:p>
        </p:txBody>
      </p:sp>
      <p:sp>
        <p:nvSpPr>
          <p:cNvPr id="5" name="Content Placeholder 1"/>
          <p:cNvSpPr>
            <a:spLocks noGrp="1"/>
          </p:cNvSpPr>
          <p:nvPr>
            <p:ph idx="1"/>
          </p:nvPr>
        </p:nvSpPr>
        <p:spPr/>
        <p:txBody>
          <a:bodyPr>
            <a:normAutofit fontScale="92500" lnSpcReduction="10000"/>
          </a:bodyPr>
          <a:lstStyle/>
          <a:p>
            <a:r>
              <a:rPr lang="en-GB" dirty="0" smtClean="0">
                <a:latin typeface="Franklin Gothic Book" charset="0"/>
              </a:rPr>
              <a:t>European Energy Research Alliance (EERA) </a:t>
            </a:r>
          </a:p>
          <a:p>
            <a:pPr marL="0" indent="0">
              <a:buNone/>
            </a:pPr>
            <a:r>
              <a:rPr lang="en-GB" dirty="0">
                <a:latin typeface="Franklin Gothic Book" charset="0"/>
              </a:rPr>
              <a:t>	</a:t>
            </a:r>
            <a:r>
              <a:rPr lang="en-GB" dirty="0">
                <a:solidFill>
                  <a:schemeClr val="bg1">
                    <a:lumMod val="50000"/>
                  </a:schemeClr>
                </a:solidFill>
              </a:rPr>
              <a:t>Bringing together 150 </a:t>
            </a:r>
            <a:r>
              <a:rPr lang="en-GB" dirty="0" smtClean="0">
                <a:solidFill>
                  <a:schemeClr val="bg1">
                    <a:lumMod val="50000"/>
                  </a:schemeClr>
                </a:solidFill>
              </a:rPr>
              <a:t>European research institutes</a:t>
            </a:r>
          </a:p>
          <a:p>
            <a:pPr marL="0" indent="0">
              <a:buNone/>
            </a:pPr>
            <a:endParaRPr lang="en-GB" dirty="0">
              <a:solidFill>
                <a:schemeClr val="bg1">
                  <a:lumMod val="50000"/>
                </a:schemeClr>
              </a:solidFill>
            </a:endParaRPr>
          </a:p>
          <a:p>
            <a:pPr marL="0" indent="0">
              <a:buNone/>
            </a:pPr>
            <a:r>
              <a:rPr lang="en-US" dirty="0" smtClean="0">
                <a:solidFill>
                  <a:schemeClr val="bg1">
                    <a:lumMod val="50000"/>
                  </a:schemeClr>
                </a:solidFill>
              </a:rPr>
              <a:t>	“Coordinating </a:t>
            </a:r>
            <a:r>
              <a:rPr lang="en-US" dirty="0">
                <a:solidFill>
                  <a:schemeClr val="bg1">
                    <a:lumMod val="50000"/>
                  </a:schemeClr>
                </a:solidFill>
              </a:rPr>
              <a:t>energy </a:t>
            </a:r>
            <a:r>
              <a:rPr lang="en-US" dirty="0" smtClean="0">
                <a:solidFill>
                  <a:schemeClr val="bg1">
                    <a:lumMod val="50000"/>
                  </a:schemeClr>
                </a:solidFill>
              </a:rPr>
              <a:t>research</a:t>
            </a:r>
          </a:p>
          <a:p>
            <a:pPr marL="0" indent="0">
              <a:buNone/>
            </a:pPr>
            <a:r>
              <a:rPr lang="en-US" dirty="0" smtClean="0">
                <a:solidFill>
                  <a:schemeClr val="bg1">
                    <a:lumMod val="50000"/>
                  </a:schemeClr>
                </a:solidFill>
              </a:rPr>
              <a:t>	  for a low carbon Europe”</a:t>
            </a:r>
            <a:endParaRPr lang="en-GB" dirty="0" smtClean="0">
              <a:solidFill>
                <a:schemeClr val="bg1">
                  <a:lumMod val="50000"/>
                </a:schemeClr>
              </a:solidFill>
              <a:latin typeface="Franklin Gothic Book" charset="0"/>
            </a:endParaRPr>
          </a:p>
          <a:p>
            <a:endParaRPr lang="en-GB" dirty="0" smtClean="0">
              <a:latin typeface="Franklin Gothic Book" charset="0"/>
            </a:endParaRPr>
          </a:p>
          <a:p>
            <a:endParaRPr lang="en-GB" dirty="0" smtClean="0">
              <a:latin typeface="Franklin Gothic Book" charset="0"/>
            </a:endParaRPr>
          </a:p>
          <a:p>
            <a:r>
              <a:rPr lang="en-GB" dirty="0" smtClean="0">
                <a:latin typeface="Franklin Gothic Book" charset="0"/>
              </a:rPr>
              <a:t>Subdivided into 17 Joint-Programmes (JP)</a:t>
            </a:r>
          </a:p>
          <a:p>
            <a:pPr marL="0" indent="0">
              <a:buNone/>
            </a:pPr>
            <a:r>
              <a:rPr lang="en-US" dirty="0" smtClean="0">
                <a:solidFill>
                  <a:schemeClr val="bg1">
                    <a:lumMod val="50000"/>
                  </a:schemeClr>
                </a:solidFill>
              </a:rPr>
              <a:t>	“Aiming to evolve into fully operational virtual 	research institutes”</a:t>
            </a:r>
            <a:endParaRPr lang="en-GB" dirty="0" smtClean="0">
              <a:latin typeface="Franklin Gothic Book" charset="0"/>
            </a:endParaRPr>
          </a:p>
        </p:txBody>
      </p:sp>
      <p:pic>
        <p:nvPicPr>
          <p:cNvPr id="6" name="Picture 5"/>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03"/>
          <a:stretch/>
        </p:blipFill>
        <p:spPr>
          <a:xfrm>
            <a:off x="6372200" y="2157023"/>
            <a:ext cx="1944483" cy="2799332"/>
          </a:xfrm>
          <a:prstGeom prst="rect">
            <a:avLst/>
          </a:prstGeom>
        </p:spPr>
      </p:pic>
    </p:spTree>
    <p:extLst>
      <p:ext uri="{BB962C8B-B14F-4D97-AF65-F5344CB8AC3E}">
        <p14:creationId xmlns:p14="http://schemas.microsoft.com/office/powerpoint/2010/main" val="4293280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EERA JP Wind?</a:t>
            </a:r>
            <a:endParaRPr lang="en-US" dirty="0"/>
          </a:p>
        </p:txBody>
      </p:sp>
      <p:sp>
        <p:nvSpPr>
          <p:cNvPr id="4" name="Text Placeholder 3"/>
          <p:cNvSpPr>
            <a:spLocks noGrp="1"/>
          </p:cNvSpPr>
          <p:nvPr>
            <p:ph type="body" idx="13"/>
          </p:nvPr>
        </p:nvSpPr>
        <p:spPr/>
        <p:txBody>
          <a:bodyPr/>
          <a:lstStyle/>
          <a:p>
            <a:r>
              <a:rPr lang="en-US" dirty="0"/>
              <a:t>Introduction to EERA JP Wind </a:t>
            </a:r>
            <a:r>
              <a:rPr lang="en-US" dirty="0" smtClean="0"/>
              <a:t>4/7</a:t>
            </a:r>
            <a:endParaRPr lang="en-GB" dirty="0"/>
          </a:p>
        </p:txBody>
      </p:sp>
      <p:sp>
        <p:nvSpPr>
          <p:cNvPr id="5" name="Content Placeholder 1"/>
          <p:cNvSpPr>
            <a:spLocks noGrp="1"/>
          </p:cNvSpPr>
          <p:nvPr>
            <p:ph idx="1"/>
          </p:nvPr>
        </p:nvSpPr>
        <p:spPr/>
        <p:txBody>
          <a:bodyPr>
            <a:normAutofit/>
          </a:bodyPr>
          <a:lstStyle/>
          <a:p>
            <a:pPr marL="0" indent="0">
              <a:buNone/>
            </a:pPr>
            <a:r>
              <a:rPr lang="en-US" dirty="0" smtClean="0">
                <a:latin typeface="Franklin Gothic Book" charset="0"/>
              </a:rPr>
              <a:t>Over 40 research institutes:</a:t>
            </a:r>
          </a:p>
          <a:p>
            <a:endParaRPr lang="en-US" dirty="0">
              <a:solidFill>
                <a:schemeClr val="bg1">
                  <a:lumMod val="50000"/>
                </a:schemeClr>
              </a:solidFill>
              <a:latin typeface="Franklin Gothic Book" charset="0"/>
            </a:endParaRPr>
          </a:p>
          <a:p>
            <a:endParaRPr lang="en-US" dirty="0" smtClean="0">
              <a:solidFill>
                <a:schemeClr val="bg1">
                  <a:lumMod val="50000"/>
                </a:schemeClr>
              </a:solidFill>
            </a:endParaRPr>
          </a:p>
          <a:p>
            <a:pPr marL="0" indent="0">
              <a:buNone/>
            </a:pPr>
            <a:endParaRPr lang="en-GB" dirty="0" smtClean="0">
              <a:solidFill>
                <a:schemeClr val="bg1">
                  <a:lumMod val="50000"/>
                </a:schemeClr>
              </a:solidFill>
              <a:latin typeface="Franklin Gothic Book" charset="0"/>
            </a:endParaRPr>
          </a:p>
          <a:p>
            <a:pPr marL="0" indent="0">
              <a:buNone/>
            </a:pPr>
            <a:endParaRPr lang="en-GB" dirty="0" smtClean="0">
              <a:latin typeface="Franklin Gothic Book" charset="0"/>
            </a:endParaRPr>
          </a:p>
          <a:p>
            <a:endParaRPr lang="en-GB" dirty="0" smtClean="0">
              <a:latin typeface="Franklin Gothic Book" charset="0"/>
            </a:endParaRPr>
          </a:p>
          <a:p>
            <a:endParaRPr lang="en-GB" dirty="0" smtClean="0">
              <a:latin typeface="Franklin Gothic Book" charset="0"/>
            </a:endParaRPr>
          </a:p>
          <a:p>
            <a:endParaRPr lang="en-GB" dirty="0" smtClean="0">
              <a:latin typeface="Franklin Gothic Book" charset="0"/>
            </a:endParaRPr>
          </a:p>
        </p:txBody>
      </p:sp>
      <p:pic>
        <p:nvPicPr>
          <p:cNvPr id="6" name="Picture 5"/>
          <p:cNvPicPr/>
          <p:nvPr/>
        </p:nvPicPr>
        <p:blipFill rotWithShape="1">
          <a:blip r:embed="rId3">
            <a:extLst>
              <a:ext uri="{28A0092B-C50C-407E-A947-70E740481C1C}">
                <a14:useLocalDpi xmlns:a14="http://schemas.microsoft.com/office/drawing/2010/main" val="0"/>
              </a:ext>
            </a:extLst>
          </a:blip>
          <a:srcRect l="10050" t="24318" r="34677" b="39950"/>
          <a:stretch/>
        </p:blipFill>
        <p:spPr bwMode="auto">
          <a:xfrm>
            <a:off x="179512" y="2564904"/>
            <a:ext cx="8640960" cy="3168352"/>
          </a:xfrm>
          <a:prstGeom prst="rect">
            <a:avLst/>
          </a:prstGeom>
          <a:ln>
            <a:noFill/>
          </a:ln>
          <a:extLst>
            <a:ext uri="{53640926-AAD7-44D8-BBD7-CCE9431645EC}">
              <a14:shadowObscured xmlns:a14="http://schemas.microsoft.com/office/drawing/2010/main"/>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7" y="3449306"/>
            <a:ext cx="1224137" cy="555758"/>
          </a:xfrm>
          <a:prstGeom prst="rect">
            <a:avLst/>
          </a:prstGeom>
        </p:spPr>
      </p:pic>
      <p:sp>
        <p:nvSpPr>
          <p:cNvPr id="7" name="TextBox 6"/>
          <p:cNvSpPr txBox="1"/>
          <p:nvPr/>
        </p:nvSpPr>
        <p:spPr>
          <a:xfrm>
            <a:off x="7092280" y="4953362"/>
            <a:ext cx="2376264" cy="707886"/>
          </a:xfrm>
          <a:prstGeom prst="rect">
            <a:avLst/>
          </a:prstGeom>
          <a:noFill/>
        </p:spPr>
        <p:txBody>
          <a:bodyPr wrap="square" rtlCol="0">
            <a:spAutoFit/>
          </a:bodyPr>
          <a:lstStyle/>
          <a:p>
            <a:r>
              <a:rPr lang="en-GB" sz="4000" dirty="0" smtClean="0"/>
              <a:t>…</a:t>
            </a:r>
            <a:endParaRPr lang="en-GB" dirty="0"/>
          </a:p>
        </p:txBody>
      </p:sp>
    </p:spTree>
    <p:extLst>
      <p:ext uri="{BB962C8B-B14F-4D97-AF65-F5344CB8AC3E}">
        <p14:creationId xmlns:p14="http://schemas.microsoft.com/office/powerpoint/2010/main" val="619473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virtual research institute?</a:t>
            </a:r>
            <a:endParaRPr lang="en-US" dirty="0"/>
          </a:p>
        </p:txBody>
      </p:sp>
      <p:sp>
        <p:nvSpPr>
          <p:cNvPr id="4" name="Text Placeholder 3"/>
          <p:cNvSpPr>
            <a:spLocks noGrp="1"/>
          </p:cNvSpPr>
          <p:nvPr>
            <p:ph type="body" idx="13"/>
          </p:nvPr>
        </p:nvSpPr>
        <p:spPr/>
        <p:txBody>
          <a:bodyPr/>
          <a:lstStyle/>
          <a:p>
            <a:r>
              <a:rPr lang="en-US" dirty="0"/>
              <a:t>Introduction to EERA JP </a:t>
            </a:r>
            <a:r>
              <a:rPr lang="en-US" dirty="0" smtClean="0"/>
              <a:t>Wind 5/7</a:t>
            </a:r>
            <a:endParaRPr lang="en-GB" dirty="0"/>
          </a:p>
        </p:txBody>
      </p:sp>
      <p:sp>
        <p:nvSpPr>
          <p:cNvPr id="5" name="Content Placeholder 1"/>
          <p:cNvSpPr>
            <a:spLocks noGrp="1"/>
          </p:cNvSpPr>
          <p:nvPr>
            <p:ph idx="1"/>
          </p:nvPr>
        </p:nvSpPr>
        <p:spPr>
          <a:xfrm>
            <a:off x="457200" y="1600200"/>
            <a:ext cx="8579296" cy="4525963"/>
          </a:xfrm>
        </p:spPr>
        <p:txBody>
          <a:bodyPr>
            <a:normAutofit/>
          </a:bodyPr>
          <a:lstStyle/>
          <a:p>
            <a:pPr>
              <a:lnSpc>
                <a:spcPct val="90000"/>
              </a:lnSpc>
            </a:pPr>
            <a:r>
              <a:rPr lang="en-US" sz="2600" dirty="0" smtClean="0">
                <a:latin typeface="Franklin Gothic Book" charset="0"/>
              </a:rPr>
              <a:t>Integrate activities </a:t>
            </a:r>
          </a:p>
          <a:p>
            <a:pPr>
              <a:lnSpc>
                <a:spcPct val="90000"/>
              </a:lnSpc>
            </a:pPr>
            <a:r>
              <a:rPr lang="en-US" sz="2600" dirty="0" smtClean="0">
                <a:latin typeface="Franklin Gothic Book" charset="0"/>
              </a:rPr>
              <a:t>Share knowledge</a:t>
            </a:r>
          </a:p>
          <a:p>
            <a:pPr marL="0" indent="0">
              <a:lnSpc>
                <a:spcPct val="90000"/>
              </a:lnSpc>
              <a:buNone/>
            </a:pPr>
            <a:r>
              <a:rPr lang="en-US" sz="2600" dirty="0" smtClean="0">
                <a:latin typeface="Franklin Gothic Book" charset="0"/>
              </a:rPr>
              <a:t>  </a:t>
            </a:r>
          </a:p>
          <a:p>
            <a:pPr>
              <a:lnSpc>
                <a:spcPct val="90000"/>
              </a:lnSpc>
            </a:pPr>
            <a:r>
              <a:rPr lang="en-US" sz="2600" dirty="0" smtClean="0">
                <a:latin typeface="Franklin Gothic Book" charset="0"/>
              </a:rPr>
              <a:t>Share facilities </a:t>
            </a:r>
          </a:p>
          <a:p>
            <a:pPr marL="0" indent="0">
              <a:lnSpc>
                <a:spcPct val="90000"/>
              </a:lnSpc>
              <a:buNone/>
            </a:pPr>
            <a:endParaRPr lang="en-US" sz="2600" dirty="0" smtClean="0">
              <a:latin typeface="Franklin Gothic Book" charset="0"/>
            </a:endParaRPr>
          </a:p>
          <a:p>
            <a:pPr marL="0" indent="0">
              <a:lnSpc>
                <a:spcPct val="90000"/>
              </a:lnSpc>
              <a:buNone/>
            </a:pPr>
            <a:endParaRPr lang="en-US" sz="2600" dirty="0">
              <a:latin typeface="Franklin Gothic Book" charset="0"/>
            </a:endParaRPr>
          </a:p>
          <a:p>
            <a:pPr marL="0" indent="0">
              <a:lnSpc>
                <a:spcPct val="90000"/>
              </a:lnSpc>
              <a:buNone/>
            </a:pPr>
            <a:endParaRPr lang="en-US" sz="2600" dirty="0" smtClean="0">
              <a:latin typeface="Franklin Gothic Book" charset="0"/>
            </a:endParaRPr>
          </a:p>
          <a:p>
            <a:pPr marL="0" indent="0">
              <a:lnSpc>
                <a:spcPct val="90000"/>
              </a:lnSpc>
              <a:buNone/>
            </a:pPr>
            <a:r>
              <a:rPr lang="en-US" sz="2600" dirty="0" smtClean="0">
                <a:latin typeface="Franklin Gothic Book" charset="0"/>
              </a:rPr>
              <a:t>The vehicle:</a:t>
            </a:r>
          </a:p>
          <a:p>
            <a:pPr marL="0" indent="0">
              <a:lnSpc>
                <a:spcPct val="90000"/>
              </a:lnSpc>
              <a:buNone/>
            </a:pPr>
            <a:endParaRPr lang="en-US" sz="2600" dirty="0" smtClean="0">
              <a:latin typeface="Franklin Gothic Book" charset="0"/>
            </a:endParaRPr>
          </a:p>
          <a:p>
            <a:pPr>
              <a:lnSpc>
                <a:spcPct val="90000"/>
              </a:lnSpc>
            </a:pPr>
            <a:endParaRPr lang="en-US" sz="2600" dirty="0">
              <a:latin typeface="Franklin Gothic Book" charset="0"/>
            </a:endParaRPr>
          </a:p>
          <a:p>
            <a:pPr marL="0" indent="0">
              <a:buNone/>
            </a:pPr>
            <a:endParaRPr lang="en-GB" dirty="0" smtClean="0">
              <a:latin typeface="Franklin Gothic Book"/>
            </a:endParaRPr>
          </a:p>
          <a:p>
            <a:endParaRPr lang="en-GB" dirty="0" smtClean="0">
              <a:latin typeface="Franklin Gothic Book"/>
            </a:endParaRPr>
          </a:p>
          <a:p>
            <a:endParaRPr lang="en-GB" dirty="0" smtClean="0">
              <a:latin typeface="Franklin Gothic Book"/>
            </a:endParaRPr>
          </a:p>
          <a:p>
            <a:endParaRPr lang="en-GB" dirty="0" smtClean="0">
              <a:latin typeface="Franklin Gothic Book"/>
            </a:endParaRPr>
          </a:p>
        </p:txBody>
      </p:sp>
      <p:sp>
        <p:nvSpPr>
          <p:cNvPr id="3" name="TextBox 2"/>
          <p:cNvSpPr txBox="1"/>
          <p:nvPr/>
        </p:nvSpPr>
        <p:spPr>
          <a:xfrm>
            <a:off x="3702496" y="1608298"/>
            <a:ext cx="6336704" cy="1772793"/>
          </a:xfrm>
          <a:prstGeom prst="rect">
            <a:avLst/>
          </a:prstGeom>
          <a:noFill/>
        </p:spPr>
        <p:txBody>
          <a:bodyPr wrap="square" rtlCol="0">
            <a:spAutoFit/>
          </a:bodyPr>
          <a:lstStyle/>
          <a:p>
            <a:pPr>
              <a:lnSpc>
                <a:spcPct val="90000"/>
              </a:lnSpc>
              <a:spcBef>
                <a:spcPct val="20000"/>
              </a:spcBef>
              <a:buSzPct val="40000"/>
            </a:pPr>
            <a:r>
              <a:rPr lang="en-US" sz="2600" dirty="0">
                <a:latin typeface="Franklin Gothic Book" charset="0"/>
              </a:rPr>
              <a:t>-&gt; apply for joint </a:t>
            </a:r>
            <a:r>
              <a:rPr lang="en-US" sz="2600" dirty="0" smtClean="0">
                <a:latin typeface="Franklin Gothic Book" charset="0"/>
              </a:rPr>
              <a:t>research projects</a:t>
            </a:r>
            <a:endParaRPr lang="en-US" sz="2600" dirty="0">
              <a:latin typeface="Franklin Gothic Book" charset="0"/>
            </a:endParaRPr>
          </a:p>
          <a:p>
            <a:pPr>
              <a:lnSpc>
                <a:spcPct val="90000"/>
              </a:lnSpc>
              <a:spcBef>
                <a:spcPct val="20000"/>
              </a:spcBef>
              <a:buSzPct val="40000"/>
            </a:pPr>
            <a:r>
              <a:rPr lang="en-US" sz="2600" dirty="0">
                <a:latin typeface="Franklin Gothic Book" charset="0"/>
              </a:rPr>
              <a:t>-&gt; conferences, publish, open </a:t>
            </a:r>
            <a:r>
              <a:rPr lang="en-US" sz="2600" dirty="0" smtClean="0">
                <a:latin typeface="Franklin Gothic Book" charset="0"/>
              </a:rPr>
              <a:t>data,</a:t>
            </a:r>
          </a:p>
          <a:p>
            <a:pPr>
              <a:lnSpc>
                <a:spcPct val="90000"/>
              </a:lnSpc>
              <a:spcBef>
                <a:spcPct val="20000"/>
              </a:spcBef>
              <a:buSzPct val="40000"/>
            </a:pPr>
            <a:r>
              <a:rPr lang="en-US" sz="2600" dirty="0" smtClean="0">
                <a:latin typeface="Franklin Gothic Book" charset="0"/>
              </a:rPr>
              <a:t>    mobility </a:t>
            </a:r>
            <a:r>
              <a:rPr lang="en-US" sz="2600" dirty="0" err="1" smtClean="0">
                <a:latin typeface="Franklin Gothic Book" charset="0"/>
              </a:rPr>
              <a:t>programme</a:t>
            </a:r>
            <a:endParaRPr lang="en-US" sz="2600" dirty="0">
              <a:latin typeface="Franklin Gothic Book" charset="0"/>
            </a:endParaRPr>
          </a:p>
          <a:p>
            <a:pPr>
              <a:lnSpc>
                <a:spcPct val="90000"/>
              </a:lnSpc>
              <a:spcBef>
                <a:spcPct val="20000"/>
              </a:spcBef>
              <a:buSzPct val="40000"/>
            </a:pPr>
            <a:r>
              <a:rPr lang="en-US" sz="2600" dirty="0">
                <a:latin typeface="Franklin Gothic Book" charset="0"/>
              </a:rPr>
              <a:t>-&gt; joint experiments, joint </a:t>
            </a:r>
            <a:r>
              <a:rPr lang="en-US" sz="2600" dirty="0" smtClean="0">
                <a:latin typeface="Franklin Gothic Book" charset="0"/>
              </a:rPr>
              <a:t>infra</a:t>
            </a:r>
            <a:endParaRPr lang="en-US" sz="2600" dirty="0">
              <a:latin typeface="Franklin Gothic Book" charset="0"/>
            </a:endParaRPr>
          </a:p>
        </p:txBody>
      </p:sp>
      <p:pic>
        <p:nvPicPr>
          <p:cNvPr id="6" name="Picture 2" descr="Z:\5.2847_EERA Integrated Research Project (IRPWIND)\1. PM - (Project Management)\3. PM - COM (Communication)\IRPWind_Logo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624" y="3861048"/>
            <a:ext cx="4762500"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715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can we find the results?</a:t>
            </a:r>
            <a:endParaRPr lang="en-US" dirty="0"/>
          </a:p>
        </p:txBody>
      </p:sp>
      <p:sp>
        <p:nvSpPr>
          <p:cNvPr id="4" name="Text Placeholder 3"/>
          <p:cNvSpPr>
            <a:spLocks noGrp="1"/>
          </p:cNvSpPr>
          <p:nvPr>
            <p:ph type="body" idx="13"/>
          </p:nvPr>
        </p:nvSpPr>
        <p:spPr/>
        <p:txBody>
          <a:bodyPr/>
          <a:lstStyle/>
          <a:p>
            <a:r>
              <a:rPr lang="en-US" dirty="0"/>
              <a:t>Introduction to EERA JP Wind </a:t>
            </a:r>
            <a:r>
              <a:rPr lang="en-US" dirty="0" smtClean="0"/>
              <a:t>6/7</a:t>
            </a:r>
            <a:endParaRPr lang="en-GB" dirty="0"/>
          </a:p>
        </p:txBody>
      </p:sp>
      <p:sp>
        <p:nvSpPr>
          <p:cNvPr id="5" name="Content Placeholder 1"/>
          <p:cNvSpPr>
            <a:spLocks noGrp="1"/>
          </p:cNvSpPr>
          <p:nvPr>
            <p:ph idx="1"/>
          </p:nvPr>
        </p:nvSpPr>
        <p:spPr>
          <a:xfrm>
            <a:off x="457200" y="1600200"/>
            <a:ext cx="8579296" cy="4525963"/>
          </a:xfrm>
        </p:spPr>
        <p:txBody>
          <a:bodyPr>
            <a:normAutofit/>
          </a:bodyPr>
          <a:lstStyle/>
          <a:p>
            <a:pPr>
              <a:lnSpc>
                <a:spcPct val="90000"/>
              </a:lnSpc>
            </a:pPr>
            <a:r>
              <a:rPr lang="en-US" sz="2600" dirty="0" smtClean="0">
                <a:latin typeface="Franklin Gothic Book" charset="0"/>
              </a:rPr>
              <a:t>www.irpwind.eu (news on EERA JP Wind)</a:t>
            </a:r>
            <a:endParaRPr lang="en-GB" sz="2400" dirty="0">
              <a:latin typeface="Franklin Gothic Book"/>
            </a:endParaRPr>
          </a:p>
          <a:p>
            <a:pPr>
              <a:lnSpc>
                <a:spcPct val="90000"/>
              </a:lnSpc>
            </a:pPr>
            <a:r>
              <a:rPr lang="en-US" sz="2600" dirty="0" smtClean="0">
                <a:latin typeface="Franklin Gothic Book" charset="0"/>
              </a:rPr>
              <a:t>www.europeanwindprojects.eu (links)</a:t>
            </a:r>
          </a:p>
          <a:p>
            <a:pPr>
              <a:lnSpc>
                <a:spcPct val="90000"/>
              </a:lnSpc>
            </a:pPr>
            <a:r>
              <a:rPr lang="en-US" sz="2600" dirty="0" smtClean="0">
                <a:latin typeface="Franklin Gothic Book" charset="0"/>
              </a:rPr>
              <a:t>EERA’s IP repository: the technology transfer platform (national and European assets)</a:t>
            </a:r>
          </a:p>
          <a:p>
            <a:endParaRPr lang="en-GB" dirty="0" smtClean="0">
              <a:latin typeface="Franklin Gothic Book"/>
            </a:endParaRPr>
          </a:p>
          <a:p>
            <a:endParaRPr lang="en-GB" dirty="0" smtClean="0">
              <a:latin typeface="Franklin Gothic Book"/>
            </a:endParaRPr>
          </a:p>
        </p:txBody>
      </p:sp>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293096"/>
            <a:ext cx="8532440" cy="1895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176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ERA Theme">
      <a:dk1>
        <a:sysClr val="windowText" lastClr="000000"/>
      </a:dk1>
      <a:lt1>
        <a:sysClr val="window" lastClr="FFFFFF"/>
      </a:lt1>
      <a:dk2>
        <a:srgbClr val="185C89"/>
      </a:dk2>
      <a:lt2>
        <a:srgbClr val="DDDDDD"/>
      </a:lt2>
      <a:accent1>
        <a:srgbClr val="185C89"/>
      </a:accent1>
      <a:accent2>
        <a:srgbClr val="E31349"/>
      </a:accent2>
      <a:accent3>
        <a:srgbClr val="90C85A"/>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673</Words>
  <Application>Microsoft Office PowerPoint</Application>
  <PresentationFormat>On-screen Show (4:3)</PresentationFormat>
  <Paragraphs>125</Paragraphs>
  <Slides>11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Franklin Gothic Book</vt:lpstr>
      <vt:lpstr>Times New Roman</vt:lpstr>
      <vt:lpstr>Office Theme</vt:lpstr>
      <vt:lpstr>From academic research to industrial applications</vt:lpstr>
      <vt:lpstr>Overview of this session</vt:lpstr>
      <vt:lpstr>An introduction to the European Energy Research Alliance (EERA) JP Wind Martijn van Roermund, ECN</vt:lpstr>
      <vt:lpstr>Why me?</vt:lpstr>
      <vt:lpstr>Where is EERA positioned?</vt:lpstr>
      <vt:lpstr>What is EERA?</vt:lpstr>
      <vt:lpstr>Who are EERA JP Wind?</vt:lpstr>
      <vt:lpstr>A virtual research institute?</vt:lpstr>
      <vt:lpstr>Where can we find the results?</vt:lpstr>
      <vt:lpstr>How to ensure success?</vt:lpstr>
      <vt:lpstr>Industry and academia supporting European R&amp;I priorities  Aidan Cronin, Siemens</vt:lpstr>
    </vt:vector>
  </TitlesOfParts>
  <Company>GCG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Borras, Telm</dc:creator>
  <cp:lastModifiedBy>Media</cp:lastModifiedBy>
  <cp:revision>51</cp:revision>
  <cp:lastPrinted>2015-02-13T15:11:52Z</cp:lastPrinted>
  <dcterms:created xsi:type="dcterms:W3CDTF">2015-02-13T13:53:37Z</dcterms:created>
  <dcterms:modified xsi:type="dcterms:W3CDTF">2016-09-28T06:23:45Z</dcterms:modified>
</cp:coreProperties>
</file>