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71" r:id="rId3"/>
    <p:sldId id="263" r:id="rId4"/>
    <p:sldId id="264" r:id="rId5"/>
    <p:sldId id="265" r:id="rId6"/>
    <p:sldId id="262" r:id="rId7"/>
    <p:sldId id="273" r:id="rId8"/>
    <p:sldId id="272" r:id="rId9"/>
    <p:sldId id="269" r:id="rId10"/>
    <p:sldId id="267" r:id="rId11"/>
    <p:sldId id="270" r:id="rId12"/>
    <p:sldId id="268" r:id="rId13"/>
    <p:sldId id="259" r:id="rId14"/>
  </p:sldIdLst>
  <p:sldSz cx="9144000" cy="6858000" type="screen4x3"/>
  <p:notesSz cx="7099300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1">
          <p15:clr>
            <a:srgbClr val="A4A3A4"/>
          </p15:clr>
        </p15:guide>
        <p15:guide id="2" orient="horz" pos="1275">
          <p15:clr>
            <a:srgbClr val="A4A3A4"/>
          </p15:clr>
        </p15:guide>
        <p15:guide id="3" orient="horz" pos="3929">
          <p15:clr>
            <a:srgbClr val="A4A3A4"/>
          </p15:clr>
        </p15:guide>
        <p15:guide id="4" orient="horz" pos="2160">
          <p15:clr>
            <a:srgbClr val="A4A3A4"/>
          </p15:clr>
        </p15:guide>
        <p15:guide id="5" orient="horz" pos="3045">
          <p15:clr>
            <a:srgbClr val="A4A3A4"/>
          </p15:clr>
        </p15:guide>
        <p15:guide id="6" orient="horz" pos="4269">
          <p15:clr>
            <a:srgbClr val="A4A3A4"/>
          </p15:clr>
        </p15:guide>
        <p15:guide id="7" orient="horz" pos="3974">
          <p15:clr>
            <a:srgbClr val="A4A3A4"/>
          </p15:clr>
        </p15:guide>
        <p15:guide id="8" pos="204">
          <p15:clr>
            <a:srgbClr val="A4A3A4"/>
          </p15:clr>
        </p15:guide>
        <p15:guide id="9" pos="5556">
          <p15:clr>
            <a:srgbClr val="A4A3A4"/>
          </p15:clr>
        </p15:guide>
        <p15:guide id="10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efano Grassi" initials="SG" lastIdx="1" clrIdx="0">
    <p:extLst>
      <p:ext uri="{19B8F6BF-5375-455C-9EA6-DF929625EA0E}">
        <p15:presenceInfo xmlns:p15="http://schemas.microsoft.com/office/powerpoint/2012/main" userId="Stefano Grass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0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84" y="270"/>
      </p:cViewPr>
      <p:guideLst>
        <p:guide orient="horz" pos="391"/>
        <p:guide orient="horz" pos="1275"/>
        <p:guide orient="horz" pos="3929"/>
        <p:guide orient="horz" pos="2160"/>
        <p:guide orient="horz" pos="3045"/>
        <p:guide orient="horz" pos="4269"/>
        <p:guide orient="horz" pos="3974"/>
        <p:guide pos="204"/>
        <p:guide pos="5556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2BE744-5CA6-4F22-877E-5B85562FC346}" type="datetimeFigureOut">
              <a:rPr lang="de-CH" smtClean="0"/>
              <a:t>28.09.2016</a:t>
            </a:fld>
            <a:endParaRPr lang="de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D32AE8-8F66-41A6-A69B-54BA3D3A3540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2111452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6363" cy="511731"/>
          </a:xfrm>
          <a:prstGeom prst="rect">
            <a:avLst/>
          </a:prstGeom>
        </p:spPr>
        <p:txBody>
          <a:bodyPr vert="horz" lIns="99040" tIns="49520" rIns="99040" bIns="49520" rtlCol="0"/>
          <a:lstStyle>
            <a:lvl1pPr algn="l">
              <a:defRPr sz="13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5" y="1"/>
            <a:ext cx="3076363" cy="511731"/>
          </a:xfrm>
          <a:prstGeom prst="rect">
            <a:avLst/>
          </a:prstGeom>
        </p:spPr>
        <p:txBody>
          <a:bodyPr vert="horz" lIns="99040" tIns="49520" rIns="99040" bIns="49520" rtlCol="0"/>
          <a:lstStyle>
            <a:lvl1pPr algn="r">
              <a:defRPr sz="1300"/>
            </a:lvl1pPr>
          </a:lstStyle>
          <a:p>
            <a:fld id="{BCDB334D-D17F-49C4-91DD-37BB7E818209}" type="datetimeFigureOut">
              <a:rPr lang="de-CH" smtClean="0"/>
              <a:t>28.09.2016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0" tIns="49520" rIns="99040" bIns="495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1" y="4861442"/>
            <a:ext cx="5679440" cy="4605576"/>
          </a:xfrm>
          <a:prstGeom prst="rect">
            <a:avLst/>
          </a:prstGeom>
        </p:spPr>
        <p:txBody>
          <a:bodyPr vert="horz" lIns="99040" tIns="49520" rIns="99040" bIns="495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6363" cy="511731"/>
          </a:xfrm>
          <a:prstGeom prst="rect">
            <a:avLst/>
          </a:prstGeom>
        </p:spPr>
        <p:txBody>
          <a:bodyPr vert="horz" lIns="99040" tIns="49520" rIns="99040" bIns="49520" rtlCol="0" anchor="b"/>
          <a:lstStyle>
            <a:lvl1pPr algn="l">
              <a:defRPr sz="13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5" y="9721107"/>
            <a:ext cx="3076363" cy="511731"/>
          </a:xfrm>
          <a:prstGeom prst="rect">
            <a:avLst/>
          </a:prstGeom>
        </p:spPr>
        <p:txBody>
          <a:bodyPr vert="horz" lIns="99040" tIns="49520" rIns="99040" bIns="49520" rtlCol="0" anchor="b"/>
          <a:lstStyle>
            <a:lvl1pPr algn="r">
              <a:defRPr sz="1300"/>
            </a:lvl1pPr>
          </a:lstStyle>
          <a:p>
            <a:fld id="{A51C0C35-A9A2-4EFD-9BAF-1E52E29E03D1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735997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C0C35-A9A2-4EFD-9BAF-1E52E29E03D1}" type="slidenum">
              <a:rPr lang="de-CH" smtClean="0"/>
              <a:t>7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98864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3850" y="4563876"/>
            <a:ext cx="8496300" cy="1673412"/>
          </a:xfrm>
          <a:solidFill>
            <a:schemeClr val="bg2"/>
          </a:solidFill>
        </p:spPr>
        <p:txBody>
          <a:bodyPr lIns="144000" tIns="108000" bIns="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0A9B8-AA27-42DB-8CF8-22012648EAED}" type="datetime1">
              <a:rPr lang="en-GB" smtClean="0"/>
              <a:t>28/09/2016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Dr. Stefano Grassi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" t="19025" r="112" b="21320"/>
          <a:stretch/>
        </p:blipFill>
        <p:spPr>
          <a:xfrm>
            <a:off x="323850" y="620713"/>
            <a:ext cx="8496300" cy="280828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850" y="3429000"/>
            <a:ext cx="8496300" cy="1152128"/>
          </a:xfrm>
          <a:solidFill>
            <a:schemeClr val="bg2"/>
          </a:solidFill>
        </p:spPr>
        <p:txBody>
          <a:bodyPr wrap="square" lIns="144000" tIns="72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26009964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apitelauftak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23850" y="612000"/>
            <a:ext cx="8496300" cy="5616575"/>
          </a:xfrm>
          <a:solidFill>
            <a:schemeClr val="tx1"/>
          </a:solidFill>
        </p:spPr>
        <p:txBody>
          <a:bodyPr lIns="144000" tIns="450000" bIns="0" anchor="t" anchorCtr="0"/>
          <a:lstStyle>
            <a:lvl1pPr>
              <a:lnSpc>
                <a:spcPct val="113000"/>
              </a:lnSpc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und Hintergrundfarbe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9F215-93E5-46CE-9089-647DA9F03744}" type="datetime1">
              <a:rPr lang="en-GB" smtClean="0"/>
              <a:t>28/09/2016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Dr. Stefano Grassi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8044121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850" y="4823305"/>
            <a:ext cx="8496300" cy="1013969"/>
          </a:xfrm>
          <a:solidFill>
            <a:schemeClr val="bg2"/>
          </a:solidFill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3850" y="5809753"/>
            <a:ext cx="8496300" cy="427535"/>
          </a:xfrm>
          <a:solidFill>
            <a:schemeClr val="bg2"/>
          </a:solidFill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0AA80-C909-4732-B2C8-CED51FBA156A}" type="datetime1">
              <a:rPr lang="en-GB" smtClean="0"/>
              <a:t>28/09/2016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Dr. Stefano Grassi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323850" y="620713"/>
            <a:ext cx="8496300" cy="4204512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826009964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850" y="4823305"/>
            <a:ext cx="8496300" cy="1013969"/>
          </a:xfrm>
          <a:noFill/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3850" y="5809753"/>
            <a:ext cx="8496300" cy="427535"/>
          </a:xfrm>
          <a:noFill/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A8679-2103-4FF6-A663-F5892AF227EB}" type="datetime1">
              <a:rPr lang="en-GB" smtClean="0"/>
              <a:t>28/09/2016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Dr. Stefano Grassi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323850" y="620713"/>
            <a:ext cx="8496300" cy="420451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49029171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D (Hintergrundbild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3850" y="620714"/>
            <a:ext cx="8496298" cy="465726"/>
          </a:xfrm>
          <a:solidFill>
            <a:schemeClr val="bg1"/>
          </a:solidFill>
          <a:ln>
            <a:noFill/>
          </a:ln>
        </p:spPr>
        <p:txBody>
          <a:bodyPr lIns="144000" tIns="10800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de-DE" dirty="0"/>
          </a:p>
        </p:txBody>
      </p:sp>
      <p:grpSp>
        <p:nvGrpSpPr>
          <p:cNvPr id="6" name="Gruppieren 5"/>
          <p:cNvGrpSpPr/>
          <p:nvPr userDrawn="1"/>
        </p:nvGrpSpPr>
        <p:grpSpPr>
          <a:xfrm>
            <a:off x="142875" y="152400"/>
            <a:ext cx="8858250" cy="612775"/>
            <a:chOff x="142875" y="152400"/>
            <a:chExt cx="8858250" cy="612775"/>
          </a:xfrm>
        </p:grpSpPr>
        <p:sp>
          <p:nvSpPr>
            <p:cNvPr id="7" name="Rechteck 6"/>
            <p:cNvSpPr/>
            <p:nvPr userDrawn="1"/>
          </p:nvSpPr>
          <p:spPr>
            <a:xfrm>
              <a:off x="142875" y="152400"/>
              <a:ext cx="8858250" cy="46831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9" name="Rechteck 8"/>
            <p:cNvSpPr/>
            <p:nvPr userDrawn="1"/>
          </p:nvSpPr>
          <p:spPr>
            <a:xfrm>
              <a:off x="142875" y="597694"/>
              <a:ext cx="180975" cy="16748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11" name="Rechteck 10"/>
            <p:cNvSpPr/>
            <p:nvPr userDrawn="1"/>
          </p:nvSpPr>
          <p:spPr>
            <a:xfrm>
              <a:off x="8820150" y="597693"/>
              <a:ext cx="180975" cy="16748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pic>
          <p:nvPicPr>
            <p:cNvPr id="12" name="Bild 18" descr="g_eth_logo_kurz_neg_Schutzraum.eps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000" y="306000"/>
              <a:ext cx="971061" cy="158400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850" y="1063254"/>
            <a:ext cx="8496299" cy="960809"/>
          </a:xfrm>
          <a:solidFill>
            <a:schemeClr val="bg1"/>
          </a:solidFill>
        </p:spPr>
        <p:txBody>
          <a:bodyPr wrap="square" lIns="144000" tIns="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/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80723131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850" y="2024064"/>
            <a:ext cx="8496300" cy="42100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99B0E-9BD0-4687-AECA-AF50ABBC8CBB}" type="datetime1">
              <a:rPr lang="en-GB" smtClean="0"/>
              <a:t>28/09/2016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Dr. Stefano Grassi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23850" y="2024063"/>
            <a:ext cx="4104000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400"/>
              </a:spcBef>
              <a:defRPr sz="180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spcBef>
                <a:spcPts val="400"/>
              </a:spcBef>
              <a:defRPr sz="1600">
                <a:solidFill>
                  <a:schemeClr val="tx1"/>
                </a:solidFill>
              </a:defRPr>
            </a:lvl3pPr>
            <a:lvl4pPr marL="1077913" indent="-177800">
              <a:lnSpc>
                <a:spcPct val="100000"/>
              </a:lnSpc>
              <a:spcBef>
                <a:spcPts val="400"/>
              </a:spcBef>
              <a:defRPr sz="1400">
                <a:solidFill>
                  <a:schemeClr val="tx1"/>
                </a:solidFill>
              </a:defRPr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716016" y="2024063"/>
            <a:ext cx="4104134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D1621-8196-4CD0-B738-63C34D943FC9}" type="datetime1">
              <a:rPr lang="en-GB" smtClean="0"/>
              <a:t>28/09/2016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Dr. Stefano Grassi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Freiflä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69974-2B95-4244-B3CA-628AD156A099}" type="datetime1">
              <a:rPr lang="en-GB" smtClean="0"/>
              <a:t>28/09/2016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Dr. Stefano Grassi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AC165-83DB-4096-A836-0DB1462C50DE}" type="datetime1">
              <a:rPr lang="en-GB" smtClean="0"/>
              <a:t>28/09/2016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Dr. Stefano Grassi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323850" y="620713"/>
            <a:ext cx="8496300" cy="560786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353896245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auftak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CB35C-7D62-4128-87D8-099A5D513126}" type="datetime1">
              <a:rPr lang="en-GB" smtClean="0"/>
              <a:t>28/09/2016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Dr. Stefano Grassi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  <p:sp>
        <p:nvSpPr>
          <p:cNvPr id="8" name="Inhaltsplatzhalter 7"/>
          <p:cNvSpPr>
            <a:spLocks noGrp="1"/>
          </p:cNvSpPr>
          <p:nvPr>
            <p:ph sz="quarter" idx="13" hasCustomPrompt="1"/>
          </p:nvPr>
        </p:nvSpPr>
        <p:spPr>
          <a:xfrm>
            <a:off x="323850" y="1565138"/>
            <a:ext cx="8496300" cy="4672150"/>
          </a:xfrm>
          <a:solidFill>
            <a:schemeClr val="tx1"/>
          </a:solidFill>
        </p:spPr>
        <p:txBody>
          <a:bodyPr lIns="144000" tIns="450000"/>
          <a:lstStyle>
            <a:lvl1pPr marL="0" indent="0">
              <a:lnSpc>
                <a:spcPct val="114000"/>
              </a:lnSpc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Inhalt und Hintergrundfarbe bearbeiten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23850" y="612000"/>
            <a:ext cx="8496300" cy="972000"/>
          </a:xfrm>
          <a:solidFill>
            <a:schemeClr val="tx1"/>
          </a:solidFill>
        </p:spPr>
        <p:txBody>
          <a:bodyPr lIns="140400"/>
          <a:lstStyle>
            <a:lvl1pPr>
              <a:lnSpc>
                <a:spcPct val="100000"/>
              </a:lnSpc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und Hintergrundfarbe bearbeiten</a:t>
            </a:r>
          </a:p>
        </p:txBody>
      </p:sp>
    </p:spTree>
    <p:extLst>
      <p:ext uri="{BB962C8B-B14F-4D97-AF65-F5344CB8AC3E}">
        <p14:creationId xmlns:p14="http://schemas.microsoft.com/office/powerpoint/2010/main" val="3262962747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ieren 10"/>
          <p:cNvGrpSpPr/>
          <p:nvPr userDrawn="1"/>
        </p:nvGrpSpPr>
        <p:grpSpPr>
          <a:xfrm>
            <a:off x="142874" y="152400"/>
            <a:ext cx="8859601" cy="612775"/>
            <a:chOff x="142874" y="152400"/>
            <a:chExt cx="8859601" cy="612775"/>
          </a:xfrm>
        </p:grpSpPr>
        <p:sp>
          <p:nvSpPr>
            <p:cNvPr id="24" name="Rechteck 23"/>
            <p:cNvSpPr/>
            <p:nvPr userDrawn="1"/>
          </p:nvSpPr>
          <p:spPr>
            <a:xfrm>
              <a:off x="142875" y="152400"/>
              <a:ext cx="8859600" cy="4716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25" name="Rechteck 24"/>
            <p:cNvSpPr/>
            <p:nvPr userDrawn="1"/>
          </p:nvSpPr>
          <p:spPr>
            <a:xfrm>
              <a:off x="142874" y="597694"/>
              <a:ext cx="187200" cy="16748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26" name="Rechteck 25"/>
            <p:cNvSpPr/>
            <p:nvPr userDrawn="1"/>
          </p:nvSpPr>
          <p:spPr>
            <a:xfrm>
              <a:off x="8814997" y="597693"/>
              <a:ext cx="187200" cy="16748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pic>
          <p:nvPicPr>
            <p:cNvPr id="27" name="Bild 18" descr="g_eth_logo_kurz_neg_Schutzraum.eps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000" y="306000"/>
              <a:ext cx="971061" cy="158400"/>
            </a:xfrm>
            <a:prstGeom prst="rect">
              <a:avLst/>
            </a:prstGeom>
          </p:spPr>
        </p:pic>
      </p:grp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937624" y="6308726"/>
            <a:ext cx="612068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980AA547-22D3-4D13-A11B-7C7984DE078E}" type="datetime1">
              <a:rPr lang="en-GB" smtClean="0"/>
              <a:t>28/09/2016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572000" y="6308726"/>
            <a:ext cx="3208613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Dr. Stefano Grassi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26351" y="6308726"/>
            <a:ext cx="266700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6C6AE60A-B69C-4790-82F7-3882EDF23186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23850" y="2024064"/>
            <a:ext cx="8483938" cy="4213224"/>
          </a:xfrm>
          <a:prstGeom prst="rect">
            <a:avLst/>
          </a:prstGeom>
        </p:spPr>
        <p:txBody>
          <a:bodyPr vert="horz" lIns="140400" tIns="0" rIns="144000" bIns="0" rtlCol="0">
            <a:noAutofit/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8559849" y="6300190"/>
            <a:ext cx="105958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ctr"/>
            <a:r>
              <a:rPr lang="de-CH" sz="800" dirty="0"/>
              <a:t>|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7834508" y="6300189"/>
            <a:ext cx="105958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ctr"/>
            <a:r>
              <a:rPr lang="de-CH" sz="800" dirty="0"/>
              <a:t>|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23850" y="620714"/>
            <a:ext cx="8496300" cy="972000"/>
          </a:xfrm>
          <a:prstGeom prst="rect">
            <a:avLst/>
          </a:prstGeom>
          <a:solidFill>
            <a:schemeClr val="bg1"/>
          </a:solidFill>
        </p:spPr>
        <p:txBody>
          <a:bodyPr vert="horz" lIns="140400" tIns="0" rIns="144000" bIns="0" rtlCol="0" anchor="b" anchorCtr="0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7" name="Textfeld 6"/>
          <p:cNvSpPr txBox="1"/>
          <p:nvPr userDrawn="1"/>
        </p:nvSpPr>
        <p:spPr>
          <a:xfrm>
            <a:off x="324000" y="6308725"/>
            <a:ext cx="4248000" cy="459775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endParaRPr lang="de-CH" sz="8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7" r:id="rId3"/>
    <p:sldLayoutId id="2147483666" r:id="rId4"/>
    <p:sldLayoutId id="2147483650" r:id="rId5"/>
    <p:sldLayoutId id="2147483652" r:id="rId6"/>
    <p:sldLayoutId id="2147483655" r:id="rId7"/>
    <p:sldLayoutId id="2147483665" r:id="rId8"/>
    <p:sldLayoutId id="2147483664" r:id="rId9"/>
    <p:sldLayoutId id="2147483663" r:id="rId10"/>
  </p:sldLayoutIdLst>
  <p:transition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00000"/>
        </a:lnSpc>
        <a:spcBef>
          <a:spcPts val="500"/>
        </a:spcBef>
        <a:buClrTx/>
        <a:buFont typeface="Wingdings" pitchFamily="2" charset="2"/>
        <a:buChar char="§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265113" algn="l" defTabSz="914400" rtl="0" eaLnBrk="1" latinLnBrk="0" hangingPunct="1">
        <a:lnSpc>
          <a:spcPct val="100000"/>
        </a:lnSpc>
        <a:spcBef>
          <a:spcPts val="400"/>
        </a:spcBef>
        <a:buClrTx/>
        <a:buFont typeface="Wingdings" pitchFamily="2" charset="2"/>
        <a:buChar char="§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93763" indent="-266700" algn="l" defTabSz="914400" rtl="0" eaLnBrk="1" latinLnBrk="0" hangingPunct="1">
        <a:lnSpc>
          <a:spcPct val="100000"/>
        </a:lnSpc>
        <a:spcBef>
          <a:spcPts val="400"/>
        </a:spcBef>
        <a:buClrTx/>
        <a:buFont typeface="Wingdings" pitchFamily="2" charset="2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077913" indent="-177800" algn="l" defTabSz="914400" rtl="0" eaLnBrk="1" latinLnBrk="0" hangingPunct="1">
        <a:lnSpc>
          <a:spcPct val="100000"/>
        </a:lnSpc>
        <a:spcBef>
          <a:spcPts val="400"/>
        </a:spcBef>
        <a:buClrTx/>
        <a:buFont typeface="Wingdings" pitchFamily="2" charset="2"/>
        <a:buChar char="§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262063" indent="-184150" algn="l" defTabSz="914400" rtl="0" eaLnBrk="1" latinLnBrk="0" hangingPunct="1">
        <a:lnSpc>
          <a:spcPct val="100000"/>
        </a:lnSpc>
        <a:spcBef>
          <a:spcPts val="400"/>
        </a:spcBef>
        <a:buClrTx/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file:///Z:\sgrassi\Publications\EWEA2016\PowOutTmSr.jpg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file:///Z:\sgrassi\Publications\EWEA2016\PowOutTmSr.jpg" TargetMode="Externa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>
          <a:xfrm>
            <a:off x="323850" y="4563876"/>
            <a:ext cx="8496300" cy="1673412"/>
          </a:xfrm>
        </p:spPr>
        <p:txBody>
          <a:bodyPr/>
          <a:lstStyle/>
          <a:p>
            <a:endParaRPr lang="de-CH" dirty="0" smtClean="0"/>
          </a:p>
          <a:p>
            <a:r>
              <a:rPr lang="de-CH" dirty="0" smtClean="0"/>
              <a:t>Stefano Grassi</a:t>
            </a:r>
            <a:endParaRPr lang="de-CH" dirty="0"/>
          </a:p>
          <a:p>
            <a:r>
              <a:rPr lang="de-CH" dirty="0"/>
              <a:t>WindEurope </a:t>
            </a:r>
            <a:r>
              <a:rPr lang="de-CH" dirty="0" err="1"/>
              <a:t>Summit</a:t>
            </a:r>
            <a:r>
              <a:rPr lang="de-CH" dirty="0"/>
              <a:t> </a:t>
            </a:r>
            <a:r>
              <a:rPr lang="de-CH" dirty="0" smtClean="0"/>
              <a:t>2016</a:t>
            </a:r>
          </a:p>
          <a:p>
            <a:r>
              <a:rPr lang="de-CH" dirty="0" smtClean="0"/>
              <a:t>28.09.2016</a:t>
            </a:r>
            <a:endParaRPr lang="de-CH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105D2-40DA-40CE-9ED8-11AA405D21D1}" type="datetime1">
              <a:rPr lang="en-GB" smtClean="0"/>
              <a:t>28/09/2016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1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400" dirty="0"/>
              <a:t>Generation and </a:t>
            </a:r>
            <a:r>
              <a:rPr lang="en-US" sz="2400" dirty="0" smtClean="0"/>
              <a:t>validation </a:t>
            </a:r>
            <a:r>
              <a:rPr lang="en-US" sz="2400" dirty="0"/>
              <a:t>of </a:t>
            </a:r>
            <a:r>
              <a:rPr lang="en-US" sz="2400" dirty="0" smtClean="0"/>
              <a:t>spatial distribution </a:t>
            </a:r>
            <a:r>
              <a:rPr lang="en-US" sz="2400" dirty="0"/>
              <a:t>of </a:t>
            </a:r>
            <a:r>
              <a:rPr lang="en-US" sz="2400" dirty="0" smtClean="0"/>
              <a:t>hourly </a:t>
            </a:r>
            <a:r>
              <a:rPr lang="en-US" sz="2400" dirty="0"/>
              <a:t>w</a:t>
            </a:r>
            <a:r>
              <a:rPr lang="en-US" sz="2400" dirty="0" smtClean="0"/>
              <a:t>ind </a:t>
            </a:r>
            <a:r>
              <a:rPr lang="en-US" sz="2400" dirty="0"/>
              <a:t>s</a:t>
            </a:r>
            <a:r>
              <a:rPr lang="en-US" sz="2400" dirty="0" smtClean="0"/>
              <a:t>peed time-series </a:t>
            </a:r>
            <a:r>
              <a:rPr lang="en-US" sz="2400" dirty="0"/>
              <a:t>in cold </a:t>
            </a:r>
            <a:r>
              <a:rPr lang="en-US" sz="2400" dirty="0" smtClean="0"/>
              <a:t>climates using Machine Learning</a:t>
            </a:r>
            <a:endParaRPr lang="en-GB" sz="2400" dirty="0"/>
          </a:p>
        </p:txBody>
      </p:sp>
      <p:sp>
        <p:nvSpPr>
          <p:cNvPr id="7" name="Rectangle 6"/>
          <p:cNvSpPr/>
          <p:nvPr/>
        </p:nvSpPr>
        <p:spPr>
          <a:xfrm>
            <a:off x="134911" y="6263198"/>
            <a:ext cx="3470223" cy="513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61" y="6263198"/>
            <a:ext cx="1115966" cy="45353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Dr. Stefano Grassi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53319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C87FF-580A-44C8-9288-953E33811166}" type="datetime1">
              <a:rPr lang="en-GB" smtClean="0"/>
              <a:t>28/09/2016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10</a:t>
            </a:fld>
            <a:endParaRPr lang="de-DE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572000" y="6308726"/>
            <a:ext cx="3208613" cy="468312"/>
          </a:xfrm>
        </p:spPr>
        <p:txBody>
          <a:bodyPr/>
          <a:lstStyle/>
          <a:p>
            <a:r>
              <a:rPr lang="de-DE" smtClean="0"/>
              <a:t>Dr. Stefano Grassi</a:t>
            </a:r>
            <a:endParaRPr lang="de-DE" dirty="0"/>
          </a:p>
        </p:txBody>
      </p:sp>
      <p:sp>
        <p:nvSpPr>
          <p:cNvPr id="9" name="Rectangle 8"/>
          <p:cNvSpPr/>
          <p:nvPr/>
        </p:nvSpPr>
        <p:spPr>
          <a:xfrm>
            <a:off x="134911" y="6263198"/>
            <a:ext cx="3470223" cy="513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61" y="6263198"/>
            <a:ext cx="1115966" cy="45353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Titel 5"/>
          <p:cNvSpPr txBox="1">
            <a:spLocks/>
          </p:cNvSpPr>
          <p:nvPr/>
        </p:nvSpPr>
        <p:spPr>
          <a:xfrm>
            <a:off x="323850" y="620714"/>
            <a:ext cx="8496300" cy="417057"/>
          </a:xfrm>
          <a:prstGeom prst="rect">
            <a:avLst/>
          </a:prstGeom>
          <a:solidFill>
            <a:schemeClr val="bg1"/>
          </a:solidFill>
        </p:spPr>
        <p:txBody>
          <a:bodyPr vert="horz" lIns="140400" tIns="0" rIns="144000" bIns="0" rtlCol="0" anchor="b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Results: wind speed profile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6182" r="6306"/>
          <a:stretch/>
        </p:blipFill>
        <p:spPr>
          <a:xfrm>
            <a:off x="134911" y="1201322"/>
            <a:ext cx="5042744" cy="432724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078084" y="1448188"/>
            <a:ext cx="3861272" cy="3659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dirty="0" smtClean="0"/>
              <a:t>This method allows estimating:</a:t>
            </a:r>
          </a:p>
          <a:p>
            <a:pPr marL="285750" indent="-28575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dirty="0" smtClean="0"/>
              <a:t>Spatio-temporal distribution of the wind speed profile</a:t>
            </a:r>
          </a:p>
          <a:p>
            <a:pPr marL="742950" lvl="1" indent="-28575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600" dirty="0" smtClean="0"/>
              <a:t>10min → hourly (or greater)</a:t>
            </a:r>
          </a:p>
          <a:p>
            <a:pPr marL="285750" indent="-28575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dirty="0" smtClean="0"/>
              <a:t>the confidence intervals of wind speed</a:t>
            </a:r>
          </a:p>
          <a:p>
            <a:pPr marL="742950" lvl="1" indent="-28575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600" dirty="0" smtClean="0"/>
              <a:t>Wind direction included (but not presented)</a:t>
            </a:r>
            <a:endParaRPr lang="en-US" sz="1600" dirty="0"/>
          </a:p>
          <a:p>
            <a:pPr marL="285750" indent="-28575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dirty="0" smtClean="0"/>
              <a:t>Range of variation of long-term wind speed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8732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6846B-D0AA-4D5B-964C-2CB12CA33C81}" type="datetime1">
              <a:rPr lang="en-GB" smtClean="0"/>
              <a:t>28/09/2016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11</a:t>
            </a:fld>
            <a:endParaRPr lang="de-DE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572000" y="6308726"/>
            <a:ext cx="3208613" cy="468312"/>
          </a:xfrm>
        </p:spPr>
        <p:txBody>
          <a:bodyPr/>
          <a:lstStyle/>
          <a:p>
            <a:r>
              <a:rPr lang="de-DE" smtClean="0"/>
              <a:t>Dr. Stefano Grassi</a:t>
            </a:r>
            <a:endParaRPr lang="de-DE" dirty="0"/>
          </a:p>
        </p:txBody>
      </p:sp>
      <p:sp>
        <p:nvSpPr>
          <p:cNvPr id="9" name="Rectangle 8"/>
          <p:cNvSpPr/>
          <p:nvPr/>
        </p:nvSpPr>
        <p:spPr>
          <a:xfrm>
            <a:off x="134911" y="6263198"/>
            <a:ext cx="3470223" cy="513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61" y="6263198"/>
            <a:ext cx="1115966" cy="45353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Titel 5"/>
          <p:cNvSpPr txBox="1">
            <a:spLocks/>
          </p:cNvSpPr>
          <p:nvPr/>
        </p:nvSpPr>
        <p:spPr>
          <a:xfrm>
            <a:off x="323850" y="620714"/>
            <a:ext cx="8496300" cy="417057"/>
          </a:xfrm>
          <a:prstGeom prst="rect">
            <a:avLst/>
          </a:prstGeom>
          <a:solidFill>
            <a:schemeClr val="bg1"/>
          </a:solidFill>
        </p:spPr>
        <p:txBody>
          <a:bodyPr vert="horz" lIns="140400" tIns="0" rIns="144000" bIns="0" rtlCol="0" anchor="b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Result: wind energy production</a:t>
            </a:r>
            <a:endParaRPr lang="en-US" dirty="0"/>
          </a:p>
        </p:txBody>
      </p:sp>
      <p:pic>
        <p:nvPicPr>
          <p:cNvPr id="11" name="PowOutTmSr.jpg"/>
          <p:cNvPicPr/>
          <p:nvPr/>
        </p:nvPicPr>
        <p:blipFill rotWithShape="1"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5" t="1394" r="7032" b="1936"/>
          <a:stretch/>
        </p:blipFill>
        <p:spPr>
          <a:xfrm>
            <a:off x="1935192" y="1037771"/>
            <a:ext cx="5273616" cy="419243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79560" y="5054526"/>
            <a:ext cx="8850703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 smtClean="0"/>
              <a:t>Estimate of the long-term probabilistic hourly variability of the electricity generation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 smtClean="0"/>
              <a:t>wind direction → impact of  wake effect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 smtClean="0"/>
              <a:t>Energy losses due to icing effect applied as a function of temperatures profile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2551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65CFC-70AA-418B-BA6E-A4D670D6C3AE}" type="datetime1">
              <a:rPr lang="en-GB" smtClean="0"/>
              <a:t>28/09/2016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12</a:t>
            </a:fld>
            <a:endParaRPr lang="de-DE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572000" y="6308726"/>
            <a:ext cx="3208613" cy="468312"/>
          </a:xfrm>
        </p:spPr>
        <p:txBody>
          <a:bodyPr/>
          <a:lstStyle/>
          <a:p>
            <a:r>
              <a:rPr lang="de-DE" smtClean="0"/>
              <a:t>Dr. Stefano Grassi</a:t>
            </a:r>
            <a:endParaRPr lang="de-DE" dirty="0"/>
          </a:p>
        </p:txBody>
      </p:sp>
      <p:sp>
        <p:nvSpPr>
          <p:cNvPr id="9" name="Rectangle 8"/>
          <p:cNvSpPr/>
          <p:nvPr/>
        </p:nvSpPr>
        <p:spPr>
          <a:xfrm>
            <a:off x="134911" y="6263198"/>
            <a:ext cx="3470223" cy="513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61" y="6263198"/>
            <a:ext cx="1115966" cy="45353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Titel 5"/>
          <p:cNvSpPr txBox="1">
            <a:spLocks/>
          </p:cNvSpPr>
          <p:nvPr/>
        </p:nvSpPr>
        <p:spPr>
          <a:xfrm>
            <a:off x="323850" y="620714"/>
            <a:ext cx="8496300" cy="417057"/>
          </a:xfrm>
          <a:prstGeom prst="rect">
            <a:avLst/>
          </a:prstGeom>
          <a:solidFill>
            <a:schemeClr val="bg1"/>
          </a:solidFill>
        </p:spPr>
        <p:txBody>
          <a:bodyPr vert="horz" lIns="140400" tIns="0" rIns="144000" bIns="0" rtlCol="0" anchor="b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dirty="0"/>
              <a:t>Conclusions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8961" y="1002968"/>
            <a:ext cx="84963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dirty="0" smtClean="0"/>
              <a:t>Machine learning methods provide </a:t>
            </a:r>
            <a:r>
              <a:rPr lang="en-US" b="1" u="sng" dirty="0" smtClean="0"/>
              <a:t>spatio-temporal</a:t>
            </a:r>
            <a:r>
              <a:rPr lang="en-US" dirty="0" smtClean="0"/>
              <a:t> distribution of confidence intervals and measure of uncertainties.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dirty="0" smtClean="0"/>
              <a:t>Method applied in Switzerland characterized by alpine climate</a:t>
            </a:r>
          </a:p>
          <a:p>
            <a:pPr marL="742950" lvl="1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1600" dirty="0" smtClean="0"/>
              <a:t>Icing </a:t>
            </a:r>
            <a:r>
              <a:rPr lang="en-US" sz="1600" dirty="0"/>
              <a:t>generates </a:t>
            </a:r>
            <a:r>
              <a:rPr lang="en-US" sz="1600" b="1" u="sng" dirty="0"/>
              <a:t>average annual energy losses up to 5%</a:t>
            </a:r>
            <a:r>
              <a:rPr lang="en-US" sz="1600" dirty="0"/>
              <a:t> in alpine </a:t>
            </a:r>
            <a:r>
              <a:rPr lang="en-US" sz="1600" dirty="0" smtClean="0"/>
              <a:t>regions</a:t>
            </a:r>
          </a:p>
          <a:p>
            <a:pPr marL="742950" lvl="1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1600" dirty="0" smtClean="0"/>
              <a:t>Most weather stations and regions suitable for wind farms below 2000m: &lt;10 days instrumental icing</a:t>
            </a:r>
            <a:endParaRPr lang="en-US" sz="1600" dirty="0"/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dirty="0" smtClean="0"/>
              <a:t>Estimation of the wind speed variability with high temporal resolution.</a:t>
            </a:r>
          </a:p>
          <a:p>
            <a:pPr marL="742950" lvl="1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1600" dirty="0"/>
              <a:t>Validation shows a </a:t>
            </a:r>
            <a:r>
              <a:rPr lang="en-US" sz="1600" dirty="0" smtClean="0"/>
              <a:t>mean bias </a:t>
            </a:r>
            <a:r>
              <a:rPr lang="en-US" sz="1600" dirty="0"/>
              <a:t>of </a:t>
            </a:r>
            <a:r>
              <a:rPr lang="en-US" sz="1600" dirty="0" smtClean="0"/>
              <a:t>-0.08m/s (P5) and -0.11m/s (P95)</a:t>
            </a:r>
            <a:endParaRPr lang="en-US" sz="1600" dirty="0"/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dirty="0" smtClean="0"/>
              <a:t>Wind speed profile useful to assess scenarios of long term energy production profiles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631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 txBox="1">
            <a:spLocks/>
          </p:cNvSpPr>
          <p:nvPr/>
        </p:nvSpPr>
        <p:spPr>
          <a:xfrm>
            <a:off x="316300" y="648448"/>
            <a:ext cx="8496299" cy="1634677"/>
          </a:xfrm>
          <a:prstGeom prst="rect">
            <a:avLst/>
          </a:prstGeom>
          <a:noFill/>
        </p:spPr>
        <p:txBody>
          <a:bodyPr vert="horz" wrap="square" lIns="144000" tIns="0" rIns="144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CH" sz="4000" dirty="0" err="1">
                <a:solidFill>
                  <a:srgbClr val="FF0000"/>
                </a:solidFill>
              </a:rPr>
              <a:t>Thank</a:t>
            </a:r>
            <a:r>
              <a:rPr lang="de-CH" sz="4000" dirty="0">
                <a:solidFill>
                  <a:srgbClr val="FF0000"/>
                </a:solidFill>
              </a:rPr>
              <a:t> </a:t>
            </a:r>
            <a:r>
              <a:rPr lang="de-CH" sz="4000" dirty="0" err="1">
                <a:solidFill>
                  <a:srgbClr val="FF0000"/>
                </a:solidFill>
              </a:rPr>
              <a:t>you</a:t>
            </a:r>
            <a:r>
              <a:rPr lang="de-CH" sz="4000" dirty="0">
                <a:solidFill>
                  <a:srgbClr val="FF0000"/>
                </a:solidFill>
              </a:rPr>
              <a:t>!!</a:t>
            </a:r>
          </a:p>
          <a:p>
            <a:pPr algn="ctr"/>
            <a:endParaRPr lang="de-CH" dirty="0">
              <a:solidFill>
                <a:srgbClr val="FF0000"/>
              </a:solidFill>
            </a:endParaRPr>
          </a:p>
          <a:p>
            <a:pPr algn="ctr"/>
            <a:r>
              <a:rPr lang="de-CH" dirty="0" smtClean="0">
                <a:solidFill>
                  <a:srgbClr val="FF0000"/>
                </a:solidFill>
              </a:rPr>
              <a:t>http</a:t>
            </a:r>
            <a:r>
              <a:rPr lang="de-CH" dirty="0">
                <a:solidFill>
                  <a:srgbClr val="FF0000"/>
                </a:solidFill>
              </a:rPr>
              <a:t>://www.gis.ethz.ch/ </a:t>
            </a:r>
          </a:p>
        </p:txBody>
      </p:sp>
    </p:spTree>
    <p:extLst>
      <p:ext uri="{BB962C8B-B14F-4D97-AF65-F5344CB8AC3E}">
        <p14:creationId xmlns:p14="http://schemas.microsoft.com/office/powerpoint/2010/main" val="38489085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850" y="1374475"/>
            <a:ext cx="8496300" cy="485963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dirty="0" smtClean="0"/>
              <a:t>Introduction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WRA methods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Case study</a:t>
            </a:r>
          </a:p>
          <a:p>
            <a:pPr lvl="1">
              <a:lnSpc>
                <a:spcPct val="150000"/>
              </a:lnSpc>
            </a:pPr>
            <a:r>
              <a:rPr lang="en-GB" dirty="0" smtClean="0"/>
              <a:t>Icing map</a:t>
            </a:r>
          </a:p>
          <a:p>
            <a:pPr lvl="1">
              <a:lnSpc>
                <a:spcPct val="150000"/>
              </a:lnSpc>
            </a:pPr>
            <a:r>
              <a:rPr lang="en-GB" dirty="0" smtClean="0"/>
              <a:t>Wind speed and energy production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Results and Conclusions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C6196-FCEE-4222-B96D-0F2F005B4756}" type="datetime1">
              <a:rPr lang="en-GB" smtClean="0"/>
              <a:t>28/09/2016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Dr. Stefano Grassi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2</a:t>
            </a:fld>
            <a:endParaRPr lang="de-DE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23850" y="620714"/>
            <a:ext cx="8496300" cy="546728"/>
          </a:xfrm>
        </p:spPr>
        <p:txBody>
          <a:bodyPr/>
          <a:lstStyle/>
          <a:p>
            <a:r>
              <a:rPr lang="de-CH" dirty="0" smtClean="0"/>
              <a:t>Layout	</a:t>
            </a:r>
            <a:endParaRPr lang="de-CH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" y="6345038"/>
            <a:ext cx="1069463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8269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4A676-6C56-4AA5-9328-607C2210F998}" type="datetime1">
              <a:rPr lang="en-GB" smtClean="0"/>
              <a:t>28/09/2016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3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323850" y="620714"/>
            <a:ext cx="8496300" cy="417057"/>
          </a:xfrm>
        </p:spPr>
        <p:txBody>
          <a:bodyPr/>
          <a:lstStyle/>
          <a:p>
            <a:r>
              <a:rPr lang="de-CH" dirty="0"/>
              <a:t>Introduction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26" y="1188287"/>
            <a:ext cx="6963368" cy="27985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5663" y="4137372"/>
            <a:ext cx="78759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 smtClean="0"/>
              <a:t>Wind resource </a:t>
            </a:r>
            <a:r>
              <a:rPr lang="en-GB" dirty="0"/>
              <a:t>assessment is fundamental when selecting a site for wind energy </a:t>
            </a:r>
            <a:r>
              <a:rPr lang="en-GB" dirty="0" smtClean="0"/>
              <a:t>projects since the early stages</a:t>
            </a:r>
          </a:p>
          <a:p>
            <a:endParaRPr lang="en-GB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/>
              <a:t>Two </a:t>
            </a:r>
            <a:r>
              <a:rPr lang="en-GB" dirty="0" smtClean="0"/>
              <a:t>main methods </a:t>
            </a:r>
            <a:r>
              <a:rPr lang="en-GB" dirty="0"/>
              <a:t>are </a:t>
            </a:r>
            <a:r>
              <a:rPr lang="en-GB" dirty="0" smtClean="0"/>
              <a:t>used </a:t>
            </a:r>
            <a:r>
              <a:rPr lang="en-GB" dirty="0"/>
              <a:t>for </a:t>
            </a:r>
            <a:r>
              <a:rPr lang="en-GB" dirty="0" smtClean="0"/>
              <a:t>mesoscale maps of </a:t>
            </a:r>
            <a:r>
              <a:rPr lang="en-GB" dirty="0"/>
              <a:t>wind </a:t>
            </a:r>
            <a:r>
              <a:rPr lang="en-GB" dirty="0" smtClean="0"/>
              <a:t>resource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GB" dirty="0" smtClean="0"/>
              <a:t>Wind flow models, mesoscale weather prediction systems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GB" dirty="0" smtClean="0"/>
              <a:t>(geo)statistical and ML methods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239487" y="6308726"/>
            <a:ext cx="3208252" cy="468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" y="6345038"/>
            <a:ext cx="1069463" cy="432000"/>
          </a:xfrm>
          <a:prstGeom prst="rect">
            <a:avLst/>
          </a:prstGeom>
        </p:spPr>
      </p:pic>
      <p:sp>
        <p:nvSpPr>
          <p:cNvPr id="11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572000" y="6308726"/>
            <a:ext cx="3208613" cy="468312"/>
          </a:xfrm>
        </p:spPr>
        <p:txBody>
          <a:bodyPr/>
          <a:lstStyle/>
          <a:p>
            <a:r>
              <a:rPr lang="de-DE" smtClean="0"/>
              <a:t>Dr. Stefano Grassi</a:t>
            </a:r>
            <a:endParaRPr lang="de-DE" dirty="0"/>
          </a:p>
        </p:txBody>
      </p:sp>
      <p:sp>
        <p:nvSpPr>
          <p:cNvPr id="8" name="TextBox 7"/>
          <p:cNvSpPr txBox="1"/>
          <p:nvPr/>
        </p:nvSpPr>
        <p:spPr>
          <a:xfrm>
            <a:off x="6334527" y="3687616"/>
            <a:ext cx="12509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000" dirty="0" smtClean="0"/>
              <a:t>Source: PNE Wind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27299493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17877-F698-47FB-A9F5-A1960C1130FC}" type="datetime1">
              <a:rPr lang="en-GB" smtClean="0"/>
              <a:t>28/09/2016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4</a:t>
            </a:fld>
            <a:endParaRPr lang="de-DE"/>
          </a:p>
        </p:txBody>
      </p:sp>
      <p:sp>
        <p:nvSpPr>
          <p:cNvPr id="7" name="Titel 5"/>
          <p:cNvSpPr txBox="1">
            <a:spLocks/>
          </p:cNvSpPr>
          <p:nvPr/>
        </p:nvSpPr>
        <p:spPr>
          <a:xfrm>
            <a:off x="323850" y="620714"/>
            <a:ext cx="8496300" cy="417057"/>
          </a:xfrm>
          <a:prstGeom prst="rect">
            <a:avLst/>
          </a:prstGeom>
          <a:solidFill>
            <a:schemeClr val="bg1"/>
          </a:solidFill>
        </p:spPr>
        <p:txBody>
          <a:bodyPr vert="horz" lIns="140400" tIns="0" rIns="144000" bIns="0" rtlCol="0" anchor="b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dirty="0" err="1" smtClean="0"/>
              <a:t>Physical</a:t>
            </a:r>
            <a:r>
              <a:rPr lang="de-CH" dirty="0" smtClean="0"/>
              <a:t> Wind </a:t>
            </a:r>
            <a:r>
              <a:rPr lang="de-CH" dirty="0"/>
              <a:t>Flow Models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46" y="1357541"/>
            <a:ext cx="4482599" cy="371021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2946" y="5187469"/>
            <a:ext cx="40422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000" dirty="0" err="1" smtClean="0"/>
              <a:t>Source:http</a:t>
            </a:r>
            <a:r>
              <a:rPr lang="de-CH" sz="1000" dirty="0"/>
              <a:t>://</a:t>
            </a:r>
            <a:r>
              <a:rPr lang="de-CH" sz="1000" dirty="0" smtClean="0"/>
              <a:t>www.deskeng.com</a:t>
            </a:r>
            <a:endParaRPr lang="en-GB" sz="1000" dirty="0"/>
          </a:p>
        </p:txBody>
      </p:sp>
      <p:sp>
        <p:nvSpPr>
          <p:cNvPr id="9" name="TextBox 8"/>
          <p:cNvSpPr txBox="1"/>
          <p:nvPr/>
        </p:nvSpPr>
        <p:spPr>
          <a:xfrm>
            <a:off x="4711820" y="1357541"/>
            <a:ext cx="4291695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Based on physical </a:t>
            </a:r>
            <a:r>
              <a:rPr lang="en-US" dirty="0"/>
              <a:t>laws of mass and momentum conservations, or </a:t>
            </a:r>
            <a:r>
              <a:rPr lang="en-US" dirty="0" smtClean="0"/>
              <a:t>computational </a:t>
            </a:r>
            <a:r>
              <a:rPr lang="en-US" dirty="0"/>
              <a:t>fluid-dynamics equations</a:t>
            </a:r>
            <a:r>
              <a:rPr lang="en-US" dirty="0" smtClean="0"/>
              <a:t>.</a:t>
            </a:r>
            <a:endParaRPr lang="en-US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600" dirty="0" smtClean="0"/>
              <a:t>Input data: wind speed measurement and geomorphological data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600" dirty="0" smtClean="0"/>
              <a:t>Industry standard</a:t>
            </a:r>
            <a:endParaRPr lang="en-US" sz="16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600" dirty="0"/>
              <a:t>Fairly </a:t>
            </a:r>
            <a:r>
              <a:rPr lang="en-US" sz="1600" dirty="0" smtClean="0"/>
              <a:t>accurate</a:t>
            </a:r>
            <a:endParaRPr lang="en-US" sz="16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600" dirty="0"/>
              <a:t>Time-consuming and computationally demanding</a:t>
            </a:r>
          </a:p>
        </p:txBody>
      </p:sp>
      <p:sp>
        <p:nvSpPr>
          <p:cNvPr id="10" name="Rectangle 9"/>
          <p:cNvSpPr/>
          <p:nvPr/>
        </p:nvSpPr>
        <p:spPr>
          <a:xfrm>
            <a:off x="239486" y="6308726"/>
            <a:ext cx="3360057" cy="468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86" y="6345038"/>
            <a:ext cx="1069463" cy="432000"/>
          </a:xfrm>
          <a:prstGeom prst="rect">
            <a:avLst/>
          </a:prstGeom>
        </p:spPr>
      </p:pic>
      <p:sp>
        <p:nvSpPr>
          <p:cNvPr id="13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572000" y="6308726"/>
            <a:ext cx="3208613" cy="468312"/>
          </a:xfrm>
        </p:spPr>
        <p:txBody>
          <a:bodyPr/>
          <a:lstStyle/>
          <a:p>
            <a:r>
              <a:rPr lang="de-DE" smtClean="0"/>
              <a:t>Dr. Stefano Grassi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213080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DE78D-4C3A-40B1-B706-4A2FF6382BD0}" type="datetime1">
              <a:rPr lang="en-GB" smtClean="0"/>
              <a:t>28/09/2016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5</a:t>
            </a:fld>
            <a:endParaRPr lang="de-DE"/>
          </a:p>
        </p:txBody>
      </p:sp>
      <p:sp>
        <p:nvSpPr>
          <p:cNvPr id="7" name="Titel 5"/>
          <p:cNvSpPr txBox="1">
            <a:spLocks/>
          </p:cNvSpPr>
          <p:nvPr/>
        </p:nvSpPr>
        <p:spPr>
          <a:xfrm>
            <a:off x="323850" y="620714"/>
            <a:ext cx="8496300" cy="417057"/>
          </a:xfrm>
          <a:prstGeom prst="rect">
            <a:avLst/>
          </a:prstGeom>
          <a:solidFill>
            <a:schemeClr val="bg1"/>
          </a:solidFill>
        </p:spPr>
        <p:txBody>
          <a:bodyPr vert="horz" lIns="140400" tIns="0" rIns="144000" bIns="0" rtlCol="0" anchor="b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Machine learning based models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31" y="1086457"/>
            <a:ext cx="4703271" cy="470327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39486" y="6308726"/>
            <a:ext cx="3360057" cy="468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93" y="6308726"/>
            <a:ext cx="1069463" cy="432000"/>
          </a:xfrm>
          <a:prstGeom prst="rect">
            <a:avLst/>
          </a:prstGeom>
        </p:spPr>
      </p:pic>
      <p:sp>
        <p:nvSpPr>
          <p:cNvPr id="11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572000" y="6308726"/>
            <a:ext cx="3208613" cy="468312"/>
          </a:xfrm>
        </p:spPr>
        <p:txBody>
          <a:bodyPr/>
          <a:lstStyle/>
          <a:p>
            <a:r>
              <a:rPr lang="de-DE" smtClean="0"/>
              <a:t>Dr. Stefano Grassi</a:t>
            </a:r>
            <a:endParaRPr lang="de-DE" dirty="0"/>
          </a:p>
        </p:txBody>
      </p:sp>
      <p:sp>
        <p:nvSpPr>
          <p:cNvPr id="6" name="TextBox 5"/>
          <p:cNvSpPr txBox="1"/>
          <p:nvPr/>
        </p:nvSpPr>
        <p:spPr>
          <a:xfrm>
            <a:off x="15456" y="5328371"/>
            <a:ext cx="35487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000" dirty="0"/>
              <a:t>Joseph Rickert - http://</a:t>
            </a:r>
            <a:r>
              <a:rPr lang="de-CH" sz="1000" dirty="0" smtClean="0"/>
              <a:t>blog.revolutionanalytics.com</a:t>
            </a:r>
            <a:endParaRPr lang="en-GB" sz="1000" dirty="0"/>
          </a:p>
        </p:txBody>
      </p:sp>
      <p:sp>
        <p:nvSpPr>
          <p:cNvPr id="8" name="TextBox 7"/>
          <p:cNvSpPr txBox="1"/>
          <p:nvPr/>
        </p:nvSpPr>
        <p:spPr>
          <a:xfrm>
            <a:off x="4802038" y="1313356"/>
            <a:ext cx="4018112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Target variable estimated based on </a:t>
            </a:r>
            <a:r>
              <a:rPr lang="en-US" dirty="0"/>
              <a:t>its correlation with environmental </a:t>
            </a:r>
            <a:r>
              <a:rPr lang="en-US" dirty="0" smtClean="0"/>
              <a:t>spatio-temporal covariates (or predictors)</a:t>
            </a:r>
            <a:endParaRPr lang="en-US" dirty="0"/>
          </a:p>
          <a:p>
            <a:pPr marL="2857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600" dirty="0"/>
              <a:t>Input data: </a:t>
            </a:r>
            <a:r>
              <a:rPr lang="en-US" sz="1600" dirty="0" smtClean="0"/>
              <a:t>more wind </a:t>
            </a:r>
            <a:r>
              <a:rPr lang="en-US" sz="1600" dirty="0"/>
              <a:t>speed </a:t>
            </a:r>
            <a:r>
              <a:rPr lang="en-US" sz="1600" dirty="0" smtClean="0"/>
              <a:t>measurements and spatial predictors required</a:t>
            </a:r>
          </a:p>
          <a:p>
            <a:pPr marL="742950" lvl="2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600" dirty="0" smtClean="0"/>
              <a:t>10’000+ predictors used</a:t>
            </a:r>
            <a:endParaRPr lang="en-US" sz="1600" dirty="0"/>
          </a:p>
          <a:p>
            <a:pPr marL="2857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600" dirty="0"/>
              <a:t>Generally less accurate</a:t>
            </a:r>
          </a:p>
          <a:p>
            <a:pPr marL="2857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600" dirty="0"/>
              <a:t>Fast and efficient</a:t>
            </a:r>
          </a:p>
          <a:p>
            <a:pPr marL="2857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600" dirty="0"/>
              <a:t>Site-specific uncertainty</a:t>
            </a:r>
          </a:p>
        </p:txBody>
      </p:sp>
    </p:spTree>
    <p:extLst>
      <p:ext uri="{BB962C8B-B14F-4D97-AF65-F5344CB8AC3E}">
        <p14:creationId xmlns:p14="http://schemas.microsoft.com/office/powerpoint/2010/main" val="5795694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031C3-017A-4D37-923B-7806A1565D48}" type="datetime1">
              <a:rPr lang="en-GB" smtClean="0"/>
              <a:t>28/09/2016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6</a:t>
            </a:fld>
            <a:endParaRPr lang="de-DE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572000" y="6308726"/>
            <a:ext cx="3208613" cy="468312"/>
          </a:xfrm>
        </p:spPr>
        <p:txBody>
          <a:bodyPr/>
          <a:lstStyle/>
          <a:p>
            <a:r>
              <a:rPr lang="de-DE" smtClean="0"/>
              <a:t>Dr. Stefano Grassi</a:t>
            </a:r>
            <a:endParaRPr lang="de-DE" dirty="0"/>
          </a:p>
        </p:txBody>
      </p:sp>
      <p:sp>
        <p:nvSpPr>
          <p:cNvPr id="9" name="Rectangle 8"/>
          <p:cNvSpPr/>
          <p:nvPr/>
        </p:nvSpPr>
        <p:spPr>
          <a:xfrm>
            <a:off x="134911" y="6263198"/>
            <a:ext cx="3470223" cy="513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61" y="6297165"/>
            <a:ext cx="1115966" cy="45353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Titel 5"/>
          <p:cNvSpPr txBox="1">
            <a:spLocks/>
          </p:cNvSpPr>
          <p:nvPr/>
        </p:nvSpPr>
        <p:spPr>
          <a:xfrm>
            <a:off x="323850" y="620714"/>
            <a:ext cx="8496300" cy="417057"/>
          </a:xfrm>
          <a:prstGeom prst="rect">
            <a:avLst/>
          </a:prstGeom>
          <a:solidFill>
            <a:schemeClr val="bg1"/>
          </a:solidFill>
        </p:spPr>
        <p:txBody>
          <a:bodyPr vert="horz" lIns="140400" tIns="0" rIns="144000" bIns="0" rtlCol="0" anchor="b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dirty="0"/>
              <a:t>How does the method work?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207" y="3895035"/>
            <a:ext cx="2447925" cy="2447925"/>
          </a:xfrm>
          <a:prstGeom prst="rect">
            <a:avLst/>
          </a:prstGeom>
        </p:spPr>
      </p:pic>
      <p:pic>
        <p:nvPicPr>
          <p:cNvPr id="13" name="PowOutTmSr.jpg"/>
          <p:cNvPicPr>
            <a:picLocks noChangeAspect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300" y="3872466"/>
            <a:ext cx="3314700" cy="2486025"/>
          </a:xfrm>
          <a:prstGeom prst="rect">
            <a:avLst/>
          </a:prstGeom>
        </p:spPr>
      </p:pic>
      <p:sp>
        <p:nvSpPr>
          <p:cNvPr id="11" name="Down Arrow 10"/>
          <p:cNvSpPr/>
          <p:nvPr/>
        </p:nvSpPr>
        <p:spPr>
          <a:xfrm>
            <a:off x="1328366" y="3890625"/>
            <a:ext cx="219075" cy="378163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Down Arrow 14"/>
          <p:cNvSpPr/>
          <p:nvPr/>
        </p:nvSpPr>
        <p:spPr>
          <a:xfrm rot="16200000">
            <a:off x="2935699" y="4816860"/>
            <a:ext cx="219075" cy="378163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Down Arrow 15"/>
          <p:cNvSpPr/>
          <p:nvPr/>
        </p:nvSpPr>
        <p:spPr>
          <a:xfrm rot="16200000">
            <a:off x="5624065" y="4780497"/>
            <a:ext cx="219075" cy="378163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TextBox 13"/>
          <p:cNvSpPr txBox="1"/>
          <p:nvPr/>
        </p:nvSpPr>
        <p:spPr>
          <a:xfrm>
            <a:off x="3945147" y="1270085"/>
            <a:ext cx="4875003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 smtClean="0"/>
              <a:t>10 min measurements are resampled to obtain a distribution of likely wind speeds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 smtClean="0"/>
              <a:t>Data fed into machine learning algorithm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 smtClean="0"/>
              <a:t>The final output is a time-series with confidence intervals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7" y="1189304"/>
            <a:ext cx="3816000" cy="244112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48352"/>
            <a:ext cx="3564000" cy="2001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5888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5192F-5A69-47BB-A427-562A6E604B6C}" type="datetime1">
              <a:rPr lang="en-GB" smtClean="0"/>
              <a:t>28/09/2016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Dr. Stefano Grassi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7</a:t>
            </a:fld>
            <a:endParaRPr lang="de-DE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23850" y="620714"/>
            <a:ext cx="8496300" cy="443211"/>
          </a:xfrm>
        </p:spPr>
        <p:txBody>
          <a:bodyPr/>
          <a:lstStyle/>
          <a:p>
            <a:r>
              <a:rPr lang="de-CH" dirty="0" smtClean="0"/>
              <a:t>Study </a:t>
            </a:r>
            <a:r>
              <a:rPr lang="de-CH" dirty="0" err="1" smtClean="0"/>
              <a:t>area</a:t>
            </a:r>
            <a:r>
              <a:rPr lang="de-CH" dirty="0" smtClean="0"/>
              <a:t>: </a:t>
            </a:r>
            <a:r>
              <a:rPr lang="de-CH" dirty="0" err="1" smtClean="0"/>
              <a:t>icing</a:t>
            </a:r>
            <a:r>
              <a:rPr lang="de-CH" dirty="0" smtClean="0"/>
              <a:t> </a:t>
            </a:r>
            <a:r>
              <a:rPr lang="de-CH" dirty="0" err="1" smtClean="0"/>
              <a:t>map</a:t>
            </a:r>
            <a:endParaRPr lang="de-CH" dirty="0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17"/>
          <a:stretch/>
        </p:blipFill>
        <p:spPr>
          <a:xfrm>
            <a:off x="1679865" y="1133729"/>
            <a:ext cx="5868735" cy="3286202"/>
          </a:xfr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" y="6308726"/>
            <a:ext cx="1069463" cy="432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198853" y="4142932"/>
            <a:ext cx="15527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100" b="1" dirty="0" smtClean="0"/>
              <a:t>Source: </a:t>
            </a:r>
            <a:r>
              <a:rPr lang="de-CH" sz="1100" b="1" dirty="0" err="1" smtClean="0"/>
              <a:t>Meteotest</a:t>
            </a:r>
            <a:endParaRPr lang="de-CH" sz="11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94581" y="4489735"/>
            <a:ext cx="8545902" cy="1997329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based on raster </a:t>
            </a:r>
            <a:r>
              <a:rPr lang="en-US" dirty="0" smtClean="0"/>
              <a:t>of cloud </a:t>
            </a:r>
            <a:r>
              <a:rPr lang="en-US" dirty="0"/>
              <a:t>water, temperature and wind from </a:t>
            </a:r>
            <a:r>
              <a:rPr lang="en-US" dirty="0" smtClean="0"/>
              <a:t>COSMO-2</a:t>
            </a:r>
            <a:r>
              <a:rPr lang="en-US" dirty="0"/>
              <a:t>, </a:t>
            </a:r>
            <a:endParaRPr lang="en-US" dirty="0" smtClean="0"/>
          </a:p>
          <a:p>
            <a:pPr lvl="1"/>
            <a:r>
              <a:rPr lang="en-US" dirty="0" smtClean="0"/>
              <a:t>input of icing </a:t>
            </a:r>
            <a:r>
              <a:rPr lang="en-US" dirty="0"/>
              <a:t>algorithm </a:t>
            </a:r>
            <a:r>
              <a:rPr lang="en-US" dirty="0" smtClean="0"/>
              <a:t>simulating ice </a:t>
            </a:r>
            <a:r>
              <a:rPr lang="en-US" dirty="0"/>
              <a:t>mass accretion on </a:t>
            </a:r>
            <a:r>
              <a:rPr lang="en-US" dirty="0" smtClean="0"/>
              <a:t>rotating </a:t>
            </a:r>
            <a:r>
              <a:rPr lang="en-US" dirty="0" err="1"/>
              <a:t>cylindric</a:t>
            </a:r>
            <a:r>
              <a:rPr lang="en-US" dirty="0"/>
              <a:t> </a:t>
            </a:r>
            <a:r>
              <a:rPr lang="en-US" dirty="0" smtClean="0"/>
              <a:t>structure</a:t>
            </a:r>
            <a:endParaRPr lang="de-CH" dirty="0" smtClean="0"/>
          </a:p>
          <a:p>
            <a:r>
              <a:rPr lang="de-CH" dirty="0" err="1" smtClean="0"/>
              <a:t>average</a:t>
            </a:r>
            <a:r>
              <a:rPr lang="de-CH" dirty="0" smtClean="0"/>
              <a:t> </a:t>
            </a:r>
            <a:r>
              <a:rPr lang="de-CH" dirty="0" err="1" smtClean="0"/>
              <a:t>annual</a:t>
            </a:r>
            <a:r>
              <a:rPr lang="de-CH" dirty="0" smtClean="0"/>
              <a:t> </a:t>
            </a:r>
            <a:r>
              <a:rPr lang="de-CH" dirty="0" err="1" smtClean="0"/>
              <a:t>number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instrumental </a:t>
            </a:r>
            <a:r>
              <a:rPr lang="de-CH" dirty="0" err="1" smtClean="0"/>
              <a:t>icing</a:t>
            </a:r>
            <a:r>
              <a:rPr lang="de-CH" dirty="0" smtClean="0"/>
              <a:t> </a:t>
            </a:r>
            <a:r>
              <a:rPr lang="de-CH" dirty="0" err="1" smtClean="0"/>
              <a:t>below</a:t>
            </a:r>
            <a:r>
              <a:rPr lang="de-CH" dirty="0" smtClean="0"/>
              <a:t> 12 </a:t>
            </a:r>
            <a:r>
              <a:rPr lang="de-CH" dirty="0" err="1" smtClean="0"/>
              <a:t>days</a:t>
            </a:r>
            <a:r>
              <a:rPr lang="de-CH" dirty="0" smtClean="0"/>
              <a:t> (≈ 3.2%)</a:t>
            </a:r>
          </a:p>
          <a:p>
            <a:r>
              <a:rPr lang="de-CH" dirty="0" smtClean="0"/>
              <a:t>153 </a:t>
            </a:r>
            <a:r>
              <a:rPr lang="de-CH" dirty="0" err="1" smtClean="0"/>
              <a:t>weather</a:t>
            </a:r>
            <a:r>
              <a:rPr lang="de-CH" dirty="0" smtClean="0"/>
              <a:t> </a:t>
            </a:r>
            <a:r>
              <a:rPr lang="de-CH" dirty="0" err="1" smtClean="0"/>
              <a:t>stations</a:t>
            </a:r>
            <a:r>
              <a:rPr lang="de-CH" dirty="0" smtClean="0"/>
              <a:t> </a:t>
            </a:r>
            <a:r>
              <a:rPr lang="de-CH" dirty="0" err="1" smtClean="0"/>
              <a:t>used</a:t>
            </a:r>
            <a:r>
              <a:rPr lang="de-CH" dirty="0" smtClean="0"/>
              <a:t> </a:t>
            </a:r>
            <a:r>
              <a:rPr lang="de-CH" dirty="0" err="1" smtClean="0"/>
              <a:t>for</a:t>
            </a:r>
            <a:r>
              <a:rPr lang="de-CH" dirty="0" smtClean="0"/>
              <a:t> WRA</a:t>
            </a:r>
          </a:p>
          <a:p>
            <a:r>
              <a:rPr lang="en-US" dirty="0" smtClean="0"/>
              <a:t>Time resolution: 10min (over </a:t>
            </a:r>
            <a:r>
              <a:rPr lang="en-US" dirty="0"/>
              <a:t>5 </a:t>
            </a:r>
            <a:r>
              <a:rPr lang="en-US" dirty="0" smtClean="0"/>
              <a:t>years)</a:t>
            </a:r>
            <a:endParaRPr lang="de-CH" dirty="0" smtClean="0"/>
          </a:p>
        </p:txBody>
      </p:sp>
    </p:spTree>
    <p:extLst>
      <p:ext uri="{BB962C8B-B14F-4D97-AF65-F5344CB8AC3E}">
        <p14:creationId xmlns:p14="http://schemas.microsoft.com/office/powerpoint/2010/main" val="2908295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61027" y="4782494"/>
            <a:ext cx="8775939" cy="1561771"/>
          </a:xfrm>
        </p:spPr>
        <p:txBody>
          <a:bodyPr/>
          <a:lstStyle/>
          <a:p>
            <a:r>
              <a:rPr lang="de-CH" dirty="0" smtClean="0"/>
              <a:t>40% </a:t>
            </a:r>
            <a:r>
              <a:rPr lang="de-CH" dirty="0" err="1" smtClean="0"/>
              <a:t>weather</a:t>
            </a:r>
            <a:r>
              <a:rPr lang="de-CH" dirty="0" smtClean="0"/>
              <a:t> </a:t>
            </a:r>
            <a:r>
              <a:rPr lang="de-CH" dirty="0" err="1" smtClean="0"/>
              <a:t>stations</a:t>
            </a:r>
            <a:r>
              <a:rPr lang="de-CH" dirty="0" smtClean="0"/>
              <a:t>: &lt; 500m</a:t>
            </a:r>
          </a:p>
          <a:p>
            <a:r>
              <a:rPr lang="de-CH" dirty="0" smtClean="0"/>
              <a:t>66% </a:t>
            </a:r>
            <a:r>
              <a:rPr lang="de-CH" dirty="0" err="1"/>
              <a:t>weather</a:t>
            </a:r>
            <a:r>
              <a:rPr lang="de-CH" dirty="0"/>
              <a:t> </a:t>
            </a:r>
            <a:r>
              <a:rPr lang="de-CH" dirty="0" err="1"/>
              <a:t>stations</a:t>
            </a:r>
            <a:r>
              <a:rPr lang="de-CH" dirty="0"/>
              <a:t>: &lt; </a:t>
            </a:r>
            <a:r>
              <a:rPr lang="de-CH" dirty="0" smtClean="0"/>
              <a:t>1000m</a:t>
            </a:r>
          </a:p>
          <a:p>
            <a:r>
              <a:rPr lang="de-CH" dirty="0" smtClean="0"/>
              <a:t>Wind </a:t>
            </a:r>
            <a:r>
              <a:rPr lang="de-CH" dirty="0" err="1" smtClean="0"/>
              <a:t>parks</a:t>
            </a:r>
            <a:r>
              <a:rPr lang="de-CH" dirty="0" smtClean="0"/>
              <a:t> </a:t>
            </a:r>
            <a:r>
              <a:rPr lang="de-CH" dirty="0" err="1" smtClean="0"/>
              <a:t>located</a:t>
            </a:r>
            <a:r>
              <a:rPr lang="de-CH" dirty="0" smtClean="0"/>
              <a:t> </a:t>
            </a:r>
            <a:r>
              <a:rPr lang="de-CH" dirty="0" err="1" smtClean="0"/>
              <a:t>below</a:t>
            </a:r>
            <a:r>
              <a:rPr lang="de-CH" dirty="0" smtClean="0"/>
              <a:t> 2000m</a:t>
            </a:r>
          </a:p>
          <a:p>
            <a:pPr lvl="1"/>
            <a:r>
              <a:rPr lang="de-CH" dirty="0" err="1" smtClean="0"/>
              <a:t>Icing</a:t>
            </a:r>
            <a:r>
              <a:rPr lang="de-CH" dirty="0" smtClean="0"/>
              <a:t> </a:t>
            </a:r>
            <a:r>
              <a:rPr lang="de-CH" dirty="0" err="1" smtClean="0"/>
              <a:t>generates</a:t>
            </a:r>
            <a:r>
              <a:rPr lang="de-CH" dirty="0" smtClean="0"/>
              <a:t> </a:t>
            </a:r>
            <a:r>
              <a:rPr lang="de-CH" dirty="0" err="1" smtClean="0"/>
              <a:t>annual</a:t>
            </a:r>
            <a:r>
              <a:rPr lang="de-CH" dirty="0" smtClean="0"/>
              <a:t> </a:t>
            </a:r>
            <a:r>
              <a:rPr lang="de-CH" dirty="0" err="1" smtClean="0"/>
              <a:t>energy</a:t>
            </a:r>
            <a:r>
              <a:rPr lang="de-CH" dirty="0" smtClean="0"/>
              <a:t> </a:t>
            </a:r>
            <a:r>
              <a:rPr lang="de-CH" dirty="0" err="1" smtClean="0"/>
              <a:t>losses</a:t>
            </a:r>
            <a:r>
              <a:rPr lang="de-CH" dirty="0" smtClean="0"/>
              <a:t> 0-5%</a:t>
            </a:r>
            <a:endParaRPr lang="de-CH" dirty="0"/>
          </a:p>
          <a:p>
            <a:endParaRPr lang="de-C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ACE5A-BE06-4789-A249-6BD799A580A8}" type="datetime1">
              <a:rPr lang="en-GB" smtClean="0"/>
              <a:t>28/09/2016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Dr. Stefano Grassi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8</a:t>
            </a:fld>
            <a:endParaRPr lang="de-DE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23850" y="620714"/>
            <a:ext cx="8496300" cy="477716"/>
          </a:xfrm>
        </p:spPr>
        <p:txBody>
          <a:bodyPr/>
          <a:lstStyle/>
          <a:p>
            <a:r>
              <a:rPr lang="de-CH" dirty="0" err="1" smtClean="0"/>
              <a:t>Icing</a:t>
            </a:r>
            <a:r>
              <a:rPr lang="de-CH" dirty="0" smtClean="0"/>
              <a:t> </a:t>
            </a:r>
            <a:r>
              <a:rPr lang="de-CH" dirty="0" err="1" smtClean="0"/>
              <a:t>issues</a:t>
            </a:r>
            <a:r>
              <a:rPr lang="de-CH" dirty="0" smtClean="0"/>
              <a:t> on </a:t>
            </a:r>
            <a:r>
              <a:rPr lang="de-CH" dirty="0" err="1" smtClean="0"/>
              <a:t>measurements</a:t>
            </a:r>
            <a:endParaRPr lang="de-CH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2342" y="1255517"/>
            <a:ext cx="3917916" cy="3420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76699"/>
            <a:ext cx="5152845" cy="3066546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460075" y="3312543"/>
            <a:ext cx="3996906" cy="736121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" y="6308726"/>
            <a:ext cx="1069463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0311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6F85A-362A-4EE1-A5CA-748CB6E82927}" type="datetime1">
              <a:rPr lang="en-GB" smtClean="0"/>
              <a:t>28/09/2016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9</a:t>
            </a:fld>
            <a:endParaRPr lang="de-DE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572000" y="6308726"/>
            <a:ext cx="3208613" cy="468312"/>
          </a:xfrm>
        </p:spPr>
        <p:txBody>
          <a:bodyPr/>
          <a:lstStyle/>
          <a:p>
            <a:r>
              <a:rPr lang="de-DE" smtClean="0"/>
              <a:t>Dr. Stefano Grassi</a:t>
            </a:r>
            <a:endParaRPr lang="de-DE" dirty="0"/>
          </a:p>
        </p:txBody>
      </p:sp>
      <p:sp>
        <p:nvSpPr>
          <p:cNvPr id="9" name="Rectangle 8"/>
          <p:cNvSpPr/>
          <p:nvPr/>
        </p:nvSpPr>
        <p:spPr>
          <a:xfrm>
            <a:off x="134911" y="6263198"/>
            <a:ext cx="3470223" cy="513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61" y="6263198"/>
            <a:ext cx="1115966" cy="45353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Titel 5"/>
          <p:cNvSpPr txBox="1">
            <a:spLocks/>
          </p:cNvSpPr>
          <p:nvPr/>
        </p:nvSpPr>
        <p:spPr>
          <a:xfrm>
            <a:off x="323850" y="620714"/>
            <a:ext cx="8496300" cy="417057"/>
          </a:xfrm>
          <a:prstGeom prst="rect">
            <a:avLst/>
          </a:prstGeom>
          <a:solidFill>
            <a:schemeClr val="bg1"/>
          </a:solidFill>
        </p:spPr>
        <p:txBody>
          <a:bodyPr vert="horz" lIns="140400" tIns="0" rIns="144000" bIns="0" rtlCol="0" anchor="b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Validation</a:t>
            </a:r>
          </a:p>
        </p:txBody>
      </p:sp>
      <p:pic>
        <p:nvPicPr>
          <p:cNvPr id="8" name="Picture 7" descr="D:\OneDriveNEW\OneDrive\Articles\EWEA 2016\Bias_Plot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89"/>
          <a:stretch/>
        </p:blipFill>
        <p:spPr bwMode="auto">
          <a:xfrm>
            <a:off x="241540" y="1316966"/>
            <a:ext cx="3801373" cy="445740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52181" y="974740"/>
            <a:ext cx="474087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5-Folds </a:t>
            </a:r>
            <a:r>
              <a:rPr lang="en-US" dirty="0" err="1" smtClean="0"/>
              <a:t>Spatio</a:t>
            </a:r>
            <a:r>
              <a:rPr lang="en-US" dirty="0" smtClean="0"/>
              <a:t>-Temporal cross-validation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20% of the data excluded from training and used to predict wind speed in a specific time window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Bias distributions (i.e. Difference between observation and estimation), aggregated by month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600" dirty="0"/>
              <a:t>Variation of </a:t>
            </a:r>
            <a:r>
              <a:rPr lang="en-US" sz="1600" dirty="0" smtClean="0"/>
              <a:t>bias: </a:t>
            </a:r>
            <a:r>
              <a:rPr lang="en-US" sz="1600" dirty="0"/>
              <a:t>P95 </a:t>
            </a:r>
            <a:r>
              <a:rPr lang="en-US" sz="1600" dirty="0" smtClean="0"/>
              <a:t>&gt; </a:t>
            </a:r>
            <a:r>
              <a:rPr lang="en-US" sz="1600" dirty="0"/>
              <a:t>P5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The mean bias is: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600" dirty="0" smtClean="0"/>
              <a:t>P95: -0.11m/s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600" dirty="0" smtClean="0"/>
              <a:t>P5: -0.08m/s</a:t>
            </a:r>
          </a:p>
        </p:txBody>
      </p:sp>
    </p:spTree>
    <p:extLst>
      <p:ext uri="{BB962C8B-B14F-4D97-AF65-F5344CB8AC3E}">
        <p14:creationId xmlns:p14="http://schemas.microsoft.com/office/powerpoint/2010/main" val="13871184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olienmaster ETH Zuerich">
  <a:themeElements>
    <a:clrScheme name="ETH Zuerich - Externe Kommunikation">
      <a:dk1>
        <a:sysClr val="windowText" lastClr="000000"/>
      </a:dk1>
      <a:lt1>
        <a:sysClr val="window" lastClr="FFFFFF"/>
      </a:lt1>
      <a:dk2>
        <a:srgbClr val="1269B0"/>
      </a:dk2>
      <a:lt2>
        <a:srgbClr val="1F407A"/>
      </a:lt2>
      <a:accent1>
        <a:srgbClr val="72791C"/>
      </a:accent1>
      <a:accent2>
        <a:srgbClr val="91056A"/>
      </a:accent2>
      <a:accent3>
        <a:srgbClr val="6F6F64"/>
      </a:accent3>
      <a:accent4>
        <a:srgbClr val="A8322D"/>
      </a:accent4>
      <a:accent5>
        <a:srgbClr val="007A96"/>
      </a:accent5>
      <a:accent6>
        <a:srgbClr val="956013"/>
      </a:accent6>
      <a:hlink>
        <a:srgbClr val="1269B0"/>
      </a:hlink>
      <a:folHlink>
        <a:srgbClr val="8CB63C"/>
      </a:folHlink>
    </a:clrScheme>
    <a:fontScheme name="ETH Züric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  <a:headEnd type="none" w="med" len="med"/>
          <a:tailEnd type="triangl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eth_praesentation_4zu3_ETH1</Template>
  <TotalTime>0</TotalTime>
  <Words>609</Words>
  <Application>Microsoft Office PowerPoint</Application>
  <PresentationFormat>On-screen Show (4:3)</PresentationFormat>
  <Paragraphs>120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Wingdings</vt:lpstr>
      <vt:lpstr>Folienmaster ETH Zuerich</vt:lpstr>
      <vt:lpstr>Generation and validation of spatial distribution of hourly wind speed time-series in cold climates using Machine Learning</vt:lpstr>
      <vt:lpstr>Layout </vt:lpstr>
      <vt:lpstr>Introduction</vt:lpstr>
      <vt:lpstr>PowerPoint Presentation</vt:lpstr>
      <vt:lpstr>PowerPoint Presentation</vt:lpstr>
      <vt:lpstr>PowerPoint Presentation</vt:lpstr>
      <vt:lpstr>Study area: icing map</vt:lpstr>
      <vt:lpstr>Icing issues on measurements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nX40lrBVXH@ethz.ch</dc:creator>
  <cp:lastModifiedBy>Media</cp:lastModifiedBy>
  <cp:revision>80</cp:revision>
  <cp:lastPrinted>2013-06-08T11:22:51Z</cp:lastPrinted>
  <dcterms:created xsi:type="dcterms:W3CDTF">2016-01-11T11:42:29Z</dcterms:created>
  <dcterms:modified xsi:type="dcterms:W3CDTF">2016-09-28T06:53:46Z</dcterms:modified>
</cp:coreProperties>
</file>