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8"/>
  </p:notesMasterIdLst>
  <p:handoutMasterIdLst>
    <p:handoutMasterId r:id="rId19"/>
  </p:handoutMasterIdLst>
  <p:sldIdLst>
    <p:sldId id="256" r:id="rId2"/>
    <p:sldId id="257" r:id="rId3"/>
    <p:sldId id="258" r:id="rId4"/>
    <p:sldId id="274" r:id="rId5"/>
    <p:sldId id="275" r:id="rId6"/>
    <p:sldId id="271" r:id="rId7"/>
    <p:sldId id="289" r:id="rId8"/>
    <p:sldId id="295" r:id="rId9"/>
    <p:sldId id="291" r:id="rId10"/>
    <p:sldId id="279" r:id="rId11"/>
    <p:sldId id="294" r:id="rId12"/>
    <p:sldId id="292" r:id="rId13"/>
    <p:sldId id="285" r:id="rId14"/>
    <p:sldId id="282" r:id="rId15"/>
    <p:sldId id="284" r:id="rId16"/>
    <p:sldId id="265" r:id="rId17"/>
  </p:sldIdLst>
  <p:sldSz cx="9144000" cy="6858000" type="screen4x3"/>
  <p:notesSz cx="6858000" cy="9144000"/>
  <p:custDataLst>
    <p:tags r:id="rId20"/>
  </p:custDataLst>
  <p:defaultTextStyle>
    <a:defPPr>
      <a:defRPr lang="de-DE"/>
    </a:defPPr>
    <a:lvl1pPr marL="0" algn="l" defTabSz="914400" rtl="0" eaLnBrk="1" latinLnBrk="0" hangingPunct="1">
      <a:defRPr kumimoji="0" lang="en-US" sz="1800" b="0" i="0" u="none" kern="1200" baseline="0">
        <a:solidFill>
          <a:schemeClr val="tx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C0A"/>
    <a:srgbClr val="000000"/>
    <a:srgbClr val="767676"/>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46" autoAdjust="0"/>
  </p:normalViewPr>
  <p:slideViewPr>
    <p:cSldViewPr>
      <p:cViewPr varScale="1">
        <p:scale>
          <a:sx n="65" d="100"/>
          <a:sy n="65" d="100"/>
        </p:scale>
        <p:origin x="66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814" y="-102"/>
      </p:cViewPr>
      <p:guideLst>
        <p:guide orient="horz" pos="2880"/>
        <p:guide pos="2160"/>
      </p:guideLst>
    </p:cSldViewPr>
  </p:notesViewPr>
  <p:gridSpacing cx="50800" cy="50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sz="600" dirty="0">
              <a:latin typeface="Arial" pitchFamily="34" charset="0"/>
              <a:cs typeface="Arial"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74563-04DD-4728-8CC2-AD790F9B42D8}" type="datetimeFigureOut">
              <a:rPr lang="de-DE" sz="600" smtClean="0">
                <a:latin typeface="Arial" pitchFamily="34" charset="0"/>
                <a:cs typeface="Arial" pitchFamily="34" charset="0"/>
              </a:rPr>
              <a:pPr/>
              <a:t>28.09.2016</a:t>
            </a:fld>
            <a:endParaRPr lang="de-DE" sz="600" dirty="0">
              <a:latin typeface="Arial" pitchFamily="34" charset="0"/>
              <a:cs typeface="Arial"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sz="600" dirty="0">
              <a:latin typeface="Arial" pitchFamily="34" charset="0"/>
              <a:cs typeface="Arial"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1C5C09-A086-41B5-AB93-0D519CF90B74}" type="slidenum">
              <a:rPr lang="de-DE" sz="600" smtClean="0">
                <a:latin typeface="Arial" pitchFamily="34" charset="0"/>
                <a:cs typeface="Arial" pitchFamily="34" charset="0"/>
              </a:rPr>
              <a:pPr/>
              <a:t>‹#›</a:t>
            </a:fld>
            <a:endParaRPr lang="de-DE" sz="600" dirty="0">
              <a:latin typeface="Arial" pitchFamily="34" charset="0"/>
              <a:cs typeface="Arial" pitchFamily="34" charset="0"/>
            </a:endParaRPr>
          </a:p>
        </p:txBody>
      </p:sp>
    </p:spTree>
    <p:extLst>
      <p:ext uri="{BB962C8B-B14F-4D97-AF65-F5344CB8AC3E}">
        <p14:creationId xmlns:p14="http://schemas.microsoft.com/office/powerpoint/2010/main" val="2476809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6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600">
                <a:latin typeface="Arial" pitchFamily="34" charset="0"/>
                <a:cs typeface="Arial" pitchFamily="34" charset="0"/>
              </a:defRPr>
            </a:lvl1pPr>
          </a:lstStyle>
          <a:p>
            <a:fld id="{F8D99BBB-DA91-45F1-94E4-DDBAA3887247}" type="datetimeFigureOut">
              <a:rPr lang="de-DE" smtClean="0"/>
              <a:pPr/>
              <a:t>28.09.2016</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600">
                <a:latin typeface="Arial" pitchFamily="34" charset="0"/>
                <a:cs typeface="Arial"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600">
                <a:latin typeface="Arial" pitchFamily="34" charset="0"/>
                <a:cs typeface="Arial" pitchFamily="34" charset="0"/>
              </a:defRPr>
            </a:lvl1pPr>
          </a:lstStyle>
          <a:p>
            <a:fld id="{CEC6974F-3C9C-44C7-8DD3-1BF295C9E94D}" type="slidenum">
              <a:rPr lang="de-DE" smtClean="0"/>
              <a:pPr/>
              <a:t>‹#›</a:t>
            </a:fld>
            <a:endParaRPr lang="de-DE" dirty="0"/>
          </a:p>
        </p:txBody>
      </p:sp>
    </p:spTree>
    <p:extLst>
      <p:ext uri="{BB962C8B-B14F-4D97-AF65-F5344CB8AC3E}">
        <p14:creationId xmlns:p14="http://schemas.microsoft.com/office/powerpoint/2010/main" val="1517193682"/>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rial" pitchFamily="34" charset="0"/>
        <a:ea typeface="+mn-ea"/>
        <a:cs typeface="Arial" pitchFamily="34" charset="0"/>
      </a:defRPr>
    </a:lvl1pPr>
    <a:lvl2pPr marL="207963" indent="-206375" algn="l" defTabSz="914400" rtl="0" eaLnBrk="1" latinLnBrk="0" hangingPunct="1">
      <a:buClr>
        <a:srgbClr val="F21C0A"/>
      </a:buClr>
      <a:buFont typeface="Wingdings" pitchFamily="2" charset="2"/>
      <a:buChar char=""/>
      <a:defRPr sz="1200" kern="1200">
        <a:solidFill>
          <a:schemeClr val="tx1"/>
        </a:solidFill>
        <a:latin typeface="Arial" pitchFamily="34" charset="0"/>
        <a:ea typeface="+mn-ea"/>
        <a:cs typeface="Arial" pitchFamily="34" charset="0"/>
      </a:defRPr>
    </a:lvl2pPr>
    <a:lvl3pPr marL="209550" indent="0" algn="l" defTabSz="914400" rtl="0" eaLnBrk="1" latinLnBrk="0" hangingPunct="1">
      <a:defRPr sz="1200" kern="1200">
        <a:solidFill>
          <a:schemeClr val="tx1"/>
        </a:solidFill>
        <a:latin typeface="Arial" pitchFamily="34" charset="0"/>
        <a:ea typeface="+mn-ea"/>
        <a:cs typeface="Arial" pitchFamily="34" charset="0"/>
      </a:defRPr>
    </a:lvl3pPr>
    <a:lvl4pPr marL="412750" indent="-201613" algn="l" defTabSz="914400" rtl="0" eaLnBrk="1" latinLnBrk="0" hangingPunct="1">
      <a:buClr>
        <a:srgbClr val="F21C0A"/>
      </a:buClr>
      <a:buFont typeface="Wingdings" pitchFamily="2" charset="2"/>
      <a:buChar char=""/>
      <a:defRPr sz="1200" kern="1200">
        <a:solidFill>
          <a:schemeClr val="tx1"/>
        </a:solidFill>
        <a:latin typeface="Arial" pitchFamily="34" charset="0"/>
        <a:ea typeface="+mn-ea"/>
        <a:cs typeface="Arial" pitchFamily="34" charset="0"/>
      </a:defRPr>
    </a:lvl4pPr>
    <a:lvl5pPr marL="414338" indent="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1</a:t>
            </a:fld>
            <a:endParaRPr lang="de-DE" dirty="0"/>
          </a:p>
        </p:txBody>
      </p:sp>
    </p:spTree>
    <p:extLst>
      <p:ext uri="{BB962C8B-B14F-4D97-AF65-F5344CB8AC3E}">
        <p14:creationId xmlns:p14="http://schemas.microsoft.com/office/powerpoint/2010/main" val="27286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Now let’s turn our attention to site II. This is a bigger site than the previous</a:t>
            </a:r>
            <a:r>
              <a:rPr lang="en-US" baseline="0" dirty="0" smtClean="0"/>
              <a:t> one.</a:t>
            </a:r>
          </a:p>
          <a:p>
            <a:pPr marL="171450" indent="-171450">
              <a:buFontTx/>
              <a:buChar char="-"/>
            </a:pPr>
            <a:r>
              <a:rPr lang="en-US" baseline="0" dirty="0" smtClean="0"/>
              <a:t>This is 13 km wide</a:t>
            </a:r>
          </a:p>
          <a:p>
            <a:pPr marL="171450" indent="-171450">
              <a:buFontTx/>
              <a:buChar char="-"/>
            </a:pPr>
            <a:r>
              <a:rPr lang="en-US" baseline="0" dirty="0" smtClean="0"/>
              <a:t>And 21 km long</a:t>
            </a:r>
          </a:p>
          <a:p>
            <a:pPr marL="171450" indent="-171450">
              <a:buFontTx/>
              <a:buChar char="-"/>
            </a:pPr>
            <a:r>
              <a:rPr lang="en-US" baseline="0" dirty="0" smtClean="0"/>
              <a:t>We have 6 met masts at least 100m high equipped with class I sensors and 1 LiDAR.</a:t>
            </a:r>
          </a:p>
          <a:p>
            <a:pPr marL="171450" indent="-171450">
              <a:buFontTx/>
              <a:buChar char="-"/>
            </a:pPr>
            <a:r>
              <a:rPr lang="en-US" baseline="0" dirty="0" smtClean="0"/>
              <a:t>You can see that the masts are in some challenging areas.</a:t>
            </a:r>
          </a:p>
          <a:p>
            <a:pPr marL="171450" indent="-171450">
              <a:buFontTx/>
              <a:buChar char="-"/>
            </a:pPr>
            <a:r>
              <a:rPr lang="en-US" baseline="0" dirty="0" smtClean="0"/>
              <a:t>The forest here is also much more complex than the previous site. This forest has some really dense areas like on this picture but clearings are everywhere.</a:t>
            </a:r>
          </a:p>
          <a:p>
            <a:pPr marL="171450" indent="-171450">
              <a:buFontTx/>
              <a:buChar char="-"/>
            </a:pPr>
            <a:r>
              <a:rPr lang="en-US" baseline="0" dirty="0" smtClean="0"/>
              <a:t>Also, there are areas with very low tree density surrounded by lakes like on this picture.</a:t>
            </a:r>
          </a:p>
          <a:p>
            <a:pPr marL="171450" indent="-171450">
              <a:buFontTx/>
              <a:buChar char="-"/>
            </a:pPr>
            <a:r>
              <a:rPr lang="en-US" baseline="0" dirty="0" smtClean="0"/>
              <a:t>On this zoomed area you can see the magnitude of the problem. Several patches of forest that are more than 20m high surrounded by a lot of clearings and some lakes.</a:t>
            </a: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10</a:t>
            </a:fld>
            <a:endParaRPr lang="de-DE" dirty="0"/>
          </a:p>
        </p:txBody>
      </p:sp>
    </p:spTree>
    <p:extLst>
      <p:ext uri="{BB962C8B-B14F-4D97-AF65-F5344CB8AC3E}">
        <p14:creationId xmlns:p14="http://schemas.microsoft.com/office/powerpoint/2010/main" val="3148871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the profiles.</a:t>
            </a:r>
          </a:p>
          <a:p>
            <a:r>
              <a:rPr lang="en-US" baseline="0" dirty="0" smtClean="0"/>
              <a:t>Here we see that C2 = 0.5 performed better. This forest is quite different from the previous one. The difference in the average tree height is only 1m but the number of tall trees is much higher on site 2 resulting in a higher leaf area index.</a:t>
            </a: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11</a:t>
            </a:fld>
            <a:endParaRPr lang="de-DE" dirty="0"/>
          </a:p>
        </p:txBody>
      </p:sp>
    </p:spTree>
    <p:extLst>
      <p:ext uri="{BB962C8B-B14F-4D97-AF65-F5344CB8AC3E}">
        <p14:creationId xmlns:p14="http://schemas.microsoft.com/office/powerpoint/2010/main" val="184742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Here C2</a:t>
            </a:r>
            <a:r>
              <a:rPr lang="en-US" baseline="0" dirty="0" smtClean="0"/>
              <a:t> =0.5 did the best based on the characteristics of the forest.</a:t>
            </a:r>
          </a:p>
          <a:p>
            <a:pPr marL="171450" indent="-171450">
              <a:buFontTx/>
              <a:buChar char="-"/>
            </a:pPr>
            <a:r>
              <a:rPr lang="en-US" baseline="0" dirty="0" smtClean="0"/>
              <a:t>Also, we had one mast that didn’t perform well on this situation and we also believe it is not related to the forest. We have the same problem of consistently over-predicting in some of the sectors. Once again I’d like to stress that without mast 3 the average absolute error would have been 1.8%. This once again shows how important is to have a solid met mast campaign.</a:t>
            </a:r>
          </a:p>
          <a:p>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12</a:t>
            </a:fld>
            <a:endParaRPr lang="de-DE" dirty="0"/>
          </a:p>
        </p:txBody>
      </p:sp>
    </p:spTree>
    <p:extLst>
      <p:ext uri="{BB962C8B-B14F-4D97-AF65-F5344CB8AC3E}">
        <p14:creationId xmlns:p14="http://schemas.microsoft.com/office/powerpoint/2010/main" val="206516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latin typeface="Arial"/>
              </a:rPr>
              <a:t>Why does it matter and how we obtain good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latin typeface="Arial"/>
              </a:rPr>
              <a:t>Some sectors do not have in average neutral conditions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latin typeface="Arial"/>
              </a:rPr>
              <a:t>In cold areas often the measurement devices have longer downtime and therefore the wind rose of the atmospheric stability conditions from measurements is misleading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latin typeface="Arial"/>
              </a:rPr>
              <a:t>High resolution mesoscale modeling based on reanalysis data can overcome this problem</a:t>
            </a:r>
          </a:p>
          <a:p>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13</a:t>
            </a:fld>
            <a:endParaRPr lang="de-DE" dirty="0"/>
          </a:p>
        </p:txBody>
      </p:sp>
    </p:spTree>
    <p:extLst>
      <p:ext uri="{BB962C8B-B14F-4D97-AF65-F5344CB8AC3E}">
        <p14:creationId xmlns:p14="http://schemas.microsoft.com/office/powerpoint/2010/main" val="379674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Let’s turn our attention to site II</a:t>
            </a:r>
            <a:r>
              <a:rPr lang="en-US" baseline="0" dirty="0" smtClean="0"/>
              <a:t> in which we had a LiDAR.</a:t>
            </a:r>
          </a:p>
          <a:p>
            <a:pPr marL="171450" indent="-171450">
              <a:buFontTx/>
              <a:buChar char="-"/>
            </a:pPr>
            <a:r>
              <a:rPr lang="en-US" dirty="0" smtClean="0"/>
              <a:t>We did a validation with</a:t>
            </a:r>
            <a:r>
              <a:rPr lang="en-US" baseline="0" dirty="0" smtClean="0"/>
              <a:t> the LiDAR on November and December 2015.</a:t>
            </a: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nb-NO" dirty="0" smtClean="0"/>
              <a:t>Stable simulations represent much better the shear and the profile is improved at hights higher than 160 meter.</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14</a:t>
            </a:fld>
            <a:endParaRPr lang="de-DE" dirty="0"/>
          </a:p>
        </p:txBody>
      </p:sp>
    </p:spTree>
    <p:extLst>
      <p:ext uri="{BB962C8B-B14F-4D97-AF65-F5344CB8AC3E}">
        <p14:creationId xmlns:p14="http://schemas.microsoft.com/office/powerpoint/2010/main" val="174774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These</a:t>
            </a:r>
            <a:r>
              <a:rPr lang="en-US" baseline="0" dirty="0" smtClean="0"/>
              <a:t> were the profiles for 2 directional sectors for the neutral case.</a:t>
            </a:r>
          </a:p>
          <a:p>
            <a:pPr marL="171450" indent="-171450">
              <a:buFontTx/>
              <a:buChar char="-"/>
            </a:pPr>
            <a:r>
              <a:rPr lang="en-US" baseline="0" dirty="0" smtClean="0"/>
              <a:t>These were the profiles for 2 directional sector for the stable case. As you can see a good improvement on both cases.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15</a:t>
            </a:fld>
            <a:endParaRPr lang="de-DE" dirty="0"/>
          </a:p>
        </p:txBody>
      </p:sp>
    </p:spTree>
    <p:extLst>
      <p:ext uri="{BB962C8B-B14F-4D97-AF65-F5344CB8AC3E}">
        <p14:creationId xmlns:p14="http://schemas.microsoft.com/office/powerpoint/2010/main" val="107469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rPr>
              <a:t>-  Good vegetation data reduces errors both on the speed up factors and shear profile.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latin typeface="Arial"/>
              </a:rPr>
              <a:t>Careful forest modelling around the met masts is key for a successful CFD run.</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a:rPr>
              <a:t>Atmospheric stability information from mesoscale models improves shear </a:t>
            </a:r>
            <a:r>
              <a:rPr lang="en-US" smtClean="0">
                <a:latin typeface="Arial"/>
              </a:rPr>
              <a:t>profiles.</a:t>
            </a:r>
            <a:endParaRPr lang="en-US" dirty="0" smtClean="0">
              <a:latin typeface="Arial"/>
            </a:endParaRPr>
          </a:p>
        </p:txBody>
      </p:sp>
      <p:sp>
        <p:nvSpPr>
          <p:cNvPr id="4" name="Slide Number Placeholder 3"/>
          <p:cNvSpPr>
            <a:spLocks noGrp="1"/>
          </p:cNvSpPr>
          <p:nvPr>
            <p:ph type="sldNum" sz="quarter" idx="10"/>
          </p:nvPr>
        </p:nvSpPr>
        <p:spPr/>
        <p:txBody>
          <a:bodyPr/>
          <a:lstStyle/>
          <a:p>
            <a:fld id="{CEC6974F-3C9C-44C7-8DD3-1BF295C9E94D}" type="slidenum">
              <a:rPr lang="de-DE" smtClean="0"/>
              <a:pPr/>
              <a:t>16</a:t>
            </a:fld>
            <a:endParaRPr lang="de-DE" dirty="0"/>
          </a:p>
        </p:txBody>
      </p:sp>
    </p:spTree>
    <p:extLst>
      <p:ext uri="{BB962C8B-B14F-4D97-AF65-F5344CB8AC3E}">
        <p14:creationId xmlns:p14="http://schemas.microsoft.com/office/powerpoint/2010/main" val="270878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First, I’ll give a brief introduction on why we decided to do this work.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Second, I’ll talk about the forest maps and how they have been created.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Third, I’ll talk a little bit about CFD forest models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Fourth, I’ll present the validations that we did for 2 projects with several met masts.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Fifth, I’ll talk about atmospheric stability and why it is important when using CFD.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Lastly, I’ll just give a brief conclusion of our findings.</a:t>
            </a:r>
            <a:endParaRPr lang="en-US" dirty="0" smtClean="0"/>
          </a:p>
          <a:p>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2</a:t>
            </a:fld>
            <a:endParaRPr lang="de-DE" dirty="0"/>
          </a:p>
        </p:txBody>
      </p:sp>
    </p:spTree>
    <p:extLst>
      <p:ext uri="{BB962C8B-B14F-4D97-AF65-F5344CB8AC3E}">
        <p14:creationId xmlns:p14="http://schemas.microsoft.com/office/powerpoint/2010/main" val="121209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7963" lvl="1" indent="-206375">
              <a:buFontTx/>
              <a:buChar char="-"/>
            </a:pPr>
            <a:r>
              <a:rPr lang="en-US" sz="1400" dirty="0" smtClean="0">
                <a:latin typeface="Arial"/>
              </a:rPr>
              <a:t>Forested sites in complex terrain represent a great challenge for development of wind farms.</a:t>
            </a:r>
          </a:p>
          <a:p>
            <a:pPr marL="207963" lvl="1" indent="-206375">
              <a:buFontTx/>
              <a:buChar char="-"/>
            </a:pPr>
            <a:r>
              <a:rPr lang="en-US" sz="1400" dirty="0" smtClean="0">
                <a:latin typeface="Arial"/>
              </a:rPr>
              <a:t>That is why people install</a:t>
            </a:r>
            <a:r>
              <a:rPr lang="en-US" sz="1400" baseline="0" dirty="0" smtClean="0">
                <a:latin typeface="Arial"/>
              </a:rPr>
              <a:t> or should install several met masts to reduce wind flow model uncertainty and that is what we did.</a:t>
            </a:r>
          </a:p>
          <a:p>
            <a:pPr marL="207963" marR="0" lvl="1" indent="-206375" algn="l" defTabSz="914400" rtl="0" eaLnBrk="1" fontAlgn="auto" latinLnBrk="0" hangingPunct="1">
              <a:lnSpc>
                <a:spcPct val="100000"/>
              </a:lnSpc>
              <a:spcBef>
                <a:spcPts val="0"/>
              </a:spcBef>
              <a:spcAft>
                <a:spcPts val="0"/>
              </a:spcAft>
              <a:buClr>
                <a:srgbClr val="F21C0A"/>
              </a:buClr>
              <a:buSzTx/>
              <a:buFontTx/>
              <a:buChar char="-"/>
              <a:tabLst/>
              <a:defRPr/>
            </a:pPr>
            <a:r>
              <a:rPr lang="en-US" sz="1400" baseline="0" dirty="0" smtClean="0">
                <a:latin typeface="Arial"/>
              </a:rPr>
              <a:t>So </a:t>
            </a:r>
            <a:r>
              <a:rPr lang="en-US" sz="1400" dirty="0" smtClean="0">
                <a:latin typeface="Arial"/>
              </a:rPr>
              <a:t>Using WindSim CFD code with forest model and high resolution GIS data is a great opportunity to test the impact of different forest parameters in complex terrain.</a:t>
            </a:r>
          </a:p>
          <a:p>
            <a:pPr marL="207963" lvl="1" indent="-206375">
              <a:buFontTx/>
              <a:buChar char="-"/>
            </a:pPr>
            <a:endParaRPr lang="en-US" sz="1400" baseline="0" dirty="0" smtClean="0">
              <a:latin typeface="Arial"/>
            </a:endParaRPr>
          </a:p>
        </p:txBody>
      </p:sp>
      <p:sp>
        <p:nvSpPr>
          <p:cNvPr id="4" name="Slide Number Placeholder 3"/>
          <p:cNvSpPr>
            <a:spLocks noGrp="1"/>
          </p:cNvSpPr>
          <p:nvPr>
            <p:ph type="sldNum" sz="quarter" idx="10"/>
          </p:nvPr>
        </p:nvSpPr>
        <p:spPr/>
        <p:txBody>
          <a:bodyPr/>
          <a:lstStyle/>
          <a:p>
            <a:fld id="{CEC6974F-3C9C-44C7-8DD3-1BF295C9E94D}" type="slidenum">
              <a:rPr lang="de-DE" smtClean="0"/>
              <a:pPr/>
              <a:t>3</a:t>
            </a:fld>
            <a:endParaRPr lang="de-DE" dirty="0"/>
          </a:p>
        </p:txBody>
      </p:sp>
    </p:spTree>
    <p:extLst>
      <p:ext uri="{BB962C8B-B14F-4D97-AF65-F5344CB8AC3E}">
        <p14:creationId xmlns:p14="http://schemas.microsoft.com/office/powerpoint/2010/main" val="135533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Here is one of our</a:t>
            </a:r>
            <a:r>
              <a:rPr lang="en-US" baseline="0" dirty="0" smtClean="0"/>
              <a:t> forest maps.</a:t>
            </a:r>
          </a:p>
          <a:p>
            <a:pPr marL="171450" indent="-171450">
              <a:buFontTx/>
              <a:buChar char="-"/>
            </a:pPr>
            <a:r>
              <a:rPr lang="en-US" baseline="0" dirty="0" smtClean="0"/>
              <a:t>I’ve split the forest map in 3 regions because this is how the forest map is actually set up.</a:t>
            </a:r>
          </a:p>
          <a:p>
            <a:pPr marL="171450" indent="-171450">
              <a:buFontTx/>
              <a:buChar char="-"/>
            </a:pPr>
            <a:r>
              <a:rPr lang="en-US" baseline="0" dirty="0" smtClean="0"/>
              <a:t>First, we have a high resolution forest map within the project footprint. You see from this image that we got a tree map with a laser scan that captured the height of every single tree on side.</a:t>
            </a:r>
          </a:p>
          <a:p>
            <a:pPr marL="171450" indent="-171450">
              <a:buFontTx/>
              <a:buChar char="-"/>
            </a:pPr>
            <a:r>
              <a:rPr lang="en-US" baseline="0" dirty="0" smtClean="0"/>
              <a:t>On this second plot you can see the distribution of trees on that high resolution area and you can see that it has a Weibull shape. On this case I’ve only considered trees higher than 2m.</a:t>
            </a:r>
          </a:p>
          <a:p>
            <a:pPr marL="203200" indent="-203200">
              <a:lnSpc>
                <a:spcPts val="1700"/>
              </a:lnSpc>
              <a:buClr>
                <a:srgbClr val="F21C0A"/>
              </a:buClr>
              <a:buSzPct val="100000"/>
              <a:buFont typeface="Wingdings"/>
              <a:buChar char=""/>
            </a:pPr>
            <a:r>
              <a:rPr lang="en-US" sz="1200" dirty="0" smtClean="0"/>
              <a:t>2.3 million trees above 2m</a:t>
            </a:r>
          </a:p>
          <a:p>
            <a:pPr marL="203200" indent="-203200">
              <a:lnSpc>
                <a:spcPts val="1700"/>
              </a:lnSpc>
              <a:buClr>
                <a:srgbClr val="F21C0A"/>
              </a:buClr>
              <a:buSzPct val="100000"/>
              <a:buFont typeface="Wingdings"/>
              <a:buChar char=""/>
            </a:pPr>
            <a:r>
              <a:rPr lang="en-US" sz="1200" dirty="0" smtClean="0"/>
              <a:t>~ 52 square kilometers</a:t>
            </a:r>
          </a:p>
          <a:p>
            <a:pPr marL="203200" indent="-203200">
              <a:lnSpc>
                <a:spcPts val="1700"/>
              </a:lnSpc>
              <a:buClr>
                <a:srgbClr val="F21C0A"/>
              </a:buClr>
              <a:buSzPct val="100000"/>
              <a:buFont typeface="Wingdings"/>
              <a:buChar char=""/>
            </a:pPr>
            <a:r>
              <a:rPr lang="en-US" sz="1200" dirty="0" smtClean="0"/>
              <a:t>~ 1 tree for every 22 square meters (here we have some clearings</a:t>
            </a:r>
            <a:r>
              <a:rPr lang="en-US" sz="1200" baseline="0" dirty="0" smtClean="0"/>
              <a:t> on site. In fact 8% of what you see are clearings so we’re talking about 1 tree for every 20 square meters).</a:t>
            </a:r>
            <a:endParaRPr lang="en-US" sz="120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4</a:t>
            </a:fld>
            <a:endParaRPr lang="de-DE" dirty="0"/>
          </a:p>
        </p:txBody>
      </p:sp>
    </p:spTree>
    <p:extLst>
      <p:ext uri="{BB962C8B-B14F-4D97-AF65-F5344CB8AC3E}">
        <p14:creationId xmlns:p14="http://schemas.microsoft.com/office/powerpoint/2010/main" val="201199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Next, we have what we call</a:t>
            </a:r>
            <a:r>
              <a:rPr lang="en-US" baseline="0" dirty="0" smtClean="0"/>
              <a:t> the mid resolution data.</a:t>
            </a:r>
          </a:p>
          <a:p>
            <a:pPr marL="379413" lvl="1" indent="-171450">
              <a:buFontTx/>
              <a:buChar char="-"/>
            </a:pPr>
            <a:r>
              <a:rPr lang="en-US" baseline="0" dirty="0" smtClean="0"/>
              <a:t>This data was surveyed by the forest manager where we develop the project.</a:t>
            </a:r>
          </a:p>
          <a:p>
            <a:pPr marL="379413" lvl="1" indent="-171450">
              <a:buFontTx/>
              <a:buChar char="-"/>
            </a:pPr>
            <a:r>
              <a:rPr lang="en-US" baseline="0" dirty="0" smtClean="0"/>
              <a:t>Each one of the polygons that you see here have the average tree height, species as well as the tree type.</a:t>
            </a:r>
          </a:p>
          <a:p>
            <a:pPr marL="379413" lvl="1" indent="-171450">
              <a:buFontTx/>
              <a:buChar char="-"/>
            </a:pPr>
            <a:r>
              <a:rPr lang="en-US" baseline="0" dirty="0" smtClean="0"/>
              <a:t>Lastly, we have the low resolution data that is just CORINE data. Here we set the tree height for the CORINE data as the average tree height of the high resolution data since we believed that the development area was a very good sample of the region.</a:t>
            </a:r>
          </a:p>
        </p:txBody>
      </p:sp>
      <p:sp>
        <p:nvSpPr>
          <p:cNvPr id="4" name="Slide Number Placeholder 3"/>
          <p:cNvSpPr>
            <a:spLocks noGrp="1"/>
          </p:cNvSpPr>
          <p:nvPr>
            <p:ph type="sldNum" sz="quarter" idx="10"/>
          </p:nvPr>
        </p:nvSpPr>
        <p:spPr/>
        <p:txBody>
          <a:bodyPr/>
          <a:lstStyle/>
          <a:p>
            <a:fld id="{CEC6974F-3C9C-44C7-8DD3-1BF295C9E94D}" type="slidenum">
              <a:rPr lang="de-DE" smtClean="0"/>
              <a:pPr/>
              <a:t>5</a:t>
            </a:fld>
            <a:endParaRPr lang="de-DE" dirty="0"/>
          </a:p>
        </p:txBody>
      </p:sp>
    </p:spTree>
    <p:extLst>
      <p:ext uri="{BB962C8B-B14F-4D97-AF65-F5344CB8AC3E}">
        <p14:creationId xmlns:p14="http://schemas.microsoft.com/office/powerpoint/2010/main" val="202467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turn our attention</a:t>
            </a:r>
            <a:r>
              <a:rPr lang="en-US" baseline="0" dirty="0" smtClean="0"/>
              <a:t> to the CFD forest model that we’re using.</a:t>
            </a:r>
          </a:p>
          <a:p>
            <a:r>
              <a:rPr lang="en-US" baseline="0" dirty="0" smtClean="0"/>
              <a:t>First, we have the momentum equation. So the Navier-Stokes equations in steady and incompressible form including a momentum sink term.</a:t>
            </a:r>
          </a:p>
          <a:p>
            <a:r>
              <a:rPr lang="en-US" baseline="0" dirty="0" smtClean="0"/>
              <a:t>Here we have our momentum sink term. For high Reynolds numbers the viscous drag is much smaller than the pressure drag. A model validation by </a:t>
            </a:r>
            <a:r>
              <a:rPr lang="en-US" baseline="0" dirty="0" err="1" smtClean="0"/>
              <a:t>Cai</a:t>
            </a:r>
            <a:r>
              <a:rPr lang="en-US" baseline="0" dirty="0" smtClean="0"/>
              <a:t> in 2011 confirmed that.</a:t>
            </a:r>
          </a:p>
          <a:p>
            <a:r>
              <a:rPr lang="en-US" baseline="0" dirty="0" smtClean="0"/>
              <a:t>Next we have our turbulence kinetic energy coming from the k epsilon model including the source and sink term due to forest.</a:t>
            </a:r>
          </a:p>
          <a:p>
            <a:r>
              <a:rPr lang="en-US" baseline="0" dirty="0" smtClean="0"/>
              <a:t>Then we have our dissipation rate equation for the k epsilon model including the source and sink term due to forest.</a:t>
            </a:r>
          </a:p>
          <a:p>
            <a:r>
              <a:rPr lang="en-US" baseline="0" dirty="0" smtClean="0"/>
              <a:t>Next, we have our source and sink term in turbulent kinetic energy and now the same on dissipation rate.</a:t>
            </a:r>
          </a:p>
          <a:p>
            <a:r>
              <a:rPr lang="en-US" baseline="0" dirty="0" smtClean="0"/>
              <a:t>And here we have the parametrization for the equations above for the k-epsilon model.</a:t>
            </a:r>
          </a:p>
          <a:p>
            <a:r>
              <a:rPr lang="en-US" baseline="0" dirty="0" smtClean="0"/>
              <a:t>Lastly, we have our C2 which is dependent upon the leaf area index, the height of the canopy and the thrust coefficient for the trees.</a:t>
            </a:r>
          </a:p>
          <a:p>
            <a:r>
              <a:rPr lang="en-US" sz="1200" dirty="0" smtClean="0"/>
              <a:t>Formally the model has been implemented as in Sanz (2003) and </a:t>
            </a:r>
            <a:r>
              <a:rPr lang="en-US" sz="1200" dirty="0" err="1" smtClean="0"/>
              <a:t>Katul</a:t>
            </a:r>
            <a:r>
              <a:rPr lang="en-US" sz="1200" dirty="0" smtClean="0"/>
              <a:t> (2004) with the model constants revised to be compatible with the default set of constants of the standard k-ε model</a:t>
            </a:r>
          </a:p>
          <a:p>
            <a:r>
              <a:rPr lang="en-US" sz="1200" dirty="0" smtClean="0"/>
              <a:t>It is important to stress that such model has been selected</a:t>
            </a:r>
            <a:r>
              <a:rPr lang="en-US" sz="1200" baseline="0" dirty="0" smtClean="0"/>
              <a:t> by WindSim based in a master thesis by David Hilbert in 2011 where several forest models were addressed and this one was found to be the best fit for WindSim.</a:t>
            </a: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6</a:t>
            </a:fld>
            <a:endParaRPr lang="de-DE" dirty="0"/>
          </a:p>
        </p:txBody>
      </p:sp>
    </p:spTree>
    <p:extLst>
      <p:ext uri="{BB962C8B-B14F-4D97-AF65-F5344CB8AC3E}">
        <p14:creationId xmlns:p14="http://schemas.microsoft.com/office/powerpoint/2010/main" val="341365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Let’s now turn our attention to the validation part of the work.</a:t>
            </a:r>
            <a:r>
              <a:rPr lang="en-US" baseline="0" dirty="0" smtClean="0"/>
              <a:t> More specifically to the validation site I.</a:t>
            </a:r>
          </a:p>
          <a:p>
            <a:r>
              <a:rPr lang="en-US" baseline="0" dirty="0" smtClean="0"/>
              <a:t>- The site is in a complex terrain environment and it is 8.5km wide and 13km long. We have 9 met masts installed all with class I sensors.</a:t>
            </a:r>
          </a:p>
          <a:p>
            <a:pPr marL="171450" indent="-171450">
              <a:buFontTx/>
              <a:buChar char="-"/>
            </a:pPr>
            <a:r>
              <a:rPr lang="en-US" dirty="0" smtClean="0"/>
              <a:t>The forest</a:t>
            </a:r>
            <a:r>
              <a:rPr lang="en-US" baseline="0" dirty="0" smtClean="0"/>
              <a:t> on this project is mostly uniform. That means not many clearings. However, the area where we have substantial clearings can be seen on this picture.</a:t>
            </a:r>
          </a:p>
          <a:p>
            <a:pPr marL="171450" indent="-171450">
              <a:buFontTx/>
              <a:buChar char="-"/>
            </a:pPr>
            <a:r>
              <a:rPr lang="en-US" baseline="0" dirty="0" smtClean="0"/>
              <a:t>As I said most of the forest is uniform without many clearings as on this picture.</a:t>
            </a:r>
          </a:p>
          <a:p>
            <a:pPr marL="171450" indent="-171450">
              <a:buFontTx/>
              <a:buChar char="-"/>
            </a:pPr>
            <a:r>
              <a:rPr lang="en-US" baseline="0" dirty="0" smtClean="0"/>
              <a:t>Some areas are a little bit more challenging with really high trees (about 20m) next to 5m trees as on this portion right here.</a:t>
            </a: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7</a:t>
            </a:fld>
            <a:endParaRPr lang="de-DE" dirty="0"/>
          </a:p>
        </p:txBody>
      </p:sp>
    </p:spTree>
    <p:extLst>
      <p:ext uri="{BB962C8B-B14F-4D97-AF65-F5344CB8AC3E}">
        <p14:creationId xmlns:p14="http://schemas.microsoft.com/office/powerpoint/2010/main" val="421439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have modeled the sites</a:t>
            </a:r>
            <a:r>
              <a:rPr lang="en-US" baseline="0" dirty="0" smtClean="0"/>
              <a:t> with different forest parameters. We haven’t included all on this presentation.</a:t>
            </a:r>
          </a:p>
          <a:p>
            <a:pPr marL="171450" indent="-171450">
              <a:buFontTx/>
              <a:buChar char="-"/>
            </a:pPr>
            <a:r>
              <a:rPr lang="en-US" baseline="0" dirty="0" smtClean="0"/>
              <a:t>Let’s take a look on the shear profiles.</a:t>
            </a:r>
          </a:p>
          <a:p>
            <a:pPr marL="171450" indent="-171450">
              <a:buFontTx/>
              <a:buChar char="-"/>
            </a:pPr>
            <a:r>
              <a:rPr lang="en-US" baseline="0" dirty="0" smtClean="0"/>
              <a:t>First, we used displacement height only and no forest model. We don’t have the information here but we did that using just CORINE data and we got very similar results, meaning that more accurate forest data without a forest model doesn’t do a good job.</a:t>
            </a:r>
          </a:p>
          <a:p>
            <a:pPr marL="171450" indent="-171450">
              <a:buFontTx/>
              <a:buChar char="-"/>
            </a:pPr>
            <a:r>
              <a:rPr lang="en-US" baseline="0" dirty="0" smtClean="0"/>
              <a:t>Second, we tried the forest model with different C2s. Remember that C2 is dependent upon height, leaf area index, and thrust coefficient. We actually calculated the C2 for the site and we found to be 0.13; however, as you see C2 = 0.05 fit the model the best.</a:t>
            </a:r>
          </a:p>
          <a:p>
            <a:endParaRPr lang="en-US" baseline="0" dirty="0" smtClean="0"/>
          </a:p>
        </p:txBody>
      </p:sp>
      <p:sp>
        <p:nvSpPr>
          <p:cNvPr id="4" name="Slide Number Placeholder 3"/>
          <p:cNvSpPr>
            <a:spLocks noGrp="1"/>
          </p:cNvSpPr>
          <p:nvPr>
            <p:ph type="sldNum" sz="quarter" idx="10"/>
          </p:nvPr>
        </p:nvSpPr>
        <p:spPr/>
        <p:txBody>
          <a:bodyPr/>
          <a:lstStyle/>
          <a:p>
            <a:fld id="{CEC6974F-3C9C-44C7-8DD3-1BF295C9E94D}" type="slidenum">
              <a:rPr lang="de-DE" smtClean="0"/>
              <a:pPr/>
              <a:t>8</a:t>
            </a:fld>
            <a:endParaRPr lang="de-DE" dirty="0"/>
          </a:p>
        </p:txBody>
      </p:sp>
    </p:spTree>
    <p:extLst>
      <p:ext uri="{BB962C8B-B14F-4D97-AF65-F5344CB8AC3E}">
        <p14:creationId xmlns:p14="http://schemas.microsoft.com/office/powerpoint/2010/main" val="289291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have the cross-prediction results for all masts on site. We see that C2 = 0.05 was the best one. It is interesting also, the displacement height did as well as the forest model. My recommendation is that if you can calculate C2 but always try to run with different constants around the calculated value in order to tune the model.</a:t>
            </a:r>
          </a:p>
          <a:p>
            <a:endParaRPr lang="en-US" baseline="0" dirty="0" smtClean="0"/>
          </a:p>
          <a:p>
            <a:r>
              <a:rPr lang="en-US" baseline="0" dirty="0" smtClean="0"/>
              <a:t>Also, you can see that mast 9 is not being captured well by the model. We saw no indication that this was related to the forest model but actually by the speed up factors in 5 sectors that were consistently over predicting which caused such large absolute errors. This sends a strong message. The absolute error for the project without mast 9 would have been 3.1%. That reinforces the argument to install additional masts in forested and complex sites.</a:t>
            </a:r>
            <a:endParaRPr lang="en-US" dirty="0"/>
          </a:p>
        </p:txBody>
      </p:sp>
      <p:sp>
        <p:nvSpPr>
          <p:cNvPr id="4" name="Slide Number Placeholder 3"/>
          <p:cNvSpPr>
            <a:spLocks noGrp="1"/>
          </p:cNvSpPr>
          <p:nvPr>
            <p:ph type="sldNum" sz="quarter" idx="10"/>
          </p:nvPr>
        </p:nvSpPr>
        <p:spPr/>
        <p:txBody>
          <a:bodyPr/>
          <a:lstStyle/>
          <a:p>
            <a:fld id="{CEC6974F-3C9C-44C7-8DD3-1BF295C9E94D}" type="slidenum">
              <a:rPr lang="de-DE" smtClean="0"/>
              <a:pPr/>
              <a:t>9</a:t>
            </a:fld>
            <a:endParaRPr lang="de-DE" dirty="0"/>
          </a:p>
        </p:txBody>
      </p:sp>
    </p:spTree>
    <p:extLst>
      <p:ext uri="{BB962C8B-B14F-4D97-AF65-F5344CB8AC3E}">
        <p14:creationId xmlns:p14="http://schemas.microsoft.com/office/powerpoint/2010/main" val="2913202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09600" y="3606800"/>
            <a:ext cx="6705600" cy="1181100"/>
          </a:xfrm>
        </p:spPr>
        <p:txBody>
          <a:bodyPr anchor="b" anchorCtr="0"/>
          <a:lstStyle>
            <a:lvl1pPr>
              <a:defRPr>
                <a:solidFill>
                  <a:srgbClr val="F21C0A"/>
                </a:solidFill>
              </a:defRPr>
            </a:lvl1pPr>
          </a:lstStyle>
          <a:p>
            <a:r>
              <a:rPr lang="en-US" smtClean="0"/>
              <a:t>Click to edit Master title style</a:t>
            </a:r>
            <a:endParaRPr lang="de-DE" dirty="0"/>
          </a:p>
        </p:txBody>
      </p:sp>
      <p:sp>
        <p:nvSpPr>
          <p:cNvPr id="3" name="Untertitel 2"/>
          <p:cNvSpPr>
            <a:spLocks noGrp="1"/>
          </p:cNvSpPr>
          <p:nvPr>
            <p:ph type="subTitle" idx="1"/>
          </p:nvPr>
        </p:nvSpPr>
        <p:spPr>
          <a:xfrm>
            <a:off x="609600" y="5035550"/>
            <a:ext cx="6705600" cy="457200"/>
          </a:xfrm>
        </p:spPr>
        <p:txBody>
          <a:bodyPr>
            <a:noAutofit/>
          </a:bodyPr>
          <a:lstStyle>
            <a:lvl1pPr marL="0" indent="0" algn="l">
              <a:lnSpc>
                <a:spcPts val="1800"/>
              </a:lnSpc>
              <a:buNone/>
              <a:defRPr sz="1400">
                <a:solidFill>
                  <a:srgbClr val="7676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pic>
        <p:nvPicPr>
          <p:cNvPr id="7" name="eon_logo1" descr="EON_MI_W.tif"/>
          <p:cNvPicPr>
            <a:picLocks noChangeAspect="1"/>
          </p:cNvPicPr>
          <p:nvPr/>
        </p:nvPicPr>
        <p:blipFill>
          <a:blip r:embed="rId2" cstate="print"/>
          <a:stretch>
            <a:fillRect/>
          </a:stretch>
        </p:blipFill>
        <p:spPr>
          <a:xfrm>
            <a:off x="7812087" y="6042025"/>
            <a:ext cx="1331976" cy="5394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666750"/>
            <a:ext cx="7924800" cy="609600"/>
          </a:xfrm>
        </p:spPr>
        <p:txBody>
          <a:bodyPr/>
          <a:lstStyle/>
          <a:p>
            <a:r>
              <a:rPr lang="en-US" smtClean="0"/>
              <a:t>Click to edit Master title style</a:t>
            </a:r>
            <a:endParaRPr lang="de-DE" dirty="0"/>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749DBC-5EFD-468C-9F9F-C80FB4A03599}"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666750"/>
            <a:ext cx="7924800" cy="609600"/>
          </a:xfrm>
        </p:spPr>
        <p:txBody>
          <a:bodyPr/>
          <a:lstStyle/>
          <a:p>
            <a:r>
              <a:rPr lang="en-US" smtClean="0"/>
              <a:t>Click to edit Master title style</a:t>
            </a:r>
            <a:endParaRPr lang="de-DE" dirty="0"/>
          </a:p>
        </p:txBody>
      </p:sp>
      <p:sp>
        <p:nvSpPr>
          <p:cNvPr id="3" name="Inhaltsplatzhalter 2"/>
          <p:cNvSpPr>
            <a:spLocks noGrp="1"/>
          </p:cNvSpPr>
          <p:nvPr>
            <p:ph sz="half" idx="1"/>
          </p:nvPr>
        </p:nvSpPr>
        <p:spPr>
          <a:xfrm>
            <a:off x="609600" y="1422400"/>
            <a:ext cx="3886200"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Inhaltsplatzhalter 3"/>
          <p:cNvSpPr>
            <a:spLocks noGrp="1"/>
          </p:cNvSpPr>
          <p:nvPr>
            <p:ph sz="half" idx="2"/>
          </p:nvPr>
        </p:nvSpPr>
        <p:spPr>
          <a:xfrm>
            <a:off x="4645025" y="1422400"/>
            <a:ext cx="3886200"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749DBC-5EFD-468C-9F9F-C80FB4A03599}"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666750"/>
            <a:ext cx="7924800" cy="609600"/>
          </a:xfrm>
        </p:spPr>
        <p:txBody>
          <a:bodyPr/>
          <a:lstStyle/>
          <a:p>
            <a:r>
              <a:rPr lang="en-US" smtClean="0"/>
              <a:t>Click to edit Master title style</a:t>
            </a:r>
            <a:endParaRPr lang="de-DE" dirty="0"/>
          </a:p>
        </p:txBody>
      </p:sp>
      <p:sp>
        <p:nvSpPr>
          <p:cNvPr id="3" name="Inhaltsplatzhalter 2"/>
          <p:cNvSpPr>
            <a:spLocks noGrp="1"/>
          </p:cNvSpPr>
          <p:nvPr>
            <p:ph sz="half" idx="1"/>
          </p:nvPr>
        </p:nvSpPr>
        <p:spPr>
          <a:xfrm>
            <a:off x="609601" y="1422400"/>
            <a:ext cx="2439987"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Inhaltsplatzhalter 3"/>
          <p:cNvSpPr>
            <a:spLocks noGrp="1"/>
          </p:cNvSpPr>
          <p:nvPr>
            <p:ph sz="half" idx="2"/>
          </p:nvPr>
        </p:nvSpPr>
        <p:spPr>
          <a:xfrm>
            <a:off x="3352801" y="1422400"/>
            <a:ext cx="2439987"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749DBC-5EFD-468C-9F9F-C80FB4A03599}" type="slidenum">
              <a:rPr lang="de-DE" smtClean="0"/>
              <a:pPr/>
              <a:t>‹#›</a:t>
            </a:fld>
            <a:endParaRPr lang="de-DE"/>
          </a:p>
        </p:txBody>
      </p:sp>
      <p:sp>
        <p:nvSpPr>
          <p:cNvPr id="8" name="Inhaltsplatzhalter 3"/>
          <p:cNvSpPr>
            <a:spLocks noGrp="1"/>
          </p:cNvSpPr>
          <p:nvPr>
            <p:ph sz="half" idx="13"/>
          </p:nvPr>
        </p:nvSpPr>
        <p:spPr>
          <a:xfrm>
            <a:off x="6096000" y="1422400"/>
            <a:ext cx="2439987"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666750"/>
            <a:ext cx="7924800" cy="609600"/>
          </a:xfrm>
        </p:spPr>
        <p:txBody>
          <a:bodyPr/>
          <a:lstStyle>
            <a:lvl1pPr>
              <a:defRPr/>
            </a:lvl1pPr>
          </a:lstStyle>
          <a:p>
            <a:r>
              <a:rPr lang="en-US" smtClean="0"/>
              <a:t>Click to edit Master title style</a:t>
            </a:r>
            <a:endParaRPr lang="de-DE" dirty="0"/>
          </a:p>
        </p:txBody>
      </p:sp>
      <p:sp>
        <p:nvSpPr>
          <p:cNvPr id="3" name="Textplatzhalter 2"/>
          <p:cNvSpPr>
            <a:spLocks noGrp="1"/>
          </p:cNvSpPr>
          <p:nvPr>
            <p:ph type="body" idx="1"/>
          </p:nvPr>
        </p:nvSpPr>
        <p:spPr>
          <a:xfrm>
            <a:off x="609600" y="1422400"/>
            <a:ext cx="3886200" cy="304800"/>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609600" y="1727200"/>
            <a:ext cx="3886200" cy="3911600"/>
          </a:xfrm>
        </p:spPr>
        <p:txBody>
          <a:bodyPr>
            <a:no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Textplatzhalter 4"/>
          <p:cNvSpPr>
            <a:spLocks noGrp="1"/>
          </p:cNvSpPr>
          <p:nvPr>
            <p:ph type="body" sz="quarter" idx="3"/>
          </p:nvPr>
        </p:nvSpPr>
        <p:spPr>
          <a:xfrm>
            <a:off x="4645025" y="1422400"/>
            <a:ext cx="3886200" cy="304800"/>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1727200"/>
            <a:ext cx="3886200" cy="3911600"/>
          </a:xfrm>
        </p:spPr>
        <p:txBody>
          <a:bodyPr>
            <a:no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B749DBC-5EFD-468C-9F9F-C80FB4A03599}"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dirty="0"/>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B749DBC-5EFD-468C-9F9F-C80FB4A03599}"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B749DBC-5EFD-468C-9F9F-C80FB4A03599}"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r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666750"/>
            <a:ext cx="7924800" cy="609600"/>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609601" y="1422400"/>
            <a:ext cx="2439987"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3352801" y="1422400"/>
            <a:ext cx="2439987"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749DBC-5EFD-468C-9F9F-C80FB4A03599}" type="slidenum">
              <a:rPr lang="de-DE" smtClean="0"/>
              <a:pPr/>
              <a:t>‹#›</a:t>
            </a:fld>
            <a:endParaRPr lang="de-DE"/>
          </a:p>
        </p:txBody>
      </p:sp>
      <p:sp>
        <p:nvSpPr>
          <p:cNvPr id="8" name="Inhaltsplatzhalter 3"/>
          <p:cNvSpPr>
            <a:spLocks noGrp="1"/>
          </p:cNvSpPr>
          <p:nvPr>
            <p:ph sz="half" idx="13"/>
          </p:nvPr>
        </p:nvSpPr>
        <p:spPr>
          <a:xfrm>
            <a:off x="6096000" y="1422400"/>
            <a:ext cx="2439987" cy="42164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666750"/>
            <a:ext cx="7924800" cy="6096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609600" y="1422400"/>
            <a:ext cx="7924800" cy="4216400"/>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5" name="Fußzeilenplatzhalter 4"/>
          <p:cNvSpPr>
            <a:spLocks noGrp="1"/>
          </p:cNvSpPr>
          <p:nvPr>
            <p:ph type="ftr" sz="quarter" idx="3"/>
          </p:nvPr>
        </p:nvSpPr>
        <p:spPr>
          <a:xfrm>
            <a:off x="815975" y="6403340"/>
            <a:ext cx="6553200" cy="190500"/>
          </a:xfrm>
          <a:prstGeom prst="rect">
            <a:avLst/>
          </a:prstGeom>
        </p:spPr>
        <p:txBody>
          <a:bodyPr vert="horz" lIns="0" tIns="0" rIns="0" bIns="0" rtlCol="0" anchor="b" anchorCtr="0"/>
          <a:lstStyle>
            <a:lvl1pPr algn="l">
              <a:lnSpc>
                <a:spcPts val="800"/>
              </a:lnSpc>
              <a:defRPr sz="600">
                <a:solidFill>
                  <a:schemeClr val="tx1">
                    <a:tint val="75000"/>
                  </a:schemeClr>
                </a:solidFill>
                <a:latin typeface="Arial"/>
              </a:defRPr>
            </a:lvl1pPr>
          </a:lstStyle>
          <a:p>
            <a:endParaRPr lang="de-DE" dirty="0"/>
          </a:p>
        </p:txBody>
      </p:sp>
      <p:sp>
        <p:nvSpPr>
          <p:cNvPr id="6" name="Foliennummernplatzhalter 5"/>
          <p:cNvSpPr>
            <a:spLocks noGrp="1"/>
          </p:cNvSpPr>
          <p:nvPr>
            <p:ph type="sldNum" sz="quarter" idx="4"/>
          </p:nvPr>
        </p:nvSpPr>
        <p:spPr>
          <a:xfrm>
            <a:off x="609600" y="6403340"/>
            <a:ext cx="173037" cy="190500"/>
          </a:xfrm>
          <a:prstGeom prst="rect">
            <a:avLst/>
          </a:prstGeom>
        </p:spPr>
        <p:txBody>
          <a:bodyPr vert="horz" lIns="0" tIns="0" rIns="0" bIns="0" rtlCol="0" anchor="b" anchorCtr="0"/>
          <a:lstStyle>
            <a:lvl1pPr algn="l">
              <a:lnSpc>
                <a:spcPts val="800"/>
              </a:lnSpc>
              <a:defRPr sz="600">
                <a:solidFill>
                  <a:schemeClr val="tx1">
                    <a:tint val="75000"/>
                  </a:schemeClr>
                </a:solidFill>
                <a:latin typeface="Arial"/>
              </a:defRPr>
            </a:lvl1pPr>
          </a:lstStyle>
          <a:p>
            <a:fld id="{9B749DBC-5EFD-468C-9F9F-C80FB4A03599}" type="slidenum">
              <a:rPr lang="de-DE" smtClean="0"/>
              <a:pPr/>
              <a:t>‹#›</a:t>
            </a:fld>
            <a:endParaRPr lang="de-DE" dirty="0"/>
          </a:p>
        </p:txBody>
      </p:sp>
      <p:pic>
        <p:nvPicPr>
          <p:cNvPr id="7" name="eon_logo2" descr="EON_MI_W.tif"/>
          <p:cNvPicPr>
            <a:picLocks noChangeAspect="1"/>
          </p:cNvPicPr>
          <p:nvPr/>
        </p:nvPicPr>
        <p:blipFill>
          <a:blip r:embed="rId10" cstate="print"/>
          <a:stretch>
            <a:fillRect/>
          </a:stretch>
        </p:blipFill>
        <p:spPr>
          <a:xfrm>
            <a:off x="7812087" y="6042025"/>
            <a:ext cx="1331976" cy="539496"/>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6" r:id="rId8"/>
  </p:sldLayoutIdLst>
  <p:hf hdr="0" ftr="0" dt="0"/>
  <p:txStyles>
    <p:titleStyle>
      <a:lvl1pPr algn="l" defTabSz="914400" rtl="0" eaLnBrk="1" latinLnBrk="0" hangingPunct="1">
        <a:lnSpc>
          <a:spcPts val="3100"/>
        </a:lnSpc>
        <a:spcBef>
          <a:spcPct val="0"/>
        </a:spcBef>
        <a:buNone/>
        <a:defRPr sz="2500" kern="1200">
          <a:solidFill>
            <a:srgbClr val="F21C0A"/>
          </a:solidFill>
          <a:latin typeface="+mj-lt"/>
          <a:ea typeface="+mj-ea"/>
          <a:cs typeface="+mj-cs"/>
        </a:defRPr>
      </a:lvl1pPr>
    </p:titleStyle>
    <p:bodyStyle>
      <a:lvl1pPr marL="0"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1pPr>
      <a:lvl2pPr marL="207963" indent="-206375"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2pPr>
      <a:lvl3pPr marL="209550"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3pPr>
      <a:lvl4pPr marL="412750" indent="-201613"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4pPr>
      <a:lvl5pPr marL="414338" indent="0" algn="l" defTabSz="914400" rtl="0" eaLnBrk="1" latinLnBrk="0" hangingPunct="1">
        <a:lnSpc>
          <a:spcPts val="2400"/>
        </a:lnSpc>
        <a:spcBef>
          <a:spcPts val="0"/>
        </a:spcBef>
        <a:buFont typeface="Arial" pitchFamily="34" charset="0"/>
        <a:buNone/>
        <a:defRPr sz="1800" kern="1200" baseline="0">
          <a:solidFill>
            <a:schemeClr val="tx1"/>
          </a:solidFill>
          <a:latin typeface="+mn-lt"/>
          <a:ea typeface="+mn-ea"/>
          <a:cs typeface="+mn-cs"/>
        </a:defRPr>
      </a:lvl5pPr>
      <a:lvl6pPr marL="617538" indent="-203200"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6pPr>
      <a:lvl7pPr marL="617538"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7pPr>
      <a:lvl8pPr marL="820738" indent="-203200"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8pPr>
      <a:lvl9pPr marL="820738"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wmf"/><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wm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606800"/>
            <a:ext cx="6705600" cy="11811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b="1" dirty="0"/>
              <a:t>Validation of CFD based forest modeling for large forested areas with many measurement masts</a:t>
            </a:r>
            <a:r>
              <a:rPr lang="en-US" dirty="0"/>
              <a:t/>
            </a:r>
            <a:br>
              <a:rPr lang="en-US" dirty="0"/>
            </a:br>
            <a:endParaRPr lang="en-US" dirty="0">
              <a:latin typeface="Arial"/>
            </a:endParaRPr>
          </a:p>
        </p:txBody>
      </p:sp>
      <p:sp>
        <p:nvSpPr>
          <p:cNvPr id="3" name="Subtitle 2"/>
          <p:cNvSpPr>
            <a:spLocks noGrp="1"/>
          </p:cNvSpPr>
          <p:nvPr>
            <p:ph type="subTitle" idx="1"/>
          </p:nvPr>
        </p:nvSpPr>
        <p:spPr>
          <a:xfrm>
            <a:off x="609600" y="5035550"/>
            <a:ext cx="6705600" cy="4572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r>
              <a:rPr lang="en-US" b="1" dirty="0"/>
              <a:t>Gibson Kersting</a:t>
            </a:r>
            <a:r>
              <a:rPr lang="en-US" dirty="0"/>
              <a:t> E.ON Climate &amp; Renewables, United States </a:t>
            </a:r>
            <a:r>
              <a:rPr lang="en-US" dirty="0" smtClean="0"/>
              <a:t>,</a:t>
            </a:r>
          </a:p>
          <a:p>
            <a:r>
              <a:rPr lang="en-US" dirty="0" smtClean="0">
                <a:latin typeface="Arial"/>
              </a:rPr>
              <a:t>Catherine Meissner</a:t>
            </a:r>
            <a:r>
              <a:rPr lang="en-US" dirty="0"/>
              <a:t>, Matteo Mana, </a:t>
            </a:r>
            <a:r>
              <a:rPr lang="en-US" dirty="0" smtClean="0"/>
              <a:t>WindSim </a:t>
            </a:r>
            <a:r>
              <a:rPr lang="en-US" dirty="0" smtClean="0">
                <a:latin typeface="Arial"/>
              </a:rPr>
              <a:t>AS, Norway</a:t>
            </a: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605"/>
    </mc:Choice>
    <mc:Fallback xmlns="">
      <p:transition spd="slow" advTm="16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8580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Validation Site II</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10</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8" y="1442048"/>
            <a:ext cx="2942597" cy="347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Left-Right Arrow 27"/>
          <p:cNvSpPr/>
          <p:nvPr/>
        </p:nvSpPr>
        <p:spPr>
          <a:xfrm>
            <a:off x="104087" y="1162309"/>
            <a:ext cx="2844800" cy="218139"/>
          </a:xfrm>
          <a:prstGeom prst="leftRightArrow">
            <a:avLst/>
          </a:prstGeom>
          <a:solidFill>
            <a:srgbClr val="F21C0A"/>
          </a:solidFill>
          <a:ln>
            <a:solidFill>
              <a:srgbClr val="F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
        <p:nvSpPr>
          <p:cNvPr id="29" name="Up-Down Arrow 28"/>
          <p:cNvSpPr/>
          <p:nvPr/>
        </p:nvSpPr>
        <p:spPr>
          <a:xfrm>
            <a:off x="3028262" y="1416648"/>
            <a:ext cx="254000" cy="3497773"/>
          </a:xfrm>
          <a:prstGeom prst="upDownArrow">
            <a:avLst/>
          </a:prstGeom>
          <a:solidFill>
            <a:srgbClr val="F21C0A"/>
          </a:solidFill>
          <a:ln>
            <a:solidFill>
              <a:srgbClr val="F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
        <p:nvSpPr>
          <p:cNvPr id="33" name="TextBox 32"/>
          <p:cNvSpPr txBox="1"/>
          <p:nvPr/>
        </p:nvSpPr>
        <p:spPr>
          <a:xfrm>
            <a:off x="180991" y="5041779"/>
            <a:ext cx="1422400" cy="218008"/>
          </a:xfrm>
          <a:prstGeom prst="rect">
            <a:avLst/>
          </a:prstGeom>
          <a:noFill/>
        </p:spPr>
        <p:txBody>
          <a:bodyPr vert="horz" wrap="square" lIns="0" tIns="0" rIns="0" bIns="0" rtlCol="0" anchor="t">
            <a:spAutoFit/>
          </a:bodyPr>
          <a:lstStyle/>
          <a:p>
            <a:pPr marL="203200" indent="-203200">
              <a:lnSpc>
                <a:spcPts val="1700"/>
              </a:lnSpc>
              <a:buClr>
                <a:srgbClr val="F21C0A"/>
              </a:buClr>
              <a:buSzPct val="100000"/>
              <a:buFont typeface="Wingdings"/>
              <a:buChar char=""/>
            </a:pPr>
            <a:r>
              <a:rPr lang="en-US" sz="1400" dirty="0" smtClean="0"/>
              <a:t>13 km wide</a:t>
            </a:r>
          </a:p>
        </p:txBody>
      </p:sp>
      <p:sp>
        <p:nvSpPr>
          <p:cNvPr id="34" name="Rectangle 33"/>
          <p:cNvSpPr/>
          <p:nvPr/>
        </p:nvSpPr>
        <p:spPr>
          <a:xfrm>
            <a:off x="101385" y="5259787"/>
            <a:ext cx="1371600" cy="310341"/>
          </a:xfrm>
          <a:prstGeom prst="rect">
            <a:avLst/>
          </a:prstGeom>
        </p:spPr>
        <p:txBody>
          <a:bodyPr wrap="square">
            <a:spAutoFit/>
          </a:bodyPr>
          <a:lstStyle/>
          <a:p>
            <a:pPr marL="203200" indent="-203200">
              <a:lnSpc>
                <a:spcPts val="1700"/>
              </a:lnSpc>
              <a:buClr>
                <a:srgbClr val="F21C0A"/>
              </a:buClr>
              <a:buSzPct val="100000"/>
              <a:buFont typeface="Wingdings"/>
              <a:buChar char=""/>
            </a:pPr>
            <a:r>
              <a:rPr lang="en-US" sz="1400" dirty="0"/>
              <a:t>2</a:t>
            </a:r>
            <a:r>
              <a:rPr lang="en-US" sz="1400" dirty="0" smtClean="0"/>
              <a:t>1 </a:t>
            </a:r>
            <a:r>
              <a:rPr lang="en-US" sz="1400" dirty="0"/>
              <a:t>km </a:t>
            </a:r>
            <a:r>
              <a:rPr lang="en-US" sz="1400" dirty="0" smtClean="0"/>
              <a:t>long</a:t>
            </a:r>
            <a:endParaRPr lang="en-US" sz="1400" dirty="0"/>
          </a:p>
        </p:txBody>
      </p:sp>
      <p:sp>
        <p:nvSpPr>
          <p:cNvPr id="35" name="Rectangle 34"/>
          <p:cNvSpPr/>
          <p:nvPr/>
        </p:nvSpPr>
        <p:spPr>
          <a:xfrm>
            <a:off x="86749" y="5542250"/>
            <a:ext cx="4048126" cy="528350"/>
          </a:xfrm>
          <a:prstGeom prst="rect">
            <a:avLst/>
          </a:prstGeom>
        </p:spPr>
        <p:txBody>
          <a:bodyPr wrap="square">
            <a:spAutoFit/>
          </a:bodyPr>
          <a:lstStyle/>
          <a:p>
            <a:pPr marL="203200" indent="-203200">
              <a:lnSpc>
                <a:spcPts val="1700"/>
              </a:lnSpc>
              <a:buClr>
                <a:srgbClr val="F21C0A"/>
              </a:buClr>
              <a:buSzPct val="100000"/>
              <a:buFont typeface="Wingdings"/>
              <a:buChar char=""/>
            </a:pPr>
            <a:r>
              <a:rPr lang="en-US" sz="1400" dirty="0" smtClean="0"/>
              <a:t>6 </a:t>
            </a:r>
            <a:r>
              <a:rPr lang="en-US" sz="1400" dirty="0"/>
              <a:t>met masts (</a:t>
            </a:r>
            <a:r>
              <a:rPr lang="en-US" sz="1400" dirty="0" smtClean="0"/>
              <a:t>at least 100m high </a:t>
            </a:r>
            <a:r>
              <a:rPr lang="en-US" sz="1400" dirty="0"/>
              <a:t>equipped with class I </a:t>
            </a:r>
            <a:r>
              <a:rPr lang="en-US" sz="1400" dirty="0" smtClean="0"/>
              <a:t>sensors) and 1 LiDAR</a:t>
            </a:r>
            <a:endParaRPr lang="en-US" sz="1400" dirty="0"/>
          </a:p>
        </p:txBody>
      </p:sp>
      <p:pic>
        <p:nvPicPr>
          <p:cNvPr id="36"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255917" y="77882"/>
            <a:ext cx="2864480" cy="1955800"/>
          </a:xfrm>
        </p:spPr>
      </p:pic>
      <p:pic>
        <p:nvPicPr>
          <p:cNvPr id="37" name="Bildobjekt 4"/>
          <p:cNvPicPr>
            <a:picLocks noChangeAspect="1"/>
          </p:cNvPicPr>
          <p:nvPr/>
        </p:nvPicPr>
        <p:blipFill>
          <a:blip r:embed="rId6" cstate="print">
            <a:extLst>
              <a:ext uri="{28A0092B-C50C-407E-A947-70E740481C1C}">
                <a14:useLocalDpi xmlns:a14="http://schemas.microsoft.com/office/drawing/2010/main" val="0"/>
              </a:ext>
            </a:extLst>
          </a:blip>
          <a:srcRect t="16696" b="22296"/>
          <a:stretch>
            <a:fillRect/>
          </a:stretch>
        </p:blipFill>
        <p:spPr bwMode="auto">
          <a:xfrm>
            <a:off x="6255917" y="2057400"/>
            <a:ext cx="2869498" cy="193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8103" y="1442048"/>
            <a:ext cx="2844799" cy="346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0301" y="4074518"/>
            <a:ext cx="2875114" cy="193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a:off x="4776608" y="2260600"/>
            <a:ext cx="2741792" cy="26420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240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out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7924800" cy="609600"/>
          </a:xfrm>
        </p:spPr>
        <p:txBody>
          <a:bodyPr/>
          <a:lstStyle/>
          <a:p>
            <a:r>
              <a:rPr lang="en-US" dirty="0" smtClean="0"/>
              <a:t>Validation Site II</a:t>
            </a:r>
            <a:endParaRPr lang="en-US" dirty="0"/>
          </a:p>
        </p:txBody>
      </p:sp>
      <p:sp>
        <p:nvSpPr>
          <p:cNvPr id="4" name="Slide Number Placeholder 3"/>
          <p:cNvSpPr>
            <a:spLocks noGrp="1"/>
          </p:cNvSpPr>
          <p:nvPr>
            <p:ph type="sldNum" sz="quarter" idx="12"/>
          </p:nvPr>
        </p:nvSpPr>
        <p:spPr/>
        <p:txBody>
          <a:bodyPr/>
          <a:lstStyle/>
          <a:p>
            <a:fld id="{9B749DBC-5EFD-468C-9F9F-C80FB4A03599}" type="slidenum">
              <a:rPr lang="de-DE" smtClean="0"/>
              <a:pPr/>
              <a:t>11</a:t>
            </a:fld>
            <a:endParaRPr lang="de-DE"/>
          </a:p>
        </p:txBody>
      </p:sp>
      <p:sp>
        <p:nvSpPr>
          <p:cNvPr id="5" name="TextBox 4"/>
          <p:cNvSpPr txBox="1"/>
          <p:nvPr/>
        </p:nvSpPr>
        <p:spPr>
          <a:xfrm>
            <a:off x="1066799" y="2984602"/>
            <a:ext cx="279400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Displacement height only</a:t>
            </a:r>
          </a:p>
        </p:txBody>
      </p:sp>
      <p:sp>
        <p:nvSpPr>
          <p:cNvPr id="11" name="TextBox 10"/>
          <p:cNvSpPr txBox="1"/>
          <p:nvPr/>
        </p:nvSpPr>
        <p:spPr>
          <a:xfrm>
            <a:off x="1292920" y="5562936"/>
            <a:ext cx="234175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Forest model C2 = 0.5</a:t>
            </a:r>
          </a:p>
        </p:txBody>
      </p:sp>
      <p:sp>
        <p:nvSpPr>
          <p:cNvPr id="12" name="TextBox 11"/>
          <p:cNvSpPr txBox="1"/>
          <p:nvPr/>
        </p:nvSpPr>
        <p:spPr>
          <a:xfrm>
            <a:off x="5334000" y="5562936"/>
            <a:ext cx="234175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Forest model C2 = 0.05</a:t>
            </a:r>
          </a:p>
        </p:txBody>
      </p:sp>
      <p:sp>
        <p:nvSpPr>
          <p:cNvPr id="13" name="TextBox 12"/>
          <p:cNvSpPr txBox="1"/>
          <p:nvPr/>
        </p:nvSpPr>
        <p:spPr>
          <a:xfrm>
            <a:off x="5333999" y="2984602"/>
            <a:ext cx="234175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Forest model C2 = 0.1</a:t>
            </a:r>
          </a:p>
        </p:txBody>
      </p:sp>
      <p:pic>
        <p:nvPicPr>
          <p:cNvPr id="1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54" y="804745"/>
            <a:ext cx="3445828" cy="206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53" y="3425283"/>
            <a:ext cx="3463729" cy="208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804745"/>
            <a:ext cx="3463729" cy="205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3417" y="3434440"/>
            <a:ext cx="3482312" cy="208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5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fade">
                                      <p:cBhvr>
                                        <p:cTn id="31" dur="500"/>
                                        <p:tgtEl>
                                          <p:spTgt spid="20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Validation Site II</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12</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
          </p:nvPr>
        </p:nvSpPr>
        <p:spPr>
          <a:xfrm>
            <a:off x="587440" y="2616200"/>
            <a:ext cx="7924800" cy="381000"/>
          </a:xfrm>
        </p:spPr>
        <p:txBody>
          <a:bodyPr/>
          <a:lstStyle/>
          <a:p>
            <a:pPr algn="ctr"/>
            <a:r>
              <a:rPr lang="nb-NO" dirty="0" smtClean="0"/>
              <a:t>Cross Prediction results neutral simulation C2= 0.5 for all forest types</a:t>
            </a:r>
          </a:p>
          <a:p>
            <a:pPr algn="ctr"/>
            <a:endParaRPr lang="nb-NO" dirty="0"/>
          </a:p>
          <a:p>
            <a:pPr algn="ctr"/>
            <a:endParaRPr lang="nb-NO" dirty="0" smtClean="0"/>
          </a:p>
          <a:p>
            <a:pPr algn="ctr"/>
            <a:endParaRPr lang="nb-NO" dirty="0"/>
          </a:p>
          <a:p>
            <a:pPr algn="ctr"/>
            <a:endParaRPr lang="nb-NO" dirty="0" smtClean="0"/>
          </a:p>
          <a:p>
            <a:pPr algn="ctr"/>
            <a:endParaRPr lang="nb-NO" dirty="0"/>
          </a:p>
          <a:p>
            <a:pPr algn="ctr"/>
            <a:endParaRPr lang="nb-NO" dirty="0" smtClean="0"/>
          </a:p>
          <a:p>
            <a:pPr algn="ctr"/>
            <a:endParaRPr lang="nb-NO" dirty="0"/>
          </a:p>
          <a:p>
            <a:pPr algn="ctr"/>
            <a:endParaRPr lang="nb-NO" dirty="0" smtClean="0"/>
          </a:p>
          <a:p>
            <a:pPr algn="ctr"/>
            <a:endParaRPr lang="nb-NO" dirty="0"/>
          </a:p>
          <a:p>
            <a:pPr algn="ctr"/>
            <a:r>
              <a:rPr lang="nb-NO" dirty="0" smtClean="0"/>
              <a:t>Met Mast 3 seems to be not well described by the CFD model</a:t>
            </a:r>
            <a:endParaRPr lang="nb-NO" dirty="0"/>
          </a:p>
        </p:txBody>
      </p:sp>
      <p:graphicFrame>
        <p:nvGraphicFramePr>
          <p:cNvPr id="7" name="Table 6"/>
          <p:cNvGraphicFramePr>
            <a:graphicFrameLocks noGrp="1"/>
          </p:cNvGraphicFramePr>
          <p:nvPr>
            <p:extLst>
              <p:ext uri="{D42A27DB-BD31-4B8C-83A1-F6EECF244321}">
                <p14:modId xmlns:p14="http://schemas.microsoft.com/office/powerpoint/2010/main" val="1135828996"/>
              </p:ext>
            </p:extLst>
          </p:nvPr>
        </p:nvGraphicFramePr>
        <p:xfrm>
          <a:off x="2997785" y="1447800"/>
          <a:ext cx="3555415" cy="952500"/>
        </p:xfrm>
        <a:graphic>
          <a:graphicData uri="http://schemas.openxmlformats.org/drawingml/2006/table">
            <a:tbl>
              <a:tblPr>
                <a:tableStyleId>{69C7853C-536D-4A76-A0AE-DD22124D55A5}</a:tableStyleId>
              </a:tblPr>
              <a:tblGrid>
                <a:gridCol w="1696162"/>
                <a:gridCol w="1859253"/>
              </a:tblGrid>
              <a:tr h="190500">
                <a:tc>
                  <a:txBody>
                    <a:bodyPr/>
                    <a:lstStyle/>
                    <a:p>
                      <a:pPr algn="ctr" fontAlgn="ctr"/>
                      <a:r>
                        <a:rPr lang="en-US" sz="1100" u="none" strike="noStrike" dirty="0">
                          <a:effectLst/>
                        </a:rPr>
                        <a:t>Forest parameter</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Average absolute </a:t>
                      </a:r>
                      <a:r>
                        <a:rPr lang="en-US" sz="1100" u="none" strike="noStrike" dirty="0" smtClean="0">
                          <a:effectLst/>
                        </a:rPr>
                        <a:t>error [%]</a:t>
                      </a:r>
                      <a:endParaRPr lang="en-US" sz="1100" b="1" i="0" u="none" strike="noStrike" dirty="0">
                        <a:solidFill>
                          <a:srgbClr val="000000"/>
                        </a:solidFill>
                        <a:effectLst/>
                        <a:latin typeface="Calibri"/>
                      </a:endParaRPr>
                    </a:p>
                  </a:txBody>
                  <a:tcPr marL="9525" marR="9525" marT="9525" marB="0" anchor="ctr"/>
                </a:tc>
              </a:tr>
              <a:tr h="190500">
                <a:tc>
                  <a:txBody>
                    <a:bodyPr/>
                    <a:lstStyle/>
                    <a:p>
                      <a:pPr algn="ctr" fontAlgn="ctr"/>
                      <a:r>
                        <a:rPr lang="en-US" sz="1100" u="none" strike="noStrike">
                          <a:effectLst/>
                        </a:rPr>
                        <a:t>C2 = 0.05</a:t>
                      </a:r>
                      <a:endParaRPr lang="en-US" sz="1100" b="1"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smtClean="0">
                          <a:effectLst/>
                        </a:rPr>
                        <a:t>9.20</a:t>
                      </a:r>
                      <a:endParaRPr lang="en-US" sz="1100" b="1" i="0" u="none" strike="noStrike" dirty="0">
                        <a:solidFill>
                          <a:srgbClr val="000000"/>
                        </a:solidFill>
                        <a:effectLst/>
                        <a:latin typeface="Calibri"/>
                      </a:endParaRPr>
                    </a:p>
                  </a:txBody>
                  <a:tcPr marL="9525" marR="9525" marT="9525" marB="0" anchor="ctr"/>
                </a:tc>
              </a:tr>
              <a:tr h="190500">
                <a:tc>
                  <a:txBody>
                    <a:bodyPr/>
                    <a:lstStyle/>
                    <a:p>
                      <a:pPr algn="ctr" fontAlgn="ctr"/>
                      <a:r>
                        <a:rPr lang="en-US" sz="1100" u="none" strike="noStrike" dirty="0">
                          <a:effectLst/>
                        </a:rPr>
                        <a:t>C2 = 0.1</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dirty="0" smtClean="0">
                          <a:effectLst/>
                        </a:rPr>
                        <a:t>9.46</a:t>
                      </a:r>
                      <a:endParaRPr lang="en-US" sz="1100" b="1" i="0" u="none" strike="noStrike" dirty="0">
                        <a:solidFill>
                          <a:srgbClr val="000000"/>
                        </a:solidFill>
                        <a:effectLst/>
                        <a:latin typeface="Calibri"/>
                      </a:endParaRPr>
                    </a:p>
                  </a:txBody>
                  <a:tcPr marL="9525" marR="9525" marT="9525" marB="0" anchor="ctr"/>
                </a:tc>
              </a:tr>
              <a:tr h="190500">
                <a:tc>
                  <a:txBody>
                    <a:bodyPr/>
                    <a:lstStyle/>
                    <a:p>
                      <a:pPr algn="ctr" fontAlgn="ctr"/>
                      <a:r>
                        <a:rPr lang="en-US" sz="1100" u="none" strike="noStrike">
                          <a:effectLst/>
                        </a:rPr>
                        <a:t>C2 = 0.5</a:t>
                      </a:r>
                      <a:endParaRPr lang="en-US" sz="1100" b="1"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smtClean="0">
                          <a:effectLst/>
                        </a:rPr>
                        <a:t>4.39</a:t>
                      </a:r>
                      <a:endParaRPr lang="en-US" sz="1100" b="1" i="0" u="none" strike="noStrike" dirty="0">
                        <a:solidFill>
                          <a:srgbClr val="000000"/>
                        </a:solidFill>
                        <a:effectLst/>
                        <a:latin typeface="Calibri"/>
                      </a:endParaRPr>
                    </a:p>
                  </a:txBody>
                  <a:tcPr marL="9525" marR="9525" marT="9525" marB="0" anchor="ctr"/>
                </a:tc>
              </a:tr>
              <a:tr h="190500">
                <a:tc>
                  <a:txBody>
                    <a:bodyPr/>
                    <a:lstStyle/>
                    <a:p>
                      <a:pPr algn="ctr" fontAlgn="ctr"/>
                      <a:r>
                        <a:rPr lang="en-US" sz="1100" u="none" strike="noStrike">
                          <a:effectLst/>
                        </a:rPr>
                        <a:t>Displacement Height</a:t>
                      </a:r>
                      <a:endParaRPr lang="en-US" sz="1100" b="1" i="0" u="none" strike="noStrike">
                        <a:solidFill>
                          <a:srgbClr val="000000"/>
                        </a:solidFill>
                        <a:effectLst/>
                        <a:latin typeface="Calibri"/>
                      </a:endParaRPr>
                    </a:p>
                  </a:txBody>
                  <a:tcPr marL="9525" marR="9525" marT="9525" marB="0" anchor="ctr"/>
                </a:tc>
                <a:tc>
                  <a:txBody>
                    <a:bodyPr/>
                    <a:lstStyle/>
                    <a:p>
                      <a:pPr algn="ctr" fontAlgn="ctr"/>
                      <a:r>
                        <a:rPr lang="en-US" sz="1100" b="0" i="0" u="none" strike="noStrike" dirty="0" smtClean="0">
                          <a:solidFill>
                            <a:schemeClr val="dk1"/>
                          </a:solidFill>
                          <a:effectLst/>
                          <a:latin typeface="+mn-lt"/>
                        </a:rPr>
                        <a:t>4.93</a:t>
                      </a:r>
                      <a:endParaRPr lang="en-US" sz="1100" b="1" i="0" u="none" strike="noStrike" dirty="0">
                        <a:solidFill>
                          <a:srgbClr val="000000"/>
                        </a:solidFill>
                        <a:effectLst/>
                        <a:latin typeface="Calibri"/>
                      </a:endParaRPr>
                    </a:p>
                  </a:txBody>
                  <a:tcPr marL="9525" marR="9525" marT="9525" marB="0" anchor="ctr"/>
                </a:tc>
              </a:tr>
            </a:tbl>
          </a:graphicData>
        </a:graphic>
      </p:graphicFrame>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3175000"/>
            <a:ext cx="584848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0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Atmospheric stability</a:t>
            </a:r>
            <a:endParaRPr lang="en-US" dirty="0">
              <a:latin typeface="Arial"/>
            </a:endParaRPr>
          </a:p>
        </p:txBody>
      </p:sp>
      <p:sp>
        <p:nvSpPr>
          <p:cNvPr id="3" name="Content Placeholder 2"/>
          <p:cNvSpPr>
            <a:spLocks noGrp="1"/>
          </p:cNvSpPr>
          <p:nvPr>
            <p:ph idx="1"/>
          </p:nvPr>
        </p:nvSpPr>
        <p:spPr>
          <a:xfrm>
            <a:off x="609600" y="1422400"/>
            <a:ext cx="7924800" cy="45974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lvl="1"/>
            <a:r>
              <a:rPr lang="en-US" dirty="0" smtClean="0">
                <a:latin typeface="Arial"/>
              </a:rPr>
              <a:t>Why does it matter and how we obtain good information?</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13</a:t>
            </a:fld>
            <a:endParaRPr lang="de-DE">
              <a:solidFill>
                <a:srgbClr val="000000"/>
              </a:solidFill>
            </a:endParaRPr>
          </a:p>
        </p:txBody>
      </p:sp>
      <p:sp>
        <p:nvSpPr>
          <p:cNvPr id="90" name="Content Placeholder 2"/>
          <p:cNvSpPr txBox="1">
            <a:spLocks/>
          </p:cNvSpPr>
          <p:nvPr/>
        </p:nvSpPr>
        <p:spPr>
          <a:xfrm>
            <a:off x="4521200" y="2057400"/>
            <a:ext cx="4064000" cy="38354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vert="horz" lIns="0" tIns="0" rIns="0" bIns="0" rtlCol="0">
            <a:noAutofit/>
          </a:bodyPr>
          <a:lstStyle>
            <a:lvl1pPr marL="0"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1pPr>
            <a:lvl2pPr marL="207963" indent="-206375"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2pPr>
            <a:lvl3pPr marL="209550"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3pPr>
            <a:lvl4pPr marL="412750" indent="-201613"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4pPr>
            <a:lvl5pPr marL="414338" indent="0" algn="l" defTabSz="914400" rtl="0" eaLnBrk="1" latinLnBrk="0" hangingPunct="1">
              <a:lnSpc>
                <a:spcPts val="2400"/>
              </a:lnSpc>
              <a:spcBef>
                <a:spcPts val="0"/>
              </a:spcBef>
              <a:buFont typeface="Arial" pitchFamily="34" charset="0"/>
              <a:buNone/>
              <a:defRPr sz="1800" kern="1200" baseline="0">
                <a:solidFill>
                  <a:schemeClr val="tx1"/>
                </a:solidFill>
                <a:latin typeface="+mn-lt"/>
                <a:ea typeface="+mn-ea"/>
                <a:cs typeface="+mn-cs"/>
              </a:defRPr>
            </a:lvl5pPr>
            <a:lvl6pPr marL="617538" indent="-203200"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6pPr>
            <a:lvl7pPr marL="617538"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7pPr>
            <a:lvl8pPr marL="820738" indent="-203200" algn="l" defTabSz="914400" rtl="0" eaLnBrk="1" latinLnBrk="0" hangingPunct="1">
              <a:lnSpc>
                <a:spcPts val="2400"/>
              </a:lnSpc>
              <a:spcBef>
                <a:spcPts val="0"/>
              </a:spcBef>
              <a:buClr>
                <a:srgbClr val="F21C0A"/>
              </a:buClr>
              <a:buFont typeface="Wingdings" pitchFamily="2" charset="2"/>
              <a:buChar char=""/>
              <a:defRPr sz="1800" kern="1200">
                <a:solidFill>
                  <a:schemeClr val="tx1"/>
                </a:solidFill>
                <a:latin typeface="+mn-lt"/>
                <a:ea typeface="+mn-ea"/>
                <a:cs typeface="+mn-cs"/>
              </a:defRPr>
            </a:lvl8pPr>
            <a:lvl9pPr marL="820738" indent="0" algn="l" defTabSz="914400" rtl="0" eaLnBrk="1" latinLnBrk="0" hangingPunct="1">
              <a:lnSpc>
                <a:spcPts val="2400"/>
              </a:lnSpc>
              <a:spcBef>
                <a:spcPts val="0"/>
              </a:spcBef>
              <a:buFont typeface="Arial" pitchFamily="34" charset="0"/>
              <a:buNone/>
              <a:defRPr sz="1800" kern="1200">
                <a:solidFill>
                  <a:schemeClr val="tx1"/>
                </a:solidFill>
                <a:latin typeface="+mn-lt"/>
                <a:ea typeface="+mn-ea"/>
                <a:cs typeface="+mn-cs"/>
              </a:defRPr>
            </a:lvl9pPr>
          </a:lstStyle>
          <a:p>
            <a:pPr lvl="1"/>
            <a:r>
              <a:rPr lang="en-US" dirty="0" smtClean="0">
                <a:latin typeface="Arial"/>
              </a:rPr>
              <a:t>Some sectors do not have in average neutral conditions</a:t>
            </a:r>
          </a:p>
          <a:p>
            <a:pPr lvl="1"/>
            <a:endParaRPr lang="en-US" dirty="0" smtClean="0">
              <a:latin typeface="Arial"/>
            </a:endParaRPr>
          </a:p>
          <a:p>
            <a:pPr lvl="1"/>
            <a:r>
              <a:rPr lang="en-US" dirty="0" smtClean="0">
                <a:latin typeface="Arial"/>
              </a:rPr>
              <a:t>In cold areas often the measurement devices have longer downtime and therefore the wind rose of the atmospheric stability conditions from measurements is misleading</a:t>
            </a:r>
          </a:p>
          <a:p>
            <a:pPr lvl="1"/>
            <a:endParaRPr lang="en-US" dirty="0" smtClean="0">
              <a:latin typeface="Arial"/>
            </a:endParaRPr>
          </a:p>
          <a:p>
            <a:pPr lvl="1"/>
            <a:r>
              <a:rPr lang="en-US" dirty="0" smtClean="0">
                <a:latin typeface="Arial"/>
              </a:rPr>
              <a:t>High resolution mesoscale modeling based on reanalysis data can overcome this problem</a:t>
            </a:r>
            <a:endParaRPr lang="en-US" dirty="0">
              <a:latin typeface="Arial"/>
            </a:endParaRPr>
          </a:p>
        </p:txBody>
      </p:sp>
      <p:pic>
        <p:nvPicPr>
          <p:cNvPr id="9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714261" y="2260600"/>
            <a:ext cx="3640455" cy="3153728"/>
          </a:xfrm>
          <a:prstGeom prst="rect">
            <a:avLst/>
          </a:prstGeom>
        </p:spPr>
      </p:pic>
    </p:spTree>
    <p:extLst>
      <p:ext uri="{BB962C8B-B14F-4D97-AF65-F5344CB8AC3E}">
        <p14:creationId xmlns:p14="http://schemas.microsoft.com/office/powerpoint/2010/main" val="386936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2" end="2"/>
                                            </p:txEl>
                                          </p:spTgt>
                                        </p:tgtEl>
                                        <p:attrNameLst>
                                          <p:attrName>style.visibility</p:attrName>
                                        </p:attrNameLst>
                                      </p:cBhvr>
                                      <p:to>
                                        <p:strVal val="visible"/>
                                      </p:to>
                                    </p:set>
                                    <p:animEffect transition="in" filter="fade">
                                      <p:cBhvr>
                                        <p:cTn id="12" dur="500"/>
                                        <p:tgtEl>
                                          <p:spTgt spid="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4" end="4"/>
                                            </p:txEl>
                                          </p:spTgt>
                                        </p:tgtEl>
                                        <p:attrNameLst>
                                          <p:attrName>style.visibility</p:attrName>
                                        </p:attrNameLst>
                                      </p:cBhvr>
                                      <p:to>
                                        <p:strVal val="visible"/>
                                      </p:to>
                                    </p:set>
                                    <p:animEffect transition="in" filter="fade">
                                      <p:cBhvr>
                                        <p:cTn id="17" dur="500"/>
                                        <p:tgtEl>
                                          <p:spTgt spid="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Validation Site II</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14</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2565400"/>
            <a:ext cx="5232400" cy="337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7"/>
          <p:cNvSpPr>
            <a:spLocks noGrp="1"/>
          </p:cNvSpPr>
          <p:nvPr>
            <p:ph idx="1"/>
          </p:nvPr>
        </p:nvSpPr>
        <p:spPr>
          <a:xfrm>
            <a:off x="609598" y="1189531"/>
            <a:ext cx="7924800" cy="1121869"/>
          </a:xfrm>
        </p:spPr>
        <p:txBody>
          <a:bodyPr/>
          <a:lstStyle/>
          <a:p>
            <a:pPr lvl="1"/>
            <a:r>
              <a:rPr lang="nb-NO" dirty="0" smtClean="0"/>
              <a:t>Validation with Lidar on November and December 2015</a:t>
            </a:r>
          </a:p>
          <a:p>
            <a:pPr lvl="3"/>
            <a:r>
              <a:rPr lang="nb-NO" dirty="0" smtClean="0"/>
              <a:t>Stable simulations represent much better the shear and the profile is improved at hights higher than 160 meter.</a:t>
            </a:r>
          </a:p>
          <a:p>
            <a:endParaRPr lang="nb-NO" dirty="0"/>
          </a:p>
        </p:txBody>
      </p:sp>
      <p:sp>
        <p:nvSpPr>
          <p:cNvPr id="6" name="TextBox 5"/>
          <p:cNvSpPr txBox="1"/>
          <p:nvPr/>
        </p:nvSpPr>
        <p:spPr>
          <a:xfrm>
            <a:off x="6108390" y="4468589"/>
            <a:ext cx="26924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2400"/>
              </a:lnSpc>
            </a:pPr>
            <a:r>
              <a:rPr lang="en-US" dirty="0" smtClean="0"/>
              <a:t>Red – Stable Frequency</a:t>
            </a:r>
          </a:p>
        </p:txBody>
      </p:sp>
      <p:sp>
        <p:nvSpPr>
          <p:cNvPr id="11" name="TextBox 10"/>
          <p:cNvSpPr txBox="1"/>
          <p:nvPr/>
        </p:nvSpPr>
        <p:spPr>
          <a:xfrm>
            <a:off x="6082371" y="3276600"/>
            <a:ext cx="278161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2400"/>
              </a:lnSpc>
            </a:pPr>
            <a:r>
              <a:rPr lang="en-US" dirty="0" smtClean="0"/>
              <a:t>Blue – Neutral Frequency</a:t>
            </a:r>
          </a:p>
        </p:txBody>
      </p:sp>
    </p:spTree>
    <p:extLst>
      <p:ext uri="{BB962C8B-B14F-4D97-AF65-F5344CB8AC3E}">
        <p14:creationId xmlns:p14="http://schemas.microsoft.com/office/powerpoint/2010/main" val="143761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Validation Site II</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15</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
          </p:nvPr>
        </p:nvSpPr>
        <p:spPr>
          <a:xfrm>
            <a:off x="609598" y="1189531"/>
            <a:ext cx="7924800" cy="1121869"/>
          </a:xfrm>
        </p:spPr>
        <p:txBody>
          <a:bodyPr/>
          <a:lstStyle/>
          <a:p>
            <a:pPr lvl="1"/>
            <a:r>
              <a:rPr lang="nb-NO" dirty="0" smtClean="0"/>
              <a:t>Validation with Lidar on November and December 2015</a:t>
            </a:r>
          </a:p>
          <a:p>
            <a:pPr lvl="3"/>
            <a:r>
              <a:rPr lang="nb-NO" dirty="0" smtClean="0"/>
              <a:t>Stable simulations represent much better the shear and the profile is improved at hights higher than 160 meter.</a:t>
            </a:r>
          </a:p>
          <a:p>
            <a:endParaRPr lang="nb-NO" dirty="0"/>
          </a:p>
        </p:txBody>
      </p:sp>
      <p:sp>
        <p:nvSpPr>
          <p:cNvPr id="13" name="TextBox 12"/>
          <p:cNvSpPr txBox="1"/>
          <p:nvPr/>
        </p:nvSpPr>
        <p:spPr>
          <a:xfrm>
            <a:off x="145369" y="2999973"/>
            <a:ext cx="928459" cy="375744"/>
          </a:xfrm>
          <a:prstGeom prst="rect">
            <a:avLst/>
          </a:prstGeom>
          <a:noFill/>
        </p:spPr>
        <p:txBody>
          <a:bodyPr wrap="none" rtlCol="0">
            <a:spAutoFit/>
          </a:bodyPr>
          <a:lstStyle/>
          <a:p>
            <a:pPr>
              <a:lnSpc>
                <a:spcPts val="2400"/>
              </a:lnSpc>
            </a:pPr>
            <a:r>
              <a:rPr lang="nb-NO" dirty="0" smtClean="0"/>
              <a:t>Neutral</a:t>
            </a:r>
          </a:p>
        </p:txBody>
      </p:sp>
      <p:sp>
        <p:nvSpPr>
          <p:cNvPr id="14" name="TextBox 13"/>
          <p:cNvSpPr txBox="1"/>
          <p:nvPr/>
        </p:nvSpPr>
        <p:spPr>
          <a:xfrm>
            <a:off x="253509" y="4861485"/>
            <a:ext cx="838691" cy="375744"/>
          </a:xfrm>
          <a:prstGeom prst="rect">
            <a:avLst/>
          </a:prstGeom>
          <a:noFill/>
        </p:spPr>
        <p:txBody>
          <a:bodyPr wrap="none" rtlCol="0">
            <a:spAutoFit/>
          </a:bodyPr>
          <a:lstStyle/>
          <a:p>
            <a:pPr>
              <a:lnSpc>
                <a:spcPts val="2400"/>
              </a:lnSpc>
            </a:pPr>
            <a:r>
              <a:rPr lang="nb-NO" dirty="0" smtClean="0"/>
              <a:t>Stable</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48" y="4268527"/>
            <a:ext cx="3054949" cy="180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246875"/>
            <a:ext cx="3054949" cy="184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215" y="2353492"/>
            <a:ext cx="3083412" cy="184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325" y="2353492"/>
            <a:ext cx="3051872" cy="182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42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500"/>
                                        <p:tgtEl>
                                          <p:spTgt spid="1031"/>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500"/>
                                        <p:tgtEl>
                                          <p:spTgt spid="1029"/>
                                        </p:tgtEl>
                                      </p:cBhvr>
                                    </p:animEffect>
                                  </p:childTnLst>
                                </p:cTn>
                              </p:par>
                              <p:par>
                                <p:cTn id="22" presetID="10"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Conclusions</a:t>
            </a:r>
            <a:endParaRPr lang="en-US" dirty="0">
              <a:latin typeface="Arial"/>
            </a:endParaRPr>
          </a:p>
        </p:txBody>
      </p:sp>
      <p:sp>
        <p:nvSpPr>
          <p:cNvPr id="3" name="Content Placeholder 2"/>
          <p:cNvSpPr>
            <a:spLocks noGrp="1"/>
          </p:cNvSpPr>
          <p:nvPr>
            <p:ph idx="1"/>
          </p:nvPr>
        </p:nvSpPr>
        <p:spPr>
          <a:xfrm>
            <a:off x="609600" y="1422400"/>
            <a:ext cx="7924800" cy="42164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lvl="1"/>
            <a:r>
              <a:rPr lang="en-US" dirty="0" smtClean="0">
                <a:latin typeface="Arial"/>
              </a:rPr>
              <a:t>Good vegetation data reduces errors both on the speed up factors and shear profile.</a:t>
            </a:r>
          </a:p>
          <a:p>
            <a:pPr lvl="1"/>
            <a:r>
              <a:rPr lang="en-US" dirty="0" smtClean="0">
                <a:latin typeface="Arial"/>
              </a:rPr>
              <a:t>Careful forest modelling around the met masts is key for a successful CFD run.</a:t>
            </a:r>
          </a:p>
          <a:p>
            <a:pPr lvl="1"/>
            <a:r>
              <a:rPr lang="en-US" dirty="0" smtClean="0">
                <a:latin typeface="Arial"/>
              </a:rPr>
              <a:t>Atmospheric stability information from mesoscale models improves shear profiles.</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16</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5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Outline</a:t>
            </a:r>
            <a:endParaRPr lang="en-US" dirty="0">
              <a:latin typeface="Arial"/>
            </a:endParaRPr>
          </a:p>
        </p:txBody>
      </p:sp>
      <p:sp>
        <p:nvSpPr>
          <p:cNvPr id="3" name="Content Placeholder 2"/>
          <p:cNvSpPr>
            <a:spLocks noGrp="1"/>
          </p:cNvSpPr>
          <p:nvPr>
            <p:ph idx="1"/>
          </p:nvPr>
        </p:nvSpPr>
        <p:spPr>
          <a:xfrm>
            <a:off x="609600" y="1422400"/>
            <a:ext cx="7924800" cy="42164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lvl="1"/>
            <a:r>
              <a:rPr lang="en-US" dirty="0" smtClean="0">
                <a:latin typeface="Arial"/>
              </a:rPr>
              <a:t>Introduction</a:t>
            </a:r>
          </a:p>
          <a:p>
            <a:pPr lvl="1"/>
            <a:r>
              <a:rPr lang="en-US" dirty="0" smtClean="0">
                <a:latin typeface="Arial"/>
              </a:rPr>
              <a:t>Forest maps</a:t>
            </a:r>
          </a:p>
          <a:p>
            <a:pPr lvl="1"/>
            <a:r>
              <a:rPr lang="en-US" dirty="0" smtClean="0">
                <a:latin typeface="Arial"/>
              </a:rPr>
              <a:t>CFD forest models</a:t>
            </a:r>
          </a:p>
          <a:p>
            <a:pPr lvl="1"/>
            <a:r>
              <a:rPr lang="en-US" dirty="0" smtClean="0">
                <a:latin typeface="Arial"/>
              </a:rPr>
              <a:t>Validations</a:t>
            </a:r>
          </a:p>
          <a:p>
            <a:pPr lvl="1"/>
            <a:r>
              <a:rPr lang="en-US" dirty="0"/>
              <a:t>Atmospheric stability</a:t>
            </a:r>
          </a:p>
          <a:p>
            <a:pPr lvl="1"/>
            <a:r>
              <a:rPr lang="en-US" dirty="0" smtClean="0">
                <a:latin typeface="Arial"/>
              </a:rPr>
              <a:t>Conclusion</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2</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63756"/>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15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Introduction</a:t>
            </a:r>
            <a:endParaRPr lang="en-US" dirty="0">
              <a:latin typeface="Arial"/>
            </a:endParaRPr>
          </a:p>
        </p:txBody>
      </p:sp>
      <p:sp>
        <p:nvSpPr>
          <p:cNvPr id="3" name="Content Placeholder 2"/>
          <p:cNvSpPr>
            <a:spLocks noGrp="1"/>
          </p:cNvSpPr>
          <p:nvPr>
            <p:ph idx="1"/>
          </p:nvPr>
        </p:nvSpPr>
        <p:spPr>
          <a:xfrm>
            <a:off x="609600" y="1244600"/>
            <a:ext cx="7924800" cy="1371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lvl="1"/>
            <a:r>
              <a:rPr lang="en-US" sz="1400" dirty="0" smtClean="0">
                <a:latin typeface="Arial"/>
              </a:rPr>
              <a:t>Forested sites in complex terrain represent a great challenge for development of wind farms.</a:t>
            </a:r>
          </a:p>
          <a:p>
            <a:pPr lvl="1"/>
            <a:r>
              <a:rPr lang="en-US" sz="1400" dirty="0" smtClean="0">
                <a:latin typeface="Arial"/>
              </a:rPr>
              <a:t>Using multiple met masts to reduce wind flow model uncertainty. </a:t>
            </a:r>
          </a:p>
          <a:p>
            <a:pPr lvl="1"/>
            <a:r>
              <a:rPr lang="en-US" sz="1400" dirty="0" smtClean="0">
                <a:latin typeface="Arial"/>
              </a:rPr>
              <a:t>Using WindSim CFD code with forest model and high resolution GIS data is a great opportunity to test the impact of different forest parameters in complex terrain.</a:t>
            </a:r>
            <a:endParaRPr lang="en-US" sz="1400"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3</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Right Arrow 5"/>
          <p:cNvSpPr/>
          <p:nvPr/>
        </p:nvSpPr>
        <p:spPr>
          <a:xfrm>
            <a:off x="3273425" y="2753322"/>
            <a:ext cx="2844800" cy="218139"/>
          </a:xfrm>
          <a:prstGeom prst="leftRightArrow">
            <a:avLst/>
          </a:prstGeom>
          <a:solidFill>
            <a:srgbClr val="F21C0A"/>
          </a:solidFill>
          <a:ln>
            <a:solidFill>
              <a:srgbClr val="F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
        <p:nvSpPr>
          <p:cNvPr id="7" name="Up-Down Arrow 6"/>
          <p:cNvSpPr/>
          <p:nvPr/>
        </p:nvSpPr>
        <p:spPr>
          <a:xfrm>
            <a:off x="6197600" y="3007661"/>
            <a:ext cx="254000" cy="3497773"/>
          </a:xfrm>
          <a:prstGeom prst="upDownArrow">
            <a:avLst/>
          </a:prstGeom>
          <a:solidFill>
            <a:srgbClr val="F21C0A"/>
          </a:solidFill>
          <a:ln>
            <a:solidFill>
              <a:srgbClr val="F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
        <p:nvSpPr>
          <p:cNvPr id="8" name="TextBox 7"/>
          <p:cNvSpPr txBox="1"/>
          <p:nvPr/>
        </p:nvSpPr>
        <p:spPr>
          <a:xfrm>
            <a:off x="6756400" y="3125067"/>
            <a:ext cx="1422400" cy="218008"/>
          </a:xfrm>
          <a:prstGeom prst="rect">
            <a:avLst/>
          </a:prstGeom>
          <a:noFill/>
        </p:spPr>
        <p:txBody>
          <a:bodyPr vert="horz" wrap="square" lIns="0" tIns="0" rIns="0" bIns="0" rtlCol="0" anchor="t">
            <a:spAutoFit/>
          </a:bodyPr>
          <a:lstStyle/>
          <a:p>
            <a:pPr marL="203200" indent="-203200">
              <a:lnSpc>
                <a:spcPts val="1700"/>
              </a:lnSpc>
              <a:buClr>
                <a:srgbClr val="F21C0A"/>
              </a:buClr>
              <a:buSzPct val="100000"/>
              <a:buFont typeface="Wingdings"/>
              <a:buChar char=""/>
            </a:pPr>
            <a:r>
              <a:rPr lang="en-US" sz="1400" dirty="0" smtClean="0"/>
              <a:t>8.5 km wide</a:t>
            </a:r>
          </a:p>
        </p:txBody>
      </p:sp>
      <p:sp>
        <p:nvSpPr>
          <p:cNvPr id="10" name="Rectangle 9"/>
          <p:cNvSpPr/>
          <p:nvPr/>
        </p:nvSpPr>
        <p:spPr>
          <a:xfrm>
            <a:off x="6654800" y="3355107"/>
            <a:ext cx="1371600" cy="310341"/>
          </a:xfrm>
          <a:prstGeom prst="rect">
            <a:avLst/>
          </a:prstGeom>
        </p:spPr>
        <p:txBody>
          <a:bodyPr wrap="square">
            <a:spAutoFit/>
          </a:bodyPr>
          <a:lstStyle/>
          <a:p>
            <a:pPr marL="203200" indent="-203200">
              <a:lnSpc>
                <a:spcPts val="1700"/>
              </a:lnSpc>
              <a:buClr>
                <a:srgbClr val="F21C0A"/>
              </a:buClr>
              <a:buSzPct val="100000"/>
              <a:buFont typeface="Wingdings"/>
              <a:buChar char=""/>
            </a:pPr>
            <a:r>
              <a:rPr lang="en-US" sz="1400" dirty="0"/>
              <a:t>13 km </a:t>
            </a:r>
            <a:r>
              <a:rPr lang="en-US" sz="1400" dirty="0" smtClean="0"/>
              <a:t>long</a:t>
            </a:r>
            <a:endParaRPr lang="en-US" sz="1400" dirty="0"/>
          </a:p>
        </p:txBody>
      </p:sp>
      <p:sp>
        <p:nvSpPr>
          <p:cNvPr id="11" name="Rectangle 10"/>
          <p:cNvSpPr/>
          <p:nvPr/>
        </p:nvSpPr>
        <p:spPr>
          <a:xfrm>
            <a:off x="6654800" y="3665448"/>
            <a:ext cx="2286000" cy="746358"/>
          </a:xfrm>
          <a:prstGeom prst="rect">
            <a:avLst/>
          </a:prstGeom>
        </p:spPr>
        <p:txBody>
          <a:bodyPr wrap="square">
            <a:spAutoFit/>
          </a:bodyPr>
          <a:lstStyle/>
          <a:p>
            <a:pPr marL="203200" indent="-203200">
              <a:lnSpc>
                <a:spcPts val="1700"/>
              </a:lnSpc>
              <a:buClr>
                <a:srgbClr val="F21C0A"/>
              </a:buClr>
              <a:buSzPct val="100000"/>
              <a:buFont typeface="Wingdings"/>
              <a:buChar char=""/>
            </a:pPr>
            <a:r>
              <a:rPr lang="en-US" sz="1400" dirty="0"/>
              <a:t>9 met masts (all higher than 80m equipped with class I </a:t>
            </a:r>
            <a:r>
              <a:rPr lang="en-US" sz="1400" dirty="0" smtClean="0"/>
              <a:t>sensors)</a:t>
            </a:r>
            <a:endParaRPr lang="en-US" sz="1400" dirty="0"/>
          </a:p>
        </p:txBody>
      </p:sp>
      <p:sp>
        <p:nvSpPr>
          <p:cNvPr id="12" name="TextBox 11"/>
          <p:cNvSpPr txBox="1"/>
          <p:nvPr/>
        </p:nvSpPr>
        <p:spPr>
          <a:xfrm>
            <a:off x="914400" y="4108764"/>
            <a:ext cx="1066800" cy="307777"/>
          </a:xfrm>
          <a:prstGeom prst="rect">
            <a:avLst/>
          </a:prstGeom>
          <a:noFill/>
          <a:ln w="19050">
            <a:solidFill>
              <a:srgbClr val="F21C0A"/>
            </a:solidFill>
          </a:ln>
        </p:spPr>
        <p:txBody>
          <a:bodyPr vert="horz" wrap="square" lIns="0" tIns="0" rIns="0" bIns="0" rtlCol="0" anchor="t">
            <a:spAutoFit/>
          </a:bodyPr>
          <a:lstStyle/>
          <a:p>
            <a:pPr algn="ctr">
              <a:lnSpc>
                <a:spcPts val="2400"/>
              </a:lnSpc>
            </a:pPr>
            <a:r>
              <a:rPr lang="en-US" dirty="0" smtClean="0"/>
              <a:t> Example</a:t>
            </a:r>
          </a:p>
        </p:txBody>
      </p:sp>
      <p:cxnSp>
        <p:nvCxnSpPr>
          <p:cNvPr id="14" name="Straight Arrow Connector 13"/>
          <p:cNvCxnSpPr/>
          <p:nvPr/>
        </p:nvCxnSpPr>
        <p:spPr>
          <a:xfrm>
            <a:off x="1982453" y="4262652"/>
            <a:ext cx="562198" cy="0"/>
          </a:xfrm>
          <a:prstGeom prst="straightConnector1">
            <a:avLst/>
          </a:prstGeom>
          <a:ln w="19050">
            <a:solidFill>
              <a:srgbClr val="F21C0A"/>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3007661"/>
            <a:ext cx="2844800" cy="349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500"/>
                                        <p:tgtEl>
                                          <p:spTgt spid="409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out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Horizontal)">
                                      <p:cBhvr>
                                        <p:cTn id="43" dur="500"/>
                                        <p:tgtEl>
                                          <p:spTgt spid="10"/>
                                        </p:tgtEl>
                                      </p:cBhvr>
                                    </p:animEffect>
                                  </p:childTnLst>
                                </p:cTn>
                              </p:par>
                              <p:par>
                                <p:cTn id="44" presetID="16" presetClass="entr" presetSubtype="42"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outHorizont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Forest maps</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4</a:t>
            </a:fld>
            <a:endParaRPr lang="de-DE">
              <a:solidFill>
                <a:srgbClr val="000000"/>
              </a:solidFill>
            </a:endParaRP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84" y="1339850"/>
            <a:ext cx="4471002" cy="446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39850"/>
            <a:ext cx="654740" cy="446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984225"/>
            <a:ext cx="1925927" cy="234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9119" y="3422625"/>
            <a:ext cx="2692985" cy="139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647520" y="5308600"/>
            <a:ext cx="2822889" cy="654025"/>
          </a:xfrm>
          <a:prstGeom prst="rect">
            <a:avLst/>
          </a:prstGeom>
          <a:noFill/>
        </p:spPr>
        <p:txBody>
          <a:bodyPr vert="horz" wrap="none" lIns="0" tIns="0" rIns="0" bIns="0" rtlCol="0" anchor="t">
            <a:spAutoFit/>
          </a:bodyPr>
          <a:lstStyle/>
          <a:p>
            <a:pPr marL="203200" indent="-203200">
              <a:lnSpc>
                <a:spcPts val="1700"/>
              </a:lnSpc>
              <a:buClr>
                <a:srgbClr val="F21C0A"/>
              </a:buClr>
              <a:buSzPct val="100000"/>
              <a:buFont typeface="Wingdings"/>
              <a:buChar char=""/>
            </a:pPr>
            <a:r>
              <a:rPr lang="en-US" sz="1300" dirty="0" smtClean="0"/>
              <a:t>~ 2.3 million trees above 2m</a:t>
            </a:r>
          </a:p>
          <a:p>
            <a:pPr marL="203200" indent="-203200">
              <a:lnSpc>
                <a:spcPts val="1700"/>
              </a:lnSpc>
              <a:buClr>
                <a:srgbClr val="F21C0A"/>
              </a:buClr>
              <a:buSzPct val="100000"/>
              <a:buFont typeface="Wingdings"/>
              <a:buChar char=""/>
            </a:pPr>
            <a:r>
              <a:rPr lang="en-US" sz="1300" dirty="0" smtClean="0"/>
              <a:t>~ 52 square kilometers</a:t>
            </a:r>
          </a:p>
          <a:p>
            <a:pPr marL="203200" indent="-203200">
              <a:lnSpc>
                <a:spcPts val="1700"/>
              </a:lnSpc>
              <a:buClr>
                <a:srgbClr val="F21C0A"/>
              </a:buClr>
              <a:buSzPct val="100000"/>
              <a:buFont typeface="Wingdings"/>
              <a:buChar char=""/>
            </a:pPr>
            <a:r>
              <a:rPr lang="en-US" sz="1300" dirty="0" smtClean="0"/>
              <a:t>~ 1 tree for every 22 square meters</a:t>
            </a:r>
          </a:p>
        </p:txBody>
      </p:sp>
      <p:sp>
        <p:nvSpPr>
          <p:cNvPr id="18" name="TextBox 17"/>
          <p:cNvSpPr txBox="1"/>
          <p:nvPr/>
        </p:nvSpPr>
        <p:spPr>
          <a:xfrm>
            <a:off x="6578062" y="4946625"/>
            <a:ext cx="961802" cy="283411"/>
          </a:xfrm>
          <a:prstGeom prst="rect">
            <a:avLst/>
          </a:prstGeom>
          <a:noFill/>
          <a:ln w="19050">
            <a:solidFill>
              <a:srgbClr val="F21C0A"/>
            </a:solidFill>
          </a:ln>
        </p:spPr>
        <p:txBody>
          <a:bodyPr vert="horz" wrap="none" lIns="0" tIns="0" rIns="0" bIns="0" rtlCol="0" anchor="t">
            <a:spAutoFit/>
          </a:bodyPr>
          <a:lstStyle/>
          <a:p>
            <a:pPr algn="ctr">
              <a:lnSpc>
                <a:spcPts val="2400"/>
              </a:lnSpc>
            </a:pPr>
            <a:r>
              <a:rPr lang="en-US" dirty="0" smtClean="0"/>
              <a:t> Example</a:t>
            </a:r>
          </a:p>
        </p:txBody>
      </p:sp>
      <p:cxnSp>
        <p:nvCxnSpPr>
          <p:cNvPr id="19" name="Straight Arrow Connector 18"/>
          <p:cNvCxnSpPr/>
          <p:nvPr/>
        </p:nvCxnSpPr>
        <p:spPr>
          <a:xfrm flipV="1">
            <a:off x="3149600" y="2311400"/>
            <a:ext cx="2692400" cy="1422400"/>
          </a:xfrm>
          <a:prstGeom prst="straightConnector1">
            <a:avLst/>
          </a:prstGeom>
          <a:ln w="38100">
            <a:solidFill>
              <a:srgbClr val="F21C0A"/>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36861" y="690230"/>
            <a:ext cx="2244204" cy="307777"/>
          </a:xfrm>
          <a:prstGeom prst="rect">
            <a:avLst/>
          </a:prstGeom>
          <a:noFill/>
          <a:ln w="19050">
            <a:solidFill>
              <a:srgbClr val="F21C0A"/>
            </a:solidFill>
          </a:ln>
        </p:spPr>
        <p:txBody>
          <a:bodyPr vert="horz" wrap="none" lIns="0" tIns="0" rIns="0" bIns="0" rtlCol="0" anchor="t">
            <a:spAutoFit/>
          </a:bodyPr>
          <a:lstStyle/>
          <a:p>
            <a:pPr>
              <a:lnSpc>
                <a:spcPts val="2400"/>
              </a:lnSpc>
            </a:pPr>
            <a:r>
              <a:rPr lang="en-US" dirty="0" smtClean="0"/>
              <a:t> High Resolution Data</a:t>
            </a:r>
          </a:p>
        </p:txBody>
      </p:sp>
    </p:spTree>
    <p:extLst>
      <p:ext uri="{BB962C8B-B14F-4D97-AF65-F5344CB8AC3E}">
        <p14:creationId xmlns:p14="http://schemas.microsoft.com/office/powerpoint/2010/main" val="86132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Forest maps</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5</a:t>
            </a:fld>
            <a:endParaRPr lang="de-DE">
              <a:solidFill>
                <a:srgbClr val="000000"/>
              </a:solidFill>
            </a:endParaRP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84" y="1339850"/>
            <a:ext cx="4471002" cy="446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39850"/>
            <a:ext cx="654740" cy="446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9042" y="555057"/>
            <a:ext cx="1676400" cy="238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3302000" y="1498600"/>
            <a:ext cx="2133600" cy="660400"/>
          </a:xfrm>
          <a:prstGeom prst="straightConnector1">
            <a:avLst/>
          </a:prstGeom>
          <a:ln w="38100">
            <a:solidFill>
              <a:srgbClr val="F21C0A"/>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88756" y="127000"/>
            <a:ext cx="2013372" cy="307777"/>
          </a:xfrm>
          <a:prstGeom prst="rect">
            <a:avLst/>
          </a:prstGeom>
          <a:noFill/>
          <a:ln w="19050">
            <a:solidFill>
              <a:srgbClr val="F21C0A"/>
            </a:solidFill>
          </a:ln>
        </p:spPr>
        <p:txBody>
          <a:bodyPr vert="horz" wrap="none" lIns="0" tIns="0" rIns="0" bIns="0" rtlCol="0" anchor="t">
            <a:spAutoFit/>
          </a:bodyPr>
          <a:lstStyle/>
          <a:p>
            <a:pPr algn="ctr">
              <a:lnSpc>
                <a:spcPts val="2400"/>
              </a:lnSpc>
            </a:pPr>
            <a:r>
              <a:rPr lang="en-US" dirty="0" smtClean="0"/>
              <a:t> Mid resolution </a:t>
            </a:r>
            <a:r>
              <a:rPr lang="en-US" dirty="0"/>
              <a:t>d</a:t>
            </a:r>
            <a:r>
              <a:rPr lang="en-US" dirty="0" smtClean="0"/>
              <a:t>ata</a:t>
            </a:r>
          </a:p>
        </p:txBody>
      </p:sp>
      <p:sp>
        <p:nvSpPr>
          <p:cNvPr id="13" name="TextBox 12"/>
          <p:cNvSpPr txBox="1"/>
          <p:nvPr/>
        </p:nvSpPr>
        <p:spPr>
          <a:xfrm>
            <a:off x="7366000" y="555057"/>
            <a:ext cx="1625600" cy="1526059"/>
          </a:xfrm>
          <a:prstGeom prst="rect">
            <a:avLst/>
          </a:prstGeom>
          <a:noFill/>
        </p:spPr>
        <p:txBody>
          <a:bodyPr vert="horz" wrap="square" lIns="0" tIns="0" rIns="0" bIns="0" rtlCol="0" anchor="t">
            <a:spAutoFit/>
          </a:bodyPr>
          <a:lstStyle/>
          <a:p>
            <a:pPr marL="203200" indent="-203200">
              <a:lnSpc>
                <a:spcPts val="1700"/>
              </a:lnSpc>
              <a:buClr>
                <a:srgbClr val="F21C0A"/>
              </a:buClr>
              <a:buSzPct val="100000"/>
              <a:buFont typeface="Wingdings"/>
              <a:buChar char=""/>
            </a:pPr>
            <a:r>
              <a:rPr lang="en-US" sz="1300" dirty="0" smtClean="0"/>
              <a:t>Data surveyed by the forest manager.</a:t>
            </a:r>
          </a:p>
          <a:p>
            <a:pPr marL="203200" indent="-203200">
              <a:lnSpc>
                <a:spcPts val="1700"/>
              </a:lnSpc>
              <a:buClr>
                <a:srgbClr val="F21C0A"/>
              </a:buClr>
              <a:buSzPct val="100000"/>
              <a:buFont typeface="Wingdings"/>
              <a:buChar char=""/>
            </a:pPr>
            <a:r>
              <a:rPr lang="en-US" sz="1300" dirty="0" smtClean="0"/>
              <a:t>Average tree height and species in each polygon</a:t>
            </a:r>
          </a:p>
          <a:p>
            <a:pPr marL="203200" indent="-203200">
              <a:lnSpc>
                <a:spcPts val="1700"/>
              </a:lnSpc>
              <a:buClr>
                <a:srgbClr val="F21C0A"/>
              </a:buClr>
              <a:buSzPct val="100000"/>
              <a:buFont typeface="Wingdings"/>
              <a:buChar char=""/>
            </a:pPr>
            <a:r>
              <a:rPr lang="en-US" sz="1300" dirty="0" smtClean="0"/>
              <a:t>Tree type</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9042" y="3681864"/>
            <a:ext cx="1676400" cy="238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297148" y="3712087"/>
            <a:ext cx="1763303" cy="218008"/>
          </a:xfrm>
          <a:prstGeom prst="rect">
            <a:avLst/>
          </a:prstGeom>
          <a:noFill/>
        </p:spPr>
        <p:txBody>
          <a:bodyPr vert="horz" wrap="none" lIns="0" tIns="0" rIns="0" bIns="0" rtlCol="0" anchor="t">
            <a:spAutoFit/>
          </a:bodyPr>
          <a:lstStyle/>
          <a:p>
            <a:pPr marL="203200" indent="-203200">
              <a:lnSpc>
                <a:spcPts val="1700"/>
              </a:lnSpc>
              <a:buClr>
                <a:srgbClr val="F21C0A"/>
              </a:buClr>
              <a:buSzPct val="100000"/>
              <a:buFont typeface="Wingdings"/>
              <a:buChar char=""/>
            </a:pPr>
            <a:r>
              <a:rPr lang="en-US" sz="1300" dirty="0" smtClean="0"/>
              <a:t>CORINE Land Cover</a:t>
            </a:r>
          </a:p>
        </p:txBody>
      </p:sp>
      <p:sp>
        <p:nvSpPr>
          <p:cNvPr id="16" name="TextBox 15"/>
          <p:cNvSpPr txBox="1"/>
          <p:nvPr/>
        </p:nvSpPr>
        <p:spPr>
          <a:xfrm>
            <a:off x="6264814" y="3264267"/>
            <a:ext cx="2064668" cy="283411"/>
          </a:xfrm>
          <a:prstGeom prst="rect">
            <a:avLst/>
          </a:prstGeom>
          <a:noFill/>
          <a:ln w="19050">
            <a:solidFill>
              <a:srgbClr val="F21C0A"/>
            </a:solidFill>
          </a:ln>
        </p:spPr>
        <p:txBody>
          <a:bodyPr vert="horz" wrap="none" lIns="0" tIns="0" rIns="0" bIns="0" rtlCol="0" anchor="t">
            <a:spAutoFit/>
          </a:bodyPr>
          <a:lstStyle/>
          <a:p>
            <a:pPr algn="ctr">
              <a:lnSpc>
                <a:spcPts val="2400"/>
              </a:lnSpc>
            </a:pPr>
            <a:r>
              <a:rPr lang="en-US" dirty="0" smtClean="0"/>
              <a:t> Low resolution </a:t>
            </a:r>
            <a:r>
              <a:rPr lang="en-US" dirty="0"/>
              <a:t>d</a:t>
            </a:r>
            <a:r>
              <a:rPr lang="en-US" dirty="0" smtClean="0"/>
              <a:t>ata</a:t>
            </a:r>
          </a:p>
        </p:txBody>
      </p:sp>
      <p:cxnSp>
        <p:nvCxnSpPr>
          <p:cNvPr id="17" name="Straight Arrow Connector 16"/>
          <p:cNvCxnSpPr/>
          <p:nvPr/>
        </p:nvCxnSpPr>
        <p:spPr>
          <a:xfrm flipV="1">
            <a:off x="4978400" y="5495921"/>
            <a:ext cx="457200" cy="165100"/>
          </a:xfrm>
          <a:prstGeom prst="straightConnector1">
            <a:avLst/>
          </a:prstGeom>
          <a:ln w="38100">
            <a:solidFill>
              <a:srgbClr val="F21C0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3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CFD forest models</a:t>
            </a:r>
            <a:endParaRPr lang="en-US" dirty="0">
              <a:latin typeface="Arial"/>
            </a:endParaRPr>
          </a:p>
        </p:txBody>
      </p:sp>
      <p:sp>
        <p:nvSpPr>
          <p:cNvPr id="3" name="Content Placeholder 2"/>
          <p:cNvSpPr>
            <a:spLocks noGrp="1"/>
          </p:cNvSpPr>
          <p:nvPr>
            <p:ph idx="1"/>
          </p:nvPr>
        </p:nvSpPr>
        <p:spPr>
          <a:xfrm>
            <a:off x="624802" y="1041400"/>
            <a:ext cx="7924800" cy="349647"/>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lvl="1"/>
            <a:r>
              <a:rPr lang="en-US" sz="1400" dirty="0" smtClean="0">
                <a:latin typeface="Arial"/>
              </a:rPr>
              <a:t>Influence of the forest on the turbulence equations and calculation of parameters</a:t>
            </a: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6</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500566" y="5547380"/>
            <a:ext cx="8361363" cy="523220"/>
          </a:xfrm>
          <a:prstGeom prst="rect">
            <a:avLst/>
          </a:prstGeom>
        </p:spPr>
        <p:txBody>
          <a:bodyPr wrap="square">
            <a:spAutoFit/>
          </a:bodyPr>
          <a:lstStyle/>
          <a:p>
            <a:pPr marL="203200" indent="-203200">
              <a:buClr>
                <a:srgbClr val="F21C0A"/>
              </a:buClr>
              <a:buSzPct val="100000"/>
              <a:buFont typeface="Wingdings"/>
              <a:buChar char=""/>
            </a:pPr>
            <a:r>
              <a:rPr lang="en-US" sz="1400" dirty="0"/>
              <a:t>Formally the model has been implemented as in </a:t>
            </a:r>
            <a:r>
              <a:rPr lang="en-US" sz="1400" dirty="0" err="1"/>
              <a:t>Sanz</a:t>
            </a:r>
            <a:r>
              <a:rPr lang="en-US" sz="1400" dirty="0"/>
              <a:t> (2003</a:t>
            </a:r>
            <a:r>
              <a:rPr lang="en-US" sz="1400" dirty="0" smtClean="0"/>
              <a:t>) </a:t>
            </a:r>
            <a:r>
              <a:rPr lang="en-US" sz="1400" dirty="0"/>
              <a:t>and </a:t>
            </a:r>
            <a:r>
              <a:rPr lang="en-US" sz="1400" dirty="0" err="1"/>
              <a:t>Katul</a:t>
            </a:r>
            <a:r>
              <a:rPr lang="en-US" sz="1400" dirty="0"/>
              <a:t> (2004) </a:t>
            </a:r>
            <a:r>
              <a:rPr lang="en-US" sz="1400" dirty="0" smtClean="0"/>
              <a:t>with </a:t>
            </a:r>
            <a:r>
              <a:rPr lang="en-US" sz="1400" dirty="0"/>
              <a:t>the model constants revised to be compatible with the default set of constants of the standard k-ε model.</a:t>
            </a:r>
            <a:endParaRPr lang="nb-NO" sz="1400" dirty="0"/>
          </a:p>
        </p:txBody>
      </p:sp>
      <mc:AlternateContent xmlns:mc="http://schemas.openxmlformats.org/markup-compatibility/2006" xmlns:a14="http://schemas.microsoft.com/office/drawing/2010/main">
        <mc:Choice Requires="a14">
          <p:sp>
            <p:nvSpPr>
              <p:cNvPr id="6" name="Rectangle 5"/>
              <p:cNvSpPr/>
              <p:nvPr/>
            </p:nvSpPr>
            <p:spPr>
              <a:xfrm>
                <a:off x="652312" y="2453745"/>
                <a:ext cx="3890469" cy="5809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f>
                        <m:fPr>
                          <m:ctrlPr>
                            <a:rPr lang="en-US" sz="1400" b="1" i="1">
                              <a:latin typeface="Cambria Math" panose="02040503050406030204" pitchFamily="18" charset="0"/>
                            </a:rPr>
                          </m:ctrlPr>
                        </m:fPr>
                        <m:num>
                          <m:r>
                            <a:rPr lang="en-US" sz="1400" i="1">
                              <a:latin typeface="Cambria Math"/>
                            </a:rPr>
                            <m:t>𝜕</m:t>
                          </m:r>
                        </m:num>
                        <m:den>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𝑥</m:t>
                              </m:r>
                            </m:e>
                            <m:sub>
                              <m:r>
                                <a:rPr lang="en-US" sz="1400" i="1">
                                  <a:latin typeface="Cambria Math"/>
                                </a:rPr>
                                <m:t>𝑖</m:t>
                              </m:r>
                            </m:sub>
                          </m:sSub>
                        </m:den>
                      </m:f>
                      <m:d>
                        <m:dPr>
                          <m:ctrlPr>
                            <a:rPr lang="en-US" sz="1400" i="1">
                              <a:latin typeface="Cambria Math" panose="02040503050406030204" pitchFamily="18" charset="0"/>
                            </a:rPr>
                          </m:ctrlPr>
                        </m:dPr>
                        <m:e>
                          <m:r>
                            <a:rPr lang="en-US" sz="1400" i="1">
                              <a:latin typeface="Cambria Math"/>
                            </a:rPr>
                            <m:t>𝜌</m:t>
                          </m:r>
                          <m:r>
                            <a:rPr lang="en-US" sz="1400" i="1">
                              <a:latin typeface="Cambria Math"/>
                            </a:rPr>
                            <m:t>𝑘</m:t>
                          </m:r>
                          <m:sSub>
                            <m:sSubPr>
                              <m:ctrlPr>
                                <a:rPr lang="en-US" sz="1400" i="1">
                                  <a:latin typeface="Cambria Math" panose="02040503050406030204" pitchFamily="18" charset="0"/>
                                </a:rPr>
                              </m:ctrlPr>
                            </m:sSubPr>
                            <m:e>
                              <m:r>
                                <a:rPr lang="en-US" sz="1400" i="1">
                                  <a:latin typeface="Cambria Math"/>
                                </a:rPr>
                                <m:t>𝑢</m:t>
                              </m:r>
                            </m:e>
                            <m:sub>
                              <m:r>
                                <a:rPr lang="en-US" sz="1400" i="1">
                                  <a:latin typeface="Cambria Math"/>
                                </a:rPr>
                                <m:t>𝑖</m:t>
                              </m:r>
                            </m:sub>
                          </m:sSub>
                        </m:e>
                      </m:d>
                      <m:r>
                        <a:rPr lang="en-US" sz="1400" b="1" i="1">
                          <a:latin typeface="Cambria Math"/>
                        </a:rPr>
                        <m:t>=</m:t>
                      </m:r>
                      <m:f>
                        <m:fPr>
                          <m:ctrlPr>
                            <a:rPr lang="en-US" sz="1400" b="1" i="1">
                              <a:latin typeface="Cambria Math" panose="02040503050406030204" pitchFamily="18" charset="0"/>
                            </a:rPr>
                          </m:ctrlPr>
                        </m:fPr>
                        <m:num>
                          <m:r>
                            <a:rPr lang="en-US" sz="1400" i="1">
                              <a:latin typeface="Cambria Math"/>
                            </a:rPr>
                            <m:t>𝜕</m:t>
                          </m:r>
                        </m:num>
                        <m:den>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𝑥</m:t>
                              </m:r>
                            </m:e>
                            <m:sub>
                              <m:r>
                                <a:rPr lang="en-US" sz="1400" i="1">
                                  <a:latin typeface="Cambria Math"/>
                                </a:rPr>
                                <m:t>𝑗</m:t>
                              </m:r>
                            </m:sub>
                          </m:sSub>
                        </m:den>
                      </m:f>
                      <m:d>
                        <m:dPr>
                          <m:begChr m:val="["/>
                          <m:endChr m:val="]"/>
                          <m:ctrlPr>
                            <a:rPr lang="en-US" sz="1400" b="1" i="1">
                              <a:latin typeface="Cambria Math" panose="02040503050406030204" pitchFamily="18" charset="0"/>
                            </a:rPr>
                          </m:ctrlPr>
                        </m:dPr>
                        <m:e>
                          <m:d>
                            <m:dPr>
                              <m:ctrlPr>
                                <a:rPr lang="en-US" sz="1400" b="1" i="1">
                                  <a:latin typeface="Cambria Math" panose="02040503050406030204" pitchFamily="18" charset="0"/>
                                </a:rPr>
                              </m:ctrlPr>
                            </m:dPr>
                            <m:e>
                              <m:r>
                                <a:rPr lang="en-US" sz="1400" i="1">
                                  <a:latin typeface="Cambria Math"/>
                                </a:rPr>
                                <m:t>𝜇</m:t>
                              </m:r>
                              <m:r>
                                <a:rPr lang="en-US" sz="1400" i="1">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𝜇</m:t>
                                      </m:r>
                                    </m:e>
                                    <m:sub>
                                      <m:r>
                                        <a:rPr lang="en-US" sz="1400" i="1">
                                          <a:latin typeface="Cambria Math"/>
                                        </a:rPr>
                                        <m:t>𝑡</m:t>
                                      </m:r>
                                    </m:sub>
                                  </m:sSub>
                                </m:num>
                                <m:den>
                                  <m:sSub>
                                    <m:sSubPr>
                                      <m:ctrlPr>
                                        <a:rPr lang="en-US" sz="1400" i="1">
                                          <a:latin typeface="Cambria Math" panose="02040503050406030204" pitchFamily="18" charset="0"/>
                                        </a:rPr>
                                      </m:ctrlPr>
                                    </m:sSubPr>
                                    <m:e>
                                      <m:r>
                                        <a:rPr lang="en-US" sz="1400" i="1">
                                          <a:latin typeface="Cambria Math"/>
                                        </a:rPr>
                                        <m:t>𝜎</m:t>
                                      </m:r>
                                    </m:e>
                                    <m:sub>
                                      <m:r>
                                        <a:rPr lang="en-US" sz="1400" i="1">
                                          <a:latin typeface="Cambria Math"/>
                                        </a:rPr>
                                        <m:t>𝑘</m:t>
                                      </m:r>
                                    </m:sub>
                                  </m:sSub>
                                </m:den>
                              </m:f>
                            </m:e>
                          </m:d>
                          <m:f>
                            <m:fPr>
                              <m:ctrlPr>
                                <a:rPr lang="en-US" sz="1400" i="1">
                                  <a:latin typeface="Cambria Math" panose="02040503050406030204" pitchFamily="18" charset="0"/>
                                </a:rPr>
                              </m:ctrlPr>
                            </m:fPr>
                            <m:num>
                              <m:r>
                                <a:rPr lang="en-US" sz="1400" i="1">
                                  <a:latin typeface="Cambria Math"/>
                                </a:rPr>
                                <m:t>𝜕</m:t>
                              </m:r>
                              <m:r>
                                <a:rPr lang="en-US" sz="1400" i="1">
                                  <a:latin typeface="Cambria Math"/>
                                </a:rPr>
                                <m:t>𝑘</m:t>
                              </m:r>
                            </m:num>
                            <m:den>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𝑥</m:t>
                                  </m:r>
                                </m:e>
                                <m:sub>
                                  <m:r>
                                    <a:rPr lang="en-US" sz="1400" i="1">
                                      <a:latin typeface="Cambria Math"/>
                                    </a:rPr>
                                    <m:t>𝑗</m:t>
                                  </m:r>
                                </m:sub>
                              </m:sSub>
                            </m:den>
                          </m:f>
                        </m:e>
                      </m:d>
                      <m:r>
                        <a:rPr lang="en-US" sz="1400" b="1" i="1">
                          <a:latin typeface="Cambria Math"/>
                        </a:rPr>
                        <m:t>+</m:t>
                      </m:r>
                      <m:sSub>
                        <m:sSubPr>
                          <m:ctrlPr>
                            <a:rPr lang="en-US" sz="1400" b="1" i="1">
                              <a:latin typeface="Cambria Math" panose="02040503050406030204" pitchFamily="18" charset="0"/>
                            </a:rPr>
                          </m:ctrlPr>
                        </m:sSubPr>
                        <m:e>
                          <m:r>
                            <a:rPr lang="en-US" sz="1400" i="1">
                              <a:latin typeface="Cambria Math"/>
                            </a:rPr>
                            <m:t>𝑃</m:t>
                          </m:r>
                        </m:e>
                        <m:sub>
                          <m:r>
                            <a:rPr lang="en-US" sz="1400" b="1" i="1">
                              <a:latin typeface="Cambria Math"/>
                            </a:rPr>
                            <m:t>𝒌</m:t>
                          </m:r>
                        </m:sub>
                      </m:sSub>
                      <m:r>
                        <a:rPr lang="en-US" sz="1400" b="1" i="1">
                          <a:latin typeface="Cambria Math"/>
                        </a:rPr>
                        <m:t>−</m:t>
                      </m:r>
                      <m:r>
                        <a:rPr lang="en-US" sz="1400" i="1">
                          <a:latin typeface="Cambria Math"/>
                        </a:rPr>
                        <m:t>𝜌𝜀</m:t>
                      </m:r>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𝑆</m:t>
                          </m:r>
                        </m:e>
                        <m:sub>
                          <m:r>
                            <a:rPr lang="en-US" sz="1400" i="1">
                              <a:latin typeface="Cambria Math"/>
                            </a:rPr>
                            <m:t>𝑘</m:t>
                          </m:r>
                        </m:sub>
                      </m:sSub>
                    </m:oMath>
                  </m:oMathPara>
                </a14:m>
                <a:endParaRPr lang="en-US" sz="1400" dirty="0"/>
              </a:p>
            </p:txBody>
          </p:sp>
        </mc:Choice>
        <mc:Fallback xmlns="">
          <p:sp>
            <p:nvSpPr>
              <p:cNvPr id="6" name="Rectangle 5"/>
              <p:cNvSpPr>
                <a:spLocks noRot="1" noChangeAspect="1" noMove="1" noResize="1" noEditPoints="1" noAdjustHandles="1" noChangeArrowheads="1" noChangeShapeType="1" noTextEdit="1"/>
              </p:cNvSpPr>
              <p:nvPr/>
            </p:nvSpPr>
            <p:spPr>
              <a:xfrm>
                <a:off x="652312" y="2453745"/>
                <a:ext cx="3890469" cy="58099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52312" y="3085873"/>
                <a:ext cx="4597852" cy="5852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f>
                        <m:fPr>
                          <m:ctrlPr>
                            <a:rPr lang="en-US" sz="1400" i="1">
                              <a:latin typeface="Cambria Math" panose="02040503050406030204" pitchFamily="18" charset="0"/>
                            </a:rPr>
                          </m:ctrlPr>
                        </m:fPr>
                        <m:num>
                          <m:r>
                            <a:rPr lang="en-US" sz="1400" i="1">
                              <a:latin typeface="Cambria Math"/>
                            </a:rPr>
                            <m:t>𝜕</m:t>
                          </m:r>
                        </m:num>
                        <m:den>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𝑥</m:t>
                              </m:r>
                            </m:e>
                            <m:sub>
                              <m:r>
                                <a:rPr lang="en-US" sz="1400" i="1">
                                  <a:latin typeface="Cambria Math"/>
                                </a:rPr>
                                <m:t>𝑖</m:t>
                              </m:r>
                            </m:sub>
                          </m:sSub>
                        </m:den>
                      </m:f>
                      <m:d>
                        <m:dPr>
                          <m:ctrlPr>
                            <a:rPr lang="en-US" sz="1400" i="1">
                              <a:latin typeface="Cambria Math" panose="02040503050406030204" pitchFamily="18" charset="0"/>
                            </a:rPr>
                          </m:ctrlPr>
                        </m:dPr>
                        <m:e>
                          <m:r>
                            <a:rPr lang="en-US" sz="1400" i="1">
                              <a:latin typeface="Cambria Math"/>
                            </a:rPr>
                            <m:t>𝜌𝜖</m:t>
                          </m:r>
                          <m:sSub>
                            <m:sSubPr>
                              <m:ctrlPr>
                                <a:rPr lang="en-US" sz="1400" i="1">
                                  <a:latin typeface="Cambria Math" panose="02040503050406030204" pitchFamily="18" charset="0"/>
                                </a:rPr>
                              </m:ctrlPr>
                            </m:sSubPr>
                            <m:e>
                              <m:r>
                                <a:rPr lang="en-US" sz="1400" i="1">
                                  <a:latin typeface="Cambria Math"/>
                                </a:rPr>
                                <m:t>𝑢</m:t>
                              </m:r>
                            </m:e>
                            <m:sub>
                              <m:r>
                                <a:rPr lang="en-US" sz="1400" i="1">
                                  <a:latin typeface="Cambria Math"/>
                                </a:rPr>
                                <m:t>𝑖</m:t>
                              </m:r>
                            </m:sub>
                          </m:sSub>
                        </m:e>
                      </m:d>
                      <m:r>
                        <a:rPr lang="en-US" sz="1400" i="1">
                          <a:latin typeface="Cambria Math"/>
                        </a:rPr>
                        <m:t>=</m:t>
                      </m:r>
                      <m:f>
                        <m:fPr>
                          <m:ctrlPr>
                            <a:rPr lang="en-US" sz="1400" i="1">
                              <a:latin typeface="Cambria Math" panose="02040503050406030204" pitchFamily="18" charset="0"/>
                            </a:rPr>
                          </m:ctrlPr>
                        </m:fPr>
                        <m:num>
                          <m:r>
                            <a:rPr lang="en-US" sz="1400" i="1">
                              <a:latin typeface="Cambria Math"/>
                            </a:rPr>
                            <m:t>𝜕</m:t>
                          </m:r>
                        </m:num>
                        <m:den>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𝑥</m:t>
                              </m:r>
                            </m:e>
                            <m:sub>
                              <m:r>
                                <a:rPr lang="en-US" sz="1400" i="1">
                                  <a:latin typeface="Cambria Math"/>
                                </a:rPr>
                                <m:t>𝑗</m:t>
                              </m:r>
                            </m:sub>
                          </m:sSub>
                        </m:den>
                      </m:f>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r>
                                <a:rPr lang="en-US" sz="1400" i="1">
                                  <a:latin typeface="Cambria Math"/>
                                </a:rPr>
                                <m:t>𝜇</m:t>
                              </m:r>
                              <m:r>
                                <a:rPr lang="en-US" sz="1400" i="1">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𝜇</m:t>
                                      </m:r>
                                    </m:e>
                                    <m:sub>
                                      <m:r>
                                        <a:rPr lang="en-US" sz="1400" i="1">
                                          <a:latin typeface="Cambria Math"/>
                                        </a:rPr>
                                        <m:t>𝑡</m:t>
                                      </m:r>
                                    </m:sub>
                                  </m:sSub>
                                </m:num>
                                <m:den>
                                  <m:sSub>
                                    <m:sSubPr>
                                      <m:ctrlPr>
                                        <a:rPr lang="en-US" sz="1400" i="1">
                                          <a:latin typeface="Cambria Math" panose="02040503050406030204" pitchFamily="18" charset="0"/>
                                        </a:rPr>
                                      </m:ctrlPr>
                                    </m:sSubPr>
                                    <m:e>
                                      <m:r>
                                        <a:rPr lang="en-US" sz="1400" i="1">
                                          <a:latin typeface="Cambria Math"/>
                                        </a:rPr>
                                        <m:t>𝜎</m:t>
                                      </m:r>
                                    </m:e>
                                    <m:sub>
                                      <m:r>
                                        <a:rPr lang="en-US" sz="1400" i="1">
                                          <a:latin typeface="Cambria Math"/>
                                        </a:rPr>
                                        <m:t>𝑘</m:t>
                                      </m:r>
                                    </m:sub>
                                  </m:sSub>
                                </m:den>
                              </m:f>
                            </m:e>
                          </m:d>
                          <m:f>
                            <m:fPr>
                              <m:ctrlPr>
                                <a:rPr lang="en-US" sz="1400" i="1">
                                  <a:latin typeface="Cambria Math" panose="02040503050406030204" pitchFamily="18" charset="0"/>
                                </a:rPr>
                              </m:ctrlPr>
                            </m:fPr>
                            <m:num>
                              <m:r>
                                <a:rPr lang="en-US" sz="1400" i="1">
                                  <a:latin typeface="Cambria Math"/>
                                </a:rPr>
                                <m:t>𝜕𝜖</m:t>
                              </m:r>
                            </m:num>
                            <m:den>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𝑥</m:t>
                                  </m:r>
                                </m:e>
                                <m:sub>
                                  <m:r>
                                    <a:rPr lang="en-US" sz="1400" i="1">
                                      <a:latin typeface="Cambria Math"/>
                                    </a:rPr>
                                    <m:t>𝑗</m:t>
                                  </m:r>
                                </m:sub>
                              </m:sSub>
                            </m:den>
                          </m:f>
                        </m:e>
                      </m:d>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1</m:t>
                          </m:r>
                          <m:r>
                            <a:rPr lang="en-US" sz="1400" i="1">
                              <a:latin typeface="Cambria Math"/>
                            </a:rPr>
                            <m:t>𝜖</m:t>
                          </m:r>
                        </m:sub>
                      </m:sSub>
                      <m:f>
                        <m:fPr>
                          <m:ctrlPr>
                            <a:rPr lang="en-US" sz="1400" i="1">
                              <a:latin typeface="Cambria Math" panose="02040503050406030204" pitchFamily="18" charset="0"/>
                            </a:rPr>
                          </m:ctrlPr>
                        </m:fPr>
                        <m:num>
                          <m:r>
                            <a:rPr lang="en-US" sz="1400" i="1">
                              <a:latin typeface="Cambria Math"/>
                            </a:rPr>
                            <m:t>𝜖</m:t>
                          </m:r>
                        </m:num>
                        <m:den>
                          <m:r>
                            <a:rPr lang="en-US" sz="1400" i="1">
                              <a:latin typeface="Cambria Math"/>
                            </a:rPr>
                            <m:t>𝑘</m:t>
                          </m:r>
                        </m:den>
                      </m:f>
                      <m:sSub>
                        <m:sSubPr>
                          <m:ctrlPr>
                            <a:rPr lang="en-US" sz="1400" i="1">
                              <a:latin typeface="Cambria Math" panose="02040503050406030204" pitchFamily="18" charset="0"/>
                            </a:rPr>
                          </m:ctrlPr>
                        </m:sSubPr>
                        <m:e>
                          <m:r>
                            <a:rPr lang="en-US" sz="1400" i="1">
                              <a:latin typeface="Cambria Math"/>
                            </a:rPr>
                            <m:t>𝑃</m:t>
                          </m:r>
                        </m:e>
                        <m:sub>
                          <m:r>
                            <a:rPr lang="en-US" sz="1400" i="1">
                              <a:latin typeface="Cambria Math"/>
                            </a:rPr>
                            <m:t>𝑘</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2</m:t>
                          </m:r>
                          <m:r>
                            <a:rPr lang="en-US" sz="1400" i="1">
                              <a:latin typeface="Cambria Math"/>
                            </a:rPr>
                            <m:t>𝜖</m:t>
                          </m:r>
                        </m:sub>
                      </m:sSub>
                      <m:r>
                        <a:rPr lang="en-US" sz="1400" i="1">
                          <a:latin typeface="Cambria Math"/>
                        </a:rPr>
                        <m:t>𝜌</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a:rPr>
                                <m:t>𝜀</m:t>
                              </m:r>
                            </m:e>
                            <m:sup>
                              <m:r>
                                <a:rPr lang="en-US" sz="1400" i="1">
                                  <a:latin typeface="Cambria Math"/>
                                </a:rPr>
                                <m:t>2</m:t>
                              </m:r>
                            </m:sup>
                          </m:sSup>
                        </m:num>
                        <m:den>
                          <m:r>
                            <a:rPr lang="en-US" sz="1400" i="1">
                              <a:latin typeface="Cambria Math"/>
                            </a:rPr>
                            <m:t>𝑘</m:t>
                          </m:r>
                        </m:den>
                      </m:f>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𝑆</m:t>
                          </m:r>
                        </m:e>
                        <m:sub>
                          <m:r>
                            <a:rPr lang="en-US" sz="1400" i="1">
                              <a:latin typeface="Cambria Math"/>
                            </a:rPr>
                            <m:t>𝜖</m:t>
                          </m:r>
                        </m:sub>
                      </m:sSub>
                    </m:oMath>
                  </m:oMathPara>
                </a14:m>
                <a:endParaRPr lang="en-US" sz="1400" dirty="0"/>
              </a:p>
            </p:txBody>
          </p:sp>
        </mc:Choice>
        <mc:Fallback xmlns="">
          <p:sp>
            <p:nvSpPr>
              <p:cNvPr id="7" name="Rectangle 6"/>
              <p:cNvSpPr>
                <a:spLocks noRot="1" noChangeAspect="1" noMove="1" noResize="1" noEditPoints="1" noAdjustHandles="1" noChangeArrowheads="1" noChangeShapeType="1" noTextEdit="1"/>
              </p:cNvSpPr>
              <p:nvPr/>
            </p:nvSpPr>
            <p:spPr>
              <a:xfrm>
                <a:off x="652312" y="3085873"/>
                <a:ext cx="4597852" cy="58528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54449" y="3714871"/>
                <a:ext cx="2370008" cy="36144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𝑆</m:t>
                          </m:r>
                        </m:e>
                        <m:sub>
                          <m:r>
                            <a:rPr lang="en-US" sz="1400" i="1">
                              <a:latin typeface="Cambria Math"/>
                            </a:rPr>
                            <m:t>𝑘</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2</m:t>
                          </m:r>
                        </m:sub>
                      </m:sSub>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a:rPr>
                                <m:t>𝛽</m:t>
                              </m:r>
                            </m:e>
                            <m:sub>
                              <m:r>
                                <a:rPr lang="en-US" sz="1400" i="1">
                                  <a:latin typeface="Cambria Math"/>
                                </a:rPr>
                                <m:t>𝑝</m:t>
                              </m:r>
                            </m:sub>
                          </m:sSub>
                          <m:sSup>
                            <m:sSupPr>
                              <m:ctrlPr>
                                <a:rPr lang="en-US" sz="1400" i="1">
                                  <a:latin typeface="Cambria Math" panose="02040503050406030204" pitchFamily="18" charset="0"/>
                                </a:rPr>
                              </m:ctrlPr>
                            </m:sSupPr>
                            <m:e>
                              <m:rad>
                                <m:radPr>
                                  <m:degHide m:val="on"/>
                                  <m:ctrlPr>
                                    <a:rPr lang="en-US" sz="1400" i="1">
                                      <a:latin typeface="Cambria Math" panose="02040503050406030204" pitchFamily="18" charset="0"/>
                                    </a:rPr>
                                  </m:ctrlPr>
                                </m:radPr>
                                <m:deg/>
                                <m:e>
                                  <m:sSub>
                                    <m:sSubPr>
                                      <m:ctrlPr>
                                        <a:rPr lang="en-US" sz="1400" i="1">
                                          <a:latin typeface="Cambria Math" panose="02040503050406030204" pitchFamily="18" charset="0"/>
                                        </a:rPr>
                                      </m:ctrlPr>
                                    </m:sSubPr>
                                    <m:e>
                                      <m:r>
                                        <a:rPr lang="en-US" sz="1400" i="1">
                                          <a:latin typeface="Cambria Math"/>
                                        </a:rPr>
                                        <m:t>𝑢</m:t>
                                      </m:r>
                                    </m:e>
                                    <m:sub>
                                      <m:r>
                                        <a:rPr lang="en-US" sz="1400" i="1">
                                          <a:latin typeface="Cambria Math"/>
                                        </a:rPr>
                                        <m:t>𝑖</m:t>
                                      </m:r>
                                    </m:sub>
                                  </m:sSub>
                                  <m:sSub>
                                    <m:sSubPr>
                                      <m:ctrlPr>
                                        <a:rPr lang="en-US" sz="1400" i="1">
                                          <a:latin typeface="Cambria Math" panose="02040503050406030204" pitchFamily="18" charset="0"/>
                                        </a:rPr>
                                      </m:ctrlPr>
                                    </m:sSubPr>
                                    <m:e>
                                      <m:r>
                                        <a:rPr lang="en-US" sz="1400" i="1">
                                          <a:latin typeface="Cambria Math"/>
                                        </a:rPr>
                                        <m:t>𝑢</m:t>
                                      </m:r>
                                    </m:e>
                                    <m:sub>
                                      <m:r>
                                        <a:rPr lang="en-US" sz="1400" i="1">
                                          <a:latin typeface="Cambria Math"/>
                                        </a:rPr>
                                        <m:t>𝑖</m:t>
                                      </m:r>
                                    </m:sub>
                                  </m:sSub>
                                </m:e>
                              </m:rad>
                            </m:e>
                            <m:sup>
                              <m:r>
                                <a:rPr lang="en-US" sz="1400" i="1">
                                  <a:latin typeface="Cambria Math"/>
                                </a:rPr>
                                <m:t>3</m:t>
                              </m:r>
                            </m:sup>
                          </m:sSup>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𝛽</m:t>
                              </m:r>
                            </m:e>
                            <m:sub>
                              <m:r>
                                <a:rPr lang="en-US" sz="1400" i="1">
                                  <a:latin typeface="Cambria Math"/>
                                </a:rPr>
                                <m:t>𝑑</m:t>
                              </m:r>
                            </m:sub>
                          </m:sSub>
                          <m:sSub>
                            <m:sSubPr>
                              <m:ctrlPr>
                                <a:rPr lang="en-US" sz="1400" i="1">
                                  <a:latin typeface="Cambria Math" panose="02040503050406030204" pitchFamily="18" charset="0"/>
                                </a:rPr>
                              </m:ctrlPr>
                            </m:sSubPr>
                            <m:e>
                              <m:r>
                                <a:rPr lang="en-US" sz="1400" i="1">
                                  <a:latin typeface="Cambria Math"/>
                                </a:rPr>
                                <m:t>𝑢</m:t>
                              </m:r>
                            </m:e>
                            <m:sub>
                              <m:r>
                                <a:rPr lang="en-US" sz="1400" i="1">
                                  <a:latin typeface="Cambria Math"/>
                                </a:rPr>
                                <m:t>𝑖</m:t>
                              </m:r>
                            </m:sub>
                          </m:sSub>
                          <m:r>
                            <a:rPr lang="en-US" sz="1400" i="1">
                              <a:latin typeface="Cambria Math"/>
                            </a:rPr>
                            <m:t>𝑘</m:t>
                          </m:r>
                        </m:e>
                      </m:d>
                    </m:oMath>
                  </m:oMathPara>
                </a14:m>
                <a:endParaRPr lang="en-US" sz="1400" dirty="0"/>
              </a:p>
            </p:txBody>
          </p:sp>
        </mc:Choice>
        <mc:Fallback xmlns="">
          <p:sp>
            <p:nvSpPr>
              <p:cNvPr id="12" name="Rectangle 11"/>
              <p:cNvSpPr>
                <a:spLocks noRot="1" noChangeAspect="1" noMove="1" noResize="1" noEditPoints="1" noAdjustHandles="1" noChangeArrowheads="1" noChangeShapeType="1" noTextEdit="1"/>
              </p:cNvSpPr>
              <p:nvPr/>
            </p:nvSpPr>
            <p:spPr>
              <a:xfrm>
                <a:off x="654449" y="3714871"/>
                <a:ext cx="2370008" cy="36144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54449" y="4135125"/>
                <a:ext cx="2707536" cy="46128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𝑆</m:t>
                          </m:r>
                        </m:e>
                        <m:sub>
                          <m:r>
                            <a:rPr lang="en-US" sz="1400" i="1">
                              <a:latin typeface="Cambria Math"/>
                            </a:rPr>
                            <m:t>𝜀</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2</m:t>
                          </m:r>
                        </m:sub>
                      </m:sSub>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𝜀</m:t>
                              </m:r>
                              <m:r>
                                <a:rPr lang="en-US" sz="1400" i="1">
                                  <a:latin typeface="Cambria Math"/>
                                </a:rPr>
                                <m:t>4</m:t>
                              </m:r>
                            </m:sub>
                          </m:sSub>
                          <m:sSub>
                            <m:sSubPr>
                              <m:ctrlPr>
                                <a:rPr lang="en-US" sz="1400" i="1">
                                  <a:latin typeface="Cambria Math" panose="02040503050406030204" pitchFamily="18" charset="0"/>
                                </a:rPr>
                              </m:ctrlPr>
                            </m:sSubPr>
                            <m:e>
                              <m:r>
                                <a:rPr lang="en-US" sz="1400" i="1">
                                  <a:latin typeface="Cambria Math"/>
                                </a:rPr>
                                <m:t>𝛽</m:t>
                              </m:r>
                            </m:e>
                            <m:sub>
                              <m:r>
                                <a:rPr lang="en-US" sz="1400" i="1">
                                  <a:latin typeface="Cambria Math"/>
                                </a:rPr>
                                <m:t>𝑝</m:t>
                              </m:r>
                            </m:sub>
                          </m:sSub>
                          <m:f>
                            <m:fPr>
                              <m:ctrlPr>
                                <a:rPr lang="en-US" sz="1400" i="1">
                                  <a:latin typeface="Cambria Math" panose="02040503050406030204" pitchFamily="18" charset="0"/>
                                </a:rPr>
                              </m:ctrlPr>
                            </m:fPr>
                            <m:num>
                              <m:r>
                                <a:rPr lang="en-US" sz="1400" i="1">
                                  <a:latin typeface="Cambria Math"/>
                                </a:rPr>
                                <m:t>𝜀</m:t>
                              </m:r>
                            </m:num>
                            <m:den>
                              <m:r>
                                <a:rPr lang="en-US" sz="1400" i="1">
                                  <a:latin typeface="Cambria Math"/>
                                </a:rPr>
                                <m:t>𝑘</m:t>
                              </m:r>
                            </m:den>
                          </m:f>
                          <m:sSubSup>
                            <m:sSubSupPr>
                              <m:ctrlPr>
                                <a:rPr lang="en-US" sz="1400" i="1">
                                  <a:latin typeface="Cambria Math" panose="02040503050406030204" pitchFamily="18" charset="0"/>
                                </a:rPr>
                              </m:ctrlPr>
                            </m:sSubSupPr>
                            <m:e>
                              <m:r>
                                <a:rPr lang="en-US" sz="1400" i="1">
                                  <a:latin typeface="Cambria Math"/>
                                </a:rPr>
                                <m:t>𝑢</m:t>
                              </m:r>
                            </m:e>
                            <m:sub>
                              <m:r>
                                <a:rPr lang="en-US" sz="1400" i="1">
                                  <a:latin typeface="Cambria Math"/>
                                </a:rPr>
                                <m:t>𝑖</m:t>
                              </m:r>
                            </m:sub>
                            <m:sup>
                              <m:r>
                                <a:rPr lang="en-US" sz="1400" i="1">
                                  <a:latin typeface="Cambria Math"/>
                                </a:rPr>
                                <m:t>3</m:t>
                              </m:r>
                            </m:sup>
                          </m:sSubSup>
                          <m:r>
                            <a:rPr lang="en-US" sz="1400" i="1">
                              <a:latin typeface="Cambria Math"/>
                            </a:rPr>
                            <m:t>−</m:t>
                          </m:r>
                          <m:sSub>
                            <m:sSubPr>
                              <m:ctrlPr>
                                <a:rPr lang="en-US" sz="1400" i="1">
                                  <a:latin typeface="Cambria Math" panose="02040503050406030204" pitchFamily="18" charset="0"/>
                                </a:rPr>
                              </m:ctrlPr>
                            </m:sSubPr>
                            <m:e>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𝜀</m:t>
                                  </m:r>
                                  <m:r>
                                    <a:rPr lang="en-US" sz="1400" i="1">
                                      <a:latin typeface="Cambria Math"/>
                                    </a:rPr>
                                    <m:t>5</m:t>
                                  </m:r>
                                </m:sub>
                              </m:sSub>
                              <m:r>
                                <a:rPr lang="en-US" sz="1400" i="1">
                                  <a:latin typeface="Cambria Math"/>
                                </a:rPr>
                                <m:t>𝛽</m:t>
                              </m:r>
                            </m:e>
                            <m:sub>
                              <m:r>
                                <a:rPr lang="en-US" sz="1400" i="1">
                                  <a:latin typeface="Cambria Math"/>
                                </a:rPr>
                                <m:t>𝑑</m:t>
                              </m:r>
                            </m:sub>
                          </m:sSub>
                          <m:sSub>
                            <m:sSubPr>
                              <m:ctrlPr>
                                <a:rPr lang="en-US" sz="1400" i="1">
                                  <a:latin typeface="Cambria Math" panose="02040503050406030204" pitchFamily="18" charset="0"/>
                                </a:rPr>
                              </m:ctrlPr>
                            </m:sSubPr>
                            <m:e>
                              <m:r>
                                <a:rPr lang="en-US" sz="1400" i="1">
                                  <a:latin typeface="Cambria Math"/>
                                </a:rPr>
                                <m:t>𝑢</m:t>
                              </m:r>
                            </m:e>
                            <m:sub>
                              <m:r>
                                <a:rPr lang="en-US" sz="1400" i="1">
                                  <a:latin typeface="Cambria Math"/>
                                </a:rPr>
                                <m:t>𝑖</m:t>
                              </m:r>
                            </m:sub>
                          </m:sSub>
                          <m:r>
                            <a:rPr lang="en-US" sz="1400" i="1">
                              <a:latin typeface="Cambria Math"/>
                            </a:rPr>
                            <m:t>𝜀</m:t>
                          </m:r>
                        </m:e>
                      </m:d>
                    </m:oMath>
                  </m:oMathPara>
                </a14:m>
                <a:endParaRPr lang="en-US" sz="1400" dirty="0"/>
              </a:p>
            </p:txBody>
          </p:sp>
        </mc:Choice>
        <mc:Fallback xmlns="">
          <p:sp>
            <p:nvSpPr>
              <p:cNvPr id="18" name="Rectangle 17"/>
              <p:cNvSpPr>
                <a:spLocks noRot="1" noChangeAspect="1" noMove="1" noResize="1" noEditPoints="1" noAdjustHandles="1" noChangeArrowheads="1" noChangeShapeType="1" noTextEdit="1"/>
              </p:cNvSpPr>
              <p:nvPr/>
            </p:nvSpPr>
            <p:spPr>
              <a:xfrm>
                <a:off x="654449" y="4135125"/>
                <a:ext cx="2707536" cy="46128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48887" y="4673970"/>
                <a:ext cx="3018179" cy="3243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𝛽</m:t>
                          </m:r>
                        </m:e>
                        <m:sub>
                          <m:r>
                            <a:rPr lang="en-US" sz="1400" i="1">
                              <a:latin typeface="Cambria Math"/>
                            </a:rPr>
                            <m:t>𝑝</m:t>
                          </m:r>
                        </m:sub>
                      </m:sSub>
                      <m:r>
                        <a:rPr lang="en-US" sz="1400" i="1">
                          <a:latin typeface="Cambria Math"/>
                        </a:rPr>
                        <m:t>=1.0, </m:t>
                      </m:r>
                      <m:sSub>
                        <m:sSubPr>
                          <m:ctrlPr>
                            <a:rPr lang="en-US" sz="1400" i="1">
                              <a:latin typeface="Cambria Math" panose="02040503050406030204" pitchFamily="18" charset="0"/>
                            </a:rPr>
                          </m:ctrlPr>
                        </m:sSubPr>
                        <m:e>
                          <m:r>
                            <a:rPr lang="en-US" sz="1400" i="1">
                              <a:latin typeface="Cambria Math"/>
                            </a:rPr>
                            <m:t>𝛽</m:t>
                          </m:r>
                        </m:e>
                        <m:sub>
                          <m:r>
                            <a:rPr lang="en-US" sz="1400" i="1">
                              <a:latin typeface="Cambria Math"/>
                            </a:rPr>
                            <m:t>𝑑</m:t>
                          </m:r>
                        </m:sub>
                      </m:sSub>
                      <m:r>
                        <a:rPr lang="en-US" sz="1400" i="1">
                          <a:latin typeface="Cambria Math"/>
                        </a:rPr>
                        <m:t>=6.51, </m:t>
                      </m:r>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𝜀</m:t>
                          </m:r>
                          <m:r>
                            <a:rPr lang="en-US" sz="1400" i="1">
                              <a:latin typeface="Cambria Math"/>
                            </a:rPr>
                            <m:t>4</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𝜀</m:t>
                          </m:r>
                          <m:r>
                            <a:rPr lang="en-US" sz="1400" i="1">
                              <a:latin typeface="Cambria Math"/>
                            </a:rPr>
                            <m:t>5</m:t>
                          </m:r>
                        </m:sub>
                      </m:sSub>
                      <m:r>
                        <a:rPr lang="en-US" sz="1400" i="1">
                          <a:latin typeface="Cambria Math"/>
                        </a:rPr>
                        <m:t>=1.24</m:t>
                      </m:r>
                    </m:oMath>
                  </m:oMathPara>
                </a14:m>
                <a:endParaRPr lang="en-US" sz="1400" dirty="0"/>
              </a:p>
            </p:txBody>
          </p:sp>
        </mc:Choice>
        <mc:Fallback xmlns="">
          <p:sp>
            <p:nvSpPr>
              <p:cNvPr id="20" name="Rectangle 19"/>
              <p:cNvSpPr>
                <a:spLocks noRot="1" noChangeAspect="1" noMove="1" noResize="1" noEditPoints="1" noAdjustHandles="1" noChangeArrowheads="1" noChangeShapeType="1" noTextEdit="1"/>
              </p:cNvSpPr>
              <p:nvPr/>
            </p:nvSpPr>
            <p:spPr>
              <a:xfrm>
                <a:off x="648887" y="4673970"/>
                <a:ext cx="3018179" cy="324384"/>
              </a:xfrm>
              <a:prstGeom prst="rect">
                <a:avLst/>
              </a:prstGeom>
              <a:blipFill rotWithShape="1">
                <a:blip r:embed="rId8"/>
                <a:stretch>
                  <a:fillRect/>
                </a:stretch>
              </a:blipFill>
            </p:spPr>
            <p:txBody>
              <a:bodyPr/>
              <a:lstStyle/>
              <a:p>
                <a:r>
                  <a:rPr lang="en-US">
                    <a:noFill/>
                  </a:rPr>
                  <a:t> </a:t>
                </a:r>
              </a:p>
            </p:txBody>
          </p:sp>
        </mc:Fallback>
      </mc:AlternateContent>
      <p:cxnSp>
        <p:nvCxnSpPr>
          <p:cNvPr id="22" name="Straight Arrow Connector 21"/>
          <p:cNvCxnSpPr>
            <a:stCxn id="6" idx="3"/>
          </p:cNvCxnSpPr>
          <p:nvPr/>
        </p:nvCxnSpPr>
        <p:spPr>
          <a:xfrm>
            <a:off x="4542781" y="2744242"/>
            <a:ext cx="182456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stCxn id="7" idx="3"/>
          </p:cNvCxnSpPr>
          <p:nvPr/>
        </p:nvCxnSpPr>
        <p:spPr>
          <a:xfrm>
            <a:off x="5250164" y="3378517"/>
            <a:ext cx="110891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3024457" y="3895594"/>
            <a:ext cx="3342889"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a:off x="3346957" y="4398649"/>
            <a:ext cx="3020389"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20" idx="3"/>
          </p:cNvCxnSpPr>
          <p:nvPr/>
        </p:nvCxnSpPr>
        <p:spPr>
          <a:xfrm>
            <a:off x="3667066" y="4836162"/>
            <a:ext cx="270974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6548243" y="2634628"/>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TKE</a:t>
            </a:r>
          </a:p>
        </p:txBody>
      </p:sp>
      <p:sp>
        <p:nvSpPr>
          <p:cNvPr id="35" name="TextBox 34"/>
          <p:cNvSpPr txBox="1"/>
          <p:nvPr/>
        </p:nvSpPr>
        <p:spPr>
          <a:xfrm>
            <a:off x="6545765" y="3213897"/>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Dissipation rate</a:t>
            </a:r>
          </a:p>
        </p:txBody>
      </p:sp>
      <p:sp>
        <p:nvSpPr>
          <p:cNvPr id="36" name="TextBox 35"/>
          <p:cNvSpPr txBox="1"/>
          <p:nvPr/>
        </p:nvSpPr>
        <p:spPr>
          <a:xfrm>
            <a:off x="6550721" y="3695539"/>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Source and sink in TKE</a:t>
            </a:r>
          </a:p>
        </p:txBody>
      </p:sp>
      <mc:AlternateContent xmlns:mc="http://schemas.openxmlformats.org/markup-compatibility/2006" xmlns:a14="http://schemas.microsoft.com/office/drawing/2010/main">
        <mc:Choice Requires="a14">
          <p:sp>
            <p:nvSpPr>
              <p:cNvPr id="37" name="TextBox 36"/>
              <p:cNvSpPr txBox="1"/>
              <p:nvPr/>
            </p:nvSpPr>
            <p:spPr>
              <a:xfrm>
                <a:off x="6548243" y="4165710"/>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Source and sink in </a:t>
                </a:r>
                <a14:m>
                  <m:oMath xmlns:m="http://schemas.openxmlformats.org/officeDocument/2006/math">
                    <m:r>
                      <a:rPr lang="en-US" sz="1400" i="1" smtClean="0">
                        <a:latin typeface="Cambria Math"/>
                        <a:ea typeface="Cambria Math"/>
                      </a:rPr>
                      <m:t>𝜀</m:t>
                    </m:r>
                  </m:oMath>
                </a14:m>
                <a:endParaRPr lang="en-US" sz="1400" dirty="0" smtClean="0"/>
              </a:p>
            </p:txBody>
          </p:sp>
        </mc:Choice>
        <mc:Fallback xmlns="">
          <p:sp>
            <p:nvSpPr>
              <p:cNvPr id="37" name="TextBox 36"/>
              <p:cNvSpPr txBox="1">
                <a:spLocks noRot="1" noChangeAspect="1" noMove="1" noResize="1" noEditPoints="1" noAdjustHandles="1" noChangeArrowheads="1" noChangeShapeType="1" noTextEdit="1"/>
              </p:cNvSpPr>
              <p:nvPr/>
            </p:nvSpPr>
            <p:spPr>
              <a:xfrm>
                <a:off x="6548243" y="4165710"/>
                <a:ext cx="2316164" cy="400110"/>
              </a:xfrm>
              <a:prstGeom prst="rect">
                <a:avLst/>
              </a:prstGeom>
              <a:blipFill rotWithShape="1">
                <a:blip r:embed="rId9"/>
                <a:stretch>
                  <a:fillRect b="-2857"/>
                </a:stretch>
              </a:blipFill>
            </p:spPr>
            <p:txBody>
              <a:bodyPr/>
              <a:lstStyle/>
              <a:p>
                <a:r>
                  <a:rPr lang="en-US">
                    <a:noFill/>
                  </a:rPr>
                  <a:t> </a:t>
                </a:r>
              </a:p>
            </p:txBody>
          </p:sp>
        </mc:Fallback>
      </mc:AlternateContent>
      <p:sp>
        <p:nvSpPr>
          <p:cNvPr id="38" name="TextBox 37"/>
          <p:cNvSpPr txBox="1"/>
          <p:nvPr/>
        </p:nvSpPr>
        <p:spPr>
          <a:xfrm>
            <a:off x="6548243" y="4636107"/>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Parametrization</a:t>
            </a:r>
          </a:p>
        </p:txBody>
      </p:sp>
      <mc:AlternateContent xmlns:mc="http://schemas.openxmlformats.org/markup-compatibility/2006" xmlns:a14="http://schemas.microsoft.com/office/drawing/2010/main">
        <mc:Choice Requires="a14">
          <p:sp>
            <p:nvSpPr>
              <p:cNvPr id="8" name="Rectangle 7"/>
              <p:cNvSpPr/>
              <p:nvPr/>
            </p:nvSpPr>
            <p:spPr>
              <a:xfrm>
                <a:off x="654449" y="5054378"/>
                <a:ext cx="1102690" cy="4970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2</m:t>
                          </m:r>
                        </m:sub>
                      </m:sSub>
                      <m:r>
                        <a:rPr lang="en-US" sz="1400" i="1">
                          <a:latin typeface="Cambria Math"/>
                        </a:rPr>
                        <m:t>=</m:t>
                      </m:r>
                      <m:f>
                        <m:fPr>
                          <m:ctrlPr>
                            <a:rPr lang="en-US" sz="1400" i="1">
                              <a:latin typeface="Cambria Math" panose="02040503050406030204" pitchFamily="18" charset="0"/>
                            </a:rPr>
                          </m:ctrlPr>
                        </m:fPr>
                        <m:num>
                          <m:r>
                            <a:rPr lang="en-US" sz="1400" i="1">
                              <a:latin typeface="Cambria Math"/>
                            </a:rPr>
                            <m:t>𝐿𝐴𝐼</m:t>
                          </m:r>
                        </m:num>
                        <m:den>
                          <m:r>
                            <a:rPr lang="en-US" sz="1400" i="1">
                              <a:latin typeface="Cambria Math"/>
                            </a:rPr>
                            <m:t>h</m:t>
                          </m:r>
                        </m:den>
                      </m:f>
                      <m:sSub>
                        <m:sSubPr>
                          <m:ctrlPr>
                            <a:rPr lang="en-US" sz="1400" i="1">
                              <a:latin typeface="Cambria Math" panose="02040503050406030204" pitchFamily="18" charset="0"/>
                            </a:rPr>
                          </m:ctrlPr>
                        </m:sSubPr>
                        <m:e>
                          <m:r>
                            <a:rPr lang="en-US" sz="1400" i="1">
                              <a:latin typeface="Cambria Math"/>
                            </a:rPr>
                            <m:t>𝐶</m:t>
                          </m:r>
                        </m:e>
                        <m:sub>
                          <m:r>
                            <a:rPr lang="en-US" sz="1400" i="1">
                              <a:latin typeface="Cambria Math"/>
                            </a:rPr>
                            <m:t>𝑑</m:t>
                          </m:r>
                        </m:sub>
                      </m:sSub>
                    </m:oMath>
                  </m:oMathPara>
                </a14:m>
                <a:endParaRPr lang="en-US" sz="1400" dirty="0"/>
              </a:p>
            </p:txBody>
          </p:sp>
        </mc:Choice>
        <mc:Fallback xmlns="">
          <p:sp>
            <p:nvSpPr>
              <p:cNvPr id="8" name="Rectangle 7"/>
              <p:cNvSpPr>
                <a:spLocks noRot="1" noChangeAspect="1" noMove="1" noResize="1" noEditPoints="1" noAdjustHandles="1" noChangeArrowheads="1" noChangeShapeType="1" noTextEdit="1"/>
              </p:cNvSpPr>
              <p:nvPr/>
            </p:nvSpPr>
            <p:spPr>
              <a:xfrm>
                <a:off x="654449" y="5054378"/>
                <a:ext cx="1102690" cy="497059"/>
              </a:xfrm>
              <a:prstGeom prst="rect">
                <a:avLst/>
              </a:prstGeom>
              <a:blipFill rotWithShape="1">
                <a:blip r:embed="rId10"/>
                <a:stretch>
                  <a:fillRect/>
                </a:stretch>
              </a:blipFill>
            </p:spPr>
            <p:txBody>
              <a:bodyPr/>
              <a:lstStyle/>
              <a:p>
                <a:r>
                  <a:rPr lang="en-US">
                    <a:noFill/>
                  </a:rPr>
                  <a:t> </a:t>
                </a:r>
              </a:p>
            </p:txBody>
          </p:sp>
        </mc:Fallback>
      </mc:AlternateContent>
      <p:cxnSp>
        <p:nvCxnSpPr>
          <p:cNvPr id="24" name="Straight Arrow Connector 23"/>
          <p:cNvCxnSpPr>
            <a:stCxn id="8" idx="3"/>
          </p:cNvCxnSpPr>
          <p:nvPr/>
        </p:nvCxnSpPr>
        <p:spPr>
          <a:xfrm>
            <a:off x="1757139" y="5302908"/>
            <a:ext cx="4639854" cy="30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6548243" y="5105888"/>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Forest information</a:t>
            </a:r>
          </a:p>
        </p:txBody>
      </p:sp>
      <mc:AlternateContent xmlns:mc="http://schemas.openxmlformats.org/markup-compatibility/2006" xmlns:a14="http://schemas.microsoft.com/office/drawing/2010/main">
        <mc:Choice Requires="a14">
          <p:sp>
            <p:nvSpPr>
              <p:cNvPr id="27" name="Rectangle 26"/>
              <p:cNvSpPr/>
              <p:nvPr/>
            </p:nvSpPr>
            <p:spPr>
              <a:xfrm>
                <a:off x="652312" y="1416869"/>
                <a:ext cx="3171766" cy="58099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𝜌</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𝑖</m:t>
                          </m:r>
                        </m:sub>
                      </m:sSub>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m:t>
                              </m:r>
                              <m:r>
                                <a:rPr lang="en-US" sz="1400" i="1">
                                  <a:latin typeface="Cambria Math" panose="02040503050406030204" pitchFamily="18" charset="0"/>
                                </a:rPr>
                                <m:t>𝑢</m:t>
                              </m:r>
                            </m:e>
                            <m:sub>
                              <m:r>
                                <a:rPr lang="en-US" sz="1400" i="1">
                                  <a:latin typeface="Cambria Math" panose="02040503050406030204" pitchFamily="18" charset="0"/>
                                </a:rPr>
                                <m:t>𝑗</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m:t>
                              </m:r>
                              <m:r>
                                <a:rPr lang="en-US" sz="1400" i="1">
                                  <a:latin typeface="Cambria Math" panose="02040503050406030204" pitchFamily="18" charset="0"/>
                                </a:rPr>
                                <m:t>𝑥</m:t>
                              </m:r>
                            </m:e>
                            <m:sub>
                              <m:r>
                                <a:rPr lang="en-US" sz="1400" i="1">
                                  <a:latin typeface="Cambria Math" panose="02040503050406030204" pitchFamily="18" charset="0"/>
                                </a:rPr>
                                <m:t>𝑖</m:t>
                              </m:r>
                            </m:sub>
                          </m:sSub>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m:t>
                          </m:r>
                        </m:num>
                        <m:den>
                          <m:sSub>
                            <m:sSubPr>
                              <m:ctrlPr>
                                <a:rPr lang="en-US" sz="1400" i="1">
                                  <a:latin typeface="Cambria Math" panose="02040503050406030204" pitchFamily="18" charset="0"/>
                                </a:rPr>
                              </m:ctrlPr>
                            </m:sSubPr>
                            <m:e>
                              <m:r>
                                <a:rPr lang="en-US" sz="1400" i="1">
                                  <a:latin typeface="Cambria Math" panose="02040503050406030204" pitchFamily="18" charset="0"/>
                                </a:rPr>
                                <m:t>𝜕</m:t>
                              </m:r>
                              <m:r>
                                <a:rPr lang="en-US" sz="1400" i="1">
                                  <a:latin typeface="Cambria Math" panose="02040503050406030204" pitchFamily="18" charset="0"/>
                                </a:rPr>
                                <m:t>𝑥</m:t>
                              </m:r>
                            </m:e>
                            <m:sub>
                              <m:r>
                                <a:rPr lang="en-US" sz="1400" i="1">
                                  <a:latin typeface="Cambria Math" panose="02040503050406030204" pitchFamily="18" charset="0"/>
                                </a:rPr>
                                <m:t>𝑖</m:t>
                              </m:r>
                            </m:sub>
                          </m:sSub>
                        </m:den>
                      </m:f>
                      <m:d>
                        <m:dPr>
                          <m:ctrlPr>
                            <a:rPr lang="en-US" sz="1400" i="1">
                              <a:latin typeface="Cambria Math" panose="02040503050406030204" pitchFamily="18" charset="0"/>
                            </a:rPr>
                          </m:ctrlPr>
                        </m:dPr>
                        <m:e>
                          <m:r>
                            <a:rPr lang="en-US" sz="1400" i="1" smtClean="0">
                              <a:latin typeface="Cambria Math"/>
                              <a:ea typeface="Cambria Math"/>
                            </a:rPr>
                            <m:t>𝜇</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m:t>
                                  </m:r>
                                  <m:r>
                                    <a:rPr lang="en-US" sz="1400" i="1">
                                      <a:latin typeface="Cambria Math" panose="02040503050406030204" pitchFamily="18" charset="0"/>
                                    </a:rPr>
                                    <m:t>𝑢</m:t>
                                  </m:r>
                                </m:e>
                                <m:sub>
                                  <m:r>
                                    <a:rPr lang="en-US" sz="1400" i="1">
                                      <a:latin typeface="Cambria Math" panose="02040503050406030204" pitchFamily="18" charset="0"/>
                                    </a:rPr>
                                    <m:t>𝑗</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m:t>
                                  </m:r>
                                  <m:r>
                                    <a:rPr lang="en-US" sz="1400" i="1">
                                      <a:latin typeface="Cambria Math" panose="02040503050406030204" pitchFamily="18" charset="0"/>
                                    </a:rPr>
                                    <m:t>𝑥</m:t>
                                  </m:r>
                                </m:e>
                                <m:sub>
                                  <m:r>
                                    <a:rPr lang="en-US" sz="1400" i="1">
                                      <a:latin typeface="Cambria Math" panose="02040503050406030204" pitchFamily="18" charset="0"/>
                                    </a:rPr>
                                    <m:t>𝑖</m:t>
                                  </m:r>
                                </m:sub>
                              </m:sSub>
                            </m:den>
                          </m:f>
                        </m:e>
                      </m:d>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m:t>
                          </m:r>
                          <m:r>
                            <a:rPr lang="en-US" sz="1400" i="1">
                              <a:latin typeface="Cambria Math" panose="02040503050406030204" pitchFamily="18" charset="0"/>
                            </a:rPr>
                            <m:t>𝑝</m:t>
                          </m:r>
                        </m:num>
                        <m:den>
                          <m:sSub>
                            <m:sSubPr>
                              <m:ctrlPr>
                                <a:rPr lang="en-US" sz="1400" i="1">
                                  <a:latin typeface="Cambria Math" panose="02040503050406030204" pitchFamily="18" charset="0"/>
                                </a:rPr>
                              </m:ctrlPr>
                            </m:sSubPr>
                            <m:e>
                              <m:r>
                                <a:rPr lang="en-US" sz="1400" i="1">
                                  <a:latin typeface="Cambria Math" panose="02040503050406030204" pitchFamily="18" charset="0"/>
                                </a:rPr>
                                <m:t>𝜕</m:t>
                              </m:r>
                              <m:r>
                                <a:rPr lang="en-US" sz="1400" i="1">
                                  <a:latin typeface="Cambria Math" panose="02040503050406030204" pitchFamily="18" charset="0"/>
                                </a:rPr>
                                <m:t>𝑥</m:t>
                              </m:r>
                            </m:e>
                            <m:sub>
                              <m:r>
                                <a:rPr lang="en-US" sz="1400" i="1">
                                  <a:latin typeface="Cambria Math" panose="02040503050406030204" pitchFamily="18" charset="0"/>
                                </a:rPr>
                                <m:t>𝑗</m:t>
                              </m:r>
                            </m:sub>
                          </m:sSub>
                        </m:den>
                      </m:f>
                      <m:r>
                        <a:rPr lang="en-US" sz="1400" i="1">
                          <a:latin typeface="Cambria Math" panose="02040503050406030204" pitchFamily="18" charset="0"/>
                        </a:rPr>
                        <m:t>+</m:t>
                      </m:r>
                      <m:r>
                        <a:rPr lang="en-US" sz="1400" i="1">
                          <a:latin typeface="Cambria Math" panose="02040503050406030204" pitchFamily="18" charset="0"/>
                        </a:rPr>
                        <m:t>𝜌</m:t>
                      </m:r>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rPr>
                            <m:t>𝑖</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𝑗</m:t>
                          </m:r>
                        </m:sub>
                      </m:sSub>
                    </m:oMath>
                  </m:oMathPara>
                </a14:m>
                <a:endParaRPr lang="en-US" sz="1400" dirty="0"/>
              </a:p>
            </p:txBody>
          </p:sp>
        </mc:Choice>
        <mc:Fallback xmlns="">
          <p:sp>
            <p:nvSpPr>
              <p:cNvPr id="27" name="Rectangle 26"/>
              <p:cNvSpPr>
                <a:spLocks noRot="1" noChangeAspect="1" noMove="1" noResize="1" noEditPoints="1" noAdjustHandles="1" noChangeArrowheads="1" noChangeShapeType="1" noTextEdit="1"/>
              </p:cNvSpPr>
              <p:nvPr/>
            </p:nvSpPr>
            <p:spPr>
              <a:xfrm>
                <a:off x="652312" y="1416869"/>
                <a:ext cx="3171766" cy="58099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52312" y="2033338"/>
                <a:ext cx="2624565" cy="39049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𝑆</m:t>
                          </m:r>
                        </m:e>
                        <m:sub>
                          <m:r>
                            <a:rPr lang="en-US" sz="1600" b="0" i="1" smtClean="0">
                              <a:latin typeface="Cambria Math"/>
                            </a:rPr>
                            <m:t>𝑗</m:t>
                          </m:r>
                        </m:sub>
                      </m:sSub>
                      <m:r>
                        <a:rPr lang="en-US" sz="1600" i="1">
                          <a:latin typeface="Cambria Math" panose="02040503050406030204" pitchFamily="18" charset="0"/>
                        </a:rPr>
                        <m:t>=−</m:t>
                      </m:r>
                      <m:r>
                        <a:rPr lang="en-US" sz="1600" i="1" smtClean="0">
                          <a:latin typeface="Cambria Math"/>
                          <a:ea typeface="Cambria Math"/>
                        </a:rPr>
                        <m:t>𝛼</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1</m:t>
                          </m:r>
                        </m:sub>
                      </m:sSub>
                      <m:sSub>
                        <m:sSubPr>
                          <m:ctrlPr>
                            <a:rPr lang="en-US"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𝑗</m:t>
                          </m:r>
                        </m:sub>
                      </m:sSub>
                      <m:r>
                        <a:rPr lang="en-US" sz="1600" i="1">
                          <a:latin typeface="Cambria Math" panose="02040503050406030204" pitchFamily="18" charset="0"/>
                        </a:rPr>
                        <m:t>−</m:t>
                      </m:r>
                      <m:r>
                        <a:rPr lang="en-US" sz="1600" i="1" smtClean="0">
                          <a:latin typeface="Cambria Math"/>
                          <a:ea typeface="Cambria Math"/>
                        </a:rPr>
                        <m:t>𝛼</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2</m:t>
                          </m:r>
                        </m:sub>
                      </m:sSub>
                      <m:rad>
                        <m:radPr>
                          <m:degHide m:val="on"/>
                          <m:ctrlPr>
                            <a:rPr lang="en-US" sz="1600" i="1" smtClean="0">
                              <a:latin typeface="Cambria Math" panose="02040503050406030204" pitchFamily="18" charset="0"/>
                            </a:rPr>
                          </m:ctrlPr>
                        </m:radPr>
                        <m:deg/>
                        <m:e>
                          <m:sSub>
                            <m:sSubPr>
                              <m:ctrlPr>
                                <a:rPr lang="en-US"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𝑗</m:t>
                              </m:r>
                            </m:sub>
                          </m:sSub>
                          <m:sSub>
                            <m:sSubPr>
                              <m:ctrlPr>
                                <a:rPr lang="en-US"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𝑗</m:t>
                              </m:r>
                            </m:sub>
                          </m:sSub>
                        </m:e>
                      </m:rad>
                      <m:sSub>
                        <m:sSubPr>
                          <m:ctrlPr>
                            <a:rPr lang="en-US"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𝑖</m:t>
                          </m:r>
                        </m:sub>
                      </m:sSub>
                    </m:oMath>
                  </m:oMathPara>
                </a14:m>
                <a:endParaRPr lang="en-US" sz="1600" dirty="0"/>
              </a:p>
            </p:txBody>
          </p:sp>
        </mc:Choice>
        <mc:Fallback xmlns="">
          <p:sp>
            <p:nvSpPr>
              <p:cNvPr id="29" name="Rectangle 28"/>
              <p:cNvSpPr>
                <a:spLocks noRot="1" noChangeAspect="1" noMove="1" noResize="1" noEditPoints="1" noAdjustHandles="1" noChangeArrowheads="1" noChangeShapeType="1" noTextEdit="1"/>
              </p:cNvSpPr>
              <p:nvPr/>
            </p:nvSpPr>
            <p:spPr>
              <a:xfrm>
                <a:off x="652312" y="2033338"/>
                <a:ext cx="2624565" cy="390492"/>
              </a:xfrm>
              <a:prstGeom prst="rect">
                <a:avLst/>
              </a:prstGeom>
              <a:blipFill rotWithShape="1">
                <a:blip r:embed="rId12"/>
                <a:stretch>
                  <a:fillRect/>
                </a:stretch>
              </a:blipFill>
            </p:spPr>
            <p:txBody>
              <a:bodyPr/>
              <a:lstStyle/>
              <a:p>
                <a:r>
                  <a:rPr lang="en-US">
                    <a:noFill/>
                  </a:rPr>
                  <a:t> </a:t>
                </a:r>
              </a:p>
            </p:txBody>
          </p:sp>
        </mc:Fallback>
      </mc:AlternateContent>
      <p:sp>
        <p:nvSpPr>
          <p:cNvPr id="31" name="TextBox 30"/>
          <p:cNvSpPr txBox="1"/>
          <p:nvPr/>
        </p:nvSpPr>
        <p:spPr>
          <a:xfrm>
            <a:off x="6548243" y="1507310"/>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Momentum</a:t>
            </a:r>
          </a:p>
        </p:txBody>
      </p:sp>
      <p:sp>
        <p:nvSpPr>
          <p:cNvPr id="32" name="TextBox 31"/>
          <p:cNvSpPr txBox="1"/>
          <p:nvPr/>
        </p:nvSpPr>
        <p:spPr>
          <a:xfrm>
            <a:off x="6550721" y="2059820"/>
            <a:ext cx="231616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400" dirty="0" smtClean="0"/>
              <a:t>Momentum sink high Re</a:t>
            </a:r>
          </a:p>
        </p:txBody>
      </p:sp>
      <p:cxnSp>
        <p:nvCxnSpPr>
          <p:cNvPr id="33" name="Straight Arrow Connector 32"/>
          <p:cNvCxnSpPr/>
          <p:nvPr/>
        </p:nvCxnSpPr>
        <p:spPr>
          <a:xfrm>
            <a:off x="3824078" y="1704690"/>
            <a:ext cx="254326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a:off x="3271147" y="2214758"/>
            <a:ext cx="3096199"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2" name="Multiply 41"/>
          <p:cNvSpPr/>
          <p:nvPr/>
        </p:nvSpPr>
        <p:spPr>
          <a:xfrm>
            <a:off x="1294844" y="2012891"/>
            <a:ext cx="529581" cy="440854"/>
          </a:xfrm>
          <a:prstGeom prst="mathMultiply">
            <a:avLst/>
          </a:prstGeom>
          <a:solidFill>
            <a:srgbClr val="F21C0A"/>
          </a:solidFill>
          <a:ln>
            <a:solidFill>
              <a:srgbClr val="F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Tree>
    <p:extLst>
      <p:ext uri="{BB962C8B-B14F-4D97-AF65-F5344CB8AC3E}">
        <p14:creationId xmlns:p14="http://schemas.microsoft.com/office/powerpoint/2010/main" val="41225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0-#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0-#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0-#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0-#ppt_w/2"/>
                                          </p:val>
                                        </p:tav>
                                        <p:tav tm="100000">
                                          <p:val>
                                            <p:strVal val="#ppt_x"/>
                                          </p:val>
                                        </p:tav>
                                      </p:tavLst>
                                    </p:anim>
                                    <p:anim calcmode="lin" valueType="num">
                                      <p:cBhvr additive="base">
                                        <p:cTn id="7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0-#ppt_w/2"/>
                                          </p:val>
                                        </p:tav>
                                        <p:tav tm="100000">
                                          <p:val>
                                            <p:strVal val="#ppt_x"/>
                                          </p:val>
                                        </p:tav>
                                      </p:tavLst>
                                    </p:anim>
                                    <p:anim calcmode="lin" valueType="num">
                                      <p:cBhvr additive="base">
                                        <p:cTn id="82" dur="500" fill="hold"/>
                                        <p:tgtEl>
                                          <p:spTgt spid="18"/>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0-#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0-#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0-#ppt_w/2"/>
                                          </p:val>
                                        </p:tav>
                                        <p:tav tm="100000">
                                          <p:val>
                                            <p:strVal val="#ppt_x"/>
                                          </p:val>
                                        </p:tav>
                                      </p:tavLst>
                                    </p:anim>
                                    <p:anim calcmode="lin" valueType="num">
                                      <p:cBhvr additive="base">
                                        <p:cTn id="96" dur="500" fill="hold"/>
                                        <p:tgtEl>
                                          <p:spTgt spid="20"/>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0-#ppt_w/2"/>
                                          </p:val>
                                        </p:tav>
                                        <p:tav tm="100000">
                                          <p:val>
                                            <p:strVal val="#ppt_x"/>
                                          </p:val>
                                        </p:tav>
                                      </p:tavLst>
                                    </p:anim>
                                    <p:anim calcmode="lin" valueType="num">
                                      <p:cBhvr additive="base">
                                        <p:cTn id="10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0-#ppt_w/2"/>
                                          </p:val>
                                        </p:tav>
                                        <p:tav tm="100000">
                                          <p:val>
                                            <p:strVal val="#ppt_x"/>
                                          </p:val>
                                        </p:tav>
                                      </p:tavLst>
                                    </p:anim>
                                    <p:anim calcmode="lin" valueType="num">
                                      <p:cBhvr additive="base">
                                        <p:cTn id="110" dur="500" fill="hold"/>
                                        <p:tgtEl>
                                          <p:spTgt spid="8"/>
                                        </p:tgtEl>
                                        <p:attrNameLst>
                                          <p:attrName>ppt_y</p:attrName>
                                        </p:attrNameLst>
                                      </p:cBhvr>
                                      <p:tavLst>
                                        <p:tav tm="0">
                                          <p:val>
                                            <p:strVal val="#ppt_y"/>
                                          </p:val>
                                        </p:tav>
                                        <p:tav tm="100000">
                                          <p:val>
                                            <p:strVal val="#ppt_y"/>
                                          </p:val>
                                        </p:tav>
                                      </p:tavLst>
                                    </p:anim>
                                  </p:childTnLst>
                                </p:cTn>
                              </p:par>
                              <p:par>
                                <p:cTn id="111" presetID="2" presetClass="entr" presetSubtype="8"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additive="base">
                                        <p:cTn id="113" dur="500" fill="hold"/>
                                        <p:tgtEl>
                                          <p:spTgt spid="24"/>
                                        </p:tgtEl>
                                        <p:attrNameLst>
                                          <p:attrName>ppt_x</p:attrName>
                                        </p:attrNameLst>
                                      </p:cBhvr>
                                      <p:tavLst>
                                        <p:tav tm="0">
                                          <p:val>
                                            <p:strVal val="0-#ppt_w/2"/>
                                          </p:val>
                                        </p:tav>
                                        <p:tav tm="100000">
                                          <p:val>
                                            <p:strVal val="#ppt_x"/>
                                          </p:val>
                                        </p:tav>
                                      </p:tavLst>
                                    </p:anim>
                                    <p:anim calcmode="lin" valueType="num">
                                      <p:cBhvr additive="base">
                                        <p:cTn id="114" dur="500" fill="hold"/>
                                        <p:tgtEl>
                                          <p:spTgt spid="24"/>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0-#ppt_w/2"/>
                                          </p:val>
                                        </p:tav>
                                        <p:tav tm="100000">
                                          <p:val>
                                            <p:strVal val="#ppt_x"/>
                                          </p:val>
                                        </p:tav>
                                      </p:tavLst>
                                    </p:anim>
                                    <p:anim calcmode="lin" valueType="num">
                                      <p:cBhvr additive="base">
                                        <p:cTn id="1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fade">
                                      <p:cBhvr>
                                        <p:cTn id="1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P spid="7" grpId="0" animBg="1"/>
      <p:bldP spid="12" grpId="0" animBg="1"/>
      <p:bldP spid="18" grpId="0" animBg="1"/>
      <p:bldP spid="20" grpId="0" animBg="1"/>
      <p:bldP spid="34" grpId="0" animBg="1"/>
      <p:bldP spid="35" grpId="0" animBg="1"/>
      <p:bldP spid="36" grpId="0" animBg="1"/>
      <p:bldP spid="37" grpId="0" animBg="1"/>
      <p:bldP spid="38" grpId="0" animBg="1"/>
      <p:bldP spid="8" grpId="0" animBg="1"/>
      <p:bldP spid="26" grpId="0" animBg="1"/>
      <p:bldP spid="27" grpId="0" animBg="1"/>
      <p:bldP spid="29" grpId="0" animBg="1"/>
      <p:bldP spid="31" grpId="0" animBg="1"/>
      <p:bldP spid="32"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Site I</a:t>
            </a:r>
            <a:endParaRPr lang="en-US" dirty="0"/>
          </a:p>
        </p:txBody>
      </p:sp>
      <p:sp>
        <p:nvSpPr>
          <p:cNvPr id="4" name="Slide Number Placeholder 3"/>
          <p:cNvSpPr>
            <a:spLocks noGrp="1"/>
          </p:cNvSpPr>
          <p:nvPr>
            <p:ph type="sldNum" sz="quarter" idx="12"/>
          </p:nvPr>
        </p:nvSpPr>
        <p:spPr/>
        <p:txBody>
          <a:bodyPr/>
          <a:lstStyle/>
          <a:p>
            <a:fld id="{9B749DBC-5EFD-468C-9F9F-C80FB4A03599}" type="slidenum">
              <a:rPr lang="de-DE" smtClean="0"/>
              <a:pPr/>
              <a:t>7</a:t>
            </a:fld>
            <a:endParaRPr lang="de-DE"/>
          </a:p>
        </p:txBody>
      </p:sp>
      <p:sp>
        <p:nvSpPr>
          <p:cNvPr id="6" name="Left-Right Arrow 5"/>
          <p:cNvSpPr/>
          <p:nvPr/>
        </p:nvSpPr>
        <p:spPr>
          <a:xfrm>
            <a:off x="40887" y="1162309"/>
            <a:ext cx="2844800" cy="218139"/>
          </a:xfrm>
          <a:prstGeom prst="leftRightArrow">
            <a:avLst/>
          </a:prstGeom>
          <a:solidFill>
            <a:srgbClr val="F21C0A"/>
          </a:solidFill>
          <a:ln>
            <a:solidFill>
              <a:srgbClr val="F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
        <p:nvSpPr>
          <p:cNvPr id="7" name="Up-Down Arrow 6"/>
          <p:cNvSpPr/>
          <p:nvPr/>
        </p:nvSpPr>
        <p:spPr>
          <a:xfrm>
            <a:off x="2965062" y="1416648"/>
            <a:ext cx="254000" cy="3497773"/>
          </a:xfrm>
          <a:prstGeom prst="upDownArrow">
            <a:avLst/>
          </a:prstGeom>
          <a:solidFill>
            <a:srgbClr val="F21C0A"/>
          </a:solidFill>
          <a:ln>
            <a:solidFill>
              <a:srgbClr val="F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
        <p:nvSpPr>
          <p:cNvPr id="8" name="TextBox 7"/>
          <p:cNvSpPr txBox="1"/>
          <p:nvPr/>
        </p:nvSpPr>
        <p:spPr>
          <a:xfrm>
            <a:off x="105393" y="5077219"/>
            <a:ext cx="1422400" cy="204351"/>
          </a:xfrm>
          <a:prstGeom prst="rect">
            <a:avLst/>
          </a:prstGeom>
          <a:noFill/>
        </p:spPr>
        <p:txBody>
          <a:bodyPr vert="horz" wrap="square" lIns="0" tIns="0" rIns="0" bIns="0" rtlCol="0" anchor="t">
            <a:spAutoFit/>
          </a:bodyPr>
          <a:lstStyle/>
          <a:p>
            <a:pPr marL="203200" indent="-203200">
              <a:lnSpc>
                <a:spcPts val="1700"/>
              </a:lnSpc>
              <a:buClr>
                <a:srgbClr val="F21C0A"/>
              </a:buClr>
              <a:buSzPct val="100000"/>
              <a:buFont typeface="Wingdings"/>
              <a:buChar char=""/>
            </a:pPr>
            <a:r>
              <a:rPr lang="en-US" sz="1400" dirty="0" smtClean="0"/>
              <a:t>8.5 km wide</a:t>
            </a:r>
          </a:p>
        </p:txBody>
      </p:sp>
      <p:sp>
        <p:nvSpPr>
          <p:cNvPr id="9" name="Rectangle 8"/>
          <p:cNvSpPr/>
          <p:nvPr/>
        </p:nvSpPr>
        <p:spPr>
          <a:xfrm>
            <a:off x="0" y="5295227"/>
            <a:ext cx="1371600" cy="310341"/>
          </a:xfrm>
          <a:prstGeom prst="rect">
            <a:avLst/>
          </a:prstGeom>
        </p:spPr>
        <p:txBody>
          <a:bodyPr wrap="square">
            <a:spAutoFit/>
          </a:bodyPr>
          <a:lstStyle/>
          <a:p>
            <a:pPr marL="203200" indent="-203200">
              <a:lnSpc>
                <a:spcPts val="1700"/>
              </a:lnSpc>
              <a:buClr>
                <a:srgbClr val="F21C0A"/>
              </a:buClr>
              <a:buSzPct val="100000"/>
              <a:buFont typeface="Wingdings"/>
              <a:buChar char=""/>
            </a:pPr>
            <a:r>
              <a:rPr lang="en-US" sz="1400" dirty="0"/>
              <a:t>13 km </a:t>
            </a:r>
            <a:r>
              <a:rPr lang="en-US" sz="1400" dirty="0" smtClean="0"/>
              <a:t>long</a:t>
            </a:r>
            <a:endParaRPr lang="en-US" sz="1400" dirty="0"/>
          </a:p>
        </p:txBody>
      </p:sp>
      <p:sp>
        <p:nvSpPr>
          <p:cNvPr id="10" name="Rectangle 9"/>
          <p:cNvSpPr/>
          <p:nvPr/>
        </p:nvSpPr>
        <p:spPr>
          <a:xfrm>
            <a:off x="11151" y="5577690"/>
            <a:ext cx="4048126" cy="528350"/>
          </a:xfrm>
          <a:prstGeom prst="rect">
            <a:avLst/>
          </a:prstGeom>
        </p:spPr>
        <p:txBody>
          <a:bodyPr wrap="square">
            <a:spAutoFit/>
          </a:bodyPr>
          <a:lstStyle/>
          <a:p>
            <a:pPr marL="203200" indent="-203200">
              <a:lnSpc>
                <a:spcPts val="1700"/>
              </a:lnSpc>
              <a:buClr>
                <a:srgbClr val="F21C0A"/>
              </a:buClr>
              <a:buSzPct val="100000"/>
              <a:buFont typeface="Wingdings"/>
              <a:buChar char=""/>
            </a:pPr>
            <a:r>
              <a:rPr lang="en-US" sz="1400" dirty="0"/>
              <a:t>9 met masts (all </a:t>
            </a:r>
            <a:r>
              <a:rPr lang="en-US" sz="1400" dirty="0" smtClean="0"/>
              <a:t>at least 80m high equipped </a:t>
            </a:r>
            <a:r>
              <a:rPr lang="en-US" sz="1400" dirty="0"/>
              <a:t>with class I </a:t>
            </a:r>
            <a:r>
              <a:rPr lang="en-US" sz="1400" dirty="0" smtClean="0"/>
              <a:t>sensors)</a:t>
            </a:r>
            <a:endParaRPr lang="en-US" sz="1400"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1382061"/>
            <a:ext cx="2844800" cy="349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2" y="1416648"/>
            <a:ext cx="2844799" cy="349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7071" y="2073672"/>
            <a:ext cx="2823742" cy="194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071" y="4063211"/>
            <a:ext cx="2802681" cy="199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7071" y="59673"/>
            <a:ext cx="2823742" cy="1966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V="1">
            <a:off x="4572000" y="1416648"/>
            <a:ext cx="2387600" cy="141868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5259660" y="3188456"/>
            <a:ext cx="159834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a:off x="5481445" y="4445000"/>
            <a:ext cx="1681355" cy="203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34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66" y="352288"/>
            <a:ext cx="7924800" cy="609600"/>
          </a:xfrm>
        </p:spPr>
        <p:txBody>
          <a:bodyPr/>
          <a:lstStyle/>
          <a:p>
            <a:r>
              <a:rPr lang="en-US" dirty="0" smtClean="0"/>
              <a:t>Validation Site I</a:t>
            </a:r>
            <a:endParaRPr lang="en-US" dirty="0"/>
          </a:p>
        </p:txBody>
      </p:sp>
      <p:sp>
        <p:nvSpPr>
          <p:cNvPr id="4" name="Slide Number Placeholder 3"/>
          <p:cNvSpPr>
            <a:spLocks noGrp="1"/>
          </p:cNvSpPr>
          <p:nvPr>
            <p:ph type="sldNum" sz="quarter" idx="12"/>
          </p:nvPr>
        </p:nvSpPr>
        <p:spPr/>
        <p:txBody>
          <a:bodyPr/>
          <a:lstStyle/>
          <a:p>
            <a:fld id="{9B749DBC-5EFD-468C-9F9F-C80FB4A03599}" type="slidenum">
              <a:rPr lang="de-DE" smtClean="0"/>
              <a:pPr/>
              <a:t>8</a:t>
            </a:fld>
            <a:endParaRPr lang="de-D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41" y="961888"/>
            <a:ext cx="3494868"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66" y="3496700"/>
            <a:ext cx="3462543" cy="20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3512393"/>
            <a:ext cx="3493629" cy="209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799" y="3067995"/>
            <a:ext cx="279400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Displacement height only</a:t>
            </a:r>
          </a:p>
        </p:txBody>
      </p:sp>
      <p:sp>
        <p:nvSpPr>
          <p:cNvPr id="11" name="TextBox 10"/>
          <p:cNvSpPr txBox="1"/>
          <p:nvPr/>
        </p:nvSpPr>
        <p:spPr>
          <a:xfrm>
            <a:off x="1292920" y="5646329"/>
            <a:ext cx="234175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Forest model C2 = 0.5</a:t>
            </a:r>
          </a:p>
        </p:txBody>
      </p:sp>
      <p:sp>
        <p:nvSpPr>
          <p:cNvPr id="12" name="TextBox 11"/>
          <p:cNvSpPr txBox="1"/>
          <p:nvPr/>
        </p:nvSpPr>
        <p:spPr>
          <a:xfrm>
            <a:off x="5334000" y="5646329"/>
            <a:ext cx="234175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Forest model C2 = 0.05</a:t>
            </a:r>
          </a:p>
        </p:txBody>
      </p:sp>
      <p:sp>
        <p:nvSpPr>
          <p:cNvPr id="13" name="TextBox 12"/>
          <p:cNvSpPr txBox="1"/>
          <p:nvPr/>
        </p:nvSpPr>
        <p:spPr>
          <a:xfrm>
            <a:off x="5333999" y="3067995"/>
            <a:ext cx="234175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2400"/>
              </a:lnSpc>
            </a:pPr>
            <a:r>
              <a:rPr lang="en-US" sz="1600" dirty="0" smtClean="0"/>
              <a:t>Forest model C2 = 0.1</a:t>
            </a:r>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800" y="953379"/>
            <a:ext cx="3440811" cy="208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055"/>
                                        </p:tgtEl>
                                        <p:attrNameLst>
                                          <p:attrName>style.visibility</p:attrName>
                                        </p:attrNameLst>
                                      </p:cBhvr>
                                      <p:to>
                                        <p:strVal val="visible"/>
                                      </p:to>
                                    </p:set>
                                    <p:animEffect transition="in" filter="fade">
                                      <p:cBhvr>
                                        <p:cTn id="26" dur="500"/>
                                        <p:tgtEl>
                                          <p:spTgt spid="20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750"/>
            <a:ext cx="7924800" cy="6096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pPr>
              <a:spcBef>
                <a:spcPts val="0"/>
              </a:spcBef>
            </a:pPr>
            <a:r>
              <a:rPr lang="en-US" dirty="0" smtClean="0">
                <a:latin typeface="Arial"/>
              </a:rPr>
              <a:t>Validation Site I</a:t>
            </a:r>
            <a:endParaRPr lang="en-US" dirty="0">
              <a:latin typeface="Arial"/>
            </a:endParaRPr>
          </a:p>
        </p:txBody>
      </p:sp>
      <p:sp>
        <p:nvSpPr>
          <p:cNvPr id="4" name="Slide Number Placeholder 3"/>
          <p:cNvSpPr>
            <a:spLocks noGrp="1"/>
          </p:cNvSpPr>
          <p:nvPr>
            <p:ph type="sldNum" sz="quarter" idx="12"/>
          </p:nvPr>
        </p:nvSpPr>
        <p:spPr>
          <a:xfrm>
            <a:off x="609599" y="6403340"/>
            <a:ext cx="173038" cy="190500"/>
          </a:xfrm>
          <a:prstGeom prst="rect">
            <a:avLst/>
          </a:prstGeom>
          <a:ln w="12700">
            <a:noFill/>
          </a:ln>
          <a:extLst>
            <a:ext uri="{91240B29-F687-4F45-9708-019B960494DF}">
              <a14:hiddenLine xmlns:a14="http://schemas.microsoft.com/office/drawing/2010/main" w="12700">
                <a:solidFill>
                  <a:schemeClr val="tx1"/>
                </a:solidFill>
              </a14:hiddenLine>
            </a:ext>
          </a:extLst>
        </p:spPr>
        <p:txBody>
          <a:bodyPr/>
          <a:lstStyle/>
          <a:p>
            <a:fld id="{9B749DBC-5EFD-468C-9F9F-C80FB4A03599}" type="slidenum">
              <a:rPr lang="de-DE" smtClean="0">
                <a:solidFill>
                  <a:srgbClr val="000000"/>
                </a:solidFill>
              </a:rPr>
              <a:pPr/>
              <a:t>9</a:t>
            </a:fld>
            <a:endParaRPr lang="de-DE">
              <a:solidFill>
                <a:srgbClr val="000000"/>
              </a:solidFill>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7745" r="2187" b="14401"/>
          <a:stretch>
            <a:fillRect/>
          </a:stretch>
        </p:blipFill>
        <p:spPr bwMode="auto">
          <a:xfrm>
            <a:off x="457200" y="6070600"/>
            <a:ext cx="2540585" cy="4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
          </p:nvPr>
        </p:nvSpPr>
        <p:spPr>
          <a:xfrm>
            <a:off x="609600" y="2565400"/>
            <a:ext cx="7924800" cy="381000"/>
          </a:xfrm>
        </p:spPr>
        <p:txBody>
          <a:bodyPr/>
          <a:lstStyle/>
          <a:p>
            <a:pPr algn="ctr"/>
            <a:r>
              <a:rPr lang="nb-NO" dirty="0" smtClean="0"/>
              <a:t>Cross Prediction results neutral simulation C2= 0.05 for all forest types</a:t>
            </a:r>
          </a:p>
          <a:p>
            <a:pPr algn="ctr"/>
            <a:endParaRPr lang="nb-NO" dirty="0"/>
          </a:p>
          <a:p>
            <a:pPr algn="ctr"/>
            <a:endParaRPr lang="nb-NO" dirty="0" smtClean="0"/>
          </a:p>
          <a:p>
            <a:pPr algn="ctr"/>
            <a:endParaRPr lang="nb-NO" dirty="0"/>
          </a:p>
          <a:p>
            <a:pPr algn="ctr"/>
            <a:endParaRPr lang="nb-NO" dirty="0" smtClean="0"/>
          </a:p>
          <a:p>
            <a:pPr algn="ctr"/>
            <a:endParaRPr lang="nb-NO" dirty="0"/>
          </a:p>
          <a:p>
            <a:pPr algn="ctr"/>
            <a:endParaRPr lang="nb-NO" dirty="0" smtClean="0"/>
          </a:p>
          <a:p>
            <a:pPr algn="ctr"/>
            <a:endParaRPr lang="nb-NO" dirty="0"/>
          </a:p>
          <a:p>
            <a:pPr algn="ctr"/>
            <a:endParaRPr lang="nb-NO" dirty="0" smtClean="0"/>
          </a:p>
          <a:p>
            <a:pPr algn="ctr"/>
            <a:endParaRPr lang="nb-NO" dirty="0"/>
          </a:p>
          <a:p>
            <a:pPr algn="ctr"/>
            <a:r>
              <a:rPr lang="nb-NO" dirty="0" smtClean="0"/>
              <a:t>Met Mast 9 seems to be not well described by the CFD model</a:t>
            </a:r>
            <a:endParaRPr lang="nb-NO" dirty="0"/>
          </a:p>
        </p:txBody>
      </p:sp>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3073400"/>
            <a:ext cx="6967164" cy="218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19254954"/>
              </p:ext>
            </p:extLst>
          </p:nvPr>
        </p:nvGraphicFramePr>
        <p:xfrm>
          <a:off x="2997785" y="1447800"/>
          <a:ext cx="3555415" cy="952500"/>
        </p:xfrm>
        <a:graphic>
          <a:graphicData uri="http://schemas.openxmlformats.org/drawingml/2006/table">
            <a:tbl>
              <a:tblPr>
                <a:tableStyleId>{69C7853C-536D-4A76-A0AE-DD22124D55A5}</a:tableStyleId>
              </a:tblPr>
              <a:tblGrid>
                <a:gridCol w="1696162"/>
                <a:gridCol w="1859253"/>
              </a:tblGrid>
              <a:tr h="190500">
                <a:tc>
                  <a:txBody>
                    <a:bodyPr/>
                    <a:lstStyle/>
                    <a:p>
                      <a:pPr algn="ctr" fontAlgn="ctr"/>
                      <a:r>
                        <a:rPr lang="en-US" sz="1100" u="none" strike="noStrike" dirty="0">
                          <a:effectLst/>
                        </a:rPr>
                        <a:t>Forest parameter</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Average absolute </a:t>
                      </a:r>
                      <a:r>
                        <a:rPr lang="en-US" sz="1100" u="none" strike="noStrike" dirty="0" smtClean="0">
                          <a:effectLst/>
                        </a:rPr>
                        <a:t>error [%]</a:t>
                      </a:r>
                      <a:endParaRPr lang="en-US" sz="1100" b="1" i="0" u="none" strike="noStrike" dirty="0">
                        <a:solidFill>
                          <a:srgbClr val="000000"/>
                        </a:solidFill>
                        <a:effectLst/>
                        <a:latin typeface="Calibri"/>
                      </a:endParaRPr>
                    </a:p>
                  </a:txBody>
                  <a:tcPr marL="9525" marR="9525" marT="9525" marB="0" anchor="ctr"/>
                </a:tc>
              </a:tr>
              <a:tr h="190500">
                <a:tc>
                  <a:txBody>
                    <a:bodyPr/>
                    <a:lstStyle/>
                    <a:p>
                      <a:pPr algn="ctr" fontAlgn="ctr"/>
                      <a:r>
                        <a:rPr lang="en-US" sz="1100" u="none" strike="noStrike">
                          <a:effectLst/>
                        </a:rPr>
                        <a:t>C2 = 0.05</a:t>
                      </a:r>
                      <a:endParaRPr lang="en-US" sz="1100" b="1"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4.51</a:t>
                      </a:r>
                      <a:endParaRPr lang="en-US" sz="1100" b="1" i="0" u="none" strike="noStrike" dirty="0">
                        <a:solidFill>
                          <a:srgbClr val="000000"/>
                        </a:solidFill>
                        <a:effectLst/>
                        <a:latin typeface="Calibri"/>
                      </a:endParaRPr>
                    </a:p>
                  </a:txBody>
                  <a:tcPr marL="9525" marR="9525" marT="9525" marB="0" anchor="ctr"/>
                </a:tc>
              </a:tr>
              <a:tr h="190500">
                <a:tc>
                  <a:txBody>
                    <a:bodyPr/>
                    <a:lstStyle/>
                    <a:p>
                      <a:pPr algn="ctr" fontAlgn="ctr"/>
                      <a:r>
                        <a:rPr lang="en-US" sz="1100" u="none" strike="noStrike" dirty="0">
                          <a:effectLst/>
                        </a:rPr>
                        <a:t>C2 = 0.1</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a:effectLst/>
                        </a:rPr>
                        <a:t>5.56</a:t>
                      </a:r>
                      <a:endParaRPr lang="en-US" sz="1100" b="1" i="0" u="none" strike="noStrike">
                        <a:solidFill>
                          <a:srgbClr val="000000"/>
                        </a:solidFill>
                        <a:effectLst/>
                        <a:latin typeface="Calibri"/>
                      </a:endParaRPr>
                    </a:p>
                  </a:txBody>
                  <a:tcPr marL="9525" marR="9525" marT="9525" marB="0" anchor="ctr"/>
                </a:tc>
              </a:tr>
              <a:tr h="190500">
                <a:tc>
                  <a:txBody>
                    <a:bodyPr/>
                    <a:lstStyle/>
                    <a:p>
                      <a:pPr algn="ctr" fontAlgn="ctr"/>
                      <a:r>
                        <a:rPr lang="en-US" sz="1100" u="none" strike="noStrike">
                          <a:effectLst/>
                        </a:rPr>
                        <a:t>C2 = 0.5</a:t>
                      </a:r>
                      <a:endParaRPr lang="en-US" sz="1100" b="1"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5.75</a:t>
                      </a:r>
                      <a:endParaRPr lang="en-US" sz="1100" b="1" i="0" u="none" strike="noStrike">
                        <a:solidFill>
                          <a:srgbClr val="000000"/>
                        </a:solidFill>
                        <a:effectLst/>
                        <a:latin typeface="Calibri"/>
                      </a:endParaRPr>
                    </a:p>
                  </a:txBody>
                  <a:tcPr marL="9525" marR="9525" marT="9525" marB="0" anchor="ctr"/>
                </a:tc>
              </a:tr>
              <a:tr h="190500">
                <a:tc>
                  <a:txBody>
                    <a:bodyPr/>
                    <a:lstStyle/>
                    <a:p>
                      <a:pPr algn="ctr" fontAlgn="ctr"/>
                      <a:r>
                        <a:rPr lang="en-US" sz="1100" u="none" strike="noStrike">
                          <a:effectLst/>
                        </a:rPr>
                        <a:t>Displacement Height</a:t>
                      </a:r>
                      <a:endParaRPr lang="en-US" sz="1100" b="1"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5.51</a:t>
                      </a:r>
                      <a:endParaRPr lang="en-US" sz="11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8627477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6.0"/>
  <p:tag name="BASIS" val="EONVorlage"/>
</p:tagLst>
</file>

<file path=ppt/theme/theme1.xml><?xml version="1.0" encoding="utf-8"?>
<a:theme xmlns:a="http://schemas.openxmlformats.org/drawingml/2006/main" name="Larissa-Design">
  <a:themeElements>
    <a:clrScheme name="EON_1">
      <a:dk1>
        <a:srgbClr val="000000"/>
      </a:dk1>
      <a:lt1>
        <a:srgbClr val="FFFFFF"/>
      </a:lt1>
      <a:dk2>
        <a:srgbClr val="000000"/>
      </a:dk2>
      <a:lt2>
        <a:srgbClr val="FFFFFF"/>
      </a:lt2>
      <a:accent1>
        <a:srgbClr val="B80026"/>
      </a:accent1>
      <a:accent2>
        <a:srgbClr val="F21C0A"/>
      </a:accent2>
      <a:accent3>
        <a:srgbClr val="F6756A"/>
      </a:accent3>
      <a:accent4>
        <a:srgbClr val="FFB4A0"/>
      </a:accent4>
      <a:accent5>
        <a:srgbClr val="CD5F0A"/>
      </a:accent5>
      <a:accent6>
        <a:srgbClr val="E47D00"/>
      </a:accent6>
      <a:hlink>
        <a:srgbClr val="F21C0A"/>
      </a:hlink>
      <a:folHlink>
        <a:srgbClr val="F6756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CBCBC"/>
        </a:solidFill>
        <a:ln>
          <a:solidFill>
            <a:srgbClr val="BCBCBC"/>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ts val="2400"/>
          </a:lnSpc>
          <a:defRPr dirty="0" err="1" smtClean="0"/>
        </a:defPPr>
      </a:lstStyle>
    </a:txDef>
  </a:objectDefaults>
  <a:extraClrSchemeLst>
    <a:extraClrScheme>
      <a:clrScheme name="EON_1">
        <a:dk1>
          <a:srgbClr val="000000"/>
        </a:dk1>
        <a:lt1>
          <a:srgbClr val="FFFFFF"/>
        </a:lt1>
        <a:dk2>
          <a:srgbClr val="000000"/>
        </a:dk2>
        <a:lt2>
          <a:srgbClr val="FFFFFF"/>
        </a:lt2>
        <a:accent1>
          <a:srgbClr val="B80026"/>
        </a:accent1>
        <a:accent2>
          <a:srgbClr val="F21C0A"/>
        </a:accent2>
        <a:accent3>
          <a:srgbClr val="F6756A"/>
        </a:accent3>
        <a:accent4>
          <a:srgbClr val="FFB4A0"/>
        </a:accent4>
        <a:accent5>
          <a:srgbClr val="CD5F0A"/>
        </a:accent5>
        <a:accent6>
          <a:srgbClr val="E47D00"/>
        </a:accent6>
        <a:hlink>
          <a:srgbClr val="F21C0A"/>
        </a:hlink>
        <a:folHlink>
          <a:srgbClr val="F6756A"/>
        </a:folHlink>
      </a:clrScheme>
      <a:clrMap bg1="lt1" tx1="dk1" bg2="lt2" tx2="dk2" accent1="accent1" accent2="accent2" accent3="accent3" accent4="accent4" accent5="accent5" accent6="accent6" hlink="hlink" folHlink="folHlink"/>
    </a:extraClrScheme>
    <a:extraClrScheme>
      <a:clrScheme name="EON_2">
        <a:dk1>
          <a:srgbClr val="000000"/>
        </a:dk1>
        <a:lt1>
          <a:srgbClr val="FFFFFF"/>
        </a:lt1>
        <a:dk2>
          <a:srgbClr val="000000"/>
        </a:dk2>
        <a:lt2>
          <a:srgbClr val="FFFFFF"/>
        </a:lt2>
        <a:accent1>
          <a:srgbClr val="CD5F0A"/>
        </a:accent1>
        <a:accent2>
          <a:srgbClr val="E47D00"/>
        </a:accent2>
        <a:accent3>
          <a:srgbClr val="EDAA58"/>
        </a:accent3>
        <a:accent4>
          <a:srgbClr val="F5CFA3"/>
        </a:accent4>
        <a:accent5>
          <a:srgbClr val="8C0855"/>
        </a:accent5>
        <a:accent6>
          <a:srgbClr val="B01B65"/>
        </a:accent6>
        <a:hlink>
          <a:srgbClr val="F21C0A"/>
        </a:hlink>
        <a:folHlink>
          <a:srgbClr val="F6756A"/>
        </a:folHlink>
      </a:clrScheme>
      <a:clrMap bg1="lt1" tx1="dk1" bg2="lt2" tx2="dk2" accent1="accent1" accent2="accent2" accent3="accent3" accent4="accent4" accent5="accent5" accent6="accent6" hlink="hlink" folHlink="folHlink"/>
    </a:extraClrScheme>
    <a:extraClrScheme>
      <a:clrScheme name="EON_3">
        <a:dk1>
          <a:srgbClr val="000000"/>
        </a:dk1>
        <a:lt1>
          <a:srgbClr val="FFFFFF"/>
        </a:lt1>
        <a:dk2>
          <a:srgbClr val="000000"/>
        </a:dk2>
        <a:lt2>
          <a:srgbClr val="FFFFFF"/>
        </a:lt2>
        <a:accent1>
          <a:srgbClr val="8C0855"/>
        </a:accent1>
        <a:accent2>
          <a:srgbClr val="B01B65"/>
        </a:accent2>
        <a:accent3>
          <a:srgbClr val="CB6999"/>
        </a:accent3>
        <a:accent4>
          <a:srgbClr val="E1ADC8"/>
        </a:accent4>
        <a:accent5>
          <a:srgbClr val="673376"/>
        </a:accent5>
        <a:accent6>
          <a:srgbClr val="7C5A9F"/>
        </a:accent6>
        <a:hlink>
          <a:srgbClr val="F21C0A"/>
        </a:hlink>
        <a:folHlink>
          <a:srgbClr val="F6756A"/>
        </a:folHlink>
      </a:clrScheme>
      <a:clrMap bg1="lt1" tx1="dk1" bg2="lt2" tx2="dk2" accent1="accent1" accent2="accent2" accent3="accent3" accent4="accent4" accent5="accent5" accent6="accent6" hlink="hlink" folHlink="folHlink"/>
    </a:extraClrScheme>
    <a:extraClrScheme>
      <a:clrScheme name="EON_4">
        <a:dk1>
          <a:srgbClr val="000000"/>
        </a:dk1>
        <a:lt1>
          <a:srgbClr val="FFFFFF"/>
        </a:lt1>
        <a:dk2>
          <a:srgbClr val="000000"/>
        </a:dk2>
        <a:lt2>
          <a:srgbClr val="FFFFFF"/>
        </a:lt2>
        <a:accent1>
          <a:srgbClr val="673376"/>
        </a:accent1>
        <a:accent2>
          <a:srgbClr val="7C5A9F"/>
        </a:accent2>
        <a:accent3>
          <a:srgbClr val="A58EBE"/>
        </a:accent3>
        <a:accent4>
          <a:srgbClr val="D0C3DC"/>
        </a:accent4>
        <a:accent5>
          <a:srgbClr val="225087"/>
        </a:accent5>
        <a:accent6>
          <a:srgbClr val="2872A3"/>
        </a:accent6>
        <a:hlink>
          <a:srgbClr val="F21C0A"/>
        </a:hlink>
        <a:folHlink>
          <a:srgbClr val="F6756A"/>
        </a:folHlink>
      </a:clrScheme>
      <a:clrMap bg1="lt1" tx1="dk1" bg2="lt2" tx2="dk2" accent1="accent1" accent2="accent2" accent3="accent3" accent4="accent4" accent5="accent5" accent6="accent6" hlink="hlink" folHlink="folHlink"/>
    </a:extraClrScheme>
    <a:extraClrScheme>
      <a:clrScheme name="EON_5">
        <a:dk1>
          <a:srgbClr val="000000"/>
        </a:dk1>
        <a:lt1>
          <a:srgbClr val="FFFFFF"/>
        </a:lt1>
        <a:dk2>
          <a:srgbClr val="000000"/>
        </a:dk2>
        <a:lt2>
          <a:srgbClr val="FFFFFF"/>
        </a:lt2>
        <a:accent1>
          <a:srgbClr val="225087"/>
        </a:accent1>
        <a:accent2>
          <a:srgbClr val="2872A3"/>
        </a:accent2>
        <a:accent3>
          <a:srgbClr val="7DAAC6"/>
        </a:accent3>
        <a:accent4>
          <a:srgbClr val="B4CBDC"/>
        </a:accent4>
        <a:accent5>
          <a:srgbClr val="1E7A67"/>
        </a:accent5>
        <a:accent6>
          <a:srgbClr val="3AA48D"/>
        </a:accent6>
        <a:hlink>
          <a:srgbClr val="F21C0A"/>
        </a:hlink>
        <a:folHlink>
          <a:srgbClr val="F6756A"/>
        </a:folHlink>
      </a:clrScheme>
      <a:clrMap bg1="lt1" tx1="dk1" bg2="lt2" tx2="dk2" accent1="accent1" accent2="accent2" accent3="accent3" accent4="accent4" accent5="accent5" accent6="accent6" hlink="hlink" folHlink="folHlink"/>
    </a:extraClrScheme>
    <a:extraClrScheme>
      <a:clrScheme name="EON_6">
        <a:dk1>
          <a:srgbClr val="000000"/>
        </a:dk1>
        <a:lt1>
          <a:srgbClr val="FFFFFF"/>
        </a:lt1>
        <a:dk2>
          <a:srgbClr val="000000"/>
        </a:dk2>
        <a:lt2>
          <a:srgbClr val="FFFFFF"/>
        </a:lt2>
        <a:accent1>
          <a:srgbClr val="1E7A67"/>
        </a:accent1>
        <a:accent2>
          <a:srgbClr val="3AA48D"/>
        </a:accent2>
        <a:accent3>
          <a:srgbClr val="7DC3B4"/>
        </a:accent3>
        <a:accent4>
          <a:srgbClr val="89DCD5"/>
        </a:accent4>
        <a:accent5>
          <a:srgbClr val="748120"/>
        </a:accent5>
        <a:accent6>
          <a:srgbClr val="A3A545"/>
        </a:accent6>
        <a:hlink>
          <a:srgbClr val="F21C0A"/>
        </a:hlink>
        <a:folHlink>
          <a:srgbClr val="F6756A"/>
        </a:folHlink>
      </a:clrScheme>
      <a:clrMap bg1="lt1" tx1="dk1" bg2="lt2" tx2="dk2" accent1="accent1" accent2="accent2" accent3="accent3" accent4="accent4" accent5="accent5" accent6="accent6" hlink="hlink" folHlink="folHlink"/>
    </a:extraClrScheme>
    <a:extraClrScheme>
      <a:clrScheme name="EON_7">
        <a:dk1>
          <a:srgbClr val="000000"/>
        </a:dk1>
        <a:lt1>
          <a:srgbClr val="FFFFFF"/>
        </a:lt1>
        <a:dk2>
          <a:srgbClr val="000000"/>
        </a:dk2>
        <a:lt2>
          <a:srgbClr val="FFFFFF"/>
        </a:lt2>
        <a:accent1>
          <a:srgbClr val="748120"/>
        </a:accent1>
        <a:accent2>
          <a:srgbClr val="A3A545"/>
        </a:accent2>
        <a:accent3>
          <a:srgbClr val="C3C385"/>
        </a:accent3>
        <a:accent4>
          <a:srgbClr val="DEDCBB"/>
        </a:accent4>
        <a:accent5>
          <a:srgbClr val="767676"/>
        </a:accent5>
        <a:accent6>
          <a:srgbClr val="9B9B9B"/>
        </a:accent6>
        <a:hlink>
          <a:srgbClr val="F21C0A"/>
        </a:hlink>
        <a:folHlink>
          <a:srgbClr val="F6756A"/>
        </a:folHlink>
      </a:clrScheme>
      <a:clrMap bg1="lt1" tx1="dk1" bg2="lt2" tx2="dk2" accent1="accent1" accent2="accent2" accent3="accent3" accent4="accent4" accent5="accent5" accent6="accent6" hlink="hlink" folHlink="folHlink"/>
    </a:extraClrScheme>
    <a:extraClrScheme>
      <a:clrScheme name="EON_8">
        <a:dk1>
          <a:srgbClr val="000000"/>
        </a:dk1>
        <a:lt1>
          <a:srgbClr val="FFFFFF"/>
        </a:lt1>
        <a:dk2>
          <a:srgbClr val="000000"/>
        </a:dk2>
        <a:lt2>
          <a:srgbClr val="FFFFFF"/>
        </a:lt2>
        <a:accent1>
          <a:srgbClr val="B80026"/>
        </a:accent1>
        <a:accent2>
          <a:srgbClr val="F21C0A"/>
        </a:accent2>
        <a:accent3>
          <a:srgbClr val="767676"/>
        </a:accent3>
        <a:accent4>
          <a:srgbClr val="9B9B9B"/>
        </a:accent4>
        <a:accent5>
          <a:srgbClr val="BCBCBC"/>
        </a:accent5>
        <a:accent6>
          <a:srgbClr val="D7D7D7"/>
        </a:accent6>
        <a:hlink>
          <a:srgbClr val="F21C0A"/>
        </a:hlink>
        <a:folHlink>
          <a:srgbClr val="F675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EON_Presentation</Template>
  <TotalTime>0</TotalTime>
  <Words>2186</Words>
  <Application>Microsoft Office PowerPoint</Application>
  <PresentationFormat>On-screen Show (4:3)</PresentationFormat>
  <Paragraphs>230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 Math</vt:lpstr>
      <vt:lpstr>Wingdings</vt:lpstr>
      <vt:lpstr>Larissa-Design</vt:lpstr>
      <vt:lpstr>Validation of CFD based forest modeling for large forested areas with many measurement masts </vt:lpstr>
      <vt:lpstr>Outline</vt:lpstr>
      <vt:lpstr>Introduction</vt:lpstr>
      <vt:lpstr>Forest maps</vt:lpstr>
      <vt:lpstr>Forest maps</vt:lpstr>
      <vt:lpstr>CFD forest models</vt:lpstr>
      <vt:lpstr>Validation Site I</vt:lpstr>
      <vt:lpstr>Validation Site I</vt:lpstr>
      <vt:lpstr>Validation Site I</vt:lpstr>
      <vt:lpstr>Validation Site II</vt:lpstr>
      <vt:lpstr>Validation Site II</vt:lpstr>
      <vt:lpstr>Validation Site II</vt:lpstr>
      <vt:lpstr>Atmospheric stability</vt:lpstr>
      <vt:lpstr>Validation Site II</vt:lpstr>
      <vt:lpstr>Validation Site II</vt:lpstr>
      <vt:lpstr>Conclusions</vt:lpstr>
    </vt:vector>
  </TitlesOfParts>
  <Company>E.ON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E.ON PowerPoint</dc:title>
  <dc:creator>Kersting, Gibson</dc:creator>
  <cp:lastModifiedBy>Media</cp:lastModifiedBy>
  <cp:revision>214</cp:revision>
  <dcterms:created xsi:type="dcterms:W3CDTF">2012-01-27T11:53:41Z</dcterms:created>
  <dcterms:modified xsi:type="dcterms:W3CDTF">2016-09-28T08:49:08Z</dcterms:modified>
</cp:coreProperties>
</file>