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3.jpg" ContentType="image/tif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.xml" ContentType="application/vnd.openxmlformats-officedocument.presentationml.tags+xml"/>
  <Override PartName="/ppt/notesSlides/notesSlide35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11" r:id="rId3"/>
    <p:sldId id="261" r:id="rId4"/>
    <p:sldId id="262" r:id="rId5"/>
    <p:sldId id="260" r:id="rId6"/>
    <p:sldId id="334" r:id="rId7"/>
    <p:sldId id="263" r:id="rId8"/>
    <p:sldId id="296" r:id="rId9"/>
    <p:sldId id="265" r:id="rId10"/>
    <p:sldId id="297" r:id="rId11"/>
    <p:sldId id="267" r:id="rId12"/>
    <p:sldId id="312" r:id="rId13"/>
    <p:sldId id="289" r:id="rId14"/>
    <p:sldId id="330" r:id="rId15"/>
    <p:sldId id="331" r:id="rId16"/>
    <p:sldId id="332" r:id="rId17"/>
    <p:sldId id="333" r:id="rId18"/>
    <p:sldId id="304" r:id="rId19"/>
    <p:sldId id="318" r:id="rId20"/>
    <p:sldId id="317" r:id="rId21"/>
    <p:sldId id="310" r:id="rId22"/>
    <p:sldId id="319" r:id="rId23"/>
    <p:sldId id="316" r:id="rId24"/>
    <p:sldId id="280" r:id="rId25"/>
    <p:sldId id="288" r:id="rId26"/>
    <p:sldId id="320" r:id="rId27"/>
    <p:sldId id="271" r:id="rId28"/>
    <p:sldId id="321" r:id="rId29"/>
    <p:sldId id="276" r:id="rId30"/>
    <p:sldId id="322" r:id="rId31"/>
    <p:sldId id="323" r:id="rId32"/>
    <p:sldId id="306" r:id="rId33"/>
    <p:sldId id="291" r:id="rId34"/>
    <p:sldId id="324" r:id="rId35"/>
    <p:sldId id="325" r:id="rId36"/>
    <p:sldId id="326" r:id="rId37"/>
    <p:sldId id="327" r:id="rId38"/>
    <p:sldId id="337" r:id="rId39"/>
    <p:sldId id="339" r:id="rId40"/>
    <p:sldId id="340" r:id="rId41"/>
    <p:sldId id="258" r:id="rId42"/>
  </p:sldIdLst>
  <p:sldSz cx="9144000" cy="6858000" type="screen4x3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9966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82886" autoAdjust="0"/>
  </p:normalViewPr>
  <p:slideViewPr>
    <p:cSldViewPr snapToGrid="0" snapToObjects="1" showGuides="1">
      <p:cViewPr varScale="1">
        <p:scale>
          <a:sx n="66" d="100"/>
          <a:sy n="66" d="100"/>
        </p:scale>
        <p:origin x="702" y="66"/>
      </p:cViewPr>
      <p:guideLst/>
    </p:cSldViewPr>
  </p:slideViewPr>
  <p:outlineViewPr>
    <p:cViewPr>
      <p:scale>
        <a:sx n="33" d="100"/>
        <a:sy n="33" d="100"/>
      </p:scale>
      <p:origin x="0" y="433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76"/>
    </p:cViewPr>
  </p:sorterViewPr>
  <p:notesViewPr>
    <p:cSldViewPr snapToGrid="0" snapToObjects="1" showGuides="1">
      <p:cViewPr>
        <p:scale>
          <a:sx n="66" d="100"/>
          <a:sy n="66" d="100"/>
        </p:scale>
        <p:origin x="-3048" y="15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886979B-A278-406F-94B3-215FDDDC8313}" type="datetimeFigureOut">
              <a:rPr lang="de-DE" smtClean="0"/>
              <a:t>27.09.2016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AFB8D21-2ECC-4828-A3BE-1DA0C1416F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443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0FAAE42-A002-4C40-8728-EFE8AA25C91A}" type="datetimeFigureOut">
              <a:rPr lang="de-DE" smtClean="0"/>
              <a:t>27.09.2016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04708" y="4560570"/>
            <a:ext cx="6505787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1B48A7D-6509-4978-8B5F-587DC4B472E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60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600"/>
      </a:spcBef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56400" indent="-172800" algn="l" defTabSz="914400" rtl="0" eaLnBrk="1" latinLnBrk="0" hangingPunct="1">
      <a:spcBef>
        <a:spcPts val="600"/>
      </a:spcBef>
      <a:buFont typeface="Wingdings" panose="05000000000000000000" pitchFamily="2" charset="2"/>
      <a:buChar char="§"/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723600" indent="-183600" algn="l" defTabSz="914400" rtl="0" eaLnBrk="1" latinLnBrk="0" hangingPunct="1">
      <a:spcBef>
        <a:spcPts val="600"/>
      </a:spcBef>
      <a:buFont typeface="Arial" panose="020B0604020202020204" pitchFamily="34" charset="0"/>
      <a:buChar char="‒"/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723600" indent="-183600" algn="l" defTabSz="914400" rtl="0" eaLnBrk="1" latinLnBrk="0" hangingPunct="1">
      <a:spcBef>
        <a:spcPts val="600"/>
      </a:spcBef>
      <a:buFont typeface="Arial" panose="020B0604020202020204" pitchFamily="34" charset="0"/>
      <a:buChar char="‒"/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723600" indent="-183600" algn="l" defTabSz="914400" rtl="0" eaLnBrk="1" latinLnBrk="0" hangingPunct="1">
      <a:spcBef>
        <a:spcPts val="600"/>
      </a:spcBef>
      <a:buFont typeface="Arial" panose="020B0604020202020204" pitchFamily="34" charset="0"/>
      <a:buChar char="‒"/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8A7D-6509-4978-8B5F-587DC4B472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4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CH" dirty="0" err="1" smtClean="0"/>
              <a:t>Going</a:t>
            </a:r>
            <a:r>
              <a:rPr lang="de-CH" dirty="0" smtClean="0"/>
              <a:t> </a:t>
            </a:r>
            <a:r>
              <a:rPr lang="de-CH" dirty="0" err="1" smtClean="0"/>
              <a:t>into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key</a:t>
            </a:r>
            <a:r>
              <a:rPr lang="de-CH" dirty="0" smtClean="0"/>
              <a:t> </a:t>
            </a:r>
            <a:r>
              <a:rPr lang="de-CH" dirty="0" err="1" smtClean="0"/>
              <a:t>features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a </a:t>
            </a:r>
            <a:r>
              <a:rPr lang="de-CH" baseline="0" dirty="0" err="1" smtClean="0"/>
              <a:t>full</a:t>
            </a:r>
            <a:r>
              <a:rPr lang="de-CH" baseline="0" dirty="0" smtClean="0"/>
              <a:t>-power </a:t>
            </a:r>
            <a:r>
              <a:rPr lang="de-CH" baseline="0" dirty="0" err="1" smtClean="0"/>
              <a:t>converter</a:t>
            </a:r>
            <a:r>
              <a:rPr lang="de-CH" baseline="0" dirty="0" smtClean="0"/>
              <a:t> (</a:t>
            </a:r>
            <a:r>
              <a:rPr lang="de-CH" baseline="0" dirty="0" err="1" smtClean="0"/>
              <a:t>low-voltage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or</a:t>
            </a:r>
            <a:r>
              <a:rPr lang="de-CH" baseline="0" dirty="0" smtClean="0"/>
              <a:t> medium </a:t>
            </a:r>
            <a:r>
              <a:rPr lang="de-CH" baseline="0" dirty="0" err="1" smtClean="0"/>
              <a:t>voltage</a:t>
            </a:r>
            <a:r>
              <a:rPr lang="de-CH" baseline="0" dirty="0" smtClean="0"/>
              <a:t>)</a:t>
            </a:r>
          </a:p>
          <a:p>
            <a:pPr marL="285750" indent="-285750">
              <a:buFontTx/>
              <a:buChar char="-"/>
            </a:pPr>
            <a:endParaRPr lang="de-CH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061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39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noProof="0" dirty="0" smtClean="0"/>
              <a:t>The DC-Link in the converter (see picture:</a:t>
            </a:r>
            <a:r>
              <a:rPr lang="en-US" baseline="0" noProof="0" dirty="0" smtClean="0"/>
              <a:t> one side generator/other side step-up transformer</a:t>
            </a:r>
            <a:r>
              <a:rPr lang="en-US" noProof="0" dirty="0" smtClean="0"/>
              <a:t>) is decoupling the mechanical</a:t>
            </a:r>
            <a:r>
              <a:rPr lang="en-US" baseline="0" noProof="0" dirty="0" smtClean="0"/>
              <a:t> and the electrical side</a:t>
            </a:r>
          </a:p>
          <a:p>
            <a:pPr marL="285750" indent="-285750">
              <a:buFontTx/>
              <a:buChar char="-"/>
            </a:pPr>
            <a:r>
              <a:rPr lang="en-US" baseline="0" noProof="0" dirty="0" smtClean="0"/>
              <a:t>A constant generator torque set point is applied by the gen.-side converter</a:t>
            </a:r>
          </a:p>
          <a:p>
            <a:pPr marL="285750" indent="-285750">
              <a:buFontTx/>
              <a:buChar char="-"/>
            </a:pPr>
            <a:r>
              <a:rPr lang="en-US" baseline="0" noProof="0" dirty="0" smtClean="0"/>
              <a:t>A brake chopper and a brake resistor is connected to the DC-link</a:t>
            </a:r>
          </a:p>
          <a:p>
            <a:pPr marL="285750" indent="-285750">
              <a:buFontTx/>
              <a:buChar char="-"/>
            </a:pPr>
            <a:r>
              <a:rPr lang="en-US" baseline="0" noProof="0" dirty="0" smtClean="0"/>
              <a:t>A rating of the brake resistor shall pick up the active power of </a:t>
            </a:r>
            <a:r>
              <a:rPr lang="en-US" b="1" baseline="0" noProof="0" dirty="0" smtClean="0"/>
              <a:t>two consequent LVRTs </a:t>
            </a:r>
            <a:r>
              <a:rPr lang="en-US" baseline="0" noProof="0" dirty="0" smtClean="0"/>
              <a:t>(about 6 sec), if designed too small then the </a:t>
            </a:r>
            <a:r>
              <a:rPr lang="en-US" b="1" baseline="0" noProof="0" dirty="0" smtClean="0"/>
              <a:t>generator torque is released </a:t>
            </a:r>
            <a:r>
              <a:rPr lang="en-US" baseline="0" noProof="0" dirty="0" smtClean="0"/>
              <a:t>that could result in a </a:t>
            </a:r>
            <a:r>
              <a:rPr lang="en-US" b="1" baseline="0" noProof="0" dirty="0" smtClean="0"/>
              <a:t>turbine over speed</a:t>
            </a:r>
            <a:endParaRPr lang="en-US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720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noProof="0" dirty="0" smtClean="0"/>
              <a:t>DFIG was only possible with asynchronous generators (high speed), now many more concepts are</a:t>
            </a:r>
            <a:r>
              <a:rPr lang="en-US" baseline="0" noProof="0" dirty="0" smtClean="0"/>
              <a:t> possible</a:t>
            </a:r>
          </a:p>
          <a:p>
            <a:pPr marL="285750" indent="-285750">
              <a:buFontTx/>
              <a:buChar char="-"/>
            </a:pPr>
            <a:r>
              <a:rPr lang="en-US" baseline="0" noProof="0" dirty="0" smtClean="0"/>
              <a:t>Permanent magnet generators increase the turbine efficiency</a:t>
            </a:r>
          </a:p>
          <a:p>
            <a:pPr marL="285750" indent="-285750">
              <a:buFontTx/>
              <a:buChar char="-"/>
            </a:pPr>
            <a:r>
              <a:rPr lang="en-US" baseline="0" noProof="0" dirty="0" smtClean="0"/>
              <a:t>The low-speed (direct) drive eliminates the gear box. Also low electrical frequencies must be considered in converter design, in general possible down to 5Hz 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56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CH" dirty="0" err="1" smtClean="0"/>
              <a:t>Full</a:t>
            </a:r>
            <a:r>
              <a:rPr lang="de-CH" baseline="0" dirty="0" smtClean="0"/>
              <a:t> power </a:t>
            </a:r>
            <a:r>
              <a:rPr lang="de-CH" dirty="0" err="1" smtClean="0"/>
              <a:t>converters</a:t>
            </a:r>
            <a:r>
              <a:rPr lang="de-CH" dirty="0" smtClean="0"/>
              <a:t> </a:t>
            </a:r>
            <a:r>
              <a:rPr lang="de-CH" dirty="0" err="1" smtClean="0"/>
              <a:t>allow</a:t>
            </a:r>
            <a:r>
              <a:rPr lang="de-CH" dirty="0" smtClean="0"/>
              <a:t> </a:t>
            </a:r>
            <a:r>
              <a:rPr lang="de-CH" dirty="0" err="1" smtClean="0"/>
              <a:t>full</a:t>
            </a:r>
            <a:r>
              <a:rPr lang="de-CH" dirty="0" smtClean="0"/>
              <a:t> </a:t>
            </a:r>
            <a:r>
              <a:rPr lang="de-CH" dirty="0" err="1" smtClean="0"/>
              <a:t>grid</a:t>
            </a:r>
            <a:r>
              <a:rPr lang="de-CH" dirty="0" smtClean="0"/>
              <a:t> </a:t>
            </a:r>
            <a:r>
              <a:rPr lang="de-CH" dirty="0" err="1" smtClean="0"/>
              <a:t>control</a:t>
            </a:r>
            <a:r>
              <a:rPr lang="de-CH" dirty="0" smtClean="0"/>
              <a:t>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58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806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noProof="0" dirty="0" smtClean="0"/>
              <a:t>Production Mode is the normal operation mode of a converter </a:t>
            </a:r>
          </a:p>
          <a:p>
            <a:pPr marL="285750" indent="-285750">
              <a:buFontTx/>
              <a:buChar char="-"/>
            </a:pPr>
            <a:r>
              <a:rPr lang="en-US" noProof="0" dirty="0" smtClean="0"/>
              <a:t>Active drive</a:t>
            </a:r>
            <a:r>
              <a:rPr lang="en-US" baseline="0" noProof="0" dirty="0" smtClean="0"/>
              <a:t> train damping is a converter feature that can be switched if desired to </a:t>
            </a:r>
            <a:r>
              <a:rPr lang="en-US" baseline="0" noProof="0" dirty="0" err="1" smtClean="0"/>
              <a:t>stabililize</a:t>
            </a:r>
            <a:r>
              <a:rPr lang="en-US" baseline="0" noProof="0" dirty="0" smtClean="0"/>
              <a:t> low-frequency </a:t>
            </a:r>
            <a:r>
              <a:rPr lang="en-US" baseline="0" noProof="0" dirty="0" err="1" smtClean="0"/>
              <a:t>mechanial</a:t>
            </a:r>
            <a:r>
              <a:rPr lang="en-US" baseline="0" noProof="0" dirty="0" smtClean="0"/>
              <a:t> resonances of the wind turbine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861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799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8A7D-6509-4978-8B5F-587DC4B472E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25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CH" baseline="0" dirty="0" err="1" smtClean="0"/>
              <a:t>Volatge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stabilization</a:t>
            </a:r>
            <a:r>
              <a:rPr lang="de-CH" baseline="0" dirty="0" smtClean="0"/>
              <a:t> (</a:t>
            </a:r>
            <a:r>
              <a:rPr lang="de-CH" baseline="0" dirty="0" err="1" smtClean="0"/>
              <a:t>Supress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voltage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support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voltage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acting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as</a:t>
            </a:r>
            <a:r>
              <a:rPr lang="de-CH" baseline="0" dirty="0" smtClean="0"/>
              <a:t> STATCOM </a:t>
            </a:r>
            <a:r>
              <a:rPr lang="de-CH" baseline="0" dirty="0" err="1" smtClean="0"/>
              <a:t>device</a:t>
            </a:r>
            <a:r>
              <a:rPr lang="de-CH" baseline="0" dirty="0" smtClean="0"/>
              <a:t>) </a:t>
            </a:r>
            <a:r>
              <a:rPr lang="de-CH" baseline="0" dirty="0" smtClean="0">
                <a:sym typeface="Wingdings" panose="05000000000000000000" pitchFamily="2" charset="2"/>
              </a:rPr>
              <a:t> Phase </a:t>
            </a:r>
            <a:r>
              <a:rPr lang="de-CH" baseline="0" dirty="0" err="1" smtClean="0">
                <a:sym typeface="Wingdings" panose="05000000000000000000" pitchFamily="2" charset="2"/>
              </a:rPr>
              <a:t>Shift</a:t>
            </a:r>
            <a:endParaRPr lang="de-CH" baseline="0" dirty="0" smtClean="0"/>
          </a:p>
          <a:p>
            <a:pPr marL="0" indent="0">
              <a:buFontTx/>
              <a:buNone/>
            </a:pPr>
            <a:endParaRPr lang="de-CH" baseline="0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02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8A7D-6509-4978-8B5F-587DC4B472E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353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203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544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87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168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516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Passives</a:t>
            </a:r>
            <a:r>
              <a:rPr lang="de-CH" baseline="0" dirty="0" smtClean="0"/>
              <a:t> Verhalten: im Text erwähnen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8A7D-6509-4978-8B5F-587DC4B472E2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223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08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037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8A7D-6509-4978-8B5F-587DC4B472E2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7683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250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8A7D-6509-4978-8B5F-587DC4B472E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068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6379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8874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168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219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4619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AEABDE-5BEF-46FE-9998-09958D9CA552}" type="slidenum">
              <a:rPr lang="de-CH" smtClean="0">
                <a:cs typeface="Arial" charset="0"/>
              </a:rPr>
              <a:pPr/>
              <a:t>39</a:t>
            </a:fld>
            <a:endParaRPr lang="de-CH" smtClean="0">
              <a:cs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5175" y="482600"/>
            <a:ext cx="5688013" cy="4265613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93114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AEABDE-5BEF-46FE-9998-09958D9CA552}" type="slidenum">
              <a:rPr lang="de-CH" smtClean="0">
                <a:cs typeface="Arial" charset="0"/>
              </a:rPr>
              <a:pPr/>
              <a:t>40</a:t>
            </a:fld>
            <a:endParaRPr lang="de-CH" smtClean="0">
              <a:cs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5175" y="482600"/>
            <a:ext cx="5688013" cy="4265613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040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- also </a:t>
            </a:r>
            <a:r>
              <a:rPr lang="de-CH" dirty="0" err="1" smtClean="0"/>
              <a:t>space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installtion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required</a:t>
            </a:r>
            <a:endParaRPr lang="de-CH" baseline="0" dirty="0" smtClean="0"/>
          </a:p>
          <a:p>
            <a:endParaRPr lang="de-CH" baseline="0" dirty="0" smtClean="0"/>
          </a:p>
          <a:p>
            <a:r>
              <a:rPr lang="de-CH" baseline="0" dirty="0" smtClean="0"/>
              <a:t>vice </a:t>
            </a:r>
            <a:r>
              <a:rPr lang="de-CH" baseline="0" dirty="0" err="1" smtClean="0"/>
              <a:t>versa</a:t>
            </a:r>
            <a:r>
              <a:rPr lang="de-CH" baseline="0" dirty="0" smtClean="0"/>
              <a:t>:    … </a:t>
            </a:r>
            <a:r>
              <a:rPr lang="de-CH" baseline="0" dirty="0" err="1" smtClean="0"/>
              <a:t>have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deal </a:t>
            </a:r>
            <a:r>
              <a:rPr lang="de-CH" baseline="0" dirty="0" err="1" smtClean="0"/>
              <a:t>with</a:t>
            </a:r>
            <a:r>
              <a:rPr lang="de-CH" baseline="0" dirty="0" smtClean="0"/>
              <a:t> all </a:t>
            </a:r>
            <a:r>
              <a:rPr lang="de-CH" baseline="0" dirty="0" err="1" smtClean="0"/>
              <a:t>this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topics</a:t>
            </a:r>
            <a:r>
              <a:rPr lang="de-CH" baseline="0" dirty="0" smtClean="0"/>
              <a:t>,  </a:t>
            </a:r>
            <a:r>
              <a:rPr lang="de-CH" baseline="0" dirty="0" err="1" smtClean="0"/>
              <a:t>that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touch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throughout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this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8A7D-6509-4978-8B5F-587DC4B472E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443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8A7D-6509-4978-8B5F-587DC4B472E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528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baseline="0" dirty="0" smtClean="0"/>
              <a:t>First </a:t>
            </a:r>
            <a:r>
              <a:rPr lang="de-CH" baseline="0" dirty="0" err="1" smtClean="0"/>
              <a:t>generations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wind </a:t>
            </a:r>
            <a:r>
              <a:rPr lang="de-CH" baseline="0" dirty="0" err="1" smtClean="0"/>
              <a:t>turbines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have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been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built</a:t>
            </a:r>
            <a:r>
              <a:rPr lang="de-CH" baseline="0" dirty="0" smtClean="0"/>
              <a:t> w/o </a:t>
            </a:r>
            <a:r>
              <a:rPr lang="de-CH" baseline="0" dirty="0" err="1" smtClean="0"/>
              <a:t>frequency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converters</a:t>
            </a:r>
            <a:r>
              <a:rPr lang="de-CH" baseline="0" dirty="0" smtClean="0"/>
              <a:t>,   </a:t>
            </a:r>
            <a:r>
              <a:rPr lang="de-CH" baseline="0" dirty="0" err="1" smtClean="0"/>
              <a:t>realizing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that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improvements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needed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improve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performance</a:t>
            </a:r>
            <a:endParaRPr lang="de-CH" baseline="0" dirty="0" smtClean="0"/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baseline="0" dirty="0" smtClean="0"/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baseline="0" dirty="0" smtClean="0"/>
              <a:t>The </a:t>
            </a:r>
            <a:r>
              <a:rPr lang="de-CH" baseline="0" dirty="0" err="1" smtClean="0"/>
              <a:t>hydraulic</a:t>
            </a:r>
            <a:r>
              <a:rPr lang="de-CH" baseline="0" dirty="0" smtClean="0"/>
              <a:t> </a:t>
            </a:r>
            <a:r>
              <a:rPr lang="de-CH" baseline="0" dirty="0" err="1" smtClean="0"/>
              <a:t>gear</a:t>
            </a:r>
            <a:r>
              <a:rPr lang="de-CH" baseline="0" dirty="0" smtClean="0"/>
              <a:t> box type </a:t>
            </a:r>
            <a:r>
              <a:rPr lang="de-CH" baseline="0" dirty="0" err="1" smtClean="0"/>
              <a:t>turbine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used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rarely</a:t>
            </a:r>
            <a:r>
              <a:rPr lang="de-CH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8A7D-6509-4978-8B5F-587DC4B472E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407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8A7D-6509-4978-8B5F-587DC4B472E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738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 smtClean="0"/>
              <a:t>A </a:t>
            </a:r>
            <a:r>
              <a:rPr lang="de-CH" dirty="0" err="1" smtClean="0"/>
              <a:t>nice</a:t>
            </a:r>
            <a:r>
              <a:rPr lang="de-CH" dirty="0" smtClean="0"/>
              <a:t> </a:t>
            </a:r>
            <a:r>
              <a:rPr lang="de-CH" dirty="0" err="1" smtClean="0"/>
              <a:t>improvement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DFIG type </a:t>
            </a:r>
            <a:r>
              <a:rPr lang="de-CH" baseline="0" dirty="0" err="1" smtClean="0"/>
              <a:t>turbine</a:t>
            </a:r>
            <a:endParaRPr lang="de-CH" baseline="0" dirty="0" smtClean="0"/>
          </a:p>
          <a:p>
            <a:pPr marL="285750" indent="-285750">
              <a:buFontTx/>
              <a:buChar char="-"/>
            </a:pPr>
            <a:r>
              <a:rPr lang="de-CH" baseline="0" dirty="0" smtClean="0"/>
              <a:t>The </a:t>
            </a:r>
            <a:r>
              <a:rPr lang="de-CH" baseline="0" dirty="0" err="1" smtClean="0"/>
              <a:t>converter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sitting</a:t>
            </a:r>
            <a:r>
              <a:rPr lang="de-CH" baseline="0" dirty="0" smtClean="0"/>
              <a:t> in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generator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rotor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feedback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path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connected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slip</a:t>
            </a:r>
            <a:r>
              <a:rPr lang="de-CH" baseline="0" dirty="0" smtClean="0"/>
              <a:t> rings,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generator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stator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still </a:t>
            </a:r>
            <a:r>
              <a:rPr lang="de-CH" baseline="0" dirty="0" err="1" smtClean="0"/>
              <a:t>hard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conected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grid</a:t>
            </a:r>
            <a:endParaRPr lang="de-CH" baseline="0" dirty="0" smtClean="0"/>
          </a:p>
          <a:p>
            <a:pPr marL="285750" indent="-285750">
              <a:buFontTx/>
              <a:buChar char="-"/>
            </a:pPr>
            <a:r>
              <a:rPr lang="de-CH" baseline="0" dirty="0" smtClean="0"/>
              <a:t>The </a:t>
            </a:r>
            <a:r>
              <a:rPr lang="de-CH" baseline="0" dirty="0" err="1" smtClean="0"/>
              <a:t>converter</a:t>
            </a:r>
            <a:r>
              <a:rPr lang="de-CH" baseline="0" dirty="0" smtClean="0"/>
              <a:t> power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only a </a:t>
            </a:r>
            <a:r>
              <a:rPr lang="de-CH" baseline="0" dirty="0" err="1" smtClean="0"/>
              <a:t>fraction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turbine</a:t>
            </a:r>
            <a:r>
              <a:rPr lang="de-CH" baseline="0" dirty="0" smtClean="0"/>
              <a:t> power,  </a:t>
            </a:r>
            <a:r>
              <a:rPr lang="de-CH" baseline="0" dirty="0" err="1" smtClean="0"/>
              <a:t>for</a:t>
            </a:r>
            <a:r>
              <a:rPr lang="de-CH" baseline="0" dirty="0" smtClean="0"/>
              <a:t> ±30% Var-speed </a:t>
            </a:r>
            <a:r>
              <a:rPr lang="de-CH" baseline="0" dirty="0" err="1" smtClean="0"/>
              <a:t>about</a:t>
            </a:r>
            <a:r>
              <a:rPr lang="de-CH" baseline="0" dirty="0" smtClean="0"/>
              <a:t> 30%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turbine</a:t>
            </a:r>
            <a:r>
              <a:rPr lang="de-CH" baseline="0" dirty="0" smtClean="0"/>
              <a:t> power, </a:t>
            </a:r>
            <a:r>
              <a:rPr lang="de-CH" baseline="0" dirty="0" err="1" smtClean="0"/>
              <a:t>example</a:t>
            </a:r>
            <a:r>
              <a:rPr lang="de-CH" baseline="0" dirty="0" smtClean="0"/>
              <a:t> 3MW </a:t>
            </a:r>
            <a:r>
              <a:rPr lang="de-CH" baseline="0" dirty="0" err="1" smtClean="0"/>
              <a:t>turbine</a:t>
            </a:r>
            <a:r>
              <a:rPr lang="de-CH" baseline="0" dirty="0" smtClean="0"/>
              <a:t> = 1MW </a:t>
            </a:r>
            <a:r>
              <a:rPr lang="de-CH" baseline="0" dirty="0" err="1" smtClean="0"/>
              <a:t>converter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8A7D-6509-4978-8B5F-587DC4B472E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1214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CH" dirty="0" smtClean="0"/>
              <a:t>The </a:t>
            </a:r>
            <a:r>
              <a:rPr lang="de-CH" dirty="0" err="1" smtClean="0"/>
              <a:t>converter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sitting</a:t>
            </a:r>
            <a:r>
              <a:rPr lang="de-CH" dirty="0" smtClean="0"/>
              <a:t> in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main</a:t>
            </a:r>
            <a:r>
              <a:rPr lang="de-CH" dirty="0" smtClean="0"/>
              <a:t> power </a:t>
            </a:r>
            <a:r>
              <a:rPr lang="de-CH" dirty="0" err="1" smtClean="0"/>
              <a:t>path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turbine</a:t>
            </a:r>
            <a:endParaRPr lang="de-CH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8A7D-6509-4978-8B5F-587DC4B472E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05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215900" y="214313"/>
            <a:ext cx="8712200" cy="52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424" rIns="108847" bIns="54424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Bild 5" descr="ABB_125_Stoerer_pos_e_vekt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0" y="5933782"/>
            <a:ext cx="635294" cy="720000"/>
          </a:xfrm>
          <a:prstGeom prst="rect">
            <a:avLst/>
          </a:prstGeom>
        </p:spPr>
      </p:pic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15901" y="3968750"/>
            <a:ext cx="8712199" cy="252000"/>
          </a:xfrm>
          <a:noFill/>
          <a:ln>
            <a:noFill/>
          </a:ln>
          <a:effectLst/>
        </p:spPr>
        <p:txBody>
          <a:bodyPr lIns="108000" tIns="0" rIns="72000" bIns="0"/>
          <a:lstStyle>
            <a:lvl1pPr>
              <a:defRPr sz="1200" b="1">
                <a:solidFill>
                  <a:schemeClr val="bg1"/>
                </a:solidFill>
              </a:defRPr>
            </a:lvl1pPr>
            <a:lvl2pPr marL="1588" indent="0">
              <a:buNone/>
              <a:defRPr sz="1200" b="1">
                <a:solidFill>
                  <a:schemeClr val="bg1"/>
                </a:solidFill>
              </a:defRPr>
            </a:lvl2pPr>
            <a:lvl3pPr marL="1588" indent="0">
              <a:buNone/>
              <a:defRPr sz="1200" b="1">
                <a:solidFill>
                  <a:schemeClr val="bg1"/>
                </a:solidFill>
              </a:defRPr>
            </a:lvl3pPr>
            <a:lvl4pPr marL="1588" indent="0">
              <a:buNone/>
              <a:defRPr sz="1200" b="1">
                <a:solidFill>
                  <a:schemeClr val="bg1"/>
                </a:solidFill>
              </a:defRPr>
            </a:lvl4pPr>
            <a:lvl5pPr marL="1588" indent="0">
              <a:buNone/>
              <a:defRPr sz="1200" b="1">
                <a:solidFill>
                  <a:schemeClr val="bg1"/>
                </a:solidFill>
              </a:defRPr>
            </a:lvl5pPr>
            <a:lvl6pPr marL="1588" indent="0">
              <a:buNone/>
              <a:defRPr sz="1200" b="1">
                <a:solidFill>
                  <a:schemeClr val="bg1"/>
                </a:solidFill>
              </a:defRPr>
            </a:lvl6pPr>
            <a:lvl7pPr marL="1588" indent="0">
              <a:buNone/>
              <a:defRPr sz="1200" b="1">
                <a:solidFill>
                  <a:schemeClr val="bg1"/>
                </a:solidFill>
              </a:defRPr>
            </a:lvl7pPr>
            <a:lvl8pPr marL="1588" indent="0">
              <a:buNone/>
              <a:defRPr sz="1200" b="1">
                <a:solidFill>
                  <a:schemeClr val="bg1"/>
                </a:solidFill>
              </a:defRPr>
            </a:lvl8pPr>
            <a:lvl9pPr marL="1588" indent="0">
              <a:buNone/>
              <a:defRPr sz="1200" b="1">
                <a:solidFill>
                  <a:schemeClr val="bg1"/>
                </a:solidFill>
              </a:defRPr>
            </a:lvl9pPr>
          </a:lstStyle>
          <a:p>
            <a:r>
              <a:rPr lang="en-US" dirty="0" smtClean="0"/>
              <a:t>Speaker, Position, Event, Place, Date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208756" y="4228625"/>
            <a:ext cx="8719343" cy="619126"/>
          </a:xfrm>
        </p:spPr>
        <p:txBody>
          <a:bodyPr lIns="108000" tIns="0" rIns="72000" anchor="t"/>
          <a:lstStyle>
            <a:lvl1pPr algn="l">
              <a:defRPr sz="400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 dirty="0" smtClean="0"/>
              <a:t>Click to edit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15901" y="4733138"/>
            <a:ext cx="8712198" cy="756000"/>
          </a:xfrm>
          <a:noFill/>
          <a:ln>
            <a:noFill/>
          </a:ln>
          <a:effectLst/>
        </p:spPr>
        <p:txBody>
          <a:bodyPr lIns="108000" tIns="0" rIns="72000" bIns="0" anchor="t"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</a:p>
        </p:txBody>
      </p:sp>
      <p:pic>
        <p:nvPicPr>
          <p:cNvPr id="14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51870" y="6385337"/>
            <a:ext cx="1678611" cy="25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" r="116" b="34906"/>
          <a:stretch/>
        </p:blipFill>
        <p:spPr>
          <a:xfrm>
            <a:off x="215900" y="204707"/>
            <a:ext cx="8714740" cy="375769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943850" y="3797812"/>
            <a:ext cx="973138" cy="22938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0" indent="0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de-CH" sz="7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Source:</a:t>
            </a:r>
            <a:r>
              <a:rPr lang="de-CH" sz="700" baseline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Global Tech I</a:t>
            </a:r>
            <a:endParaRPr lang="en-US" sz="700" dirty="0" err="1" smtClean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2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 lIns="198000" rIns="216000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661386"/>
            <a:ext cx="9143999" cy="612000"/>
          </a:xfrm>
          <a:noFill/>
          <a:ln>
            <a:noFill/>
          </a:ln>
          <a:effectLst/>
        </p:spPr>
        <p:txBody>
          <a:bodyPr lIns="198000" tIns="0" rIns="216000" bIns="0" anchor="t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4"/>
          <p:cNvSpPr>
            <a:spLocks noGrp="1"/>
          </p:cNvSpPr>
          <p:nvPr>
            <p:ph sz="quarter" idx="15"/>
          </p:nvPr>
        </p:nvSpPr>
        <p:spPr>
          <a:xfrm>
            <a:off x="323849" y="1736723"/>
            <a:ext cx="4176714" cy="208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6"/>
          </p:nvPr>
        </p:nvSpPr>
        <p:spPr>
          <a:xfrm>
            <a:off x="4643436" y="1736725"/>
            <a:ext cx="4176714" cy="208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7"/>
          </p:nvPr>
        </p:nvSpPr>
        <p:spPr>
          <a:xfrm>
            <a:off x="323850" y="3968750"/>
            <a:ext cx="4176714" cy="212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18"/>
          </p:nvPr>
        </p:nvSpPr>
        <p:spPr>
          <a:xfrm>
            <a:off x="4643436" y="3968750"/>
            <a:ext cx="4176714" cy="212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BFEFBC4-2812-48F6-9728-829E4331C419}" type="datetime4">
              <a:rPr lang="en-US" smtClean="0"/>
              <a:t>September 27,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10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 rIns="216000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661386"/>
            <a:ext cx="9143999" cy="612000"/>
          </a:xfrm>
          <a:noFill/>
          <a:ln>
            <a:noFill/>
          </a:ln>
          <a:effectLst/>
        </p:spPr>
        <p:txBody>
          <a:bodyPr lIns="198000" tIns="0" rIns="216000" bIns="0" anchor="t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4"/>
          <p:cNvSpPr>
            <a:spLocks noGrp="1"/>
          </p:cNvSpPr>
          <p:nvPr>
            <p:ph sz="quarter" idx="15"/>
          </p:nvPr>
        </p:nvSpPr>
        <p:spPr>
          <a:xfrm>
            <a:off x="323849" y="1736723"/>
            <a:ext cx="4176714" cy="435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6"/>
          </p:nvPr>
        </p:nvSpPr>
        <p:spPr>
          <a:xfrm>
            <a:off x="4643436" y="1736725"/>
            <a:ext cx="4176714" cy="435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D36BA84-2B11-4B18-A1A1-159A2EB7BFB2}" type="datetime4">
              <a:rPr lang="en-US" smtClean="0"/>
              <a:t>September 27,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836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661386"/>
            <a:ext cx="9143999" cy="612000"/>
          </a:xfrm>
          <a:noFill/>
          <a:ln>
            <a:noFill/>
          </a:ln>
          <a:effectLst/>
        </p:spPr>
        <p:txBody>
          <a:bodyPr lIns="198000" tIns="0" rIns="216000" bIns="0" anchor="t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FCEB-61F3-425D-BAB8-987AC8036839}" type="datetime4">
              <a:rPr lang="en-US" smtClean="0"/>
              <a:t>September 27,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32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ortant no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1" y="0"/>
            <a:ext cx="9143999" cy="835200"/>
          </a:xfrm>
          <a:prstGeom prst="rect">
            <a:avLst/>
          </a:prstGeom>
        </p:spPr>
        <p:txBody>
          <a:bodyPr vert="horz" lIns="255600" tIns="468000" rIns="255600" bIns="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endParaRPr lang="en-US" sz="2800" noProof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26010" y="1599667"/>
            <a:ext cx="8712000" cy="4608000"/>
          </a:xfrm>
          <a:noFill/>
          <a:ln>
            <a:noFill/>
          </a:ln>
          <a:effectLst/>
        </p:spPr>
        <p:txBody>
          <a:bodyPr lIns="108000" tIns="108000"/>
          <a:lstStyle>
            <a:lvl1pPr>
              <a:defRPr sz="1400" baseline="0"/>
            </a:lvl1pPr>
          </a:lstStyle>
          <a:p>
            <a:r>
              <a:rPr lang="en-US" dirty="0" smtClean="0"/>
              <a:t>Please insert the current Important Notices (Safe Harbor statement) text here</a:t>
            </a:r>
            <a:endParaRPr lang="en-US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 bwMode="gray">
          <a:xfrm>
            <a:off x="1" y="0"/>
            <a:ext cx="9144000" cy="691200"/>
          </a:xfrm>
          <a:prstGeom prst="rect">
            <a:avLst/>
          </a:prstGeom>
        </p:spPr>
        <p:txBody>
          <a:bodyPr vert="horz" lIns="198000" tIns="324000" rIns="21600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Important notices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573DF6-BA16-458D-9FFA-707D011EB0F1}" type="datetime4">
              <a:rPr lang="en-US" smtClean="0"/>
              <a:t>September 27,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5" name="TextBox 37"/>
          <p:cNvSpPr txBox="1"/>
          <p:nvPr userDrawn="1"/>
        </p:nvSpPr>
        <p:spPr bwMode="gray">
          <a:xfrm>
            <a:off x="992463" y="6520164"/>
            <a:ext cx="610118" cy="15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buNone/>
            </a:pPr>
            <a:r>
              <a:rPr lang="en-US" sz="1000" noProof="0" dirty="0" smtClean="0">
                <a:solidFill>
                  <a:schemeClr val="accent5"/>
                </a:solidFill>
              </a:rPr>
              <a:t>Slide </a:t>
            </a:r>
            <a:fld id="{14AEC320-A186-439B-8B2C-D2DB8CEDAEBD}" type="slidenum">
              <a:rPr lang="en-US" sz="1000" noProof="0" smtClean="0">
                <a:solidFill>
                  <a:schemeClr val="accent5"/>
                </a:solidFill>
              </a:rPr>
              <a:t>‹#›</a:t>
            </a:fld>
            <a:endParaRPr lang="en-US" sz="1000" noProof="0" dirty="0" smtClean="0">
              <a:solidFill>
                <a:schemeClr val="accent5"/>
              </a:solidFill>
            </a:endParaRPr>
          </a:p>
        </p:txBody>
      </p:sp>
      <p:sp>
        <p:nvSpPr>
          <p:cNvPr id="26" name="Fußzeilenplatzhalter 5"/>
          <p:cNvSpPr txBox="1">
            <a:spLocks/>
          </p:cNvSpPr>
          <p:nvPr userDrawn="1"/>
        </p:nvSpPr>
        <p:spPr bwMode="gray">
          <a:xfrm>
            <a:off x="215901" y="6477437"/>
            <a:ext cx="1112838" cy="8939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180">
              <a:defRPr/>
            </a:pPr>
            <a:r>
              <a:rPr lang="en-US" noProof="0" dirty="0" smtClean="0">
                <a:solidFill>
                  <a:schemeClr val="accent5"/>
                </a:solidFill>
              </a:rPr>
              <a:t>© ABB</a:t>
            </a:r>
            <a:endParaRPr lang="en-US" noProof="0" dirty="0">
              <a:solidFill>
                <a:schemeClr val="accent5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51870" y="6385337"/>
            <a:ext cx="167861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7"/>
          <p:cNvSpPr txBox="1"/>
          <p:nvPr userDrawn="1"/>
        </p:nvSpPr>
        <p:spPr bwMode="gray">
          <a:xfrm>
            <a:off x="992463" y="6520164"/>
            <a:ext cx="435687" cy="15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buNone/>
            </a:pPr>
            <a:r>
              <a:rPr lang="en-US" sz="1000" noProof="0" smtClean="0">
                <a:noFill/>
              </a:rPr>
              <a:t>Slide </a:t>
            </a:r>
            <a:fld id="{14AEC320-A186-439B-8B2C-D2DB8CEDAEBD}" type="slidenum">
              <a:rPr lang="en-US" sz="1000" noProof="0" smtClean="0">
                <a:noFill/>
              </a:rPr>
              <a:t>‹#›</a:t>
            </a:fld>
            <a:endParaRPr lang="en-US" sz="1000" noProof="0" smtClean="0">
              <a:noFill/>
            </a:endParaRPr>
          </a:p>
        </p:txBody>
      </p:sp>
      <p:pic>
        <p:nvPicPr>
          <p:cNvPr id="3" name="Bild 2" descr="ABB_Zug_RHB_Film_Abspann_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20" y="3101547"/>
            <a:ext cx="5040000" cy="6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7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vert="horz" lIns="187200" tIns="313200" rIns="216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lIns="0" tIns="36000" rIns="0" bIns="0" numCol="1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vert="horz" lIns="187200" tIns="0" rIns="21600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79388" lvl="0" indent="-179388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5"/>
          </p:nvPr>
        </p:nvSpPr>
        <p:spPr>
          <a:xfrm>
            <a:off x="1476374" y="1592264"/>
            <a:ext cx="6191251" cy="4608512"/>
          </a:xfrm>
        </p:spPr>
        <p:txBody>
          <a:bodyPr/>
          <a:lstStyle>
            <a:lvl5pPr>
              <a:defRPr/>
            </a:lvl5pPr>
            <a:lvl6pPr>
              <a:defRPr baseline="0"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16594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15899" y="6200776"/>
            <a:ext cx="2374901" cy="657224"/>
          </a:xfrm>
          <a:prstGeom prst="rect">
            <a:avLst/>
          </a:prstGeom>
        </p:spPr>
        <p:txBody>
          <a:bodyPr lIns="0" tIns="0" rIns="0" bIns="198000" anchor="b" anchorCtr="0"/>
          <a:lstStyle/>
          <a:p>
            <a:pPr marL="0" algn="l" defTabSz="914400" rtl="0" eaLnBrk="1" latinLnBrk="0" hangingPunct="1"/>
            <a:endParaRPr lang="en-US" sz="6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vert="horz" lIns="187200" tIns="0" rIns="21600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149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Other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215900" y="214313"/>
            <a:ext cx="8712200" cy="52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424" rIns="108847" bIns="54424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 bwMode="gray">
          <a:xfrm>
            <a:off x="215901" y="3968750"/>
            <a:ext cx="8712199" cy="252000"/>
          </a:xfrm>
          <a:noFill/>
          <a:ln>
            <a:noFill/>
          </a:ln>
          <a:effectLst/>
        </p:spPr>
        <p:txBody>
          <a:bodyPr lIns="108000" tIns="0" rIns="72000" bIns="0"/>
          <a:lstStyle>
            <a:lvl1pPr>
              <a:defRPr sz="1200" b="1">
                <a:solidFill>
                  <a:schemeClr val="bg1"/>
                </a:solidFill>
              </a:defRPr>
            </a:lvl1pPr>
            <a:lvl2pPr marL="1588" indent="0">
              <a:buNone/>
              <a:defRPr sz="1200" b="1">
                <a:solidFill>
                  <a:schemeClr val="bg1"/>
                </a:solidFill>
              </a:defRPr>
            </a:lvl2pPr>
            <a:lvl3pPr marL="1588" indent="0">
              <a:buNone/>
              <a:defRPr sz="1200" b="1">
                <a:solidFill>
                  <a:schemeClr val="bg1"/>
                </a:solidFill>
              </a:defRPr>
            </a:lvl3pPr>
            <a:lvl4pPr marL="1588" indent="0">
              <a:buNone/>
              <a:defRPr sz="1200" b="1">
                <a:solidFill>
                  <a:schemeClr val="bg1"/>
                </a:solidFill>
              </a:defRPr>
            </a:lvl4pPr>
            <a:lvl5pPr marL="1588" indent="0">
              <a:buNone/>
              <a:defRPr sz="1200" b="1">
                <a:solidFill>
                  <a:schemeClr val="bg1"/>
                </a:solidFill>
              </a:defRPr>
            </a:lvl5pPr>
            <a:lvl6pPr marL="1588" indent="0">
              <a:buNone/>
              <a:defRPr sz="1200" b="1">
                <a:solidFill>
                  <a:schemeClr val="bg1"/>
                </a:solidFill>
              </a:defRPr>
            </a:lvl6pPr>
            <a:lvl7pPr marL="1588" indent="0">
              <a:buNone/>
              <a:defRPr sz="1200" b="1">
                <a:solidFill>
                  <a:schemeClr val="bg1"/>
                </a:solidFill>
              </a:defRPr>
            </a:lvl7pPr>
            <a:lvl8pPr marL="1588" indent="0">
              <a:buNone/>
              <a:defRPr sz="1200" b="1">
                <a:solidFill>
                  <a:schemeClr val="bg1"/>
                </a:solidFill>
              </a:defRPr>
            </a:lvl8pPr>
            <a:lvl9pPr marL="1588" indent="0"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208756" y="4228625"/>
            <a:ext cx="8719343" cy="619126"/>
          </a:xfrm>
        </p:spPr>
        <p:txBody>
          <a:bodyPr lIns="108000" tIns="0" rIns="72000" anchor="t"/>
          <a:lstStyle>
            <a:lvl1pPr algn="l">
              <a:defRPr sz="400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15901" y="4733138"/>
            <a:ext cx="8712198" cy="756000"/>
          </a:xfrm>
          <a:noFill/>
          <a:ln>
            <a:noFill/>
          </a:ln>
          <a:effectLst/>
        </p:spPr>
        <p:txBody>
          <a:bodyPr lIns="108000" tIns="0" rIns="72000" bIns="0" anchor="t"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</a:p>
        </p:txBody>
      </p:sp>
      <p:pic>
        <p:nvPicPr>
          <p:cNvPr id="11" name="Bild 5" descr="ABB_125_Stoerer_pos_e_vekt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0" y="5933782"/>
            <a:ext cx="635294" cy="720000"/>
          </a:xfrm>
          <a:prstGeom prst="rect">
            <a:avLst/>
          </a:prstGeom>
        </p:spPr>
      </p:pic>
      <p:pic>
        <p:nvPicPr>
          <p:cNvPr id="14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51870" y="6385337"/>
            <a:ext cx="167861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24527" y="1600889"/>
            <a:ext cx="8712000" cy="4608000"/>
          </a:xfrm>
          <a:ln>
            <a:noFill/>
          </a:ln>
          <a:effectLst/>
        </p:spPr>
        <p:txBody>
          <a:bodyPr lIns="108000" tIns="72000" rIns="108000">
            <a:noAutofit/>
          </a:bodyPr>
          <a:lstStyle>
            <a:lvl1pPr>
              <a:defRPr sz="2400" baseline="0">
                <a:solidFill>
                  <a:schemeClr val="tx2"/>
                </a:solidFill>
              </a:defRPr>
            </a:lvl1pPr>
            <a:lvl2pPr marL="1588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2pPr>
            <a:lvl3pPr marL="356400" indent="-172800">
              <a:buSzPct val="70000"/>
              <a:buFont typeface="Wingdings" panose="05000000000000000000" pitchFamily="2" charset="2"/>
              <a:buChar char="§"/>
              <a:defRPr sz="2400">
                <a:solidFill>
                  <a:schemeClr val="bg1">
                    <a:lumMod val="75000"/>
                  </a:schemeClr>
                </a:solidFill>
              </a:defRPr>
            </a:lvl3pPr>
            <a:lvl4pPr marL="356400" indent="-172800">
              <a:buSzPct val="70000"/>
              <a:buFont typeface="Wingdings" panose="05000000000000000000" pitchFamily="2" charset="2"/>
              <a:buChar char="§"/>
              <a:defRPr sz="2400">
                <a:solidFill>
                  <a:schemeClr val="bg1">
                    <a:lumMod val="75000"/>
                  </a:schemeClr>
                </a:solidFill>
              </a:defRPr>
            </a:lvl4pPr>
            <a:lvl5pPr marL="356400" indent="-172800">
              <a:buSzPct val="70000"/>
              <a:buFont typeface="Wingdings" panose="05000000000000000000" pitchFamily="2" charset="2"/>
              <a:buChar char="§"/>
              <a:defRPr sz="2400">
                <a:solidFill>
                  <a:schemeClr val="bg1">
                    <a:lumMod val="75000"/>
                  </a:schemeClr>
                </a:solidFill>
              </a:defRPr>
            </a:lvl5pPr>
            <a:lvl6pPr marL="356400" indent="-172800">
              <a:buSzPct val="70000"/>
              <a:buFont typeface="Wingdings" panose="05000000000000000000" pitchFamily="2" charset="2"/>
              <a:buChar char="§"/>
              <a:defRPr sz="2400">
                <a:solidFill>
                  <a:schemeClr val="bg1">
                    <a:lumMod val="75000"/>
                  </a:schemeClr>
                </a:solidFill>
              </a:defRPr>
            </a:lvl6pPr>
            <a:lvl7pPr marL="356400" indent="-172800">
              <a:buSzPct val="70000"/>
              <a:buFont typeface="Wingdings" panose="05000000000000000000" pitchFamily="2" charset="2"/>
              <a:buChar char="§"/>
              <a:defRPr sz="2400">
                <a:solidFill>
                  <a:schemeClr val="bg1">
                    <a:lumMod val="75000"/>
                  </a:schemeClr>
                </a:solidFill>
              </a:defRPr>
            </a:lvl7pPr>
            <a:lvl8pPr marL="356400" indent="-172800">
              <a:buSzPct val="70000"/>
              <a:buFont typeface="Wingdings" panose="05000000000000000000" pitchFamily="2" charset="2"/>
              <a:buChar char="§"/>
              <a:defRPr sz="2400">
                <a:solidFill>
                  <a:schemeClr val="bg1">
                    <a:lumMod val="75000"/>
                  </a:schemeClr>
                </a:solidFill>
              </a:defRPr>
            </a:lvl8pPr>
            <a:lvl9pPr marL="356400" indent="-172800">
              <a:buSzPct val="70000"/>
              <a:buFont typeface="Wingdings" panose="05000000000000000000" pitchFamily="2" charset="2"/>
              <a:buChar char="§"/>
              <a:defRPr sz="2400">
                <a:solidFill>
                  <a:schemeClr val="bg1">
                    <a:lumMod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</a:t>
            </a:r>
            <a:endParaRPr lang="de-DE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661386"/>
            <a:ext cx="9143999" cy="612000"/>
          </a:xfrm>
          <a:noFill/>
          <a:ln>
            <a:noFill/>
          </a:ln>
          <a:effectLst/>
        </p:spPr>
        <p:txBody>
          <a:bodyPr lIns="198000" tIns="0" rIns="216000" bIns="0" anchor="t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1" name="Rechteck 10"/>
          <p:cNvSpPr/>
          <p:nvPr userDrawn="1"/>
        </p:nvSpPr>
        <p:spPr bwMode="gray">
          <a:xfrm>
            <a:off x="1" y="0"/>
            <a:ext cx="9143999" cy="835200"/>
          </a:xfrm>
          <a:prstGeom prst="rect">
            <a:avLst/>
          </a:prstGeom>
        </p:spPr>
        <p:txBody>
          <a:bodyPr vert="horz" lIns="255600" tIns="468000" rIns="255600" bIns="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endParaRPr lang="en-US" sz="2800" noProof="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144000" cy="691200"/>
          </a:xfrm>
        </p:spPr>
        <p:txBody>
          <a:bodyPr rIns="216000"/>
          <a:lstStyle>
            <a:lvl1pPr>
              <a:defRPr/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837055-1D04-49C3-A2BB-2A74CC245248}" type="datetime4">
              <a:rPr lang="en-US" smtClean="0"/>
              <a:t>September 27, 2016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6" name="TextBox 37"/>
          <p:cNvSpPr txBox="1"/>
          <p:nvPr userDrawn="1"/>
        </p:nvSpPr>
        <p:spPr bwMode="gray">
          <a:xfrm>
            <a:off x="992463" y="6520164"/>
            <a:ext cx="610118" cy="15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buNone/>
            </a:pPr>
            <a:r>
              <a:rPr lang="en-US" sz="1000" noProof="0" dirty="0" smtClean="0">
                <a:solidFill>
                  <a:schemeClr val="accent5"/>
                </a:solidFill>
              </a:rPr>
              <a:t>Slide </a:t>
            </a:r>
            <a:fld id="{14AEC320-A186-439B-8B2C-D2DB8CEDAEBD}" type="slidenum">
              <a:rPr lang="en-US" sz="1000" noProof="0" smtClean="0">
                <a:solidFill>
                  <a:schemeClr val="accent5"/>
                </a:solidFill>
              </a:rPr>
              <a:t>‹#›</a:t>
            </a:fld>
            <a:endParaRPr lang="en-US" sz="1000" noProof="0" dirty="0" smtClean="0">
              <a:solidFill>
                <a:schemeClr val="accent5"/>
              </a:solidFill>
            </a:endParaRPr>
          </a:p>
        </p:txBody>
      </p:sp>
      <p:sp>
        <p:nvSpPr>
          <p:cNvPr id="27" name="Fußzeilenplatzhalter 5"/>
          <p:cNvSpPr txBox="1">
            <a:spLocks/>
          </p:cNvSpPr>
          <p:nvPr userDrawn="1"/>
        </p:nvSpPr>
        <p:spPr bwMode="gray">
          <a:xfrm>
            <a:off x="215901" y="6477437"/>
            <a:ext cx="1112838" cy="8939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180">
              <a:defRPr/>
            </a:pPr>
            <a:r>
              <a:rPr lang="en-US" noProof="0" dirty="0" smtClean="0">
                <a:solidFill>
                  <a:schemeClr val="accent5"/>
                </a:solidFill>
              </a:rPr>
              <a:t>© ABB</a:t>
            </a:r>
            <a:endParaRPr lang="en-US" noProof="0" dirty="0">
              <a:solidFill>
                <a:schemeClr val="accent5"/>
              </a:solidFill>
            </a:endParaRPr>
          </a:p>
        </p:txBody>
      </p:sp>
      <p:pic>
        <p:nvPicPr>
          <p:cNvPr id="17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51870" y="6385337"/>
            <a:ext cx="167861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whit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 bwMode="gray"/>
        <p:txBody>
          <a:bodyPr/>
          <a:lstStyle>
            <a:lvl1pPr>
              <a:defRPr/>
            </a:lvl1pPr>
            <a:lvl5pPr>
              <a:defRPr/>
            </a:lvl5pPr>
          </a:lstStyle>
          <a:p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8"/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 lIns="198000" rIns="216000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661386"/>
            <a:ext cx="9143999" cy="612000"/>
          </a:xfrm>
          <a:noFill/>
          <a:ln>
            <a:noFill/>
          </a:ln>
          <a:effectLst/>
        </p:spPr>
        <p:txBody>
          <a:bodyPr lIns="198000" tIns="0" rIns="216000" bIns="0" anchor="t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Date Placeholder 4"/>
          <p:cNvSpPr txBox="1">
            <a:spLocks/>
          </p:cNvSpPr>
          <p:nvPr userDrawn="1"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 lIns="198000" rIns="216000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661386"/>
            <a:ext cx="9143999" cy="612000"/>
          </a:xfrm>
          <a:noFill/>
          <a:ln>
            <a:noFill/>
          </a:ln>
          <a:effectLst/>
        </p:spPr>
        <p:txBody>
          <a:bodyPr lIns="198000" tIns="0" rIns="216000" bIns="0" anchor="t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1D9BA3-E921-491D-B068-934ED512405F}" type="datetime4">
              <a:rPr lang="en-US" smtClean="0"/>
              <a:t>September 27,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78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6392" y="1737988"/>
            <a:ext cx="4164171" cy="43510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 lIns="198000" rIns="216000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661386"/>
            <a:ext cx="9143999" cy="612000"/>
          </a:xfrm>
          <a:noFill/>
          <a:ln>
            <a:noFill/>
          </a:ln>
          <a:effectLst/>
        </p:spPr>
        <p:txBody>
          <a:bodyPr lIns="198000" tIns="0" rIns="216000" bIns="0" anchor="t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43438" y="1736725"/>
            <a:ext cx="4164171" cy="43510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7F85504-EA18-4045-8321-C7BAC413F1BA}" type="datetime4">
              <a:rPr lang="en-US" smtClean="0"/>
              <a:t>September 27, 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3872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 lIns="198000" rIns="216000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661386"/>
            <a:ext cx="9143999" cy="612000"/>
          </a:xfrm>
          <a:noFill/>
          <a:ln>
            <a:noFill/>
          </a:ln>
          <a:effectLst/>
        </p:spPr>
        <p:txBody>
          <a:bodyPr lIns="198000" tIns="0" rIns="216000" bIns="0" anchor="t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43438" y="1736725"/>
            <a:ext cx="4164171" cy="43510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23849" y="1736725"/>
            <a:ext cx="4176713" cy="2087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6"/>
          </p:nvPr>
        </p:nvSpPr>
        <p:spPr>
          <a:xfrm>
            <a:off x="323849" y="3977375"/>
            <a:ext cx="4176713" cy="210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287D671-7D0C-4F43-912A-A15F950744E7}" type="datetime4">
              <a:rPr lang="en-US" smtClean="0"/>
              <a:t>September 27, 2016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273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3849" y="3968750"/>
            <a:ext cx="8471218" cy="212028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 lIns="198000" rIns="216000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661386"/>
            <a:ext cx="9143999" cy="612000"/>
          </a:xfrm>
          <a:noFill/>
          <a:ln>
            <a:noFill/>
          </a:ln>
          <a:effectLst/>
        </p:spPr>
        <p:txBody>
          <a:bodyPr lIns="198000" tIns="0" rIns="216000" bIns="0" anchor="t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4"/>
          <p:cNvSpPr>
            <a:spLocks noGrp="1"/>
          </p:cNvSpPr>
          <p:nvPr>
            <p:ph sz="quarter" idx="15"/>
          </p:nvPr>
        </p:nvSpPr>
        <p:spPr>
          <a:xfrm>
            <a:off x="323849" y="1736723"/>
            <a:ext cx="8470800" cy="208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EFEB930-FFAA-4F47-8CAE-CBB6AD814E91}" type="datetime4">
              <a:rPr lang="en-US" smtClean="0"/>
              <a:t>September 27,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53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3849" y="3968750"/>
            <a:ext cx="8471218" cy="212028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 lIns="198000" rIns="216000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661386"/>
            <a:ext cx="9143999" cy="612000"/>
          </a:xfrm>
          <a:noFill/>
          <a:ln>
            <a:noFill/>
          </a:ln>
          <a:effectLst/>
        </p:spPr>
        <p:txBody>
          <a:bodyPr lIns="198000" tIns="0" rIns="216000" bIns="0" anchor="t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4"/>
          <p:cNvSpPr>
            <a:spLocks noGrp="1"/>
          </p:cNvSpPr>
          <p:nvPr>
            <p:ph sz="quarter" idx="15"/>
          </p:nvPr>
        </p:nvSpPr>
        <p:spPr>
          <a:xfrm>
            <a:off x="323849" y="1736723"/>
            <a:ext cx="4176714" cy="208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6"/>
          </p:nvPr>
        </p:nvSpPr>
        <p:spPr>
          <a:xfrm>
            <a:off x="4643436" y="1736725"/>
            <a:ext cx="4176714" cy="208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3647B54-311F-4BA6-A9EC-BA538D37E9FC}" type="datetime4">
              <a:rPr lang="en-US" smtClean="0"/>
              <a:t>September 27,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32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gray">
          <a:xfrm>
            <a:off x="215900" y="1592261"/>
            <a:ext cx="8712200" cy="460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36392" y="1737988"/>
            <a:ext cx="8471218" cy="4351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>
            <a:noAutofit/>
          </a:bodyPr>
          <a:lstStyle/>
          <a:p>
            <a:pPr lvl="0"/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0"/>
            <a:endParaRPr lang="en-US" noProof="0" dirty="0" smtClean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1" y="0"/>
            <a:ext cx="9144000" cy="720000"/>
          </a:xfrm>
          <a:prstGeom prst="rect">
            <a:avLst/>
          </a:prstGeom>
        </p:spPr>
        <p:txBody>
          <a:bodyPr vert="horz" lIns="198000" tIns="313200" rIns="216000" bIns="0" rtlCol="0" anchor="t">
            <a:noAutofit/>
          </a:bodyPr>
          <a:lstStyle/>
          <a:p>
            <a:r>
              <a:rPr lang="en-US" dirty="0" smtClean="0"/>
              <a:t>Click to edit title</a:t>
            </a:r>
          </a:p>
        </p:txBody>
      </p:sp>
      <p:sp>
        <p:nvSpPr>
          <p:cNvPr id="46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2087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accent5"/>
                </a:solidFill>
              </a:defRPr>
            </a:lvl1pPr>
          </a:lstStyle>
          <a:p>
            <a:fld id="{D531C956-86CC-44EA-85D6-1FC4AA39A563}" type="datetime4">
              <a:rPr lang="en-US" smtClean="0"/>
              <a:t>September 27, 2016</a:t>
            </a:fld>
            <a:endParaRPr lang="en-US"/>
          </a:p>
        </p:txBody>
      </p:sp>
      <p:sp>
        <p:nvSpPr>
          <p:cNvPr id="47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48" name="TextBox 37"/>
          <p:cNvSpPr txBox="1"/>
          <p:nvPr userDrawn="1"/>
        </p:nvSpPr>
        <p:spPr bwMode="gray">
          <a:xfrm>
            <a:off x="992463" y="6520164"/>
            <a:ext cx="610118" cy="15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buNone/>
            </a:pPr>
            <a:r>
              <a:rPr lang="en-US" sz="1000" noProof="0" dirty="0" smtClean="0">
                <a:solidFill>
                  <a:schemeClr val="accent5"/>
                </a:solidFill>
              </a:rPr>
              <a:t>Slide </a:t>
            </a:r>
            <a:fld id="{14AEC320-A186-439B-8B2C-D2DB8CEDAEBD}" type="slidenum">
              <a:rPr lang="en-US" sz="1000" noProof="0" smtClean="0">
                <a:solidFill>
                  <a:schemeClr val="accent5"/>
                </a:solidFill>
              </a:rPr>
              <a:t>‹#›</a:t>
            </a:fld>
            <a:endParaRPr lang="en-US" sz="1000" noProof="0" dirty="0" smtClean="0">
              <a:solidFill>
                <a:schemeClr val="accent5"/>
              </a:solidFill>
            </a:endParaRPr>
          </a:p>
        </p:txBody>
      </p:sp>
      <p:cxnSp>
        <p:nvCxnSpPr>
          <p:cNvPr id="49" name="Straight Connector 7"/>
          <p:cNvCxnSpPr/>
          <p:nvPr userDrawn="1"/>
        </p:nvCxnSpPr>
        <p:spPr bwMode="gray">
          <a:xfrm>
            <a:off x="948326" y="6553628"/>
            <a:ext cx="0" cy="100800"/>
          </a:xfrm>
          <a:prstGeom prst="line">
            <a:avLst/>
          </a:prstGeom>
          <a:noFill/>
          <a:ln w="9525" cap="flat" cmpd="sng" algn="ctr">
            <a:solidFill>
              <a:schemeClr val="accent5"/>
            </a:solidFill>
            <a:prstDash val="solid"/>
          </a:ln>
          <a:effectLst/>
        </p:spPr>
      </p:cxnSp>
      <p:sp>
        <p:nvSpPr>
          <p:cNvPr id="50" name="Fußzeilenplatzhalter 5"/>
          <p:cNvSpPr txBox="1">
            <a:spLocks/>
          </p:cNvSpPr>
          <p:nvPr userDrawn="1"/>
        </p:nvSpPr>
        <p:spPr bwMode="gray">
          <a:xfrm>
            <a:off x="215901" y="6477437"/>
            <a:ext cx="1112838" cy="8939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180">
              <a:defRPr/>
            </a:pPr>
            <a:r>
              <a:rPr lang="en-US" noProof="0" dirty="0" smtClean="0">
                <a:solidFill>
                  <a:schemeClr val="accent5"/>
                </a:solidFill>
              </a:rPr>
              <a:t>© ABB</a:t>
            </a:r>
            <a:endParaRPr lang="en-US" noProof="0" dirty="0">
              <a:solidFill>
                <a:schemeClr val="accent5"/>
              </a:solidFill>
            </a:endParaRPr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51870" y="6385337"/>
            <a:ext cx="167861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1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9" r:id="rId2"/>
    <p:sldLayoutId id="2147483652" r:id="rId3"/>
    <p:sldLayoutId id="2147483708" r:id="rId4"/>
    <p:sldLayoutId id="2147483710" r:id="rId5"/>
    <p:sldLayoutId id="2147483711" r:id="rId6"/>
    <p:sldLayoutId id="2147483712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06" r:id="rId13"/>
    <p:sldLayoutId id="2147483707" r:id="rId14"/>
    <p:sldLayoutId id="2147483721" r:id="rId15"/>
    <p:sldLayoutId id="214748372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 baseline="0">
          <a:solidFill>
            <a:schemeClr val="accent5"/>
          </a:solidFill>
          <a:latin typeface="+mn-lt"/>
          <a:ea typeface="+mn-ea"/>
          <a:cs typeface="+mn-cs"/>
        </a:defRPr>
      </a:lvl1pPr>
      <a:lvl2pPr marL="356400" indent="-172800" algn="l" defTabSz="914400" rtl="0" eaLnBrk="1" latinLnBrk="0" hangingPunct="1">
        <a:spcBef>
          <a:spcPts val="600"/>
        </a:spcBef>
        <a:buSzPct val="70000"/>
        <a:buFont typeface="Wingdings" panose="05000000000000000000" pitchFamily="2" charset="2"/>
        <a:buChar char="§"/>
        <a:defRPr sz="1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712800" indent="-172800" algn="l" defTabSz="914400" rtl="0" eaLnBrk="1" latinLnBrk="0" hangingPunct="1">
        <a:spcBef>
          <a:spcPts val="600"/>
        </a:spcBef>
        <a:buSzPct val="70000"/>
        <a:buFont typeface="Arial" panose="020B0604020202020204" pitchFamily="34" charset="0"/>
        <a:buChar char="‒"/>
        <a:defRPr sz="14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712800" indent="-172800" algn="l" defTabSz="914400" rtl="0" eaLnBrk="1" latinLnBrk="0" hangingPunct="1">
        <a:spcBef>
          <a:spcPts val="600"/>
        </a:spcBef>
        <a:buSzPct val="70000"/>
        <a:buFont typeface="Arial" panose="020B0604020202020204" pitchFamily="34" charset="0"/>
        <a:buChar char="‒"/>
        <a:defRPr sz="14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712800" indent="-172800" algn="l" defTabSz="914400" rtl="0" eaLnBrk="1" latinLnBrk="0" hangingPunct="1">
        <a:spcBef>
          <a:spcPts val="600"/>
        </a:spcBef>
        <a:buSzPct val="70000"/>
        <a:buFont typeface="Arial" panose="020B0604020202020204" pitchFamily="34" charset="0"/>
        <a:buChar char="‒"/>
        <a:defRPr sz="14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712800" indent="-172800" algn="l" defTabSz="914400" rtl="0" eaLnBrk="1" latinLnBrk="0" hangingPunct="1">
        <a:spcBef>
          <a:spcPts val="600"/>
        </a:spcBef>
        <a:buSzPct val="70000"/>
        <a:buFont typeface="Arial" panose="020B0604020202020204" pitchFamily="34" charset="0"/>
        <a:buChar char="‒"/>
        <a:defRPr sz="1400" kern="1200">
          <a:solidFill>
            <a:srgbClr val="666666"/>
          </a:solidFill>
          <a:latin typeface="+mn-lt"/>
          <a:ea typeface="+mn-ea"/>
          <a:cs typeface="+mn-cs"/>
        </a:defRPr>
      </a:lvl6pPr>
      <a:lvl7pPr marL="712800" indent="-172800" algn="l" defTabSz="914400" rtl="0" eaLnBrk="1" latinLnBrk="0" hangingPunct="1">
        <a:spcBef>
          <a:spcPts val="600"/>
        </a:spcBef>
        <a:buSzPct val="70000"/>
        <a:buFont typeface="Arial" panose="020B0604020202020204" pitchFamily="34" charset="0"/>
        <a:buChar char="‒"/>
        <a:defRPr sz="1400" kern="1200">
          <a:solidFill>
            <a:srgbClr val="666666"/>
          </a:solidFill>
          <a:latin typeface="+mn-lt"/>
          <a:ea typeface="+mn-ea"/>
          <a:cs typeface="+mn-cs"/>
        </a:defRPr>
      </a:lvl7pPr>
      <a:lvl8pPr marL="712800" indent="-172800" algn="l" defTabSz="914400" rtl="0" eaLnBrk="1" latinLnBrk="0" hangingPunct="1">
        <a:spcBef>
          <a:spcPts val="600"/>
        </a:spcBef>
        <a:buSzPct val="70000"/>
        <a:buFont typeface="Arial" panose="020B0604020202020204" pitchFamily="34" charset="0"/>
        <a:buChar char="‒"/>
        <a:defRPr sz="1400" kern="1200">
          <a:solidFill>
            <a:srgbClr val="666666"/>
          </a:solidFill>
          <a:latin typeface="+mn-lt"/>
          <a:ea typeface="+mn-ea"/>
          <a:cs typeface="+mn-cs"/>
        </a:defRPr>
      </a:lvl8pPr>
      <a:lvl9pPr marL="712800" indent="-172800" algn="l" defTabSz="914400" rtl="0" eaLnBrk="1" latinLnBrk="0" hangingPunct="1">
        <a:spcBef>
          <a:spcPts val="600"/>
        </a:spcBef>
        <a:buSzPct val="70000"/>
        <a:buFont typeface="Arial" panose="020B0604020202020204" pitchFamily="34" charset="0"/>
        <a:buChar char="‒"/>
        <a:defRPr sz="1400" kern="1200">
          <a:solidFill>
            <a:srgbClr val="666666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36">
          <p15:clr>
            <a:srgbClr val="F26B43"/>
          </p15:clr>
        </p15:guide>
        <p15:guide id="2" orient="horz" pos="142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1003">
          <p15:clr>
            <a:srgbClr val="F26B43"/>
          </p15:clr>
        </p15:guide>
        <p15:guide id="5" orient="horz" pos="2409">
          <p15:clr>
            <a:srgbClr val="F26B43"/>
          </p15:clr>
        </p15:guide>
        <p15:guide id="6" orient="horz" pos="2500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pos="839">
          <p15:clr>
            <a:srgbClr val="F26B43"/>
          </p15:clr>
        </p15:guide>
        <p15:guide id="9" pos="930">
          <p15:clr>
            <a:srgbClr val="F26B43"/>
          </p15:clr>
        </p15:guide>
        <p15:guide id="10" pos="2835">
          <p15:clr>
            <a:srgbClr val="F26B43"/>
          </p15:clr>
        </p15:guide>
        <p15:guide id="11" pos="2925">
          <p15:clr>
            <a:srgbClr val="F26B43"/>
          </p15:clr>
        </p15:guide>
        <p15:guide id="12" pos="4830">
          <p15:clr>
            <a:srgbClr val="F26B43"/>
          </p15:clr>
        </p15:guide>
        <p15:guide id="13" pos="5624">
          <p15:clr>
            <a:srgbClr val="F26B43"/>
          </p15:clr>
        </p15:guide>
        <p15:guide id="14" pos="204">
          <p15:clr>
            <a:srgbClr val="F26B43"/>
          </p15:clr>
        </p15:guide>
        <p15:guide id="15" pos="5556">
          <p15:clr>
            <a:srgbClr val="F26B43"/>
          </p15:clr>
        </p15:guide>
        <p15:guide id="16" orient="horz" pos="3838">
          <p15:clr>
            <a:srgbClr val="F26B43"/>
          </p15:clr>
        </p15:guide>
        <p15:guide id="17" orient="horz" pos="1094">
          <p15:clr>
            <a:srgbClr val="F26B43"/>
          </p15:clr>
        </p15:guide>
        <p15:guide id="18" orient="horz" pos="459">
          <p15:clr>
            <a:srgbClr val="F26B43"/>
          </p15:clr>
        </p15:guide>
        <p15:guide id="19" orient="horz" pos="799">
          <p15:clr>
            <a:srgbClr val="F26B43"/>
          </p15:clr>
        </p15:guide>
        <p15:guide id="20" orient="horz" pos="41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emf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g"/><Relationship Id="rId5" Type="http://schemas.openxmlformats.org/officeDocument/2006/relationships/image" Target="../media/image15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5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g"/><Relationship Id="rId5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g"/><Relationship Id="rId5" Type="http://schemas.openxmlformats.org/officeDocument/2006/relationships/image" Target="../media/image37.png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6.jp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41.jpeg"/><Relationship Id="rId5" Type="http://schemas.openxmlformats.org/officeDocument/2006/relationships/hyperlink" Target="mailto:john.eckerle@ch.abb.com" TargetMode="External"/><Relationship Id="rId4" Type="http://schemas.openxmlformats.org/officeDocument/2006/relationships/hyperlink" Target="mailto:stephan.ebner@ch.abb.com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CH" dirty="0" smtClean="0"/>
              <a:t>Stephan Ebner, John </a:t>
            </a:r>
            <a:r>
              <a:rPr lang="de-CH" dirty="0" err="1" smtClean="0"/>
              <a:t>Eckerle</a:t>
            </a:r>
            <a:r>
              <a:rPr lang="de-CH" dirty="0" smtClean="0"/>
              <a:t> | ABB Switzerland Ltd | </a:t>
            </a:r>
            <a:r>
              <a:rPr lang="de-CH" dirty="0" err="1" smtClean="0"/>
              <a:t>WindEurope</a:t>
            </a:r>
            <a:r>
              <a:rPr lang="de-CH" dirty="0" smtClean="0"/>
              <a:t> </a:t>
            </a:r>
            <a:r>
              <a:rPr lang="de-CH" dirty="0" err="1" smtClean="0"/>
              <a:t>Summit</a:t>
            </a:r>
            <a:r>
              <a:rPr lang="de-CH" dirty="0" smtClean="0"/>
              <a:t> 2016 | 27-09-2016</a:t>
            </a:r>
            <a:endParaRPr lang="en-US" dirty="0"/>
          </a:p>
        </p:txBody>
      </p:sp>
      <p:sp>
        <p:nvSpPr>
          <p:cNvPr id="12" name="Titel 11"/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en-US" b="1" i="1" dirty="0" smtClean="0"/>
              <a:t>Frequency Converters in Wind</a:t>
            </a:r>
            <a:endParaRPr lang="en-US" dirty="0"/>
          </a:p>
        </p:txBody>
      </p:sp>
      <p:sp>
        <p:nvSpPr>
          <p:cNvPr id="13" name="Untertitel 12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en-US" b="1" i="1" dirty="0" smtClean="0"/>
              <a:t>A </a:t>
            </a:r>
            <a:r>
              <a:rPr lang="en-US" b="1" i="1" dirty="0"/>
              <a:t>technical Boon or </a:t>
            </a:r>
            <a:r>
              <a:rPr lang="en-US" b="1" i="1" dirty="0" smtClean="0"/>
              <a:t>Bane?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0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Frequ</a:t>
            </a:r>
            <a:r>
              <a:rPr lang="en-US" dirty="0"/>
              <a:t>.-Converters in Wind. A technical Boon or Bane?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Full power converters open up new possibilities in turbine design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err="1" smtClean="0"/>
              <a:t>WindEurope</a:t>
            </a:r>
            <a:r>
              <a:rPr lang="en-US" dirty="0" smtClean="0"/>
              <a:t> Summit 2016 | Hamburg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gray">
          <a:xfrm>
            <a:off x="2674624" y="2059619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Fix Speed Turbines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2674624" y="3153817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Fix two Speed Turbines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gray">
          <a:xfrm>
            <a:off x="2674624" y="4221243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DFIG 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±30% Var.-Speed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rapezoid 4"/>
          <p:cNvSpPr/>
          <p:nvPr/>
        </p:nvSpPr>
        <p:spPr bwMode="gray">
          <a:xfrm rot="6355583">
            <a:off x="1806315" y="4721261"/>
            <a:ext cx="1512829" cy="1552830"/>
          </a:xfrm>
          <a:prstGeom prst="trapezoid">
            <a:avLst>
              <a:gd name="adj" fmla="val 31082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28" name="Trapezoid 27"/>
          <p:cNvSpPr/>
          <p:nvPr/>
        </p:nvSpPr>
        <p:spPr bwMode="gray">
          <a:xfrm>
            <a:off x="2740873" y="5207497"/>
            <a:ext cx="3659927" cy="778711"/>
          </a:xfrm>
          <a:prstGeom prst="trapezoid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2674624" y="5288669"/>
            <a:ext cx="1509146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/>
              <a:t>Var.-Speed Turbines</a:t>
            </a:r>
            <a:br>
              <a:rPr lang="en-US" sz="1100" dirty="0" smtClean="0"/>
            </a:br>
            <a:r>
              <a:rPr lang="en-US" sz="1100" dirty="0" smtClean="0"/>
              <a:t>Full Converter </a:t>
            </a:r>
            <a:br>
              <a:rPr lang="en-US" sz="1100" dirty="0" smtClean="0"/>
            </a:br>
            <a:r>
              <a:rPr lang="en-US" sz="1100" dirty="0" smtClean="0"/>
              <a:t>Low-Voltage</a:t>
            </a:r>
            <a:endParaRPr lang="en-US" sz="1100" dirty="0"/>
          </a:p>
        </p:txBody>
      </p:sp>
      <p:sp>
        <p:nvSpPr>
          <p:cNvPr id="17" name="Rectangle 16"/>
          <p:cNvSpPr/>
          <p:nvPr/>
        </p:nvSpPr>
        <p:spPr bwMode="gray">
          <a:xfrm>
            <a:off x="4731385" y="2059619"/>
            <a:ext cx="1545125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Fix Speed 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with resistor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 bwMode="gray">
          <a:xfrm>
            <a:off x="4731385" y="3157639"/>
            <a:ext cx="1545125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err="1" smtClean="0">
                <a:solidFill>
                  <a:schemeClr val="bg1">
                    <a:lumMod val="85000"/>
                  </a:schemeClr>
                </a:solidFill>
              </a:rPr>
              <a:t>OptiSlip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 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&lt;20% </a:t>
            </a:r>
            <a:r>
              <a:rPr lang="en-US" sz="1100" dirty="0" err="1" smtClean="0">
                <a:solidFill>
                  <a:schemeClr val="bg1">
                    <a:lumMod val="85000"/>
                  </a:schemeClr>
                </a:solidFill>
              </a:rPr>
              <a:t>Var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-Speed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 bwMode="gray">
          <a:xfrm>
            <a:off x="4731385" y="5292491"/>
            <a:ext cx="1545125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/>
              <a:t>Var.-Speed Turbines</a:t>
            </a:r>
            <a:br>
              <a:rPr lang="en-US" sz="1100" dirty="0" smtClean="0"/>
            </a:br>
            <a:r>
              <a:rPr lang="en-US" sz="1100" dirty="0" smtClean="0"/>
              <a:t>Full Converter </a:t>
            </a:r>
            <a:br>
              <a:rPr lang="en-US" sz="1100" dirty="0" smtClean="0"/>
            </a:br>
            <a:r>
              <a:rPr lang="en-US" sz="1100" dirty="0" smtClean="0"/>
              <a:t>Medium-Voltage</a:t>
            </a:r>
            <a:endParaRPr lang="en-US" sz="1100" dirty="0"/>
          </a:p>
        </p:txBody>
      </p:sp>
      <p:cxnSp>
        <p:nvCxnSpPr>
          <p:cNvPr id="61" name="Straight Arrow Connector 60"/>
          <p:cNvCxnSpPr>
            <a:stCxn id="7" idx="3"/>
            <a:endCxn id="17" idx="1"/>
          </p:cNvCxnSpPr>
          <p:nvPr/>
        </p:nvCxnSpPr>
        <p:spPr bwMode="gray">
          <a:xfrm>
            <a:off x="4183770" y="2348334"/>
            <a:ext cx="547615" cy="0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63" name="Elbow Connector 62"/>
          <p:cNvCxnSpPr>
            <a:stCxn id="17" idx="3"/>
            <a:endCxn id="9" idx="1"/>
          </p:cNvCxnSpPr>
          <p:nvPr/>
        </p:nvCxnSpPr>
        <p:spPr bwMode="gray">
          <a:xfrm flipH="1">
            <a:off x="2674624" y="2348334"/>
            <a:ext cx="3601886" cy="1094198"/>
          </a:xfrm>
          <a:prstGeom prst="bentConnector5">
            <a:avLst>
              <a:gd name="adj1" fmla="val -6347"/>
              <a:gd name="adj2" fmla="val 50000"/>
              <a:gd name="adj3" fmla="val 106347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64" name="Elbow Connector 63"/>
          <p:cNvCxnSpPr>
            <a:stCxn id="18" idx="3"/>
            <a:endCxn id="11" idx="1"/>
          </p:cNvCxnSpPr>
          <p:nvPr/>
        </p:nvCxnSpPr>
        <p:spPr bwMode="gray">
          <a:xfrm flipH="1">
            <a:off x="2674624" y="3446354"/>
            <a:ext cx="3601886" cy="1063604"/>
          </a:xfrm>
          <a:prstGeom prst="bentConnector5">
            <a:avLst>
              <a:gd name="adj1" fmla="val -6347"/>
              <a:gd name="adj2" fmla="val 50000"/>
              <a:gd name="adj3" fmla="val 106347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67" name="Elbow Connector 66"/>
          <p:cNvCxnSpPr>
            <a:stCxn id="11" idx="3"/>
            <a:endCxn id="13" idx="1"/>
          </p:cNvCxnSpPr>
          <p:nvPr/>
        </p:nvCxnSpPr>
        <p:spPr bwMode="gray">
          <a:xfrm flipH="1">
            <a:off x="2674624" y="4509958"/>
            <a:ext cx="1509146" cy="1067426"/>
          </a:xfrm>
          <a:prstGeom prst="bentConnector5">
            <a:avLst>
              <a:gd name="adj1" fmla="val -15148"/>
              <a:gd name="adj2" fmla="val 50000"/>
              <a:gd name="adj3" fmla="val 115148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70" name="Straight Arrow Connector 69"/>
          <p:cNvCxnSpPr>
            <a:stCxn id="9" idx="3"/>
            <a:endCxn id="18" idx="1"/>
          </p:cNvCxnSpPr>
          <p:nvPr/>
        </p:nvCxnSpPr>
        <p:spPr bwMode="gray">
          <a:xfrm>
            <a:off x="4183770" y="3442532"/>
            <a:ext cx="547615" cy="3822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73" name="Straight Arrow Connector 72"/>
          <p:cNvCxnSpPr>
            <a:stCxn id="13" idx="3"/>
            <a:endCxn id="20" idx="1"/>
          </p:cNvCxnSpPr>
          <p:nvPr/>
        </p:nvCxnSpPr>
        <p:spPr bwMode="gray">
          <a:xfrm>
            <a:off x="4183770" y="5577384"/>
            <a:ext cx="547615" cy="3822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 bwMode="gray">
          <a:xfrm>
            <a:off x="6824125" y="3174583"/>
            <a:ext cx="1545125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Hydraulic Gear Box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Var.-Speed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69501" y="4361613"/>
            <a:ext cx="1909539" cy="1642767"/>
            <a:chOff x="569501" y="4448451"/>
            <a:chExt cx="1713746" cy="1522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595280" y="4448451"/>
              <a:ext cx="1522476" cy="152247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4" name="Group 3"/>
            <p:cNvGrpSpPr>
              <a:grpSpLocks/>
            </p:cNvGrpSpPr>
            <p:nvPr/>
          </p:nvGrpSpPr>
          <p:grpSpPr bwMode="auto">
            <a:xfrm>
              <a:off x="569501" y="4829763"/>
              <a:ext cx="1713746" cy="1014443"/>
              <a:chOff x="-2502" y="49"/>
              <a:chExt cx="4705" cy="2377"/>
            </a:xfrm>
          </p:grpSpPr>
          <p:graphicFrame>
            <p:nvGraphicFramePr>
              <p:cNvPr id="37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234474"/>
                  </p:ext>
                </p:extLst>
              </p:nvPr>
            </p:nvGraphicFramePr>
            <p:xfrm>
              <a:off x="-2502" y="49"/>
              <a:ext cx="4705" cy="23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57" name="Visio" r:id="rId4" imgW="4204775" imgH="2244875" progId="Visio.Drawing.11">
                      <p:embed/>
                    </p:oleObj>
                  </mc:Choice>
                  <mc:Fallback>
                    <p:oleObj name="Visio" r:id="rId4" imgW="4204775" imgH="2244875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502" y="49"/>
                            <a:ext cx="4705" cy="237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Text Box 7"/>
              <p:cNvSpPr txBox="1">
                <a:spLocks noChangeArrowheads="1"/>
              </p:cNvSpPr>
              <p:nvPr/>
            </p:nvSpPr>
            <p:spPr bwMode="auto">
              <a:xfrm>
                <a:off x="353" y="1451"/>
                <a:ext cx="691" cy="5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574675" indent="-377825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buFont typeface="Wingdings" panose="05000000000000000000" pitchFamily="2" charset="2"/>
                  <a:buNone/>
                </a:pPr>
                <a:endParaRPr lang="en-US" altLang="en-US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604175" y="4728076"/>
              <a:ext cx="1508561" cy="493463"/>
            </a:xfrm>
            <a:prstGeom prst="rect">
              <a:avLst/>
            </a:prstGeom>
            <a:noFill/>
            <a:ln w="12700">
              <a:noFill/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  <p:txBody>
            <a:bodyPr vert="horz" wrap="none" lIns="144000" tIns="72000" rIns="72000" bIns="72000" rtlCol="0">
              <a:noAutofit/>
            </a:bodyPr>
            <a:lstStyle/>
            <a:p>
              <a:pPr algn="ctr">
                <a:spcBef>
                  <a:spcPts val="600"/>
                </a:spcBef>
                <a:buSzPct val="70000"/>
              </a:pPr>
              <a:r>
                <a:rPr lang="en-US" sz="1400" b="1" dirty="0" smtClean="0">
                  <a:solidFill>
                    <a:schemeClr val="accent1"/>
                  </a:solidFill>
                </a:rPr>
                <a:t>Full Converter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798466" y="262288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1980’s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4735" y="262288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1980’s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63132" y="3722360"/>
            <a:ext cx="9692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1980’s-1990’s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55871" y="3735569"/>
            <a:ext cx="9692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1980’s-1990’s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747772" y="4795954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1990’s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94735" y="585457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2">
                    <a:lumMod val="75000"/>
                  </a:schemeClr>
                </a:solidFill>
              </a:rPr>
              <a:t>2000’s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822458" y="585373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accent2">
                    <a:lumMod val="75000"/>
                  </a:schemeClr>
                </a:solidFill>
              </a:rPr>
              <a:t>2005´s</a:t>
            </a: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8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 err="1" smtClean="0"/>
              <a:t>Aspects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turbines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a </a:t>
            </a:r>
            <a:r>
              <a:rPr lang="de-CH" dirty="0" err="1" smtClean="0"/>
              <a:t>full</a:t>
            </a:r>
            <a:r>
              <a:rPr lang="de-CH" dirty="0" smtClean="0"/>
              <a:t> </a:t>
            </a:r>
            <a:r>
              <a:rPr lang="de-CH" dirty="0" err="1" smtClean="0"/>
              <a:t>converter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noProof="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307035"/>
              </p:ext>
            </p:extLst>
          </p:nvPr>
        </p:nvGraphicFramePr>
        <p:xfrm>
          <a:off x="340907" y="1604636"/>
          <a:ext cx="8481040" cy="3367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3942"/>
                <a:gridCol w="1194541"/>
                <a:gridCol w="4042557"/>
              </a:tblGrid>
              <a:tr h="311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Aspect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Reason</a:t>
                      </a:r>
                    </a:p>
                  </a:txBody>
                  <a:tcPr/>
                </a:tc>
              </a:tr>
              <a:tr h="4900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Wind turbine 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>
                          <a:solidFill>
                            <a:srgbClr val="00B050"/>
                          </a:solidFill>
                        </a:rPr>
                        <a:t>Good</a:t>
                      </a:r>
                    </a:p>
                    <a:p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Matching wind speed/ blade speed optimum ratio at full range</a:t>
                      </a:r>
                      <a:endParaRPr lang="en-US" sz="1200" noProof="0" dirty="0"/>
                    </a:p>
                  </a:txBody>
                  <a:tcPr/>
                </a:tc>
              </a:tr>
              <a:tr h="299959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Stability</a:t>
                      </a:r>
                      <a:r>
                        <a:rPr lang="en-US" sz="1200" baseline="0" noProof="0" dirty="0" smtClean="0"/>
                        <a:t> in power generation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>
                          <a:solidFill>
                            <a:srgbClr val="00B050"/>
                          </a:solidFill>
                        </a:rPr>
                        <a:t>Good</a:t>
                      </a:r>
                      <a:endParaRPr lang="en-US" sz="1200" b="1" noProof="0" dirty="0" smtClean="0">
                        <a:solidFill>
                          <a:srgbClr val="FF99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Power</a:t>
                      </a:r>
                      <a:r>
                        <a:rPr lang="en-US" sz="1200" baseline="0" noProof="0" dirty="0" smtClean="0"/>
                        <a:t> stability at full turbine range rating is given.</a:t>
                      </a:r>
                      <a:endParaRPr lang="en-US" sz="1200" noProof="0" dirty="0"/>
                    </a:p>
                  </a:txBody>
                  <a:tcPr/>
                </a:tc>
              </a:tr>
              <a:tr h="481903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Handling of grid disturbances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00B050"/>
                          </a:solidFill>
                        </a:rPr>
                        <a:t>Good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Converter behavior is</a:t>
                      </a:r>
                      <a:r>
                        <a:rPr lang="en-US" sz="1200" baseline="0" noProof="0" dirty="0" smtClean="0"/>
                        <a:t> adjustable (mainly by SW parameters).</a:t>
                      </a:r>
                      <a:endParaRPr lang="en-US" sz="1200" noProof="0" dirty="0"/>
                    </a:p>
                  </a:txBody>
                  <a:tcPr/>
                </a:tc>
              </a:tr>
              <a:tr h="496672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Grid</a:t>
                      </a:r>
                      <a:r>
                        <a:rPr lang="en-US" sz="1200" baseline="0" noProof="0" dirty="0" smtClean="0"/>
                        <a:t> support with reactive power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00B050"/>
                          </a:solidFill>
                        </a:rPr>
                        <a:t>Good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Voltage stabilization is possible within converter capability.</a:t>
                      </a:r>
                      <a:endParaRPr lang="en-US" sz="1200" noProof="0" dirty="0"/>
                    </a:p>
                  </a:txBody>
                  <a:tcPr/>
                </a:tc>
              </a:tr>
              <a:tr h="417172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Decoupling of mech.</a:t>
                      </a:r>
                      <a:r>
                        <a:rPr lang="en-US" sz="1200" baseline="0" noProof="0" dirty="0" smtClean="0"/>
                        <a:t> drivetrain </a:t>
                      </a:r>
                      <a:br>
                        <a:rPr lang="en-US" sz="1200" baseline="0" noProof="0" dirty="0" smtClean="0"/>
                      </a:br>
                      <a:r>
                        <a:rPr lang="en-US" sz="1200" baseline="0" noProof="0" dirty="0" smtClean="0"/>
                        <a:t>vs.</a:t>
                      </a:r>
                      <a:r>
                        <a:rPr lang="en-US" sz="1200" baseline="0" noProof="0" dirty="0" smtClean="0">
                          <a:sym typeface="Wingdings" panose="05000000000000000000" pitchFamily="2" charset="2"/>
                        </a:rPr>
                        <a:t> electrical </a:t>
                      </a:r>
                      <a:r>
                        <a:rPr lang="en-US" sz="1200" baseline="0" noProof="0" dirty="0" smtClean="0"/>
                        <a:t>grid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00B050"/>
                          </a:solidFill>
                        </a:rPr>
                        <a:t>Good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Full decoupling of mechanical drivetrain</a:t>
                      </a:r>
                      <a:r>
                        <a:rPr lang="en-US" sz="1200" baseline="0" noProof="0" dirty="0" smtClean="0"/>
                        <a:t> and grid. </a:t>
                      </a:r>
                      <a:r>
                        <a:rPr lang="en-US" sz="1200" noProof="0" dirty="0" smtClean="0"/>
                        <a:t> </a:t>
                      </a:r>
                      <a:endParaRPr lang="en-US" sz="1200" noProof="0" dirty="0"/>
                    </a:p>
                  </a:txBody>
                  <a:tcPr/>
                </a:tc>
              </a:tr>
              <a:tr h="532576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Operation of other</a:t>
                      </a:r>
                      <a:r>
                        <a:rPr lang="en-US" sz="1200" baseline="0" noProof="0" dirty="0" smtClean="0"/>
                        <a:t> drivetrain concepts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Low-speed</a:t>
                      </a:r>
                      <a:r>
                        <a:rPr lang="en-US" sz="1200" baseline="0" noProof="0" dirty="0" smtClean="0"/>
                        <a:t> (direct drive) and mid-speed generators, also with synchronous generators (e.g. PMG) gets possible.</a:t>
                      </a:r>
                      <a:endParaRPr lang="en-US" sz="1200" noProof="0" dirty="0"/>
                    </a:p>
                  </a:txBody>
                  <a:tcPr/>
                </a:tc>
              </a:tr>
              <a:tr h="182129">
                <a:tc>
                  <a:txBody>
                    <a:bodyPr/>
                    <a:lstStyle/>
                    <a:p>
                      <a:r>
                        <a:rPr lang="de-CH" sz="1200" noProof="0" dirty="0" smtClean="0"/>
                        <a:t>CAPEX</a:t>
                      </a:r>
                      <a:r>
                        <a:rPr lang="de-CH" sz="1200" baseline="0" noProof="0" dirty="0" smtClean="0"/>
                        <a:t> / </a:t>
                      </a:r>
                      <a:r>
                        <a:rPr lang="de-CH" sz="1200" baseline="0" noProof="0" dirty="0" err="1" smtClean="0"/>
                        <a:t>losses</a:t>
                      </a:r>
                      <a:r>
                        <a:rPr lang="de-CH" sz="1200" baseline="0" noProof="0" dirty="0" smtClean="0"/>
                        <a:t> / </a:t>
                      </a:r>
                      <a:r>
                        <a:rPr lang="de-CH" sz="1200" baseline="0" noProof="0" dirty="0" err="1" smtClean="0"/>
                        <a:t>space</a:t>
                      </a:r>
                      <a:r>
                        <a:rPr lang="de-CH" sz="1200" baseline="0" noProof="0" dirty="0" smtClean="0"/>
                        <a:t> / </a:t>
                      </a:r>
                      <a:r>
                        <a:rPr lang="de-CH" sz="1200" baseline="0" noProof="0" dirty="0" err="1" smtClean="0"/>
                        <a:t>harmonics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b="1" noProof="0" dirty="0" err="1" smtClean="0">
                          <a:solidFill>
                            <a:srgbClr val="FF0000"/>
                          </a:solidFill>
                        </a:rPr>
                        <a:t>to</a:t>
                      </a:r>
                      <a:r>
                        <a:rPr lang="de-CH" sz="1200" b="1" baseline="0" noProof="0" dirty="0" smtClean="0">
                          <a:solidFill>
                            <a:srgbClr val="FF0000"/>
                          </a:solidFill>
                        </a:rPr>
                        <a:t> deal </a:t>
                      </a:r>
                      <a:r>
                        <a:rPr lang="de-CH" sz="1200" b="1" baseline="0" noProof="0" dirty="0" err="1" smtClean="0">
                          <a:solidFill>
                            <a:srgbClr val="FF0000"/>
                          </a:solidFill>
                        </a:rPr>
                        <a:t>with</a:t>
                      </a:r>
                      <a:endParaRPr lang="de-CH" sz="1200" b="1" noProof="0" dirty="0" smtClean="0">
                        <a:solidFill>
                          <a:srgbClr val="FF99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noProof="0" dirty="0" smtClean="0"/>
                        <a:t>General </a:t>
                      </a:r>
                      <a:r>
                        <a:rPr lang="de-CH" sz="1200" noProof="0" dirty="0" err="1" smtClean="0"/>
                        <a:t>drawbacks</a:t>
                      </a:r>
                      <a:r>
                        <a:rPr lang="de-CH" sz="1200" baseline="0" noProof="0" dirty="0" smtClean="0"/>
                        <a:t> </a:t>
                      </a:r>
                      <a:r>
                        <a:rPr lang="de-CH" sz="1200" baseline="0" noProof="0" dirty="0" err="1" smtClean="0"/>
                        <a:t>of</a:t>
                      </a:r>
                      <a:r>
                        <a:rPr lang="de-CH" sz="1200" baseline="0" noProof="0" dirty="0" smtClean="0"/>
                        <a:t> </a:t>
                      </a:r>
                      <a:r>
                        <a:rPr lang="de-CH" sz="1200" baseline="0" noProof="0" dirty="0" err="1" smtClean="0"/>
                        <a:t>using</a:t>
                      </a:r>
                      <a:r>
                        <a:rPr lang="de-CH" sz="1200" baseline="0" noProof="0" dirty="0" smtClean="0"/>
                        <a:t> </a:t>
                      </a:r>
                      <a:r>
                        <a:rPr lang="de-CH" sz="1200" baseline="0" noProof="0" dirty="0" err="1" smtClean="0"/>
                        <a:t>converters</a:t>
                      </a:r>
                      <a:r>
                        <a:rPr lang="de-CH" sz="1200" baseline="0" noProof="0" dirty="0" smtClean="0"/>
                        <a:t> </a:t>
                      </a:r>
                      <a:r>
                        <a:rPr lang="de-CH" sz="1200" baseline="0" noProof="0" dirty="0" err="1" smtClean="0"/>
                        <a:t>are</a:t>
                      </a:r>
                      <a:r>
                        <a:rPr lang="de-CH" sz="1200" baseline="0" noProof="0" dirty="0" smtClean="0"/>
                        <a:t> valid</a:t>
                      </a:r>
                      <a:endParaRPr lang="en-US" sz="1200" noProof="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340907" y="5126962"/>
            <a:ext cx="8476133" cy="462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Isosceles Triangle 7"/>
          <p:cNvSpPr/>
          <p:nvPr/>
        </p:nvSpPr>
        <p:spPr>
          <a:xfrm rot="10800000">
            <a:off x="3735184" y="5109749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36001" y="5330910"/>
            <a:ext cx="8481040" cy="7399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Further important improvements are achieved by using the full power converter. Various new  drivetrain designs became possible, e.g. the use of efficient permanent magnet generators and the full </a:t>
            </a:r>
            <a:r>
              <a:rPr lang="en-US" sz="1600" dirty="0">
                <a:solidFill>
                  <a:schemeClr val="accent1"/>
                </a:solidFill>
              </a:rPr>
              <a:t>utilization of the turbine speed </a:t>
            </a:r>
            <a:r>
              <a:rPr lang="en-US" sz="1600" dirty="0" smtClean="0">
                <a:solidFill>
                  <a:schemeClr val="accent1"/>
                </a:solidFill>
              </a:rPr>
              <a:t>range to further reduce the LCOE of wind power.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2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Frequ</a:t>
            </a:r>
            <a:r>
              <a:rPr lang="en-US" dirty="0"/>
              <a:t>.-Converters in Wind. A technical Boon or Bane?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frequency converters is a key component in each wind turbine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err="1" smtClean="0"/>
              <a:t>WindEurope</a:t>
            </a:r>
            <a:r>
              <a:rPr lang="en-US" dirty="0" smtClean="0"/>
              <a:t> Summit 2016 | Hamburg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114604" y="1876252"/>
            <a:ext cx="1909539" cy="1642767"/>
            <a:chOff x="569501" y="4448451"/>
            <a:chExt cx="1713746" cy="1522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Oval 16"/>
            <p:cNvSpPr/>
            <p:nvPr/>
          </p:nvSpPr>
          <p:spPr>
            <a:xfrm>
              <a:off x="595280" y="4448451"/>
              <a:ext cx="1522476" cy="152247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8" name="Group 3"/>
            <p:cNvGrpSpPr>
              <a:grpSpLocks/>
            </p:cNvGrpSpPr>
            <p:nvPr/>
          </p:nvGrpSpPr>
          <p:grpSpPr bwMode="auto">
            <a:xfrm>
              <a:off x="569501" y="4829763"/>
              <a:ext cx="1713746" cy="1014443"/>
              <a:chOff x="-2502" y="49"/>
              <a:chExt cx="4705" cy="2377"/>
            </a:xfrm>
          </p:grpSpPr>
          <p:graphicFrame>
            <p:nvGraphicFramePr>
              <p:cNvPr id="20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9836977"/>
                  </p:ext>
                </p:extLst>
              </p:nvPr>
            </p:nvGraphicFramePr>
            <p:xfrm>
              <a:off x="-2502" y="49"/>
              <a:ext cx="4705" cy="23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05" name="Visio" r:id="rId3" imgW="4204775" imgH="2244875" progId="Visio.Drawing.11">
                      <p:embed/>
                    </p:oleObj>
                  </mc:Choice>
                  <mc:Fallback>
                    <p:oleObj name="Visio" r:id="rId3" imgW="4204775" imgH="2244875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502" y="49"/>
                            <a:ext cx="4705" cy="237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" name="Text Box 7"/>
              <p:cNvSpPr txBox="1">
                <a:spLocks noChangeArrowheads="1"/>
              </p:cNvSpPr>
              <p:nvPr/>
            </p:nvSpPr>
            <p:spPr bwMode="auto">
              <a:xfrm>
                <a:off x="353" y="1451"/>
                <a:ext cx="691" cy="5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574675" indent="-377825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buFont typeface="Wingdings" panose="05000000000000000000" pitchFamily="2" charset="2"/>
                  <a:buNone/>
                </a:pPr>
                <a:endParaRPr lang="en-US" altLang="en-US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04175" y="4728076"/>
              <a:ext cx="1508561" cy="493463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vert="horz" wrap="none" lIns="144000" tIns="72000" rIns="72000" bIns="72000" rtlCol="0">
              <a:noAutofit/>
            </a:bodyPr>
            <a:lstStyle/>
            <a:p>
              <a:pPr algn="ctr">
                <a:spcBef>
                  <a:spcPts val="600"/>
                </a:spcBef>
                <a:buSzPct val="70000"/>
              </a:pPr>
              <a:r>
                <a:rPr lang="en-US" sz="1400" b="1" dirty="0" smtClean="0">
                  <a:solidFill>
                    <a:schemeClr val="accent1"/>
                  </a:solidFill>
                </a:rPr>
                <a:t>Full Converter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51698" y="1882160"/>
            <a:ext cx="1909539" cy="1681101"/>
            <a:chOff x="403560" y="3730448"/>
            <a:chExt cx="1713746" cy="1522476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Oval 28"/>
            <p:cNvSpPr/>
            <p:nvPr/>
          </p:nvSpPr>
          <p:spPr>
            <a:xfrm>
              <a:off x="420233" y="3730448"/>
              <a:ext cx="1522476" cy="1522476"/>
            </a:xfrm>
            <a:prstGeom prst="ellipse">
              <a:avLst/>
            </a:prstGeom>
            <a:grpFill/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0" name="Group 3"/>
            <p:cNvGrpSpPr>
              <a:grpSpLocks/>
            </p:cNvGrpSpPr>
            <p:nvPr/>
          </p:nvGrpSpPr>
          <p:grpSpPr bwMode="auto">
            <a:xfrm>
              <a:off x="403560" y="4054997"/>
              <a:ext cx="1713746" cy="1147596"/>
              <a:chOff x="-2477" y="-84"/>
              <a:chExt cx="4705" cy="2689"/>
            </a:xfrm>
            <a:grpFill/>
          </p:grpSpPr>
          <p:graphicFrame>
            <p:nvGraphicFramePr>
              <p:cNvPr id="32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5572506"/>
                  </p:ext>
                </p:extLst>
              </p:nvPr>
            </p:nvGraphicFramePr>
            <p:xfrm>
              <a:off x="-2477" y="-84"/>
              <a:ext cx="4705" cy="26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06" name="Visio" r:id="rId5" imgW="4204775" imgH="2244875" progId="Visio.Drawing.11">
                      <p:embed/>
                    </p:oleObj>
                  </mc:Choice>
                  <mc:Fallback>
                    <p:oleObj name="Visio" r:id="rId5" imgW="4204775" imgH="2244875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477" y="-84"/>
                            <a:ext cx="4705" cy="26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" name="Text Box 7"/>
              <p:cNvSpPr txBox="1">
                <a:spLocks noChangeArrowheads="1"/>
              </p:cNvSpPr>
              <p:nvPr/>
            </p:nvSpPr>
            <p:spPr bwMode="auto">
              <a:xfrm>
                <a:off x="353" y="1451"/>
                <a:ext cx="691" cy="49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574675" indent="-377825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buFont typeface="Wingdings" panose="05000000000000000000" pitchFamily="2" charset="2"/>
                  <a:buNone/>
                </a:pPr>
                <a:endParaRPr lang="en-US" altLang="en-US" dirty="0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431597" y="4000025"/>
              <a:ext cx="1508561" cy="493463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vert="horz" wrap="none" lIns="144000" tIns="72000" rIns="72000" bIns="72000" rtlCol="0">
              <a:noAutofit/>
            </a:bodyPr>
            <a:lstStyle/>
            <a:p>
              <a:pPr algn="ctr">
                <a:spcBef>
                  <a:spcPts val="600"/>
                </a:spcBef>
                <a:buSzPct val="70000"/>
              </a:pPr>
              <a:r>
                <a:rPr lang="en-US" sz="1400" b="1" dirty="0" smtClean="0">
                  <a:solidFill>
                    <a:schemeClr val="accent1"/>
                  </a:solidFill>
                </a:rPr>
                <a:t>DFIG Converter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17227" y="1906233"/>
            <a:ext cx="1836196" cy="1634686"/>
            <a:chOff x="592044" y="2059619"/>
            <a:chExt cx="1836196" cy="1634686"/>
          </a:xfrm>
        </p:grpSpPr>
        <p:sp>
          <p:nvSpPr>
            <p:cNvPr id="35" name="Oval 34"/>
            <p:cNvSpPr/>
            <p:nvPr/>
          </p:nvSpPr>
          <p:spPr>
            <a:xfrm>
              <a:off x="607662" y="2059619"/>
              <a:ext cx="1628601" cy="1634686"/>
            </a:xfrm>
            <a:prstGeom prst="ellipse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6" name="Group 3"/>
            <p:cNvGrpSpPr>
              <a:grpSpLocks/>
            </p:cNvGrpSpPr>
            <p:nvPr/>
          </p:nvGrpSpPr>
          <p:grpSpPr bwMode="auto">
            <a:xfrm>
              <a:off x="592044" y="2438400"/>
              <a:ext cx="1836196" cy="1242493"/>
              <a:chOff x="-2502" y="-105"/>
              <a:chExt cx="4705" cy="2464"/>
            </a:xfrm>
          </p:grpSpPr>
          <p:graphicFrame>
            <p:nvGraphicFramePr>
              <p:cNvPr id="38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25265089"/>
                  </p:ext>
                </p:extLst>
              </p:nvPr>
            </p:nvGraphicFramePr>
            <p:xfrm>
              <a:off x="-2502" y="-105"/>
              <a:ext cx="4705" cy="24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07" name="Visio" r:id="rId7" imgW="4204775" imgH="2244875" progId="Visio.Drawing.11">
                      <p:embed/>
                    </p:oleObj>
                  </mc:Choice>
                  <mc:Fallback>
                    <p:oleObj name="Visio" r:id="rId7" imgW="4204775" imgH="2244875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502" y="-105"/>
                            <a:ext cx="4705" cy="246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" name="Text Box 7"/>
              <p:cNvSpPr txBox="1">
                <a:spLocks noChangeArrowheads="1"/>
              </p:cNvSpPr>
              <p:nvPr/>
            </p:nvSpPr>
            <p:spPr bwMode="auto">
              <a:xfrm>
                <a:off x="353" y="1451"/>
                <a:ext cx="691" cy="4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574675" indent="-377825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buFont typeface="Wingdings" panose="05000000000000000000" pitchFamily="2" charset="2"/>
                  <a:buNone/>
                </a:pPr>
                <a:endParaRPr lang="en-US" altLang="en-US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654381" y="2413801"/>
              <a:ext cx="1508561" cy="493463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vert="horz" wrap="none" lIns="144000" tIns="72000" rIns="72000" bIns="72000" rtlCol="0">
              <a:noAutofit/>
            </a:bodyPr>
            <a:lstStyle/>
            <a:p>
              <a:pPr algn="ctr">
                <a:spcBef>
                  <a:spcPts val="600"/>
                </a:spcBef>
                <a:buSzPct val="70000"/>
              </a:pPr>
              <a:r>
                <a:rPr lang="en-US" sz="1400" b="1" dirty="0" smtClean="0">
                  <a:solidFill>
                    <a:schemeClr val="accent1"/>
                  </a:solidFill>
                </a:rPr>
                <a:t>No Converter</a:t>
              </a: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880754" y="3675748"/>
            <a:ext cx="2013699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3" name="Isosceles Triangle 42"/>
          <p:cNvSpPr/>
          <p:nvPr/>
        </p:nvSpPr>
        <p:spPr>
          <a:xfrm rot="10800000">
            <a:off x="1394322" y="3632028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ontent Placeholder 3"/>
          <p:cNvSpPr txBox="1">
            <a:spLocks/>
          </p:cNvSpPr>
          <p:nvPr/>
        </p:nvSpPr>
        <p:spPr>
          <a:xfrm>
            <a:off x="880753" y="3824091"/>
            <a:ext cx="2129483" cy="7399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800" dirty="0">
                <a:solidFill>
                  <a:schemeClr val="accent1"/>
                </a:solidFill>
              </a:rPr>
              <a:t>The wind turbines of the 1980/90´s </a:t>
            </a:r>
            <a:r>
              <a:rPr lang="en-US" sz="800" u="sng" dirty="0">
                <a:solidFill>
                  <a:schemeClr val="accent1"/>
                </a:solidFill>
              </a:rPr>
              <a:t>without</a:t>
            </a:r>
            <a:r>
              <a:rPr lang="en-US" sz="800" dirty="0">
                <a:solidFill>
                  <a:schemeClr val="accent1"/>
                </a:solidFill>
              </a:rPr>
              <a:t> frequency converters have been facing various drawbacks and limitations. </a:t>
            </a:r>
            <a:r>
              <a:rPr lang="en-US" sz="800" dirty="0" smtClean="0">
                <a:solidFill>
                  <a:schemeClr val="accent1"/>
                </a:solidFill>
              </a:rPr>
              <a:t>Wind power </a:t>
            </a:r>
            <a:r>
              <a:rPr lang="en-US" sz="800" dirty="0">
                <a:solidFill>
                  <a:schemeClr val="accent1"/>
                </a:solidFill>
              </a:rPr>
              <a:t>LCOE far off the classical power generation.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3465912" y="3675748"/>
            <a:ext cx="2013699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Isosceles Triangle 47"/>
          <p:cNvSpPr/>
          <p:nvPr/>
        </p:nvSpPr>
        <p:spPr>
          <a:xfrm rot="10800000">
            <a:off x="3979480" y="3632028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Content Placeholder 3"/>
          <p:cNvSpPr txBox="1">
            <a:spLocks/>
          </p:cNvSpPr>
          <p:nvPr/>
        </p:nvSpPr>
        <p:spPr>
          <a:xfrm>
            <a:off x="3465911" y="3824091"/>
            <a:ext cx="2129483" cy="7399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800" dirty="0">
                <a:solidFill>
                  <a:schemeClr val="accent1"/>
                </a:solidFill>
              </a:rPr>
              <a:t>The DFIG wind turbine achieved a significant step for a better LCOE of wind power. Several drawback and limitation remain and still have potential for improvement. 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6051072" y="3675748"/>
            <a:ext cx="2013699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" name="Isosceles Triangle 50"/>
          <p:cNvSpPr/>
          <p:nvPr/>
        </p:nvSpPr>
        <p:spPr>
          <a:xfrm rot="10800000">
            <a:off x="6564640" y="3632028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Content Placeholder 3"/>
          <p:cNvSpPr txBox="1">
            <a:spLocks/>
          </p:cNvSpPr>
          <p:nvPr/>
        </p:nvSpPr>
        <p:spPr>
          <a:xfrm>
            <a:off x="6051071" y="3824091"/>
            <a:ext cx="2186621" cy="7399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800" dirty="0" smtClean="0">
                <a:solidFill>
                  <a:schemeClr val="accent1"/>
                </a:solidFill>
              </a:rPr>
              <a:t>Further important improvements are achieved by using the full power converter. Various new  drivetrain designs became possible, e.g. the use of efficient permanent magnet generators and the full </a:t>
            </a:r>
            <a:r>
              <a:rPr lang="en-US" sz="800" dirty="0">
                <a:solidFill>
                  <a:schemeClr val="accent1"/>
                </a:solidFill>
              </a:rPr>
              <a:t>utilization of the turbine speed </a:t>
            </a:r>
            <a:r>
              <a:rPr lang="en-US" sz="800" dirty="0" smtClean="0">
                <a:solidFill>
                  <a:schemeClr val="accent1"/>
                </a:solidFill>
              </a:rPr>
              <a:t>range to further reduce the LCOE of wind power.</a:t>
            </a:r>
            <a:endParaRPr lang="en-US" sz="800" dirty="0">
              <a:solidFill>
                <a:schemeClr val="accent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716507" y="4734793"/>
            <a:ext cx="7752835" cy="11868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7" name="Isosceles Triangle 56"/>
          <p:cNvSpPr/>
          <p:nvPr/>
        </p:nvSpPr>
        <p:spPr>
          <a:xfrm rot="10800000">
            <a:off x="3986050" y="4702070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Content Placeholder 3"/>
          <p:cNvSpPr txBox="1">
            <a:spLocks/>
          </p:cNvSpPr>
          <p:nvPr/>
        </p:nvSpPr>
        <p:spPr>
          <a:xfrm>
            <a:off x="336002" y="4920130"/>
            <a:ext cx="8481040" cy="7399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The performance </a:t>
            </a:r>
            <a:r>
              <a:rPr lang="en-US" sz="1600" dirty="0">
                <a:solidFill>
                  <a:schemeClr val="accent1"/>
                </a:solidFill>
              </a:rPr>
              <a:t>and the achieved LCOE level </a:t>
            </a:r>
            <a:r>
              <a:rPr lang="en-US" sz="1600" dirty="0" smtClean="0">
                <a:solidFill>
                  <a:schemeClr val="accent1"/>
                </a:solidFill>
              </a:rPr>
              <a:t>of present wind turbines </a:t>
            </a:r>
            <a:r>
              <a:rPr lang="en-US" sz="1600" dirty="0">
                <a:solidFill>
                  <a:schemeClr val="accent1"/>
                </a:solidFill>
              </a:rPr>
              <a:t>only </a:t>
            </a:r>
            <a:r>
              <a:rPr lang="en-US" sz="1600" dirty="0" smtClean="0">
                <a:solidFill>
                  <a:schemeClr val="accent1"/>
                </a:solidFill>
              </a:rPr>
              <a:t>becomes possible by using frequency converters. 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31" y="2683916"/>
            <a:ext cx="741830" cy="7294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29" y="2686193"/>
            <a:ext cx="741830" cy="72948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36" y="2681613"/>
            <a:ext cx="741830" cy="7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2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2563" y="1691640"/>
            <a:ext cx="8507464" cy="4399406"/>
            <a:chOff x="328026" y="1728216"/>
            <a:chExt cx="8507464" cy="4399406"/>
          </a:xfrm>
        </p:grpSpPr>
        <p:sp>
          <p:nvSpPr>
            <p:cNvPr id="12" name="Freeform 11"/>
            <p:cNvSpPr/>
            <p:nvPr/>
          </p:nvSpPr>
          <p:spPr>
            <a:xfrm>
              <a:off x="6761297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Stable Grid Operation</a:t>
              </a:r>
              <a:br>
                <a:rPr lang="en-US" sz="1600" dirty="0" smtClean="0"/>
              </a:b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200" dirty="0" smtClean="0"/>
                <a:t>Grid Stabilization</a:t>
              </a:r>
              <a:br>
                <a:rPr lang="en-US" sz="1200" dirty="0" smtClean="0"/>
              </a:b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Grid Code Compliant</a:t>
              </a:r>
            </a:p>
            <a:p>
              <a:pPr marL="0" lvl="1" algn="ctr"/>
              <a:endParaRPr lang="en-US" sz="900" dirty="0" smtClean="0"/>
            </a:p>
            <a:p>
              <a:pPr marL="0" lvl="1" algn="ctr"/>
              <a:r>
                <a:rPr lang="de-CH" sz="1200" dirty="0" err="1"/>
                <a:t>Reactive</a:t>
              </a:r>
              <a:r>
                <a:rPr lang="de-CH" sz="1200" dirty="0"/>
                <a:t> Power Supply</a:t>
              </a:r>
              <a:endParaRPr lang="en-US" sz="1200" dirty="0"/>
            </a:p>
            <a:p>
              <a:pPr marL="0" lvl="1" algn="ctr"/>
              <a:endParaRPr lang="en-US" sz="1200" dirty="0" smtClean="0"/>
            </a:p>
          </p:txBody>
        </p:sp>
        <p:sp>
          <p:nvSpPr>
            <p:cNvPr id="13" name="Oval 12"/>
            <p:cNvSpPr/>
            <p:nvPr/>
          </p:nvSpPr>
          <p:spPr>
            <a:xfrm>
              <a:off x="7065893" y="1992180"/>
              <a:ext cx="1465002" cy="1465002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2466693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Drivetrain </a:t>
              </a:r>
              <a:br>
                <a:rPr lang="en-US" sz="1600" kern="1200" dirty="0" smtClean="0"/>
              </a:br>
              <a:r>
                <a:rPr lang="en-US" sz="1600" kern="1200" dirty="0" smtClean="0"/>
                <a:t>Decoupling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200" dirty="0"/>
                <a:t>Generator / Grid</a:t>
              </a:r>
              <a:r>
                <a:rPr lang="en-US" sz="1200" dirty="0" smtClean="0"/>
                <a:t/>
              </a:r>
              <a:br>
                <a:rPr lang="en-US" sz="1200" dirty="0" smtClean="0"/>
              </a:br>
              <a:endParaRPr lang="en-US" sz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No load </a:t>
              </a:r>
              <a:r>
                <a:rPr lang="en-US" sz="1200" dirty="0" err="1" smtClean="0"/>
                <a:t>chages</a:t>
              </a:r>
              <a:r>
                <a:rPr lang="en-US" sz="1200" dirty="0" smtClean="0"/>
                <a:t> at LVRT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Brake Resistor power burn</a:t>
              </a:r>
              <a:endParaRPr lang="en-US" sz="12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771289" y="1992180"/>
              <a:ext cx="1465002" cy="146500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603112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Various Drivetrain Concepts possible</a:t>
              </a:r>
              <a:r>
                <a:rPr lang="de-CH" sz="1600" dirty="0"/>
                <a:t/>
              </a:r>
              <a:br>
                <a:rPr lang="de-CH" sz="1600" dirty="0"/>
              </a:br>
              <a:endParaRPr lang="de-CH" sz="1200" dirty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CH" sz="1200" dirty="0" smtClean="0"/>
                <a:t>Perm. Magnet Generator</a:t>
              </a:r>
              <a:endParaRPr lang="en-US" sz="1200" dirty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de-CH" sz="1200" dirty="0" smtClean="0"/>
                <a:t>Low-Speed (</a:t>
              </a:r>
              <a:r>
                <a:rPr lang="de-CH" sz="1200" dirty="0" err="1" smtClean="0"/>
                <a:t>Direct</a:t>
              </a:r>
              <a:r>
                <a:rPr lang="de-CH" sz="1200" dirty="0" smtClean="0"/>
                <a:t>) Drive</a:t>
              </a:r>
              <a:br>
                <a:rPr lang="de-CH" sz="1200" dirty="0" smtClean="0"/>
              </a:br>
              <a:r>
                <a:rPr lang="de-CH" sz="1200" dirty="0" smtClean="0"/>
                <a:t/>
              </a:r>
              <a:br>
                <a:rPr lang="de-CH" sz="1200" dirty="0" smtClean="0"/>
              </a:br>
              <a:r>
                <a:rPr lang="de-CH" sz="1200" dirty="0" smtClean="0"/>
                <a:t>Medium-Speed Drive</a:t>
              </a:r>
              <a:endParaRPr lang="en-US" sz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4907708" y="1992180"/>
              <a:ext cx="1465002" cy="1465002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28026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Full Power Curve</a:t>
              </a:r>
              <a:br>
                <a:rPr lang="en-US" sz="1600" dirty="0" smtClean="0"/>
              </a:br>
              <a:r>
                <a:rPr lang="en-US" sz="1600" dirty="0" smtClean="0"/>
                <a:t>Utilization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dirty="0" smtClean="0"/>
                <a:t/>
              </a:r>
              <a:br>
                <a:rPr lang="en-US" sz="1000" dirty="0" smtClean="0"/>
              </a:br>
              <a:r>
                <a:rPr lang="en-US" sz="1200" dirty="0" smtClean="0"/>
                <a:t>Fully Var.-Speed 0-100%</a:t>
              </a:r>
              <a:br>
                <a:rPr lang="en-US" sz="1200" dirty="0" smtClean="0"/>
              </a:b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Increased Turbine Yield</a:t>
              </a:r>
              <a:br>
                <a:rPr lang="en-US" sz="1200" dirty="0" smtClean="0"/>
              </a:br>
              <a:endParaRPr lang="en-US" sz="1200" dirty="0" smtClean="0"/>
            </a:p>
          </p:txBody>
        </p:sp>
        <p:sp>
          <p:nvSpPr>
            <p:cNvPr id="19" name="Oval 18"/>
            <p:cNvSpPr/>
            <p:nvPr/>
          </p:nvSpPr>
          <p:spPr>
            <a:xfrm>
              <a:off x="632621" y="1992734"/>
              <a:ext cx="1465002" cy="1465002"/>
            </a:xfrm>
            <a:prstGeom prst="ellipse">
              <a:avLst/>
            </a:prstGeom>
            <a:blipFill rotWithShape="1">
              <a:blip r:embed="rId6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 rot="5400000">
              <a:off x="1235693" y="3357204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5" name="Freeform 24"/>
            <p:cNvSpPr/>
            <p:nvPr/>
          </p:nvSpPr>
          <p:spPr>
            <a:xfrm rot="5400000">
              <a:off x="1232645" y="3729060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8" name="Freeform 27"/>
            <p:cNvSpPr/>
            <p:nvPr/>
          </p:nvSpPr>
          <p:spPr>
            <a:xfrm rot="5400000">
              <a:off x="3370845" y="3357204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9" name="Freeform 28"/>
            <p:cNvSpPr/>
            <p:nvPr/>
          </p:nvSpPr>
          <p:spPr>
            <a:xfrm rot="5400000">
              <a:off x="3367797" y="3729060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0" name="Freeform 29"/>
            <p:cNvSpPr/>
            <p:nvPr/>
          </p:nvSpPr>
          <p:spPr>
            <a:xfrm rot="5400000">
              <a:off x="3364749" y="4100916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2" name="Freeform 31"/>
            <p:cNvSpPr/>
            <p:nvPr/>
          </p:nvSpPr>
          <p:spPr>
            <a:xfrm rot="5400000">
              <a:off x="5506202" y="3357203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3" name="Freeform 32"/>
            <p:cNvSpPr/>
            <p:nvPr/>
          </p:nvSpPr>
          <p:spPr>
            <a:xfrm rot="5400000">
              <a:off x="5503154" y="3729059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4" name="Freeform 33"/>
            <p:cNvSpPr/>
            <p:nvPr/>
          </p:nvSpPr>
          <p:spPr>
            <a:xfrm rot="5400000">
              <a:off x="5500106" y="4100915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6" name="Freeform 35"/>
            <p:cNvSpPr/>
            <p:nvPr/>
          </p:nvSpPr>
          <p:spPr>
            <a:xfrm rot="5400000">
              <a:off x="7641559" y="3348058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7" name="Freeform 36"/>
            <p:cNvSpPr/>
            <p:nvPr/>
          </p:nvSpPr>
          <p:spPr>
            <a:xfrm rot="5400000">
              <a:off x="7633937" y="3724487"/>
              <a:ext cx="270202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41" name="Freeform 40"/>
            <p:cNvSpPr/>
            <p:nvPr/>
          </p:nvSpPr>
          <p:spPr>
            <a:xfrm rot="5400000">
              <a:off x="7636985" y="4090929"/>
              <a:ext cx="270202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</p:grp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endParaRPr lang="en-US" sz="2400" dirty="0">
              <a:latin typeface="+mn-lt"/>
              <a:ea typeface="+mn-ea"/>
              <a:cs typeface="+mn-cs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+mn-lt"/>
                <a:ea typeface="+mn-ea"/>
                <a:cs typeface="+mn-cs"/>
              </a:rPr>
              <a:t>Standard 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Features of a Full Converter Drivetrain Design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38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0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 bwMode="gray">
          <a:xfrm>
            <a:off x="105068" y="1454359"/>
            <a:ext cx="8949791" cy="4766208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 rot="16200000">
            <a:off x="4114135" y="-3207914"/>
            <a:ext cx="812426" cy="884270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46607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6755834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Stable Grid Operation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>Grid Stabilization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Grid Code Compliant</a:t>
            </a:r>
          </a:p>
          <a:p>
            <a:pPr marL="0" lvl="1" algn="ctr"/>
            <a:endParaRPr lang="en-US" sz="800" dirty="0" smtClean="0"/>
          </a:p>
          <a:p>
            <a:pPr marL="0" lvl="1" algn="ctr"/>
            <a:r>
              <a:rPr lang="de-CH" sz="1200" dirty="0" err="1"/>
              <a:t>Reactive</a:t>
            </a:r>
            <a:r>
              <a:rPr lang="de-CH" sz="1200" dirty="0"/>
              <a:t> Power Supply</a:t>
            </a:r>
            <a:endParaRPr lang="en-US" sz="1200" dirty="0"/>
          </a:p>
          <a:p>
            <a:pPr marL="0" lvl="1" algn="ctr"/>
            <a:endParaRPr lang="en-US" sz="1200" dirty="0" smtClean="0"/>
          </a:p>
        </p:txBody>
      </p:sp>
      <p:sp>
        <p:nvSpPr>
          <p:cNvPr id="13" name="Oval 12"/>
          <p:cNvSpPr/>
          <p:nvPr/>
        </p:nvSpPr>
        <p:spPr>
          <a:xfrm>
            <a:off x="7060430" y="1955604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Drivetrain </a:t>
            </a:r>
            <a:br>
              <a:rPr lang="en-US" sz="1600" kern="1200" dirty="0" smtClean="0"/>
            </a:br>
            <a:r>
              <a:rPr lang="en-US" sz="1600" kern="1200" dirty="0" smtClean="0"/>
              <a:t>Decoupling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/>
              <a:t>Generator / Grid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No load </a:t>
            </a:r>
            <a:r>
              <a:rPr lang="en-US" sz="1200" dirty="0" err="1" smtClean="0"/>
              <a:t>chages</a:t>
            </a:r>
            <a:r>
              <a:rPr lang="en-US" sz="1200" dirty="0" smtClean="0"/>
              <a:t> at LVRT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Brake Resistor power burn</a:t>
            </a: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2765826" y="1955604"/>
            <a:ext cx="1465002" cy="146500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Various Drivetrain Concepts possible</a:t>
            </a:r>
            <a:r>
              <a:rPr lang="de-CH" sz="1600" dirty="0"/>
              <a:t/>
            </a:r>
            <a:br>
              <a:rPr lang="de-CH" sz="1600" dirty="0"/>
            </a:br>
            <a:endParaRPr lang="de-CH" sz="1200" dirty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dirty="0" smtClean="0"/>
              <a:t>Perm. Magnet Generator</a:t>
            </a:r>
            <a:endParaRPr lang="en-US" sz="1200" dirty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de-CH" sz="1200" dirty="0" smtClean="0"/>
              <a:t>Low-Speed (</a:t>
            </a:r>
            <a:r>
              <a:rPr lang="de-CH" sz="1200" dirty="0" err="1" smtClean="0"/>
              <a:t>Direct</a:t>
            </a:r>
            <a:r>
              <a:rPr lang="de-CH" sz="1200" dirty="0" smtClean="0"/>
              <a:t>) Drive</a:t>
            </a:r>
            <a:br>
              <a:rPr lang="de-CH" sz="1200" dirty="0" smtClean="0"/>
            </a:br>
            <a:r>
              <a:rPr lang="de-CH" sz="1200" dirty="0" smtClean="0"/>
              <a:t/>
            </a:r>
            <a:br>
              <a:rPr lang="de-CH" sz="1200" dirty="0" smtClean="0"/>
            </a:br>
            <a:r>
              <a:rPr lang="de-CH" sz="1200" dirty="0" smtClean="0"/>
              <a:t>Medium-Speed Drive</a:t>
            </a: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3" name="Freeform 32"/>
          <p:cNvSpPr/>
          <p:nvPr/>
        </p:nvSpPr>
        <p:spPr>
          <a:xfrm rot="5400000">
            <a:off x="5497691" y="3692483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4" name="Freeform 33"/>
          <p:cNvSpPr/>
          <p:nvPr/>
        </p:nvSpPr>
        <p:spPr>
          <a:xfrm rot="5400000">
            <a:off x="5494643" y="4064339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Freeform 36"/>
          <p:cNvSpPr/>
          <p:nvPr/>
        </p:nvSpPr>
        <p:spPr>
          <a:xfrm rot="5400000">
            <a:off x="7628474" y="3687911"/>
            <a:ext cx="270202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1" name="Freeform 40"/>
          <p:cNvSpPr/>
          <p:nvPr/>
        </p:nvSpPr>
        <p:spPr>
          <a:xfrm rot="5400000">
            <a:off x="7631522" y="4054353"/>
            <a:ext cx="270202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Standard Features of a Full Converter </a:t>
            </a:r>
            <a:r>
              <a:rPr lang="en-US" sz="2400" dirty="0" smtClean="0"/>
              <a:t>Drivetrain </a:t>
            </a:r>
            <a:r>
              <a:rPr lang="en-US" sz="2400" dirty="0"/>
              <a:t>Design</a:t>
            </a:r>
          </a:p>
        </p:txBody>
      </p:sp>
      <p:sp>
        <p:nvSpPr>
          <p:cNvPr id="38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0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 bwMode="gray">
          <a:xfrm>
            <a:off x="122753" y="1423756"/>
            <a:ext cx="8949791" cy="4881849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22563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Full Power Curve</a:t>
            </a:r>
            <a:br>
              <a:rPr lang="en-US" sz="1600" dirty="0" smtClean="0"/>
            </a:br>
            <a:r>
              <a:rPr lang="en-US" sz="1600" dirty="0" smtClean="0"/>
              <a:t>Utilization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1200" dirty="0" smtClean="0"/>
              <a:t>Fully Var.-Speed 0-100%</a:t>
            </a:r>
            <a:br>
              <a:rPr lang="en-US" sz="12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200" dirty="0" smtClean="0"/>
              <a:t>Increased Turbine Yield</a:t>
            </a:r>
            <a:br>
              <a:rPr lang="en-US" sz="1200" dirty="0" smtClean="0"/>
            </a:br>
            <a:endParaRPr lang="en-US" sz="1200" dirty="0" smtClean="0"/>
          </a:p>
        </p:txBody>
      </p:sp>
      <p:sp>
        <p:nvSpPr>
          <p:cNvPr id="19" name="Oval 18"/>
          <p:cNvSpPr/>
          <p:nvPr/>
        </p:nvSpPr>
        <p:spPr>
          <a:xfrm>
            <a:off x="627158" y="1956158"/>
            <a:ext cx="1465002" cy="146500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42771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6755834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Stable Grid Operation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>Grid Stabilization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Grid Code Compliant</a:t>
            </a:r>
          </a:p>
          <a:p>
            <a:pPr marL="0" lvl="1" algn="ctr"/>
            <a:endParaRPr lang="en-US" sz="900" dirty="0" smtClean="0"/>
          </a:p>
          <a:p>
            <a:pPr marL="0" lvl="1" algn="ctr"/>
            <a:r>
              <a:rPr lang="de-CH" sz="1200" dirty="0" err="1"/>
              <a:t>Reactive</a:t>
            </a:r>
            <a:r>
              <a:rPr lang="de-CH" sz="1200" dirty="0"/>
              <a:t> Power Supply</a:t>
            </a:r>
            <a:endParaRPr lang="en-US" sz="1200" dirty="0"/>
          </a:p>
          <a:p>
            <a:pPr marL="0" lvl="1" algn="ctr"/>
            <a:endParaRPr lang="en-US" sz="1200" dirty="0" smtClean="0"/>
          </a:p>
        </p:txBody>
      </p:sp>
      <p:sp>
        <p:nvSpPr>
          <p:cNvPr id="13" name="Oval 12"/>
          <p:cNvSpPr/>
          <p:nvPr/>
        </p:nvSpPr>
        <p:spPr>
          <a:xfrm>
            <a:off x="7060430" y="1955604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Various Drivetrain Concepts possible</a:t>
            </a:r>
            <a:r>
              <a:rPr lang="de-CH" sz="1600" dirty="0"/>
              <a:t/>
            </a:r>
            <a:br>
              <a:rPr lang="de-CH" sz="1600" dirty="0"/>
            </a:br>
            <a:endParaRPr lang="de-CH" sz="1200" dirty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dirty="0" smtClean="0"/>
              <a:t>Perm. Magnet Generator</a:t>
            </a:r>
            <a:endParaRPr lang="en-US" sz="1200" dirty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de-CH" sz="1200" dirty="0" smtClean="0"/>
              <a:t>Low-Speed (</a:t>
            </a:r>
            <a:r>
              <a:rPr lang="de-CH" sz="1200" dirty="0" err="1" smtClean="0"/>
              <a:t>Direct</a:t>
            </a:r>
            <a:r>
              <a:rPr lang="de-CH" sz="1200" dirty="0" smtClean="0"/>
              <a:t>) Drive</a:t>
            </a:r>
            <a:br>
              <a:rPr lang="de-CH" sz="1200" dirty="0" smtClean="0"/>
            </a:br>
            <a:r>
              <a:rPr lang="de-CH" sz="1200" dirty="0" smtClean="0"/>
              <a:t/>
            </a:r>
            <a:br>
              <a:rPr lang="de-CH" sz="1200" dirty="0" smtClean="0"/>
            </a:br>
            <a:r>
              <a:rPr lang="de-CH" sz="1200" dirty="0" smtClean="0"/>
              <a:t>Medium-Speed Drive</a:t>
            </a: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3" name="Freeform 32"/>
          <p:cNvSpPr/>
          <p:nvPr/>
        </p:nvSpPr>
        <p:spPr>
          <a:xfrm rot="5400000">
            <a:off x="5497691" y="3692483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4" name="Freeform 33"/>
          <p:cNvSpPr/>
          <p:nvPr/>
        </p:nvSpPr>
        <p:spPr>
          <a:xfrm rot="5400000">
            <a:off x="5494643" y="4064339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Freeform 36"/>
          <p:cNvSpPr/>
          <p:nvPr/>
        </p:nvSpPr>
        <p:spPr>
          <a:xfrm rot="5400000">
            <a:off x="7628474" y="3687911"/>
            <a:ext cx="270202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1" name="Freeform 40"/>
          <p:cNvSpPr/>
          <p:nvPr/>
        </p:nvSpPr>
        <p:spPr>
          <a:xfrm rot="5400000">
            <a:off x="7631522" y="4054353"/>
            <a:ext cx="270202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Standard Features of a Full Converter Drivetrain Design</a:t>
            </a:r>
          </a:p>
        </p:txBody>
      </p:sp>
      <p:sp>
        <p:nvSpPr>
          <p:cNvPr id="38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0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322563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Full Power Curve</a:t>
            </a:r>
            <a:br>
              <a:rPr lang="en-US" sz="1600" dirty="0" smtClean="0"/>
            </a:br>
            <a:r>
              <a:rPr lang="en-US" sz="1600" dirty="0" smtClean="0"/>
              <a:t>Utilization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Fully Var.-Speed 0-100%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Increased Turbine Yield</a:t>
            </a:r>
            <a:br>
              <a:rPr lang="en-US" sz="1200" dirty="0" smtClean="0"/>
            </a:br>
            <a:endParaRPr lang="en-US" sz="1200" dirty="0" smtClean="0"/>
          </a:p>
        </p:txBody>
      </p:sp>
      <p:sp>
        <p:nvSpPr>
          <p:cNvPr id="19" name="Oval 18"/>
          <p:cNvSpPr/>
          <p:nvPr/>
        </p:nvSpPr>
        <p:spPr>
          <a:xfrm>
            <a:off x="627158" y="1956158"/>
            <a:ext cx="1465002" cy="1465002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3" name="Rectangle 42"/>
          <p:cNvSpPr/>
          <p:nvPr/>
        </p:nvSpPr>
        <p:spPr bwMode="gray">
          <a:xfrm>
            <a:off x="60527" y="1423756"/>
            <a:ext cx="8949791" cy="4881849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Drivetrain </a:t>
            </a:r>
            <a:br>
              <a:rPr lang="en-US" sz="1600" kern="1200" dirty="0" smtClean="0"/>
            </a:br>
            <a:r>
              <a:rPr lang="en-US" sz="1600" kern="1200" dirty="0" smtClean="0"/>
              <a:t>Decoupling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>Generator / </a:t>
            </a:r>
            <a:r>
              <a:rPr lang="en-US" sz="1200" dirty="0"/>
              <a:t>G</a:t>
            </a:r>
            <a:r>
              <a:rPr lang="en-US" sz="1200" dirty="0" smtClean="0"/>
              <a:t>rid</a:t>
            </a:r>
            <a:br>
              <a:rPr lang="en-US" sz="1200" dirty="0" smtClean="0"/>
            </a:br>
            <a:endParaRPr lang="en-US" sz="11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No load changes at LVRT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200" dirty="0" smtClean="0"/>
              <a:t>Brake Resistor power burn</a:t>
            </a: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2765826" y="1955604"/>
            <a:ext cx="1465002" cy="146500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69681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6755834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Stable Grid Operation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>Grid Stabilization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Grid Code Compliant</a:t>
            </a:r>
          </a:p>
          <a:p>
            <a:pPr marL="0" lvl="1" algn="ctr"/>
            <a:endParaRPr lang="en-US" sz="800" dirty="0" smtClean="0"/>
          </a:p>
          <a:p>
            <a:pPr marL="0" lvl="1" algn="ctr"/>
            <a:r>
              <a:rPr lang="de-CH" sz="1200" dirty="0" err="1"/>
              <a:t>Reactive</a:t>
            </a:r>
            <a:r>
              <a:rPr lang="de-CH" sz="1200" dirty="0"/>
              <a:t> Power Supply</a:t>
            </a:r>
            <a:endParaRPr lang="en-US" sz="1200" dirty="0"/>
          </a:p>
          <a:p>
            <a:pPr marL="0" lvl="1" algn="ctr"/>
            <a:endParaRPr lang="en-US" sz="1200" dirty="0" smtClean="0"/>
          </a:p>
        </p:txBody>
      </p:sp>
      <p:sp>
        <p:nvSpPr>
          <p:cNvPr id="13" name="Oval 12"/>
          <p:cNvSpPr/>
          <p:nvPr/>
        </p:nvSpPr>
        <p:spPr>
          <a:xfrm>
            <a:off x="7060430" y="1955604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Freeform 36"/>
          <p:cNvSpPr/>
          <p:nvPr/>
        </p:nvSpPr>
        <p:spPr>
          <a:xfrm rot="5400000">
            <a:off x="7628474" y="3687911"/>
            <a:ext cx="270202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1" name="Freeform 40"/>
          <p:cNvSpPr/>
          <p:nvPr/>
        </p:nvSpPr>
        <p:spPr>
          <a:xfrm rot="5400000">
            <a:off x="7631522" y="4054353"/>
            <a:ext cx="270202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Standard Features of a Full Converter Drivetrain Design</a:t>
            </a:r>
          </a:p>
        </p:txBody>
      </p:sp>
      <p:sp>
        <p:nvSpPr>
          <p:cNvPr id="38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0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322563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Full Power Curve</a:t>
            </a:r>
            <a:br>
              <a:rPr lang="en-US" sz="1600" dirty="0" smtClean="0"/>
            </a:br>
            <a:r>
              <a:rPr lang="en-US" sz="1600" dirty="0" smtClean="0"/>
              <a:t>Utilization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Fully Var.-Speed 0-100%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Increased Turbine Yield</a:t>
            </a:r>
            <a:br>
              <a:rPr lang="en-US" sz="1200" dirty="0" smtClean="0"/>
            </a:br>
            <a:endParaRPr lang="en-US" sz="1200" dirty="0" smtClean="0"/>
          </a:p>
        </p:txBody>
      </p:sp>
      <p:sp>
        <p:nvSpPr>
          <p:cNvPr id="19" name="Oval 18"/>
          <p:cNvSpPr/>
          <p:nvPr/>
        </p:nvSpPr>
        <p:spPr>
          <a:xfrm>
            <a:off x="627158" y="1956158"/>
            <a:ext cx="1465002" cy="1465002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Drivetrain </a:t>
            </a:r>
            <a:br>
              <a:rPr lang="en-US" sz="1600" kern="1200" dirty="0" smtClean="0"/>
            </a:br>
            <a:r>
              <a:rPr lang="en-US" sz="1600" kern="1200" dirty="0" smtClean="0"/>
              <a:t>Decoupling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/>
              <a:t>Generator / Grid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No load </a:t>
            </a:r>
            <a:r>
              <a:rPr lang="en-US" sz="1200" dirty="0" err="1" smtClean="0"/>
              <a:t>chages</a:t>
            </a:r>
            <a:r>
              <a:rPr lang="en-US" sz="1200" dirty="0" smtClean="0"/>
              <a:t> at LVRT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Brake Resistor power burn</a:t>
            </a: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2765826" y="1955604"/>
            <a:ext cx="1465002" cy="146500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3" name="Rectangle 42"/>
          <p:cNvSpPr/>
          <p:nvPr/>
        </p:nvSpPr>
        <p:spPr bwMode="gray">
          <a:xfrm>
            <a:off x="194209" y="1381386"/>
            <a:ext cx="8949791" cy="4881849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Various Drivetrain Concepts possible</a:t>
            </a:r>
            <a:r>
              <a:rPr lang="de-CH" sz="1600" dirty="0"/>
              <a:t/>
            </a:r>
            <a:br>
              <a:rPr lang="de-CH" sz="1600" dirty="0"/>
            </a:br>
            <a:endParaRPr lang="de-CH" sz="1100" dirty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dirty="0" smtClean="0"/>
              <a:t>Perm. Magnet Generator</a:t>
            </a:r>
            <a:endParaRPr lang="en-US" sz="1200" dirty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de-CH" sz="1200" dirty="0" smtClean="0"/>
              <a:t>Low-Speed (</a:t>
            </a:r>
            <a:r>
              <a:rPr lang="de-CH" sz="1200" dirty="0" err="1" smtClean="0"/>
              <a:t>Direct</a:t>
            </a:r>
            <a:r>
              <a:rPr lang="de-CH" sz="1200" dirty="0" smtClean="0"/>
              <a:t>) Drive</a:t>
            </a:r>
            <a:br>
              <a:rPr lang="de-CH" sz="1200" dirty="0" smtClean="0"/>
            </a:br>
            <a:r>
              <a:rPr lang="de-CH" sz="1400" dirty="0" smtClean="0"/>
              <a:t/>
            </a:r>
            <a:br>
              <a:rPr lang="de-CH" sz="1400" dirty="0" smtClean="0"/>
            </a:br>
            <a:r>
              <a:rPr lang="de-CH" sz="1200" dirty="0" smtClean="0"/>
              <a:t>Medium-Speed Drive</a:t>
            </a: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3" name="Freeform 32"/>
          <p:cNvSpPr/>
          <p:nvPr/>
        </p:nvSpPr>
        <p:spPr>
          <a:xfrm rot="5400000">
            <a:off x="5497691" y="3692483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4" name="Freeform 33"/>
          <p:cNvSpPr/>
          <p:nvPr/>
        </p:nvSpPr>
        <p:spPr>
          <a:xfrm rot="5400000">
            <a:off x="5494643" y="4064339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25094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Standard Features of a Full Converter Drivetrain Design</a:t>
            </a:r>
          </a:p>
        </p:txBody>
      </p:sp>
      <p:sp>
        <p:nvSpPr>
          <p:cNvPr id="38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0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322563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Full Power Curve</a:t>
            </a:r>
            <a:br>
              <a:rPr lang="en-US" sz="1600" dirty="0" smtClean="0"/>
            </a:br>
            <a:r>
              <a:rPr lang="en-US" sz="1600" dirty="0" smtClean="0"/>
              <a:t>Utilization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Fully Var.-Speed 0-100%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Increased Turbine Yield</a:t>
            </a:r>
            <a:br>
              <a:rPr lang="en-US" sz="1200" dirty="0" smtClean="0"/>
            </a:br>
            <a:endParaRPr lang="en-US" sz="1200" dirty="0" smtClean="0"/>
          </a:p>
        </p:txBody>
      </p:sp>
      <p:sp>
        <p:nvSpPr>
          <p:cNvPr id="19" name="Oval 18"/>
          <p:cNvSpPr/>
          <p:nvPr/>
        </p:nvSpPr>
        <p:spPr>
          <a:xfrm>
            <a:off x="627158" y="1956158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Drivetrain </a:t>
            </a:r>
            <a:br>
              <a:rPr lang="en-US" sz="1600" kern="1200" dirty="0" smtClean="0"/>
            </a:br>
            <a:r>
              <a:rPr lang="en-US" sz="1600" kern="1200" dirty="0" smtClean="0"/>
              <a:t>Decoupling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/>
              <a:t>Generator / Grid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No load </a:t>
            </a:r>
            <a:r>
              <a:rPr lang="en-US" sz="1200" dirty="0" err="1" smtClean="0"/>
              <a:t>chages</a:t>
            </a:r>
            <a:r>
              <a:rPr lang="en-US" sz="1200" dirty="0" smtClean="0"/>
              <a:t> at LVRT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Brake Resistor power burn</a:t>
            </a: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2765826" y="1955604"/>
            <a:ext cx="1465002" cy="146500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Various Drivetrain Concepts possible</a:t>
            </a:r>
            <a:r>
              <a:rPr lang="de-CH" sz="1600" dirty="0"/>
              <a:t/>
            </a:r>
            <a:br>
              <a:rPr lang="de-CH" sz="1600" dirty="0"/>
            </a:br>
            <a:endParaRPr lang="de-CH" sz="1200" dirty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dirty="0" smtClean="0"/>
              <a:t>Perm. Magnet Generator</a:t>
            </a:r>
            <a:endParaRPr lang="en-US" sz="1200" dirty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de-CH" sz="1200" dirty="0" smtClean="0"/>
              <a:t>Low-Speed (</a:t>
            </a:r>
            <a:r>
              <a:rPr lang="de-CH" sz="1200" dirty="0" err="1" smtClean="0"/>
              <a:t>Direct</a:t>
            </a:r>
            <a:r>
              <a:rPr lang="de-CH" sz="1200" dirty="0" smtClean="0"/>
              <a:t>) Drive</a:t>
            </a:r>
            <a:br>
              <a:rPr lang="de-CH" sz="1200" dirty="0" smtClean="0"/>
            </a:br>
            <a:r>
              <a:rPr lang="de-CH" sz="1200" dirty="0" smtClean="0"/>
              <a:t/>
            </a:r>
            <a:br>
              <a:rPr lang="de-CH" sz="1200" dirty="0" smtClean="0"/>
            </a:br>
            <a:r>
              <a:rPr lang="de-CH" sz="1200" dirty="0" smtClean="0"/>
              <a:t>Medium-Speed Drive</a:t>
            </a: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3" name="Freeform 32"/>
          <p:cNvSpPr/>
          <p:nvPr/>
        </p:nvSpPr>
        <p:spPr>
          <a:xfrm rot="5400000">
            <a:off x="5497691" y="3692483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4" name="Freeform 33"/>
          <p:cNvSpPr/>
          <p:nvPr/>
        </p:nvSpPr>
        <p:spPr>
          <a:xfrm rot="5400000">
            <a:off x="5494643" y="4064339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3" name="Rectangle 42"/>
          <p:cNvSpPr/>
          <p:nvPr/>
        </p:nvSpPr>
        <p:spPr bwMode="gray">
          <a:xfrm>
            <a:off x="60527" y="1317197"/>
            <a:ext cx="8949791" cy="4881849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755834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Stable Grid Operation</a:t>
            </a:r>
            <a:br>
              <a:rPr lang="en-US" sz="1600" dirty="0" smtClean="0"/>
            </a:b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200" dirty="0" smtClean="0"/>
              <a:t>Grid Stabilization</a:t>
            </a:r>
            <a:br>
              <a:rPr lang="en-US" sz="1200" dirty="0" smtClean="0"/>
            </a:b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200" dirty="0" smtClean="0"/>
              <a:t>Grid Code Compliant</a:t>
            </a:r>
            <a:br>
              <a:rPr lang="en-US" sz="1200" dirty="0" smtClean="0"/>
            </a:br>
            <a:endParaRPr lang="en-US" sz="105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dirty="0" err="1" smtClean="0"/>
              <a:t>Reactive</a:t>
            </a:r>
            <a:r>
              <a:rPr lang="de-CH" sz="1200" dirty="0" smtClean="0"/>
              <a:t> Power Supply</a:t>
            </a:r>
            <a:endParaRPr lang="en-US" sz="1200" dirty="0" smtClean="0"/>
          </a:p>
          <a:p>
            <a:pPr marL="0" lvl="1" algn="ctr"/>
            <a:endParaRPr lang="en-US" sz="1200" dirty="0" smtClean="0"/>
          </a:p>
          <a:p>
            <a:pPr marL="0" lvl="1" algn="ctr"/>
            <a:endParaRPr lang="en-US" sz="1200" dirty="0" smtClean="0"/>
          </a:p>
        </p:txBody>
      </p:sp>
      <p:sp>
        <p:nvSpPr>
          <p:cNvPr id="13" name="Oval 12"/>
          <p:cNvSpPr/>
          <p:nvPr/>
        </p:nvSpPr>
        <p:spPr>
          <a:xfrm>
            <a:off x="7060430" y="1955604"/>
            <a:ext cx="1465002" cy="146500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Freeform 36"/>
          <p:cNvSpPr/>
          <p:nvPr/>
        </p:nvSpPr>
        <p:spPr>
          <a:xfrm rot="5400000">
            <a:off x="7628474" y="3687911"/>
            <a:ext cx="270202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9" name="Freeform 38"/>
          <p:cNvSpPr/>
          <p:nvPr/>
        </p:nvSpPr>
        <p:spPr>
          <a:xfrm rot="5400000">
            <a:off x="7631522" y="4066114"/>
            <a:ext cx="270202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81620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4810" y="1691640"/>
            <a:ext cx="8483452" cy="4399406"/>
            <a:chOff x="330273" y="1728216"/>
            <a:chExt cx="8483452" cy="4399406"/>
          </a:xfrm>
        </p:grpSpPr>
        <p:sp>
          <p:nvSpPr>
            <p:cNvPr id="12" name="Freeform 11"/>
            <p:cNvSpPr/>
            <p:nvPr/>
          </p:nvSpPr>
          <p:spPr>
            <a:xfrm>
              <a:off x="330273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Production Mode</a:t>
              </a:r>
            </a:p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dirty="0" smtClean="0"/>
            </a:p>
            <a:p>
              <a:pPr marL="0" lvl="1" algn="ctr"/>
              <a:r>
                <a:rPr lang="en-US" sz="1200" dirty="0" smtClean="0"/>
                <a:t>Opt. Generator Operation </a:t>
              </a:r>
            </a:p>
            <a:p>
              <a:pPr marL="0" lvl="1" algn="ctr"/>
              <a:endParaRPr lang="en-US" sz="1200" dirty="0" smtClean="0"/>
            </a:p>
            <a:p>
              <a:pPr marL="0" lvl="1" algn="ctr"/>
              <a:r>
                <a:rPr lang="en-US" sz="1200" dirty="0" smtClean="0"/>
                <a:t>Grid code compliance</a:t>
              </a:r>
            </a:p>
            <a:p>
              <a:pPr marL="0" lvl="1" algn="ctr"/>
              <a:endParaRPr lang="en-US" sz="1200" dirty="0" smtClean="0"/>
            </a:p>
            <a:p>
              <a:pPr marL="0" lvl="1" algn="ctr"/>
              <a:r>
                <a:rPr lang="en-US" sz="1200" dirty="0" smtClean="0"/>
                <a:t>Active drive train damping</a:t>
              </a:r>
            </a:p>
            <a:p>
              <a:pPr marL="0" lvl="1" algn="ctr"/>
              <a:endParaRPr lang="en-US" sz="1200" dirty="0" smtClean="0"/>
            </a:p>
            <a:p>
              <a:pPr marL="0" lvl="1" algn="ctr"/>
              <a:r>
                <a:rPr lang="en-US" sz="1200" dirty="0" smtClean="0"/>
                <a:t>Grid resonance prevention </a:t>
              </a:r>
            </a:p>
            <a:p>
              <a:pPr marL="0" lvl="1" algn="ctr"/>
              <a:endParaRPr lang="en-US" sz="1200" dirty="0" smtClean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34869" y="1992180"/>
              <a:ext cx="1465002" cy="1465002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2466693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Motor Mode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Rotor Positioning</a:t>
              </a:r>
              <a:br>
                <a:rPr lang="en-US" sz="1200" dirty="0" smtClean="0"/>
              </a:br>
              <a:endParaRPr lang="en-US" sz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Drivetrain Hall Test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Back-to-Back Test</a:t>
              </a:r>
              <a:endParaRPr lang="en-US" sz="12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771289" y="1992180"/>
              <a:ext cx="1465002" cy="146500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603112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err="1" smtClean="0"/>
                <a:t>StatCOM</a:t>
              </a:r>
              <a:r>
                <a:rPr lang="en-US" sz="1600" kern="1200" dirty="0" smtClean="0"/>
                <a:t> Mode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Standby Grid Stabilization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4907708" y="1992180"/>
              <a:ext cx="1465002" cy="1465002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6739532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Grid Loss Mode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Island Operation</a:t>
              </a:r>
              <a:br>
                <a:rPr lang="en-US" sz="1200" dirty="0" smtClean="0"/>
              </a:br>
              <a:endParaRPr lang="en-US" sz="1200" dirty="0" smtClean="0"/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Self-supply of aux. power</a:t>
              </a:r>
              <a:endParaRPr lang="en-US" sz="120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7044128" y="1992180"/>
              <a:ext cx="1465002" cy="1465002"/>
            </a:xfrm>
            <a:prstGeom prst="ellipse">
              <a:avLst/>
            </a:prstGeom>
            <a:blipFill rotWithShape="1">
              <a:blip r:embed="rId6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 rot="5400000">
              <a:off x="1235693" y="3357204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5" name="Freeform 24"/>
            <p:cNvSpPr/>
            <p:nvPr/>
          </p:nvSpPr>
          <p:spPr>
            <a:xfrm rot="5400000">
              <a:off x="1232645" y="3729060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6" name="Freeform 25"/>
            <p:cNvSpPr/>
            <p:nvPr/>
          </p:nvSpPr>
          <p:spPr>
            <a:xfrm rot="5400000">
              <a:off x="1229597" y="4100916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7" name="Freeform 26"/>
            <p:cNvSpPr/>
            <p:nvPr/>
          </p:nvSpPr>
          <p:spPr>
            <a:xfrm rot="5400000">
              <a:off x="1226549" y="4472772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8" name="Freeform 27"/>
            <p:cNvSpPr/>
            <p:nvPr/>
          </p:nvSpPr>
          <p:spPr>
            <a:xfrm rot="5400000">
              <a:off x="3370845" y="3357204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9" name="Freeform 28"/>
            <p:cNvSpPr/>
            <p:nvPr/>
          </p:nvSpPr>
          <p:spPr>
            <a:xfrm rot="5400000">
              <a:off x="3367797" y="3729060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0" name="Freeform 29"/>
            <p:cNvSpPr/>
            <p:nvPr/>
          </p:nvSpPr>
          <p:spPr>
            <a:xfrm rot="5400000">
              <a:off x="3364749" y="4100916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2" name="Freeform 31"/>
            <p:cNvSpPr/>
            <p:nvPr/>
          </p:nvSpPr>
          <p:spPr>
            <a:xfrm rot="5400000">
              <a:off x="5506202" y="3357203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6" name="Freeform 35"/>
            <p:cNvSpPr/>
            <p:nvPr/>
          </p:nvSpPr>
          <p:spPr>
            <a:xfrm rot="5400000">
              <a:off x="7641559" y="3348058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7" name="Freeform 36"/>
            <p:cNvSpPr/>
            <p:nvPr/>
          </p:nvSpPr>
          <p:spPr>
            <a:xfrm rot="5400000">
              <a:off x="7633936" y="3724488"/>
              <a:ext cx="270203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</p:grp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 err="1"/>
              <a:t>Frequ</a:t>
            </a:r>
            <a:r>
              <a:rPr lang="en-US" dirty="0"/>
              <a:t>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5"/>
            <a:ext cx="9143999" cy="820709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endParaRPr lang="en-US" sz="2400" dirty="0" smtClean="0">
              <a:latin typeface="+mn-lt"/>
              <a:ea typeface="+mn-ea"/>
              <a:cs typeface="+mn-cs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Operation modes of a state-of-the-art full converter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41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2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dirty="0" err="1" smtClean="0"/>
              <a:t>WindEurope</a:t>
            </a:r>
            <a:r>
              <a:rPr lang="en-US" dirty="0" smtClean="0"/>
              <a:t> Summit 2016 | Hamburg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 bwMode="gray">
          <a:xfrm>
            <a:off x="-8092" y="1421236"/>
            <a:ext cx="8949791" cy="4781141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 rot="16200000">
            <a:off x="4169820" y="-3199700"/>
            <a:ext cx="701057" cy="884270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9224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err="1" smtClean="0"/>
              <a:t>StatCOM</a:t>
            </a:r>
            <a:r>
              <a:rPr lang="en-US" sz="1600" kern="1200" dirty="0" smtClean="0"/>
              <a:t> Mode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Standby Grid Stabilization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de-CH" sz="2400" dirty="0" smtClean="0">
                <a:latin typeface="+mn-lt"/>
                <a:ea typeface="+mn-ea"/>
                <a:cs typeface="+mn-cs"/>
              </a:rPr>
              <a:t>Operation </a:t>
            </a:r>
            <a:r>
              <a:rPr lang="de-CH" sz="2400" dirty="0" err="1">
                <a:latin typeface="+mn-lt"/>
                <a:ea typeface="+mn-ea"/>
                <a:cs typeface="+mn-cs"/>
              </a:rPr>
              <a:t>modes</a:t>
            </a:r>
            <a:r>
              <a:rPr lang="de-CH" sz="2400" dirty="0">
                <a:latin typeface="+mn-lt"/>
                <a:ea typeface="+mn-ea"/>
                <a:cs typeface="+mn-cs"/>
              </a:rPr>
              <a:t> </a:t>
            </a:r>
            <a:r>
              <a:rPr lang="de-CH" sz="2400" dirty="0" err="1">
                <a:latin typeface="+mn-lt"/>
                <a:ea typeface="+mn-ea"/>
                <a:cs typeface="+mn-cs"/>
              </a:rPr>
              <a:t>of</a:t>
            </a:r>
            <a:r>
              <a:rPr lang="de-CH" sz="2400" dirty="0">
                <a:latin typeface="+mn-lt"/>
                <a:ea typeface="+mn-ea"/>
                <a:cs typeface="+mn-cs"/>
              </a:rPr>
              <a:t> a 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state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-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of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-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the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-art 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full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 </a:t>
            </a:r>
            <a:r>
              <a:rPr lang="de-CH" sz="2400" dirty="0" err="1">
                <a:latin typeface="+mn-lt"/>
                <a:ea typeface="+mn-ea"/>
                <a:cs typeface="+mn-cs"/>
              </a:rPr>
              <a:t>converter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73406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Grid Loss Mode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Island Operation</a:t>
            </a:r>
            <a:br>
              <a:rPr lang="en-US" sz="1200" dirty="0" smtClean="0"/>
            </a:br>
            <a:endParaRPr lang="en-US" sz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Self-supply of aux. power</a:t>
            </a:r>
            <a:endParaRPr lang="en-US" sz="1200" dirty="0"/>
          </a:p>
        </p:txBody>
      </p:sp>
      <p:sp>
        <p:nvSpPr>
          <p:cNvPr id="19" name="Oval 18"/>
          <p:cNvSpPr/>
          <p:nvPr/>
        </p:nvSpPr>
        <p:spPr>
          <a:xfrm>
            <a:off x="7038665" y="1955604"/>
            <a:ext cx="1465002" cy="1465002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Freeform 36"/>
          <p:cNvSpPr/>
          <p:nvPr/>
        </p:nvSpPr>
        <p:spPr>
          <a:xfrm rot="5400000">
            <a:off x="7628473" y="3687912"/>
            <a:ext cx="270203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Motor Mode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Rotor Positioning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Drivetrain Hall Test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Back-to-Back Test</a:t>
            </a: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2765826" y="1955604"/>
            <a:ext cx="1465002" cy="146500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" name="Rectangle 1"/>
          <p:cNvSpPr/>
          <p:nvPr/>
        </p:nvSpPr>
        <p:spPr bwMode="gray">
          <a:xfrm>
            <a:off x="193150" y="1339089"/>
            <a:ext cx="8949791" cy="4989849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481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Production Mode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 smtClean="0"/>
          </a:p>
          <a:p>
            <a:pPr marL="0" lvl="1" algn="ctr"/>
            <a:r>
              <a:rPr lang="en-US" sz="1200" dirty="0" smtClean="0"/>
              <a:t>Opt. Generator Operation </a:t>
            </a:r>
          </a:p>
          <a:p>
            <a:pPr marL="0" lvl="1" algn="ctr"/>
            <a:endParaRPr lang="en-US" sz="1200" dirty="0" smtClean="0"/>
          </a:p>
          <a:p>
            <a:pPr marL="0" lvl="1" algn="ctr"/>
            <a:r>
              <a:rPr lang="en-US" sz="1200" dirty="0" smtClean="0"/>
              <a:t>Grid code compliance</a:t>
            </a:r>
          </a:p>
          <a:p>
            <a:pPr marL="0" lvl="1" algn="ctr"/>
            <a:endParaRPr lang="en-US" sz="1200" dirty="0" smtClean="0"/>
          </a:p>
          <a:p>
            <a:pPr marL="0" lvl="1" algn="ctr"/>
            <a:r>
              <a:rPr lang="en-US" sz="1200" i="1" dirty="0" smtClean="0"/>
              <a:t>Active drive train damping</a:t>
            </a:r>
          </a:p>
          <a:p>
            <a:pPr marL="0" lvl="1" algn="ctr"/>
            <a:endParaRPr lang="en-US" sz="1200" i="1" dirty="0" smtClean="0"/>
          </a:p>
          <a:p>
            <a:pPr marL="0" lvl="1" algn="ctr"/>
            <a:r>
              <a:rPr lang="en-US" sz="1200" i="1" dirty="0" smtClean="0"/>
              <a:t>Grid resonance prevention </a:t>
            </a:r>
          </a:p>
          <a:p>
            <a:pPr marL="0" lvl="1" algn="ctr"/>
            <a:endParaRPr lang="en-US" sz="1200" dirty="0" smtClean="0"/>
          </a:p>
        </p:txBody>
      </p:sp>
      <p:sp>
        <p:nvSpPr>
          <p:cNvPr id="13" name="Oval 12"/>
          <p:cNvSpPr/>
          <p:nvPr/>
        </p:nvSpPr>
        <p:spPr>
          <a:xfrm>
            <a:off x="629406" y="1955604"/>
            <a:ext cx="1465002" cy="146500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6" name="Freeform 25"/>
          <p:cNvSpPr/>
          <p:nvPr/>
        </p:nvSpPr>
        <p:spPr>
          <a:xfrm rot="5400000">
            <a:off x="1224134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7" name="Freeform 26"/>
          <p:cNvSpPr/>
          <p:nvPr/>
        </p:nvSpPr>
        <p:spPr>
          <a:xfrm rot="5400000">
            <a:off x="1221086" y="4436196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0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1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14374" y="1762125"/>
            <a:ext cx="7667626" cy="4261804"/>
          </a:xfrm>
          <a:noFill/>
          <a:ln>
            <a:noFill/>
          </a:ln>
          <a:effectLst/>
        </p:spPr>
        <p:txBody>
          <a:bodyPr/>
          <a:lstStyle/>
          <a:p>
            <a:pPr marL="183600" lvl="1" indent="0">
              <a:spcBef>
                <a:spcPts val="300"/>
              </a:spcBef>
              <a:buNone/>
            </a:pPr>
            <a:r>
              <a:rPr lang="en-US" sz="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Retrospection to turbines without frequency converters</a:t>
            </a:r>
          </a:p>
          <a:p>
            <a:pPr marL="183600" lvl="1" indent="0">
              <a:spcBef>
                <a:spcPts val="300"/>
              </a:spcBef>
              <a:buNone/>
            </a:pP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83600" lvl="1" indent="0">
              <a:spcBef>
                <a:spcPts val="300"/>
              </a:spcBef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Improvements to wind turbines using frequency converters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83600" lvl="1" indent="0">
              <a:spcBef>
                <a:spcPts val="300"/>
              </a:spcBef>
              <a:buNone/>
            </a:pP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83600" lvl="1" indent="0">
              <a:spcBef>
                <a:spcPts val="300"/>
              </a:spcBef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Today’s „must have“ features of wind turbine frequency converters</a:t>
            </a:r>
          </a:p>
          <a:p>
            <a:pPr marL="183600" lvl="1" indent="0">
              <a:spcBef>
                <a:spcPts val="300"/>
              </a:spcBef>
              <a:buNone/>
            </a:pP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83600" lvl="1" indent="0">
              <a:spcBef>
                <a:spcPts val="300"/>
              </a:spcBef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Additional operation modes of a wind turbine frequency converter</a:t>
            </a:r>
          </a:p>
          <a:p>
            <a:pPr marL="183600" lvl="1" indent="0">
              <a:spcBef>
                <a:spcPts val="300"/>
              </a:spcBef>
              <a:buNone/>
            </a:pP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83600" lvl="1" indent="0">
              <a:spcBef>
                <a:spcPts val="300"/>
              </a:spcBef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New features of frequency converters in the benefit for the wind turbine and the wind park</a:t>
            </a:r>
          </a:p>
          <a:p>
            <a:pPr marL="183600" lvl="1" indent="0">
              <a:spcBef>
                <a:spcPts val="300"/>
              </a:spcBef>
              <a:buNone/>
            </a:pP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83600" lvl="1" indent="0">
              <a:spcBef>
                <a:spcPts val="300"/>
              </a:spcBef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Benefits of medium-voltage converters for large offshore turbines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Frequ</a:t>
            </a:r>
            <a:r>
              <a:rPr lang="en-US" dirty="0" smtClean="0"/>
              <a:t>.-Converters </a:t>
            </a:r>
            <a:r>
              <a:rPr lang="en-US" dirty="0"/>
              <a:t>in Wind. A technical Boon or Bane?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effectLst/>
        </p:spPr>
        <p:txBody>
          <a:bodyPr/>
          <a:lstStyle/>
          <a:p>
            <a:r>
              <a:rPr lang="en-US" dirty="0" smtClean="0"/>
              <a:t>Contents of this Presentation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 err="1" smtClean="0"/>
              <a:t>WindEurope</a:t>
            </a:r>
            <a:r>
              <a:rPr lang="en-US" noProof="0" dirty="0" smtClean="0"/>
              <a:t> Summit 2016 </a:t>
            </a:r>
            <a:r>
              <a:rPr lang="en-US" dirty="0" smtClean="0"/>
              <a:t>| Hamburg</a:t>
            </a:r>
            <a:endParaRPr lang="en-US" noProof="0" dirty="0"/>
          </a:p>
        </p:txBody>
      </p:sp>
      <p:sp>
        <p:nvSpPr>
          <p:cNvPr id="6" name="Freeform 5"/>
          <p:cNvSpPr/>
          <p:nvPr/>
        </p:nvSpPr>
        <p:spPr>
          <a:xfrm rot="16200000">
            <a:off x="4332481" y="-1775661"/>
            <a:ext cx="431416" cy="7667625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7" name="Freeform 6"/>
          <p:cNvSpPr/>
          <p:nvPr/>
        </p:nvSpPr>
        <p:spPr>
          <a:xfrm rot="16200000">
            <a:off x="4332480" y="-1132994"/>
            <a:ext cx="431416" cy="7667625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8" name="Freeform 7"/>
          <p:cNvSpPr/>
          <p:nvPr/>
        </p:nvSpPr>
        <p:spPr>
          <a:xfrm rot="16200000">
            <a:off x="4332480" y="-538879"/>
            <a:ext cx="431416" cy="7667623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9" name="Freeform 8"/>
          <p:cNvSpPr/>
          <p:nvPr/>
        </p:nvSpPr>
        <p:spPr>
          <a:xfrm rot="16200000">
            <a:off x="4332481" y="87603"/>
            <a:ext cx="431416" cy="7667624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Freeform 9"/>
          <p:cNvSpPr/>
          <p:nvPr/>
        </p:nvSpPr>
        <p:spPr>
          <a:xfrm rot="16200000">
            <a:off x="4197658" y="848903"/>
            <a:ext cx="701057" cy="7667625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2" name="Freeform 11"/>
          <p:cNvSpPr/>
          <p:nvPr/>
        </p:nvSpPr>
        <p:spPr>
          <a:xfrm rot="16200000">
            <a:off x="4352798" y="1620410"/>
            <a:ext cx="431416" cy="7667623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30183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32481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Production Mode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 smtClean="0"/>
          </a:p>
          <a:p>
            <a:pPr marL="0" lvl="1" algn="ctr"/>
            <a:r>
              <a:rPr lang="en-US" sz="1200" dirty="0" smtClean="0"/>
              <a:t>Opt. Generator Operation </a:t>
            </a:r>
          </a:p>
          <a:p>
            <a:pPr marL="0" lvl="1" algn="ctr"/>
            <a:endParaRPr lang="en-US" sz="1200" dirty="0" smtClean="0"/>
          </a:p>
          <a:p>
            <a:pPr marL="0" lvl="1" algn="ctr"/>
            <a:r>
              <a:rPr lang="en-US" sz="1200" dirty="0" smtClean="0"/>
              <a:t>Grid code compliance</a:t>
            </a:r>
          </a:p>
          <a:p>
            <a:pPr marL="0" lvl="1" algn="ctr"/>
            <a:endParaRPr lang="en-US" sz="1200" dirty="0" smtClean="0"/>
          </a:p>
          <a:p>
            <a:pPr marL="0" lvl="1" algn="ctr"/>
            <a:r>
              <a:rPr lang="en-US" sz="1200" dirty="0" smtClean="0"/>
              <a:t>Active drive train damping</a:t>
            </a:r>
          </a:p>
          <a:p>
            <a:pPr marL="0" lvl="1" algn="ctr"/>
            <a:endParaRPr lang="en-US" sz="1200" dirty="0" smtClean="0"/>
          </a:p>
          <a:p>
            <a:pPr marL="0" lvl="1" algn="ctr"/>
            <a:r>
              <a:rPr lang="en-US" sz="1200" dirty="0" smtClean="0"/>
              <a:t>Grid resonance prevention </a:t>
            </a:r>
          </a:p>
          <a:p>
            <a:pPr marL="0" lvl="1" algn="ctr"/>
            <a:endParaRPr lang="en-US" sz="1200" dirty="0" smtClean="0"/>
          </a:p>
        </p:txBody>
      </p:sp>
      <p:sp>
        <p:nvSpPr>
          <p:cNvPr id="13" name="Oval 12"/>
          <p:cNvSpPr/>
          <p:nvPr/>
        </p:nvSpPr>
        <p:spPr>
          <a:xfrm>
            <a:off x="629406" y="1955604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err="1" smtClean="0"/>
              <a:t>StatCOM</a:t>
            </a:r>
            <a:r>
              <a:rPr lang="en-US" sz="1600" kern="1200" dirty="0" smtClean="0"/>
              <a:t> Mode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Standby Grid Stabilization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6" name="Freeform 25"/>
          <p:cNvSpPr/>
          <p:nvPr/>
        </p:nvSpPr>
        <p:spPr>
          <a:xfrm rot="5400000">
            <a:off x="1224134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7" name="Freeform 26"/>
          <p:cNvSpPr/>
          <p:nvPr/>
        </p:nvSpPr>
        <p:spPr>
          <a:xfrm rot="5400000">
            <a:off x="1221086" y="4436196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de-CH" sz="2400" dirty="0" smtClean="0">
                <a:latin typeface="+mn-lt"/>
                <a:ea typeface="+mn-ea"/>
                <a:cs typeface="+mn-cs"/>
              </a:rPr>
              <a:t>Operation </a:t>
            </a:r>
            <a:r>
              <a:rPr lang="de-CH" sz="2400" dirty="0" err="1">
                <a:latin typeface="+mn-lt"/>
                <a:ea typeface="+mn-ea"/>
                <a:cs typeface="+mn-cs"/>
              </a:rPr>
              <a:t>modes</a:t>
            </a:r>
            <a:r>
              <a:rPr lang="de-CH" sz="2400" dirty="0">
                <a:latin typeface="+mn-lt"/>
                <a:ea typeface="+mn-ea"/>
                <a:cs typeface="+mn-cs"/>
              </a:rPr>
              <a:t> </a:t>
            </a:r>
            <a:r>
              <a:rPr lang="de-CH" sz="2400" dirty="0" err="1">
                <a:latin typeface="+mn-lt"/>
                <a:ea typeface="+mn-ea"/>
                <a:cs typeface="+mn-cs"/>
              </a:rPr>
              <a:t>of</a:t>
            </a:r>
            <a:r>
              <a:rPr lang="de-CH" sz="2400" dirty="0">
                <a:latin typeface="+mn-lt"/>
                <a:ea typeface="+mn-ea"/>
                <a:cs typeface="+mn-cs"/>
              </a:rPr>
              <a:t> a 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state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-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of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-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the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-art 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full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 </a:t>
            </a:r>
            <a:r>
              <a:rPr lang="de-CH" sz="2400" dirty="0" err="1">
                <a:latin typeface="+mn-lt"/>
                <a:ea typeface="+mn-ea"/>
                <a:cs typeface="+mn-cs"/>
              </a:rPr>
              <a:t>converter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73406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Grid Loss Mode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Island Operation</a:t>
            </a:r>
            <a:br>
              <a:rPr lang="en-US" sz="1200" dirty="0" smtClean="0"/>
            </a:br>
            <a:endParaRPr lang="en-US" sz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Self-supply of aux. power</a:t>
            </a:r>
            <a:endParaRPr lang="en-US" sz="1200" dirty="0"/>
          </a:p>
        </p:txBody>
      </p:sp>
      <p:sp>
        <p:nvSpPr>
          <p:cNvPr id="19" name="Oval 18"/>
          <p:cNvSpPr/>
          <p:nvPr/>
        </p:nvSpPr>
        <p:spPr>
          <a:xfrm>
            <a:off x="7038665" y="1955604"/>
            <a:ext cx="1465002" cy="1465002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Freeform 36"/>
          <p:cNvSpPr/>
          <p:nvPr/>
        </p:nvSpPr>
        <p:spPr>
          <a:xfrm rot="5400000">
            <a:off x="7628473" y="3687912"/>
            <a:ext cx="270203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" name="Rectangle 1"/>
          <p:cNvSpPr/>
          <p:nvPr/>
        </p:nvSpPr>
        <p:spPr bwMode="gray">
          <a:xfrm>
            <a:off x="1" y="1378517"/>
            <a:ext cx="8949791" cy="4989849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Motor Mode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kern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Rotor Positioning</a:t>
            </a:r>
            <a:br>
              <a:rPr lang="en-US" sz="1200" dirty="0" smtClean="0"/>
            </a:br>
            <a:endParaRPr lang="en-US" sz="11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Drivetrain Hall Test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200" dirty="0" smtClean="0"/>
              <a:t>Back-to-Back Test</a:t>
            </a: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2765826" y="1955604"/>
            <a:ext cx="1465002" cy="146500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0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1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36392" y="4629151"/>
            <a:ext cx="8471218" cy="1295400"/>
          </a:xfrm>
        </p:spPr>
        <p:txBody>
          <a:bodyPr/>
          <a:lstStyle/>
          <a:p>
            <a:r>
              <a:rPr lang="en-US" dirty="0" smtClean="0"/>
              <a:t> Using the wind turbine converter for test purpose</a:t>
            </a:r>
            <a:br>
              <a:rPr lang="en-US" dirty="0" smtClean="0"/>
            </a:br>
            <a:r>
              <a:rPr lang="en-US" dirty="0" smtClean="0"/>
              <a:t>   </a:t>
            </a:r>
            <a:r>
              <a:rPr lang="en-US" sz="1200" dirty="0" smtClean="0"/>
              <a:t>One converter drives generator as a motor - a second converter generates the power back to the grid</a:t>
            </a:r>
            <a:endParaRPr lang="en-US" dirty="0" smtClean="0"/>
          </a:p>
          <a:p>
            <a:pPr marL="6421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Used for design verification of generator (temp.-rise, efficiency, harmonics, vibration, …)</a:t>
            </a:r>
          </a:p>
          <a:p>
            <a:pPr marL="6421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Used for wind turbine routine test at production </a:t>
            </a:r>
          </a:p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Use the </a:t>
            </a:r>
            <a:r>
              <a:rPr lang="en-US" dirty="0" smtClean="0"/>
              <a:t>Converter </a:t>
            </a:r>
            <a:r>
              <a:rPr lang="en-US" dirty="0"/>
              <a:t>in Motor Mode for Back-to-Back testing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"/>
          <a:stretch/>
        </p:blipFill>
        <p:spPr>
          <a:xfrm>
            <a:off x="374492" y="1708414"/>
            <a:ext cx="4899170" cy="2764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oup 23"/>
          <p:cNvGrpSpPr/>
          <p:nvPr/>
        </p:nvGrpSpPr>
        <p:grpSpPr>
          <a:xfrm>
            <a:off x="5743575" y="1698890"/>
            <a:ext cx="3027378" cy="2764830"/>
            <a:chOff x="5138169" y="1746514"/>
            <a:chExt cx="3014672" cy="281605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169" y="1746514"/>
              <a:ext cx="3014672" cy="28160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Oval 21"/>
            <p:cNvSpPr/>
            <p:nvPr/>
          </p:nvSpPr>
          <p:spPr bwMode="gray">
            <a:xfrm>
              <a:off x="6405118" y="3723586"/>
              <a:ext cx="197964" cy="18992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</a:ln>
            <a:effectLst/>
          </p:spPr>
          <p:txBody>
            <a:bodyPr vert="horz" lIns="0" tIns="0" rIns="0" bIns="0" rtlCol="0" anchor="ctr">
              <a:noAutofit/>
            </a:bodyPr>
            <a:lstStyle/>
            <a:p>
              <a:pPr algn="ctr"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de-CH" sz="1200" dirty="0" smtClean="0">
                  <a:solidFill>
                    <a:schemeClr val="accent6">
                      <a:lumMod val="75000"/>
                    </a:schemeClr>
                  </a:solidFill>
                </a:rPr>
                <a:t>G</a:t>
              </a:r>
              <a:endParaRPr lang="en-US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 bwMode="gray">
            <a:xfrm>
              <a:off x="7332004" y="3733013"/>
              <a:ext cx="197964" cy="18992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</a:ln>
            <a:effectLst/>
          </p:spPr>
          <p:txBody>
            <a:bodyPr vert="horz" lIns="0" tIns="0" rIns="0" bIns="0" rtlCol="0" anchor="ctr">
              <a:noAutofit/>
            </a:bodyPr>
            <a:lstStyle/>
            <a:p>
              <a:pPr algn="ctr"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de-CH" sz="1200" dirty="0" smtClean="0">
                  <a:solidFill>
                    <a:schemeClr val="accent6">
                      <a:lumMod val="75000"/>
                    </a:schemeClr>
                  </a:solidFill>
                </a:rPr>
                <a:t>M</a:t>
              </a:r>
              <a:endParaRPr lang="en-US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51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de-CH" sz="2400" dirty="0" smtClean="0">
                <a:latin typeface="+mn-lt"/>
                <a:ea typeface="+mn-ea"/>
                <a:cs typeface="+mn-cs"/>
              </a:rPr>
              <a:t>Operation </a:t>
            </a:r>
            <a:r>
              <a:rPr lang="de-CH" sz="2400" dirty="0" err="1">
                <a:latin typeface="+mn-lt"/>
                <a:ea typeface="+mn-ea"/>
                <a:cs typeface="+mn-cs"/>
              </a:rPr>
              <a:t>modes</a:t>
            </a:r>
            <a:r>
              <a:rPr lang="de-CH" sz="2400" dirty="0">
                <a:latin typeface="+mn-lt"/>
                <a:ea typeface="+mn-ea"/>
                <a:cs typeface="+mn-cs"/>
              </a:rPr>
              <a:t> </a:t>
            </a:r>
            <a:r>
              <a:rPr lang="de-CH" sz="2400" dirty="0" err="1">
                <a:latin typeface="+mn-lt"/>
                <a:ea typeface="+mn-ea"/>
                <a:cs typeface="+mn-cs"/>
              </a:rPr>
              <a:t>of</a:t>
            </a:r>
            <a:r>
              <a:rPr lang="de-CH" sz="2400" dirty="0">
                <a:latin typeface="+mn-lt"/>
                <a:ea typeface="+mn-ea"/>
                <a:cs typeface="+mn-cs"/>
              </a:rPr>
              <a:t> a 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state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-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of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-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the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-art 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full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 </a:t>
            </a:r>
            <a:r>
              <a:rPr lang="de-CH" sz="2400" dirty="0" err="1">
                <a:latin typeface="+mn-lt"/>
                <a:ea typeface="+mn-ea"/>
                <a:cs typeface="+mn-cs"/>
              </a:rPr>
              <a:t>converter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73406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Grid Loss Mode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Island Operation</a:t>
            </a:r>
            <a:br>
              <a:rPr lang="en-US" sz="1200" dirty="0" smtClean="0"/>
            </a:br>
            <a:endParaRPr lang="en-US" sz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Self-supply of aux. power</a:t>
            </a:r>
            <a:endParaRPr lang="en-US" sz="1200" dirty="0"/>
          </a:p>
        </p:txBody>
      </p:sp>
      <p:sp>
        <p:nvSpPr>
          <p:cNvPr id="19" name="Oval 18"/>
          <p:cNvSpPr/>
          <p:nvPr/>
        </p:nvSpPr>
        <p:spPr>
          <a:xfrm>
            <a:off x="7038665" y="1955604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Freeform 36"/>
          <p:cNvSpPr/>
          <p:nvPr/>
        </p:nvSpPr>
        <p:spPr>
          <a:xfrm rot="5400000">
            <a:off x="7628473" y="3687912"/>
            <a:ext cx="270203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Motor Mode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Rotor Positioning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Drivetrain Hall Test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Back-to-Back Test</a:t>
            </a: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2765826" y="1955604"/>
            <a:ext cx="1465002" cy="146500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2" name="Freeform 11"/>
          <p:cNvSpPr/>
          <p:nvPr/>
        </p:nvSpPr>
        <p:spPr>
          <a:xfrm>
            <a:off x="32481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Production Mode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 smtClean="0"/>
          </a:p>
          <a:p>
            <a:pPr marL="0" lvl="1" algn="ctr"/>
            <a:r>
              <a:rPr lang="en-US" sz="1200" dirty="0" smtClean="0"/>
              <a:t>Opt. Generator Operation </a:t>
            </a:r>
          </a:p>
          <a:p>
            <a:pPr marL="0" lvl="1" algn="ctr"/>
            <a:endParaRPr lang="en-US" sz="1200" dirty="0" smtClean="0"/>
          </a:p>
          <a:p>
            <a:pPr marL="0" lvl="1" algn="ctr"/>
            <a:r>
              <a:rPr lang="en-US" sz="1200" dirty="0" smtClean="0"/>
              <a:t>Grid code compliance</a:t>
            </a:r>
          </a:p>
          <a:p>
            <a:pPr marL="0" lvl="1" algn="ctr"/>
            <a:endParaRPr lang="en-US" sz="1200" dirty="0" smtClean="0"/>
          </a:p>
          <a:p>
            <a:pPr marL="0" lvl="1" algn="ctr"/>
            <a:r>
              <a:rPr lang="en-US" sz="1200" dirty="0" smtClean="0"/>
              <a:t>Active drive train damping</a:t>
            </a:r>
          </a:p>
          <a:p>
            <a:pPr marL="0" lvl="1" algn="ctr"/>
            <a:endParaRPr lang="en-US" sz="1200" dirty="0" smtClean="0"/>
          </a:p>
          <a:p>
            <a:pPr marL="0" lvl="1" algn="ctr"/>
            <a:r>
              <a:rPr lang="en-US" sz="1200" dirty="0" smtClean="0"/>
              <a:t>Grid resonance prevention </a:t>
            </a:r>
          </a:p>
          <a:p>
            <a:pPr marL="0" lvl="1" algn="ctr"/>
            <a:endParaRPr lang="en-US" sz="1200" dirty="0" smtClean="0"/>
          </a:p>
        </p:txBody>
      </p:sp>
      <p:sp>
        <p:nvSpPr>
          <p:cNvPr id="13" name="Oval 12"/>
          <p:cNvSpPr/>
          <p:nvPr/>
        </p:nvSpPr>
        <p:spPr>
          <a:xfrm>
            <a:off x="629406" y="1955604"/>
            <a:ext cx="1465002" cy="1465002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6" name="Freeform 25"/>
          <p:cNvSpPr/>
          <p:nvPr/>
        </p:nvSpPr>
        <p:spPr>
          <a:xfrm rot="5400000">
            <a:off x="1224134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7" name="Freeform 26"/>
          <p:cNvSpPr/>
          <p:nvPr/>
        </p:nvSpPr>
        <p:spPr>
          <a:xfrm rot="5400000">
            <a:off x="1221086" y="4436196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" name="Rectangle 1"/>
          <p:cNvSpPr/>
          <p:nvPr/>
        </p:nvSpPr>
        <p:spPr bwMode="gray">
          <a:xfrm>
            <a:off x="-29361" y="1235541"/>
            <a:ext cx="8949791" cy="4989849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err="1" smtClean="0"/>
              <a:t>StatCOM</a:t>
            </a:r>
            <a:r>
              <a:rPr lang="en-US" sz="1600" kern="1200" dirty="0" smtClean="0"/>
              <a:t> Mode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kern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Standby Grid Stabilization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0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1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0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32481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Production Mode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 smtClean="0"/>
          </a:p>
          <a:p>
            <a:pPr marL="0" lvl="1" algn="ctr"/>
            <a:r>
              <a:rPr lang="en-US" sz="1200" dirty="0" smtClean="0"/>
              <a:t>Opt. Generator Operation </a:t>
            </a:r>
          </a:p>
          <a:p>
            <a:pPr marL="0" lvl="1" algn="ctr"/>
            <a:endParaRPr lang="en-US" sz="1200" dirty="0" smtClean="0"/>
          </a:p>
          <a:p>
            <a:pPr marL="0" lvl="1" algn="ctr"/>
            <a:r>
              <a:rPr lang="en-US" sz="1200" dirty="0" smtClean="0"/>
              <a:t>Grid code compliance</a:t>
            </a:r>
          </a:p>
          <a:p>
            <a:pPr marL="0" lvl="1" algn="ctr"/>
            <a:endParaRPr lang="en-US" sz="1200" dirty="0" smtClean="0"/>
          </a:p>
          <a:p>
            <a:pPr marL="0" lvl="1" algn="ctr"/>
            <a:r>
              <a:rPr lang="en-US" sz="1200" dirty="0" smtClean="0"/>
              <a:t>Active drive train damping</a:t>
            </a:r>
          </a:p>
          <a:p>
            <a:pPr marL="0" lvl="1" algn="ctr"/>
            <a:endParaRPr lang="en-US" sz="1200" dirty="0" smtClean="0"/>
          </a:p>
          <a:p>
            <a:pPr marL="0" lvl="1" algn="ctr"/>
            <a:r>
              <a:rPr lang="en-US" sz="1200" dirty="0" smtClean="0"/>
              <a:t>Grid resonance prevention </a:t>
            </a:r>
          </a:p>
          <a:p>
            <a:pPr marL="0" lvl="1" algn="ctr"/>
            <a:endParaRPr lang="en-US" sz="1200" dirty="0" smtClean="0"/>
          </a:p>
        </p:txBody>
      </p:sp>
      <p:sp>
        <p:nvSpPr>
          <p:cNvPr id="13" name="Oval 12"/>
          <p:cNvSpPr/>
          <p:nvPr/>
        </p:nvSpPr>
        <p:spPr>
          <a:xfrm>
            <a:off x="629406" y="1955604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Motor Mode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Rotor Positioning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Drivetrain Hall Test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Back-to-Back Test</a:t>
            </a: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2765826" y="1955604"/>
            <a:ext cx="1465002" cy="146500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err="1" smtClean="0"/>
              <a:t>StatCOM</a:t>
            </a:r>
            <a:r>
              <a:rPr lang="en-US" sz="1600" kern="1200" dirty="0" smtClean="0"/>
              <a:t> Mode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Standby Grid Stabilization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6" name="Freeform 25"/>
          <p:cNvSpPr/>
          <p:nvPr/>
        </p:nvSpPr>
        <p:spPr>
          <a:xfrm rot="5400000">
            <a:off x="1224134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7" name="Freeform 26"/>
          <p:cNvSpPr/>
          <p:nvPr/>
        </p:nvSpPr>
        <p:spPr>
          <a:xfrm rot="5400000">
            <a:off x="1221086" y="4436196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de-CH" sz="2400" dirty="0" smtClean="0">
                <a:latin typeface="+mn-lt"/>
                <a:ea typeface="+mn-ea"/>
                <a:cs typeface="+mn-cs"/>
              </a:rPr>
              <a:t>Operation </a:t>
            </a:r>
            <a:r>
              <a:rPr lang="de-CH" sz="2400" dirty="0" err="1">
                <a:latin typeface="+mn-lt"/>
                <a:ea typeface="+mn-ea"/>
                <a:cs typeface="+mn-cs"/>
              </a:rPr>
              <a:t>modes</a:t>
            </a:r>
            <a:r>
              <a:rPr lang="de-CH" sz="2400" dirty="0">
                <a:latin typeface="+mn-lt"/>
                <a:ea typeface="+mn-ea"/>
                <a:cs typeface="+mn-cs"/>
              </a:rPr>
              <a:t> </a:t>
            </a:r>
            <a:r>
              <a:rPr lang="de-CH" sz="2400" dirty="0" err="1">
                <a:latin typeface="+mn-lt"/>
                <a:ea typeface="+mn-ea"/>
                <a:cs typeface="+mn-cs"/>
              </a:rPr>
              <a:t>of</a:t>
            </a:r>
            <a:r>
              <a:rPr lang="de-CH" sz="2400" dirty="0">
                <a:latin typeface="+mn-lt"/>
                <a:ea typeface="+mn-ea"/>
                <a:cs typeface="+mn-cs"/>
              </a:rPr>
              <a:t> a 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state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-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of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-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the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-art </a:t>
            </a:r>
            <a:r>
              <a:rPr lang="de-CH" sz="2400" dirty="0" err="1" smtClean="0">
                <a:latin typeface="+mn-lt"/>
                <a:ea typeface="+mn-ea"/>
                <a:cs typeface="+mn-cs"/>
              </a:rPr>
              <a:t>full</a:t>
            </a:r>
            <a:r>
              <a:rPr lang="de-CH" sz="2400" dirty="0" smtClean="0">
                <a:latin typeface="+mn-lt"/>
                <a:ea typeface="+mn-ea"/>
                <a:cs typeface="+mn-cs"/>
              </a:rPr>
              <a:t> </a:t>
            </a:r>
            <a:r>
              <a:rPr lang="de-CH" sz="2400" dirty="0" err="1">
                <a:latin typeface="+mn-lt"/>
                <a:ea typeface="+mn-ea"/>
                <a:cs typeface="+mn-cs"/>
              </a:rPr>
              <a:t>converter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 bwMode="gray">
          <a:xfrm>
            <a:off x="168170" y="1401850"/>
            <a:ext cx="8949791" cy="4989849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73406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Grid Loss Mode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kern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Island Operation</a:t>
            </a:r>
            <a:br>
              <a:rPr lang="en-US" sz="1200" dirty="0" smtClean="0"/>
            </a:br>
            <a:endParaRPr lang="en-US" sz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Self-supply of aux. power</a:t>
            </a:r>
            <a:endParaRPr lang="en-US" sz="1200" dirty="0"/>
          </a:p>
        </p:txBody>
      </p:sp>
      <p:sp>
        <p:nvSpPr>
          <p:cNvPr id="19" name="Oval 18"/>
          <p:cNvSpPr/>
          <p:nvPr/>
        </p:nvSpPr>
        <p:spPr>
          <a:xfrm>
            <a:off x="7038665" y="1955604"/>
            <a:ext cx="1465002" cy="146500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Freeform 36"/>
          <p:cNvSpPr/>
          <p:nvPr/>
        </p:nvSpPr>
        <p:spPr>
          <a:xfrm rot="5400000">
            <a:off x="7628473" y="3687912"/>
            <a:ext cx="270203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0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1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16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t="2627" r="344" b="9741"/>
          <a:stretch/>
        </p:blipFill>
        <p:spPr>
          <a:xfrm>
            <a:off x="2810789" y="1215715"/>
            <a:ext cx="5009859" cy="287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Grid Loss System. How does the Island Mode work?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4952" y="1767155"/>
            <a:ext cx="2028536" cy="34010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6213" indent="-176213">
              <a:spcBef>
                <a:spcPts val="1100"/>
              </a:spcBef>
              <a:buClr>
                <a:schemeClr val="tx2"/>
              </a:buClr>
              <a:buSzPct val="70000"/>
              <a:buFont typeface="+mj-lt"/>
              <a:buAutoNum type="arabicPeriod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UPS required for start of Island Mode</a:t>
            </a:r>
          </a:p>
          <a:p>
            <a:pPr marL="176213" indent="-176213">
              <a:spcBef>
                <a:spcPts val="1200"/>
              </a:spcBef>
              <a:buClr>
                <a:schemeClr val="tx2"/>
              </a:buClr>
              <a:buSzPct val="70000"/>
              <a:buFont typeface="+mj-lt"/>
              <a:buAutoNum type="arabicPeriod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Pitch Control sets rotor speed.</a:t>
            </a:r>
          </a:p>
          <a:p>
            <a:pPr marL="176213" indent="-176213">
              <a:spcBef>
                <a:spcPts val="1200"/>
              </a:spcBef>
              <a:buClr>
                <a:schemeClr val="tx2"/>
              </a:buClr>
              <a:buSzPct val="70000"/>
              <a:buFont typeface="+mj-lt"/>
              <a:buAutoNum type="arabicPeriod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Converter generates as much power as needed (Island Mode).</a:t>
            </a:r>
          </a:p>
          <a:p>
            <a:pPr marL="176213" indent="-176213">
              <a:spcBef>
                <a:spcPts val="1200"/>
              </a:spcBef>
              <a:buClr>
                <a:schemeClr val="tx2"/>
              </a:buClr>
              <a:buSzPct val="70000"/>
              <a:buFont typeface="+mj-lt"/>
              <a:buAutoNum type="arabicPeriod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UPS will be recharged by the wind turbine.</a:t>
            </a:r>
          </a:p>
          <a:p>
            <a:pPr marL="176213" indent="-176213">
              <a:spcBef>
                <a:spcPts val="1200"/>
              </a:spcBef>
              <a:buClr>
                <a:schemeClr val="tx2"/>
              </a:buClr>
              <a:buSzPct val="70000"/>
              <a:buFont typeface="+mj-lt"/>
              <a:buAutoNum type="arabicPeriod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UPS feeds auxiliary power in case of calm wind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27174" y="2085255"/>
            <a:ext cx="601807" cy="1549609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530" y="1689371"/>
            <a:ext cx="663093" cy="367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</a:pPr>
            <a:r>
              <a:rPr lang="en-US" sz="500" dirty="0" smtClean="0">
                <a:latin typeface="Arial" pitchFamily="34" charset="0"/>
                <a:cs typeface="Arial" pitchFamily="34" charset="0"/>
              </a:rPr>
              <a:t>Main and auxiliary circuit breaker are closed during Island Mode operation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2649196" y="4506724"/>
            <a:ext cx="5942549" cy="1566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dirty="0" smtClean="0">
                <a:solidFill>
                  <a:schemeClr val="accent1"/>
                </a:solidFill>
              </a:rPr>
              <a:t>  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2610933" y="5233527"/>
            <a:ext cx="5734624" cy="10885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The converter creates auxiliary power directly from the wind turbine generator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w/o the need for an extra diesel generator.</a:t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>
                <a:solidFill>
                  <a:schemeClr val="accent1"/>
                </a:solidFill>
              </a:rPr>
              <a:t>Wind power reputation as “Green Power remains Green”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622145" y="5312050"/>
            <a:ext cx="5746793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Isosceles Triangle 17"/>
          <p:cNvSpPr/>
          <p:nvPr/>
        </p:nvSpPr>
        <p:spPr>
          <a:xfrm rot="10800000">
            <a:off x="4334432" y="5281431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800771"/>
              </p:ext>
            </p:extLst>
          </p:nvPr>
        </p:nvGraphicFramePr>
        <p:xfrm>
          <a:off x="2591460" y="4229292"/>
          <a:ext cx="6096000" cy="97146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245814"/>
                <a:gridCol w="2850186"/>
              </a:tblGrid>
              <a:tr h="971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>
                          <a:solidFill>
                            <a:schemeClr val="tx1"/>
                          </a:solidFill>
                        </a:rPr>
                        <a:t>Missing grid connection</a:t>
                      </a:r>
                      <a:br>
                        <a:rPr lang="en-US" sz="1400" noProof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noProof="0" dirty="0" smtClean="0">
                          <a:solidFill>
                            <a:schemeClr val="tx1"/>
                          </a:solidFill>
                        </a:rPr>
                        <a:t>leave installed wind turbines without auxiliary power supply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noProof="0" dirty="0" smtClean="0">
                          <a:solidFill>
                            <a:schemeClr val="tx1"/>
                          </a:solidFill>
                        </a:rPr>
                        <a:t>w/o</a:t>
                      </a:r>
                      <a:r>
                        <a:rPr lang="en-US" sz="1400" u="sng" baseline="0" noProof="0" dirty="0" smtClean="0">
                          <a:solidFill>
                            <a:schemeClr val="tx1"/>
                          </a:solidFill>
                        </a:rPr>
                        <a:t> Island Mode:</a:t>
                      </a:r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400" baseline="0" noProof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noProof="0" dirty="0" smtClean="0">
                          <a:solidFill>
                            <a:schemeClr val="tx1"/>
                          </a:solidFill>
                        </a:rPr>
                        <a:t>diesel generators provide</a:t>
                      </a:r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noProof="0" dirty="0" smtClean="0">
                          <a:solidFill>
                            <a:schemeClr val="tx1"/>
                          </a:solidFill>
                        </a:rPr>
                        <a:t>auxiliary power but high</a:t>
                      </a:r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noProof="0" dirty="0" smtClean="0">
                          <a:solidFill>
                            <a:schemeClr val="tx1"/>
                          </a:solidFill>
                        </a:rPr>
                        <a:t>CAPEX and OPEX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cxnSp>
        <p:nvCxnSpPr>
          <p:cNvPr id="23" name="Straight Connector 22"/>
          <p:cNvCxnSpPr/>
          <p:nvPr/>
        </p:nvCxnSpPr>
        <p:spPr>
          <a:xfrm flipV="1">
            <a:off x="5541220" y="4390281"/>
            <a:ext cx="0" cy="777951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Isosceles Triangle 21"/>
          <p:cNvSpPr/>
          <p:nvPr/>
        </p:nvSpPr>
        <p:spPr>
          <a:xfrm rot="5400000">
            <a:off x="5379010" y="4696595"/>
            <a:ext cx="409484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20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9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4810" y="1691640"/>
            <a:ext cx="8483452" cy="4399406"/>
            <a:chOff x="330273" y="1728216"/>
            <a:chExt cx="8483452" cy="4399406"/>
          </a:xfrm>
        </p:grpSpPr>
        <p:sp>
          <p:nvSpPr>
            <p:cNvPr id="12" name="Freeform 11"/>
            <p:cNvSpPr/>
            <p:nvPr/>
          </p:nvSpPr>
          <p:spPr>
            <a:xfrm>
              <a:off x="330273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Active Drivetrain Damping</a:t>
              </a:r>
              <a:br>
                <a:rPr lang="en-US" sz="1600" dirty="0" smtClean="0"/>
              </a:b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Counter Torque Injection</a:t>
              </a:r>
              <a:br>
                <a:rPr lang="en-US" sz="1200" dirty="0" smtClean="0"/>
              </a:br>
              <a:endParaRPr lang="en-US" sz="1200" dirty="0" smtClean="0"/>
            </a:p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Vibration Damping</a:t>
              </a:r>
            </a:p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Mech. Stress Reduction</a:t>
              </a:r>
            </a:p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Internal or ext. Control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466693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Optimized Pulse</a:t>
              </a:r>
              <a:r>
                <a:rPr lang="en-US" sz="1600" dirty="0" smtClean="0"/>
                <a:t> Pattern</a:t>
              </a:r>
              <a:br>
                <a:rPr lang="en-US" sz="1600" dirty="0" smtClean="0"/>
              </a:b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Effective Filtering</a:t>
              </a:r>
              <a:br>
                <a:rPr lang="en-US" sz="1200" dirty="0" smtClean="0"/>
              </a:br>
              <a:endParaRPr lang="en-US" sz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>F</a:t>
              </a:r>
              <a:r>
                <a:rPr lang="en-US" sz="1200" dirty="0" smtClean="0"/>
                <a:t>ree Harmonic Location</a:t>
              </a:r>
              <a:br>
                <a:rPr lang="en-US" sz="1200" dirty="0" smtClean="0"/>
              </a:br>
              <a:endParaRPr lang="en-US" sz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Clear Resonance Areas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/>
              </a:r>
              <a:br>
                <a:rPr lang="en-US" sz="1200" dirty="0" smtClean="0"/>
              </a:br>
              <a:endParaRPr lang="en-US" sz="12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771289" y="1992180"/>
              <a:ext cx="1465002" cy="1465002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603112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Filterless Design</a:t>
              </a:r>
              <a:br>
                <a:rPr lang="en-US" sz="1600" dirty="0" smtClean="0"/>
              </a:b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Avoiding Grid Resonances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Eliminating Filter Losses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Reducing Footprint Space</a:t>
              </a:r>
              <a:endParaRPr lang="en-US" sz="12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4907708" y="1992180"/>
              <a:ext cx="1465002" cy="1465002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6739532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Resonance</a:t>
              </a:r>
              <a:br>
                <a:rPr lang="en-US" sz="1600" kern="1200" dirty="0" smtClean="0"/>
              </a:br>
              <a:r>
                <a:rPr lang="en-US" sz="1600" kern="1200" dirty="0" smtClean="0"/>
                <a:t>Prevention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Passive Harm. Behavior</a:t>
              </a:r>
              <a:br>
                <a:rPr lang="en-US" sz="1200" dirty="0" smtClean="0"/>
              </a:br>
              <a:endParaRPr lang="en-US" sz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No Resonance </a:t>
              </a:r>
              <a:r>
                <a:rPr lang="en-US" sz="1200" dirty="0" err="1" smtClean="0"/>
                <a:t>Amplif</a:t>
              </a:r>
              <a:r>
                <a:rPr lang="en-US" sz="1200" dirty="0" smtClean="0"/>
                <a:t>.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CH" sz="1200" dirty="0"/>
                <a:t/>
              </a:r>
              <a:br>
                <a:rPr lang="de-CH" sz="1200" dirty="0"/>
              </a:br>
              <a:endParaRPr lang="en-US" sz="1200" dirty="0"/>
            </a:p>
          </p:txBody>
        </p:sp>
        <p:sp>
          <p:nvSpPr>
            <p:cNvPr id="21" name="Freeform 20"/>
            <p:cNvSpPr/>
            <p:nvPr/>
          </p:nvSpPr>
          <p:spPr>
            <a:xfrm rot="5400000">
              <a:off x="1235693" y="3357204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5" name="Freeform 24"/>
            <p:cNvSpPr/>
            <p:nvPr/>
          </p:nvSpPr>
          <p:spPr>
            <a:xfrm rot="5400000">
              <a:off x="1232645" y="3729060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6" name="Freeform 25"/>
            <p:cNvSpPr/>
            <p:nvPr/>
          </p:nvSpPr>
          <p:spPr>
            <a:xfrm rot="5400000">
              <a:off x="1229597" y="4100916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7" name="Freeform 26"/>
            <p:cNvSpPr/>
            <p:nvPr/>
          </p:nvSpPr>
          <p:spPr>
            <a:xfrm rot="5400000">
              <a:off x="1226549" y="4472772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8" name="Freeform 27"/>
            <p:cNvSpPr/>
            <p:nvPr/>
          </p:nvSpPr>
          <p:spPr>
            <a:xfrm rot="5400000">
              <a:off x="3370845" y="3357204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9" name="Freeform 28"/>
            <p:cNvSpPr/>
            <p:nvPr/>
          </p:nvSpPr>
          <p:spPr>
            <a:xfrm rot="5400000">
              <a:off x="3367797" y="3729060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0" name="Freeform 29"/>
            <p:cNvSpPr/>
            <p:nvPr/>
          </p:nvSpPr>
          <p:spPr>
            <a:xfrm rot="5400000">
              <a:off x="3364749" y="4100916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2" name="Freeform 31"/>
            <p:cNvSpPr/>
            <p:nvPr/>
          </p:nvSpPr>
          <p:spPr>
            <a:xfrm rot="5400000">
              <a:off x="5506202" y="3357203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3" name="Freeform 32"/>
            <p:cNvSpPr/>
            <p:nvPr/>
          </p:nvSpPr>
          <p:spPr>
            <a:xfrm rot="5400000">
              <a:off x="5503154" y="3729059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4" name="Freeform 33"/>
            <p:cNvSpPr/>
            <p:nvPr/>
          </p:nvSpPr>
          <p:spPr>
            <a:xfrm rot="5400000">
              <a:off x="5500106" y="4100915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6" name="Freeform 35"/>
            <p:cNvSpPr/>
            <p:nvPr/>
          </p:nvSpPr>
          <p:spPr>
            <a:xfrm rot="5400000">
              <a:off x="7641559" y="3348058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41" name="Freeform 40"/>
            <p:cNvSpPr/>
            <p:nvPr/>
          </p:nvSpPr>
          <p:spPr>
            <a:xfrm rot="5400000">
              <a:off x="7635185" y="3729060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</p:grp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endParaRPr lang="en-US" sz="2400" dirty="0" smtClean="0">
              <a:latin typeface="+mn-lt"/>
              <a:ea typeface="+mn-ea"/>
              <a:cs typeface="+mn-cs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Additional features of a state-of-the-art full converter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38053" y="1955604"/>
            <a:ext cx="1534634" cy="1534634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Oval 39"/>
          <p:cNvSpPr/>
          <p:nvPr/>
        </p:nvSpPr>
        <p:spPr>
          <a:xfrm>
            <a:off x="628256" y="1955604"/>
            <a:ext cx="1465002" cy="146500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4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 bwMode="gray">
          <a:xfrm>
            <a:off x="206745" y="1528001"/>
            <a:ext cx="8949791" cy="4777604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 rot="16200000">
            <a:off x="4114135" y="-3207914"/>
            <a:ext cx="812426" cy="884270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76655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Optimized Pulse</a:t>
            </a:r>
            <a:r>
              <a:rPr lang="en-US" sz="1600" dirty="0" smtClean="0"/>
              <a:t> Pattern</a:t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Effective Filtering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Free Harmonic Location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Clear Resonance Areas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2765826" y="1955604"/>
            <a:ext cx="1465002" cy="146500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Filterless Design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Avoiding Grid Resonances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Eliminating Filter Losses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Reducing Footprint Space</a:t>
            </a: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673406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Resonance</a:t>
            </a:r>
            <a:br>
              <a:rPr lang="en-US" sz="1600" kern="1200" dirty="0" smtClean="0"/>
            </a:br>
            <a:r>
              <a:rPr lang="en-US" sz="1600" kern="1200" dirty="0" smtClean="0"/>
              <a:t>Prevention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Passive Harm. Behavior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No Resonance </a:t>
            </a:r>
            <a:r>
              <a:rPr lang="en-US" sz="1200" dirty="0" err="1" smtClean="0"/>
              <a:t>Amplif</a:t>
            </a:r>
            <a:r>
              <a:rPr lang="en-US" sz="1200" dirty="0" smtClean="0"/>
              <a:t>.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dirty="0"/>
              <a:t/>
            </a:r>
            <a:br>
              <a:rPr lang="de-CH" sz="1200" dirty="0"/>
            </a:br>
            <a:endParaRPr lang="en-US" sz="1200" dirty="0"/>
          </a:p>
        </p:txBody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3" name="Freeform 32"/>
          <p:cNvSpPr/>
          <p:nvPr/>
        </p:nvSpPr>
        <p:spPr>
          <a:xfrm rot="5400000">
            <a:off x="5497691" y="3692483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4" name="Freeform 33"/>
          <p:cNvSpPr/>
          <p:nvPr/>
        </p:nvSpPr>
        <p:spPr>
          <a:xfrm rot="5400000">
            <a:off x="5494643" y="4064339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1" name="Freeform 40"/>
          <p:cNvSpPr/>
          <p:nvPr/>
        </p:nvSpPr>
        <p:spPr>
          <a:xfrm rot="5400000">
            <a:off x="762972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Additional features of a state-of-the-art full converter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38053" y="1955604"/>
            <a:ext cx="1534634" cy="1534634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Rectangle 42"/>
          <p:cNvSpPr/>
          <p:nvPr/>
        </p:nvSpPr>
        <p:spPr bwMode="gray">
          <a:xfrm>
            <a:off x="97104" y="1292422"/>
            <a:ext cx="8949791" cy="4989849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481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Active Drivetrain Damping</a:t>
            </a:r>
            <a:br>
              <a:rPr lang="en-US" sz="16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200" dirty="0" smtClean="0"/>
              <a:t>Counter Torque Injection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Vibration Damping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200" dirty="0"/>
              <a:t>M</a:t>
            </a:r>
            <a:r>
              <a:rPr lang="en-US" sz="1200" dirty="0" smtClean="0"/>
              <a:t>ech. Stress Reduction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200" dirty="0" smtClean="0"/>
              <a:t>Internal or ext. Control</a:t>
            </a:r>
          </a:p>
        </p:txBody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6" name="Freeform 25"/>
          <p:cNvSpPr/>
          <p:nvPr/>
        </p:nvSpPr>
        <p:spPr>
          <a:xfrm rot="5400000">
            <a:off x="1224134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7" name="Freeform 26"/>
          <p:cNvSpPr/>
          <p:nvPr/>
        </p:nvSpPr>
        <p:spPr>
          <a:xfrm rot="5400000">
            <a:off x="1221086" y="4436196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0" name="Oval 39"/>
          <p:cNvSpPr/>
          <p:nvPr/>
        </p:nvSpPr>
        <p:spPr>
          <a:xfrm>
            <a:off x="628256" y="1955604"/>
            <a:ext cx="1465002" cy="146500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4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43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15999" r="48196" b="10699"/>
          <a:stretch/>
        </p:blipFill>
        <p:spPr>
          <a:xfrm>
            <a:off x="5417201" y="1725893"/>
            <a:ext cx="2522288" cy="16030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Active drive train damping reduces turbine stress</a:t>
            </a:r>
            <a:endParaRPr lang="en-US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6" t="15367" r="2621" b="2560"/>
          <a:stretch/>
        </p:blipFill>
        <p:spPr>
          <a:xfrm>
            <a:off x="5417201" y="3506310"/>
            <a:ext cx="2531412" cy="1794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91101" y="4987636"/>
            <a:ext cx="2218160" cy="4572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en-US" sz="900" dirty="0" err="1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T_Ref</a:t>
            </a:r>
            <a:r>
              <a:rPr lang="de-CH" altLang="en-US" sz="9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altLang="en-US" sz="9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 </a:t>
            </a:r>
            <a:r>
              <a:rPr lang="de-CH" altLang="en-US" sz="900" dirty="0" err="1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torque</a:t>
            </a:r>
            <a:r>
              <a:rPr lang="de-CH" altLang="en-US" sz="9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altLang="en-US" sz="900" dirty="0" err="1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reference</a:t>
            </a:r>
            <a:r>
              <a:rPr lang="de-CH" altLang="en-US" sz="9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  <a:endParaRPr lang="de-CH" altLang="en-US" sz="9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en-US" sz="9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w_act</a:t>
            </a:r>
            <a:r>
              <a:rPr lang="de-CH" altLang="en-US" sz="9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de-CH" altLang="en-US" sz="900" dirty="0" err="1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actual</a:t>
            </a:r>
            <a:r>
              <a:rPr lang="de-CH" altLang="en-US" sz="9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altLang="en-US" sz="900" dirty="0" err="1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generator</a:t>
            </a:r>
            <a:r>
              <a:rPr lang="de-CH" altLang="en-US" sz="9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altLang="en-US" sz="900" dirty="0" err="1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speed</a:t>
            </a:r>
            <a:endParaRPr lang="de-CH" altLang="en-US" sz="1600" dirty="0" smtClean="0">
              <a:latin typeface="Arial" panose="020B0604020202020204" pitchFamily="34" charset="0"/>
            </a:endParaRPr>
          </a:p>
          <a:p>
            <a:pPr>
              <a:spcBef>
                <a:spcPts val="1100"/>
              </a:spcBef>
              <a:buClr>
                <a:schemeClr val="tx2"/>
              </a:buClr>
              <a:buSzPct val="70000"/>
            </a:pPr>
            <a:r>
              <a:rPr lang="de-CH" sz="900" dirty="0" smtClean="0">
                <a:latin typeface="Arial" pitchFamily="34" charset="0"/>
                <a:cs typeface="Arial" pitchFamily="34" charset="0"/>
              </a:rPr>
              <a:t>  </a:t>
            </a:r>
            <a:endParaRPr lang="en-US" sz="9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564474" y="1744942"/>
            <a:ext cx="4249601" cy="462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 smtClean="0">
                <a:cs typeface="Arial" panose="020B0604020202020204" pitchFamily="34" charset="0"/>
              </a:rPr>
              <a:t>Turbines without drive train damping</a:t>
            </a:r>
            <a:br>
              <a:rPr lang="en-US" altLang="en-US" sz="1400" b="1" dirty="0" smtClean="0">
                <a:cs typeface="Arial" panose="020B0604020202020204" pitchFamily="34" charset="0"/>
              </a:rPr>
            </a:br>
            <a:endParaRPr lang="en-US" altLang="en-US" sz="400" b="1" dirty="0" smtClean="0">
              <a:cs typeface="Arial" panose="020B0604020202020204" pitchFamily="34" charset="0"/>
            </a:endParaRPr>
          </a:p>
          <a:p>
            <a:pPr marL="560387" lvl="1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cs typeface="Arial" panose="020B0604020202020204" pitchFamily="34" charset="0"/>
              </a:rPr>
              <a:t>When operating the converter with a constant torque reference several wind turbines components may add oscillations to the drive train which are observable in the generator speed.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</a:pPr>
            <a:endParaRPr lang="en-US" altLang="en-US" sz="1400" dirty="0" smtClean="0">
              <a:cs typeface="Arial" panose="020B0604020202020204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400" dirty="0" smtClean="0">
              <a:cs typeface="Arial" panose="020B0604020202020204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 smtClean="0">
                <a:cs typeface="Arial" panose="020B0604020202020204" pitchFamily="34" charset="0"/>
              </a:rPr>
              <a:t>Turbine with active drive train damping</a:t>
            </a:r>
            <a:endParaRPr lang="en-US" altLang="en-US" sz="1400" dirty="0" smtClean="0">
              <a:cs typeface="Arial" panose="020B0604020202020204" pitchFamily="34" charset="0"/>
            </a:endParaRPr>
          </a:p>
          <a:p>
            <a:pPr marL="560387" lvl="1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 dirty="0" smtClean="0">
                <a:cs typeface="Arial" panose="020B0604020202020204" pitchFamily="34" charset="0"/>
              </a:rPr>
              <a:t/>
            </a:r>
            <a:br>
              <a:rPr lang="en-US" altLang="en-US" sz="700" dirty="0" smtClean="0">
                <a:cs typeface="Arial" panose="020B0604020202020204" pitchFamily="34" charset="0"/>
              </a:rPr>
            </a:br>
            <a:r>
              <a:rPr lang="en-US" altLang="en-US" sz="1400" dirty="0" smtClean="0">
                <a:cs typeface="Arial" panose="020B0604020202020204" pitchFamily="34" charset="0"/>
              </a:rPr>
              <a:t>The active damping is done by adding a damping torque to the generators reference torque. </a:t>
            </a:r>
            <a:br>
              <a:rPr lang="en-US" altLang="en-US" sz="1400" dirty="0" smtClean="0">
                <a:cs typeface="Arial" panose="020B0604020202020204" pitchFamily="34" charset="0"/>
              </a:rPr>
            </a:br>
            <a:r>
              <a:rPr lang="en-US" altLang="en-US" sz="1400" dirty="0" smtClean="0">
                <a:cs typeface="Arial" panose="020B0604020202020204" pitchFamily="34" charset="0"/>
              </a:rPr>
              <a:t>Consequently the generator speed gets stabilized. The damping itself then is done by the specific current controller in the closed loop converter control.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en-US" sz="1400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082421" y="3177945"/>
            <a:ext cx="3571466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Content Placeholder 3"/>
          <p:cNvSpPr txBox="1">
            <a:spLocks/>
          </p:cNvSpPr>
          <p:nvPr/>
        </p:nvSpPr>
        <p:spPr>
          <a:xfrm>
            <a:off x="785865" y="5502101"/>
            <a:ext cx="7075131" cy="7399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The active drive train damping reduces </a:t>
            </a:r>
            <a:r>
              <a:rPr lang="en-US" sz="1600" dirty="0">
                <a:solidFill>
                  <a:schemeClr val="accent1"/>
                </a:solidFill>
              </a:rPr>
              <a:t>stress on mechanical drive train </a:t>
            </a:r>
            <a:r>
              <a:rPr lang="en-US" sz="1600" dirty="0" smtClean="0">
                <a:solidFill>
                  <a:schemeClr val="accent1"/>
                </a:solidFill>
              </a:rPr>
              <a:t/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>
                <a:solidFill>
                  <a:schemeClr val="accent1"/>
                </a:solidFill>
              </a:rPr>
              <a:t>and therefore </a:t>
            </a:r>
            <a:r>
              <a:rPr lang="en-US" sz="1600" dirty="0">
                <a:solidFill>
                  <a:schemeClr val="accent1"/>
                </a:solidFill>
              </a:rPr>
              <a:t>increase turbines reliability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132764" y="5511849"/>
            <a:ext cx="6806728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Isosceles Triangle 15"/>
          <p:cNvSpPr/>
          <p:nvPr/>
        </p:nvSpPr>
        <p:spPr>
          <a:xfrm rot="10800000">
            <a:off x="3850113" y="5475882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22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  <p:sp>
        <p:nvSpPr>
          <p:cNvPr id="23" name="Isosceles Triangle 22"/>
          <p:cNvSpPr/>
          <p:nvPr/>
        </p:nvSpPr>
        <p:spPr>
          <a:xfrm rot="10800000">
            <a:off x="2412454" y="3135718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120766" y="3848068"/>
            <a:ext cx="1348740" cy="2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3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Filterless Design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Avoiding Grid Resonances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Eliminating Filter Losses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Reducing Footprint Space</a:t>
            </a: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673406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Resonance</a:t>
            </a:r>
            <a:br>
              <a:rPr lang="en-US" sz="1600" kern="1200" dirty="0" smtClean="0"/>
            </a:br>
            <a:r>
              <a:rPr lang="en-US" sz="1600" kern="1200" dirty="0" smtClean="0"/>
              <a:t>Prevention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Passive Harm. Behavior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No Resonance </a:t>
            </a:r>
            <a:r>
              <a:rPr lang="en-US" sz="1200" dirty="0" err="1" smtClean="0"/>
              <a:t>Amplif</a:t>
            </a:r>
            <a:r>
              <a:rPr lang="en-US" sz="1200" dirty="0" smtClean="0"/>
              <a:t>.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dirty="0"/>
              <a:t/>
            </a:r>
            <a:br>
              <a:rPr lang="de-CH" sz="1200" dirty="0"/>
            </a:br>
            <a:endParaRPr lang="en-US" sz="1200" dirty="0"/>
          </a:p>
        </p:txBody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3" name="Freeform 32"/>
          <p:cNvSpPr/>
          <p:nvPr/>
        </p:nvSpPr>
        <p:spPr>
          <a:xfrm rot="5400000">
            <a:off x="5497691" y="3692483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4" name="Freeform 33"/>
          <p:cNvSpPr/>
          <p:nvPr/>
        </p:nvSpPr>
        <p:spPr>
          <a:xfrm rot="5400000">
            <a:off x="5494643" y="4064339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1" name="Freeform 40"/>
          <p:cNvSpPr/>
          <p:nvPr/>
        </p:nvSpPr>
        <p:spPr>
          <a:xfrm rot="5400000">
            <a:off x="762972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en-US" sz="2400" dirty="0"/>
              <a:t>Additional features 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of a state-of-the-art full converter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38053" y="1955604"/>
            <a:ext cx="1534634" cy="1534634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32481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Active Drivetrain Damping</a:t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Counter Torque Injection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Vibration Damping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Mech. Stress Reduction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Internal or ext. Control</a:t>
            </a:r>
          </a:p>
        </p:txBody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6" name="Freeform 25"/>
          <p:cNvSpPr/>
          <p:nvPr/>
        </p:nvSpPr>
        <p:spPr>
          <a:xfrm rot="5400000">
            <a:off x="1224134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7" name="Freeform 26"/>
          <p:cNvSpPr/>
          <p:nvPr/>
        </p:nvSpPr>
        <p:spPr>
          <a:xfrm rot="5400000">
            <a:off x="1221086" y="4436196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0" name="Oval 39"/>
          <p:cNvSpPr/>
          <p:nvPr/>
        </p:nvSpPr>
        <p:spPr>
          <a:xfrm>
            <a:off x="628256" y="1955604"/>
            <a:ext cx="1465002" cy="146500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Rectangle 42"/>
          <p:cNvSpPr/>
          <p:nvPr/>
        </p:nvSpPr>
        <p:spPr bwMode="gray">
          <a:xfrm>
            <a:off x="155241" y="1378517"/>
            <a:ext cx="8949791" cy="4989849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Optimized Pulse</a:t>
            </a:r>
            <a:r>
              <a:rPr lang="en-US" sz="1600" dirty="0" smtClean="0"/>
              <a:t> Pattern</a:t>
            </a:r>
            <a:br>
              <a:rPr lang="en-US" sz="16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200" dirty="0" smtClean="0"/>
              <a:t>Effective Filtering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>F</a:t>
            </a:r>
            <a:r>
              <a:rPr lang="en-US" sz="1200" dirty="0" smtClean="0"/>
              <a:t>ree Harmonic Location</a:t>
            </a:r>
            <a:br>
              <a:rPr lang="en-US" sz="1200" dirty="0" smtClean="0"/>
            </a:br>
            <a:endParaRPr lang="en-US" sz="11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Clear Resonance Areas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2765826" y="1955604"/>
            <a:ext cx="1465002" cy="146500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4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8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/>
          <p:cNvSpPr>
            <a:spLocks noGrp="1"/>
          </p:cNvSpPr>
          <p:nvPr>
            <p:ph sz="quarter" idx="15"/>
          </p:nvPr>
        </p:nvSpPr>
        <p:spPr>
          <a:xfrm>
            <a:off x="4956976" y="1693587"/>
            <a:ext cx="3846556" cy="3285170"/>
          </a:xfrm>
          <a:noFill/>
        </p:spPr>
        <p:txBody>
          <a:bodyPr anchor="t"/>
          <a:lstStyle/>
          <a:p>
            <a:pPr indent="-285750">
              <a:buFont typeface="Wingdings" pitchFamily="2" charset="2"/>
              <a:buChar char="Ø"/>
            </a:pPr>
            <a:r>
              <a:rPr lang="en-US" sz="1300" dirty="0" smtClean="0">
                <a:solidFill>
                  <a:schemeClr val="tx1"/>
                </a:solidFill>
              </a:rPr>
              <a:t>Power converters create harmonics into the grid.</a:t>
            </a:r>
            <a:endParaRPr lang="en-US" sz="700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Turbine Converter (+HVDC) </a:t>
            </a:r>
          </a:p>
          <a:p>
            <a:pPr lvl="1"/>
            <a:endParaRPr lang="en-US" sz="1300" dirty="0" smtClean="0"/>
          </a:p>
          <a:p>
            <a:pPr lvl="1"/>
            <a:endParaRPr lang="en-US" sz="1300" dirty="0" smtClean="0"/>
          </a:p>
          <a:p>
            <a:pPr lvl="1"/>
            <a:endParaRPr lang="en-US" sz="1300" dirty="0" smtClean="0"/>
          </a:p>
          <a:p>
            <a:pPr lvl="1"/>
            <a:endParaRPr lang="en-US" sz="1300" dirty="0" smtClean="0"/>
          </a:p>
          <a:p>
            <a:pPr marL="360000" lvl="1" indent="0">
              <a:buNone/>
            </a:pPr>
            <a:endParaRPr lang="en-US" sz="1300" dirty="0" smtClean="0"/>
          </a:p>
          <a:p>
            <a:pPr marL="360000" lvl="1" indent="0">
              <a:buNone/>
            </a:pPr>
            <a:endParaRPr lang="en-US" sz="1300" dirty="0" smtClean="0"/>
          </a:p>
          <a:p>
            <a:pPr marL="360000" lvl="1" indent="0">
              <a:buNone/>
            </a:pPr>
            <a:endParaRPr lang="en-US" sz="1300" dirty="0" smtClean="0"/>
          </a:p>
          <a:p>
            <a:pPr marL="360000" lvl="1" indent="0">
              <a:buNone/>
            </a:pPr>
            <a:endParaRPr lang="en-US" sz="1300" dirty="0" smtClean="0"/>
          </a:p>
          <a:p>
            <a:pPr marL="360000" lvl="1" indent="0">
              <a:buNone/>
            </a:pPr>
            <a:endParaRPr lang="en-US" sz="1300" dirty="0" smtClean="0"/>
          </a:p>
          <a:p>
            <a:pPr marL="355600" indent="-355600">
              <a:buFont typeface="Wingdings" pitchFamily="2" charset="2"/>
              <a:buChar char="Ø"/>
              <a:tabLst>
                <a:tab pos="355600" algn="l"/>
              </a:tabLst>
            </a:pPr>
            <a:r>
              <a:rPr lang="en-US" sz="1300" dirty="0" smtClean="0">
                <a:solidFill>
                  <a:schemeClr val="tx1"/>
                </a:solidFill>
              </a:rPr>
              <a:t>Cables, transformers and filter banks introduce resonance poles into the collection grid. 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Frequ</a:t>
            </a:r>
            <a:r>
              <a:rPr lang="en-US" dirty="0"/>
              <a:t>.-Converters in Wind. A technical Boon or Bane?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ea typeface="+mj-ea"/>
                <a:cs typeface="Arial" pitchFamily="34" charset="0"/>
              </a:rPr>
              <a:t>OPP Control adapts harmonics to grid impedance situation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04" y="1694391"/>
            <a:ext cx="4027047" cy="442680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/>
          <a:srcRect l="4846" t="7715" r="2731" b="5026"/>
          <a:stretch/>
        </p:blipFill>
        <p:spPr>
          <a:xfrm>
            <a:off x="358305" y="1694967"/>
            <a:ext cx="4027046" cy="44391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/>
          <a:srcRect l="5080" t="5825" b="15788"/>
          <a:stretch/>
        </p:blipFill>
        <p:spPr>
          <a:xfrm>
            <a:off x="5283702" y="2096802"/>
            <a:ext cx="3249415" cy="170028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/>
          <a:srcRect l="1288" r="1" b="52743"/>
          <a:stretch/>
        </p:blipFill>
        <p:spPr>
          <a:xfrm>
            <a:off x="5283703" y="4319246"/>
            <a:ext cx="3249415" cy="104665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/>
          <a:srcRect l="9752" t="2465" r="1414"/>
          <a:stretch/>
        </p:blipFill>
        <p:spPr>
          <a:xfrm>
            <a:off x="6214269" y="4397732"/>
            <a:ext cx="1619250" cy="912108"/>
          </a:xfrm>
          <a:prstGeom prst="rect">
            <a:avLst/>
          </a:prstGeom>
        </p:spPr>
      </p:pic>
      <p:sp>
        <p:nvSpPr>
          <p:cNvPr id="48" name="Left-Right Arrow 47"/>
          <p:cNvSpPr/>
          <p:nvPr/>
        </p:nvSpPr>
        <p:spPr>
          <a:xfrm>
            <a:off x="6818859" y="4395190"/>
            <a:ext cx="207592" cy="132521"/>
          </a:xfrm>
          <a:prstGeom prst="leftRightArrow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2" descr="C:\Users\chstebn\AppData\Local\Temp\SNAGHTML469666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1"/>
          <a:stretch/>
        </p:blipFill>
        <p:spPr bwMode="auto">
          <a:xfrm>
            <a:off x="6777038" y="3129756"/>
            <a:ext cx="89686" cy="37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/>
          <a:srcRect l="49776" r="1"/>
          <a:stretch/>
        </p:blipFill>
        <p:spPr>
          <a:xfrm flipH="1">
            <a:off x="6977057" y="3171825"/>
            <a:ext cx="119067" cy="3352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7031213" y="2762793"/>
            <a:ext cx="5072" cy="2863990"/>
            <a:chOff x="6864525" y="3172368"/>
            <a:chExt cx="5072" cy="2863990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6869597" y="4667231"/>
              <a:ext cx="0" cy="1369127"/>
            </a:xfrm>
            <a:prstGeom prst="line">
              <a:avLst/>
            </a:prstGeom>
            <a:ln w="127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6864525" y="3172368"/>
              <a:ext cx="0" cy="1003734"/>
            </a:xfrm>
            <a:prstGeom prst="line">
              <a:avLst/>
            </a:prstGeom>
            <a:ln w="127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800301" y="2756443"/>
            <a:ext cx="5072" cy="2872984"/>
            <a:chOff x="6643139" y="3166018"/>
            <a:chExt cx="5072" cy="2872984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6648211" y="4667231"/>
              <a:ext cx="0" cy="1371771"/>
            </a:xfrm>
            <a:prstGeom prst="line">
              <a:avLst/>
            </a:prstGeom>
            <a:ln w="127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6643139" y="3166018"/>
              <a:ext cx="0" cy="1006193"/>
            </a:xfrm>
            <a:prstGeom prst="line">
              <a:avLst/>
            </a:prstGeom>
            <a:ln w="127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/>
          <p:cNvCxnSpPr/>
          <p:nvPr/>
        </p:nvCxnSpPr>
        <p:spPr>
          <a:xfrm flipH="1">
            <a:off x="3455013" y="5531068"/>
            <a:ext cx="5080755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Isosceles Triangle 59"/>
          <p:cNvSpPr/>
          <p:nvPr/>
        </p:nvSpPr>
        <p:spPr>
          <a:xfrm rot="10800000">
            <a:off x="3989890" y="5492765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Content Placeholder 3"/>
          <p:cNvSpPr txBox="1">
            <a:spLocks/>
          </p:cNvSpPr>
          <p:nvPr/>
        </p:nvSpPr>
        <p:spPr>
          <a:xfrm>
            <a:off x="3105507" y="5656784"/>
            <a:ext cx="5430261" cy="51862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dirty="0">
                <a:solidFill>
                  <a:schemeClr val="accent1"/>
                </a:solidFill>
              </a:rPr>
              <a:t>OPP </a:t>
            </a:r>
            <a:r>
              <a:rPr lang="en-US" sz="1600" dirty="0" smtClean="0">
                <a:solidFill>
                  <a:schemeClr val="accent1"/>
                </a:solidFill>
              </a:rPr>
              <a:t>and resonance prevention mitigate the risk of harmonic amplification in the collection grid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23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24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dirty="0" err="1" smtClean="0"/>
              <a:t>WindEurope</a:t>
            </a:r>
            <a:r>
              <a:rPr lang="en-US" dirty="0" smtClean="0"/>
              <a:t> Summit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70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6391" y="1733252"/>
            <a:ext cx="4098043" cy="311090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Large power plants utilizing large turbines with large fix speed static-excited synchronous generators </a:t>
            </a:r>
            <a:br>
              <a:rPr lang="en-US" dirty="0" smtClean="0"/>
            </a:br>
            <a:r>
              <a:rPr lang="en-US" sz="800" dirty="0" smtClean="0"/>
              <a:t>Three Gorges Dam in China utilizing 32 turbine sets of 700 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Fix speed possible (no converter) because controlled stable primary power flow (steam, gas, water head), often in combination with mechanical turbine features (e.g. guide vane)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Powerfactor</a:t>
            </a:r>
            <a:r>
              <a:rPr lang="en-US" dirty="0" smtClean="0"/>
              <a:t>/voltage control by excitation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Stable operation, LVRT by mass inertia for easy grid stabilization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Highly reliable and efficient</a:t>
            </a:r>
          </a:p>
          <a:p>
            <a:endParaRPr lang="en-US" sz="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Frequ.-Converters </a:t>
            </a:r>
            <a:r>
              <a:rPr lang="en-US" dirty="0"/>
              <a:t>in </a:t>
            </a:r>
            <a:r>
              <a:rPr lang="en-US" dirty="0" smtClean="0"/>
              <a:t>Wind. A technical Boon or Bane?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 smtClean="0"/>
              <a:t>Traditional Power Generation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/>
          <a:stretch/>
        </p:blipFill>
        <p:spPr>
          <a:xfrm>
            <a:off x="4572000" y="1735050"/>
            <a:ext cx="4221476" cy="3109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/>
          <p:cNvCxnSpPr/>
          <p:nvPr/>
        </p:nvCxnSpPr>
        <p:spPr>
          <a:xfrm>
            <a:off x="414229" y="5104571"/>
            <a:ext cx="8343297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Isosceles Triangle 9"/>
          <p:cNvSpPr/>
          <p:nvPr/>
        </p:nvSpPr>
        <p:spPr>
          <a:xfrm rot="10800000">
            <a:off x="4032051" y="5083642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838201" y="5334217"/>
            <a:ext cx="7372350" cy="7399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dirty="0">
                <a:solidFill>
                  <a:schemeClr val="accent1"/>
                </a:solidFill>
              </a:rPr>
              <a:t>Nobody is thinking of using a frequency </a:t>
            </a:r>
            <a:r>
              <a:rPr lang="en-US" sz="1600" dirty="0" smtClean="0">
                <a:solidFill>
                  <a:schemeClr val="accent1"/>
                </a:solidFill>
              </a:rPr>
              <a:t>converter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in traditional power generation.</a:t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>
                <a:solidFill>
                  <a:schemeClr val="accent1"/>
                </a:solidFill>
              </a:rPr>
              <a:t>Having a constant primary energy feed (steam, gas, water) a constant power generation is possible. Generators are </a:t>
            </a:r>
            <a:r>
              <a:rPr lang="en-US" sz="1600" dirty="0" err="1" smtClean="0">
                <a:solidFill>
                  <a:schemeClr val="accent1"/>
                </a:solidFill>
              </a:rPr>
              <a:t>DirectOnLine</a:t>
            </a:r>
            <a:r>
              <a:rPr lang="en-US" sz="1600" dirty="0" smtClean="0">
                <a:solidFill>
                  <a:schemeClr val="accent1"/>
                </a:solidFill>
              </a:rPr>
              <a:t>, synchronized with the grid. 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8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673406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Resonance</a:t>
            </a:r>
            <a:br>
              <a:rPr lang="en-US" sz="1600" kern="1200" dirty="0" smtClean="0"/>
            </a:br>
            <a:r>
              <a:rPr lang="en-US" sz="1600" kern="1200" dirty="0" smtClean="0"/>
              <a:t>Prevention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Passive Harm. Behavior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No Resonance </a:t>
            </a:r>
            <a:r>
              <a:rPr lang="en-US" sz="1200" dirty="0" err="1" smtClean="0"/>
              <a:t>Amplif</a:t>
            </a:r>
            <a:r>
              <a:rPr lang="en-US" sz="1200" dirty="0" smtClean="0"/>
              <a:t>.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dirty="0"/>
              <a:t/>
            </a:r>
            <a:br>
              <a:rPr lang="de-CH" sz="1200" dirty="0"/>
            </a:br>
            <a:endParaRPr lang="en-US" sz="1200" dirty="0"/>
          </a:p>
        </p:txBody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1" name="Freeform 40"/>
          <p:cNvSpPr/>
          <p:nvPr/>
        </p:nvSpPr>
        <p:spPr>
          <a:xfrm rot="5400000">
            <a:off x="762972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en-US" sz="2400" dirty="0"/>
              <a:t>Additional features 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of a state-of-the-art full converter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38053" y="1955604"/>
            <a:ext cx="1534634" cy="153463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32481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Active Drivetrain Damping</a:t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Counter Torque Injection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Vibration Damping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mech. Stress Reduction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Internal or ext. Control</a:t>
            </a:r>
          </a:p>
        </p:txBody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6" name="Freeform 25"/>
          <p:cNvSpPr/>
          <p:nvPr/>
        </p:nvSpPr>
        <p:spPr>
          <a:xfrm rot="5400000">
            <a:off x="1224134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7" name="Freeform 26"/>
          <p:cNvSpPr/>
          <p:nvPr/>
        </p:nvSpPr>
        <p:spPr>
          <a:xfrm rot="5400000">
            <a:off x="1221086" y="4436196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0" name="Oval 39"/>
          <p:cNvSpPr/>
          <p:nvPr/>
        </p:nvSpPr>
        <p:spPr>
          <a:xfrm>
            <a:off x="628256" y="1955604"/>
            <a:ext cx="1465002" cy="146500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Optimized Pulse</a:t>
            </a:r>
            <a:r>
              <a:rPr lang="en-US" sz="1600" dirty="0" smtClean="0"/>
              <a:t> Pattern</a:t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Effective Filtering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>F</a:t>
            </a:r>
            <a:r>
              <a:rPr lang="en-US" sz="1200" dirty="0" smtClean="0"/>
              <a:t>ree Harmonic Location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Clear Resonance Areas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2765826" y="1955604"/>
            <a:ext cx="1465002" cy="146500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3" name="Rectangle 42"/>
          <p:cNvSpPr/>
          <p:nvPr/>
        </p:nvSpPr>
        <p:spPr bwMode="gray">
          <a:xfrm>
            <a:off x="122753" y="1273386"/>
            <a:ext cx="8949791" cy="4989849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Filterless Design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200" dirty="0" smtClean="0"/>
              <a:t>Avoiding Grid Resonances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200" dirty="0" smtClean="0"/>
              <a:t>Eliminating Filter Losses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200" dirty="0" smtClean="0"/>
              <a:t>Reducing Footprint Space</a:t>
            </a: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3" name="Freeform 32"/>
          <p:cNvSpPr/>
          <p:nvPr/>
        </p:nvSpPr>
        <p:spPr>
          <a:xfrm rot="5400000">
            <a:off x="5497691" y="3692483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4" name="Freeform 33"/>
          <p:cNvSpPr/>
          <p:nvPr/>
        </p:nvSpPr>
        <p:spPr>
          <a:xfrm rot="5400000">
            <a:off x="5494643" y="4064339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4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1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Filterless Design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Avoiding Grid Resonances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Eliminating Filter Losses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Reducing Footprint Space</a:t>
            </a: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3" name="Freeform 32"/>
          <p:cNvSpPr/>
          <p:nvPr/>
        </p:nvSpPr>
        <p:spPr>
          <a:xfrm rot="5400000">
            <a:off x="5497691" y="3692483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4" name="Freeform 33"/>
          <p:cNvSpPr/>
          <p:nvPr/>
        </p:nvSpPr>
        <p:spPr>
          <a:xfrm rot="5400000">
            <a:off x="5494643" y="4064339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en-US" sz="2400" dirty="0"/>
              <a:t>Additional features 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of a state-of-the-art full converter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481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Active Drivetrain Damping</a:t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Counter Torque Injection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Vibration Damping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Mech. Stress Reduction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Internal or ext. Control</a:t>
            </a:r>
          </a:p>
        </p:txBody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6" name="Freeform 25"/>
          <p:cNvSpPr/>
          <p:nvPr/>
        </p:nvSpPr>
        <p:spPr>
          <a:xfrm rot="5400000">
            <a:off x="1224134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7" name="Freeform 26"/>
          <p:cNvSpPr/>
          <p:nvPr/>
        </p:nvSpPr>
        <p:spPr>
          <a:xfrm rot="5400000">
            <a:off x="1221086" y="4436196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0" name="Oval 39"/>
          <p:cNvSpPr/>
          <p:nvPr/>
        </p:nvSpPr>
        <p:spPr>
          <a:xfrm>
            <a:off x="628256" y="1955604"/>
            <a:ext cx="1465002" cy="146500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Optimized Pulse</a:t>
            </a:r>
            <a:r>
              <a:rPr lang="en-US" sz="1600" dirty="0" smtClean="0"/>
              <a:t> Pattern</a:t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Effective Filtering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>F</a:t>
            </a:r>
            <a:r>
              <a:rPr lang="en-US" sz="1200" dirty="0" smtClean="0"/>
              <a:t>ree Harmonic Location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Clear Resonance Areas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2765826" y="1955604"/>
            <a:ext cx="1465002" cy="146500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3" name="Rectangle 42"/>
          <p:cNvSpPr/>
          <p:nvPr/>
        </p:nvSpPr>
        <p:spPr bwMode="gray">
          <a:xfrm>
            <a:off x="60527" y="1273386"/>
            <a:ext cx="8949791" cy="4989849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73406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Resonance</a:t>
            </a:r>
            <a:br>
              <a:rPr lang="en-US" sz="1600" kern="1200" dirty="0" smtClean="0"/>
            </a:br>
            <a:r>
              <a:rPr lang="en-US" sz="1600" kern="1200" dirty="0" smtClean="0"/>
              <a:t>Prevention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200" dirty="0" smtClean="0"/>
              <a:t>Passive Harm. Behavior</a:t>
            </a:r>
            <a:br>
              <a:rPr lang="en-US" sz="1200" dirty="0" smtClean="0"/>
            </a:br>
            <a:endParaRPr lang="en-US" sz="11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No Resonance </a:t>
            </a:r>
            <a:r>
              <a:rPr lang="en-US" sz="1200" dirty="0" err="1" smtClean="0"/>
              <a:t>Amplif</a:t>
            </a:r>
            <a:r>
              <a:rPr lang="en-US" sz="1200" dirty="0" smtClean="0"/>
              <a:t>.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dirty="0"/>
              <a:t/>
            </a:r>
            <a:br>
              <a:rPr lang="de-CH" sz="1200" dirty="0"/>
            </a:br>
            <a:endParaRPr lang="en-US" sz="1200" dirty="0"/>
          </a:p>
        </p:txBody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1" name="Freeform 40"/>
          <p:cNvSpPr/>
          <p:nvPr/>
        </p:nvSpPr>
        <p:spPr>
          <a:xfrm rot="5400000">
            <a:off x="762972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8" name="Oval 37"/>
          <p:cNvSpPr/>
          <p:nvPr/>
        </p:nvSpPr>
        <p:spPr>
          <a:xfrm>
            <a:off x="7038053" y="1955604"/>
            <a:ext cx="1534634" cy="1534634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4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2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History of Wind Turbines and use of frequency converters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gray">
          <a:xfrm>
            <a:off x="2674624" y="2059619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Fix Speed Turbines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2674624" y="3153817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Fix two Speed Turbines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gray">
          <a:xfrm>
            <a:off x="2674624" y="4221243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DFIG 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±30% Var.-Speed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rapezoid 4"/>
          <p:cNvSpPr/>
          <p:nvPr/>
        </p:nvSpPr>
        <p:spPr bwMode="gray">
          <a:xfrm rot="6355583">
            <a:off x="1806315" y="4721261"/>
            <a:ext cx="1512829" cy="1552830"/>
          </a:xfrm>
          <a:prstGeom prst="trapezoid">
            <a:avLst>
              <a:gd name="adj" fmla="val 31082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28" name="Trapezoid 27"/>
          <p:cNvSpPr/>
          <p:nvPr/>
        </p:nvSpPr>
        <p:spPr bwMode="gray">
          <a:xfrm>
            <a:off x="2740873" y="5207497"/>
            <a:ext cx="3659927" cy="778711"/>
          </a:xfrm>
          <a:prstGeom prst="trapezoid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2674624" y="5288669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Var.-Speed 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Full Converter 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Low-Voltage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 bwMode="gray">
          <a:xfrm>
            <a:off x="4731385" y="2059619"/>
            <a:ext cx="1545125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Fix Speed 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with resistor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 bwMode="gray">
          <a:xfrm>
            <a:off x="4731385" y="3157639"/>
            <a:ext cx="1545125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err="1" smtClean="0">
                <a:solidFill>
                  <a:schemeClr val="bg1">
                    <a:lumMod val="85000"/>
                  </a:schemeClr>
                </a:solidFill>
              </a:rPr>
              <a:t>OptiSlip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 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&lt;20% </a:t>
            </a:r>
            <a:r>
              <a:rPr lang="en-US" sz="1100" dirty="0" err="1" smtClean="0">
                <a:solidFill>
                  <a:schemeClr val="bg1">
                    <a:lumMod val="85000"/>
                  </a:schemeClr>
                </a:solidFill>
              </a:rPr>
              <a:t>Var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-Speed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 bwMode="gray">
          <a:xfrm>
            <a:off x="4731385" y="5292491"/>
            <a:ext cx="1545125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/>
              <a:t>Var.-Speed Turbines</a:t>
            </a:r>
            <a:br>
              <a:rPr lang="en-US" sz="1100" dirty="0" smtClean="0"/>
            </a:br>
            <a:r>
              <a:rPr lang="en-US" sz="1100" dirty="0" smtClean="0"/>
              <a:t>Full Converter </a:t>
            </a:r>
            <a:br>
              <a:rPr lang="en-US" sz="1100" dirty="0" smtClean="0"/>
            </a:br>
            <a:r>
              <a:rPr lang="en-US" sz="1100" dirty="0" smtClean="0"/>
              <a:t>Medium-Voltage</a:t>
            </a:r>
            <a:endParaRPr lang="en-US" sz="1100" dirty="0"/>
          </a:p>
        </p:txBody>
      </p:sp>
      <p:cxnSp>
        <p:nvCxnSpPr>
          <p:cNvPr id="61" name="Straight Arrow Connector 60"/>
          <p:cNvCxnSpPr>
            <a:stCxn id="7" idx="3"/>
            <a:endCxn id="17" idx="1"/>
          </p:cNvCxnSpPr>
          <p:nvPr/>
        </p:nvCxnSpPr>
        <p:spPr bwMode="gray">
          <a:xfrm>
            <a:off x="4183770" y="2348334"/>
            <a:ext cx="547615" cy="0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63" name="Elbow Connector 62"/>
          <p:cNvCxnSpPr>
            <a:stCxn id="17" idx="3"/>
            <a:endCxn id="9" idx="1"/>
          </p:cNvCxnSpPr>
          <p:nvPr/>
        </p:nvCxnSpPr>
        <p:spPr bwMode="gray">
          <a:xfrm flipH="1">
            <a:off x="2674624" y="2348334"/>
            <a:ext cx="3601886" cy="1094198"/>
          </a:xfrm>
          <a:prstGeom prst="bentConnector5">
            <a:avLst>
              <a:gd name="adj1" fmla="val -6347"/>
              <a:gd name="adj2" fmla="val 50000"/>
              <a:gd name="adj3" fmla="val 106347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64" name="Elbow Connector 63"/>
          <p:cNvCxnSpPr>
            <a:stCxn id="18" idx="3"/>
            <a:endCxn id="11" idx="1"/>
          </p:cNvCxnSpPr>
          <p:nvPr/>
        </p:nvCxnSpPr>
        <p:spPr bwMode="gray">
          <a:xfrm flipH="1">
            <a:off x="2674624" y="3446354"/>
            <a:ext cx="3601886" cy="1063604"/>
          </a:xfrm>
          <a:prstGeom prst="bentConnector5">
            <a:avLst>
              <a:gd name="adj1" fmla="val -6347"/>
              <a:gd name="adj2" fmla="val 50000"/>
              <a:gd name="adj3" fmla="val 106347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67" name="Elbow Connector 66"/>
          <p:cNvCxnSpPr>
            <a:stCxn id="11" idx="3"/>
            <a:endCxn id="13" idx="1"/>
          </p:cNvCxnSpPr>
          <p:nvPr/>
        </p:nvCxnSpPr>
        <p:spPr bwMode="gray">
          <a:xfrm flipH="1">
            <a:off x="2674624" y="4509958"/>
            <a:ext cx="1509146" cy="1067426"/>
          </a:xfrm>
          <a:prstGeom prst="bentConnector5">
            <a:avLst>
              <a:gd name="adj1" fmla="val -15148"/>
              <a:gd name="adj2" fmla="val 50000"/>
              <a:gd name="adj3" fmla="val 115148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70" name="Straight Arrow Connector 69"/>
          <p:cNvCxnSpPr>
            <a:stCxn id="9" idx="3"/>
            <a:endCxn id="18" idx="1"/>
          </p:cNvCxnSpPr>
          <p:nvPr/>
        </p:nvCxnSpPr>
        <p:spPr bwMode="gray">
          <a:xfrm>
            <a:off x="4183770" y="3442532"/>
            <a:ext cx="547615" cy="3822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73" name="Straight Arrow Connector 72"/>
          <p:cNvCxnSpPr>
            <a:stCxn id="13" idx="3"/>
            <a:endCxn id="20" idx="1"/>
          </p:cNvCxnSpPr>
          <p:nvPr/>
        </p:nvCxnSpPr>
        <p:spPr bwMode="gray">
          <a:xfrm>
            <a:off x="4183770" y="5577384"/>
            <a:ext cx="547615" cy="3822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 bwMode="gray">
          <a:xfrm>
            <a:off x="6824125" y="3174583"/>
            <a:ext cx="1545125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Hydraulic Gear Box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Var.-Speed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69501" y="4361613"/>
            <a:ext cx="1909539" cy="1642767"/>
            <a:chOff x="569501" y="4448451"/>
            <a:chExt cx="1713746" cy="1522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595280" y="4448451"/>
              <a:ext cx="1522476" cy="152247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4" name="Group 3"/>
            <p:cNvGrpSpPr>
              <a:grpSpLocks/>
            </p:cNvGrpSpPr>
            <p:nvPr/>
          </p:nvGrpSpPr>
          <p:grpSpPr bwMode="auto">
            <a:xfrm>
              <a:off x="569501" y="4829763"/>
              <a:ext cx="1713746" cy="1014443"/>
              <a:chOff x="-2502" y="49"/>
              <a:chExt cx="4705" cy="2377"/>
            </a:xfrm>
          </p:grpSpPr>
          <p:graphicFrame>
            <p:nvGraphicFramePr>
              <p:cNvPr id="37" name="Object 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2502" y="49"/>
              <a:ext cx="4705" cy="23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94" name="Visio" r:id="rId4" imgW="4204775" imgH="2244875" progId="Visio.Drawing.11">
                      <p:embed/>
                    </p:oleObj>
                  </mc:Choice>
                  <mc:Fallback>
                    <p:oleObj name="Visio" r:id="rId4" imgW="4204775" imgH="2244875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502" y="49"/>
                            <a:ext cx="4705" cy="237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Text Box 7"/>
              <p:cNvSpPr txBox="1">
                <a:spLocks noChangeArrowheads="1"/>
              </p:cNvSpPr>
              <p:nvPr/>
            </p:nvSpPr>
            <p:spPr bwMode="auto">
              <a:xfrm>
                <a:off x="353" y="1451"/>
                <a:ext cx="691" cy="5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574675" indent="-377825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buFont typeface="Wingdings" panose="05000000000000000000" pitchFamily="2" charset="2"/>
                  <a:buNone/>
                </a:pPr>
                <a:endParaRPr lang="en-US" altLang="en-US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604175" y="4728076"/>
              <a:ext cx="1508561" cy="493463"/>
            </a:xfrm>
            <a:prstGeom prst="rect">
              <a:avLst/>
            </a:prstGeom>
            <a:noFill/>
            <a:ln w="12700">
              <a:noFill/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  <p:txBody>
            <a:bodyPr vert="horz" wrap="none" lIns="144000" tIns="72000" rIns="72000" bIns="72000" rtlCol="0">
              <a:noAutofit/>
            </a:bodyPr>
            <a:lstStyle/>
            <a:p>
              <a:pPr algn="ctr">
                <a:spcBef>
                  <a:spcPts val="600"/>
                </a:spcBef>
                <a:buSzPct val="70000"/>
              </a:pPr>
              <a:r>
                <a:rPr lang="en-US" sz="1400" b="1" dirty="0" smtClean="0">
                  <a:solidFill>
                    <a:schemeClr val="accent1"/>
                  </a:solidFill>
                </a:rPr>
                <a:t>Full Converter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798466" y="262288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1980’s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4735" y="262288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1980’s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63132" y="3722360"/>
            <a:ext cx="9692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1980’s-1990’s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55871" y="3735569"/>
            <a:ext cx="9692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1980’s-1990’s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747772" y="4795954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1990’s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94735" y="585457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2000’s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822458" y="585373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accent2">
                    <a:lumMod val="75000"/>
                  </a:schemeClr>
                </a:solidFill>
              </a:rPr>
              <a:t>2005´s</a:t>
            </a: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3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4810" y="1691640"/>
            <a:ext cx="8505217" cy="4399406"/>
            <a:chOff x="330273" y="1728216"/>
            <a:chExt cx="8505217" cy="4399406"/>
          </a:xfrm>
        </p:grpSpPr>
        <p:sp>
          <p:nvSpPr>
            <p:cNvPr id="12" name="Freeform 11"/>
            <p:cNvSpPr/>
            <p:nvPr/>
          </p:nvSpPr>
          <p:spPr>
            <a:xfrm>
              <a:off x="330273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Availability</a:t>
              </a:r>
              <a:br>
                <a:rPr lang="en-US" sz="1600" dirty="0" smtClean="0"/>
              </a:b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Low Part Count</a:t>
              </a:r>
              <a:br>
                <a:rPr lang="en-US" sz="1200" dirty="0" smtClean="0"/>
              </a:br>
              <a:endParaRPr lang="en-US" sz="1200" dirty="0" smtClean="0"/>
            </a:p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 smtClean="0"/>
                <a:t>Fuseless</a:t>
              </a:r>
              <a:r>
                <a:rPr lang="en-US" sz="1200" dirty="0" smtClean="0"/>
                <a:t>  Design</a:t>
              </a:r>
              <a:br>
                <a:rPr lang="en-US" sz="1200" dirty="0" smtClean="0"/>
              </a:br>
              <a:endParaRPr lang="en-US" sz="1200" dirty="0" smtClean="0"/>
            </a:p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High MTBF</a:t>
              </a:r>
              <a:br>
                <a:rPr lang="en-US" sz="1200" dirty="0" smtClean="0"/>
              </a:br>
              <a:endParaRPr lang="en-US" sz="1200" dirty="0" smtClean="0"/>
            </a:p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Less Maintenance</a:t>
              </a:r>
            </a:p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/>
              </a:r>
              <a:br>
                <a:rPr lang="en-US" sz="1200" dirty="0"/>
              </a:br>
              <a:endParaRPr lang="en-US" sz="1200" dirty="0"/>
            </a:p>
            <a:p>
              <a:pPr marL="92075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dirty="0" smtClean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466693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Size</a:t>
              </a:r>
              <a:r>
                <a:rPr lang="en-US" sz="1600" kern="1200" dirty="0" smtClean="0"/>
                <a:t/>
              </a:r>
              <a:br>
                <a:rPr lang="en-US" sz="1600" kern="1200" dirty="0" smtClean="0"/>
              </a:br>
              <a:r>
                <a:rPr lang="en-US" sz="1600" kern="1200" dirty="0" smtClean="0"/>
                <a:t/>
              </a:r>
              <a:br>
                <a:rPr lang="en-US" sz="1600" kern="1200" dirty="0" smtClean="0"/>
              </a:b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High Power Density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/>
              </a:r>
              <a:br>
                <a:rPr lang="en-US" sz="1200" dirty="0"/>
              </a:br>
              <a:r>
                <a:rPr lang="en-US" sz="1200" dirty="0" smtClean="0"/>
                <a:t>Small Footprint</a:t>
              </a:r>
              <a:br>
                <a:rPr lang="en-US" sz="1200" dirty="0" smtClean="0"/>
              </a:br>
              <a:endParaRPr lang="en-US" sz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Tower Location</a:t>
              </a:r>
              <a:br>
                <a:rPr lang="en-US" sz="1200" dirty="0" smtClean="0"/>
              </a:br>
              <a:r>
                <a:rPr lang="en-US" sz="1200" dirty="0" smtClean="0"/>
                <a:t/>
              </a:r>
              <a:br>
                <a:rPr lang="en-US" sz="1200" dirty="0" smtClean="0"/>
              </a:br>
              <a:endParaRPr lang="en-US" sz="12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603112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Efficiency</a:t>
              </a:r>
              <a:br>
                <a:rPr lang="en-US" sz="1600" dirty="0" smtClean="0"/>
              </a:b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Efficient Semiconductors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Filterless Design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Low Cable Losses</a:t>
              </a:r>
              <a:endParaRPr lang="en-US" sz="12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4907708" y="1992180"/>
              <a:ext cx="1465002" cy="1465002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6761297" y="1728216"/>
              <a:ext cx="2074193" cy="4399406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Cabling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Small Currents</a:t>
              </a:r>
              <a:br>
                <a:rPr lang="en-US" sz="1200" dirty="0" smtClean="0"/>
              </a:br>
              <a:endParaRPr lang="en-US" sz="1200" dirty="0" smtClean="0"/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Savings on Cabling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/>
              </a:r>
              <a:br>
                <a:rPr lang="en-US" sz="1200" dirty="0"/>
              </a:br>
              <a:r>
                <a:rPr lang="en-US" sz="1200" dirty="0" smtClean="0"/>
                <a:t>Easy Tower Installation</a:t>
              </a:r>
              <a:br>
                <a:rPr lang="en-US" sz="1200" dirty="0" smtClean="0"/>
              </a:br>
              <a:endParaRPr lang="en-US" sz="120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7044128" y="1992180"/>
              <a:ext cx="1465002" cy="1465002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 rot="5400000">
              <a:off x="1235693" y="3357204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5" name="Freeform 24"/>
            <p:cNvSpPr/>
            <p:nvPr/>
          </p:nvSpPr>
          <p:spPr>
            <a:xfrm rot="5400000">
              <a:off x="1232645" y="3729060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6" name="Freeform 25"/>
            <p:cNvSpPr/>
            <p:nvPr/>
          </p:nvSpPr>
          <p:spPr>
            <a:xfrm rot="5400000">
              <a:off x="1229597" y="4100916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7" name="Freeform 26"/>
            <p:cNvSpPr/>
            <p:nvPr/>
          </p:nvSpPr>
          <p:spPr>
            <a:xfrm rot="5400000">
              <a:off x="1226549" y="4472772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8" name="Freeform 27"/>
            <p:cNvSpPr/>
            <p:nvPr/>
          </p:nvSpPr>
          <p:spPr>
            <a:xfrm rot="5400000">
              <a:off x="3370845" y="3357204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29" name="Freeform 28"/>
            <p:cNvSpPr/>
            <p:nvPr/>
          </p:nvSpPr>
          <p:spPr>
            <a:xfrm rot="5400000">
              <a:off x="3367797" y="3729060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0" name="Freeform 29"/>
            <p:cNvSpPr/>
            <p:nvPr/>
          </p:nvSpPr>
          <p:spPr>
            <a:xfrm rot="5400000">
              <a:off x="3364749" y="4100916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2" name="Freeform 31"/>
            <p:cNvSpPr/>
            <p:nvPr/>
          </p:nvSpPr>
          <p:spPr>
            <a:xfrm rot="5400000">
              <a:off x="5506202" y="3357203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3" name="Freeform 32"/>
            <p:cNvSpPr/>
            <p:nvPr/>
          </p:nvSpPr>
          <p:spPr>
            <a:xfrm rot="5400000">
              <a:off x="5503154" y="3729059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4" name="Freeform 33"/>
            <p:cNvSpPr/>
            <p:nvPr/>
          </p:nvSpPr>
          <p:spPr>
            <a:xfrm rot="5400000">
              <a:off x="5500106" y="4100915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6" name="Freeform 35"/>
            <p:cNvSpPr/>
            <p:nvPr/>
          </p:nvSpPr>
          <p:spPr>
            <a:xfrm rot="5400000">
              <a:off x="7641559" y="3348058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37" name="Freeform 36"/>
            <p:cNvSpPr/>
            <p:nvPr/>
          </p:nvSpPr>
          <p:spPr>
            <a:xfrm rot="5400000">
              <a:off x="7633936" y="3724488"/>
              <a:ext cx="270203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  <p:sp>
          <p:nvSpPr>
            <p:cNvPr id="42" name="Freeform 41"/>
            <p:cNvSpPr/>
            <p:nvPr/>
          </p:nvSpPr>
          <p:spPr>
            <a:xfrm rot="5400000">
              <a:off x="7641559" y="4100916"/>
              <a:ext cx="261055" cy="1899251"/>
            </a:xfrm>
            <a:custGeom>
              <a:avLst/>
              <a:gdLst>
                <a:gd name="connsiteX0" fmla="*/ 0 w 2074193"/>
                <a:gd name="connsiteY0" fmla="*/ 207419 h 4399406"/>
                <a:gd name="connsiteX1" fmla="*/ 207419 w 2074193"/>
                <a:gd name="connsiteY1" fmla="*/ 0 h 4399406"/>
                <a:gd name="connsiteX2" fmla="*/ 1866774 w 2074193"/>
                <a:gd name="connsiteY2" fmla="*/ 0 h 4399406"/>
                <a:gd name="connsiteX3" fmla="*/ 2074193 w 2074193"/>
                <a:gd name="connsiteY3" fmla="*/ 207419 h 4399406"/>
                <a:gd name="connsiteX4" fmla="*/ 2074193 w 2074193"/>
                <a:gd name="connsiteY4" fmla="*/ 4191987 h 4399406"/>
                <a:gd name="connsiteX5" fmla="*/ 1866774 w 2074193"/>
                <a:gd name="connsiteY5" fmla="*/ 4399406 h 4399406"/>
                <a:gd name="connsiteX6" fmla="*/ 207419 w 2074193"/>
                <a:gd name="connsiteY6" fmla="*/ 4399406 h 4399406"/>
                <a:gd name="connsiteX7" fmla="*/ 0 w 2074193"/>
                <a:gd name="connsiteY7" fmla="*/ 4191987 h 4399406"/>
                <a:gd name="connsiteX8" fmla="*/ 0 w 2074193"/>
                <a:gd name="connsiteY8" fmla="*/ 207419 h 43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193" h="4399406">
                  <a:moveTo>
                    <a:pt x="0" y="207419"/>
                  </a:moveTo>
                  <a:cubicBezTo>
                    <a:pt x="0" y="92865"/>
                    <a:pt x="92865" y="0"/>
                    <a:pt x="207419" y="0"/>
                  </a:cubicBezTo>
                  <a:lnTo>
                    <a:pt x="1866774" y="0"/>
                  </a:lnTo>
                  <a:cubicBezTo>
                    <a:pt x="1981328" y="0"/>
                    <a:pt x="2074193" y="92865"/>
                    <a:pt x="2074193" y="207419"/>
                  </a:cubicBezTo>
                  <a:lnTo>
                    <a:pt x="2074193" y="4191987"/>
                  </a:lnTo>
                  <a:cubicBezTo>
                    <a:pt x="2074193" y="4306541"/>
                    <a:pt x="1981328" y="4399406"/>
                    <a:pt x="1866774" y="4399406"/>
                  </a:cubicBezTo>
                  <a:lnTo>
                    <a:pt x="207419" y="4399406"/>
                  </a:lnTo>
                  <a:cubicBezTo>
                    <a:pt x="92865" y="4399406"/>
                    <a:pt x="0" y="4306541"/>
                    <a:pt x="0" y="4191987"/>
                  </a:cubicBezTo>
                  <a:lnTo>
                    <a:pt x="0" y="207419"/>
                  </a:ln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873554" rIns="113792" bIns="993674" numCol="1" spcCol="1270" anchor="t" anchorCtr="0">
              <a:noAutofit/>
            </a:bodyPr>
            <a:lstStyle/>
            <a:p>
              <a:pPr marL="0" lvl="1" algn="ctr"/>
              <a:endParaRPr lang="en-US" sz="1200" dirty="0" smtClean="0"/>
            </a:p>
          </p:txBody>
        </p:sp>
      </p:grp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endParaRPr lang="en-US" sz="2400" dirty="0" smtClean="0">
              <a:latin typeface="+mn-lt"/>
              <a:ea typeface="+mn-ea"/>
              <a:cs typeface="+mn-cs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Further benefits using the medium-voltage drivetrain technology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25527" y="1898130"/>
            <a:ext cx="1522476" cy="1522476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Oval 40"/>
          <p:cNvSpPr/>
          <p:nvPr/>
        </p:nvSpPr>
        <p:spPr>
          <a:xfrm>
            <a:off x="590375" y="1898130"/>
            <a:ext cx="1522476" cy="1522476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 bwMode="gray">
          <a:xfrm>
            <a:off x="122753" y="1540284"/>
            <a:ext cx="8949791" cy="4767752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 rot="16200000">
            <a:off x="4114135" y="-3191730"/>
            <a:ext cx="812426" cy="884270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64914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Size</a:t>
            </a:r>
            <a:r>
              <a:rPr lang="en-US" sz="1600" kern="1200" dirty="0" smtClean="0"/>
              <a:t/>
            </a:r>
            <a:br>
              <a:rPr lang="en-US" sz="1600" kern="1200" dirty="0" smtClean="0"/>
            </a:br>
            <a:r>
              <a:rPr lang="en-US" sz="1600" kern="1200" dirty="0" smtClean="0"/>
              <a:t/>
            </a:r>
            <a:br>
              <a:rPr lang="en-US" sz="1600" kern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High Power Density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Small Footprint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Tower Location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Efficiency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Efficient Semiconductors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Filterless Design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Low Cable Losses</a:t>
            </a: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6755834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Cabling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Small Currents</a:t>
            </a:r>
            <a:br>
              <a:rPr lang="en-US" sz="1200" dirty="0" smtClean="0"/>
            </a:br>
            <a:endParaRPr lang="en-US" sz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Savings on Cabling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Easy Tower Installation</a:t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19" name="Oval 18"/>
          <p:cNvSpPr/>
          <p:nvPr/>
        </p:nvSpPr>
        <p:spPr>
          <a:xfrm>
            <a:off x="7038665" y="1955604"/>
            <a:ext cx="1465002" cy="1465002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3" name="Freeform 32"/>
          <p:cNvSpPr/>
          <p:nvPr/>
        </p:nvSpPr>
        <p:spPr>
          <a:xfrm rot="5400000">
            <a:off x="5497691" y="3692483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4" name="Freeform 33"/>
          <p:cNvSpPr/>
          <p:nvPr/>
        </p:nvSpPr>
        <p:spPr>
          <a:xfrm rot="5400000">
            <a:off x="5494643" y="4064339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Freeform 36"/>
          <p:cNvSpPr/>
          <p:nvPr/>
        </p:nvSpPr>
        <p:spPr>
          <a:xfrm rot="5400000">
            <a:off x="7628473" y="3687912"/>
            <a:ext cx="270203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2" name="Freeform 41"/>
          <p:cNvSpPr/>
          <p:nvPr/>
        </p:nvSpPr>
        <p:spPr>
          <a:xfrm rot="5400000">
            <a:off x="763609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Further </a:t>
            </a:r>
            <a:r>
              <a:rPr lang="en-US" sz="2400" dirty="0"/>
              <a:t>benefits 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using the medium-voltage drivetrain technology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25527" y="1898130"/>
            <a:ext cx="1522476" cy="1522476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Rectangle 46"/>
          <p:cNvSpPr/>
          <p:nvPr/>
        </p:nvSpPr>
        <p:spPr bwMode="gray">
          <a:xfrm>
            <a:off x="122753" y="1370957"/>
            <a:ext cx="8949791" cy="4957981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481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Availability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200" dirty="0" smtClean="0"/>
              <a:t>Low Part Count</a:t>
            </a:r>
            <a:br>
              <a:rPr lang="en-US" sz="1200" dirty="0" smtClean="0"/>
            </a:br>
            <a:endParaRPr lang="en-US" sz="11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err="1" smtClean="0"/>
              <a:t>Fuseless</a:t>
            </a:r>
            <a:r>
              <a:rPr lang="en-US" sz="1200" dirty="0" smtClean="0"/>
              <a:t>  Design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High MTBF</a:t>
            </a:r>
            <a:br>
              <a:rPr lang="en-US" sz="1200" dirty="0" smtClean="0"/>
            </a:br>
            <a:endParaRPr lang="en-US" sz="10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Less Maintenance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 smtClean="0"/>
          </a:p>
        </p:txBody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6" name="Freeform 25"/>
          <p:cNvSpPr/>
          <p:nvPr/>
        </p:nvSpPr>
        <p:spPr>
          <a:xfrm rot="5400000">
            <a:off x="1224134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7" name="Freeform 26"/>
          <p:cNvSpPr/>
          <p:nvPr/>
        </p:nvSpPr>
        <p:spPr>
          <a:xfrm rot="5400000">
            <a:off x="1221086" y="4436196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1" name="Oval 40"/>
          <p:cNvSpPr/>
          <p:nvPr/>
        </p:nvSpPr>
        <p:spPr>
          <a:xfrm>
            <a:off x="590375" y="1898130"/>
            <a:ext cx="1522476" cy="1522476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4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2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Efficiency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Efficient Semiconductors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Filterless Design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Low Cable Losses</a:t>
            </a: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6755834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Cabling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Small Currents</a:t>
            </a:r>
            <a:br>
              <a:rPr lang="en-US" sz="1200" dirty="0" smtClean="0"/>
            </a:br>
            <a:endParaRPr lang="en-US" sz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Savings on Cabling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Easy Tower Installation</a:t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19" name="Oval 18"/>
          <p:cNvSpPr/>
          <p:nvPr/>
        </p:nvSpPr>
        <p:spPr>
          <a:xfrm>
            <a:off x="7038665" y="1955604"/>
            <a:ext cx="1465002" cy="1465002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3" name="Freeform 32"/>
          <p:cNvSpPr/>
          <p:nvPr/>
        </p:nvSpPr>
        <p:spPr>
          <a:xfrm rot="5400000">
            <a:off x="5497691" y="3692483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4" name="Freeform 33"/>
          <p:cNvSpPr/>
          <p:nvPr/>
        </p:nvSpPr>
        <p:spPr>
          <a:xfrm rot="5400000">
            <a:off x="5494643" y="4064339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Freeform 36"/>
          <p:cNvSpPr/>
          <p:nvPr/>
        </p:nvSpPr>
        <p:spPr>
          <a:xfrm rot="5400000">
            <a:off x="7628473" y="3687912"/>
            <a:ext cx="270203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2" name="Freeform 41"/>
          <p:cNvSpPr/>
          <p:nvPr/>
        </p:nvSpPr>
        <p:spPr>
          <a:xfrm rot="5400000">
            <a:off x="763609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Further </a:t>
            </a:r>
            <a:r>
              <a:rPr lang="en-US" sz="2400" dirty="0"/>
              <a:t>benefits 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using the medium-voltage drivetrain technology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481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Availability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Low Part Count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err="1" smtClean="0"/>
              <a:t>Fuseless</a:t>
            </a:r>
            <a:r>
              <a:rPr lang="en-US" sz="1200" dirty="0" smtClean="0"/>
              <a:t>  Design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High MTBF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Less Maintenance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 smtClean="0"/>
          </a:p>
        </p:txBody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6" name="Freeform 25"/>
          <p:cNvSpPr/>
          <p:nvPr/>
        </p:nvSpPr>
        <p:spPr>
          <a:xfrm rot="5400000">
            <a:off x="1224134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7" name="Freeform 26"/>
          <p:cNvSpPr/>
          <p:nvPr/>
        </p:nvSpPr>
        <p:spPr>
          <a:xfrm rot="5400000">
            <a:off x="1221086" y="4436196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1" name="Oval 40"/>
          <p:cNvSpPr/>
          <p:nvPr/>
        </p:nvSpPr>
        <p:spPr>
          <a:xfrm>
            <a:off x="590375" y="1898130"/>
            <a:ext cx="1522476" cy="1522476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Rectangle 46"/>
          <p:cNvSpPr/>
          <p:nvPr/>
        </p:nvSpPr>
        <p:spPr bwMode="gray">
          <a:xfrm>
            <a:off x="39757" y="1286875"/>
            <a:ext cx="8949791" cy="4957981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Size</a:t>
            </a:r>
            <a:r>
              <a:rPr lang="en-US" sz="1600" kern="1200" dirty="0" smtClean="0"/>
              <a:t/>
            </a:r>
            <a:br>
              <a:rPr lang="en-US" sz="1600" kern="1200" dirty="0" smtClean="0"/>
            </a:br>
            <a:r>
              <a:rPr lang="en-US" sz="1500" kern="1200" dirty="0" smtClean="0"/>
              <a:t/>
            </a:r>
            <a:br>
              <a:rPr lang="en-US" sz="1500" kern="1200" dirty="0" smtClean="0"/>
            </a:b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200" dirty="0" smtClean="0"/>
              <a:t>High Power Density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Small Footprint</a:t>
            </a:r>
            <a:br>
              <a:rPr lang="en-US" sz="1200" dirty="0" smtClean="0"/>
            </a:br>
            <a:endParaRPr lang="en-US" sz="11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Tower Location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0" name="Oval 39"/>
          <p:cNvSpPr/>
          <p:nvPr/>
        </p:nvSpPr>
        <p:spPr>
          <a:xfrm>
            <a:off x="2725527" y="1898130"/>
            <a:ext cx="1522476" cy="1522476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52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6755834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Cabling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Small Currents</a:t>
            </a:r>
            <a:br>
              <a:rPr lang="en-US" sz="1200" dirty="0" smtClean="0"/>
            </a:br>
            <a:endParaRPr lang="en-US" sz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Savings on Cabling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Easy Tower Installation</a:t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19" name="Oval 18"/>
          <p:cNvSpPr/>
          <p:nvPr/>
        </p:nvSpPr>
        <p:spPr>
          <a:xfrm>
            <a:off x="7038665" y="1955604"/>
            <a:ext cx="1465002" cy="1465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Freeform 36"/>
          <p:cNvSpPr/>
          <p:nvPr/>
        </p:nvSpPr>
        <p:spPr>
          <a:xfrm rot="5400000">
            <a:off x="7628473" y="3687912"/>
            <a:ext cx="270203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2" name="Freeform 41"/>
          <p:cNvSpPr/>
          <p:nvPr/>
        </p:nvSpPr>
        <p:spPr>
          <a:xfrm rot="5400000">
            <a:off x="763609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Further </a:t>
            </a:r>
            <a:r>
              <a:rPr lang="en-US" sz="2400" dirty="0"/>
              <a:t>benefits 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using the medium-voltage drivetrain technology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481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Availability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Low Part Count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err="1" smtClean="0"/>
              <a:t>Fuseless</a:t>
            </a:r>
            <a:r>
              <a:rPr lang="en-US" sz="1200" dirty="0" smtClean="0"/>
              <a:t>  Design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High MTBF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Less Maintenance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 smtClean="0"/>
          </a:p>
        </p:txBody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6" name="Freeform 25"/>
          <p:cNvSpPr/>
          <p:nvPr/>
        </p:nvSpPr>
        <p:spPr>
          <a:xfrm rot="5400000">
            <a:off x="1224134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7" name="Freeform 26"/>
          <p:cNvSpPr/>
          <p:nvPr/>
        </p:nvSpPr>
        <p:spPr>
          <a:xfrm rot="5400000">
            <a:off x="1221086" y="4436196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1" name="Oval 40"/>
          <p:cNvSpPr/>
          <p:nvPr/>
        </p:nvSpPr>
        <p:spPr>
          <a:xfrm>
            <a:off x="590375" y="1898130"/>
            <a:ext cx="1522476" cy="1522476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Size</a:t>
            </a:r>
            <a:r>
              <a:rPr lang="en-US" sz="1600" kern="1200" dirty="0" smtClean="0"/>
              <a:t/>
            </a:r>
            <a:br>
              <a:rPr lang="en-US" sz="1600" kern="1200" dirty="0" smtClean="0"/>
            </a:br>
            <a:r>
              <a:rPr lang="en-US" sz="1600" kern="1200" dirty="0" smtClean="0"/>
              <a:t/>
            </a:r>
            <a:br>
              <a:rPr lang="en-US" sz="1600" kern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High Power Density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Small Footprint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Tower Location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0" name="Oval 39"/>
          <p:cNvSpPr/>
          <p:nvPr/>
        </p:nvSpPr>
        <p:spPr>
          <a:xfrm>
            <a:off x="2725527" y="1898130"/>
            <a:ext cx="1522476" cy="1522476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Rectangle 46"/>
          <p:cNvSpPr/>
          <p:nvPr/>
        </p:nvSpPr>
        <p:spPr bwMode="gray">
          <a:xfrm>
            <a:off x="122753" y="1381386"/>
            <a:ext cx="8949791" cy="4957981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Efficiency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200" dirty="0" smtClean="0"/>
              <a:t>Efficient Semiconductors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200" dirty="0" smtClean="0"/>
              <a:t>Filterless Design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200" dirty="0" smtClean="0"/>
              <a:t>Low Cable Losses</a:t>
            </a: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3" name="Freeform 32"/>
          <p:cNvSpPr/>
          <p:nvPr/>
        </p:nvSpPr>
        <p:spPr>
          <a:xfrm rot="5400000">
            <a:off x="5497691" y="3692483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4" name="Freeform 33"/>
          <p:cNvSpPr/>
          <p:nvPr/>
        </p:nvSpPr>
        <p:spPr>
          <a:xfrm rot="5400000">
            <a:off x="5494643" y="4064339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8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3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5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20000"/>
          </a:xfrm>
        </p:spPr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" y="661386"/>
            <a:ext cx="9143999" cy="612000"/>
          </a:xfrm>
          <a:noFill/>
          <a:ln w="12700">
            <a:noFill/>
          </a:ln>
          <a:effectLst/>
        </p:spPr>
        <p:txBody>
          <a:bodyPr vert="horz" lIns="198000" tIns="0" rIns="216000" bIns="0" rtlCol="0" anchor="t"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Further </a:t>
            </a:r>
            <a:r>
              <a:rPr lang="en-US" sz="2400" dirty="0"/>
              <a:t>benefits 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using the medium-voltage drivetrain technology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481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Availability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Low Part Count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err="1" smtClean="0"/>
              <a:t>Fuseless</a:t>
            </a:r>
            <a:r>
              <a:rPr lang="en-US" sz="1200" dirty="0" smtClean="0"/>
              <a:t>  Design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High MTBF</a:t>
            </a:r>
            <a:br>
              <a:rPr lang="en-US" sz="1200" dirty="0" smtClean="0"/>
            </a:br>
            <a:endParaRPr lang="en-US" sz="1200" dirty="0" smtClean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Less Maintenance</a:t>
            </a:r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 marL="92075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 smtClean="0"/>
          </a:p>
        </p:txBody>
      </p:sp>
      <p:sp>
        <p:nvSpPr>
          <p:cNvPr id="21" name="Freeform 20"/>
          <p:cNvSpPr/>
          <p:nvPr/>
        </p:nvSpPr>
        <p:spPr>
          <a:xfrm rot="5400000">
            <a:off x="1230230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5" name="Freeform 24"/>
          <p:cNvSpPr/>
          <p:nvPr/>
        </p:nvSpPr>
        <p:spPr>
          <a:xfrm rot="5400000">
            <a:off x="1227182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6" name="Freeform 25"/>
          <p:cNvSpPr/>
          <p:nvPr/>
        </p:nvSpPr>
        <p:spPr>
          <a:xfrm rot="5400000">
            <a:off x="1224134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7" name="Freeform 26"/>
          <p:cNvSpPr/>
          <p:nvPr/>
        </p:nvSpPr>
        <p:spPr>
          <a:xfrm rot="5400000">
            <a:off x="1221086" y="4436196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1" name="Oval 40"/>
          <p:cNvSpPr/>
          <p:nvPr/>
        </p:nvSpPr>
        <p:spPr>
          <a:xfrm>
            <a:off x="590375" y="1898130"/>
            <a:ext cx="1522476" cy="1522476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2461230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Size</a:t>
            </a:r>
            <a:r>
              <a:rPr lang="en-US" sz="1600" kern="1200" dirty="0" smtClean="0"/>
              <a:t/>
            </a:r>
            <a:br>
              <a:rPr lang="en-US" sz="1600" kern="1200" dirty="0" smtClean="0"/>
            </a:br>
            <a:r>
              <a:rPr lang="en-US" sz="1600" kern="1200" dirty="0" smtClean="0"/>
              <a:t/>
            </a:r>
            <a:br>
              <a:rPr lang="en-US" sz="1600" kern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High Power Density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Small Footprint</a:t>
            </a:r>
            <a:br>
              <a:rPr lang="en-US" sz="1200" dirty="0" smtClean="0"/>
            </a:br>
            <a:endParaRPr lang="en-US" sz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Tower Location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28" name="Freeform 27"/>
          <p:cNvSpPr/>
          <p:nvPr/>
        </p:nvSpPr>
        <p:spPr>
          <a:xfrm rot="5400000">
            <a:off x="3365382" y="3320628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29" name="Freeform 28"/>
          <p:cNvSpPr/>
          <p:nvPr/>
        </p:nvSpPr>
        <p:spPr>
          <a:xfrm rot="5400000">
            <a:off x="3362334" y="3692484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0" name="Freeform 29"/>
          <p:cNvSpPr/>
          <p:nvPr/>
        </p:nvSpPr>
        <p:spPr>
          <a:xfrm rot="5400000">
            <a:off x="335928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0" name="Oval 39"/>
          <p:cNvSpPr/>
          <p:nvPr/>
        </p:nvSpPr>
        <p:spPr>
          <a:xfrm>
            <a:off x="2725527" y="1898130"/>
            <a:ext cx="1522476" cy="1522476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597649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Efficiency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Efficient Semiconductors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Filterless Design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Low Cable Losses</a:t>
            </a: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902245" y="1955604"/>
            <a:ext cx="1465002" cy="1465002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 rot="5400000">
            <a:off x="5500739" y="3320627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3" name="Freeform 32"/>
          <p:cNvSpPr/>
          <p:nvPr/>
        </p:nvSpPr>
        <p:spPr>
          <a:xfrm rot="5400000">
            <a:off x="5497691" y="3692483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4" name="Freeform 33"/>
          <p:cNvSpPr/>
          <p:nvPr/>
        </p:nvSpPr>
        <p:spPr>
          <a:xfrm rot="5400000">
            <a:off x="5494643" y="4064339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7" name="Rectangle 46"/>
          <p:cNvSpPr/>
          <p:nvPr/>
        </p:nvSpPr>
        <p:spPr bwMode="gray">
          <a:xfrm>
            <a:off x="122753" y="1324290"/>
            <a:ext cx="8949791" cy="4957981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755834" y="1691640"/>
            <a:ext cx="2074193" cy="4399406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Cabling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Small Currents</a:t>
            </a:r>
            <a:br>
              <a:rPr lang="en-US" sz="1200" dirty="0" smtClean="0"/>
            </a:br>
            <a:endParaRPr lang="en-US" sz="1200" dirty="0" smtClean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/>
              <a:t>Savings on Cabling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Easy Tower Installation</a:t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19" name="Oval 18"/>
          <p:cNvSpPr/>
          <p:nvPr/>
        </p:nvSpPr>
        <p:spPr>
          <a:xfrm>
            <a:off x="7038665" y="1955604"/>
            <a:ext cx="1465002" cy="146500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 rot="5400000">
            <a:off x="7636096" y="3311482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37" name="Freeform 36"/>
          <p:cNvSpPr/>
          <p:nvPr/>
        </p:nvSpPr>
        <p:spPr>
          <a:xfrm rot="5400000">
            <a:off x="7628473" y="3687912"/>
            <a:ext cx="270203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2" name="Freeform 41"/>
          <p:cNvSpPr/>
          <p:nvPr/>
        </p:nvSpPr>
        <p:spPr>
          <a:xfrm rot="5400000">
            <a:off x="7636096" y="4064340"/>
            <a:ext cx="261055" cy="189925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  <p:sp>
        <p:nvSpPr>
          <p:cNvPr id="43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44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34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04" y="3495566"/>
            <a:ext cx="5174248" cy="270520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530874"/>
              </p:ext>
            </p:extLst>
          </p:nvPr>
        </p:nvGraphicFramePr>
        <p:xfrm>
          <a:off x="215902" y="1616855"/>
          <a:ext cx="8712198" cy="1467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4094"/>
                <a:gridCol w="629175"/>
                <a:gridCol w="629174"/>
                <a:gridCol w="612396"/>
                <a:gridCol w="595619"/>
                <a:gridCol w="620785"/>
                <a:gridCol w="780176"/>
                <a:gridCol w="790779"/>
              </a:tblGrid>
              <a:tr h="411632">
                <a:tc>
                  <a:txBody>
                    <a:bodyPr/>
                    <a:lstStyle/>
                    <a:p>
                      <a:pPr algn="l"/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4MW</a:t>
                      </a:r>
                      <a:r>
                        <a:rPr lang="en-US" sz="1400" baseline="30000" noProof="0" dirty="0" smtClean="0"/>
                        <a:t>1</a:t>
                      </a:r>
                      <a:endParaRPr lang="en-US" sz="1400" baseline="30000" noProof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5MW</a:t>
                      </a:r>
                      <a:r>
                        <a:rPr lang="en-US" sz="1400" baseline="30000" noProof="0" dirty="0" smtClean="0"/>
                        <a:t>2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6MW</a:t>
                      </a:r>
                      <a:r>
                        <a:rPr lang="en-US" sz="1400" baseline="30000" noProof="0" dirty="0" smtClean="0"/>
                        <a:t>2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7MW</a:t>
                      </a:r>
                      <a:r>
                        <a:rPr lang="en-US" sz="1400" baseline="30000" noProof="0" dirty="0" smtClean="0"/>
                        <a:t>2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8MW</a:t>
                      </a:r>
                      <a:r>
                        <a:rPr lang="en-US" sz="1400" baseline="30000" noProof="0" dirty="0" smtClean="0"/>
                        <a:t>2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10MW</a:t>
                      </a:r>
                      <a:r>
                        <a:rPr lang="en-US" sz="1400" baseline="30000" noProof="0" dirty="0" smtClean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12MW</a:t>
                      </a:r>
                      <a:r>
                        <a:rPr lang="en-US" sz="1400" baseline="30000" noProof="0" dirty="0" smtClean="0"/>
                        <a:t>2</a:t>
                      </a:r>
                    </a:p>
                  </a:txBody>
                  <a:tcPr anchor="ctr"/>
                </a:tc>
              </a:tr>
              <a:tr h="528033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 smtClean="0"/>
                        <a:t>Energy production MV drivetrain</a:t>
                      </a:r>
                      <a:r>
                        <a:rPr lang="en-US" sz="1400" baseline="0" noProof="0" dirty="0" smtClean="0"/>
                        <a:t> to grid </a:t>
                      </a:r>
                      <a:r>
                        <a:rPr lang="en-US" sz="1100" baseline="0" noProof="0" dirty="0" smtClean="0"/>
                        <a:t>[</a:t>
                      </a:r>
                      <a:r>
                        <a:rPr lang="en-US" sz="1100" baseline="0" noProof="0" dirty="0" err="1" smtClean="0"/>
                        <a:t>GWh</a:t>
                      </a:r>
                      <a:r>
                        <a:rPr lang="en-US" sz="1100" baseline="0" noProof="0" dirty="0" smtClean="0"/>
                        <a:t>/y]</a:t>
                      </a:r>
                      <a:endParaRPr lang="en-US" sz="1100" noProof="0" dirty="0"/>
                    </a:p>
                  </a:txBody>
                  <a:tcPr marR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18.3</a:t>
                      </a:r>
                      <a:endParaRPr lang="en-US" sz="1400" noProof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23.0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27.6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32.2</a:t>
                      </a:r>
                      <a:endParaRPr lang="en-US" sz="1400" noProof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37.6</a:t>
                      </a:r>
                      <a:endParaRPr lang="en-US" sz="1400" noProof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46.0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55.2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28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Discounted LCOE using MV drivetrain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[€</a:t>
                      </a:r>
                      <a:r>
                        <a:rPr lang="en-US" sz="11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ct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/kWh] </a:t>
                      </a:r>
                      <a:r>
                        <a:rPr lang="en-US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4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15.2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14.7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14.1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12.7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12.1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11.8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74966" y="3381861"/>
            <a:ext cx="2525085" cy="290117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indent="0" algn="ctr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540000" indent="-180000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2pPr>
            <a:lvl3pPr marL="900000" indent="-180000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latin typeface="Arial" pitchFamily="34" charset="0"/>
                <a:cs typeface="Arial" pitchFamily="34" charset="0"/>
              </a:defRPr>
            </a:lvl3pPr>
            <a:lvl4pPr marL="0" marR="0" indent="0" fontAlgn="auto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>
                <a:latin typeface="Arial" pitchFamily="34" charset="0"/>
                <a:cs typeface="Arial" pitchFamily="34" charset="0"/>
              </a:defRPr>
            </a:lvl4pPr>
            <a:lvl5pPr marL="0" marR="0" indent="0" fontAlgn="auto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b="1">
                <a:latin typeface="Arial" pitchFamily="34" charset="0"/>
                <a:cs typeface="Arial" pitchFamily="34" charset="0"/>
              </a:defRPr>
            </a:lvl5pPr>
            <a:lvl6pPr marL="0" indent="0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b="1" baseline="0">
                <a:solidFill>
                  <a:schemeClr val="accent1"/>
                </a:solidFill>
              </a:defRPr>
            </a:lvl6pPr>
            <a:lvl7pPr marL="0" indent="0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baseline="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 smtClean="0"/>
              <a:t>Using a medium-voltage drivetrain technology  cause a substantial lowering of LCOE in large </a:t>
            </a:r>
            <a:r>
              <a:rPr lang="en-US" dirty="0"/>
              <a:t>scale offshore wind </a:t>
            </a:r>
            <a:r>
              <a:rPr lang="en-US" dirty="0" smtClean="0"/>
              <a:t>power generator</a:t>
            </a:r>
            <a:endParaRPr lang="en-US" sz="1200" dirty="0" smtClean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12117" y="3381861"/>
            <a:ext cx="8712195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87531" y="3247951"/>
            <a:ext cx="0" cy="290822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oval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Isosceles Triangle 10"/>
          <p:cNvSpPr/>
          <p:nvPr/>
        </p:nvSpPr>
        <p:spPr>
          <a:xfrm rot="5400000">
            <a:off x="5536194" y="4724431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1607" y="1424881"/>
            <a:ext cx="4612371" cy="14581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r">
              <a:buClr>
                <a:schemeClr val="tx2"/>
              </a:buClr>
              <a:buSzPct val="70000"/>
            </a:pPr>
            <a:r>
              <a:rPr lang="en-US" sz="7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700" dirty="0" smtClean="0">
                <a:latin typeface="Arial" pitchFamily="34" charset="0"/>
                <a:cs typeface="Arial" pitchFamily="34" charset="0"/>
              </a:rPr>
              <a:t>) 3L/4.1kV converter with med.-speed PMG; </a:t>
            </a:r>
            <a:r>
              <a:rPr lang="en-US" sz="7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7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700" dirty="0">
                <a:latin typeface="Arial" pitchFamily="34" charset="0"/>
                <a:cs typeface="Arial" pitchFamily="34" charset="0"/>
              </a:rPr>
              <a:t>3L/3.3kV converter with med.-speed PMG </a:t>
            </a:r>
            <a:r>
              <a:rPr lang="en-US" sz="700" dirty="0" smtClean="0"/>
              <a:t>; </a:t>
            </a:r>
            <a:r>
              <a:rPr lang="en-US" sz="700" baseline="30000" dirty="0" smtClean="0"/>
              <a:t>3</a:t>
            </a:r>
            <a:r>
              <a:rPr lang="en-US" sz="700" dirty="0" smtClean="0"/>
              <a:t>) Based on German FIT</a:t>
            </a:r>
            <a:endParaRPr lang="en-US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ubtitle 3"/>
          <p:cNvSpPr txBox="1">
            <a:spLocks/>
          </p:cNvSpPr>
          <p:nvPr/>
        </p:nvSpPr>
        <p:spPr bwMode="gray">
          <a:xfrm>
            <a:off x="1" y="661386"/>
            <a:ext cx="9143999" cy="6120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198000" tIns="0" rIns="21600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baseline="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SzPct val="70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dirty="0"/>
              <a:t>Result of ABB’s drivetrain </a:t>
            </a:r>
            <a:r>
              <a:rPr lang="en-US" sz="2400" dirty="0" smtClean="0"/>
              <a:t>study:</a:t>
            </a:r>
            <a:br>
              <a:rPr lang="en-US" sz="2400" dirty="0" smtClean="0"/>
            </a:br>
            <a:r>
              <a:rPr lang="en-US" sz="2400" dirty="0" smtClean="0"/>
              <a:t>MV drivetrains provide more energy to grid and lowering LCOE</a:t>
            </a:r>
            <a:br>
              <a:rPr lang="en-US" sz="2400" dirty="0" smtClean="0"/>
            </a:b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 bwMode="gray">
          <a:xfrm>
            <a:off x="1" y="0"/>
            <a:ext cx="9144000" cy="720000"/>
          </a:xfrm>
          <a:prstGeom prst="rect">
            <a:avLst/>
          </a:prstGeom>
        </p:spPr>
        <p:txBody>
          <a:bodyPr vert="horz" lIns="187200" tIns="313200" rIns="216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err="1" smtClean="0"/>
              <a:t>Frequ</a:t>
            </a:r>
            <a:r>
              <a:rPr lang="en-US" dirty="0" smtClean="0"/>
              <a:t>.-Converters in Wind. A technical Boon or Bane?</a:t>
            </a:r>
            <a:endParaRPr lang="en-US" dirty="0"/>
          </a:p>
        </p:txBody>
      </p:sp>
      <p:sp>
        <p:nvSpPr>
          <p:cNvPr id="15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16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37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C:\Users\CNCHZHU3\Desktop\win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310" y="1680772"/>
            <a:ext cx="8545041" cy="3402012"/>
          </a:xfrm>
          <a:prstGeom prst="rect">
            <a:avLst/>
          </a:prstGeom>
          <a:noFill/>
        </p:spPr>
      </p:pic>
      <p:sp>
        <p:nvSpPr>
          <p:cNvPr id="13325" name="Line 15"/>
          <p:cNvSpPr>
            <a:spLocks noChangeShapeType="1"/>
          </p:cNvSpPr>
          <p:nvPr/>
        </p:nvSpPr>
        <p:spPr bwMode="auto">
          <a:xfrm>
            <a:off x="1673331" y="4176448"/>
            <a:ext cx="582612" cy="3873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15"/>
          <p:cNvSpPr>
            <a:spLocks noChangeShapeType="1"/>
          </p:cNvSpPr>
          <p:nvPr/>
        </p:nvSpPr>
        <p:spPr bwMode="auto">
          <a:xfrm flipH="1">
            <a:off x="679556" y="4563798"/>
            <a:ext cx="215900" cy="1365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Line 15"/>
          <p:cNvSpPr>
            <a:spLocks noChangeShapeType="1"/>
          </p:cNvSpPr>
          <p:nvPr/>
        </p:nvSpPr>
        <p:spPr bwMode="auto">
          <a:xfrm flipH="1" flipV="1">
            <a:off x="916093" y="4073260"/>
            <a:ext cx="268288" cy="2095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4" name="Text Box 26"/>
          <p:cNvSpPr txBox="1">
            <a:spLocks noChangeArrowheads="1"/>
          </p:cNvSpPr>
          <p:nvPr/>
        </p:nvSpPr>
        <p:spPr bwMode="auto">
          <a:xfrm>
            <a:off x="1363768" y="4686035"/>
            <a:ext cx="8223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solidFill>
                  <a:srgbClr val="000099"/>
                </a:solidFill>
              </a:rPr>
              <a:t>Generators</a:t>
            </a:r>
          </a:p>
        </p:txBody>
      </p:sp>
      <p:sp>
        <p:nvSpPr>
          <p:cNvPr id="13345" name="Line 15"/>
          <p:cNvSpPr>
            <a:spLocks noChangeShapeType="1"/>
          </p:cNvSpPr>
          <p:nvPr/>
        </p:nvSpPr>
        <p:spPr bwMode="auto">
          <a:xfrm>
            <a:off x="1374881" y="4460610"/>
            <a:ext cx="288925" cy="1762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6" name="Text Box 15"/>
          <p:cNvSpPr txBox="1">
            <a:spLocks noChangeArrowheads="1"/>
          </p:cNvSpPr>
          <p:nvPr/>
        </p:nvSpPr>
        <p:spPr bwMode="auto">
          <a:xfrm>
            <a:off x="11996738" y="7769225"/>
            <a:ext cx="1370012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endParaRPr lang="en-US" sz="1200"/>
          </a:p>
          <a:p>
            <a:pPr algn="ctr" eaLnBrk="0" hangingPunct="0">
              <a:lnSpc>
                <a:spcPct val="90000"/>
              </a:lnSpc>
            </a:pPr>
            <a:endParaRPr lang="en-US" sz="1200"/>
          </a:p>
          <a:p>
            <a:pPr algn="ctr" eaLnBrk="0" hangingPunct="0">
              <a:lnSpc>
                <a:spcPct val="90000"/>
              </a:lnSpc>
            </a:pPr>
            <a:r>
              <a:rPr lang="en-US" sz="1200" i="1"/>
              <a:t> </a:t>
            </a:r>
          </a:p>
        </p:txBody>
      </p:sp>
      <p:sp>
        <p:nvSpPr>
          <p:cNvPr id="13354" name="Text Box 22"/>
          <p:cNvSpPr txBox="1">
            <a:spLocks noChangeArrowheads="1"/>
          </p:cNvSpPr>
          <p:nvPr/>
        </p:nvSpPr>
        <p:spPr bwMode="auto">
          <a:xfrm>
            <a:off x="10750550" y="7489825"/>
            <a:ext cx="1262063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1200"/>
          </a:p>
        </p:txBody>
      </p:sp>
      <p:pic>
        <p:nvPicPr>
          <p:cNvPr id="51" name="Bild 41" descr="Bildschirmfoto 2012-01-24 um 19.56.17.png"/>
          <p:cNvPicPr>
            <a:picLocks noChangeAspect="1"/>
          </p:cNvPicPr>
          <p:nvPr/>
        </p:nvPicPr>
        <p:blipFill>
          <a:blip r:embed="rId5" cstate="print"/>
          <a:srcRect l="8910" t="20979" r="27239" b="16529"/>
          <a:stretch>
            <a:fillRect/>
          </a:stretch>
        </p:blipFill>
        <p:spPr bwMode="auto">
          <a:xfrm>
            <a:off x="290001" y="3332619"/>
            <a:ext cx="2318308" cy="174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Line 15"/>
          <p:cNvSpPr>
            <a:spLocks noChangeShapeType="1"/>
          </p:cNvSpPr>
          <p:nvPr/>
        </p:nvSpPr>
        <p:spPr bwMode="auto">
          <a:xfrm flipH="1">
            <a:off x="479624" y="4645540"/>
            <a:ext cx="166653" cy="202053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257027" y="4827745"/>
            <a:ext cx="11731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Transformers</a:t>
            </a:r>
            <a:endParaRPr lang="en-US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341011" y="3635684"/>
            <a:ext cx="8917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Converters</a:t>
            </a:r>
            <a:endParaRPr lang="en-US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1374146" y="4530793"/>
            <a:ext cx="10081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Generators</a:t>
            </a: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1241533" y="4465833"/>
            <a:ext cx="188656" cy="13083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V="1">
            <a:off x="1792394" y="3586468"/>
            <a:ext cx="393699" cy="289148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15"/>
          <p:cNvSpPr>
            <a:spLocks noChangeShapeType="1"/>
          </p:cNvSpPr>
          <p:nvPr/>
        </p:nvSpPr>
        <p:spPr bwMode="auto">
          <a:xfrm flipH="1" flipV="1">
            <a:off x="895456" y="3872030"/>
            <a:ext cx="116938" cy="261391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187402" y="3412255"/>
            <a:ext cx="16224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PLC</a:t>
            </a:r>
            <a:endParaRPr lang="en-US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>
            <a:off x="2255942" y="3936732"/>
            <a:ext cx="152177" cy="346078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2160218" y="4240556"/>
            <a:ext cx="8223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Motors</a:t>
            </a:r>
            <a:endParaRPr lang="en-US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2" name="Straight Arrow Connector 51"/>
          <p:cNvCxnSpPr>
            <a:cxnSpLocks noChangeShapeType="1"/>
            <a:stCxn id="36" idx="1"/>
          </p:cNvCxnSpPr>
          <p:nvPr/>
        </p:nvCxnSpPr>
        <p:spPr bwMode="auto">
          <a:xfrm flipH="1">
            <a:off x="1596418" y="4916623"/>
            <a:ext cx="518764" cy="49182"/>
          </a:xfrm>
          <a:prstGeom prst="straightConnector1">
            <a:avLst/>
          </a:prstGeom>
          <a:noFill/>
          <a:ln w="9525" algn="ctr">
            <a:solidFill>
              <a:srgbClr val="FF9900"/>
            </a:solidFill>
            <a:round/>
            <a:headEnd/>
            <a:tailEnd type="oval" w="med" len="med"/>
          </a:ln>
        </p:spPr>
      </p:cxn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2115182" y="4793512"/>
            <a:ext cx="9361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Switchgears</a:t>
            </a:r>
            <a:endParaRPr lang="en-US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>
            <a:off x="5760338" y="4849517"/>
            <a:ext cx="428166" cy="84168"/>
          </a:xfrm>
          <a:prstGeom prst="line">
            <a:avLst/>
          </a:prstGeom>
          <a:noFill/>
          <a:ln w="3175">
            <a:solidFill>
              <a:srgbClr val="FFC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15"/>
          <p:cNvSpPr>
            <a:spLocks noChangeShapeType="1"/>
          </p:cNvSpPr>
          <p:nvPr/>
        </p:nvSpPr>
        <p:spPr bwMode="auto">
          <a:xfrm flipH="1" flipV="1">
            <a:off x="3412345" y="3934219"/>
            <a:ext cx="119129" cy="415637"/>
          </a:xfrm>
          <a:prstGeom prst="line">
            <a:avLst/>
          </a:prstGeom>
          <a:noFill/>
          <a:ln w="3175">
            <a:solidFill>
              <a:srgbClr val="FFC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2825417" y="3380221"/>
            <a:ext cx="176339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en-US" sz="1000" b="1" dirty="0" smtClean="0">
                <a:solidFill>
                  <a:srgbClr val="000099"/>
                </a:solidFill>
              </a:rPr>
              <a:t>Communication </a:t>
            </a:r>
          </a:p>
          <a:p>
            <a:pPr eaLnBrk="0" hangingPunct="0">
              <a:buNone/>
            </a:pPr>
            <a:r>
              <a:rPr lang="en-US" sz="1000" b="1" dirty="0" smtClean="0">
                <a:solidFill>
                  <a:srgbClr val="000099"/>
                </a:solidFill>
              </a:rPr>
              <a:t>Solutions, wind </a:t>
            </a:r>
          </a:p>
          <a:p>
            <a:pPr eaLnBrk="0" hangingPunct="0">
              <a:buNone/>
            </a:pPr>
            <a:r>
              <a:rPr lang="en-US" sz="1000" b="1" dirty="0" smtClean="0">
                <a:solidFill>
                  <a:srgbClr val="000099"/>
                </a:solidFill>
              </a:rPr>
              <a:t>power plant control</a:t>
            </a:r>
            <a:endParaRPr lang="en-US" sz="1000" b="1" dirty="0">
              <a:solidFill>
                <a:srgbClr val="000099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923060" y="3407288"/>
            <a:ext cx="1602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sv-SE" sz="1000" b="1" dirty="0" smtClean="0">
                <a:solidFill>
                  <a:schemeClr val="tx2"/>
                </a:solidFill>
              </a:rPr>
              <a:t>HVDC Light</a:t>
            </a:r>
          </a:p>
          <a:p>
            <a:pPr eaLnBrk="0" hangingPunct="0">
              <a:buNone/>
            </a:pPr>
            <a:r>
              <a:rPr lang="sv-SE" sz="1000" b="1" dirty="0" smtClean="0">
                <a:solidFill>
                  <a:schemeClr val="tx2"/>
                </a:solidFill>
              </a:rPr>
              <a:t>HVDC cables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46" name="Line 15"/>
          <p:cNvSpPr>
            <a:spLocks noChangeShapeType="1"/>
          </p:cNvSpPr>
          <p:nvPr/>
        </p:nvSpPr>
        <p:spPr bwMode="auto">
          <a:xfrm flipV="1">
            <a:off x="5869513" y="2392529"/>
            <a:ext cx="661068" cy="603161"/>
          </a:xfrm>
          <a:prstGeom prst="line">
            <a:avLst/>
          </a:prstGeom>
          <a:noFill/>
          <a:ln w="3175">
            <a:solidFill>
              <a:srgbClr val="FFC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6174814" y="4536092"/>
            <a:ext cx="121901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en-US" sz="1000" b="1" dirty="0" smtClean="0">
                <a:solidFill>
                  <a:srgbClr val="000099"/>
                </a:solidFill>
              </a:rPr>
              <a:t>Substation for  onshore wind power plants</a:t>
            </a:r>
            <a:endParaRPr lang="en-US" sz="1000" b="1" dirty="0">
              <a:solidFill>
                <a:srgbClr val="000099"/>
              </a:solidFill>
            </a:endParaRPr>
          </a:p>
        </p:txBody>
      </p:sp>
      <p:sp>
        <p:nvSpPr>
          <p:cNvPr id="48" name="Line 15"/>
          <p:cNvSpPr>
            <a:spLocks noChangeShapeType="1"/>
          </p:cNvSpPr>
          <p:nvPr/>
        </p:nvSpPr>
        <p:spPr bwMode="auto">
          <a:xfrm>
            <a:off x="6315250" y="3043977"/>
            <a:ext cx="26383" cy="388389"/>
          </a:xfrm>
          <a:prstGeom prst="line">
            <a:avLst/>
          </a:prstGeom>
          <a:noFill/>
          <a:ln w="3175">
            <a:solidFill>
              <a:srgbClr val="FFC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 flipV="1">
            <a:off x="5238177" y="2378341"/>
            <a:ext cx="199179" cy="344031"/>
          </a:xfrm>
          <a:prstGeom prst="line">
            <a:avLst/>
          </a:prstGeom>
          <a:noFill/>
          <a:ln w="3175">
            <a:solidFill>
              <a:srgbClr val="FFC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15"/>
          <p:cNvSpPr>
            <a:spLocks noChangeShapeType="1"/>
          </p:cNvSpPr>
          <p:nvPr/>
        </p:nvSpPr>
        <p:spPr bwMode="auto">
          <a:xfrm flipV="1">
            <a:off x="2208527" y="2865914"/>
            <a:ext cx="288030" cy="167258"/>
          </a:xfrm>
          <a:prstGeom prst="line">
            <a:avLst/>
          </a:prstGeom>
          <a:noFill/>
          <a:ln w="3175">
            <a:solidFill>
              <a:srgbClr val="FFC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" name="Line 15"/>
          <p:cNvSpPr>
            <a:spLocks noChangeShapeType="1"/>
          </p:cNvSpPr>
          <p:nvPr/>
        </p:nvSpPr>
        <p:spPr bwMode="auto">
          <a:xfrm flipH="1">
            <a:off x="1183983" y="2646080"/>
            <a:ext cx="190897" cy="148299"/>
          </a:xfrm>
          <a:prstGeom prst="line">
            <a:avLst/>
          </a:prstGeom>
          <a:noFill/>
          <a:ln w="3175">
            <a:solidFill>
              <a:srgbClr val="FFC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91310" y="2795636"/>
            <a:ext cx="1602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sv-SE" sz="1000" b="1" dirty="0" smtClean="0">
                <a:solidFill>
                  <a:schemeClr val="tx2"/>
                </a:solidFill>
              </a:rPr>
              <a:t>Offshore HVDC converter station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54" name="Line 15"/>
          <p:cNvSpPr>
            <a:spLocks noChangeShapeType="1"/>
          </p:cNvSpPr>
          <p:nvPr/>
        </p:nvSpPr>
        <p:spPr bwMode="auto">
          <a:xfrm flipH="1">
            <a:off x="4334905" y="2592800"/>
            <a:ext cx="396843" cy="273114"/>
          </a:xfrm>
          <a:prstGeom prst="line">
            <a:avLst/>
          </a:prstGeom>
          <a:noFill/>
          <a:ln w="3175">
            <a:solidFill>
              <a:srgbClr val="FFC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909790" y="2826318"/>
            <a:ext cx="1018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sv-SE" sz="1000" b="1" dirty="0" smtClean="0">
                <a:solidFill>
                  <a:schemeClr val="tx2"/>
                </a:solidFill>
              </a:rPr>
              <a:t>Offshore AC substation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1406014" y="2211696"/>
            <a:ext cx="608306" cy="0"/>
          </a:xfrm>
          <a:prstGeom prst="line">
            <a:avLst/>
          </a:prstGeom>
          <a:noFill/>
          <a:ln w="3175">
            <a:solidFill>
              <a:srgbClr val="FFC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055916" y="1962222"/>
            <a:ext cx="1432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sv-SE" sz="1000" b="1" dirty="0" smtClean="0">
                <a:solidFill>
                  <a:schemeClr val="tx2"/>
                </a:solidFill>
              </a:rPr>
              <a:t>Collection grid products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126419" y="2146308"/>
            <a:ext cx="16021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sv-SE" sz="1000" b="1" dirty="0" smtClean="0">
                <a:solidFill>
                  <a:schemeClr val="tx2"/>
                </a:solidFill>
              </a:rPr>
              <a:t>HVAC cables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356650" y="4494886"/>
            <a:ext cx="15806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sv-SE" sz="1000" b="1" dirty="0" smtClean="0">
                <a:solidFill>
                  <a:schemeClr val="tx2"/>
                </a:solidFill>
              </a:rPr>
              <a:t>Control and network </a:t>
            </a:r>
          </a:p>
          <a:p>
            <a:pPr eaLnBrk="0" hangingPunct="0">
              <a:buNone/>
            </a:pPr>
            <a:r>
              <a:rPr lang="sv-SE" sz="1000" b="1" dirty="0" smtClean="0">
                <a:solidFill>
                  <a:schemeClr val="tx2"/>
                </a:solidFill>
              </a:rPr>
              <a:t>management: SCADA, </a:t>
            </a:r>
          </a:p>
          <a:p>
            <a:pPr eaLnBrk="0" hangingPunct="0">
              <a:buNone/>
            </a:pPr>
            <a:r>
              <a:rPr lang="sv-SE" sz="1000" b="1" dirty="0" smtClean="0">
                <a:solidFill>
                  <a:schemeClr val="tx2"/>
                </a:solidFill>
              </a:rPr>
              <a:t>EMS, GMS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436143" y="2661779"/>
            <a:ext cx="16021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sv-SE" sz="1000" b="1" dirty="0" smtClean="0">
                <a:solidFill>
                  <a:schemeClr val="tx2"/>
                </a:solidFill>
              </a:rPr>
              <a:t>HVDC cables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62" name="Line 15"/>
          <p:cNvSpPr>
            <a:spLocks noChangeShapeType="1"/>
          </p:cNvSpPr>
          <p:nvPr/>
        </p:nvSpPr>
        <p:spPr bwMode="auto">
          <a:xfrm flipV="1">
            <a:off x="4928400" y="1962221"/>
            <a:ext cx="309777" cy="184087"/>
          </a:xfrm>
          <a:prstGeom prst="line">
            <a:avLst/>
          </a:prstGeom>
          <a:noFill/>
          <a:ln w="3175">
            <a:solidFill>
              <a:srgbClr val="FFC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928400" y="1756071"/>
            <a:ext cx="16021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sv-SE" sz="1000" b="1" dirty="0" smtClean="0">
                <a:solidFill>
                  <a:schemeClr val="tx2"/>
                </a:solidFill>
              </a:rPr>
              <a:t>Asset management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64" name="Line 15"/>
          <p:cNvSpPr>
            <a:spLocks noChangeShapeType="1"/>
          </p:cNvSpPr>
          <p:nvPr/>
        </p:nvSpPr>
        <p:spPr bwMode="auto">
          <a:xfrm>
            <a:off x="6925462" y="4356490"/>
            <a:ext cx="431188" cy="224770"/>
          </a:xfrm>
          <a:prstGeom prst="line">
            <a:avLst/>
          </a:prstGeom>
          <a:noFill/>
          <a:ln w="3175">
            <a:solidFill>
              <a:srgbClr val="FFC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6296552" y="1858276"/>
            <a:ext cx="17281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000" b="1" dirty="0" smtClean="0">
                <a:solidFill>
                  <a:schemeClr val="tx2"/>
                </a:solidFill>
              </a:rPr>
              <a:t>Substation automation and p</a:t>
            </a:r>
            <a:r>
              <a:rPr lang="en-US" sz="1000" b="1" dirty="0" smtClean="0">
                <a:solidFill>
                  <a:srgbClr val="000099"/>
                </a:solidFill>
              </a:rPr>
              <a:t>ower quality optimization solutions </a:t>
            </a:r>
            <a:endParaRPr lang="en-US" sz="1000" b="1" dirty="0" smtClean="0">
              <a:solidFill>
                <a:schemeClr val="tx2"/>
              </a:solidFill>
            </a:endParaRPr>
          </a:p>
          <a:p>
            <a:pPr eaLnBrk="0" hangingPunct="0">
              <a:buNone/>
            </a:pPr>
            <a:endParaRPr lang="en-US" sz="1000" b="1" dirty="0">
              <a:solidFill>
                <a:srgbClr val="000099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48858" y="5773935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sv-SE" sz="800" b="1" dirty="0" smtClean="0">
                <a:solidFill>
                  <a:schemeClr val="tx2"/>
                </a:solidFill>
              </a:rPr>
              <a:t>EMS: </a:t>
            </a:r>
            <a:r>
              <a:rPr lang="sv-SE" sz="800" dirty="0" smtClean="0">
                <a:solidFill>
                  <a:schemeClr val="tx2"/>
                </a:solidFill>
              </a:rPr>
              <a:t>Energy Management System</a:t>
            </a:r>
          </a:p>
          <a:p>
            <a:pPr eaLnBrk="0" hangingPunct="0">
              <a:buNone/>
            </a:pPr>
            <a:r>
              <a:rPr lang="sv-SE" sz="800" b="1" dirty="0" smtClean="0">
                <a:solidFill>
                  <a:schemeClr val="tx2"/>
                </a:solidFill>
              </a:rPr>
              <a:t>GMS: </a:t>
            </a:r>
            <a:r>
              <a:rPr lang="sv-SE" sz="800" dirty="0" smtClean="0">
                <a:solidFill>
                  <a:schemeClr val="tx2"/>
                </a:solidFill>
              </a:rPr>
              <a:t>Generation Mangement System</a:t>
            </a:r>
            <a:endParaRPr lang="en-US" sz="800" dirty="0" smtClean="0">
              <a:solidFill>
                <a:schemeClr val="tx2"/>
              </a:solidFill>
            </a:endParaRPr>
          </a:p>
          <a:p>
            <a:r>
              <a:rPr lang="sv-SE" sz="800" b="1" dirty="0" smtClean="0">
                <a:solidFill>
                  <a:schemeClr val="tx2"/>
                </a:solidFill>
              </a:rPr>
              <a:t>HVAC: </a:t>
            </a:r>
            <a:r>
              <a:rPr lang="sv-SE" sz="800" dirty="0" smtClean="0">
                <a:solidFill>
                  <a:schemeClr val="tx2"/>
                </a:solidFill>
              </a:rPr>
              <a:t>High-voltage Alternating Current</a:t>
            </a:r>
          </a:p>
        </p:txBody>
      </p:sp>
      <p:sp>
        <p:nvSpPr>
          <p:cNvPr id="67" name="Subtitle 3"/>
          <p:cNvSpPr txBox="1">
            <a:spLocks/>
          </p:cNvSpPr>
          <p:nvPr/>
        </p:nvSpPr>
        <p:spPr bwMode="gray">
          <a:xfrm>
            <a:off x="1" y="661386"/>
            <a:ext cx="9143999" cy="6120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198000" tIns="0" rIns="21600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baseline="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SzPct val="70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dirty="0">
                <a:cs typeface="Arial" charset="0"/>
              </a:rPr>
              <a:t>ABB deliveries from A to Z into the wind </a:t>
            </a:r>
            <a:r>
              <a:rPr lang="en-US" sz="2400" dirty="0" smtClean="0">
                <a:cs typeface="Arial" charset="0"/>
              </a:rPr>
              <a:t>industry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68" name="Title 2"/>
          <p:cNvSpPr txBox="1">
            <a:spLocks/>
          </p:cNvSpPr>
          <p:nvPr/>
        </p:nvSpPr>
        <p:spPr bwMode="gray">
          <a:xfrm>
            <a:off x="1" y="0"/>
            <a:ext cx="9144000" cy="720000"/>
          </a:xfrm>
          <a:prstGeom prst="rect">
            <a:avLst/>
          </a:prstGeom>
        </p:spPr>
        <p:txBody>
          <a:bodyPr vert="horz" lIns="187200" tIns="313200" rIns="216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err="1" smtClean="0"/>
              <a:t>Frequ</a:t>
            </a:r>
            <a:r>
              <a:rPr lang="en-US" dirty="0" smtClean="0"/>
              <a:t>.-Converters in Wind. A technical Boon or Bane?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2701093" y="5773935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800" b="1" dirty="0" smtClean="0">
                <a:solidFill>
                  <a:schemeClr val="tx2"/>
                </a:solidFill>
              </a:rPr>
              <a:t>HVDC: </a:t>
            </a:r>
            <a:r>
              <a:rPr lang="sv-SE" sz="800" dirty="0" smtClean="0">
                <a:solidFill>
                  <a:schemeClr val="tx2"/>
                </a:solidFill>
              </a:rPr>
              <a:t>High-voltage Direct Current</a:t>
            </a:r>
          </a:p>
          <a:p>
            <a:r>
              <a:rPr lang="sv-SE" sz="800" b="1" dirty="0" smtClean="0">
                <a:solidFill>
                  <a:schemeClr val="tx2"/>
                </a:solidFill>
              </a:rPr>
              <a:t>PLC: </a:t>
            </a:r>
            <a:r>
              <a:rPr lang="en-US" sz="800" dirty="0" smtClean="0">
                <a:solidFill>
                  <a:schemeClr val="tx2"/>
                </a:solidFill>
              </a:rPr>
              <a:t>Programmable Logic Controller</a:t>
            </a:r>
            <a:endParaRPr lang="sv-SE" sz="800" dirty="0" smtClean="0">
              <a:solidFill>
                <a:schemeClr val="tx2"/>
              </a:solidFill>
            </a:endParaRPr>
          </a:p>
          <a:p>
            <a:pPr eaLnBrk="0" hangingPunct="0">
              <a:buNone/>
            </a:pPr>
            <a:r>
              <a:rPr lang="sv-SE" sz="800" b="1" dirty="0" smtClean="0">
                <a:solidFill>
                  <a:schemeClr val="tx2"/>
                </a:solidFill>
              </a:rPr>
              <a:t>SCADA: </a:t>
            </a:r>
            <a:r>
              <a:rPr lang="en-US" sz="800" dirty="0" smtClean="0">
                <a:solidFill>
                  <a:schemeClr val="tx2"/>
                </a:solidFill>
              </a:rPr>
              <a:t>Supervisory Control And Data Acquisition</a:t>
            </a:r>
            <a:endParaRPr lang="sv-SE" sz="800" dirty="0" smtClean="0">
              <a:solidFill>
                <a:schemeClr val="tx2"/>
              </a:solidFill>
            </a:endParaRPr>
          </a:p>
        </p:txBody>
      </p:sp>
      <p:sp>
        <p:nvSpPr>
          <p:cNvPr id="70" name="Line 15"/>
          <p:cNvSpPr>
            <a:spLocks noChangeShapeType="1"/>
          </p:cNvSpPr>
          <p:nvPr/>
        </p:nvSpPr>
        <p:spPr bwMode="auto">
          <a:xfrm flipH="1">
            <a:off x="2627688" y="4529616"/>
            <a:ext cx="814511" cy="67046"/>
          </a:xfrm>
          <a:prstGeom prst="line">
            <a:avLst/>
          </a:prstGeom>
          <a:noFill/>
          <a:ln w="3175">
            <a:solidFill>
              <a:srgbClr val="FFC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72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977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Frequ</a:t>
            </a:r>
            <a:r>
              <a:rPr lang="en-US" dirty="0"/>
              <a:t>.-Converters in Wind. A technical Boon or Bane?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Positive aspects of power generation </a:t>
            </a:r>
            <a:r>
              <a:rPr lang="en-US" u="sng" dirty="0" smtClean="0"/>
              <a:t>w/o</a:t>
            </a:r>
            <a:r>
              <a:rPr lang="en-US" dirty="0" smtClean="0"/>
              <a:t> frequency converters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err="1" smtClean="0"/>
              <a:t>WindEurope</a:t>
            </a:r>
            <a:r>
              <a:rPr lang="en-US" dirty="0" smtClean="0"/>
              <a:t> Summit 2016 | Hamburg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62098"/>
              </p:ext>
            </p:extLst>
          </p:nvPr>
        </p:nvGraphicFramePr>
        <p:xfrm>
          <a:off x="337723" y="1699491"/>
          <a:ext cx="8481040" cy="2540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3942"/>
                <a:gridCol w="1202208"/>
                <a:gridCol w="4034890"/>
              </a:tblGrid>
              <a:tr h="185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Aspect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Reason</a:t>
                      </a:r>
                    </a:p>
                  </a:txBody>
                  <a:tcPr/>
                </a:tc>
              </a:tr>
              <a:tr h="150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Complexity of power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kern="1200" noProof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  <a:endParaRPr lang="en-US" sz="1200" b="1" kern="1200" noProof="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No converter,</a:t>
                      </a:r>
                      <a:r>
                        <a:rPr lang="en-US" sz="1200" baseline="0" noProof="0" dirty="0" smtClean="0"/>
                        <a:t> no converter control</a:t>
                      </a:r>
                    </a:p>
                    <a:p>
                      <a:endParaRPr lang="en-US" sz="1200" noProof="0" dirty="0"/>
                    </a:p>
                  </a:txBody>
                  <a:tcPr/>
                </a:tc>
              </a:tr>
              <a:tr h="4623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CAPEX / OPEX cost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noProof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  <a:p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No purchasing and maintenance cost of converter</a:t>
                      </a:r>
                    </a:p>
                  </a:txBody>
                  <a:tcPr/>
                </a:tc>
              </a:tr>
              <a:tr h="3642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Availability</a:t>
                      </a:r>
                    </a:p>
                    <a:p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noProof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No converter</a:t>
                      </a:r>
                      <a:r>
                        <a:rPr lang="en-US" sz="1200" baseline="0" noProof="0" dirty="0" smtClean="0"/>
                        <a:t> = no converter failures</a:t>
                      </a:r>
                      <a:endParaRPr lang="en-US" sz="12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Losses in drivetrain </a:t>
                      </a:r>
                    </a:p>
                    <a:p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noProof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  <a:p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No converter</a:t>
                      </a:r>
                      <a:r>
                        <a:rPr lang="en-US" sz="1200" baseline="0" noProof="0" dirty="0" smtClean="0"/>
                        <a:t> = no converter losses</a:t>
                      </a:r>
                      <a:endParaRPr lang="en-US" sz="1200" noProof="0" dirty="0" smtClean="0"/>
                    </a:p>
                    <a:p>
                      <a:endParaRPr lang="en-US" sz="12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Creation of harmonics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kern="1200" noProof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  <a:endParaRPr lang="en-US" sz="1200" b="1" kern="1200" noProof="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No converter = no harmonics creation</a:t>
                      </a:r>
                      <a:endParaRPr lang="en-US" sz="1200" noProof="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406931" y="4688202"/>
            <a:ext cx="8343297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Isosceles Triangle 8"/>
          <p:cNvSpPr/>
          <p:nvPr/>
        </p:nvSpPr>
        <p:spPr>
          <a:xfrm rot="10800000">
            <a:off x="3808011" y="4659975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505118" y="4973534"/>
            <a:ext cx="6425077" cy="7399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Traditional power generation reach good LCOE levels and grid code compliance without utilizing frequency converters. 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6" name="Text Box 15"/>
          <p:cNvSpPr txBox="1">
            <a:spLocks noChangeArrowheads="1"/>
          </p:cNvSpPr>
          <p:nvPr/>
        </p:nvSpPr>
        <p:spPr bwMode="auto">
          <a:xfrm>
            <a:off x="11996738" y="7769225"/>
            <a:ext cx="1370012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endParaRPr lang="en-US" sz="1200"/>
          </a:p>
          <a:p>
            <a:pPr algn="ctr" eaLnBrk="0" hangingPunct="0">
              <a:lnSpc>
                <a:spcPct val="90000"/>
              </a:lnSpc>
            </a:pPr>
            <a:endParaRPr lang="en-US" sz="1200"/>
          </a:p>
          <a:p>
            <a:pPr algn="ctr" eaLnBrk="0" hangingPunct="0">
              <a:lnSpc>
                <a:spcPct val="90000"/>
              </a:lnSpc>
            </a:pPr>
            <a:r>
              <a:rPr lang="en-US" sz="1200" i="1"/>
              <a:t> </a:t>
            </a:r>
          </a:p>
        </p:txBody>
      </p:sp>
      <p:sp>
        <p:nvSpPr>
          <p:cNvPr id="13354" name="Text Box 22"/>
          <p:cNvSpPr txBox="1">
            <a:spLocks noChangeArrowheads="1"/>
          </p:cNvSpPr>
          <p:nvPr/>
        </p:nvSpPr>
        <p:spPr bwMode="auto">
          <a:xfrm>
            <a:off x="9972883" y="7489825"/>
            <a:ext cx="1262063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1200"/>
          </a:p>
        </p:txBody>
      </p:sp>
      <p:sp>
        <p:nvSpPr>
          <p:cNvPr id="67" name="Subtitle 3"/>
          <p:cNvSpPr txBox="1">
            <a:spLocks/>
          </p:cNvSpPr>
          <p:nvPr/>
        </p:nvSpPr>
        <p:spPr bwMode="gray">
          <a:xfrm>
            <a:off x="1" y="661386"/>
            <a:ext cx="9143999" cy="6120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198000" tIns="0" rIns="21600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baseline="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SzPct val="70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68" name="Title 2"/>
          <p:cNvSpPr txBox="1">
            <a:spLocks/>
          </p:cNvSpPr>
          <p:nvPr/>
        </p:nvSpPr>
        <p:spPr bwMode="gray">
          <a:xfrm>
            <a:off x="1" y="0"/>
            <a:ext cx="9144000" cy="720000"/>
          </a:xfrm>
          <a:prstGeom prst="rect">
            <a:avLst/>
          </a:prstGeom>
        </p:spPr>
        <p:txBody>
          <a:bodyPr vert="horz" lIns="187200" tIns="313200" rIns="216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err="1" smtClean="0"/>
              <a:t>Frequ</a:t>
            </a:r>
            <a:r>
              <a:rPr lang="en-US" dirty="0" smtClean="0"/>
              <a:t>.-Converters in Wind. A technical Boon or Bane?</a:t>
            </a:r>
            <a:endParaRPr lang="en-US" dirty="0"/>
          </a:p>
        </p:txBody>
      </p:sp>
      <p:sp>
        <p:nvSpPr>
          <p:cNvPr id="71" name="Date Placeholder 4"/>
          <p:cNvSpPr txBox="1">
            <a:spLocks/>
          </p:cNvSpPr>
          <p:nvPr/>
        </p:nvSpPr>
        <p:spPr bwMode="gray">
          <a:xfrm>
            <a:off x="196057" y="6566831"/>
            <a:ext cx="728621" cy="972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BA5F9-56E8-437E-8C8B-F3C17F1E39E9}" type="datetime4">
              <a:rPr lang="en-US" smtClean="0"/>
              <a:pPr/>
              <a:t>September 27, 2016</a:t>
            </a:fld>
            <a:endParaRPr lang="en-US" dirty="0"/>
          </a:p>
        </p:txBody>
      </p:sp>
      <p:sp>
        <p:nvSpPr>
          <p:cNvPr id="72" name="Footer Placeholder 5"/>
          <p:cNvSpPr txBox="1">
            <a:spLocks/>
          </p:cNvSpPr>
          <p:nvPr/>
        </p:nvSpPr>
        <p:spPr bwMode="gray">
          <a:xfrm>
            <a:off x="1635920" y="6520164"/>
            <a:ext cx="4926806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000">
                <a:solidFill>
                  <a:srgbClr val="666666"/>
                </a:solidFill>
              </a:defRPr>
            </a:lvl1pPr>
          </a:lstStyle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4007" y="2025587"/>
            <a:ext cx="769878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Thank you !!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2191" y="3473585"/>
            <a:ext cx="4136164" cy="246598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wrap="none" lIns="144000" tIns="72000" rIns="72000" bIns="72000" rtlCol="0">
            <a:noAutofit/>
          </a:bodyPr>
          <a:lstStyle/>
          <a:p>
            <a:pPr>
              <a:spcBef>
                <a:spcPts val="600"/>
              </a:spcBef>
              <a:buSzPct val="70000"/>
            </a:pPr>
            <a:r>
              <a:rPr lang="de-CH" sz="1400" dirty="0" smtClean="0">
                <a:solidFill>
                  <a:schemeClr val="accent5"/>
                </a:solidFill>
              </a:rPr>
              <a:t/>
            </a:r>
            <a:br>
              <a:rPr lang="de-CH" sz="1400" dirty="0" smtClean="0">
                <a:solidFill>
                  <a:schemeClr val="accent5"/>
                </a:solidFill>
              </a:rPr>
            </a:br>
            <a:endParaRPr lang="de-CH" sz="1400" dirty="0" smtClean="0">
              <a:solidFill>
                <a:schemeClr val="accent5"/>
              </a:solidFill>
            </a:endParaRPr>
          </a:p>
          <a:p>
            <a:pPr>
              <a:spcBef>
                <a:spcPts val="600"/>
              </a:spcBef>
              <a:buSzPct val="70000"/>
            </a:pPr>
            <a:endParaRPr lang="de-CH" sz="1400" dirty="0" smtClean="0">
              <a:solidFill>
                <a:schemeClr val="accent5"/>
              </a:solidFill>
            </a:endParaRPr>
          </a:p>
          <a:p>
            <a:pPr>
              <a:spcBef>
                <a:spcPts val="600"/>
              </a:spcBef>
              <a:buSzPct val="70000"/>
            </a:pPr>
            <a:endParaRPr lang="de-CH" sz="1400" dirty="0">
              <a:solidFill>
                <a:schemeClr val="accent5"/>
              </a:solidFill>
            </a:endParaRPr>
          </a:p>
          <a:p>
            <a:pPr>
              <a:spcBef>
                <a:spcPts val="600"/>
              </a:spcBef>
              <a:buSzPct val="70000"/>
            </a:pPr>
            <a:r>
              <a:rPr lang="de-CH" sz="1400" dirty="0" smtClean="0">
                <a:solidFill>
                  <a:schemeClr val="accent5"/>
                </a:solidFill>
              </a:rPr>
              <a:t>Stephan Ebner </a:t>
            </a:r>
            <a:r>
              <a:rPr lang="de-CH" sz="1400" dirty="0" err="1" smtClean="0">
                <a:solidFill>
                  <a:schemeClr val="accent5"/>
                </a:solidFill>
              </a:rPr>
              <a:t>and</a:t>
            </a:r>
            <a:r>
              <a:rPr lang="de-CH" sz="1400" dirty="0" smtClean="0">
                <a:solidFill>
                  <a:schemeClr val="accent5"/>
                </a:solidFill>
              </a:rPr>
              <a:t> John </a:t>
            </a:r>
            <a:r>
              <a:rPr lang="de-CH" sz="1400" dirty="0" err="1" smtClean="0">
                <a:solidFill>
                  <a:schemeClr val="accent5"/>
                </a:solidFill>
              </a:rPr>
              <a:t>Eckerle</a:t>
            </a:r>
            <a:endParaRPr lang="de-CH" sz="1400" dirty="0" smtClean="0">
              <a:solidFill>
                <a:schemeClr val="accent5"/>
              </a:solidFill>
            </a:endParaRPr>
          </a:p>
          <a:p>
            <a:pPr>
              <a:spcBef>
                <a:spcPts val="600"/>
              </a:spcBef>
              <a:buSzPct val="70000"/>
            </a:pPr>
            <a:r>
              <a:rPr lang="de-CH" sz="1400" dirty="0" smtClean="0">
                <a:solidFill>
                  <a:schemeClr val="accent5"/>
                </a:solidFill>
              </a:rPr>
              <a:t>ABB Switzerland</a:t>
            </a:r>
          </a:p>
          <a:p>
            <a:pPr>
              <a:spcBef>
                <a:spcPts val="600"/>
              </a:spcBef>
              <a:buSzPct val="70000"/>
            </a:pPr>
            <a:r>
              <a:rPr lang="de-CH" sz="1400" dirty="0" smtClean="0">
                <a:solidFill>
                  <a:schemeClr val="accent5"/>
                </a:solidFill>
              </a:rPr>
              <a:t>5300 Turgi</a:t>
            </a:r>
          </a:p>
          <a:p>
            <a:pPr>
              <a:spcBef>
                <a:spcPts val="600"/>
              </a:spcBef>
              <a:buSzPct val="70000"/>
            </a:pPr>
            <a:r>
              <a:rPr lang="de-CH" sz="1100" dirty="0" smtClean="0">
                <a:solidFill>
                  <a:schemeClr val="accent5"/>
                </a:solidFill>
                <a:hlinkClick r:id="rId4"/>
              </a:rPr>
              <a:t>stephan.ebner@ch.abb.com</a:t>
            </a:r>
            <a:r>
              <a:rPr lang="de-CH" sz="1100" dirty="0" smtClean="0">
                <a:solidFill>
                  <a:schemeClr val="accent5"/>
                </a:solidFill>
              </a:rPr>
              <a:t> </a:t>
            </a:r>
            <a:br>
              <a:rPr lang="de-CH" sz="1100" dirty="0" smtClean="0">
                <a:solidFill>
                  <a:schemeClr val="accent5"/>
                </a:solidFill>
              </a:rPr>
            </a:br>
            <a:r>
              <a:rPr lang="de-CH" sz="1100" dirty="0" smtClean="0">
                <a:solidFill>
                  <a:schemeClr val="accent5"/>
                </a:solidFill>
                <a:hlinkClick r:id="rId5"/>
              </a:rPr>
              <a:t>john.eckerle@ch.abb.com</a:t>
            </a:r>
            <a:endParaRPr lang="de-CH" sz="1100" dirty="0" smtClean="0">
              <a:solidFill>
                <a:schemeClr val="accent5"/>
              </a:solidFill>
            </a:endParaRPr>
          </a:p>
          <a:p>
            <a:pPr>
              <a:spcBef>
                <a:spcPts val="600"/>
              </a:spcBef>
              <a:buSzPct val="70000"/>
            </a:pPr>
            <a:endParaRPr lang="de-CH" sz="1400" dirty="0" smtClean="0">
              <a:solidFill>
                <a:schemeClr val="accent5"/>
              </a:solidFill>
            </a:endParaRPr>
          </a:p>
          <a:p>
            <a:pPr>
              <a:spcBef>
                <a:spcPts val="600"/>
              </a:spcBef>
              <a:buSzPct val="70000"/>
            </a:pPr>
            <a:endParaRPr lang="en-US" sz="1400" dirty="0" err="1" smtClean="0">
              <a:solidFill>
                <a:schemeClr val="accent5"/>
              </a:solidFill>
            </a:endParaRPr>
          </a:p>
        </p:txBody>
      </p:sp>
      <p:pic>
        <p:nvPicPr>
          <p:cNvPr id="74" name="Bild 2" descr="ABB_Zug_RHB_Film_Abspann_e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9"/>
          <a:stretch/>
        </p:blipFill>
        <p:spPr>
          <a:xfrm>
            <a:off x="4703132" y="3691668"/>
            <a:ext cx="1616405" cy="263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50"/>
          <a:stretch/>
        </p:blipFill>
        <p:spPr>
          <a:xfrm>
            <a:off x="2436977" y="3629651"/>
            <a:ext cx="1716278" cy="629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959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49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6392" y="1726973"/>
            <a:ext cx="8471218" cy="4351050"/>
          </a:xfrm>
        </p:spPr>
        <p:txBody>
          <a:bodyPr/>
          <a:lstStyle/>
          <a:p>
            <a:r>
              <a:rPr lang="de-CH" dirty="0" smtClean="0"/>
              <a:t> </a:t>
            </a:r>
            <a:endParaRPr lang="en-US" dirty="0"/>
          </a:p>
        </p:txBody>
      </p:sp>
      <p:sp>
        <p:nvSpPr>
          <p:cNvPr id="32" name="Trapezoid 31"/>
          <p:cNvSpPr/>
          <p:nvPr/>
        </p:nvSpPr>
        <p:spPr bwMode="gray">
          <a:xfrm>
            <a:off x="2651512" y="1934772"/>
            <a:ext cx="5936307" cy="1979606"/>
          </a:xfrm>
          <a:prstGeom prst="trapezoid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History of Wind Turbines and use of frequency converters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</a:t>
            </a:r>
            <a:r>
              <a:rPr lang="de-CH" dirty="0" smtClean="0"/>
              <a:t>Hamburg</a:t>
            </a:r>
            <a:endParaRPr lang="en-US" dirty="0"/>
          </a:p>
        </p:txBody>
      </p:sp>
      <p:sp>
        <p:nvSpPr>
          <p:cNvPr id="28" name="Trapezoid 27"/>
          <p:cNvSpPr/>
          <p:nvPr/>
        </p:nvSpPr>
        <p:spPr bwMode="gray">
          <a:xfrm rot="16200000">
            <a:off x="929564" y="2148160"/>
            <a:ext cx="1979606" cy="1552830"/>
          </a:xfrm>
          <a:prstGeom prst="trapezoid">
            <a:avLst>
              <a:gd name="adj" fmla="val 13129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2674624" y="2059619"/>
            <a:ext cx="1509146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100" dirty="0" smtClean="0"/>
              <a:t>Fix Speed Turbines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 bwMode="gray">
          <a:xfrm>
            <a:off x="2674624" y="3153817"/>
            <a:ext cx="1509146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/>
              <a:t>Fix two Speed Turbines</a:t>
            </a:r>
          </a:p>
        </p:txBody>
      </p:sp>
      <p:sp>
        <p:nvSpPr>
          <p:cNvPr id="11" name="Rectangle 10"/>
          <p:cNvSpPr/>
          <p:nvPr/>
        </p:nvSpPr>
        <p:spPr bwMode="gray">
          <a:xfrm>
            <a:off x="2674624" y="4221243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DFIG 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±30% Var.-Speed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2674624" y="5288669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Var.-Speed Turbines</a:t>
            </a:r>
            <a:br>
              <a:rPr lang="en-US" sz="11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Full Converter </a:t>
            </a:r>
            <a:br>
              <a:rPr lang="en-US" sz="11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Low-Voltage</a:t>
            </a:r>
          </a:p>
        </p:txBody>
      </p:sp>
      <p:sp>
        <p:nvSpPr>
          <p:cNvPr id="17" name="Rectangle 16"/>
          <p:cNvSpPr/>
          <p:nvPr/>
        </p:nvSpPr>
        <p:spPr bwMode="gray">
          <a:xfrm>
            <a:off x="4731385" y="2059619"/>
            <a:ext cx="1545125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100" dirty="0" smtClean="0"/>
              <a:t>Fix Speed Turbines</a:t>
            </a:r>
            <a:br>
              <a:rPr lang="en-US" sz="1100" dirty="0" smtClean="0"/>
            </a:br>
            <a:r>
              <a:rPr lang="en-US" sz="1100" dirty="0" smtClean="0"/>
              <a:t>with resistor</a:t>
            </a:r>
            <a:endParaRPr lang="en-US" sz="1100" dirty="0"/>
          </a:p>
        </p:txBody>
      </p:sp>
      <p:sp>
        <p:nvSpPr>
          <p:cNvPr id="20" name="Rectangle 19"/>
          <p:cNvSpPr/>
          <p:nvPr/>
        </p:nvSpPr>
        <p:spPr bwMode="gray">
          <a:xfrm>
            <a:off x="4731385" y="5292491"/>
            <a:ext cx="1545125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Var.-Speed Turbines</a:t>
            </a:r>
            <a:br>
              <a:rPr lang="en-US" sz="11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Full Converter </a:t>
            </a:r>
            <a:br>
              <a:rPr lang="en-US" sz="11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Medium-Voltage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61" name="Straight Arrow Connector 60"/>
          <p:cNvCxnSpPr>
            <a:stCxn id="7" idx="3"/>
            <a:endCxn id="17" idx="1"/>
          </p:cNvCxnSpPr>
          <p:nvPr/>
        </p:nvCxnSpPr>
        <p:spPr bwMode="gray">
          <a:xfrm>
            <a:off x="4183770" y="2348334"/>
            <a:ext cx="547615" cy="0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63" name="Elbow Connector 62"/>
          <p:cNvCxnSpPr>
            <a:stCxn id="17" idx="3"/>
            <a:endCxn id="9" idx="1"/>
          </p:cNvCxnSpPr>
          <p:nvPr/>
        </p:nvCxnSpPr>
        <p:spPr bwMode="gray">
          <a:xfrm flipH="1">
            <a:off x="2674624" y="2348334"/>
            <a:ext cx="3601886" cy="1094198"/>
          </a:xfrm>
          <a:prstGeom prst="bentConnector5">
            <a:avLst>
              <a:gd name="adj1" fmla="val -6796"/>
              <a:gd name="adj2" fmla="val 50000"/>
              <a:gd name="adj3" fmla="val 106347"/>
            </a:avLst>
          </a:prstGeom>
          <a:noFill/>
          <a:ln w="12700" cap="flat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64" name="Elbow Connector 63"/>
          <p:cNvCxnSpPr>
            <a:stCxn id="18" idx="3"/>
            <a:endCxn id="11" idx="1"/>
          </p:cNvCxnSpPr>
          <p:nvPr/>
        </p:nvCxnSpPr>
        <p:spPr bwMode="gray">
          <a:xfrm flipH="1">
            <a:off x="2674624" y="3446354"/>
            <a:ext cx="3601886" cy="1063604"/>
          </a:xfrm>
          <a:prstGeom prst="bentConnector5">
            <a:avLst>
              <a:gd name="adj1" fmla="val -7695"/>
              <a:gd name="adj2" fmla="val 50000"/>
              <a:gd name="adj3" fmla="val 106347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67" name="Elbow Connector 66"/>
          <p:cNvCxnSpPr>
            <a:stCxn id="11" idx="3"/>
            <a:endCxn id="13" idx="1"/>
          </p:cNvCxnSpPr>
          <p:nvPr/>
        </p:nvCxnSpPr>
        <p:spPr bwMode="gray">
          <a:xfrm flipH="1">
            <a:off x="2674624" y="4509958"/>
            <a:ext cx="1509146" cy="1067426"/>
          </a:xfrm>
          <a:prstGeom prst="bentConnector5">
            <a:avLst>
              <a:gd name="adj1" fmla="val -41958"/>
              <a:gd name="adj2" fmla="val 50000"/>
              <a:gd name="adj3" fmla="val 115148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70" name="Straight Arrow Connector 69"/>
          <p:cNvCxnSpPr>
            <a:stCxn id="9" idx="3"/>
            <a:endCxn id="18" idx="1"/>
          </p:cNvCxnSpPr>
          <p:nvPr/>
        </p:nvCxnSpPr>
        <p:spPr bwMode="gray">
          <a:xfrm>
            <a:off x="4183770" y="3442532"/>
            <a:ext cx="547615" cy="3822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73" name="Straight Arrow Connector 72"/>
          <p:cNvCxnSpPr>
            <a:stCxn id="13" idx="3"/>
            <a:endCxn id="20" idx="1"/>
          </p:cNvCxnSpPr>
          <p:nvPr/>
        </p:nvCxnSpPr>
        <p:spPr bwMode="gray">
          <a:xfrm>
            <a:off x="4183770" y="5577384"/>
            <a:ext cx="547615" cy="3822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 bwMode="gray">
          <a:xfrm>
            <a:off x="6824125" y="3152281"/>
            <a:ext cx="1545125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100" dirty="0" smtClean="0"/>
              <a:t>Hydraulic Gear Box</a:t>
            </a:r>
            <a:br>
              <a:rPr lang="en-US" sz="1100" dirty="0" smtClean="0"/>
            </a:br>
            <a:r>
              <a:rPr lang="en-US" sz="1100" dirty="0" smtClean="0"/>
              <a:t>Var.-Speed</a:t>
            </a:r>
            <a:endParaRPr lang="en-US" sz="1100" dirty="0"/>
          </a:p>
        </p:txBody>
      </p:sp>
      <p:grpSp>
        <p:nvGrpSpPr>
          <p:cNvPr id="5" name="Group 4"/>
          <p:cNvGrpSpPr/>
          <p:nvPr/>
        </p:nvGrpSpPr>
        <p:grpSpPr>
          <a:xfrm>
            <a:off x="592044" y="2104223"/>
            <a:ext cx="1836196" cy="1634686"/>
            <a:chOff x="592044" y="2059619"/>
            <a:chExt cx="1836196" cy="1634686"/>
          </a:xfrm>
        </p:grpSpPr>
        <p:sp>
          <p:nvSpPr>
            <p:cNvPr id="26" name="Oval 25"/>
            <p:cNvSpPr/>
            <p:nvPr/>
          </p:nvSpPr>
          <p:spPr>
            <a:xfrm>
              <a:off x="607662" y="2059619"/>
              <a:ext cx="1628601" cy="1634686"/>
            </a:xfrm>
            <a:prstGeom prst="ellipse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" name="Group 3"/>
            <p:cNvGrpSpPr>
              <a:grpSpLocks/>
            </p:cNvGrpSpPr>
            <p:nvPr/>
          </p:nvGrpSpPr>
          <p:grpSpPr bwMode="auto">
            <a:xfrm>
              <a:off x="592044" y="2438400"/>
              <a:ext cx="1836196" cy="1242493"/>
              <a:chOff x="-2502" y="-105"/>
              <a:chExt cx="4705" cy="2464"/>
            </a:xfrm>
          </p:grpSpPr>
          <p:graphicFrame>
            <p:nvGraphicFramePr>
              <p:cNvPr id="29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7311107"/>
                  </p:ext>
                </p:extLst>
              </p:nvPr>
            </p:nvGraphicFramePr>
            <p:xfrm>
              <a:off x="-2502" y="-105"/>
              <a:ext cx="4705" cy="24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33" name="Visio" r:id="rId4" imgW="4204775" imgH="2244875" progId="Visio.Drawing.11">
                      <p:embed/>
                    </p:oleObj>
                  </mc:Choice>
                  <mc:Fallback>
                    <p:oleObj name="Visio" r:id="rId4" imgW="4204775" imgH="2244875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502" y="-105"/>
                            <a:ext cx="4705" cy="246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Text Box 7"/>
              <p:cNvSpPr txBox="1">
                <a:spLocks noChangeArrowheads="1"/>
              </p:cNvSpPr>
              <p:nvPr/>
            </p:nvSpPr>
            <p:spPr bwMode="auto">
              <a:xfrm>
                <a:off x="353" y="1451"/>
                <a:ext cx="691" cy="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574675" indent="-377825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buFont typeface="Wingdings" panose="05000000000000000000" pitchFamily="2" charset="2"/>
                  <a:buNone/>
                </a:pPr>
                <a:endParaRPr lang="en-US" altLang="en-US" dirty="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54381" y="2413801"/>
              <a:ext cx="1508561" cy="493463"/>
            </a:xfrm>
            <a:prstGeom prst="rect">
              <a:avLst/>
            </a:prstGeom>
            <a:noFill/>
            <a:ln w="12700">
              <a:noFill/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  <p:txBody>
            <a:bodyPr vert="horz" wrap="none" lIns="144000" tIns="72000" rIns="72000" bIns="72000" rtlCol="0">
              <a:noAutofit/>
            </a:bodyPr>
            <a:lstStyle/>
            <a:p>
              <a:pPr algn="ctr">
                <a:spcBef>
                  <a:spcPts val="600"/>
                </a:spcBef>
                <a:buSzPct val="70000"/>
              </a:pPr>
              <a:r>
                <a:rPr lang="en-US" sz="1400" b="1" dirty="0" smtClean="0">
                  <a:solidFill>
                    <a:schemeClr val="accent1"/>
                  </a:solidFill>
                </a:rPr>
                <a:t>No Converter</a:t>
              </a:r>
            </a:p>
          </p:txBody>
        </p:sp>
      </p:grpSp>
      <p:sp>
        <p:nvSpPr>
          <p:cNvPr id="18" name="Rectangle 17"/>
          <p:cNvSpPr/>
          <p:nvPr/>
        </p:nvSpPr>
        <p:spPr bwMode="gray">
          <a:xfrm>
            <a:off x="4731385" y="3157639"/>
            <a:ext cx="1545125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err="1" smtClean="0"/>
              <a:t>OptiSlip</a:t>
            </a:r>
            <a:r>
              <a:rPr lang="en-US" sz="1100" dirty="0" smtClean="0"/>
              <a:t> Turbines</a:t>
            </a:r>
            <a:br>
              <a:rPr lang="en-US" sz="1100" dirty="0" smtClean="0"/>
            </a:br>
            <a:r>
              <a:rPr lang="en-US" sz="1100" dirty="0" smtClean="0"/>
              <a:t>&lt;20% Var.-Speed</a:t>
            </a:r>
            <a:endParaRPr lang="en-US" sz="1100" dirty="0"/>
          </a:p>
        </p:txBody>
      </p:sp>
      <p:sp>
        <p:nvSpPr>
          <p:cNvPr id="35" name="Rectangle 34"/>
          <p:cNvSpPr/>
          <p:nvPr/>
        </p:nvSpPr>
        <p:spPr>
          <a:xfrm>
            <a:off x="5798466" y="262288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accent2">
                    <a:lumMod val="75000"/>
                  </a:schemeClr>
                </a:solidFill>
              </a:rPr>
              <a:t>1980’s</a:t>
            </a: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694735" y="262288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accent2">
                    <a:lumMod val="75000"/>
                  </a:schemeClr>
                </a:solidFill>
              </a:rPr>
              <a:t>1980’s</a:t>
            </a: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63132" y="3722360"/>
            <a:ext cx="9692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smtClean="0">
                <a:solidFill>
                  <a:schemeClr val="accent2">
                    <a:lumMod val="75000"/>
                  </a:schemeClr>
                </a:solidFill>
              </a:rPr>
              <a:t>1980’s-1990’s</a:t>
            </a: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55871" y="3735569"/>
            <a:ext cx="9692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smtClean="0">
                <a:solidFill>
                  <a:schemeClr val="accent2">
                    <a:lumMod val="75000"/>
                  </a:schemeClr>
                </a:solidFill>
              </a:rPr>
              <a:t>1980’s-1990’s</a:t>
            </a: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47772" y="4795954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1990’s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694735" y="585457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2000’s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22458" y="5869921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2010’s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 bwMode="gray">
          <a:xfrm>
            <a:off x="136132" y="1562792"/>
            <a:ext cx="8949791" cy="4750024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 rot="16200000">
            <a:off x="4114135" y="-3207914"/>
            <a:ext cx="812426" cy="8842701"/>
          </a:xfrm>
          <a:custGeom>
            <a:avLst/>
            <a:gdLst>
              <a:gd name="connsiteX0" fmla="*/ 0 w 2074193"/>
              <a:gd name="connsiteY0" fmla="*/ 207419 h 4399406"/>
              <a:gd name="connsiteX1" fmla="*/ 207419 w 2074193"/>
              <a:gd name="connsiteY1" fmla="*/ 0 h 4399406"/>
              <a:gd name="connsiteX2" fmla="*/ 1866774 w 2074193"/>
              <a:gd name="connsiteY2" fmla="*/ 0 h 4399406"/>
              <a:gd name="connsiteX3" fmla="*/ 2074193 w 2074193"/>
              <a:gd name="connsiteY3" fmla="*/ 207419 h 4399406"/>
              <a:gd name="connsiteX4" fmla="*/ 2074193 w 2074193"/>
              <a:gd name="connsiteY4" fmla="*/ 4191987 h 4399406"/>
              <a:gd name="connsiteX5" fmla="*/ 1866774 w 2074193"/>
              <a:gd name="connsiteY5" fmla="*/ 4399406 h 4399406"/>
              <a:gd name="connsiteX6" fmla="*/ 207419 w 2074193"/>
              <a:gd name="connsiteY6" fmla="*/ 4399406 h 4399406"/>
              <a:gd name="connsiteX7" fmla="*/ 0 w 2074193"/>
              <a:gd name="connsiteY7" fmla="*/ 4191987 h 4399406"/>
              <a:gd name="connsiteX8" fmla="*/ 0 w 2074193"/>
              <a:gd name="connsiteY8" fmla="*/ 207419 h 439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193" h="4399406">
                <a:moveTo>
                  <a:pt x="0" y="207419"/>
                </a:moveTo>
                <a:cubicBezTo>
                  <a:pt x="0" y="92865"/>
                  <a:pt x="92865" y="0"/>
                  <a:pt x="207419" y="0"/>
                </a:cubicBezTo>
                <a:lnTo>
                  <a:pt x="1866774" y="0"/>
                </a:lnTo>
                <a:cubicBezTo>
                  <a:pt x="1981328" y="0"/>
                  <a:pt x="2074193" y="92865"/>
                  <a:pt x="2074193" y="207419"/>
                </a:cubicBezTo>
                <a:lnTo>
                  <a:pt x="2074193" y="4191987"/>
                </a:lnTo>
                <a:cubicBezTo>
                  <a:pt x="2074193" y="4306541"/>
                  <a:pt x="1981328" y="4399406"/>
                  <a:pt x="1866774" y="4399406"/>
                </a:cubicBezTo>
                <a:lnTo>
                  <a:pt x="207419" y="4399406"/>
                </a:lnTo>
                <a:cubicBezTo>
                  <a:pt x="92865" y="4399406"/>
                  <a:pt x="0" y="4306541"/>
                  <a:pt x="0" y="4191987"/>
                </a:cubicBezTo>
                <a:lnTo>
                  <a:pt x="0" y="207419"/>
                </a:ln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873554" rIns="113792" bIns="993674" numCol="1" spcCol="1270" anchor="t" anchorCtr="0">
            <a:noAutofit/>
          </a:bodyPr>
          <a:lstStyle/>
          <a:p>
            <a:pPr marL="0" lvl="1" algn="ctr"/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58948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6392" y="1726973"/>
            <a:ext cx="8471218" cy="4351050"/>
          </a:xfrm>
        </p:spPr>
        <p:txBody>
          <a:bodyPr/>
          <a:lstStyle/>
          <a:p>
            <a:r>
              <a:rPr lang="de-CH" dirty="0" smtClean="0"/>
              <a:t> </a:t>
            </a:r>
            <a:endParaRPr lang="en-US" dirty="0"/>
          </a:p>
        </p:txBody>
      </p:sp>
      <p:sp>
        <p:nvSpPr>
          <p:cNvPr id="32" name="Trapezoid 31"/>
          <p:cNvSpPr/>
          <p:nvPr/>
        </p:nvSpPr>
        <p:spPr bwMode="gray">
          <a:xfrm>
            <a:off x="2651512" y="1934772"/>
            <a:ext cx="5936307" cy="1979606"/>
          </a:xfrm>
          <a:prstGeom prst="trapezoid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History of Wind Turbines and use of frequency converters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</a:t>
            </a:r>
            <a:r>
              <a:rPr lang="de-CH" dirty="0" smtClean="0"/>
              <a:t>Hamburg</a:t>
            </a:r>
            <a:endParaRPr lang="en-US" dirty="0"/>
          </a:p>
        </p:txBody>
      </p:sp>
      <p:sp>
        <p:nvSpPr>
          <p:cNvPr id="28" name="Trapezoid 27"/>
          <p:cNvSpPr/>
          <p:nvPr/>
        </p:nvSpPr>
        <p:spPr bwMode="gray">
          <a:xfrm rot="16200000">
            <a:off x="929564" y="2148160"/>
            <a:ext cx="1979606" cy="1552830"/>
          </a:xfrm>
          <a:prstGeom prst="trapezoid">
            <a:avLst>
              <a:gd name="adj" fmla="val 13129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2674624" y="2059619"/>
            <a:ext cx="1509146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100" dirty="0" smtClean="0"/>
              <a:t>Fix Speed Turbines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 bwMode="gray">
          <a:xfrm>
            <a:off x="2674624" y="3153817"/>
            <a:ext cx="1509146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/>
              <a:t>Fix two Speed Turbines</a:t>
            </a:r>
          </a:p>
        </p:txBody>
      </p:sp>
      <p:sp>
        <p:nvSpPr>
          <p:cNvPr id="11" name="Rectangle 10"/>
          <p:cNvSpPr/>
          <p:nvPr/>
        </p:nvSpPr>
        <p:spPr bwMode="gray">
          <a:xfrm>
            <a:off x="2674624" y="4221243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DFIG 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±30% Var.-Speed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2674624" y="5288669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Var.-Speed Turbines</a:t>
            </a:r>
            <a:br>
              <a:rPr lang="en-US" sz="11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Full Converter </a:t>
            </a:r>
            <a:br>
              <a:rPr lang="en-US" sz="11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Low-Voltage</a:t>
            </a:r>
          </a:p>
        </p:txBody>
      </p:sp>
      <p:sp>
        <p:nvSpPr>
          <p:cNvPr id="17" name="Rectangle 16"/>
          <p:cNvSpPr/>
          <p:nvPr/>
        </p:nvSpPr>
        <p:spPr bwMode="gray">
          <a:xfrm>
            <a:off x="4731385" y="2059619"/>
            <a:ext cx="1545125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100" dirty="0" smtClean="0"/>
              <a:t>Fix Speed Turbines</a:t>
            </a:r>
            <a:br>
              <a:rPr lang="en-US" sz="1100" dirty="0" smtClean="0"/>
            </a:br>
            <a:r>
              <a:rPr lang="en-US" sz="1100" dirty="0" smtClean="0"/>
              <a:t>with resistor</a:t>
            </a:r>
            <a:endParaRPr lang="en-US" sz="1100" dirty="0"/>
          </a:p>
        </p:txBody>
      </p:sp>
      <p:sp>
        <p:nvSpPr>
          <p:cNvPr id="20" name="Rectangle 19"/>
          <p:cNvSpPr/>
          <p:nvPr/>
        </p:nvSpPr>
        <p:spPr bwMode="gray">
          <a:xfrm>
            <a:off x="4731385" y="5292491"/>
            <a:ext cx="1545125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Var.-Speed Turbines</a:t>
            </a:r>
            <a:br>
              <a:rPr lang="en-US" sz="11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Full Converter </a:t>
            </a:r>
            <a:br>
              <a:rPr lang="en-US" sz="11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Medium-Voltage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61" name="Straight Arrow Connector 60"/>
          <p:cNvCxnSpPr>
            <a:stCxn id="7" idx="3"/>
            <a:endCxn id="17" idx="1"/>
          </p:cNvCxnSpPr>
          <p:nvPr/>
        </p:nvCxnSpPr>
        <p:spPr bwMode="gray">
          <a:xfrm>
            <a:off x="4183770" y="2348334"/>
            <a:ext cx="547615" cy="0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63" name="Elbow Connector 62"/>
          <p:cNvCxnSpPr>
            <a:stCxn id="17" idx="3"/>
            <a:endCxn id="9" idx="1"/>
          </p:cNvCxnSpPr>
          <p:nvPr/>
        </p:nvCxnSpPr>
        <p:spPr bwMode="gray">
          <a:xfrm flipH="1">
            <a:off x="2674624" y="2348334"/>
            <a:ext cx="3601886" cy="1094198"/>
          </a:xfrm>
          <a:prstGeom prst="bentConnector5">
            <a:avLst>
              <a:gd name="adj1" fmla="val -6796"/>
              <a:gd name="adj2" fmla="val 50000"/>
              <a:gd name="adj3" fmla="val 106347"/>
            </a:avLst>
          </a:prstGeom>
          <a:noFill/>
          <a:ln w="12700" cap="flat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64" name="Elbow Connector 63"/>
          <p:cNvCxnSpPr>
            <a:stCxn id="18" idx="3"/>
            <a:endCxn id="11" idx="1"/>
          </p:cNvCxnSpPr>
          <p:nvPr/>
        </p:nvCxnSpPr>
        <p:spPr bwMode="gray">
          <a:xfrm flipH="1">
            <a:off x="2674624" y="3446354"/>
            <a:ext cx="3601886" cy="1063604"/>
          </a:xfrm>
          <a:prstGeom prst="bentConnector5">
            <a:avLst>
              <a:gd name="adj1" fmla="val -7695"/>
              <a:gd name="adj2" fmla="val 50000"/>
              <a:gd name="adj3" fmla="val 106347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67" name="Elbow Connector 66"/>
          <p:cNvCxnSpPr>
            <a:stCxn id="11" idx="3"/>
            <a:endCxn id="13" idx="1"/>
          </p:cNvCxnSpPr>
          <p:nvPr/>
        </p:nvCxnSpPr>
        <p:spPr bwMode="gray">
          <a:xfrm flipH="1">
            <a:off x="2674624" y="4509958"/>
            <a:ext cx="1509146" cy="1067426"/>
          </a:xfrm>
          <a:prstGeom prst="bentConnector5">
            <a:avLst>
              <a:gd name="adj1" fmla="val -41958"/>
              <a:gd name="adj2" fmla="val 50000"/>
              <a:gd name="adj3" fmla="val 115148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70" name="Straight Arrow Connector 69"/>
          <p:cNvCxnSpPr>
            <a:stCxn id="9" idx="3"/>
            <a:endCxn id="18" idx="1"/>
          </p:cNvCxnSpPr>
          <p:nvPr/>
        </p:nvCxnSpPr>
        <p:spPr bwMode="gray">
          <a:xfrm>
            <a:off x="4183770" y="3442532"/>
            <a:ext cx="547615" cy="3822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73" name="Straight Arrow Connector 72"/>
          <p:cNvCxnSpPr>
            <a:stCxn id="13" idx="3"/>
            <a:endCxn id="20" idx="1"/>
          </p:cNvCxnSpPr>
          <p:nvPr/>
        </p:nvCxnSpPr>
        <p:spPr bwMode="gray">
          <a:xfrm>
            <a:off x="4183770" y="5577384"/>
            <a:ext cx="547615" cy="3822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 bwMode="gray">
          <a:xfrm>
            <a:off x="6824125" y="3152281"/>
            <a:ext cx="1545125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100" dirty="0" smtClean="0"/>
              <a:t>Hydraulic Gear Box</a:t>
            </a:r>
            <a:br>
              <a:rPr lang="en-US" sz="1100" dirty="0" smtClean="0"/>
            </a:br>
            <a:r>
              <a:rPr lang="en-US" sz="1100" dirty="0" smtClean="0"/>
              <a:t>Var.-Speed</a:t>
            </a:r>
            <a:endParaRPr lang="en-US" sz="1100" dirty="0"/>
          </a:p>
        </p:txBody>
      </p:sp>
      <p:grpSp>
        <p:nvGrpSpPr>
          <p:cNvPr id="5" name="Group 4"/>
          <p:cNvGrpSpPr/>
          <p:nvPr/>
        </p:nvGrpSpPr>
        <p:grpSpPr>
          <a:xfrm>
            <a:off x="592044" y="2104223"/>
            <a:ext cx="1836196" cy="1634686"/>
            <a:chOff x="592044" y="2059619"/>
            <a:chExt cx="1836196" cy="1634686"/>
          </a:xfrm>
        </p:grpSpPr>
        <p:sp>
          <p:nvSpPr>
            <p:cNvPr id="26" name="Oval 25"/>
            <p:cNvSpPr/>
            <p:nvPr/>
          </p:nvSpPr>
          <p:spPr>
            <a:xfrm>
              <a:off x="607662" y="2059619"/>
              <a:ext cx="1628601" cy="1634686"/>
            </a:xfrm>
            <a:prstGeom prst="ellipse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" name="Group 3"/>
            <p:cNvGrpSpPr>
              <a:grpSpLocks/>
            </p:cNvGrpSpPr>
            <p:nvPr/>
          </p:nvGrpSpPr>
          <p:grpSpPr bwMode="auto">
            <a:xfrm>
              <a:off x="592044" y="2438400"/>
              <a:ext cx="1836196" cy="1242493"/>
              <a:chOff x="-2502" y="-105"/>
              <a:chExt cx="4705" cy="2464"/>
            </a:xfrm>
          </p:grpSpPr>
          <p:graphicFrame>
            <p:nvGraphicFramePr>
              <p:cNvPr id="29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7311107"/>
                  </p:ext>
                </p:extLst>
              </p:nvPr>
            </p:nvGraphicFramePr>
            <p:xfrm>
              <a:off x="-2502" y="-105"/>
              <a:ext cx="4705" cy="24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75" name="Visio" r:id="rId4" imgW="4204775" imgH="2244875" progId="Visio.Drawing.11">
                      <p:embed/>
                    </p:oleObj>
                  </mc:Choice>
                  <mc:Fallback>
                    <p:oleObj name="Visio" r:id="rId4" imgW="4204775" imgH="2244875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502" y="-105"/>
                            <a:ext cx="4705" cy="246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Text Box 7"/>
              <p:cNvSpPr txBox="1">
                <a:spLocks noChangeArrowheads="1"/>
              </p:cNvSpPr>
              <p:nvPr/>
            </p:nvSpPr>
            <p:spPr bwMode="auto">
              <a:xfrm>
                <a:off x="353" y="1451"/>
                <a:ext cx="691" cy="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574675" indent="-377825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buFont typeface="Wingdings" panose="05000000000000000000" pitchFamily="2" charset="2"/>
                  <a:buNone/>
                </a:pPr>
                <a:endParaRPr lang="en-US" altLang="en-US" dirty="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54381" y="2413801"/>
              <a:ext cx="1508561" cy="493463"/>
            </a:xfrm>
            <a:prstGeom prst="rect">
              <a:avLst/>
            </a:prstGeom>
            <a:noFill/>
            <a:ln w="12700">
              <a:noFill/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  <p:txBody>
            <a:bodyPr vert="horz" wrap="none" lIns="144000" tIns="72000" rIns="72000" bIns="72000" rtlCol="0">
              <a:noAutofit/>
            </a:bodyPr>
            <a:lstStyle/>
            <a:p>
              <a:pPr algn="ctr">
                <a:spcBef>
                  <a:spcPts val="600"/>
                </a:spcBef>
                <a:buSzPct val="70000"/>
              </a:pPr>
              <a:r>
                <a:rPr lang="en-US" sz="1400" b="1" dirty="0" smtClean="0">
                  <a:solidFill>
                    <a:schemeClr val="accent1"/>
                  </a:solidFill>
                </a:rPr>
                <a:t>No Converter</a:t>
              </a:r>
            </a:p>
          </p:txBody>
        </p:sp>
      </p:grpSp>
      <p:sp>
        <p:nvSpPr>
          <p:cNvPr id="18" name="Rectangle 17"/>
          <p:cNvSpPr/>
          <p:nvPr/>
        </p:nvSpPr>
        <p:spPr bwMode="gray">
          <a:xfrm>
            <a:off x="4731385" y="3157639"/>
            <a:ext cx="1545125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err="1" smtClean="0"/>
              <a:t>OptiSlip</a:t>
            </a:r>
            <a:r>
              <a:rPr lang="en-US" sz="1100" dirty="0" smtClean="0"/>
              <a:t> Turbines</a:t>
            </a:r>
            <a:br>
              <a:rPr lang="en-US" sz="1100" dirty="0" smtClean="0"/>
            </a:br>
            <a:r>
              <a:rPr lang="en-US" sz="1100" dirty="0" smtClean="0"/>
              <a:t>&lt;20% Var.-Speed</a:t>
            </a:r>
            <a:endParaRPr lang="en-US" sz="1100" dirty="0"/>
          </a:p>
        </p:txBody>
      </p:sp>
      <p:sp>
        <p:nvSpPr>
          <p:cNvPr id="35" name="Rectangle 34"/>
          <p:cNvSpPr/>
          <p:nvPr/>
        </p:nvSpPr>
        <p:spPr>
          <a:xfrm>
            <a:off x="5798466" y="262288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accent2">
                    <a:lumMod val="75000"/>
                  </a:schemeClr>
                </a:solidFill>
              </a:rPr>
              <a:t>1980’s</a:t>
            </a: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694735" y="262288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accent2">
                    <a:lumMod val="75000"/>
                  </a:schemeClr>
                </a:solidFill>
              </a:rPr>
              <a:t>1980’s</a:t>
            </a: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63132" y="3722360"/>
            <a:ext cx="9692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smtClean="0">
                <a:solidFill>
                  <a:schemeClr val="accent2">
                    <a:lumMod val="75000"/>
                  </a:schemeClr>
                </a:solidFill>
              </a:rPr>
              <a:t>1980’s-1990’s</a:t>
            </a: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55871" y="3735569"/>
            <a:ext cx="9692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smtClean="0">
                <a:solidFill>
                  <a:schemeClr val="accent2">
                    <a:lumMod val="75000"/>
                  </a:schemeClr>
                </a:solidFill>
              </a:rPr>
              <a:t>1980’s-1990’s</a:t>
            </a: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47772" y="4795954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1990’s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694735" y="585457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2000’s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22458" y="5869921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2010’s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8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Negative aspects of turbines </a:t>
            </a:r>
            <a:r>
              <a:rPr lang="en-US" u="sng" dirty="0" smtClean="0"/>
              <a:t>w/o</a:t>
            </a:r>
            <a:r>
              <a:rPr lang="en-US" dirty="0" smtClean="0"/>
              <a:t> frequency converters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noProof="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890002"/>
              </p:ext>
            </p:extLst>
          </p:nvPr>
        </p:nvGraphicFramePr>
        <p:xfrm>
          <a:off x="335999" y="1701215"/>
          <a:ext cx="8481040" cy="327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3942"/>
                <a:gridCol w="1275280"/>
                <a:gridCol w="3961818"/>
              </a:tblGrid>
              <a:tr h="277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Aspect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Reason</a:t>
                      </a:r>
                    </a:p>
                  </a:txBody>
                  <a:tcPr/>
                </a:tc>
              </a:tr>
              <a:tr h="4801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Wind turbine 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</a:rPr>
                        <a:t>Highly improvable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Rarely matching wind-speed/ blade-speed optimum ratio.</a:t>
                      </a:r>
                      <a:endParaRPr lang="en-US" sz="1200" noProof="0" dirty="0"/>
                    </a:p>
                  </a:txBody>
                  <a:tcPr/>
                </a:tc>
              </a:tr>
              <a:tr h="337978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Stability</a:t>
                      </a:r>
                      <a:r>
                        <a:rPr lang="en-US" sz="1200" baseline="0" noProof="0" dirty="0" smtClean="0"/>
                        <a:t> in power generation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</a:rPr>
                        <a:t>Critical</a:t>
                      </a:r>
                      <a:endParaRPr lang="en-US" sz="1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Stability at high wind was challenging.</a:t>
                      </a:r>
                      <a:endParaRPr lang="en-US" sz="1200" noProof="0" dirty="0"/>
                    </a:p>
                  </a:txBody>
                  <a:tcPr/>
                </a:tc>
              </a:tr>
              <a:tr h="480140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Handling of grid disturbances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</a:rPr>
                        <a:t>Critical</a:t>
                      </a:r>
                      <a:endParaRPr lang="en-US" sz="1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Grid disturbances easily trips the turbine.</a:t>
                      </a:r>
                    </a:p>
                  </a:txBody>
                  <a:tcPr/>
                </a:tc>
              </a:tr>
              <a:tr h="480140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Grid</a:t>
                      </a:r>
                      <a:r>
                        <a:rPr lang="en-US" sz="1200" baseline="0" noProof="0" dirty="0" smtClean="0"/>
                        <a:t> support with reactive power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</a:rPr>
                        <a:t>Very</a:t>
                      </a: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</a:rPr>
                        <a:t>limited</a:t>
                      </a:r>
                      <a:endParaRPr lang="en-US" sz="1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Voltage stabilization is not</a:t>
                      </a:r>
                      <a:r>
                        <a:rPr lang="en-US" sz="1200" baseline="0" noProof="0" dirty="0" smtClean="0"/>
                        <a:t> </a:t>
                      </a:r>
                      <a:r>
                        <a:rPr lang="en-US" sz="1200" noProof="0" dirty="0" smtClean="0"/>
                        <a:t>possible.</a:t>
                      </a:r>
                    </a:p>
                  </a:txBody>
                  <a:tcPr/>
                </a:tc>
              </a:tr>
              <a:tr h="480140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Decoupling of mech.</a:t>
                      </a:r>
                      <a:r>
                        <a:rPr lang="en-US" sz="1200" baseline="0" noProof="0" dirty="0" smtClean="0"/>
                        <a:t> drivetrain </a:t>
                      </a:r>
                      <a:br>
                        <a:rPr lang="en-US" sz="1200" baseline="0" noProof="0" dirty="0" smtClean="0"/>
                      </a:br>
                      <a:r>
                        <a:rPr lang="en-US" sz="1200" baseline="0" noProof="0" dirty="0" smtClean="0"/>
                        <a:t>vs.</a:t>
                      </a:r>
                      <a:r>
                        <a:rPr lang="en-US" sz="1200" baseline="0" noProof="0" dirty="0" smtClean="0">
                          <a:sym typeface="Wingdings" panose="05000000000000000000" pitchFamily="2" charset="2"/>
                        </a:rPr>
                        <a:t> electrical </a:t>
                      </a:r>
                      <a:r>
                        <a:rPr lang="en-US" sz="1200" baseline="0" noProof="0" dirty="0" smtClean="0"/>
                        <a:t>grid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sz="1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Mechanical</a:t>
                      </a:r>
                      <a:r>
                        <a:rPr lang="en-US" sz="1200" baseline="0" noProof="0" dirty="0" smtClean="0"/>
                        <a:t> oscillations hit the grid and vs. </a:t>
                      </a:r>
                      <a:r>
                        <a:rPr lang="en-US" sz="1200" noProof="0" dirty="0" smtClean="0">
                          <a:sym typeface="Wingdings 3" panose="05040102010807070707" pitchFamily="18" charset="2"/>
                        </a:rPr>
                        <a:t/>
                      </a:r>
                      <a:br>
                        <a:rPr lang="en-US" sz="1200" noProof="0" dirty="0" smtClean="0">
                          <a:sym typeface="Wingdings 3" panose="05040102010807070707" pitchFamily="18" charset="2"/>
                        </a:rPr>
                      </a:br>
                      <a:r>
                        <a:rPr lang="en-US" sz="1200" noProof="0" dirty="0" smtClean="0">
                          <a:sym typeface="Wingdings 3" panose="05040102010807070707" pitchFamily="18" charset="2"/>
                        </a:rPr>
                        <a:t>g</a:t>
                      </a:r>
                      <a:r>
                        <a:rPr lang="en-US" sz="1200" noProof="0" dirty="0" smtClean="0"/>
                        <a:t>rid disturbances hit the mechanics</a:t>
                      </a:r>
                      <a:r>
                        <a:rPr lang="en-US" sz="1200" baseline="0" noProof="0" dirty="0" smtClean="0"/>
                        <a:t>.</a:t>
                      </a:r>
                      <a:endParaRPr lang="en-US" sz="1200" noProof="0" dirty="0"/>
                    </a:p>
                  </a:txBody>
                  <a:tcPr/>
                </a:tc>
              </a:tr>
              <a:tr h="682304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Operation of other</a:t>
                      </a:r>
                      <a:r>
                        <a:rPr lang="en-US" sz="1200" baseline="0" noProof="0" dirty="0" smtClean="0"/>
                        <a:t> drivetrain concepts than asynchronous high speed generator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sz="1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Generator frequency must match with grid</a:t>
                      </a:r>
                      <a:r>
                        <a:rPr lang="en-US" sz="1200" baseline="0" noProof="0" dirty="0" smtClean="0"/>
                        <a:t> frequency. Generator is typically a high speed induction generator. </a:t>
                      </a:r>
                      <a:endParaRPr lang="en-US" sz="1200" noProof="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336000" y="5224545"/>
            <a:ext cx="8481039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Isosceles Triangle 7"/>
          <p:cNvSpPr/>
          <p:nvPr/>
        </p:nvSpPr>
        <p:spPr>
          <a:xfrm rot="10800000">
            <a:off x="3735183" y="5215664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36000" y="5301646"/>
            <a:ext cx="8481040" cy="7399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The wind turbines of the 1980/90´s </a:t>
            </a:r>
            <a:r>
              <a:rPr lang="en-US" sz="1600" u="sng" dirty="0" smtClean="0">
                <a:solidFill>
                  <a:schemeClr val="accent1"/>
                </a:solidFill>
              </a:rPr>
              <a:t>without</a:t>
            </a:r>
            <a:r>
              <a:rPr lang="en-US" sz="1600" dirty="0" smtClean="0">
                <a:solidFill>
                  <a:schemeClr val="accent1"/>
                </a:solidFill>
              </a:rPr>
              <a:t> frequency converters have been facing various drawbacks and limitations. Wind power LCOE far off the traditional power generation.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78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With DFIG wind turbines frequency converters got required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gray">
          <a:xfrm>
            <a:off x="2674624" y="2059619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Fix Speed Turbines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2674624" y="3153817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Fix two Speed Turbines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Trapezoid 27"/>
          <p:cNvSpPr/>
          <p:nvPr/>
        </p:nvSpPr>
        <p:spPr bwMode="gray">
          <a:xfrm>
            <a:off x="2667455" y="4078832"/>
            <a:ext cx="1679433" cy="862252"/>
          </a:xfrm>
          <a:prstGeom prst="trapezoid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27" name="Trapezoid 26"/>
          <p:cNvSpPr/>
          <p:nvPr/>
        </p:nvSpPr>
        <p:spPr bwMode="gray">
          <a:xfrm rot="5400000">
            <a:off x="1562757" y="3968662"/>
            <a:ext cx="1525316" cy="1037834"/>
          </a:xfrm>
          <a:prstGeom prst="trapezoid">
            <a:avLst>
              <a:gd name="adj" fmla="val 332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gray">
          <a:xfrm>
            <a:off x="2674624" y="4221243"/>
            <a:ext cx="1509146" cy="577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100" dirty="0" smtClean="0"/>
              <a:t>DFIG Turbines</a:t>
            </a:r>
            <a:br>
              <a:rPr lang="en-US" sz="1100" dirty="0" smtClean="0"/>
            </a:br>
            <a:r>
              <a:rPr lang="en-US" sz="1100" dirty="0" smtClean="0"/>
              <a:t>±30% Var.-Speed</a:t>
            </a:r>
            <a:endParaRPr lang="en-US" sz="1100" dirty="0"/>
          </a:p>
        </p:txBody>
      </p:sp>
      <p:sp>
        <p:nvSpPr>
          <p:cNvPr id="13" name="Rectangle 12"/>
          <p:cNvSpPr/>
          <p:nvPr/>
        </p:nvSpPr>
        <p:spPr bwMode="gray">
          <a:xfrm>
            <a:off x="2674624" y="5288669"/>
            <a:ext cx="1509146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Var.-Speed 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Full Converter 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Low-Voltage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 bwMode="gray">
          <a:xfrm>
            <a:off x="4731385" y="2059619"/>
            <a:ext cx="1545125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Fix Speed 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with resistor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 bwMode="gray">
          <a:xfrm>
            <a:off x="4731385" y="3157639"/>
            <a:ext cx="1545125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err="1" smtClean="0">
                <a:solidFill>
                  <a:schemeClr val="bg1">
                    <a:lumMod val="85000"/>
                  </a:schemeClr>
                </a:solidFill>
              </a:rPr>
              <a:t>OptiSlip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 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&lt;20% </a:t>
            </a:r>
            <a:r>
              <a:rPr lang="en-US" sz="1100" dirty="0" err="1" smtClean="0">
                <a:solidFill>
                  <a:schemeClr val="bg1">
                    <a:lumMod val="85000"/>
                  </a:schemeClr>
                </a:solidFill>
              </a:rPr>
              <a:t>Var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-Speed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 bwMode="gray">
          <a:xfrm>
            <a:off x="4731385" y="5292491"/>
            <a:ext cx="1545125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Var.-Speed Turbines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Full Converter 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Medium-Voltage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61" name="Straight Arrow Connector 60"/>
          <p:cNvCxnSpPr>
            <a:stCxn id="7" idx="3"/>
            <a:endCxn id="17" idx="1"/>
          </p:cNvCxnSpPr>
          <p:nvPr/>
        </p:nvCxnSpPr>
        <p:spPr bwMode="gray">
          <a:xfrm>
            <a:off x="4183770" y="2348334"/>
            <a:ext cx="547615" cy="0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63" name="Elbow Connector 62"/>
          <p:cNvCxnSpPr>
            <a:stCxn id="17" idx="3"/>
            <a:endCxn id="9" idx="1"/>
          </p:cNvCxnSpPr>
          <p:nvPr/>
        </p:nvCxnSpPr>
        <p:spPr bwMode="gray">
          <a:xfrm flipH="1">
            <a:off x="2674624" y="2348334"/>
            <a:ext cx="3601886" cy="1094198"/>
          </a:xfrm>
          <a:prstGeom prst="bentConnector5">
            <a:avLst>
              <a:gd name="adj1" fmla="val -6347"/>
              <a:gd name="adj2" fmla="val 50000"/>
              <a:gd name="adj3" fmla="val 106347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64" name="Elbow Connector 63"/>
          <p:cNvCxnSpPr>
            <a:stCxn id="18" idx="3"/>
            <a:endCxn id="11" idx="1"/>
          </p:cNvCxnSpPr>
          <p:nvPr/>
        </p:nvCxnSpPr>
        <p:spPr bwMode="gray">
          <a:xfrm flipH="1">
            <a:off x="2674624" y="3446354"/>
            <a:ext cx="3601886" cy="1063604"/>
          </a:xfrm>
          <a:prstGeom prst="bentConnector5">
            <a:avLst>
              <a:gd name="adj1" fmla="val -6347"/>
              <a:gd name="adj2" fmla="val 50000"/>
              <a:gd name="adj3" fmla="val 106347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67" name="Elbow Connector 66"/>
          <p:cNvCxnSpPr>
            <a:stCxn id="11" idx="3"/>
            <a:endCxn id="13" idx="1"/>
          </p:cNvCxnSpPr>
          <p:nvPr/>
        </p:nvCxnSpPr>
        <p:spPr bwMode="gray">
          <a:xfrm flipH="1">
            <a:off x="2674624" y="4509958"/>
            <a:ext cx="1509146" cy="1067426"/>
          </a:xfrm>
          <a:prstGeom prst="bentConnector5">
            <a:avLst>
              <a:gd name="adj1" fmla="val -15148"/>
              <a:gd name="adj2" fmla="val 50000"/>
              <a:gd name="adj3" fmla="val 115148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70" name="Straight Arrow Connector 69"/>
          <p:cNvCxnSpPr>
            <a:stCxn id="9" idx="3"/>
            <a:endCxn id="18" idx="1"/>
          </p:cNvCxnSpPr>
          <p:nvPr/>
        </p:nvCxnSpPr>
        <p:spPr bwMode="gray">
          <a:xfrm>
            <a:off x="4183770" y="3442532"/>
            <a:ext cx="547615" cy="3822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73" name="Straight Arrow Connector 72"/>
          <p:cNvCxnSpPr>
            <a:stCxn id="13" idx="3"/>
            <a:endCxn id="20" idx="1"/>
          </p:cNvCxnSpPr>
          <p:nvPr/>
        </p:nvCxnSpPr>
        <p:spPr bwMode="gray">
          <a:xfrm>
            <a:off x="4183770" y="5577384"/>
            <a:ext cx="547615" cy="3822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 bwMode="gray">
          <a:xfrm>
            <a:off x="6824125" y="3174583"/>
            <a:ext cx="1545125" cy="577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lIns="144000" tIns="72000" rIns="72000" bIns="72000" rtlCol="0" anchor="ctr">
            <a:noAutofit/>
          </a:bodyPr>
          <a:lstStyle/>
          <a:p>
            <a:pPr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Hydraulic Gear Box</a:t>
            </a:r>
            <a:b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Var.-Speed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9647" y="3647190"/>
            <a:ext cx="1909539" cy="1681101"/>
            <a:chOff x="403560" y="3730448"/>
            <a:chExt cx="1713746" cy="1522476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Oval 54"/>
            <p:cNvSpPr/>
            <p:nvPr/>
          </p:nvSpPr>
          <p:spPr>
            <a:xfrm>
              <a:off x="420233" y="3730448"/>
              <a:ext cx="1522476" cy="1522476"/>
            </a:xfrm>
            <a:prstGeom prst="ellipse">
              <a:avLst/>
            </a:prstGeom>
            <a:grpFill/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" name="Group 3"/>
            <p:cNvGrpSpPr>
              <a:grpSpLocks/>
            </p:cNvGrpSpPr>
            <p:nvPr/>
          </p:nvGrpSpPr>
          <p:grpSpPr bwMode="auto">
            <a:xfrm>
              <a:off x="403560" y="4054997"/>
              <a:ext cx="1713746" cy="1147596"/>
              <a:chOff x="-2477" y="-84"/>
              <a:chExt cx="4705" cy="2689"/>
            </a:xfrm>
            <a:grpFill/>
          </p:grpSpPr>
          <p:graphicFrame>
            <p:nvGraphicFramePr>
              <p:cNvPr id="26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2775155"/>
                  </p:ext>
                </p:extLst>
              </p:nvPr>
            </p:nvGraphicFramePr>
            <p:xfrm>
              <a:off x="-2477" y="-84"/>
              <a:ext cx="4705" cy="26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11" name="Visio" r:id="rId4" imgW="4204775" imgH="2244875" progId="Visio.Drawing.11">
                      <p:embed/>
                    </p:oleObj>
                  </mc:Choice>
                  <mc:Fallback>
                    <p:oleObj name="Visio" r:id="rId4" imgW="4204775" imgH="2244875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477" y="-84"/>
                            <a:ext cx="4705" cy="26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" name="Text Box 7"/>
              <p:cNvSpPr txBox="1">
                <a:spLocks noChangeArrowheads="1"/>
              </p:cNvSpPr>
              <p:nvPr/>
            </p:nvSpPr>
            <p:spPr bwMode="auto">
              <a:xfrm>
                <a:off x="353" y="1451"/>
                <a:ext cx="691" cy="49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574675" indent="-377825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1519238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buFont typeface="Wingdings" panose="05000000000000000000" pitchFamily="2" charset="2"/>
                  <a:buNone/>
                </a:pPr>
                <a:endParaRPr lang="en-US" altLang="en-US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31597" y="4000025"/>
              <a:ext cx="1508561" cy="493463"/>
            </a:xfrm>
            <a:prstGeom prst="rect">
              <a:avLst/>
            </a:prstGeom>
            <a:noFill/>
            <a:ln w="12700">
              <a:noFill/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  <p:txBody>
            <a:bodyPr vert="horz" wrap="none" lIns="144000" tIns="72000" rIns="72000" bIns="72000" rtlCol="0">
              <a:noAutofit/>
            </a:bodyPr>
            <a:lstStyle/>
            <a:p>
              <a:pPr algn="ctr">
                <a:spcBef>
                  <a:spcPts val="600"/>
                </a:spcBef>
                <a:buSzPct val="70000"/>
              </a:pPr>
              <a:r>
                <a:rPr lang="en-US" sz="1400" b="1" dirty="0" smtClean="0">
                  <a:solidFill>
                    <a:schemeClr val="accent1"/>
                  </a:solidFill>
                </a:rPr>
                <a:t>DFIG Converter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798466" y="262288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1980’s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4735" y="262288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1980’s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63132" y="3722360"/>
            <a:ext cx="9692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1980’s-1990’s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55871" y="3735569"/>
            <a:ext cx="9692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1980’s-1990’s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47772" y="4795954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2">
                    <a:lumMod val="75000"/>
                  </a:schemeClr>
                </a:solidFill>
              </a:rPr>
              <a:t>1990’s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694735" y="5854577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2000’s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22458" y="5869921"/>
            <a:ext cx="5523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2010’s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3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Frequ.-Converters in Wind. A technical Boon or Bane?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Aspects of turbines with DFIG converter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 err="1"/>
              <a:t>WindEurope</a:t>
            </a:r>
            <a:r>
              <a:rPr lang="de-CH" dirty="0"/>
              <a:t> </a:t>
            </a:r>
            <a:r>
              <a:rPr lang="de-CH" dirty="0" err="1"/>
              <a:t>Summit</a:t>
            </a:r>
            <a:r>
              <a:rPr lang="de-CH" dirty="0"/>
              <a:t> 2016 | Hamburg</a:t>
            </a:r>
            <a:endParaRPr lang="en-US" noProof="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321292"/>
              </p:ext>
            </p:extLst>
          </p:nvPr>
        </p:nvGraphicFramePr>
        <p:xfrm>
          <a:off x="331480" y="1701633"/>
          <a:ext cx="8481040" cy="330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3942"/>
                <a:gridCol w="1203968"/>
                <a:gridCol w="4033130"/>
              </a:tblGrid>
              <a:tr h="2962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Aspect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Reason</a:t>
                      </a:r>
                    </a:p>
                  </a:txBody>
                  <a:tcPr/>
                </a:tc>
              </a:tr>
              <a:tr h="3574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Wind turbine 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>
                          <a:solidFill>
                            <a:srgbClr val="FF9966"/>
                          </a:solidFill>
                        </a:rPr>
                        <a:t>Okay</a:t>
                      </a:r>
                    </a:p>
                    <a:p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Matching wind speed / blade speed optimum ratio at ±30% of nominal speed.</a:t>
                      </a:r>
                      <a:endParaRPr lang="en-US" sz="1200" noProof="0" dirty="0"/>
                    </a:p>
                  </a:txBody>
                  <a:tcPr/>
                </a:tc>
              </a:tr>
              <a:tr h="221435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Stability</a:t>
                      </a:r>
                      <a:r>
                        <a:rPr lang="en-US" sz="1200" baseline="0" noProof="0" dirty="0" smtClean="0"/>
                        <a:t> in power generation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>
                          <a:solidFill>
                            <a:srgbClr val="00B050"/>
                          </a:solidFill>
                        </a:rPr>
                        <a:t>Fair</a:t>
                      </a:r>
                      <a:endParaRPr lang="en-US" sz="1200" b="1" noProof="0" dirty="0" smtClean="0">
                        <a:solidFill>
                          <a:srgbClr val="FF99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Power</a:t>
                      </a:r>
                      <a:r>
                        <a:rPr lang="en-US" sz="1200" baseline="0" noProof="0" dirty="0" smtClean="0"/>
                        <a:t> stability at turbine nominal rating is given</a:t>
                      </a:r>
                      <a:endParaRPr lang="en-US" sz="1200" noProof="0" dirty="0"/>
                    </a:p>
                  </a:txBody>
                  <a:tcPr/>
                </a:tc>
              </a:tr>
              <a:tr h="321045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Handling of grid disturbances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FF9966"/>
                          </a:solidFill>
                        </a:rPr>
                        <a:t>Okay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Grid disturbances can endanger a turbine trip.</a:t>
                      </a:r>
                      <a:r>
                        <a:rPr lang="en-US" sz="1200" baseline="0" noProof="0" dirty="0" smtClean="0"/>
                        <a:t> Additional crowbar is required.</a:t>
                      </a:r>
                      <a:endParaRPr lang="en-US" sz="1200" noProof="0" dirty="0"/>
                    </a:p>
                  </a:txBody>
                  <a:tcPr/>
                </a:tc>
              </a:tr>
              <a:tr h="430082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Grid</a:t>
                      </a:r>
                      <a:r>
                        <a:rPr lang="en-US" sz="1200" baseline="0" noProof="0" dirty="0" smtClean="0"/>
                        <a:t> support with reactive power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FF9966"/>
                          </a:solidFill>
                        </a:rPr>
                        <a:t>Okay</a:t>
                      </a:r>
                      <a:endParaRPr lang="en-US" sz="12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Voltage stabilization is possible within limited converter capability.</a:t>
                      </a:r>
                      <a:endParaRPr lang="en-US" sz="1200" noProof="0" dirty="0"/>
                    </a:p>
                  </a:txBody>
                  <a:tcPr/>
                </a:tc>
              </a:tr>
              <a:tr h="378863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Decoupling of mech.</a:t>
                      </a:r>
                      <a:r>
                        <a:rPr lang="en-US" sz="1200" baseline="0" noProof="0" dirty="0" smtClean="0"/>
                        <a:t> drivetrain </a:t>
                      </a:r>
                      <a:br>
                        <a:rPr lang="en-US" sz="1200" baseline="0" noProof="0" dirty="0" smtClean="0"/>
                      </a:br>
                      <a:r>
                        <a:rPr lang="en-US" sz="1200" baseline="0" noProof="0" dirty="0" smtClean="0"/>
                        <a:t>vs.</a:t>
                      </a:r>
                      <a:r>
                        <a:rPr lang="en-US" sz="1200" baseline="0" noProof="0" dirty="0" smtClean="0">
                          <a:sym typeface="Wingdings" panose="05000000000000000000" pitchFamily="2" charset="2"/>
                        </a:rPr>
                        <a:t> electrical </a:t>
                      </a:r>
                      <a:r>
                        <a:rPr lang="en-US" sz="1200" baseline="0" noProof="0" dirty="0" smtClean="0"/>
                        <a:t>grid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FF9966"/>
                          </a:solidFill>
                        </a:rPr>
                        <a:t>Okay</a:t>
                      </a:r>
                      <a:endParaRPr lang="en-US" sz="1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sym typeface="Wingdings 3" panose="05040102010807070707" pitchFamily="18" charset="2"/>
                        </a:rPr>
                        <a:t>G</a:t>
                      </a:r>
                      <a:r>
                        <a:rPr lang="en-US" sz="1200" noProof="0" dirty="0" smtClean="0"/>
                        <a:t>rid disturbances hit mechanic</a:t>
                      </a:r>
                      <a:r>
                        <a:rPr lang="en-US" sz="1200" baseline="0" noProof="0" dirty="0" smtClean="0"/>
                        <a:t> parts.</a:t>
                      </a:r>
                      <a:endParaRPr lang="en-US" sz="1200" noProof="0" dirty="0"/>
                    </a:p>
                  </a:txBody>
                  <a:tcPr/>
                </a:tc>
              </a:tr>
              <a:tr h="511737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Operation of other</a:t>
                      </a:r>
                      <a:r>
                        <a:rPr lang="en-US" sz="1200" baseline="0" noProof="0" dirty="0" smtClean="0"/>
                        <a:t> drivetrain concepts than high speed induction generator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sz="1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Drive</a:t>
                      </a:r>
                      <a:r>
                        <a:rPr lang="en-US" sz="1200" baseline="0" noProof="0" dirty="0" smtClean="0"/>
                        <a:t> train concept is «per-se» an asynchronous high </a:t>
                      </a:r>
                    </a:p>
                    <a:p>
                      <a:r>
                        <a:rPr lang="en-US" sz="1200" baseline="0" noProof="0" dirty="0" smtClean="0"/>
                        <a:t>speed induction generator.</a:t>
                      </a:r>
                      <a:endParaRPr lang="en-US" sz="1200" noProof="0" dirty="0"/>
                    </a:p>
                  </a:txBody>
                  <a:tcPr/>
                </a:tc>
              </a:tr>
              <a:tr h="357552">
                <a:tc>
                  <a:txBody>
                    <a:bodyPr/>
                    <a:lstStyle/>
                    <a:p>
                      <a:r>
                        <a:rPr lang="de-CH" sz="1200" noProof="0" dirty="0" smtClean="0"/>
                        <a:t>CAPEX</a:t>
                      </a:r>
                      <a:r>
                        <a:rPr lang="de-CH" sz="1200" baseline="0" noProof="0" dirty="0" smtClean="0"/>
                        <a:t> / </a:t>
                      </a:r>
                      <a:r>
                        <a:rPr lang="de-CH" sz="1200" baseline="0" noProof="0" dirty="0" err="1" smtClean="0"/>
                        <a:t>losses</a:t>
                      </a:r>
                      <a:r>
                        <a:rPr lang="de-CH" sz="1200" baseline="0" noProof="0" dirty="0" smtClean="0"/>
                        <a:t> / </a:t>
                      </a:r>
                      <a:r>
                        <a:rPr lang="de-CH" sz="1200" baseline="0" noProof="0" dirty="0" err="1" smtClean="0"/>
                        <a:t>space</a:t>
                      </a:r>
                      <a:r>
                        <a:rPr lang="de-CH" sz="1200" baseline="0" noProof="0" dirty="0" smtClean="0"/>
                        <a:t> / </a:t>
                      </a:r>
                      <a:r>
                        <a:rPr lang="de-CH" sz="1200" baseline="0" noProof="0" dirty="0" err="1" smtClean="0"/>
                        <a:t>harmonics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b="1" kern="1200" noProof="0" dirty="0" err="1" smtClean="0">
                          <a:solidFill>
                            <a:srgbClr val="FF9966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CH" sz="1200" b="1" kern="1200" noProof="0" dirty="0" smtClean="0">
                          <a:solidFill>
                            <a:srgbClr val="FF9966"/>
                          </a:solidFill>
                          <a:latin typeface="+mn-lt"/>
                          <a:ea typeface="+mn-ea"/>
                          <a:cs typeface="+mn-cs"/>
                        </a:rPr>
                        <a:t> deal </a:t>
                      </a:r>
                      <a:r>
                        <a:rPr lang="de-CH" sz="1200" b="1" kern="1200" noProof="0" dirty="0" err="1" smtClean="0">
                          <a:solidFill>
                            <a:srgbClr val="FF9966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endParaRPr lang="de-CH" sz="1200" b="1" kern="1200" noProof="0" dirty="0" smtClean="0">
                        <a:solidFill>
                          <a:srgbClr val="FF99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noProof="0" dirty="0" smtClean="0"/>
                        <a:t>General </a:t>
                      </a:r>
                      <a:r>
                        <a:rPr lang="de-CH" sz="1200" noProof="0" dirty="0" err="1" smtClean="0"/>
                        <a:t>drawbacks</a:t>
                      </a:r>
                      <a:r>
                        <a:rPr lang="de-CH" sz="1200" baseline="0" noProof="0" dirty="0" smtClean="0"/>
                        <a:t> </a:t>
                      </a:r>
                      <a:r>
                        <a:rPr lang="de-CH" sz="1200" baseline="0" noProof="0" dirty="0" err="1" smtClean="0"/>
                        <a:t>of</a:t>
                      </a:r>
                      <a:r>
                        <a:rPr lang="de-CH" sz="1200" baseline="0" noProof="0" dirty="0" smtClean="0"/>
                        <a:t> </a:t>
                      </a:r>
                      <a:r>
                        <a:rPr lang="de-CH" sz="1200" baseline="0" noProof="0" dirty="0" err="1" smtClean="0"/>
                        <a:t>using</a:t>
                      </a:r>
                      <a:r>
                        <a:rPr lang="de-CH" sz="1200" baseline="0" noProof="0" dirty="0" smtClean="0"/>
                        <a:t> </a:t>
                      </a:r>
                      <a:r>
                        <a:rPr lang="de-CH" sz="1200" baseline="0" noProof="0" dirty="0" err="1" smtClean="0"/>
                        <a:t>converters</a:t>
                      </a:r>
                      <a:r>
                        <a:rPr lang="de-CH" sz="1200" baseline="0" noProof="0" dirty="0" smtClean="0"/>
                        <a:t> </a:t>
                      </a:r>
                      <a:r>
                        <a:rPr lang="de-CH" sz="1200" baseline="0" noProof="0" dirty="0" err="1" smtClean="0"/>
                        <a:t>are</a:t>
                      </a:r>
                      <a:r>
                        <a:rPr lang="de-CH" sz="1200" baseline="0" noProof="0" dirty="0" smtClean="0"/>
                        <a:t> valid.</a:t>
                      </a:r>
                      <a:endParaRPr lang="en-US" sz="1200" noProof="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331480" y="5157661"/>
            <a:ext cx="848104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Isosceles Triangle 7"/>
          <p:cNvSpPr/>
          <p:nvPr/>
        </p:nvSpPr>
        <p:spPr>
          <a:xfrm rot="10800000">
            <a:off x="3735184" y="5129429"/>
            <a:ext cx="986565" cy="1582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/>
          <a:effectLst>
            <a:glow rad="762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36001" y="5291154"/>
            <a:ext cx="8481040" cy="7399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0000" indent="-180000" algn="l" defTabSz="91440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18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1100"/>
              </a:spcBef>
              <a:spcAft>
                <a:spcPts val="0"/>
              </a:spcAft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The DFIG wind turbine achieved a significant step for a better LCOE of wind power. </a:t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>
                <a:solidFill>
                  <a:schemeClr val="accent1"/>
                </a:solidFill>
              </a:rPr>
              <a:t>Several drawback and limitation remain and potential for improvement remains. 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0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heme/theme1.xml><?xml version="1.0" encoding="utf-8"?>
<a:theme xmlns:a="http://schemas.openxmlformats.org/drawingml/2006/main" name="141015_ABB PPT master_4by3">
  <a:themeElements>
    <a:clrScheme name="ABB Blue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12700">
          <a:solidFill>
            <a:schemeClr val="bg1">
              <a:lumMod val="75000"/>
            </a:schemeClr>
          </a:solidFill>
        </a:ln>
        <a:effectLst>
          <a:outerShdw blurRad="50800" dist="38100" dir="2700000" algn="ctr" rotWithShape="0">
            <a:srgbClr val="000000">
              <a:alpha val="43000"/>
            </a:srgbClr>
          </a:outerShdw>
        </a:effectLst>
      </a:spPr>
      <a:bodyPr vert="horz" lIns="144000" tIns="72000" rIns="72000" bIns="72000" rtlCol="0">
        <a:noAutofit/>
      </a:bodyPr>
      <a:lstStyle>
        <a:defPPr>
          <a:spcBef>
            <a:spcPts val="600"/>
          </a:spcBef>
          <a:buFont typeface="Arial" panose="020B0604020202020204" pitchFamily="34" charset="0"/>
          <a:buNone/>
          <a:defRPr sz="1400" dirty="0">
            <a:solidFill>
              <a:schemeClr val="accent5"/>
            </a:solidFill>
          </a:defRPr>
        </a:defPPr>
      </a:lstStyle>
    </a:spDef>
    <a:lnDef>
      <a:spPr bwMode="gray">
        <a:noFill/>
        <a:ln w="12700" cap="flat" cmpd="sng" algn="ctr">
          <a:solidFill>
            <a:schemeClr val="tx2"/>
          </a:solidFill>
          <a:prstDash val="solid"/>
        </a:ln>
        <a:effectLst/>
      </a:spPr>
      <a:bodyPr/>
      <a:lstStyle/>
    </a:lnDef>
    <a:txDef>
      <a:spPr>
        <a:solidFill>
          <a:schemeClr val="bg1"/>
        </a:solidFill>
        <a:ln w="12700">
          <a:solidFill>
            <a:schemeClr val="bg1">
              <a:lumMod val="75000"/>
            </a:schemeClr>
          </a:solidFill>
        </a:ln>
        <a:effectLst>
          <a:outerShdw blurRad="50800" dist="38100" dir="2700000" algn="ctr" rotWithShape="0">
            <a:srgbClr val="000000">
              <a:alpha val="43000"/>
            </a:srgbClr>
          </a:outerShdw>
        </a:effectLst>
      </a:spPr>
      <a:bodyPr vert="horz" wrap="square" lIns="144000" tIns="72000" rIns="72000" bIns="72000" rtlCol="0">
        <a:noAutofit/>
      </a:bodyPr>
      <a:lstStyle>
        <a:defPPr marL="176213" indent="-176213">
          <a:spcBef>
            <a:spcPts val="600"/>
          </a:spcBef>
          <a:buSzPct val="70000"/>
          <a:buFont typeface="Wingdings" panose="05000000000000000000" pitchFamily="2" charset="2"/>
          <a:buChar char="§"/>
          <a:defRPr sz="1400" dirty="0" err="1" smtClean="0">
            <a:solidFill>
              <a:schemeClr val="accent5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_NLS_Template_4x3_e.potx" id="{AA2D80F0-E3AC-49DC-997B-2625B43DD18B}" vid="{32B6AED3-1A6E-4D5F-AE00-3072DBC27791}"/>
    </a:ext>
  </a:extLst>
</a:theme>
</file>

<file path=ppt/theme/theme2.xml><?xml version="1.0" encoding="utf-8"?>
<a:theme xmlns:a="http://schemas.openxmlformats.org/drawingml/2006/main" name="Larissa">
  <a:themeElements>
    <a:clrScheme name="ABB">
      <a:dk1>
        <a:srgbClr val="666666"/>
      </a:dk1>
      <a:lt1>
        <a:srgbClr val="FFFFFF"/>
      </a:lt1>
      <a:dk2>
        <a:srgbClr val="002897"/>
      </a:dk2>
      <a:lt2>
        <a:srgbClr val="000000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BB Blue">
    <a:dk1>
      <a:srgbClr val="000000"/>
    </a:dk1>
    <a:lt1>
      <a:srgbClr val="FFFFFF"/>
    </a:lt1>
    <a:dk2>
      <a:srgbClr val="002897"/>
    </a:dk2>
    <a:lt2>
      <a:srgbClr val="666666"/>
    </a:lt2>
    <a:accent1>
      <a:srgbClr val="005ADE"/>
    </a:accent1>
    <a:accent2>
      <a:srgbClr val="0096EA"/>
    </a:accent2>
    <a:accent3>
      <a:srgbClr val="5BD8FF"/>
    </a:accent3>
    <a:accent4>
      <a:srgbClr val="999999"/>
    </a:accent4>
    <a:accent5>
      <a:srgbClr val="666666"/>
    </a:accent5>
    <a:accent6>
      <a:srgbClr val="666666"/>
    </a:accent6>
    <a:hlink>
      <a:srgbClr val="5BD8FF"/>
    </a:hlink>
    <a:folHlink>
      <a:srgbClr val="9999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2817</Words>
  <Application>Microsoft Office PowerPoint</Application>
  <PresentationFormat>On-screen Show (4:3)</PresentationFormat>
  <Paragraphs>817</Paragraphs>
  <Slides>41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Segoe UI</vt:lpstr>
      <vt:lpstr>Wingdings</vt:lpstr>
      <vt:lpstr>Wingdings 3</vt:lpstr>
      <vt:lpstr>141015_ABB PPT master_4by3</vt:lpstr>
      <vt:lpstr>Visio</vt:lpstr>
      <vt:lpstr>Frequency Converters in Wind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Frequ.-Converters in Wind. A technical Boon or Bane?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 Ebner</dc:creator>
  <cp:lastModifiedBy>Media</cp:lastModifiedBy>
  <cp:revision>368</cp:revision>
  <cp:lastPrinted>2016-09-16T12:26:55Z</cp:lastPrinted>
  <dcterms:created xsi:type="dcterms:W3CDTF">2016-06-23T10:39:03Z</dcterms:created>
  <dcterms:modified xsi:type="dcterms:W3CDTF">2016-09-27T14:43:12Z</dcterms:modified>
</cp:coreProperties>
</file>