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91" r:id="rId2"/>
    <p:sldId id="449" r:id="rId3"/>
    <p:sldId id="495" r:id="rId4"/>
    <p:sldId id="476" r:id="rId5"/>
    <p:sldId id="477" r:id="rId6"/>
    <p:sldId id="494" r:id="rId7"/>
    <p:sldId id="482" r:id="rId8"/>
    <p:sldId id="479" r:id="rId9"/>
    <p:sldId id="481" r:id="rId10"/>
    <p:sldId id="491" r:id="rId11"/>
    <p:sldId id="485" r:id="rId12"/>
    <p:sldId id="492" r:id="rId13"/>
    <p:sldId id="486" r:id="rId14"/>
    <p:sldId id="488" r:id="rId15"/>
    <p:sldId id="480" r:id="rId16"/>
  </p:sldIdLst>
  <p:sldSz cx="9144000" cy="6858000" type="screen4x3"/>
  <p:notesSz cx="9874250" cy="679767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rgbClr val="000000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rgbClr val="000000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rgbClr val="000000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rgbClr val="000000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7EF"/>
    <a:srgbClr val="FF6600"/>
    <a:srgbClr val="000000"/>
    <a:srgbClr val="005395"/>
    <a:srgbClr val="FF01E0"/>
    <a:srgbClr val="7A4A60"/>
    <a:srgbClr val="557F2F"/>
    <a:srgbClr val="92D050"/>
    <a:srgbClr val="2A6AB3"/>
    <a:srgbClr val="D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3600" autoAdjust="0"/>
  </p:normalViewPr>
  <p:slideViewPr>
    <p:cSldViewPr snapToGrid="0">
      <p:cViewPr>
        <p:scale>
          <a:sx n="110" d="100"/>
          <a:sy n="110" d="100"/>
        </p:scale>
        <p:origin x="-1026" y="-78"/>
      </p:cViewPr>
      <p:guideLst>
        <p:guide orient="horz" pos="603"/>
        <p:guide orient="horz" pos="299"/>
        <p:guide orient="horz" pos="2074"/>
        <p:guide orient="horz" pos="4144"/>
        <p:guide orient="horz" pos="699"/>
        <p:guide orient="horz" pos="1941"/>
        <p:guide orient="horz" pos="101"/>
        <p:guide orient="horz" pos="417"/>
        <p:guide pos="240"/>
        <p:guide pos="5520"/>
        <p:guide pos="4469"/>
        <p:guide pos="3418"/>
        <p:guide pos="2362"/>
        <p:guide pos="2879"/>
        <p:guide pos="2783"/>
        <p:guide pos="2975"/>
      </p:guideLst>
    </p:cSldViewPr>
  </p:slideViewPr>
  <p:outlineViewPr>
    <p:cViewPr varScale="1">
      <p:scale>
        <a:sx n="170" d="200"/>
        <a:sy n="170" d="200"/>
      </p:scale>
      <p:origin x="0" y="4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1983"/>
        <p:guide pos="3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910D3-1857-475E-ACA8-BC74FD42C5FF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de-CH"/>
        </a:p>
      </dgm:t>
    </dgm:pt>
    <dgm:pt modelId="{9F453BF6-9928-434B-8BAD-9CA5EFD3AD61}">
      <dgm:prSet phldrT="[Text]"/>
      <dgm:spPr/>
      <dgm:t>
        <a:bodyPr/>
        <a:lstStyle/>
        <a:p>
          <a:r>
            <a:rPr lang="en-US" dirty="0" smtClean="0"/>
            <a:t>Optimum Scanning positions</a:t>
          </a:r>
          <a:endParaRPr lang="de-CH" dirty="0"/>
        </a:p>
      </dgm:t>
    </dgm:pt>
    <dgm:pt modelId="{74F98C96-A641-41D7-B2D6-DA962DE02360}" type="parTrans" cxnId="{1165E32E-C8A0-460B-A586-985066AAF28F}">
      <dgm:prSet/>
      <dgm:spPr/>
      <dgm:t>
        <a:bodyPr/>
        <a:lstStyle/>
        <a:p>
          <a:endParaRPr lang="de-CH"/>
        </a:p>
      </dgm:t>
    </dgm:pt>
    <dgm:pt modelId="{6A0F5A70-0286-492E-8EAC-9211ECF2E16C}" type="sibTrans" cxnId="{1165E32E-C8A0-460B-A586-985066AAF28F}">
      <dgm:prSet/>
      <dgm:spPr/>
      <dgm:t>
        <a:bodyPr/>
        <a:lstStyle/>
        <a:p>
          <a:endParaRPr lang="de-CH"/>
        </a:p>
      </dgm:t>
    </dgm:pt>
    <dgm:pt modelId="{40BAE410-2566-4563-A62F-D5D6E07BB8F6}">
      <dgm:prSet phldrT="[Text]" custT="1"/>
      <dgm:spPr/>
      <dgm:t>
        <a:bodyPr/>
        <a:lstStyle/>
        <a:p>
          <a:r>
            <a:rPr lang="en-US" sz="1300" dirty="0" smtClean="0">
              <a:latin typeface="+mn-lt"/>
            </a:rPr>
            <a:t>roads</a:t>
          </a:r>
          <a:endParaRPr lang="de-CH" sz="1300" dirty="0">
            <a:latin typeface="+mn-lt"/>
          </a:endParaRPr>
        </a:p>
      </dgm:t>
    </dgm:pt>
    <dgm:pt modelId="{3A4A0293-C410-474A-A3FD-3B140169D124}" type="parTrans" cxnId="{6DF39035-A020-441D-89C2-0A66449DE6E0}">
      <dgm:prSet/>
      <dgm:spPr/>
      <dgm:t>
        <a:bodyPr/>
        <a:lstStyle/>
        <a:p>
          <a:endParaRPr lang="de-CH"/>
        </a:p>
      </dgm:t>
    </dgm:pt>
    <dgm:pt modelId="{A36BE500-CEF5-4405-A2DC-4A3A08772849}" type="sibTrans" cxnId="{6DF39035-A020-441D-89C2-0A66449DE6E0}">
      <dgm:prSet/>
      <dgm:spPr/>
      <dgm:t>
        <a:bodyPr/>
        <a:lstStyle/>
        <a:p>
          <a:endParaRPr lang="de-CH"/>
        </a:p>
      </dgm:t>
    </dgm:pt>
    <dgm:pt modelId="{C7893CE1-6B64-4505-8512-3540D9D0EF5B}">
      <dgm:prSet phldrT="[Text]" custT="1"/>
      <dgm:spPr/>
      <dgm:t>
        <a:bodyPr/>
        <a:lstStyle/>
        <a:p>
          <a:r>
            <a:rPr lang="en-US" sz="1300" dirty="0" smtClean="0"/>
            <a:t>wind direction</a:t>
          </a:r>
          <a:endParaRPr lang="de-CH" sz="1300" dirty="0"/>
        </a:p>
      </dgm:t>
    </dgm:pt>
    <dgm:pt modelId="{C9FB0287-B1F2-416E-9C2F-9DE8973FF292}" type="parTrans" cxnId="{D2C1F68B-1B33-45CC-A9E5-BD2913503608}">
      <dgm:prSet/>
      <dgm:spPr/>
      <dgm:t>
        <a:bodyPr/>
        <a:lstStyle/>
        <a:p>
          <a:endParaRPr lang="de-CH"/>
        </a:p>
      </dgm:t>
    </dgm:pt>
    <dgm:pt modelId="{D08B6C87-5C74-4ECF-93C8-3B21A7BEC1EF}" type="sibTrans" cxnId="{D2C1F68B-1B33-45CC-A9E5-BD2913503608}">
      <dgm:prSet/>
      <dgm:spPr/>
      <dgm:t>
        <a:bodyPr/>
        <a:lstStyle/>
        <a:p>
          <a:endParaRPr lang="de-CH"/>
        </a:p>
      </dgm:t>
    </dgm:pt>
    <dgm:pt modelId="{B319D91C-67E3-4900-BD44-BC1F96A91D08}">
      <dgm:prSet phldrT="[Text]" custT="1"/>
      <dgm:spPr/>
      <dgm:t>
        <a:bodyPr/>
        <a:lstStyle/>
        <a:p>
          <a:r>
            <a:rPr lang="en-US" sz="1300" dirty="0" smtClean="0"/>
            <a:t>LiDAR’s maximum range</a:t>
          </a:r>
          <a:endParaRPr lang="de-CH" sz="1300" dirty="0"/>
        </a:p>
      </dgm:t>
    </dgm:pt>
    <dgm:pt modelId="{5354DAE8-6446-49CB-A06F-1938F4DE75B6}" type="parTrans" cxnId="{48F13042-6F92-4B57-AC08-4A27E4029FD9}">
      <dgm:prSet/>
      <dgm:spPr/>
      <dgm:t>
        <a:bodyPr/>
        <a:lstStyle/>
        <a:p>
          <a:endParaRPr lang="de-CH"/>
        </a:p>
      </dgm:t>
    </dgm:pt>
    <dgm:pt modelId="{57AF6816-6F18-4A06-A25A-3C0F25286BEA}" type="sibTrans" cxnId="{48F13042-6F92-4B57-AC08-4A27E4029FD9}">
      <dgm:prSet/>
      <dgm:spPr/>
      <dgm:t>
        <a:bodyPr/>
        <a:lstStyle/>
        <a:p>
          <a:endParaRPr lang="de-CH"/>
        </a:p>
      </dgm:t>
    </dgm:pt>
    <dgm:pt modelId="{F7A10395-4D4F-45C9-B369-260ABBF758F2}">
      <dgm:prSet phldrT="[Text]" custT="1"/>
      <dgm:spPr/>
      <dgm:t>
        <a:bodyPr/>
        <a:lstStyle/>
        <a:p>
          <a:r>
            <a:rPr lang="en-US" sz="1300" dirty="0" smtClean="0"/>
            <a:t>wind farm layout</a:t>
          </a:r>
          <a:endParaRPr lang="de-CH" sz="1300" dirty="0"/>
        </a:p>
      </dgm:t>
    </dgm:pt>
    <dgm:pt modelId="{A69694F1-2FBB-44CF-B658-532F366311F9}" type="parTrans" cxnId="{3C71C0E5-BEE6-48EA-9302-9A424F909B87}">
      <dgm:prSet/>
      <dgm:spPr/>
      <dgm:t>
        <a:bodyPr/>
        <a:lstStyle/>
        <a:p>
          <a:endParaRPr lang="de-CH"/>
        </a:p>
      </dgm:t>
    </dgm:pt>
    <dgm:pt modelId="{D764785F-EC97-45DB-8AAC-6847020896E2}" type="sibTrans" cxnId="{3C71C0E5-BEE6-48EA-9302-9A424F909B87}">
      <dgm:prSet/>
      <dgm:spPr/>
      <dgm:t>
        <a:bodyPr/>
        <a:lstStyle/>
        <a:p>
          <a:endParaRPr lang="de-CH"/>
        </a:p>
      </dgm:t>
    </dgm:pt>
    <dgm:pt modelId="{B298F202-C247-4F5B-8488-862FDF920909}" type="pres">
      <dgm:prSet presAssocID="{5DE910D3-1857-475E-ACA8-BC74FD42C5F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19FB0C15-ED61-4A1A-9B12-9F918BC6B8E4}" type="pres">
      <dgm:prSet presAssocID="{9F453BF6-9928-434B-8BAD-9CA5EFD3AD61}" presName="centerShape" presStyleLbl="node0" presStyleIdx="0" presStyleCnt="1" custScaleX="211086" custScaleY="44406" custLinFactNeighborX="-8165" custLinFactNeighborY="3905"/>
      <dgm:spPr/>
      <dgm:t>
        <a:bodyPr/>
        <a:lstStyle/>
        <a:p>
          <a:endParaRPr lang="de-CH"/>
        </a:p>
      </dgm:t>
    </dgm:pt>
    <dgm:pt modelId="{F2B960FA-D5D4-4ACA-B810-E389DCA51CE0}" type="pres">
      <dgm:prSet presAssocID="{3A4A0293-C410-474A-A3FD-3B140169D124}" presName="parTrans" presStyleLbl="sibTrans2D1" presStyleIdx="0" presStyleCnt="4" custAng="11205979"/>
      <dgm:spPr/>
      <dgm:t>
        <a:bodyPr/>
        <a:lstStyle/>
        <a:p>
          <a:endParaRPr lang="de-CH"/>
        </a:p>
      </dgm:t>
    </dgm:pt>
    <dgm:pt modelId="{682B9838-3E03-47D2-B0A0-7FF72D2D89F7}" type="pres">
      <dgm:prSet presAssocID="{3A4A0293-C410-474A-A3FD-3B140169D124}" presName="connectorText" presStyleLbl="sibTrans2D1" presStyleIdx="0" presStyleCnt="4"/>
      <dgm:spPr/>
      <dgm:t>
        <a:bodyPr/>
        <a:lstStyle/>
        <a:p>
          <a:endParaRPr lang="de-CH"/>
        </a:p>
      </dgm:t>
    </dgm:pt>
    <dgm:pt modelId="{4F04BBEC-2286-4671-AE71-982FE78E2DD6}" type="pres">
      <dgm:prSet presAssocID="{40BAE410-2566-4563-A62F-D5D6E07BB8F6}" presName="node" presStyleLbl="node1" presStyleIdx="0" presStyleCnt="4" custScaleX="104577" custScaleY="100612" custRadScaleRad="101808" custRadScaleInc="-8484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11ADA9A-6FE8-4644-B108-F3E45D4A21AD}" type="pres">
      <dgm:prSet presAssocID="{C9FB0287-B1F2-416E-9C2F-9DE8973FF292}" presName="parTrans" presStyleLbl="sibTrans2D1" presStyleIdx="1" presStyleCnt="4" custAng="10800000"/>
      <dgm:spPr/>
      <dgm:t>
        <a:bodyPr/>
        <a:lstStyle/>
        <a:p>
          <a:endParaRPr lang="de-CH"/>
        </a:p>
      </dgm:t>
    </dgm:pt>
    <dgm:pt modelId="{3078589F-7AC2-4D72-95A0-4D7123567C09}" type="pres">
      <dgm:prSet presAssocID="{C9FB0287-B1F2-416E-9C2F-9DE8973FF292}" presName="connectorText" presStyleLbl="sibTrans2D1" presStyleIdx="1" presStyleCnt="4"/>
      <dgm:spPr/>
      <dgm:t>
        <a:bodyPr/>
        <a:lstStyle/>
        <a:p>
          <a:endParaRPr lang="de-CH"/>
        </a:p>
      </dgm:t>
    </dgm:pt>
    <dgm:pt modelId="{CD78111D-3EB3-4B9B-AA92-DAAA94E651FB}" type="pres">
      <dgm:prSet presAssocID="{C7893CE1-6B64-4505-8512-3540D9D0EF5B}" presName="node" presStyleLbl="node1" presStyleIdx="1" presStyleCnt="4" custScaleX="104577" custScaleY="100612" custRadScaleRad="121744" custRadScaleInc="-8121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D9952CE-6EA3-4C49-9EDB-233F2579ED50}" type="pres">
      <dgm:prSet presAssocID="{5354DAE8-6446-49CB-A06F-1938F4DE75B6}" presName="parTrans" presStyleLbl="sibTrans2D1" presStyleIdx="2" presStyleCnt="4" custAng="10793547"/>
      <dgm:spPr/>
      <dgm:t>
        <a:bodyPr/>
        <a:lstStyle/>
        <a:p>
          <a:endParaRPr lang="de-CH"/>
        </a:p>
      </dgm:t>
    </dgm:pt>
    <dgm:pt modelId="{448BC74B-2E9B-4A3D-978C-65743DE287A3}" type="pres">
      <dgm:prSet presAssocID="{5354DAE8-6446-49CB-A06F-1938F4DE75B6}" presName="connectorText" presStyleLbl="sibTrans2D1" presStyleIdx="2" presStyleCnt="4"/>
      <dgm:spPr/>
      <dgm:t>
        <a:bodyPr/>
        <a:lstStyle/>
        <a:p>
          <a:endParaRPr lang="de-CH"/>
        </a:p>
      </dgm:t>
    </dgm:pt>
    <dgm:pt modelId="{C3D29B8A-7E69-453B-872C-1AF7A820F91E}" type="pres">
      <dgm:prSet presAssocID="{B319D91C-67E3-4900-BD44-BC1F96A91D08}" presName="node" presStyleLbl="node1" presStyleIdx="2" presStyleCnt="4" custScaleX="104577" custScaleY="100612" custRadScaleRad="79133" custRadScaleInc="-37748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52A56E4-972E-46B5-9400-CF8D8F3113EE}" type="pres">
      <dgm:prSet presAssocID="{A69694F1-2FBB-44CF-B658-532F366311F9}" presName="parTrans" presStyleLbl="sibTrans2D1" presStyleIdx="3" presStyleCnt="4" custAng="10800000"/>
      <dgm:spPr/>
      <dgm:t>
        <a:bodyPr/>
        <a:lstStyle/>
        <a:p>
          <a:endParaRPr lang="de-CH"/>
        </a:p>
      </dgm:t>
    </dgm:pt>
    <dgm:pt modelId="{C55BAED5-8380-4325-BAEA-1DBD1238E4A4}" type="pres">
      <dgm:prSet presAssocID="{A69694F1-2FBB-44CF-B658-532F366311F9}" presName="connectorText" presStyleLbl="sibTrans2D1" presStyleIdx="3" presStyleCnt="4"/>
      <dgm:spPr/>
      <dgm:t>
        <a:bodyPr/>
        <a:lstStyle/>
        <a:p>
          <a:endParaRPr lang="de-CH"/>
        </a:p>
      </dgm:t>
    </dgm:pt>
    <dgm:pt modelId="{891F9A73-78D3-44BE-9007-39E674500AC0}" type="pres">
      <dgm:prSet presAssocID="{F7A10395-4D4F-45C9-B369-260ABBF758F2}" presName="node" presStyleLbl="node1" presStyleIdx="3" presStyleCnt="4" custScaleX="104577" custScaleY="100612" custRadScaleRad="157458" custRadScaleInc="5962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D22816C2-B098-4D0C-9512-C99A243AAEE4}" type="presOf" srcId="{C9FB0287-B1F2-416E-9C2F-9DE8973FF292}" destId="{411ADA9A-6FE8-4644-B108-F3E45D4A21AD}" srcOrd="0" destOrd="0" presId="urn:microsoft.com/office/officeart/2005/8/layout/radial5"/>
    <dgm:cxn modelId="{46B1E511-BABF-4711-AD5E-84EFB3F7BF42}" type="presOf" srcId="{5DE910D3-1857-475E-ACA8-BC74FD42C5FF}" destId="{B298F202-C247-4F5B-8488-862FDF920909}" srcOrd="0" destOrd="0" presId="urn:microsoft.com/office/officeart/2005/8/layout/radial5"/>
    <dgm:cxn modelId="{C6E79DA7-9C3B-4EDA-BD44-4083D93E7B3E}" type="presOf" srcId="{A69694F1-2FBB-44CF-B658-532F366311F9}" destId="{C55BAED5-8380-4325-BAEA-1DBD1238E4A4}" srcOrd="1" destOrd="0" presId="urn:microsoft.com/office/officeart/2005/8/layout/radial5"/>
    <dgm:cxn modelId="{E158E5EF-F5B0-46BC-A4DA-41AB243935D6}" type="presOf" srcId="{40BAE410-2566-4563-A62F-D5D6E07BB8F6}" destId="{4F04BBEC-2286-4671-AE71-982FE78E2DD6}" srcOrd="0" destOrd="0" presId="urn:microsoft.com/office/officeart/2005/8/layout/radial5"/>
    <dgm:cxn modelId="{48F13042-6F92-4B57-AC08-4A27E4029FD9}" srcId="{9F453BF6-9928-434B-8BAD-9CA5EFD3AD61}" destId="{B319D91C-67E3-4900-BD44-BC1F96A91D08}" srcOrd="2" destOrd="0" parTransId="{5354DAE8-6446-49CB-A06F-1938F4DE75B6}" sibTransId="{57AF6816-6F18-4A06-A25A-3C0F25286BEA}"/>
    <dgm:cxn modelId="{3540B29A-380D-40CA-9335-2154D7CC4458}" type="presOf" srcId="{5354DAE8-6446-49CB-A06F-1938F4DE75B6}" destId="{448BC74B-2E9B-4A3D-978C-65743DE287A3}" srcOrd="1" destOrd="0" presId="urn:microsoft.com/office/officeart/2005/8/layout/radial5"/>
    <dgm:cxn modelId="{7D096F00-6451-4ED7-A5B4-691DD40ACA53}" type="presOf" srcId="{3A4A0293-C410-474A-A3FD-3B140169D124}" destId="{F2B960FA-D5D4-4ACA-B810-E389DCA51CE0}" srcOrd="0" destOrd="0" presId="urn:microsoft.com/office/officeart/2005/8/layout/radial5"/>
    <dgm:cxn modelId="{ACF4939B-264A-4B13-BDF3-E0E7734B5992}" type="presOf" srcId="{9F453BF6-9928-434B-8BAD-9CA5EFD3AD61}" destId="{19FB0C15-ED61-4A1A-9B12-9F918BC6B8E4}" srcOrd="0" destOrd="0" presId="urn:microsoft.com/office/officeart/2005/8/layout/radial5"/>
    <dgm:cxn modelId="{B40A6AD6-168A-4949-8A48-3A5E9B9033B2}" type="presOf" srcId="{5354DAE8-6446-49CB-A06F-1938F4DE75B6}" destId="{4D9952CE-6EA3-4C49-9EDB-233F2579ED50}" srcOrd="0" destOrd="0" presId="urn:microsoft.com/office/officeart/2005/8/layout/radial5"/>
    <dgm:cxn modelId="{6A4F4D98-041B-4FF1-AA16-C644979F3B5A}" type="presOf" srcId="{A69694F1-2FBB-44CF-B658-532F366311F9}" destId="{352A56E4-972E-46B5-9400-CF8D8F3113EE}" srcOrd="0" destOrd="0" presId="urn:microsoft.com/office/officeart/2005/8/layout/radial5"/>
    <dgm:cxn modelId="{F3D9EEC9-C991-4F84-A121-0A6DD67A4929}" type="presOf" srcId="{B319D91C-67E3-4900-BD44-BC1F96A91D08}" destId="{C3D29B8A-7E69-453B-872C-1AF7A820F91E}" srcOrd="0" destOrd="0" presId="urn:microsoft.com/office/officeart/2005/8/layout/radial5"/>
    <dgm:cxn modelId="{3DD7B38C-70DB-4CB2-B1D9-6A2153606C1F}" type="presOf" srcId="{F7A10395-4D4F-45C9-B369-260ABBF758F2}" destId="{891F9A73-78D3-44BE-9007-39E674500AC0}" srcOrd="0" destOrd="0" presId="urn:microsoft.com/office/officeart/2005/8/layout/radial5"/>
    <dgm:cxn modelId="{E39F2478-2941-485B-9AF0-B086C93487BD}" type="presOf" srcId="{C7893CE1-6B64-4505-8512-3540D9D0EF5B}" destId="{CD78111D-3EB3-4B9B-AA92-DAAA94E651FB}" srcOrd="0" destOrd="0" presId="urn:microsoft.com/office/officeart/2005/8/layout/radial5"/>
    <dgm:cxn modelId="{D2C1F68B-1B33-45CC-A9E5-BD2913503608}" srcId="{9F453BF6-9928-434B-8BAD-9CA5EFD3AD61}" destId="{C7893CE1-6B64-4505-8512-3540D9D0EF5B}" srcOrd="1" destOrd="0" parTransId="{C9FB0287-B1F2-416E-9C2F-9DE8973FF292}" sibTransId="{D08B6C87-5C74-4ECF-93C8-3B21A7BEC1EF}"/>
    <dgm:cxn modelId="{1165E32E-C8A0-460B-A586-985066AAF28F}" srcId="{5DE910D3-1857-475E-ACA8-BC74FD42C5FF}" destId="{9F453BF6-9928-434B-8BAD-9CA5EFD3AD61}" srcOrd="0" destOrd="0" parTransId="{74F98C96-A641-41D7-B2D6-DA962DE02360}" sibTransId="{6A0F5A70-0286-492E-8EAC-9211ECF2E16C}"/>
    <dgm:cxn modelId="{3C71C0E5-BEE6-48EA-9302-9A424F909B87}" srcId="{9F453BF6-9928-434B-8BAD-9CA5EFD3AD61}" destId="{F7A10395-4D4F-45C9-B369-260ABBF758F2}" srcOrd="3" destOrd="0" parTransId="{A69694F1-2FBB-44CF-B658-532F366311F9}" sibTransId="{D764785F-EC97-45DB-8AAC-6847020896E2}"/>
    <dgm:cxn modelId="{8BCA56A5-0C26-450A-B468-0A113E93DE02}" type="presOf" srcId="{C9FB0287-B1F2-416E-9C2F-9DE8973FF292}" destId="{3078589F-7AC2-4D72-95A0-4D7123567C09}" srcOrd="1" destOrd="0" presId="urn:microsoft.com/office/officeart/2005/8/layout/radial5"/>
    <dgm:cxn modelId="{13EC9FF8-9C7A-40F3-93D0-DEFA3F070315}" type="presOf" srcId="{3A4A0293-C410-474A-A3FD-3B140169D124}" destId="{682B9838-3E03-47D2-B0A0-7FF72D2D89F7}" srcOrd="1" destOrd="0" presId="urn:microsoft.com/office/officeart/2005/8/layout/radial5"/>
    <dgm:cxn modelId="{6DF39035-A020-441D-89C2-0A66449DE6E0}" srcId="{9F453BF6-9928-434B-8BAD-9CA5EFD3AD61}" destId="{40BAE410-2566-4563-A62F-D5D6E07BB8F6}" srcOrd="0" destOrd="0" parTransId="{3A4A0293-C410-474A-A3FD-3B140169D124}" sibTransId="{A36BE500-CEF5-4405-A2DC-4A3A08772849}"/>
    <dgm:cxn modelId="{9C1F56A2-E252-4AD2-BC5E-9F8D0B6E52DC}" type="presParOf" srcId="{B298F202-C247-4F5B-8488-862FDF920909}" destId="{19FB0C15-ED61-4A1A-9B12-9F918BC6B8E4}" srcOrd="0" destOrd="0" presId="urn:microsoft.com/office/officeart/2005/8/layout/radial5"/>
    <dgm:cxn modelId="{DCC8D766-C9EA-468B-B253-6B95CFAD2BE8}" type="presParOf" srcId="{B298F202-C247-4F5B-8488-862FDF920909}" destId="{F2B960FA-D5D4-4ACA-B810-E389DCA51CE0}" srcOrd="1" destOrd="0" presId="urn:microsoft.com/office/officeart/2005/8/layout/radial5"/>
    <dgm:cxn modelId="{05AB2F0F-0EE1-4AF0-B065-CC25E2B23DA0}" type="presParOf" srcId="{F2B960FA-D5D4-4ACA-B810-E389DCA51CE0}" destId="{682B9838-3E03-47D2-B0A0-7FF72D2D89F7}" srcOrd="0" destOrd="0" presId="urn:microsoft.com/office/officeart/2005/8/layout/radial5"/>
    <dgm:cxn modelId="{D6E3FB1B-1470-498E-BEDA-24509C28CF34}" type="presParOf" srcId="{B298F202-C247-4F5B-8488-862FDF920909}" destId="{4F04BBEC-2286-4671-AE71-982FE78E2DD6}" srcOrd="2" destOrd="0" presId="urn:microsoft.com/office/officeart/2005/8/layout/radial5"/>
    <dgm:cxn modelId="{62CC1E39-0264-484F-A6D3-CB7C7367F39D}" type="presParOf" srcId="{B298F202-C247-4F5B-8488-862FDF920909}" destId="{411ADA9A-6FE8-4644-B108-F3E45D4A21AD}" srcOrd="3" destOrd="0" presId="urn:microsoft.com/office/officeart/2005/8/layout/radial5"/>
    <dgm:cxn modelId="{3D43BA1D-23B9-4ACE-8A5B-5AA85DC537BB}" type="presParOf" srcId="{411ADA9A-6FE8-4644-B108-F3E45D4A21AD}" destId="{3078589F-7AC2-4D72-95A0-4D7123567C09}" srcOrd="0" destOrd="0" presId="urn:microsoft.com/office/officeart/2005/8/layout/radial5"/>
    <dgm:cxn modelId="{A90EAA0D-9325-4FD5-BC88-694AE1E43CD2}" type="presParOf" srcId="{B298F202-C247-4F5B-8488-862FDF920909}" destId="{CD78111D-3EB3-4B9B-AA92-DAAA94E651FB}" srcOrd="4" destOrd="0" presId="urn:microsoft.com/office/officeart/2005/8/layout/radial5"/>
    <dgm:cxn modelId="{1E22BBF0-1FDC-4906-9357-BBED3058C624}" type="presParOf" srcId="{B298F202-C247-4F5B-8488-862FDF920909}" destId="{4D9952CE-6EA3-4C49-9EDB-233F2579ED50}" srcOrd="5" destOrd="0" presId="urn:microsoft.com/office/officeart/2005/8/layout/radial5"/>
    <dgm:cxn modelId="{D3F5CC19-B517-40F0-AC38-23E448687DD3}" type="presParOf" srcId="{4D9952CE-6EA3-4C49-9EDB-233F2579ED50}" destId="{448BC74B-2E9B-4A3D-978C-65743DE287A3}" srcOrd="0" destOrd="0" presId="urn:microsoft.com/office/officeart/2005/8/layout/radial5"/>
    <dgm:cxn modelId="{25072CE8-70DB-4BB6-8A83-7FFACA7D1CDF}" type="presParOf" srcId="{B298F202-C247-4F5B-8488-862FDF920909}" destId="{C3D29B8A-7E69-453B-872C-1AF7A820F91E}" srcOrd="6" destOrd="0" presId="urn:microsoft.com/office/officeart/2005/8/layout/radial5"/>
    <dgm:cxn modelId="{BF16ACE7-46C4-4919-8B0D-E62EE20D43D1}" type="presParOf" srcId="{B298F202-C247-4F5B-8488-862FDF920909}" destId="{352A56E4-972E-46B5-9400-CF8D8F3113EE}" srcOrd="7" destOrd="0" presId="urn:microsoft.com/office/officeart/2005/8/layout/radial5"/>
    <dgm:cxn modelId="{89C49CD9-9431-4D9C-BDF0-9481F6F1532B}" type="presParOf" srcId="{352A56E4-972E-46B5-9400-CF8D8F3113EE}" destId="{C55BAED5-8380-4325-BAEA-1DBD1238E4A4}" srcOrd="0" destOrd="0" presId="urn:microsoft.com/office/officeart/2005/8/layout/radial5"/>
    <dgm:cxn modelId="{606C5FC1-ADE8-4337-96CA-93343EBAFC61}" type="presParOf" srcId="{B298F202-C247-4F5B-8488-862FDF920909}" destId="{891F9A73-78D3-44BE-9007-39E674500AC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910D3-1857-475E-ACA8-BC74FD42C5FF}" type="doc">
      <dgm:prSet loTypeId="urn:microsoft.com/office/officeart/2008/layout/RadialCluster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de-CH"/>
        </a:p>
      </dgm:t>
    </dgm:pt>
    <dgm:pt modelId="{9F453BF6-9928-434B-8BAD-9CA5EFD3AD61}">
      <dgm:prSet phldrT="[Text]" custT="1"/>
      <dgm:spPr/>
      <dgm:t>
        <a:bodyPr/>
        <a:lstStyle/>
        <a:p>
          <a:r>
            <a:rPr lang="en-US" sz="1300" dirty="0" smtClean="0"/>
            <a:t>Optimum Scanning positions</a:t>
          </a:r>
          <a:endParaRPr lang="de-CH" sz="1300" dirty="0"/>
        </a:p>
      </dgm:t>
    </dgm:pt>
    <dgm:pt modelId="{6A0F5A70-0286-492E-8EAC-9211ECF2E16C}" type="sibTrans" cxnId="{1165E32E-C8A0-460B-A586-985066AAF28F}">
      <dgm:prSet/>
      <dgm:spPr/>
      <dgm:t>
        <a:bodyPr/>
        <a:lstStyle/>
        <a:p>
          <a:endParaRPr lang="de-CH"/>
        </a:p>
      </dgm:t>
    </dgm:pt>
    <dgm:pt modelId="{74F98C96-A641-41D7-B2D6-DA962DE02360}" type="parTrans" cxnId="{1165E32E-C8A0-460B-A586-985066AAF28F}">
      <dgm:prSet/>
      <dgm:spPr/>
      <dgm:t>
        <a:bodyPr/>
        <a:lstStyle/>
        <a:p>
          <a:endParaRPr lang="de-CH"/>
        </a:p>
      </dgm:t>
    </dgm:pt>
    <dgm:pt modelId="{C4C4FE77-D3D7-4E0D-B07D-1514531CAD5B}" type="pres">
      <dgm:prSet presAssocID="{5DE910D3-1857-475E-ACA8-BC74FD42C5F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de-CH"/>
        </a:p>
      </dgm:t>
    </dgm:pt>
    <dgm:pt modelId="{7ED4F899-5BC4-4EB9-A499-B869411FFE43}" type="pres">
      <dgm:prSet presAssocID="{9F453BF6-9928-434B-8BAD-9CA5EFD3AD61}" presName="singleCycle" presStyleCnt="0"/>
      <dgm:spPr/>
    </dgm:pt>
    <dgm:pt modelId="{5D3D8FF9-13F4-4968-AA59-C562926EA3D4}" type="pres">
      <dgm:prSet presAssocID="{9F453BF6-9928-434B-8BAD-9CA5EFD3AD61}" presName="singleCenter" presStyleLbl="node1" presStyleIdx="0" presStyleCnt="1" custScaleX="258939" custScaleY="56533" custLinFactNeighborX="8113" custLinFactNeighborY="3146">
        <dgm:presLayoutVars>
          <dgm:chMax val="7"/>
          <dgm:chPref val="7"/>
        </dgm:presLayoutVars>
      </dgm:prSet>
      <dgm:spPr/>
      <dgm:t>
        <a:bodyPr/>
        <a:lstStyle/>
        <a:p>
          <a:endParaRPr lang="de-CH"/>
        </a:p>
      </dgm:t>
    </dgm:pt>
  </dgm:ptLst>
  <dgm:cxnLst>
    <dgm:cxn modelId="{1165E32E-C8A0-460B-A586-985066AAF28F}" srcId="{5DE910D3-1857-475E-ACA8-BC74FD42C5FF}" destId="{9F453BF6-9928-434B-8BAD-9CA5EFD3AD61}" srcOrd="0" destOrd="0" parTransId="{74F98C96-A641-41D7-B2D6-DA962DE02360}" sibTransId="{6A0F5A70-0286-492E-8EAC-9211ECF2E16C}"/>
    <dgm:cxn modelId="{1B1EB1E0-F646-40F2-ACF6-1AB1D86B5466}" type="presOf" srcId="{5DE910D3-1857-475E-ACA8-BC74FD42C5FF}" destId="{C4C4FE77-D3D7-4E0D-B07D-1514531CAD5B}" srcOrd="0" destOrd="0" presId="urn:microsoft.com/office/officeart/2008/layout/RadialCluster"/>
    <dgm:cxn modelId="{92AE7C0A-19F7-44DF-BF08-9BF6F4C737E1}" type="presOf" srcId="{9F453BF6-9928-434B-8BAD-9CA5EFD3AD61}" destId="{5D3D8FF9-13F4-4968-AA59-C562926EA3D4}" srcOrd="0" destOrd="0" presId="urn:microsoft.com/office/officeart/2008/layout/RadialCluster"/>
    <dgm:cxn modelId="{1A55BB33-1457-4C1C-AE43-A2CC6500A6ED}" type="presParOf" srcId="{C4C4FE77-D3D7-4E0D-B07D-1514531CAD5B}" destId="{7ED4F899-5BC4-4EB9-A499-B869411FFE43}" srcOrd="0" destOrd="0" presId="urn:microsoft.com/office/officeart/2008/layout/RadialCluster"/>
    <dgm:cxn modelId="{2AFD1074-BE21-4135-ABFF-C9B9578F2438}" type="presParOf" srcId="{7ED4F899-5BC4-4EB9-A499-B869411FFE43}" destId="{5D3D8FF9-13F4-4968-AA59-C562926EA3D4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B0C15-ED61-4A1A-9B12-9F918BC6B8E4}">
      <dsp:nvSpPr>
        <dsp:cNvPr id="0" name=""/>
        <dsp:cNvSpPr/>
      </dsp:nvSpPr>
      <dsp:spPr>
        <a:xfrm>
          <a:off x="1734413" y="1981667"/>
          <a:ext cx="2334775" cy="4911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Optimum Scanning positions</a:t>
          </a:r>
          <a:endParaRPr lang="de-CH" sz="1200" kern="1200" dirty="0"/>
        </a:p>
      </dsp:txBody>
      <dsp:txXfrm>
        <a:off x="2076333" y="2053596"/>
        <a:ext cx="1650935" cy="347306"/>
      </dsp:txXfrm>
    </dsp:sp>
    <dsp:sp modelId="{F2B960FA-D5D4-4ACA-B810-E389DCA51CE0}">
      <dsp:nvSpPr>
        <dsp:cNvPr id="0" name=""/>
        <dsp:cNvSpPr/>
      </dsp:nvSpPr>
      <dsp:spPr>
        <a:xfrm rot="4129207">
          <a:off x="2425709" y="1493491"/>
          <a:ext cx="373162" cy="376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900" kern="1200"/>
        </a:p>
      </dsp:txBody>
      <dsp:txXfrm rot="10800000">
        <a:off x="2461460" y="1516511"/>
        <a:ext cx="261213" cy="225640"/>
      </dsp:txXfrm>
    </dsp:sp>
    <dsp:sp modelId="{4F04BBEC-2286-4671-AE71-982FE78E2DD6}">
      <dsp:nvSpPr>
        <dsp:cNvPr id="0" name=""/>
        <dsp:cNvSpPr/>
      </dsp:nvSpPr>
      <dsp:spPr>
        <a:xfrm>
          <a:off x="1601088" y="309179"/>
          <a:ext cx="1156703" cy="111284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n-lt"/>
            </a:rPr>
            <a:t>roads</a:t>
          </a:r>
          <a:endParaRPr lang="de-CH" sz="1300" kern="1200" dirty="0">
            <a:latin typeface="+mn-lt"/>
          </a:endParaRPr>
        </a:p>
      </dsp:txBody>
      <dsp:txXfrm>
        <a:off x="1770483" y="472152"/>
        <a:ext cx="817913" cy="786901"/>
      </dsp:txXfrm>
    </dsp:sp>
    <dsp:sp modelId="{411ADA9A-6FE8-4644-B108-F3E45D4A21AD}">
      <dsp:nvSpPr>
        <dsp:cNvPr id="0" name=""/>
        <dsp:cNvSpPr/>
      </dsp:nvSpPr>
      <dsp:spPr>
        <a:xfrm rot="8692303">
          <a:off x="3392074" y="1473610"/>
          <a:ext cx="627318" cy="376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4998893"/>
                <a:satOff val="-9360"/>
                <a:lumOff val="-3725"/>
                <a:alphaOff val="0"/>
                <a:shade val="51000"/>
                <a:satMod val="130000"/>
              </a:schemeClr>
            </a:gs>
            <a:gs pos="80000">
              <a:schemeClr val="accent5">
                <a:hueOff val="4998893"/>
                <a:satOff val="-9360"/>
                <a:lumOff val="-3725"/>
                <a:alphaOff val="0"/>
                <a:shade val="93000"/>
                <a:satMod val="130000"/>
              </a:schemeClr>
            </a:gs>
            <a:gs pos="100000">
              <a:schemeClr val="accent5">
                <a:hueOff val="4998893"/>
                <a:satOff val="-9360"/>
                <a:lumOff val="-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900" kern="1200"/>
        </a:p>
      </dsp:txBody>
      <dsp:txXfrm>
        <a:off x="3494620" y="1516364"/>
        <a:ext cx="514498" cy="225640"/>
      </dsp:txXfrm>
    </dsp:sp>
    <dsp:sp modelId="{CD78111D-3EB3-4B9B-AA92-DAAA94E651FB}">
      <dsp:nvSpPr>
        <dsp:cNvPr id="0" name=""/>
        <dsp:cNvSpPr/>
      </dsp:nvSpPr>
      <dsp:spPr>
        <a:xfrm>
          <a:off x="4092767" y="426024"/>
          <a:ext cx="1156703" cy="1112847"/>
        </a:xfrm>
        <a:prstGeom prst="ellipse">
          <a:avLst/>
        </a:prstGeom>
        <a:gradFill rotWithShape="0">
          <a:gsLst>
            <a:gs pos="0">
              <a:schemeClr val="accent5">
                <a:hueOff val="4998893"/>
                <a:satOff val="-9360"/>
                <a:lumOff val="-3725"/>
                <a:alphaOff val="0"/>
                <a:shade val="51000"/>
                <a:satMod val="130000"/>
              </a:schemeClr>
            </a:gs>
            <a:gs pos="80000">
              <a:schemeClr val="accent5">
                <a:hueOff val="4998893"/>
                <a:satOff val="-9360"/>
                <a:lumOff val="-3725"/>
                <a:alphaOff val="0"/>
                <a:shade val="93000"/>
                <a:satMod val="130000"/>
              </a:schemeClr>
            </a:gs>
            <a:gs pos="100000">
              <a:schemeClr val="accent5">
                <a:hueOff val="4998893"/>
                <a:satOff val="-9360"/>
                <a:lumOff val="-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wind direction</a:t>
          </a:r>
          <a:endParaRPr lang="de-CH" sz="1300" kern="1200" dirty="0"/>
        </a:p>
      </dsp:txBody>
      <dsp:txXfrm>
        <a:off x="4262162" y="588997"/>
        <a:ext cx="817913" cy="786901"/>
      </dsp:txXfrm>
    </dsp:sp>
    <dsp:sp modelId="{4D9952CE-6EA3-4C49-9EDB-233F2579ED50}">
      <dsp:nvSpPr>
        <dsp:cNvPr id="0" name=""/>
        <dsp:cNvSpPr/>
      </dsp:nvSpPr>
      <dsp:spPr>
        <a:xfrm rot="6559888">
          <a:off x="2927065" y="1524244"/>
          <a:ext cx="312961" cy="376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9997786"/>
                <a:satOff val="-18719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5">
                <a:hueOff val="9997786"/>
                <a:satOff val="-18719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5">
                <a:hueOff val="9997786"/>
                <a:satOff val="-18719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900" kern="1200"/>
        </a:p>
      </dsp:txBody>
      <dsp:txXfrm>
        <a:off x="2989549" y="1555160"/>
        <a:ext cx="219073" cy="225640"/>
      </dsp:txXfrm>
    </dsp:sp>
    <dsp:sp modelId="{C3D29B8A-7E69-453B-872C-1AF7A820F91E}">
      <dsp:nvSpPr>
        <dsp:cNvPr id="0" name=""/>
        <dsp:cNvSpPr/>
      </dsp:nvSpPr>
      <dsp:spPr>
        <a:xfrm>
          <a:off x="2792348" y="342204"/>
          <a:ext cx="1156703" cy="1112847"/>
        </a:xfrm>
        <a:prstGeom prst="ellipse">
          <a:avLst/>
        </a:prstGeom>
        <a:gradFill rotWithShape="0">
          <a:gsLst>
            <a:gs pos="0">
              <a:schemeClr val="accent5">
                <a:hueOff val="9997786"/>
                <a:satOff val="-18719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5">
                <a:hueOff val="9997786"/>
                <a:satOff val="-18719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5">
                <a:hueOff val="9997786"/>
                <a:satOff val="-18719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LiDAR’s maximum range</a:t>
          </a:r>
          <a:endParaRPr lang="de-CH" sz="1300" kern="1200" dirty="0"/>
        </a:p>
      </dsp:txBody>
      <dsp:txXfrm>
        <a:off x="2961743" y="505177"/>
        <a:ext cx="817913" cy="786901"/>
      </dsp:txXfrm>
    </dsp:sp>
    <dsp:sp modelId="{352A56E4-972E-46B5-9400-CF8D8F3113EE}">
      <dsp:nvSpPr>
        <dsp:cNvPr id="0" name=""/>
        <dsp:cNvSpPr/>
      </dsp:nvSpPr>
      <dsp:spPr>
        <a:xfrm rot="1945479">
          <a:off x="1675709" y="1474811"/>
          <a:ext cx="675154" cy="376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4996678"/>
                <a:satOff val="-28079"/>
                <a:lumOff val="-11176"/>
                <a:alphaOff val="0"/>
                <a:shade val="51000"/>
                <a:satMod val="130000"/>
              </a:schemeClr>
            </a:gs>
            <a:gs pos="80000">
              <a:schemeClr val="accent5">
                <a:hueOff val="14996678"/>
                <a:satOff val="-28079"/>
                <a:lumOff val="-1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14996678"/>
                <a:satOff val="-28079"/>
                <a:lumOff val="-1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900" kern="1200"/>
        </a:p>
      </dsp:txBody>
      <dsp:txXfrm rot="10800000">
        <a:off x="1684503" y="1519778"/>
        <a:ext cx="562334" cy="225640"/>
      </dsp:txXfrm>
    </dsp:sp>
    <dsp:sp modelId="{891F9A73-78D3-44BE-9007-39E674500AC0}">
      <dsp:nvSpPr>
        <dsp:cNvPr id="0" name=""/>
        <dsp:cNvSpPr/>
      </dsp:nvSpPr>
      <dsp:spPr>
        <a:xfrm>
          <a:off x="398527" y="448071"/>
          <a:ext cx="1156703" cy="1112847"/>
        </a:xfrm>
        <a:prstGeom prst="ellipse">
          <a:avLst/>
        </a:prstGeom>
        <a:gradFill rotWithShape="0">
          <a:gsLst>
            <a:gs pos="0">
              <a:schemeClr val="accent5">
                <a:hueOff val="14996678"/>
                <a:satOff val="-28079"/>
                <a:lumOff val="-11176"/>
                <a:alphaOff val="0"/>
                <a:shade val="51000"/>
                <a:satMod val="130000"/>
              </a:schemeClr>
            </a:gs>
            <a:gs pos="80000">
              <a:schemeClr val="accent5">
                <a:hueOff val="14996678"/>
                <a:satOff val="-28079"/>
                <a:lumOff val="-1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14996678"/>
                <a:satOff val="-28079"/>
                <a:lumOff val="-1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wind farm layout</a:t>
          </a:r>
          <a:endParaRPr lang="de-CH" sz="1300" kern="1200" dirty="0"/>
        </a:p>
      </dsp:txBody>
      <dsp:txXfrm>
        <a:off x="567922" y="611044"/>
        <a:ext cx="817913" cy="786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D8FF9-13F4-4968-AA59-C562926EA3D4}">
      <dsp:nvSpPr>
        <dsp:cNvPr id="0" name=""/>
        <dsp:cNvSpPr/>
      </dsp:nvSpPr>
      <dsp:spPr>
        <a:xfrm>
          <a:off x="688354" y="364177"/>
          <a:ext cx="2748844" cy="6001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Optimum Scanning positions</a:t>
          </a:r>
          <a:endParaRPr lang="de-CH" sz="1300" kern="1200" dirty="0"/>
        </a:p>
      </dsp:txBody>
      <dsp:txXfrm>
        <a:off x="717651" y="393474"/>
        <a:ext cx="2690250" cy="54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79918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027" y="1"/>
            <a:ext cx="4279918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700"/>
            <a:ext cx="4279918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027" y="6456700"/>
            <a:ext cx="4279918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77B577C-AADD-E540-A7CF-32AA43727EF3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1198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2" y="0"/>
            <a:ext cx="9876557" cy="679876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2A6AB3"/>
              </a:buClr>
              <a:buSzPct val="110000"/>
              <a:buFont typeface="Wingdings" charset="0"/>
              <a:buNone/>
            </a:pPr>
            <a:endParaRPr lang="de-CH"/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2" y="0"/>
            <a:ext cx="9876557" cy="679876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2A6AB3"/>
              </a:buClr>
              <a:buSzPct val="110000"/>
              <a:buFont typeface="Wingdings" charset="0"/>
              <a:buNone/>
            </a:pPr>
            <a:endParaRPr lang="de-CH"/>
          </a:p>
        </p:txBody>
      </p:sp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2" y="0"/>
            <a:ext cx="9876557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2A6AB3"/>
              </a:buClr>
              <a:buSzPct val="110000"/>
              <a:buFont typeface="Wingdings" charset="0"/>
              <a:buNone/>
            </a:pPr>
            <a:endParaRPr lang="de-C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4275306" cy="337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16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594333" y="0"/>
            <a:ext cx="4275306" cy="337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16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6913" y="509588"/>
            <a:ext cx="3395662" cy="25479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1316723" y="3229443"/>
            <a:ext cx="7236197" cy="30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" y="6457792"/>
            <a:ext cx="4275306" cy="337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16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5594333" y="6457792"/>
            <a:ext cx="4275306" cy="337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Nimbus Roman No9 L" charset="0"/>
              </a:defRPr>
            </a:lvl1pPr>
          </a:lstStyle>
          <a:p>
            <a:pPr>
              <a:defRPr/>
            </a:pPr>
            <a:fld id="{E3686A7D-A377-DA42-B557-0C4D94C1A0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433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346564FA-8B0E-9A4A-8633-35ABCA2ED161}" type="slidenum">
              <a:rPr lang="en-US" sz="1200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rPr>
              <a:pPr eaLnBrk="1"/>
              <a:t>1</a:t>
            </a:fld>
            <a:endParaRPr lang="en-US" sz="1200" dirty="0">
              <a:solidFill>
                <a:schemeClr val="tx1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6913" y="509588"/>
            <a:ext cx="3395662" cy="254793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0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488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Grafik 16" descr="pic_titel_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1675"/>
            <a:ext cx="91440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eth_o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52400"/>
            <a:ext cx="16494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4" descr="muster_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98425"/>
            <a:ext cx="16224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12" name="Datumsplatzhalter 18"/>
          <p:cNvSpPr>
            <a:spLocks noGrp="1"/>
          </p:cNvSpPr>
          <p:nvPr>
            <p:ph type="dt" sz="half" idx="10"/>
          </p:nvPr>
        </p:nvSpPr>
        <p:spPr>
          <a:xfrm>
            <a:off x="0" y="6635750"/>
            <a:ext cx="2114550" cy="4572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 smtClean="0"/>
              <a:t>August 07, 2014</a:t>
            </a:r>
            <a:endParaRPr lang="en-US" dirty="0"/>
          </a:p>
        </p:txBody>
      </p:sp>
      <p:sp>
        <p:nvSpPr>
          <p:cNvPr id="13" name="Foliennummernplatzhalter 19"/>
          <p:cNvSpPr>
            <a:spLocks noGrp="1"/>
          </p:cNvSpPr>
          <p:nvPr>
            <p:ph type="sldNum" sz="quarter" idx="11"/>
          </p:nvPr>
        </p:nvSpPr>
        <p:spPr>
          <a:xfrm>
            <a:off x="7204075" y="6635750"/>
            <a:ext cx="16383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21B8BAA-7F2C-6B40-852F-CEA5B5C521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4" name="Fußzeilenplatzhalter 20"/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Laboratory for Energy Conversion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367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18"/>
          <p:cNvSpPr>
            <a:spLocks noGrp="1"/>
          </p:cNvSpPr>
          <p:nvPr>
            <p:ph type="dt" sz="half" idx="10"/>
          </p:nvPr>
        </p:nvSpPr>
        <p:spPr>
          <a:xfrm>
            <a:off x="292100" y="6635750"/>
            <a:ext cx="18224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A531564-75DC-D249-A15F-3A1F5954D624}" type="datetime1">
              <a:rPr lang="en-US"/>
              <a:pPr>
                <a:defRPr/>
              </a:pPr>
              <a:t>9/16/2016</a:t>
            </a:fld>
            <a:endParaRPr lang="de-DE" dirty="0"/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1"/>
          </p:nvPr>
        </p:nvSpPr>
        <p:spPr>
          <a:xfrm>
            <a:off x="7204075" y="6635750"/>
            <a:ext cx="16383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C927C35-2855-F743-8200-EBCBF029E1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ußzeilenplatzhalter 20"/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Laboratory for Energy Conversion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063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751013"/>
            <a:ext cx="4114800" cy="4678362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3"/>
              </a:buCl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buClr>
                <a:schemeClr val="accent2"/>
              </a:buClr>
              <a:buFont typeface="Wingdings" charset="2"/>
              <a:buChar char="§"/>
              <a:defRPr sz="1600"/>
            </a:lvl2pPr>
            <a:lvl3pPr>
              <a:buClr>
                <a:schemeClr val="accent3"/>
              </a:buClr>
              <a:buFont typeface="Wingdings" charset="2"/>
              <a:buChar char="§"/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CH" dirty="0"/>
          </a:p>
        </p:txBody>
      </p:sp>
      <p:sp>
        <p:nvSpPr>
          <p:cNvPr id="5" name="Datumsplatzhalter 18"/>
          <p:cNvSpPr>
            <a:spLocks noGrp="1"/>
          </p:cNvSpPr>
          <p:nvPr>
            <p:ph type="dt" sz="half" idx="10"/>
          </p:nvPr>
        </p:nvSpPr>
        <p:spPr>
          <a:xfrm>
            <a:off x="292100" y="6635750"/>
            <a:ext cx="18224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4F49E60-4F96-E645-BC86-DCA83E495E03}" type="datetime1">
              <a:rPr lang="en-US"/>
              <a:pPr>
                <a:defRPr/>
              </a:pPr>
              <a:t>9/16/2016</a:t>
            </a:fld>
            <a:endParaRPr lang="de-DE"/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1"/>
          </p:nvPr>
        </p:nvSpPr>
        <p:spPr>
          <a:xfrm>
            <a:off x="7204075" y="6635750"/>
            <a:ext cx="16383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EE355F2-AC9E-4A42-9CDC-712F393713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Fußzeilenplatzhalter 20"/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Laboratory for Energy Conversion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4253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h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957263"/>
            <a:ext cx="9140825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28764"/>
            <a:ext cx="8382000" cy="1052512"/>
          </a:xfrm>
        </p:spPr>
        <p:txBody>
          <a:bodyPr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620962"/>
            <a:ext cx="8382000" cy="19700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92100" y="6635750"/>
            <a:ext cx="18224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738C946-BF8D-E64E-9F84-9B54B0CB2F43}" type="datetime1">
              <a:rPr lang="en-US"/>
              <a:pPr>
                <a:defRPr/>
              </a:pPr>
              <a:t>9/16/2016</a:t>
            </a:fld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204075" y="6635750"/>
            <a:ext cx="16383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1CDF88A-FCD0-8445-944C-8B5651895F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Laboratory for Energy Conversion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75867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Datumsplatzhalter 18"/>
          <p:cNvSpPr>
            <a:spLocks noGrp="1"/>
          </p:cNvSpPr>
          <p:nvPr>
            <p:ph type="dt" sz="half" idx="10"/>
          </p:nvPr>
        </p:nvSpPr>
        <p:spPr>
          <a:xfrm>
            <a:off x="292100" y="6635750"/>
            <a:ext cx="18224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15E98F1-0C37-E641-8372-408FA6CB3FBA}" type="datetime1">
              <a:rPr lang="en-US"/>
              <a:pPr>
                <a:defRPr/>
              </a:pPr>
              <a:t>9/16/2016</a:t>
            </a:fld>
            <a:endParaRPr lang="de-DE"/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1"/>
          </p:nvPr>
        </p:nvSpPr>
        <p:spPr>
          <a:xfrm>
            <a:off x="7204075" y="6635750"/>
            <a:ext cx="16383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BFE5367-BB21-1C4E-89FF-183F522D63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ußzeilenplatzhalter 20"/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Laboratory for Energy Conversion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84560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8"/>
          <p:cNvSpPr>
            <a:spLocks noGrp="1"/>
          </p:cNvSpPr>
          <p:nvPr>
            <p:ph type="dt" sz="half" idx="10"/>
          </p:nvPr>
        </p:nvSpPr>
        <p:spPr>
          <a:xfrm>
            <a:off x="292100" y="6635750"/>
            <a:ext cx="18224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D2FC3D4-620A-9744-9358-6326AA970824}" type="datetime1">
              <a:rPr lang="en-US"/>
              <a:pPr>
                <a:defRPr/>
              </a:pPr>
              <a:t>9/16/2016</a:t>
            </a:fld>
            <a:endParaRPr lang="de-DE"/>
          </a:p>
        </p:txBody>
      </p:sp>
      <p:sp>
        <p:nvSpPr>
          <p:cNvPr id="3" name="Foliennummernplatzhalter 19"/>
          <p:cNvSpPr>
            <a:spLocks noGrp="1"/>
          </p:cNvSpPr>
          <p:nvPr>
            <p:ph type="sldNum" sz="quarter" idx="11"/>
          </p:nvPr>
        </p:nvSpPr>
        <p:spPr>
          <a:xfrm>
            <a:off x="7204075" y="6635750"/>
            <a:ext cx="16383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4419F59-FAC4-5945-91B4-019DC04D91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Fußzeilenplatzhalter 20"/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Laboratory for Energy Conversion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03147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957263"/>
            <a:ext cx="9144000" cy="56213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Datumsplatzhalter 18"/>
          <p:cNvSpPr>
            <a:spLocks noGrp="1"/>
          </p:cNvSpPr>
          <p:nvPr>
            <p:ph type="dt" sz="half" idx="10"/>
          </p:nvPr>
        </p:nvSpPr>
        <p:spPr>
          <a:xfrm>
            <a:off x="292100" y="6635750"/>
            <a:ext cx="18224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DCFB497-FA65-F54F-9981-7A17074C23AE}" type="datetime1">
              <a:rPr lang="en-US"/>
              <a:pPr>
                <a:defRPr/>
              </a:pPr>
              <a:t>9/16/2016</a:t>
            </a:fld>
            <a:endParaRPr lang="de-DE"/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1"/>
          </p:nvPr>
        </p:nvSpPr>
        <p:spPr>
          <a:xfrm>
            <a:off x="7204075" y="6635750"/>
            <a:ext cx="16383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68462E7-9956-9848-95BF-14315F7DFC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ußzeilenplatzhalter 20"/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Laboratory for Energy Conversion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55353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20" descr="footer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7"/>
          <p:cNvSpPr>
            <a:spLocks noChangeShapeType="1"/>
          </p:cNvSpPr>
          <p:nvPr userDrawn="1"/>
        </p:nvSpPr>
        <p:spPr bwMode="auto">
          <a:xfrm>
            <a:off x="70929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18"/>
          <p:cNvSpPr>
            <a:spLocks noChangeShapeType="1"/>
          </p:cNvSpPr>
          <p:nvPr userDrawn="1"/>
        </p:nvSpPr>
        <p:spPr bwMode="auto">
          <a:xfrm>
            <a:off x="54229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375443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57263"/>
            <a:ext cx="83820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</a:t>
            </a:r>
            <a:r>
              <a:rPr lang="en-US"/>
              <a:t>a</a:t>
            </a:r>
            <a:r>
              <a:rPr lang="de-DE"/>
              <a:t>in Title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1013"/>
            <a:ext cx="83820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stylesClick to edit Master title style</a:t>
            </a:r>
          </a:p>
          <a:p>
            <a:pPr lvl="0"/>
            <a:endParaRPr lang="de-DE"/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pic>
        <p:nvPicPr>
          <p:cNvPr id="1032" name="Picture 12" descr="eth_ologo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52400"/>
            <a:ext cx="16494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Grafik 14" descr="muster_logo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98425"/>
            <a:ext cx="16224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16"/>
          <p:cNvSpPr>
            <a:spLocks noChangeShapeType="1"/>
          </p:cNvSpPr>
          <p:nvPr userDrawn="1"/>
        </p:nvSpPr>
        <p:spPr bwMode="auto">
          <a:xfrm>
            <a:off x="87630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TextBox 15"/>
          <p:cNvSpPr txBox="1">
            <a:spLocks noChangeArrowheads="1"/>
          </p:cNvSpPr>
          <p:nvPr userDrawn="1"/>
        </p:nvSpPr>
        <p:spPr bwMode="auto">
          <a:xfrm>
            <a:off x="381000" y="6596063"/>
            <a:ext cx="1460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solidFill>
                  <a:schemeClr val="bg2"/>
                </a:solidFill>
              </a:rPr>
              <a:t>September 27, 2016</a:t>
            </a:r>
          </a:p>
        </p:txBody>
      </p:sp>
      <p:sp>
        <p:nvSpPr>
          <p:cNvPr id="1036" name="TextBox 17"/>
          <p:cNvSpPr txBox="1">
            <a:spLocks noChangeArrowheads="1"/>
          </p:cNvSpPr>
          <p:nvPr userDrawn="1"/>
        </p:nvSpPr>
        <p:spPr bwMode="auto">
          <a:xfrm>
            <a:off x="3543300" y="6596063"/>
            <a:ext cx="2301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smtClean="0">
                <a:solidFill>
                  <a:schemeClr val="bg2"/>
                </a:solidFill>
              </a:rPr>
              <a:t>Laboratory for Energy Conversion</a:t>
            </a:r>
          </a:p>
        </p:txBody>
      </p:sp>
      <p:sp>
        <p:nvSpPr>
          <p:cNvPr id="1037" name="TextBox 20"/>
          <p:cNvSpPr txBox="1">
            <a:spLocks noChangeArrowheads="1"/>
          </p:cNvSpPr>
          <p:nvPr userDrawn="1"/>
        </p:nvSpPr>
        <p:spPr bwMode="auto">
          <a:xfrm>
            <a:off x="8505825" y="6596063"/>
            <a:ext cx="357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1F8CC6C-AFAA-2045-AB6B-EC08E483AF3C}" type="slidenum">
              <a:rPr lang="en-US" sz="1100" smtClean="0">
                <a:solidFill>
                  <a:schemeClr val="bg2"/>
                </a:solidFill>
              </a:rPr>
              <a:pPr eaLnBrk="1" hangingPunct="1">
                <a:defRPr/>
              </a:pPr>
              <a:t>‹#›</a:t>
            </a:fld>
            <a:endParaRPr lang="en-US" sz="1100" smtClean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7F2F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7F2F"/>
          </a:solidFill>
          <a:latin typeface="Arial" charset="0"/>
          <a:ea typeface="ＭＳ Ｐゴシック" pitchFamily="16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7F2F"/>
          </a:solidFill>
          <a:latin typeface="Arial" charset="0"/>
          <a:ea typeface="ＭＳ Ｐゴシック" pitchFamily="16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7F2F"/>
          </a:solidFill>
          <a:latin typeface="Arial" charset="0"/>
          <a:ea typeface="ＭＳ Ｐゴシック" pitchFamily="16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7F2F"/>
          </a:solidFill>
          <a:latin typeface="Arial" charset="0"/>
          <a:ea typeface="ＭＳ Ｐゴシック" pitchFamily="16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628650" indent="-242888" algn="l" rtl="0" eaLnBrk="0" fontAlgn="base" hangingPunct="0">
        <a:lnSpc>
          <a:spcPts val="2200"/>
        </a:lnSpc>
        <a:spcBef>
          <a:spcPts val="4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957263" indent="-190500"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buClr>
          <a:srgbClr val="558B2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343025" indent="-195263" algn="l" rtl="0" eaLnBrk="0" fontAlgn="base" hangingPunct="0">
        <a:lnSpc>
          <a:spcPts val="1800"/>
        </a:lnSpc>
        <a:spcBef>
          <a:spcPts val="200"/>
        </a:spcBef>
        <a:spcAft>
          <a:spcPct val="0"/>
        </a:spcAft>
        <a:buClr>
          <a:srgbClr val="71B648"/>
        </a:buClr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1524000" indent="-96838" algn="l" rtl="0" eaLnBrk="0" fontAlgn="base" hangingPunct="0">
        <a:spcBef>
          <a:spcPct val="20000"/>
        </a:spcBef>
        <a:spcAft>
          <a:spcPct val="0"/>
        </a:spcAft>
        <a:buClr>
          <a:srgbClr val="8FC13C"/>
        </a:buClr>
        <a:buFont typeface="Wingdings" charset="0"/>
        <a:buChar char="§"/>
        <a:defRPr sz="1000">
          <a:solidFill>
            <a:schemeClr val="tx1"/>
          </a:solidFill>
          <a:latin typeface="+mn-lt"/>
          <a:ea typeface="+mn-ea"/>
        </a:defRPr>
      </a:lvl5pPr>
      <a:lvl6pPr marL="1981200" indent="-96838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6pPr>
      <a:lvl7pPr marL="2438400" indent="-96838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7pPr>
      <a:lvl8pPr marL="2895600" indent="-96838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8pPr>
      <a:lvl9pPr marL="3352800" indent="-96838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iff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733" y="769699"/>
            <a:ext cx="8382000" cy="62083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Osaka" charset="0"/>
                <a:cs typeface="Osaka" charset="0"/>
              </a:rPr>
              <a:t>Wind-Farm-Scale Measurements Using Mobile-Based LiDAR</a:t>
            </a:r>
            <a:endParaRPr lang="en-US" dirty="0">
              <a:solidFill>
                <a:schemeClr val="tx1"/>
              </a:solidFill>
              <a:latin typeface="+mn-lt"/>
              <a:ea typeface="Osaka" charset="0"/>
              <a:cs typeface="Osaka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6700" y="1765427"/>
            <a:ext cx="6400800" cy="1457608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defRPr/>
            </a:pPr>
            <a:endParaRPr lang="en-US" sz="1900" dirty="0" smtClean="0">
              <a:latin typeface="+mj-lt"/>
              <a:ea typeface="Osaka" charset="0"/>
              <a:cs typeface="Osaka" charset="0"/>
            </a:endParaRPr>
          </a:p>
          <a:p>
            <a:pPr algn="ctr" eaLnBrk="1" hangingPunct="1">
              <a:defRPr/>
            </a:pPr>
            <a:r>
              <a:rPr lang="en-US" sz="1900" dirty="0" smtClean="0">
                <a:latin typeface="+mj-lt"/>
                <a:ea typeface="Osaka" charset="0"/>
                <a:cs typeface="Osaka" charset="0"/>
              </a:rPr>
              <a:t>M. Zendehbad, N. </a:t>
            </a:r>
            <a:r>
              <a:rPr lang="en-US" sz="1900" dirty="0" err="1" smtClean="0">
                <a:latin typeface="+mj-lt"/>
                <a:ea typeface="Osaka" charset="0"/>
                <a:cs typeface="Osaka" charset="0"/>
              </a:rPr>
              <a:t>Chokani</a:t>
            </a:r>
            <a:r>
              <a:rPr lang="en-US" sz="1900" dirty="0" smtClean="0">
                <a:latin typeface="+mj-lt"/>
                <a:ea typeface="Osaka" charset="0"/>
                <a:cs typeface="Osaka" charset="0"/>
              </a:rPr>
              <a:t>, R.S. Abhari</a:t>
            </a:r>
          </a:p>
          <a:p>
            <a:pPr algn="ctr" eaLnBrk="1" hangingPunct="1">
              <a:defRPr/>
            </a:pPr>
            <a:r>
              <a:rPr lang="en-US" sz="1900" dirty="0" smtClean="0">
                <a:latin typeface="+mj-lt"/>
                <a:ea typeface="Osaka" charset="0"/>
                <a:cs typeface="Osaka" charset="0"/>
              </a:rPr>
              <a:t>ETH Zurich, Switzerland</a:t>
            </a:r>
          </a:p>
          <a:p>
            <a:pPr algn="ctr" eaLnBrk="1" hangingPunct="1">
              <a:defRPr/>
            </a:pPr>
            <a:endParaRPr lang="en-US" sz="1800" dirty="0" smtClean="0">
              <a:latin typeface="+mj-lt"/>
              <a:ea typeface="Osaka" charset="0"/>
              <a:cs typeface="Osaka" charset="0"/>
            </a:endParaRPr>
          </a:p>
          <a:p>
            <a:pPr algn="ctr" eaLnBrk="1" hangingPunct="1"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WindEurope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Summit 2016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27 September 2016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815756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  <a:t>Wake Extent Impacts Power Generation</a:t>
            </a:r>
            <a:endParaRPr lang="en-US" dirty="0">
              <a:solidFill>
                <a:srgbClr val="000000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41508" y="957533"/>
            <a:ext cx="9147408" cy="48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Simultaneous power generation from SCADA data shows:</a:t>
            </a:r>
          </a:p>
          <a:p>
            <a:pPr lvl="1"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39% underperformance of WEA1 due to direct impact of wake from WEA2</a:t>
            </a:r>
          </a:p>
          <a:p>
            <a:pPr lvl="1"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Over-performance of WEA5 and WEA6 that operate between wakes</a:t>
            </a:r>
          </a:p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endParaRPr lang="en-GB" sz="18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t="1936" r="8992"/>
          <a:stretch/>
        </p:blipFill>
        <p:spPr bwMode="auto">
          <a:xfrm>
            <a:off x="221530" y="3180867"/>
            <a:ext cx="3963826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83134" y="3259360"/>
            <a:ext cx="4673207" cy="3241233"/>
            <a:chOff x="4383134" y="3259360"/>
            <a:chExt cx="4673207" cy="3241233"/>
          </a:xfrm>
        </p:grpSpPr>
        <p:grpSp>
          <p:nvGrpSpPr>
            <p:cNvPr id="5" name="Group 4"/>
            <p:cNvGrpSpPr/>
            <p:nvPr/>
          </p:nvGrpSpPr>
          <p:grpSpPr>
            <a:xfrm>
              <a:off x="4383134" y="3259360"/>
              <a:ext cx="4673207" cy="3241233"/>
              <a:chOff x="4383134" y="3259360"/>
              <a:chExt cx="4673207" cy="324123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383134" y="3259360"/>
                <a:ext cx="3991321" cy="3241233"/>
                <a:chOff x="4383134" y="3259360"/>
                <a:chExt cx="3991321" cy="3241233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4383134" y="3259360"/>
                  <a:ext cx="3991321" cy="3241233"/>
                  <a:chOff x="4570423" y="3259360"/>
                  <a:chExt cx="3991321" cy="3241233"/>
                </a:xfrm>
              </p:grpSpPr>
              <p:grpSp>
                <p:nvGrpSpPr>
                  <p:cNvPr id="9" name="Group 8"/>
                  <p:cNvGrpSpPr>
                    <a:grpSpLocks noChangeAspect="1"/>
                  </p:cNvGrpSpPr>
                  <p:nvPr/>
                </p:nvGrpSpPr>
                <p:grpSpPr>
                  <a:xfrm>
                    <a:off x="4570423" y="3259360"/>
                    <a:ext cx="3991321" cy="3241233"/>
                    <a:chOff x="4575382" y="3376403"/>
                    <a:chExt cx="3786067" cy="3074548"/>
                  </a:xfrm>
                </p:grpSpPr>
                <p:pic>
                  <p:nvPicPr>
                    <p:cNvPr id="1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4575382" y="3376403"/>
                      <a:ext cx="3786067" cy="30745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1" name="Rectangle 3"/>
                    <p:cNvSpPr txBox="1">
                      <a:spLocks noChangeArrowheads="1"/>
                    </p:cNvSpPr>
                    <p:nvPr/>
                  </p:nvSpPr>
                  <p:spPr bwMode="auto">
                    <a:xfrm rot="3995210">
                      <a:off x="7488790" y="4020406"/>
                      <a:ext cx="620240" cy="3368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FAA26D3D-D897-4be2-8F04-BA451C77F1D7}">
                        <ma14:placeholderFlag xmlns:ma14="http://schemas.microsoft.com/office/mac/drawingml/2011/main" xmlns="" val="1"/>
                      </a:ext>
                    </a:extLst>
                  </p:spPr>
                  <p:txBody>
                    <a:bodyPr lIns="0" tIns="36000" rIns="0" bIns="36000"/>
                    <a:lstStyle>
                      <a:lvl1pPr marL="361950" indent="-361950" eaLnBrk="0" hangingPunct="0"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indent="0" eaLnBrk="1" hangingPunct="1">
                        <a:spcBef>
                          <a:spcPts val="0"/>
                        </a:spcBef>
                        <a:buClr>
                          <a:schemeClr val="accent1"/>
                        </a:buClr>
                      </a:pPr>
                      <a:r>
                        <a:rPr lang="en-GB" sz="1400" dirty="0" smtClean="0">
                          <a:solidFill>
                            <a:srgbClr val="002060"/>
                          </a:solidFill>
                          <a:ea typeface="Calibri"/>
                          <a:cs typeface="Times New Roman"/>
                        </a:rPr>
                        <a:t>Wind</a:t>
                      </a:r>
                      <a:endParaRPr lang="en-GB" sz="1400" dirty="0" smtClean="0">
                        <a:solidFill>
                          <a:srgbClr val="002060"/>
                        </a:solidFill>
                        <a:ea typeface="Osaka" charset="0"/>
                        <a:cs typeface="Osaka" charset="0"/>
                      </a:endParaRPr>
                    </a:p>
                  </p:txBody>
                </p:sp>
                <p:cxnSp>
                  <p:nvCxnSpPr>
                    <p:cNvPr id="12" name="Straight Arrow Connector 11"/>
                    <p:cNvCxnSpPr/>
                    <p:nvPr/>
                  </p:nvCxnSpPr>
                  <p:spPr bwMode="auto">
                    <a:xfrm flipH="1" flipV="1">
                      <a:off x="7754526" y="3757652"/>
                      <a:ext cx="162962" cy="371192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</p:grpSp>
              <p:sp>
                <p:nvSpPr>
                  <p:cNvPr id="23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3566" y="4496069"/>
                    <a:ext cx="699177" cy="2654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:ma14="http://schemas.microsoft.com/office/mac/drawingml/2011/main" xmlns="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GB" sz="1400" b="1" dirty="0" smtClean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a:t>WEA1</a:t>
                    </a:r>
                    <a:endParaRPr lang="en-GB" sz="1400" b="1" baseline="30000" dirty="0" smtClean="0">
                      <a:solidFill>
                        <a:schemeClr val="tx1"/>
                      </a:solidFill>
                      <a:ea typeface="Osaka" charset="0"/>
                      <a:cs typeface="Osaka" charset="0"/>
                    </a:endParaRPr>
                  </a:p>
                </p:txBody>
              </p:sp>
              <p:sp>
                <p:nvSpPr>
                  <p:cNvPr id="24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8514" y="5069746"/>
                    <a:ext cx="575614" cy="2654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:ma14="http://schemas.microsoft.com/office/mac/drawingml/2011/main" xmlns="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GB" sz="1400" b="1" dirty="0" smtClean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a:t>WEA2</a:t>
                    </a:r>
                    <a:endParaRPr lang="en-GB" sz="1400" b="1" baseline="30000" dirty="0" smtClean="0">
                      <a:solidFill>
                        <a:schemeClr val="tx1"/>
                      </a:solidFill>
                      <a:ea typeface="Osaka" charset="0"/>
                      <a:cs typeface="Osaka" charset="0"/>
                    </a:endParaRPr>
                  </a:p>
                </p:txBody>
              </p:sp>
              <p:sp>
                <p:nvSpPr>
                  <p:cNvPr id="34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2744" y="5226749"/>
                    <a:ext cx="547798" cy="2654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:ma14="http://schemas.microsoft.com/office/mac/drawingml/2011/main" xmlns="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GB" sz="1400" b="1" dirty="0" smtClean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a:t>WEA3</a:t>
                    </a:r>
                    <a:endParaRPr lang="en-GB" sz="1400" b="1" baseline="30000" dirty="0" smtClean="0">
                      <a:solidFill>
                        <a:schemeClr val="tx1"/>
                      </a:solidFill>
                      <a:ea typeface="Osaka" charset="0"/>
                      <a:cs typeface="Osaka" charset="0"/>
                    </a:endParaRPr>
                  </a:p>
                </p:txBody>
              </p:sp>
              <p:sp>
                <p:nvSpPr>
                  <p:cNvPr id="35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86224" y="5318271"/>
                    <a:ext cx="661632" cy="2654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:ma14="http://schemas.microsoft.com/office/mac/drawingml/2011/main" xmlns="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GB" sz="1400" b="1" dirty="0" smtClean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a:t>WEA4</a:t>
                    </a:r>
                    <a:endParaRPr lang="en-GB" sz="1400" b="1" baseline="30000" dirty="0" smtClean="0">
                      <a:solidFill>
                        <a:schemeClr val="tx1"/>
                      </a:solidFill>
                      <a:ea typeface="Osaka" charset="0"/>
                      <a:cs typeface="Osaka" charset="0"/>
                    </a:endParaRPr>
                  </a:p>
                </p:txBody>
              </p:sp>
              <p:sp>
                <p:nvSpPr>
                  <p:cNvPr id="36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73341" y="4354055"/>
                    <a:ext cx="617805" cy="2654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:ma14="http://schemas.microsoft.com/office/mac/drawingml/2011/main" xmlns="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GB" sz="1400" b="1" dirty="0" smtClean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a:t>WEA5</a:t>
                    </a:r>
                    <a:endParaRPr lang="en-GB" sz="1400" b="1" baseline="30000" dirty="0" smtClean="0">
                      <a:solidFill>
                        <a:schemeClr val="tx1"/>
                      </a:solidFill>
                      <a:ea typeface="Osaka" charset="0"/>
                      <a:cs typeface="Osaka" charset="0"/>
                    </a:endParaRPr>
                  </a:p>
                </p:txBody>
              </p:sp>
              <p:sp>
                <p:nvSpPr>
                  <p:cNvPr id="37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32626" y="4593449"/>
                    <a:ext cx="539319" cy="2654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:ma14="http://schemas.microsoft.com/office/mac/drawingml/2011/main" xmlns="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GB" sz="1400" b="1" dirty="0" smtClean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a:t>WEA6</a:t>
                    </a:r>
                    <a:endParaRPr lang="en-GB" sz="1400" b="1" baseline="30000" dirty="0" smtClean="0">
                      <a:solidFill>
                        <a:schemeClr val="tx1"/>
                      </a:solidFill>
                      <a:ea typeface="Osaka" charset="0"/>
                      <a:cs typeface="Osaka" charset="0"/>
                    </a:endParaRPr>
                  </a:p>
                </p:txBody>
              </p:sp>
              <p:sp>
                <p:nvSpPr>
                  <p:cNvPr id="38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54381" y="4524964"/>
                    <a:ext cx="607162" cy="2654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:ma14="http://schemas.microsoft.com/office/mac/drawingml/2011/main" xmlns="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GB" sz="1400" b="1" dirty="0" smtClean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a:t>WEA7</a:t>
                    </a:r>
                    <a:endParaRPr lang="en-GB" sz="1400" b="1" baseline="30000" dirty="0" smtClean="0">
                      <a:solidFill>
                        <a:schemeClr val="tx1"/>
                      </a:solidFill>
                      <a:ea typeface="Osaka" charset="0"/>
                      <a:cs typeface="Osaka" charset="0"/>
                    </a:endParaRPr>
                  </a:p>
                </p:txBody>
              </p:sp>
              <p:sp>
                <p:nvSpPr>
                  <p:cNvPr id="39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03471" y="4899955"/>
                    <a:ext cx="558072" cy="2654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:ma14="http://schemas.microsoft.com/office/mac/drawingml/2011/main" xmlns="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GB" sz="1400" b="1" dirty="0" smtClean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a:t>WEA8</a:t>
                    </a:r>
                    <a:endParaRPr lang="en-GB" sz="1400" b="1" baseline="30000" dirty="0" smtClean="0">
                      <a:solidFill>
                        <a:schemeClr val="tx1"/>
                      </a:solidFill>
                      <a:ea typeface="Osaka" charset="0"/>
                      <a:cs typeface="Osaka" charset="0"/>
                    </a:endParaRPr>
                  </a:p>
                </p:txBody>
              </p:sp>
              <p:sp>
                <p:nvSpPr>
                  <p:cNvPr id="40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30193" y="5300819"/>
                    <a:ext cx="623232" cy="2654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:ma14="http://schemas.microsoft.com/office/mac/drawingml/2011/main" xmlns="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GB" sz="1400" b="1" dirty="0" smtClean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a:t>WEA9</a:t>
                    </a:r>
                    <a:endParaRPr lang="en-GB" sz="1400" b="1" baseline="30000" dirty="0" smtClean="0">
                      <a:solidFill>
                        <a:schemeClr val="tx1"/>
                      </a:solidFill>
                      <a:ea typeface="Osaka" charset="0"/>
                      <a:cs typeface="Osaka" charset="0"/>
                    </a:endParaRPr>
                  </a:p>
                </p:txBody>
              </p:sp>
            </p:grpSp>
            <p:cxnSp>
              <p:nvCxnSpPr>
                <p:cNvPr id="20" name="Straight Connector 19"/>
                <p:cNvCxnSpPr/>
                <p:nvPr/>
              </p:nvCxnSpPr>
              <p:spPr bwMode="auto">
                <a:xfrm flipH="1">
                  <a:off x="5781098" y="4774234"/>
                  <a:ext cx="308904" cy="12572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" name="Group 2"/>
              <p:cNvGrpSpPr/>
              <p:nvPr/>
            </p:nvGrpSpPr>
            <p:grpSpPr>
              <a:xfrm>
                <a:off x="8284751" y="3566415"/>
                <a:ext cx="771590" cy="2368518"/>
                <a:chOff x="4263610" y="3519202"/>
                <a:chExt cx="771590" cy="2368518"/>
              </a:xfrm>
            </p:grpSpPr>
            <p:sp>
              <p:nvSpPr>
                <p:cNvPr id="21" name="Rectangle 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597805" y="4450325"/>
                  <a:ext cx="2368518" cy="5062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lIns="0" tIns="36000" rIns="0" bIns="36000"/>
                <a:lstStyle>
                  <a:lvl1pPr marL="361950" indent="-36195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indent="0" algn="ctr" eaLnBrk="1" hangingPunct="1">
                    <a:lnSpc>
                      <a:spcPts val="20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r>
                    <a:rPr lang="en-GB" sz="1400" b="1" dirty="0">
                      <a:solidFill>
                        <a:schemeClr val="tx1"/>
                      </a:solidFill>
                      <a:ea typeface="Calibri"/>
                      <a:cs typeface="Times New Roman"/>
                    </a:rPr>
                    <a:t>Horizontal wind </a:t>
                  </a:r>
                  <a:r>
                    <a:rPr lang="en-GB" sz="1400" b="1" dirty="0" smtClean="0">
                      <a:solidFill>
                        <a:schemeClr val="tx1"/>
                      </a:solidFill>
                      <a:ea typeface="Calibri"/>
                      <a:cs typeface="Times New Roman"/>
                    </a:rPr>
                    <a:t>speed </a:t>
                  </a:r>
                  <a:r>
                    <a:rPr lang="en-GB" sz="1400" b="1" dirty="0" smtClean="0">
                      <a:ea typeface="Osaka" charset="0"/>
                      <a:cs typeface="Osaka" charset="0"/>
                    </a:rPr>
                    <a:t>(-)</a:t>
                  </a:r>
                </a:p>
                <a:p>
                  <a:pPr marL="0" indent="0" algn="ctr" eaLnBrk="1" hangingPunct="1">
                    <a:lnSpc>
                      <a:spcPts val="20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endParaRPr lang="en-GB" sz="1400" b="1" dirty="0">
                    <a:ea typeface="Osaka" charset="0"/>
                    <a:cs typeface="Osaka" charset="0"/>
                  </a:endParaRPr>
                </a:p>
                <a:p>
                  <a:pPr marL="0" indent="0" eaLnBrk="1" hangingPunct="1">
                    <a:lnSpc>
                      <a:spcPts val="20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r>
                    <a:rPr lang="en-GB" sz="1400" b="1" dirty="0" smtClean="0">
                      <a:ea typeface="Osaka" charset="0"/>
                      <a:cs typeface="Osaka" charset="0"/>
                    </a:rPr>
                    <a:t>    </a:t>
                  </a:r>
                </a:p>
              </p:txBody>
            </p:sp>
            <p:sp>
              <p:nvSpPr>
                <p:cNvPr id="22" name="Rectangle 3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3268314" y="4612588"/>
                  <a:ext cx="2216817" cy="2262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vert270" lIns="0" tIns="36000" rIns="0" bIns="36000"/>
                <a:lstStyle>
                  <a:lvl1pPr marL="361950" indent="-36195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r>
                    <a:rPr lang="en-GB" sz="1400" b="1" dirty="0" smtClean="0">
                      <a:ea typeface="Osaka" charset="0"/>
                      <a:cs typeface="Osaka" charset="0"/>
                    </a:rPr>
                    <a:t>1</a:t>
                  </a:r>
                </a:p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endParaRPr lang="en-GB" sz="900" b="1" dirty="0" smtClean="0">
                    <a:ea typeface="Osaka" charset="0"/>
                    <a:cs typeface="Osaka" charset="0"/>
                  </a:endParaRPr>
                </a:p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endParaRPr lang="en-GB" sz="900" b="1" dirty="0">
                    <a:ea typeface="Osaka" charset="0"/>
                    <a:cs typeface="Osaka" charset="0"/>
                  </a:endParaRPr>
                </a:p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endParaRPr lang="en-GB" sz="900" b="1" dirty="0" smtClean="0">
                    <a:ea typeface="Osaka" charset="0"/>
                    <a:cs typeface="Osaka" charset="0"/>
                  </a:endParaRPr>
                </a:p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endParaRPr lang="en-GB" sz="900" b="1" dirty="0">
                    <a:ea typeface="Osaka" charset="0"/>
                    <a:cs typeface="Osaka" charset="0"/>
                  </a:endParaRPr>
                </a:p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endParaRPr lang="en-GB" sz="900" b="1" dirty="0" smtClean="0">
                    <a:ea typeface="Osaka" charset="0"/>
                    <a:cs typeface="Osaka" charset="0"/>
                  </a:endParaRPr>
                </a:p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endParaRPr lang="en-GB" sz="900" b="1" dirty="0" smtClean="0">
                    <a:ea typeface="Osaka" charset="0"/>
                    <a:cs typeface="Osaka" charset="0"/>
                  </a:endParaRPr>
                </a:p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endParaRPr lang="en-GB" sz="700" b="1" dirty="0" smtClean="0">
                    <a:ea typeface="Osaka" charset="0"/>
                    <a:cs typeface="Osaka" charset="0"/>
                  </a:endParaRPr>
                </a:p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r>
                    <a:rPr lang="en-GB" sz="1400" b="1" dirty="0">
                      <a:ea typeface="Osaka" charset="0"/>
                      <a:cs typeface="Osaka" charset="0"/>
                    </a:rPr>
                    <a:t>0</a:t>
                  </a:r>
                  <a:endParaRPr lang="en-GB" sz="1400" b="1" dirty="0" smtClean="0">
                    <a:ea typeface="Osaka" charset="0"/>
                    <a:cs typeface="Osaka" charset="0"/>
                  </a:endParaRPr>
                </a:p>
              </p:txBody>
            </p:sp>
            <p:pic>
              <p:nvPicPr>
                <p:cNvPr id="25" name="Picture 24"/>
                <p:cNvPicPr>
                  <a:picLocks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 flipV="1">
                  <a:off x="3515770" y="4600695"/>
                  <a:ext cx="1994138" cy="17823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5866401" y="4491559"/>
              <a:ext cx="1692000" cy="954555"/>
              <a:chOff x="1220679" y="4440262"/>
              <a:chExt cx="2459777" cy="1387698"/>
            </a:xfrm>
          </p:grpSpPr>
          <p:sp>
            <p:nvSpPr>
              <p:cNvPr id="27" name="Isosceles Triangle 26"/>
              <p:cNvSpPr/>
              <p:nvPr/>
            </p:nvSpPr>
            <p:spPr bwMode="auto">
              <a:xfrm>
                <a:off x="3500455" y="5647960"/>
                <a:ext cx="180001" cy="180000"/>
              </a:xfrm>
              <a:prstGeom prst="triangle">
                <a:avLst/>
              </a:prstGeom>
              <a:solidFill>
                <a:srgbClr val="0107E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Isosceles Triangle 27"/>
              <p:cNvSpPr/>
              <p:nvPr/>
            </p:nvSpPr>
            <p:spPr bwMode="auto">
              <a:xfrm>
                <a:off x="3370760" y="4711373"/>
                <a:ext cx="180001" cy="180000"/>
              </a:xfrm>
              <a:prstGeom prst="triangle">
                <a:avLst/>
              </a:prstGeom>
              <a:solidFill>
                <a:srgbClr val="0107E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 bwMode="auto">
              <a:xfrm>
                <a:off x="3433921" y="5176041"/>
                <a:ext cx="180001" cy="180000"/>
              </a:xfrm>
              <a:prstGeom prst="triangle">
                <a:avLst/>
              </a:prstGeom>
              <a:solidFill>
                <a:srgbClr val="0107E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809394" y="5579716"/>
                <a:ext cx="144000" cy="144001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708343" y="4522602"/>
                <a:ext cx="144000" cy="144001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1383998" y="5227466"/>
                <a:ext cx="144000" cy="144001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081608" y="5447843"/>
                <a:ext cx="144000" cy="14400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1995222" y="4440262"/>
                <a:ext cx="144000" cy="14400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1220679" y="4620761"/>
                <a:ext cx="144000" cy="14400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072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68" y="452086"/>
            <a:ext cx="9033832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Osaka" charset="0"/>
                <a:cs typeface="Osaka" charset="0"/>
              </a:rPr>
              <a:t>Rotor Yaw Misalignment Results in Underperformance</a:t>
            </a:r>
            <a:endParaRPr lang="en-US" dirty="0">
              <a:solidFill>
                <a:schemeClr val="tx1"/>
              </a:solidFill>
              <a:ea typeface="Osaka" charset="0"/>
              <a:cs typeface="Osaka" charset="0"/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-12932" y="1218854"/>
            <a:ext cx="6757764" cy="46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Turbine WEA2 has 6% less power than turbine WEA4</a:t>
            </a:r>
          </a:p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Measurements at 2D downstream of WEA2 show wake is laterally offset by 0.3D</a:t>
            </a:r>
          </a:p>
          <a:p>
            <a:pPr lvl="1"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Lateral offset of wake can be consequence of rotor yaw misalignment explaining underperformance of turbine WEA2</a:t>
            </a:r>
          </a:p>
        </p:txBody>
      </p:sp>
      <p:pic>
        <p:nvPicPr>
          <p:cNvPr id="1028" name="Picture 4" descr="C:\20160307Altenbruch2\results\wake_lateral_displacement.t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5689" r="9042"/>
          <a:stretch/>
        </p:blipFill>
        <p:spPr bwMode="auto">
          <a:xfrm>
            <a:off x="4721126" y="3448607"/>
            <a:ext cx="3865411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37388"/>
              </p:ext>
            </p:extLst>
          </p:nvPr>
        </p:nvGraphicFramePr>
        <p:xfrm>
          <a:off x="6657034" y="1541528"/>
          <a:ext cx="22275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080"/>
                <a:gridCol w="13335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Normalised</a:t>
                      </a:r>
                      <a:r>
                        <a:rPr lang="en-US" baseline="0" dirty="0" smtClean="0"/>
                        <a:t> power</a:t>
                      </a:r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WEA2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WEA4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19076" y="3429244"/>
            <a:ext cx="3564000" cy="3099418"/>
            <a:chOff x="2533650" y="3127509"/>
            <a:chExt cx="3921125" cy="3409988"/>
          </a:xfrm>
        </p:grpSpPr>
        <p:pic>
          <p:nvPicPr>
            <p:cNvPr id="8" name="Picture 2" descr="C:\Users\Mohsen\Documents\Presentations\20160927_EWEA2016\map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650" y="3127509"/>
              <a:ext cx="3921125" cy="3409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Isosceles Triangle 8"/>
            <p:cNvSpPr/>
            <p:nvPr/>
          </p:nvSpPr>
          <p:spPr bwMode="auto">
            <a:xfrm>
              <a:off x="5924550" y="5695950"/>
              <a:ext cx="180000" cy="180000"/>
            </a:xfrm>
            <a:prstGeom prst="triangl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>
              <a:off x="5880225" y="4684378"/>
              <a:ext cx="180000" cy="180000"/>
            </a:xfrm>
            <a:prstGeom prst="triangl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>
              <a:off x="5908800" y="5217778"/>
              <a:ext cx="180000" cy="180000"/>
            </a:xfrm>
            <a:prstGeom prst="triangl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238750" y="5625075"/>
              <a:ext cx="144000" cy="144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181600" y="4463025"/>
              <a:ext cx="144000" cy="144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752850" y="5242228"/>
              <a:ext cx="144000" cy="144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412687" y="5464378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325374" y="4429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597737" y="45689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626123" y="3206999"/>
              <a:ext cx="1584293" cy="6337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664286" y="3272334"/>
              <a:ext cx="108000" cy="108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666669" y="3469637"/>
              <a:ext cx="108000" cy="108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Isosceles Triangle 21"/>
            <p:cNvSpPr/>
            <p:nvPr/>
          </p:nvSpPr>
          <p:spPr bwMode="auto">
            <a:xfrm>
              <a:off x="2644379" y="3639038"/>
              <a:ext cx="144000" cy="144000"/>
            </a:xfrm>
            <a:prstGeom prst="triangl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2818650" y="3174138"/>
              <a:ext cx="1475559" cy="59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chemeClr val="tx1"/>
                  </a:solidFill>
                </a:rPr>
                <a:t>Siemens SWT3.6</a:t>
              </a:r>
            </a:p>
            <a:p>
              <a:pPr marL="0" indent="0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chemeClr val="tx1"/>
                  </a:solidFill>
                </a:rPr>
                <a:t>Vestas V90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marL="0" indent="0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chemeClr val="tx1"/>
                  </a:solidFill>
                </a:rPr>
                <a:t>Vestas V80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rot="10800000" flipV="1">
              <a:off x="2774198" y="6357507"/>
              <a:ext cx="396000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2608861" y="6076225"/>
              <a:ext cx="736357" cy="360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chemeClr val="bg2"/>
                  </a:solidFill>
                </a:rPr>
                <a:t>200m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9000000">
              <a:off x="5140367" y="3511317"/>
              <a:ext cx="0" cy="432000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 rot="3600000">
              <a:off x="4942571" y="3641417"/>
              <a:ext cx="736357" cy="19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rgbClr val="FFFF00"/>
                  </a:solidFill>
                </a:rPr>
                <a:t>Wind</a:t>
              </a: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3116076" y="5081579"/>
              <a:ext cx="736357" cy="19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400" b="1" dirty="0" smtClean="0">
                  <a:solidFill>
                    <a:schemeClr val="bg1"/>
                  </a:solidFill>
                </a:rPr>
                <a:t>WEA2</a:t>
              </a:r>
            </a:p>
          </p:txBody>
        </p:sp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4626345" y="5715530"/>
              <a:ext cx="736357" cy="19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400" b="1" dirty="0" smtClean="0">
                  <a:solidFill>
                    <a:schemeClr val="bg1"/>
                  </a:solidFill>
                </a:rPr>
                <a:t>WEA4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883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628" y="1205550"/>
            <a:ext cx="8857327" cy="217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18000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Predictions of in-house Reynolds-Averaged Navier-Stokes solver with Immersed Wind Turbine </a:t>
            </a:r>
            <a:r>
              <a:rPr lang="en-GB" sz="1800" dirty="0">
                <a:solidFill>
                  <a:schemeClr val="tx1"/>
                </a:solidFill>
              </a:rPr>
              <a:t>Models shows good qualitative agreement with </a:t>
            </a:r>
            <a:r>
              <a:rPr lang="en-GB" sz="1800" dirty="0" smtClean="0">
                <a:solidFill>
                  <a:schemeClr val="tx1"/>
                </a:solidFill>
              </a:rPr>
              <a:t>measurements</a:t>
            </a:r>
          </a:p>
        </p:txBody>
      </p:sp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" y="483177"/>
            <a:ext cx="8837876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  <a:t>Simulations Show Good Agreement with Measurements</a:t>
            </a:r>
            <a:endParaRPr lang="en-US" dirty="0">
              <a:solidFill>
                <a:srgbClr val="000000"/>
              </a:solidFill>
              <a:latin typeface="Arial" charset="0"/>
              <a:ea typeface="Osaka" charset="0"/>
              <a:cs typeface="Osaka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3304" y="2664783"/>
            <a:ext cx="5242146" cy="3334608"/>
            <a:chOff x="3932110" y="3224472"/>
            <a:chExt cx="5242146" cy="33346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32110" y="3430680"/>
              <a:ext cx="3866927" cy="312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Group 46"/>
            <p:cNvGrpSpPr/>
            <p:nvPr/>
          </p:nvGrpSpPr>
          <p:grpSpPr>
            <a:xfrm>
              <a:off x="5786492" y="3680903"/>
              <a:ext cx="3387764" cy="2319125"/>
              <a:chOff x="5786492" y="3680903"/>
              <a:chExt cx="3387764" cy="2319125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>
                <a:off x="6154200" y="4752975"/>
                <a:ext cx="2168280" cy="1078738"/>
              </a:xfrm>
              <a:prstGeom prst="line">
                <a:avLst/>
              </a:prstGeom>
              <a:noFill/>
              <a:ln w="127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5955506" y="4409839"/>
                <a:ext cx="1849499" cy="512205"/>
              </a:xfrm>
              <a:prstGeom prst="line">
                <a:avLst/>
              </a:prstGeom>
              <a:noFill/>
              <a:ln w="127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" name="Rectangle 1"/>
              <p:cNvSpPr/>
              <p:nvPr/>
            </p:nvSpPr>
            <p:spPr bwMode="auto">
              <a:xfrm rot="3600000">
                <a:off x="5732492" y="4509313"/>
                <a:ext cx="396000" cy="288000"/>
              </a:xfrm>
              <a:prstGeom prst="rect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7" name="Group 36"/>
              <p:cNvGrpSpPr>
                <a:grpSpLocks noChangeAspect="1"/>
              </p:cNvGrpSpPr>
              <p:nvPr/>
            </p:nvGrpSpPr>
            <p:grpSpPr>
              <a:xfrm>
                <a:off x="7289884" y="3680903"/>
                <a:ext cx="1884372" cy="2319125"/>
                <a:chOff x="4460762" y="-262111"/>
                <a:chExt cx="3325417" cy="4092628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 rot="1200000">
                  <a:off x="4460762" y="-262111"/>
                  <a:ext cx="3325417" cy="4092628"/>
                  <a:chOff x="551884" y="-651618"/>
                  <a:chExt cx="7312117" cy="8999098"/>
                </a:xfrm>
              </p:grpSpPr>
              <p:pic>
                <p:nvPicPr>
                  <p:cNvPr id="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3200000">
                    <a:off x="3310683" y="3323221"/>
                    <a:ext cx="3942251" cy="2991969"/>
                  </a:xfrm>
                  <a:prstGeom prst="rect">
                    <a:avLst/>
                  </a:prstGeom>
                  <a:noFill/>
                  <a:ln w="28575">
                    <a:solidFill>
                      <a:srgbClr val="00B0F0"/>
                    </a:solidFill>
                    <a:prstDash val="sys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</p:pic>
              <p:sp>
                <p:nvSpPr>
                  <p:cNvPr id="9" name="Rectangle 3"/>
                  <p:cNvSpPr txBox="1">
                    <a:spLocks noChangeArrowheads="1"/>
                  </p:cNvSpPr>
                  <p:nvPr/>
                </p:nvSpPr>
                <p:spPr bwMode="auto">
                  <a:xfrm rot="18600000">
                    <a:off x="5486803" y="6637284"/>
                    <a:ext cx="2360109" cy="10602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lvl="1" indent="0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GB" sz="1400" b="1" dirty="0" smtClean="0">
                        <a:solidFill>
                          <a:srgbClr val="7030A0"/>
                        </a:solidFill>
                        <a:ea typeface="Osaka" charset="0"/>
                        <a:cs typeface="Osaka" charset="0"/>
                      </a:rPr>
                      <a:t>Inflow</a:t>
                    </a:r>
                  </a:p>
                </p:txBody>
              </p:sp>
              <p:sp>
                <p:nvSpPr>
                  <p:cNvPr id="10" name="Rectangle 3"/>
                  <p:cNvSpPr txBox="1">
                    <a:spLocks noChangeArrowheads="1"/>
                  </p:cNvSpPr>
                  <p:nvPr/>
                </p:nvSpPr>
                <p:spPr bwMode="auto">
                  <a:xfrm rot="18600000">
                    <a:off x="2647617" y="1009292"/>
                    <a:ext cx="3150376" cy="1233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lvl="1" indent="0" eaLnBrk="1" hangingPunct="1">
                      <a:lnSpc>
                        <a:spcPct val="150000"/>
                      </a:lnSpc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GB" sz="1400" b="1" dirty="0" smtClean="0">
                        <a:solidFill>
                          <a:srgbClr val="0107EF"/>
                        </a:solidFill>
                        <a:ea typeface="Osaka" charset="0"/>
                        <a:cs typeface="Osaka" charset="0"/>
                      </a:rPr>
                      <a:t>Outflow</a:t>
                    </a:r>
                  </a:p>
                </p:txBody>
              </p:sp>
              <p:cxnSp>
                <p:nvCxnSpPr>
                  <p:cNvPr id="11" name="Straight Arrow Connector 10"/>
                  <p:cNvCxnSpPr/>
                  <p:nvPr/>
                </p:nvCxnSpPr>
                <p:spPr bwMode="auto">
                  <a:xfrm rot="13200000">
                    <a:off x="6327364" y="6265870"/>
                    <a:ext cx="1536637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7030A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2" name="Straight Arrow Connector 11"/>
                  <p:cNvCxnSpPr/>
                  <p:nvPr/>
                </p:nvCxnSpPr>
                <p:spPr bwMode="auto">
                  <a:xfrm rot="13200000" flipH="1">
                    <a:off x="2634802" y="3194482"/>
                    <a:ext cx="1676331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0107EF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sp>
                <p:nvSpPr>
                  <p:cNvPr id="107" name="Rectangle 3"/>
                  <p:cNvSpPr txBox="1">
                    <a:spLocks noChangeArrowheads="1"/>
                  </p:cNvSpPr>
                  <p:nvPr/>
                </p:nvSpPr>
                <p:spPr bwMode="auto">
                  <a:xfrm rot="18600000">
                    <a:off x="4043682" y="3821681"/>
                    <a:ext cx="2432782" cy="4859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lvl="1" indent="0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GB" sz="1100" b="1" dirty="0" smtClean="0">
                        <a:solidFill>
                          <a:schemeClr val="tx1"/>
                        </a:solidFill>
                        <a:ea typeface="Osaka" charset="0"/>
                        <a:cs typeface="Osaka" charset="0"/>
                      </a:rPr>
                      <a:t>Rotor</a:t>
                    </a:r>
                  </a:p>
                </p:txBody>
              </p:sp>
              <p:sp>
                <p:nvSpPr>
                  <p:cNvPr id="50" name="Rectangle 3"/>
                  <p:cNvSpPr txBox="1">
                    <a:spLocks noChangeArrowheads="1"/>
                  </p:cNvSpPr>
                  <p:nvPr/>
                </p:nvSpPr>
                <p:spPr bwMode="auto">
                  <a:xfrm rot="20400000">
                    <a:off x="551884" y="-651618"/>
                    <a:ext cx="5485469" cy="12285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lvl="1" indent="0" algn="ctr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GB" sz="1400" b="1" dirty="0" smtClean="0">
                        <a:solidFill>
                          <a:schemeClr val="tx1"/>
                        </a:solidFill>
                        <a:ea typeface="Osaka" charset="0"/>
                        <a:cs typeface="Osaka" charset="0"/>
                      </a:rPr>
                      <a:t>Immersed Wind Turbine Model</a:t>
                    </a:r>
                  </a:p>
                </p:txBody>
              </p:sp>
            </p:grpSp>
            <p:cxnSp>
              <p:nvCxnSpPr>
                <p:cNvPr id="14" name="Straight Connector 13"/>
                <p:cNvCxnSpPr/>
                <p:nvPr/>
              </p:nvCxnSpPr>
              <p:spPr bwMode="auto">
                <a:xfrm rot="9000000" flipH="1">
                  <a:off x="6248970" y="2366317"/>
                  <a:ext cx="50824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3" name="Text Box 2"/>
            <p:cNvSpPr txBox="1">
              <a:spLocks noChangeArrowheads="1"/>
            </p:cNvSpPr>
            <p:nvPr/>
          </p:nvSpPr>
          <p:spPr bwMode="auto">
            <a:xfrm>
              <a:off x="5193470" y="3224472"/>
              <a:ext cx="1572808" cy="30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200" b="1" dirty="0" smtClean="0">
                  <a:solidFill>
                    <a:srgbClr val="000000"/>
                  </a:solidFill>
                  <a:effectLst/>
                  <a:latin typeface="+mn-lt"/>
                  <a:ea typeface="Times New Roman"/>
                  <a:cs typeface="Times New Roman"/>
                </a:rPr>
                <a:t>Predictions</a:t>
              </a:r>
              <a:endParaRPr lang="en-US" sz="1400" b="1" dirty="0">
                <a:effectLst/>
                <a:latin typeface="+mn-lt"/>
                <a:ea typeface="Times New Roman"/>
                <a:cs typeface="Times New Roman"/>
              </a:endParaRPr>
            </a:p>
          </p:txBody>
        </p:sp>
      </p:grp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267752" y="4912197"/>
            <a:ext cx="1715682" cy="30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de-DE" sz="1200" b="1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Normalized streamwise speed</a:t>
            </a:r>
            <a:endParaRPr lang="en-US" sz="1400" b="1" dirty="0">
              <a:effectLst/>
              <a:latin typeface="+mn-lt"/>
              <a:ea typeface="Times New Roman"/>
              <a:cs typeface="Times New Roman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549311" y="5430299"/>
            <a:ext cx="1380758" cy="23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b="1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0</a:t>
            </a:r>
            <a:r>
              <a:rPr lang="en-GB" sz="1400" b="1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	</a:t>
            </a:r>
            <a:r>
              <a:rPr lang="en-GB" sz="1400" b="1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       1</a:t>
            </a:r>
            <a:endParaRPr lang="en-US" b="1" dirty="0">
              <a:effectLst/>
              <a:latin typeface="+mn-lt"/>
              <a:ea typeface="Times New Roman"/>
              <a:cs typeface="Times New Roman"/>
            </a:endParaRPr>
          </a:p>
        </p:txBody>
      </p:sp>
      <p:pic>
        <p:nvPicPr>
          <p:cNvPr id="40" name="Picture 39" descr="C:\Users\zmohsen\Documents\Publications\LIDAR_journal\Land_elevation_cover\export.tif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28" y="5237276"/>
            <a:ext cx="813569" cy="238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108777" y="2667868"/>
            <a:ext cx="3852985" cy="3337270"/>
            <a:chOff x="5229152" y="3198013"/>
            <a:chExt cx="3852985" cy="3337270"/>
          </a:xfrm>
        </p:grpSpPr>
        <p:grpSp>
          <p:nvGrpSpPr>
            <p:cNvPr id="3" name="Group 2"/>
            <p:cNvGrpSpPr/>
            <p:nvPr/>
          </p:nvGrpSpPr>
          <p:grpSpPr>
            <a:xfrm>
              <a:off x="5229152" y="3198013"/>
              <a:ext cx="3852985" cy="3337270"/>
              <a:chOff x="69763" y="3220624"/>
              <a:chExt cx="3852985" cy="3337270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763" y="3428999"/>
                <a:ext cx="3852985" cy="3128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" name="Group 4"/>
              <p:cNvGrpSpPr>
                <a:grpSpLocks noChangeAspect="1"/>
              </p:cNvGrpSpPr>
              <p:nvPr/>
            </p:nvGrpSpPr>
            <p:grpSpPr>
              <a:xfrm>
                <a:off x="278003" y="3876245"/>
                <a:ext cx="3164263" cy="2267833"/>
                <a:chOff x="34534" y="3867266"/>
                <a:chExt cx="3285508" cy="2354726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000472" y="3867266"/>
                  <a:ext cx="319570" cy="644464"/>
                  <a:chOff x="6701226" y="3887258"/>
                  <a:chExt cx="319570" cy="644464"/>
                </a:xfrm>
              </p:grpSpPr>
              <p:sp>
                <p:nvSpPr>
                  <p:cNvPr id="31" name="TextBox 30"/>
                  <p:cNvSpPr txBox="1"/>
                  <p:nvPr/>
                </p:nvSpPr>
                <p:spPr>
                  <a:xfrm rot="3600000">
                    <a:off x="6538779" y="4049705"/>
                    <a:ext cx="644464" cy="3195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062FFE"/>
                        </a:solidFill>
                      </a:rPr>
                      <a:t>Wind</a:t>
                    </a:r>
                    <a:endParaRPr lang="en-US" sz="1400" b="1" dirty="0">
                      <a:solidFill>
                        <a:srgbClr val="062FFE"/>
                      </a:solidFill>
                    </a:endParaRPr>
                  </a:p>
                </p:txBody>
              </p:sp>
              <p:cxnSp>
                <p:nvCxnSpPr>
                  <p:cNvPr id="32" name="Straight Arrow Connector 31"/>
                  <p:cNvCxnSpPr>
                    <a:cxnSpLocks/>
                  </p:cNvCxnSpPr>
                  <p:nvPr/>
                </p:nvCxnSpPr>
                <p:spPr bwMode="auto">
                  <a:xfrm rot="19800000" flipV="1">
                    <a:off x="6728082" y="3977059"/>
                    <a:ext cx="0" cy="485931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0107EF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grpSp>
              <p:nvGrpSpPr>
                <p:cNvPr id="25" name="Group 24"/>
                <p:cNvGrpSpPr>
                  <a:grpSpLocks/>
                </p:cNvGrpSpPr>
                <p:nvPr/>
              </p:nvGrpSpPr>
              <p:grpSpPr>
                <a:xfrm>
                  <a:off x="34534" y="5441429"/>
                  <a:ext cx="1781422" cy="780563"/>
                  <a:chOff x="1430852" y="883095"/>
                  <a:chExt cx="1781422" cy="782518"/>
                </a:xfrm>
              </p:grpSpPr>
              <p:sp>
                <p:nvSpPr>
                  <p:cNvPr id="35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852" y="883095"/>
                    <a:ext cx="1781422" cy="3139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lnSpc>
                        <a:spcPts val="1000"/>
                      </a:lnSpc>
                      <a:spcAft>
                        <a:spcPts val="0"/>
                      </a:spcAft>
                    </a:pPr>
                    <a:r>
                      <a:rPr lang="de-DE" sz="12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rPr>
                      <a:t>Normalized streamwise speed</a:t>
                    </a:r>
                    <a:endParaRPr lang="en-US" sz="1400" b="1" dirty="0">
                      <a:effectLst/>
                      <a:latin typeface="+mn-lt"/>
                      <a:ea typeface="Times New Roman"/>
                      <a:cs typeface="Times New Roman"/>
                    </a:endParaRPr>
                  </a:p>
                </p:txBody>
              </p:sp>
              <p:sp>
                <p:nvSpPr>
                  <p:cNvPr id="36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3200" y="1422396"/>
                    <a:ext cx="1433665" cy="2432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GB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rPr>
                      <a:t>0</a:t>
                    </a:r>
                    <a:r>
                      <a: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rPr>
                      <a:t>	</a:t>
                    </a:r>
                    <a:r>
                      <a:rPr lang="en-GB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rPr>
                      <a:t>       1</a:t>
                    </a:r>
                    <a:endParaRPr lang="en-US" b="1" dirty="0">
                      <a:effectLst/>
                      <a:latin typeface="+mn-lt"/>
                      <a:ea typeface="Times New Roman"/>
                      <a:cs typeface="Times New Roman"/>
                    </a:endParaRPr>
                  </a:p>
                </p:txBody>
              </p:sp>
              <p:pic>
                <p:nvPicPr>
                  <p:cNvPr id="34" name="Picture 33" descr="C:\Users\zmohsen\Documents\Publications\LIDAR_journal\Land_elevation_cover\export.tif"/>
                  <p:cNvPicPr>
                    <a:picLocks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67647" y="1221475"/>
                    <a:ext cx="844743" cy="248305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</p:pic>
            </p:grpSp>
          </p:grpSp>
          <p:sp>
            <p:nvSpPr>
              <p:cNvPr id="52" name="Text Box 2"/>
              <p:cNvSpPr txBox="1">
                <a:spLocks noChangeArrowheads="1"/>
              </p:cNvSpPr>
              <p:nvPr/>
            </p:nvSpPr>
            <p:spPr bwMode="auto">
              <a:xfrm>
                <a:off x="1277743" y="3220624"/>
                <a:ext cx="1572808" cy="301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200" b="1" dirty="0" smtClean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  <a:cs typeface="Times New Roman"/>
                  </a:rPr>
                  <a:t>Measurements</a:t>
                </a:r>
                <a:endParaRPr lang="en-US" sz="1400" b="1" dirty="0">
                  <a:effectLst/>
                  <a:latin typeface="+mn-lt"/>
                  <a:ea typeface="Times New Roman"/>
                  <a:cs typeface="Times New Roman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 bwMode="auto">
            <a:xfrm rot="9240000">
              <a:off x="7070487" y="3993393"/>
              <a:ext cx="0" cy="648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9240000">
              <a:off x="6534098" y="4143150"/>
              <a:ext cx="0" cy="612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16796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8225" y="557956"/>
            <a:ext cx="8837876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  <a:t>Wake Recovery is Accurately Predicted</a:t>
            </a:r>
            <a:endParaRPr lang="en-US" dirty="0">
              <a:solidFill>
                <a:srgbClr val="000000"/>
              </a:solidFill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40" name="Picture 4" descr="C:\20160307Altenbruch2\matlab_codes\lrg_scl\LiDARvsCFD\turb_5.t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48426" r="10252" b="2833"/>
          <a:stretch/>
        </p:blipFill>
        <p:spPr bwMode="auto">
          <a:xfrm>
            <a:off x="4709902" y="2880763"/>
            <a:ext cx="4365053" cy="22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953503"/>
            <a:ext cx="8736376" cy="217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18000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Excellent quantitative prediction of wake recovery downstream of turbine WEA5 with 5% RMS difference compared to measurements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48" y="2507961"/>
            <a:ext cx="4664154" cy="3241233"/>
            <a:chOff x="4392187" y="3259360"/>
            <a:chExt cx="4664154" cy="3241233"/>
          </a:xfrm>
        </p:grpSpPr>
        <p:grpSp>
          <p:nvGrpSpPr>
            <p:cNvPr id="6" name="Group 5"/>
            <p:cNvGrpSpPr/>
            <p:nvPr/>
          </p:nvGrpSpPr>
          <p:grpSpPr>
            <a:xfrm>
              <a:off x="4392187" y="3259360"/>
              <a:ext cx="4664154" cy="3241233"/>
              <a:chOff x="4392187" y="3259360"/>
              <a:chExt cx="4664154" cy="324123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392187" y="3259360"/>
                <a:ext cx="3991321" cy="3241233"/>
                <a:chOff x="4579476" y="3259360"/>
                <a:chExt cx="3991321" cy="3241233"/>
              </a:xfrm>
            </p:grpSpPr>
            <p:grpSp>
              <p:nvGrpSpPr>
                <p:cNvPr id="25" name="Group 24"/>
                <p:cNvGrpSpPr>
                  <a:grpSpLocks noChangeAspect="1"/>
                </p:cNvGrpSpPr>
                <p:nvPr/>
              </p:nvGrpSpPr>
              <p:grpSpPr>
                <a:xfrm>
                  <a:off x="4579476" y="3259360"/>
                  <a:ext cx="3991321" cy="3241233"/>
                  <a:chOff x="4583969" y="3376403"/>
                  <a:chExt cx="3786067" cy="3074548"/>
                </a:xfrm>
              </p:grpSpPr>
              <p:pic>
                <p:nvPicPr>
                  <p:cNvPr id="3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4583969" y="3376403"/>
                    <a:ext cx="3786067" cy="30745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6" name="Rectangle 3"/>
                  <p:cNvSpPr txBox="1">
                    <a:spLocks noChangeArrowheads="1"/>
                  </p:cNvSpPr>
                  <p:nvPr/>
                </p:nvSpPr>
                <p:spPr bwMode="auto">
                  <a:xfrm rot="3995210">
                    <a:off x="7488790" y="4020406"/>
                    <a:ext cx="620240" cy="3368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:ma14="http://schemas.microsoft.com/office/mac/drawingml/2011/main" xmlns="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GB" sz="1400" dirty="0" smtClean="0">
                        <a:solidFill>
                          <a:srgbClr val="002060"/>
                        </a:solidFill>
                        <a:ea typeface="Calibri"/>
                        <a:cs typeface="Times New Roman"/>
                      </a:rPr>
                      <a:t>Wind</a:t>
                    </a:r>
                    <a:endParaRPr lang="en-GB" sz="1400" dirty="0" smtClean="0">
                      <a:solidFill>
                        <a:srgbClr val="002060"/>
                      </a:solidFill>
                      <a:ea typeface="Osaka" charset="0"/>
                      <a:cs typeface="Osaka" charset="0"/>
                    </a:endParaRPr>
                  </a:p>
                </p:txBody>
              </p:sp>
              <p:cxnSp>
                <p:nvCxnSpPr>
                  <p:cNvPr id="37" name="Straight Arrow Connector 36"/>
                  <p:cNvCxnSpPr/>
                  <p:nvPr/>
                </p:nvCxnSpPr>
                <p:spPr bwMode="auto">
                  <a:xfrm flipH="1" flipV="1">
                    <a:off x="7754526" y="3757652"/>
                    <a:ext cx="162962" cy="371192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00206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sp>
              <p:nvSpPr>
                <p:cNvPr id="30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6399249" y="4535115"/>
                  <a:ext cx="617805" cy="265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lIns="0" tIns="36000" rIns="0" bIns="36000"/>
                <a:lstStyle>
                  <a:lvl1pPr marL="361950" indent="-36195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ts val="0"/>
                    </a:spcBef>
                    <a:buClr>
                      <a:schemeClr val="accent1"/>
                    </a:buClr>
                  </a:pPr>
                  <a:r>
                    <a:rPr lang="en-GB" sz="1400" b="1" dirty="0" smtClean="0">
                      <a:solidFill>
                        <a:schemeClr val="tx1"/>
                      </a:solidFill>
                      <a:ea typeface="Calibri"/>
                      <a:cs typeface="Times New Roman"/>
                    </a:rPr>
                    <a:t>WEA5</a:t>
                  </a:r>
                  <a:endParaRPr lang="en-GB" sz="1400" b="1" baseline="30000" dirty="0" smtClean="0">
                    <a:solidFill>
                      <a:schemeClr val="tx1"/>
                    </a:solidFill>
                    <a:ea typeface="Osaka" charset="0"/>
                    <a:cs typeface="Osaka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8284751" y="3566415"/>
                <a:ext cx="771590" cy="2368518"/>
                <a:chOff x="4263610" y="3519202"/>
                <a:chExt cx="771590" cy="2368518"/>
              </a:xfrm>
            </p:grpSpPr>
            <p:sp>
              <p:nvSpPr>
                <p:cNvPr id="20" name="Rectangle 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597805" y="4450325"/>
                  <a:ext cx="2368518" cy="5062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lIns="0" tIns="36000" rIns="0" bIns="36000"/>
                <a:lstStyle>
                  <a:lvl1pPr marL="361950" indent="-36195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indent="0" algn="ctr" eaLnBrk="1" hangingPunct="1">
                    <a:lnSpc>
                      <a:spcPts val="20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r>
                    <a:rPr lang="en-GB" sz="1400" b="1" dirty="0">
                      <a:solidFill>
                        <a:schemeClr val="tx1"/>
                      </a:solidFill>
                      <a:ea typeface="Calibri"/>
                      <a:cs typeface="Times New Roman"/>
                    </a:rPr>
                    <a:t>Horizontal wind </a:t>
                  </a:r>
                  <a:r>
                    <a:rPr lang="en-GB" sz="1400" b="1" dirty="0" smtClean="0">
                      <a:solidFill>
                        <a:schemeClr val="tx1"/>
                      </a:solidFill>
                      <a:ea typeface="Calibri"/>
                      <a:cs typeface="Times New Roman"/>
                    </a:rPr>
                    <a:t>speed </a:t>
                  </a:r>
                  <a:r>
                    <a:rPr lang="en-GB" sz="1400" b="1" dirty="0" smtClean="0">
                      <a:ea typeface="Osaka" charset="0"/>
                      <a:cs typeface="Osaka" charset="0"/>
                    </a:rPr>
                    <a:t>(-)</a:t>
                  </a:r>
                </a:p>
                <a:p>
                  <a:pPr marL="0" indent="0" algn="ctr" eaLnBrk="1" hangingPunct="1">
                    <a:lnSpc>
                      <a:spcPts val="20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endParaRPr lang="en-GB" sz="1400" b="1" dirty="0">
                    <a:ea typeface="Osaka" charset="0"/>
                    <a:cs typeface="Osaka" charset="0"/>
                  </a:endParaRPr>
                </a:p>
                <a:p>
                  <a:pPr marL="0" indent="0" eaLnBrk="1" hangingPunct="1">
                    <a:lnSpc>
                      <a:spcPts val="20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r>
                    <a:rPr lang="en-GB" sz="1400" b="1" dirty="0" smtClean="0">
                      <a:ea typeface="Osaka" charset="0"/>
                      <a:cs typeface="Osaka" charset="0"/>
                    </a:rPr>
                    <a:t>    </a:t>
                  </a:r>
                </a:p>
              </p:txBody>
            </p:sp>
            <p:sp>
              <p:nvSpPr>
                <p:cNvPr id="21" name="Rectangle 3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3268314" y="4612588"/>
                  <a:ext cx="2216817" cy="2262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vert270" lIns="0" tIns="36000" rIns="0" bIns="36000"/>
                <a:lstStyle>
                  <a:lvl1pPr marL="361950" indent="-36195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r>
                    <a:rPr lang="en-GB" sz="1400" b="1" dirty="0" smtClean="0">
                      <a:ea typeface="Osaka" charset="0"/>
                      <a:cs typeface="Osaka" charset="0"/>
                    </a:rPr>
                    <a:t>1</a:t>
                  </a:r>
                </a:p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endParaRPr lang="en-GB" sz="900" b="1" dirty="0" smtClean="0">
                    <a:ea typeface="Osaka" charset="0"/>
                    <a:cs typeface="Osaka" charset="0"/>
                  </a:endParaRPr>
                </a:p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endParaRPr lang="en-GB" sz="900" b="1" dirty="0">
                    <a:ea typeface="Osaka" charset="0"/>
                    <a:cs typeface="Osaka" charset="0"/>
                  </a:endParaRPr>
                </a:p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endParaRPr lang="en-GB" sz="900" b="1" dirty="0" smtClean="0">
                    <a:ea typeface="Osaka" charset="0"/>
                    <a:cs typeface="Osaka" charset="0"/>
                  </a:endParaRPr>
                </a:p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endParaRPr lang="en-GB" sz="900" b="1" dirty="0">
                    <a:ea typeface="Osaka" charset="0"/>
                    <a:cs typeface="Osaka" charset="0"/>
                  </a:endParaRPr>
                </a:p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endParaRPr lang="en-GB" sz="900" b="1" dirty="0" smtClean="0">
                    <a:ea typeface="Osaka" charset="0"/>
                    <a:cs typeface="Osaka" charset="0"/>
                  </a:endParaRPr>
                </a:p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endParaRPr lang="en-GB" sz="900" b="1" dirty="0" smtClean="0">
                    <a:ea typeface="Osaka" charset="0"/>
                    <a:cs typeface="Osaka" charset="0"/>
                  </a:endParaRPr>
                </a:p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endParaRPr lang="en-GB" sz="700" b="1" dirty="0" smtClean="0">
                    <a:ea typeface="Osaka" charset="0"/>
                    <a:cs typeface="Osaka" charset="0"/>
                  </a:endParaRPr>
                </a:p>
                <a:p>
                  <a:pPr marL="0" indent="0" eaLnBrk="1" hangingPunct="1">
                    <a:lnSpc>
                      <a:spcPts val="19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r>
                    <a:rPr lang="en-GB" sz="1400" b="1" dirty="0">
                      <a:ea typeface="Osaka" charset="0"/>
                      <a:cs typeface="Osaka" charset="0"/>
                    </a:rPr>
                    <a:t>0</a:t>
                  </a:r>
                  <a:endParaRPr lang="en-GB" sz="1400" b="1" dirty="0" smtClean="0">
                    <a:ea typeface="Osaka" charset="0"/>
                    <a:cs typeface="Osaka" charset="0"/>
                  </a:endParaRPr>
                </a:p>
              </p:txBody>
            </p:sp>
            <p:pic>
              <p:nvPicPr>
                <p:cNvPr id="22" name="Picture 21"/>
                <p:cNvPicPr>
                  <a:picLocks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 flipV="1">
                  <a:off x="3515770" y="4600695"/>
                  <a:ext cx="1994138" cy="17823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866401" y="4491559"/>
              <a:ext cx="1692000" cy="954555"/>
              <a:chOff x="1220679" y="4440262"/>
              <a:chExt cx="2459777" cy="1387698"/>
            </a:xfrm>
          </p:grpSpPr>
          <p:sp>
            <p:nvSpPr>
              <p:cNvPr id="8" name="Isosceles Triangle 7"/>
              <p:cNvSpPr/>
              <p:nvPr/>
            </p:nvSpPr>
            <p:spPr bwMode="auto">
              <a:xfrm>
                <a:off x="3500455" y="5647960"/>
                <a:ext cx="180001" cy="180000"/>
              </a:xfrm>
              <a:prstGeom prst="triangle">
                <a:avLst/>
              </a:prstGeom>
              <a:solidFill>
                <a:srgbClr val="0107E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 bwMode="auto">
              <a:xfrm>
                <a:off x="3370760" y="4711373"/>
                <a:ext cx="180001" cy="180000"/>
              </a:xfrm>
              <a:prstGeom prst="triangle">
                <a:avLst/>
              </a:prstGeom>
              <a:solidFill>
                <a:srgbClr val="0107E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 bwMode="auto">
              <a:xfrm>
                <a:off x="3433921" y="5176041"/>
                <a:ext cx="180001" cy="180000"/>
              </a:xfrm>
              <a:prstGeom prst="triangle">
                <a:avLst/>
              </a:prstGeom>
              <a:solidFill>
                <a:srgbClr val="0107E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809394" y="5579716"/>
                <a:ext cx="144000" cy="144001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708343" y="4522602"/>
                <a:ext cx="144000" cy="144001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1383998" y="5227466"/>
                <a:ext cx="144000" cy="144001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2081608" y="5447843"/>
                <a:ext cx="144000" cy="14400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1995222" y="4440262"/>
                <a:ext cx="144000" cy="14400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1220679" y="4620761"/>
                <a:ext cx="144000" cy="14400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1456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815756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Osaka" charset="0"/>
                <a:cs typeface="Osaka" charset="0"/>
              </a:rPr>
              <a:t>ETH Semi-Empirical Wake Model Shows Good Agreement with Measurements</a:t>
            </a:r>
            <a:endParaRPr lang="en-US" dirty="0">
              <a:solidFill>
                <a:schemeClr val="tx1"/>
              </a:solidFill>
              <a:ea typeface="Osaka" charset="0"/>
              <a:cs typeface="Osaka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2933" y="1333500"/>
            <a:ext cx="8995008" cy="460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ETH Wake Model is semi-empirical model based on sub-scale experiments in ETH wind turbine test facility</a:t>
            </a:r>
          </a:p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Predicted spanwise velocity deficit at 2D shows good agreement with full-scale measurements with only 6% RMS difference</a:t>
            </a:r>
          </a:p>
          <a:p>
            <a:pPr lvl="1"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3" b="6586"/>
          <a:stretch/>
        </p:blipFill>
        <p:spPr>
          <a:xfrm>
            <a:off x="604352" y="3264474"/>
            <a:ext cx="3215173" cy="3212526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557538" y="3190488"/>
            <a:ext cx="4129262" cy="3259505"/>
            <a:chOff x="1143303" y="3683727"/>
            <a:chExt cx="3542997" cy="2796724"/>
          </a:xfrm>
        </p:grpSpPr>
        <p:pic>
          <p:nvPicPr>
            <p:cNvPr id="9" name="Picture 2" descr="C:\20160307Altenbruch2\results\wake_lateral_ETH_wake_model.tif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" t="5638" r="7322"/>
            <a:stretch/>
          </p:blipFill>
          <p:spPr bwMode="auto">
            <a:xfrm>
              <a:off x="1174989" y="3683727"/>
              <a:ext cx="3511311" cy="2762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1943922" y="6274585"/>
              <a:ext cx="2249656" cy="205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GB" sz="1300" b="1" dirty="0" smtClean="0">
                  <a:solidFill>
                    <a:schemeClr val="tx1"/>
                  </a:solidFill>
                  <a:ea typeface="Osaka" charset="0"/>
                  <a:cs typeface="Times New Roman"/>
                </a:rPr>
                <a:t>Spanwise position, Y/D</a:t>
              </a:r>
              <a:endParaRPr lang="en-GB" sz="1300" b="1" dirty="0" smtClean="0">
                <a:solidFill>
                  <a:schemeClr val="tx1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 rot="16200000">
              <a:off x="121408" y="4839413"/>
              <a:ext cx="2249656" cy="205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GB" sz="1300" b="1" dirty="0" smtClean="0">
                  <a:solidFill>
                    <a:schemeClr val="tx1"/>
                  </a:solidFill>
                  <a:ea typeface="Osaka" charset="0"/>
                  <a:cs typeface="Times New Roman"/>
                </a:rPr>
                <a:t>U/</a:t>
              </a:r>
              <a:r>
                <a:rPr lang="en-GB" sz="1300" b="1" dirty="0" err="1" smtClean="0">
                  <a:solidFill>
                    <a:schemeClr val="tx1"/>
                  </a:solidFill>
                  <a:ea typeface="Osaka" charset="0"/>
                  <a:cs typeface="Times New Roman"/>
                </a:rPr>
                <a:t>U</a:t>
              </a:r>
              <a:r>
                <a:rPr lang="en-GB" sz="1300" b="1" baseline="-25000" dirty="0" err="1" smtClean="0">
                  <a:solidFill>
                    <a:schemeClr val="tx1"/>
                  </a:solidFill>
                  <a:ea typeface="Osaka" charset="0"/>
                  <a:cs typeface="Times New Roman"/>
                </a:rPr>
                <a:t>ref</a:t>
              </a:r>
              <a:endParaRPr lang="en-GB" sz="1300" b="1" baseline="-25000" dirty="0" smtClean="0">
                <a:solidFill>
                  <a:schemeClr val="tx1"/>
                </a:solidFill>
                <a:ea typeface="Osaka" charset="0"/>
                <a:cs typeface="Osaka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8152" y="6208573"/>
            <a:ext cx="3219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ETH Wind Turbine Test Facility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91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815756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Osaka" charset="0"/>
                <a:cs typeface="Osaka" charset="0"/>
              </a:rPr>
              <a:t>Conclusions</a:t>
            </a:r>
            <a:endParaRPr lang="en-US" dirty="0">
              <a:solidFill>
                <a:schemeClr val="tx1"/>
              </a:solidFill>
              <a:ea typeface="Osaka" charset="0"/>
              <a:cs typeface="Osaka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2933" y="1008301"/>
            <a:ext cx="9061683" cy="50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Measurements of Cartesian velocity components on </a:t>
            </a:r>
            <a:r>
              <a:rPr lang="en-US" sz="1800" dirty="0">
                <a:solidFill>
                  <a:schemeClr val="tx1"/>
                </a:solidFill>
              </a:rPr>
              <a:t>scale of wind </a:t>
            </a:r>
            <a:r>
              <a:rPr lang="en-US" sz="1800" dirty="0" smtClean="0">
                <a:solidFill>
                  <a:schemeClr val="tx1"/>
                </a:solidFill>
              </a:rPr>
              <a:t>farm demonstrated using mobile-based LiDAR</a:t>
            </a:r>
          </a:p>
          <a:p>
            <a:pPr lvl="1"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this measurement approach can be readily deployed to assess performance in actual wind farms</a:t>
            </a:r>
          </a:p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Impacts of multiple wakes on turbine performance was quantified</a:t>
            </a:r>
          </a:p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Observed that wake skewness due to rotor yaw misalignment is also a source of underperformance</a:t>
            </a:r>
          </a:p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CFD and wake model predictions show very good agreement with measurements</a:t>
            </a:r>
          </a:p>
        </p:txBody>
      </p:sp>
    </p:spTree>
    <p:extLst>
      <p:ext uri="{BB962C8B-B14F-4D97-AF65-F5344CB8AC3E}">
        <p14:creationId xmlns:p14="http://schemas.microsoft.com/office/powerpoint/2010/main" val="3461031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815756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  <a:t>Overview</a:t>
            </a:r>
            <a:endParaRPr lang="en-US" dirty="0">
              <a:solidFill>
                <a:srgbClr val="000000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2933" y="1008301"/>
            <a:ext cx="8629513" cy="50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Introduction</a:t>
            </a:r>
          </a:p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Objectives</a:t>
            </a:r>
          </a:p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Approach</a:t>
            </a:r>
          </a:p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Results</a:t>
            </a:r>
          </a:p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647825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00862"/>
            <a:ext cx="8964612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  <a:t>Introduction</a:t>
            </a:r>
            <a:endParaRPr lang="en-US" dirty="0">
              <a:solidFill>
                <a:srgbClr val="000000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408" y="995881"/>
            <a:ext cx="9029326" cy="519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marL="361950" lvl="1" indent="-18000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Wind turbines operating in wakes result in </a:t>
            </a:r>
            <a:r>
              <a:rPr lang="en-GB" sz="1800" dirty="0" err="1" smtClean="0">
                <a:solidFill>
                  <a:schemeClr val="tx1"/>
                </a:solidFill>
              </a:rPr>
              <a:t>upto</a:t>
            </a:r>
            <a:r>
              <a:rPr lang="en-GB" sz="1800" dirty="0" smtClean="0">
                <a:solidFill>
                  <a:schemeClr val="tx1"/>
                </a:solidFill>
              </a:rPr>
              <a:t> 20% losses in wind farms</a:t>
            </a:r>
          </a:p>
          <a:p>
            <a:pPr marL="361950" lvl="1" indent="-18000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Higher turbulence in wakes results in increased maintenance of wind turbines (Zendehbad et al., Renewable Energy, 2016)</a:t>
            </a:r>
          </a:p>
          <a:p>
            <a:pPr marL="361950" lvl="1" indent="-18000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As wind and water tunnels do not simulate all full-scale non-</a:t>
            </a:r>
            <a:r>
              <a:rPr lang="en-GB" sz="1800" dirty="0" err="1" smtClean="0">
                <a:solidFill>
                  <a:schemeClr val="tx1"/>
                </a:solidFill>
              </a:rPr>
              <a:t>dimensionals</a:t>
            </a:r>
            <a:r>
              <a:rPr lang="en-GB" sz="1800" dirty="0" smtClean="0">
                <a:solidFill>
                  <a:schemeClr val="tx1"/>
                </a:solidFill>
              </a:rPr>
              <a:t>, field measurements of wakes and their impact are necessary.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55" y="3153965"/>
            <a:ext cx="4968000" cy="33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15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815756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  <a:t>Operational Limitations Hinder Wide-Spread Usage of LiDARs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</a:br>
            <a:endParaRPr lang="en-US" dirty="0">
              <a:solidFill>
                <a:srgbClr val="000000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1983" y="1314450"/>
            <a:ext cx="9223608" cy="252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LiDARs </a:t>
            </a:r>
            <a:r>
              <a:rPr lang="en-US" sz="1800" dirty="0">
                <a:solidFill>
                  <a:schemeClr val="tx1"/>
                </a:solidFill>
              </a:rPr>
              <a:t>measure </a:t>
            </a:r>
            <a:r>
              <a:rPr lang="en-US" sz="1800" dirty="0" smtClean="0">
                <a:solidFill>
                  <a:schemeClr val="tx1"/>
                </a:solidFill>
              </a:rPr>
              <a:t>line-of-sight component (LOS) </a:t>
            </a:r>
            <a:r>
              <a:rPr lang="en-US" sz="1800" dirty="0">
                <a:solidFill>
                  <a:schemeClr val="tx1"/>
                </a:solidFill>
              </a:rPr>
              <a:t>of wind </a:t>
            </a:r>
            <a:r>
              <a:rPr lang="en-US" sz="1800" dirty="0" smtClean="0">
                <a:solidFill>
                  <a:schemeClr val="tx1"/>
                </a:solidFill>
              </a:rPr>
              <a:t>speed</a:t>
            </a:r>
          </a:p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In previous work, authors demonstrated wind-farm-scale measurements of LOS wind speed using single LiDAR</a:t>
            </a:r>
          </a:p>
          <a:p>
            <a:pPr lvl="1"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Present work extends method to wind-farm-scale measurements of 2D wind field</a:t>
            </a:r>
            <a:endParaRPr lang="en-US" sz="1800" dirty="0">
              <a:solidFill>
                <a:schemeClr val="tx1"/>
              </a:solidFill>
            </a:endParaRPr>
          </a:p>
          <a:p>
            <a:pPr lvl="1"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12644" y="3474160"/>
            <a:ext cx="3860588" cy="2782570"/>
            <a:chOff x="3612027" y="3756699"/>
            <a:chExt cx="3860588" cy="2782570"/>
          </a:xfrm>
        </p:grpSpPr>
        <p:grpSp>
          <p:nvGrpSpPr>
            <p:cNvPr id="21" name="Group 20"/>
            <p:cNvGrpSpPr/>
            <p:nvPr/>
          </p:nvGrpSpPr>
          <p:grpSpPr>
            <a:xfrm>
              <a:off x="3612027" y="3756699"/>
              <a:ext cx="3819525" cy="2782570"/>
              <a:chOff x="2726202" y="3756699"/>
              <a:chExt cx="3819525" cy="278257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726202" y="3756699"/>
                <a:ext cx="3819525" cy="2782570"/>
                <a:chOff x="1395411" y="3512268"/>
                <a:chExt cx="3819525" cy="2782570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5411" y="3512268"/>
                  <a:ext cx="3819525" cy="2782570"/>
                </a:xfrm>
                <a:prstGeom prst="rect">
                  <a:avLst/>
                </a:prstGeom>
              </p:spPr>
            </p:pic>
            <p:grpSp>
              <p:nvGrpSpPr>
                <p:cNvPr id="2" name="Group 1"/>
                <p:cNvGrpSpPr>
                  <a:grpSpLocks noChangeAspect="1"/>
                </p:cNvGrpSpPr>
                <p:nvPr/>
              </p:nvGrpSpPr>
              <p:grpSpPr>
                <a:xfrm>
                  <a:off x="1864172" y="4495804"/>
                  <a:ext cx="2109385" cy="1065711"/>
                  <a:chOff x="1154616" y="4143468"/>
                  <a:chExt cx="2825859" cy="1427682"/>
                </a:xfrm>
              </p:grpSpPr>
              <p:sp>
                <p:nvSpPr>
                  <p:cNvPr id="5" name="Isosceles Triangle 4"/>
                  <p:cNvSpPr/>
                  <p:nvPr/>
                </p:nvSpPr>
                <p:spPr bwMode="auto">
                  <a:xfrm>
                    <a:off x="3800475" y="5391150"/>
                    <a:ext cx="180000" cy="180000"/>
                  </a:xfrm>
                  <a:prstGeom prst="triangl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" name="Isosceles Triangle 6"/>
                  <p:cNvSpPr/>
                  <p:nvPr/>
                </p:nvSpPr>
                <p:spPr bwMode="auto">
                  <a:xfrm>
                    <a:off x="3673200" y="4430625"/>
                    <a:ext cx="180000" cy="180000"/>
                  </a:xfrm>
                  <a:prstGeom prst="triangl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" name="Isosceles Triangle 7"/>
                  <p:cNvSpPr/>
                  <p:nvPr/>
                </p:nvSpPr>
                <p:spPr bwMode="auto">
                  <a:xfrm>
                    <a:off x="3746440" y="4893836"/>
                    <a:ext cx="180000" cy="180000"/>
                  </a:xfrm>
                  <a:prstGeom prst="triangl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 bwMode="auto">
                  <a:xfrm>
                    <a:off x="3012582" y="5288371"/>
                    <a:ext cx="143999" cy="144001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 bwMode="auto">
                  <a:xfrm>
                    <a:off x="2892260" y="4241176"/>
                    <a:ext cx="143999" cy="144001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 bwMode="auto">
                  <a:xfrm>
                    <a:off x="1311634" y="4950189"/>
                    <a:ext cx="144000" cy="144001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 bwMode="auto">
                  <a:xfrm>
                    <a:off x="2160996" y="5165959"/>
                    <a:ext cx="143999" cy="14400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 bwMode="auto">
                  <a:xfrm>
                    <a:off x="2048161" y="4143468"/>
                    <a:ext cx="143999" cy="14400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1154616" y="4321552"/>
                    <a:ext cx="144000" cy="14400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5" name="Group 14"/>
              <p:cNvGrpSpPr/>
              <p:nvPr/>
            </p:nvGrpSpPr>
            <p:grpSpPr>
              <a:xfrm>
                <a:off x="2750675" y="6074546"/>
                <a:ext cx="736357" cy="290882"/>
                <a:chOff x="2750675" y="6074546"/>
                <a:chExt cx="736357" cy="290882"/>
              </a:xfrm>
            </p:grpSpPr>
            <p:cxnSp>
              <p:nvCxnSpPr>
                <p:cNvPr id="19" name="Straight Connector 18"/>
                <p:cNvCxnSpPr/>
                <p:nvPr/>
              </p:nvCxnSpPr>
              <p:spPr bwMode="auto">
                <a:xfrm rot="10800000" flipV="1">
                  <a:off x="2916170" y="6365428"/>
                  <a:ext cx="3960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diamond" w="med" len="med"/>
                  <a:tailEnd type="diamond" w="med" len="med"/>
                </a:ln>
                <a:effectLst/>
              </p:spPr>
            </p:cxnSp>
            <p:sp>
              <p:nvSpPr>
                <p:cNvPr id="20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750675" y="6074546"/>
                  <a:ext cx="736357" cy="196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="" xmlns:ma14="http://schemas.microsoft.com/office/mac/drawingml/2011/main" val="1"/>
                  </a:ext>
                </a:extLst>
              </p:spPr>
              <p:txBody>
                <a:bodyPr lIns="0" tIns="36000" rIns="0" bIns="36000"/>
                <a:lstStyle>
                  <a:lvl1pPr marL="361950" indent="-36195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indent="0" algn="ctr" eaLnBrk="1" hangingPunct="1">
                    <a:spcBef>
                      <a:spcPts val="0"/>
                    </a:spcBef>
                    <a:buClr>
                      <a:schemeClr val="accent1"/>
                    </a:buClr>
                  </a:pPr>
                  <a:r>
                    <a:rPr lang="en-US" sz="1200" b="1" dirty="0" smtClean="0">
                      <a:solidFill>
                        <a:schemeClr val="bg2"/>
                      </a:solidFill>
                    </a:rPr>
                    <a:t>200m</a:t>
                  </a: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5864035" y="5799326"/>
                <a:ext cx="407874" cy="645689"/>
                <a:chOff x="-1" y="2090934"/>
                <a:chExt cx="408166" cy="646072"/>
              </a:xfrm>
            </p:grpSpPr>
            <p:cxnSp>
              <p:nvCxnSpPr>
                <p:cNvPr id="23" name="Straight Arrow Connector 22"/>
                <p:cNvCxnSpPr/>
                <p:nvPr/>
              </p:nvCxnSpPr>
              <p:spPr>
                <a:xfrm flipH="1" flipV="1">
                  <a:off x="-1" y="2254226"/>
                  <a:ext cx="200169" cy="250183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 Box 54"/>
                <p:cNvSpPr txBox="1"/>
                <p:nvPr/>
              </p:nvSpPr>
              <p:spPr>
                <a:xfrm rot="2988430">
                  <a:off x="-28815" y="2300025"/>
                  <a:ext cx="646072" cy="2278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200" b="1" dirty="0" smtClean="0">
                      <a:solidFill>
                        <a:srgbClr val="FFFF00"/>
                      </a:solidFill>
                      <a:effectLst/>
                      <a:ea typeface="Calibri"/>
                      <a:cs typeface="Times New Roman"/>
                    </a:rPr>
                    <a:t>Wind</a:t>
                  </a:r>
                  <a:endParaRPr lang="de-CH" sz="1100" dirty="0">
                    <a:solidFill>
                      <a:srgbClr val="FFFF00"/>
                    </a:solidFill>
                    <a:effectLst/>
                    <a:ea typeface="Calibri"/>
                    <a:cs typeface="Arial"/>
                  </a:endParaRPr>
                </a:p>
              </p:txBody>
            </p:sp>
          </p:grpSp>
        </p:grpSp>
        <p:grpSp>
          <p:nvGrpSpPr>
            <p:cNvPr id="32" name="Group 31"/>
            <p:cNvGrpSpPr>
              <a:grpSpLocks/>
            </p:cNvGrpSpPr>
            <p:nvPr/>
          </p:nvGrpSpPr>
          <p:grpSpPr>
            <a:xfrm>
              <a:off x="5934075" y="3844248"/>
              <a:ext cx="1538540" cy="622441"/>
              <a:chOff x="1449604" y="1044011"/>
              <a:chExt cx="1597490" cy="647909"/>
            </a:xfrm>
          </p:grpSpPr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1449604" y="1044011"/>
                <a:ext cx="1597489" cy="313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ts val="800"/>
                  </a:lnSpc>
                  <a:spcAft>
                    <a:spcPts val="0"/>
                  </a:spcAft>
                </a:pPr>
                <a:r>
                  <a:rPr lang="de-DE" sz="1200" b="1" dirty="0" smtClean="0">
                    <a:solidFill>
                      <a:schemeClr val="bg2"/>
                    </a:solidFill>
                    <a:effectLst/>
                    <a:latin typeface="+mn-lt"/>
                    <a:ea typeface="Times New Roman"/>
                    <a:cs typeface="Times New Roman"/>
                  </a:rPr>
                  <a:t>Radial speed (m/s)</a:t>
                </a:r>
                <a:endParaRPr lang="en-US" sz="1400" b="1" dirty="0">
                  <a:solidFill>
                    <a:schemeClr val="bg2"/>
                  </a:solidFill>
                  <a:effectLst/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1613429" y="1448703"/>
                <a:ext cx="1433665" cy="243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200" b="1" dirty="0" smtClean="0">
                    <a:solidFill>
                      <a:schemeClr val="bg2"/>
                    </a:solidFill>
                    <a:effectLst/>
                    <a:latin typeface="+mn-lt"/>
                    <a:ea typeface="Times New Roman"/>
                    <a:cs typeface="Times New Roman"/>
                  </a:rPr>
                  <a:t>-8	          8</a:t>
                </a:r>
                <a:endParaRPr lang="en-US" sz="1400" b="1" dirty="0">
                  <a:solidFill>
                    <a:schemeClr val="bg2"/>
                  </a:solidFill>
                  <a:effectLst/>
                  <a:latin typeface="+mn-lt"/>
                  <a:ea typeface="Times New Roman"/>
                  <a:cs typeface="Times New Roman"/>
                </a:endParaRPr>
              </a:p>
            </p:txBody>
          </p:sp>
          <p:pic>
            <p:nvPicPr>
              <p:cNvPr id="35" name="Picture 34" descr="C:\Users\zmohsen\Documents\Publications\LIDAR_journal\Land_elevation_cover\export.tif"/>
              <p:cNvPicPr>
                <a:picLocks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7276" y="1247779"/>
                <a:ext cx="934484" cy="24830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197315" y="3483746"/>
            <a:ext cx="4652337" cy="2787177"/>
            <a:chOff x="197315" y="3671035"/>
            <a:chExt cx="4652337" cy="2787177"/>
          </a:xfrm>
        </p:grpSpPr>
        <p:grpSp>
          <p:nvGrpSpPr>
            <p:cNvPr id="25" name="Group 24"/>
            <p:cNvGrpSpPr/>
            <p:nvPr/>
          </p:nvGrpSpPr>
          <p:grpSpPr>
            <a:xfrm>
              <a:off x="197315" y="3671035"/>
              <a:ext cx="4652337" cy="2787177"/>
              <a:chOff x="-10904" y="3951678"/>
              <a:chExt cx="4652337" cy="2787177"/>
            </a:xfrm>
          </p:grpSpPr>
          <p:pic>
            <p:nvPicPr>
              <p:cNvPr id="29" name="Picture 28" descr="E:\Users\zmohsen\Pictures\MontCrosinDec2012Photos\IMG_6406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56" t="25103" r="24346" b="16310"/>
              <a:stretch/>
            </p:blipFill>
            <p:spPr bwMode="auto">
              <a:xfrm>
                <a:off x="-10904" y="3960179"/>
                <a:ext cx="4652337" cy="2778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6" name="Group 35"/>
              <p:cNvGrpSpPr/>
              <p:nvPr/>
            </p:nvGrpSpPr>
            <p:grpSpPr>
              <a:xfrm>
                <a:off x="197832" y="3951678"/>
                <a:ext cx="2258056" cy="1757850"/>
                <a:chOff x="5088140" y="4538326"/>
                <a:chExt cx="2069627" cy="1496834"/>
              </a:xfrm>
            </p:grpSpPr>
            <p:cxnSp>
              <p:nvCxnSpPr>
                <p:cNvPr id="37" name="Straight Arrow Connector 36"/>
                <p:cNvCxnSpPr>
                  <a:cxnSpLocks noChangeAspect="1"/>
                </p:cNvCxnSpPr>
                <p:nvPr/>
              </p:nvCxnSpPr>
              <p:spPr bwMode="auto">
                <a:xfrm>
                  <a:off x="5510995" y="4811160"/>
                  <a:ext cx="1471589" cy="122400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8" name="TextBox 37"/>
                <p:cNvSpPr txBox="1">
                  <a:spLocks noChangeArrowheads="1"/>
                </p:cNvSpPr>
                <p:nvPr/>
              </p:nvSpPr>
              <p:spPr bwMode="auto">
                <a:xfrm rot="2373809">
                  <a:off x="5088140" y="5220766"/>
                  <a:ext cx="2069627" cy="305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xmlns:lc="http://schemas.openxmlformats.org/drawingml/2006/lockedCanvas" val="1"/>
                  </a:ext>
                </a:extLst>
              </p:spPr>
              <p:txBody>
                <a:bodyPr lIns="0" tIns="36000" rIns="0" bIns="36000"/>
                <a:lstStyle>
                  <a:defPPr>
                    <a:defRPr lang="en-GB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286000" algn="l" defTabSz="457200" rtl="0" eaLnBrk="1" latinLnBrk="0" hangingPunct="1"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743200" algn="l" defTabSz="457200" rtl="0" eaLnBrk="1" latinLnBrk="0" hangingPunct="1"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200400" algn="l" defTabSz="457200" rtl="0" eaLnBrk="1" latinLnBrk="0" hangingPunct="1"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657600" algn="l" defTabSz="457200" rtl="0" eaLnBrk="1" latinLnBrk="0" hangingPunct="1"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 marL="181950" indent="0" algn="just" eaLnBrk="1" hangingPunct="1">
                    <a:lnSpc>
                      <a:spcPct val="1500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r>
                    <a:rPr lang="en-GB" sz="1400" b="1" dirty="0" smtClean="0">
                      <a:solidFill>
                        <a:schemeClr val="tx1"/>
                      </a:solidFill>
                      <a:ea typeface="Osaka" charset="0"/>
                      <a:cs typeface="Osaka" charset="0"/>
                    </a:rPr>
                    <a:t>Line-of-sight direction</a:t>
                  </a:r>
                  <a:endParaRPr lang="en-US" b="1" baseline="-25000" dirty="0">
                    <a:solidFill>
                      <a:schemeClr val="tx1"/>
                    </a:solidFill>
                    <a:ea typeface="Osaka" charset="0"/>
                    <a:cs typeface="Osaka" charset="0"/>
                  </a:endParaRPr>
                </a:p>
              </p:txBody>
            </p:sp>
            <p:sp>
              <p:nvSpPr>
                <p:cNvPr id="44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5388457" y="4538326"/>
                  <a:ext cx="670739" cy="305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xmlns:lc="http://schemas.openxmlformats.org/drawingml/2006/lockedCanvas" val="1"/>
                  </a:ext>
                </a:extLst>
              </p:spPr>
              <p:txBody>
                <a:bodyPr lIns="0" tIns="36000" rIns="0" bIns="36000"/>
                <a:lstStyle>
                  <a:defPPr>
                    <a:defRPr lang="en-GB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286000" algn="l" defTabSz="457200" rtl="0" eaLnBrk="1" latinLnBrk="0" hangingPunct="1"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743200" algn="l" defTabSz="457200" rtl="0" eaLnBrk="1" latinLnBrk="0" hangingPunct="1"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200400" algn="l" defTabSz="457200" rtl="0" eaLnBrk="1" latinLnBrk="0" hangingPunct="1"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657600" algn="l" defTabSz="457200" rtl="0" eaLnBrk="1" latinLnBrk="0" hangingPunct="1">
                    <a:defRPr sz="1600" kern="12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 marL="181950" indent="0" algn="just" eaLnBrk="1" hangingPunct="1">
                    <a:lnSpc>
                      <a:spcPct val="150000"/>
                    </a:lnSpc>
                    <a:spcBef>
                      <a:spcPts val="0"/>
                    </a:spcBef>
                    <a:buClr>
                      <a:schemeClr val="accent1"/>
                    </a:buClr>
                  </a:pPr>
                  <a:r>
                    <a:rPr lang="en-GB" sz="1400" b="1" dirty="0" smtClean="0">
                      <a:solidFill>
                        <a:srgbClr val="FF0000"/>
                      </a:solidFill>
                      <a:ea typeface="Osaka" charset="0"/>
                      <a:cs typeface="Osaka" charset="0"/>
                    </a:rPr>
                    <a:t>Wind</a:t>
                  </a:r>
                  <a:endParaRPr lang="en-US" b="1" baseline="-25000" dirty="0">
                    <a:solidFill>
                      <a:srgbClr val="FF0000"/>
                    </a:solidFill>
                    <a:ea typeface="Osaka" charset="0"/>
                    <a:cs typeface="Osaka" charset="0"/>
                  </a:endParaRPr>
                </a:p>
              </p:txBody>
            </p:sp>
          </p:grpSp>
        </p:grpSp>
        <p:cxnSp>
          <p:nvCxnSpPr>
            <p:cNvPr id="43" name="Straight Arrow Connector 42"/>
            <p:cNvCxnSpPr>
              <a:cxnSpLocks/>
            </p:cNvCxnSpPr>
            <p:nvPr/>
          </p:nvCxnSpPr>
          <p:spPr bwMode="auto">
            <a:xfrm>
              <a:off x="872169" y="3984772"/>
              <a:ext cx="650385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5" name="Straight Arrow Connector 44"/>
            <p:cNvCxnSpPr>
              <a:cxnSpLocks noChangeAspect="1"/>
            </p:cNvCxnSpPr>
            <p:nvPr/>
          </p:nvCxnSpPr>
          <p:spPr bwMode="auto">
            <a:xfrm>
              <a:off x="872644" y="3987634"/>
              <a:ext cx="360000" cy="322305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6" name="Straight Arrow Connector 45"/>
            <p:cNvCxnSpPr>
              <a:cxnSpLocks noChangeAspect="1"/>
            </p:cNvCxnSpPr>
            <p:nvPr/>
          </p:nvCxnSpPr>
          <p:spPr bwMode="auto">
            <a:xfrm rot="16200000">
              <a:off x="1221343" y="4019486"/>
              <a:ext cx="321683" cy="2880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-31983" y="6196222"/>
            <a:ext cx="9098865" cy="40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marL="181950" indent="0" algn="r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400" dirty="0" smtClean="0">
                <a:solidFill>
                  <a:schemeClr val="tx1"/>
                </a:solidFill>
              </a:rPr>
              <a:t>Zendehbad et al., J. Solar E. Engineering, 2016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50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815756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  <a:t>Objectives</a:t>
            </a:r>
            <a:endParaRPr lang="en-US" dirty="0">
              <a:solidFill>
                <a:srgbClr val="000000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2933" y="1008301"/>
            <a:ext cx="8629513" cy="50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18000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GB" sz="1800" dirty="0">
                <a:solidFill>
                  <a:schemeClr val="tx1"/>
                </a:solidFill>
              </a:rPr>
              <a:t>Demonstrate </a:t>
            </a:r>
            <a:r>
              <a:rPr lang="en-GB" sz="1800" dirty="0" smtClean="0">
                <a:solidFill>
                  <a:schemeClr val="tx1"/>
                </a:solidFill>
              </a:rPr>
              <a:t>mobile-based </a:t>
            </a:r>
            <a:r>
              <a:rPr lang="en-GB" sz="1800" dirty="0">
                <a:solidFill>
                  <a:schemeClr val="tx1"/>
                </a:solidFill>
              </a:rPr>
              <a:t>LiDAR </a:t>
            </a:r>
            <a:r>
              <a:rPr lang="en-GB" sz="1800" dirty="0" smtClean="0">
                <a:solidFill>
                  <a:schemeClr val="tx1"/>
                </a:solidFill>
              </a:rPr>
              <a:t>measurements </a:t>
            </a:r>
            <a:r>
              <a:rPr lang="en-GB" sz="1800" dirty="0">
                <a:solidFill>
                  <a:schemeClr val="tx1"/>
                </a:solidFill>
              </a:rPr>
              <a:t>of </a:t>
            </a:r>
            <a:r>
              <a:rPr lang="en-GB" sz="1800" dirty="0" smtClean="0">
                <a:solidFill>
                  <a:schemeClr val="tx1"/>
                </a:solidFill>
              </a:rPr>
              <a:t>Cartesian velocity field on scale of wind farm</a:t>
            </a:r>
          </a:p>
          <a:p>
            <a:pPr indent="-18000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Quantify impacts of wake on wind farm performance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13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" y="549279"/>
            <a:ext cx="8837876" cy="99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  <a:t>Mobile Laboratory Equipped with LiDAR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120956"/>
            <a:ext cx="8891752" cy="118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18000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ea typeface="Osaka" charset="0"/>
                <a:cs typeface="Osaka" charset="0"/>
              </a:rPr>
              <a:t>Custom-built </a:t>
            </a:r>
            <a:r>
              <a:rPr lang="en-US" sz="1800" dirty="0">
                <a:ea typeface="Osaka" charset="0"/>
                <a:cs typeface="Osaka" charset="0"/>
              </a:rPr>
              <a:t>mobile </a:t>
            </a:r>
            <a:r>
              <a:rPr lang="en-US" sz="1800" dirty="0" smtClean="0">
                <a:ea typeface="Osaka" charset="0"/>
                <a:cs typeface="Osaka" charset="0"/>
              </a:rPr>
              <a:t>laboratory, windRoverII, </a:t>
            </a:r>
            <a:r>
              <a:rPr lang="en-US" sz="1800" dirty="0">
                <a:ea typeface="Osaka" charset="0"/>
                <a:cs typeface="Osaka" charset="0"/>
              </a:rPr>
              <a:t>designed at </a:t>
            </a:r>
            <a:r>
              <a:rPr lang="en-US" sz="1800" dirty="0" smtClean="0">
                <a:ea typeface="Osaka" charset="0"/>
                <a:cs typeface="Osaka" charset="0"/>
              </a:rPr>
              <a:t>ETH and equipped </a:t>
            </a:r>
            <a:r>
              <a:rPr lang="en-US" sz="1800" dirty="0">
                <a:ea typeface="Osaka" charset="0"/>
                <a:cs typeface="Osaka" charset="0"/>
              </a:rPr>
              <a:t>with 3D scanning LiDAR system to measure wind field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6649" y="2453852"/>
            <a:ext cx="3843817" cy="2465020"/>
            <a:chOff x="5180147" y="1766738"/>
            <a:chExt cx="3843817" cy="246502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4" t="23735" b="14155"/>
            <a:stretch/>
          </p:blipFill>
          <p:spPr bwMode="auto">
            <a:xfrm>
              <a:off x="5180147" y="1805802"/>
              <a:ext cx="3843817" cy="242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278471" y="1766738"/>
              <a:ext cx="1413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FF0000"/>
                  </a:solidFill>
                  <a:latin typeface="+mj-lt"/>
                </a:rPr>
                <a:t>LiDAR head</a:t>
              </a:r>
              <a:endParaRPr lang="en-US" sz="1400" b="1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7521449" y="1941893"/>
              <a:ext cx="332562" cy="153889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86205"/>
              </p:ext>
            </p:extLst>
          </p:nvPr>
        </p:nvGraphicFramePr>
        <p:xfrm>
          <a:off x="144307" y="5001958"/>
          <a:ext cx="38404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880"/>
                <a:gridCol w="1752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LiDAR system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Galion LRI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0.25m/s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Angular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</a:t>
                      </a:r>
                      <a:r>
                        <a:rPr lang="en-GB" baseline="30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22406"/>
              </p:ext>
            </p:extLst>
          </p:nvPr>
        </p:nvGraphicFramePr>
        <p:xfrm>
          <a:off x="5998939" y="5941037"/>
          <a:ext cx="1206091" cy="590550"/>
        </p:xfrm>
        <a:graphic>
          <a:graphicData uri="http://schemas.openxmlformats.org/drawingml/2006/table">
            <a:tbl>
              <a:tblPr/>
              <a:tblGrid>
                <a:gridCol w="1206091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- position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47968"/>
              </p:ext>
            </p:extLst>
          </p:nvPr>
        </p:nvGraphicFramePr>
        <p:xfrm>
          <a:off x="4210136" y="3232693"/>
          <a:ext cx="1790700" cy="590550"/>
        </p:xfrm>
        <a:graphic>
          <a:graphicData uri="http://schemas.openxmlformats.org/drawingml/2006/table">
            <a:tbl>
              <a:tblPr/>
              <a:tblGrid>
                <a:gridCol w="1790700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Magnetic sensor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- heading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1252"/>
              </p:ext>
            </p:extLst>
          </p:nvPr>
        </p:nvGraphicFramePr>
        <p:xfrm>
          <a:off x="7053571" y="3228672"/>
          <a:ext cx="1933067" cy="590550"/>
        </p:xfrm>
        <a:graphic>
          <a:graphicData uri="http://schemas.openxmlformats.org/drawingml/2006/table">
            <a:tbl>
              <a:tblPr/>
              <a:tblGrid>
                <a:gridCol w="1933067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Dual-axis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tilt sensor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- attitude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5105486" y="3021033"/>
            <a:ext cx="2977600" cy="2901532"/>
            <a:chOff x="5157242" y="3168895"/>
            <a:chExt cx="2977600" cy="2901532"/>
          </a:xfrm>
        </p:grpSpPr>
        <p:cxnSp>
          <p:nvCxnSpPr>
            <p:cNvPr id="22" name="Straight Arrow Connector 21"/>
            <p:cNvCxnSpPr>
              <a:cxnSpLocks noChangeAspect="1"/>
            </p:cNvCxnSpPr>
            <p:nvPr/>
          </p:nvCxnSpPr>
          <p:spPr bwMode="auto">
            <a:xfrm flipH="1">
              <a:off x="7852861" y="3976318"/>
              <a:ext cx="281981" cy="432000"/>
            </a:xfrm>
            <a:prstGeom prst="straightConnector1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Straight Arrow Connector 24"/>
            <p:cNvCxnSpPr>
              <a:stCxn id="7" idx="2"/>
            </p:cNvCxnSpPr>
            <p:nvPr/>
          </p:nvCxnSpPr>
          <p:spPr bwMode="auto">
            <a:xfrm>
              <a:off x="6644957" y="3168895"/>
              <a:ext cx="0" cy="113435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>
              <a:stCxn id="16" idx="0"/>
            </p:cNvCxnSpPr>
            <p:nvPr/>
          </p:nvCxnSpPr>
          <p:spPr bwMode="auto">
            <a:xfrm flipH="1" flipV="1">
              <a:off x="6644957" y="5732022"/>
              <a:ext cx="8783" cy="338405"/>
            </a:xfrm>
            <a:prstGeom prst="straightConnector1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>
              <a:stCxn id="18" idx="2"/>
            </p:cNvCxnSpPr>
            <p:nvPr/>
          </p:nvCxnSpPr>
          <p:spPr bwMode="auto">
            <a:xfrm>
              <a:off x="5157242" y="3971105"/>
              <a:ext cx="316259" cy="437213"/>
            </a:xfrm>
            <a:prstGeom prst="straightConnector1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" name="Oval 1"/>
          <p:cNvSpPr/>
          <p:nvPr/>
        </p:nvSpPr>
        <p:spPr bwMode="auto">
          <a:xfrm>
            <a:off x="4328994" y="4155386"/>
            <a:ext cx="4536000" cy="1440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r>
              <a:rPr kumimoji="0" lang="en-US" sz="16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uFill>
                  <a:solidFill>
                    <a:srgbClr val="00B0F0"/>
                  </a:solidFill>
                </a:uFill>
                <a:latin typeface="Arial" charset="0"/>
              </a:rPr>
              <a:t>Data acquisition and control unit</a:t>
            </a:r>
          </a:p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r>
              <a:rPr lang="en-US" dirty="0" smtClean="0"/>
              <a:t>- Data assimilation and processing</a:t>
            </a:r>
          </a:p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- Wind velocity vector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85892"/>
              </p:ext>
            </p:extLst>
          </p:nvPr>
        </p:nvGraphicFramePr>
        <p:xfrm>
          <a:off x="4840601" y="2135208"/>
          <a:ext cx="3505200" cy="885825"/>
        </p:xfrm>
        <a:graphic>
          <a:graphicData uri="http://schemas.openxmlformats.org/drawingml/2006/table">
            <a:tbl>
              <a:tblPr/>
              <a:tblGrid>
                <a:gridCol w="3505200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de-C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LiDAR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- line-of-sight </a:t>
                      </a:r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 speed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-</a:t>
                      </a:r>
                      <a:r>
                        <a:rPr lang="de-CH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azimuth </a:t>
                      </a:r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elevation angles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430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815756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Osaka" charset="0"/>
                <a:cs typeface="Osaka" charset="0"/>
              </a:rPr>
              <a:t>Measurements Made at 25.8MW Wind Farm</a:t>
            </a:r>
            <a:endParaRPr lang="en-US" dirty="0">
              <a:solidFill>
                <a:schemeClr val="tx1"/>
              </a:solidFill>
              <a:ea typeface="Osaka" charset="0"/>
              <a:cs typeface="Osaka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2933" y="995700"/>
            <a:ext cx="8939650" cy="50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25.8MW wind farm located in northern Germany</a:t>
            </a:r>
          </a:p>
          <a:p>
            <a:pPr lvl="1"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9 turbines of three different types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Flat agricultural land</a:t>
            </a:r>
          </a:p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Primary wind direction during measurement is 150</a:t>
            </a:r>
            <a:r>
              <a:rPr lang="en-US" sz="1800" baseline="30000" dirty="0" smtClean="0">
                <a:solidFill>
                  <a:schemeClr val="tx1"/>
                </a:solidFill>
              </a:rPr>
              <a:t>o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0038" y="3094278"/>
            <a:ext cx="3921125" cy="3409988"/>
            <a:chOff x="2533650" y="3127509"/>
            <a:chExt cx="3921125" cy="3409988"/>
          </a:xfrm>
        </p:grpSpPr>
        <p:pic>
          <p:nvPicPr>
            <p:cNvPr id="1026" name="Picture 2" descr="C:\Users\Mohsen\Documents\Presentations\20160927_EWEA2016\map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650" y="3127509"/>
              <a:ext cx="3921125" cy="3409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Isosceles Triangle 1"/>
            <p:cNvSpPr/>
            <p:nvPr/>
          </p:nvSpPr>
          <p:spPr bwMode="auto">
            <a:xfrm>
              <a:off x="5924550" y="5695950"/>
              <a:ext cx="180000" cy="180000"/>
            </a:xfrm>
            <a:prstGeom prst="triangl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 bwMode="auto">
            <a:xfrm>
              <a:off x="5880225" y="4684378"/>
              <a:ext cx="180000" cy="180000"/>
            </a:xfrm>
            <a:prstGeom prst="triangl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>
              <a:off x="5908800" y="5217778"/>
              <a:ext cx="180000" cy="180000"/>
            </a:xfrm>
            <a:prstGeom prst="triangl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5238750" y="5625075"/>
              <a:ext cx="144000" cy="144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181600" y="4463025"/>
              <a:ext cx="144000" cy="144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752850" y="5242228"/>
              <a:ext cx="144000" cy="144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4412687" y="5464378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325374" y="4429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597737" y="45689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630386" y="3212238"/>
              <a:ext cx="1474888" cy="5525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664286" y="3246138"/>
              <a:ext cx="108000" cy="108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666669" y="3427723"/>
              <a:ext cx="108000" cy="108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Isosceles Triangle 17"/>
            <p:cNvSpPr/>
            <p:nvPr/>
          </p:nvSpPr>
          <p:spPr bwMode="auto">
            <a:xfrm>
              <a:off x="2644379" y="3581408"/>
              <a:ext cx="144000" cy="144000"/>
            </a:xfrm>
            <a:prstGeom prst="triangl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2818650" y="3174138"/>
              <a:ext cx="1307562" cy="59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chemeClr val="tx1"/>
                  </a:solidFill>
                </a:rPr>
                <a:t>Siemens SWT3.6</a:t>
              </a:r>
            </a:p>
            <a:p>
              <a:pPr marL="0" indent="0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chemeClr val="tx1"/>
                  </a:solidFill>
                </a:rPr>
                <a:t>Vestas V90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marL="0" indent="0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chemeClr val="tx1"/>
                  </a:solidFill>
                </a:rPr>
                <a:t>Vestas V80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rot="10800000" flipV="1">
              <a:off x="2774198" y="6357507"/>
              <a:ext cx="396000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2608861" y="6096145"/>
              <a:ext cx="736357" cy="19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chemeClr val="bg2"/>
                  </a:solidFill>
                </a:rPr>
                <a:t>200m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9000000">
              <a:off x="5140367" y="3511317"/>
              <a:ext cx="0" cy="432000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 rot="3600000">
              <a:off x="4942571" y="3641417"/>
              <a:ext cx="736357" cy="19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rgbClr val="FFFF00"/>
                  </a:solidFill>
                </a:rPr>
                <a:t>Wind</a:t>
              </a:r>
            </a:p>
          </p:txBody>
        </p:sp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2978645" y="4421994"/>
              <a:ext cx="736357" cy="19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400" b="1" dirty="0" smtClean="0">
                  <a:solidFill>
                    <a:schemeClr val="bg1"/>
                  </a:solidFill>
                </a:rPr>
                <a:t>WEA1</a:t>
              </a: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3116076" y="5081579"/>
              <a:ext cx="736357" cy="19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400" b="1" dirty="0" smtClean="0">
                  <a:solidFill>
                    <a:schemeClr val="bg1"/>
                  </a:solidFill>
                </a:rPr>
                <a:t>WEA2</a:t>
              </a:r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3815373" y="5533524"/>
              <a:ext cx="736357" cy="19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400" b="1" dirty="0" smtClean="0">
                  <a:solidFill>
                    <a:schemeClr val="bg1"/>
                  </a:solidFill>
                </a:rPr>
                <a:t>WEA3</a:t>
              </a: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4644451" y="5715530"/>
              <a:ext cx="736357" cy="19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400" b="1" dirty="0" smtClean="0">
                  <a:solidFill>
                    <a:schemeClr val="bg1"/>
                  </a:solidFill>
                </a:rPr>
                <a:t>WEA4</a:t>
              </a:r>
            </a:p>
          </p:txBody>
        </p:sp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3741911" y="4224404"/>
              <a:ext cx="736357" cy="19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400" b="1" dirty="0" smtClean="0">
                  <a:solidFill>
                    <a:schemeClr val="bg1"/>
                  </a:solidFill>
                </a:rPr>
                <a:t>WEA5</a:t>
              </a:r>
            </a:p>
          </p:txBody>
        </p: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4583445" y="4245720"/>
              <a:ext cx="736357" cy="19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400" b="1" dirty="0" smtClean="0">
                  <a:solidFill>
                    <a:schemeClr val="bg1"/>
                  </a:solidFill>
                </a:rPr>
                <a:t>WEA6</a:t>
              </a:r>
            </a:p>
          </p:txBody>
        </p:sp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5454734" y="5837911"/>
              <a:ext cx="736357" cy="19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400" b="1" dirty="0" smtClean="0">
                  <a:solidFill>
                    <a:schemeClr val="bg1"/>
                  </a:solidFill>
                </a:rPr>
                <a:t>WEA9</a:t>
              </a: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5293013" y="5170358"/>
              <a:ext cx="736357" cy="19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400" b="1" dirty="0" smtClean="0">
                  <a:solidFill>
                    <a:schemeClr val="bg1"/>
                  </a:solidFill>
                </a:rPr>
                <a:t>WEA8</a:t>
              </a:r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5406259" y="4452153"/>
              <a:ext cx="736357" cy="19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400" b="1" dirty="0" smtClean="0">
                  <a:solidFill>
                    <a:schemeClr val="bg1"/>
                  </a:solidFill>
                </a:rPr>
                <a:t>WEA7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000437"/>
              </p:ext>
            </p:extLst>
          </p:nvPr>
        </p:nvGraphicFramePr>
        <p:xfrm>
          <a:off x="4065916" y="3727323"/>
          <a:ext cx="4985442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380"/>
                <a:gridCol w="887818"/>
                <a:gridCol w="1195057"/>
                <a:gridCol w="8781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Turbine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Hub height (m)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Rotor diameter (m)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Rated power (MW)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Siemens</a:t>
                      </a:r>
                      <a:r>
                        <a:rPr lang="en-US" baseline="0" dirty="0" smtClean="0"/>
                        <a:t> SWT3.6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107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Vestas V90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Vestas V80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440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815756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Osaka" charset="0"/>
                <a:cs typeface="Osaka" charset="0"/>
              </a:rPr>
              <a:t>Flow Field in Wind Farm </a:t>
            </a:r>
            <a:r>
              <a:rPr lang="en-US" dirty="0">
                <a:solidFill>
                  <a:schemeClr val="tx1"/>
                </a:solidFill>
                <a:ea typeface="Osaka" charset="0"/>
                <a:cs typeface="Osaka" charset="0"/>
              </a:rPr>
              <a:t>Scanned from </a:t>
            </a:r>
            <a:r>
              <a:rPr lang="en-US" dirty="0" smtClean="0">
                <a:solidFill>
                  <a:schemeClr val="tx1"/>
                </a:solidFill>
                <a:ea typeface="Osaka" charset="0"/>
                <a:cs typeface="Osaka" charset="0"/>
              </a:rPr>
              <a:t>11 Positions</a:t>
            </a:r>
            <a:endParaRPr lang="en-US" dirty="0">
              <a:solidFill>
                <a:schemeClr val="tx1"/>
              </a:solidFill>
              <a:ea typeface="Osaka" charset="0"/>
              <a:cs typeface="Osaka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773" y="1010572"/>
            <a:ext cx="3955645" cy="19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Wind farm flow field scanned from 11 positions</a:t>
            </a:r>
          </a:p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Fully automated software :</a:t>
            </a:r>
          </a:p>
          <a:p>
            <a:pPr lvl="1"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determines optimum scanning positions</a:t>
            </a:r>
          </a:p>
          <a:p>
            <a:pPr lvl="1"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specifies positions to driver</a:t>
            </a:r>
          </a:p>
          <a:p>
            <a:pPr lvl="1"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determines scan pattern at each position</a:t>
            </a:r>
          </a:p>
          <a:p>
            <a:pPr lvl="1"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err="1" smtClean="0">
                <a:solidFill>
                  <a:schemeClr val="tx1"/>
                </a:solidFill>
              </a:rPr>
              <a:t>visualises</a:t>
            </a:r>
            <a:r>
              <a:rPr lang="en-US" sz="1800" dirty="0" smtClean="0">
                <a:solidFill>
                  <a:schemeClr val="tx1"/>
                </a:solidFill>
              </a:rPr>
              <a:t> real-time measurements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4656924" y="1131230"/>
            <a:ext cx="3886211" cy="2628000"/>
            <a:chOff x="2306587" y="3242876"/>
            <a:chExt cx="4364259" cy="2951275"/>
          </a:xfrm>
        </p:grpSpPr>
        <p:grpSp>
          <p:nvGrpSpPr>
            <p:cNvPr id="4" name="Group 3"/>
            <p:cNvGrpSpPr/>
            <p:nvPr/>
          </p:nvGrpSpPr>
          <p:grpSpPr>
            <a:xfrm>
              <a:off x="2306587" y="3242876"/>
              <a:ext cx="4364259" cy="2951275"/>
              <a:chOff x="2146567" y="3242876"/>
              <a:chExt cx="4364259" cy="2951275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146567" y="3242876"/>
                <a:ext cx="4364259" cy="2951275"/>
                <a:chOff x="2647369" y="3242876"/>
                <a:chExt cx="4364259" cy="2951275"/>
              </a:xfrm>
            </p:grpSpPr>
            <p:pic>
              <p:nvPicPr>
                <p:cNvPr id="2050" name="Picture 2" descr="C:\Users\Mohsen\Documents\Presentations\20160927_EWEA2016\map_large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0891"/>
                <a:stretch/>
              </p:blipFill>
              <p:spPr bwMode="auto">
                <a:xfrm>
                  <a:off x="2682211" y="3242876"/>
                  <a:ext cx="4329417" cy="29512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5" name="Group 4"/>
                <p:cNvGrpSpPr/>
                <p:nvPr/>
              </p:nvGrpSpPr>
              <p:grpSpPr>
                <a:xfrm>
                  <a:off x="2647369" y="3302245"/>
                  <a:ext cx="4206721" cy="2874805"/>
                  <a:chOff x="2647369" y="3302245"/>
                  <a:chExt cx="4206721" cy="2874805"/>
                </a:xfrm>
              </p:grpSpPr>
              <p:sp>
                <p:nvSpPr>
                  <p:cNvPr id="8" name="Isosceles Triangle 7"/>
                  <p:cNvSpPr/>
                  <p:nvPr/>
                </p:nvSpPr>
                <p:spPr bwMode="auto">
                  <a:xfrm>
                    <a:off x="5924550" y="5695950"/>
                    <a:ext cx="180000" cy="180000"/>
                  </a:xfrm>
                  <a:prstGeom prst="triangle">
                    <a:avLst/>
                  </a:prstGeom>
                  <a:solidFill>
                    <a:srgbClr val="7030A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" name="Isosceles Triangle 8"/>
                  <p:cNvSpPr/>
                  <p:nvPr/>
                </p:nvSpPr>
                <p:spPr bwMode="auto">
                  <a:xfrm>
                    <a:off x="5880225" y="4684378"/>
                    <a:ext cx="180000" cy="180000"/>
                  </a:xfrm>
                  <a:prstGeom prst="triangle">
                    <a:avLst/>
                  </a:prstGeom>
                  <a:solidFill>
                    <a:srgbClr val="7030A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" name="Isosceles Triangle 9"/>
                  <p:cNvSpPr/>
                  <p:nvPr/>
                </p:nvSpPr>
                <p:spPr bwMode="auto">
                  <a:xfrm>
                    <a:off x="5908800" y="5217778"/>
                    <a:ext cx="180000" cy="180000"/>
                  </a:xfrm>
                  <a:prstGeom prst="triangle">
                    <a:avLst/>
                  </a:prstGeom>
                  <a:solidFill>
                    <a:srgbClr val="7030A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 bwMode="auto">
                  <a:xfrm>
                    <a:off x="5238750" y="5625075"/>
                    <a:ext cx="144000" cy="14400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 bwMode="auto">
                  <a:xfrm>
                    <a:off x="5181600" y="4463025"/>
                    <a:ext cx="144000" cy="14400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 bwMode="auto">
                  <a:xfrm>
                    <a:off x="3752850" y="5242228"/>
                    <a:ext cx="144000" cy="14400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4412687" y="5464378"/>
                    <a:ext cx="144000" cy="14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4325374" y="4429125"/>
                    <a:ext cx="144000" cy="14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3597737" y="4568925"/>
                    <a:ext cx="144000" cy="14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2767544" y="3341777"/>
                    <a:ext cx="2021421" cy="84899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 bwMode="auto">
                  <a:xfrm>
                    <a:off x="2801446" y="339706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2803829" y="3602719"/>
                    <a:ext cx="108000" cy="10800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" name="Isosceles Triangle 19"/>
                  <p:cNvSpPr/>
                  <p:nvPr/>
                </p:nvSpPr>
                <p:spPr bwMode="auto">
                  <a:xfrm>
                    <a:off x="2781539" y="3791165"/>
                    <a:ext cx="144000" cy="144000"/>
                  </a:xfrm>
                  <a:prstGeom prst="triangle">
                    <a:avLst/>
                  </a:prstGeom>
                  <a:solidFill>
                    <a:srgbClr val="7030A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6000" rIns="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ts val="24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2A6AB3"/>
                      </a:buClr>
                      <a:buSzPct val="110000"/>
                      <a:buFont typeface="Wingdings" pitchFamily="16" charset="2"/>
                      <a:buNone/>
                      <a:tabLst/>
                    </a:pPr>
                    <a:endParaRPr kumimoji="0" lang="de-CH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32949" y="3302245"/>
                    <a:ext cx="1891109" cy="5906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eaLnBrk="1" hangingPunct="1">
                      <a:lnSpc>
                        <a:spcPts val="1500"/>
                      </a:lnSpc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Siemens SWT3.6</a:t>
                    </a:r>
                  </a:p>
                  <a:p>
                    <a:pPr marL="0" indent="0" eaLnBrk="1" hangingPunct="1">
                      <a:lnSpc>
                        <a:spcPts val="1500"/>
                      </a:lnSpc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Vestas V90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  <a:p>
                    <a:pPr marL="0" indent="0" eaLnBrk="1" hangingPunct="1">
                      <a:lnSpc>
                        <a:spcPts val="1500"/>
                      </a:lnSpc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Vestas V80</a:t>
                    </a:r>
                  </a:p>
                  <a:p>
                    <a:pPr marL="0" indent="0" eaLnBrk="1" hangingPunct="1">
                      <a:lnSpc>
                        <a:spcPts val="1500"/>
                      </a:lnSpc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Measurement position</a:t>
                    </a:r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 bwMode="auto">
                  <a:xfrm rot="10800000" flipV="1">
                    <a:off x="2799871" y="6049439"/>
                    <a:ext cx="3960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bg1"/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  <a:effectLst/>
                </p:spPr>
              </p:cxnSp>
              <p:sp>
                <p:nvSpPr>
                  <p:cNvPr id="23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7369" y="5768945"/>
                    <a:ext cx="736357" cy="1960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algn="ctr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200" b="1" dirty="0" smtClean="0">
                        <a:solidFill>
                          <a:schemeClr val="bg2"/>
                        </a:solidFill>
                      </a:rPr>
                      <a:t>200m</a:t>
                    </a:r>
                  </a:p>
                </p:txBody>
              </p:sp>
              <p:cxnSp>
                <p:nvCxnSpPr>
                  <p:cNvPr id="24" name="Straight Arrow Connector 23"/>
                  <p:cNvCxnSpPr/>
                  <p:nvPr/>
                </p:nvCxnSpPr>
                <p:spPr bwMode="auto">
                  <a:xfrm rot="9000000">
                    <a:off x="6578379" y="4706285"/>
                    <a:ext cx="0" cy="432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sp>
                <p:nvSpPr>
                  <p:cNvPr id="25" name="Rectangle 3"/>
                  <p:cNvSpPr txBox="1">
                    <a:spLocks noChangeArrowheads="1"/>
                  </p:cNvSpPr>
                  <p:nvPr/>
                </p:nvSpPr>
                <p:spPr bwMode="auto">
                  <a:xfrm rot="3600000">
                    <a:off x="6387905" y="4833332"/>
                    <a:ext cx="736357" cy="1960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algn="ctr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200" b="1" dirty="0" smtClean="0">
                        <a:solidFill>
                          <a:srgbClr val="FFFF00"/>
                        </a:solidFill>
                      </a:rPr>
                      <a:t>Wind</a:t>
                    </a:r>
                  </a:p>
                </p:txBody>
              </p:sp>
              <p:sp>
                <p:nvSpPr>
                  <p:cNvPr id="28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38949" y="4774639"/>
                    <a:ext cx="282776" cy="240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algn="ctr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47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7234" y="4891216"/>
                    <a:ext cx="282776" cy="240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algn="ctr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48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35216" y="5740230"/>
                    <a:ext cx="282776" cy="240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algn="ctr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49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41282" y="5808202"/>
                    <a:ext cx="282776" cy="240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algn="ctr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50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1204" y="5860913"/>
                    <a:ext cx="282776" cy="240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algn="ctr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51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96708" y="5852971"/>
                    <a:ext cx="282776" cy="240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algn="ctr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52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61186" y="5936328"/>
                    <a:ext cx="282776" cy="240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algn="ctr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53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45719" y="5514140"/>
                    <a:ext cx="282776" cy="240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algn="ctr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54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84290" y="4188217"/>
                    <a:ext cx="282776" cy="240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algn="ctr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61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20227" y="3803025"/>
                    <a:ext cx="282776" cy="240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algn="ctr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62" name="Rectangle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34662" y="5875425"/>
                    <a:ext cx="282776" cy="240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="" xmlns:ma14="http://schemas.microsoft.com/office/mac/drawingml/2011/main" val="1"/>
                    </a:ext>
                  </a:extLst>
                </p:spPr>
                <p:txBody>
                  <a:bodyPr lIns="0" tIns="36000" rIns="0" bIns="36000"/>
                  <a:lstStyle>
                    <a:lvl1pPr marL="361950" indent="-3619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indent="0" algn="ctr" eaLnBrk="1" hangingPunct="1">
                      <a:spcBef>
                        <a:spcPts val="0"/>
                      </a:spcBef>
                      <a:buClr>
                        <a:schemeClr val="accent1"/>
                      </a:buClr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11</a:t>
                    </a:r>
                  </a:p>
                </p:txBody>
              </p:sp>
            </p:grpSp>
          </p:grpSp>
          <p:sp>
            <p:nvSpPr>
              <p:cNvPr id="3" name="Cross 2"/>
              <p:cNvSpPr/>
              <p:nvPr/>
            </p:nvSpPr>
            <p:spPr bwMode="auto">
              <a:xfrm rot="2700000">
                <a:off x="3008209" y="4716799"/>
                <a:ext cx="159772" cy="157387"/>
              </a:xfrm>
              <a:prstGeom prst="plus">
                <a:avLst>
                  <a:gd name="adj" fmla="val 37162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Cross 36"/>
              <p:cNvSpPr/>
              <p:nvPr/>
            </p:nvSpPr>
            <p:spPr bwMode="auto">
              <a:xfrm rot="2700000">
                <a:off x="3556848" y="4830939"/>
                <a:ext cx="159772" cy="157387"/>
              </a:xfrm>
              <a:prstGeom prst="plus">
                <a:avLst>
                  <a:gd name="adj" fmla="val 37162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Cross 37"/>
              <p:cNvSpPr/>
              <p:nvPr/>
            </p:nvSpPr>
            <p:spPr bwMode="auto">
              <a:xfrm rot="2700000">
                <a:off x="3701457" y="5669156"/>
                <a:ext cx="159772" cy="157387"/>
              </a:xfrm>
              <a:prstGeom prst="plus">
                <a:avLst>
                  <a:gd name="adj" fmla="val 37162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Cross 38"/>
              <p:cNvSpPr/>
              <p:nvPr/>
            </p:nvSpPr>
            <p:spPr bwMode="auto">
              <a:xfrm rot="2700000">
                <a:off x="4006257" y="5737736"/>
                <a:ext cx="159772" cy="157387"/>
              </a:xfrm>
              <a:prstGeom prst="plus">
                <a:avLst>
                  <a:gd name="adj" fmla="val 37162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Cross 39"/>
              <p:cNvSpPr/>
              <p:nvPr/>
            </p:nvSpPr>
            <p:spPr bwMode="auto">
              <a:xfrm rot="2700000">
                <a:off x="4356777" y="5783456"/>
                <a:ext cx="159772" cy="157387"/>
              </a:xfrm>
              <a:prstGeom prst="plus">
                <a:avLst>
                  <a:gd name="adj" fmla="val 37162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Cross 40"/>
              <p:cNvSpPr/>
              <p:nvPr/>
            </p:nvSpPr>
            <p:spPr bwMode="auto">
              <a:xfrm rot="2700000">
                <a:off x="4699677" y="5760596"/>
                <a:ext cx="159772" cy="157387"/>
              </a:xfrm>
              <a:prstGeom prst="plus">
                <a:avLst>
                  <a:gd name="adj" fmla="val 37162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Cross 41"/>
              <p:cNvSpPr/>
              <p:nvPr/>
            </p:nvSpPr>
            <p:spPr bwMode="auto">
              <a:xfrm rot="2700000">
                <a:off x="4996857" y="5905376"/>
                <a:ext cx="159772" cy="157387"/>
              </a:xfrm>
              <a:prstGeom prst="plus">
                <a:avLst>
                  <a:gd name="adj" fmla="val 37162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Cross 42"/>
              <p:cNvSpPr/>
              <p:nvPr/>
            </p:nvSpPr>
            <p:spPr bwMode="auto">
              <a:xfrm rot="2700000">
                <a:off x="5316897" y="5684396"/>
                <a:ext cx="159772" cy="157387"/>
              </a:xfrm>
              <a:prstGeom prst="plus">
                <a:avLst>
                  <a:gd name="adj" fmla="val 37162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Cross 43"/>
              <p:cNvSpPr/>
              <p:nvPr/>
            </p:nvSpPr>
            <p:spPr bwMode="auto">
              <a:xfrm rot="2700000">
                <a:off x="6231297" y="5804352"/>
                <a:ext cx="159772" cy="157387"/>
              </a:xfrm>
              <a:prstGeom prst="plus">
                <a:avLst>
                  <a:gd name="adj" fmla="val 37162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Cross 44"/>
              <p:cNvSpPr/>
              <p:nvPr/>
            </p:nvSpPr>
            <p:spPr bwMode="auto">
              <a:xfrm rot="2700000">
                <a:off x="4879274" y="4101904"/>
                <a:ext cx="159772" cy="157387"/>
              </a:xfrm>
              <a:prstGeom prst="plus">
                <a:avLst>
                  <a:gd name="adj" fmla="val 37162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Cross 45"/>
              <p:cNvSpPr/>
              <p:nvPr/>
            </p:nvSpPr>
            <p:spPr bwMode="auto">
              <a:xfrm rot="2700000">
                <a:off x="5069771" y="3713335"/>
                <a:ext cx="159772" cy="157387"/>
              </a:xfrm>
              <a:prstGeom prst="plus">
                <a:avLst>
                  <a:gd name="adj" fmla="val 37162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6" name="Cross 35"/>
            <p:cNvSpPr/>
            <p:nvPr/>
          </p:nvSpPr>
          <p:spPr bwMode="auto">
            <a:xfrm rot="2700000">
              <a:off x="2439667" y="4011167"/>
              <a:ext cx="144000" cy="144000"/>
            </a:xfrm>
            <a:prstGeom prst="plus">
              <a:avLst>
                <a:gd name="adj" fmla="val 37162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41315960"/>
              </p:ext>
            </p:extLst>
          </p:nvPr>
        </p:nvGraphicFramePr>
        <p:xfrm>
          <a:off x="3766071" y="3960975"/>
          <a:ext cx="6309882" cy="421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1629891838"/>
              </p:ext>
            </p:extLst>
          </p:nvPr>
        </p:nvGraphicFramePr>
        <p:xfrm>
          <a:off x="4597465" y="5514979"/>
          <a:ext cx="3437218" cy="1061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4065009" y="3774436"/>
            <a:ext cx="5024673" cy="54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marL="181950" indent="0"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Autonomous Measurement System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065009" y="3855913"/>
            <a:ext cx="5024673" cy="26640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8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92125"/>
            <a:ext cx="8815756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Osaka" charset="0"/>
                <a:cs typeface="Osaka" charset="0"/>
              </a:rPr>
              <a:t>Measured Horizontal Wind Speed Shows Multiple Wakes in Wind Farm</a:t>
            </a:r>
            <a:endParaRPr lang="en-US" dirty="0">
              <a:solidFill>
                <a:schemeClr val="tx1"/>
              </a:solidFill>
              <a:ea typeface="Osaka" charset="0"/>
              <a:cs typeface="Osaka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2933" y="1219200"/>
            <a:ext cx="4541861" cy="182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180000"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Wakes with average maximum deficit of 52% measured</a:t>
            </a:r>
          </a:p>
          <a:p>
            <a:pPr indent="-180000"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Wakes extend in different directions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3650" y="3075423"/>
            <a:ext cx="5021552" cy="3476735"/>
            <a:chOff x="3709362" y="2583609"/>
            <a:chExt cx="5584217" cy="3866339"/>
          </a:xfrm>
        </p:grpSpPr>
        <p:grpSp>
          <p:nvGrpSpPr>
            <p:cNvPr id="5" name="Group 4"/>
            <p:cNvGrpSpPr/>
            <p:nvPr/>
          </p:nvGrpSpPr>
          <p:grpSpPr>
            <a:xfrm rot="5400000">
              <a:off x="7547587" y="3965060"/>
              <a:ext cx="2633935" cy="858048"/>
              <a:chOff x="477050" y="4316808"/>
              <a:chExt cx="2633933" cy="858048"/>
            </a:xfrm>
          </p:grpSpPr>
          <p:sp>
            <p:nvSpPr>
              <p:cNvPr id="19" name="Rectangle 3"/>
              <p:cNvSpPr txBox="1">
                <a:spLocks noChangeArrowheads="1"/>
              </p:cNvSpPr>
              <p:nvPr/>
            </p:nvSpPr>
            <p:spPr bwMode="auto">
              <a:xfrm rot="10800000">
                <a:off x="477050" y="4316808"/>
                <a:ext cx="2633933" cy="563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lIns="0" tIns="36000" rIns="0" bIns="36000"/>
              <a:lstStyle>
                <a:lvl1pPr marL="361950" indent="-36195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indent="0" algn="ctr" eaLnBrk="1" hangingPunct="1">
                  <a:lnSpc>
                    <a:spcPts val="20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r>
                  <a:rPr lang="en-GB" sz="1400" b="1" dirty="0">
                    <a:solidFill>
                      <a:schemeClr val="tx1"/>
                    </a:solidFill>
                    <a:ea typeface="Calibri"/>
                    <a:cs typeface="Times New Roman"/>
                  </a:rPr>
                  <a:t>Horizontal wind </a:t>
                </a:r>
                <a:r>
                  <a:rPr lang="en-GB" sz="1400" b="1" dirty="0" smtClean="0">
                    <a:solidFill>
                      <a:schemeClr val="tx1"/>
                    </a:solidFill>
                    <a:ea typeface="Calibri"/>
                    <a:cs typeface="Times New Roman"/>
                  </a:rPr>
                  <a:t>speed </a:t>
                </a:r>
                <a:r>
                  <a:rPr lang="en-GB" sz="1400" b="1" dirty="0" smtClean="0">
                    <a:ea typeface="Osaka" charset="0"/>
                    <a:cs typeface="Osaka" charset="0"/>
                  </a:rPr>
                  <a:t>(-)</a:t>
                </a:r>
              </a:p>
              <a:p>
                <a:pPr marL="0" indent="0" algn="ctr" eaLnBrk="1" hangingPunct="1">
                  <a:lnSpc>
                    <a:spcPts val="20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endParaRPr lang="en-GB" sz="1400" b="1" dirty="0">
                  <a:ea typeface="Osaka" charset="0"/>
                  <a:cs typeface="Osaka" charset="0"/>
                </a:endParaRPr>
              </a:p>
              <a:p>
                <a:pPr marL="0" indent="0" eaLnBrk="1" hangingPunct="1">
                  <a:lnSpc>
                    <a:spcPts val="20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r>
                  <a:rPr lang="en-GB" sz="1400" b="1" dirty="0" smtClean="0">
                    <a:ea typeface="Osaka" charset="0"/>
                    <a:cs typeface="Osaka" charset="0"/>
                  </a:rPr>
                  <a:t>    </a:t>
                </a:r>
              </a:p>
            </p:txBody>
          </p:sp>
          <p:sp>
            <p:nvSpPr>
              <p:cNvPr id="20" name="Rectangle 3"/>
              <p:cNvSpPr txBox="1">
                <a:spLocks noChangeArrowheads="1"/>
              </p:cNvSpPr>
              <p:nvPr/>
            </p:nvSpPr>
            <p:spPr bwMode="auto">
              <a:xfrm>
                <a:off x="586132" y="4923282"/>
                <a:ext cx="2465232" cy="2515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vert270" lIns="0" tIns="36000" rIns="0" bIns="36000"/>
              <a:lstStyle>
                <a:lvl1pPr marL="361950" indent="-36195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indent="0" eaLnBrk="1" hangingPunct="1">
                  <a:lnSpc>
                    <a:spcPts val="19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r>
                  <a:rPr lang="en-GB" sz="1400" b="1" dirty="0" smtClean="0">
                    <a:ea typeface="Osaka" charset="0"/>
                    <a:cs typeface="Osaka" charset="0"/>
                  </a:rPr>
                  <a:t>1</a:t>
                </a:r>
              </a:p>
              <a:p>
                <a:pPr marL="0" indent="0" eaLnBrk="1" hangingPunct="1">
                  <a:lnSpc>
                    <a:spcPts val="19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endParaRPr lang="en-GB" sz="900" b="1" dirty="0" smtClean="0">
                  <a:ea typeface="Osaka" charset="0"/>
                  <a:cs typeface="Osaka" charset="0"/>
                </a:endParaRPr>
              </a:p>
              <a:p>
                <a:pPr marL="0" indent="0" eaLnBrk="1" hangingPunct="1">
                  <a:lnSpc>
                    <a:spcPts val="19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endParaRPr lang="en-GB" sz="900" b="1" dirty="0">
                  <a:ea typeface="Osaka" charset="0"/>
                  <a:cs typeface="Osaka" charset="0"/>
                </a:endParaRPr>
              </a:p>
              <a:p>
                <a:pPr marL="0" indent="0" eaLnBrk="1" hangingPunct="1">
                  <a:lnSpc>
                    <a:spcPts val="19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endParaRPr lang="en-GB" sz="900" b="1" dirty="0" smtClean="0">
                  <a:ea typeface="Osaka" charset="0"/>
                  <a:cs typeface="Osaka" charset="0"/>
                </a:endParaRPr>
              </a:p>
              <a:p>
                <a:pPr marL="0" indent="0" eaLnBrk="1" hangingPunct="1">
                  <a:lnSpc>
                    <a:spcPts val="19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endParaRPr lang="en-GB" sz="900" b="1" dirty="0">
                  <a:ea typeface="Osaka" charset="0"/>
                  <a:cs typeface="Osaka" charset="0"/>
                </a:endParaRPr>
              </a:p>
              <a:p>
                <a:pPr marL="0" indent="0" eaLnBrk="1" hangingPunct="1">
                  <a:lnSpc>
                    <a:spcPts val="19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endParaRPr lang="en-GB" sz="900" b="1" dirty="0" smtClean="0">
                  <a:ea typeface="Osaka" charset="0"/>
                  <a:cs typeface="Osaka" charset="0"/>
                </a:endParaRPr>
              </a:p>
              <a:p>
                <a:pPr marL="0" indent="0" eaLnBrk="1" hangingPunct="1">
                  <a:lnSpc>
                    <a:spcPts val="19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endParaRPr lang="en-GB" sz="900" b="1" dirty="0" smtClean="0">
                  <a:ea typeface="Osaka" charset="0"/>
                  <a:cs typeface="Osaka" charset="0"/>
                </a:endParaRPr>
              </a:p>
              <a:p>
                <a:pPr marL="0" indent="0" eaLnBrk="1" hangingPunct="1">
                  <a:lnSpc>
                    <a:spcPts val="19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endParaRPr lang="en-GB" sz="700" b="1" dirty="0" smtClean="0">
                  <a:ea typeface="Osaka" charset="0"/>
                  <a:cs typeface="Osaka" charset="0"/>
                </a:endParaRPr>
              </a:p>
              <a:p>
                <a:pPr marL="0" indent="0" eaLnBrk="1" hangingPunct="1">
                  <a:lnSpc>
                    <a:spcPts val="19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r>
                  <a:rPr lang="en-GB" sz="1400" b="1" dirty="0">
                    <a:ea typeface="Osaka" charset="0"/>
                    <a:cs typeface="Osaka" charset="0"/>
                  </a:rPr>
                  <a:t>0</a:t>
                </a:r>
                <a:endParaRPr lang="en-GB" sz="1400" b="1" dirty="0" smtClean="0">
                  <a:ea typeface="Osaka" charset="0"/>
                  <a:cs typeface="Osaka" charset="0"/>
                </a:endParaRPr>
              </a:p>
            </p:txBody>
          </p:sp>
          <p:pic>
            <p:nvPicPr>
              <p:cNvPr id="21" name="Picture 20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70039" y="4798596"/>
                <a:ext cx="2217600" cy="19820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3709362" y="2583609"/>
              <a:ext cx="4761045" cy="3866339"/>
              <a:chOff x="4609354" y="3375225"/>
              <a:chExt cx="3786067" cy="307457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609354" y="3375225"/>
                <a:ext cx="3786067" cy="3074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 rot="3995210">
                <a:off x="5511675" y="5269852"/>
                <a:ext cx="620240" cy="33682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lIns="0" tIns="36000" rIns="0" bIns="36000"/>
              <a:lstStyle>
                <a:lvl1pPr marL="361950" indent="-36195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indent="0" eaLnBrk="1" hangingPunct="1">
                  <a:spcBef>
                    <a:spcPts val="0"/>
                  </a:spcBef>
                  <a:buClr>
                    <a:schemeClr val="accent1"/>
                  </a:buClr>
                </a:pPr>
                <a:r>
                  <a:rPr lang="en-GB" sz="1400" b="1" dirty="0" smtClean="0">
                    <a:solidFill>
                      <a:srgbClr val="002060"/>
                    </a:solidFill>
                    <a:ea typeface="Calibri"/>
                    <a:cs typeface="Times New Roman"/>
                  </a:rPr>
                  <a:t>Wind</a:t>
                </a:r>
                <a:endParaRPr lang="en-GB" sz="1400" b="1" dirty="0" smtClean="0">
                  <a:solidFill>
                    <a:srgbClr val="002060"/>
                  </a:solidFill>
                  <a:ea typeface="Osaka" charset="0"/>
                  <a:cs typeface="Osaka" charset="0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 flipH="1" flipV="1">
                <a:off x="5767057" y="4997513"/>
                <a:ext cx="162962" cy="37119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3" name="Rectangle 3"/>
              <p:cNvSpPr txBox="1">
                <a:spLocks noChangeArrowheads="1"/>
              </p:cNvSpPr>
              <p:nvPr/>
            </p:nvSpPr>
            <p:spPr bwMode="auto">
              <a:xfrm>
                <a:off x="7081973" y="3562176"/>
                <a:ext cx="984418" cy="33682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lIns="0" tIns="36000" rIns="0" bIns="36000"/>
              <a:lstStyle>
                <a:lvl1pPr marL="361950" indent="-36195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indent="0" eaLnBrk="1" hangingPunct="1">
                  <a:spcBef>
                    <a:spcPts val="0"/>
                  </a:spcBef>
                  <a:buClr>
                    <a:schemeClr val="accent1"/>
                  </a:buClr>
                </a:pPr>
                <a:r>
                  <a:rPr lang="en-GB" sz="1200" b="1" dirty="0" smtClean="0">
                    <a:solidFill>
                      <a:schemeClr val="tx1"/>
                    </a:solidFill>
                    <a:ea typeface="Calibri"/>
                    <a:cs typeface="Times New Roman"/>
                  </a:rPr>
                  <a:t>H = 60m AGL</a:t>
                </a:r>
                <a:endParaRPr lang="en-GB" sz="1200" b="1" dirty="0" smtClean="0">
                  <a:solidFill>
                    <a:schemeClr val="tx1"/>
                  </a:solidFill>
                  <a:ea typeface="Osaka" charset="0"/>
                  <a:cs typeface="Osaka" charset="0"/>
                </a:endParaRPr>
              </a:p>
            </p:txBody>
          </p:sp>
          <p:sp>
            <p:nvSpPr>
              <p:cNvPr id="14" name="Rectangle 3"/>
              <p:cNvSpPr txBox="1">
                <a:spLocks noChangeArrowheads="1"/>
              </p:cNvSpPr>
              <p:nvPr/>
            </p:nvSpPr>
            <p:spPr bwMode="auto">
              <a:xfrm>
                <a:off x="5188134" y="3488279"/>
                <a:ext cx="1320808" cy="33682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lIns="0" tIns="36000" rIns="0" bIns="36000"/>
              <a:lstStyle>
                <a:lvl1pPr marL="361950" indent="-36195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indent="0" eaLnBrk="1" hangingPunct="1">
                  <a:spcBef>
                    <a:spcPts val="0"/>
                  </a:spcBef>
                  <a:buClr>
                    <a:schemeClr val="accent1"/>
                  </a:buClr>
                </a:pPr>
                <a:r>
                  <a:rPr lang="en-GB" sz="1200" b="1" dirty="0" smtClean="0">
                    <a:solidFill>
                      <a:schemeClr val="tx1"/>
                    </a:solidFill>
                    <a:ea typeface="Calibri"/>
                    <a:cs typeface="Times New Roman"/>
                  </a:rPr>
                  <a:t>H = 93m AGL</a:t>
                </a:r>
                <a:endParaRPr lang="en-GB" sz="1200" b="1" dirty="0" smtClean="0">
                  <a:solidFill>
                    <a:schemeClr val="tx1"/>
                  </a:solidFill>
                  <a:ea typeface="Osaka" charset="0"/>
                  <a:cs typeface="Osaka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7391159" y="3791689"/>
                <a:ext cx="131984" cy="370445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5788200" y="3712109"/>
                <a:ext cx="389300" cy="225986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7" name="Rectangle 3"/>
              <p:cNvSpPr txBox="1">
                <a:spLocks noChangeArrowheads="1"/>
              </p:cNvSpPr>
              <p:nvPr/>
            </p:nvSpPr>
            <p:spPr bwMode="auto">
              <a:xfrm>
                <a:off x="6763439" y="5703611"/>
                <a:ext cx="1320808" cy="33682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lIns="0" tIns="36000" rIns="0" bIns="36000"/>
              <a:lstStyle>
                <a:lvl1pPr marL="361950" indent="-36195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indent="0" eaLnBrk="1" hangingPunct="1">
                  <a:spcBef>
                    <a:spcPts val="0"/>
                  </a:spcBef>
                  <a:buClr>
                    <a:schemeClr val="accent1"/>
                  </a:buClr>
                </a:pPr>
                <a:r>
                  <a:rPr lang="en-GB" sz="1200" b="1" dirty="0" smtClean="0">
                    <a:solidFill>
                      <a:schemeClr val="tx1"/>
                    </a:solidFill>
                    <a:ea typeface="Calibri"/>
                    <a:cs typeface="Times New Roman"/>
                  </a:rPr>
                  <a:t>H = 105m AGL</a:t>
                </a:r>
                <a:endParaRPr lang="en-GB" sz="1200" b="1" dirty="0" smtClean="0">
                  <a:solidFill>
                    <a:schemeClr val="tx1"/>
                  </a:solidFill>
                  <a:ea typeface="Osaka" charset="0"/>
                  <a:cs typeface="Osaka" charset="0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 flipH="1" flipV="1">
                <a:off x="6786787" y="5271979"/>
                <a:ext cx="510314" cy="431632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901843" y="3200162"/>
            <a:ext cx="4169894" cy="3276000"/>
            <a:chOff x="392430" y="3482968"/>
            <a:chExt cx="3909393" cy="3071342"/>
          </a:xfrm>
        </p:grpSpPr>
        <p:pic>
          <p:nvPicPr>
            <p:cNvPr id="23" name="Picture 3" descr="C:\20160307Altenbruch2\matlab_codes\lrg_scl\log_V3_\VAD_postprocess\wind_dir.tif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4" t="5413" r="6799"/>
            <a:stretch/>
          </p:blipFill>
          <p:spPr bwMode="auto">
            <a:xfrm>
              <a:off x="392430" y="3482968"/>
              <a:ext cx="3909393" cy="307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Connector 23"/>
            <p:cNvCxnSpPr/>
            <p:nvPr/>
          </p:nvCxnSpPr>
          <p:spPr bwMode="auto">
            <a:xfrm>
              <a:off x="958467" y="5618602"/>
              <a:ext cx="1872000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945612" y="5704900"/>
              <a:ext cx="1872000" cy="0"/>
            </a:xfrm>
            <a:prstGeom prst="line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943774" y="5879334"/>
              <a:ext cx="1872000" cy="0"/>
            </a:xfrm>
            <a:prstGeom prst="line">
              <a:avLst/>
            </a:prstGeom>
            <a:noFill/>
            <a:ln w="9525" cap="flat" cmpd="sng" algn="ctr">
              <a:solidFill>
                <a:srgbClr val="0107E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2891355" y="5476208"/>
              <a:ext cx="1101686" cy="40496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GB" sz="1200" b="1" dirty="0" smtClean="0">
                  <a:solidFill>
                    <a:srgbClr val="FF0000"/>
                  </a:solidFill>
                  <a:ea typeface="Calibri"/>
                  <a:cs typeface="Times New Roman"/>
                </a:rPr>
                <a:t>Vestas V90</a:t>
              </a:r>
              <a:endParaRPr lang="en-GB" sz="1200" b="1" dirty="0" smtClean="0">
                <a:solidFill>
                  <a:srgbClr val="FF0000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2885582" y="5627784"/>
              <a:ext cx="1305079" cy="2533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GB" sz="1200" b="1" dirty="0" smtClean="0">
                  <a:solidFill>
                    <a:srgbClr val="7030A0"/>
                  </a:solidFill>
                  <a:ea typeface="Calibri"/>
                  <a:cs typeface="Times New Roman"/>
                </a:rPr>
                <a:t>Siemens SWT3.6</a:t>
              </a:r>
              <a:endParaRPr lang="en-GB" sz="1200" b="1" dirty="0" smtClean="0">
                <a:solidFill>
                  <a:srgbClr val="7030A0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2891355" y="5785691"/>
              <a:ext cx="1305079" cy="2533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GB" sz="1200" b="1" dirty="0" smtClean="0">
                  <a:solidFill>
                    <a:srgbClr val="0107EF"/>
                  </a:solidFill>
                  <a:ea typeface="Calibri"/>
                  <a:cs typeface="Times New Roman"/>
                </a:rPr>
                <a:t>Vestas V80</a:t>
              </a:r>
              <a:endParaRPr lang="en-GB" sz="1200" b="1" dirty="0" smtClean="0">
                <a:solidFill>
                  <a:srgbClr val="0107E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2505764" y="5272855"/>
              <a:ext cx="1525572" cy="20335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GB" sz="1200" b="1" dirty="0" smtClean="0">
                  <a:solidFill>
                    <a:schemeClr val="tx1"/>
                  </a:solidFill>
                  <a:ea typeface="Calibri"/>
                  <a:cs typeface="Times New Roman"/>
                </a:rPr>
                <a:t>Hub heights</a:t>
              </a:r>
              <a:endParaRPr lang="en-GB" sz="1200" b="1" dirty="0" smtClean="0">
                <a:solidFill>
                  <a:schemeClr val="tx1"/>
                </a:solidFill>
                <a:ea typeface="Osaka" charset="0"/>
                <a:cs typeface="Osaka" charset="0"/>
              </a:endParaRPr>
            </a:p>
          </p:txBody>
        </p:sp>
      </p:grp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947063" y="1247679"/>
            <a:ext cx="4108801" cy="17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36000" rIns="0" bIns="36000"/>
          <a:lstStyle>
            <a:lvl1pPr marL="361950" indent="-3619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Vertical profile of wind direction shows wind veer of 13deg. per 100m</a:t>
            </a:r>
          </a:p>
          <a:p>
            <a:pPr indent="-1800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Wind veer explains differences in directions of wakes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591805" y="4381388"/>
            <a:ext cx="1836122" cy="1035864"/>
            <a:chOff x="1220679" y="4440262"/>
            <a:chExt cx="2459777" cy="1387698"/>
          </a:xfrm>
        </p:grpSpPr>
        <p:sp>
          <p:nvSpPr>
            <p:cNvPr id="33" name="Isosceles Triangle 32"/>
            <p:cNvSpPr/>
            <p:nvPr/>
          </p:nvSpPr>
          <p:spPr bwMode="auto">
            <a:xfrm>
              <a:off x="3500455" y="5647960"/>
              <a:ext cx="180001" cy="180000"/>
            </a:xfrm>
            <a:prstGeom prst="triangle">
              <a:avLst/>
            </a:prstGeom>
            <a:solidFill>
              <a:srgbClr val="0107E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 bwMode="auto">
            <a:xfrm>
              <a:off x="3370760" y="4711373"/>
              <a:ext cx="180001" cy="180000"/>
            </a:xfrm>
            <a:prstGeom prst="triangle">
              <a:avLst/>
            </a:prstGeom>
            <a:solidFill>
              <a:srgbClr val="0107E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Isosceles Triangle 34"/>
            <p:cNvSpPr/>
            <p:nvPr/>
          </p:nvSpPr>
          <p:spPr bwMode="auto">
            <a:xfrm>
              <a:off x="3433921" y="5176041"/>
              <a:ext cx="180001" cy="180000"/>
            </a:xfrm>
            <a:prstGeom prst="triangle">
              <a:avLst/>
            </a:prstGeom>
            <a:solidFill>
              <a:srgbClr val="0107E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809394" y="5579716"/>
              <a:ext cx="144000" cy="14400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708343" y="4522602"/>
              <a:ext cx="144000" cy="14400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383998" y="5227466"/>
              <a:ext cx="144000" cy="14400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081608" y="5447843"/>
              <a:ext cx="144000" cy="14400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1995222" y="4440262"/>
              <a:ext cx="144000" cy="14400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220679" y="4620761"/>
              <a:ext cx="144000" cy="14400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9701" y="5544355"/>
            <a:ext cx="1495826" cy="590626"/>
            <a:chOff x="556368" y="5065774"/>
            <a:chExt cx="1495826" cy="590626"/>
          </a:xfrm>
        </p:grpSpPr>
        <p:sp>
          <p:nvSpPr>
            <p:cNvPr id="42" name="Rectangle 41"/>
            <p:cNvSpPr/>
            <p:nvPr/>
          </p:nvSpPr>
          <p:spPr bwMode="auto">
            <a:xfrm>
              <a:off x="556368" y="5103874"/>
              <a:ext cx="1474888" cy="5525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90268" y="5137774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592651" y="5319359"/>
              <a:ext cx="108000" cy="108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Isosceles Triangle 44"/>
            <p:cNvSpPr/>
            <p:nvPr/>
          </p:nvSpPr>
          <p:spPr bwMode="auto">
            <a:xfrm>
              <a:off x="570361" y="5473044"/>
              <a:ext cx="144000" cy="144000"/>
            </a:xfrm>
            <a:prstGeom prst="triangl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744632" y="5065774"/>
              <a:ext cx="1307562" cy="59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36000" rIns="0" bIns="36000"/>
            <a:lstStyle>
              <a:lvl1pPr marL="361950" indent="-3619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chemeClr val="tx1"/>
                  </a:solidFill>
                </a:rPr>
                <a:t>Siemens SWT3.6</a:t>
              </a:r>
            </a:p>
            <a:p>
              <a:pPr marL="0" indent="0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chemeClr val="tx1"/>
                  </a:solidFill>
                </a:rPr>
                <a:t>Vestas V90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marL="0" indent="0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chemeClr val="tx1"/>
                  </a:solidFill>
                </a:rPr>
                <a:t>Vestas V80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83246" y="4320579"/>
            <a:ext cx="424820" cy="1332000"/>
            <a:chOff x="7041521" y="4754143"/>
            <a:chExt cx="424820" cy="1332000"/>
          </a:xfrm>
        </p:grpSpPr>
        <p:cxnSp>
          <p:nvCxnSpPr>
            <p:cNvPr id="48" name="Straight Connector 47"/>
            <p:cNvCxnSpPr/>
            <p:nvPr/>
          </p:nvCxnSpPr>
          <p:spPr bwMode="auto">
            <a:xfrm rot="8580000">
              <a:off x="7466341" y="4885038"/>
              <a:ext cx="0" cy="1116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9240000">
              <a:off x="7041521" y="4754143"/>
              <a:ext cx="0" cy="1332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32958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CC ETH Zürich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B00"/>
      </a:accent1>
      <a:accent2>
        <a:srgbClr val="0F6E00"/>
      </a:accent2>
      <a:accent3>
        <a:srgbClr val="558B2D"/>
      </a:accent3>
      <a:accent4>
        <a:srgbClr val="71B648"/>
      </a:accent4>
      <a:accent5>
        <a:srgbClr val="8FC13C"/>
      </a:accent5>
      <a:accent6>
        <a:srgbClr val="7A4A60"/>
      </a:accent6>
      <a:hlink>
        <a:srgbClr val="52ADE7"/>
      </a:hlink>
      <a:folHlink>
        <a:srgbClr val="C7E4F7"/>
      </a:folHlink>
    </a:clrScheme>
    <a:fontScheme name="1_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794</Words>
  <Application>Microsoft Office PowerPoint</Application>
  <PresentationFormat>On-screen Show (4:3)</PresentationFormat>
  <Paragraphs>233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Master CC ETH Zürich</vt:lpstr>
      <vt:lpstr>Wind-Farm-Scale Measurements Using Mobile-Based LiDAR</vt:lpstr>
      <vt:lpstr>Overview</vt:lpstr>
      <vt:lpstr>Introduction</vt:lpstr>
      <vt:lpstr>Operational Limitations Hinder Wide-Spread Usage of LiDARs </vt:lpstr>
      <vt:lpstr>Objectives</vt:lpstr>
      <vt:lpstr>Mobile Laboratory Equipped with LiDAR</vt:lpstr>
      <vt:lpstr>Measurements Made at 25.8MW Wind Farm</vt:lpstr>
      <vt:lpstr>Flow Field in Wind Farm Scanned from 11 Positions</vt:lpstr>
      <vt:lpstr>Measured Horizontal Wind Speed Shows Multiple Wakes in Wind Farm</vt:lpstr>
      <vt:lpstr>Wake Extent Impacts Power Generation</vt:lpstr>
      <vt:lpstr>Rotor Yaw Misalignment Results in Underperformance</vt:lpstr>
      <vt:lpstr>Simulations Show Good Agreement with Measurements</vt:lpstr>
      <vt:lpstr>Wake Recovery is Accurately Predicted</vt:lpstr>
      <vt:lpstr>ETH Semi-Empirical Wake Model Shows Good Agreement with Measurements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Renato</dc:creator>
  <cp:lastModifiedBy>Mohsen</cp:lastModifiedBy>
  <cp:revision>3127</cp:revision>
  <cp:lastPrinted>2016-08-11T08:20:29Z</cp:lastPrinted>
  <dcterms:created xsi:type="dcterms:W3CDTF">2013-06-20T13:58:19Z</dcterms:created>
  <dcterms:modified xsi:type="dcterms:W3CDTF">2016-09-16T14:50:01Z</dcterms:modified>
</cp:coreProperties>
</file>