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83" r:id="rId4"/>
    <p:sldId id="284" r:id="rId5"/>
    <p:sldId id="285" r:id="rId6"/>
    <p:sldId id="286" r:id="rId7"/>
    <p:sldId id="296" r:id="rId8"/>
    <p:sldId id="306" r:id="rId9"/>
    <p:sldId id="297" r:id="rId10"/>
    <p:sldId id="307" r:id="rId11"/>
    <p:sldId id="308" r:id="rId12"/>
    <p:sldId id="309" r:id="rId13"/>
    <p:sldId id="311" r:id="rId14"/>
    <p:sldId id="310" r:id="rId15"/>
    <p:sldId id="303" r:id="rId16"/>
    <p:sldId id="312" r:id="rId17"/>
    <p:sldId id="313" r:id="rId18"/>
    <p:sldId id="304" r:id="rId19"/>
    <p:sldId id="279" r:id="rId20"/>
  </p:sldIdLst>
  <p:sldSz cx="13004800" cy="9756775"/>
  <p:notesSz cx="6858000" cy="9144000"/>
  <p:defaultTextStyle>
    <a:defPPr>
      <a:defRPr lang="en-US"/>
    </a:defPPr>
    <a:lvl1pPr marL="0" algn="l" defTabSz="1300643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0321" algn="l" defTabSz="1300643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0643" algn="l" defTabSz="1300643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0964" algn="l" defTabSz="1300643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01285" algn="l" defTabSz="1300643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51606" algn="l" defTabSz="1300643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01928" algn="l" defTabSz="1300643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52249" algn="l" defTabSz="1300643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02570" algn="l" defTabSz="1300643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79" autoAdjust="0"/>
  </p:normalViewPr>
  <p:slideViewPr>
    <p:cSldViewPr snapToGrid="0">
      <p:cViewPr varScale="1">
        <p:scale>
          <a:sx n="46" d="100"/>
          <a:sy n="46" d="100"/>
        </p:scale>
        <p:origin x="-1422" y="-102"/>
      </p:cViewPr>
      <p:guideLst>
        <p:guide orient="horz"/>
        <p:guide orient="horz" pos="6145"/>
        <p:guide orient="horz" pos="5840"/>
        <p:guide orient="horz" pos="5749"/>
        <p:guide orient="horz" pos="578"/>
        <p:guide orient="horz" pos="1395"/>
        <p:guide orient="horz" pos="2211"/>
        <p:guide orient="horz" pos="4479"/>
        <p:guide orient="horz" pos="2347"/>
        <p:guide/>
        <p:guide pos="8178"/>
        <p:guide pos="422"/>
        <p:guide pos="7815"/>
        <p:guide pos="785"/>
        <p:guide pos="6699"/>
        <p:guide pos="31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376B7-8C04-4E46-B96A-03E0DD7B1E15}" type="datetimeFigureOut">
              <a:rPr lang="en-GB" smtClean="0"/>
              <a:pPr/>
              <a:t>29/09/2016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54B78-B3FE-45B5-9FE2-FDCDBA9B4B02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540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064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0321" algn="l" defTabSz="130064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0643" algn="l" defTabSz="130064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0964" algn="l" defTabSz="130064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01285" algn="l" defTabSz="130064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51606" algn="l" defTabSz="130064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01928" algn="l" defTabSz="130064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52249" algn="l" defTabSz="130064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02570" algn="l" defTabSz="130064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Our goal is simple - to achieve a sustainable energy future for Europe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 smtClean="0"/>
              <a:t>We do that by encouraging innovation – it is the driving force of KIC InnoEnergy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 smtClean="0"/>
              <a:t>Everything we do is about creating the right conditions for new ideas to flourish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 smtClean="0"/>
              <a:t>We have a complete package of solutions and services to support innovation at every stage of the journey – from classroom to customers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 smtClean="0"/>
              <a:t>We help develop new ideas,</a:t>
            </a:r>
            <a:r>
              <a:rPr lang="en-GB" baseline="0" noProof="0" dirty="0" smtClean="0"/>
              <a:t> products and solutions </a:t>
            </a:r>
            <a:r>
              <a:rPr lang="en-GB" noProof="0" dirty="0" smtClean="0"/>
              <a:t>that make a real difference as  well as new businesses and new people to deliver them to 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 smtClean="0"/>
              <a:t>We were established in 2010 and we are supported by the European Institute of Innovation and Technology (EIT)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 smtClean="0"/>
              <a:t>We are partly funded by the EIT, by our 27 shareholders across Europe and increasingly by the returns on investment we make in new products and solutions and in new 	businesses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54B78-B3FE-45B5-9FE2-FDCDBA9B4B02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522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Our goal is simple - to achieve a sustainable energy future for Europe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 smtClean="0"/>
              <a:t>We do that by encouraging innovation – it is the driving force of KIC InnoEnergy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 smtClean="0"/>
              <a:t>Everything we do is about creating the right conditions for new ideas to flourish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 smtClean="0"/>
              <a:t>We have a complete package of solutions and services to support innovation at every stage of the journey – from classroom to customers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 smtClean="0"/>
              <a:t>We help develop new ideas,</a:t>
            </a:r>
            <a:r>
              <a:rPr lang="en-GB" baseline="0" noProof="0" dirty="0" smtClean="0"/>
              <a:t> products and solutions </a:t>
            </a:r>
            <a:r>
              <a:rPr lang="en-GB" noProof="0" dirty="0" smtClean="0"/>
              <a:t>that make a real difference as  well as new businesses and new people to deliver them to 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 smtClean="0"/>
              <a:t>We were established in 2010 and we are supported by the European Institute of Innovation and Technology (EIT)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 smtClean="0"/>
              <a:t>We are partly funded by the EIT, by our 27 shareholders across Europe and increasingly by the returns on investment we make in new products and solutions and in new 	businesses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54B78-B3FE-45B5-9FE2-FDCDBA9B4B02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52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" r="308" b="3445"/>
          <a:stretch/>
        </p:blipFill>
        <p:spPr>
          <a:xfrm>
            <a:off x="0" y="1259177"/>
            <a:ext cx="13004800" cy="8497598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" r="841"/>
          <a:stretch/>
        </p:blipFill>
        <p:spPr bwMode="auto">
          <a:xfrm>
            <a:off x="0" y="6696075"/>
            <a:ext cx="13003213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" r="841"/>
          <a:stretch/>
        </p:blipFill>
        <p:spPr bwMode="auto">
          <a:xfrm>
            <a:off x="0" y="6696075"/>
            <a:ext cx="13003213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55674" y="1481435"/>
            <a:ext cx="8212932" cy="2091383"/>
          </a:xfrm>
        </p:spPr>
        <p:txBody>
          <a:bodyPr lIns="90000" rIns="90000" anchor="t" anchorCtr="0">
            <a:noAutofit/>
          </a:bodyPr>
          <a:lstStyle>
            <a:lvl1pPr algn="l">
              <a:defRPr sz="70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</a:t>
            </a:r>
            <a:br>
              <a:rPr lang="en-US" dirty="0" smtClean="0"/>
            </a:br>
            <a:r>
              <a:rPr lang="en-US" dirty="0" smtClean="0"/>
              <a:t>Main Heading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55674" y="3582243"/>
            <a:ext cx="8212932" cy="645692"/>
          </a:xfrm>
        </p:spPr>
        <p:txBody>
          <a:bodyPr lIns="90000" rIns="90000">
            <a:noAutofit/>
          </a:bodyPr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 marL="650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2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</a:t>
            </a:r>
            <a:r>
              <a:rPr lang="en-US" dirty="0" err="1" smtClean="0"/>
              <a:t>SubHeading</a:t>
            </a:r>
            <a:endParaRPr lang="en-GB" dirty="0"/>
          </a:p>
        </p:txBody>
      </p:sp>
      <p:pic>
        <p:nvPicPr>
          <p:cNvPr id="8" name="Imagen 4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flipV="1">
            <a:off x="-45243" y="1220787"/>
            <a:ext cx="13093700" cy="45719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0997406" y="484981"/>
            <a:ext cx="1497806" cy="1497806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27113" y="8477819"/>
            <a:ext cx="6553200" cy="1081088"/>
          </a:xfrm>
        </p:spPr>
        <p:txBody>
          <a:bodyPr lIns="90000" tIns="46800" rIns="90000" bIns="46800">
            <a:noAutofit/>
          </a:bodyPr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2500"/>
            </a:lvl1pPr>
            <a:lvl2pPr marL="650321" indent="0">
              <a:buNone/>
              <a:defRPr sz="2500"/>
            </a:lvl2pPr>
            <a:lvl3pPr marL="1300642" indent="0">
              <a:buNone/>
              <a:defRPr sz="2500"/>
            </a:lvl3pPr>
            <a:lvl4pPr marL="1950963" indent="0">
              <a:buNone/>
              <a:defRPr sz="2500"/>
            </a:lvl4pPr>
            <a:lvl5pPr marL="2601285" indent="0">
              <a:buNone/>
              <a:defRPr sz="2500"/>
            </a:lvl5pPr>
          </a:lstStyle>
          <a:p>
            <a:pPr lvl="0"/>
            <a:r>
              <a:rPr lang="en-US" dirty="0" smtClean="0"/>
              <a:t>Click to add Presenter Name and Title, Date, Location of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431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- 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728" y="605532"/>
            <a:ext cx="9831318" cy="548015"/>
          </a:xfrm>
        </p:spPr>
        <p:txBody>
          <a:bodyPr anchor="t" anchorCtr="0">
            <a:noAutofit/>
          </a:bodyPr>
          <a:lstStyle>
            <a:lvl1pPr marL="444500" indent="0" algn="l">
              <a:defRPr sz="2000"/>
            </a:lvl1pPr>
          </a:lstStyle>
          <a:p>
            <a:r>
              <a:rPr lang="en-US" dirty="0" smtClean="0"/>
              <a:t>Click to add Heading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82675" y="2987745"/>
            <a:ext cx="11160124" cy="585145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500"/>
            </a:lvl1pPr>
            <a:lvl2pPr marL="361950" indent="0">
              <a:buFontTx/>
              <a:buNone/>
              <a:defRPr sz="2000"/>
            </a:lvl2pPr>
            <a:lvl3pPr marL="714375" indent="0">
              <a:buFontTx/>
              <a:buNone/>
              <a:defRPr sz="1800"/>
            </a:lvl3pPr>
            <a:lvl4pPr marL="1076325" indent="0">
              <a:buFontTx/>
              <a:buNone/>
              <a:defRPr sz="1600"/>
            </a:lvl4pPr>
            <a:lvl5pPr marL="1438275" indent="0">
              <a:buFontTx/>
              <a:buNone/>
              <a:defRPr sz="1400"/>
            </a:lvl5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  <p:pic>
        <p:nvPicPr>
          <p:cNvPr id="7" name="Imagen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V="1">
            <a:off x="-45243" y="1220787"/>
            <a:ext cx="13093700" cy="45719"/>
          </a:xfrm>
          <a:prstGeom prst="rect">
            <a:avLst/>
          </a:prstGeom>
        </p:spPr>
      </p:pic>
      <p:sp>
        <p:nvSpPr>
          <p:cNvPr id="9" name="Rectángulo 10"/>
          <p:cNvSpPr/>
          <p:nvPr userDrawn="1"/>
        </p:nvSpPr>
        <p:spPr>
          <a:xfrm>
            <a:off x="10462046" y="611187"/>
            <a:ext cx="21804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dirty="0">
                <a:latin typeface="Arial"/>
                <a:cs typeface="Arial"/>
              </a:rPr>
              <a:t> </a:t>
            </a:r>
            <a:r>
              <a:rPr lang="es-ES_tradnl" sz="2000" b="1" dirty="0">
                <a:solidFill>
                  <a:srgbClr val="AFCA0B"/>
                </a:solidFill>
                <a:latin typeface="Arial"/>
                <a:cs typeface="Arial"/>
              </a:rPr>
              <a:t>KIC </a:t>
            </a:r>
            <a:r>
              <a:rPr lang="es-ES_tradnl" sz="2000" b="1" dirty="0" err="1">
                <a:solidFill>
                  <a:srgbClr val="AFCA0B"/>
                </a:solidFill>
                <a:latin typeface="Arial"/>
                <a:cs typeface="Arial"/>
              </a:rPr>
              <a:t>InnoEnergy</a:t>
            </a:r>
            <a:endParaRPr lang="es-ES_tradnl" sz="2000" b="1" dirty="0">
              <a:solidFill>
                <a:srgbClr val="AFCA0B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4203" y="551514"/>
            <a:ext cx="576064" cy="519458"/>
          </a:xfrm>
        </p:spPr>
        <p:txBody>
          <a:bodyPr/>
          <a:lstStyle>
            <a:lvl1pPr algn="l">
              <a:defRPr sz="20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B270B78-2767-4B9A-91AE-E4DE4DC6EC23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675" y="1594594"/>
            <a:ext cx="11304588" cy="863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1812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-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728" y="605532"/>
            <a:ext cx="9832485" cy="548015"/>
          </a:xfrm>
        </p:spPr>
        <p:txBody>
          <a:bodyPr anchor="t" anchorCtr="0">
            <a:noAutofit/>
          </a:bodyPr>
          <a:lstStyle>
            <a:lvl1pPr marL="444500" indent="0" algn="l">
              <a:defRPr sz="2000"/>
            </a:lvl1pPr>
          </a:lstStyle>
          <a:p>
            <a:r>
              <a:rPr lang="en-US" dirty="0" smtClean="0"/>
              <a:t>Click to add Heading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675" y="2987745"/>
            <a:ext cx="11323638" cy="5851455"/>
          </a:xfrm>
        </p:spPr>
        <p:txBody>
          <a:bodyPr>
            <a:noAutofit/>
          </a:bodyPr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7" name="Imagen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V="1">
            <a:off x="-45243" y="1220787"/>
            <a:ext cx="13093700" cy="45719"/>
          </a:xfrm>
          <a:prstGeom prst="rect">
            <a:avLst/>
          </a:prstGeom>
        </p:spPr>
      </p:pic>
      <p:sp>
        <p:nvSpPr>
          <p:cNvPr id="9" name="Rectángulo 10"/>
          <p:cNvSpPr/>
          <p:nvPr userDrawn="1"/>
        </p:nvSpPr>
        <p:spPr>
          <a:xfrm>
            <a:off x="10462046" y="611187"/>
            <a:ext cx="21804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dirty="0">
                <a:latin typeface="Arial"/>
                <a:cs typeface="Arial"/>
              </a:rPr>
              <a:t> </a:t>
            </a:r>
            <a:r>
              <a:rPr lang="es-ES_tradnl" sz="2000" b="1" dirty="0">
                <a:solidFill>
                  <a:srgbClr val="AFCA0B"/>
                </a:solidFill>
                <a:latin typeface="Arial"/>
                <a:cs typeface="Arial"/>
              </a:rPr>
              <a:t>KIC </a:t>
            </a:r>
            <a:r>
              <a:rPr lang="es-ES_tradnl" sz="2000" b="1" dirty="0" err="1">
                <a:solidFill>
                  <a:srgbClr val="AFCA0B"/>
                </a:solidFill>
                <a:latin typeface="Arial"/>
                <a:cs typeface="Arial"/>
              </a:rPr>
              <a:t>InnoEnergy</a:t>
            </a:r>
            <a:endParaRPr lang="es-ES_tradnl" sz="2000" b="1" dirty="0">
              <a:solidFill>
                <a:srgbClr val="AFCA0B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4203" y="551514"/>
            <a:ext cx="576064" cy="519458"/>
          </a:xfrm>
        </p:spPr>
        <p:txBody>
          <a:bodyPr/>
          <a:lstStyle>
            <a:lvl1pPr algn="l">
              <a:defRPr sz="20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B270B78-2767-4B9A-91AE-E4DE4DC6EC23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675" y="1594594"/>
            <a:ext cx="11304588" cy="863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2363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- Circle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728" y="605532"/>
            <a:ext cx="9832485" cy="548015"/>
          </a:xfrm>
        </p:spPr>
        <p:txBody>
          <a:bodyPr anchor="t" anchorCtr="0">
            <a:noAutofit/>
          </a:bodyPr>
          <a:lstStyle>
            <a:lvl1pPr marL="444500" indent="0" algn="l">
              <a:defRPr sz="2000"/>
            </a:lvl1pPr>
          </a:lstStyle>
          <a:p>
            <a:r>
              <a:rPr lang="en-US" dirty="0" smtClean="0"/>
              <a:t>Click to add Heading</a:t>
            </a:r>
            <a:endParaRPr lang="en-GB" dirty="0"/>
          </a:p>
        </p:txBody>
      </p:sp>
      <p:pic>
        <p:nvPicPr>
          <p:cNvPr id="7" name="Imagen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V="1">
            <a:off x="-45243" y="1220787"/>
            <a:ext cx="13093700" cy="45719"/>
          </a:xfrm>
          <a:prstGeom prst="rect">
            <a:avLst/>
          </a:prstGeom>
        </p:spPr>
      </p:pic>
      <p:sp>
        <p:nvSpPr>
          <p:cNvPr id="9" name="Rectángulo 10"/>
          <p:cNvSpPr/>
          <p:nvPr userDrawn="1"/>
        </p:nvSpPr>
        <p:spPr>
          <a:xfrm>
            <a:off x="10462046" y="611187"/>
            <a:ext cx="21804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dirty="0">
                <a:latin typeface="Arial"/>
                <a:cs typeface="Arial"/>
              </a:rPr>
              <a:t> </a:t>
            </a:r>
            <a:r>
              <a:rPr lang="es-ES_tradnl" sz="2000" b="1" dirty="0">
                <a:solidFill>
                  <a:srgbClr val="AFCA0B"/>
                </a:solidFill>
                <a:latin typeface="Arial"/>
                <a:cs typeface="Arial"/>
              </a:rPr>
              <a:t>KIC </a:t>
            </a:r>
            <a:r>
              <a:rPr lang="es-ES_tradnl" sz="2000" b="1" dirty="0" err="1">
                <a:solidFill>
                  <a:srgbClr val="AFCA0B"/>
                </a:solidFill>
                <a:latin typeface="Arial"/>
                <a:cs typeface="Arial"/>
              </a:rPr>
              <a:t>InnoEnergy</a:t>
            </a:r>
            <a:endParaRPr lang="es-ES_tradnl" sz="2000" b="1" dirty="0">
              <a:solidFill>
                <a:srgbClr val="AFCA0B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4203" y="551514"/>
            <a:ext cx="576064" cy="519458"/>
          </a:xfrm>
        </p:spPr>
        <p:txBody>
          <a:bodyPr/>
          <a:lstStyle>
            <a:lvl1pPr algn="l">
              <a:defRPr sz="20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B270B78-2767-4B9A-91AE-E4DE4DC6EC23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675" y="1594594"/>
            <a:ext cx="11304588" cy="863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SubHeading</a:t>
            </a:r>
            <a:endParaRPr lang="en-US" dirty="0" smtClean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1246188" y="2862163"/>
            <a:ext cx="2088000" cy="20880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GB" dirty="0" smtClean="0"/>
              <a:t>Click to add Picture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4030134" y="2862163"/>
            <a:ext cx="2088000" cy="20880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GB" dirty="0" smtClean="0"/>
              <a:t>Click to add Picture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6" hasCustomPrompt="1"/>
          </p:nvPr>
        </p:nvSpPr>
        <p:spPr>
          <a:xfrm>
            <a:off x="6814080" y="2862163"/>
            <a:ext cx="2088000" cy="20880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GB" dirty="0" smtClean="0"/>
              <a:t>Click to add Picture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9598025" y="2862163"/>
            <a:ext cx="2088000" cy="20880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GB" dirty="0" smtClean="0"/>
              <a:t>Click to add Picture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8" hasCustomPrompt="1"/>
          </p:nvPr>
        </p:nvSpPr>
        <p:spPr>
          <a:xfrm>
            <a:off x="1246187" y="5886499"/>
            <a:ext cx="2088000" cy="20880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GB" dirty="0" smtClean="0"/>
              <a:t>Click to add Picture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9" hasCustomPrompt="1"/>
          </p:nvPr>
        </p:nvSpPr>
        <p:spPr>
          <a:xfrm>
            <a:off x="4030133" y="5886499"/>
            <a:ext cx="2088000" cy="20880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GB" dirty="0" smtClean="0"/>
              <a:t>Click to add Picture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20" hasCustomPrompt="1"/>
          </p:nvPr>
        </p:nvSpPr>
        <p:spPr>
          <a:xfrm>
            <a:off x="6814079" y="5886499"/>
            <a:ext cx="2088000" cy="20880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GB" dirty="0" smtClean="0"/>
              <a:t>Click to add Picture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21" hasCustomPrompt="1"/>
          </p:nvPr>
        </p:nvSpPr>
        <p:spPr>
          <a:xfrm>
            <a:off x="9598025" y="5886499"/>
            <a:ext cx="2088000" cy="20880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GB" dirty="0" smtClean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47120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-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ond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233335"/>
            <a:ext cx="13003213" cy="79884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728" y="605532"/>
            <a:ext cx="9831318" cy="548015"/>
          </a:xfrm>
        </p:spPr>
        <p:txBody>
          <a:bodyPr anchor="t" anchorCtr="0">
            <a:noAutofit/>
          </a:bodyPr>
          <a:lstStyle>
            <a:lvl1pPr marL="444500" indent="0" algn="l">
              <a:defRPr sz="2000"/>
            </a:lvl1pPr>
          </a:lstStyle>
          <a:p>
            <a:r>
              <a:rPr lang="en-US" dirty="0" smtClean="0"/>
              <a:t>Click to add Heading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675" y="2051268"/>
            <a:ext cx="11323638" cy="6787932"/>
          </a:xfrm>
        </p:spPr>
        <p:txBody>
          <a:bodyPr>
            <a:noAutofit/>
          </a:bodyPr>
          <a:lstStyle>
            <a:lvl1pPr marL="712788" indent="-712788">
              <a:defRPr sz="4500"/>
            </a:lvl1pPr>
            <a:lvl2pPr marL="1081088" indent="-368300">
              <a:defRPr sz="2500">
                <a:solidFill>
                  <a:schemeClr val="bg2"/>
                </a:solidFill>
              </a:defRPr>
            </a:lvl2pPr>
            <a:lvl3pPr marL="1436688" indent="-355600">
              <a:defRPr sz="1800">
                <a:solidFill>
                  <a:schemeClr val="accent1"/>
                </a:solidFill>
              </a:defRPr>
            </a:lvl3pPr>
            <a:lvl4pPr marL="1793875" indent="-357188">
              <a:defRPr sz="1600">
                <a:solidFill>
                  <a:schemeClr val="accent3"/>
                </a:solidFill>
              </a:defRPr>
            </a:lvl4pPr>
            <a:lvl5pPr marL="2149475" indent="-355600"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7" name="Imagen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flipV="1">
            <a:off x="-45243" y="1220787"/>
            <a:ext cx="13093700" cy="45719"/>
          </a:xfrm>
          <a:prstGeom prst="rect">
            <a:avLst/>
          </a:prstGeom>
        </p:spPr>
      </p:pic>
      <p:sp>
        <p:nvSpPr>
          <p:cNvPr id="9" name="Rectángulo 10"/>
          <p:cNvSpPr/>
          <p:nvPr userDrawn="1"/>
        </p:nvSpPr>
        <p:spPr>
          <a:xfrm>
            <a:off x="10462046" y="611187"/>
            <a:ext cx="21804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dirty="0">
                <a:latin typeface="Arial"/>
                <a:cs typeface="Arial"/>
              </a:rPr>
              <a:t> </a:t>
            </a:r>
            <a:r>
              <a:rPr lang="es-ES_tradnl" sz="2000" b="1" dirty="0">
                <a:solidFill>
                  <a:srgbClr val="AFCA0B"/>
                </a:solidFill>
                <a:latin typeface="Arial"/>
                <a:cs typeface="Arial"/>
              </a:rPr>
              <a:t>KIC </a:t>
            </a:r>
            <a:r>
              <a:rPr lang="es-ES_tradnl" sz="2000" b="1" dirty="0" err="1">
                <a:solidFill>
                  <a:srgbClr val="AFCA0B"/>
                </a:solidFill>
                <a:latin typeface="Arial"/>
                <a:cs typeface="Arial"/>
              </a:rPr>
              <a:t>InnoEnergy</a:t>
            </a:r>
            <a:endParaRPr lang="es-ES_tradnl" sz="2000" b="1" dirty="0">
              <a:solidFill>
                <a:srgbClr val="AFCA0B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4203" y="551514"/>
            <a:ext cx="576064" cy="519458"/>
          </a:xfrm>
        </p:spPr>
        <p:txBody>
          <a:bodyPr/>
          <a:lstStyle>
            <a:lvl1pPr algn="l">
              <a:defRPr sz="20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B270B78-2767-4B9A-91AE-E4DE4DC6EC23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9917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" r="308" b="3445"/>
          <a:stretch/>
        </p:blipFill>
        <p:spPr>
          <a:xfrm>
            <a:off x="0" y="1259177"/>
            <a:ext cx="13004800" cy="8497598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" r="841"/>
          <a:stretch/>
        </p:blipFill>
        <p:spPr bwMode="auto">
          <a:xfrm>
            <a:off x="0" y="6696075"/>
            <a:ext cx="13003213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8925" y="1500423"/>
            <a:ext cx="9435923" cy="1937804"/>
          </a:xfrm>
        </p:spPr>
        <p:txBody>
          <a:bodyPr lIns="90000" rIns="90000" anchor="t">
            <a:noAutofit/>
          </a:bodyPr>
          <a:lstStyle>
            <a:lvl1pPr algn="l">
              <a:defRPr sz="7000" b="0" cap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8925" y="606822"/>
            <a:ext cx="9364288" cy="383133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65032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64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9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12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6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92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22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25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2800" y="550800"/>
            <a:ext cx="576000" cy="519458"/>
          </a:xfrm>
        </p:spPr>
        <p:txBody>
          <a:bodyPr/>
          <a:lstStyle>
            <a:lvl1pPr algn="l">
              <a:defRPr sz="20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B270B78-2767-4B9A-91AE-E4DE4DC6EC23}" type="slidenum">
              <a:rPr lang="en-GB" smtClean="0"/>
              <a:pPr/>
              <a:t>‹Nº›</a:t>
            </a:fld>
            <a:endParaRPr lang="en-GB"/>
          </a:p>
        </p:txBody>
      </p:sp>
      <p:pic>
        <p:nvPicPr>
          <p:cNvPr id="7" name="Imagen 4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flipV="1">
            <a:off x="-45243" y="1220787"/>
            <a:ext cx="13093700" cy="45719"/>
          </a:xfrm>
          <a:prstGeom prst="rect">
            <a:avLst/>
          </a:prstGeom>
        </p:spPr>
      </p:pic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0997406" y="484981"/>
            <a:ext cx="1497806" cy="149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48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2776" y="606747"/>
            <a:ext cx="11704320" cy="383208"/>
          </a:xfrm>
          <a:prstGeom prst="rect">
            <a:avLst/>
          </a:prstGeom>
        </p:spPr>
        <p:txBody>
          <a:bodyPr vert="horz" lIns="130064" tIns="65032" rIns="130064" bIns="65032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1800" y="2255790"/>
            <a:ext cx="11108372" cy="6439021"/>
          </a:xfrm>
          <a:prstGeom prst="rect">
            <a:avLst/>
          </a:prstGeom>
        </p:spPr>
        <p:txBody>
          <a:bodyPr vert="horz" lIns="130064" tIns="65032" rIns="130064" bIns="6503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3086"/>
            <a:ext cx="3034453" cy="519458"/>
          </a:xfrm>
          <a:prstGeom prst="rect">
            <a:avLst/>
          </a:prstGeom>
        </p:spPr>
        <p:txBody>
          <a:bodyPr vert="horz" lIns="130064" tIns="65032" rIns="130064" bIns="65032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0B78-2767-4B9A-91AE-E4DE4DC6EC23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28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3" r:id="rId5"/>
    <p:sldLayoutId id="2147483651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300643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1950" indent="-361950" algn="l" defTabSz="13006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14375" indent="-352425" algn="l" defTabSz="13006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76325" indent="-361950" algn="l" defTabSz="130064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38275" indent="-361950" algn="l" defTabSz="1300643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90700" indent="-352425" algn="l" defTabSz="1300643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576767" indent="-325161" algn="l" defTabSz="13006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7088" indent="-325161" algn="l" defTabSz="13006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7410" indent="-325161" algn="l" defTabSz="13006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7731" indent="-325161" algn="l" defTabSz="13006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6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321" algn="l" defTabSz="13006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643" algn="l" defTabSz="13006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964" algn="l" defTabSz="13006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1285" algn="l" defTabSz="13006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606" algn="l" defTabSz="13006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928" algn="l" defTabSz="13006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2249" algn="l" defTabSz="13006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2570" algn="l" defTabSz="13006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kic-innoenergy.com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tiff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kic-innoenergy.com/report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ic-innoenergy.com/reports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hyperlink" Target="http://www.kic-innoenergy.com/delphos" TargetMode="External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955674" y="1481435"/>
            <a:ext cx="10299254" cy="2091383"/>
          </a:xfrm>
        </p:spPr>
        <p:txBody>
          <a:bodyPr/>
          <a:lstStyle/>
          <a:p>
            <a:r>
              <a:rPr lang="en-GB" sz="6000" dirty="0" smtClean="0"/>
              <a:t>Offshore wind innovation for cost reduction</a:t>
            </a:r>
            <a:endParaRPr lang="en-GB" sz="60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955674" y="3582243"/>
            <a:ext cx="10443270" cy="645692"/>
          </a:xfrm>
        </p:spPr>
        <p:txBody>
          <a:bodyPr/>
          <a:lstStyle/>
          <a:p>
            <a:r>
              <a:rPr lang="en-GB" sz="2800" dirty="0" smtClean="0"/>
              <a:t>What are the knobs to turn? Offshore wind innovation to 2030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85776" y="7542683"/>
            <a:ext cx="11523960" cy="1081088"/>
          </a:xfrm>
        </p:spPr>
        <p:txBody>
          <a:bodyPr/>
          <a:lstStyle/>
          <a:p>
            <a:r>
              <a:rPr lang="es-ES" sz="2000" b="1" dirty="0" smtClean="0"/>
              <a:t>Kate </a:t>
            </a:r>
            <a:r>
              <a:rPr lang="es-ES" sz="2000" b="1" dirty="0"/>
              <a:t>Freeman</a:t>
            </a:r>
            <a:r>
              <a:rPr lang="es-ES" sz="2000" dirty="0"/>
              <a:t>, Junior </a:t>
            </a:r>
            <a:r>
              <a:rPr lang="es-ES" sz="2000" dirty="0" err="1"/>
              <a:t>Associate</a:t>
            </a:r>
            <a:r>
              <a:rPr lang="es-ES" sz="2000" dirty="0"/>
              <a:t> – BVG </a:t>
            </a:r>
            <a:r>
              <a:rPr lang="es-ES" sz="2000" dirty="0" err="1"/>
              <a:t>Associates</a:t>
            </a:r>
            <a:endParaRPr lang="en-GB" sz="2000" dirty="0"/>
          </a:p>
          <a:p>
            <a:r>
              <a:rPr lang="en-GB" sz="2000" b="1" dirty="0" smtClean="0"/>
              <a:t>Emilien Simonot</a:t>
            </a:r>
            <a:r>
              <a:rPr lang="en-GB" sz="2000" dirty="0" smtClean="0"/>
              <a:t>, Technology Officer – KIC InnoEnergy</a:t>
            </a:r>
          </a:p>
          <a:p>
            <a:endParaRPr lang="en-US" sz="2000" dirty="0" smtClean="0"/>
          </a:p>
          <a:p>
            <a:r>
              <a:rPr lang="en-US" sz="2000" u="sng" dirty="0" smtClean="0"/>
              <a:t>Session </a:t>
            </a:r>
            <a:r>
              <a:rPr lang="en-US" sz="2000" u="sng" dirty="0"/>
              <a:t>title</a:t>
            </a:r>
            <a:r>
              <a:rPr lang="en-US" sz="2000" dirty="0"/>
              <a:t>: </a:t>
            </a:r>
            <a:r>
              <a:rPr lang="en-US" sz="2000" dirty="0" err="1" smtClean="0"/>
              <a:t>Optimising</a:t>
            </a:r>
            <a:r>
              <a:rPr lang="en-US" sz="2000" dirty="0" smtClean="0"/>
              <a:t> O&amp;M to reduce LCOE</a:t>
            </a:r>
            <a:endParaRPr lang="en-GB" sz="2000" dirty="0" smtClean="0"/>
          </a:p>
          <a:p>
            <a:r>
              <a:rPr lang="en-GB" sz="2000" dirty="0" smtClean="0"/>
              <a:t>29/09/2016, </a:t>
            </a:r>
            <a:r>
              <a:rPr lang="en-GB" sz="2000" dirty="0" err="1" smtClean="0"/>
              <a:t>WindEurope</a:t>
            </a:r>
            <a:r>
              <a:rPr lang="en-GB" sz="2000" dirty="0" smtClean="0"/>
              <a:t> 2016</a:t>
            </a:r>
          </a:p>
        </p:txBody>
      </p:sp>
      <p:pic>
        <p:nvPicPr>
          <p:cNvPr id="5" name="Picture 17" descr="BVG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2640" y="701923"/>
            <a:ext cx="218739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2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016521"/>
              </p:ext>
            </p:extLst>
          </p:nvPr>
        </p:nvGraphicFramePr>
        <p:xfrm>
          <a:off x="669752" y="5598467"/>
          <a:ext cx="11809312" cy="3528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/>
                <a:gridCol w="5904656"/>
              </a:tblGrid>
              <a:tr h="1008112">
                <a:tc>
                  <a:txBody>
                    <a:bodyPr/>
                    <a:lstStyle/>
                    <a:p>
                      <a:r>
                        <a:rPr lang="en-GB" dirty="0" smtClean="0"/>
                        <a:t>Blade aerodynamics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Blade manufacture</a:t>
                      </a:r>
                      <a:endParaRPr lang="en-GB" dirty="0"/>
                    </a:p>
                  </a:txBody>
                  <a:tcPr/>
                </a:tc>
              </a:tr>
              <a:tr h="2520280">
                <a:tc>
                  <a:txBody>
                    <a:bodyPr/>
                    <a:lstStyle/>
                    <a:p>
                      <a:r>
                        <a:rPr lang="en-GB" dirty="0" smtClean="0"/>
                        <a:t>Blades</a:t>
                      </a:r>
                      <a:r>
                        <a:rPr lang="en-GB" baseline="0" dirty="0" smtClean="0"/>
                        <a:t> enabling additional energy production with some cost increase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Blades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with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lower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cost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or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higher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quality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dirty="0" err="1" smtClean="0"/>
                        <a:t>through</a:t>
                      </a:r>
                      <a:r>
                        <a:rPr lang="es-ES" dirty="0" smtClean="0"/>
                        <a:t> novel </a:t>
                      </a:r>
                      <a:r>
                        <a:rPr lang="es-ES" dirty="0" err="1" smtClean="0"/>
                        <a:t>materials</a:t>
                      </a:r>
                      <a:r>
                        <a:rPr lang="es-ES" dirty="0" smtClean="0"/>
                        <a:t> and </a:t>
                      </a:r>
                      <a:r>
                        <a:rPr lang="es-ES" dirty="0" err="1" smtClean="0"/>
                        <a:t>processes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Offshore </a:t>
            </a:r>
            <a:r>
              <a:rPr lang="es-ES" dirty="0" err="1"/>
              <a:t>wind</a:t>
            </a:r>
            <a:r>
              <a:rPr lang="es-ES" dirty="0"/>
              <a:t> </a:t>
            </a:r>
            <a:r>
              <a:rPr lang="es-ES" dirty="0" err="1"/>
              <a:t>innovation</a:t>
            </a:r>
            <a:r>
              <a:rPr lang="es-ES" dirty="0"/>
              <a:t> to 2030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0B78-2767-4B9A-91AE-E4DE4DC6EC23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2.3 </a:t>
            </a:r>
            <a:r>
              <a:rPr lang="es-ES" dirty="0" err="1" smtClean="0"/>
              <a:t>Impact</a:t>
            </a:r>
            <a:r>
              <a:rPr lang="es-ES" dirty="0" smtClean="0"/>
              <a:t> of </a:t>
            </a:r>
            <a:r>
              <a:rPr lang="es-ES" dirty="0" err="1" smtClean="0"/>
              <a:t>innovation</a:t>
            </a:r>
            <a:r>
              <a:rPr lang="es-ES" dirty="0" smtClean="0"/>
              <a:t> in </a:t>
            </a:r>
            <a:r>
              <a:rPr lang="es-ES" dirty="0" smtClean="0"/>
              <a:t>rotor</a:t>
            </a:r>
            <a:endParaRPr lang="en-GB" dirty="0"/>
          </a:p>
        </p:txBody>
      </p:sp>
      <p:pic>
        <p:nvPicPr>
          <p:cNvPr id="6" name="Picture 17" descr="BVG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30592" y="557907"/>
            <a:ext cx="2187398" cy="432048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2757984" y="279015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>
              <a:spcAft>
                <a:spcPts val="600"/>
              </a:spcAft>
            </a:pPr>
            <a:r>
              <a:rPr lang="es-ES" sz="4800" b="1" dirty="0" smtClean="0">
                <a:solidFill>
                  <a:srgbClr val="FF9900"/>
                </a:solidFill>
                <a:latin typeface="Arial"/>
                <a:cs typeface="Arial"/>
              </a:rPr>
              <a:t>9</a:t>
            </a:r>
            <a:r>
              <a:rPr lang="es-ES" sz="3600" b="1" dirty="0" smtClean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lang="es-ES" sz="2000" b="1" dirty="0" err="1" smtClean="0">
                <a:solidFill>
                  <a:srgbClr val="FF9900"/>
                </a:solidFill>
                <a:latin typeface="Arial"/>
                <a:cs typeface="Arial"/>
              </a:rPr>
              <a:t>innovations</a:t>
            </a:r>
            <a:endParaRPr lang="es-ES" sz="2000" b="1" dirty="0" smtClean="0">
              <a:solidFill>
                <a:srgbClr val="FF9900"/>
              </a:solidFill>
              <a:latin typeface="Arial"/>
              <a:cs typeface="Arial"/>
            </a:endParaRPr>
          </a:p>
          <a:p>
            <a:pPr algn="ctr">
              <a:spcAft>
                <a:spcPts val="600"/>
              </a:spcAft>
            </a:pPr>
            <a:endParaRPr lang="es-ES" sz="2000" b="1" dirty="0">
              <a:solidFill>
                <a:srgbClr val="FF9900"/>
              </a:solidFill>
              <a:latin typeface="Arial"/>
              <a:cs typeface="Arial"/>
            </a:endParaRPr>
          </a:p>
          <a:p>
            <a:pPr algn="ctr">
              <a:spcAft>
                <a:spcPts val="600"/>
              </a:spcAft>
            </a:pPr>
            <a:r>
              <a:rPr lang="es-ES" sz="4800" b="1" dirty="0" smtClean="0">
                <a:solidFill>
                  <a:srgbClr val="FF9900"/>
                </a:solidFill>
                <a:latin typeface="Arial"/>
                <a:cs typeface="Arial"/>
              </a:rPr>
              <a:t>-7.4%</a:t>
            </a:r>
            <a:r>
              <a:rPr lang="es-ES" sz="2000" b="1" dirty="0" smtClean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lang="es-ES" sz="2000" b="1" dirty="0" err="1" smtClean="0">
                <a:solidFill>
                  <a:srgbClr val="FF9900"/>
                </a:solidFill>
                <a:latin typeface="Arial"/>
                <a:cs typeface="Arial"/>
              </a:rPr>
              <a:t>from</a:t>
            </a:r>
            <a:r>
              <a:rPr lang="es-ES" sz="2000" b="1" dirty="0" smtClean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lang="es-ES" sz="2000" b="1" dirty="0" err="1" smtClean="0">
                <a:solidFill>
                  <a:srgbClr val="FF9900"/>
                </a:solidFill>
                <a:latin typeface="Arial"/>
                <a:cs typeface="Arial"/>
              </a:rPr>
              <a:t>present</a:t>
            </a:r>
            <a:r>
              <a:rPr lang="es-ES" sz="2000" b="1" dirty="0" smtClean="0">
                <a:solidFill>
                  <a:srgbClr val="FF9900"/>
                </a:solidFill>
                <a:latin typeface="Arial"/>
                <a:cs typeface="Arial"/>
              </a:rPr>
              <a:t> to 2030</a:t>
            </a:r>
            <a:endParaRPr lang="en-GB" sz="2000" b="1" dirty="0" smtClean="0">
              <a:solidFill>
                <a:srgbClr val="FF9900"/>
              </a:solidFill>
              <a:latin typeface="Arial"/>
              <a:cs typeface="Arial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97744" y="502240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s-ES" sz="2500" b="1" i="1" dirty="0" err="1" smtClean="0">
                <a:solidFill>
                  <a:schemeClr val="tx1"/>
                </a:solidFill>
                <a:latin typeface="Arial"/>
                <a:cs typeface="Arial"/>
              </a:rPr>
              <a:t>Highlights</a:t>
            </a:r>
            <a:r>
              <a:rPr lang="es-ES" sz="2500" b="1" i="1" dirty="0" smtClean="0">
                <a:solidFill>
                  <a:schemeClr val="tx1"/>
                </a:solidFill>
                <a:latin typeface="Arial"/>
                <a:cs typeface="Arial"/>
              </a:rPr>
              <a:t>:</a:t>
            </a:r>
            <a:endParaRPr lang="en-GB" sz="2500" b="1" i="1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6807200" y="2387600"/>
            <a:ext cx="4800600" cy="3162300"/>
            <a:chOff x="7543801" y="1874838"/>
            <a:chExt cx="5460999" cy="42291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173"/>
            <a:stretch/>
          </p:blipFill>
          <p:spPr bwMode="auto">
            <a:xfrm>
              <a:off x="7543801" y="1874838"/>
              <a:ext cx="1574800" cy="422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59"/>
            <a:stretch/>
          </p:blipFill>
          <p:spPr bwMode="auto">
            <a:xfrm>
              <a:off x="9115425" y="1874838"/>
              <a:ext cx="3889375" cy="422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20" t="91405" r="77210"/>
            <a:stretch/>
          </p:blipFill>
          <p:spPr bwMode="auto">
            <a:xfrm>
              <a:off x="8966201" y="5727700"/>
              <a:ext cx="1231900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559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Offshore </a:t>
            </a:r>
            <a:r>
              <a:rPr lang="es-ES" dirty="0" err="1"/>
              <a:t>wind</a:t>
            </a:r>
            <a:r>
              <a:rPr lang="es-ES" dirty="0"/>
              <a:t> </a:t>
            </a:r>
            <a:r>
              <a:rPr lang="es-ES" dirty="0" err="1"/>
              <a:t>innovation</a:t>
            </a:r>
            <a:r>
              <a:rPr lang="es-ES" dirty="0"/>
              <a:t> to 2030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0B78-2767-4B9A-91AE-E4DE4DC6EC23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>
          <a:xfrm>
            <a:off x="1082674" y="1594594"/>
            <a:ext cx="11828438" cy="863600"/>
          </a:xfrm>
        </p:spPr>
        <p:txBody>
          <a:bodyPr/>
          <a:lstStyle/>
          <a:p>
            <a:r>
              <a:rPr lang="es-ES" dirty="0" smtClean="0"/>
              <a:t>2.4 </a:t>
            </a:r>
            <a:r>
              <a:rPr lang="es-ES" dirty="0" err="1" smtClean="0"/>
              <a:t>Impact</a:t>
            </a:r>
            <a:r>
              <a:rPr lang="es-ES" dirty="0" smtClean="0"/>
              <a:t> of </a:t>
            </a:r>
            <a:r>
              <a:rPr lang="es-ES" dirty="0" err="1" smtClean="0"/>
              <a:t>innovation</a:t>
            </a:r>
            <a:r>
              <a:rPr lang="es-ES" dirty="0" smtClean="0"/>
              <a:t> in </a:t>
            </a:r>
            <a:r>
              <a:rPr lang="es-ES" dirty="0" err="1" smtClean="0"/>
              <a:t>plant</a:t>
            </a:r>
            <a:r>
              <a:rPr lang="es-ES" dirty="0" smtClean="0"/>
              <a:t> </a:t>
            </a:r>
            <a:r>
              <a:rPr lang="es-ES" dirty="0" err="1" smtClean="0"/>
              <a:t>development</a:t>
            </a:r>
            <a:endParaRPr lang="en-GB" dirty="0"/>
          </a:p>
        </p:txBody>
      </p:sp>
      <p:pic>
        <p:nvPicPr>
          <p:cNvPr id="6" name="Picture 17" descr="BVG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30592" y="557907"/>
            <a:ext cx="2187398" cy="432048"/>
          </a:xfrm>
          <a:prstGeom prst="rect">
            <a:avLst/>
          </a:prstGeom>
        </p:spPr>
      </p:pic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40644"/>
              </p:ext>
            </p:extLst>
          </p:nvPr>
        </p:nvGraphicFramePr>
        <p:xfrm>
          <a:off x="669752" y="5598467"/>
          <a:ext cx="11809312" cy="3528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/>
                <a:gridCol w="5904656"/>
              </a:tblGrid>
              <a:tr h="1008112">
                <a:tc>
                  <a:txBody>
                    <a:bodyPr/>
                    <a:lstStyle/>
                    <a:p>
                      <a:r>
                        <a:rPr lang="en-GB" dirty="0" smtClean="0"/>
                        <a:t>Array layout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Greater</a:t>
                      </a:r>
                      <a:r>
                        <a:rPr lang="en-GB" baseline="0" dirty="0" smtClean="0"/>
                        <a:t> focus on o</a:t>
                      </a:r>
                      <a:r>
                        <a:rPr lang="en-GB" dirty="0" smtClean="0"/>
                        <a:t>ptimisation during FEED</a:t>
                      </a:r>
                      <a:endParaRPr lang="en-GB" dirty="0"/>
                    </a:p>
                  </a:txBody>
                  <a:tcPr/>
                </a:tc>
              </a:tr>
              <a:tr h="2520280">
                <a:tc>
                  <a:txBody>
                    <a:bodyPr/>
                    <a:lstStyle/>
                    <a:p>
                      <a:r>
                        <a:rPr lang="en-GB" dirty="0" smtClean="0"/>
                        <a:t>Decreased LCOE</a:t>
                      </a:r>
                      <a:r>
                        <a:rPr lang="en-GB" baseline="0" dirty="0" smtClean="0"/>
                        <a:t> through multi-variable optimisation of array layout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Improved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decision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making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through</a:t>
                      </a:r>
                      <a:r>
                        <a:rPr lang="es-ES" baseline="0" dirty="0" smtClean="0"/>
                        <a:t> more </a:t>
                      </a:r>
                      <a:r>
                        <a:rPr lang="es-ES" baseline="0" dirty="0" err="1" smtClean="0"/>
                        <a:t>detailed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design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2779688" y="279015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>
              <a:spcAft>
                <a:spcPts val="600"/>
              </a:spcAft>
            </a:pPr>
            <a:r>
              <a:rPr lang="es-ES" sz="4800" b="1" dirty="0" smtClean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lang="es-ES" sz="36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Arial"/>
                <a:cs typeface="Arial"/>
              </a:rPr>
              <a:t>innovations</a:t>
            </a:r>
            <a:endParaRPr lang="es-ES" sz="20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>
              <a:spcAft>
                <a:spcPts val="600"/>
              </a:spcAft>
            </a:pPr>
            <a:endParaRPr lang="es-ES" sz="20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algn="ctr">
              <a:spcAft>
                <a:spcPts val="600"/>
              </a:spcAft>
            </a:pPr>
            <a:r>
              <a:rPr lang="es-ES" sz="4800" b="1" dirty="0" smtClean="0">
                <a:solidFill>
                  <a:srgbClr val="FF0000"/>
                </a:solidFill>
                <a:latin typeface="Arial"/>
                <a:cs typeface="Arial"/>
              </a:rPr>
              <a:t>-3.1%</a:t>
            </a:r>
            <a:r>
              <a:rPr lang="es-ES" sz="44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Arial"/>
                <a:cs typeface="Arial"/>
              </a:rPr>
              <a:t>from</a:t>
            </a:r>
            <a:r>
              <a:rPr lang="es-ES" sz="20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Arial"/>
                <a:cs typeface="Arial"/>
              </a:rPr>
              <a:t>present</a:t>
            </a:r>
            <a:r>
              <a:rPr lang="es-ES" sz="2000" b="1" dirty="0" smtClean="0">
                <a:solidFill>
                  <a:srgbClr val="FF0000"/>
                </a:solidFill>
                <a:latin typeface="Arial"/>
                <a:cs typeface="Arial"/>
              </a:rPr>
              <a:t> to 2030</a:t>
            </a:r>
            <a:endParaRPr lang="en-GB" sz="2000" b="1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97744" y="502240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s-ES" sz="2500" b="1" i="1" dirty="0" err="1" smtClean="0">
                <a:solidFill>
                  <a:schemeClr val="tx1"/>
                </a:solidFill>
                <a:latin typeface="Arial"/>
                <a:cs typeface="Arial"/>
              </a:rPr>
              <a:t>Highlights</a:t>
            </a:r>
            <a:r>
              <a:rPr lang="es-ES" sz="2500" b="1" i="1" dirty="0" smtClean="0">
                <a:solidFill>
                  <a:schemeClr val="tx1"/>
                </a:solidFill>
                <a:latin typeface="Arial"/>
                <a:cs typeface="Arial"/>
              </a:rPr>
              <a:t>:</a:t>
            </a:r>
            <a:endParaRPr lang="en-GB" sz="2500" b="1" i="1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6997700" y="2425700"/>
            <a:ext cx="4483100" cy="3149600"/>
            <a:chOff x="7175872" y="2502123"/>
            <a:chExt cx="5558259" cy="436155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21"/>
            <a:stretch/>
          </p:blipFill>
          <p:spPr bwMode="auto">
            <a:xfrm>
              <a:off x="8793956" y="2502123"/>
              <a:ext cx="3940175" cy="435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65" t="87908" r="76812"/>
            <a:stretch/>
          </p:blipFill>
          <p:spPr bwMode="auto">
            <a:xfrm>
              <a:off x="8545140" y="6337299"/>
              <a:ext cx="1498600" cy="526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942"/>
            <a:stretch/>
          </p:blipFill>
          <p:spPr bwMode="auto">
            <a:xfrm>
              <a:off x="7175872" y="2502123"/>
              <a:ext cx="1621060" cy="435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559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Offshore </a:t>
            </a:r>
            <a:r>
              <a:rPr lang="es-ES" dirty="0" err="1"/>
              <a:t>wind</a:t>
            </a:r>
            <a:r>
              <a:rPr lang="es-ES" dirty="0"/>
              <a:t> </a:t>
            </a:r>
            <a:r>
              <a:rPr lang="es-ES" dirty="0" err="1"/>
              <a:t>innovation</a:t>
            </a:r>
            <a:r>
              <a:rPr lang="es-ES" dirty="0"/>
              <a:t> to 2030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0B78-2767-4B9A-91AE-E4DE4DC6EC23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>
          <a:xfrm>
            <a:off x="1082674" y="1594594"/>
            <a:ext cx="11828438" cy="863600"/>
          </a:xfrm>
        </p:spPr>
        <p:txBody>
          <a:bodyPr/>
          <a:lstStyle/>
          <a:p>
            <a:r>
              <a:rPr lang="es-ES" dirty="0" smtClean="0"/>
              <a:t>2.5 </a:t>
            </a:r>
            <a:r>
              <a:rPr lang="es-ES" dirty="0" err="1" smtClean="0"/>
              <a:t>Impact</a:t>
            </a:r>
            <a:r>
              <a:rPr lang="es-ES" dirty="0" smtClean="0"/>
              <a:t> of </a:t>
            </a:r>
            <a:r>
              <a:rPr lang="es-ES" dirty="0" err="1" smtClean="0"/>
              <a:t>innovation</a:t>
            </a:r>
            <a:r>
              <a:rPr lang="es-ES" dirty="0" smtClean="0"/>
              <a:t> in </a:t>
            </a:r>
            <a:r>
              <a:rPr lang="es-ES" dirty="0" err="1" smtClean="0"/>
              <a:t>BoP</a:t>
            </a:r>
            <a:endParaRPr lang="en-GB" dirty="0"/>
          </a:p>
        </p:txBody>
      </p:sp>
      <p:pic>
        <p:nvPicPr>
          <p:cNvPr id="6" name="Picture 17" descr="BVG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30592" y="557907"/>
            <a:ext cx="2187398" cy="432048"/>
          </a:xfrm>
          <a:prstGeom prst="rect">
            <a:avLst/>
          </a:prstGeom>
        </p:spPr>
      </p:pic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032168"/>
              </p:ext>
            </p:extLst>
          </p:nvPr>
        </p:nvGraphicFramePr>
        <p:xfrm>
          <a:off x="669752" y="5598467"/>
          <a:ext cx="11809312" cy="3528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/>
                <a:gridCol w="5904656"/>
              </a:tblGrid>
              <a:tr h="1008112">
                <a:tc>
                  <a:txBody>
                    <a:bodyPr/>
                    <a:lstStyle/>
                    <a:p>
                      <a:r>
                        <a:rPr lang="en-GB" dirty="0" smtClean="0"/>
                        <a:t>Improvement in support structure design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Improvement in jacket manufacturing</a:t>
                      </a:r>
                      <a:endParaRPr lang="en-GB" dirty="0"/>
                    </a:p>
                  </a:txBody>
                  <a:tcPr/>
                </a:tc>
              </a:tr>
              <a:tr h="2520280">
                <a:tc>
                  <a:txBody>
                    <a:bodyPr/>
                    <a:lstStyle/>
                    <a:p>
                      <a:r>
                        <a:rPr lang="en-GB" dirty="0" smtClean="0"/>
                        <a:t>For all foundation types, design</a:t>
                      </a:r>
                      <a:r>
                        <a:rPr lang="en-GB" baseline="0" dirty="0" smtClean="0"/>
                        <a:t> can reduce cost.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For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jacket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support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structures</a:t>
                      </a:r>
                      <a:r>
                        <a:rPr lang="es-ES" baseline="0" dirty="0" smtClean="0"/>
                        <a:t> in particular, </a:t>
                      </a:r>
                      <a:r>
                        <a:rPr lang="es-ES" baseline="0" dirty="0" err="1" smtClean="0"/>
                        <a:t>innovation</a:t>
                      </a:r>
                      <a:r>
                        <a:rPr lang="es-ES" baseline="0" dirty="0" smtClean="0"/>
                        <a:t> in </a:t>
                      </a:r>
                      <a:r>
                        <a:rPr lang="es-ES" baseline="0" dirty="0" err="1" smtClean="0"/>
                        <a:t>manufacturing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for</a:t>
                      </a:r>
                      <a:r>
                        <a:rPr lang="es-ES" baseline="0" dirty="0" smtClean="0"/>
                        <a:t> modular and pre-</a:t>
                      </a:r>
                      <a:r>
                        <a:rPr lang="es-ES" baseline="0" dirty="0" err="1" smtClean="0"/>
                        <a:t>fabricated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construction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is</a:t>
                      </a:r>
                      <a:r>
                        <a:rPr lang="es-ES" baseline="0" dirty="0" smtClean="0"/>
                        <a:t> vital.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2779688" y="279015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>
              <a:spcAft>
                <a:spcPts val="600"/>
              </a:spcAft>
            </a:pPr>
            <a:r>
              <a:rPr lang="es-ES" sz="4800" b="1" dirty="0" smtClean="0">
                <a:solidFill>
                  <a:schemeClr val="accent1"/>
                </a:solidFill>
                <a:latin typeface="Arial"/>
                <a:cs typeface="Arial"/>
              </a:rPr>
              <a:t>8</a:t>
            </a:r>
            <a:r>
              <a:rPr lang="es-ES" sz="3600" b="1" dirty="0" smtClean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es-ES" sz="2000" b="1" dirty="0" err="1" smtClean="0">
                <a:solidFill>
                  <a:schemeClr val="accent1"/>
                </a:solidFill>
                <a:latin typeface="Arial"/>
                <a:cs typeface="Arial"/>
              </a:rPr>
              <a:t>innovations</a:t>
            </a:r>
            <a:endParaRPr lang="es-ES" sz="2000" b="1" dirty="0" smtClean="0">
              <a:solidFill>
                <a:schemeClr val="accent1"/>
              </a:solidFill>
              <a:latin typeface="Arial"/>
              <a:cs typeface="Arial"/>
            </a:endParaRPr>
          </a:p>
          <a:p>
            <a:pPr algn="ctr">
              <a:spcAft>
                <a:spcPts val="600"/>
              </a:spcAft>
            </a:pPr>
            <a:endParaRPr lang="es-ES" sz="2000" b="1" dirty="0">
              <a:solidFill>
                <a:schemeClr val="accent1"/>
              </a:solidFill>
              <a:latin typeface="Arial"/>
              <a:cs typeface="Arial"/>
            </a:endParaRPr>
          </a:p>
          <a:p>
            <a:pPr algn="ctr">
              <a:spcAft>
                <a:spcPts val="600"/>
              </a:spcAft>
            </a:pPr>
            <a:r>
              <a:rPr lang="es-ES" sz="4800" b="1" dirty="0" smtClean="0">
                <a:solidFill>
                  <a:schemeClr val="accent1"/>
                </a:solidFill>
                <a:latin typeface="Arial"/>
                <a:cs typeface="Arial"/>
              </a:rPr>
              <a:t>-3.8%</a:t>
            </a:r>
            <a:r>
              <a:rPr lang="es-ES" sz="4400" b="1" dirty="0" smtClean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es-ES" sz="2000" b="1" dirty="0" err="1" smtClean="0">
                <a:solidFill>
                  <a:schemeClr val="accent1"/>
                </a:solidFill>
                <a:latin typeface="Arial"/>
                <a:cs typeface="Arial"/>
              </a:rPr>
              <a:t>from</a:t>
            </a:r>
            <a:r>
              <a:rPr lang="es-ES" sz="2000" b="1" dirty="0" smtClean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es-ES" sz="2000" b="1" dirty="0" err="1" smtClean="0">
                <a:solidFill>
                  <a:schemeClr val="accent1"/>
                </a:solidFill>
                <a:latin typeface="Arial"/>
                <a:cs typeface="Arial"/>
              </a:rPr>
              <a:t>present</a:t>
            </a:r>
            <a:r>
              <a:rPr lang="es-ES" sz="2000" b="1" dirty="0" smtClean="0">
                <a:solidFill>
                  <a:schemeClr val="accent1"/>
                </a:solidFill>
                <a:latin typeface="Arial"/>
                <a:cs typeface="Arial"/>
              </a:rPr>
              <a:t> to 2030</a:t>
            </a:r>
            <a:endParaRPr lang="en-GB" sz="2000" b="1" dirty="0" smtClean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97744" y="502240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s-ES" sz="2500" b="1" i="1" dirty="0" err="1" smtClean="0">
                <a:solidFill>
                  <a:schemeClr val="tx1"/>
                </a:solidFill>
                <a:latin typeface="Arial"/>
                <a:cs typeface="Arial"/>
              </a:rPr>
              <a:t>Highlights</a:t>
            </a:r>
            <a:r>
              <a:rPr lang="es-ES" sz="2500" b="1" i="1" dirty="0" smtClean="0">
                <a:solidFill>
                  <a:schemeClr val="tx1"/>
                </a:solidFill>
                <a:latin typeface="Arial"/>
                <a:cs typeface="Arial"/>
              </a:rPr>
              <a:t>:</a:t>
            </a:r>
            <a:endParaRPr lang="en-GB" sz="2500" b="1" i="1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7112000" y="2387600"/>
            <a:ext cx="4533900" cy="3136900"/>
            <a:chOff x="9131300" y="2644775"/>
            <a:chExt cx="5422900" cy="446722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11"/>
            <a:stretch/>
          </p:blipFill>
          <p:spPr bwMode="auto">
            <a:xfrm>
              <a:off x="10655300" y="2644775"/>
              <a:ext cx="3898900" cy="446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267"/>
            <a:stretch/>
          </p:blipFill>
          <p:spPr bwMode="auto">
            <a:xfrm>
              <a:off x="9131300" y="2644775"/>
              <a:ext cx="1562100" cy="446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62" t="90050" r="76701"/>
            <a:stretch/>
          </p:blipFill>
          <p:spPr bwMode="auto">
            <a:xfrm>
              <a:off x="10502900" y="6654800"/>
              <a:ext cx="1358900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7376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Offshore </a:t>
            </a:r>
            <a:r>
              <a:rPr lang="es-ES" dirty="0" err="1"/>
              <a:t>wind</a:t>
            </a:r>
            <a:r>
              <a:rPr lang="es-ES" dirty="0"/>
              <a:t> </a:t>
            </a:r>
            <a:r>
              <a:rPr lang="es-ES" dirty="0" err="1"/>
              <a:t>innovation</a:t>
            </a:r>
            <a:r>
              <a:rPr lang="es-ES" dirty="0"/>
              <a:t> to 2030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0B78-2767-4B9A-91AE-E4DE4DC6EC23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>
          <a:xfrm>
            <a:off x="1082674" y="1594594"/>
            <a:ext cx="11828438" cy="863600"/>
          </a:xfrm>
        </p:spPr>
        <p:txBody>
          <a:bodyPr/>
          <a:lstStyle/>
          <a:p>
            <a:r>
              <a:rPr lang="es-ES" dirty="0" smtClean="0"/>
              <a:t>2.6 </a:t>
            </a:r>
            <a:r>
              <a:rPr lang="es-ES" dirty="0" err="1" smtClean="0"/>
              <a:t>Impact</a:t>
            </a:r>
            <a:r>
              <a:rPr lang="es-ES" dirty="0" smtClean="0"/>
              <a:t> of </a:t>
            </a:r>
            <a:r>
              <a:rPr lang="es-ES" dirty="0" err="1" smtClean="0"/>
              <a:t>innovation</a:t>
            </a:r>
            <a:r>
              <a:rPr lang="es-ES" dirty="0" smtClean="0"/>
              <a:t> in </a:t>
            </a:r>
            <a:r>
              <a:rPr lang="es-ES" dirty="0" err="1" smtClean="0"/>
              <a:t>construction</a:t>
            </a:r>
            <a:endParaRPr lang="en-GB" dirty="0"/>
          </a:p>
        </p:txBody>
      </p:sp>
      <p:pic>
        <p:nvPicPr>
          <p:cNvPr id="6" name="Picture 17" descr="BVG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30592" y="557907"/>
            <a:ext cx="2187398" cy="432048"/>
          </a:xfrm>
          <a:prstGeom prst="rect">
            <a:avLst/>
          </a:prstGeom>
        </p:spPr>
      </p:pic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032168"/>
              </p:ext>
            </p:extLst>
          </p:nvPr>
        </p:nvGraphicFramePr>
        <p:xfrm>
          <a:off x="669752" y="5598467"/>
          <a:ext cx="11809312" cy="3528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/>
                <a:gridCol w="5904656"/>
              </a:tblGrid>
              <a:tr h="1008112">
                <a:tc>
                  <a:txBody>
                    <a:bodyPr/>
                    <a:lstStyle/>
                    <a:p>
                      <a:r>
                        <a:rPr lang="en-GB" dirty="0" smtClean="0"/>
                        <a:t>Working conditions for vessels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Jacket installation</a:t>
                      </a:r>
                      <a:endParaRPr lang="en-GB" dirty="0"/>
                    </a:p>
                  </a:txBody>
                  <a:tcPr/>
                </a:tc>
              </a:tr>
              <a:tr h="2520280">
                <a:tc>
                  <a:txBody>
                    <a:bodyPr/>
                    <a:lstStyle/>
                    <a:p>
                      <a:r>
                        <a:rPr lang="en-GB" dirty="0" smtClean="0"/>
                        <a:t>Enabling vessels to work in more extreme weather conditions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Vessel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cost</a:t>
                      </a:r>
                      <a:r>
                        <a:rPr lang="es-ES" baseline="0" dirty="0" smtClean="0"/>
                        <a:t> and </a:t>
                      </a:r>
                      <a:r>
                        <a:rPr lang="es-ES" baseline="0" dirty="0" err="1" smtClean="0"/>
                        <a:t>carrying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capacity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optimised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for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jacket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installation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2779688" y="279015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>
              <a:spcAft>
                <a:spcPts val="600"/>
              </a:spcAft>
            </a:pPr>
            <a:r>
              <a:rPr lang="es-ES" sz="4800" b="1" dirty="0">
                <a:solidFill>
                  <a:schemeClr val="bg2"/>
                </a:solidFill>
                <a:latin typeface="Arial"/>
                <a:cs typeface="Arial"/>
              </a:rPr>
              <a:t>8</a:t>
            </a:r>
            <a:r>
              <a:rPr lang="es-ES" sz="3600" b="1" dirty="0" smtClean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s-ES" sz="2000" b="1" dirty="0" err="1" smtClean="0">
                <a:solidFill>
                  <a:schemeClr val="bg2"/>
                </a:solidFill>
                <a:latin typeface="Arial"/>
                <a:cs typeface="Arial"/>
              </a:rPr>
              <a:t>innovations</a:t>
            </a:r>
            <a:endParaRPr lang="es-ES" sz="2000" b="1" dirty="0" smtClean="0">
              <a:solidFill>
                <a:schemeClr val="bg2"/>
              </a:solidFill>
              <a:latin typeface="Arial"/>
              <a:cs typeface="Arial"/>
            </a:endParaRPr>
          </a:p>
          <a:p>
            <a:pPr algn="ctr">
              <a:spcAft>
                <a:spcPts val="600"/>
              </a:spcAft>
            </a:pPr>
            <a:endParaRPr lang="es-ES" sz="2000" b="1" dirty="0">
              <a:solidFill>
                <a:schemeClr val="bg2"/>
              </a:solidFill>
              <a:latin typeface="Arial"/>
              <a:cs typeface="Arial"/>
            </a:endParaRPr>
          </a:p>
          <a:p>
            <a:pPr algn="ctr">
              <a:spcAft>
                <a:spcPts val="600"/>
              </a:spcAft>
            </a:pPr>
            <a:r>
              <a:rPr lang="es-ES" sz="4800" b="1" dirty="0" smtClean="0">
                <a:solidFill>
                  <a:schemeClr val="bg2"/>
                </a:solidFill>
                <a:latin typeface="Arial"/>
                <a:cs typeface="Arial"/>
              </a:rPr>
              <a:t>-2.3%</a:t>
            </a:r>
            <a:r>
              <a:rPr lang="es-ES" sz="4400" b="1" dirty="0" smtClean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s-ES" sz="2000" b="1" dirty="0" err="1" smtClean="0">
                <a:solidFill>
                  <a:schemeClr val="bg2"/>
                </a:solidFill>
                <a:latin typeface="Arial"/>
                <a:cs typeface="Arial"/>
              </a:rPr>
              <a:t>from</a:t>
            </a:r>
            <a:r>
              <a:rPr lang="es-ES" sz="2000" b="1" dirty="0" smtClean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s-ES" sz="2000" b="1" dirty="0" err="1" smtClean="0">
                <a:solidFill>
                  <a:schemeClr val="bg2"/>
                </a:solidFill>
                <a:latin typeface="Arial"/>
                <a:cs typeface="Arial"/>
              </a:rPr>
              <a:t>present</a:t>
            </a:r>
            <a:r>
              <a:rPr lang="es-ES" sz="2000" b="1" dirty="0" smtClean="0">
                <a:solidFill>
                  <a:schemeClr val="bg2"/>
                </a:solidFill>
                <a:latin typeface="Arial"/>
                <a:cs typeface="Arial"/>
              </a:rPr>
              <a:t> to 2030</a:t>
            </a:r>
            <a:endParaRPr lang="en-GB" sz="2000" b="1" dirty="0" smtClean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97744" y="502240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s-ES" sz="2500" b="1" i="1" dirty="0" err="1" smtClean="0">
                <a:solidFill>
                  <a:schemeClr val="tx1"/>
                </a:solidFill>
                <a:latin typeface="Arial"/>
                <a:cs typeface="Arial"/>
              </a:rPr>
              <a:t>Highlights</a:t>
            </a:r>
            <a:r>
              <a:rPr lang="es-ES" sz="2500" b="1" i="1" dirty="0" smtClean="0">
                <a:solidFill>
                  <a:schemeClr val="tx1"/>
                </a:solidFill>
                <a:latin typeface="Arial"/>
                <a:cs typeface="Arial"/>
              </a:rPr>
              <a:t>:</a:t>
            </a:r>
            <a:endParaRPr lang="en-GB" sz="2500" b="1" i="1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7353301" y="2341563"/>
            <a:ext cx="4279899" cy="3221037"/>
            <a:chOff x="9105901" y="2659063"/>
            <a:chExt cx="5419724" cy="4451349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68"/>
            <a:stretch/>
          </p:blipFill>
          <p:spPr bwMode="auto">
            <a:xfrm>
              <a:off x="10642600" y="2659063"/>
              <a:ext cx="3883025" cy="443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246"/>
            <a:stretch/>
          </p:blipFill>
          <p:spPr bwMode="auto">
            <a:xfrm>
              <a:off x="9105901" y="2659063"/>
              <a:ext cx="1562100" cy="443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89" t="90879" r="77268"/>
            <a:stretch/>
          </p:blipFill>
          <p:spPr bwMode="auto">
            <a:xfrm>
              <a:off x="10401301" y="6705600"/>
              <a:ext cx="1270000" cy="404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7376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Offshore </a:t>
            </a:r>
            <a:r>
              <a:rPr lang="es-ES" dirty="0" err="1"/>
              <a:t>wind</a:t>
            </a:r>
            <a:r>
              <a:rPr lang="es-ES" dirty="0"/>
              <a:t> </a:t>
            </a:r>
            <a:r>
              <a:rPr lang="es-ES" dirty="0" err="1"/>
              <a:t>innovation</a:t>
            </a:r>
            <a:r>
              <a:rPr lang="es-ES" dirty="0"/>
              <a:t> to 2030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0B78-2767-4B9A-91AE-E4DE4DC6EC23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>
          <a:xfrm>
            <a:off x="1082674" y="1594594"/>
            <a:ext cx="11828438" cy="863600"/>
          </a:xfrm>
        </p:spPr>
        <p:txBody>
          <a:bodyPr/>
          <a:lstStyle/>
          <a:p>
            <a:r>
              <a:rPr lang="es-ES" dirty="0" smtClean="0"/>
              <a:t>2.7 </a:t>
            </a:r>
            <a:r>
              <a:rPr lang="es-ES" dirty="0" err="1" smtClean="0"/>
              <a:t>Impact</a:t>
            </a:r>
            <a:r>
              <a:rPr lang="es-ES" dirty="0" smtClean="0"/>
              <a:t> of </a:t>
            </a:r>
            <a:r>
              <a:rPr lang="es-ES" dirty="0" err="1" smtClean="0"/>
              <a:t>innovation</a:t>
            </a:r>
            <a:r>
              <a:rPr lang="es-ES" dirty="0" smtClean="0"/>
              <a:t> in OMS</a:t>
            </a:r>
            <a:endParaRPr lang="en-GB" dirty="0"/>
          </a:p>
        </p:txBody>
      </p:sp>
      <p:pic>
        <p:nvPicPr>
          <p:cNvPr id="6" name="Picture 17" descr="BVG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30592" y="557907"/>
            <a:ext cx="2187398" cy="432048"/>
          </a:xfrm>
          <a:prstGeom prst="rect">
            <a:avLst/>
          </a:prstGeom>
        </p:spPr>
      </p:pic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032168"/>
              </p:ext>
            </p:extLst>
          </p:nvPr>
        </p:nvGraphicFramePr>
        <p:xfrm>
          <a:off x="669752" y="5598467"/>
          <a:ext cx="11809312" cy="3528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/>
                <a:gridCol w="5904656"/>
              </a:tblGrid>
              <a:tr h="1008112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Personnel access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Condition</a:t>
                      </a:r>
                      <a:r>
                        <a:rPr lang="en-GB" baseline="0" dirty="0" smtClean="0"/>
                        <a:t> based maintenance</a:t>
                      </a:r>
                      <a:endParaRPr lang="en-GB" dirty="0"/>
                    </a:p>
                  </a:txBody>
                  <a:tcPr/>
                </a:tc>
              </a:tr>
              <a:tr h="2520280">
                <a:tc>
                  <a:txBody>
                    <a:bodyPr/>
                    <a:lstStyle/>
                    <a:p>
                      <a:r>
                        <a:rPr lang="en-GB" dirty="0" smtClean="0"/>
                        <a:t>Improved</a:t>
                      </a:r>
                      <a:r>
                        <a:rPr lang="en-GB" baseline="0" dirty="0" smtClean="0"/>
                        <a:t> personnel access through far from shore techniques, walkways, lifting pods and transfer vessels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Focus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maintenance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where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it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is</a:t>
                      </a:r>
                      <a:r>
                        <a:rPr lang="es-ES" baseline="0" dirty="0" smtClean="0"/>
                        <a:t> of </a:t>
                      </a:r>
                      <a:r>
                        <a:rPr lang="es-ES" baseline="0" dirty="0" err="1" smtClean="0"/>
                        <a:t>most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benefit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2779688" y="279015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>
              <a:spcAft>
                <a:spcPts val="600"/>
              </a:spcAft>
            </a:pPr>
            <a:r>
              <a:rPr lang="es-E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9</a:t>
            </a:r>
            <a:r>
              <a:rPr 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innovations</a:t>
            </a:r>
            <a:endParaRPr lang="es-ES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algn="ctr">
              <a:spcAft>
                <a:spcPts val="600"/>
              </a:spcAft>
            </a:pPr>
            <a:endParaRPr lang="es-ES" sz="2000" b="1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algn="ctr">
              <a:spcAft>
                <a:spcPts val="600"/>
              </a:spcAft>
            </a:pPr>
            <a:r>
              <a:rPr lang="es-E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-4%</a:t>
            </a:r>
            <a:r>
              <a:rPr lang="es-E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from</a:t>
            </a:r>
            <a:r>
              <a:rPr lang="es-E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present</a:t>
            </a:r>
            <a:r>
              <a:rPr lang="es-E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to 2030</a:t>
            </a:r>
            <a:endParaRPr lang="en-GB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97744" y="502240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s-ES" sz="2500" b="1" i="1" dirty="0" err="1" smtClean="0">
                <a:solidFill>
                  <a:schemeClr val="tx1"/>
                </a:solidFill>
                <a:latin typeface="Arial"/>
                <a:cs typeface="Arial"/>
              </a:rPr>
              <a:t>Highlights</a:t>
            </a:r>
            <a:r>
              <a:rPr lang="es-ES" sz="2500" b="1" i="1" dirty="0" smtClean="0">
                <a:solidFill>
                  <a:schemeClr val="tx1"/>
                </a:solidFill>
                <a:latin typeface="Arial"/>
                <a:cs typeface="Arial"/>
              </a:rPr>
              <a:t>:</a:t>
            </a:r>
            <a:endParaRPr lang="en-GB" sz="2500" b="1" i="1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7366001" y="2337822"/>
            <a:ext cx="4292599" cy="3173978"/>
            <a:chOff x="9448801" y="2439422"/>
            <a:chExt cx="5076824" cy="5263128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88"/>
            <a:stretch/>
          </p:blipFill>
          <p:spPr bwMode="auto">
            <a:xfrm>
              <a:off x="10896600" y="2439422"/>
              <a:ext cx="3629025" cy="5263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303"/>
            <a:stretch/>
          </p:blipFill>
          <p:spPr bwMode="auto">
            <a:xfrm>
              <a:off x="9448801" y="2439422"/>
              <a:ext cx="1447800" cy="5263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75" t="91675" r="76730"/>
            <a:stretch/>
          </p:blipFill>
          <p:spPr bwMode="auto">
            <a:xfrm>
              <a:off x="10668001" y="7264400"/>
              <a:ext cx="1244600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7376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Offshore </a:t>
            </a:r>
            <a:r>
              <a:rPr lang="es-ES" dirty="0" err="1"/>
              <a:t>wind</a:t>
            </a:r>
            <a:r>
              <a:rPr lang="es-ES" dirty="0"/>
              <a:t> </a:t>
            </a:r>
            <a:r>
              <a:rPr lang="es-ES" dirty="0" err="1"/>
              <a:t>innovation</a:t>
            </a:r>
            <a:r>
              <a:rPr lang="es-ES" dirty="0"/>
              <a:t> to 2030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0B78-2767-4B9A-91AE-E4DE4DC6EC23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>
          <a:xfrm>
            <a:off x="1082675" y="1566019"/>
            <a:ext cx="11304588" cy="863600"/>
          </a:xfrm>
        </p:spPr>
        <p:txBody>
          <a:bodyPr/>
          <a:lstStyle/>
          <a:p>
            <a:r>
              <a:rPr lang="es-ES" dirty="0" smtClean="0"/>
              <a:t>3.1 </a:t>
            </a:r>
            <a:r>
              <a:rPr lang="es-ES" dirty="0" err="1" smtClean="0"/>
              <a:t>Summary</a:t>
            </a:r>
            <a:r>
              <a:rPr lang="es-ES" dirty="0" smtClean="0"/>
              <a:t> &amp; </a:t>
            </a:r>
            <a:r>
              <a:rPr lang="es-ES" dirty="0" err="1" smtClean="0"/>
              <a:t>conclusions</a:t>
            </a:r>
            <a:endParaRPr lang="en-GB" dirty="0"/>
          </a:p>
        </p:txBody>
      </p:sp>
      <p:pic>
        <p:nvPicPr>
          <p:cNvPr id="6" name="Picture 17" descr="BVG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30592" y="557907"/>
            <a:ext cx="2187398" cy="432048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525736" y="3510235"/>
            <a:ext cx="576064" cy="11521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1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173808" y="3510235"/>
            <a:ext cx="4248472" cy="100027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s-ES" sz="1800" u="sng" dirty="0" err="1" smtClean="0">
                <a:solidFill>
                  <a:schemeClr val="tx1"/>
                </a:solidFill>
                <a:latin typeface="Arial"/>
                <a:cs typeface="Arial"/>
              </a:rPr>
              <a:t>Inherited</a:t>
            </a:r>
            <a:endParaRPr lang="es-ES" sz="1800" u="sng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s-ES" sz="1800" dirty="0" err="1" smtClean="0">
                <a:solidFill>
                  <a:schemeClr val="tx1"/>
                </a:solidFill>
                <a:latin typeface="Arial"/>
                <a:cs typeface="Arial"/>
              </a:rPr>
              <a:t>Cost</a:t>
            </a:r>
            <a:r>
              <a:rPr lang="es-ES" sz="18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/>
                <a:cs typeface="Arial"/>
              </a:rPr>
              <a:t>reduction</a:t>
            </a:r>
            <a:r>
              <a:rPr lang="es-ES" sz="18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/>
                <a:cs typeface="Arial"/>
              </a:rPr>
              <a:t>coming</a:t>
            </a:r>
            <a:r>
              <a:rPr lang="es-ES" sz="18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/>
                <a:cs typeface="Arial"/>
              </a:rPr>
              <a:t>from</a:t>
            </a:r>
            <a:r>
              <a:rPr lang="es-ES" sz="18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/>
                <a:cs typeface="Arial"/>
              </a:rPr>
              <a:t>innovation</a:t>
            </a:r>
            <a:r>
              <a:rPr lang="es-ES" sz="18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/>
                <a:cs typeface="Arial"/>
              </a:rPr>
              <a:t>developped</a:t>
            </a:r>
            <a:r>
              <a:rPr lang="es-ES" sz="18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/>
                <a:cs typeface="Arial"/>
              </a:rPr>
              <a:t>on</a:t>
            </a:r>
            <a:r>
              <a:rPr lang="es-ES" sz="18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/>
                <a:cs typeface="Arial"/>
              </a:rPr>
              <a:t>previous</a:t>
            </a:r>
            <a:r>
              <a:rPr lang="es-ES" sz="1800" dirty="0" smtClean="0">
                <a:solidFill>
                  <a:schemeClr val="tx1"/>
                </a:solidFill>
                <a:latin typeface="Arial"/>
                <a:cs typeface="Arial"/>
              </a:rPr>
              <a:t> WTG series </a:t>
            </a:r>
            <a:endParaRPr lang="en-GB" sz="18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494288" y="279015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endParaRPr lang="en-GB" sz="25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2280" y="3510235"/>
            <a:ext cx="6264696" cy="405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5631875" y="301336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s-ES" sz="1800" b="1" u="sng" dirty="0" err="1" smtClean="0">
                <a:latin typeface="Arial"/>
                <a:cs typeface="Arial"/>
              </a:rPr>
              <a:t>Comparison</a:t>
            </a:r>
            <a:r>
              <a:rPr lang="es-ES" sz="1800" b="1" u="sng" dirty="0" smtClean="0">
                <a:latin typeface="Arial"/>
                <a:cs typeface="Arial"/>
              </a:rPr>
              <a:t> to WF </a:t>
            </a:r>
            <a:r>
              <a:rPr lang="es-ES" sz="1800" b="1" u="sng" dirty="0" err="1" smtClean="0">
                <a:latin typeface="Arial"/>
                <a:cs typeface="Arial"/>
              </a:rPr>
              <a:t>with</a:t>
            </a:r>
            <a:r>
              <a:rPr lang="es-ES" sz="1800" b="1" u="sng" dirty="0" smtClean="0">
                <a:latin typeface="Arial"/>
                <a:cs typeface="Arial"/>
              </a:rPr>
              <a:t> 4 MW WTG – </a:t>
            </a:r>
            <a:r>
              <a:rPr lang="es-ES" sz="1800" b="1" u="sng" dirty="0" err="1" smtClean="0">
                <a:latin typeface="Arial"/>
                <a:cs typeface="Arial"/>
              </a:rPr>
              <a:t>site</a:t>
            </a:r>
            <a:r>
              <a:rPr lang="es-ES" sz="1800" b="1" u="sng" dirty="0" smtClean="0">
                <a:latin typeface="Arial"/>
                <a:cs typeface="Arial"/>
              </a:rPr>
              <a:t> </a:t>
            </a:r>
            <a:r>
              <a:rPr lang="es-ES" sz="1800" b="1" u="sng" dirty="0" err="1" smtClean="0">
                <a:latin typeface="Arial"/>
                <a:cs typeface="Arial"/>
              </a:rPr>
              <a:t>type</a:t>
            </a:r>
            <a:r>
              <a:rPr lang="es-ES" sz="1800" b="1" u="sng" dirty="0" smtClean="0">
                <a:latin typeface="Arial"/>
                <a:cs typeface="Arial"/>
              </a:rPr>
              <a:t> A – FID 2014</a:t>
            </a:r>
            <a:endParaRPr lang="en-GB" sz="1800" b="1" u="sng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548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Offshore </a:t>
            </a:r>
            <a:r>
              <a:rPr lang="es-ES" dirty="0" err="1"/>
              <a:t>wind</a:t>
            </a:r>
            <a:r>
              <a:rPr lang="es-ES" dirty="0"/>
              <a:t> </a:t>
            </a:r>
            <a:r>
              <a:rPr lang="es-ES" dirty="0" err="1"/>
              <a:t>innovation</a:t>
            </a:r>
            <a:r>
              <a:rPr lang="es-ES" dirty="0"/>
              <a:t> to 2030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0B78-2767-4B9A-91AE-E4DE4DC6EC23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>
          <a:xfrm>
            <a:off x="1082675" y="1566019"/>
            <a:ext cx="11304588" cy="863600"/>
          </a:xfrm>
        </p:spPr>
        <p:txBody>
          <a:bodyPr/>
          <a:lstStyle/>
          <a:p>
            <a:r>
              <a:rPr lang="es-ES" dirty="0" smtClean="0"/>
              <a:t>3.1 </a:t>
            </a:r>
            <a:r>
              <a:rPr lang="es-ES" dirty="0" err="1" smtClean="0"/>
              <a:t>Summary</a:t>
            </a:r>
            <a:r>
              <a:rPr lang="es-ES" dirty="0" smtClean="0"/>
              <a:t> &amp; </a:t>
            </a:r>
            <a:r>
              <a:rPr lang="es-ES" dirty="0" err="1" smtClean="0"/>
              <a:t>conclusions</a:t>
            </a:r>
            <a:endParaRPr lang="en-GB" dirty="0"/>
          </a:p>
        </p:txBody>
      </p:sp>
      <p:pic>
        <p:nvPicPr>
          <p:cNvPr id="6" name="Picture 17" descr="BVG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30592" y="557907"/>
            <a:ext cx="2187398" cy="432048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525736" y="3510235"/>
            <a:ext cx="576064" cy="11521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1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25736" y="4662363"/>
            <a:ext cx="576064" cy="11521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2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173808" y="3510235"/>
            <a:ext cx="4248472" cy="100027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s-ES" sz="1800" u="sng" dirty="0" err="1" smtClean="0">
                <a:solidFill>
                  <a:schemeClr val="tx1"/>
                </a:solidFill>
                <a:latin typeface="Arial"/>
                <a:cs typeface="Arial"/>
              </a:rPr>
              <a:t>Inherited</a:t>
            </a:r>
            <a:endParaRPr lang="es-ES" sz="1800" u="sng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s-ES" sz="1800" dirty="0" err="1" smtClean="0">
                <a:solidFill>
                  <a:schemeClr val="tx1"/>
                </a:solidFill>
                <a:latin typeface="Arial"/>
                <a:cs typeface="Arial"/>
              </a:rPr>
              <a:t>Cost</a:t>
            </a:r>
            <a:r>
              <a:rPr lang="es-ES" sz="18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/>
                <a:cs typeface="Arial"/>
              </a:rPr>
              <a:t>reduction</a:t>
            </a:r>
            <a:r>
              <a:rPr lang="es-ES" sz="18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/>
                <a:cs typeface="Arial"/>
              </a:rPr>
              <a:t>coming</a:t>
            </a:r>
            <a:r>
              <a:rPr lang="es-ES" sz="18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/>
                <a:cs typeface="Arial"/>
              </a:rPr>
              <a:t>from</a:t>
            </a:r>
            <a:r>
              <a:rPr lang="es-ES" sz="18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/>
                <a:cs typeface="Arial"/>
              </a:rPr>
              <a:t>innovation</a:t>
            </a:r>
            <a:r>
              <a:rPr lang="es-ES" sz="18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/>
                <a:cs typeface="Arial"/>
              </a:rPr>
              <a:t>developped</a:t>
            </a:r>
            <a:r>
              <a:rPr lang="es-ES" sz="18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/>
                <a:cs typeface="Arial"/>
              </a:rPr>
              <a:t>on</a:t>
            </a:r>
            <a:r>
              <a:rPr lang="es-ES" sz="18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/>
                <a:cs typeface="Arial"/>
              </a:rPr>
              <a:t>previous</a:t>
            </a:r>
            <a:r>
              <a:rPr lang="es-ES" sz="1800" dirty="0" smtClean="0">
                <a:solidFill>
                  <a:schemeClr val="tx1"/>
                </a:solidFill>
                <a:latin typeface="Arial"/>
                <a:cs typeface="Arial"/>
              </a:rPr>
              <a:t> WTG series </a:t>
            </a:r>
            <a:endParaRPr lang="en-GB" sz="18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173808" y="4734371"/>
            <a:ext cx="3672408" cy="100027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s-ES" sz="1800" u="sng" dirty="0" smtClean="0">
                <a:solidFill>
                  <a:schemeClr val="tx1"/>
                </a:solidFill>
                <a:latin typeface="Arial"/>
                <a:cs typeface="Arial"/>
              </a:rPr>
              <a:t>Power</a:t>
            </a:r>
          </a:p>
          <a:p>
            <a:pPr>
              <a:spcAft>
                <a:spcPts val="600"/>
              </a:spcAft>
            </a:pPr>
            <a:r>
              <a:rPr lang="es-ES" sz="1800" dirty="0" err="1" smtClean="0">
                <a:solidFill>
                  <a:schemeClr val="tx1"/>
                </a:solidFill>
                <a:latin typeface="Arial"/>
                <a:cs typeface="Arial"/>
              </a:rPr>
              <a:t>Cost</a:t>
            </a:r>
            <a:r>
              <a:rPr lang="es-ES" sz="18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/>
                <a:cs typeface="Arial"/>
              </a:rPr>
              <a:t>reduction</a:t>
            </a:r>
            <a:r>
              <a:rPr lang="es-ES" sz="18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/>
                <a:cs typeface="Arial"/>
              </a:rPr>
              <a:t>due</a:t>
            </a:r>
            <a:r>
              <a:rPr lang="es-ES" sz="1800" dirty="0" smtClean="0">
                <a:solidFill>
                  <a:schemeClr val="tx1"/>
                </a:solidFill>
                <a:latin typeface="Arial"/>
                <a:cs typeface="Arial"/>
              </a:rPr>
              <a:t> to </a:t>
            </a:r>
            <a:r>
              <a:rPr lang="es-ES" sz="1800" dirty="0" err="1" smtClean="0">
                <a:solidFill>
                  <a:schemeClr val="tx1"/>
                </a:solidFill>
                <a:latin typeface="Arial"/>
                <a:cs typeface="Arial"/>
              </a:rPr>
              <a:t>increase</a:t>
            </a:r>
            <a:r>
              <a:rPr lang="es-ES" sz="1800" dirty="0" smtClean="0">
                <a:solidFill>
                  <a:schemeClr val="tx1"/>
                </a:solidFill>
                <a:latin typeface="Arial"/>
                <a:cs typeface="Arial"/>
              </a:rPr>
              <a:t> in WTG </a:t>
            </a:r>
            <a:r>
              <a:rPr lang="es-ES" sz="1800" dirty="0" err="1" smtClean="0">
                <a:solidFill>
                  <a:schemeClr val="tx1"/>
                </a:solidFill>
                <a:latin typeface="Arial"/>
                <a:cs typeface="Arial"/>
              </a:rPr>
              <a:t>power</a:t>
            </a:r>
            <a:r>
              <a:rPr lang="es-ES" sz="1800" dirty="0" smtClean="0">
                <a:solidFill>
                  <a:schemeClr val="tx1"/>
                </a:solidFill>
                <a:latin typeface="Arial"/>
                <a:cs typeface="Arial"/>
              </a:rPr>
              <a:t> rating</a:t>
            </a:r>
            <a:endParaRPr lang="en-GB" sz="18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494288" y="279015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endParaRPr lang="en-GB" sz="25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6228" y="3504418"/>
            <a:ext cx="6342756" cy="411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CuadroTexto"/>
          <p:cNvSpPr txBox="1"/>
          <p:nvPr/>
        </p:nvSpPr>
        <p:spPr>
          <a:xfrm>
            <a:off x="5631875" y="301336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s-ES" sz="1800" b="1" u="sng" dirty="0" err="1" smtClean="0">
                <a:latin typeface="Arial"/>
                <a:cs typeface="Arial"/>
              </a:rPr>
              <a:t>Comparison</a:t>
            </a:r>
            <a:r>
              <a:rPr lang="es-ES" sz="1800" b="1" u="sng" dirty="0" smtClean="0">
                <a:latin typeface="Arial"/>
                <a:cs typeface="Arial"/>
              </a:rPr>
              <a:t> to WF </a:t>
            </a:r>
            <a:r>
              <a:rPr lang="es-ES" sz="1800" b="1" u="sng" dirty="0" err="1" smtClean="0">
                <a:latin typeface="Arial"/>
                <a:cs typeface="Arial"/>
              </a:rPr>
              <a:t>with</a:t>
            </a:r>
            <a:r>
              <a:rPr lang="es-ES" sz="1800" b="1" u="sng" dirty="0" smtClean="0">
                <a:latin typeface="Arial"/>
                <a:cs typeface="Arial"/>
              </a:rPr>
              <a:t> 4 MW WTG – </a:t>
            </a:r>
            <a:r>
              <a:rPr lang="es-ES" sz="1800" b="1" u="sng" dirty="0" err="1" smtClean="0">
                <a:latin typeface="Arial"/>
                <a:cs typeface="Arial"/>
              </a:rPr>
              <a:t>site</a:t>
            </a:r>
            <a:r>
              <a:rPr lang="es-ES" sz="1800" b="1" u="sng" dirty="0" smtClean="0">
                <a:latin typeface="Arial"/>
                <a:cs typeface="Arial"/>
              </a:rPr>
              <a:t> </a:t>
            </a:r>
            <a:r>
              <a:rPr lang="es-ES" sz="1800" b="1" u="sng" dirty="0" err="1" smtClean="0">
                <a:latin typeface="Arial"/>
                <a:cs typeface="Arial"/>
              </a:rPr>
              <a:t>type</a:t>
            </a:r>
            <a:r>
              <a:rPr lang="es-ES" sz="1800" b="1" u="sng" dirty="0" smtClean="0">
                <a:latin typeface="Arial"/>
                <a:cs typeface="Arial"/>
              </a:rPr>
              <a:t> A – FID 2014</a:t>
            </a:r>
            <a:endParaRPr lang="en-GB" sz="1800" b="1" u="sng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548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Offshore </a:t>
            </a:r>
            <a:r>
              <a:rPr lang="es-ES" dirty="0" err="1"/>
              <a:t>wind</a:t>
            </a:r>
            <a:r>
              <a:rPr lang="es-ES" dirty="0"/>
              <a:t> </a:t>
            </a:r>
            <a:r>
              <a:rPr lang="es-ES" dirty="0" err="1"/>
              <a:t>innovation</a:t>
            </a:r>
            <a:r>
              <a:rPr lang="es-ES" dirty="0"/>
              <a:t> to 2030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0B78-2767-4B9A-91AE-E4DE4DC6EC23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>
          <a:xfrm>
            <a:off x="1082675" y="1566019"/>
            <a:ext cx="11304588" cy="863600"/>
          </a:xfrm>
        </p:spPr>
        <p:txBody>
          <a:bodyPr/>
          <a:lstStyle/>
          <a:p>
            <a:r>
              <a:rPr lang="es-ES" dirty="0" smtClean="0"/>
              <a:t>3.1 </a:t>
            </a:r>
            <a:r>
              <a:rPr lang="es-ES" dirty="0" err="1" smtClean="0"/>
              <a:t>Summary</a:t>
            </a:r>
            <a:r>
              <a:rPr lang="es-ES" dirty="0" smtClean="0"/>
              <a:t> &amp; </a:t>
            </a:r>
            <a:r>
              <a:rPr lang="es-ES" dirty="0" err="1" smtClean="0"/>
              <a:t>conclusions</a:t>
            </a:r>
            <a:endParaRPr lang="en-GB" dirty="0"/>
          </a:p>
        </p:txBody>
      </p:sp>
      <p:pic>
        <p:nvPicPr>
          <p:cNvPr id="6" name="Picture 17" descr="BVG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30592" y="557907"/>
            <a:ext cx="2187398" cy="432048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525736" y="3510235"/>
            <a:ext cx="576064" cy="11521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1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25736" y="5814491"/>
            <a:ext cx="576064" cy="11521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3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25736" y="4662363"/>
            <a:ext cx="576064" cy="11521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2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173808" y="3510235"/>
            <a:ext cx="4248472" cy="100027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s-ES" sz="1800" u="sng" dirty="0" err="1" smtClean="0">
                <a:solidFill>
                  <a:schemeClr val="tx1"/>
                </a:solidFill>
                <a:latin typeface="Arial"/>
                <a:cs typeface="Arial"/>
              </a:rPr>
              <a:t>Inherited</a:t>
            </a:r>
            <a:endParaRPr lang="es-ES" sz="1800" u="sng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s-ES" sz="1800" dirty="0" err="1" smtClean="0">
                <a:solidFill>
                  <a:schemeClr val="tx1"/>
                </a:solidFill>
                <a:latin typeface="Arial"/>
                <a:cs typeface="Arial"/>
              </a:rPr>
              <a:t>Cost</a:t>
            </a:r>
            <a:r>
              <a:rPr lang="es-ES" sz="18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/>
                <a:cs typeface="Arial"/>
              </a:rPr>
              <a:t>reduction</a:t>
            </a:r>
            <a:r>
              <a:rPr lang="es-ES" sz="18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/>
                <a:cs typeface="Arial"/>
              </a:rPr>
              <a:t>coming</a:t>
            </a:r>
            <a:r>
              <a:rPr lang="es-ES" sz="18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/>
                <a:cs typeface="Arial"/>
              </a:rPr>
              <a:t>from</a:t>
            </a:r>
            <a:r>
              <a:rPr lang="es-ES" sz="18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/>
                <a:cs typeface="Arial"/>
              </a:rPr>
              <a:t>innovation</a:t>
            </a:r>
            <a:r>
              <a:rPr lang="es-ES" sz="18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/>
                <a:cs typeface="Arial"/>
              </a:rPr>
              <a:t>developped</a:t>
            </a:r>
            <a:r>
              <a:rPr lang="es-ES" sz="18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/>
                <a:cs typeface="Arial"/>
              </a:rPr>
              <a:t>on</a:t>
            </a:r>
            <a:r>
              <a:rPr lang="es-ES" sz="18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/>
                <a:cs typeface="Arial"/>
              </a:rPr>
              <a:t>previous</a:t>
            </a:r>
            <a:r>
              <a:rPr lang="es-ES" sz="1800" dirty="0" smtClean="0">
                <a:solidFill>
                  <a:schemeClr val="tx1"/>
                </a:solidFill>
                <a:latin typeface="Arial"/>
                <a:cs typeface="Arial"/>
              </a:rPr>
              <a:t> WTG series </a:t>
            </a:r>
            <a:endParaRPr lang="en-GB" sz="18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173808" y="4734371"/>
            <a:ext cx="3672408" cy="100027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s-ES" sz="1800" u="sng" dirty="0" smtClean="0">
                <a:solidFill>
                  <a:schemeClr val="tx1"/>
                </a:solidFill>
                <a:latin typeface="Arial"/>
                <a:cs typeface="Arial"/>
              </a:rPr>
              <a:t>Power</a:t>
            </a:r>
          </a:p>
          <a:p>
            <a:pPr>
              <a:spcAft>
                <a:spcPts val="600"/>
              </a:spcAft>
            </a:pPr>
            <a:r>
              <a:rPr lang="es-ES" sz="1800" dirty="0" err="1" smtClean="0">
                <a:solidFill>
                  <a:schemeClr val="tx1"/>
                </a:solidFill>
                <a:latin typeface="Arial"/>
                <a:cs typeface="Arial"/>
              </a:rPr>
              <a:t>Cost</a:t>
            </a:r>
            <a:r>
              <a:rPr lang="es-ES" sz="18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/>
                <a:cs typeface="Arial"/>
              </a:rPr>
              <a:t>reduction</a:t>
            </a:r>
            <a:r>
              <a:rPr lang="es-ES" sz="18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/>
                <a:cs typeface="Arial"/>
              </a:rPr>
              <a:t>due</a:t>
            </a:r>
            <a:r>
              <a:rPr lang="es-ES" sz="1800" dirty="0" smtClean="0">
                <a:solidFill>
                  <a:schemeClr val="tx1"/>
                </a:solidFill>
                <a:latin typeface="Arial"/>
                <a:cs typeface="Arial"/>
              </a:rPr>
              <a:t> to </a:t>
            </a:r>
            <a:r>
              <a:rPr lang="es-ES" sz="1800" dirty="0" err="1" smtClean="0">
                <a:solidFill>
                  <a:schemeClr val="tx1"/>
                </a:solidFill>
                <a:latin typeface="Arial"/>
                <a:cs typeface="Arial"/>
              </a:rPr>
              <a:t>increase</a:t>
            </a:r>
            <a:r>
              <a:rPr lang="es-ES" sz="1800" dirty="0" smtClean="0">
                <a:solidFill>
                  <a:schemeClr val="tx1"/>
                </a:solidFill>
                <a:latin typeface="Arial"/>
                <a:cs typeface="Arial"/>
              </a:rPr>
              <a:t> in WTG </a:t>
            </a:r>
            <a:r>
              <a:rPr lang="es-ES" sz="1800" dirty="0" err="1" smtClean="0">
                <a:solidFill>
                  <a:schemeClr val="tx1"/>
                </a:solidFill>
                <a:latin typeface="Arial"/>
                <a:cs typeface="Arial"/>
              </a:rPr>
              <a:t>power</a:t>
            </a:r>
            <a:r>
              <a:rPr lang="es-ES" sz="1800" dirty="0" smtClean="0">
                <a:solidFill>
                  <a:schemeClr val="tx1"/>
                </a:solidFill>
                <a:latin typeface="Arial"/>
                <a:cs typeface="Arial"/>
              </a:rPr>
              <a:t> rating</a:t>
            </a:r>
            <a:endParaRPr lang="en-GB" sz="18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173808" y="5814491"/>
            <a:ext cx="3672408" cy="100027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s-ES" sz="1800" u="sng" dirty="0" smtClean="0">
                <a:solidFill>
                  <a:schemeClr val="tx1"/>
                </a:solidFill>
                <a:latin typeface="Arial"/>
                <a:cs typeface="Arial"/>
              </a:rPr>
              <a:t>New</a:t>
            </a:r>
          </a:p>
          <a:p>
            <a:pPr>
              <a:spcAft>
                <a:spcPts val="600"/>
              </a:spcAft>
            </a:pPr>
            <a:r>
              <a:rPr lang="es-ES" sz="1800" dirty="0" err="1" smtClean="0">
                <a:solidFill>
                  <a:schemeClr val="tx1"/>
                </a:solidFill>
                <a:latin typeface="Arial"/>
                <a:cs typeface="Arial"/>
              </a:rPr>
              <a:t>Cost</a:t>
            </a:r>
            <a:r>
              <a:rPr lang="es-ES" sz="18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/>
                <a:cs typeface="Arial"/>
              </a:rPr>
              <a:t>reduction</a:t>
            </a:r>
            <a:r>
              <a:rPr lang="es-ES" sz="18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/>
                <a:cs typeface="Arial"/>
              </a:rPr>
              <a:t>due</a:t>
            </a:r>
            <a:r>
              <a:rPr lang="es-ES" sz="1800" dirty="0" smtClean="0">
                <a:solidFill>
                  <a:schemeClr val="tx1"/>
                </a:solidFill>
                <a:latin typeface="Arial"/>
                <a:cs typeface="Arial"/>
              </a:rPr>
              <a:t> to </a:t>
            </a:r>
            <a:r>
              <a:rPr lang="es-ES" sz="1800" dirty="0" err="1" smtClean="0">
                <a:solidFill>
                  <a:schemeClr val="tx1"/>
                </a:solidFill>
                <a:latin typeface="Arial"/>
                <a:cs typeface="Arial"/>
              </a:rPr>
              <a:t>impact</a:t>
            </a:r>
            <a:r>
              <a:rPr lang="es-ES" sz="1800" dirty="0" smtClean="0">
                <a:solidFill>
                  <a:schemeClr val="tx1"/>
                </a:solidFill>
                <a:latin typeface="Arial"/>
                <a:cs typeface="Arial"/>
              </a:rPr>
              <a:t> of </a:t>
            </a:r>
            <a:r>
              <a:rPr lang="es-ES" sz="1800" dirty="0" err="1" smtClean="0">
                <a:solidFill>
                  <a:schemeClr val="tx1"/>
                </a:solidFill>
                <a:latin typeface="Arial"/>
                <a:cs typeface="Arial"/>
              </a:rPr>
              <a:t>innovation</a:t>
            </a:r>
            <a:r>
              <a:rPr lang="es-ES" sz="18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/>
                <a:cs typeface="Arial"/>
              </a:rPr>
              <a:t>on</a:t>
            </a:r>
            <a:r>
              <a:rPr lang="es-ES" sz="18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lang="es-ES" sz="18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/>
                <a:cs typeface="Arial"/>
              </a:rPr>
              <a:t>specific</a:t>
            </a:r>
            <a:r>
              <a:rPr lang="es-ES" sz="1800" dirty="0" smtClean="0">
                <a:solidFill>
                  <a:schemeClr val="tx1"/>
                </a:solidFill>
                <a:latin typeface="Arial"/>
                <a:cs typeface="Arial"/>
              </a:rPr>
              <a:t> WTG</a:t>
            </a:r>
            <a:endParaRPr lang="en-GB" sz="18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494288" y="279015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endParaRPr lang="en-GB" sz="25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0273" y="3576426"/>
            <a:ext cx="6342756" cy="411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CuadroTexto"/>
          <p:cNvSpPr txBox="1"/>
          <p:nvPr/>
        </p:nvSpPr>
        <p:spPr>
          <a:xfrm>
            <a:off x="5631875" y="301336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s-ES" sz="1800" b="1" u="sng" dirty="0" err="1" smtClean="0">
                <a:latin typeface="Arial"/>
                <a:cs typeface="Arial"/>
              </a:rPr>
              <a:t>Comparison</a:t>
            </a:r>
            <a:r>
              <a:rPr lang="es-ES" sz="1800" b="1" u="sng" dirty="0" smtClean="0">
                <a:latin typeface="Arial"/>
                <a:cs typeface="Arial"/>
              </a:rPr>
              <a:t> to WF </a:t>
            </a:r>
            <a:r>
              <a:rPr lang="es-ES" sz="1800" b="1" u="sng" dirty="0" err="1" smtClean="0">
                <a:latin typeface="Arial"/>
                <a:cs typeface="Arial"/>
              </a:rPr>
              <a:t>with</a:t>
            </a:r>
            <a:r>
              <a:rPr lang="es-ES" sz="1800" b="1" u="sng" dirty="0" smtClean="0">
                <a:latin typeface="Arial"/>
                <a:cs typeface="Arial"/>
              </a:rPr>
              <a:t> 4 MW WTG – </a:t>
            </a:r>
            <a:r>
              <a:rPr lang="es-ES" sz="1800" b="1" u="sng" dirty="0" err="1" smtClean="0">
                <a:latin typeface="Arial"/>
                <a:cs typeface="Arial"/>
              </a:rPr>
              <a:t>site</a:t>
            </a:r>
            <a:r>
              <a:rPr lang="es-ES" sz="1800" b="1" u="sng" dirty="0" smtClean="0">
                <a:latin typeface="Arial"/>
                <a:cs typeface="Arial"/>
              </a:rPr>
              <a:t> </a:t>
            </a:r>
            <a:r>
              <a:rPr lang="es-ES" sz="1800" b="1" u="sng" dirty="0" err="1" smtClean="0">
                <a:latin typeface="Arial"/>
                <a:cs typeface="Arial"/>
              </a:rPr>
              <a:t>type</a:t>
            </a:r>
            <a:r>
              <a:rPr lang="es-ES" sz="1800" b="1" u="sng" dirty="0" smtClean="0">
                <a:latin typeface="Arial"/>
                <a:cs typeface="Arial"/>
              </a:rPr>
              <a:t> A – FID 2014</a:t>
            </a:r>
            <a:endParaRPr lang="en-GB" sz="1800" b="1" u="sng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548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Offshore </a:t>
            </a:r>
            <a:r>
              <a:rPr lang="es-ES" dirty="0" err="1"/>
              <a:t>wind</a:t>
            </a:r>
            <a:r>
              <a:rPr lang="es-ES" dirty="0"/>
              <a:t> </a:t>
            </a:r>
            <a:r>
              <a:rPr lang="es-ES" dirty="0" err="1"/>
              <a:t>innovation</a:t>
            </a:r>
            <a:r>
              <a:rPr lang="es-ES" dirty="0"/>
              <a:t> to 2030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82675" y="2646140"/>
            <a:ext cx="11160124" cy="4176464"/>
          </a:xfrm>
        </p:spPr>
        <p:txBody>
          <a:bodyPr/>
          <a:lstStyle/>
          <a:p>
            <a:r>
              <a:rPr lang="es-ES" dirty="0" smtClean="0"/>
              <a:t>Hot </a:t>
            </a:r>
            <a:r>
              <a:rPr lang="es-ES" dirty="0" err="1" smtClean="0"/>
              <a:t>topics</a:t>
            </a:r>
            <a:r>
              <a:rPr lang="es-ES" dirty="0" smtClean="0"/>
              <a:t>:</a:t>
            </a:r>
          </a:p>
          <a:p>
            <a:endParaRPr lang="en-GB" dirty="0"/>
          </a:p>
          <a:p>
            <a:r>
              <a:rPr lang="en-GB" dirty="0"/>
              <a:t>• </a:t>
            </a:r>
            <a:r>
              <a:rPr lang="en-GB" dirty="0" smtClean="0"/>
              <a:t>Turbines </a:t>
            </a:r>
            <a:r>
              <a:rPr lang="en-GB" dirty="0"/>
              <a:t>with a higher rated capacity and more efficient rotors that are more reliable and deliver increased energy </a:t>
            </a:r>
            <a:r>
              <a:rPr lang="en-GB" dirty="0" smtClean="0"/>
              <a:t>production</a:t>
            </a:r>
          </a:p>
          <a:p>
            <a:r>
              <a:rPr lang="en-GB" dirty="0" smtClean="0"/>
              <a:t>• Mass-produced </a:t>
            </a:r>
            <a:r>
              <a:rPr lang="en-GB" dirty="0"/>
              <a:t>support structures for use in deeper </a:t>
            </a:r>
            <a:r>
              <a:rPr lang="en-GB" dirty="0" smtClean="0"/>
              <a:t>water</a:t>
            </a:r>
            <a:endParaRPr lang="en-GB" dirty="0"/>
          </a:p>
          <a:p>
            <a:r>
              <a:rPr lang="en-GB" dirty="0" smtClean="0"/>
              <a:t>• </a:t>
            </a:r>
            <a:r>
              <a:rPr lang="en-GB" dirty="0"/>
              <a:t>Enhanced construction and OMS methods using bespoke vessels and equipment which can operate in a wider range of conditions, and </a:t>
            </a:r>
            <a:endParaRPr lang="en-GB" dirty="0" smtClean="0"/>
          </a:p>
          <a:p>
            <a:r>
              <a:rPr lang="en-GB" dirty="0" smtClean="0"/>
              <a:t>• </a:t>
            </a:r>
            <a:r>
              <a:rPr lang="en-GB" dirty="0"/>
              <a:t>Greater upfront investment in wind farm development, both in terms of site investigations and engineering studies. </a:t>
            </a:r>
            <a:endParaRPr lang="en-GB" dirty="0" smtClean="0"/>
          </a:p>
          <a:p>
            <a:endParaRPr lang="es-ES" dirty="0"/>
          </a:p>
          <a:p>
            <a:endParaRPr lang="es-ES" dirty="0" smtClean="0"/>
          </a:p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0B78-2767-4B9A-91AE-E4DE4DC6EC23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3.2 </a:t>
            </a:r>
            <a:r>
              <a:rPr lang="es-ES" dirty="0" err="1" smtClean="0"/>
              <a:t>Summary</a:t>
            </a:r>
            <a:r>
              <a:rPr lang="es-ES" dirty="0" smtClean="0"/>
              <a:t> and </a:t>
            </a:r>
            <a:r>
              <a:rPr lang="es-ES" dirty="0" err="1" smtClean="0"/>
              <a:t>conclusions</a:t>
            </a:r>
            <a:endParaRPr lang="en-GB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1173808" y="6750595"/>
            <a:ext cx="11160124" cy="2528665"/>
          </a:xfrm>
          <a:prstGeom prst="rect">
            <a:avLst/>
          </a:prstGeom>
        </p:spPr>
        <p:txBody>
          <a:bodyPr vert="horz" lIns="130064" tIns="65032" rIns="130064" bIns="65032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kumimoji="0" lang="es-E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These</a:t>
            </a: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hot</a:t>
            </a:r>
            <a:r>
              <a:rPr kumimoji="0" lang="es-ES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25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topics</a:t>
            </a:r>
            <a:r>
              <a:rPr kumimoji="0" lang="es-ES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show </a:t>
            </a:r>
            <a:r>
              <a:rPr kumimoji="0" lang="es-ES" sz="25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</a:t>
            </a:r>
            <a:r>
              <a:rPr kumimoji="0" lang="es-ES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25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  <a:r>
              <a:rPr kumimoji="0" lang="es-E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</a:t>
            </a:r>
            <a:r>
              <a:rPr lang="es-E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es-E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maturing</a:t>
            </a:r>
            <a:r>
              <a:rPr lang="es-E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es-E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es-E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lang="es-E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>
              <a:spcBef>
                <a:spcPct val="20000"/>
              </a:spcBef>
            </a:pPr>
            <a:r>
              <a:rPr lang="es-E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Game-changing</a:t>
            </a:r>
            <a:r>
              <a:rPr lang="es-E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innovations</a:t>
            </a:r>
            <a:r>
              <a:rPr lang="es-E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s-E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reduce </a:t>
            </a:r>
            <a:r>
              <a:rPr lang="es-E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es-E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es-E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es-E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E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s-E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s-E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incorporate</a:t>
            </a:r>
            <a:r>
              <a:rPr lang="es-E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lessons</a:t>
            </a:r>
            <a:r>
              <a:rPr lang="es-E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E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conventional</a:t>
            </a:r>
            <a:r>
              <a:rPr lang="es-E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offshore </a:t>
            </a:r>
            <a:r>
              <a:rPr lang="es-E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wind</a:t>
            </a:r>
            <a:r>
              <a:rPr lang="es-E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and use </a:t>
            </a:r>
            <a:r>
              <a:rPr lang="es-E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es-E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  <a:r>
              <a:rPr lang="es-E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chain</a:t>
            </a:r>
            <a:r>
              <a:rPr lang="es-E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s-E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3006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2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br>
              <a:rPr lang="en-GB" dirty="0" smtClean="0"/>
            </a:br>
            <a:r>
              <a:rPr lang="en-GB" dirty="0" smtClean="0"/>
              <a:t>Any questions?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>
                <a:hlinkClick r:id="rId2"/>
              </a:rPr>
              <a:t>Find out more </a:t>
            </a:r>
            <a:r>
              <a:rPr lang="en-GB" dirty="0" smtClean="0">
                <a:hlinkClick r:id="rId2"/>
              </a:rPr>
              <a:t>www.kic-innoenergy.com</a:t>
            </a:r>
            <a:endParaRPr lang="en-GB" dirty="0">
              <a:hlinkClick r:id="rId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0B78-2767-4B9A-91AE-E4DE4DC6EC23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5" name="Marcador de texto 2"/>
          <p:cNvSpPr txBox="1">
            <a:spLocks/>
          </p:cNvSpPr>
          <p:nvPr/>
        </p:nvSpPr>
        <p:spPr>
          <a:xfrm>
            <a:off x="1027113" y="7850187"/>
            <a:ext cx="5398293" cy="16002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>
            <a:lvl1pPr marL="0" indent="0" algn="l" defTabSz="457200" rtl="0" eaLnBrk="1" latinLnBrk="0" hangingPunct="1">
              <a:lnSpc>
                <a:spcPts val="2600"/>
              </a:lnSpc>
              <a:spcBef>
                <a:spcPct val="20000"/>
              </a:spcBef>
              <a:buFont typeface="Arial"/>
              <a:buNone/>
              <a:defRPr sz="2400" b="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_tradnl" sz="2500" dirty="0" err="1" smtClean="0">
                <a:latin typeface="Arial"/>
                <a:cs typeface="Arial"/>
              </a:rPr>
              <a:t>facebook.com</a:t>
            </a:r>
            <a:r>
              <a:rPr lang="es-ES_tradnl" sz="2500" dirty="0" smtClean="0">
                <a:latin typeface="Arial"/>
                <a:cs typeface="Arial"/>
              </a:rPr>
              <a:t>/</a:t>
            </a:r>
            <a:r>
              <a:rPr lang="es-ES_tradnl" sz="2500" dirty="0" err="1" smtClean="0">
                <a:latin typeface="Arial"/>
                <a:cs typeface="Arial"/>
              </a:rPr>
              <a:t>kicinnoenergy</a:t>
            </a:r>
            <a:endParaRPr lang="es-ES_tradnl" sz="2500" dirty="0" smtClean="0">
              <a:latin typeface="Arial"/>
              <a:cs typeface="Arial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_tradnl" sz="2500" dirty="0" err="1" smtClean="0">
                <a:latin typeface="Arial"/>
                <a:cs typeface="Arial"/>
              </a:rPr>
              <a:t>twitter.com</a:t>
            </a:r>
            <a:r>
              <a:rPr lang="es-ES_tradnl" sz="2500" dirty="0" smtClean="0">
                <a:latin typeface="Arial"/>
                <a:cs typeface="Arial"/>
              </a:rPr>
              <a:t>/</a:t>
            </a:r>
            <a:r>
              <a:rPr lang="es-ES_tradnl" sz="2500" dirty="0" err="1" smtClean="0">
                <a:latin typeface="Arial"/>
                <a:cs typeface="Arial"/>
              </a:rPr>
              <a:t>KICInnoEnergy</a:t>
            </a:r>
            <a:r>
              <a:rPr lang="es-ES_tradnl" sz="2500" dirty="0" smtClean="0">
                <a:latin typeface="Arial"/>
                <a:cs typeface="Arial"/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_tradnl" sz="2500" dirty="0" err="1" smtClean="0">
                <a:latin typeface="Arial"/>
                <a:cs typeface="Arial"/>
              </a:rPr>
              <a:t>linkedin.com</a:t>
            </a:r>
            <a:r>
              <a:rPr lang="es-ES_tradnl" sz="2500" dirty="0" smtClean="0">
                <a:latin typeface="Arial"/>
                <a:cs typeface="Arial"/>
              </a:rPr>
              <a:t>/</a:t>
            </a:r>
            <a:r>
              <a:rPr lang="es-ES_tradnl" sz="2500" dirty="0" err="1" smtClean="0">
                <a:latin typeface="Arial"/>
                <a:cs typeface="Arial"/>
              </a:rPr>
              <a:t>company</a:t>
            </a:r>
            <a:r>
              <a:rPr lang="es-ES_tradnl" sz="2500" dirty="0" smtClean="0">
                <a:latin typeface="Arial"/>
                <a:cs typeface="Arial"/>
              </a:rPr>
              <a:t>/</a:t>
            </a:r>
            <a:r>
              <a:rPr lang="es-ES_tradnl" sz="2500" dirty="0" err="1" smtClean="0">
                <a:latin typeface="Arial"/>
                <a:cs typeface="Arial"/>
              </a:rPr>
              <a:t>kic</a:t>
            </a:r>
            <a:r>
              <a:rPr lang="es-ES_tradnl" sz="2500" dirty="0" smtClean="0">
                <a:latin typeface="Arial"/>
                <a:cs typeface="Arial"/>
              </a:rPr>
              <a:t>-</a:t>
            </a:r>
            <a:r>
              <a:rPr lang="es-ES_tradnl" sz="2500" dirty="0" err="1" smtClean="0">
                <a:latin typeface="Arial"/>
                <a:cs typeface="Arial"/>
              </a:rPr>
              <a:t>innoenergy</a:t>
            </a:r>
            <a:endParaRPr lang="es-ES_tradnl" sz="2500" dirty="0" smtClean="0">
              <a:latin typeface="Arial"/>
              <a:cs typeface="Arial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_tradnl" sz="2500" dirty="0" err="1" smtClean="0">
                <a:latin typeface="Arial"/>
                <a:cs typeface="Arial"/>
              </a:rPr>
              <a:t>youtube.com</a:t>
            </a:r>
            <a:r>
              <a:rPr lang="es-ES_tradnl" sz="2500" dirty="0" smtClean="0">
                <a:latin typeface="Arial"/>
                <a:cs typeface="Arial"/>
              </a:rPr>
              <a:t>/</a:t>
            </a:r>
            <a:r>
              <a:rPr lang="es-ES_tradnl" sz="2500" dirty="0" err="1" smtClean="0">
                <a:latin typeface="Arial"/>
                <a:cs typeface="Arial"/>
              </a:rPr>
              <a:t>user</a:t>
            </a:r>
            <a:r>
              <a:rPr lang="es-ES_tradnl" sz="2500" dirty="0" smtClean="0">
                <a:latin typeface="Arial"/>
                <a:cs typeface="Arial"/>
              </a:rPr>
              <a:t>/</a:t>
            </a:r>
            <a:r>
              <a:rPr lang="es-ES_tradnl" sz="2500" dirty="0" err="1" smtClean="0">
                <a:latin typeface="Arial"/>
                <a:cs typeface="Arial"/>
              </a:rPr>
              <a:t>InnoEnergy</a:t>
            </a:r>
            <a:endParaRPr lang="es-ES_tradnl" sz="2500" dirty="0" smtClean="0">
              <a:latin typeface="Arial"/>
              <a:cs typeface="Arial"/>
            </a:endParaRPr>
          </a:p>
        </p:txBody>
      </p:sp>
      <p:pic>
        <p:nvPicPr>
          <p:cNvPr id="6" name="Picture 5" descr="Logo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223" y="7758707"/>
            <a:ext cx="381983" cy="1600200"/>
          </a:xfrm>
          <a:prstGeom prst="rect">
            <a:avLst/>
          </a:prstGeom>
        </p:spPr>
      </p:pic>
      <p:pic>
        <p:nvPicPr>
          <p:cNvPr id="7" name="Picture 6" descr="Logos_cover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07766" y="8916987"/>
            <a:ext cx="5575540" cy="533400"/>
          </a:xfrm>
          <a:prstGeom prst="rect">
            <a:avLst/>
          </a:prstGeom>
        </p:spPr>
      </p:pic>
      <p:pic>
        <p:nvPicPr>
          <p:cNvPr id="8" name="Picture 17" descr="BVG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90632" y="701923"/>
            <a:ext cx="218739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6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we are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0B78-2767-4B9A-91AE-E4DE4DC6EC23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About KIC InnoEnergy</a:t>
            </a:r>
            <a:endParaRPr lang="en-GB" dirty="0"/>
          </a:p>
        </p:txBody>
      </p:sp>
      <p:pic>
        <p:nvPicPr>
          <p:cNvPr id="6" name="Picture 5" descr="Mapa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97" y="2311400"/>
            <a:ext cx="12432967" cy="7062787"/>
          </a:xfrm>
          <a:prstGeom prst="rect">
            <a:avLst/>
          </a:prstGeom>
        </p:spPr>
      </p:pic>
      <p:sp>
        <p:nvSpPr>
          <p:cNvPr id="7" name="Marcador de título 1"/>
          <p:cNvSpPr txBox="1">
            <a:spLocks/>
          </p:cNvSpPr>
          <p:nvPr/>
        </p:nvSpPr>
        <p:spPr>
          <a:xfrm>
            <a:off x="1131675" y="3007023"/>
            <a:ext cx="5545932" cy="11855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000" kern="1200">
                <a:solidFill>
                  <a:srgbClr val="1AA1EA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500" dirty="0" smtClean="0">
                <a:solidFill>
                  <a:schemeClr val="tx1"/>
                </a:solidFill>
                <a:latin typeface="Arial"/>
                <a:cs typeface="Arial"/>
              </a:rPr>
              <a:t>Europe’s engine for innovation</a:t>
            </a:r>
            <a:br>
              <a:rPr lang="en-GB" sz="2500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n-GB" sz="2500" dirty="0" smtClean="0">
                <a:solidFill>
                  <a:schemeClr val="tx1"/>
                </a:solidFill>
                <a:latin typeface="Arial"/>
                <a:cs typeface="Arial"/>
              </a:rPr>
              <a:t>in sustainable energy</a:t>
            </a:r>
            <a:endParaRPr lang="en-GB" sz="25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Marcador de título 1"/>
          <p:cNvSpPr txBox="1">
            <a:spLocks/>
          </p:cNvSpPr>
          <p:nvPr/>
        </p:nvSpPr>
        <p:spPr>
          <a:xfrm>
            <a:off x="1131675" y="4226223"/>
            <a:ext cx="5545932" cy="11855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000" kern="1200">
                <a:solidFill>
                  <a:srgbClr val="1AA1EA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500" dirty="0" smtClean="0">
                <a:solidFill>
                  <a:schemeClr val="tx1"/>
                </a:solidFill>
                <a:latin typeface="Arial"/>
                <a:cs typeface="Arial"/>
              </a:rPr>
              <a:t>Empowering every stage</a:t>
            </a:r>
            <a:br>
              <a:rPr lang="en-GB" sz="2500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n-GB" sz="2500" dirty="0" smtClean="0">
                <a:solidFill>
                  <a:schemeClr val="tx1"/>
                </a:solidFill>
                <a:latin typeface="Arial"/>
                <a:cs typeface="Arial"/>
              </a:rPr>
              <a:t>of the innovation process</a:t>
            </a:r>
            <a:endParaRPr lang="en-GB" sz="25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Marcador de título 1"/>
          <p:cNvSpPr txBox="1">
            <a:spLocks/>
          </p:cNvSpPr>
          <p:nvPr/>
        </p:nvSpPr>
        <p:spPr>
          <a:xfrm>
            <a:off x="1131675" y="5411787"/>
            <a:ext cx="5545932" cy="11855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000" kern="1200">
                <a:solidFill>
                  <a:srgbClr val="1AA1EA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500" dirty="0" smtClean="0">
                <a:solidFill>
                  <a:schemeClr val="tx1"/>
                </a:solidFill>
                <a:latin typeface="Arial"/>
                <a:cs typeface="Arial"/>
              </a:rPr>
              <a:t>Investing in people,</a:t>
            </a:r>
            <a:br>
              <a:rPr lang="en-GB" sz="2500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n-GB" sz="2500" dirty="0" smtClean="0">
                <a:solidFill>
                  <a:schemeClr val="tx1"/>
                </a:solidFill>
                <a:latin typeface="Arial"/>
                <a:cs typeface="Arial"/>
              </a:rPr>
              <a:t>technologies, businesses</a:t>
            </a:r>
            <a:endParaRPr lang="en-GB" sz="25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Marcador de título 1"/>
          <p:cNvSpPr txBox="1">
            <a:spLocks/>
          </p:cNvSpPr>
          <p:nvPr/>
        </p:nvSpPr>
        <p:spPr>
          <a:xfrm>
            <a:off x="1131675" y="6664623"/>
            <a:ext cx="5545932" cy="11855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000" kern="1200">
                <a:solidFill>
                  <a:srgbClr val="1AA1EA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500" dirty="0" smtClean="0">
                <a:solidFill>
                  <a:schemeClr val="tx1"/>
                </a:solidFill>
                <a:latin typeface="Arial"/>
                <a:cs typeface="Arial"/>
              </a:rPr>
              <a:t>Established 2010:</a:t>
            </a:r>
            <a:br>
              <a:rPr lang="en-GB" sz="2500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n-GB" sz="2500" dirty="0" smtClean="0">
                <a:solidFill>
                  <a:schemeClr val="tx1"/>
                </a:solidFill>
                <a:latin typeface="Arial"/>
                <a:cs typeface="Arial"/>
              </a:rPr>
              <a:t>supported by the EIT</a:t>
            </a:r>
            <a:endParaRPr lang="en-GB" sz="25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Marcador de título 1"/>
          <p:cNvSpPr txBox="1">
            <a:spLocks/>
          </p:cNvSpPr>
          <p:nvPr/>
        </p:nvSpPr>
        <p:spPr>
          <a:xfrm>
            <a:off x="1131675" y="7883823"/>
            <a:ext cx="5545932" cy="861774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000" kern="1200">
                <a:solidFill>
                  <a:srgbClr val="1AA1EA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GB" sz="2500" dirty="0" smtClean="0">
                <a:solidFill>
                  <a:schemeClr val="tx1"/>
                </a:solidFill>
                <a:latin typeface="Arial"/>
                <a:cs typeface="Arial"/>
              </a:rPr>
              <a:t>Public-private partnership</a:t>
            </a:r>
            <a:br>
              <a:rPr lang="en-GB" sz="2500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n-GB" sz="2500" dirty="0" smtClean="0">
                <a:solidFill>
                  <a:schemeClr val="tx1"/>
                </a:solidFill>
                <a:latin typeface="Arial"/>
                <a:cs typeface="Arial"/>
              </a:rPr>
              <a:t>aiming for financial sustainability</a:t>
            </a:r>
            <a:endParaRPr lang="en-GB" sz="25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2" name="Picture 17" descr="BVG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30592" y="557907"/>
            <a:ext cx="218739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0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we are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0B78-2767-4B9A-91AE-E4DE4DC6EC23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About BVG Associates</a:t>
            </a:r>
            <a:endParaRPr lang="en-GB" dirty="0"/>
          </a:p>
        </p:txBody>
      </p:sp>
      <p:pic>
        <p:nvPicPr>
          <p:cNvPr id="12" name="Picture 17" descr="BVG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30592" y="557907"/>
            <a:ext cx="2187398" cy="432048"/>
          </a:xfrm>
          <a:prstGeom prst="rect">
            <a:avLst/>
          </a:prstGeom>
        </p:spPr>
      </p:pic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1082675" y="2574131"/>
            <a:ext cx="11160124" cy="6265069"/>
          </a:xfrm>
        </p:spPr>
        <p:txBody>
          <a:bodyPr/>
          <a:lstStyle/>
          <a:p>
            <a:pPr marL="180000" lvl="0" indent="-180000" defTabSz="900113" fontAlgn="base">
              <a:spcBef>
                <a:spcPts val="300"/>
              </a:spcBef>
              <a:spcAft>
                <a:spcPct val="0"/>
              </a:spcAft>
              <a:defRPr/>
            </a:pPr>
            <a:r>
              <a:rPr lang="en-GB" b="1" kern="0" dirty="0" smtClean="0"/>
              <a:t>Business advisory</a:t>
            </a:r>
          </a:p>
          <a:p>
            <a:pPr marL="360000" indent="-180000" defTabSz="900113" fontAlgn="base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kern="0" dirty="0" smtClean="0"/>
              <a:t>Analysis and forecasting</a:t>
            </a:r>
          </a:p>
          <a:p>
            <a:pPr marL="360000" indent="-180000" defTabSz="900113" fontAlgn="base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kern="0" dirty="0" smtClean="0"/>
              <a:t>Strategic advice </a:t>
            </a:r>
          </a:p>
          <a:p>
            <a:pPr marL="360000" indent="-180000" defTabSz="900113" fontAlgn="base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kern="0" dirty="0" smtClean="0"/>
              <a:t>Business and supply chain development</a:t>
            </a:r>
          </a:p>
          <a:p>
            <a:pPr indent="-180000" defTabSz="900113" fontAlgn="base">
              <a:spcBef>
                <a:spcPts val="300"/>
              </a:spcBef>
              <a:spcAft>
                <a:spcPct val="0"/>
              </a:spcAft>
              <a:defRPr/>
            </a:pPr>
            <a:r>
              <a:rPr lang="en-GB" b="1" kern="0" dirty="0" smtClean="0"/>
              <a:t>Economics</a:t>
            </a:r>
          </a:p>
          <a:p>
            <a:pPr marL="360000" lvl="1" indent="-180000" defTabSz="900113" fontAlgn="base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500" kern="0" dirty="0" smtClean="0"/>
              <a:t>Socioeconomics and local benefits</a:t>
            </a:r>
          </a:p>
          <a:p>
            <a:pPr marL="360000" lvl="1" indent="-180000" defTabSz="900113" fontAlgn="base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500" kern="0" dirty="0" smtClean="0"/>
              <a:t>Technology and project economic modelling</a:t>
            </a:r>
          </a:p>
          <a:p>
            <a:pPr marL="360000" lvl="1" indent="-180000" defTabSz="900113" fontAlgn="base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500" kern="0" dirty="0" smtClean="0"/>
              <a:t>Policy and local content assessment</a:t>
            </a:r>
          </a:p>
          <a:p>
            <a:pPr marL="180000" indent="-180000" defTabSz="900113" fontAlgn="base">
              <a:spcBef>
                <a:spcPts val="300"/>
              </a:spcBef>
              <a:spcAft>
                <a:spcPct val="0"/>
              </a:spcAft>
              <a:defRPr/>
            </a:pPr>
            <a:r>
              <a:rPr lang="en-GB" b="1" kern="0" dirty="0" smtClean="0"/>
              <a:t>Technology</a:t>
            </a:r>
          </a:p>
          <a:p>
            <a:pPr marL="360000" lvl="1" indent="-180000" defTabSz="900113" fontAlgn="base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500" kern="0" dirty="0" smtClean="0"/>
              <a:t>Engineering services</a:t>
            </a:r>
          </a:p>
          <a:p>
            <a:pPr marL="360000" lvl="1" indent="-180000" defTabSz="900113" fontAlgn="base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500" kern="0" dirty="0" smtClean="0"/>
              <a:t>Due diligence</a:t>
            </a:r>
          </a:p>
          <a:p>
            <a:pPr marL="360000" lvl="1" indent="-180000" defTabSz="900113" fontAlgn="base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500" kern="0" dirty="0" smtClean="0"/>
              <a:t>Strategy and R&amp;D support</a:t>
            </a:r>
          </a:p>
          <a:p>
            <a:endParaRPr lang="en-GB" dirty="0"/>
          </a:p>
        </p:txBody>
      </p:sp>
      <p:pic>
        <p:nvPicPr>
          <p:cNvPr id="8" name="Picture 13" descr="Baubles business areas 1501 low res 72dpi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06656" y="3438227"/>
            <a:ext cx="2907634" cy="272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2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Offshore </a:t>
            </a:r>
            <a:r>
              <a:rPr lang="es-ES" dirty="0" err="1" smtClean="0"/>
              <a:t>wind</a:t>
            </a:r>
            <a:r>
              <a:rPr lang="es-ES" dirty="0" smtClean="0"/>
              <a:t> </a:t>
            </a:r>
            <a:r>
              <a:rPr lang="es-ES" dirty="0" err="1" smtClean="0"/>
              <a:t>innovation</a:t>
            </a:r>
            <a:r>
              <a:rPr lang="es-ES" dirty="0" smtClean="0"/>
              <a:t> to 2030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13769" y="2987745"/>
            <a:ext cx="4680520" cy="5851455"/>
          </a:xfrm>
        </p:spPr>
        <p:txBody>
          <a:bodyPr/>
          <a:lstStyle/>
          <a:p>
            <a:r>
              <a:rPr lang="en-US" dirty="0" smtClean="0"/>
              <a:t>Need for dramatic cost reduction in offshore wind to compete in the energy market.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industry has been achieving this through technological innovation (as shown by increases in turbine rating) and by supply chain effects. 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0B78-2767-4B9A-91AE-E4DE4DC6EC23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1. </a:t>
            </a:r>
            <a:r>
              <a:rPr lang="es-ES" dirty="0" err="1" smtClean="0"/>
              <a:t>Problem</a:t>
            </a:r>
            <a:endParaRPr lang="en-GB" dirty="0"/>
          </a:p>
        </p:txBody>
      </p:sp>
      <p:pic>
        <p:nvPicPr>
          <p:cNvPr id="6" name="Picture 17" descr="BVG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30592" y="557907"/>
            <a:ext cx="2187398" cy="432048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2320" y="3294211"/>
            <a:ext cx="5977954" cy="412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1662544" y="7959437"/>
            <a:ext cx="2888673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sz="3200" b="1" dirty="0" smtClean="0">
                <a:solidFill>
                  <a:schemeClr val="bg2"/>
                </a:solidFill>
                <a:latin typeface="Arial"/>
                <a:cs typeface="Arial"/>
              </a:rPr>
              <a:t>What’s next?</a:t>
            </a:r>
          </a:p>
        </p:txBody>
      </p:sp>
    </p:spTree>
    <p:extLst>
      <p:ext uri="{BB962C8B-B14F-4D97-AF65-F5344CB8AC3E}">
        <p14:creationId xmlns:p14="http://schemas.microsoft.com/office/powerpoint/2010/main" val="158793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093" y="4731181"/>
            <a:ext cx="5417271" cy="274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Offshore </a:t>
            </a:r>
            <a:r>
              <a:rPr lang="es-ES" dirty="0" err="1"/>
              <a:t>wind</a:t>
            </a:r>
            <a:r>
              <a:rPr lang="es-ES" dirty="0"/>
              <a:t> </a:t>
            </a:r>
            <a:r>
              <a:rPr lang="es-ES" dirty="0" err="1"/>
              <a:t>innovation</a:t>
            </a:r>
            <a:r>
              <a:rPr lang="es-ES" dirty="0"/>
              <a:t> to 2030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0B78-2767-4B9A-91AE-E4DE4DC6EC23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1.1 </a:t>
            </a:r>
            <a:r>
              <a:rPr lang="es-ES" dirty="0" err="1" smtClean="0"/>
              <a:t>Methodology</a:t>
            </a:r>
            <a:r>
              <a:rPr lang="es-ES" dirty="0" smtClean="0"/>
              <a:t> - </a:t>
            </a:r>
            <a:r>
              <a:rPr lang="es-ES" dirty="0" err="1" smtClean="0"/>
              <a:t>overview</a:t>
            </a:r>
            <a:endParaRPr lang="en-GB" dirty="0"/>
          </a:p>
        </p:txBody>
      </p:sp>
      <p:pic>
        <p:nvPicPr>
          <p:cNvPr id="7" name="Picture 17" descr="BVG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30592" y="557907"/>
            <a:ext cx="2187398" cy="432048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8279446" y="5238427"/>
            <a:ext cx="4335124" cy="156966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 smtClean="0">
                <a:solidFill>
                  <a:schemeClr val="tx1"/>
                </a:solidFill>
                <a:latin typeface="Arial"/>
                <a:cs typeface="Arial"/>
              </a:rPr>
              <a:t>A unique approach: Innovations’ impact described through technology </a:t>
            </a:r>
            <a:r>
              <a:rPr lang="en-GB" sz="2400" b="1" u="sng" dirty="0" smtClean="0">
                <a:solidFill>
                  <a:schemeClr val="tx1"/>
                </a:solidFill>
                <a:latin typeface="Arial"/>
                <a:cs typeface="Arial"/>
              </a:rPr>
              <a:t>AND</a:t>
            </a:r>
            <a:r>
              <a:rPr lang="en-GB" sz="2400" dirty="0" smtClean="0">
                <a:solidFill>
                  <a:schemeClr val="tx1"/>
                </a:solidFill>
                <a:latin typeface="Arial"/>
                <a:cs typeface="Arial"/>
              </a:rPr>
              <a:t> business perspective</a:t>
            </a:r>
            <a:r>
              <a:rPr lang="es-ES" sz="2400" dirty="0" smtClean="0">
                <a:solidFill>
                  <a:schemeClr val="tx1"/>
                </a:solidFill>
                <a:latin typeface="Arial"/>
                <a:cs typeface="Arial"/>
              </a:rPr>
              <a:t>.</a:t>
            </a:r>
            <a:endParaRPr lang="en-GB" sz="24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374609" y="7348363"/>
            <a:ext cx="4032449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s-ES" sz="2000" dirty="0" smtClean="0">
                <a:solidFill>
                  <a:schemeClr val="bg2"/>
                </a:solidFill>
                <a:latin typeface="Arial"/>
                <a:cs typeface="Arial"/>
                <a:hlinkClick r:id="rId4"/>
              </a:rPr>
              <a:t>www.kic-innoenergy.com/reports</a:t>
            </a:r>
            <a:endParaRPr lang="es-ES" sz="2000" dirty="0" smtClean="0">
              <a:solidFill>
                <a:schemeClr val="bg2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endParaRPr lang="en-GB" sz="2000" dirty="0" smtClean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320992" y="2430115"/>
            <a:ext cx="7128792" cy="216024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 smtClean="0"/>
              <a:t>Baseline</a:t>
            </a:r>
            <a:r>
              <a:rPr lang="es-ES" b="1" dirty="0" smtClean="0"/>
              <a:t> Offshore Wind </a:t>
            </a:r>
            <a:r>
              <a:rPr lang="es-ES" b="1" dirty="0" err="1" smtClean="0"/>
              <a:t>Farms</a:t>
            </a:r>
            <a:endParaRPr lang="es-ES" b="1" dirty="0" smtClean="0"/>
          </a:p>
          <a:p>
            <a:pPr algn="ctr"/>
            <a:r>
              <a:rPr lang="es-ES" sz="2000" dirty="0" smtClean="0"/>
              <a:t>As a </a:t>
            </a:r>
            <a:r>
              <a:rPr lang="es-ES" sz="2000" dirty="0" err="1" smtClean="0"/>
              <a:t>combination</a:t>
            </a:r>
            <a:r>
              <a:rPr lang="es-ES" sz="2000" dirty="0" smtClean="0"/>
              <a:t> of:</a:t>
            </a:r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n-GB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537016" y="3438227"/>
            <a:ext cx="1872208" cy="1080120"/>
          </a:xfrm>
          <a:prstGeom prst="roundRect">
            <a:avLst/>
          </a:prstGeom>
          <a:solidFill>
            <a:schemeClr val="accent6">
              <a:lumMod val="25000"/>
              <a:alpha val="3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WTG </a:t>
            </a:r>
            <a:r>
              <a:rPr lang="es-ES" sz="2000" b="1" dirty="0" err="1" smtClean="0"/>
              <a:t>size</a:t>
            </a:r>
            <a:endParaRPr lang="es-ES" sz="2000" b="1" dirty="0" smtClean="0"/>
          </a:p>
          <a:p>
            <a:pPr algn="ctr"/>
            <a:r>
              <a:rPr lang="es-ES" sz="2000" dirty="0" smtClean="0"/>
              <a:t>4, 6, 8, 10 MW</a:t>
            </a:r>
            <a:endParaRPr lang="en-GB" sz="2000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2481232" y="3438227"/>
            <a:ext cx="2736304" cy="1080120"/>
          </a:xfrm>
          <a:prstGeom prst="roundRect">
            <a:avLst/>
          </a:prstGeom>
          <a:solidFill>
            <a:schemeClr val="accent6">
              <a:lumMod val="25000"/>
              <a:alpha val="3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 smtClean="0"/>
              <a:t>Sites</a:t>
            </a:r>
            <a:endParaRPr lang="es-ES" sz="1600" b="1" dirty="0" smtClean="0"/>
          </a:p>
          <a:p>
            <a:pPr algn="ctr"/>
            <a:r>
              <a:rPr lang="es-ES" sz="1600" dirty="0" smtClean="0"/>
              <a:t>40km </a:t>
            </a:r>
            <a:r>
              <a:rPr lang="es-ES" sz="1600" dirty="0" err="1" smtClean="0"/>
              <a:t>fr</a:t>
            </a:r>
            <a:r>
              <a:rPr lang="es-ES" sz="1600" dirty="0" smtClean="0"/>
              <a:t>/shore – 25m </a:t>
            </a:r>
            <a:r>
              <a:rPr lang="es-ES" sz="1600" dirty="0" err="1" smtClean="0"/>
              <a:t>depth</a:t>
            </a:r>
            <a:endParaRPr lang="es-ES" sz="1600" dirty="0" smtClean="0"/>
          </a:p>
          <a:p>
            <a:pPr algn="ctr"/>
            <a:r>
              <a:rPr lang="es-ES" sz="1600" dirty="0" smtClean="0"/>
              <a:t>120km </a:t>
            </a:r>
            <a:r>
              <a:rPr lang="es-ES" sz="1600" dirty="0" err="1" smtClean="0"/>
              <a:t>fr</a:t>
            </a:r>
            <a:r>
              <a:rPr lang="es-ES" sz="1600" dirty="0" smtClean="0"/>
              <a:t>/shore – 35m </a:t>
            </a:r>
            <a:r>
              <a:rPr lang="es-ES" sz="1600" dirty="0" err="1" smtClean="0"/>
              <a:t>depth</a:t>
            </a:r>
            <a:endParaRPr lang="en-GB" sz="1600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5361552" y="3438227"/>
            <a:ext cx="1944216" cy="1080120"/>
          </a:xfrm>
          <a:prstGeom prst="roundRect">
            <a:avLst/>
          </a:prstGeom>
          <a:solidFill>
            <a:schemeClr val="accent6">
              <a:lumMod val="25000"/>
              <a:alpha val="3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FID dates</a:t>
            </a:r>
          </a:p>
          <a:p>
            <a:pPr algn="ctr"/>
            <a:r>
              <a:rPr lang="es-ES" sz="2000" dirty="0" smtClean="0"/>
              <a:t>2014/20/25/30</a:t>
            </a:r>
            <a:endParaRPr lang="en-GB" sz="2000" dirty="0"/>
          </a:p>
        </p:txBody>
      </p:sp>
      <p:sp>
        <p:nvSpPr>
          <p:cNvPr id="17" name="16 Rectángulo redondeado"/>
          <p:cNvSpPr/>
          <p:nvPr/>
        </p:nvSpPr>
        <p:spPr>
          <a:xfrm>
            <a:off x="320992" y="7686699"/>
            <a:ext cx="7128792" cy="1224136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 smtClean="0"/>
              <a:t>Future</a:t>
            </a:r>
            <a:r>
              <a:rPr lang="es-ES" b="1" dirty="0" smtClean="0"/>
              <a:t> Offshore Wind </a:t>
            </a:r>
            <a:r>
              <a:rPr lang="es-ES" b="1" dirty="0" err="1" smtClean="0"/>
              <a:t>Farms</a:t>
            </a:r>
            <a:endParaRPr lang="es-ES" b="1" dirty="0" smtClean="0"/>
          </a:p>
        </p:txBody>
      </p:sp>
      <p:sp>
        <p:nvSpPr>
          <p:cNvPr id="16" name="15 Flecha izquierda"/>
          <p:cNvSpPr/>
          <p:nvPr/>
        </p:nvSpPr>
        <p:spPr>
          <a:xfrm>
            <a:off x="5779941" y="5198320"/>
            <a:ext cx="2520280" cy="1512168"/>
          </a:xfrm>
          <a:prstGeom prst="leftArrow">
            <a:avLst>
              <a:gd name="adj1" fmla="val 6036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Innovations’ impact</a:t>
            </a:r>
            <a:endParaRPr lang="en-GB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309712" y="4662363"/>
            <a:ext cx="1800200" cy="28803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WACC</a:t>
            </a:r>
          </a:p>
          <a:p>
            <a:pPr algn="ctr"/>
            <a:endParaRPr lang="es-ES" sz="2000" dirty="0" smtClean="0"/>
          </a:p>
          <a:p>
            <a:pPr algn="ctr"/>
            <a:r>
              <a:rPr lang="es-ES" sz="2000" dirty="0" err="1" smtClean="0"/>
              <a:t>Supply</a:t>
            </a:r>
            <a:r>
              <a:rPr lang="es-ES" sz="2000" dirty="0" smtClean="0"/>
              <a:t> </a:t>
            </a:r>
            <a:r>
              <a:rPr lang="es-ES" sz="2000" dirty="0" err="1" smtClean="0"/>
              <a:t>chain</a:t>
            </a:r>
            <a:endParaRPr lang="es-ES" sz="2000" dirty="0" smtClean="0"/>
          </a:p>
          <a:p>
            <a:pPr algn="ctr"/>
            <a:endParaRPr lang="es-ES" sz="2000" dirty="0" smtClean="0"/>
          </a:p>
          <a:p>
            <a:pPr algn="ctr"/>
            <a:r>
              <a:rPr lang="es-ES" sz="2000" dirty="0" err="1" smtClean="0"/>
              <a:t>Permitting</a:t>
            </a:r>
            <a:endParaRPr lang="es-ES" sz="2000" dirty="0" smtClean="0"/>
          </a:p>
          <a:p>
            <a:pPr algn="ctr"/>
            <a:endParaRPr lang="es-ES" sz="2000" dirty="0" smtClean="0"/>
          </a:p>
          <a:p>
            <a:pPr algn="ctr"/>
            <a:r>
              <a:rPr lang="es-ES" sz="2000" dirty="0" err="1" smtClean="0"/>
              <a:t>Decom</a:t>
            </a:r>
            <a:r>
              <a:rPr lang="es-ES" sz="2000" dirty="0" smtClean="0"/>
              <a:t>.</a:t>
            </a:r>
            <a:endParaRPr lang="en-GB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" r="547" b="1319"/>
          <a:stretch/>
        </p:blipFill>
        <p:spPr bwMode="auto">
          <a:xfrm rot="20065766">
            <a:off x="8698771" y="2529971"/>
            <a:ext cx="3118773" cy="43528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075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7" grpId="0" animBg="1"/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Offshore </a:t>
            </a:r>
            <a:r>
              <a:rPr lang="es-ES" dirty="0" err="1"/>
              <a:t>wind</a:t>
            </a:r>
            <a:r>
              <a:rPr lang="es-ES" dirty="0"/>
              <a:t> </a:t>
            </a:r>
            <a:r>
              <a:rPr lang="es-ES" dirty="0" err="1"/>
              <a:t>innovation</a:t>
            </a:r>
            <a:r>
              <a:rPr lang="es-ES" dirty="0"/>
              <a:t> to 2030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0B78-2767-4B9A-91AE-E4DE4DC6EC23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1.2 </a:t>
            </a:r>
            <a:r>
              <a:rPr lang="es-ES" dirty="0" err="1" smtClean="0"/>
              <a:t>Methodology</a:t>
            </a:r>
            <a:r>
              <a:rPr lang="es-ES" dirty="0" smtClean="0"/>
              <a:t> - </a:t>
            </a:r>
            <a:r>
              <a:rPr lang="es-ES" dirty="0" err="1" smtClean="0"/>
              <a:t>example</a:t>
            </a:r>
            <a:endParaRPr lang="en-GB" dirty="0"/>
          </a:p>
        </p:txBody>
      </p:sp>
      <p:pic>
        <p:nvPicPr>
          <p:cNvPr id="6" name="Picture 17" descr="BVG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30592" y="557907"/>
            <a:ext cx="2187398" cy="432048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885776" y="2790155"/>
            <a:ext cx="11521280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u="sng" dirty="0" smtClean="0"/>
              <a:t>Innovation</a:t>
            </a:r>
            <a:r>
              <a:rPr lang="es-ES" sz="2400" dirty="0" smtClean="0"/>
              <a:t>: </a:t>
            </a:r>
            <a:r>
              <a:rPr lang="en-GB" sz="2400" dirty="0" smtClean="0"/>
              <a:t>Improvements in range of working conditions for support structure installation vessels</a:t>
            </a:r>
            <a:endParaRPr lang="es-ES" sz="2400" dirty="0" smtClean="0"/>
          </a:p>
          <a:p>
            <a:r>
              <a:rPr lang="en-GB" sz="2000" dirty="0" smtClean="0"/>
              <a:t>(For </a:t>
            </a:r>
            <a:r>
              <a:rPr lang="es-ES" sz="2000" dirty="0" smtClean="0"/>
              <a:t>a WF </a:t>
            </a:r>
            <a:r>
              <a:rPr lang="es-ES" sz="2000" dirty="0" err="1" smtClean="0"/>
              <a:t>on</a:t>
            </a:r>
            <a:r>
              <a:rPr lang="es-ES" sz="2000" dirty="0" smtClean="0"/>
              <a:t> </a:t>
            </a:r>
            <a:r>
              <a:rPr lang="en-GB" sz="2000" dirty="0" smtClean="0"/>
              <a:t>Site Type A, with Turbine Size of 10MW  and FID in </a:t>
            </a:r>
            <a:r>
              <a:rPr lang="es-ES" sz="2000" dirty="0" smtClean="0"/>
              <a:t>2025 </a:t>
            </a:r>
            <a:r>
              <a:rPr lang="es-ES" sz="2000" dirty="0" err="1" smtClean="0"/>
              <a:t>compared</a:t>
            </a:r>
            <a:r>
              <a:rPr lang="es-ES" sz="2000" dirty="0" smtClean="0"/>
              <a:t> to </a:t>
            </a:r>
            <a:r>
              <a:rPr lang="es-ES" sz="2000" dirty="0" err="1" smtClean="0"/>
              <a:t>same</a:t>
            </a:r>
            <a:r>
              <a:rPr lang="es-ES" sz="2000" dirty="0" smtClean="0"/>
              <a:t> WF in 2014)</a:t>
            </a:r>
          </a:p>
          <a:p>
            <a:endParaRPr lang="en-GB" sz="2400" dirty="0" smtClean="0"/>
          </a:p>
          <a:p>
            <a:pPr>
              <a:lnSpc>
                <a:spcPct val="150000"/>
              </a:lnSpc>
            </a:pPr>
            <a:r>
              <a:rPr lang="en-GB" sz="2400" dirty="0" smtClean="0"/>
              <a:t>Effect on construction CAPEX: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GB" sz="2400" dirty="0" smtClean="0"/>
              <a:t>Maximum technical potential </a:t>
            </a:r>
            <a:r>
              <a:rPr lang="en-GB" sz="2400" dirty="0"/>
              <a:t>impact </a:t>
            </a:r>
            <a:r>
              <a:rPr lang="en-GB" sz="2400" dirty="0" smtClean="0"/>
              <a:t>				</a:t>
            </a:r>
            <a:r>
              <a:rPr lang="en-GB" sz="2400" dirty="0" smtClean="0">
                <a:sym typeface="Wingdings" panose="05000000000000000000" pitchFamily="2" charset="2"/>
              </a:rPr>
              <a:t> </a:t>
            </a:r>
            <a:r>
              <a:rPr lang="en-GB" sz="2400" dirty="0" smtClean="0"/>
              <a:t>9.6% 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GB" sz="2400" dirty="0" smtClean="0"/>
              <a:t>x </a:t>
            </a:r>
            <a:r>
              <a:rPr lang="en-GB" sz="2400" dirty="0"/>
              <a:t>Relevance to Site Type </a:t>
            </a:r>
            <a:r>
              <a:rPr lang="en-GB" sz="2400" dirty="0" smtClean="0"/>
              <a:t>A </a:t>
            </a:r>
            <a:r>
              <a:rPr lang="en-GB" sz="2400" dirty="0"/>
              <a:t>and 10MW-Size Turbine </a:t>
            </a:r>
            <a:r>
              <a:rPr lang="en-GB" sz="2400" dirty="0" smtClean="0"/>
              <a:t>is 83% 		</a:t>
            </a:r>
            <a:r>
              <a:rPr lang="en-GB" sz="2400" dirty="0" smtClean="0">
                <a:sym typeface="Wingdings" panose="05000000000000000000" pitchFamily="2" charset="2"/>
              </a:rPr>
              <a:t> 7.9</a:t>
            </a:r>
            <a:r>
              <a:rPr lang="en-GB" sz="2400" dirty="0" smtClean="0"/>
              <a:t>% 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GB" sz="2400" dirty="0" smtClean="0"/>
              <a:t>x </a:t>
            </a:r>
            <a:r>
              <a:rPr lang="en-GB" sz="2400" dirty="0"/>
              <a:t>Commercial readiness at FID in </a:t>
            </a:r>
            <a:r>
              <a:rPr lang="en-GB" sz="2400" dirty="0" smtClean="0"/>
              <a:t>2025 is 92%			</a:t>
            </a:r>
            <a:r>
              <a:rPr lang="en-GB" sz="2400" dirty="0" smtClean="0">
                <a:sym typeface="Wingdings" panose="05000000000000000000" pitchFamily="2" charset="2"/>
              </a:rPr>
              <a:t> 7.3</a:t>
            </a:r>
            <a:r>
              <a:rPr lang="en-GB" sz="2400" dirty="0" smtClean="0"/>
              <a:t>% 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GB" sz="2400" dirty="0" smtClean="0"/>
              <a:t>x </a:t>
            </a:r>
            <a:r>
              <a:rPr lang="en-GB" sz="2400" dirty="0"/>
              <a:t>Market share for project using 10MW-Size </a:t>
            </a:r>
            <a:r>
              <a:rPr lang="en-GB" sz="2400" dirty="0" smtClean="0"/>
              <a:t>WTG - </a:t>
            </a:r>
            <a:r>
              <a:rPr lang="en-GB" sz="2400" dirty="0"/>
              <a:t>FID </a:t>
            </a:r>
            <a:r>
              <a:rPr lang="en-GB" sz="2400" dirty="0" smtClean="0"/>
              <a:t>2025 is 78% 	</a:t>
            </a:r>
            <a:r>
              <a:rPr lang="en-GB" sz="2400" dirty="0" smtClean="0">
                <a:sym typeface="Wingdings" panose="05000000000000000000" pitchFamily="2" charset="2"/>
              </a:rPr>
              <a:t> 5.7</a:t>
            </a:r>
            <a:r>
              <a:rPr lang="en-GB" sz="2400" dirty="0" smtClean="0"/>
              <a:t>% 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Anticipated impact on construction CAPEX </a:t>
            </a:r>
            <a:r>
              <a:rPr lang="es-ES" sz="2400" dirty="0" smtClean="0"/>
              <a:t>			</a:t>
            </a:r>
            <a:r>
              <a:rPr lang="es-ES" sz="2400" dirty="0" smtClean="0">
                <a:sym typeface="Wingdings" panose="05000000000000000000" pitchFamily="2" charset="2"/>
              </a:rPr>
              <a:t> 5.7%</a:t>
            </a:r>
            <a:endParaRPr lang="en-GB" sz="2400" dirty="0" smtClean="0"/>
          </a:p>
          <a:p>
            <a:pPr>
              <a:lnSpc>
                <a:spcPct val="150000"/>
              </a:lnSpc>
            </a:pPr>
            <a:endParaRPr lang="es-ES" sz="1400" dirty="0" smtClean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s-ES" sz="2400" dirty="0" smtClean="0">
                <a:sym typeface="Wingdings" panose="05000000000000000000" pitchFamily="2" charset="2"/>
              </a:rPr>
              <a:t>New CAPEX</a:t>
            </a:r>
          </a:p>
          <a:p>
            <a:pPr>
              <a:lnSpc>
                <a:spcPct val="150000"/>
              </a:lnSpc>
            </a:pPr>
            <a:r>
              <a:rPr lang="es-ES" sz="2400" dirty="0" smtClean="0">
                <a:sym typeface="Wingdings" panose="05000000000000000000" pitchFamily="2" charset="2"/>
              </a:rPr>
              <a:t>New LCOE</a:t>
            </a:r>
          </a:p>
          <a:p>
            <a:pPr>
              <a:lnSpc>
                <a:spcPct val="150000"/>
              </a:lnSpc>
            </a:pPr>
            <a:r>
              <a:rPr lang="es-ES" sz="2400" dirty="0" smtClean="0">
                <a:sym typeface="Wingdings" panose="05000000000000000000" pitchFamily="2" charset="2"/>
              </a:rPr>
              <a:t>(</a:t>
            </a:r>
            <a:r>
              <a:rPr lang="es-ES" sz="2400" dirty="0" err="1" smtClean="0">
                <a:sym typeface="Wingdings" panose="05000000000000000000" pitchFamily="2" charset="2"/>
              </a:rPr>
              <a:t>Same</a:t>
            </a:r>
            <a:r>
              <a:rPr lang="es-ES" sz="2400" dirty="0" smtClean="0">
                <a:sym typeface="Wingdings" panose="05000000000000000000" pitchFamily="2" charset="2"/>
              </a:rPr>
              <a:t> </a:t>
            </a:r>
            <a:r>
              <a:rPr lang="es-ES" sz="2400" dirty="0" err="1" smtClean="0">
                <a:sym typeface="Wingdings" panose="05000000000000000000" pitchFamily="2" charset="2"/>
              </a:rPr>
              <a:t>for</a:t>
            </a:r>
            <a:r>
              <a:rPr lang="es-ES" sz="2400" dirty="0" smtClean="0">
                <a:sym typeface="Wingdings" panose="05000000000000000000" pitchFamily="2" charset="2"/>
              </a:rPr>
              <a:t> </a:t>
            </a:r>
            <a:r>
              <a:rPr lang="es-ES" sz="2400" dirty="0" err="1" smtClean="0">
                <a:sym typeface="Wingdings" panose="05000000000000000000" pitchFamily="2" charset="2"/>
              </a:rPr>
              <a:t>all</a:t>
            </a:r>
            <a:r>
              <a:rPr lang="es-ES" sz="2400" dirty="0" smtClean="0">
                <a:sym typeface="Wingdings" panose="05000000000000000000" pitchFamily="2" charset="2"/>
              </a:rPr>
              <a:t> </a:t>
            </a:r>
            <a:r>
              <a:rPr lang="es-ES" sz="2400" dirty="0" err="1" smtClean="0">
                <a:sym typeface="Wingdings" panose="05000000000000000000" pitchFamily="2" charset="2"/>
              </a:rPr>
              <a:t>innovations</a:t>
            </a:r>
            <a:r>
              <a:rPr lang="es-ES" sz="2400" dirty="0" smtClean="0">
                <a:sym typeface="Wingdings" panose="05000000000000000000" pitchFamily="2" charset="2"/>
              </a:rPr>
              <a:t>’ </a:t>
            </a:r>
            <a:r>
              <a:rPr lang="es-ES" sz="2400" dirty="0" err="1" smtClean="0">
                <a:sym typeface="Wingdings" panose="05000000000000000000" pitchFamily="2" charset="2"/>
              </a:rPr>
              <a:t>impact</a:t>
            </a:r>
            <a:r>
              <a:rPr lang="es-ES" sz="2400" dirty="0" smtClean="0">
                <a:sym typeface="Wingdings" panose="05000000000000000000" pitchFamily="2" charset="2"/>
              </a:rPr>
              <a:t> </a:t>
            </a:r>
            <a:r>
              <a:rPr lang="es-ES" sz="2400" dirty="0" err="1" smtClean="0">
                <a:sym typeface="Wingdings" panose="05000000000000000000" pitchFamily="2" charset="2"/>
              </a:rPr>
              <a:t>on</a:t>
            </a:r>
            <a:r>
              <a:rPr lang="es-ES" sz="2400" dirty="0" smtClean="0">
                <a:sym typeface="Wingdings" panose="05000000000000000000" pitchFamily="2" charset="2"/>
              </a:rPr>
              <a:t> CAPEX, OPEX, AEP)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075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Offshore </a:t>
            </a:r>
            <a:r>
              <a:rPr lang="es-ES" dirty="0" err="1"/>
              <a:t>wind</a:t>
            </a:r>
            <a:r>
              <a:rPr lang="es-ES" dirty="0"/>
              <a:t> </a:t>
            </a:r>
            <a:r>
              <a:rPr lang="es-ES" dirty="0" err="1"/>
              <a:t>innovation</a:t>
            </a:r>
            <a:r>
              <a:rPr lang="es-ES" dirty="0"/>
              <a:t> to 2030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0B78-2767-4B9A-91AE-E4DE4DC6EC23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1.3 </a:t>
            </a:r>
            <a:r>
              <a:rPr lang="es-ES" dirty="0" err="1" smtClean="0"/>
              <a:t>Methodology</a:t>
            </a:r>
            <a:r>
              <a:rPr lang="es-ES" dirty="0" smtClean="0"/>
              <a:t> – do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yourself</a:t>
            </a:r>
            <a:endParaRPr lang="en-GB" dirty="0"/>
          </a:p>
        </p:txBody>
      </p:sp>
      <p:pic>
        <p:nvPicPr>
          <p:cNvPr id="7" name="Picture 17" descr="BVG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30592" y="557907"/>
            <a:ext cx="2187398" cy="432048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1976">
            <a:off x="8065870" y="3008183"/>
            <a:ext cx="2418542" cy="223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11361">
            <a:off x="1597790" y="3176548"/>
            <a:ext cx="1016067" cy="1436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231682">
            <a:off x="1305206" y="3672213"/>
            <a:ext cx="1043893" cy="1482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69868">
            <a:off x="1074057" y="4093612"/>
            <a:ext cx="1068420" cy="1513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5556">
            <a:off x="824001" y="4574815"/>
            <a:ext cx="1089216" cy="1546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753722" y="2563324"/>
            <a:ext cx="7666329" cy="554037"/>
          </a:xfrm>
          <a:prstGeom prst="rect">
            <a:avLst/>
          </a:prstGeom>
        </p:spPr>
        <p:txBody>
          <a:bodyPr vert="horz" lIns="130064" tIns="65032" rIns="130064" bIns="65032" rtlCol="0" anchor="t" anchorCtr="0">
            <a:noAutofit/>
          </a:bodyPr>
          <a:lstStyle>
            <a:lvl1pPr marL="444500" indent="0" algn="l" defTabSz="1300643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 smtClean="0"/>
              <a:t>Cost reduction analysis toolbox</a:t>
            </a:r>
            <a:endParaRPr lang="en-US" sz="24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406056" y="3870275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Future renewable energy costs series</a:t>
            </a:r>
          </a:p>
          <a:p>
            <a:endParaRPr lang="en-GB" sz="1800" dirty="0" smtClean="0"/>
          </a:p>
          <a:p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How technology innovation is anticipated to reduce the cost of energy in Europe</a:t>
            </a:r>
          </a:p>
          <a:p>
            <a:endParaRPr lang="en-GB" sz="1800" dirty="0"/>
          </a:p>
        </p:txBody>
      </p:sp>
      <p:sp>
        <p:nvSpPr>
          <p:cNvPr id="16" name="15 Rectángulo"/>
          <p:cNvSpPr/>
          <p:nvPr/>
        </p:nvSpPr>
        <p:spPr>
          <a:xfrm>
            <a:off x="2233766" y="5441882"/>
            <a:ext cx="36773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>
                <a:hlinkClick r:id="rId8"/>
              </a:rPr>
              <a:t>www.kic-innoenergy.com/reports</a:t>
            </a:r>
            <a:endParaRPr lang="es-ES" sz="20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4208" y="5837752"/>
            <a:ext cx="2043266" cy="408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2325936" y="5814491"/>
            <a:ext cx="2514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Developed in collaboration with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18 Flecha derecha"/>
          <p:cNvSpPr/>
          <p:nvPr/>
        </p:nvSpPr>
        <p:spPr bwMode="auto">
          <a:xfrm>
            <a:off x="7078464" y="3994118"/>
            <a:ext cx="770198" cy="956277"/>
          </a:xfrm>
          <a:prstGeom prst="rightArrow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2838">
            <a:off x="9258479" y="2885241"/>
            <a:ext cx="2583289" cy="238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182" y="2646139"/>
            <a:ext cx="2858385" cy="96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6502400" y="5382443"/>
            <a:ext cx="690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/>
              <a:t>Online LCOE model for evaluation of impact of innovation</a:t>
            </a:r>
          </a:p>
          <a:p>
            <a:pPr algn="ctr"/>
            <a:r>
              <a:rPr lang="es-ES" sz="1800" dirty="0" smtClean="0">
                <a:hlinkClick r:id="rId12"/>
              </a:rPr>
              <a:t>www.kic-innoenergy.com/delphos</a:t>
            </a:r>
            <a:r>
              <a:rPr lang="es-ES" sz="1800" dirty="0" smtClean="0"/>
              <a:t> </a:t>
            </a:r>
            <a:endParaRPr lang="en-GB" sz="18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7366496" y="6376034"/>
            <a:ext cx="5040560" cy="224676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Objective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: understand the impact of what we do</a:t>
            </a:r>
          </a:p>
          <a:p>
            <a:r>
              <a:rPr lang="en-GB" sz="2000" dirty="0" smtClean="0">
                <a:sym typeface="Wingdings" panose="05000000000000000000" pitchFamily="2" charset="2"/>
              </a:rPr>
              <a:t>Prioritize</a:t>
            </a:r>
          </a:p>
          <a:p>
            <a:r>
              <a:rPr lang="en-GB" sz="2000" dirty="0" smtClean="0">
                <a:sym typeface="Wingdings" panose="05000000000000000000" pitchFamily="2" charset="2"/>
              </a:rPr>
              <a:t>Invest</a:t>
            </a:r>
          </a:p>
          <a:p>
            <a:r>
              <a:rPr lang="en-GB" sz="2000" dirty="0" smtClean="0">
                <a:sym typeface="Wingdings" panose="05000000000000000000" pitchFamily="2" charset="2"/>
              </a:rPr>
              <a:t>Take decisions</a:t>
            </a:r>
          </a:p>
          <a:p>
            <a:endParaRPr lang="en-GB" sz="2000" dirty="0" smtClean="0">
              <a:sym typeface="Wingdings" panose="05000000000000000000" pitchFamily="2" charset="2"/>
            </a:endParaRPr>
          </a:p>
          <a:p>
            <a:r>
              <a:rPr lang="en-GB" sz="2000" dirty="0" smtClean="0">
                <a:sym typeface="Wingdings" panose="05000000000000000000" pitchFamily="2" charset="2"/>
              </a:rPr>
              <a:t>Serve as reference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885776" y="6390555"/>
            <a:ext cx="5059361" cy="224676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Provide:</a:t>
            </a:r>
          </a:p>
          <a:p>
            <a:r>
              <a:rPr lang="en-GB" sz="2000" dirty="0" smtClean="0">
                <a:sym typeface="Wingdings" panose="05000000000000000000" pitchFamily="2" charset="2"/>
              </a:rPr>
              <a:t>Reference cost breakdown of renewable energy power plants (EU representative)</a:t>
            </a:r>
          </a:p>
          <a:p>
            <a:endParaRPr lang="en-GB" sz="2000" dirty="0" smtClean="0">
              <a:sym typeface="Wingdings" panose="05000000000000000000" pitchFamily="2" charset="2"/>
            </a:endParaRPr>
          </a:p>
          <a:p>
            <a:r>
              <a:rPr lang="en-GB" sz="2000" dirty="0" smtClean="0">
                <a:sym typeface="Wingdings" panose="05000000000000000000" pitchFamily="2" charset="2"/>
              </a:rPr>
              <a:t>List of innovations + impact description</a:t>
            </a:r>
          </a:p>
          <a:p>
            <a:endParaRPr lang="en-GB" sz="2000" dirty="0" smtClean="0">
              <a:sym typeface="Wingdings" panose="05000000000000000000" pitchFamily="2" charset="2"/>
            </a:endParaRPr>
          </a:p>
          <a:p>
            <a:r>
              <a:rPr lang="en-GB" sz="2000" dirty="0" smtClean="0">
                <a:sym typeface="Wingdings" panose="05000000000000000000" pitchFamily="2" charset="2"/>
              </a:rPr>
              <a:t>Fully customisable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1397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 animBg="1"/>
      <p:bldP spid="22" grpId="0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Offshore </a:t>
            </a:r>
            <a:r>
              <a:rPr lang="es-ES" dirty="0" err="1"/>
              <a:t>wind</a:t>
            </a:r>
            <a:r>
              <a:rPr lang="es-ES" dirty="0"/>
              <a:t> </a:t>
            </a:r>
            <a:r>
              <a:rPr lang="es-ES" dirty="0" err="1"/>
              <a:t>innovation</a:t>
            </a:r>
            <a:r>
              <a:rPr lang="es-ES" dirty="0"/>
              <a:t> to 2030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0B78-2767-4B9A-91AE-E4DE4DC6EC23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2.1 Top </a:t>
            </a:r>
            <a:r>
              <a:rPr lang="es-ES" dirty="0" err="1" smtClean="0"/>
              <a:t>contributing</a:t>
            </a:r>
            <a:r>
              <a:rPr lang="es-ES" dirty="0" smtClean="0"/>
              <a:t> </a:t>
            </a:r>
            <a:r>
              <a:rPr lang="es-ES" dirty="0" err="1" smtClean="0"/>
              <a:t>innovations</a:t>
            </a:r>
            <a:endParaRPr lang="en-GB" dirty="0"/>
          </a:p>
        </p:txBody>
      </p:sp>
      <p:pic>
        <p:nvPicPr>
          <p:cNvPr id="6" name="Picture 17" descr="BVG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30592" y="557907"/>
            <a:ext cx="2187398" cy="432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12" y="2790155"/>
            <a:ext cx="12335048" cy="4836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101800" y="8046739"/>
            <a:ext cx="10729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u="sng" dirty="0"/>
              <a:t>Anticipated impact of technology innovations for a wind farm using 10MW-Size Turbines with FID in </a:t>
            </a:r>
            <a:r>
              <a:rPr lang="en-GB" sz="2000" b="1" u="sng" dirty="0" smtClean="0"/>
              <a:t>2030, compared </a:t>
            </a:r>
            <a:r>
              <a:rPr lang="en-GB" sz="2000" b="1" u="sng" dirty="0"/>
              <a:t>with a wind farm with 4MW-Size Turbines with FID in 2014, both on Site Type D</a:t>
            </a:r>
          </a:p>
        </p:txBody>
      </p:sp>
    </p:spTree>
    <p:extLst>
      <p:ext uri="{BB962C8B-B14F-4D97-AF65-F5344CB8AC3E}">
        <p14:creationId xmlns:p14="http://schemas.microsoft.com/office/powerpoint/2010/main" val="227435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439254"/>
              </p:ext>
            </p:extLst>
          </p:nvPr>
        </p:nvGraphicFramePr>
        <p:xfrm>
          <a:off x="669752" y="5598467"/>
          <a:ext cx="11809312" cy="3528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/>
                <a:gridCol w="5904656"/>
              </a:tblGrid>
              <a:tr h="1008112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Improvement</a:t>
                      </a:r>
                      <a:r>
                        <a:rPr lang="es-ES" dirty="0" smtClean="0"/>
                        <a:t> in drive </a:t>
                      </a:r>
                      <a:r>
                        <a:rPr lang="es-ES" dirty="0" err="1" smtClean="0"/>
                        <a:t>trains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Improvement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smtClean="0">
                          <a:solidFill>
                            <a:schemeClr val="bg1"/>
                          </a:solidFill>
                        </a:rPr>
                        <a:t>in  </a:t>
                      </a:r>
                      <a:r>
                        <a:rPr lang="es-ES" baseline="0" dirty="0" err="1" smtClean="0">
                          <a:solidFill>
                            <a:schemeClr val="bg1"/>
                          </a:solidFill>
                        </a:rPr>
                        <a:t>components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520280">
                <a:tc>
                  <a:txBody>
                    <a:bodyPr/>
                    <a:lstStyle/>
                    <a:p>
                      <a:r>
                        <a:rPr lang="en-GB" dirty="0" smtClean="0"/>
                        <a:t>Many different types of possible drive</a:t>
                      </a:r>
                      <a:r>
                        <a:rPr lang="en-GB" baseline="0" dirty="0" smtClean="0"/>
                        <a:t> trains: DC, mid-speed, continuous, superconducting</a:t>
                      </a:r>
                    </a:p>
                    <a:p>
                      <a:r>
                        <a:rPr lang="en-GB" dirty="0" smtClean="0"/>
                        <a:t>Only some will be taken up by</a:t>
                      </a:r>
                      <a:r>
                        <a:rPr lang="en-GB" baseline="0" dirty="0" smtClean="0"/>
                        <a:t> the market, but overall improvements in drive train will be large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Non-offshore-</a:t>
                      </a:r>
                      <a:r>
                        <a:rPr lang="es-ES" dirty="0" err="1" smtClean="0"/>
                        <a:t>wind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specific</a:t>
                      </a:r>
                      <a:r>
                        <a:rPr lang="es-ES" dirty="0" smtClean="0"/>
                        <a:t>  </a:t>
                      </a:r>
                      <a:r>
                        <a:rPr lang="es-ES" dirty="0" err="1" smtClean="0"/>
                        <a:t>innovation</a:t>
                      </a:r>
                      <a:r>
                        <a:rPr lang="es-ES" dirty="0" smtClean="0"/>
                        <a:t> (</a:t>
                      </a:r>
                      <a:r>
                        <a:rPr lang="es-ES" dirty="0" err="1" smtClean="0"/>
                        <a:t>metallurgy</a:t>
                      </a:r>
                      <a:r>
                        <a:rPr lang="es-ES" dirty="0" smtClean="0"/>
                        <a:t>, </a:t>
                      </a:r>
                      <a:r>
                        <a:rPr lang="es-ES" dirty="0" err="1" smtClean="0"/>
                        <a:t>tribology</a:t>
                      </a:r>
                      <a:r>
                        <a:rPr lang="es-ES" dirty="0" smtClean="0"/>
                        <a:t>)</a:t>
                      </a:r>
                    </a:p>
                    <a:p>
                      <a:r>
                        <a:rPr lang="es-ES" dirty="0" smtClean="0"/>
                        <a:t>Offshore-</a:t>
                      </a:r>
                      <a:r>
                        <a:rPr lang="es-ES" dirty="0" err="1" smtClean="0"/>
                        <a:t>wind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specific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innovation</a:t>
                      </a:r>
                      <a:r>
                        <a:rPr lang="es-ES" baseline="0" dirty="0" smtClean="0"/>
                        <a:t> in </a:t>
                      </a:r>
                      <a:r>
                        <a:rPr lang="es-ES" baseline="0" dirty="0" err="1" smtClean="0"/>
                        <a:t>component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design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Offshore </a:t>
            </a:r>
            <a:r>
              <a:rPr lang="es-ES" dirty="0" err="1"/>
              <a:t>wind</a:t>
            </a:r>
            <a:r>
              <a:rPr lang="es-ES" dirty="0"/>
              <a:t> </a:t>
            </a:r>
            <a:r>
              <a:rPr lang="es-ES" dirty="0" err="1"/>
              <a:t>innovation</a:t>
            </a:r>
            <a:r>
              <a:rPr lang="es-ES" dirty="0"/>
              <a:t> to 2030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0B78-2767-4B9A-91AE-E4DE4DC6EC23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2.2 </a:t>
            </a:r>
            <a:r>
              <a:rPr lang="es-ES" dirty="0" err="1" smtClean="0"/>
              <a:t>Impact</a:t>
            </a:r>
            <a:r>
              <a:rPr lang="es-ES" dirty="0" smtClean="0"/>
              <a:t> of </a:t>
            </a:r>
            <a:r>
              <a:rPr lang="es-ES" dirty="0" err="1" smtClean="0"/>
              <a:t>innovation</a:t>
            </a:r>
            <a:r>
              <a:rPr lang="es-ES" dirty="0" smtClean="0"/>
              <a:t> in </a:t>
            </a:r>
            <a:r>
              <a:rPr lang="es-ES" dirty="0" err="1"/>
              <a:t>n</a:t>
            </a:r>
            <a:r>
              <a:rPr lang="es-ES" dirty="0" err="1" smtClean="0"/>
              <a:t>acelle</a:t>
            </a:r>
            <a:endParaRPr lang="en-GB" dirty="0"/>
          </a:p>
        </p:txBody>
      </p:sp>
      <p:pic>
        <p:nvPicPr>
          <p:cNvPr id="6" name="Picture 17" descr="BVG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30592" y="557907"/>
            <a:ext cx="2187398" cy="432048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2779688" y="279015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>
              <a:spcAft>
                <a:spcPts val="600"/>
              </a:spcAft>
            </a:pPr>
            <a:r>
              <a:rPr lang="es-ES" sz="4800" b="1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11</a:t>
            </a:r>
            <a:r>
              <a:rPr lang="es-ES" sz="3600" b="1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2000" b="1" dirty="0" err="1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innovations</a:t>
            </a:r>
            <a:endParaRPr lang="es-ES" sz="2000" b="1" dirty="0" smtClean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spcAft>
                <a:spcPts val="600"/>
              </a:spcAft>
            </a:pPr>
            <a:endParaRPr lang="es-ES" sz="2000" b="1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spcAft>
                <a:spcPts val="600"/>
              </a:spcAft>
            </a:pPr>
            <a:r>
              <a:rPr lang="es-ES" sz="4800" b="1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-6%</a:t>
            </a:r>
            <a:r>
              <a:rPr lang="es-ES" sz="2000" b="1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2000" b="1" dirty="0" err="1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from</a:t>
            </a:r>
            <a:r>
              <a:rPr lang="es-ES" sz="2000" b="1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2000" b="1" dirty="0" err="1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present</a:t>
            </a:r>
            <a:r>
              <a:rPr lang="es-ES" sz="2000" b="1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to 2030</a:t>
            </a:r>
            <a:endParaRPr lang="en-GB" sz="2000" b="1" dirty="0" smtClean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97744" y="502240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s-ES" sz="2500" b="1" i="1" dirty="0" err="1" smtClean="0">
                <a:solidFill>
                  <a:schemeClr val="tx1"/>
                </a:solidFill>
                <a:latin typeface="Arial"/>
                <a:cs typeface="Arial"/>
              </a:rPr>
              <a:t>Highlights</a:t>
            </a:r>
            <a:r>
              <a:rPr lang="es-ES" sz="2500" b="1" i="1" dirty="0" smtClean="0">
                <a:solidFill>
                  <a:schemeClr val="tx1"/>
                </a:solidFill>
                <a:latin typeface="Arial"/>
                <a:cs typeface="Arial"/>
              </a:rPr>
              <a:t>:</a:t>
            </a:r>
            <a:endParaRPr lang="en-GB" sz="2500" b="1" i="1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6781800" y="2324099"/>
            <a:ext cx="4445000" cy="3263901"/>
            <a:chOff x="9410700" y="2392363"/>
            <a:chExt cx="5448300" cy="558165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092"/>
            <a:stretch/>
          </p:blipFill>
          <p:spPr bwMode="auto">
            <a:xfrm>
              <a:off x="9410700" y="2392363"/>
              <a:ext cx="158750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98"/>
            <a:stretch/>
          </p:blipFill>
          <p:spPr bwMode="auto">
            <a:xfrm>
              <a:off x="10972800" y="2392363"/>
              <a:ext cx="388620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23" t="92292" r="77400"/>
            <a:stretch/>
          </p:blipFill>
          <p:spPr bwMode="auto">
            <a:xfrm>
              <a:off x="10756900" y="7543800"/>
              <a:ext cx="1219200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603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KIC">
      <a:dk1>
        <a:sysClr val="windowText" lastClr="000000"/>
      </a:dk1>
      <a:lt1>
        <a:sysClr val="window" lastClr="FFFFFF"/>
      </a:lt1>
      <a:dk2>
        <a:srgbClr val="312783"/>
      </a:dk2>
      <a:lt2>
        <a:srgbClr val="009FE1"/>
      </a:lt2>
      <a:accent1>
        <a:srgbClr val="3AAA35"/>
      </a:accent1>
      <a:accent2>
        <a:srgbClr val="D7E9CF"/>
      </a:accent2>
      <a:accent3>
        <a:srgbClr val="F9B000"/>
      </a:accent3>
      <a:accent4>
        <a:srgbClr val="AFCA0B"/>
      </a:accent4>
      <a:accent5>
        <a:srgbClr val="F1DE3F"/>
      </a:accent5>
      <a:accent6>
        <a:srgbClr val="BCE4FA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>
          <a:spcAft>
            <a:spcPts val="600"/>
          </a:spcAft>
          <a:defRPr sz="2500" dirty="0" smtClean="0">
            <a:solidFill>
              <a:schemeClr val="tx1"/>
            </a:solidFill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1332</Words>
  <Application>Microsoft Office PowerPoint</Application>
  <PresentationFormat>Personalizado</PresentationFormat>
  <Paragraphs>238</Paragraphs>
  <Slides>19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Office Theme</vt:lpstr>
      <vt:lpstr>Offshore wind innovation for cost reduction</vt:lpstr>
      <vt:lpstr>Who we are </vt:lpstr>
      <vt:lpstr>Who we are </vt:lpstr>
      <vt:lpstr>Offshore wind innovation to 2030</vt:lpstr>
      <vt:lpstr>Offshore wind innovation to 2030</vt:lpstr>
      <vt:lpstr>Offshore wind innovation to 2030</vt:lpstr>
      <vt:lpstr>Offshore wind innovation to 2030</vt:lpstr>
      <vt:lpstr>Offshore wind innovation to 2030</vt:lpstr>
      <vt:lpstr>Offshore wind innovation to 2030</vt:lpstr>
      <vt:lpstr>Offshore wind innovation to 2030</vt:lpstr>
      <vt:lpstr>Offshore wind innovation to 2030</vt:lpstr>
      <vt:lpstr>Offshore wind innovation to 2030</vt:lpstr>
      <vt:lpstr>Offshore wind innovation to 2030</vt:lpstr>
      <vt:lpstr>Offshore wind innovation to 2030</vt:lpstr>
      <vt:lpstr>Offshore wind innovation to 2030</vt:lpstr>
      <vt:lpstr>Offshore wind innovation to 2030</vt:lpstr>
      <vt:lpstr>Offshore wind innovation to 2030</vt:lpstr>
      <vt:lpstr>Offshore wind innovation to 2030</vt:lpstr>
      <vt:lpstr>Thank you Any questions?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Startup</dc:creator>
  <cp:lastModifiedBy>ESimonot</cp:lastModifiedBy>
  <cp:revision>117</cp:revision>
  <dcterms:created xsi:type="dcterms:W3CDTF">2015-11-24T13:37:33Z</dcterms:created>
  <dcterms:modified xsi:type="dcterms:W3CDTF">2016-09-29T08:57:31Z</dcterms:modified>
</cp:coreProperties>
</file>