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9" r:id="rId2"/>
    <p:sldId id="278" r:id="rId3"/>
    <p:sldId id="279" r:id="rId4"/>
    <p:sldId id="281" r:id="rId5"/>
    <p:sldId id="280" r:id="rId6"/>
    <p:sldId id="284" r:id="rId7"/>
    <p:sldId id="283" r:id="rId8"/>
    <p:sldId id="289" r:id="rId9"/>
    <p:sldId id="290" r:id="rId10"/>
    <p:sldId id="291" r:id="rId11"/>
    <p:sldId id="285" r:id="rId12"/>
    <p:sldId id="274" r:id="rId1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tje Frese" initials="AF" lastIdx="2" clrIdx="0"/>
  <p:cmAuthor id="1" name="Frank Knappe" initials="FrK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9C00"/>
    <a:srgbClr val="C8C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>
        <p:scale>
          <a:sx n="70" d="100"/>
          <a:sy n="70" d="100"/>
        </p:scale>
        <p:origin x="-2094" y="-8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"/>
    </p:cViewPr>
  </p:sorterViewPr>
  <p:notesViewPr>
    <p:cSldViewPr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05T11:14:55.007" idx="3">
    <p:pos x="9663" y="4350"/>
    <p:text>Das ist was für die COnclusion!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B3B82-E5A5-4C20-AC42-0911B7818205}" type="datetimeFigureOut">
              <a:rPr lang="de-DE" smtClean="0"/>
              <a:t>07.09.2016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A45A-F5B6-46E8-AAC0-5E5A2F254E7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74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52A45A-F5B6-46E8-AAC0-5E5A2F254E7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0369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88224" y="6328117"/>
            <a:ext cx="2133600" cy="365125"/>
          </a:xfrm>
        </p:spPr>
        <p:txBody>
          <a:bodyPr/>
          <a:lstStyle/>
          <a:p>
            <a:fld id="{7A0155B4-6542-4FBD-9238-A4CC5A727D6F}" type="datetime1">
              <a:rPr lang="de-DE" smtClean="0"/>
              <a:t>07.09.2016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851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030-E5AE-407F-8244-CF0369D482C1}" type="datetime1">
              <a:rPr lang="de-DE" smtClean="0"/>
              <a:t>07.09.2016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8465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16357-6696-44BA-B90D-432E87592D6F}" type="datetime1">
              <a:rPr lang="de-DE" smtClean="0"/>
              <a:t>07.09.2016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30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456B-519E-4E23-814F-C327CDF50E73}" type="datetime1">
              <a:rPr lang="de-DE" smtClean="0"/>
              <a:t>07.09.2016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468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B5D1E-08BA-4714-9460-76FB082FDE79}" type="datetime1">
              <a:rPr lang="de-DE" smtClean="0"/>
              <a:t>07.09.2016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68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16216" y="6320277"/>
            <a:ext cx="2133600" cy="365125"/>
          </a:xfrm>
        </p:spPr>
        <p:txBody>
          <a:bodyPr/>
          <a:lstStyle/>
          <a:p>
            <a:fld id="{F43C1449-0E9A-47F5-A5E9-34E91B2F05F7}" type="datetime1">
              <a:rPr lang="de-DE" smtClean="0"/>
              <a:t>07.09.2016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450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588224" y="6360201"/>
            <a:ext cx="2133600" cy="365125"/>
          </a:xfrm>
        </p:spPr>
        <p:txBody>
          <a:bodyPr/>
          <a:lstStyle/>
          <a:p>
            <a:fld id="{67706AD9-4F88-4E01-A438-91AFE64167B7}" type="datetime1">
              <a:rPr lang="de-DE" smtClean="0"/>
              <a:t>07.09.2016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248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444208" y="6309320"/>
            <a:ext cx="2133600" cy="365125"/>
          </a:xfrm>
        </p:spPr>
        <p:txBody>
          <a:bodyPr/>
          <a:lstStyle/>
          <a:p>
            <a:fld id="{0CB979E5-2B60-4CC6-A510-F209419CB9A0}" type="datetime1">
              <a:rPr lang="de-DE" smtClean="0"/>
              <a:t>07.09.2016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1851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372200" y="6333383"/>
            <a:ext cx="2133600" cy="365125"/>
          </a:xfrm>
        </p:spPr>
        <p:txBody>
          <a:bodyPr/>
          <a:lstStyle/>
          <a:p>
            <a:fld id="{8331AF56-7B1E-46A3-A32D-0B9E0FD23406}" type="datetime1">
              <a:rPr lang="de-DE" smtClean="0"/>
              <a:t>07.09.2016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1860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22C0A-CFBF-4CBD-9BDD-94C5B3BDDD72}" type="datetime1">
              <a:rPr lang="de-DE" smtClean="0"/>
              <a:t>07.09.2016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60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588224" y="6333383"/>
            <a:ext cx="2133600" cy="365125"/>
          </a:xfrm>
        </p:spPr>
        <p:txBody>
          <a:bodyPr/>
          <a:lstStyle/>
          <a:p>
            <a:fld id="{B2A24104-1384-4041-87A9-18CCC2089E60}" type="datetime1">
              <a:rPr lang="de-DE" smtClean="0"/>
              <a:t>07.09.2016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www.8p2.de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5996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  <a:solidFill>
            <a:srgbClr val="E49C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564161" y="633338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49C00"/>
                </a:solidFill>
              </a:defRPr>
            </a:lvl1pPr>
          </a:lstStyle>
          <a:p>
            <a:fld id="{6E28DDFB-1B4B-4F23-92C9-50B7EF1FE2EE}" type="datetime1">
              <a:rPr lang="de-DE" smtClean="0"/>
              <a:t>07.09.2016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49C00"/>
                </a:solidFill>
              </a:defRPr>
            </a:lvl1pPr>
          </a:lstStyle>
          <a:p>
            <a:r>
              <a:rPr lang="de-DE" smtClean="0"/>
              <a:t>www.8p2.de</a:t>
            </a:r>
            <a:endParaRPr lang="de-DE" dirty="0"/>
          </a:p>
        </p:txBody>
      </p:sp>
      <p:pic>
        <p:nvPicPr>
          <p:cNvPr id="7" name="Picture 2" descr="C:\Users\Ulbrich\AppData\Local\Temp\Rar$DI64.888\8p2_Logo_4c_M_pos_A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159497"/>
            <a:ext cx="2411760" cy="6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84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chemeClr val="bg1">
              <a:lumMod val="50000"/>
            </a:schemeClr>
          </a:solidFill>
          <a:latin typeface="Arial" pitchFamily="34" charset="0"/>
          <a:ea typeface="Verdana" pitchFamily="34" charset="0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49C00"/>
        </a:buClr>
        <a:buFont typeface="Wingdings" pitchFamily="2" charset="2"/>
        <a:buChar char="§"/>
        <a:defRPr sz="2000" kern="1200">
          <a:solidFill>
            <a:schemeClr val="bg1">
              <a:lumMod val="50000"/>
            </a:schemeClr>
          </a:solidFill>
          <a:latin typeface="Arial" pitchFamily="34" charset="0"/>
          <a:ea typeface="Verdana" pitchFamily="34" charset="0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49C00"/>
        </a:buClr>
        <a:buFont typeface="Courier New" pitchFamily="49" charset="0"/>
        <a:buChar char="o"/>
        <a:defRPr sz="1800" kern="1200">
          <a:solidFill>
            <a:schemeClr val="bg1">
              <a:lumMod val="50000"/>
            </a:schemeClr>
          </a:solidFill>
          <a:latin typeface="Arial" pitchFamily="34" charset="0"/>
          <a:ea typeface="Verdana" pitchFamily="34" charset="0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49C00"/>
        </a:buClr>
        <a:buFont typeface="Arial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Arial" pitchFamily="34" charset="0"/>
          <a:ea typeface="Verdana" pitchFamily="34" charset="0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49C00"/>
        </a:buClr>
        <a:buFont typeface="Arial" pitchFamily="34" charset="0"/>
        <a:buChar char="»"/>
        <a:defRPr sz="1400" kern="1200">
          <a:solidFill>
            <a:schemeClr val="bg1">
              <a:lumMod val="50000"/>
            </a:schemeClr>
          </a:solidFill>
          <a:latin typeface="Arial" pitchFamily="34" charset="0"/>
          <a:ea typeface="Verdana" pitchFamily="34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solidFill>
            <a:srgbClr val="E49C00"/>
          </a:solidFill>
        </p:spPr>
        <p:txBody>
          <a:bodyPr>
            <a:normAutofit/>
          </a:bodyPr>
          <a:lstStyle/>
          <a:p>
            <a:pPr algn="ctr"/>
            <a:r>
              <a:rPr lang="de-DE" sz="4000" dirty="0" smtClean="0"/>
              <a:t>8.2 Consulting AG</a:t>
            </a:r>
            <a:br>
              <a:rPr lang="de-DE" sz="4000" dirty="0" smtClean="0"/>
            </a:b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fixed</a:t>
            </a:r>
            <a:r>
              <a:rPr lang="de-DE" sz="2000" dirty="0" smtClean="0"/>
              <a:t> offshore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floating</a:t>
            </a:r>
            <a:r>
              <a:rPr lang="de-DE" sz="2000" dirty="0" smtClean="0"/>
              <a:t> Offshore – A </a:t>
            </a:r>
            <a:r>
              <a:rPr lang="de-DE" sz="2000" dirty="0" err="1" smtClean="0"/>
              <a:t>new</a:t>
            </a:r>
            <a:r>
              <a:rPr lang="de-DE" sz="2000" dirty="0" smtClean="0"/>
              <a:t> </a:t>
            </a:r>
            <a:r>
              <a:rPr lang="de-DE" sz="2000" dirty="0" err="1" smtClean="0"/>
              <a:t>challenge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QHSE</a:t>
            </a:r>
            <a:endParaRPr lang="de-DE" sz="1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910952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Wind Europe Summit 2016- Wednesday, 28 September 2016</a:t>
            </a:r>
          </a:p>
          <a:p>
            <a:r>
              <a:rPr lang="en-US" sz="1200" dirty="0" smtClean="0"/>
              <a:t>Dr. Pascal Sommer / Erik Schmidt</a:t>
            </a:r>
            <a:endParaRPr lang="en-US" sz="12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17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2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- Floating Offshore: Pros &amp; potential </a:t>
            </a:r>
            <a:r>
              <a:rPr lang="de-DE" dirty="0" err="1" smtClean="0"/>
              <a:t>benefits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Assembly and commissioning in port</a:t>
            </a:r>
          </a:p>
          <a:p>
            <a:pPr lvl="1"/>
            <a:r>
              <a:rPr lang="en-US" dirty="0" smtClean="0"/>
              <a:t>Massive reduction of man-hours offshore </a:t>
            </a:r>
          </a:p>
          <a:p>
            <a:pPr lvl="1"/>
            <a:r>
              <a:rPr lang="en-US" dirty="0" smtClean="0"/>
              <a:t>Improved handling of difficult processes (e.g. blade installation, electrical works)</a:t>
            </a:r>
          </a:p>
          <a:p>
            <a:pPr lvl="1"/>
            <a:r>
              <a:rPr lang="en-US" dirty="0" smtClean="0"/>
              <a:t>Short response time during HSE incident or catastrophe</a:t>
            </a:r>
          </a:p>
          <a:p>
            <a:pPr lvl="1"/>
            <a:r>
              <a:rPr lang="en-US" dirty="0" smtClean="0"/>
              <a:t>Less weather effects for assembly phase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Major repair works possible in port</a:t>
            </a:r>
          </a:p>
          <a:p>
            <a:endParaRPr lang="en-US" dirty="0"/>
          </a:p>
          <a:p>
            <a:r>
              <a:rPr lang="en-US" dirty="0" smtClean="0"/>
              <a:t>Reduction of noise due to shorter piling</a:t>
            </a:r>
          </a:p>
          <a:p>
            <a:pPr marL="914400" lvl="2" indent="0">
              <a:buNone/>
            </a:pP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456B-519E-4E23-814F-C327CDF50E73}" type="datetime1">
              <a:rPr lang="de-DE" smtClean="0"/>
              <a:t>07.09.2016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56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Synthesis, </a:t>
            </a:r>
            <a:r>
              <a:rPr lang="de-DE" dirty="0" err="1" smtClean="0"/>
              <a:t>perspectives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conclusion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Still unknown factors </a:t>
            </a:r>
            <a:r>
              <a:rPr lang="en-US" dirty="0" smtClean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Further R&amp;D support necessary</a:t>
            </a:r>
          </a:p>
          <a:p>
            <a:r>
              <a:rPr lang="en-US" dirty="0" smtClean="0"/>
              <a:t>Site specific solutions </a:t>
            </a:r>
            <a:r>
              <a:rPr lang="en-US" dirty="0" smtClean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M</a:t>
            </a:r>
            <a:r>
              <a:rPr lang="en-US" dirty="0" smtClean="0"/>
              <a:t>ost existing OWF conditions are not comparable to far offshore sites</a:t>
            </a:r>
          </a:p>
          <a:p>
            <a:r>
              <a:rPr lang="en-US" dirty="0" smtClean="0"/>
              <a:t>Development of infrastructure like CTVs, Access systems, etc. needed</a:t>
            </a:r>
          </a:p>
          <a:p>
            <a:r>
              <a:rPr lang="en-US" dirty="0" smtClean="0"/>
              <a:t>Research on environmental and climate change</a:t>
            </a:r>
          </a:p>
          <a:p>
            <a:r>
              <a:rPr lang="en-US" dirty="0" smtClean="0"/>
              <a:t>Learn from test projects </a:t>
            </a:r>
            <a:r>
              <a:rPr lang="en-US" dirty="0" smtClean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Consequent documentation and evaluation of components and procedures </a:t>
            </a:r>
          </a:p>
          <a:p>
            <a:r>
              <a:rPr lang="en-US" dirty="0" smtClean="0"/>
              <a:t>Specific Regulatory Framework needed past 2020 latest              </a:t>
            </a:r>
            <a:r>
              <a:rPr lang="en-US" dirty="0" smtClean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Wingdings" panose="05000000000000000000" pitchFamily="2" charset="2"/>
              </a:rPr>
              <a:t> Start international </a:t>
            </a:r>
            <a:r>
              <a:rPr lang="en-US" smtClean="0">
                <a:sym typeface="Wingdings" panose="05000000000000000000" pitchFamily="2" charset="2"/>
              </a:rPr>
              <a:t>task force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55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8.2 </a:t>
            </a:r>
            <a:r>
              <a:rPr lang="de-DE" dirty="0" err="1" smtClean="0"/>
              <a:t>Contact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707271" y="2618069"/>
            <a:ext cx="3729458" cy="1614058"/>
          </a:xfrm>
          <a:prstGeom prst="rect">
            <a:avLst/>
          </a:prstGeom>
        </p:spPr>
        <p:txBody>
          <a:bodyPr wrap="square" lIns="104927" tIns="52464" rIns="104927" bIns="52464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8.2 </a:t>
            </a:r>
            <a:r>
              <a:rPr lang="de-DE" sz="2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</a:t>
            </a: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</a:p>
          <a:p>
            <a:pPr algn="ctr"/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Pascal Sommer</a:t>
            </a:r>
          </a:p>
          <a:p>
            <a:pPr algn="ctr"/>
            <a:r>
              <a:rPr lang="de-DE" sz="1400" b="1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Brandstwiete</a:t>
            </a:r>
            <a:r>
              <a:rPr lang="de-DE" sz="1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| 20457 Hamburg</a:t>
            </a:r>
          </a:p>
          <a:p>
            <a:pPr algn="ctr"/>
            <a:endParaRPr lang="de-DE" sz="16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de-DE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+49 </a:t>
            </a:r>
            <a:r>
              <a:rPr lang="de-DE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40-380 7253-29</a:t>
            </a:r>
          </a:p>
          <a:p>
            <a:pPr algn="ctr"/>
            <a:r>
              <a:rPr lang="de-DE" sz="16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pascal.sommer@8p2.de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B9A1D-AC83-4D68-90F4-7DBBE88E6DC1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9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de-DE" dirty="0" smtClean="0"/>
              <a:t>8.2 Consulting AG – Company Profile</a:t>
            </a:r>
            <a:endParaRPr lang="en-GB" dirty="0"/>
          </a:p>
        </p:txBody>
      </p:sp>
      <p:sp>
        <p:nvSpPr>
          <p:cNvPr id="7" name="Datumsplatzhalter 8"/>
          <p:cNvSpPr>
            <a:spLocks noGrp="1"/>
          </p:cNvSpPr>
          <p:nvPr>
            <p:ph type="dt" sz="half" idx="10"/>
          </p:nvPr>
        </p:nvSpPr>
        <p:spPr>
          <a:xfrm>
            <a:off x="6564161" y="6333383"/>
            <a:ext cx="2133600" cy="365125"/>
          </a:xfrm>
        </p:spPr>
        <p:txBody>
          <a:bodyPr/>
          <a:lstStyle/>
          <a:p>
            <a:fld id="{457CC4C2-569E-4779-A7EF-CCA7461F1D27}" type="slidenum">
              <a:rPr lang="de-DE" smtClean="0"/>
              <a:t>2</a:t>
            </a:fld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200" y="1173063"/>
            <a:ext cx="8229600" cy="4969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Courier New" pitchFamily="49" charset="0"/>
              <a:buChar char="o"/>
              <a:defRPr sz="18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Arial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Arial" pitchFamily="34" charset="0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 smtClean="0"/>
              <a:t>8.2 Consulting AG </a:t>
            </a:r>
            <a:r>
              <a:rPr lang="de-DE" sz="2800" dirty="0" err="1" smtClean="0"/>
              <a:t>member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8.2 Group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7199" y="1860848"/>
            <a:ext cx="8187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2000" b="1" dirty="0" smtClean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experts </a:t>
            </a:r>
            <a:r>
              <a:rPr lang="en-US" sz="2000" dirty="0" smtClean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|  active in more than </a:t>
            </a:r>
            <a:r>
              <a:rPr lang="en-US" sz="2000" b="1" dirty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sz="2000" b="1" dirty="0" smtClean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endParaRPr lang="en-US" sz="2000" b="1" dirty="0">
              <a:solidFill>
                <a:srgbClr val="E49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sz="2000" dirty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</a:t>
            </a:r>
            <a:r>
              <a:rPr lang="en-US" sz="2000" dirty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</a:t>
            </a:r>
            <a:r>
              <a:rPr lang="en-US" sz="2000" b="1" dirty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years </a:t>
            </a:r>
            <a:r>
              <a:rPr lang="en-US" sz="2000" dirty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experience in renewable </a:t>
            </a:r>
            <a:r>
              <a:rPr lang="en-US" sz="2000" dirty="0" smtClean="0">
                <a:solidFill>
                  <a:srgbClr val="E49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energies </a:t>
            </a:r>
            <a:endParaRPr lang="en-US" sz="2000" dirty="0">
              <a:solidFill>
                <a:srgbClr val="E49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ihandform 10"/>
          <p:cNvSpPr/>
          <p:nvPr/>
        </p:nvSpPr>
        <p:spPr>
          <a:xfrm>
            <a:off x="6084167" y="4941168"/>
            <a:ext cx="2602633" cy="1054930"/>
          </a:xfrm>
          <a:custGeom>
            <a:avLst/>
            <a:gdLst>
              <a:gd name="connsiteX0" fmla="*/ 0 w 1585877"/>
              <a:gd name="connsiteY0" fmla="*/ 0 h 717267"/>
              <a:gd name="connsiteX1" fmla="*/ 1585877 w 1585877"/>
              <a:gd name="connsiteY1" fmla="*/ 0 h 717267"/>
              <a:gd name="connsiteX2" fmla="*/ 1585877 w 1585877"/>
              <a:gd name="connsiteY2" fmla="*/ 717267 h 717267"/>
              <a:gd name="connsiteX3" fmla="*/ 0 w 1585877"/>
              <a:gd name="connsiteY3" fmla="*/ 717267 h 717267"/>
              <a:gd name="connsiteX4" fmla="*/ 0 w 1585877"/>
              <a:gd name="connsiteY4" fmla="*/ 0 h 7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877" h="717267">
                <a:moveTo>
                  <a:pt x="0" y="0"/>
                </a:moveTo>
                <a:lnTo>
                  <a:pt x="1585877" y="0"/>
                </a:lnTo>
                <a:lnTo>
                  <a:pt x="1585877" y="717267"/>
                </a:lnTo>
                <a:lnTo>
                  <a:pt x="0" y="717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&gt; 20 000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turbines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inspected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428993" y="4941169"/>
            <a:ext cx="2630840" cy="1054929"/>
          </a:xfrm>
          <a:custGeom>
            <a:avLst/>
            <a:gdLst>
              <a:gd name="connsiteX0" fmla="*/ 0 w 1585877"/>
              <a:gd name="connsiteY0" fmla="*/ 0 h 717267"/>
              <a:gd name="connsiteX1" fmla="*/ 1585877 w 1585877"/>
              <a:gd name="connsiteY1" fmla="*/ 0 h 717267"/>
              <a:gd name="connsiteX2" fmla="*/ 1585877 w 1585877"/>
              <a:gd name="connsiteY2" fmla="*/ 717267 h 717267"/>
              <a:gd name="connsiteX3" fmla="*/ 0 w 1585877"/>
              <a:gd name="connsiteY3" fmla="*/ 717267 h 717267"/>
              <a:gd name="connsiteX4" fmla="*/ 0 w 1585877"/>
              <a:gd name="connsiteY4" fmla="*/ 0 h 7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877" h="717267">
                <a:moveTo>
                  <a:pt x="0" y="0"/>
                </a:moveTo>
                <a:lnTo>
                  <a:pt x="1585877" y="0"/>
                </a:lnTo>
                <a:lnTo>
                  <a:pt x="1585877" y="717267"/>
                </a:lnTo>
                <a:lnTo>
                  <a:pt x="0" y="717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Due Diligence of more </a:t>
            </a:r>
            <a:br>
              <a:rPr lang="en-US" sz="1600" kern="1200" noProof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than 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2 500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MW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offshore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ihandform 12"/>
          <p:cNvSpPr/>
          <p:nvPr/>
        </p:nvSpPr>
        <p:spPr>
          <a:xfrm>
            <a:off x="3203848" y="4941168"/>
            <a:ext cx="2736304" cy="1054929"/>
          </a:xfrm>
          <a:custGeom>
            <a:avLst/>
            <a:gdLst>
              <a:gd name="connsiteX0" fmla="*/ 0 w 1585877"/>
              <a:gd name="connsiteY0" fmla="*/ 0 h 717267"/>
              <a:gd name="connsiteX1" fmla="*/ 1585877 w 1585877"/>
              <a:gd name="connsiteY1" fmla="*/ 0 h 717267"/>
              <a:gd name="connsiteX2" fmla="*/ 1585877 w 1585877"/>
              <a:gd name="connsiteY2" fmla="*/ 717267 h 717267"/>
              <a:gd name="connsiteX3" fmla="*/ 0 w 1585877"/>
              <a:gd name="connsiteY3" fmla="*/ 717267 h 717267"/>
              <a:gd name="connsiteX4" fmla="*/ 0 w 1585877"/>
              <a:gd name="connsiteY4" fmla="*/ 0 h 7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5877" h="717267">
                <a:moveTo>
                  <a:pt x="0" y="0"/>
                </a:moveTo>
                <a:lnTo>
                  <a:pt x="1585877" y="0"/>
                </a:lnTo>
                <a:lnTo>
                  <a:pt x="1585877" y="717267"/>
                </a:lnTo>
                <a:lnTo>
                  <a:pt x="0" y="717267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3175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Design review </a:t>
            </a:r>
            <a:r>
              <a:rPr lang="en-US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performed for most </a:t>
            </a:r>
            <a:r>
              <a:rPr lang="en-US" sz="1200" b="1" kern="1200" dirty="0">
                <a:latin typeface="Arial" panose="020B0604020202020204" pitchFamily="34" charset="0"/>
                <a:cs typeface="Arial" panose="020B0604020202020204" pitchFamily="34" charset="0"/>
              </a:rPr>
              <a:t>offshore turbines </a:t>
            </a:r>
            <a:endParaRPr lang="en-US" sz="1200" b="1" kern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Siemens / GE / ADWEN /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Senvion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45846" y="2738244"/>
            <a:ext cx="822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Blip>
                <a:blip r:embed="rId4"/>
              </a:buBlip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Consulting: </a:t>
            </a:r>
          </a:p>
          <a:p>
            <a:pPr>
              <a:spcAft>
                <a:spcPts val="600"/>
              </a:spcAft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(e.g. Due Diligence, O&amp;M Optimization, Lenders / Owners Advisor)</a:t>
            </a:r>
          </a:p>
          <a:p>
            <a:pPr>
              <a:spcAft>
                <a:spcPts val="600"/>
              </a:spcAft>
              <a:buBlip>
                <a:blip r:embed="rId4"/>
              </a:buBlip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Technical Inspections:</a:t>
            </a:r>
          </a:p>
          <a:p>
            <a:pPr>
              <a:spcAft>
                <a:spcPts val="600"/>
              </a:spcAft>
              <a:defRPr/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(e.g. Condition based assessments, Technical surveillance)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Blip>
                <a:blip r:embed="rId4"/>
              </a:buBlip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Grid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onnection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xpertise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QHSE </a:t>
            </a:r>
            <a:r>
              <a:rPr lang="de-DE" dirty="0" err="1" smtClean="0"/>
              <a:t>activities</a:t>
            </a:r>
            <a:endParaRPr lang="en-GB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QHSE-Consulting in onshore and offshore wind</a:t>
            </a:r>
          </a:p>
          <a:p>
            <a:pPr lvl="1"/>
            <a:r>
              <a:rPr lang="en-US" dirty="0" smtClean="0"/>
              <a:t>Integrated services including advisory and inspection services</a:t>
            </a:r>
          </a:p>
          <a:p>
            <a:pPr lvl="1"/>
            <a:r>
              <a:rPr lang="en-US" dirty="0" smtClean="0"/>
              <a:t>QHSE-Advisory during design, construction and O&amp;M</a:t>
            </a:r>
          </a:p>
          <a:p>
            <a:pPr lvl="1"/>
            <a:r>
              <a:rPr lang="en-US" dirty="0" smtClean="0"/>
              <a:t>QHSE Management Consulting</a:t>
            </a:r>
          </a:p>
          <a:p>
            <a:pPr lvl="1"/>
            <a:r>
              <a:rPr lang="en-US" dirty="0" smtClean="0"/>
              <a:t>HSE Design Reviews of documentation and WTGs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References Floating Offshore</a:t>
            </a:r>
          </a:p>
          <a:p>
            <a:pPr lvl="1"/>
            <a:r>
              <a:rPr lang="en-US" dirty="0" smtClean="0"/>
              <a:t>General QHSE advisory</a:t>
            </a:r>
          </a:p>
          <a:p>
            <a:pPr lvl="1"/>
            <a:r>
              <a:rPr lang="en-US" dirty="0" smtClean="0"/>
              <a:t>Survey on French QHSE regulatory framework for (floating) offshore</a:t>
            </a:r>
          </a:p>
          <a:p>
            <a:pPr lvl="1"/>
            <a:r>
              <a:rPr lang="en-US" dirty="0" smtClean="0"/>
              <a:t>Support of the successful French Floating Offshore Tender (</a:t>
            </a:r>
            <a:r>
              <a:rPr lang="en-US" dirty="0" err="1" smtClean="0"/>
              <a:t>EolMed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7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60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Learning </a:t>
            </a:r>
            <a:r>
              <a:rPr lang="de-DE" dirty="0" err="1" smtClean="0"/>
              <a:t>Objectives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Major differences from fixed offshore to floating offshore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Major challenges from fixed offshore to floating offshore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Fixed vs. floating offshore </a:t>
            </a:r>
            <a:r>
              <a:rPr lang="en-US" dirty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Different approaches needed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Fixed vs. floating Offshore </a:t>
            </a:r>
            <a:r>
              <a:rPr lang="en-US" dirty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Different QHSE-rationale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60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ascal.sommer.8P2\Desktop\TEMP_EWEA2016_Graphics\Wp-onshore_offsh.mix.--alpha.1.1.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68" y="528052"/>
            <a:ext cx="6311263" cy="63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Fixed vs. Floating Offshore</a:t>
            </a:r>
            <a:endParaRPr lang="en-GB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5</a:t>
            </a:fld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199" y="5589240"/>
            <a:ext cx="8229600" cy="576064"/>
          </a:xfrm>
          <a:prstGeom prst="rect">
            <a:avLst/>
          </a:prstGeom>
          <a:solidFill>
            <a:schemeClr val="bg1"/>
          </a:solidFill>
          <a:ln>
            <a:solidFill>
              <a:srgbClr val="E49C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Wingdings" pitchFamily="2" charset="2"/>
              <a:buChar char="§"/>
              <a:defRPr sz="20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Courier New" pitchFamily="49" charset="0"/>
              <a:buChar char="o"/>
              <a:defRPr sz="18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Arial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49C00"/>
              </a:buClr>
              <a:buFont typeface="Arial" pitchFamily="34" charset="0"/>
              <a:buChar char="»"/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Fixed vs. Floating offshore</a:t>
            </a:r>
            <a:r>
              <a:rPr lang="de-DE" dirty="0" smtClean="0">
                <a:sym typeface="Wingdings" panose="05000000000000000000" pitchFamily="2" charset="2"/>
              </a:rPr>
              <a:t> Same </a:t>
            </a:r>
            <a:r>
              <a:rPr lang="de-DE" dirty="0">
                <a:sym typeface="Wingdings" panose="05000000000000000000" pitchFamily="2" charset="2"/>
              </a:rPr>
              <a:t>but </a:t>
            </a:r>
            <a:r>
              <a:rPr lang="de-DE" dirty="0" smtClean="0">
                <a:sym typeface="Wingdings" panose="05000000000000000000" pitchFamily="2" charset="2"/>
              </a:rPr>
              <a:t>different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  <a:endParaRPr lang="de-D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62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Fixed Offshore</a:t>
            </a:r>
            <a:r>
              <a:rPr lang="de-DE" dirty="0"/>
              <a:t>: QHSE </a:t>
            </a:r>
            <a:r>
              <a:rPr lang="de-DE" dirty="0" err="1"/>
              <a:t>insights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German projects: today‘s reference for far-offshore</a:t>
            </a:r>
          </a:p>
          <a:p>
            <a:r>
              <a:rPr lang="en-US" dirty="0" smtClean="0"/>
              <a:t>Distance to shore </a:t>
            </a:r>
            <a:r>
              <a:rPr lang="en-US" dirty="0" smtClean="0">
                <a:solidFill>
                  <a:srgbClr val="E49C00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/>
              <a:t> Huge difference between 20km or 100km+</a:t>
            </a:r>
          </a:p>
          <a:p>
            <a:r>
              <a:rPr lang="en-US" dirty="0" smtClean="0"/>
              <a:t>Floating might go even further</a:t>
            </a:r>
          </a:p>
          <a:p>
            <a:r>
              <a:rPr lang="en-US" dirty="0" smtClean="0"/>
              <a:t>Quick changing environmental conditions in open waters</a:t>
            </a:r>
          </a:p>
          <a:p>
            <a:r>
              <a:rPr lang="en-US" dirty="0" smtClean="0"/>
              <a:t>Different technical solutions for site specific conditions needed (e.g. accommodation platform)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70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Floating Offshore: Major </a:t>
            </a:r>
            <a:r>
              <a:rPr lang="de-DE" dirty="0" err="1" smtClean="0"/>
              <a:t>challenges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Installation - Towing systems</a:t>
            </a:r>
          </a:p>
          <a:p>
            <a:pPr lvl="1"/>
            <a:r>
              <a:rPr lang="en-US" dirty="0" smtClean="0"/>
              <a:t>Learn from Oil &amp; Gas</a:t>
            </a:r>
          </a:p>
          <a:p>
            <a:pPr lvl="1"/>
            <a:r>
              <a:rPr lang="en-US" dirty="0" smtClean="0"/>
              <a:t>Gain experience (through research and follow ups) </a:t>
            </a:r>
          </a:p>
          <a:p>
            <a:pPr lvl="1"/>
            <a:r>
              <a:rPr lang="en-US" dirty="0" smtClean="0"/>
              <a:t>Learn from different floater designs</a:t>
            </a:r>
          </a:p>
          <a:p>
            <a:pPr lvl="1"/>
            <a:r>
              <a:rPr lang="en-US" dirty="0" smtClean="0"/>
              <a:t>Concepts for tilt-reduction to be developed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Installation -  Anchoring Systems</a:t>
            </a:r>
          </a:p>
          <a:p>
            <a:pPr lvl="1"/>
            <a:r>
              <a:rPr lang="en-US" dirty="0" smtClean="0"/>
              <a:t>Floating still needs a fixation at the ground</a:t>
            </a:r>
          </a:p>
          <a:p>
            <a:pPr lvl="1"/>
            <a:r>
              <a:rPr lang="en-US" dirty="0" smtClean="0"/>
              <a:t>Learn from Oil &amp; Gas</a:t>
            </a:r>
          </a:p>
          <a:p>
            <a:pPr lvl="1"/>
            <a:r>
              <a:rPr lang="en-US" dirty="0" smtClean="0"/>
              <a:t>Installation of the mooring lines: Human vs. Robot</a:t>
            </a:r>
          </a:p>
          <a:p>
            <a:pPr lvl="1"/>
            <a:r>
              <a:rPr lang="en-US" dirty="0" smtClean="0"/>
              <a:t>Reduction of human effort in deep waters (currents, pressure)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3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Floating Offshore: Major </a:t>
            </a:r>
            <a:r>
              <a:rPr lang="de-DE" dirty="0" err="1" smtClean="0"/>
              <a:t>challenges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 systems</a:t>
            </a:r>
          </a:p>
          <a:p>
            <a:pPr lvl="1"/>
            <a:r>
              <a:rPr lang="en-US" dirty="0" smtClean="0"/>
              <a:t>Two connected floating devices (Vessel – Floater)</a:t>
            </a:r>
          </a:p>
          <a:p>
            <a:pPr lvl="1"/>
            <a:r>
              <a:rPr lang="en-US" dirty="0" smtClean="0"/>
              <a:t>Systems will depend on site condition and floater type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daptation of  existing systems  (i.e. „</a:t>
            </a:r>
            <a:r>
              <a:rPr lang="en-US" dirty="0" err="1" smtClean="0"/>
              <a:t>Ampelmann</a:t>
            </a:r>
            <a:r>
              <a:rPr lang="en-US" dirty="0" smtClean="0"/>
              <a:t>“) required</a:t>
            </a:r>
          </a:p>
          <a:p>
            <a:pPr lvl="1"/>
            <a:r>
              <a:rPr lang="en-US" dirty="0" smtClean="0"/>
              <a:t>Research needed regarding wave and wind effects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Far distance to medical assistance</a:t>
            </a:r>
          </a:p>
          <a:p>
            <a:pPr lvl="1"/>
            <a:r>
              <a:rPr lang="en-US" dirty="0" smtClean="0"/>
              <a:t>Long reaction times</a:t>
            </a:r>
          </a:p>
          <a:p>
            <a:pPr lvl="1"/>
            <a:r>
              <a:rPr lang="en-US" dirty="0" smtClean="0"/>
              <a:t>Long transport times</a:t>
            </a:r>
          </a:p>
          <a:p>
            <a:pPr lvl="1"/>
            <a:r>
              <a:rPr lang="en-US" dirty="0" smtClean="0"/>
              <a:t>Respective  infrastructure to be developed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96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5004048" y="669168"/>
            <a:ext cx="4896544" cy="5688632"/>
          </a:xfrm>
          <a:prstGeom prst="rect">
            <a:avLst/>
          </a:prstGeom>
          <a:blipFill dpi="0" rotWithShape="1">
            <a:blip r:embed="rId3">
              <a:alphaModFix amt="3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8.2 Consulting AG – Floating Offshore: Major </a:t>
            </a:r>
            <a:r>
              <a:rPr lang="de-DE" dirty="0" err="1" smtClean="0"/>
              <a:t>challenges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Harsh environment</a:t>
            </a:r>
          </a:p>
          <a:p>
            <a:pPr lvl="1"/>
            <a:r>
              <a:rPr lang="en-US" dirty="0" smtClean="0"/>
              <a:t>Water depths of  60m to 1000m+</a:t>
            </a:r>
          </a:p>
          <a:p>
            <a:pPr lvl="1"/>
            <a:r>
              <a:rPr lang="en-US" dirty="0" smtClean="0"/>
              <a:t>Freak/Rogue wave scenarios</a:t>
            </a:r>
          </a:p>
          <a:p>
            <a:pPr lvl="1"/>
            <a:r>
              <a:rPr lang="en-US" dirty="0" smtClean="0"/>
              <a:t>No stable/immobile  infrastructure out at sea</a:t>
            </a:r>
          </a:p>
          <a:p>
            <a:pPr lvl="1"/>
            <a:r>
              <a:rPr lang="en-US" dirty="0" smtClean="0"/>
              <a:t>Fatigue of technical components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Need for site specific emergency and disaster management concepts</a:t>
            </a:r>
          </a:p>
          <a:p>
            <a:pPr lvl="1"/>
            <a:r>
              <a:rPr lang="en-US" dirty="0" smtClean="0"/>
              <a:t>Precaution systems</a:t>
            </a:r>
          </a:p>
          <a:p>
            <a:pPr lvl="1"/>
            <a:r>
              <a:rPr lang="en-US" dirty="0" smtClean="0"/>
              <a:t>Installation of survival equipment</a:t>
            </a:r>
          </a:p>
          <a:p>
            <a:pPr lvl="1"/>
            <a:r>
              <a:rPr lang="en-US" dirty="0" smtClean="0"/>
              <a:t>Potential satellite observation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CC4C2-569E-4779-A7EF-CCA7461F1D2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6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</Template>
  <TotalTime>0</TotalTime>
  <Words>647</Words>
  <Application>Microsoft Office PowerPoint</Application>
  <PresentationFormat>Bildschirmpräsentation (4:3)</PresentationFormat>
  <Paragraphs>122</Paragraphs>
  <Slides>12</Slides>
  <Notes>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3" baseType="lpstr">
      <vt:lpstr>Master</vt:lpstr>
      <vt:lpstr>8.2 Consulting AG From fixed offshore to floating Offshore – A new challenge for QHSE</vt:lpstr>
      <vt:lpstr>8.2 Consulting AG – Company Profile</vt:lpstr>
      <vt:lpstr>8.2 Consulting AG – QHSE activities</vt:lpstr>
      <vt:lpstr>8.2 Consulting AG – Learning Objectives</vt:lpstr>
      <vt:lpstr>8.2 Consulting AG – Fixed vs. Floating Offshore</vt:lpstr>
      <vt:lpstr>8.2 Consulting AG – Fixed Offshore: QHSE insights</vt:lpstr>
      <vt:lpstr>8.2 Consulting AG – Floating Offshore: Major challenges</vt:lpstr>
      <vt:lpstr>8.2 Consulting AG – Floating Offshore: Major challenges</vt:lpstr>
      <vt:lpstr>8.2 Consulting AG – Floating Offshore: Major challenges</vt:lpstr>
      <vt:lpstr>8.2 Consulting AG - Floating Offshore: Pros &amp; potential benefits</vt:lpstr>
      <vt:lpstr>8.2 Consulting AG – Synthesis, perspectives and conclusion</vt:lpstr>
      <vt:lpstr>8.2 Contact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Antje Frese</dc:creator>
  <cp:lastModifiedBy>Pascal Sommer</cp:lastModifiedBy>
  <cp:revision>180</cp:revision>
  <dcterms:created xsi:type="dcterms:W3CDTF">2015-06-10T09:08:16Z</dcterms:created>
  <dcterms:modified xsi:type="dcterms:W3CDTF">2016-09-07T12:58:26Z</dcterms:modified>
</cp:coreProperties>
</file>