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7" r:id="rId1"/>
  </p:sldMasterIdLst>
  <p:notesMasterIdLst>
    <p:notesMasterId r:id="rId22"/>
  </p:notesMasterIdLst>
  <p:handoutMasterIdLst>
    <p:handoutMasterId r:id="rId23"/>
  </p:handoutMasterIdLst>
  <p:sldIdLst>
    <p:sldId id="262" r:id="rId2"/>
    <p:sldId id="448" r:id="rId3"/>
    <p:sldId id="371" r:id="rId4"/>
    <p:sldId id="373" r:id="rId5"/>
    <p:sldId id="376" r:id="rId6"/>
    <p:sldId id="377" r:id="rId7"/>
    <p:sldId id="390" r:id="rId8"/>
    <p:sldId id="391" r:id="rId9"/>
    <p:sldId id="384" r:id="rId10"/>
    <p:sldId id="386" r:id="rId11"/>
    <p:sldId id="387" r:id="rId12"/>
    <p:sldId id="410" r:id="rId13"/>
    <p:sldId id="428" r:id="rId14"/>
    <p:sldId id="429" r:id="rId15"/>
    <p:sldId id="431" r:id="rId16"/>
    <p:sldId id="430" r:id="rId17"/>
    <p:sldId id="432" r:id="rId18"/>
    <p:sldId id="433" r:id="rId19"/>
    <p:sldId id="450" r:id="rId20"/>
    <p:sldId id="370" r:id="rId21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ＭＳ Ｐゴシック" panose="020B0600070205080204" pitchFamily="34" charset="-128"/>
      <p:regular r:id="rId28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6A3A17E-031D-4E3B-A65E-208D2D9A2366}">
          <p14:sldIdLst>
            <p14:sldId id="262"/>
            <p14:sldId id="448"/>
            <p14:sldId id="371"/>
            <p14:sldId id="373"/>
            <p14:sldId id="376"/>
            <p14:sldId id="377"/>
            <p14:sldId id="390"/>
            <p14:sldId id="391"/>
            <p14:sldId id="384"/>
            <p14:sldId id="386"/>
            <p14:sldId id="387"/>
            <p14:sldId id="410"/>
            <p14:sldId id="428"/>
            <p14:sldId id="429"/>
            <p14:sldId id="431"/>
            <p14:sldId id="430"/>
            <p14:sldId id="432"/>
            <p14:sldId id="433"/>
            <p14:sldId id="450"/>
            <p14:sldId id="3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FF99"/>
    <a:srgbClr val="003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3" autoAdjust="0"/>
    <p:restoredTop sz="91331" autoAdjust="0"/>
  </p:normalViewPr>
  <p:slideViewPr>
    <p:cSldViewPr snapToGrid="0" snapToObjects="1">
      <p:cViewPr>
        <p:scale>
          <a:sx n="70" d="100"/>
          <a:sy n="70" d="100"/>
        </p:scale>
        <p:origin x="-3150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-2190" y="-90"/>
      </p:cViewPr>
      <p:guideLst>
        <p:guide orient="horz" pos="3224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wrap="square" lIns="94622" tIns="47311" rIns="94622" bIns="4731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wrap="square" lIns="94622" tIns="47311" rIns="94622" bIns="473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0B523B6-C898-408A-97C6-D70B496C02E0}" type="datetime1">
              <a:rPr lang="de-DE"/>
              <a:pPr/>
              <a:t>20.09.2016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wrap="square" lIns="94622" tIns="47311" rIns="94622" bIns="4731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wrap="square" lIns="94622" tIns="47311" rIns="94622" bIns="473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7BE7D6C-6640-4464-A6C1-5B8E20F19CD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7867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wrap="square" lIns="94622" tIns="47311" rIns="94622" bIns="4731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wrap="square" lIns="94622" tIns="47311" rIns="94622" bIns="473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22FBD78-79D8-4179-8449-4B878BF31CF5}" type="datetime1">
              <a:rPr lang="de-DE"/>
              <a:pPr/>
              <a:t>20.09.2016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6512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4622" tIns="47311" rIns="94622" bIns="4731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CH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wrap="square" lIns="94622" tIns="47311" rIns="94622" bIns="4731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wrap="square" lIns="94622" tIns="47311" rIns="94622" bIns="4731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wrap="square" lIns="94622" tIns="47311" rIns="94622" bIns="473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91DF4D4-C117-4574-AE6A-8297055E7A9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956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 smtClean="0"/>
              <a:t>Anleitung:</a:t>
            </a:r>
            <a:r>
              <a:rPr lang="de-CH" b="1" baseline="0" dirty="0" smtClean="0"/>
              <a:t> </a:t>
            </a:r>
          </a:p>
          <a:p>
            <a:pPr marL="177416" indent="-177416">
              <a:buFontTx/>
              <a:buChar char="-"/>
            </a:pPr>
            <a:r>
              <a:rPr lang="de-CH" baseline="0" dirty="0" smtClean="0"/>
              <a:t>Menu </a:t>
            </a:r>
            <a:r>
              <a:rPr lang="de-CH" b="1" baseline="0" dirty="0" smtClean="0"/>
              <a:t>Einfügen / Kopf- &amp; Fusszeile </a:t>
            </a:r>
            <a:r>
              <a:rPr lang="de-CH" baseline="0" dirty="0" smtClean="0"/>
              <a:t>öffnen.</a:t>
            </a:r>
          </a:p>
          <a:p>
            <a:pPr marL="177416" indent="-177416" defTabSz="946221">
              <a:buFontTx/>
              <a:buChar char="-"/>
              <a:defRPr/>
            </a:pPr>
            <a:r>
              <a:rPr lang="de-CH" b="1" baseline="0" dirty="0" smtClean="0"/>
              <a:t>Foliennummer</a:t>
            </a:r>
            <a:r>
              <a:rPr lang="de-CH" baseline="0" dirty="0" smtClean="0"/>
              <a:t> und </a:t>
            </a:r>
            <a:r>
              <a:rPr lang="de-CH" b="1" baseline="0" dirty="0" smtClean="0"/>
              <a:t>Fusszeile</a:t>
            </a:r>
            <a:r>
              <a:rPr lang="de-CH" baseline="0" dirty="0" smtClean="0"/>
              <a:t> aktivieren. </a:t>
            </a:r>
            <a:r>
              <a:rPr lang="de-CH" b="1" baseline="0" dirty="0" smtClean="0"/>
              <a:t>Datum</a:t>
            </a:r>
            <a:r>
              <a:rPr lang="de-CH" baseline="0" dirty="0" smtClean="0"/>
              <a:t> (Fest) sowie </a:t>
            </a:r>
            <a:r>
              <a:rPr lang="de-CH" b="1" baseline="0" dirty="0" smtClean="0"/>
              <a:t>Titel</a:t>
            </a:r>
            <a:r>
              <a:rPr lang="de-CH" baseline="0" dirty="0" smtClean="0"/>
              <a:t> (Fusszeile) eingeben.</a:t>
            </a:r>
          </a:p>
          <a:p>
            <a:pPr marL="177416" indent="-177416" defTabSz="946221">
              <a:buFontTx/>
              <a:buChar char="-"/>
              <a:defRPr/>
            </a:pPr>
            <a:r>
              <a:rPr lang="de-CH" b="1" baseline="0" dirty="0" smtClean="0"/>
              <a:t>Für alle übernehmen</a:t>
            </a:r>
            <a:r>
              <a:rPr lang="de-CH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DF4D4-C117-4574-AE6A-8297055E7A91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657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DF4D4-C117-4574-AE6A-8297055E7A91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943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DF4D4-C117-4574-AE6A-8297055E7A91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943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DF4D4-C117-4574-AE6A-8297055E7A91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943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DF4D4-C117-4574-AE6A-8297055E7A91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943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DF4D4-C117-4574-AE6A-8297055E7A91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943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DF4D4-C117-4574-AE6A-8297055E7A91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943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DF4D4-C117-4574-AE6A-8297055E7A91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943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DF4D4-C117-4574-AE6A-8297055E7A91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943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DF4D4-C117-4574-AE6A-8297055E7A91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06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DF4D4-C117-4574-AE6A-8297055E7A91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943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DF4D4-C117-4574-AE6A-8297055E7A91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943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DF4D4-C117-4574-AE6A-8297055E7A91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943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DF4D4-C117-4574-AE6A-8297055E7A91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943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DF4D4-C117-4574-AE6A-8297055E7A91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943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DF4D4-C117-4574-AE6A-8297055E7A91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943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DF4D4-C117-4574-AE6A-8297055E7A91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943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3360057"/>
            <a:ext cx="9144000" cy="34979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 dirty="0" err="1" smtClean="0"/>
          </a:p>
        </p:txBody>
      </p:sp>
      <p:sp>
        <p:nvSpPr>
          <p:cNvPr id="143363" name="Textplatzhalter 2"/>
          <p:cNvSpPr>
            <a:spLocks noGrp="1"/>
          </p:cNvSpPr>
          <p:nvPr>
            <p:ph type="subTitle" idx="1"/>
          </p:nvPr>
        </p:nvSpPr>
        <p:spPr>
          <a:xfrm>
            <a:off x="973931" y="3659413"/>
            <a:ext cx="7199313" cy="74861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spcAft>
                <a:spcPct val="25000"/>
              </a:spcAft>
              <a:defRPr sz="2400" smtClean="0">
                <a:solidFill>
                  <a:schemeClr val="bg1"/>
                </a:solidFill>
                <a:latin typeface="+mn-lt"/>
                <a:ea typeface="ＭＳ Ｐゴシック" pitchFamily="1" charset="-128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CH" noProof="0" dirty="0" smtClean="0"/>
          </a:p>
        </p:txBody>
      </p:sp>
      <p:sp>
        <p:nvSpPr>
          <p:cNvPr id="14337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973931" y="1447800"/>
            <a:ext cx="7199313" cy="15906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noAutofit/>
          </a:bodyPr>
          <a:lstStyle>
            <a:lvl1pPr algn="ctr">
              <a:defRPr smtClean="0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973138" y="4844228"/>
            <a:ext cx="7200900" cy="754062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pic>
        <p:nvPicPr>
          <p:cNvPr id="6" name="Picture 5" descr="N:\Corporate Design\Logos Grafiker\wmf\mt-ribbon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9774" y="0"/>
            <a:ext cx="943754" cy="115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platzhalter 1"/>
          <p:cNvSpPr>
            <a:spLocks noGrp="1"/>
          </p:cNvSpPr>
          <p:nvPr>
            <p:ph type="title"/>
          </p:nvPr>
        </p:nvSpPr>
        <p:spPr bwMode="auto">
          <a:xfrm>
            <a:off x="660895" y="355406"/>
            <a:ext cx="7447314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smtClean="0"/>
              <a:t>Titelmasterformat durch Klicken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idx="1"/>
          </p:nvPr>
        </p:nvSpPr>
        <p:spPr bwMode="auto">
          <a:xfrm>
            <a:off x="660895" y="1362506"/>
            <a:ext cx="8637486" cy="379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7206" y="6661633"/>
            <a:ext cx="704163" cy="198943"/>
          </a:xfrm>
        </p:spPr>
        <p:txBody>
          <a:bodyPr lIns="0" rIns="0"/>
          <a:lstStyle>
            <a:lvl1pPr algn="l">
              <a:defRPr>
                <a:latin typeface="+mn-lt"/>
              </a:defRPr>
            </a:lvl1pPr>
          </a:lstStyle>
          <a:p>
            <a:r>
              <a:rPr lang="de-DE" smtClean="0"/>
              <a:t>30.08.2016</a:t>
            </a:r>
            <a:endParaRPr lang="de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98171" y="6656388"/>
            <a:ext cx="5217885" cy="198943"/>
          </a:xfrm>
        </p:spPr>
        <p:txBody>
          <a:bodyPr lIns="0" rIns="0"/>
          <a:lstStyle>
            <a:lvl1pPr algn="l">
              <a:defRPr>
                <a:latin typeface="+mn-lt"/>
              </a:defRPr>
            </a:lvl1pPr>
          </a:lstStyle>
          <a:p>
            <a:r>
              <a:rPr lang="en-US" smtClean="0"/>
              <a:t>Evaluation of ice detection systems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45256" y="6656388"/>
            <a:ext cx="540000" cy="201612"/>
          </a:xfrm>
        </p:spPr>
        <p:txBody>
          <a:bodyPr lIns="0" rIns="0"/>
          <a:lstStyle>
            <a:lvl1pPr algn="l">
              <a:defRPr>
                <a:latin typeface="+mn-lt"/>
              </a:defRPr>
            </a:lvl1pPr>
          </a:lstStyle>
          <a:p>
            <a:fld id="{41ABD68B-E6AB-45AA-8688-EB61281282D3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Picture 5" descr="N:\Corporate Design\Logos Grafiker\wmf\mt-ribbon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9774" y="0"/>
            <a:ext cx="943754" cy="115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136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 flipV="1">
            <a:off x="0" y="0"/>
            <a:ext cx="9144000" cy="3360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 dirty="0" err="1" smtClean="0"/>
          </a:p>
        </p:txBody>
      </p:sp>
      <p:sp>
        <p:nvSpPr>
          <p:cNvPr id="7" name="Title 2"/>
          <p:cNvSpPr>
            <a:spLocks noGrp="1"/>
          </p:cNvSpPr>
          <p:nvPr>
            <p:ph type="ctrTitle" sz="quarter"/>
          </p:nvPr>
        </p:nvSpPr>
        <p:spPr>
          <a:xfrm>
            <a:off x="973931" y="1447800"/>
            <a:ext cx="7199313" cy="1590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0" name="Title 2"/>
          <p:cNvSpPr txBox="1">
            <a:spLocks/>
          </p:cNvSpPr>
          <p:nvPr userDrawn="1"/>
        </p:nvSpPr>
        <p:spPr>
          <a:xfrm>
            <a:off x="964085" y="3479801"/>
            <a:ext cx="7199313" cy="102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lang="de-CH" sz="34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914400"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1371600"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1828800"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endParaRPr lang="de-CH" dirty="0">
              <a:solidFill>
                <a:schemeClr val="accent1"/>
              </a:solidFill>
            </a:endParaRPr>
          </a:p>
        </p:txBody>
      </p:sp>
      <p:pic>
        <p:nvPicPr>
          <p:cNvPr id="14" name="Picture 4" descr="N:\Corporate Design\Logos Grafiker\wmf\mt-logo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4531" y="4591491"/>
            <a:ext cx="1234938" cy="110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2"/>
          <p:cNvSpPr txBox="1">
            <a:spLocks/>
          </p:cNvSpPr>
          <p:nvPr userDrawn="1"/>
        </p:nvSpPr>
        <p:spPr>
          <a:xfrm>
            <a:off x="973931" y="5845628"/>
            <a:ext cx="7199313" cy="57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lang="de-CH" sz="34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914400"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1371600"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1828800"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r>
              <a:rPr lang="de-CH" sz="1600" dirty="0" smtClean="0">
                <a:solidFill>
                  <a:schemeClr val="accent1"/>
                </a:solidFill>
              </a:rPr>
              <a:t>www.meteotest.ch</a:t>
            </a:r>
            <a:endParaRPr lang="de-CH" sz="1600" dirty="0">
              <a:solidFill>
                <a:schemeClr val="accent1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877206" y="6661633"/>
            <a:ext cx="704163" cy="198943"/>
          </a:xfrm>
        </p:spPr>
        <p:txBody>
          <a:bodyPr lIns="0" rIns="0"/>
          <a:lstStyle>
            <a:lvl1pPr algn="l">
              <a:defRPr>
                <a:latin typeface="+mn-lt"/>
              </a:defRPr>
            </a:lvl1pPr>
          </a:lstStyle>
          <a:p>
            <a:r>
              <a:rPr lang="de-DE" smtClean="0"/>
              <a:t>30.08.2016</a:t>
            </a:r>
            <a:endParaRPr lang="de-CH" dirty="0"/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98171" y="6656388"/>
            <a:ext cx="5217885" cy="198943"/>
          </a:xfrm>
        </p:spPr>
        <p:txBody>
          <a:bodyPr lIns="0" rIns="0"/>
          <a:lstStyle>
            <a:lvl1pPr algn="l">
              <a:defRPr>
                <a:latin typeface="+mn-lt"/>
              </a:defRPr>
            </a:lvl1pPr>
          </a:lstStyle>
          <a:p>
            <a:r>
              <a:rPr lang="en-US" smtClean="0"/>
              <a:t>Evaluation of ice detection systems</a:t>
            </a:r>
            <a:endParaRPr lang="de-CH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45256" y="6656388"/>
            <a:ext cx="540000" cy="201612"/>
          </a:xfrm>
        </p:spPr>
        <p:txBody>
          <a:bodyPr lIns="0" rIns="0"/>
          <a:lstStyle>
            <a:lvl1pPr algn="l">
              <a:defRPr>
                <a:latin typeface="+mn-lt"/>
              </a:defRPr>
            </a:lvl1pPr>
          </a:lstStyle>
          <a:p>
            <a:fld id="{41ABD68B-E6AB-45AA-8688-EB61281282D3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09046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6"/>
          <p:cNvSpPr>
            <a:spLocks noGrp="1"/>
          </p:cNvSpPr>
          <p:nvPr>
            <p:ph type="title"/>
          </p:nvPr>
        </p:nvSpPr>
        <p:spPr>
          <a:xfrm>
            <a:off x="439200" y="311083"/>
            <a:ext cx="7459200" cy="80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de-CH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39200" y="1292399"/>
            <a:ext cx="8287200" cy="50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2"/>
          </p:nvPr>
        </p:nvSpPr>
        <p:spPr>
          <a:xfrm>
            <a:off x="3906972" y="6521174"/>
            <a:ext cx="828000" cy="1989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30.08.2016</a:t>
            </a:r>
            <a:endParaRPr lang="de-CH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3"/>
          </p:nvPr>
        </p:nvSpPr>
        <p:spPr>
          <a:xfrm>
            <a:off x="439200" y="6515505"/>
            <a:ext cx="3324811" cy="201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pPr algn="l"/>
            <a:r>
              <a:rPr lang="en-US" smtClean="0"/>
              <a:t>Evaluation of ice detection systems</a:t>
            </a:r>
            <a:endParaRPr lang="de-CH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>
          <a:xfrm>
            <a:off x="4959943" y="6514093"/>
            <a:ext cx="417600" cy="201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1ABD68B-E6AB-45AA-8688-EB61281282D3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</p:sldLayoutIdLst>
  <p:transition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lang="de-CH" sz="3400" b="1" kern="1200" smtClean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2pPr>
      <a:lvl3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3pPr>
      <a:lvl4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4pPr>
      <a:lvl5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5pPr>
      <a:lvl6pPr marL="4572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6pPr>
      <a:lvl7pPr marL="9144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7pPr>
      <a:lvl8pPr marL="13716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8pPr>
      <a:lvl9pPr marL="18288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9pPr>
    </p:titleStyle>
    <p:bodyStyle>
      <a:lvl1pPr algn="l" rtl="0" eaLnBrk="1" fontAlgn="base" hangingPunct="1">
        <a:spcBef>
          <a:spcPct val="0"/>
        </a:spcBef>
        <a:spcAft>
          <a:spcPct val="5000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68288" algn="l" rtl="0" eaLnBrk="1" fontAlgn="base" hangingPunct="1">
        <a:spcBef>
          <a:spcPct val="0"/>
        </a:spcBef>
        <a:spcAft>
          <a:spcPct val="2500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rtl="0" eaLnBrk="1" fontAlgn="base" hangingPunct="1">
        <a:spcBef>
          <a:spcPct val="0"/>
        </a:spcBef>
        <a:spcAft>
          <a:spcPct val="2500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8288" algn="l" rtl="0" eaLnBrk="1" fontAlgn="base" hangingPunct="1">
        <a:spcBef>
          <a:spcPct val="0"/>
        </a:spcBef>
        <a:spcAft>
          <a:spcPct val="2500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700" indent="-268288" algn="l" rtl="0" eaLnBrk="1" fontAlgn="base" hangingPunct="1">
        <a:spcBef>
          <a:spcPct val="0"/>
        </a:spcBef>
        <a:spcAft>
          <a:spcPct val="2500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ndpowermonthly.com/article/1403504/emerging-cold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gb.org/fue_projekt392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973931" y="3736245"/>
            <a:ext cx="7200900" cy="754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50000"/>
              </a:spcAft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9263" indent="-268288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8288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700" indent="-268288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Initiated and funded by VGB  </a:t>
            </a:r>
            <a:r>
              <a:rPr lang="en-GB" dirty="0" err="1" smtClean="0"/>
              <a:t>PowerTech</a:t>
            </a:r>
            <a:endParaRPr lang="de-CH" sz="1400" dirty="0" smtClean="0"/>
          </a:p>
          <a:p>
            <a:r>
              <a:rPr lang="en-US" sz="1400" dirty="0" err="1" smtClean="0"/>
              <a:t>WindEurope</a:t>
            </a:r>
            <a:r>
              <a:rPr lang="en-US" sz="1400" dirty="0" smtClean="0"/>
              <a:t> Summit</a:t>
            </a:r>
            <a:br>
              <a:rPr lang="en-US" sz="1400" dirty="0" smtClean="0"/>
            </a:br>
            <a:r>
              <a:rPr lang="de-CH" sz="1400" dirty="0" smtClean="0"/>
              <a:t>September 28, 2016</a:t>
            </a:r>
            <a:endParaRPr lang="de-CH" sz="1400" dirty="0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>
                <a:latin typeface="Adelle Sans" pitchFamily="50" charset="0"/>
              </a:rPr>
              <a:t>Evaluation of ice detection systems for wind </a:t>
            </a:r>
            <a:r>
              <a:rPr lang="en-US" dirty="0" smtClean="0">
                <a:latin typeface="Adelle Sans" pitchFamily="50" charset="0"/>
              </a:rPr>
              <a:t>turbines</a:t>
            </a:r>
            <a:endParaRPr lang="de-DE" dirty="0">
              <a:latin typeface="Adelle Sans" pitchFamily="5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86945" y="5726730"/>
            <a:ext cx="7200900" cy="754062"/>
          </a:xfrm>
        </p:spPr>
        <p:txBody>
          <a:bodyPr/>
          <a:lstStyle/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René </a:t>
            </a:r>
            <a:r>
              <a:rPr lang="de-CH" dirty="0" err="1" smtClean="0"/>
              <a:t>Cattin</a:t>
            </a:r>
            <a:r>
              <a:rPr lang="de-CH" dirty="0" smtClean="0"/>
              <a:t>, Saskia Bourgeois, Ulla </a:t>
            </a:r>
            <a:r>
              <a:rPr lang="de-CH" dirty="0" err="1" smtClean="0"/>
              <a:t>Heikkilä</a:t>
            </a:r>
            <a:r>
              <a:rPr lang="de-CH" dirty="0" smtClean="0"/>
              <a:t> (</a:t>
            </a:r>
            <a:r>
              <a:rPr lang="de-CH" dirty="0" err="1" smtClean="0"/>
              <a:t>Meteotest</a:t>
            </a:r>
            <a:r>
              <a:rPr lang="de-CH" dirty="0" smtClean="0"/>
              <a:t>)</a:t>
            </a:r>
            <a:br>
              <a:rPr lang="de-CH" dirty="0" smtClean="0"/>
            </a:br>
            <a:r>
              <a:rPr lang="de-CH" dirty="0" err="1" smtClean="0"/>
              <a:t>Ulrtich</a:t>
            </a:r>
            <a:r>
              <a:rPr lang="de-CH" dirty="0" smtClean="0"/>
              <a:t> Langnickel  (VGB </a:t>
            </a:r>
            <a:r>
              <a:rPr lang="de-CH" dirty="0" err="1" smtClean="0"/>
              <a:t>PowerTech</a:t>
            </a:r>
            <a:r>
              <a:rPr lang="de-CH" dirty="0" smtClean="0"/>
              <a:t>)</a:t>
            </a:r>
            <a:endParaRPr lang="de-CH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List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methods</a:t>
            </a:r>
            <a:r>
              <a:rPr lang="de-CH" dirty="0" smtClean="0"/>
              <a:t> / </a:t>
            </a:r>
            <a:r>
              <a:rPr lang="de-CH" dirty="0" err="1" smtClean="0"/>
              <a:t>instruments</a:t>
            </a:r>
            <a:endParaRPr lang="de-CH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2631" y="1356068"/>
            <a:ext cx="8637486" cy="5300320"/>
          </a:xfrm>
        </p:spPr>
        <p:txBody>
          <a:bodyPr>
            <a:normAutofit fontScale="92500" lnSpcReduction="10000"/>
          </a:bodyPr>
          <a:lstStyle/>
          <a:p>
            <a:r>
              <a:rPr lang="de-CH" sz="2400" b="1" dirty="0" smtClean="0"/>
              <a:t>10 </a:t>
            </a:r>
            <a:r>
              <a:rPr lang="de-CH" sz="2400" b="1" dirty="0" err="1" smtClean="0"/>
              <a:t>nacelle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based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systems</a:t>
            </a:r>
            <a:endParaRPr lang="de-CH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err="1"/>
              <a:t>Heated</a:t>
            </a:r>
            <a:r>
              <a:rPr lang="de-CH" sz="2400" dirty="0"/>
              <a:t> / </a:t>
            </a:r>
            <a:r>
              <a:rPr lang="de-CH" sz="2400" dirty="0" err="1"/>
              <a:t>unheated</a:t>
            </a:r>
            <a:r>
              <a:rPr lang="de-CH" sz="2400" dirty="0"/>
              <a:t> </a:t>
            </a:r>
            <a:r>
              <a:rPr lang="de-CH" sz="2400" dirty="0" err="1"/>
              <a:t>anemometer</a:t>
            </a:r>
            <a:endParaRPr lang="de-CH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err="1"/>
              <a:t>Temperature</a:t>
            </a:r>
            <a:r>
              <a:rPr lang="de-CH" sz="2400" dirty="0"/>
              <a:t> &amp; relative </a:t>
            </a:r>
            <a:r>
              <a:rPr lang="de-CH" sz="2400" dirty="0" err="1" smtClean="0"/>
              <a:t>humidity</a:t>
            </a:r>
            <a:endParaRPr lang="de-CH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/>
              <a:t>Leine Linde IPMS (GER)</a:t>
            </a:r>
            <a:endParaRPr lang="de-CH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err="1"/>
              <a:t>Combitech</a:t>
            </a:r>
            <a:r>
              <a:rPr lang="de-CH" sz="2400" dirty="0"/>
              <a:t> </a:t>
            </a:r>
            <a:r>
              <a:rPr lang="de-CH" sz="2400" dirty="0" err="1"/>
              <a:t>IceMonitor</a:t>
            </a:r>
            <a:r>
              <a:rPr lang="de-CH" sz="2400" dirty="0"/>
              <a:t> (SWE)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/>
              <a:t>Goodrich 0872F1 (USA)</a:t>
            </a:r>
            <a:endParaRPr lang="de-CH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err="1" smtClean="0"/>
              <a:t>Holooptics</a:t>
            </a:r>
            <a:r>
              <a:rPr lang="de-CH" sz="2400" dirty="0" smtClean="0"/>
              <a:t> </a:t>
            </a:r>
            <a:r>
              <a:rPr lang="de-CH" sz="2400" dirty="0"/>
              <a:t>T41 </a:t>
            </a:r>
            <a:r>
              <a:rPr lang="de-CH" sz="2400" dirty="0" err="1"/>
              <a:t>and</a:t>
            </a:r>
            <a:r>
              <a:rPr lang="de-CH" sz="2400" dirty="0"/>
              <a:t> </a:t>
            </a:r>
            <a:r>
              <a:rPr lang="de-CH" sz="2400" dirty="0" smtClean="0"/>
              <a:t>T44 (SWE)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err="1" smtClean="0"/>
              <a:t>Labkotec</a:t>
            </a:r>
            <a:r>
              <a:rPr lang="de-CH" sz="2400" dirty="0" smtClean="0"/>
              <a:t> </a:t>
            </a:r>
            <a:r>
              <a:rPr lang="de-CH" sz="2400" dirty="0"/>
              <a:t>LID-3300IP (FIN)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/>
              <a:t>Sommer </a:t>
            </a:r>
            <a:r>
              <a:rPr lang="de-CH" sz="2400" dirty="0"/>
              <a:t>Messtechnik: </a:t>
            </a:r>
            <a:r>
              <a:rPr lang="de-CH" sz="2400" dirty="0" smtClean="0"/>
              <a:t>IDS-10 (AUT)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/>
              <a:t>Meteorological Monitoring Station PMS (CZE)</a:t>
            </a:r>
            <a:endParaRPr lang="de-CH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/>
              <a:t>New </a:t>
            </a:r>
            <a:r>
              <a:rPr lang="de-CH" sz="2400" dirty="0" err="1"/>
              <a:t>Avionics</a:t>
            </a:r>
            <a:r>
              <a:rPr lang="de-CH" sz="2400" dirty="0"/>
              <a:t> </a:t>
            </a:r>
            <a:r>
              <a:rPr lang="de-CH" sz="2400" dirty="0" err="1" smtClean="0"/>
              <a:t>Ice</a:t>
            </a:r>
            <a:r>
              <a:rPr lang="de-CH" sz="2400" dirty="0"/>
              <a:t> </a:t>
            </a:r>
            <a:r>
              <a:rPr lang="de-CH" sz="2400" dirty="0" smtClean="0"/>
              <a:t>Meister </a:t>
            </a:r>
            <a:r>
              <a:rPr lang="de-CH" sz="2400" dirty="0"/>
              <a:t>Model 9734 </a:t>
            </a:r>
            <a:r>
              <a:rPr lang="de-CH" sz="2400" dirty="0" smtClean="0"/>
              <a:t>(USA)</a:t>
            </a:r>
            <a:endParaRPr lang="de-CH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b="1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30.08.2016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ice detection systems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84704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List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methods</a:t>
            </a:r>
            <a:r>
              <a:rPr lang="de-CH" dirty="0" smtClean="0"/>
              <a:t> / </a:t>
            </a:r>
            <a:r>
              <a:rPr lang="de-CH" dirty="0" err="1" smtClean="0"/>
              <a:t>instruments</a:t>
            </a:r>
            <a:endParaRPr lang="de-CH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38983" y="1356068"/>
            <a:ext cx="8637486" cy="5300320"/>
          </a:xfrm>
        </p:spPr>
        <p:txBody>
          <a:bodyPr>
            <a:normAutofit/>
          </a:bodyPr>
          <a:lstStyle/>
          <a:p>
            <a:r>
              <a:rPr lang="de-CH" sz="2200" b="1" dirty="0" smtClean="0"/>
              <a:t>5 + 3 blade </a:t>
            </a:r>
            <a:r>
              <a:rPr lang="de-CH" sz="2200" b="1" dirty="0" err="1" smtClean="0"/>
              <a:t>based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systems</a:t>
            </a:r>
            <a:endParaRPr lang="de-CH" sz="2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200" dirty="0" smtClean="0"/>
              <a:t>Power </a:t>
            </a:r>
            <a:r>
              <a:rPr lang="de-CH" sz="2200" dirty="0" err="1" smtClean="0"/>
              <a:t>curve</a:t>
            </a:r>
            <a:r>
              <a:rPr lang="de-CH" sz="2200" dirty="0" smtClean="0"/>
              <a:t> / </a:t>
            </a:r>
            <a:r>
              <a:rPr lang="de-CH" sz="2200" dirty="0" err="1" smtClean="0"/>
              <a:t>pitch</a:t>
            </a:r>
            <a:r>
              <a:rPr lang="de-CH" sz="2200" dirty="0" smtClean="0"/>
              <a:t> angle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200" dirty="0"/>
              <a:t>fos4X </a:t>
            </a:r>
            <a:r>
              <a:rPr lang="de-CH" sz="2200" dirty="0" smtClean="0"/>
              <a:t>fos4IceDetection (GER)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200" dirty="0" smtClean="0"/>
              <a:t>Bosch Rexroth </a:t>
            </a:r>
            <a:r>
              <a:rPr lang="de-CH" sz="2200" dirty="0" err="1" smtClean="0"/>
              <a:t>BladeControl</a:t>
            </a:r>
            <a:r>
              <a:rPr lang="de-CH" sz="2200" dirty="0" smtClean="0"/>
              <a:t> (GER)</a:t>
            </a:r>
            <a:endParaRPr lang="de-CH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200" dirty="0" smtClean="0"/>
              <a:t>Wölfel </a:t>
            </a:r>
            <a:r>
              <a:rPr lang="de-CH" sz="2200" dirty="0" err="1" smtClean="0"/>
              <a:t>SHM.Blade</a:t>
            </a:r>
            <a:r>
              <a:rPr lang="de-CH" sz="2200" dirty="0" smtClean="0"/>
              <a:t> / IDD. Blade (GER)</a:t>
            </a:r>
            <a:endParaRPr lang="de-CH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200" dirty="0" err="1" smtClean="0"/>
              <a:t>Eologix</a:t>
            </a:r>
            <a:r>
              <a:rPr lang="de-CH" sz="2200" dirty="0" smtClean="0"/>
              <a:t> (AUT)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200" i="1" dirty="0" smtClean="0">
                <a:solidFill>
                  <a:schemeClr val="bg1">
                    <a:lumMod val="50000"/>
                  </a:schemeClr>
                </a:solidFill>
              </a:rPr>
              <a:t>MOOG </a:t>
            </a:r>
            <a:r>
              <a:rPr lang="de-CH" sz="2200" i="1" dirty="0" err="1" smtClean="0">
                <a:solidFill>
                  <a:schemeClr val="bg1">
                    <a:lumMod val="50000"/>
                  </a:schemeClr>
                </a:solidFill>
              </a:rPr>
              <a:t>Insensys</a:t>
            </a:r>
            <a:r>
              <a:rPr lang="de-CH" sz="2200" i="1" dirty="0" smtClean="0">
                <a:solidFill>
                  <a:schemeClr val="bg1">
                    <a:lumMod val="50000"/>
                  </a:schemeClr>
                </a:solidFill>
              </a:rPr>
              <a:t> RMS (UK)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200" i="1" dirty="0" err="1" smtClean="0">
                <a:solidFill>
                  <a:schemeClr val="bg1">
                    <a:lumMod val="50000"/>
                  </a:schemeClr>
                </a:solidFill>
              </a:rPr>
              <a:t>Hainzl</a:t>
            </a:r>
            <a:r>
              <a:rPr lang="de-CH" sz="2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2200" i="1" dirty="0" err="1" smtClean="0">
                <a:solidFill>
                  <a:schemeClr val="bg1">
                    <a:lumMod val="50000"/>
                  </a:schemeClr>
                </a:solidFill>
              </a:rPr>
              <a:t>Haicmon_ice</a:t>
            </a:r>
            <a:r>
              <a:rPr lang="de-CH" sz="2200" i="1" dirty="0" smtClean="0">
                <a:solidFill>
                  <a:schemeClr val="bg1">
                    <a:lumMod val="50000"/>
                  </a:schemeClr>
                </a:solidFill>
              </a:rPr>
              <a:t> (AUT)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200" i="1" dirty="0" err="1" smtClean="0">
                <a:solidFill>
                  <a:schemeClr val="bg1">
                    <a:lumMod val="50000"/>
                  </a:schemeClr>
                </a:solidFill>
              </a:rPr>
              <a:t>Infralytic</a:t>
            </a:r>
            <a:r>
              <a:rPr lang="de-CH" sz="2200" i="1" dirty="0" smtClean="0">
                <a:solidFill>
                  <a:schemeClr val="bg1">
                    <a:lumMod val="50000"/>
                  </a:schemeClr>
                </a:solidFill>
              </a:rPr>
              <a:t> (GER)</a:t>
            </a:r>
            <a:endParaRPr lang="de-CH" sz="2200" i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b="1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30.08.2016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ice detection systems</a:t>
            </a:r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477672" y="1787856"/>
            <a:ext cx="5527343" cy="251118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25683049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84179" y="3145667"/>
            <a:ext cx="7447314" cy="801687"/>
          </a:xfrm>
        </p:spPr>
        <p:txBody>
          <a:bodyPr/>
          <a:lstStyle/>
          <a:p>
            <a:pPr algn="ctr"/>
            <a:r>
              <a:rPr lang="de-CH" dirty="0" smtClean="0"/>
              <a:t>Blade </a:t>
            </a:r>
            <a:r>
              <a:rPr lang="de-CH" dirty="0" err="1" smtClean="0"/>
              <a:t>based</a:t>
            </a:r>
            <a:r>
              <a:rPr lang="de-CH" dirty="0" smtClean="0"/>
              <a:t> </a:t>
            </a:r>
            <a:r>
              <a:rPr lang="de-CH" dirty="0" err="1" smtClean="0"/>
              <a:t>systems</a:t>
            </a:r>
            <a:endParaRPr lang="de-CH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30.08.2016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ice detection systems</a:t>
            </a:r>
            <a:endParaRPr lang="de-CH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0" y="4232742"/>
            <a:ext cx="1546120" cy="12118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04077" y="4232738"/>
            <a:ext cx="1621761" cy="12118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420" y="4232738"/>
            <a:ext cx="1325554" cy="12118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648" y="4232741"/>
            <a:ext cx="1343545" cy="1211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116" y="4232739"/>
            <a:ext cx="1615764" cy="12118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131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776413"/>
            <a:ext cx="7756894" cy="338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Comparison</a:t>
            </a:r>
            <a:r>
              <a:rPr lang="de-CH" dirty="0" smtClean="0"/>
              <a:t> blade </a:t>
            </a:r>
            <a:r>
              <a:rPr lang="de-CH" dirty="0" err="1" smtClean="0"/>
              <a:t>systems</a:t>
            </a:r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4970721" y="1200477"/>
            <a:ext cx="3987209" cy="544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 dirty="0" err="1" smtClean="0"/>
          </a:p>
        </p:txBody>
      </p:sp>
      <p:sp>
        <p:nvSpPr>
          <p:cNvPr id="7" name="Rechteck 6"/>
          <p:cNvSpPr/>
          <p:nvPr/>
        </p:nvSpPr>
        <p:spPr>
          <a:xfrm>
            <a:off x="7509240" y="1426470"/>
            <a:ext cx="1294518" cy="4910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 dirty="0" err="1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30.08.2016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ice detection systems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55844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Comparison</a:t>
            </a:r>
            <a:r>
              <a:rPr lang="de-CH" dirty="0" smtClean="0"/>
              <a:t> blade </a:t>
            </a:r>
            <a:r>
              <a:rPr lang="de-CH" dirty="0" err="1" smtClean="0"/>
              <a:t>systems</a:t>
            </a:r>
            <a:endParaRPr lang="de-C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95" y="1745845"/>
            <a:ext cx="7834519" cy="357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5103626" y="1412274"/>
            <a:ext cx="3987209" cy="544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 dirty="0" err="1" smtClean="0"/>
          </a:p>
        </p:txBody>
      </p:sp>
      <p:sp>
        <p:nvSpPr>
          <p:cNvPr id="5" name="Rechteck 4"/>
          <p:cNvSpPr/>
          <p:nvPr/>
        </p:nvSpPr>
        <p:spPr>
          <a:xfrm>
            <a:off x="6254604" y="1341392"/>
            <a:ext cx="2549153" cy="544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 dirty="0" err="1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30.08.2016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ice detection systems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938441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776413"/>
            <a:ext cx="8126392" cy="352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Comparison</a:t>
            </a:r>
            <a:r>
              <a:rPr lang="de-CH" dirty="0" smtClean="0"/>
              <a:t> blade </a:t>
            </a:r>
            <a:r>
              <a:rPr lang="de-CH" dirty="0" err="1" smtClean="0"/>
              <a:t>systems</a:t>
            </a:r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5507635" y="1295322"/>
            <a:ext cx="3487478" cy="544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 dirty="0" err="1" smtClean="0"/>
          </a:p>
        </p:txBody>
      </p:sp>
      <p:sp>
        <p:nvSpPr>
          <p:cNvPr id="8" name="Rechteck 7"/>
          <p:cNvSpPr/>
          <p:nvPr/>
        </p:nvSpPr>
        <p:spPr>
          <a:xfrm>
            <a:off x="6819806" y="1412274"/>
            <a:ext cx="2217869" cy="544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 dirty="0" err="1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30.08.2016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ice detection systems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98549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Comparison</a:t>
            </a:r>
            <a:r>
              <a:rPr lang="de-CH" dirty="0" smtClean="0"/>
              <a:t> blade </a:t>
            </a:r>
            <a:r>
              <a:rPr lang="de-CH" dirty="0" err="1" smtClean="0"/>
              <a:t>systems</a:t>
            </a:r>
            <a:endParaRPr lang="de-CH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30.08.2016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ice detection systems</a:t>
            </a:r>
            <a:endParaRPr lang="de-C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95" y="1735043"/>
            <a:ext cx="64865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4457261" y="1414849"/>
            <a:ext cx="3582707" cy="4521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3412565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94" y="1785937"/>
            <a:ext cx="7426685" cy="358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Comparison</a:t>
            </a:r>
            <a:r>
              <a:rPr lang="de-CH" dirty="0" smtClean="0"/>
              <a:t> blade </a:t>
            </a:r>
            <a:r>
              <a:rPr lang="de-CH" dirty="0" err="1" smtClean="0"/>
              <a:t>systems</a:t>
            </a:r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6233058" y="1324859"/>
            <a:ext cx="2286000" cy="544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 dirty="0" err="1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30.08.2016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ice detection systems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075957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Comparison</a:t>
            </a:r>
            <a:r>
              <a:rPr lang="de-CH" dirty="0" smtClean="0"/>
              <a:t> blade </a:t>
            </a:r>
            <a:r>
              <a:rPr lang="de-CH" dirty="0" err="1" smtClean="0"/>
              <a:t>systems</a:t>
            </a:r>
            <a:endParaRPr lang="de-CH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71527" y="1274228"/>
            <a:ext cx="8302351" cy="4956451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Conlusions</a:t>
            </a: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All systems are able to measure rotor icing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Power curve robust but doesn’t work at standstill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Bosch Rexroth with longest </a:t>
            </a:r>
            <a:r>
              <a:rPr lang="en-US" sz="2400" dirty="0" smtClean="0"/>
              <a:t>track record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Three new and promising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 </a:t>
            </a:r>
            <a:r>
              <a:rPr lang="en-US" sz="2400" dirty="0"/>
              <a:t>independent evaluations </a:t>
            </a:r>
            <a:r>
              <a:rPr lang="en-US" sz="2400" dirty="0" smtClean="0"/>
              <a:t>/ field tests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 real winner, pros and cons for each system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30.08.2016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ice detection systems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093652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Follow </a:t>
            </a:r>
            <a:r>
              <a:rPr lang="de-CH" dirty="0" err="1" smtClean="0"/>
              <a:t>up</a:t>
            </a:r>
            <a:r>
              <a:rPr lang="de-CH" dirty="0" smtClean="0"/>
              <a:t> </a:t>
            </a:r>
            <a:r>
              <a:rPr lang="de-CH" dirty="0" err="1" smtClean="0"/>
              <a:t>project</a:t>
            </a:r>
            <a:endParaRPr lang="de-CH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30.08.2016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ice detection systems</a:t>
            </a:r>
            <a:endParaRPr lang="de-CH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71527" y="1274228"/>
            <a:ext cx="8302351" cy="505833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Main objectives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Independent benchmark of four blade based </a:t>
            </a:r>
            <a:r>
              <a:rPr lang="en-US" sz="2400" dirty="0"/>
              <a:t>systems</a:t>
            </a:r>
            <a:br>
              <a:rPr lang="en-US" sz="2400" dirty="0"/>
            </a:br>
            <a:r>
              <a:rPr lang="en-US" sz="2400" dirty="0" smtClean="0"/>
              <a:t>- Fos4X </a:t>
            </a:r>
            <a:r>
              <a:rPr lang="en-US" sz="2400" dirty="0"/>
              <a:t>fos4IceDetection (</a:t>
            </a:r>
            <a:r>
              <a:rPr lang="en-US" sz="2400" dirty="0" smtClean="0"/>
              <a:t>GER)</a:t>
            </a:r>
            <a:br>
              <a:rPr lang="en-US" sz="2400" dirty="0" smtClean="0"/>
            </a:br>
            <a:r>
              <a:rPr lang="en-US" sz="2400" dirty="0" smtClean="0"/>
              <a:t>- Bosch </a:t>
            </a:r>
            <a:r>
              <a:rPr lang="en-US" sz="2400" dirty="0"/>
              <a:t>Rexroth </a:t>
            </a:r>
            <a:r>
              <a:rPr lang="en-US" sz="2400" dirty="0" err="1"/>
              <a:t>BladeControl</a:t>
            </a:r>
            <a:r>
              <a:rPr lang="en-US" sz="2400" dirty="0"/>
              <a:t> (</a:t>
            </a:r>
            <a:r>
              <a:rPr lang="en-US" sz="2400" dirty="0" smtClean="0"/>
              <a:t>GER)</a:t>
            </a:r>
            <a:br>
              <a:rPr lang="en-US" sz="2400" dirty="0" smtClean="0"/>
            </a:br>
            <a:r>
              <a:rPr lang="en-US" sz="2400" dirty="0" smtClean="0"/>
              <a:t>- </a:t>
            </a:r>
            <a:r>
              <a:rPr lang="en-US" sz="2400" dirty="0" err="1" smtClean="0"/>
              <a:t>Wölfel</a:t>
            </a:r>
            <a:r>
              <a:rPr lang="en-US" sz="2400" dirty="0" smtClean="0"/>
              <a:t> </a:t>
            </a:r>
            <a:r>
              <a:rPr lang="en-US" sz="2400" dirty="0" err="1"/>
              <a:t>SHM.Blade</a:t>
            </a:r>
            <a:r>
              <a:rPr lang="en-US" sz="2400" dirty="0"/>
              <a:t> / </a:t>
            </a:r>
            <a:r>
              <a:rPr lang="en-US" sz="2400" dirty="0" err="1"/>
              <a:t>IDD.Blade</a:t>
            </a:r>
            <a:r>
              <a:rPr lang="en-US" sz="2400" dirty="0"/>
              <a:t> (</a:t>
            </a:r>
            <a:r>
              <a:rPr lang="en-US" sz="2400" dirty="0" smtClean="0"/>
              <a:t>GER)</a:t>
            </a:r>
            <a:br>
              <a:rPr lang="en-US" sz="2400" dirty="0" smtClean="0"/>
            </a:br>
            <a:r>
              <a:rPr lang="en-US" sz="2400" dirty="0" smtClean="0"/>
              <a:t>- </a:t>
            </a:r>
            <a:r>
              <a:rPr lang="en-US" sz="2400" dirty="0" err="1" smtClean="0"/>
              <a:t>Eologix</a:t>
            </a:r>
            <a:r>
              <a:rPr lang="en-US" sz="2400" dirty="0" smtClean="0"/>
              <a:t> </a:t>
            </a:r>
            <a:r>
              <a:rPr lang="en-US" sz="2400" dirty="0"/>
              <a:t>(AUT)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All systems installed in the same wind turbine in Sweden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Camera system + SCADA data as a reference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Winters 2016/17 and 2017/18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Validation against camera images and SCADA data</a:t>
            </a:r>
          </a:p>
        </p:txBody>
      </p:sp>
    </p:spTree>
    <p:extLst>
      <p:ext uri="{BB962C8B-B14F-4D97-AF65-F5344CB8AC3E}">
        <p14:creationId xmlns:p14="http://schemas.microsoft.com/office/powerpoint/2010/main" val="3880852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Motivation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30.08.2016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Evaluation of ice detection systems</a:t>
            </a:r>
            <a:endParaRPr lang="de-CH" dirty="0"/>
          </a:p>
        </p:txBody>
      </p:sp>
      <p:sp>
        <p:nvSpPr>
          <p:cNvPr id="28" name="TextBox 5"/>
          <p:cNvSpPr txBox="1"/>
          <p:nvPr/>
        </p:nvSpPr>
        <p:spPr>
          <a:xfrm>
            <a:off x="626417" y="1271754"/>
            <a:ext cx="604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Cold climate markets 2015-2020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792635"/>
            <a:ext cx="893445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6"/>
          <p:cNvSpPr txBox="1"/>
          <p:nvPr/>
        </p:nvSpPr>
        <p:spPr>
          <a:xfrm>
            <a:off x="4871604" y="6396364"/>
            <a:ext cx="40889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50" dirty="0">
                <a:hlinkClick r:id="rId4"/>
              </a:rPr>
              <a:t>http://</a:t>
            </a:r>
            <a:r>
              <a:rPr lang="en-US" sz="1050" dirty="0" smtClean="0">
                <a:hlinkClick r:id="rId4"/>
              </a:rPr>
              <a:t>www.windpowermonthly.com/article/1403504/emerging-cold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61908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5550"/>
            <a:ext cx="91440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el 13"/>
          <p:cNvSpPr>
            <a:spLocks noGrp="1"/>
          </p:cNvSpPr>
          <p:nvPr>
            <p:ph type="ctrTitle" sz="quarter"/>
          </p:nvPr>
        </p:nvSpPr>
        <p:spPr>
          <a:xfrm>
            <a:off x="973931" y="1054395"/>
            <a:ext cx="7199313" cy="1590675"/>
          </a:xfrm>
        </p:spPr>
        <p:txBody>
          <a:bodyPr/>
          <a:lstStyle/>
          <a:p>
            <a:r>
              <a:rPr lang="de-CH" dirty="0" err="1" smtClean="0"/>
              <a:t>Thank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attention</a:t>
            </a:r>
            <a:r>
              <a:rPr lang="de-CH" dirty="0" smtClean="0"/>
              <a:t>!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5103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Motivation</a:t>
            </a:r>
            <a:endParaRPr lang="de-CH" dirty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67" y="1577643"/>
            <a:ext cx="1448457" cy="1855168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82" y="1502846"/>
            <a:ext cx="2004761" cy="2004761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6916056" y="3729315"/>
            <a:ext cx="1202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800" dirty="0" err="1" smtClean="0">
                <a:latin typeface="+mn-lt"/>
              </a:rPr>
              <a:t>Safety</a:t>
            </a:r>
            <a:endParaRPr lang="de-CH" sz="2800" dirty="0" smtClean="0">
              <a:latin typeface="+mn-l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941962" y="3723749"/>
            <a:ext cx="1904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800" dirty="0" err="1" smtClean="0">
                <a:latin typeface="+mn-lt"/>
              </a:rPr>
              <a:t>Production</a:t>
            </a:r>
            <a:endParaRPr lang="de-CH" sz="2800" dirty="0" smtClean="0">
              <a:latin typeface="+mn-lt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30.08.2016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ice detection systems</a:t>
            </a:r>
            <a:endParaRPr lang="de-CH" dirty="0"/>
          </a:p>
        </p:txBody>
      </p:sp>
      <p:pic>
        <p:nvPicPr>
          <p:cNvPr id="1026" name="Picture 2" descr="http://www.live-digital.in/wp-content/uploads/2015/06/Turnkey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34" y="2517309"/>
            <a:ext cx="3290803" cy="329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3471504" y="5888587"/>
            <a:ext cx="2424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800" b="1" dirty="0" err="1" smtClean="0">
                <a:latin typeface="+mn-lt"/>
              </a:rPr>
              <a:t>Ice</a:t>
            </a:r>
            <a:r>
              <a:rPr lang="de-CH" sz="2800" b="1" dirty="0" smtClean="0">
                <a:latin typeface="+mn-lt"/>
              </a:rPr>
              <a:t> </a:t>
            </a:r>
            <a:r>
              <a:rPr lang="de-CH" sz="2800" b="1" dirty="0" err="1" smtClean="0">
                <a:latin typeface="+mn-lt"/>
              </a:rPr>
              <a:t>Detection</a:t>
            </a:r>
            <a:endParaRPr lang="de-CH" sz="28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63893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Ideal </a:t>
            </a:r>
            <a:r>
              <a:rPr lang="de-CH" dirty="0" err="1" smtClean="0"/>
              <a:t>world</a:t>
            </a:r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6335014" y="2973351"/>
            <a:ext cx="2587605" cy="830997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600" b="1" dirty="0" smtClean="0">
                <a:latin typeface="+mn-lt"/>
              </a:rPr>
              <a:t>Action: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 smtClean="0">
                <a:latin typeface="+mn-lt"/>
              </a:rPr>
              <a:t>Stop</a:t>
            </a:r>
            <a:r>
              <a:rPr lang="de-CH" sz="1600" dirty="0" smtClean="0">
                <a:latin typeface="+mn-lt"/>
              </a:rPr>
              <a:t> </a:t>
            </a:r>
            <a:r>
              <a:rPr lang="de-CH" sz="1600" dirty="0" err="1" smtClean="0">
                <a:latin typeface="+mn-lt"/>
              </a:rPr>
              <a:t>turbine</a:t>
            </a:r>
            <a:endParaRPr lang="de-CH" sz="16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>
                <a:latin typeface="+mn-lt"/>
              </a:rPr>
              <a:t>Start de-</a:t>
            </a:r>
            <a:r>
              <a:rPr lang="de-CH" sz="1600" dirty="0" err="1" smtClean="0">
                <a:latin typeface="+mn-lt"/>
              </a:rPr>
              <a:t>icing</a:t>
            </a:r>
            <a:endParaRPr lang="de-CH" sz="1600" dirty="0" smtClean="0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29413" y="4974968"/>
            <a:ext cx="2593206" cy="830997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600" b="1" dirty="0" smtClean="0">
                <a:latin typeface="+mn-lt"/>
              </a:rPr>
              <a:t>Action: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 smtClean="0">
                <a:latin typeface="+mn-lt"/>
              </a:rPr>
              <a:t>Restart</a:t>
            </a:r>
            <a:r>
              <a:rPr lang="de-CH" sz="1600" dirty="0" smtClean="0">
                <a:latin typeface="+mn-lt"/>
              </a:rPr>
              <a:t> </a:t>
            </a:r>
            <a:r>
              <a:rPr lang="de-CH" sz="1600" dirty="0" err="1" smtClean="0">
                <a:latin typeface="+mn-lt"/>
              </a:rPr>
              <a:t>turbine</a:t>
            </a:r>
            <a:endParaRPr lang="de-CH" sz="16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 smtClean="0">
                <a:latin typeface="+mn-lt"/>
              </a:rPr>
              <a:t>Stop</a:t>
            </a:r>
            <a:r>
              <a:rPr lang="de-CH" sz="1600" dirty="0" smtClean="0">
                <a:latin typeface="+mn-lt"/>
              </a:rPr>
              <a:t> de-</a:t>
            </a:r>
            <a:r>
              <a:rPr lang="de-CH" sz="1600" dirty="0" err="1" smtClean="0">
                <a:latin typeface="+mn-lt"/>
              </a:rPr>
              <a:t>icing</a:t>
            </a:r>
            <a:endParaRPr lang="de-CH" sz="1600" dirty="0" smtClean="0">
              <a:latin typeface="+mn-lt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420999" y="2671726"/>
            <a:ext cx="3741568" cy="1472758"/>
            <a:chOff x="420999" y="2671726"/>
            <a:chExt cx="3741568" cy="1472758"/>
          </a:xfrm>
        </p:grpSpPr>
        <p:cxnSp>
          <p:nvCxnSpPr>
            <p:cNvPr id="9" name="Gerade Verbindung mit Pfeil 8"/>
            <p:cNvCxnSpPr/>
            <p:nvPr/>
          </p:nvCxnSpPr>
          <p:spPr>
            <a:xfrm>
              <a:off x="4162567" y="2671726"/>
              <a:ext cx="0" cy="1472758"/>
            </a:xfrm>
            <a:prstGeom prst="straightConnector1">
              <a:avLst/>
            </a:prstGeom>
            <a:ln w="38100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/>
            <p:cNvSpPr txBox="1"/>
            <p:nvPr/>
          </p:nvSpPr>
          <p:spPr>
            <a:xfrm>
              <a:off x="420999" y="3238828"/>
              <a:ext cx="2604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600" dirty="0" err="1" smtClean="0">
                  <a:latin typeface="+mn-lt"/>
                </a:rPr>
                <a:t>as</a:t>
              </a:r>
              <a:r>
                <a:rPr lang="de-CH" sz="1600" dirty="0" smtClean="0">
                  <a:latin typeface="+mn-lt"/>
                </a:rPr>
                <a:t> </a:t>
              </a:r>
              <a:r>
                <a:rPr lang="de-CH" sz="1600" b="1" dirty="0" err="1" smtClean="0">
                  <a:latin typeface="+mn-lt"/>
                </a:rPr>
                <a:t>short</a:t>
              </a:r>
              <a:r>
                <a:rPr lang="de-CH" sz="1600" dirty="0" smtClean="0">
                  <a:latin typeface="+mn-lt"/>
                </a:rPr>
                <a:t> </a:t>
              </a:r>
              <a:r>
                <a:rPr lang="de-CH" sz="1600" dirty="0" err="1" smtClean="0">
                  <a:latin typeface="+mn-lt"/>
                </a:rPr>
                <a:t>as</a:t>
              </a:r>
              <a:r>
                <a:rPr lang="de-CH" sz="1600" dirty="0" smtClean="0">
                  <a:latin typeface="+mn-lt"/>
                </a:rPr>
                <a:t> </a:t>
              </a:r>
              <a:r>
                <a:rPr lang="de-CH" sz="1600" dirty="0" err="1" smtClean="0">
                  <a:latin typeface="+mn-lt"/>
                </a:rPr>
                <a:t>possible</a:t>
              </a:r>
              <a:endParaRPr lang="de-CH" sz="1600" dirty="0" smtClean="0">
                <a:latin typeface="+mn-lt"/>
              </a:endParaRPr>
            </a:p>
          </p:txBody>
        </p:sp>
        <p:cxnSp>
          <p:nvCxnSpPr>
            <p:cNvPr id="12" name="Gerade Verbindung mit Pfeil 11"/>
            <p:cNvCxnSpPr/>
            <p:nvPr/>
          </p:nvCxnSpPr>
          <p:spPr>
            <a:xfrm>
              <a:off x="2497537" y="3409678"/>
              <a:ext cx="146031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feld 12"/>
          <p:cNvSpPr txBox="1"/>
          <p:nvPr/>
        </p:nvSpPr>
        <p:spPr>
          <a:xfrm>
            <a:off x="6032664" y="6215956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 smtClean="0">
                <a:latin typeface="+mn-lt"/>
              </a:rPr>
              <a:t>time</a:t>
            </a:r>
          </a:p>
        </p:txBody>
      </p:sp>
      <p:grpSp>
        <p:nvGrpSpPr>
          <p:cNvPr id="15" name="Gruppieren 14"/>
          <p:cNvGrpSpPr/>
          <p:nvPr/>
        </p:nvGrpSpPr>
        <p:grpSpPr>
          <a:xfrm>
            <a:off x="424502" y="1994618"/>
            <a:ext cx="6084005" cy="677108"/>
            <a:chOff x="424502" y="1994618"/>
            <a:chExt cx="6084005" cy="677108"/>
          </a:xfrm>
        </p:grpSpPr>
        <p:sp>
          <p:nvSpPr>
            <p:cNvPr id="24" name="Textfeld 23"/>
            <p:cNvSpPr txBox="1"/>
            <p:nvPr/>
          </p:nvSpPr>
          <p:spPr>
            <a:xfrm>
              <a:off x="3287829" y="1994618"/>
              <a:ext cx="3220678" cy="6771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>
                <a:spcBef>
                  <a:spcPts val="800"/>
                </a:spcBef>
                <a:spcAft>
                  <a:spcPts val="800"/>
                </a:spcAft>
              </a:pPr>
              <a:r>
                <a:rPr lang="de-CH" sz="2400" b="1" dirty="0" smtClean="0">
                  <a:latin typeface="+mn-lt"/>
                </a:rPr>
                <a:t>«</a:t>
              </a:r>
              <a:r>
                <a:rPr lang="de-CH" sz="2400" b="1" dirty="0" err="1" smtClean="0">
                  <a:latin typeface="+mn-lt"/>
                </a:rPr>
                <a:t>Ice</a:t>
              </a:r>
              <a:r>
                <a:rPr lang="de-CH" sz="2400" b="1" dirty="0" smtClean="0">
                  <a:latin typeface="+mn-lt"/>
                </a:rPr>
                <a:t>» </a:t>
              </a:r>
              <a:r>
                <a:rPr lang="de-CH" sz="2400" b="1" dirty="0" err="1" smtClean="0">
                  <a:latin typeface="+mn-lt"/>
                </a:rPr>
                <a:t>detection</a:t>
              </a:r>
              <a:r>
                <a:rPr lang="de-CH" sz="2400" b="1" dirty="0" smtClean="0">
                  <a:latin typeface="+mn-lt"/>
                </a:rPr>
                <a:t/>
              </a:r>
              <a:br>
                <a:rPr lang="de-CH" sz="2400" b="1" dirty="0" smtClean="0">
                  <a:latin typeface="+mn-lt"/>
                </a:rPr>
              </a:br>
              <a:r>
                <a:rPr lang="de-CH" sz="1400" b="1" dirty="0" smtClean="0">
                  <a:latin typeface="+mn-lt"/>
                </a:rPr>
                <a:t>    </a:t>
              </a:r>
              <a:r>
                <a:rPr lang="de-CH" sz="1400" b="1" dirty="0" err="1" smtClean="0">
                  <a:latin typeface="+mn-lt"/>
                </a:rPr>
                <a:t>Ice</a:t>
              </a:r>
              <a:r>
                <a:rPr lang="de-CH" sz="1400" b="1" dirty="0" smtClean="0">
                  <a:latin typeface="+mn-lt"/>
                </a:rPr>
                <a:t> on </a:t>
              </a:r>
              <a:r>
                <a:rPr lang="de-CH" sz="1400" b="1" dirty="0" err="1" smtClean="0">
                  <a:latin typeface="+mn-lt"/>
                </a:rPr>
                <a:t>the</a:t>
              </a:r>
              <a:r>
                <a:rPr lang="de-CH" sz="1400" b="1" dirty="0" smtClean="0">
                  <a:latin typeface="+mn-lt"/>
                </a:rPr>
                <a:t> blades</a:t>
              </a: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424502" y="2009398"/>
              <a:ext cx="2604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600" dirty="0" err="1" smtClean="0">
                  <a:latin typeface="+mn-lt"/>
                </a:rPr>
                <a:t>as</a:t>
              </a:r>
              <a:r>
                <a:rPr lang="de-CH" sz="1600" dirty="0" smtClean="0">
                  <a:latin typeface="+mn-lt"/>
                </a:rPr>
                <a:t> </a:t>
              </a:r>
              <a:r>
                <a:rPr lang="de-CH" sz="1600" b="1" dirty="0" err="1" smtClean="0">
                  <a:latin typeface="+mn-lt"/>
                </a:rPr>
                <a:t>early</a:t>
              </a:r>
              <a:r>
                <a:rPr lang="de-CH" sz="1600" dirty="0" smtClean="0">
                  <a:latin typeface="+mn-lt"/>
                </a:rPr>
                <a:t> </a:t>
              </a:r>
              <a:r>
                <a:rPr lang="de-CH" sz="1600" dirty="0" err="1" smtClean="0">
                  <a:latin typeface="+mn-lt"/>
                </a:rPr>
                <a:t>as</a:t>
              </a:r>
              <a:r>
                <a:rPr lang="de-CH" sz="1600" dirty="0" smtClean="0">
                  <a:latin typeface="+mn-lt"/>
                </a:rPr>
                <a:t> </a:t>
              </a:r>
              <a:r>
                <a:rPr lang="de-CH" sz="1600" dirty="0" err="1" smtClean="0">
                  <a:latin typeface="+mn-lt"/>
                </a:rPr>
                <a:t>possible</a:t>
              </a:r>
              <a:endParaRPr lang="de-CH" sz="1600" dirty="0" smtClean="0">
                <a:latin typeface="+mn-lt"/>
              </a:endParaRPr>
            </a:p>
            <a:p>
              <a:r>
                <a:rPr lang="de-CH" sz="1600" dirty="0" err="1">
                  <a:latin typeface="+mn-lt"/>
                </a:rPr>
                <a:t>n</a:t>
              </a:r>
              <a:r>
                <a:rPr lang="de-CH" sz="1600" dirty="0" err="1" smtClean="0">
                  <a:latin typeface="+mn-lt"/>
                </a:rPr>
                <a:t>o</a:t>
              </a:r>
              <a:r>
                <a:rPr lang="de-CH" sz="1600" dirty="0" smtClean="0">
                  <a:latin typeface="+mn-lt"/>
                </a:rPr>
                <a:t> </a:t>
              </a:r>
              <a:r>
                <a:rPr lang="de-CH" sz="1600" dirty="0" err="1" smtClean="0">
                  <a:latin typeface="+mn-lt"/>
                </a:rPr>
                <a:t>false</a:t>
              </a:r>
              <a:r>
                <a:rPr lang="de-CH" sz="1600" dirty="0" smtClean="0">
                  <a:latin typeface="+mn-lt"/>
                </a:rPr>
                <a:t> </a:t>
              </a:r>
              <a:r>
                <a:rPr lang="de-CH" sz="1600" dirty="0" err="1" smtClean="0">
                  <a:latin typeface="+mn-lt"/>
                </a:rPr>
                <a:t>alarms</a:t>
              </a:r>
              <a:r>
                <a:rPr lang="de-CH" sz="1600" dirty="0" smtClean="0">
                  <a:latin typeface="+mn-lt"/>
                </a:rPr>
                <a:t>!</a:t>
              </a:r>
            </a:p>
          </p:txBody>
        </p:sp>
        <p:cxnSp>
          <p:nvCxnSpPr>
            <p:cNvPr id="26" name="Gerade Verbindung mit Pfeil 25"/>
            <p:cNvCxnSpPr/>
            <p:nvPr/>
          </p:nvCxnSpPr>
          <p:spPr>
            <a:xfrm>
              <a:off x="2479224" y="2318929"/>
              <a:ext cx="748470" cy="1424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>
          <a:xfrm>
            <a:off x="427761" y="4144484"/>
            <a:ext cx="6080746" cy="677108"/>
            <a:chOff x="427761" y="4144484"/>
            <a:chExt cx="6080746" cy="677108"/>
          </a:xfrm>
        </p:grpSpPr>
        <p:sp>
          <p:nvSpPr>
            <p:cNvPr id="34" name="Textfeld 33"/>
            <p:cNvSpPr txBox="1"/>
            <p:nvPr/>
          </p:nvSpPr>
          <p:spPr>
            <a:xfrm>
              <a:off x="3287828" y="4144484"/>
              <a:ext cx="3220679" cy="6771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sz="2400" b="1" dirty="0" smtClean="0">
                  <a:latin typeface="+mn-lt"/>
                </a:rPr>
                <a:t>«No </a:t>
              </a:r>
              <a:r>
                <a:rPr lang="de-CH" sz="2400" b="1" dirty="0" err="1" smtClean="0">
                  <a:latin typeface="+mn-lt"/>
                </a:rPr>
                <a:t>Ice</a:t>
              </a:r>
              <a:r>
                <a:rPr lang="de-CH" sz="2400" b="1" dirty="0" smtClean="0">
                  <a:latin typeface="+mn-lt"/>
                </a:rPr>
                <a:t>» </a:t>
              </a:r>
              <a:r>
                <a:rPr lang="de-CH" sz="2400" b="1" dirty="0" err="1" smtClean="0">
                  <a:latin typeface="+mn-lt"/>
                </a:rPr>
                <a:t>detection</a:t>
              </a:r>
              <a:endParaRPr lang="de-CH" sz="2400" b="1" dirty="0" smtClean="0">
                <a:latin typeface="+mn-lt"/>
              </a:endParaRPr>
            </a:p>
            <a:p>
              <a:r>
                <a:rPr lang="de-CH" sz="1400" b="1" dirty="0" smtClean="0">
                  <a:latin typeface="+mn-lt"/>
                </a:rPr>
                <a:t>    Blades </a:t>
              </a:r>
              <a:r>
                <a:rPr lang="de-CH" sz="1400" b="1" dirty="0" err="1" smtClean="0">
                  <a:latin typeface="+mn-lt"/>
                </a:rPr>
                <a:t>are</a:t>
              </a:r>
              <a:r>
                <a:rPr lang="de-CH" sz="1400" b="1" dirty="0" smtClean="0">
                  <a:latin typeface="+mn-lt"/>
                </a:rPr>
                <a:t>  </a:t>
              </a:r>
              <a:r>
                <a:rPr lang="de-CH" sz="1400" b="1" dirty="0" err="1" smtClean="0">
                  <a:latin typeface="+mn-lt"/>
                </a:rPr>
                <a:t>icefree</a:t>
              </a:r>
              <a:endParaRPr lang="de-CH" sz="1400" b="1" dirty="0">
                <a:latin typeface="+mn-lt"/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427761" y="4313761"/>
              <a:ext cx="2604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600" dirty="0" err="1" smtClean="0">
                  <a:latin typeface="+mn-lt"/>
                </a:rPr>
                <a:t>as</a:t>
              </a:r>
              <a:r>
                <a:rPr lang="de-CH" sz="1600" dirty="0" smtClean="0">
                  <a:latin typeface="+mn-lt"/>
                </a:rPr>
                <a:t> </a:t>
              </a:r>
              <a:r>
                <a:rPr lang="de-CH" sz="1600" b="1" dirty="0" err="1" smtClean="0">
                  <a:latin typeface="+mn-lt"/>
                </a:rPr>
                <a:t>early</a:t>
              </a:r>
              <a:r>
                <a:rPr lang="de-CH" sz="1600" dirty="0" smtClean="0">
                  <a:latin typeface="+mn-lt"/>
                </a:rPr>
                <a:t> </a:t>
              </a:r>
              <a:r>
                <a:rPr lang="de-CH" sz="1600" dirty="0" err="1" smtClean="0">
                  <a:latin typeface="+mn-lt"/>
                </a:rPr>
                <a:t>as</a:t>
              </a:r>
              <a:r>
                <a:rPr lang="de-CH" sz="1600" dirty="0" smtClean="0">
                  <a:latin typeface="+mn-lt"/>
                </a:rPr>
                <a:t> </a:t>
              </a:r>
              <a:r>
                <a:rPr lang="de-CH" sz="1600" dirty="0" err="1" smtClean="0">
                  <a:latin typeface="+mn-lt"/>
                </a:rPr>
                <a:t>possible</a:t>
              </a:r>
              <a:endParaRPr lang="de-CH" sz="1600" dirty="0" smtClean="0">
                <a:latin typeface="+mn-lt"/>
              </a:endParaRPr>
            </a:p>
          </p:txBody>
        </p:sp>
        <p:cxnSp>
          <p:nvCxnSpPr>
            <p:cNvPr id="36" name="Gerade Verbindung mit Pfeil 35"/>
            <p:cNvCxnSpPr/>
            <p:nvPr/>
          </p:nvCxnSpPr>
          <p:spPr>
            <a:xfrm>
              <a:off x="2490656" y="4491185"/>
              <a:ext cx="73703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Gerade Verbindung mit Pfeil 36"/>
          <p:cNvCxnSpPr/>
          <p:nvPr/>
        </p:nvCxnSpPr>
        <p:spPr>
          <a:xfrm>
            <a:off x="6336594" y="1174282"/>
            <a:ext cx="0" cy="5028027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560" y="1666716"/>
            <a:ext cx="1111528" cy="110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886" y="3941309"/>
            <a:ext cx="944936" cy="88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30.08.2016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ice detection systems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670727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Goals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project</a:t>
            </a:r>
            <a:endParaRPr lang="de-CH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38982" y="1356068"/>
            <a:ext cx="8043511" cy="53003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Independent </a:t>
            </a:r>
            <a:r>
              <a:rPr lang="en-US" sz="2400" b="1" dirty="0"/>
              <a:t>overview </a:t>
            </a:r>
            <a:r>
              <a:rPr lang="en-US" sz="2400" dirty="0"/>
              <a:t>on </a:t>
            </a:r>
            <a:r>
              <a:rPr lang="en-US" sz="2400" dirty="0" smtClean="0"/>
              <a:t>commercially </a:t>
            </a:r>
            <a:r>
              <a:rPr lang="en-US" sz="2400" dirty="0"/>
              <a:t>available ice detection </a:t>
            </a:r>
            <a:r>
              <a:rPr lang="en-US" sz="2400" dirty="0" smtClean="0"/>
              <a:t>systems for wind turbines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Report for VGB </a:t>
            </a:r>
            <a:r>
              <a:rPr lang="en-US" sz="2400" b="1" dirty="0"/>
              <a:t>members </a:t>
            </a:r>
            <a:r>
              <a:rPr lang="en-US" sz="2400" dirty="0"/>
              <a:t>to review and optimize the operation of </a:t>
            </a:r>
            <a:r>
              <a:rPr lang="en-US" sz="2400" dirty="0" smtClean="0"/>
              <a:t>wind </a:t>
            </a:r>
            <a:r>
              <a:rPr lang="en-US" sz="2400" dirty="0"/>
              <a:t>parks under icing </a:t>
            </a:r>
            <a:r>
              <a:rPr lang="en-US" sz="2400" dirty="0" smtClean="0"/>
              <a:t>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Basis for the design of a field </a:t>
            </a:r>
            <a:r>
              <a:rPr lang="en-US" sz="2400" b="1" dirty="0"/>
              <a:t>test </a:t>
            </a:r>
            <a:r>
              <a:rPr lang="en-US" sz="2400" dirty="0"/>
              <a:t>of selected systems at a later stage </a:t>
            </a:r>
            <a:endParaRPr lang="de-CH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b="1" dirty="0" err="1" smtClean="0"/>
              <a:t>Published</a:t>
            </a:r>
            <a:r>
              <a:rPr lang="de-CH" sz="2400" b="1" dirty="0" smtClean="0"/>
              <a:t> in 2016, 111 </a:t>
            </a:r>
            <a:r>
              <a:rPr lang="de-CH" sz="2400" b="1" dirty="0" err="1" smtClean="0"/>
              <a:t>pages</a:t>
            </a:r>
            <a:r>
              <a:rPr lang="de-CH" sz="2400" b="1" dirty="0" smtClean="0"/>
              <a:t>, </a:t>
            </a:r>
            <a:r>
              <a:rPr lang="de-CH" sz="2400" b="1" dirty="0" err="1" smtClean="0"/>
              <a:t>downloadable</a:t>
            </a:r>
            <a:r>
              <a:rPr lang="de-CH" sz="2400" b="1" dirty="0" smtClean="0"/>
              <a:t> </a:t>
            </a:r>
            <a:r>
              <a:rPr lang="de-CH" sz="2400" b="1" dirty="0"/>
              <a:t>at:</a:t>
            </a:r>
            <a:br>
              <a:rPr lang="de-CH" sz="2400" b="1" dirty="0"/>
            </a:br>
            <a:r>
              <a:rPr lang="de-CH" sz="2400" dirty="0">
                <a:hlinkClick r:id="rId3"/>
              </a:rPr>
              <a:t>https://</a:t>
            </a:r>
            <a:r>
              <a:rPr lang="de-CH" sz="2400" dirty="0" smtClean="0">
                <a:hlinkClick r:id="rId3"/>
              </a:rPr>
              <a:t>www.vgb.org/fue_projekt392.html</a:t>
            </a:r>
            <a:endParaRPr lang="de-CH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No data analysis</a:t>
            </a:r>
          </a:p>
          <a:p>
            <a:endParaRPr lang="de-CH" sz="2400" dirty="0" smtClean="0"/>
          </a:p>
          <a:p>
            <a:endParaRPr lang="de-CH" sz="2400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30.08.2016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ice detection systems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48034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Key </a:t>
            </a:r>
            <a:r>
              <a:rPr lang="de-CH" dirty="0" err="1" smtClean="0"/>
              <a:t>content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evaluation</a:t>
            </a:r>
            <a:endParaRPr lang="de-CH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38982" y="1356068"/>
            <a:ext cx="8234897" cy="53003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List</a:t>
            </a:r>
            <a:r>
              <a:rPr lang="en-US" sz="2400" dirty="0" smtClean="0"/>
              <a:t> </a:t>
            </a:r>
            <a:r>
              <a:rPr lang="en-US" sz="2400" dirty="0"/>
              <a:t>of </a:t>
            </a:r>
            <a:r>
              <a:rPr lang="en-US" sz="2400" b="1" dirty="0" smtClean="0"/>
              <a:t>commercially available </a:t>
            </a:r>
            <a:r>
              <a:rPr lang="en-US" sz="2400" dirty="0" smtClean="0"/>
              <a:t>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Detailed evaluation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 Sensing technique, measured parameters</a:t>
            </a:r>
            <a:br>
              <a:rPr lang="en-US" sz="2400" dirty="0" smtClean="0"/>
            </a:br>
            <a:r>
              <a:rPr lang="en-US" sz="2400" dirty="0" smtClean="0"/>
              <a:t>- Technical specifications, sensor position</a:t>
            </a:r>
            <a:br>
              <a:rPr lang="en-US" sz="2400" dirty="0" smtClean="0"/>
            </a:br>
            <a:r>
              <a:rPr lang="en-US" sz="2400" dirty="0" smtClean="0"/>
              <a:t>- Output data formats &amp; protocols</a:t>
            </a:r>
            <a:br>
              <a:rPr lang="en-US" sz="2400" dirty="0" smtClean="0"/>
            </a:br>
            <a:r>
              <a:rPr lang="en-US" sz="2400" dirty="0" smtClean="0"/>
              <a:t>- Stage of development, technical maturity</a:t>
            </a:r>
            <a:br>
              <a:rPr lang="en-US" sz="2400" dirty="0" smtClean="0"/>
            </a:br>
            <a:r>
              <a:rPr lang="en-US" sz="2400" dirty="0" smtClean="0"/>
              <a:t>- Track record, no. of installed systems, certifications</a:t>
            </a:r>
            <a:br>
              <a:rPr lang="en-US" sz="2400" dirty="0" smtClean="0"/>
            </a:br>
            <a:r>
              <a:rPr lang="en-US" sz="2400" dirty="0" smtClean="0"/>
              <a:t>- Operational experiences</a:t>
            </a:r>
            <a:r>
              <a:rPr lang="en-US" sz="2400" dirty="0"/>
              <a:t> </a:t>
            </a:r>
            <a:r>
              <a:rPr lang="en-US" sz="2400" dirty="0" smtClean="0"/>
              <a:t>(references)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Evaluation matrix: </a:t>
            </a:r>
            <a:r>
              <a:rPr lang="en-US" sz="2400" b="1" dirty="0" smtClean="0"/>
              <a:t>comparison of systems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30.08.2016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ice detection systems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967403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Icing </a:t>
            </a:r>
            <a:r>
              <a:rPr lang="de-CH" dirty="0" err="1" smtClean="0"/>
              <a:t>basics</a:t>
            </a:r>
            <a:endParaRPr lang="de-CH" dirty="0"/>
          </a:p>
        </p:txBody>
      </p:sp>
      <p:pic>
        <p:nvPicPr>
          <p:cNvPr id="5" name="Grafik 4"/>
          <p:cNvPicPr/>
          <p:nvPr/>
        </p:nvPicPr>
        <p:blipFill>
          <a:blip r:embed="rId3"/>
          <a:stretch>
            <a:fillRect/>
          </a:stretch>
        </p:blipFill>
        <p:spPr>
          <a:xfrm>
            <a:off x="504967" y="1157092"/>
            <a:ext cx="7751929" cy="4998047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30.08.2016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ice detection systems</a:t>
            </a:r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504967" y="6228658"/>
            <a:ext cx="2647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/>
              <a:t>© IEA Wind Task </a:t>
            </a:r>
            <a:r>
              <a:rPr lang="de-CH" sz="1600" dirty="0" smtClean="0"/>
              <a:t>19 (2016)</a:t>
            </a:r>
            <a:endParaRPr lang="de-CH" sz="1600" dirty="0" smtClean="0"/>
          </a:p>
        </p:txBody>
      </p:sp>
    </p:spTree>
    <p:extLst>
      <p:ext uri="{BB962C8B-B14F-4D97-AF65-F5344CB8AC3E}">
        <p14:creationId xmlns:p14="http://schemas.microsoft.com/office/powerpoint/2010/main" val="4290288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Icing </a:t>
            </a:r>
            <a:r>
              <a:rPr lang="de-CH" dirty="0" err="1" smtClean="0"/>
              <a:t>basics</a:t>
            </a:r>
            <a:endParaRPr lang="de-CH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38982" y="1356068"/>
            <a:ext cx="8043511" cy="333876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Instrumental Icing is NOT rotor Icing!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Tip height &gt;&gt; hub height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Different size/shape of structure (sensor vs. blade)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Standstill structure vs. moving structure </a:t>
            </a:r>
            <a:br>
              <a:rPr lang="en-US" sz="2400" dirty="0" smtClean="0"/>
            </a:b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/>
              <a:t>D</a:t>
            </a:r>
            <a:r>
              <a:rPr lang="en-US" sz="2400" dirty="0" smtClean="0"/>
              <a:t>ifferent wind speeds</a:t>
            </a:r>
            <a:br>
              <a:rPr lang="en-US" sz="2400" dirty="0" smtClean="0"/>
            </a:b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>
                <a:sym typeface="Wingdings" panose="05000000000000000000" pitchFamily="2" charset="2"/>
              </a:rPr>
              <a:t>V</a:t>
            </a:r>
            <a:r>
              <a:rPr lang="en-US" sz="2400" dirty="0" smtClean="0"/>
              <a:t>ibrations</a:t>
            </a:r>
            <a:br>
              <a:rPr lang="en-US" sz="2400" dirty="0" smtClean="0"/>
            </a:b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/>
              <a:t>A</a:t>
            </a:r>
            <a:r>
              <a:rPr lang="en-US" sz="2400" dirty="0" smtClean="0"/>
              <a:t>cceleration forces</a:t>
            </a:r>
          </a:p>
          <a:p>
            <a:endParaRPr lang="en-US" sz="2400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30.08.2016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ice detection systems</a:t>
            </a:r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738982" y="5072854"/>
            <a:ext cx="7913699" cy="70788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à"/>
            </a:pPr>
            <a:r>
              <a:rPr lang="en-US" b="1" dirty="0"/>
              <a:t>For safe and efficient operation of wind turbines under icing conditions, information on rotor icing is required</a:t>
            </a:r>
          </a:p>
        </p:txBody>
      </p:sp>
    </p:spTree>
    <p:extLst>
      <p:ext uri="{BB962C8B-B14F-4D97-AF65-F5344CB8AC3E}">
        <p14:creationId xmlns:p14="http://schemas.microsoft.com/office/powerpoint/2010/main" val="10551323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Two</a:t>
            </a:r>
            <a:r>
              <a:rPr lang="de-CH" dirty="0" smtClean="0"/>
              <a:t> </a:t>
            </a:r>
            <a:r>
              <a:rPr lang="de-CH" dirty="0" err="1" smtClean="0"/>
              <a:t>classes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systems</a:t>
            </a:r>
            <a:endParaRPr lang="de-CH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50" y="1707411"/>
            <a:ext cx="7239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838568" y="5680868"/>
            <a:ext cx="3425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dirty="0" err="1" smtClean="0">
                <a:latin typeface="+mn-lt"/>
              </a:rPr>
              <a:t>Nacelle</a:t>
            </a:r>
            <a:r>
              <a:rPr lang="de-CH" sz="2800" dirty="0" smtClean="0">
                <a:latin typeface="+mn-lt"/>
              </a:rPr>
              <a:t> </a:t>
            </a:r>
            <a:r>
              <a:rPr lang="de-CH" sz="2800" dirty="0" err="1" smtClean="0">
                <a:latin typeface="+mn-lt"/>
              </a:rPr>
              <a:t>based</a:t>
            </a:r>
            <a:r>
              <a:rPr lang="de-CH" sz="2800" dirty="0" smtClean="0">
                <a:latin typeface="+mn-lt"/>
              </a:rPr>
              <a:t> </a:t>
            </a:r>
            <a:br>
              <a:rPr lang="de-CH" sz="2800" dirty="0" smtClean="0">
                <a:latin typeface="+mn-lt"/>
              </a:rPr>
            </a:br>
            <a:r>
              <a:rPr lang="de-CH" sz="2800" dirty="0" err="1" smtClean="0">
                <a:latin typeface="+mn-lt"/>
              </a:rPr>
              <a:t>systems</a:t>
            </a:r>
            <a:endParaRPr lang="de-CH" sz="2800" dirty="0" smtClean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808057" y="5687494"/>
            <a:ext cx="3425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dirty="0" smtClean="0">
                <a:latin typeface="+mn-lt"/>
              </a:rPr>
              <a:t>Blade </a:t>
            </a:r>
            <a:r>
              <a:rPr lang="de-CH" sz="2800" dirty="0" err="1" smtClean="0">
                <a:latin typeface="+mn-lt"/>
              </a:rPr>
              <a:t>based</a:t>
            </a:r>
            <a:r>
              <a:rPr lang="de-CH" sz="2800" dirty="0" smtClean="0">
                <a:latin typeface="+mn-lt"/>
              </a:rPr>
              <a:t> </a:t>
            </a:r>
            <a:br>
              <a:rPr lang="de-CH" sz="2800" dirty="0" smtClean="0">
                <a:latin typeface="+mn-lt"/>
              </a:rPr>
            </a:br>
            <a:r>
              <a:rPr lang="de-CH" sz="2800" dirty="0" err="1" smtClean="0">
                <a:latin typeface="+mn-lt"/>
              </a:rPr>
              <a:t>systems</a:t>
            </a:r>
            <a:endParaRPr lang="de-CH" sz="2800" dirty="0" smtClean="0">
              <a:latin typeface="+mn-lt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30.08.2016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ice detection systems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91672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T-Präsentation">
  <a:themeElements>
    <a:clrScheme name="Meteotest">
      <a:dk1>
        <a:sysClr val="windowText" lastClr="000000"/>
      </a:dk1>
      <a:lt1>
        <a:sysClr val="window" lastClr="FFFFFF"/>
      </a:lt1>
      <a:dk2>
        <a:srgbClr val="4CB1E8"/>
      </a:dk2>
      <a:lt2>
        <a:srgbClr val="FFFFFF"/>
      </a:lt2>
      <a:accent1>
        <a:srgbClr val="003453"/>
      </a:accent1>
      <a:accent2>
        <a:srgbClr val="003453"/>
      </a:accent2>
      <a:accent3>
        <a:srgbClr val="003453"/>
      </a:accent3>
      <a:accent4>
        <a:srgbClr val="003453"/>
      </a:accent4>
      <a:accent5>
        <a:srgbClr val="003453"/>
      </a:accent5>
      <a:accent6>
        <a:srgbClr val="003453"/>
      </a:accent6>
      <a:hlink>
        <a:srgbClr val="003453"/>
      </a:hlink>
      <a:folHlink>
        <a:srgbClr val="003453"/>
      </a:folHlink>
    </a:clrScheme>
    <a:fontScheme name="Adelle">
      <a:majorFont>
        <a:latin typeface="Adelle Sans"/>
        <a:ea typeface=""/>
        <a:cs typeface=""/>
      </a:majorFont>
      <a:minorFont>
        <a:latin typeface="Adelle Sans"/>
        <a:ea typeface=""/>
        <a:cs typeface=""/>
      </a:minorFont>
    </a:fontScheme>
    <a:fmtScheme name="Nere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565</Words>
  <Application>Microsoft Office PowerPoint</Application>
  <PresentationFormat>Bildschirmpräsentation (4:3)</PresentationFormat>
  <Paragraphs>148</Paragraphs>
  <Slides>20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Adelle Sans</vt:lpstr>
      <vt:lpstr>Wingdings</vt:lpstr>
      <vt:lpstr>Calibri</vt:lpstr>
      <vt:lpstr>ＭＳ Ｐゴシック</vt:lpstr>
      <vt:lpstr>MT-Präsentation</vt:lpstr>
      <vt:lpstr>Evaluation of ice detection systems for wind turbines</vt:lpstr>
      <vt:lpstr>Motivation</vt:lpstr>
      <vt:lpstr>Motivation</vt:lpstr>
      <vt:lpstr>Ideal world</vt:lpstr>
      <vt:lpstr>Goals of the project</vt:lpstr>
      <vt:lpstr>Key content of evaluation</vt:lpstr>
      <vt:lpstr>Icing basics</vt:lpstr>
      <vt:lpstr>Icing basics</vt:lpstr>
      <vt:lpstr>Two classes of systems</vt:lpstr>
      <vt:lpstr>List of methods / instruments</vt:lpstr>
      <vt:lpstr>List of methods / instruments</vt:lpstr>
      <vt:lpstr>Blade based systems</vt:lpstr>
      <vt:lpstr>Comparison blade systems</vt:lpstr>
      <vt:lpstr>Comparison blade systems</vt:lpstr>
      <vt:lpstr>Comparison blade systems</vt:lpstr>
      <vt:lpstr>Comparison blade systems</vt:lpstr>
      <vt:lpstr>Comparison blade systems</vt:lpstr>
      <vt:lpstr>Comparison blade systems</vt:lpstr>
      <vt:lpstr>Follow up project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René Cattin</dc:creator>
  <cp:lastModifiedBy>René Cattin</cp:lastModifiedBy>
  <cp:revision>281</cp:revision>
  <cp:lastPrinted>2015-05-07T08:44:58Z</cp:lastPrinted>
  <dcterms:created xsi:type="dcterms:W3CDTF">2015-04-09T08:00:50Z</dcterms:created>
  <dcterms:modified xsi:type="dcterms:W3CDTF">2016-09-20T06:38:27Z</dcterms:modified>
</cp:coreProperties>
</file>