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64" r:id="rId3"/>
    <p:sldId id="265" r:id="rId4"/>
    <p:sldId id="266" r:id="rId5"/>
    <p:sldId id="284" r:id="rId6"/>
    <p:sldId id="285" r:id="rId7"/>
    <p:sldId id="270" r:id="rId8"/>
    <p:sldId id="267" r:id="rId9"/>
    <p:sldId id="273" r:id="rId10"/>
    <p:sldId id="274" r:id="rId11"/>
    <p:sldId id="275" r:id="rId12"/>
    <p:sldId id="283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w Sykes" initials="A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8" autoAdjust="0"/>
    <p:restoredTop sz="88810" autoAdjust="0"/>
  </p:normalViewPr>
  <p:slideViewPr>
    <p:cSldViewPr>
      <p:cViewPr varScale="1">
        <p:scale>
          <a:sx n="66" d="100"/>
          <a:sy n="66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95ABD-6DD4-4325-924B-79B85DD71000}" type="datetimeFigureOut">
              <a:rPr lang="en-GB" smtClean="0"/>
              <a:t>04/09/2016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7B763-65C4-4BF0-8C62-4CC14FE385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7167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F21C0A"/>
              </a:buClr>
              <a:buFont typeface="Wingdings" pitchFamily="2" charset="2"/>
              <a:buChar char="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F21C0A"/>
              </a:buClr>
              <a:buFont typeface="Wingdings" pitchFamily="2" charset="2"/>
              <a:buChar char="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36D74DB-150E-4745-AAD2-605602124FBE}" type="slidenum">
              <a:rPr lang="en-US" altLang="en-US" sz="600" smtClean="0">
                <a:latin typeface="Polo" pitchFamily="2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z="600" dirty="0" smtClean="0">
              <a:latin typeface="Polo" pitchFamily="2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>
              <a:latin typeface="Polo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654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589"/>
              </a:spcBef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1DEFD-5256-4B23-85F7-77242A53F653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2962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don’t need to guess where our people are getting </a:t>
            </a:r>
            <a:r>
              <a:rPr lang="en-GB" dirty="0" smtClean="0"/>
              <a:t>hurt. The data exists.</a:t>
            </a:r>
          </a:p>
          <a:p>
            <a:r>
              <a:rPr lang="en-GB" dirty="0" smtClean="0"/>
              <a:t>Hurting</a:t>
            </a:r>
            <a:r>
              <a:rPr lang="en-GB" baseline="0" dirty="0" smtClean="0"/>
              <a:t> our people in relatively simple areas – manual handling / ergonomics / dropped objects </a:t>
            </a:r>
          </a:p>
          <a:p>
            <a:r>
              <a:rPr lang="en-GB" baseline="0" dirty="0" smtClean="0"/>
              <a:t>Must look at the data and go back to design of plant / remove the need to work offshore / plant reliability / don’t overly rely on personal discipline / training and PPE</a:t>
            </a:r>
          </a:p>
          <a:p>
            <a:r>
              <a:rPr lang="en-GB" baseline="0" dirty="0" smtClean="0"/>
              <a:t>Generally all staff are trained but yet there are still accidents – competent staff / risk assessment onsite / right to stop work and change work processes</a:t>
            </a:r>
            <a:endParaRPr lang="en-GB" dirty="0" smtClean="0"/>
          </a:p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7B763-65C4-4BF0-8C62-4CC14FE385E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669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2014</a:t>
            </a:r>
          </a:p>
          <a:p>
            <a:r>
              <a:rPr lang="en-GB" dirty="0" smtClean="0"/>
              <a:t>2013 incident data report</a:t>
            </a:r>
          </a:p>
          <a:p>
            <a:r>
              <a:rPr lang="en-GB" dirty="0" smtClean="0"/>
              <a:t>Working at height and small service vessels – 2 Good Practice Guidelines</a:t>
            </a:r>
            <a:r>
              <a:rPr lang="en-GB" baseline="0" dirty="0" smtClean="0"/>
              <a:t> produced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2015</a:t>
            </a:r>
          </a:p>
          <a:p>
            <a:r>
              <a:rPr lang="en-GB" dirty="0" smtClean="0"/>
              <a:t>2014 incident data report</a:t>
            </a:r>
          </a:p>
          <a:p>
            <a:r>
              <a:rPr lang="en-GB" dirty="0" smtClean="0"/>
              <a:t>HSE</a:t>
            </a:r>
            <a:r>
              <a:rPr lang="en-GB" baseline="0" dirty="0" smtClean="0"/>
              <a:t> 2014 stats report</a:t>
            </a:r>
          </a:p>
          <a:p>
            <a:r>
              <a:rPr lang="en-GB" baseline="0" dirty="0" smtClean="0"/>
              <a:t>Safe by design – Marine transfer/access systems workshop report and Escape from nacelle in the event of a fire</a:t>
            </a: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b="1" i="1" dirty="0" smtClean="0"/>
              <a:t>Good practice guidelines</a:t>
            </a:r>
          </a:p>
          <a:p>
            <a:r>
              <a:rPr lang="en-GB" dirty="0" smtClean="0"/>
              <a:t>Contain minimum requirements for working at height, and small service vessel operations</a:t>
            </a:r>
          </a:p>
          <a:p>
            <a:pPr marL="0" indent="0">
              <a:buNone/>
            </a:pPr>
            <a:r>
              <a:rPr lang="en-GB" b="1" i="1" dirty="0" smtClean="0"/>
              <a:t>Incident data reports</a:t>
            </a:r>
          </a:p>
          <a:p>
            <a:r>
              <a:rPr lang="en-GB" dirty="0" smtClean="0"/>
              <a:t>Provide LTIF and TRIR benchmarking statistics for assessing industry safety performance</a:t>
            </a:r>
          </a:p>
          <a:p>
            <a:pPr marL="0" indent="0">
              <a:buNone/>
            </a:pPr>
            <a:r>
              <a:rPr lang="en-GB" b="1" i="1" dirty="0" smtClean="0"/>
              <a:t>Safe by Design workshops</a:t>
            </a:r>
          </a:p>
          <a:p>
            <a:r>
              <a:rPr lang="en-GB" dirty="0" smtClean="0"/>
              <a:t>Series of x1 day workshops reviewing a key HSE risk and discussing design solutions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7B763-65C4-4BF0-8C62-4CC14FE385E0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51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Offshore Wind Leaders Event called for by HSE held on</a:t>
            </a:r>
            <a:r>
              <a:rPr lang="en-GB" baseline="0" dirty="0" smtClean="0"/>
              <a:t> 26/11/15 in Bootle. Often referred to as the “Bootle Workshop”.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7B763-65C4-4BF0-8C62-4CC14FE385E0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70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G+</a:t>
            </a:r>
            <a:r>
              <a:rPr lang="en-GB" baseline="0" dirty="0" smtClean="0"/>
              <a:t> </a:t>
            </a:r>
            <a:r>
              <a:rPr lang="en-GB" baseline="0" dirty="0" smtClean="0"/>
              <a:t>leadership role</a:t>
            </a:r>
          </a:p>
          <a:p>
            <a:r>
              <a:rPr lang="en-GB" baseline="0" dirty="0" smtClean="0"/>
              <a:t>Data improvements – vessel split, transit to work, ORE Catapult SPARTAR, Benchmarking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7B763-65C4-4BF0-8C62-4CC14FE385E0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612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7B763-65C4-4BF0-8C62-4CC14FE385E0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486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1412776"/>
            <a:ext cx="9144000" cy="4721324"/>
          </a:xfrm>
          <a:prstGeom prst="rect">
            <a:avLst/>
          </a:prstGeom>
          <a:gradFill>
            <a:gsLst>
              <a:gs pos="81000">
                <a:srgbClr val="002060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2040" y="4149080"/>
            <a:ext cx="397735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038" y="6174904"/>
            <a:ext cx="9139962" cy="610168"/>
            <a:chOff x="4038" y="6177212"/>
            <a:chExt cx="10134748" cy="670576"/>
          </a:xfrm>
        </p:grpSpPr>
        <p:pic>
          <p:nvPicPr>
            <p:cNvPr id="3076" name="Picture 4" descr="https://www.evision-software.com/wp-content/uploads/2013/02/centrica-preview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" y="6241145"/>
              <a:ext cx="874200" cy="491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http://about.bnef.com/content/uploads/sites/4/2013/10/DONG-Energy-LOGO-240406-2.jp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095" y="6365716"/>
              <a:ext cx="901467" cy="288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9" name="Picture 7" descr="C:\Users\tech04\AppData\Local\Microsoft\Windows\Temporary Internet Files\Content.Outlook\C1RPO3N9\LOGO renewables FINAL (2).JP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4048" y="6177212"/>
              <a:ext cx="496764" cy="670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Picture 9" descr="http://cleantechnica.com/files/2015/06/ENGIE-logo.jp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0273" y="6257704"/>
              <a:ext cx="797978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Picture 11" descr="http://www.nord-stream.com/download/file/picture_library/cmyk/en/2010/08/eon-se-logo_2621_20100813_2.jp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8251" y="6337524"/>
              <a:ext cx="833251" cy="348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Picture 13" descr="http://www.refitsmarthomes.org/wp-content/uploads/2012/08/RWE_UK_Logo_3C_P_M.jp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6329712"/>
              <a:ext cx="711093" cy="360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488" y="6316980"/>
              <a:ext cx="765661" cy="391042"/>
            </a:xfrm>
            <a:prstGeom prst="rect">
              <a:avLst/>
            </a:prstGeom>
          </p:spPr>
        </p:pic>
        <p:pic>
          <p:nvPicPr>
            <p:cNvPr id="3087" name="Picture 15" descr="http://www.orbisenergy.co.uk/wp-content/uploads/2015/08/SSE-Logo.png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326266"/>
              <a:ext cx="787679" cy="370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9" name="Picture 17" descr="http://www.statkraft.com/globalassets/1-statkraft-public/images/logotype-statkraft.jpg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6361078"/>
              <a:ext cx="1106932" cy="30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1" name="Picture 19" descr="http://ndla.no/sites/default/files/images/statoil_0.jpg"/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6297731"/>
              <a:ext cx="792272" cy="378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3" name="Picture 21" descr="http://jacco.info/assets/images/referenzen/Logo%20Vattenfall.jpg"/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5749" y="6337034"/>
              <a:ext cx="1383037" cy="345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27331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02BE-0856-44E9-847A-DCA918DB9554}" type="datetimeFigureOut">
              <a:rPr lang="en-GB" smtClean="0"/>
              <a:t>04/09/2016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164288" y="6510480"/>
            <a:ext cx="16931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 smtClean="0"/>
              <a:t>gplusoffshorewind.com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2246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02BE-0856-44E9-847A-DCA918DB9554}" type="datetimeFigureOut">
              <a:rPr lang="en-GB" smtClean="0"/>
              <a:t>04/09/2016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164288" y="6514311"/>
            <a:ext cx="16931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 smtClean="0"/>
              <a:t>gplusoffshorewind.com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65112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7924800" cy="533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7924800" cy="4343400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538163" indent="-174625">
              <a:buSzPct val="100000"/>
              <a:buFont typeface="Arial" pitchFamily="34" charset="0"/>
              <a:buChar char="•"/>
              <a:defRPr sz="2000"/>
            </a:lvl3pPr>
            <a:lvl4pPr marL="712788" indent="-174625">
              <a:buSzPct val="100000"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 marL="901700" indent="-188913">
              <a:buSzPct val="100000"/>
              <a:buFont typeface="Arial" pitchFamily="34" charset="0"/>
              <a:buChar char="•"/>
              <a:defRPr sz="2000"/>
            </a:lvl5pPr>
            <a:lvl6pPr marL="1076325" indent="-174625"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1250950" indent="-174625">
              <a:buSzPct val="100000"/>
              <a:buFont typeface="Arial" pitchFamily="34" charset="0"/>
              <a:buChar char="•"/>
              <a:defRPr/>
            </a:lvl7pPr>
            <a:lvl8pPr marL="1438275" indent="-187325">
              <a:buSzPct val="100000"/>
              <a:buFont typeface="Arial" pitchFamily="34" charset="0"/>
              <a:buChar char="•"/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164288" y="6514311"/>
            <a:ext cx="16931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 smtClean="0"/>
              <a:t>gplusoffshorewind.com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6958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02BE-0856-44E9-847A-DCA918DB9554}" type="datetimeFigureOut">
              <a:rPr lang="en-GB" smtClean="0"/>
              <a:t>04/09/2016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167962" y="6495966"/>
            <a:ext cx="16931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 smtClean="0"/>
              <a:t>gplusoffshorewind.com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9552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02BE-0856-44E9-847A-DCA918DB9554}" type="datetimeFigureOut">
              <a:rPr lang="en-GB" smtClean="0"/>
              <a:t>04/09/2016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164288" y="6495966"/>
            <a:ext cx="16931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 smtClean="0"/>
              <a:t>gplusoffshorewind.com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7106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02BE-0856-44E9-847A-DCA918DB9554}" type="datetimeFigureOut">
              <a:rPr lang="en-GB" smtClean="0"/>
              <a:t>04/09/2016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164288" y="6514311"/>
            <a:ext cx="16931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 smtClean="0"/>
              <a:t>gplusoffshorewind.com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0077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02BE-0856-44E9-847A-DCA918DB9554}" type="datetimeFigureOut">
              <a:rPr lang="en-GB" smtClean="0"/>
              <a:t>04/09/2016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164288" y="6514311"/>
            <a:ext cx="16931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 smtClean="0"/>
              <a:t>gplusoffshorewind.com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3729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02BE-0856-44E9-847A-DCA918DB9554}" type="datetimeFigureOut">
              <a:rPr lang="en-GB" smtClean="0"/>
              <a:t>04/09/2016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A8D8-5817-4764-BF92-8C4474740B7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164288" y="6514311"/>
            <a:ext cx="16931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 smtClean="0"/>
              <a:t>gplusoffshorewind.com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99732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02BE-0856-44E9-847A-DCA918DB9554}" type="datetimeFigureOut">
              <a:rPr lang="en-GB" smtClean="0"/>
              <a:t>04/09/2016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164288" y="6514311"/>
            <a:ext cx="16931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 smtClean="0"/>
              <a:t>gplusoffshorewind.com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20685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02BE-0856-44E9-847A-DCA918DB9554}" type="datetimeFigureOut">
              <a:rPr lang="en-GB" smtClean="0"/>
              <a:t>04/09/2016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164288" y="6510480"/>
            <a:ext cx="16931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 smtClean="0"/>
              <a:t>gplusoffshorewind.com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1642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02BE-0856-44E9-847A-DCA918DB9554}" type="datetimeFigureOut">
              <a:rPr lang="en-GB" smtClean="0"/>
              <a:t>04/09/2016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164288" y="6510480"/>
            <a:ext cx="16931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 smtClean="0"/>
              <a:t>gplusoffshorewind.com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23059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C02BE-0856-44E9-847A-DCA918DB9554}" type="datetimeFigureOut">
              <a:rPr lang="en-GB" smtClean="0"/>
              <a:t>04/09/2016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436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450516"/>
            <a:ext cx="914400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579" y="74842"/>
            <a:ext cx="1160421" cy="130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8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jpeg"/><Relationship Id="rId20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23" Type="http://schemas.openxmlformats.org/officeDocument/2006/relationships/image" Target="../media/image35.png"/><Relationship Id="rId10" Type="http://schemas.openxmlformats.org/officeDocument/2006/relationships/image" Target="../media/image22.jpeg"/><Relationship Id="rId19" Type="http://schemas.openxmlformats.org/officeDocument/2006/relationships/image" Target="../media/image31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Relationship Id="rId22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r:id="rId5" imgW="0" imgH="0" progId="">
                  <p:embed/>
                </p:oleObj>
              </mc:Choice>
              <mc:Fallback>
                <p:oleObj r:id="rId5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Title 2"/>
          <p:cNvSpPr>
            <a:spLocks noGrp="1"/>
          </p:cNvSpPr>
          <p:nvPr>
            <p:ph type="ctrTitle"/>
          </p:nvPr>
        </p:nvSpPr>
        <p:spPr>
          <a:xfrm>
            <a:off x="611560" y="2420888"/>
            <a:ext cx="7846640" cy="1470025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G+ Global Offshore Wind</a:t>
            </a:r>
            <a:br>
              <a:rPr lang="en-GB" sz="3600" b="1" dirty="0" smtClean="0">
                <a:solidFill>
                  <a:schemeClr val="bg1"/>
                </a:solidFill>
              </a:rPr>
            </a:br>
            <a:r>
              <a:rPr lang="en-GB" sz="3600" b="1" dirty="0" smtClean="0">
                <a:solidFill>
                  <a:schemeClr val="bg1"/>
                </a:solidFill>
              </a:rPr>
              <a:t>Health </a:t>
            </a:r>
            <a:r>
              <a:rPr lang="en-GB" sz="3600" b="1" dirty="0">
                <a:solidFill>
                  <a:schemeClr val="bg1"/>
                </a:solidFill>
              </a:rPr>
              <a:t>&amp; </a:t>
            </a:r>
            <a:r>
              <a:rPr lang="en-GB" sz="3600" b="1" dirty="0" smtClean="0">
                <a:solidFill>
                  <a:schemeClr val="bg1"/>
                </a:solidFill>
              </a:rPr>
              <a:t>Safety Organisation</a:t>
            </a:r>
            <a:endParaRPr lang="en-GB" altLang="en-US" sz="3200" b="1" dirty="0" smtClean="0">
              <a:solidFill>
                <a:schemeClr val="bg1"/>
              </a:solidFill>
            </a:endParaRPr>
          </a:p>
        </p:txBody>
      </p:sp>
      <p:sp>
        <p:nvSpPr>
          <p:cNvPr id="4100" name="Subtitle 3"/>
          <p:cNvSpPr>
            <a:spLocks noGrp="1"/>
          </p:cNvSpPr>
          <p:nvPr>
            <p:ph type="subTitle" idx="1"/>
          </p:nvPr>
        </p:nvSpPr>
        <p:spPr>
          <a:xfrm>
            <a:off x="4067944" y="4653136"/>
            <a:ext cx="4841454" cy="1248544"/>
          </a:xfrm>
        </p:spPr>
        <p:txBody>
          <a:bodyPr>
            <a:normAutofit/>
          </a:bodyPr>
          <a:lstStyle/>
          <a:p>
            <a:pPr algn="r"/>
            <a:endParaRPr lang="en-GB" altLang="en-US" sz="15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8468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G+ </a:t>
            </a:r>
            <a:r>
              <a:rPr lang="en-GB" dirty="0"/>
              <a:t>response to Bootle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203032" cy="4349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700" b="1" i="1" dirty="0"/>
              <a:t>3. Actively engage with all relevant stakeholders including trade associations and others</a:t>
            </a:r>
          </a:p>
          <a:p>
            <a:r>
              <a:rPr lang="en-GB" sz="1700" dirty="0"/>
              <a:t>Prepare a </a:t>
            </a:r>
            <a:r>
              <a:rPr lang="en-GB" sz="1700" dirty="0" smtClean="0"/>
              <a:t>G+ </a:t>
            </a:r>
            <a:r>
              <a:rPr lang="en-GB" sz="1700" dirty="0"/>
              <a:t>engagement plan </a:t>
            </a:r>
            <a:r>
              <a:rPr lang="en-GB" sz="1700" dirty="0" smtClean="0"/>
              <a:t>covering strategic, structural and topic based engagement activity </a:t>
            </a:r>
          </a:p>
          <a:p>
            <a:r>
              <a:rPr lang="en-GB" sz="1700" dirty="0"/>
              <a:t>Undertake bilateral and multilateral </a:t>
            </a:r>
            <a:r>
              <a:rPr lang="en-GB" sz="1700" dirty="0" smtClean="0"/>
              <a:t>engagement (specific subject agreements) </a:t>
            </a:r>
          </a:p>
          <a:p>
            <a:endParaRPr lang="en-GB" sz="1700" dirty="0" smtClean="0"/>
          </a:p>
          <a:p>
            <a:pPr marL="0" indent="0">
              <a:buNone/>
            </a:pPr>
            <a:r>
              <a:rPr lang="en-GB" sz="1700" b="1" i="1" dirty="0"/>
              <a:t>4. Drive the development and proper and consistent implementation of good practice</a:t>
            </a:r>
          </a:p>
          <a:p>
            <a:r>
              <a:rPr lang="en-GB" sz="1700" dirty="0" smtClean="0"/>
              <a:t>Update </a:t>
            </a:r>
            <a:r>
              <a:rPr lang="en-GB" sz="1700" dirty="0"/>
              <a:t>our existing good practice </a:t>
            </a:r>
            <a:r>
              <a:rPr lang="en-GB" sz="1700" dirty="0" smtClean="0"/>
              <a:t>guidelines based on user feedback</a:t>
            </a:r>
          </a:p>
          <a:p>
            <a:r>
              <a:rPr lang="en-GB" sz="1700" dirty="0"/>
              <a:t>Initiate peer review process of </a:t>
            </a:r>
            <a:r>
              <a:rPr lang="en-GB" sz="1700" dirty="0" smtClean="0"/>
              <a:t>G+ </a:t>
            </a:r>
            <a:r>
              <a:rPr lang="en-GB" sz="1700" dirty="0"/>
              <a:t>sites </a:t>
            </a:r>
            <a:r>
              <a:rPr lang="en-GB" sz="1700" dirty="0" smtClean="0"/>
              <a:t>to support cross learning and improvements </a:t>
            </a:r>
            <a:endParaRPr lang="en-GB" sz="1700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924944"/>
            <a:ext cx="215754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0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G+ </a:t>
            </a:r>
            <a:r>
              <a:rPr lang="en-GB" dirty="0"/>
              <a:t>response to Bootle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139136" cy="4349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700" b="1" i="1" dirty="0"/>
              <a:t>5. Identify quick wins to provide momentum for further change</a:t>
            </a:r>
          </a:p>
          <a:p>
            <a:r>
              <a:rPr lang="en-GB" sz="1700" dirty="0" smtClean="0"/>
              <a:t>To investigate quick wins in:</a:t>
            </a:r>
          </a:p>
          <a:p>
            <a:pPr lvl="1"/>
            <a:r>
              <a:rPr lang="en-GB" sz="1700" dirty="0" smtClean="0"/>
              <a:t>equipment</a:t>
            </a:r>
            <a:endParaRPr lang="en-GB" sz="1700" dirty="0"/>
          </a:p>
          <a:p>
            <a:pPr lvl="1"/>
            <a:r>
              <a:rPr lang="en-GB" sz="1700" dirty="0" smtClean="0"/>
              <a:t>training </a:t>
            </a:r>
            <a:endParaRPr lang="en-GB" sz="1700" dirty="0"/>
          </a:p>
          <a:p>
            <a:pPr lvl="1"/>
            <a:r>
              <a:rPr lang="en-GB" sz="1700" dirty="0" smtClean="0"/>
              <a:t>operating </a:t>
            </a:r>
            <a:r>
              <a:rPr lang="en-GB" sz="1700" dirty="0"/>
              <a:t>practices</a:t>
            </a:r>
          </a:p>
          <a:p>
            <a:pPr lvl="1"/>
            <a:r>
              <a:rPr lang="en-GB" sz="1700" dirty="0" smtClean="0"/>
              <a:t>medical </a:t>
            </a:r>
            <a:r>
              <a:rPr lang="en-GB" sz="1700" dirty="0"/>
              <a:t>and physical fitness requirements</a:t>
            </a:r>
          </a:p>
          <a:p>
            <a:r>
              <a:rPr lang="en-GB" sz="1700" dirty="0"/>
              <a:t>Formation of a new industry steering </a:t>
            </a:r>
            <a:r>
              <a:rPr lang="en-GB" sz="1700" dirty="0" smtClean="0"/>
              <a:t>committee (comprising representation from: </a:t>
            </a:r>
            <a:r>
              <a:rPr lang="en-GB" sz="1700" dirty="0" smtClean="0"/>
              <a:t>G+, </a:t>
            </a:r>
            <a:r>
              <a:rPr lang="en-GB" sz="1700" dirty="0" smtClean="0"/>
              <a:t>GWO, IMCA, RUK) – chaired by </a:t>
            </a:r>
            <a:r>
              <a:rPr lang="en-GB" sz="1700" dirty="0" smtClean="0"/>
              <a:t>G+</a:t>
            </a:r>
            <a:endParaRPr lang="en-GB" sz="1700" dirty="0" smtClean="0"/>
          </a:p>
          <a:p>
            <a:r>
              <a:rPr lang="en-GB" sz="1700" dirty="0" smtClean="0"/>
              <a:t>Agree additional resourcing  through a permanent secondee placement</a:t>
            </a:r>
            <a:endParaRPr lang="en-GB" sz="1700" dirty="0"/>
          </a:p>
          <a:p>
            <a:r>
              <a:rPr lang="en-GB" sz="1700" dirty="0"/>
              <a:t>Rebranding to ensure that the </a:t>
            </a:r>
            <a:r>
              <a:rPr lang="en-GB" sz="1700" dirty="0" smtClean="0"/>
              <a:t>G+ </a:t>
            </a:r>
            <a:r>
              <a:rPr lang="en-GB" sz="1700" dirty="0" smtClean="0"/>
              <a:t>better reflects their international </a:t>
            </a:r>
            <a:r>
              <a:rPr lang="en-GB" sz="1700" dirty="0"/>
              <a:t>and inclusive </a:t>
            </a:r>
            <a:r>
              <a:rPr lang="en-GB" sz="1700" dirty="0" smtClean="0"/>
              <a:t>remit </a:t>
            </a:r>
          </a:p>
          <a:p>
            <a:r>
              <a:rPr lang="en-GB" sz="1700" dirty="0"/>
              <a:t>Information and knowledge sharing </a:t>
            </a:r>
            <a:r>
              <a:rPr lang="en-GB" sz="1700" dirty="0" smtClean="0"/>
              <a:t>through e.g. Project Director’s forum (behavioural safety campaign material) – “Safety champions in offshore wind”</a:t>
            </a:r>
          </a:p>
        </p:txBody>
      </p:sp>
      <p:pic>
        <p:nvPicPr>
          <p:cNvPr id="4" name="Picture 4" descr="eon-news-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28800"/>
            <a:ext cx="1791855" cy="242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2016 work programme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4400" dirty="0" smtClean="0"/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r>
              <a:rPr lang="en-GB" sz="4400" dirty="0" smtClean="0"/>
              <a:t>	</a:t>
            </a:r>
            <a:endParaRPr lang="en-GB" sz="44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1331640" y="2092245"/>
          <a:ext cx="6480720" cy="2804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1403"/>
                <a:gridCol w="5159317"/>
              </a:tblGrid>
              <a:tr h="151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No.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Title of work</a:t>
                      </a:r>
                      <a:endParaRPr lang="en-GB" sz="1800" b="1" dirty="0">
                        <a:solidFill>
                          <a:srgbClr val="40404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OW 1601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Investigation </a:t>
                      </a:r>
                      <a:r>
                        <a:rPr lang="en-GB" sz="1600" dirty="0">
                          <a:effectLst/>
                        </a:rPr>
                        <a:t>into the long term effects of ladder climbing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OW 1602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Reducing manual handling and ergonomics related incidents in the offshore wind industry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OW 1603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Safe by Design workshops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OW 1604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Guideline review and development – Dropped objects in the offshore wind industry 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OW 1605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Updated of </a:t>
                      </a:r>
                      <a:r>
                        <a:rPr lang="en-GB" sz="1600" dirty="0" smtClean="0">
                          <a:effectLst/>
                        </a:rPr>
                        <a:t>G+ </a:t>
                      </a:r>
                      <a:r>
                        <a:rPr lang="en-GB" sz="1600" dirty="0">
                          <a:effectLst/>
                        </a:rPr>
                        <a:t>good practice guidelines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OW 1606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FMEA </a:t>
                      </a:r>
                      <a:r>
                        <a:rPr lang="en-GB" sz="1600" dirty="0">
                          <a:effectLst/>
                        </a:rPr>
                        <a:t>analysis of offshore wind turbine service lifts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OW 1607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2016 </a:t>
                      </a:r>
                      <a:r>
                        <a:rPr lang="en-GB" sz="1600" dirty="0" smtClean="0">
                          <a:effectLst/>
                        </a:rPr>
                        <a:t>G+ </a:t>
                      </a:r>
                      <a:r>
                        <a:rPr lang="en-GB" sz="1600" dirty="0">
                          <a:effectLst/>
                        </a:rPr>
                        <a:t>Stakeholder Forum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76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4400" dirty="0" smtClean="0"/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r>
              <a:rPr lang="en-GB" sz="4400" dirty="0" smtClean="0"/>
              <a:t>			Thank You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88375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are the </a:t>
            </a:r>
            <a:r>
              <a:rPr lang="en-GB" dirty="0" smtClean="0"/>
              <a:t>G+?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120" y="3929005"/>
            <a:ext cx="3275856" cy="187220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GB" i="1" dirty="0" smtClean="0"/>
          </a:p>
          <a:p>
            <a:pPr marL="0" indent="0">
              <a:buNone/>
            </a:pPr>
            <a:r>
              <a:rPr lang="en-GB" i="1" dirty="0" smtClean="0"/>
              <a:t>The </a:t>
            </a:r>
            <a:r>
              <a:rPr lang="en-GB" i="1" dirty="0" smtClean="0"/>
              <a:t>G+ </a:t>
            </a:r>
            <a:r>
              <a:rPr lang="en-GB" i="1" dirty="0"/>
              <a:t>and its </a:t>
            </a:r>
            <a:r>
              <a:rPr lang="en-GB" i="1" dirty="0" smtClean="0"/>
              <a:t>members </a:t>
            </a:r>
            <a:r>
              <a:rPr lang="en-GB" i="1" dirty="0"/>
              <a:t>are committed to promoting and maintaining the highest possible standards of health and safety throughout the life cycle of offshore wind farms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55" y="2228487"/>
            <a:ext cx="5170259" cy="340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offshorewind.works/wp-content/uploads/2015/11/Blog-London-Array-Tweet-PIcture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563888" cy="237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53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are the </a:t>
            </a:r>
            <a:r>
              <a:rPr lang="en-GB" dirty="0" smtClean="0"/>
              <a:t>G+?</a:t>
            </a:r>
            <a:endParaRPr lang="en-GB" dirty="0"/>
          </a:p>
        </p:txBody>
      </p:sp>
      <p:pic>
        <p:nvPicPr>
          <p:cNvPr id="13" name="Picture 5" descr="https://www.dur.ac.uk/images/dei/People/BenjSykes_June201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1" b="27007"/>
          <a:stretch/>
        </p:blipFill>
        <p:spPr bwMode="auto">
          <a:xfrm>
            <a:off x="5796136" y="2516819"/>
            <a:ext cx="614708" cy="63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offshorewindindustry.com/sites/default/files/field/image/news_offshore_sassnitz_jonathan_col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5" t="7151" r="18157" b="46424"/>
          <a:stretch/>
        </p:blipFill>
        <p:spPr bwMode="auto">
          <a:xfrm>
            <a:off x="4057976" y="2502703"/>
            <a:ext cx="600448" cy="64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www.nez.de/typo3temp/pics/52de2da66c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15486" b="53177"/>
          <a:stretch/>
        </p:blipFill>
        <p:spPr bwMode="auto">
          <a:xfrm>
            <a:off x="6660232" y="2526118"/>
            <a:ext cx="614603" cy="6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229989"/>
              </p:ext>
            </p:extLst>
          </p:nvPr>
        </p:nvGraphicFramePr>
        <p:xfrm>
          <a:off x="324945" y="3300354"/>
          <a:ext cx="8584182" cy="848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8663"/>
                <a:gridCol w="902342"/>
                <a:gridCol w="1003689"/>
                <a:gridCol w="874898"/>
                <a:gridCol w="874898"/>
                <a:gridCol w="1099560"/>
                <a:gridCol w="743570"/>
                <a:gridCol w="946362"/>
                <a:gridCol w="710100"/>
                <a:gridCol w="710100"/>
              </a:tblGrid>
              <a:tr h="848725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Stephen</a:t>
                      </a:r>
                    </a:p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Rose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Paul</a:t>
                      </a:r>
                    </a:p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Cowling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Anne</a:t>
                      </a:r>
                      <a:endParaRPr lang="en-GB" sz="11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100" baseline="0" dirty="0" smtClean="0">
                          <a:solidFill>
                            <a:schemeClr val="tx1"/>
                          </a:solidFill>
                        </a:rPr>
                        <a:t>Marit Hansen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Anthony</a:t>
                      </a:r>
                    </a:p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Wort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Jonathan</a:t>
                      </a:r>
                    </a:p>
                    <a:p>
                      <a:pPr algn="ctr"/>
                      <a:r>
                        <a:rPr lang="en-GB" sz="1100" dirty="0" smtClean="0"/>
                        <a:t>Cole</a:t>
                      </a:r>
                    </a:p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(Chairman)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Tony</a:t>
                      </a:r>
                      <a:endParaRPr lang="en-GB" sz="11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100" baseline="0" dirty="0" smtClean="0">
                          <a:solidFill>
                            <a:schemeClr val="tx1"/>
                          </a:solidFill>
                        </a:rPr>
                        <a:t>Lyon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Benj</a:t>
                      </a: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GB" sz="1100" baseline="0" dirty="0" smtClean="0">
                          <a:solidFill>
                            <a:schemeClr val="tx1"/>
                          </a:solidFill>
                        </a:rPr>
                        <a:t>Sykes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Sven   Utermöhlen 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Bjørn Mo Østgren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Mark Vvyan-Robinson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377" y="2059142"/>
            <a:ext cx="748326" cy="2637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395" y="2062355"/>
            <a:ext cx="697415" cy="2231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261" y="2051923"/>
            <a:ext cx="664187" cy="2637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4" y="1981946"/>
            <a:ext cx="665752" cy="3367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982438"/>
            <a:ext cx="724527" cy="3700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92" y="2009522"/>
            <a:ext cx="723209" cy="31174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823" y="2072577"/>
            <a:ext cx="871210" cy="2369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46738"/>
            <a:ext cx="821649" cy="46793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804" y="2059142"/>
            <a:ext cx="919542" cy="24312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06262" y="1561975"/>
            <a:ext cx="8928992" cy="273630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66307" y="1516142"/>
            <a:ext cx="1921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Board of Directors</a:t>
            </a:r>
            <a:endParaRPr lang="en-GB" b="1" dirty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911924"/>
              </p:ext>
            </p:extLst>
          </p:nvPr>
        </p:nvGraphicFramePr>
        <p:xfrm>
          <a:off x="121253" y="5535856"/>
          <a:ext cx="8867050" cy="5396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6705"/>
                <a:gridCol w="886705"/>
                <a:gridCol w="886705"/>
                <a:gridCol w="994468"/>
                <a:gridCol w="936104"/>
                <a:gridCol w="1008112"/>
                <a:gridCol w="864096"/>
                <a:gridCol w="792088"/>
                <a:gridCol w="864096"/>
                <a:gridCol w="747971"/>
              </a:tblGrid>
              <a:tr h="53963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Glynn</a:t>
                      </a:r>
                      <a:r>
                        <a:rPr lang="en-GB" sz="1100" baseline="0" dirty="0" smtClean="0"/>
                        <a:t> </a:t>
                      </a:r>
                    </a:p>
                    <a:p>
                      <a:pPr algn="ctr"/>
                      <a:r>
                        <a:rPr lang="en-GB" sz="1100" baseline="0" dirty="0" smtClean="0"/>
                        <a:t>Fereday</a:t>
                      </a:r>
                      <a:endParaRPr lang="en-GB" sz="1100" dirty="0"/>
                    </a:p>
                  </a:txBody>
                  <a:tcPr marL="91446" marR="91446" marT="45671" marB="456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Darren</a:t>
                      </a:r>
                      <a:r>
                        <a:rPr lang="en-GB" sz="11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GB" sz="1100" b="0" baseline="0" dirty="0" smtClean="0">
                          <a:solidFill>
                            <a:schemeClr val="tx1"/>
                          </a:solidFill>
                        </a:rPr>
                        <a:t>Tape</a:t>
                      </a:r>
                      <a:endParaRPr lang="en-GB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671" marB="456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aseline="0" dirty="0" smtClean="0"/>
                        <a:t>Nachaat Tahmaz</a:t>
                      </a:r>
                    </a:p>
                  </a:txBody>
                  <a:tcPr marL="91446" marR="91446" marT="45671" marB="456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Sai-Man</a:t>
                      </a:r>
                    </a:p>
                    <a:p>
                      <a:pPr algn="ctr"/>
                      <a:r>
                        <a:rPr lang="en-GB" sz="1100" dirty="0" smtClean="0"/>
                        <a:t>Li</a:t>
                      </a:r>
                      <a:endParaRPr lang="en-GB" sz="1100" dirty="0"/>
                    </a:p>
                  </a:txBody>
                  <a:tcPr marL="91446" marR="91446" marT="45671" marB="456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Frank Monaghan</a:t>
                      </a:r>
                      <a:endParaRPr lang="en-GB" sz="1100" dirty="0"/>
                    </a:p>
                  </a:txBody>
                  <a:tcPr marL="91446" marR="91446" marT="45671" marB="456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aseline="0" dirty="0" smtClean="0"/>
                        <a:t>Steve  Danson</a:t>
                      </a:r>
                    </a:p>
                  </a:txBody>
                  <a:tcPr marL="91446" marR="91446" marT="45671" marB="4567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Martin Kjær Mogensen</a:t>
                      </a:r>
                    </a:p>
                  </a:txBody>
                  <a:tcPr marL="91446" marR="91446" marT="45671" marB="456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Marcus Peters</a:t>
                      </a:r>
                    </a:p>
                  </a:txBody>
                  <a:tcPr marL="91446" marR="91446" marT="45671" marB="456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Aud Jorunn Skjørestad</a:t>
                      </a:r>
                    </a:p>
                  </a:txBody>
                  <a:tcPr marL="91446" marR="91446" marT="45671" marB="456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Garry Bradford</a:t>
                      </a:r>
                    </a:p>
                  </a:txBody>
                  <a:tcPr marL="91446" marR="91446" marT="45671" marB="45671"/>
                </a:tc>
              </a:tr>
            </a:tbl>
          </a:graphicData>
        </a:graphic>
      </p:graphicFrame>
      <p:sp>
        <p:nvSpPr>
          <p:cNvPr id="33" name="Rectangle 32"/>
          <p:cNvSpPr/>
          <p:nvPr/>
        </p:nvSpPr>
        <p:spPr>
          <a:xfrm>
            <a:off x="121253" y="5187172"/>
            <a:ext cx="8928992" cy="12034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27576" y="5229138"/>
            <a:ext cx="1745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HSE Focal Group</a:t>
            </a:r>
            <a:endParaRPr lang="en-GB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39349" y="3944115"/>
            <a:ext cx="8467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Secretariat:</a:t>
            </a:r>
            <a:endParaRPr lang="en-GB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139350" y="6072046"/>
            <a:ext cx="8467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Secretariat:</a:t>
            </a:r>
            <a:endParaRPr lang="en-GB" sz="1100" dirty="0"/>
          </a:p>
        </p:txBody>
      </p:sp>
      <p:pic>
        <p:nvPicPr>
          <p:cNvPr id="1026" name="Picture 2" descr="http://intranet/wordpress/wp-content/uploads/2013/10/EI_Master_RGB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88" y="3990113"/>
            <a:ext cx="758886" cy="16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http://intranet/wordpress/wp-content/uploads/2013/10/EI_Master_RGB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88" y="6118044"/>
            <a:ext cx="758886" cy="16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 descr="Paul Cowling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474" y="2519060"/>
            <a:ext cx="618962" cy="612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509" y="2508268"/>
            <a:ext cx="560070" cy="68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977" y="2508267"/>
            <a:ext cx="604867" cy="63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EDF Energy Renewables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056" y="1904440"/>
            <a:ext cx="576064" cy="55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edia.licdn.com/mpr/mpr/shrinknp_400_400/p/3/000/049/1b0/00a817f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056" y="2519060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04272"/>
            <a:ext cx="587005" cy="60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45" y="2510878"/>
            <a:ext cx="694212" cy="63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182" y="2516819"/>
            <a:ext cx="586028" cy="65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139349" y="4437111"/>
            <a:ext cx="8928992" cy="5760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3369" y="4540477"/>
            <a:ext cx="3225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General Manager  - Kate Harvey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694913" y="5919565"/>
            <a:ext cx="12426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 smtClean="0"/>
              <a:t>François </a:t>
            </a:r>
            <a:r>
              <a:rPr lang="en-GB" sz="1100" dirty="0" err="1" smtClean="0"/>
              <a:t>Bathellier</a:t>
            </a:r>
            <a:endParaRPr lang="en-GB" sz="1100" dirty="0"/>
          </a:p>
          <a:p>
            <a:pPr algn="ctr"/>
            <a:r>
              <a:rPr lang="en-GB" sz="1100" dirty="0" smtClean="0"/>
              <a:t>(ENGIE)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3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Industry hazards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96574" y="1700808"/>
            <a:ext cx="86518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en-GB" sz="2400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24" y="1844823"/>
            <a:ext cx="7596187" cy="3889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85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Incident data – overview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037" y="1578658"/>
            <a:ext cx="549592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7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Incident data – LTI overview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1855453"/>
            <a:ext cx="779145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0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Achievements to date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395" y="2444578"/>
            <a:ext cx="1859693" cy="26460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74" y="3450293"/>
            <a:ext cx="1838677" cy="23768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847" y="3801630"/>
            <a:ext cx="1840917" cy="18514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48" y="1940522"/>
            <a:ext cx="1827112" cy="23768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75" y="3450293"/>
            <a:ext cx="1962003" cy="19358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363" y="4122663"/>
            <a:ext cx="1861355" cy="18584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235" y="2002087"/>
            <a:ext cx="1862112" cy="26366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9886" y="1417302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2014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25297" y="1417302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2015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74035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challenge going forward 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4098">
            <a:off x="4560867" y="2422611"/>
            <a:ext cx="4054771" cy="30410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7441">
            <a:off x="408807" y="3575805"/>
            <a:ext cx="4021350" cy="26464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56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G+ </a:t>
            </a:r>
            <a:r>
              <a:rPr lang="en-GB" dirty="0" smtClean="0"/>
              <a:t>response to Bootle workshop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347048" cy="434908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2000" b="1" i="1" dirty="0"/>
              <a:t>1. Consider how to improve engagement through the supply chain to ensure it is fully involved</a:t>
            </a:r>
          </a:p>
          <a:p>
            <a:r>
              <a:rPr lang="en-GB" sz="2000" dirty="0" smtClean="0"/>
              <a:t>Further engage tier </a:t>
            </a:r>
            <a:r>
              <a:rPr lang="en-GB" sz="2000" dirty="0"/>
              <a:t>1 supply chain companies </a:t>
            </a:r>
            <a:r>
              <a:rPr lang="en-GB" sz="2000" dirty="0" smtClean="0"/>
              <a:t>through the FG</a:t>
            </a:r>
          </a:p>
          <a:p>
            <a:r>
              <a:rPr lang="en-GB" sz="2000" dirty="0" smtClean="0"/>
              <a:t>Develop </a:t>
            </a:r>
            <a:r>
              <a:rPr lang="en-GB" sz="2000" dirty="0"/>
              <a:t>Safe by Design workshop programme </a:t>
            </a:r>
            <a:r>
              <a:rPr lang="en-GB" sz="2000" dirty="0" smtClean="0"/>
              <a:t>beyond 2016</a:t>
            </a:r>
          </a:p>
          <a:p>
            <a:r>
              <a:rPr lang="en-GB" sz="2000" dirty="0"/>
              <a:t>Continue to promote and hold the </a:t>
            </a:r>
            <a:r>
              <a:rPr lang="en-GB" sz="2000" dirty="0" smtClean="0"/>
              <a:t>annual </a:t>
            </a:r>
            <a:r>
              <a:rPr lang="en-GB" sz="2000" dirty="0" smtClean="0"/>
              <a:t>G+ </a:t>
            </a:r>
            <a:r>
              <a:rPr lang="en-GB" sz="2000" dirty="0"/>
              <a:t>Stakeholder Forum </a:t>
            </a: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b="1" i="1" dirty="0"/>
              <a:t>2. Recognise need to create a common, risk-based agenda for the sector</a:t>
            </a:r>
          </a:p>
          <a:p>
            <a:r>
              <a:rPr lang="en-GB" sz="2000" dirty="0" smtClean="0"/>
              <a:t>Advance the </a:t>
            </a:r>
            <a:r>
              <a:rPr lang="en-GB" sz="2000" dirty="0" smtClean="0"/>
              <a:t>G+ </a:t>
            </a:r>
            <a:r>
              <a:rPr lang="en-GB" sz="2000" dirty="0"/>
              <a:t>risk based agenda </a:t>
            </a:r>
            <a:r>
              <a:rPr lang="en-GB" sz="2000" dirty="0" smtClean="0"/>
              <a:t>through improved incident data</a:t>
            </a:r>
          </a:p>
          <a:p>
            <a:r>
              <a:rPr lang="en-GB" sz="2000" dirty="0"/>
              <a:t>Supplement the risk based agenda with additional information </a:t>
            </a:r>
            <a:r>
              <a:rPr lang="en-GB" sz="2000" dirty="0" smtClean="0"/>
              <a:t>e.g. from workshops, other organisations, etc. </a:t>
            </a:r>
          </a:p>
          <a:p>
            <a:r>
              <a:rPr lang="en-GB" sz="2000" dirty="0"/>
              <a:t>Develop the </a:t>
            </a:r>
            <a:r>
              <a:rPr lang="en-GB" sz="2000" dirty="0" smtClean="0"/>
              <a:t>G+ </a:t>
            </a:r>
            <a:r>
              <a:rPr lang="en-GB" sz="2000" dirty="0"/>
              <a:t>operating plan </a:t>
            </a:r>
            <a:r>
              <a:rPr lang="en-GB" sz="2000" dirty="0" smtClean="0"/>
              <a:t>(and share at the next Stakeholder Forum)</a:t>
            </a: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708920"/>
            <a:ext cx="1720776" cy="200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76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G9_Health Presentation_MP_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G9_Health Presentation_MP_2016</Template>
  <TotalTime>1085</TotalTime>
  <Words>737</Words>
  <Application>Microsoft Office PowerPoint</Application>
  <PresentationFormat>On-screen Show (4:3)</PresentationFormat>
  <Paragraphs>132</Paragraphs>
  <Slides>13</Slides>
  <Notes>7</Notes>
  <HiddenSlides>2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</vt:lpstr>
      <vt:lpstr>Polo</vt:lpstr>
      <vt:lpstr>Times New Roman</vt:lpstr>
      <vt:lpstr>G9_Health Presentation_MP_2016</vt:lpstr>
      <vt:lpstr>G+ Global Offshore Wind Health &amp; Safety Organisation</vt:lpstr>
      <vt:lpstr>Who are the G+?</vt:lpstr>
      <vt:lpstr>Who are the G+?</vt:lpstr>
      <vt:lpstr>Industry hazards</vt:lpstr>
      <vt:lpstr>Incident data – overview </vt:lpstr>
      <vt:lpstr>Incident data – LTI overview </vt:lpstr>
      <vt:lpstr>Achievements to date</vt:lpstr>
      <vt:lpstr>The challenge going forward </vt:lpstr>
      <vt:lpstr>G+ response to Bootle workshop</vt:lpstr>
      <vt:lpstr>G+ response to Bootle workshop</vt:lpstr>
      <vt:lpstr>G+ response to Bootle workshop</vt:lpstr>
      <vt:lpstr>2016 work programme</vt:lpstr>
      <vt:lpstr>PowerPoint Presentation</vt:lpstr>
    </vt:vector>
  </TitlesOfParts>
  <Company>EON-IT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G9 Offshore Wind Health &amp; Safety Association</dc:title>
  <dc:creator>Andrew Sykes</dc:creator>
  <cp:lastModifiedBy>Andrew Sykes</cp:lastModifiedBy>
  <cp:revision>99</cp:revision>
  <dcterms:created xsi:type="dcterms:W3CDTF">2016-05-17T13:40:14Z</dcterms:created>
  <dcterms:modified xsi:type="dcterms:W3CDTF">2016-09-04T15:50:03Z</dcterms:modified>
</cp:coreProperties>
</file>