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2" r:id="rId1"/>
  </p:sldMasterIdLst>
  <p:notesMasterIdLst>
    <p:notesMasterId r:id="rId20"/>
  </p:notesMasterIdLst>
  <p:handoutMasterIdLst>
    <p:handoutMasterId r:id="rId21"/>
  </p:handoutMasterIdLst>
  <p:sldIdLst>
    <p:sldId id="291" r:id="rId2"/>
    <p:sldId id="289" r:id="rId3"/>
    <p:sldId id="279" r:id="rId4"/>
    <p:sldId id="258" r:id="rId5"/>
    <p:sldId id="292" r:id="rId6"/>
    <p:sldId id="293" r:id="rId7"/>
    <p:sldId id="276" r:id="rId8"/>
    <p:sldId id="280" r:id="rId9"/>
    <p:sldId id="287" r:id="rId10"/>
    <p:sldId id="281" r:id="rId11"/>
    <p:sldId id="286" r:id="rId12"/>
    <p:sldId id="283" r:id="rId13"/>
    <p:sldId id="284" r:id="rId14"/>
    <p:sldId id="288" r:id="rId15"/>
    <p:sldId id="285" r:id="rId16"/>
    <p:sldId id="273" r:id="rId17"/>
    <p:sldId id="269" r:id="rId18"/>
    <p:sldId id="294" r:id="rId19"/>
  </p:sldIdLst>
  <p:sldSz cx="9144000" cy="6858000" type="screen4x3"/>
  <p:notesSz cx="6858000" cy="9144000"/>
  <p:custDataLst>
    <p:tags r:id="rId22"/>
  </p:custDataLst>
  <p:defaultTextStyle>
    <a:defPPr>
      <a:defRPr lang="da-DK"/>
    </a:defPPr>
    <a:lvl1pPr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p:defaultTextStyle>
  <p:extLst>
    <p:ext uri="{EFAFB233-063F-42B5-8137-9DF3F51BA10A}">
      <p15:sldGuideLst xmlns="" xmlns:p15="http://schemas.microsoft.com/office/powerpoint/2012/main">
        <p15:guide id="1" orient="horz" pos="1012">
          <p15:clr>
            <a:srgbClr val="A4A3A4"/>
          </p15:clr>
        </p15:guide>
        <p15:guide id="2" orient="horz" pos="3884">
          <p15:clr>
            <a:srgbClr val="A4A3A4"/>
          </p15:clr>
        </p15:guide>
        <p15:guide id="3" pos="385">
          <p15:clr>
            <a:srgbClr val="A4A3A4"/>
          </p15:clr>
        </p15:guide>
        <p15:guide id="4" pos="2789">
          <p15:clr>
            <a:srgbClr val="A4A3A4"/>
          </p15:clr>
        </p15:guide>
        <p15:guide id="5" pos="2880">
          <p15:clr>
            <a:srgbClr val="A4A3A4"/>
          </p15:clr>
        </p15:guide>
        <p15:guide id="6" pos="5281">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FF6600"/>
    <a:srgbClr val="FF0000"/>
    <a:srgbClr val="990000"/>
    <a:srgbClr val="FF0099"/>
    <a:srgbClr val="CC3399"/>
    <a:srgbClr val="660066"/>
    <a:srgbClr val="660099"/>
    <a:srgbClr val="33CCFF"/>
    <a:srgbClr val="66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2233" autoAdjust="0"/>
    <p:restoredTop sz="94633" autoAdjust="0"/>
  </p:normalViewPr>
  <p:slideViewPr>
    <p:cSldViewPr showGuides="1">
      <p:cViewPr>
        <p:scale>
          <a:sx n="80" d="100"/>
          <a:sy n="80" d="100"/>
        </p:scale>
        <p:origin x="-1722" y="186"/>
      </p:cViewPr>
      <p:guideLst>
        <p:guide orient="horz" pos="1012"/>
        <p:guide orient="horz" pos="3884"/>
        <p:guide pos="385"/>
        <p:guide pos="2789"/>
        <p:guide pos="2880"/>
        <p:guide pos="528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showGuides="1">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349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en-US" dirty="0"/>
          </a:p>
        </p:txBody>
      </p:sp>
      <p:sp>
        <p:nvSpPr>
          <p:cNvPr id="6349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en-US" dirty="0"/>
          </a:p>
        </p:txBody>
      </p:sp>
      <p:sp>
        <p:nvSpPr>
          <p:cNvPr id="6349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en-US" dirty="0"/>
          </a:p>
        </p:txBody>
      </p:sp>
      <p:sp>
        <p:nvSpPr>
          <p:cNvPr id="6349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491ECFBD-4A0D-4BCF-98A8-E205F44719BF}" type="slidenum">
              <a:rPr lang="en-US"/>
              <a:pPr/>
              <a:t>‹#›</a:t>
            </a:fld>
            <a:endParaRPr lang="en-US" dirty="0"/>
          </a:p>
        </p:txBody>
      </p:sp>
    </p:spTree>
    <p:extLst>
      <p:ext uri="{BB962C8B-B14F-4D97-AF65-F5344CB8AC3E}">
        <p14:creationId xmlns:p14="http://schemas.microsoft.com/office/powerpoint/2010/main" val="137280994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eaLnBrk="0" hangingPunct="0">
              <a:spcBef>
                <a:spcPct val="0"/>
              </a:spcBef>
              <a:defRPr sz="1200"/>
            </a:lvl1pPr>
          </a:lstStyle>
          <a:p>
            <a:endParaRPr lang="da-DK" dirty="0"/>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vl1pPr>
          </a:lstStyle>
          <a:p>
            <a:endParaRPr lang="da-DK" dirty="0"/>
          </a:p>
        </p:txBody>
      </p:sp>
      <p:sp>
        <p:nvSpPr>
          <p:cNvPr id="30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eaLnBrk="0" hangingPunct="0">
              <a:spcBef>
                <a:spcPct val="0"/>
              </a:spcBef>
              <a:defRPr sz="1200"/>
            </a:lvl1pPr>
          </a:lstStyle>
          <a:p>
            <a:endParaRPr lang="da-DK"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eaLnBrk="0" hangingPunct="0">
              <a:spcBef>
                <a:spcPct val="0"/>
              </a:spcBef>
              <a:defRPr sz="1200"/>
            </a:lvl1pPr>
          </a:lstStyle>
          <a:p>
            <a:fld id="{C734BB09-483B-4C4B-A5A4-C02A22055B01}" type="slidenum">
              <a:rPr lang="da-DK"/>
              <a:pPr/>
              <a:t>‹#›</a:t>
            </a:fld>
            <a:endParaRPr lang="da-DK" dirty="0"/>
          </a:p>
        </p:txBody>
      </p:sp>
    </p:spTree>
    <p:extLst>
      <p:ext uri="{BB962C8B-B14F-4D97-AF65-F5344CB8AC3E}">
        <p14:creationId xmlns:p14="http://schemas.microsoft.com/office/powerpoint/2010/main" val="12778360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1pPr>
    <a:lvl2pPr marL="4572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2pPr>
    <a:lvl3pPr marL="9144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3pPr>
    <a:lvl4pPr marL="13716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4pPr>
    <a:lvl5pPr marL="1828800" algn="l" rtl="0" fontAlgn="base">
      <a:spcBef>
        <a:spcPct val="30000"/>
      </a:spcBef>
      <a:spcAft>
        <a:spcPct val="0"/>
      </a:spcAft>
      <a:defRPr sz="12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It is only in the presentation I appear first – suggestion from Xiaoli.</a:t>
            </a:r>
            <a:r>
              <a:rPr lang="en-GB" baseline="0" dirty="0" smtClean="0"/>
              <a:t> Too much text?</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a:t>
            </a:fld>
            <a:endParaRPr lang="da-DK" dirty="0"/>
          </a:p>
        </p:txBody>
      </p:sp>
    </p:spTree>
    <p:extLst>
      <p:ext uri="{BB962C8B-B14F-4D97-AF65-F5344CB8AC3E}">
        <p14:creationId xmlns:p14="http://schemas.microsoft.com/office/powerpoint/2010/main" val="42622899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Central to this study – and for the first time – the full scale spectrum of the boundary layer horizontal wind from 7m to 241m. The apparent disappearance of the spectral gap is clearly shown as is the existence of the daily</a:t>
            </a:r>
            <a:r>
              <a:rPr lang="en-GB" baseline="0" dirty="0" smtClean="0"/>
              <a:t> variation at all heights.</a:t>
            </a:r>
            <a:r>
              <a:rPr lang="en-GB" dirty="0" smtClean="0"/>
              <a:t>  </a:t>
            </a:r>
            <a:r>
              <a:rPr lang="en-GB" baseline="0" dirty="0" smtClean="0"/>
              <a:t> </a:t>
            </a:r>
            <a:r>
              <a:rPr lang="en-GB" dirty="0" smtClean="0"/>
              <a:t>(Does t</a:t>
            </a:r>
            <a:r>
              <a:rPr lang="en-GB" dirty="0" smtClean="0">
                <a:solidFill>
                  <a:srgbClr val="FF0000"/>
                </a:solidFill>
              </a:rPr>
              <a:t>he</a:t>
            </a:r>
            <a:r>
              <a:rPr lang="en-GB" baseline="0" dirty="0" smtClean="0">
                <a:solidFill>
                  <a:srgbClr val="FF0000"/>
                </a:solidFill>
              </a:rPr>
              <a:t> figure needs some editing?)</a:t>
            </a:r>
            <a:endParaRPr lang="en-GB" dirty="0">
              <a:solidFill>
                <a:srgbClr val="FF0000"/>
              </a:solidFill>
            </a:endParaRPr>
          </a:p>
        </p:txBody>
      </p:sp>
      <p:sp>
        <p:nvSpPr>
          <p:cNvPr id="4" name="Slide Number Placeholder 3"/>
          <p:cNvSpPr>
            <a:spLocks noGrp="1"/>
          </p:cNvSpPr>
          <p:nvPr>
            <p:ph type="sldNum" sz="quarter" idx="10"/>
          </p:nvPr>
        </p:nvSpPr>
        <p:spPr/>
        <p:txBody>
          <a:bodyPr/>
          <a:lstStyle/>
          <a:p>
            <a:fld id="{C734BB09-483B-4C4B-A5A4-C02A22055B01}" type="slidenum">
              <a:rPr lang="da-DK" smtClean="0"/>
              <a:pPr/>
              <a:t>11</a:t>
            </a:fld>
            <a:endParaRPr lang="da-DK" dirty="0"/>
          </a:p>
        </p:txBody>
      </p:sp>
    </p:spTree>
    <p:extLst>
      <p:ext uri="{BB962C8B-B14F-4D97-AF65-F5344CB8AC3E}">
        <p14:creationId xmlns:p14="http://schemas.microsoft.com/office/powerpoint/2010/main" val="213050525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low frequency form 0.7*Eq 1 not explained)</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12</a:t>
            </a:fld>
            <a:endParaRPr lang="da-DK" dirty="0"/>
          </a:p>
        </p:txBody>
      </p:sp>
    </p:spTree>
    <p:extLst>
      <p:ext uri="{BB962C8B-B14F-4D97-AF65-F5344CB8AC3E}">
        <p14:creationId xmlns:p14="http://schemas.microsoft.com/office/powerpoint/2010/main" val="10782631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Showing how the gap can be retrieved by means of the model.</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13</a:t>
            </a:fld>
            <a:endParaRPr lang="da-DK" dirty="0"/>
          </a:p>
        </p:txBody>
      </p:sp>
    </p:spTree>
    <p:extLst>
      <p:ext uri="{BB962C8B-B14F-4D97-AF65-F5344CB8AC3E}">
        <p14:creationId xmlns:p14="http://schemas.microsoft.com/office/powerpoint/2010/main" val="18354973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Same as previous figure with all spectra on top of each other.</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16</a:t>
            </a:fld>
            <a:endParaRPr lang="da-DK" dirty="0"/>
          </a:p>
        </p:txBody>
      </p:sp>
    </p:spTree>
    <p:extLst>
      <p:ext uri="{BB962C8B-B14F-4D97-AF65-F5344CB8AC3E}">
        <p14:creationId xmlns:p14="http://schemas.microsoft.com/office/powerpoint/2010/main" val="32464410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variation of the daily cycle with height is a strong indicator of stability variations with height. The minimum at around 100m is at the same height where the Wiebull k-profile often is found the show a maximum indicating minimum variance. An important guiding</a:t>
            </a:r>
            <a:r>
              <a:rPr lang="en-GB" baseline="0" dirty="0" smtClean="0"/>
              <a:t> measure for modellers.</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17</a:t>
            </a:fld>
            <a:endParaRPr lang="da-DK" dirty="0"/>
          </a:p>
        </p:txBody>
      </p:sp>
    </p:spTree>
    <p:extLst>
      <p:ext uri="{BB962C8B-B14F-4D97-AF65-F5344CB8AC3E}">
        <p14:creationId xmlns:p14="http://schemas.microsoft.com/office/powerpoint/2010/main" val="18019711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18</a:t>
            </a:fld>
            <a:endParaRPr lang="da-DK" dirty="0"/>
          </a:p>
        </p:txBody>
      </p:sp>
    </p:spTree>
    <p:extLst>
      <p:ext uri="{BB962C8B-B14F-4D97-AF65-F5344CB8AC3E}">
        <p14:creationId xmlns:p14="http://schemas.microsoft.com/office/powerpoint/2010/main" val="21823487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(Needs editing)</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2</a:t>
            </a:fld>
            <a:endParaRPr lang="da-DK" dirty="0"/>
          </a:p>
        </p:txBody>
      </p:sp>
    </p:spTree>
    <p:extLst>
      <p:ext uri="{BB962C8B-B14F-4D97-AF65-F5344CB8AC3E}">
        <p14:creationId xmlns:p14="http://schemas.microsoft.com/office/powerpoint/2010/main" val="2405032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(Needs editing?)</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3</a:t>
            </a:fld>
            <a:endParaRPr lang="da-DK" dirty="0"/>
          </a:p>
        </p:txBody>
      </p:sp>
    </p:spTree>
    <p:extLst>
      <p:ext uri="{BB962C8B-B14F-4D97-AF65-F5344CB8AC3E}">
        <p14:creationId xmlns:p14="http://schemas.microsoft.com/office/powerpoint/2010/main" val="14008599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4</a:t>
            </a:fld>
            <a:endParaRPr lang="da-DK" dirty="0"/>
          </a:p>
        </p:txBody>
      </p:sp>
    </p:spTree>
    <p:extLst>
      <p:ext uri="{BB962C8B-B14F-4D97-AF65-F5344CB8AC3E}">
        <p14:creationId xmlns:p14="http://schemas.microsoft.com/office/powerpoint/2010/main" val="5549120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Illustration of the Model</a:t>
            </a:r>
            <a:r>
              <a:rPr lang="en-GB" baseline="0" dirty="0" smtClean="0"/>
              <a:t> Chain problem</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5</a:t>
            </a:fld>
            <a:endParaRPr lang="da-DK" dirty="0"/>
          </a:p>
        </p:txBody>
      </p:sp>
    </p:spTree>
    <p:extLst>
      <p:ext uri="{BB962C8B-B14F-4D97-AF65-F5344CB8AC3E}">
        <p14:creationId xmlns:p14="http://schemas.microsoft.com/office/powerpoint/2010/main" val="1553278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 classical “wishful thinking” illustration of the large scale – turbulence</a:t>
            </a:r>
            <a:r>
              <a:rPr lang="en-GB" baseline="0" dirty="0" smtClean="0"/>
              <a:t> scale separation and non-correlation. </a:t>
            </a:r>
            <a:endParaRPr lang="en-GB" dirty="0"/>
          </a:p>
        </p:txBody>
      </p:sp>
      <p:sp>
        <p:nvSpPr>
          <p:cNvPr id="4" name="Slide Number Placeholder 3"/>
          <p:cNvSpPr>
            <a:spLocks noGrp="1"/>
          </p:cNvSpPr>
          <p:nvPr>
            <p:ph type="sldNum" sz="quarter" idx="10"/>
          </p:nvPr>
        </p:nvSpPr>
        <p:spPr/>
        <p:txBody>
          <a:bodyPr/>
          <a:lstStyle/>
          <a:p>
            <a:fld id="{7132C12F-54C3-46D1-B94C-FD92928F9CCE}" type="slidenum">
              <a:rPr lang="en-GB" smtClean="0"/>
              <a:pPr/>
              <a:t>6</a:t>
            </a:fld>
            <a:endParaRPr lang="en-GB" dirty="0"/>
          </a:p>
        </p:txBody>
      </p:sp>
    </p:spTree>
    <p:extLst>
      <p:ext uri="{BB962C8B-B14F-4D97-AF65-F5344CB8AC3E}">
        <p14:creationId xmlns:p14="http://schemas.microsoft.com/office/powerpoint/2010/main" val="2372090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Location of the 3 sites. Perhaps we could make one figure with</a:t>
            </a:r>
            <a:r>
              <a:rPr lang="en-GB" baseline="0" dirty="0" smtClean="0"/>
              <a:t> a map showing all 3 sites and the Østerild mast. The other two sites are depicted in the first slide.</a:t>
            </a:r>
            <a:endParaRPr lang="en-GB" dirty="0"/>
          </a:p>
        </p:txBody>
      </p:sp>
      <p:sp>
        <p:nvSpPr>
          <p:cNvPr id="4" name="Slide Number Placeholder 3"/>
          <p:cNvSpPr>
            <a:spLocks noGrp="1"/>
          </p:cNvSpPr>
          <p:nvPr>
            <p:ph type="sldNum" sz="quarter" idx="10"/>
          </p:nvPr>
        </p:nvSpPr>
        <p:spPr/>
        <p:txBody>
          <a:bodyPr/>
          <a:lstStyle/>
          <a:p>
            <a:fld id="{C734BB09-483B-4C4B-A5A4-C02A22055B01}" type="slidenum">
              <a:rPr lang="da-DK" smtClean="0"/>
              <a:pPr/>
              <a:t>7</a:t>
            </a:fld>
            <a:endParaRPr lang="da-DK" dirty="0"/>
          </a:p>
        </p:txBody>
      </p:sp>
    </p:spTree>
    <p:extLst>
      <p:ext uri="{BB962C8B-B14F-4D97-AF65-F5344CB8AC3E}">
        <p14:creationId xmlns:p14="http://schemas.microsoft.com/office/powerpoint/2010/main" val="329065408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Central to this study – and for the first time – the full scale spectrum of the boundary layer horizontal wind from 7m to 241m. The apparent disappearance of the spectral gap is clearly shown as is the existence of the daily</a:t>
            </a:r>
            <a:r>
              <a:rPr lang="en-GB" baseline="0" dirty="0" smtClean="0"/>
              <a:t> variation at all heights.</a:t>
            </a:r>
            <a:r>
              <a:rPr lang="en-GB" dirty="0" smtClean="0"/>
              <a:t>  </a:t>
            </a:r>
            <a:r>
              <a:rPr lang="en-GB" baseline="0" dirty="0" smtClean="0"/>
              <a:t> </a:t>
            </a:r>
            <a:r>
              <a:rPr lang="en-GB" dirty="0" smtClean="0"/>
              <a:t>(Does t</a:t>
            </a:r>
            <a:r>
              <a:rPr lang="en-GB" dirty="0" smtClean="0">
                <a:solidFill>
                  <a:srgbClr val="FF0000"/>
                </a:solidFill>
              </a:rPr>
              <a:t>he</a:t>
            </a:r>
            <a:r>
              <a:rPr lang="en-GB" baseline="0" dirty="0" smtClean="0">
                <a:solidFill>
                  <a:srgbClr val="FF0000"/>
                </a:solidFill>
              </a:rPr>
              <a:t> figure needs some editing?)</a:t>
            </a:r>
            <a:endParaRPr lang="en-GB" dirty="0">
              <a:solidFill>
                <a:srgbClr val="FF0000"/>
              </a:solidFill>
            </a:endParaRPr>
          </a:p>
        </p:txBody>
      </p:sp>
      <p:sp>
        <p:nvSpPr>
          <p:cNvPr id="4" name="Slide Number Placeholder 3"/>
          <p:cNvSpPr>
            <a:spLocks noGrp="1"/>
          </p:cNvSpPr>
          <p:nvPr>
            <p:ph type="sldNum" sz="quarter" idx="10"/>
          </p:nvPr>
        </p:nvSpPr>
        <p:spPr/>
        <p:txBody>
          <a:bodyPr/>
          <a:lstStyle/>
          <a:p>
            <a:fld id="{C734BB09-483B-4C4B-A5A4-C02A22055B01}" type="slidenum">
              <a:rPr lang="da-DK" smtClean="0"/>
              <a:pPr/>
              <a:t>9</a:t>
            </a:fld>
            <a:endParaRPr lang="da-DK" dirty="0"/>
          </a:p>
        </p:txBody>
      </p:sp>
    </p:spTree>
    <p:extLst>
      <p:ext uri="{BB962C8B-B14F-4D97-AF65-F5344CB8AC3E}">
        <p14:creationId xmlns:p14="http://schemas.microsoft.com/office/powerpoint/2010/main" val="213050525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Central to this study – and for the first time – the full scale spectrum of the boundary layer horizontal wind from 7m to 241m. The apparent disappearance of the spectral gap is clearly shown as is the existence of the daily</a:t>
            </a:r>
            <a:r>
              <a:rPr lang="en-GB" baseline="0" dirty="0" smtClean="0"/>
              <a:t> variation at all heights.</a:t>
            </a:r>
            <a:r>
              <a:rPr lang="en-GB" dirty="0" smtClean="0"/>
              <a:t>  </a:t>
            </a:r>
            <a:r>
              <a:rPr lang="en-GB" baseline="0" dirty="0" smtClean="0"/>
              <a:t> </a:t>
            </a:r>
            <a:r>
              <a:rPr lang="en-GB" dirty="0" smtClean="0"/>
              <a:t>(Does t</a:t>
            </a:r>
            <a:r>
              <a:rPr lang="en-GB" dirty="0" smtClean="0">
                <a:solidFill>
                  <a:srgbClr val="FF0000"/>
                </a:solidFill>
              </a:rPr>
              <a:t>he</a:t>
            </a:r>
            <a:r>
              <a:rPr lang="en-GB" baseline="0" dirty="0" smtClean="0">
                <a:solidFill>
                  <a:srgbClr val="FF0000"/>
                </a:solidFill>
              </a:rPr>
              <a:t> figure needs some editing?)</a:t>
            </a:r>
            <a:endParaRPr lang="en-GB" dirty="0">
              <a:solidFill>
                <a:srgbClr val="FF0000"/>
              </a:solidFill>
            </a:endParaRPr>
          </a:p>
        </p:txBody>
      </p:sp>
      <p:sp>
        <p:nvSpPr>
          <p:cNvPr id="4" name="Slide Number Placeholder 3"/>
          <p:cNvSpPr>
            <a:spLocks noGrp="1"/>
          </p:cNvSpPr>
          <p:nvPr>
            <p:ph type="sldNum" sz="quarter" idx="10"/>
          </p:nvPr>
        </p:nvSpPr>
        <p:spPr/>
        <p:txBody>
          <a:bodyPr/>
          <a:lstStyle/>
          <a:p>
            <a:fld id="{C734BB09-483B-4C4B-A5A4-C02A22055B01}" type="slidenum">
              <a:rPr lang="da-DK" smtClean="0"/>
              <a:pPr/>
              <a:t>10</a:t>
            </a:fld>
            <a:endParaRPr lang="da-DK" dirty="0"/>
          </a:p>
        </p:txBody>
      </p:sp>
    </p:spTree>
    <p:extLst>
      <p:ext uri="{BB962C8B-B14F-4D97-AF65-F5344CB8AC3E}">
        <p14:creationId xmlns:p14="http://schemas.microsoft.com/office/powerpoint/2010/main" val="21305052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Footer Placeholder 2"/>
          <p:cNvSpPr>
            <a:spLocks noGrp="1"/>
          </p:cNvSpPr>
          <p:nvPr>
            <p:ph type="ftr" sz="quarter" idx="3"/>
          </p:nvPr>
        </p:nvSpPr>
        <p:spPr>
          <a:xfrm>
            <a:off x="4572000" y="6477000"/>
            <a:ext cx="2970213" cy="306000"/>
          </a:xfrm>
          <a:prstGeom prst="rect">
            <a:avLst/>
          </a:prstGeom>
        </p:spPr>
        <p:txBody>
          <a:bodyPr vert="horz" lIns="0" tIns="0" rIns="0" bIns="0" rtlCol="0" anchor="t" anchorCtr="0"/>
          <a:lstStyle>
            <a:lvl1pPr algn="r">
              <a:defRPr sz="900">
                <a:solidFill>
                  <a:schemeClr val="tx1"/>
                </a:solidFill>
              </a:defRPr>
            </a:lvl1pPr>
          </a:lstStyle>
          <a:p>
            <a:r>
              <a:rPr lang="da-DK" dirty="0" smtClean="0"/>
              <a:t>WindEurope Summit 2016 </a:t>
            </a:r>
            <a:endParaRPr lang="da-DK" dirty="0"/>
          </a:p>
        </p:txBody>
      </p:sp>
      <p:sp>
        <p:nvSpPr>
          <p:cNvPr id="11" name="Slide Number Placeholder 3"/>
          <p:cNvSpPr>
            <a:spLocks noGrp="1"/>
          </p:cNvSpPr>
          <p:nvPr>
            <p:ph type="sldNum" sz="quarter" idx="4"/>
          </p:nvPr>
        </p:nvSpPr>
        <p:spPr>
          <a:xfrm>
            <a:off x="609600" y="6477000"/>
            <a:ext cx="306000" cy="306000"/>
          </a:xfrm>
          <a:prstGeom prst="rect">
            <a:avLst/>
          </a:prstGeom>
        </p:spPr>
        <p:txBody>
          <a:bodyPr vert="horz" lIns="0" tIns="0" rIns="0" bIns="0" rtlCol="0" anchor="t" anchorCtr="0"/>
          <a:lstStyle>
            <a:lvl1pPr algn="l">
              <a:defRPr sz="900">
                <a:solidFill>
                  <a:schemeClr val="tx1"/>
                </a:solidFill>
              </a:defRPr>
            </a:lvl1pPr>
          </a:lstStyle>
          <a:p>
            <a:fld id="{103EA872-A674-449B-A120-B97244F8E91D}" type="slidenum">
              <a:rPr lang="da-DK" smtClean="0"/>
              <a:pPr/>
              <a:t>‹#›</a:t>
            </a:fld>
            <a:endParaRPr lang="da-DK" dirty="0"/>
          </a:p>
        </p:txBody>
      </p:sp>
      <p:sp>
        <p:nvSpPr>
          <p:cNvPr id="2" name="Rectangle 1"/>
          <p:cNvSpPr/>
          <p:nvPr userDrawn="1"/>
        </p:nvSpPr>
        <p:spPr bwMode="auto">
          <a:xfrm>
            <a:off x="0" y="0"/>
            <a:ext cx="9144000" cy="6858000"/>
          </a:xfrm>
          <a:prstGeom prst="rect">
            <a:avLst/>
          </a:prstGeom>
          <a:solidFill>
            <a:schemeClr val="bg1"/>
          </a:solidFill>
          <a:ln w="9525"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da-DK" sz="1600" b="0" i="0" u="none" strike="noStrike" cap="none" normalizeH="0" baseline="0" dirty="0" smtClean="0">
              <a:ln>
                <a:noFill/>
              </a:ln>
              <a:solidFill>
                <a:schemeClr val="tx1"/>
              </a:solidFill>
              <a:effectLst/>
              <a:latin typeface="Verdana" pitchFamily="34" charset="0"/>
              <a:ea typeface="ＭＳ Ｐゴシック" pitchFamily="-80" charset="-128"/>
            </a:endParaRPr>
          </a:p>
        </p:txBody>
      </p:sp>
      <p:sp>
        <p:nvSpPr>
          <p:cNvPr id="114690" name="Rectangle 2"/>
          <p:cNvSpPr>
            <a:spLocks noGrp="1" noChangeArrowheads="1"/>
          </p:cNvSpPr>
          <p:nvPr>
            <p:ph type="ctrTitle"/>
          </p:nvPr>
        </p:nvSpPr>
        <p:spPr>
          <a:xfrm>
            <a:off x="609600" y="1295400"/>
            <a:ext cx="6402388" cy="838200"/>
          </a:xfrm>
        </p:spPr>
        <p:txBody>
          <a:bodyPr/>
          <a:lstStyle>
            <a:lvl1pPr>
              <a:defRPr/>
            </a:lvl1pPr>
          </a:lstStyle>
          <a:p>
            <a:pPr lvl="0"/>
            <a:r>
              <a:rPr lang="da-DK" noProof="0" smtClean="0"/>
              <a:t>Click to edit Master title style</a:t>
            </a:r>
          </a:p>
        </p:txBody>
      </p:sp>
      <p:sp>
        <p:nvSpPr>
          <p:cNvPr id="114691" name="Rectangle 3"/>
          <p:cNvSpPr>
            <a:spLocks noGrp="1" noChangeArrowheads="1"/>
          </p:cNvSpPr>
          <p:nvPr>
            <p:ph type="subTitle" idx="1"/>
          </p:nvPr>
        </p:nvSpPr>
        <p:spPr>
          <a:xfrm>
            <a:off x="609600" y="2286000"/>
            <a:ext cx="6400800" cy="1752600"/>
          </a:xfrm>
        </p:spPr>
        <p:txBody>
          <a:bodyPr/>
          <a:lstStyle>
            <a:lvl1pPr marL="0" indent="0">
              <a:buFontTx/>
              <a:buNone/>
              <a:defRPr/>
            </a:lvl1pPr>
          </a:lstStyle>
          <a:p>
            <a:pPr lvl="0"/>
            <a:r>
              <a:rPr lang="da-DK" noProof="0" smtClean="0"/>
              <a:t>Click to edit Master subtitle style</a:t>
            </a:r>
          </a:p>
        </p:txBody>
      </p:sp>
      <p:pic>
        <p:nvPicPr>
          <p:cNvPr id="3" name="SD_ART_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19125" y="6029562"/>
            <a:ext cx="5212800" cy="627975"/>
          </a:xfrm>
          <a:prstGeom prst="rect">
            <a:avLst/>
          </a:prstGeom>
        </p:spPr>
      </p:pic>
      <p:sp>
        <p:nvSpPr>
          <p:cNvPr id="4" name="SD_ART_Frise"/>
          <p:cNvSpPr/>
          <p:nvPr userDrawn="1"/>
        </p:nvSpPr>
        <p:spPr bwMode="auto">
          <a:xfrm>
            <a:off x="4100400" y="3124800"/>
            <a:ext cx="5040000" cy="2340000"/>
          </a:xfrm>
          <a:prstGeom prst="rect">
            <a:avLst/>
          </a:prstGeom>
          <a:noFill/>
          <a:ln w="9525" cap="flat" cmpd="sng" algn="ctr">
            <a:noFill/>
            <a:prstDash val="solid"/>
            <a:round/>
            <a:headEnd type="none" w="med" len="med"/>
            <a:tailEnd type="none" w="med" len="med"/>
          </a:ln>
          <a:effectLst/>
          <a:extLst/>
        </p:spPr>
        <p:txBody>
          <a:bodyPr vert="horz" wrap="square" lIns="0" tIns="0" rIns="0" bIns="0" numCol="1" rtlCol="0" anchor="t" anchorCtr="0" compatLnSpc="1">
            <a:prstTxWarp prst="textNoShape">
              <a:avLst/>
            </a:prstTxWarp>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da-DK" sz="1600" b="0" i="0" u="none" strike="noStrike" cap="none" normalizeH="0" baseline="0" dirty="0" smtClean="0">
              <a:ln>
                <a:noFill/>
              </a:ln>
              <a:solidFill>
                <a:schemeClr val="tx1"/>
              </a:solidFill>
              <a:effectLst/>
              <a:latin typeface="Verdana" pitchFamily="34" charset="0"/>
              <a:ea typeface="ＭＳ Ｐゴシック" pitchFamily="-80" charset="-128"/>
            </a:endParaRPr>
          </a:p>
        </p:txBody>
      </p:sp>
      <p:pic>
        <p:nvPicPr>
          <p:cNvPr id="12"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386123" y="279400"/>
            <a:ext cx="365125"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2721454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da-DK"/>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da-DK"/>
          </a:p>
        </p:txBody>
      </p:sp>
      <p:sp>
        <p:nvSpPr>
          <p:cNvPr id="4" name="Pladsholder til dato 3"/>
          <p:cNvSpPr>
            <a:spLocks noGrp="1"/>
          </p:cNvSpPr>
          <p:nvPr>
            <p:ph type="dt" sz="half" idx="10"/>
          </p:nvPr>
        </p:nvSpPr>
        <p:spPr/>
        <p:txBody>
          <a:bodyPr/>
          <a:lstStyle/>
          <a:p>
            <a:fld id="{27D5593C-B428-4555-A5CA-8C60DD27D191}" type="datetime3">
              <a:rPr lang="da-DK" smtClean="0"/>
              <a:t>25.09.2016</a:t>
            </a:fld>
            <a:endParaRPr lang="da-DK" dirty="0"/>
          </a:p>
        </p:txBody>
      </p:sp>
      <p:sp>
        <p:nvSpPr>
          <p:cNvPr id="5" name="Pladsholder til sidefod 4"/>
          <p:cNvSpPr>
            <a:spLocks noGrp="1"/>
          </p:cNvSpPr>
          <p:nvPr>
            <p:ph type="ftr" sz="quarter" idx="11"/>
          </p:nvPr>
        </p:nvSpPr>
        <p:spPr/>
        <p:txBody>
          <a:bodyPr/>
          <a:lstStyle/>
          <a:p>
            <a:r>
              <a:rPr lang="da-DK" dirty="0" smtClean="0"/>
              <a:t>WindEurope Summit 2016 </a:t>
            </a:r>
            <a:endParaRPr lang="da-DK" dirty="0"/>
          </a:p>
        </p:txBody>
      </p:sp>
      <p:sp>
        <p:nvSpPr>
          <p:cNvPr id="9" name="Pladsholder til diasnummer 8"/>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1877740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da-DK"/>
          </a:p>
        </p:txBody>
      </p:sp>
      <p:sp>
        <p:nvSpPr>
          <p:cNvPr id="3" name="Content Placeholder 2"/>
          <p:cNvSpPr>
            <a:spLocks noGrp="1"/>
          </p:cNvSpPr>
          <p:nvPr>
            <p:ph sz="half" idx="1"/>
          </p:nvPr>
        </p:nvSpPr>
        <p:spPr>
          <a:xfrm>
            <a:off x="609600" y="1600200"/>
            <a:ext cx="3810000" cy="4565650"/>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da-DK"/>
          </a:p>
        </p:txBody>
      </p:sp>
      <p:sp>
        <p:nvSpPr>
          <p:cNvPr id="4" name="Content Placeholder 3"/>
          <p:cNvSpPr>
            <a:spLocks noGrp="1"/>
          </p:cNvSpPr>
          <p:nvPr>
            <p:ph sz="half" idx="2"/>
          </p:nvPr>
        </p:nvSpPr>
        <p:spPr>
          <a:xfrm>
            <a:off x="4572000" y="1600200"/>
            <a:ext cx="3810000" cy="4565650"/>
          </a:xfrm>
        </p:spPr>
        <p:txBody>
          <a:bodyPr/>
          <a:lstStyle>
            <a:lvl1pPr>
              <a:defRPr sz="1600"/>
            </a:lvl1pPr>
            <a:lvl2pPr>
              <a:defRPr sz="1600"/>
            </a:lvl2pPr>
            <a:lvl3pPr>
              <a:defRPr sz="1600"/>
            </a:lvl3pPr>
            <a:lvl4pPr>
              <a:defRPr sz="1600"/>
            </a:lvl4pPr>
            <a:lvl5pPr>
              <a:defRPr sz="16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da-DK"/>
          </a:p>
        </p:txBody>
      </p:sp>
      <p:sp>
        <p:nvSpPr>
          <p:cNvPr id="5" name="Pladsholder til dato 4"/>
          <p:cNvSpPr>
            <a:spLocks noGrp="1"/>
          </p:cNvSpPr>
          <p:nvPr>
            <p:ph type="dt" sz="half" idx="10"/>
          </p:nvPr>
        </p:nvSpPr>
        <p:spPr/>
        <p:txBody>
          <a:bodyPr/>
          <a:lstStyle/>
          <a:p>
            <a:fld id="{281625E6-2154-46E7-96B3-366251ECB3E9}" type="datetime3">
              <a:rPr lang="da-DK" smtClean="0"/>
              <a:t>25.09.2016</a:t>
            </a:fld>
            <a:endParaRPr lang="da-DK" dirty="0"/>
          </a:p>
        </p:txBody>
      </p:sp>
      <p:sp>
        <p:nvSpPr>
          <p:cNvPr id="6" name="Pladsholder til sidefod 5"/>
          <p:cNvSpPr>
            <a:spLocks noGrp="1"/>
          </p:cNvSpPr>
          <p:nvPr>
            <p:ph type="ftr" sz="quarter" idx="11"/>
          </p:nvPr>
        </p:nvSpPr>
        <p:spPr/>
        <p:txBody>
          <a:bodyPr/>
          <a:lstStyle/>
          <a:p>
            <a:r>
              <a:rPr lang="da-DK" dirty="0" smtClean="0"/>
              <a:t>WindEurope Summit 2016 </a:t>
            </a:r>
            <a:endParaRPr lang="da-DK" dirty="0"/>
          </a:p>
        </p:txBody>
      </p:sp>
      <p:sp>
        <p:nvSpPr>
          <p:cNvPr id="10" name="Pladsholder til diasnummer 9"/>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426309757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da-DK"/>
          </a:p>
        </p:txBody>
      </p:sp>
      <p:sp>
        <p:nvSpPr>
          <p:cNvPr id="3" name="Pladsholder til dato 2"/>
          <p:cNvSpPr>
            <a:spLocks noGrp="1"/>
          </p:cNvSpPr>
          <p:nvPr>
            <p:ph type="dt" sz="half" idx="10"/>
          </p:nvPr>
        </p:nvSpPr>
        <p:spPr/>
        <p:txBody>
          <a:bodyPr/>
          <a:lstStyle/>
          <a:p>
            <a:fld id="{0D746F2F-94EF-4962-9996-7B59583B8322}" type="datetime3">
              <a:rPr lang="da-DK" smtClean="0"/>
              <a:t>25.09.2016</a:t>
            </a:fld>
            <a:endParaRPr lang="da-DK" dirty="0"/>
          </a:p>
        </p:txBody>
      </p:sp>
      <p:sp>
        <p:nvSpPr>
          <p:cNvPr id="4" name="Pladsholder til sidefod 3"/>
          <p:cNvSpPr>
            <a:spLocks noGrp="1"/>
          </p:cNvSpPr>
          <p:nvPr>
            <p:ph type="ftr" sz="quarter" idx="11"/>
          </p:nvPr>
        </p:nvSpPr>
        <p:spPr/>
        <p:txBody>
          <a:bodyPr/>
          <a:lstStyle/>
          <a:p>
            <a:r>
              <a:rPr lang="da-DK" dirty="0" smtClean="0"/>
              <a:t>WindEurope Summit 2016 </a:t>
            </a:r>
            <a:endParaRPr lang="da-DK" dirty="0"/>
          </a:p>
        </p:txBody>
      </p:sp>
      <p:sp>
        <p:nvSpPr>
          <p:cNvPr id="8" name="Pladsholder til diasnummer 7"/>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12084551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Pladsholder til dato 1"/>
          <p:cNvSpPr>
            <a:spLocks noGrp="1"/>
          </p:cNvSpPr>
          <p:nvPr>
            <p:ph type="dt" sz="half" idx="10"/>
          </p:nvPr>
        </p:nvSpPr>
        <p:spPr/>
        <p:txBody>
          <a:bodyPr/>
          <a:lstStyle/>
          <a:p>
            <a:fld id="{0D95BA8F-7BF8-41BF-B1FF-D4208FB4615E}" type="datetime3">
              <a:rPr lang="da-DK" smtClean="0"/>
              <a:t>25.09.2016</a:t>
            </a:fld>
            <a:endParaRPr lang="da-DK" dirty="0"/>
          </a:p>
        </p:txBody>
      </p:sp>
      <p:sp>
        <p:nvSpPr>
          <p:cNvPr id="3" name="Pladsholder til sidefod 2"/>
          <p:cNvSpPr>
            <a:spLocks noGrp="1"/>
          </p:cNvSpPr>
          <p:nvPr>
            <p:ph type="ftr" sz="quarter" idx="11"/>
          </p:nvPr>
        </p:nvSpPr>
        <p:spPr/>
        <p:txBody>
          <a:bodyPr/>
          <a:lstStyle/>
          <a:p>
            <a:r>
              <a:rPr lang="da-DK" dirty="0" smtClean="0"/>
              <a:t>WindEurope Summit 2016 </a:t>
            </a:r>
            <a:endParaRPr lang="da-DK" dirty="0"/>
          </a:p>
        </p:txBody>
      </p:sp>
      <p:sp>
        <p:nvSpPr>
          <p:cNvPr id="7" name="Pladsholder til diasnummer 6"/>
          <p:cNvSpPr>
            <a:spLocks noGrp="1"/>
          </p:cNvSpPr>
          <p:nvPr>
            <p:ph type="sldNum" sz="quarter" idx="12"/>
          </p:nvPr>
        </p:nvSpPr>
        <p:spPr/>
        <p:txBody>
          <a:bodyPr/>
          <a:lstStyle/>
          <a:p>
            <a:fld id="{103EA872-A674-449B-A120-B97244F8E91D}" type="slidenum">
              <a:rPr lang="da-DK" smtClean="0"/>
              <a:pPr/>
              <a:t>‹#›</a:t>
            </a:fld>
            <a:endParaRPr lang="da-DK" dirty="0"/>
          </a:p>
        </p:txBody>
      </p:sp>
    </p:spTree>
    <p:extLst>
      <p:ext uri="{BB962C8B-B14F-4D97-AF65-F5344CB8AC3E}">
        <p14:creationId xmlns:p14="http://schemas.microsoft.com/office/powerpoint/2010/main" val="266926470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2"/>
          </p:nvPr>
        </p:nvSpPr>
        <p:spPr>
          <a:xfrm>
            <a:off x="8383586" y="6476999"/>
            <a:ext cx="760413" cy="306000"/>
          </a:xfrm>
          <a:prstGeom prst="rect">
            <a:avLst/>
          </a:prstGeom>
        </p:spPr>
        <p:txBody>
          <a:bodyPr vert="horz" lIns="0" tIns="0" rIns="0" bIns="0" rtlCol="0" anchor="t" anchorCtr="0"/>
          <a:lstStyle>
            <a:lvl1pPr algn="r">
              <a:defRPr sz="850">
                <a:solidFill>
                  <a:schemeClr val="bg1"/>
                </a:solidFill>
              </a:defRPr>
            </a:lvl1pPr>
          </a:lstStyle>
          <a:p>
            <a:fld id="{FBC39BF9-96F6-453C-AFD1-4EFABE412D01}" type="datetime3">
              <a:rPr lang="da-DK" smtClean="0"/>
              <a:t>25.09.2016</a:t>
            </a:fld>
            <a:endParaRPr lang="da-DK" dirty="0"/>
          </a:p>
        </p:txBody>
      </p:sp>
      <p:sp>
        <p:nvSpPr>
          <p:cNvPr id="3" name="Footer Placeholder 2"/>
          <p:cNvSpPr>
            <a:spLocks noGrp="1"/>
          </p:cNvSpPr>
          <p:nvPr>
            <p:ph type="ftr" sz="quarter" idx="3"/>
          </p:nvPr>
        </p:nvSpPr>
        <p:spPr>
          <a:xfrm>
            <a:off x="5219013" y="6477000"/>
            <a:ext cx="1729252" cy="306000"/>
          </a:xfrm>
          <a:prstGeom prst="rect">
            <a:avLst/>
          </a:prstGeom>
        </p:spPr>
        <p:txBody>
          <a:bodyPr vert="horz" lIns="0" tIns="0" rIns="0" bIns="0" rtlCol="0" anchor="t" anchorCtr="0"/>
          <a:lstStyle>
            <a:lvl1pPr algn="r">
              <a:defRPr sz="850">
                <a:solidFill>
                  <a:schemeClr val="tx1"/>
                </a:solidFill>
              </a:defRPr>
            </a:lvl1pPr>
          </a:lstStyle>
          <a:p>
            <a:r>
              <a:rPr lang="da-DK" dirty="0" smtClean="0"/>
              <a:t>WindEurope Summit 2016 </a:t>
            </a:r>
            <a:endParaRPr lang="da-DK" dirty="0"/>
          </a:p>
        </p:txBody>
      </p:sp>
      <p:sp>
        <p:nvSpPr>
          <p:cNvPr id="4" name="Slide Number Placeholder 3"/>
          <p:cNvSpPr>
            <a:spLocks noGrp="1"/>
          </p:cNvSpPr>
          <p:nvPr>
            <p:ph type="sldNum" sz="quarter" idx="4"/>
          </p:nvPr>
        </p:nvSpPr>
        <p:spPr>
          <a:xfrm>
            <a:off x="609600" y="6477000"/>
            <a:ext cx="306000" cy="306000"/>
          </a:xfrm>
          <a:prstGeom prst="rect">
            <a:avLst/>
          </a:prstGeom>
        </p:spPr>
        <p:txBody>
          <a:bodyPr vert="horz" lIns="0" tIns="0" rIns="0" bIns="0" rtlCol="0" anchor="t" anchorCtr="0"/>
          <a:lstStyle>
            <a:lvl1pPr algn="l">
              <a:defRPr sz="850">
                <a:solidFill>
                  <a:schemeClr val="tx1"/>
                </a:solidFill>
              </a:defRPr>
            </a:lvl1pPr>
          </a:lstStyle>
          <a:p>
            <a:fld id="{103EA872-A674-449B-A120-B97244F8E91D}" type="slidenum">
              <a:rPr lang="da-DK" smtClean="0"/>
              <a:pPr/>
              <a:t>‹#›</a:t>
            </a:fld>
            <a:endParaRPr lang="da-DK" dirty="0"/>
          </a:p>
        </p:txBody>
      </p:sp>
      <p:sp>
        <p:nvSpPr>
          <p:cNvPr id="113666" name="Rectangle 2"/>
          <p:cNvSpPr>
            <a:spLocks noGrp="1" noChangeArrowheads="1"/>
          </p:cNvSpPr>
          <p:nvPr>
            <p:ph type="title"/>
          </p:nvPr>
        </p:nvSpPr>
        <p:spPr bwMode="auto">
          <a:xfrm>
            <a:off x="609600" y="3048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p>
            <a:pPr lvl="0"/>
            <a:r>
              <a:rPr lang="da-DK" smtClean="0"/>
              <a:t>Click to edit Master title style</a:t>
            </a:r>
          </a:p>
        </p:txBody>
      </p:sp>
      <p:sp>
        <p:nvSpPr>
          <p:cNvPr id="113667" name="Rectangle 3"/>
          <p:cNvSpPr>
            <a:spLocks noGrp="1" noChangeArrowheads="1"/>
          </p:cNvSpPr>
          <p:nvPr>
            <p:ph type="body" idx="1"/>
          </p:nvPr>
        </p:nvSpPr>
        <p:spPr bwMode="auto">
          <a:xfrm>
            <a:off x="609600" y="1600200"/>
            <a:ext cx="7772400" cy="45656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t" anchorCtr="0" compatLnSpc="1">
            <a:prstTxWarp prst="textNoShape">
              <a:avLst/>
            </a:prstTxWarp>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p>
        </p:txBody>
      </p:sp>
      <p:pic>
        <p:nvPicPr>
          <p:cNvPr id="12" name="Picture 2"/>
          <p:cNvPicPr>
            <a:picLocks noChangeAspect="1" noChangeArrowheads="1"/>
          </p:cNvPicPr>
          <p:nvPr userDrawn="1"/>
        </p:nvPicPr>
        <p:blipFill>
          <a:blip r:embed="rId7">
            <a:extLst>
              <a:ext uri="{28A0092B-C50C-407E-A947-70E740481C1C}">
                <a14:useLocalDpi xmlns:a14="http://schemas.microsoft.com/office/drawing/2010/main" val="0"/>
              </a:ext>
            </a:extLst>
          </a:blip>
          <a:srcRect/>
          <a:stretch>
            <a:fillRect/>
          </a:stretch>
        </p:blipFill>
        <p:spPr bwMode="auto">
          <a:xfrm>
            <a:off x="8386123" y="279400"/>
            <a:ext cx="365125" cy="530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SD_FLD_DocumentDate"/>
          <p:cNvSpPr txBox="1">
            <a:spLocks/>
          </p:cNvSpPr>
          <p:nvPr userDrawn="1"/>
        </p:nvSpPr>
        <p:spPr>
          <a:xfrm>
            <a:off x="6948264" y="6477000"/>
            <a:ext cx="1435323" cy="306000"/>
          </a:xfrm>
          <a:prstGeom prst="rect">
            <a:avLst/>
          </a:prstGeom>
          <a:noFill/>
        </p:spPr>
        <p:txBody>
          <a:bodyPr vert="horz" lIns="0" tIns="0" rIns="0" bIns="0" rtlCol="0" anchor="t" anchorCtr="0"/>
          <a:lstStyle>
            <a:defPPr>
              <a:defRPr lang="da-DK"/>
            </a:defPPr>
            <a:lvl1pPr algn="r" rtl="0" fontAlgn="base">
              <a:spcBef>
                <a:spcPct val="50000"/>
              </a:spcBef>
              <a:spcAft>
                <a:spcPct val="0"/>
              </a:spcAft>
              <a:defRPr sz="900" kern="1200">
                <a:solidFill>
                  <a:schemeClr val="tx1"/>
                </a:solidFill>
                <a:latin typeface="Verdana" pitchFamily="34" charset="0"/>
                <a:ea typeface="ＭＳ Ｐゴシック" pitchFamily="-80" charset="-128"/>
                <a:cs typeface="+mn-cs"/>
              </a:defRPr>
            </a:lvl1pPr>
            <a:lvl2pPr marL="4572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2pPr>
            <a:lvl3pPr marL="9144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3pPr>
            <a:lvl4pPr marL="13716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4pPr>
            <a:lvl5pPr marL="1828800" algn="l" rtl="0" fontAlgn="base">
              <a:spcBef>
                <a:spcPct val="50000"/>
              </a:spcBef>
              <a:spcAft>
                <a:spcPct val="0"/>
              </a:spcAft>
              <a:defRPr sz="1600" kern="1200">
                <a:solidFill>
                  <a:schemeClr val="tx1"/>
                </a:solidFill>
                <a:latin typeface="Verdana" pitchFamily="34" charset="0"/>
                <a:ea typeface="ＭＳ Ｐゴシック" pitchFamily="-80" charset="-128"/>
                <a:cs typeface="+mn-cs"/>
              </a:defRPr>
            </a:lvl5pPr>
            <a:lvl6pPr marL="2286000" algn="l" defTabSz="914400" rtl="0" eaLnBrk="1" latinLnBrk="0" hangingPunct="1">
              <a:defRPr sz="1600" kern="1200">
                <a:solidFill>
                  <a:schemeClr val="tx1"/>
                </a:solidFill>
                <a:latin typeface="Verdana" pitchFamily="34" charset="0"/>
                <a:ea typeface="ＭＳ Ｐゴシック" pitchFamily="-80" charset="-128"/>
                <a:cs typeface="+mn-cs"/>
              </a:defRPr>
            </a:lvl6pPr>
            <a:lvl7pPr marL="2743200" algn="l" defTabSz="914400" rtl="0" eaLnBrk="1" latinLnBrk="0" hangingPunct="1">
              <a:defRPr sz="1600" kern="1200">
                <a:solidFill>
                  <a:schemeClr val="tx1"/>
                </a:solidFill>
                <a:latin typeface="Verdana" pitchFamily="34" charset="0"/>
                <a:ea typeface="ＭＳ Ｐゴシック" pitchFamily="-80" charset="-128"/>
                <a:cs typeface="+mn-cs"/>
              </a:defRPr>
            </a:lvl7pPr>
            <a:lvl8pPr marL="3200400" algn="l" defTabSz="914400" rtl="0" eaLnBrk="1" latinLnBrk="0" hangingPunct="1">
              <a:defRPr sz="1600" kern="1200">
                <a:solidFill>
                  <a:schemeClr val="tx1"/>
                </a:solidFill>
                <a:latin typeface="Verdana" pitchFamily="34" charset="0"/>
                <a:ea typeface="ＭＳ Ｐゴシック" pitchFamily="-80" charset="-128"/>
                <a:cs typeface="+mn-cs"/>
              </a:defRPr>
            </a:lvl8pPr>
            <a:lvl9pPr marL="3657600" algn="l" defTabSz="914400" rtl="0" eaLnBrk="1" latinLnBrk="0" hangingPunct="1">
              <a:defRPr sz="1600" kern="1200">
                <a:solidFill>
                  <a:schemeClr val="tx1"/>
                </a:solidFill>
                <a:latin typeface="Verdana" pitchFamily="34" charset="0"/>
                <a:ea typeface="ＭＳ Ｐゴシック" pitchFamily="-80" charset="-128"/>
                <a:cs typeface="+mn-cs"/>
              </a:defRPr>
            </a:lvl9pPr>
          </a:lstStyle>
          <a:p>
            <a:endParaRPr lang="da-DK" sz="850" dirty="0"/>
          </a:p>
        </p:txBody>
      </p:sp>
      <p:sp>
        <p:nvSpPr>
          <p:cNvPr id="16" name="SD_Off_Workarea"/>
          <p:cNvSpPr>
            <a:spLocks noChangeArrowheads="1"/>
          </p:cNvSpPr>
          <p:nvPr userDrawn="1"/>
        </p:nvSpPr>
        <p:spPr bwMode="auto">
          <a:xfrm>
            <a:off x="989012" y="6477000"/>
            <a:ext cx="4231060" cy="304800"/>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txBody>
          <a:bodyPr lIns="0" tIns="0" rIns="0" bIns="0"/>
          <a:lstStyle/>
          <a:p>
            <a:pPr eaLnBrk="0" hangingPunct="0">
              <a:spcBef>
                <a:spcPct val="0"/>
              </a:spcBef>
            </a:pPr>
            <a:endParaRPr lang="da-DK" sz="850" b="1" dirty="0"/>
          </a:p>
        </p:txBody>
      </p:sp>
      <p:sp>
        <p:nvSpPr>
          <p:cNvPr id="10" name="TextBox 12"/>
          <p:cNvSpPr txBox="1"/>
          <p:nvPr userDrawn="1"/>
        </p:nvSpPr>
        <p:spPr>
          <a:xfrm>
            <a:off x="9379602" y="6244790"/>
            <a:ext cx="2309654" cy="600164"/>
          </a:xfrm>
          <a:prstGeom prst="rect">
            <a:avLst/>
          </a:prstGeom>
          <a:noFill/>
        </p:spPr>
        <p:txBody>
          <a:bodyPr wrap="square" rtlCol="0">
            <a:spAutoFit/>
          </a:bodyPr>
          <a:lstStyle/>
          <a:p>
            <a:pPr>
              <a:spcBef>
                <a:spcPts val="0"/>
              </a:spcBef>
            </a:pPr>
            <a:r>
              <a:rPr lang="da-DK" sz="1100" noProof="1" smtClean="0">
                <a:solidFill>
                  <a:schemeClr val="bg1"/>
                </a:solidFill>
              </a:rPr>
              <a:t>Add Presentation Title </a:t>
            </a:r>
            <a:br>
              <a:rPr lang="da-DK" sz="1100" noProof="1" smtClean="0">
                <a:solidFill>
                  <a:schemeClr val="bg1"/>
                </a:solidFill>
              </a:rPr>
            </a:br>
            <a:r>
              <a:rPr lang="da-DK" sz="1100" noProof="1" smtClean="0">
                <a:solidFill>
                  <a:schemeClr val="bg1"/>
                </a:solidFill>
              </a:rPr>
              <a:t>in Footer via ”Insert”; </a:t>
            </a:r>
            <a:br>
              <a:rPr lang="da-DK" sz="1100" noProof="1" smtClean="0">
                <a:solidFill>
                  <a:schemeClr val="bg1"/>
                </a:solidFill>
              </a:rPr>
            </a:br>
            <a:r>
              <a:rPr lang="da-DK" sz="1100" noProof="1" smtClean="0">
                <a:solidFill>
                  <a:schemeClr val="bg1"/>
                </a:solidFill>
              </a:rPr>
              <a:t>”Header &amp; Footer”</a:t>
            </a:r>
            <a:endParaRPr lang="da-DK" sz="1100" noProof="1">
              <a:solidFill>
                <a:schemeClr val="bg1"/>
              </a:solidFill>
            </a:endParaRPr>
          </a:p>
        </p:txBody>
      </p:sp>
      <p:cxnSp>
        <p:nvCxnSpPr>
          <p:cNvPr id="11" name="Straight Connector 13"/>
          <p:cNvCxnSpPr/>
          <p:nvPr userDrawn="1"/>
        </p:nvCxnSpPr>
        <p:spPr bwMode="auto">
          <a:xfrm>
            <a:off x="9204827" y="6597352"/>
            <a:ext cx="191975" cy="0"/>
          </a:xfrm>
          <a:prstGeom prst="line">
            <a:avLst/>
          </a:prstGeom>
          <a:solidFill>
            <a:schemeClr val="accent1"/>
          </a:solidFill>
          <a:ln w="19050" cap="flat" cmpd="sng" algn="ctr">
            <a:solidFill>
              <a:schemeClr val="bg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454702602"/>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Lst>
  <p:timing>
    <p:tnLst>
      <p:par>
        <p:cTn id="1" dur="indefinite" restart="never" nodeType="tmRoot"/>
      </p:par>
    </p:tnLst>
  </p:timing>
  <p:hf hdr="0" dt="0"/>
  <p:txStyles>
    <p:titleStyle>
      <a:lvl1pPr algn="l" rtl="0" eaLnBrk="1" fontAlgn="base" hangingPunct="1">
        <a:spcBef>
          <a:spcPct val="0"/>
        </a:spcBef>
        <a:spcAft>
          <a:spcPct val="0"/>
        </a:spcAft>
        <a:defRPr sz="2400" b="1">
          <a:solidFill>
            <a:schemeClr val="tx1"/>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p:titleStyle>
    <p:bodyStyle>
      <a:lvl1pPr marL="188913" indent="-188913" algn="l" rtl="0" eaLnBrk="1" fontAlgn="base" hangingPunct="1">
        <a:spcBef>
          <a:spcPct val="20000"/>
        </a:spcBef>
        <a:spcAft>
          <a:spcPct val="0"/>
        </a:spcAft>
        <a:buChar char="•"/>
        <a:defRPr sz="1600">
          <a:solidFill>
            <a:schemeClr val="tx1"/>
          </a:solidFill>
          <a:latin typeface="+mn-lt"/>
          <a:ea typeface="+mn-ea"/>
          <a:cs typeface="+mn-cs"/>
        </a:defRPr>
      </a:lvl1pPr>
      <a:lvl2pPr marL="574675" indent="-195263" algn="l" rtl="0" eaLnBrk="1" fontAlgn="base" hangingPunct="1">
        <a:spcBef>
          <a:spcPct val="20000"/>
        </a:spcBef>
        <a:spcAft>
          <a:spcPct val="0"/>
        </a:spcAft>
        <a:buChar char="–"/>
        <a:defRPr sz="1600">
          <a:solidFill>
            <a:schemeClr val="tx1"/>
          </a:solidFill>
          <a:latin typeface="+mn-lt"/>
          <a:ea typeface="+mn-ea"/>
        </a:defRPr>
      </a:lvl2pPr>
      <a:lvl3pPr marL="1279525" indent="-228600" algn="l" rtl="0" eaLnBrk="1" fontAlgn="base" hangingPunct="1">
        <a:spcBef>
          <a:spcPct val="20000"/>
        </a:spcBef>
        <a:spcAft>
          <a:spcPct val="0"/>
        </a:spcAft>
        <a:buChar char="•"/>
        <a:defRPr sz="1600">
          <a:solidFill>
            <a:schemeClr val="tx1"/>
          </a:solidFill>
          <a:latin typeface="+mn-lt"/>
          <a:ea typeface="+mn-ea"/>
        </a:defRPr>
      </a:lvl3pPr>
      <a:lvl4pPr marL="1698625" indent="-228600" algn="l" rtl="0" eaLnBrk="1" fontAlgn="base" hangingPunct="1">
        <a:spcBef>
          <a:spcPct val="20000"/>
        </a:spcBef>
        <a:spcAft>
          <a:spcPct val="0"/>
        </a:spcAft>
        <a:buChar char="–"/>
        <a:defRPr sz="1600">
          <a:solidFill>
            <a:schemeClr val="tx1"/>
          </a:solidFill>
          <a:latin typeface="+mn-lt"/>
          <a:ea typeface="+mn-ea"/>
        </a:defRPr>
      </a:lvl4pPr>
      <a:lvl5pPr marL="2117725" indent="-228600" algn="l" rtl="0" eaLnBrk="1" fontAlgn="base" hangingPunct="1">
        <a:spcBef>
          <a:spcPct val="20000"/>
        </a:spcBef>
        <a:spcAft>
          <a:spcPct val="0"/>
        </a:spcAft>
        <a:buChar char="»"/>
        <a:defRPr sz="1600">
          <a:solidFill>
            <a:schemeClr val="tx1"/>
          </a:solidFill>
          <a:latin typeface="+mn-lt"/>
          <a:ea typeface="+mn-ea"/>
        </a:defRPr>
      </a:lvl5pPr>
      <a:lvl6pPr marL="2574925" indent="-228600" algn="l" rtl="0" eaLnBrk="1" fontAlgn="base" hangingPunct="1">
        <a:spcBef>
          <a:spcPct val="20000"/>
        </a:spcBef>
        <a:spcAft>
          <a:spcPct val="0"/>
        </a:spcAft>
        <a:buChar char="»"/>
        <a:defRPr sz="1600">
          <a:solidFill>
            <a:schemeClr val="tx1"/>
          </a:solidFill>
          <a:latin typeface="+mn-lt"/>
          <a:ea typeface="+mn-ea"/>
        </a:defRPr>
      </a:lvl6pPr>
      <a:lvl7pPr marL="3032125" indent="-228600" algn="l" rtl="0" eaLnBrk="1" fontAlgn="base" hangingPunct="1">
        <a:spcBef>
          <a:spcPct val="20000"/>
        </a:spcBef>
        <a:spcAft>
          <a:spcPct val="0"/>
        </a:spcAft>
        <a:buChar char="»"/>
        <a:defRPr sz="1600">
          <a:solidFill>
            <a:schemeClr val="tx1"/>
          </a:solidFill>
          <a:latin typeface="+mn-lt"/>
          <a:ea typeface="+mn-ea"/>
        </a:defRPr>
      </a:lvl7pPr>
      <a:lvl8pPr marL="3489325" indent="-228600" algn="l" rtl="0" eaLnBrk="1" fontAlgn="base" hangingPunct="1">
        <a:spcBef>
          <a:spcPct val="20000"/>
        </a:spcBef>
        <a:spcAft>
          <a:spcPct val="0"/>
        </a:spcAft>
        <a:buChar char="»"/>
        <a:defRPr sz="1600">
          <a:solidFill>
            <a:schemeClr val="tx1"/>
          </a:solidFill>
          <a:latin typeface="+mn-lt"/>
          <a:ea typeface="+mn-ea"/>
        </a:defRPr>
      </a:lvl8pPr>
      <a:lvl9pPr marL="3946525" indent="-228600" algn="l" rtl="0" eaLnBrk="1" fontAlgn="base" hangingPunct="1">
        <a:spcBef>
          <a:spcPct val="20000"/>
        </a:spcBef>
        <a:spcAft>
          <a:spcPct val="0"/>
        </a:spcAft>
        <a:buChar char="»"/>
        <a:defRPr sz="1600">
          <a:solidFill>
            <a:schemeClr val="tx1"/>
          </a:solidFill>
          <a:latin typeface="+mn-lt"/>
          <a:ea typeface="+mn-ea"/>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1.xml"/><Relationship Id="rId1" Type="http://schemas.openxmlformats.org/officeDocument/2006/relationships/slideLayout" Target="../slideLayouts/slideLayout5.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5.xml"/><Relationship Id="rId4" Type="http://schemas.openxmlformats.org/officeDocument/2006/relationships/image" Target="../media/image15.png"/></Relationships>
</file>

<file path=ppt/slides/_rels/slide14.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5.xml"/><Relationship Id="rId4" Type="http://schemas.openxmlformats.org/officeDocument/2006/relationships/image" Target="../media/image19.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image" Target="../media/image20.emf"/><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21.emf"/></Relationships>
</file>

<file path=ppt/slides/_rels/slide17.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75783" y="1556792"/>
            <a:ext cx="7630616" cy="1512167"/>
          </a:xfrm>
        </p:spPr>
        <p:txBody>
          <a:bodyPr/>
          <a:lstStyle/>
          <a:p>
            <a:r>
              <a:rPr lang="en-GB" sz="3200" b="1" dirty="0" smtClean="0">
                <a:solidFill>
                  <a:schemeClr val="tx2"/>
                </a:solidFill>
              </a:rPr>
              <a:t>The model </a:t>
            </a:r>
            <a:r>
              <a:rPr lang="en-GB" sz="3200" dirty="0" smtClean="0">
                <a:solidFill>
                  <a:schemeClr val="tx2"/>
                </a:solidFill>
              </a:rPr>
              <a:t>c</a:t>
            </a:r>
            <a:r>
              <a:rPr lang="en-GB" sz="3200" b="1" dirty="0" smtClean="0">
                <a:solidFill>
                  <a:schemeClr val="tx2"/>
                </a:solidFill>
              </a:rPr>
              <a:t>hain and the full scale horizontal wind spectrum </a:t>
            </a:r>
            <a:br>
              <a:rPr lang="en-GB" sz="3200" b="1" dirty="0" smtClean="0">
                <a:solidFill>
                  <a:schemeClr val="tx2"/>
                </a:solidFill>
              </a:rPr>
            </a:br>
            <a:r>
              <a:rPr lang="en-GB" sz="3200" b="1" dirty="0" smtClean="0">
                <a:solidFill>
                  <a:schemeClr val="tx2"/>
                </a:solidFill>
              </a:rPr>
              <a:t>of the boundary layer wind</a:t>
            </a:r>
            <a:r>
              <a:rPr lang="en-GB" sz="2400" b="1" dirty="0" smtClean="0">
                <a:solidFill>
                  <a:schemeClr val="tx2"/>
                </a:solidFill>
              </a:rPr>
              <a:t/>
            </a:r>
            <a:br>
              <a:rPr lang="en-GB" sz="2400" b="1" dirty="0" smtClean="0">
                <a:solidFill>
                  <a:schemeClr val="tx2"/>
                </a:solidFill>
              </a:rPr>
            </a:br>
            <a:r>
              <a:rPr lang="en-GB" sz="2400" b="1" dirty="0" smtClean="0">
                <a:solidFill>
                  <a:schemeClr val="tx2"/>
                </a:solidFill>
              </a:rPr>
              <a:t/>
            </a:r>
            <a:br>
              <a:rPr lang="en-GB" sz="2400" b="1" dirty="0" smtClean="0">
                <a:solidFill>
                  <a:schemeClr val="tx2"/>
                </a:solidFill>
              </a:rPr>
            </a:br>
            <a:r>
              <a:rPr lang="en-GB" sz="2000" dirty="0" smtClean="0">
                <a:solidFill>
                  <a:schemeClr val="tx2"/>
                </a:solidFill>
              </a:rPr>
              <a:t>EL </a:t>
            </a:r>
            <a:r>
              <a:rPr lang="en-GB" sz="2000" dirty="0">
                <a:solidFill>
                  <a:schemeClr val="tx2"/>
                </a:solidFill>
              </a:rPr>
              <a:t>Petersen, </a:t>
            </a:r>
            <a:r>
              <a:rPr lang="en-GB" sz="2000" dirty="0" smtClean="0">
                <a:solidFill>
                  <a:schemeClr val="tx2"/>
                </a:solidFill>
              </a:rPr>
              <a:t>XG Larsén, SE Larsen</a:t>
            </a:r>
            <a:br>
              <a:rPr lang="en-GB" sz="2000" dirty="0" smtClean="0">
                <a:solidFill>
                  <a:schemeClr val="tx2"/>
                </a:solidFill>
              </a:rPr>
            </a:br>
            <a:r>
              <a:rPr lang="en-GB" sz="2000" dirty="0" smtClean="0">
                <a:solidFill>
                  <a:schemeClr val="tx2"/>
                </a:solidFill>
              </a:rPr>
              <a:t/>
            </a:r>
            <a:br>
              <a:rPr lang="en-GB" sz="2000" dirty="0" smtClean="0">
                <a:solidFill>
                  <a:schemeClr val="tx2"/>
                </a:solidFill>
              </a:rPr>
            </a:br>
            <a:r>
              <a:rPr lang="en-GB" sz="2000" dirty="0" smtClean="0">
                <a:solidFill>
                  <a:schemeClr val="tx2"/>
                </a:solidFill>
              </a:rPr>
              <a:t>DTU Wind Energy, Risø</a:t>
            </a:r>
            <a:r>
              <a:rPr lang="en-GB" sz="2000" dirty="0">
                <a:solidFill>
                  <a:schemeClr val="tx2"/>
                </a:solidFill>
              </a:rPr>
              <a:t> </a:t>
            </a:r>
            <a:r>
              <a:rPr lang="en-GB" sz="2000" dirty="0" smtClean="0">
                <a:solidFill>
                  <a:schemeClr val="tx2"/>
                </a:solidFill>
              </a:rPr>
              <a:t>Campus</a:t>
            </a:r>
            <a:br>
              <a:rPr lang="en-GB" sz="2000" dirty="0" smtClean="0">
                <a:solidFill>
                  <a:schemeClr val="tx2"/>
                </a:solidFill>
              </a:rPr>
            </a:br>
            <a:endParaRPr lang="en-GB" sz="2000" dirty="0"/>
          </a:p>
        </p:txBody>
      </p:sp>
      <p:sp>
        <p:nvSpPr>
          <p:cNvPr id="3" name="Subtitle 2"/>
          <p:cNvSpPr>
            <a:spLocks noGrp="1"/>
          </p:cNvSpPr>
          <p:nvPr>
            <p:ph type="subTitle" idx="1"/>
          </p:nvPr>
        </p:nvSpPr>
        <p:spPr>
          <a:xfrm>
            <a:off x="475783" y="3068960"/>
            <a:ext cx="8056657" cy="1421262"/>
          </a:xfrm>
        </p:spPr>
        <p:txBody>
          <a:bodyPr/>
          <a:lstStyle/>
          <a:p>
            <a:pPr algn="l"/>
            <a:r>
              <a:rPr lang="en-US" sz="1800" dirty="0"/>
              <a:t>Extensive mean meteorological data and high frequency sonic data </a:t>
            </a:r>
            <a:r>
              <a:rPr lang="en-US" sz="1800" dirty="0" smtClean="0"/>
              <a:t>from 3 </a:t>
            </a:r>
            <a:r>
              <a:rPr lang="en-US" sz="1800" dirty="0"/>
              <a:t>sites, </a:t>
            </a:r>
            <a:r>
              <a:rPr lang="en-US" sz="1800" dirty="0" smtClean="0"/>
              <a:t>two </a:t>
            </a:r>
            <a:r>
              <a:rPr lang="en-US" sz="1800" dirty="0"/>
              <a:t>coastal onshore and one offshore, have been used </a:t>
            </a:r>
            <a:r>
              <a:rPr lang="en-US" sz="1800" dirty="0" smtClean="0"/>
              <a:t>to  </a:t>
            </a:r>
            <a:r>
              <a:rPr lang="en-US" sz="1800" dirty="0"/>
              <a:t>study the full scale spectrum of the boundary layer wind, over frequencies </a:t>
            </a:r>
            <a:r>
              <a:rPr lang="en-US" sz="1800" dirty="0" smtClean="0"/>
              <a:t>from </a:t>
            </a:r>
            <a:r>
              <a:rPr lang="en-US" sz="1800" b="1" dirty="0"/>
              <a:t>1 </a:t>
            </a:r>
            <a:r>
              <a:rPr lang="en-US" sz="1800" b="1" dirty="0" smtClean="0"/>
              <a:t>year-¹ </a:t>
            </a:r>
            <a:r>
              <a:rPr lang="en-US" sz="1800" dirty="0"/>
              <a:t>to </a:t>
            </a:r>
            <a:r>
              <a:rPr lang="en-US" sz="1800" b="1" dirty="0"/>
              <a:t>10 </a:t>
            </a:r>
            <a:r>
              <a:rPr lang="en-US" sz="1800" b="1" dirty="0" smtClean="0"/>
              <a:t>Hz </a:t>
            </a:r>
            <a:r>
              <a:rPr lang="en-US" sz="1800" dirty="0" smtClean="0"/>
              <a:t>and heights from </a:t>
            </a:r>
            <a:r>
              <a:rPr lang="en-US" sz="1800" b="1" dirty="0" smtClean="0"/>
              <a:t>10m to 241m </a:t>
            </a:r>
            <a:endParaRPr lang="en-US" sz="1800" b="1" dirty="0"/>
          </a:p>
          <a:p>
            <a:pPr algn="l"/>
            <a:r>
              <a:rPr lang="en-GB" sz="2400" dirty="0" smtClean="0">
                <a:solidFill>
                  <a:schemeClr val="tx2"/>
                </a:solidFill>
              </a:rPr>
              <a:t/>
            </a:r>
            <a:br>
              <a:rPr lang="en-GB" sz="2400" dirty="0" smtClean="0">
                <a:solidFill>
                  <a:schemeClr val="tx2"/>
                </a:solidFill>
              </a:rPr>
            </a:br>
            <a:endParaRPr lang="en-GB" sz="2400" dirty="0"/>
          </a:p>
        </p:txBody>
      </p:sp>
      <p:pic>
        <p:nvPicPr>
          <p:cNvPr id="4" name="Content Placeholder 4"/>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475783" y="4293096"/>
            <a:ext cx="4038600" cy="2214442"/>
          </a:xfrm>
          <a:prstGeom prst="rect">
            <a:avLst/>
          </a:prstGeom>
          <a:noFill/>
          <a:ln w="9525">
            <a:noFill/>
            <a:miter lim="800000"/>
            <a:headEnd/>
            <a:tailEnd/>
          </a:ln>
          <a:effectLst/>
        </p:spPr>
      </p:pic>
      <p:pic>
        <p:nvPicPr>
          <p:cNvPr id="5" name="Content Placeholder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004048" y="4311994"/>
            <a:ext cx="3528392" cy="2232248"/>
          </a:xfrm>
          <a:prstGeom prst="rect">
            <a:avLst/>
          </a:prstGeom>
        </p:spPr>
      </p:pic>
    </p:spTree>
    <p:extLst>
      <p:ext uri="{BB962C8B-B14F-4D97-AF65-F5344CB8AC3E}">
        <p14:creationId xmlns:p14="http://schemas.microsoft.com/office/powerpoint/2010/main" val="409669025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10</a:t>
            </a:fld>
            <a:endParaRPr lang="da-DK" dirty="0"/>
          </a:p>
        </p:txBody>
      </p:sp>
      <p:sp>
        <p:nvSpPr>
          <p:cNvPr id="5" name="TextBox 4"/>
          <p:cNvSpPr txBox="1"/>
          <p:nvPr/>
        </p:nvSpPr>
        <p:spPr>
          <a:xfrm>
            <a:off x="611561" y="2996952"/>
            <a:ext cx="2376264" cy="646331"/>
          </a:xfrm>
          <a:prstGeom prst="rect">
            <a:avLst/>
          </a:prstGeom>
          <a:noFill/>
        </p:spPr>
        <p:txBody>
          <a:bodyPr wrap="square" rtlCol="0">
            <a:spAutoFit/>
          </a:bodyPr>
          <a:lstStyle/>
          <a:p>
            <a:r>
              <a:rPr lang="en-GB" sz="3600" i="1" dirty="0" smtClean="0">
                <a:latin typeface="Times New Roman" panose="02020603050405020304" pitchFamily="18" charset="0"/>
                <a:cs typeface="Times New Roman" panose="02020603050405020304" pitchFamily="18" charset="0"/>
              </a:rPr>
              <a:t>f S</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f</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 </a:t>
            </a:r>
            <a:r>
              <a:rPr lang="en-GB" sz="3600" dirty="0" smtClean="0">
                <a:latin typeface="Times New Roman" panose="02020603050405020304" pitchFamily="18" charset="0"/>
                <a:cs typeface="Times New Roman" panose="02020603050405020304" pitchFamily="18" charset="0"/>
              </a:rPr>
              <a:t>m</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s</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 </a:t>
            </a:r>
            <a:endParaRPr lang="en-GB" sz="3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563889" y="6218148"/>
            <a:ext cx="792205" cy="523220"/>
          </a:xfrm>
          <a:prstGeom prst="rect">
            <a:avLst/>
          </a:prstGeom>
          <a:noFill/>
        </p:spPr>
        <p:txBody>
          <a:bodyPr wrap="none" rtlCol="0">
            <a:spAutoFit/>
          </a:bodyPr>
          <a:lstStyle/>
          <a:p>
            <a:r>
              <a:rPr lang="en-GB" sz="2800" i="1" dirty="0" smtClean="0">
                <a:latin typeface="Times New Roman" panose="02020603050405020304" pitchFamily="18" charset="0"/>
                <a:cs typeface="Times New Roman" panose="02020603050405020304" pitchFamily="18" charset="0"/>
              </a:rPr>
              <a:t>f</a:t>
            </a:r>
            <a:r>
              <a:rPr lang="en-GB" sz="2800" dirty="0" smtClean="0">
                <a:latin typeface="Times New Roman" panose="02020603050405020304" pitchFamily="18" charset="0"/>
                <a:cs typeface="Times New Roman" panose="02020603050405020304" pitchFamily="18" charset="0"/>
              </a:rPr>
              <a:t> Hz</a:t>
            </a:r>
            <a:endParaRPr lang="en-GB" sz="28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0" y="260648"/>
            <a:ext cx="2553904" cy="707886"/>
          </a:xfrm>
          <a:prstGeom prst="rect">
            <a:avLst/>
          </a:prstGeom>
          <a:noFill/>
        </p:spPr>
        <p:txBody>
          <a:bodyPr wrap="none" rtlCol="0">
            <a:spAutoFit/>
          </a:bodyPr>
          <a:lstStyle/>
          <a:p>
            <a:r>
              <a:rPr lang="en-GB" sz="4000" b="1" dirty="0" smtClean="0">
                <a:solidFill>
                  <a:srgbClr val="002060"/>
                </a:solidFill>
              </a:rPr>
              <a:t>Høvsøre</a:t>
            </a:r>
            <a:endParaRPr lang="en-GB" sz="4000" b="1" dirty="0">
              <a:solidFill>
                <a:srgbClr val="002060"/>
              </a:solidFill>
            </a:endParaRPr>
          </a:p>
        </p:txBody>
      </p:sp>
      <p:sp>
        <p:nvSpPr>
          <p:cNvPr id="4" name="TextBox 3"/>
          <p:cNvSpPr txBox="1"/>
          <p:nvPr/>
        </p:nvSpPr>
        <p:spPr>
          <a:xfrm>
            <a:off x="5076056" y="5445224"/>
            <a:ext cx="3816424" cy="646331"/>
          </a:xfrm>
          <a:prstGeom prst="rect">
            <a:avLst/>
          </a:prstGeom>
          <a:noFill/>
        </p:spPr>
        <p:txBody>
          <a:bodyPr wrap="square" rtlCol="0">
            <a:spAutoFit/>
          </a:bodyPr>
          <a:lstStyle/>
          <a:p>
            <a:r>
              <a:rPr lang="en-GB" sz="1200" dirty="0" smtClean="0"/>
              <a:t>Spectra of wind speed at 3 heights at Høvsøre, from 1 year 10-min mean values and from day-long 20 HZ time series</a:t>
            </a:r>
            <a:endParaRPr lang="en-GB" sz="1200" dirty="0"/>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51720" y="896522"/>
            <a:ext cx="6646751" cy="57008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3851920" y="2708920"/>
            <a:ext cx="1116011" cy="523220"/>
          </a:xfrm>
          <a:prstGeom prst="rect">
            <a:avLst/>
          </a:prstGeom>
          <a:noFill/>
        </p:spPr>
        <p:txBody>
          <a:bodyPr wrap="none" rtlCol="0">
            <a:spAutoFit/>
          </a:bodyPr>
          <a:lstStyle/>
          <a:p>
            <a:r>
              <a:rPr lang="en-GB" sz="2800" dirty="0" smtClean="0"/>
              <a:t>10 m</a:t>
            </a:r>
            <a:endParaRPr lang="en-GB" sz="2800" dirty="0"/>
          </a:p>
        </p:txBody>
      </p:sp>
      <p:sp>
        <p:nvSpPr>
          <p:cNvPr id="17" name="TextBox 16"/>
          <p:cNvSpPr txBox="1"/>
          <p:nvPr/>
        </p:nvSpPr>
        <p:spPr>
          <a:xfrm>
            <a:off x="3851920" y="5394702"/>
            <a:ext cx="1343638" cy="523220"/>
          </a:xfrm>
          <a:prstGeom prst="rect">
            <a:avLst/>
          </a:prstGeom>
          <a:noFill/>
        </p:spPr>
        <p:txBody>
          <a:bodyPr wrap="none" rtlCol="0">
            <a:spAutoFit/>
          </a:bodyPr>
          <a:lstStyle/>
          <a:p>
            <a:r>
              <a:rPr lang="en-GB" sz="2800" dirty="0" smtClean="0"/>
              <a:t>100 m</a:t>
            </a:r>
            <a:endParaRPr lang="en-GB" sz="2800" dirty="0"/>
          </a:p>
        </p:txBody>
      </p:sp>
      <p:sp>
        <p:nvSpPr>
          <p:cNvPr id="18" name="TextBox 17"/>
          <p:cNvSpPr txBox="1"/>
          <p:nvPr/>
        </p:nvSpPr>
        <p:spPr>
          <a:xfrm>
            <a:off x="6663449" y="2730406"/>
            <a:ext cx="1116011" cy="523220"/>
          </a:xfrm>
          <a:prstGeom prst="rect">
            <a:avLst/>
          </a:prstGeom>
          <a:noFill/>
        </p:spPr>
        <p:txBody>
          <a:bodyPr wrap="none" rtlCol="0">
            <a:spAutoFit/>
          </a:bodyPr>
          <a:lstStyle/>
          <a:p>
            <a:r>
              <a:rPr lang="en-GB" sz="2800" dirty="0"/>
              <a:t>8</a:t>
            </a:r>
            <a:r>
              <a:rPr lang="en-GB" sz="2800" dirty="0" smtClean="0"/>
              <a:t>0 m</a:t>
            </a:r>
            <a:endParaRPr lang="en-GB" sz="2800" dirty="0"/>
          </a:p>
        </p:txBody>
      </p:sp>
    </p:spTree>
    <p:extLst>
      <p:ext uri="{BB962C8B-B14F-4D97-AF65-F5344CB8AC3E}">
        <p14:creationId xmlns:p14="http://schemas.microsoft.com/office/powerpoint/2010/main" val="163039870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95736" y="332656"/>
            <a:ext cx="5663712" cy="66247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11</a:t>
            </a:fld>
            <a:endParaRPr lang="da-DK" dirty="0"/>
          </a:p>
        </p:txBody>
      </p:sp>
      <p:sp>
        <p:nvSpPr>
          <p:cNvPr id="5" name="TextBox 4"/>
          <p:cNvSpPr txBox="1"/>
          <p:nvPr/>
        </p:nvSpPr>
        <p:spPr>
          <a:xfrm>
            <a:off x="611561" y="2996952"/>
            <a:ext cx="2376264" cy="646331"/>
          </a:xfrm>
          <a:prstGeom prst="rect">
            <a:avLst/>
          </a:prstGeom>
          <a:noFill/>
        </p:spPr>
        <p:txBody>
          <a:bodyPr wrap="square" rtlCol="0">
            <a:spAutoFit/>
          </a:bodyPr>
          <a:lstStyle/>
          <a:p>
            <a:r>
              <a:rPr lang="en-GB" sz="3600" i="1" dirty="0" smtClean="0">
                <a:latin typeface="Times New Roman" panose="02020603050405020304" pitchFamily="18" charset="0"/>
                <a:cs typeface="Times New Roman" panose="02020603050405020304" pitchFamily="18" charset="0"/>
              </a:rPr>
              <a:t>f S</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f</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 </a:t>
            </a:r>
            <a:r>
              <a:rPr lang="en-GB" sz="3600" dirty="0" smtClean="0">
                <a:latin typeface="Times New Roman" panose="02020603050405020304" pitchFamily="18" charset="0"/>
                <a:cs typeface="Times New Roman" panose="02020603050405020304" pitchFamily="18" charset="0"/>
              </a:rPr>
              <a:t>m</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s</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 </a:t>
            </a:r>
            <a:endParaRPr lang="en-GB" sz="3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563889" y="6218148"/>
            <a:ext cx="792205" cy="523220"/>
          </a:xfrm>
          <a:prstGeom prst="rect">
            <a:avLst/>
          </a:prstGeom>
          <a:noFill/>
        </p:spPr>
        <p:txBody>
          <a:bodyPr wrap="none" rtlCol="0">
            <a:spAutoFit/>
          </a:bodyPr>
          <a:lstStyle/>
          <a:p>
            <a:r>
              <a:rPr lang="en-GB" sz="2800" i="1" dirty="0" smtClean="0">
                <a:latin typeface="Times New Roman" panose="02020603050405020304" pitchFamily="18" charset="0"/>
                <a:cs typeface="Times New Roman" panose="02020603050405020304" pitchFamily="18" charset="0"/>
              </a:rPr>
              <a:t>f</a:t>
            </a:r>
            <a:r>
              <a:rPr lang="en-GB" sz="2800" dirty="0" smtClean="0">
                <a:latin typeface="Times New Roman" panose="02020603050405020304" pitchFamily="18" charset="0"/>
                <a:cs typeface="Times New Roman" panose="02020603050405020304" pitchFamily="18" charset="0"/>
              </a:rPr>
              <a:t> Hz</a:t>
            </a:r>
            <a:endParaRPr lang="en-GB" sz="2800" dirty="0">
              <a:latin typeface="Times New Roman" panose="02020603050405020304" pitchFamily="18" charset="0"/>
              <a:cs typeface="Times New Roman" panose="02020603050405020304" pitchFamily="18" charset="0"/>
            </a:endParaRPr>
          </a:p>
        </p:txBody>
      </p:sp>
      <p:sp>
        <p:nvSpPr>
          <p:cNvPr id="7" name="TextBox 6"/>
          <p:cNvSpPr txBox="1"/>
          <p:nvPr/>
        </p:nvSpPr>
        <p:spPr>
          <a:xfrm>
            <a:off x="3113284" y="1667820"/>
            <a:ext cx="1180131" cy="461665"/>
          </a:xfrm>
          <a:prstGeom prst="rect">
            <a:avLst/>
          </a:prstGeom>
          <a:noFill/>
        </p:spPr>
        <p:txBody>
          <a:bodyPr wrap="none" rtlCol="0">
            <a:spAutoFit/>
          </a:bodyPr>
          <a:lstStyle/>
          <a:p>
            <a:r>
              <a:rPr lang="en-GB" sz="2400" dirty="0" smtClean="0"/>
              <a:t>241 m</a:t>
            </a:r>
            <a:endParaRPr lang="en-GB" sz="2400" dirty="0"/>
          </a:p>
        </p:txBody>
      </p:sp>
      <p:sp>
        <p:nvSpPr>
          <p:cNvPr id="9" name="TextBox 8"/>
          <p:cNvSpPr txBox="1"/>
          <p:nvPr/>
        </p:nvSpPr>
        <p:spPr>
          <a:xfrm>
            <a:off x="5597502" y="1700808"/>
            <a:ext cx="1180131" cy="461665"/>
          </a:xfrm>
          <a:prstGeom prst="rect">
            <a:avLst/>
          </a:prstGeom>
          <a:noFill/>
        </p:spPr>
        <p:txBody>
          <a:bodyPr wrap="none" rtlCol="0">
            <a:spAutoFit/>
          </a:bodyPr>
          <a:lstStyle/>
          <a:p>
            <a:r>
              <a:rPr lang="en-GB" sz="2400" dirty="0" smtClean="0"/>
              <a:t>175 m</a:t>
            </a:r>
            <a:endParaRPr lang="en-GB" sz="2400" dirty="0"/>
          </a:p>
        </p:txBody>
      </p:sp>
      <p:sp>
        <p:nvSpPr>
          <p:cNvPr id="10" name="TextBox 9"/>
          <p:cNvSpPr txBox="1"/>
          <p:nvPr/>
        </p:nvSpPr>
        <p:spPr>
          <a:xfrm>
            <a:off x="3077222" y="3666510"/>
            <a:ext cx="1180131" cy="461665"/>
          </a:xfrm>
          <a:prstGeom prst="rect">
            <a:avLst/>
          </a:prstGeom>
          <a:noFill/>
        </p:spPr>
        <p:txBody>
          <a:bodyPr wrap="none" rtlCol="0">
            <a:spAutoFit/>
          </a:bodyPr>
          <a:lstStyle/>
          <a:p>
            <a:r>
              <a:rPr lang="en-GB" sz="2400" dirty="0" smtClean="0"/>
              <a:t>103 m</a:t>
            </a:r>
            <a:endParaRPr lang="en-GB" sz="2400" dirty="0"/>
          </a:p>
        </p:txBody>
      </p:sp>
      <p:sp>
        <p:nvSpPr>
          <p:cNvPr id="11" name="TextBox 10"/>
          <p:cNvSpPr txBox="1"/>
          <p:nvPr/>
        </p:nvSpPr>
        <p:spPr>
          <a:xfrm>
            <a:off x="5597502" y="3666510"/>
            <a:ext cx="984565" cy="461665"/>
          </a:xfrm>
          <a:prstGeom prst="rect">
            <a:avLst/>
          </a:prstGeom>
          <a:noFill/>
        </p:spPr>
        <p:txBody>
          <a:bodyPr wrap="none" rtlCol="0">
            <a:spAutoFit/>
          </a:bodyPr>
          <a:lstStyle/>
          <a:p>
            <a:r>
              <a:rPr lang="en-GB" sz="2400" dirty="0" smtClean="0"/>
              <a:t>37 m</a:t>
            </a:r>
            <a:endParaRPr lang="en-GB" sz="2400" dirty="0"/>
          </a:p>
        </p:txBody>
      </p:sp>
      <p:sp>
        <p:nvSpPr>
          <p:cNvPr id="12" name="TextBox 11"/>
          <p:cNvSpPr txBox="1"/>
          <p:nvPr/>
        </p:nvSpPr>
        <p:spPr>
          <a:xfrm>
            <a:off x="3077222" y="5610726"/>
            <a:ext cx="788999" cy="461665"/>
          </a:xfrm>
          <a:prstGeom prst="rect">
            <a:avLst/>
          </a:prstGeom>
          <a:noFill/>
        </p:spPr>
        <p:txBody>
          <a:bodyPr wrap="none" rtlCol="0">
            <a:spAutoFit/>
          </a:bodyPr>
          <a:lstStyle/>
          <a:p>
            <a:r>
              <a:rPr lang="en-GB" sz="2400" dirty="0"/>
              <a:t>7</a:t>
            </a:r>
            <a:r>
              <a:rPr lang="en-GB" sz="2400" dirty="0" smtClean="0"/>
              <a:t> m</a:t>
            </a:r>
            <a:endParaRPr lang="en-GB" sz="2400" dirty="0"/>
          </a:p>
        </p:txBody>
      </p:sp>
      <p:sp>
        <p:nvSpPr>
          <p:cNvPr id="8" name="TextBox 7"/>
          <p:cNvSpPr txBox="1"/>
          <p:nvPr/>
        </p:nvSpPr>
        <p:spPr>
          <a:xfrm>
            <a:off x="0" y="260648"/>
            <a:ext cx="2464136" cy="707886"/>
          </a:xfrm>
          <a:prstGeom prst="rect">
            <a:avLst/>
          </a:prstGeom>
          <a:noFill/>
        </p:spPr>
        <p:txBody>
          <a:bodyPr wrap="none" rtlCol="0">
            <a:spAutoFit/>
          </a:bodyPr>
          <a:lstStyle/>
          <a:p>
            <a:r>
              <a:rPr lang="en-GB" sz="4000" b="1" dirty="0" smtClean="0">
                <a:solidFill>
                  <a:srgbClr val="002060"/>
                </a:solidFill>
              </a:rPr>
              <a:t>Østerild</a:t>
            </a:r>
            <a:endParaRPr lang="en-GB" sz="4000" b="1" dirty="0">
              <a:solidFill>
                <a:srgbClr val="002060"/>
              </a:solidFill>
            </a:endParaRPr>
          </a:p>
        </p:txBody>
      </p:sp>
      <p:sp>
        <p:nvSpPr>
          <p:cNvPr id="4" name="TextBox 3"/>
          <p:cNvSpPr txBox="1"/>
          <p:nvPr/>
        </p:nvSpPr>
        <p:spPr>
          <a:xfrm>
            <a:off x="5076056" y="5445224"/>
            <a:ext cx="3816424" cy="646331"/>
          </a:xfrm>
          <a:prstGeom prst="rect">
            <a:avLst/>
          </a:prstGeom>
          <a:noFill/>
        </p:spPr>
        <p:txBody>
          <a:bodyPr wrap="square" rtlCol="0">
            <a:spAutoFit/>
          </a:bodyPr>
          <a:lstStyle/>
          <a:p>
            <a:r>
              <a:rPr lang="en-GB" sz="1200" dirty="0" smtClean="0"/>
              <a:t>Spectra of wind speed at 5 heights at Østerild, from 1 year 10-min mean values and from day-long 20 HZ time series</a:t>
            </a:r>
            <a:endParaRPr lang="en-GB" sz="1200" dirty="0"/>
          </a:p>
        </p:txBody>
      </p:sp>
    </p:spTree>
    <p:extLst>
      <p:ext uri="{BB962C8B-B14F-4D97-AF65-F5344CB8AC3E}">
        <p14:creationId xmlns:p14="http://schemas.microsoft.com/office/powerpoint/2010/main" val="215702505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1691680" y="1697114"/>
            <a:ext cx="4824536" cy="3892126"/>
          </a:xfrm>
          <a:prstGeom prst="rect">
            <a:avLst/>
          </a:prstGeom>
          <a:noFill/>
          <a:ln w="9525">
            <a:noFill/>
            <a:miter lim="800000"/>
            <a:headEnd/>
            <a:tailEnd/>
          </a:ln>
        </p:spPr>
      </p:pic>
      <p:sp>
        <p:nvSpPr>
          <p:cNvPr id="3" name="TextBox 2"/>
          <p:cNvSpPr txBox="1"/>
          <p:nvPr/>
        </p:nvSpPr>
        <p:spPr>
          <a:xfrm>
            <a:off x="0" y="5541039"/>
            <a:ext cx="9144000" cy="1200329"/>
          </a:xfrm>
          <a:prstGeom prst="rect">
            <a:avLst/>
          </a:prstGeom>
          <a:noFill/>
        </p:spPr>
        <p:txBody>
          <a:bodyPr wrap="square" rtlCol="0">
            <a:spAutoFit/>
          </a:bodyPr>
          <a:lstStyle/>
          <a:p>
            <a:r>
              <a:rPr lang="en-GB" sz="2400" dirty="0" smtClean="0"/>
              <a:t>Total horizontal wind spectrum at 10 m, composed by the extrapolation of the low frequency  form and a Kaimal- shape fitted to the peak for the ABL spectrum.</a:t>
            </a:r>
            <a:endParaRPr lang="en-GB" sz="2400" dirty="0"/>
          </a:p>
        </p:txBody>
      </p:sp>
      <p:sp>
        <p:nvSpPr>
          <p:cNvPr id="5" name="TextBox 4"/>
          <p:cNvSpPr txBox="1"/>
          <p:nvPr/>
        </p:nvSpPr>
        <p:spPr>
          <a:xfrm>
            <a:off x="755576" y="962725"/>
            <a:ext cx="8136904" cy="954107"/>
          </a:xfrm>
          <a:prstGeom prst="rect">
            <a:avLst/>
          </a:prstGeom>
          <a:noFill/>
        </p:spPr>
        <p:txBody>
          <a:bodyPr wrap="square" rtlCol="0">
            <a:spAutoFit/>
          </a:bodyPr>
          <a:lstStyle/>
          <a:p>
            <a:r>
              <a:rPr lang="en-GB" sz="2800" b="1" dirty="0" smtClean="0"/>
              <a:t>Simple Genesis model for Total  Wind Spectrum in Gap region, z=10m</a:t>
            </a:r>
            <a:endParaRPr lang="en-GB" sz="2800" b="1" dirty="0"/>
          </a:p>
        </p:txBody>
      </p:sp>
      <p:sp>
        <p:nvSpPr>
          <p:cNvPr id="6" name="TextBox 5"/>
          <p:cNvSpPr txBox="1"/>
          <p:nvPr/>
        </p:nvSpPr>
        <p:spPr>
          <a:xfrm>
            <a:off x="0" y="260648"/>
            <a:ext cx="2553904" cy="707886"/>
          </a:xfrm>
          <a:prstGeom prst="rect">
            <a:avLst/>
          </a:prstGeom>
          <a:noFill/>
        </p:spPr>
        <p:txBody>
          <a:bodyPr wrap="none" rtlCol="0">
            <a:spAutoFit/>
          </a:bodyPr>
          <a:lstStyle/>
          <a:p>
            <a:r>
              <a:rPr lang="en-GB" sz="4000" b="1" dirty="0" smtClean="0">
                <a:solidFill>
                  <a:srgbClr val="002060"/>
                </a:solidFill>
              </a:rPr>
              <a:t>Høvsøre</a:t>
            </a:r>
            <a:endParaRPr lang="en-GB" sz="4000" b="1" dirty="0">
              <a:solidFill>
                <a:srgbClr val="002060"/>
              </a:solidFill>
            </a:endParaRPr>
          </a:p>
        </p:txBody>
      </p:sp>
      <p:sp>
        <p:nvSpPr>
          <p:cNvPr id="2" name="TextBox 1"/>
          <p:cNvSpPr txBox="1"/>
          <p:nvPr/>
        </p:nvSpPr>
        <p:spPr>
          <a:xfrm>
            <a:off x="6284286" y="4077072"/>
            <a:ext cx="885179" cy="338554"/>
          </a:xfrm>
          <a:prstGeom prst="rect">
            <a:avLst/>
          </a:prstGeom>
          <a:noFill/>
        </p:spPr>
        <p:txBody>
          <a:bodyPr wrap="none" rtlCol="0">
            <a:spAutoFit/>
          </a:bodyPr>
          <a:lstStyle/>
          <a:p>
            <a:r>
              <a:rPr lang="en-GB" dirty="0" smtClean="0"/>
              <a:t>Eq.1 : </a:t>
            </a:r>
            <a:endParaRPr lang="en-GB" dirty="0"/>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2169" y="4450368"/>
            <a:ext cx="3310311" cy="544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839699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cstate="print"/>
          <a:srcRect/>
          <a:stretch>
            <a:fillRect/>
          </a:stretch>
        </p:blipFill>
        <p:spPr bwMode="auto">
          <a:xfrm>
            <a:off x="764368" y="1668555"/>
            <a:ext cx="7743825" cy="3171825"/>
          </a:xfrm>
          <a:prstGeom prst="rect">
            <a:avLst/>
          </a:prstGeom>
          <a:noFill/>
          <a:ln w="9525">
            <a:noFill/>
            <a:miter lim="800000"/>
            <a:headEnd/>
            <a:tailEnd/>
          </a:ln>
        </p:spPr>
      </p:pic>
      <p:sp>
        <p:nvSpPr>
          <p:cNvPr id="4" name="TextBox 3"/>
          <p:cNvSpPr txBox="1"/>
          <p:nvPr/>
        </p:nvSpPr>
        <p:spPr>
          <a:xfrm>
            <a:off x="1259632" y="908720"/>
            <a:ext cx="6840760" cy="830997"/>
          </a:xfrm>
          <a:prstGeom prst="rect">
            <a:avLst/>
          </a:prstGeom>
          <a:noFill/>
        </p:spPr>
        <p:txBody>
          <a:bodyPr wrap="square" rtlCol="0">
            <a:spAutoFit/>
          </a:bodyPr>
          <a:lstStyle/>
          <a:p>
            <a:r>
              <a:rPr lang="en-GB" sz="2400" b="1" dirty="0" smtClean="0"/>
              <a:t>Simple Genesis model for Total  Wind Spectrum  for z = 80, 100m</a:t>
            </a:r>
            <a:endParaRPr lang="en-GB" sz="2400" b="1" dirty="0"/>
          </a:p>
        </p:txBody>
      </p:sp>
      <p:sp>
        <p:nvSpPr>
          <p:cNvPr id="3" name="Rectangle 2"/>
          <p:cNvSpPr/>
          <p:nvPr/>
        </p:nvSpPr>
        <p:spPr>
          <a:xfrm>
            <a:off x="1763688" y="4732447"/>
            <a:ext cx="5745187" cy="1077218"/>
          </a:xfrm>
          <a:prstGeom prst="rect">
            <a:avLst/>
          </a:prstGeom>
        </p:spPr>
        <p:txBody>
          <a:bodyPr wrap="square">
            <a:spAutoFit/>
          </a:bodyPr>
          <a:lstStyle/>
          <a:p>
            <a:r>
              <a:rPr lang="en-GB" dirty="0" smtClean="0">
                <a:solidFill>
                  <a:srgbClr val="000000"/>
                </a:solidFill>
              </a:rPr>
              <a:t>Total Horizontal wind spectrum </a:t>
            </a:r>
            <a:r>
              <a:rPr lang="en-GB" dirty="0">
                <a:solidFill>
                  <a:srgbClr val="000000"/>
                </a:solidFill>
              </a:rPr>
              <a:t>at </a:t>
            </a:r>
            <a:r>
              <a:rPr lang="en-GB" dirty="0" smtClean="0">
                <a:solidFill>
                  <a:srgbClr val="000000"/>
                </a:solidFill>
              </a:rPr>
              <a:t>80 </a:t>
            </a:r>
            <a:r>
              <a:rPr lang="en-GB" dirty="0">
                <a:solidFill>
                  <a:srgbClr val="000000"/>
                </a:solidFill>
              </a:rPr>
              <a:t>m, composed by the extrapolation of the low </a:t>
            </a:r>
            <a:r>
              <a:rPr lang="en-GB" dirty="0" smtClean="0">
                <a:solidFill>
                  <a:srgbClr val="000000"/>
                </a:solidFill>
              </a:rPr>
              <a:t>frequency </a:t>
            </a:r>
            <a:r>
              <a:rPr lang="en-GB" dirty="0">
                <a:solidFill>
                  <a:srgbClr val="000000"/>
                </a:solidFill>
              </a:rPr>
              <a:t>form and a Kaimal- shape fitted to </a:t>
            </a:r>
            <a:r>
              <a:rPr lang="en-GB" dirty="0" smtClean="0"/>
              <a:t>the </a:t>
            </a:r>
            <a:r>
              <a:rPr lang="en-GB" dirty="0"/>
              <a:t>peak for the ABL spectrum.</a:t>
            </a:r>
          </a:p>
        </p:txBody>
      </p:sp>
      <p:sp>
        <p:nvSpPr>
          <p:cNvPr id="5" name="TextBox 4"/>
          <p:cNvSpPr txBox="1"/>
          <p:nvPr/>
        </p:nvSpPr>
        <p:spPr>
          <a:xfrm>
            <a:off x="0" y="260648"/>
            <a:ext cx="2553904" cy="707886"/>
          </a:xfrm>
          <a:prstGeom prst="rect">
            <a:avLst/>
          </a:prstGeom>
          <a:noFill/>
        </p:spPr>
        <p:txBody>
          <a:bodyPr wrap="none" rtlCol="0">
            <a:spAutoFit/>
          </a:bodyPr>
          <a:lstStyle/>
          <a:p>
            <a:r>
              <a:rPr lang="en-GB" sz="4000" b="1" dirty="0" smtClean="0">
                <a:solidFill>
                  <a:srgbClr val="002060"/>
                </a:solidFill>
              </a:rPr>
              <a:t>Høvsøre</a:t>
            </a:r>
            <a:endParaRPr lang="en-GB" sz="4000" b="1" dirty="0">
              <a:solidFill>
                <a:srgbClr val="002060"/>
              </a:solidFill>
            </a:endParaRPr>
          </a:p>
        </p:txBody>
      </p:sp>
      <p:sp>
        <p:nvSpPr>
          <p:cNvPr id="6" name="TextBox 5"/>
          <p:cNvSpPr txBox="1"/>
          <p:nvPr/>
        </p:nvSpPr>
        <p:spPr>
          <a:xfrm>
            <a:off x="6284286" y="5751702"/>
            <a:ext cx="885179" cy="338554"/>
          </a:xfrm>
          <a:prstGeom prst="rect">
            <a:avLst/>
          </a:prstGeom>
          <a:noFill/>
        </p:spPr>
        <p:txBody>
          <a:bodyPr wrap="none" rtlCol="0">
            <a:spAutoFit/>
          </a:bodyPr>
          <a:lstStyle/>
          <a:p>
            <a:r>
              <a:rPr lang="en-GB" dirty="0" smtClean="0"/>
              <a:t>Eq.1 : </a:t>
            </a:r>
            <a:endParaRPr lang="en-GB" dirty="0"/>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82169" y="6124998"/>
            <a:ext cx="3310311" cy="5443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574650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14</a:t>
            </a:fld>
            <a:endParaRPr lang="da-DK" dirty="0"/>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268760"/>
            <a:ext cx="4248472" cy="262691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0847" y="1268759"/>
            <a:ext cx="4337617" cy="262735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12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22660" y="3861048"/>
            <a:ext cx="4162425" cy="25812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0" y="260648"/>
            <a:ext cx="2464136" cy="707886"/>
          </a:xfrm>
          <a:prstGeom prst="rect">
            <a:avLst/>
          </a:prstGeom>
          <a:noFill/>
        </p:spPr>
        <p:txBody>
          <a:bodyPr wrap="none" rtlCol="0">
            <a:spAutoFit/>
          </a:bodyPr>
          <a:lstStyle/>
          <a:p>
            <a:r>
              <a:rPr lang="en-GB" sz="4000" b="1" dirty="0" smtClean="0">
                <a:solidFill>
                  <a:srgbClr val="002060"/>
                </a:solidFill>
              </a:rPr>
              <a:t>Østerild</a:t>
            </a:r>
            <a:endParaRPr lang="en-GB" sz="4000" b="1" dirty="0">
              <a:solidFill>
                <a:srgbClr val="002060"/>
              </a:solidFill>
            </a:endParaRPr>
          </a:p>
        </p:txBody>
      </p:sp>
      <p:sp>
        <p:nvSpPr>
          <p:cNvPr id="8" name="TextBox 7"/>
          <p:cNvSpPr txBox="1"/>
          <p:nvPr/>
        </p:nvSpPr>
        <p:spPr>
          <a:xfrm>
            <a:off x="3113284" y="1667820"/>
            <a:ext cx="1180131" cy="461665"/>
          </a:xfrm>
          <a:prstGeom prst="rect">
            <a:avLst/>
          </a:prstGeom>
          <a:noFill/>
        </p:spPr>
        <p:txBody>
          <a:bodyPr wrap="none" rtlCol="0">
            <a:spAutoFit/>
          </a:bodyPr>
          <a:lstStyle/>
          <a:p>
            <a:r>
              <a:rPr lang="en-GB" sz="2400" dirty="0" smtClean="0"/>
              <a:t>241 m</a:t>
            </a:r>
            <a:endParaRPr lang="en-GB" sz="2400" dirty="0"/>
          </a:p>
        </p:txBody>
      </p:sp>
      <p:sp>
        <p:nvSpPr>
          <p:cNvPr id="9" name="TextBox 8"/>
          <p:cNvSpPr txBox="1"/>
          <p:nvPr/>
        </p:nvSpPr>
        <p:spPr>
          <a:xfrm>
            <a:off x="7164288" y="1672563"/>
            <a:ext cx="1180131" cy="461665"/>
          </a:xfrm>
          <a:prstGeom prst="rect">
            <a:avLst/>
          </a:prstGeom>
          <a:noFill/>
        </p:spPr>
        <p:txBody>
          <a:bodyPr wrap="none" rtlCol="0">
            <a:spAutoFit/>
          </a:bodyPr>
          <a:lstStyle/>
          <a:p>
            <a:r>
              <a:rPr lang="en-GB" sz="2400" dirty="0" smtClean="0"/>
              <a:t>175 m</a:t>
            </a:r>
            <a:endParaRPr lang="en-GB" sz="2400" dirty="0"/>
          </a:p>
        </p:txBody>
      </p:sp>
      <p:sp>
        <p:nvSpPr>
          <p:cNvPr id="10" name="TextBox 9"/>
          <p:cNvSpPr txBox="1"/>
          <p:nvPr/>
        </p:nvSpPr>
        <p:spPr>
          <a:xfrm>
            <a:off x="5220072" y="4122337"/>
            <a:ext cx="984565" cy="461665"/>
          </a:xfrm>
          <a:prstGeom prst="rect">
            <a:avLst/>
          </a:prstGeom>
          <a:noFill/>
        </p:spPr>
        <p:txBody>
          <a:bodyPr wrap="none" rtlCol="0">
            <a:spAutoFit/>
          </a:bodyPr>
          <a:lstStyle/>
          <a:p>
            <a:r>
              <a:rPr lang="en-GB" sz="2400" dirty="0" smtClean="0"/>
              <a:t>37 m</a:t>
            </a:r>
            <a:endParaRPr lang="en-GB" sz="2400" dirty="0"/>
          </a:p>
        </p:txBody>
      </p:sp>
    </p:spTree>
    <p:extLst>
      <p:ext uri="{BB962C8B-B14F-4D97-AF65-F5344CB8AC3E}">
        <p14:creationId xmlns:p14="http://schemas.microsoft.com/office/powerpoint/2010/main" val="12941009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15</a:t>
            </a:fld>
            <a:endParaRPr lang="da-DK" dirty="0"/>
          </a:p>
        </p:txBody>
      </p:sp>
      <p:sp>
        <p:nvSpPr>
          <p:cNvPr id="4" name="TextBox 3"/>
          <p:cNvSpPr txBox="1"/>
          <p:nvPr/>
        </p:nvSpPr>
        <p:spPr>
          <a:xfrm>
            <a:off x="1231651" y="2060848"/>
            <a:ext cx="6918882" cy="1785104"/>
          </a:xfrm>
          <a:prstGeom prst="rect">
            <a:avLst/>
          </a:prstGeom>
          <a:noFill/>
        </p:spPr>
        <p:txBody>
          <a:bodyPr wrap="none" rtlCol="0">
            <a:spAutoFit/>
          </a:bodyPr>
          <a:lstStyle/>
          <a:p>
            <a:pPr algn="ctr"/>
            <a:r>
              <a:rPr lang="en-GB" sz="4400" b="1" dirty="0" smtClean="0"/>
              <a:t>Spectral behaviours: </a:t>
            </a:r>
          </a:p>
          <a:p>
            <a:pPr algn="ctr"/>
            <a:r>
              <a:rPr lang="en-GB" sz="4400" dirty="0" smtClean="0"/>
              <a:t>Diurnal Peak</a:t>
            </a:r>
            <a:endParaRPr lang="en-GB" sz="4400" dirty="0"/>
          </a:p>
        </p:txBody>
      </p:sp>
      <p:sp>
        <p:nvSpPr>
          <p:cNvPr id="5" name="TextBox 4"/>
          <p:cNvSpPr txBox="1"/>
          <p:nvPr/>
        </p:nvSpPr>
        <p:spPr>
          <a:xfrm>
            <a:off x="1331640" y="4365104"/>
            <a:ext cx="6696744" cy="1323439"/>
          </a:xfrm>
          <a:prstGeom prst="rect">
            <a:avLst/>
          </a:prstGeom>
          <a:noFill/>
        </p:spPr>
        <p:txBody>
          <a:bodyPr wrap="square" rtlCol="0">
            <a:spAutoFit/>
          </a:bodyPr>
          <a:lstStyle/>
          <a:p>
            <a:r>
              <a:rPr lang="en-GB" sz="2000" dirty="0" smtClean="0"/>
              <a:t>The daily variation of the wind changes with height and is a strong stability measure. The spectral component</a:t>
            </a:r>
            <a:r>
              <a:rPr lang="da-DK" sz="2000" dirty="0"/>
              <a:t> S(f)|f=1 day</a:t>
            </a:r>
            <a:r>
              <a:rPr lang="da-DK" sz="2000" baseline="30000" dirty="0"/>
              <a:t>-1</a:t>
            </a:r>
            <a:r>
              <a:rPr lang="en-GB" sz="2000" dirty="0" smtClean="0"/>
              <a:t> is studied in the next figures</a:t>
            </a:r>
            <a:endParaRPr lang="en-GB" sz="2000" dirty="0"/>
          </a:p>
        </p:txBody>
      </p:sp>
    </p:spTree>
    <p:extLst>
      <p:ext uri="{BB962C8B-B14F-4D97-AF65-F5344CB8AC3E}">
        <p14:creationId xmlns:p14="http://schemas.microsoft.com/office/powerpoint/2010/main" val="384104847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39552" y="0"/>
            <a:ext cx="7842448" cy="1052736"/>
          </a:xfrm>
        </p:spPr>
        <p:txBody>
          <a:bodyPr/>
          <a:lstStyle/>
          <a:p>
            <a:r>
              <a:rPr lang="en-US" sz="2000" b="0" dirty="0" smtClean="0">
                <a:solidFill>
                  <a:srgbClr val="000000"/>
                </a:solidFill>
                <a:latin typeface="Times New Roman"/>
              </a:rPr>
              <a:t>(a) Spectra </a:t>
            </a:r>
            <a:r>
              <a:rPr lang="en-US" sz="2000" b="0" dirty="0">
                <a:solidFill>
                  <a:srgbClr val="000000"/>
                </a:solidFill>
                <a:latin typeface="Times New Roman"/>
              </a:rPr>
              <a:t>of wind speed at 5 heights at Østerild, from 1 year 10-min sonic data time series (dashed curves) and from day-long 20 Hz sonic time series (solid curves). Note 7 m is most likely sheltered by a surrounding forest. </a:t>
            </a:r>
            <a:endParaRPr lang="en-US" sz="2000" dirty="0"/>
          </a:p>
        </p:txBody>
      </p:sp>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16</a:t>
            </a:fld>
            <a:endParaRPr lang="da-DK" dirty="0"/>
          </a:p>
        </p:txBody>
      </p:sp>
      <p:sp>
        <p:nvSpPr>
          <p:cNvPr id="9" name="TextBox 8"/>
          <p:cNvSpPr txBox="1"/>
          <p:nvPr/>
        </p:nvSpPr>
        <p:spPr>
          <a:xfrm>
            <a:off x="2699792" y="1916832"/>
            <a:ext cx="984565" cy="338554"/>
          </a:xfrm>
          <a:prstGeom prst="rect">
            <a:avLst/>
          </a:prstGeom>
          <a:noFill/>
        </p:spPr>
        <p:txBody>
          <a:bodyPr wrap="none" rtlCol="0">
            <a:spAutoFit/>
          </a:bodyPr>
          <a:lstStyle/>
          <a:p>
            <a:r>
              <a:rPr lang="en-GB" dirty="0" smtClean="0"/>
              <a:t>Østerild</a:t>
            </a:r>
            <a:endParaRPr lang="en-GB" dirty="0"/>
          </a:p>
        </p:txBody>
      </p:sp>
      <p:sp>
        <p:nvSpPr>
          <p:cNvPr id="5" name="TextBox 4"/>
          <p:cNvSpPr txBox="1"/>
          <p:nvPr/>
        </p:nvSpPr>
        <p:spPr>
          <a:xfrm>
            <a:off x="899592" y="1628800"/>
            <a:ext cx="308098" cy="338554"/>
          </a:xfrm>
          <a:prstGeom prst="rect">
            <a:avLst/>
          </a:prstGeom>
          <a:noFill/>
        </p:spPr>
        <p:txBody>
          <a:bodyPr wrap="none" rtlCol="0">
            <a:spAutoFit/>
          </a:bodyPr>
          <a:lstStyle/>
          <a:p>
            <a:r>
              <a:rPr lang="en-GB" dirty="0" smtClean="0"/>
              <a:t>a</a:t>
            </a:r>
            <a:endParaRPr lang="en-GB" dirty="0"/>
          </a:p>
        </p:txBody>
      </p:sp>
      <p:sp>
        <p:nvSpPr>
          <p:cNvPr id="11" name="TextBox 10"/>
          <p:cNvSpPr txBox="1"/>
          <p:nvPr/>
        </p:nvSpPr>
        <p:spPr>
          <a:xfrm>
            <a:off x="967251" y="5682734"/>
            <a:ext cx="312906" cy="338554"/>
          </a:xfrm>
          <a:prstGeom prst="rect">
            <a:avLst/>
          </a:prstGeom>
          <a:noFill/>
        </p:spPr>
        <p:txBody>
          <a:bodyPr wrap="none" rtlCol="0">
            <a:spAutoFit/>
          </a:bodyPr>
          <a:lstStyle/>
          <a:p>
            <a:r>
              <a:rPr lang="en-GB" dirty="0" smtClean="0"/>
              <a:t>b</a:t>
            </a:r>
            <a:endParaRPr lang="en-GB" dirty="0"/>
          </a:p>
        </p:txBody>
      </p:sp>
      <p:sp>
        <p:nvSpPr>
          <p:cNvPr id="13" name="TextBox 12"/>
          <p:cNvSpPr txBox="1"/>
          <p:nvPr/>
        </p:nvSpPr>
        <p:spPr>
          <a:xfrm>
            <a:off x="5868144" y="5589240"/>
            <a:ext cx="292068" cy="338554"/>
          </a:xfrm>
          <a:prstGeom prst="rect">
            <a:avLst/>
          </a:prstGeom>
          <a:noFill/>
        </p:spPr>
        <p:txBody>
          <a:bodyPr wrap="none" rtlCol="0">
            <a:spAutoFit/>
          </a:bodyPr>
          <a:lstStyle/>
          <a:p>
            <a:r>
              <a:rPr lang="en-GB" dirty="0" smtClean="0"/>
              <a:t>c</a:t>
            </a:r>
            <a:endParaRPr lang="en-GB" dirty="0"/>
          </a:p>
        </p:txBody>
      </p:sp>
      <p:sp>
        <p:nvSpPr>
          <p:cNvPr id="16" name="Title 3"/>
          <p:cNvSpPr txBox="1">
            <a:spLocks/>
          </p:cNvSpPr>
          <p:nvPr/>
        </p:nvSpPr>
        <p:spPr bwMode="auto">
          <a:xfrm>
            <a:off x="4151037" y="1440986"/>
            <a:ext cx="5038803" cy="10527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b" anchorCtr="0" compatLnSpc="1">
            <a:prstTxWarp prst="textNoShape">
              <a:avLst/>
            </a:prstTxWarp>
          </a:bodyPr>
          <a:lstStyle>
            <a:lvl1pPr algn="l" rtl="0" eaLnBrk="1" fontAlgn="base" hangingPunct="1">
              <a:spcBef>
                <a:spcPct val="0"/>
              </a:spcBef>
              <a:spcAft>
                <a:spcPct val="0"/>
              </a:spcAft>
              <a:defRPr sz="2400" b="1">
                <a:solidFill>
                  <a:schemeClr val="tx1"/>
                </a:solidFill>
                <a:latin typeface="+mj-lt"/>
                <a:ea typeface="+mj-ea"/>
                <a:cs typeface="+mj-cs"/>
              </a:defRPr>
            </a:lvl1pPr>
            <a:lvl2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2pPr>
            <a:lvl3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3pPr>
            <a:lvl4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4pPr>
            <a:lvl5pPr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5pPr>
            <a:lvl6pPr marL="4572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6pPr>
            <a:lvl7pPr marL="9144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7pPr>
            <a:lvl8pPr marL="13716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8pPr>
            <a:lvl9pPr marL="1828800" algn="l" rtl="0" eaLnBrk="1" fontAlgn="base" hangingPunct="1">
              <a:spcBef>
                <a:spcPct val="0"/>
              </a:spcBef>
              <a:spcAft>
                <a:spcPct val="0"/>
              </a:spcAft>
              <a:defRPr sz="2400" b="1">
                <a:solidFill>
                  <a:schemeClr val="tx1"/>
                </a:solidFill>
                <a:latin typeface="Verdana" pitchFamily="34" charset="0"/>
                <a:ea typeface="ＭＳ Ｐゴシック" pitchFamily="-80" charset="-128"/>
              </a:defRPr>
            </a:lvl9pPr>
          </a:lstStyle>
          <a:p>
            <a:r>
              <a:rPr lang="en-US" sz="2000" b="0" kern="0" dirty="0" smtClean="0">
                <a:solidFill>
                  <a:srgbClr val="000000"/>
                </a:solidFill>
                <a:latin typeface="Times New Roman"/>
              </a:rPr>
              <a:t>(b) Spectra of wind speed at 6 heights at </a:t>
            </a:r>
            <a:r>
              <a:rPr lang="en-US" sz="2000" b="0" kern="0" dirty="0" err="1" smtClean="0">
                <a:solidFill>
                  <a:srgbClr val="000000"/>
                </a:solidFill>
                <a:latin typeface="Times New Roman"/>
              </a:rPr>
              <a:t>Høvsøre</a:t>
            </a:r>
            <a:endParaRPr lang="en-US" sz="2000" b="0" kern="0" dirty="0" smtClean="0">
              <a:solidFill>
                <a:srgbClr val="000000"/>
              </a:solidFill>
              <a:latin typeface="Times New Roman"/>
            </a:endParaRPr>
          </a:p>
          <a:p>
            <a:r>
              <a:rPr lang="en-US" sz="2000" b="0" kern="0" dirty="0" smtClean="0">
                <a:solidFill>
                  <a:srgbClr val="000000"/>
                </a:solidFill>
                <a:latin typeface="Times New Roman"/>
              </a:rPr>
              <a:t>(c) Spectra of wind speed at 4 heights at Horns Rev</a:t>
            </a:r>
          </a:p>
          <a:p>
            <a:endParaRPr lang="en-US" sz="2000" kern="0" dirty="0"/>
          </a:p>
        </p:txBody>
      </p:sp>
      <p:grpSp>
        <p:nvGrpSpPr>
          <p:cNvPr id="18" name="Group 17"/>
          <p:cNvGrpSpPr/>
          <p:nvPr/>
        </p:nvGrpSpPr>
        <p:grpSpPr>
          <a:xfrm>
            <a:off x="107504" y="1052736"/>
            <a:ext cx="8712967" cy="5888647"/>
            <a:chOff x="107504" y="1052736"/>
            <a:chExt cx="8712967" cy="5888647"/>
          </a:xfrm>
        </p:grpSpPr>
        <p:pic>
          <p:nvPicPr>
            <p:cNvPr id="614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052736"/>
              <a:ext cx="3819128" cy="28643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7" name="Group 6"/>
            <p:cNvGrpSpPr/>
            <p:nvPr/>
          </p:nvGrpSpPr>
          <p:grpSpPr>
            <a:xfrm>
              <a:off x="4972876" y="3982512"/>
              <a:ext cx="3847595" cy="2958871"/>
              <a:chOff x="4330502" y="1772816"/>
              <a:chExt cx="3368156" cy="2576215"/>
            </a:xfrm>
          </p:grpSpPr>
          <p:pic>
            <p:nvPicPr>
              <p:cNvPr id="614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50000" t="6533" r="5576" b="45102"/>
              <a:stretch/>
            </p:blipFill>
            <p:spPr bwMode="auto">
              <a:xfrm>
                <a:off x="4330502" y="1889060"/>
                <a:ext cx="3368156" cy="24599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67321" t="57981" r="14589" b="17910"/>
              <a:stretch/>
            </p:blipFill>
            <p:spPr bwMode="auto">
              <a:xfrm>
                <a:off x="6316185" y="1772816"/>
                <a:ext cx="1208143"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6" name="Group 5"/>
            <p:cNvGrpSpPr/>
            <p:nvPr/>
          </p:nvGrpSpPr>
          <p:grpSpPr>
            <a:xfrm>
              <a:off x="107504" y="3982512"/>
              <a:ext cx="3818181" cy="2758855"/>
              <a:chOff x="412954" y="2035277"/>
              <a:chExt cx="3150934" cy="2315497"/>
            </a:xfrm>
          </p:grpSpPr>
          <p:pic>
            <p:nvPicPr>
              <p:cNvPr id="8"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5447" t="5382" r="52994" b="49094"/>
              <a:stretch/>
            </p:blipFill>
            <p:spPr bwMode="auto">
              <a:xfrm>
                <a:off x="412954" y="2035277"/>
                <a:ext cx="3150933" cy="2315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27168" t="56318" r="55909" b="16553"/>
              <a:stretch/>
            </p:blipFill>
            <p:spPr bwMode="auto">
              <a:xfrm>
                <a:off x="2682937" y="2193585"/>
                <a:ext cx="880951" cy="9473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cxnSp>
          <p:nvCxnSpPr>
            <p:cNvPr id="15" name="Straight Arrow Connector 14"/>
            <p:cNvCxnSpPr/>
            <p:nvPr/>
          </p:nvCxnSpPr>
          <p:spPr bwMode="auto">
            <a:xfrm flipV="1">
              <a:off x="1734202" y="2636912"/>
              <a:ext cx="0" cy="72008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0" name="Straight Arrow Connector 19"/>
            <p:cNvCxnSpPr/>
            <p:nvPr/>
          </p:nvCxnSpPr>
          <p:spPr bwMode="auto">
            <a:xfrm flipV="1">
              <a:off x="2267744" y="5151642"/>
              <a:ext cx="0" cy="72008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1" name="Straight Arrow Connector 20"/>
            <p:cNvCxnSpPr/>
            <p:nvPr/>
          </p:nvCxnSpPr>
          <p:spPr bwMode="auto">
            <a:xfrm flipV="1">
              <a:off x="6948264" y="5085184"/>
              <a:ext cx="0" cy="72008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cxnSp>
        <p:nvCxnSpPr>
          <p:cNvPr id="23" name="Straight Arrow Connector 22"/>
          <p:cNvCxnSpPr/>
          <p:nvPr/>
        </p:nvCxnSpPr>
        <p:spPr bwMode="auto">
          <a:xfrm flipV="1">
            <a:off x="4499992" y="2492896"/>
            <a:ext cx="0" cy="720080"/>
          </a:xfrm>
          <a:prstGeom prst="straightConnector1">
            <a:avLst/>
          </a:prstGeom>
          <a:solidFill>
            <a:schemeClr val="accent1"/>
          </a:solidFill>
          <a:ln w="38100" cap="flat" cmpd="sng" algn="ctr">
            <a:solidFill>
              <a:schemeClr val="tx1"/>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 name="TextBox 18"/>
          <p:cNvSpPr txBox="1"/>
          <p:nvPr/>
        </p:nvSpPr>
        <p:spPr>
          <a:xfrm>
            <a:off x="4572000" y="2852936"/>
            <a:ext cx="1816331" cy="338554"/>
          </a:xfrm>
          <a:prstGeom prst="rect">
            <a:avLst/>
          </a:prstGeom>
          <a:noFill/>
        </p:spPr>
        <p:txBody>
          <a:bodyPr wrap="none" rtlCol="0">
            <a:spAutoFit/>
          </a:bodyPr>
          <a:lstStyle/>
          <a:p>
            <a:r>
              <a:rPr lang="en-GB" dirty="0" smtClean="0"/>
              <a:t>Points at 1/day </a:t>
            </a:r>
            <a:endParaRPr lang="en-GB" dirty="0"/>
          </a:p>
        </p:txBody>
      </p:sp>
    </p:spTree>
    <p:extLst>
      <p:ext uri="{BB962C8B-B14F-4D97-AF65-F5344CB8AC3E}">
        <p14:creationId xmlns:p14="http://schemas.microsoft.com/office/powerpoint/2010/main" val="51708581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b="0" dirty="0" smtClean="0"/>
              <a:t>Variation of S(f)|f=1 day</a:t>
            </a:r>
            <a:r>
              <a:rPr lang="da-DK" b="0" baseline="30000" dirty="0" smtClean="0"/>
              <a:t>-1</a:t>
            </a:r>
            <a:r>
              <a:rPr lang="da-DK" b="0" dirty="0" smtClean="0"/>
              <a:t>( the </a:t>
            </a:r>
            <a:r>
              <a:rPr lang="en-US" b="0" dirty="0" smtClean="0"/>
              <a:t>daily</a:t>
            </a:r>
            <a:r>
              <a:rPr lang="da-DK" b="0" dirty="0" smtClean="0"/>
              <a:t> </a:t>
            </a:r>
            <a:r>
              <a:rPr lang="en-US" b="0" dirty="0" smtClean="0"/>
              <a:t>cycle</a:t>
            </a:r>
            <a:r>
              <a:rPr lang="da-DK" b="0" dirty="0" smtClean="0"/>
              <a:t> of the wind speed) with </a:t>
            </a:r>
            <a:r>
              <a:rPr lang="en-US" b="0" dirty="0" smtClean="0"/>
              <a:t>height.</a:t>
            </a:r>
            <a:endParaRPr lang="da-DK" b="0" dirty="0"/>
          </a:p>
        </p:txBody>
      </p:sp>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927233" y="1600200"/>
            <a:ext cx="3805007" cy="4853136"/>
          </a:xfrm>
        </p:spPr>
      </p:pic>
      <p:sp>
        <p:nvSpPr>
          <p:cNvPr id="4" name="Footer Placeholder 3"/>
          <p:cNvSpPr>
            <a:spLocks noGrp="1"/>
          </p:cNvSpPr>
          <p:nvPr>
            <p:ph type="ftr" sz="quarter" idx="11"/>
          </p:nvPr>
        </p:nvSpPr>
        <p:spPr/>
        <p:txBody>
          <a:bodyPr/>
          <a:lstStyle/>
          <a:p>
            <a:r>
              <a:rPr lang="da-DK" dirty="0" smtClean="0"/>
              <a:t>WindEurope Summit 2016 </a:t>
            </a:r>
            <a:endParaRPr lang="da-DK" dirty="0"/>
          </a:p>
        </p:txBody>
      </p:sp>
      <p:sp>
        <p:nvSpPr>
          <p:cNvPr id="5" name="Slide Number Placeholder 4"/>
          <p:cNvSpPr>
            <a:spLocks noGrp="1"/>
          </p:cNvSpPr>
          <p:nvPr>
            <p:ph type="sldNum" sz="quarter" idx="12"/>
          </p:nvPr>
        </p:nvSpPr>
        <p:spPr/>
        <p:txBody>
          <a:bodyPr/>
          <a:lstStyle/>
          <a:p>
            <a:fld id="{103EA872-A674-449B-A120-B97244F8E91D}" type="slidenum">
              <a:rPr lang="da-DK" smtClean="0"/>
              <a:pPr/>
              <a:t>17</a:t>
            </a:fld>
            <a:endParaRPr lang="da-DK" dirty="0"/>
          </a:p>
        </p:txBody>
      </p:sp>
      <p:sp>
        <p:nvSpPr>
          <p:cNvPr id="3" name="TextBox 2"/>
          <p:cNvSpPr txBox="1"/>
          <p:nvPr/>
        </p:nvSpPr>
        <p:spPr>
          <a:xfrm>
            <a:off x="6588224" y="2924944"/>
            <a:ext cx="1960793" cy="1569660"/>
          </a:xfrm>
          <a:prstGeom prst="rect">
            <a:avLst/>
          </a:prstGeom>
          <a:noFill/>
        </p:spPr>
        <p:txBody>
          <a:bodyPr wrap="none" rtlCol="0">
            <a:spAutoFit/>
          </a:bodyPr>
          <a:lstStyle/>
          <a:p>
            <a:r>
              <a:rPr lang="en-GB" sz="2400" b="1" dirty="0" smtClean="0">
                <a:solidFill>
                  <a:srgbClr val="FF0000"/>
                </a:solidFill>
              </a:rPr>
              <a:t>Østerild</a:t>
            </a:r>
          </a:p>
          <a:p>
            <a:r>
              <a:rPr lang="en-GB" sz="2400" b="1" dirty="0" smtClean="0">
                <a:solidFill>
                  <a:srgbClr val="00B050"/>
                </a:solidFill>
              </a:rPr>
              <a:t>Høvsøre</a:t>
            </a:r>
          </a:p>
          <a:p>
            <a:r>
              <a:rPr lang="en-GB" sz="2400" b="1" dirty="0" smtClean="0">
                <a:solidFill>
                  <a:srgbClr val="0070C0"/>
                </a:solidFill>
              </a:rPr>
              <a:t>Horns Rev</a:t>
            </a:r>
            <a:endParaRPr lang="en-GB" sz="2400" b="1" dirty="0">
              <a:solidFill>
                <a:srgbClr val="0070C0"/>
              </a:solidFill>
            </a:endParaRPr>
          </a:p>
        </p:txBody>
      </p:sp>
      <p:sp>
        <p:nvSpPr>
          <p:cNvPr id="7" name="TextBox 6"/>
          <p:cNvSpPr txBox="1"/>
          <p:nvPr/>
        </p:nvSpPr>
        <p:spPr>
          <a:xfrm>
            <a:off x="2555776" y="1556792"/>
            <a:ext cx="598241" cy="4670509"/>
          </a:xfrm>
          <a:prstGeom prst="rect">
            <a:avLst/>
          </a:prstGeom>
          <a:noFill/>
        </p:spPr>
        <p:txBody>
          <a:bodyPr wrap="none" rtlCol="0">
            <a:spAutoFit/>
          </a:bodyPr>
          <a:lstStyle/>
          <a:p>
            <a:r>
              <a:rPr lang="en-GB" sz="1700" dirty="0" smtClean="0"/>
              <a:t>m</a:t>
            </a:r>
          </a:p>
          <a:p>
            <a:r>
              <a:rPr lang="en-GB" sz="1700" dirty="0" smtClean="0"/>
              <a:t>250</a:t>
            </a:r>
          </a:p>
          <a:p>
            <a:endParaRPr lang="en-GB" sz="1700" dirty="0"/>
          </a:p>
          <a:p>
            <a:r>
              <a:rPr lang="en-GB" sz="1700" dirty="0" smtClean="0"/>
              <a:t>200</a:t>
            </a:r>
          </a:p>
          <a:p>
            <a:endParaRPr lang="en-GB" sz="1700" dirty="0"/>
          </a:p>
          <a:p>
            <a:r>
              <a:rPr lang="en-GB" sz="1700" dirty="0" smtClean="0"/>
              <a:t>150</a:t>
            </a:r>
          </a:p>
          <a:p>
            <a:endParaRPr lang="en-GB" sz="1700" dirty="0"/>
          </a:p>
          <a:p>
            <a:r>
              <a:rPr lang="en-GB" sz="1700" dirty="0" smtClean="0"/>
              <a:t>100</a:t>
            </a:r>
          </a:p>
          <a:p>
            <a:endParaRPr lang="en-GB" sz="1700" dirty="0"/>
          </a:p>
          <a:p>
            <a:r>
              <a:rPr lang="en-GB" sz="1700" dirty="0" smtClean="0"/>
              <a:t>50</a:t>
            </a:r>
          </a:p>
          <a:p>
            <a:endParaRPr lang="en-GB" sz="1700" dirty="0"/>
          </a:p>
          <a:p>
            <a:r>
              <a:rPr lang="en-GB" sz="1700" dirty="0" smtClean="0"/>
              <a:t>0</a:t>
            </a:r>
            <a:endParaRPr lang="en-GB" sz="1700" dirty="0"/>
          </a:p>
        </p:txBody>
      </p:sp>
      <p:sp>
        <p:nvSpPr>
          <p:cNvPr id="8" name="TextBox 7"/>
          <p:cNvSpPr txBox="1"/>
          <p:nvPr/>
        </p:nvSpPr>
        <p:spPr>
          <a:xfrm>
            <a:off x="1773063" y="1578278"/>
            <a:ext cx="854721" cy="338554"/>
          </a:xfrm>
          <a:prstGeom prst="rect">
            <a:avLst/>
          </a:prstGeom>
          <a:noFill/>
        </p:spPr>
        <p:txBody>
          <a:bodyPr wrap="none" rtlCol="0">
            <a:spAutoFit/>
          </a:bodyPr>
          <a:lstStyle/>
          <a:p>
            <a:r>
              <a:rPr lang="en-GB" dirty="0" smtClean="0"/>
              <a:t>Height</a:t>
            </a:r>
            <a:endParaRPr lang="en-GB" dirty="0"/>
          </a:p>
        </p:txBody>
      </p:sp>
      <p:sp>
        <p:nvSpPr>
          <p:cNvPr id="9" name="Rectangle 8"/>
          <p:cNvSpPr/>
          <p:nvPr/>
        </p:nvSpPr>
        <p:spPr>
          <a:xfrm>
            <a:off x="4149980" y="6186790"/>
            <a:ext cx="1646156" cy="338554"/>
          </a:xfrm>
          <a:prstGeom prst="rect">
            <a:avLst/>
          </a:prstGeom>
        </p:spPr>
        <p:txBody>
          <a:bodyPr wrap="none">
            <a:spAutoFit/>
          </a:bodyPr>
          <a:lstStyle/>
          <a:p>
            <a:r>
              <a:rPr lang="da-DK" dirty="0"/>
              <a:t>S(f)|f=1 day</a:t>
            </a:r>
            <a:r>
              <a:rPr lang="da-DK" baseline="30000" dirty="0"/>
              <a:t>-1</a:t>
            </a:r>
            <a:endParaRPr lang="en-GB" dirty="0"/>
          </a:p>
        </p:txBody>
      </p:sp>
    </p:spTree>
    <p:extLst>
      <p:ext uri="{BB962C8B-B14F-4D97-AF65-F5344CB8AC3E}">
        <p14:creationId xmlns:p14="http://schemas.microsoft.com/office/powerpoint/2010/main" val="31004360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404664"/>
            <a:ext cx="8136904" cy="5940088"/>
          </a:xfrm>
          <a:prstGeom prst="rect">
            <a:avLst/>
          </a:prstGeom>
          <a:noFill/>
        </p:spPr>
        <p:txBody>
          <a:bodyPr wrap="square" rtlCol="0">
            <a:spAutoFit/>
          </a:bodyPr>
          <a:lstStyle/>
          <a:p>
            <a:pPr algn="ctr"/>
            <a:r>
              <a:rPr lang="en-GB" sz="2000" dirty="0" smtClean="0"/>
              <a:t>Conclusion.</a:t>
            </a:r>
          </a:p>
          <a:p>
            <a:r>
              <a:rPr lang="en-GB" sz="2000" dirty="0" smtClean="0"/>
              <a:t>One of the intentions of our analysis has been to </a:t>
            </a:r>
            <a:r>
              <a:rPr lang="en-GB" sz="2000" dirty="0"/>
              <a:t>aid the work with the New European Wind Atlas with regard </a:t>
            </a:r>
            <a:r>
              <a:rPr lang="en-GB" sz="2000" dirty="0" smtClean="0"/>
              <a:t>to:</a:t>
            </a:r>
          </a:p>
          <a:p>
            <a:pPr marL="457200" indent="-457200">
              <a:buFont typeface="+mj-lt"/>
              <a:buAutoNum type="arabicPeriod"/>
            </a:pPr>
            <a:r>
              <a:rPr lang="en-GB" sz="2000" i="1" dirty="0" smtClean="0"/>
              <a:t>Building the Model Chain</a:t>
            </a:r>
            <a:r>
              <a:rPr lang="en-GB" sz="2000" dirty="0" smtClean="0"/>
              <a:t>. The analysis of the full scale horizontal wind speed spectrum and the spectral gap i</a:t>
            </a:r>
            <a:r>
              <a:rPr lang="en-GB" sz="2000" dirty="0" smtClean="0">
                <a:solidFill>
                  <a:srgbClr val="000000"/>
                </a:solidFill>
              </a:rPr>
              <a:t>t should </a:t>
            </a:r>
            <a:r>
              <a:rPr lang="en-GB" sz="2000" dirty="0">
                <a:solidFill>
                  <a:srgbClr val="000000"/>
                </a:solidFill>
              </a:rPr>
              <a:t>be </a:t>
            </a:r>
            <a:r>
              <a:rPr lang="en-GB" sz="2000" dirty="0" smtClean="0">
                <a:solidFill>
                  <a:srgbClr val="000000"/>
                </a:solidFill>
              </a:rPr>
              <a:t>useful </a:t>
            </a:r>
            <a:r>
              <a:rPr lang="en-GB" sz="2000" dirty="0">
                <a:solidFill>
                  <a:srgbClr val="000000"/>
                </a:solidFill>
              </a:rPr>
              <a:t>for the work with </a:t>
            </a:r>
            <a:r>
              <a:rPr lang="en-GB" sz="2000" dirty="0" smtClean="0">
                <a:solidFill>
                  <a:srgbClr val="000000"/>
                </a:solidFill>
              </a:rPr>
              <a:t>resolution issues and closure </a:t>
            </a:r>
            <a:r>
              <a:rPr lang="en-GB" sz="2000" dirty="0">
                <a:solidFill>
                  <a:srgbClr val="000000"/>
                </a:solidFill>
              </a:rPr>
              <a:t>developments for </a:t>
            </a:r>
            <a:r>
              <a:rPr lang="en-GB" sz="2000" dirty="0" smtClean="0">
                <a:solidFill>
                  <a:srgbClr val="000000"/>
                </a:solidFill>
              </a:rPr>
              <a:t>the numerical models.</a:t>
            </a:r>
            <a:endParaRPr lang="en-GB" sz="2000" dirty="0" smtClean="0"/>
          </a:p>
          <a:p>
            <a:pPr marL="457200" indent="-457200">
              <a:buFont typeface="+mj-lt"/>
              <a:buAutoNum type="arabicPeriod"/>
            </a:pPr>
            <a:r>
              <a:rPr lang="en-GB" sz="2000" i="1" dirty="0" smtClean="0"/>
              <a:t>The</a:t>
            </a:r>
            <a:r>
              <a:rPr lang="en-GB" sz="2000" dirty="0" smtClean="0"/>
              <a:t> </a:t>
            </a:r>
            <a:r>
              <a:rPr lang="en-GB" sz="2000" i="1" dirty="0" smtClean="0"/>
              <a:t>measurement campaigns. </a:t>
            </a:r>
            <a:r>
              <a:rPr lang="en-GB" sz="2000" dirty="0"/>
              <a:t>T</a:t>
            </a:r>
            <a:r>
              <a:rPr lang="en-GB" sz="2000" dirty="0" smtClean="0"/>
              <a:t>he structure </a:t>
            </a:r>
            <a:r>
              <a:rPr lang="en-GB" sz="2000" dirty="0"/>
              <a:t>around the gap may be used </a:t>
            </a:r>
            <a:r>
              <a:rPr lang="en-GB" sz="2000" dirty="0" smtClean="0"/>
              <a:t>for specifying the necessary (natural) </a:t>
            </a:r>
            <a:r>
              <a:rPr lang="en-GB" sz="2000" dirty="0"/>
              <a:t>time windows for </a:t>
            </a:r>
            <a:r>
              <a:rPr lang="en-GB" sz="2000" dirty="0" smtClean="0"/>
              <a:t>measuring turbulence </a:t>
            </a:r>
            <a:r>
              <a:rPr lang="en-GB" sz="2000" dirty="0"/>
              <a:t>characteristics</a:t>
            </a:r>
            <a:r>
              <a:rPr lang="en-GB" sz="2000" dirty="0" smtClean="0"/>
              <a:t>.</a:t>
            </a:r>
          </a:p>
          <a:p>
            <a:r>
              <a:rPr lang="en-GB" sz="2000" i="1" u="sng" dirty="0" smtClean="0"/>
              <a:t>Specific results </a:t>
            </a:r>
          </a:p>
          <a:p>
            <a:r>
              <a:rPr lang="en-GB" sz="2000" dirty="0" smtClean="0"/>
              <a:t>The full spectrum can be considered a  linear composite of PBL turbulence and ”mesoscale “,  3D and 2D</a:t>
            </a:r>
          </a:p>
          <a:p>
            <a:r>
              <a:rPr lang="en-GB" sz="2000" dirty="0" smtClean="0"/>
              <a:t>The Gap is clearly present at lower heights and at heights where it </a:t>
            </a:r>
            <a:r>
              <a:rPr lang="en-GB" sz="2000" smtClean="0"/>
              <a:t>is almost </a:t>
            </a:r>
            <a:r>
              <a:rPr lang="en-GB" sz="2000" dirty="0" smtClean="0"/>
              <a:t>non-visible it can be recovered assuming that the meso scale and the PBL turbulence is uncorrelated.</a:t>
            </a:r>
          </a:p>
        </p:txBody>
      </p:sp>
    </p:spTree>
    <p:extLst>
      <p:ext uri="{BB962C8B-B14F-4D97-AF65-F5344CB8AC3E}">
        <p14:creationId xmlns:p14="http://schemas.microsoft.com/office/powerpoint/2010/main" val="36801729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it interesting to study the spectrum for the Model Chain?</a:t>
            </a:r>
            <a:endParaRPr lang="en-GB" dirty="0"/>
          </a:p>
        </p:txBody>
      </p:sp>
      <p:sp>
        <p:nvSpPr>
          <p:cNvPr id="3" name="Content Placeholder 2"/>
          <p:cNvSpPr>
            <a:spLocks noGrp="1"/>
          </p:cNvSpPr>
          <p:nvPr>
            <p:ph idx="1"/>
          </p:nvPr>
        </p:nvSpPr>
        <p:spPr/>
        <p:txBody>
          <a:bodyPr/>
          <a:lstStyle/>
          <a:p>
            <a:pPr>
              <a:spcAft>
                <a:spcPts val="600"/>
              </a:spcAft>
            </a:pPr>
            <a:r>
              <a:rPr lang="en-GB" sz="2000" dirty="0"/>
              <a:t>The understanding of the p</a:t>
            </a:r>
            <a:r>
              <a:rPr lang="en-GB" sz="2000" dirty="0" smtClean="0"/>
              <a:t>hysics of the spectral </a:t>
            </a:r>
            <a:r>
              <a:rPr lang="en-GB" sz="2000" dirty="0"/>
              <a:t>behaviours at different scales and the scale </a:t>
            </a:r>
            <a:r>
              <a:rPr lang="en-GB" sz="2000" dirty="0" smtClean="0"/>
              <a:t>separation </a:t>
            </a:r>
            <a:r>
              <a:rPr lang="en-GB" sz="2000" dirty="0"/>
              <a:t>can guide us in building the </a:t>
            </a:r>
            <a:r>
              <a:rPr lang="en-GB" sz="2000" dirty="0" smtClean="0"/>
              <a:t>models constituting the Model Chain.</a:t>
            </a:r>
          </a:p>
          <a:p>
            <a:pPr>
              <a:spcAft>
                <a:spcPts val="600"/>
              </a:spcAft>
            </a:pPr>
            <a:r>
              <a:rPr lang="en-GB" sz="2000" dirty="0" smtClean="0"/>
              <a:t>A very important aspect of the full scale spectrum is the (possible) existence of a spectral gap between the 2D and the 3D atmospheric motions.</a:t>
            </a:r>
          </a:p>
          <a:p>
            <a:pPr>
              <a:spcAft>
                <a:spcPts val="600"/>
              </a:spcAft>
            </a:pPr>
            <a:r>
              <a:rPr lang="en-GB" sz="2000" dirty="0" smtClean="0"/>
              <a:t>The spectral gap is essential for obtaining turbulence quantities through measurements and for the their use in the microscale models and the parameterization of the subscale processes in the mesoscale models.</a:t>
            </a:r>
          </a:p>
          <a:p>
            <a:pPr>
              <a:spcAft>
                <a:spcPts val="600"/>
              </a:spcAft>
            </a:pPr>
            <a:r>
              <a:rPr lang="en-GB" sz="2000" dirty="0" smtClean="0"/>
              <a:t>The spectral gap ensures that measured turbulence (can)  fulfils the criteria of ergodicity and stationarity.   </a:t>
            </a:r>
            <a:endParaRPr lang="en-GB" sz="2000" dirty="0"/>
          </a:p>
          <a:p>
            <a:pPr marL="457200" lvl="1" indent="0">
              <a:buNone/>
            </a:pPr>
            <a:endParaRPr lang="en-GB" dirty="0"/>
          </a:p>
        </p:txBody>
      </p:sp>
    </p:spTree>
    <p:extLst>
      <p:ext uri="{BB962C8B-B14F-4D97-AF65-F5344CB8AC3E}">
        <p14:creationId xmlns:p14="http://schemas.microsoft.com/office/powerpoint/2010/main" val="40357817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87624" y="1124744"/>
            <a:ext cx="6984776" cy="5262979"/>
          </a:xfrm>
          <a:prstGeom prst="rect">
            <a:avLst/>
          </a:prstGeom>
        </p:spPr>
        <p:txBody>
          <a:bodyPr wrap="square">
            <a:spAutoFit/>
          </a:bodyPr>
          <a:lstStyle/>
          <a:p>
            <a:r>
              <a:rPr lang="en-US" sz="2400" dirty="0"/>
              <a:t>In </a:t>
            </a:r>
            <a:r>
              <a:rPr lang="en-US" sz="2400" dirty="0" smtClean="0"/>
              <a:t>recent </a:t>
            </a:r>
            <a:r>
              <a:rPr lang="en-US" sz="2400" dirty="0"/>
              <a:t>paper </a:t>
            </a:r>
            <a:r>
              <a:rPr lang="en-US" sz="2400" dirty="0" smtClean="0"/>
              <a:t>published in </a:t>
            </a:r>
            <a:r>
              <a:rPr lang="en-US" sz="2400" i="1" dirty="0"/>
              <a:t>Boundary Layer Meteorology</a:t>
            </a:r>
            <a:r>
              <a:rPr lang="en-US" sz="2400" dirty="0"/>
              <a:t> - we </a:t>
            </a:r>
            <a:r>
              <a:rPr lang="en-US" sz="2400" dirty="0" smtClean="0"/>
              <a:t>present:</a:t>
            </a:r>
          </a:p>
          <a:p>
            <a:r>
              <a:rPr lang="en-US" sz="2400" dirty="0" smtClean="0"/>
              <a:t/>
            </a:r>
            <a:br>
              <a:rPr lang="en-US" sz="2400" dirty="0" smtClean="0"/>
            </a:br>
            <a:r>
              <a:rPr lang="en-US" sz="2400" dirty="0" smtClean="0"/>
              <a:t>1) summary of the history of the “Gap and its importance”</a:t>
            </a:r>
          </a:p>
          <a:p>
            <a:r>
              <a:rPr lang="en-US" sz="2400" dirty="0" smtClean="0"/>
              <a:t> </a:t>
            </a:r>
            <a:r>
              <a:rPr lang="en-US" sz="2400" dirty="0"/>
              <a:t>2) New analyses being made possible by new data and analysis </a:t>
            </a:r>
            <a:r>
              <a:rPr lang="en-US" sz="2400" dirty="0" smtClean="0"/>
              <a:t>technology</a:t>
            </a:r>
          </a:p>
          <a:p>
            <a:r>
              <a:rPr lang="en-US" sz="2400" dirty="0"/>
              <a:t/>
            </a:r>
            <a:br>
              <a:rPr lang="en-US" sz="2400" dirty="0"/>
            </a:br>
            <a:r>
              <a:rPr lang="en-US" sz="2400" dirty="0"/>
              <a:t>3) New models for the characteristics of the gap, validated by the data</a:t>
            </a:r>
            <a:r>
              <a:rPr lang="en-US" sz="2400" dirty="0" smtClean="0"/>
              <a:t>. </a:t>
            </a:r>
            <a:r>
              <a:rPr lang="en-US" sz="2400" i="1" dirty="0" smtClean="0"/>
              <a:t>These new models are shown in this presentation.</a:t>
            </a:r>
            <a:endParaRPr lang="en-US" sz="2400" i="1" dirty="0"/>
          </a:p>
          <a:p>
            <a:endParaRPr lang="en-US" sz="2400" dirty="0"/>
          </a:p>
        </p:txBody>
      </p:sp>
    </p:spTree>
    <p:extLst>
      <p:ext uri="{BB962C8B-B14F-4D97-AF65-F5344CB8AC3E}">
        <p14:creationId xmlns:p14="http://schemas.microsoft.com/office/powerpoint/2010/main" val="16623840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115616" y="159023"/>
            <a:ext cx="6739268" cy="461665"/>
          </a:xfrm>
          <a:prstGeom prst="rect">
            <a:avLst/>
          </a:prstGeom>
          <a:solidFill>
            <a:srgbClr val="C0504D"/>
          </a:solidFill>
          <a:ln/>
          <a:effectLst>
            <a:softEdge rad="63500"/>
          </a:effectLst>
        </p:spPr>
        <p:style>
          <a:lnRef idx="2">
            <a:schemeClr val="dk1">
              <a:shade val="50000"/>
            </a:schemeClr>
          </a:lnRef>
          <a:fillRef idx="1">
            <a:schemeClr val="dk1"/>
          </a:fillRef>
          <a:effectRef idx="0">
            <a:schemeClr val="dk1"/>
          </a:effectRef>
          <a:fontRef idx="minor">
            <a:schemeClr val="lt1"/>
          </a:fontRef>
        </p:style>
        <p:txBody>
          <a:bodyPr wrap="square" rtlCol="0">
            <a:spAutoFit/>
          </a:bodyPr>
          <a:lstStyle/>
          <a:p>
            <a:pPr algn="ctr" fontAlgn="auto">
              <a:spcBef>
                <a:spcPts val="0"/>
              </a:spcBef>
              <a:spcAft>
                <a:spcPts val="0"/>
              </a:spcAft>
            </a:pPr>
            <a:r>
              <a:rPr lang="en-US" sz="2400" b="1" dirty="0" smtClean="0">
                <a:solidFill>
                  <a:prstClr val="white"/>
                </a:solidFill>
              </a:rPr>
              <a:t>NEW EUROPEAN WIND ATLAS</a:t>
            </a:r>
            <a:endParaRPr lang="en-US" sz="2400" b="1" dirty="0">
              <a:solidFill>
                <a:prstClr val="white"/>
              </a:solidFill>
            </a:endParaRPr>
          </a:p>
        </p:txBody>
      </p:sp>
      <p:grpSp>
        <p:nvGrpSpPr>
          <p:cNvPr id="173" name="Group 172"/>
          <p:cNvGrpSpPr/>
          <p:nvPr/>
        </p:nvGrpSpPr>
        <p:grpSpPr>
          <a:xfrm>
            <a:off x="2339753" y="3403599"/>
            <a:ext cx="4470542" cy="1487540"/>
            <a:chOff x="2327014" y="3501008"/>
            <a:chExt cx="4470542" cy="1487540"/>
          </a:xfrm>
        </p:grpSpPr>
        <p:sp>
          <p:nvSpPr>
            <p:cNvPr id="23" name="TextBox 22"/>
            <p:cNvSpPr txBox="1"/>
            <p:nvPr/>
          </p:nvSpPr>
          <p:spPr>
            <a:xfrm>
              <a:off x="3203848" y="3501008"/>
              <a:ext cx="2664296" cy="504056"/>
            </a:xfrm>
            <a:prstGeom prst="rect">
              <a:avLst/>
            </a:prstGeom>
            <a:solidFill>
              <a:srgbClr val="CA6A68"/>
            </a:solidFill>
          </p:spPr>
          <p:style>
            <a:lnRef idx="2">
              <a:schemeClr val="accent2">
                <a:shade val="50000"/>
              </a:schemeClr>
            </a:lnRef>
            <a:fillRef idx="1">
              <a:schemeClr val="accent2"/>
            </a:fillRef>
            <a:effectRef idx="0">
              <a:schemeClr val="accent2"/>
            </a:effectRef>
            <a:fontRef idx="minor">
              <a:schemeClr val="lt1"/>
            </a:fontRef>
          </p:style>
          <p:txBody>
            <a:bodyPr wrap="square" rtlCol="0">
              <a:noAutofit/>
            </a:bodyPr>
            <a:lstStyle/>
            <a:p>
              <a:pPr fontAlgn="auto">
                <a:spcBef>
                  <a:spcPts val="0"/>
                </a:spcBef>
                <a:spcAft>
                  <a:spcPts val="0"/>
                </a:spcAft>
              </a:pPr>
              <a:r>
                <a:rPr lang="da-DK" dirty="0" smtClean="0">
                  <a:solidFill>
                    <a:prstClr val="white"/>
                  </a:solidFill>
                </a:rPr>
                <a:t>Verification &amp; Validation</a:t>
              </a:r>
              <a:endParaRPr lang="da-DK" dirty="0">
                <a:solidFill>
                  <a:prstClr val="white"/>
                </a:solidFill>
              </a:endParaRPr>
            </a:p>
          </p:txBody>
        </p:sp>
        <p:cxnSp>
          <p:nvCxnSpPr>
            <p:cNvPr id="28" name="Elbow Connector 27"/>
            <p:cNvCxnSpPr>
              <a:stCxn id="25" idx="1"/>
              <a:endCxn id="23" idx="3"/>
            </p:cNvCxnSpPr>
            <p:nvPr/>
          </p:nvCxnSpPr>
          <p:spPr>
            <a:xfrm rot="10800000">
              <a:off x="5868144" y="3753037"/>
              <a:ext cx="929412" cy="955687"/>
            </a:xfrm>
            <a:prstGeom prst="bentConnector3">
              <a:avLst>
                <a:gd name="adj1" fmla="val 50000"/>
              </a:avLst>
            </a:prstGeom>
            <a:ln w="50800" cap="rnd">
              <a:solidFill>
                <a:srgbClr val="8C3836"/>
              </a:solidFill>
              <a:headEnd type="arrow"/>
              <a:tailEnd type="arrow"/>
            </a:ln>
            <a:scene3d>
              <a:camera prst="orthographicFront"/>
              <a:lightRig rig="threePt" dir="t"/>
            </a:scene3d>
            <a:sp3d contourW="12700">
              <a:contourClr>
                <a:srgbClr val="FF0000"/>
              </a:contourClr>
            </a:sp3d>
          </p:spPr>
          <p:style>
            <a:lnRef idx="1">
              <a:schemeClr val="accent1"/>
            </a:lnRef>
            <a:fillRef idx="0">
              <a:schemeClr val="accent1"/>
            </a:fillRef>
            <a:effectRef idx="0">
              <a:schemeClr val="accent1"/>
            </a:effectRef>
            <a:fontRef idx="minor">
              <a:schemeClr val="tx1"/>
            </a:fontRef>
          </p:style>
        </p:cxnSp>
        <p:cxnSp>
          <p:nvCxnSpPr>
            <p:cNvPr id="41" name="Elbow Connector 40"/>
            <p:cNvCxnSpPr>
              <a:stCxn id="23" idx="1"/>
              <a:endCxn id="15" idx="3"/>
            </p:cNvCxnSpPr>
            <p:nvPr/>
          </p:nvCxnSpPr>
          <p:spPr>
            <a:xfrm rot="10800000" flipV="1">
              <a:off x="2327014" y="3753035"/>
              <a:ext cx="876835" cy="1235513"/>
            </a:xfrm>
            <a:prstGeom prst="bentConnector3">
              <a:avLst>
                <a:gd name="adj1" fmla="val 50000"/>
              </a:avLst>
            </a:prstGeom>
            <a:ln w="50800">
              <a:solidFill>
                <a:schemeClr val="tx2"/>
              </a:solidFill>
              <a:headEnd type="arrow"/>
              <a:tailEnd type="arrow"/>
            </a:ln>
            <a:scene3d>
              <a:camera prst="orthographicFront"/>
              <a:lightRig rig="threePt" dir="t"/>
            </a:scene3d>
            <a:sp3d contourW="12700">
              <a:contourClr>
                <a:srgbClr val="FF0000"/>
              </a:contourClr>
            </a:sp3d>
          </p:spPr>
          <p:style>
            <a:lnRef idx="1">
              <a:schemeClr val="accent1"/>
            </a:lnRef>
            <a:fillRef idx="0">
              <a:schemeClr val="accent1"/>
            </a:fillRef>
            <a:effectRef idx="0">
              <a:schemeClr val="accent1"/>
            </a:effectRef>
            <a:fontRef idx="minor">
              <a:schemeClr val="tx1"/>
            </a:fontRef>
          </p:style>
        </p:cxnSp>
      </p:grpSp>
      <p:grpSp>
        <p:nvGrpSpPr>
          <p:cNvPr id="166" name="Group 165"/>
          <p:cNvGrpSpPr/>
          <p:nvPr/>
        </p:nvGrpSpPr>
        <p:grpSpPr>
          <a:xfrm>
            <a:off x="2420552" y="908720"/>
            <a:ext cx="3024300" cy="2260283"/>
            <a:chOff x="2420552" y="908720"/>
            <a:chExt cx="3024300" cy="2260283"/>
          </a:xfrm>
        </p:grpSpPr>
        <p:sp>
          <p:nvSpPr>
            <p:cNvPr id="24" name="Left Arrow 23"/>
            <p:cNvSpPr/>
            <p:nvPr/>
          </p:nvSpPr>
          <p:spPr>
            <a:xfrm>
              <a:off x="2420552" y="2313280"/>
              <a:ext cx="1008112" cy="216024"/>
            </a:xfrm>
            <a:prstGeom prst="lef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da-DK" dirty="0">
                <a:solidFill>
                  <a:prstClr val="white"/>
                </a:solidFill>
              </a:endParaRPr>
            </a:p>
          </p:txBody>
        </p:sp>
        <p:grpSp>
          <p:nvGrpSpPr>
            <p:cNvPr id="165" name="Group 164"/>
            <p:cNvGrpSpPr/>
            <p:nvPr/>
          </p:nvGrpSpPr>
          <p:grpSpPr>
            <a:xfrm>
              <a:off x="3059832" y="908720"/>
              <a:ext cx="2385020" cy="2260283"/>
              <a:chOff x="3059832" y="908720"/>
              <a:chExt cx="2385020" cy="2260283"/>
            </a:xfrm>
          </p:grpSpPr>
          <p:sp>
            <p:nvSpPr>
              <p:cNvPr id="11" name="TextBox 10"/>
              <p:cNvSpPr txBox="1"/>
              <p:nvPr/>
            </p:nvSpPr>
            <p:spPr>
              <a:xfrm>
                <a:off x="3059832" y="2214896"/>
                <a:ext cx="2385020" cy="954107"/>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fontAlgn="auto">
                  <a:spcBef>
                    <a:spcPts val="0"/>
                  </a:spcBef>
                  <a:spcAft>
                    <a:spcPts val="0"/>
                  </a:spcAft>
                </a:pPr>
                <a:r>
                  <a:rPr lang="en-US" sz="1400" dirty="0" smtClean="0">
                    <a:solidFill>
                      <a:schemeClr val="tx1"/>
                    </a:solidFill>
                  </a:rPr>
                  <a:t>Orography </a:t>
                </a:r>
              </a:p>
              <a:p>
                <a:pPr fontAlgn="auto">
                  <a:spcBef>
                    <a:spcPts val="0"/>
                  </a:spcBef>
                  <a:spcAft>
                    <a:spcPts val="0"/>
                  </a:spcAft>
                </a:pPr>
                <a:r>
                  <a:rPr lang="en-US" sz="1400" dirty="0" smtClean="0">
                    <a:solidFill>
                      <a:schemeClr val="tx1"/>
                    </a:solidFill>
                  </a:rPr>
                  <a:t>Topography </a:t>
                </a:r>
              </a:p>
              <a:p>
                <a:pPr fontAlgn="auto">
                  <a:spcBef>
                    <a:spcPts val="0"/>
                  </a:spcBef>
                  <a:spcAft>
                    <a:spcPts val="0"/>
                  </a:spcAft>
                  <a:buFontTx/>
                  <a:buChar char="-"/>
                </a:pPr>
                <a:r>
                  <a:rPr lang="en-US" sz="1400" dirty="0" smtClean="0">
                    <a:solidFill>
                      <a:schemeClr val="tx1"/>
                    </a:solidFill>
                  </a:rPr>
                  <a:t> Land use &amp; roughness</a:t>
                </a:r>
              </a:p>
              <a:p>
                <a:pPr fontAlgn="auto">
                  <a:spcBef>
                    <a:spcPts val="0"/>
                  </a:spcBef>
                  <a:spcAft>
                    <a:spcPts val="0"/>
                  </a:spcAft>
                  <a:buFontTx/>
                  <a:buChar char="-"/>
                </a:pPr>
                <a:r>
                  <a:rPr lang="en-US" sz="1400" dirty="0" smtClean="0">
                    <a:solidFill>
                      <a:schemeClr val="tx1"/>
                    </a:solidFill>
                  </a:rPr>
                  <a:t> Cities &amp; environment</a:t>
                </a:r>
                <a:endParaRPr lang="en-US" sz="1400" dirty="0">
                  <a:solidFill>
                    <a:schemeClr val="tx1"/>
                  </a:solidFill>
                </a:endParaRPr>
              </a:p>
            </p:txBody>
          </p:sp>
          <p:sp>
            <p:nvSpPr>
              <p:cNvPr id="81" name="TextBox 80"/>
              <p:cNvSpPr txBox="1"/>
              <p:nvPr/>
            </p:nvSpPr>
            <p:spPr>
              <a:xfrm>
                <a:off x="3563888" y="908720"/>
                <a:ext cx="1872208" cy="1138773"/>
              </a:xfrm>
              <a:prstGeom prst="rect">
                <a:avLst/>
              </a:prstGeom>
              <a:solidFill>
                <a:schemeClr val="tx2">
                  <a:lumMod val="60000"/>
                  <a:lumOff val="40000"/>
                </a:schemeClr>
              </a:solidFill>
              <a:ln>
                <a:solidFill>
                  <a:schemeClr val="dk1"/>
                </a:solidFill>
              </a:ln>
            </p:spPr>
            <p:txBody>
              <a:bodyPr wrap="square" rtlCol="0">
                <a:spAutoFit/>
              </a:bodyPr>
              <a:lstStyle/>
              <a:p>
                <a:pPr algn="ctr"/>
                <a:r>
                  <a:rPr lang="pt-PT" b="1" dirty="0" smtClean="0"/>
                  <a:t>DATABASE</a:t>
                </a:r>
              </a:p>
              <a:p>
                <a:pPr algn="ctr"/>
                <a:r>
                  <a:rPr lang="pt-PT" b="1" dirty="0" smtClean="0"/>
                  <a:t> </a:t>
                </a:r>
                <a:r>
                  <a:rPr lang="en-US" sz="1400" dirty="0" smtClean="0">
                    <a:solidFill>
                      <a:prstClr val="black"/>
                    </a:solidFill>
                  </a:rPr>
                  <a:t>Input for models and experiments</a:t>
                </a:r>
                <a:endParaRPr lang="en-US" dirty="0" smtClean="0">
                  <a:solidFill>
                    <a:prstClr val="black"/>
                  </a:solidFill>
                </a:endParaRPr>
              </a:p>
              <a:p>
                <a:pPr algn="ctr"/>
                <a:endParaRPr lang="pt-PT" b="1" dirty="0"/>
              </a:p>
            </p:txBody>
          </p:sp>
        </p:grpSp>
      </p:grpSp>
      <p:grpSp>
        <p:nvGrpSpPr>
          <p:cNvPr id="38" name="Group 37"/>
          <p:cNvGrpSpPr/>
          <p:nvPr/>
        </p:nvGrpSpPr>
        <p:grpSpPr>
          <a:xfrm>
            <a:off x="5580112" y="903640"/>
            <a:ext cx="3068810" cy="1660832"/>
            <a:chOff x="5580112" y="903640"/>
            <a:chExt cx="2803396" cy="1660832"/>
          </a:xfrm>
        </p:grpSpPr>
        <p:sp>
          <p:nvSpPr>
            <p:cNvPr id="12" name="TextBox 11"/>
            <p:cNvSpPr txBox="1"/>
            <p:nvPr/>
          </p:nvSpPr>
          <p:spPr>
            <a:xfrm rot="5400000">
              <a:off x="7094231" y="1285633"/>
              <a:ext cx="936104" cy="1621573"/>
            </a:xfrm>
            <a:prstGeom prst="rect">
              <a:avLst/>
            </a:prstGeom>
            <a:solidFill>
              <a:schemeClr val="tx2">
                <a:lumMod val="20000"/>
                <a:lumOff val="80000"/>
              </a:schemeClr>
            </a:solidFill>
            <a:ln>
              <a:solidFill>
                <a:schemeClr val="accent1">
                  <a:shade val="50000"/>
                  <a:alpha val="53000"/>
                </a:schemeClr>
              </a:solidFill>
            </a:ln>
            <a:effectLst>
              <a:innerShdw blurRad="63500" dist="50800" dir="54000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vert="vert270" wrap="none" rtlCol="0">
              <a:normAutofit/>
              <a:scene3d>
                <a:camera prst="orthographicFront">
                  <a:rot lat="0" lon="0" rev="0"/>
                </a:camera>
                <a:lightRig rig="threePt" dir="t"/>
              </a:scene3d>
            </a:bodyPr>
            <a:lstStyle/>
            <a:p>
              <a:r>
                <a:rPr lang="en-US" sz="1400" dirty="0" smtClean="0">
                  <a:solidFill>
                    <a:prstClr val="black"/>
                  </a:solidFill>
                </a:rPr>
                <a:t>Reanalysis data </a:t>
              </a:r>
            </a:p>
            <a:p>
              <a:pPr fontAlgn="auto">
                <a:spcBef>
                  <a:spcPts val="0"/>
                </a:spcBef>
                <a:spcAft>
                  <a:spcPts val="0"/>
                </a:spcAft>
              </a:pPr>
              <a:r>
                <a:rPr lang="en-US" sz="1400" dirty="0" smtClean="0">
                  <a:solidFill>
                    <a:prstClr val="black"/>
                  </a:solidFill>
                </a:rPr>
                <a:t>Meso scale </a:t>
              </a:r>
            </a:p>
            <a:p>
              <a:r>
                <a:rPr lang="en-US" sz="1400" dirty="0" smtClean="0">
                  <a:solidFill>
                    <a:prstClr val="black"/>
                  </a:solidFill>
                </a:rPr>
                <a:t>Micro scale  </a:t>
              </a:r>
            </a:p>
            <a:p>
              <a:pPr fontAlgn="auto">
                <a:spcBef>
                  <a:spcPts val="0"/>
                </a:spcBef>
                <a:spcAft>
                  <a:spcPts val="0"/>
                </a:spcAft>
              </a:pPr>
              <a:endParaRPr lang="en-US" dirty="0" smtClean="0">
                <a:solidFill>
                  <a:prstClr val="black"/>
                </a:solidFill>
              </a:endParaRPr>
            </a:p>
          </p:txBody>
        </p:sp>
        <p:grpSp>
          <p:nvGrpSpPr>
            <p:cNvPr id="35" name="Group 34"/>
            <p:cNvGrpSpPr/>
            <p:nvPr/>
          </p:nvGrpSpPr>
          <p:grpSpPr>
            <a:xfrm>
              <a:off x="5580112" y="903640"/>
              <a:ext cx="2803396" cy="1589256"/>
              <a:chOff x="5580112" y="903640"/>
              <a:chExt cx="2803396" cy="1589256"/>
            </a:xfrm>
          </p:grpSpPr>
          <p:sp>
            <p:nvSpPr>
              <p:cNvPr id="22" name="Right Arrow 21"/>
              <p:cNvSpPr/>
              <p:nvPr/>
            </p:nvSpPr>
            <p:spPr>
              <a:xfrm flipV="1">
                <a:off x="5580112" y="2276872"/>
                <a:ext cx="972944" cy="216024"/>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da-DK" dirty="0">
                  <a:solidFill>
                    <a:prstClr val="white"/>
                  </a:solidFill>
                </a:endParaRPr>
              </a:p>
            </p:txBody>
          </p:sp>
          <p:sp>
            <p:nvSpPr>
              <p:cNvPr id="82" name="TextBox 81"/>
              <p:cNvSpPr txBox="1"/>
              <p:nvPr/>
            </p:nvSpPr>
            <p:spPr>
              <a:xfrm>
                <a:off x="6697072" y="903640"/>
                <a:ext cx="1686436" cy="504056"/>
              </a:xfrm>
              <a:prstGeom prst="rect">
                <a:avLst/>
              </a:prstGeom>
              <a:solidFill>
                <a:schemeClr val="tx2">
                  <a:lumMod val="60000"/>
                  <a:lumOff val="40000"/>
                </a:schemeClr>
              </a:solidFill>
              <a:ln>
                <a:solidFill>
                  <a:schemeClr val="dk1"/>
                </a:solidFill>
              </a:ln>
            </p:spPr>
            <p:txBody>
              <a:bodyPr wrap="square" rtlCol="0">
                <a:noAutofit/>
              </a:bodyPr>
              <a:lstStyle/>
              <a:p>
                <a:pPr algn="ctr"/>
                <a:r>
                  <a:rPr lang="pt-PT" b="1" dirty="0" smtClean="0"/>
                  <a:t>MODEL CHAIN</a:t>
                </a:r>
                <a:endParaRPr lang="pt-PT" b="1" dirty="0"/>
              </a:p>
            </p:txBody>
          </p:sp>
        </p:grpSp>
      </p:grpSp>
      <p:grpSp>
        <p:nvGrpSpPr>
          <p:cNvPr id="169" name="Group 168"/>
          <p:cNvGrpSpPr/>
          <p:nvPr/>
        </p:nvGrpSpPr>
        <p:grpSpPr>
          <a:xfrm>
            <a:off x="251520" y="908720"/>
            <a:ext cx="8712968" cy="5472608"/>
            <a:chOff x="251520" y="908720"/>
            <a:chExt cx="8712968" cy="5472608"/>
          </a:xfrm>
        </p:grpSpPr>
        <p:sp>
          <p:nvSpPr>
            <p:cNvPr id="9" name="TextBox 8"/>
            <p:cNvSpPr txBox="1"/>
            <p:nvPr/>
          </p:nvSpPr>
          <p:spPr>
            <a:xfrm rot="5400000">
              <a:off x="921118" y="1439988"/>
              <a:ext cx="1261884" cy="1736984"/>
            </a:xfrm>
            <a:prstGeom prst="rect">
              <a:avLst/>
            </a:prstGeom>
            <a:solidFill>
              <a:srgbClr val="8EB4E3"/>
            </a:solidFill>
            <a:scene3d>
              <a:camera prst="orthographicFront">
                <a:rot lat="0" lon="0" rev="0"/>
              </a:camera>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vert="vert270" wrap="square" rtlCol="0">
              <a:spAutoFit/>
            </a:bodyPr>
            <a:lstStyle/>
            <a:p>
              <a:r>
                <a:rPr lang="en-US" sz="1400" dirty="0" smtClean="0">
                  <a:solidFill>
                    <a:srgbClr val="002060"/>
                  </a:solidFill>
                </a:rPr>
                <a:t>- Complex terrain</a:t>
              </a:r>
            </a:p>
            <a:p>
              <a:pPr fontAlgn="auto">
                <a:spcBef>
                  <a:spcPts val="0"/>
                </a:spcBef>
                <a:spcAft>
                  <a:spcPts val="0"/>
                </a:spcAft>
                <a:buFontTx/>
                <a:buChar char="-"/>
              </a:pPr>
              <a:r>
                <a:rPr lang="en-US" sz="1400" dirty="0" smtClean="0">
                  <a:solidFill>
                    <a:srgbClr val="002060"/>
                  </a:solidFill>
                </a:rPr>
                <a:t> Forest </a:t>
              </a:r>
            </a:p>
            <a:p>
              <a:pPr fontAlgn="auto">
                <a:spcBef>
                  <a:spcPts val="0"/>
                </a:spcBef>
                <a:spcAft>
                  <a:spcPts val="0"/>
                </a:spcAft>
                <a:buFontTx/>
                <a:buChar char="-"/>
              </a:pPr>
              <a:r>
                <a:rPr lang="en-US" sz="1400" dirty="0" smtClean="0">
                  <a:solidFill>
                    <a:srgbClr val="002060"/>
                  </a:solidFill>
                </a:rPr>
                <a:t> Offshore</a:t>
              </a:r>
            </a:p>
            <a:p>
              <a:pPr fontAlgn="auto">
                <a:spcBef>
                  <a:spcPts val="0"/>
                </a:spcBef>
                <a:spcAft>
                  <a:spcPts val="0"/>
                </a:spcAft>
                <a:buFontTx/>
                <a:buChar char="-"/>
              </a:pPr>
              <a:r>
                <a:rPr lang="en-US" sz="1400" dirty="0" smtClean="0">
                  <a:solidFill>
                    <a:srgbClr val="002060"/>
                  </a:solidFill>
                </a:rPr>
                <a:t> Coastal </a:t>
              </a:r>
            </a:p>
            <a:p>
              <a:pPr fontAlgn="auto">
                <a:spcBef>
                  <a:spcPts val="0"/>
                </a:spcBef>
                <a:spcAft>
                  <a:spcPts val="0"/>
                </a:spcAft>
                <a:buFontTx/>
                <a:buChar char="-"/>
              </a:pPr>
              <a:r>
                <a:rPr lang="en-US" sz="1400" dirty="0" smtClean="0">
                  <a:solidFill>
                    <a:srgbClr val="002060"/>
                  </a:solidFill>
                </a:rPr>
                <a:t> Wakes  </a:t>
              </a:r>
            </a:p>
          </p:txBody>
        </p:sp>
        <p:sp>
          <p:nvSpPr>
            <p:cNvPr id="15" name="TextBox 14"/>
            <p:cNvSpPr txBox="1"/>
            <p:nvPr/>
          </p:nvSpPr>
          <p:spPr>
            <a:xfrm>
              <a:off x="395536" y="4437112"/>
              <a:ext cx="1944216" cy="338554"/>
            </a:xfrm>
            <a:prstGeom prst="rect">
              <a:avLst/>
            </a:prstGeom>
            <a:solidFill>
              <a:srgbClr val="CF7977"/>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fontAlgn="auto">
                <a:spcBef>
                  <a:spcPts val="0"/>
                </a:spcBef>
                <a:spcAft>
                  <a:spcPts val="0"/>
                </a:spcAft>
              </a:pPr>
              <a:r>
                <a:rPr lang="en-US" dirty="0" smtClean="0">
                  <a:solidFill>
                    <a:prstClr val="white"/>
                  </a:solidFill>
                </a:rPr>
                <a:t>Exp . Database </a:t>
              </a:r>
              <a:endParaRPr lang="en-US" dirty="0">
                <a:solidFill>
                  <a:prstClr val="white"/>
                </a:solidFill>
              </a:endParaRPr>
            </a:p>
          </p:txBody>
        </p:sp>
        <p:sp>
          <p:nvSpPr>
            <p:cNvPr id="54" name="TextBox 53"/>
            <p:cNvSpPr txBox="1"/>
            <p:nvPr/>
          </p:nvSpPr>
          <p:spPr>
            <a:xfrm>
              <a:off x="251520" y="6011996"/>
              <a:ext cx="8712968" cy="369332"/>
            </a:xfrm>
            <a:prstGeom prst="rect">
              <a:avLst/>
            </a:prstGeom>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algn="ctr" fontAlgn="auto">
                <a:spcBef>
                  <a:spcPts val="0"/>
                </a:spcBef>
                <a:spcAft>
                  <a:spcPts val="0"/>
                </a:spcAft>
              </a:pPr>
              <a:r>
                <a:rPr lang="en-US" dirty="0" smtClean="0">
                  <a:solidFill>
                    <a:prstClr val="white"/>
                  </a:solidFill>
                </a:rPr>
                <a:t>Deliverables </a:t>
              </a:r>
              <a:r>
                <a:rPr lang="da-DK" dirty="0" smtClean="0">
                  <a:solidFill>
                    <a:prstClr val="white"/>
                  </a:solidFill>
                </a:rPr>
                <a:t>in the </a:t>
              </a:r>
              <a:r>
                <a:rPr lang="en-US" dirty="0" smtClean="0">
                  <a:solidFill>
                    <a:prstClr val="white"/>
                  </a:solidFill>
                </a:rPr>
                <a:t>new European Wind Atlas</a:t>
              </a:r>
              <a:endParaRPr lang="da-DK" dirty="0">
                <a:solidFill>
                  <a:prstClr val="white"/>
                </a:solidFill>
              </a:endParaRPr>
            </a:p>
          </p:txBody>
        </p:sp>
        <p:sp>
          <p:nvSpPr>
            <p:cNvPr id="55" name="Up-Down Arrow 54"/>
            <p:cNvSpPr/>
            <p:nvPr/>
          </p:nvSpPr>
          <p:spPr>
            <a:xfrm>
              <a:off x="1426240" y="4949152"/>
              <a:ext cx="228600" cy="928120"/>
            </a:xfrm>
            <a:prstGeom prst="upDownArrow">
              <a:avLst/>
            </a:prstGeom>
            <a:solidFill>
              <a:srgbClr val="CF7977"/>
            </a:solidFill>
            <a:ln>
              <a:solidFill>
                <a:srgbClr val="CF797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da-DK" dirty="0">
                <a:solidFill>
                  <a:prstClr val="white"/>
                </a:solidFill>
              </a:endParaRPr>
            </a:p>
          </p:txBody>
        </p:sp>
        <p:sp>
          <p:nvSpPr>
            <p:cNvPr id="75" name="TextBox 74"/>
            <p:cNvSpPr txBox="1"/>
            <p:nvPr/>
          </p:nvSpPr>
          <p:spPr>
            <a:xfrm>
              <a:off x="683568" y="908720"/>
              <a:ext cx="1872208" cy="504056"/>
            </a:xfrm>
            <a:prstGeom prst="rect">
              <a:avLst/>
            </a:prstGeom>
            <a:solidFill>
              <a:schemeClr val="tx2">
                <a:lumMod val="60000"/>
                <a:lumOff val="40000"/>
              </a:schemeClr>
            </a:solidFill>
            <a:ln>
              <a:solidFill>
                <a:schemeClr val="dk1"/>
              </a:solidFill>
            </a:ln>
          </p:spPr>
          <p:txBody>
            <a:bodyPr wrap="square" rtlCol="0">
              <a:noAutofit/>
            </a:bodyPr>
            <a:lstStyle/>
            <a:p>
              <a:pPr algn="ctr"/>
              <a:r>
                <a:rPr lang="pt-PT" b="1" dirty="0" smtClean="0"/>
                <a:t>EXPERIMENTS</a:t>
              </a:r>
              <a:endParaRPr lang="pt-PT" b="1" dirty="0"/>
            </a:p>
          </p:txBody>
        </p:sp>
        <p:sp>
          <p:nvSpPr>
            <p:cNvPr id="148" name="Down Arrow 147"/>
            <p:cNvSpPr/>
            <p:nvPr/>
          </p:nvSpPr>
          <p:spPr>
            <a:xfrm>
              <a:off x="1331640" y="2996952"/>
              <a:ext cx="432048" cy="12241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grpSp>
      <p:grpSp>
        <p:nvGrpSpPr>
          <p:cNvPr id="171" name="Group 170"/>
          <p:cNvGrpSpPr/>
          <p:nvPr/>
        </p:nvGrpSpPr>
        <p:grpSpPr>
          <a:xfrm>
            <a:off x="6788336" y="2708920"/>
            <a:ext cx="1888120" cy="2087060"/>
            <a:chOff x="6788336" y="2708920"/>
            <a:chExt cx="1368152" cy="2087060"/>
          </a:xfrm>
        </p:grpSpPr>
        <p:sp>
          <p:nvSpPr>
            <p:cNvPr id="17" name="TextBox 16"/>
            <p:cNvSpPr txBox="1"/>
            <p:nvPr/>
          </p:nvSpPr>
          <p:spPr>
            <a:xfrm>
              <a:off x="6788336" y="3277864"/>
              <a:ext cx="1368152" cy="523220"/>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rtlCol="0">
              <a:spAutoFit/>
            </a:bodyPr>
            <a:lstStyle/>
            <a:p>
              <a:pPr algn="ctr" fontAlgn="auto">
                <a:spcBef>
                  <a:spcPts val="0"/>
                </a:spcBef>
                <a:spcAft>
                  <a:spcPts val="0"/>
                </a:spcAft>
              </a:pPr>
              <a:r>
                <a:rPr lang="en-US" sz="1400" dirty="0" smtClean="0">
                  <a:solidFill>
                    <a:srgbClr val="002060"/>
                  </a:solidFill>
                </a:rPr>
                <a:t>Model interface </a:t>
              </a:r>
            </a:p>
            <a:p>
              <a:pPr algn="ctr" fontAlgn="auto">
                <a:spcBef>
                  <a:spcPts val="0"/>
                </a:spcBef>
                <a:spcAft>
                  <a:spcPts val="0"/>
                </a:spcAft>
              </a:pPr>
              <a:r>
                <a:rPr lang="en-US" sz="1400" dirty="0" smtClean="0">
                  <a:solidFill>
                    <a:srgbClr val="002060"/>
                  </a:solidFill>
                </a:rPr>
                <a:t>- Open platform</a:t>
              </a:r>
              <a:endParaRPr lang="en-US" sz="1400" dirty="0">
                <a:solidFill>
                  <a:srgbClr val="002060"/>
                </a:solidFill>
              </a:endParaRPr>
            </a:p>
          </p:txBody>
        </p:sp>
        <p:sp>
          <p:nvSpPr>
            <p:cNvPr id="25" name="TextBox 24"/>
            <p:cNvSpPr txBox="1"/>
            <p:nvPr/>
          </p:nvSpPr>
          <p:spPr>
            <a:xfrm>
              <a:off x="6804248" y="4426648"/>
              <a:ext cx="1332289" cy="369332"/>
            </a:xfrm>
            <a:prstGeom prst="rect">
              <a:avLst/>
            </a:prstGeom>
            <a:solidFill>
              <a:srgbClr val="CF7977"/>
            </a:solidFill>
          </p:spPr>
          <p:style>
            <a:lnRef idx="2">
              <a:schemeClr val="accent2">
                <a:shade val="50000"/>
              </a:schemeClr>
            </a:lnRef>
            <a:fillRef idx="1">
              <a:schemeClr val="accent2"/>
            </a:fillRef>
            <a:effectRef idx="0">
              <a:schemeClr val="accent2"/>
            </a:effectRef>
            <a:fontRef idx="minor">
              <a:schemeClr val="lt1"/>
            </a:fontRef>
          </p:style>
          <p:txBody>
            <a:bodyPr wrap="square" rtlCol="0">
              <a:spAutoFit/>
            </a:bodyPr>
            <a:lstStyle/>
            <a:p>
              <a:pPr fontAlgn="auto">
                <a:spcBef>
                  <a:spcPts val="0"/>
                </a:spcBef>
                <a:spcAft>
                  <a:spcPts val="0"/>
                </a:spcAft>
              </a:pPr>
              <a:r>
                <a:rPr lang="da-DK" dirty="0" smtClean="0">
                  <a:solidFill>
                    <a:prstClr val="white"/>
                  </a:solidFill>
                </a:rPr>
                <a:t>Model runs</a:t>
              </a:r>
              <a:endParaRPr lang="da-DK" dirty="0">
                <a:solidFill>
                  <a:prstClr val="white"/>
                </a:solidFill>
              </a:endParaRPr>
            </a:p>
          </p:txBody>
        </p:sp>
        <p:sp>
          <p:nvSpPr>
            <p:cNvPr id="26" name="Down Arrow 25"/>
            <p:cNvSpPr/>
            <p:nvPr/>
          </p:nvSpPr>
          <p:spPr>
            <a:xfrm>
              <a:off x="7345144" y="3952312"/>
              <a:ext cx="216024" cy="360040"/>
            </a:xfrm>
            <a:prstGeom prst="down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da-DK" dirty="0">
                <a:solidFill>
                  <a:srgbClr val="FF0000"/>
                </a:solidFill>
              </a:endParaRPr>
            </a:p>
          </p:txBody>
        </p:sp>
        <p:sp>
          <p:nvSpPr>
            <p:cNvPr id="149" name="Down Arrow 148"/>
            <p:cNvSpPr/>
            <p:nvPr/>
          </p:nvSpPr>
          <p:spPr>
            <a:xfrm>
              <a:off x="7308304" y="2708920"/>
              <a:ext cx="288032" cy="43204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PT"/>
            </a:p>
          </p:txBody>
        </p:sp>
      </p:grpSp>
      <p:grpSp>
        <p:nvGrpSpPr>
          <p:cNvPr id="178" name="Group 177"/>
          <p:cNvGrpSpPr/>
          <p:nvPr/>
        </p:nvGrpSpPr>
        <p:grpSpPr>
          <a:xfrm>
            <a:off x="3416933" y="3933056"/>
            <a:ext cx="2405402" cy="647792"/>
            <a:chOff x="3416933" y="3933056"/>
            <a:chExt cx="2405402" cy="647792"/>
          </a:xfrm>
        </p:grpSpPr>
        <p:sp>
          <p:nvSpPr>
            <p:cNvPr id="29" name="TextBox 28"/>
            <p:cNvSpPr txBox="1"/>
            <p:nvPr/>
          </p:nvSpPr>
          <p:spPr>
            <a:xfrm>
              <a:off x="3416933" y="4242294"/>
              <a:ext cx="2405402" cy="338554"/>
            </a:xfrm>
            <a:prstGeom prst="rect">
              <a:avLst/>
            </a:prstGeom>
            <a:solidFill>
              <a:srgbClr val="CF7977"/>
            </a:solidFill>
            <a:ln>
              <a:solidFill>
                <a:srgbClr val="CF7977"/>
              </a:solidFill>
            </a:ln>
          </p:spPr>
          <p:style>
            <a:lnRef idx="2">
              <a:schemeClr val="accent4">
                <a:shade val="50000"/>
              </a:schemeClr>
            </a:lnRef>
            <a:fillRef idx="1">
              <a:schemeClr val="accent4"/>
            </a:fillRef>
            <a:effectRef idx="0">
              <a:schemeClr val="accent4"/>
            </a:effectRef>
            <a:fontRef idx="minor">
              <a:schemeClr val="lt1"/>
            </a:fontRef>
          </p:style>
          <p:txBody>
            <a:bodyPr wrap="none" rtlCol="0">
              <a:spAutoFit/>
            </a:bodyPr>
            <a:lstStyle/>
            <a:p>
              <a:pPr fontAlgn="auto">
                <a:spcBef>
                  <a:spcPts val="0"/>
                </a:spcBef>
                <a:spcAft>
                  <a:spcPts val="0"/>
                </a:spcAft>
              </a:pPr>
              <a:r>
                <a:rPr lang="da-DK" dirty="0" smtClean="0">
                  <a:solidFill>
                    <a:prstClr val="white"/>
                  </a:solidFill>
                </a:rPr>
                <a:t>Models of uncertainty</a:t>
              </a:r>
              <a:endParaRPr lang="da-DK" dirty="0">
                <a:solidFill>
                  <a:prstClr val="white"/>
                </a:solidFill>
              </a:endParaRPr>
            </a:p>
          </p:txBody>
        </p:sp>
        <p:cxnSp>
          <p:nvCxnSpPr>
            <p:cNvPr id="176" name="Straight Arrow Connector 175"/>
            <p:cNvCxnSpPr/>
            <p:nvPr/>
          </p:nvCxnSpPr>
          <p:spPr>
            <a:xfrm>
              <a:off x="4427984" y="3933056"/>
              <a:ext cx="0" cy="288032"/>
            </a:xfrm>
            <a:prstGeom prst="straightConnector1">
              <a:avLst/>
            </a:prstGeom>
            <a:ln>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grpSp>
      <p:grpSp>
        <p:nvGrpSpPr>
          <p:cNvPr id="179" name="Group 178"/>
          <p:cNvGrpSpPr/>
          <p:nvPr/>
        </p:nvGrpSpPr>
        <p:grpSpPr>
          <a:xfrm>
            <a:off x="2339752" y="4627735"/>
            <a:ext cx="4320480" cy="1250833"/>
            <a:chOff x="2339752" y="4627735"/>
            <a:chExt cx="4320480" cy="1250833"/>
          </a:xfrm>
        </p:grpSpPr>
        <p:sp>
          <p:nvSpPr>
            <p:cNvPr id="16" name="TextBox 15"/>
            <p:cNvSpPr txBox="1"/>
            <p:nvPr/>
          </p:nvSpPr>
          <p:spPr>
            <a:xfrm>
              <a:off x="2339752" y="4928429"/>
              <a:ext cx="3672408" cy="769441"/>
            </a:xfrm>
            <a:prstGeom prst="rect">
              <a:avLst/>
            </a:prstGeom>
            <a:solidFill>
              <a:schemeClr val="bg1"/>
            </a:solidFill>
            <a:ln>
              <a:solidFill>
                <a:srgbClr val="8C3836"/>
              </a:solidFill>
            </a:ln>
          </p:spPr>
          <p:style>
            <a:lnRef idx="1">
              <a:schemeClr val="accent5"/>
            </a:lnRef>
            <a:fillRef idx="2">
              <a:schemeClr val="accent5"/>
            </a:fillRef>
            <a:effectRef idx="1">
              <a:schemeClr val="accent5"/>
            </a:effectRef>
            <a:fontRef idx="minor">
              <a:schemeClr val="dk1"/>
            </a:fontRef>
          </p:style>
          <p:txBody>
            <a:bodyPr wrap="square" rtlCol="0">
              <a:spAutoFit/>
            </a:bodyPr>
            <a:lstStyle/>
            <a:p>
              <a:pPr fontAlgn="auto">
                <a:spcBef>
                  <a:spcPts val="0"/>
                </a:spcBef>
                <a:spcAft>
                  <a:spcPts val="0"/>
                </a:spcAft>
              </a:pPr>
              <a:r>
                <a:rPr lang="en-US" sz="1600" b="1" dirty="0" smtClean="0">
                  <a:solidFill>
                    <a:prstClr val="black"/>
                  </a:solidFill>
                </a:rPr>
                <a:t>Wind data  &amp; Design Param.</a:t>
              </a:r>
            </a:p>
            <a:p>
              <a:pPr fontAlgn="auto">
                <a:spcBef>
                  <a:spcPts val="0"/>
                </a:spcBef>
                <a:spcAft>
                  <a:spcPts val="0"/>
                </a:spcAft>
              </a:pPr>
              <a:r>
                <a:rPr lang="en-US" sz="1400" dirty="0" smtClean="0">
                  <a:solidFill>
                    <a:prstClr val="black"/>
                  </a:solidFill>
                </a:rPr>
                <a:t>Speedup, Extremes, Turbulence, Icing conditions, Offshore waves, etc.</a:t>
              </a:r>
              <a:endParaRPr lang="en-US" sz="1600" dirty="0">
                <a:solidFill>
                  <a:prstClr val="black"/>
                </a:solidFill>
              </a:endParaRPr>
            </a:p>
          </p:txBody>
        </p:sp>
        <p:sp>
          <p:nvSpPr>
            <p:cNvPr id="43" name="Bent Arrow 42"/>
            <p:cNvSpPr/>
            <p:nvPr/>
          </p:nvSpPr>
          <p:spPr>
            <a:xfrm rot="5400000">
              <a:off x="6126832" y="5345168"/>
              <a:ext cx="533400" cy="533400"/>
            </a:xfrm>
            <a:prstGeom prst="bentArrow">
              <a:avLst>
                <a:gd name="adj1" fmla="val 25000"/>
                <a:gd name="adj2" fmla="val 19263"/>
                <a:gd name="adj3" fmla="val 25000"/>
                <a:gd name="adj4" fmla="val 43750"/>
              </a:avLst>
            </a:prstGeom>
            <a:solidFill>
              <a:srgbClr val="CF79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solidFill>
                  <a:schemeClr val="tx1"/>
                </a:solidFill>
              </a:endParaRPr>
            </a:p>
          </p:txBody>
        </p:sp>
        <p:cxnSp>
          <p:nvCxnSpPr>
            <p:cNvPr id="177" name="Straight Arrow Connector 176"/>
            <p:cNvCxnSpPr/>
            <p:nvPr/>
          </p:nvCxnSpPr>
          <p:spPr>
            <a:xfrm>
              <a:off x="4427984" y="4627735"/>
              <a:ext cx="0" cy="288032"/>
            </a:xfrm>
            <a:prstGeom prst="straightConnector1">
              <a:avLst/>
            </a:prstGeom>
            <a:ln>
              <a:solidFill>
                <a:schemeClr val="accent2">
                  <a:lumMod val="50000"/>
                </a:schemeClr>
              </a:solidFill>
              <a:tailEnd type="arrow"/>
            </a:ln>
          </p:spPr>
          <p:style>
            <a:lnRef idx="1">
              <a:schemeClr val="accent1"/>
            </a:lnRef>
            <a:fillRef idx="0">
              <a:schemeClr val="accent1"/>
            </a:fillRef>
            <a:effectRef idx="0">
              <a:schemeClr val="accent1"/>
            </a:effectRef>
            <a:fontRef idx="minor">
              <a:schemeClr val="tx1"/>
            </a:fontRef>
          </p:style>
        </p:cxnSp>
      </p:grpSp>
      <p:cxnSp>
        <p:nvCxnSpPr>
          <p:cNvPr id="37" name="Straight Connector 36"/>
          <p:cNvCxnSpPr/>
          <p:nvPr/>
        </p:nvCxnSpPr>
        <p:spPr>
          <a:xfrm>
            <a:off x="251520" y="548680"/>
            <a:ext cx="8424936" cy="0"/>
          </a:xfrm>
          <a:prstGeom prst="line">
            <a:avLst/>
          </a:prstGeom>
          <a:ln w="76200">
            <a:solidFill>
              <a:srgbClr val="C0504D"/>
            </a:solidFill>
          </a:ln>
        </p:spPr>
        <p:style>
          <a:lnRef idx="1">
            <a:schemeClr val="accent1"/>
          </a:lnRef>
          <a:fillRef idx="0">
            <a:schemeClr val="accent1"/>
          </a:fillRef>
          <a:effectRef idx="0">
            <a:schemeClr val="accent1"/>
          </a:effectRef>
          <a:fontRef idx="minor">
            <a:schemeClr val="tx1"/>
          </a:fontRef>
        </p:style>
      </p:cxnSp>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4</a:t>
            </a:fld>
            <a:endParaRPr lang="da-DK" dirty="0"/>
          </a:p>
        </p:txBody>
      </p:sp>
    </p:spTree>
    <p:extLst>
      <p:ext uri="{BB962C8B-B14F-4D97-AF65-F5344CB8AC3E}">
        <p14:creationId xmlns:p14="http://schemas.microsoft.com/office/powerpoint/2010/main" val="42239834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75656" y="2420888"/>
            <a:ext cx="6264696" cy="4248472"/>
          </a:xfrm>
          <a:prstGeom prst="rect">
            <a:avLst/>
          </a:prstGeom>
          <a:noFill/>
          <a:ln>
            <a:noFill/>
          </a:ln>
        </p:spPr>
      </p:pic>
      <p:sp>
        <p:nvSpPr>
          <p:cNvPr id="4" name="TextBox 3"/>
          <p:cNvSpPr txBox="1"/>
          <p:nvPr/>
        </p:nvSpPr>
        <p:spPr>
          <a:xfrm>
            <a:off x="827585" y="1268760"/>
            <a:ext cx="7992888" cy="1384995"/>
          </a:xfrm>
          <a:prstGeom prst="rect">
            <a:avLst/>
          </a:prstGeom>
          <a:noFill/>
        </p:spPr>
        <p:txBody>
          <a:bodyPr wrap="square" rtlCol="0">
            <a:spAutoFit/>
          </a:bodyPr>
          <a:lstStyle/>
          <a:p>
            <a:r>
              <a:rPr lang="en-GB" sz="2000" dirty="0" smtClean="0"/>
              <a:t>The figure shows the grids size, </a:t>
            </a:r>
            <a:r>
              <a:rPr lang="el-GR" sz="2000" dirty="0" smtClean="0"/>
              <a:t>Δ</a:t>
            </a:r>
            <a:r>
              <a:rPr lang="en-GB" sz="2000" dirty="0" smtClean="0">
                <a:sym typeface="Euclid Symbol"/>
              </a:rPr>
              <a:t>, for  meso scale  and LES models relative to  the turbulence spectrum, according to </a:t>
            </a:r>
            <a:r>
              <a:rPr lang="en-GB" sz="2000" dirty="0" smtClean="0"/>
              <a:t>(Wyngaard, 2004)</a:t>
            </a:r>
          </a:p>
          <a:p>
            <a:endParaRPr lang="en-GB" dirty="0"/>
          </a:p>
        </p:txBody>
      </p:sp>
      <p:sp>
        <p:nvSpPr>
          <p:cNvPr id="3" name="TextBox 2"/>
          <p:cNvSpPr txBox="1"/>
          <p:nvPr/>
        </p:nvSpPr>
        <p:spPr>
          <a:xfrm>
            <a:off x="827585" y="428315"/>
            <a:ext cx="7272807" cy="830997"/>
          </a:xfrm>
          <a:prstGeom prst="rect">
            <a:avLst/>
          </a:prstGeom>
          <a:noFill/>
        </p:spPr>
        <p:txBody>
          <a:bodyPr wrap="square" rtlCol="0">
            <a:spAutoFit/>
          </a:bodyPr>
          <a:lstStyle/>
          <a:p>
            <a:r>
              <a:rPr lang="en-GB" sz="2400" dirty="0" smtClean="0"/>
              <a:t>TERRA INCOGNITA (the nightmare of model chain </a:t>
            </a:r>
            <a:r>
              <a:rPr lang="en-GB" sz="2400" dirty="0" err="1" smtClean="0"/>
              <a:t>modelers</a:t>
            </a:r>
            <a:r>
              <a:rPr lang="en-GB" sz="1800" dirty="0" smtClean="0"/>
              <a:t>)</a:t>
            </a:r>
            <a:endParaRPr lang="en-GB" sz="1800" dirty="0"/>
          </a:p>
        </p:txBody>
      </p:sp>
    </p:spTree>
    <p:extLst>
      <p:ext uri="{BB962C8B-B14F-4D97-AF65-F5344CB8AC3E}">
        <p14:creationId xmlns:p14="http://schemas.microsoft.com/office/powerpoint/2010/main" val="415583677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93644" y="2276872"/>
            <a:ext cx="6552728" cy="40265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TextBox 2"/>
          <p:cNvSpPr txBox="1"/>
          <p:nvPr/>
        </p:nvSpPr>
        <p:spPr>
          <a:xfrm>
            <a:off x="813274" y="3707740"/>
            <a:ext cx="620683" cy="369332"/>
          </a:xfrm>
          <a:prstGeom prst="rect">
            <a:avLst/>
          </a:prstGeom>
          <a:noFill/>
        </p:spPr>
        <p:txBody>
          <a:bodyPr wrap="none" rtlCol="0">
            <a:spAutoFit/>
          </a:bodyPr>
          <a:lstStyle/>
          <a:p>
            <a:r>
              <a:rPr lang="en-GB" dirty="0" smtClean="0"/>
              <a:t>fS(f)</a:t>
            </a:r>
            <a:endParaRPr lang="en-GB" dirty="0"/>
          </a:p>
        </p:txBody>
      </p:sp>
      <p:sp>
        <p:nvSpPr>
          <p:cNvPr id="4" name="TextBox 3"/>
          <p:cNvSpPr txBox="1"/>
          <p:nvPr/>
        </p:nvSpPr>
        <p:spPr>
          <a:xfrm>
            <a:off x="7723480" y="5476582"/>
            <a:ext cx="255198" cy="369332"/>
          </a:xfrm>
          <a:prstGeom prst="rect">
            <a:avLst/>
          </a:prstGeom>
          <a:noFill/>
        </p:spPr>
        <p:txBody>
          <a:bodyPr wrap="none" rtlCol="0">
            <a:spAutoFit/>
          </a:bodyPr>
          <a:lstStyle/>
          <a:p>
            <a:r>
              <a:rPr lang="en-GB" dirty="0" smtClean="0"/>
              <a:t>f</a:t>
            </a:r>
            <a:endParaRPr lang="en-GB" dirty="0"/>
          </a:p>
        </p:txBody>
      </p:sp>
      <p:sp>
        <p:nvSpPr>
          <p:cNvPr id="6" name="Rectangle 5"/>
          <p:cNvSpPr/>
          <p:nvPr/>
        </p:nvSpPr>
        <p:spPr>
          <a:xfrm>
            <a:off x="1547664" y="35908"/>
            <a:ext cx="5976664" cy="584775"/>
          </a:xfrm>
          <a:prstGeom prst="rect">
            <a:avLst/>
          </a:prstGeom>
        </p:spPr>
        <p:txBody>
          <a:bodyPr wrap="square">
            <a:spAutoFit/>
          </a:bodyPr>
          <a:lstStyle/>
          <a:p>
            <a:pPr lvl="0" algn="just"/>
            <a:r>
              <a:rPr lang="en-GB" sz="3200" dirty="0">
                <a:solidFill>
                  <a:srgbClr val="000000"/>
                </a:solidFill>
              </a:rPr>
              <a:t>Van der Hoven spectrum</a:t>
            </a:r>
          </a:p>
        </p:txBody>
      </p:sp>
      <p:sp>
        <p:nvSpPr>
          <p:cNvPr id="8" name="Rectangle 7"/>
          <p:cNvSpPr/>
          <p:nvPr/>
        </p:nvSpPr>
        <p:spPr>
          <a:xfrm>
            <a:off x="1547664" y="1276063"/>
            <a:ext cx="6303414" cy="707886"/>
          </a:xfrm>
          <a:prstGeom prst="rect">
            <a:avLst/>
          </a:prstGeom>
        </p:spPr>
        <p:txBody>
          <a:bodyPr wrap="square">
            <a:spAutoFit/>
          </a:bodyPr>
          <a:lstStyle/>
          <a:p>
            <a:pPr lvl="0"/>
            <a:r>
              <a:rPr lang="en-GB" sz="2000" dirty="0">
                <a:solidFill>
                  <a:srgbClr val="000000"/>
                </a:solidFill>
              </a:rPr>
              <a:t>Wishful thinking but </a:t>
            </a:r>
            <a:r>
              <a:rPr lang="en-GB" sz="2000" dirty="0" smtClean="0">
                <a:solidFill>
                  <a:srgbClr val="000000"/>
                </a:solidFill>
              </a:rPr>
              <a:t>fundamental to classical atmospheric turbulence theory (M-O scaling) </a:t>
            </a:r>
            <a:endParaRPr lang="en-GB" sz="2000" dirty="0">
              <a:solidFill>
                <a:srgbClr val="000000"/>
              </a:solidFill>
            </a:endParaRPr>
          </a:p>
        </p:txBody>
      </p:sp>
    </p:spTree>
    <p:extLst>
      <p:ext uri="{BB962C8B-B14F-4D97-AF65-F5344CB8AC3E}">
        <p14:creationId xmlns:p14="http://schemas.microsoft.com/office/powerpoint/2010/main" val="35050924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461863"/>
            <a:ext cx="8064896" cy="461665"/>
          </a:xfrm>
          <a:prstGeom prst="rect">
            <a:avLst/>
          </a:prstGeom>
          <a:noFill/>
        </p:spPr>
        <p:txBody>
          <a:bodyPr wrap="square" rtlCol="0">
            <a:spAutoFit/>
          </a:bodyPr>
          <a:lstStyle/>
          <a:p>
            <a:r>
              <a:rPr lang="en-GB" sz="2400" dirty="0" smtClean="0"/>
              <a:t>Measurements: </a:t>
            </a:r>
            <a:r>
              <a:rPr lang="en-GB" sz="2400" dirty="0"/>
              <a:t>Østerild, </a:t>
            </a:r>
            <a:r>
              <a:rPr lang="en-GB" sz="2400" dirty="0" smtClean="0"/>
              <a:t>Høvsøre and Horns Rev</a:t>
            </a:r>
            <a:endParaRPr lang="en-GB" sz="2400" dirty="0"/>
          </a:p>
        </p:txBody>
      </p:sp>
      <p:pic>
        <p:nvPicPr>
          <p:cNvPr id="5" name="Content Placeholder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572000" y="923528"/>
            <a:ext cx="2208246" cy="1656184"/>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645" y="1663270"/>
            <a:ext cx="3762375" cy="420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1999" y="2852936"/>
            <a:ext cx="2208247" cy="162056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86365" y="4797152"/>
            <a:ext cx="3384812" cy="16387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TextBox 7"/>
          <p:cNvSpPr txBox="1"/>
          <p:nvPr/>
        </p:nvSpPr>
        <p:spPr>
          <a:xfrm>
            <a:off x="6804248" y="2276872"/>
            <a:ext cx="984565" cy="338554"/>
          </a:xfrm>
          <a:prstGeom prst="rect">
            <a:avLst/>
          </a:prstGeom>
          <a:noFill/>
        </p:spPr>
        <p:txBody>
          <a:bodyPr wrap="none" rtlCol="0">
            <a:spAutoFit/>
          </a:bodyPr>
          <a:lstStyle/>
          <a:p>
            <a:r>
              <a:rPr lang="en-GB" dirty="0" smtClean="0"/>
              <a:t>Østerild</a:t>
            </a:r>
            <a:endParaRPr lang="en-GB" dirty="0"/>
          </a:p>
        </p:txBody>
      </p:sp>
      <p:sp>
        <p:nvSpPr>
          <p:cNvPr id="9" name="TextBox 8"/>
          <p:cNvSpPr txBox="1"/>
          <p:nvPr/>
        </p:nvSpPr>
        <p:spPr>
          <a:xfrm>
            <a:off x="6804248" y="4077072"/>
            <a:ext cx="1026371" cy="338554"/>
          </a:xfrm>
          <a:prstGeom prst="rect">
            <a:avLst/>
          </a:prstGeom>
          <a:noFill/>
        </p:spPr>
        <p:txBody>
          <a:bodyPr wrap="none" rtlCol="0">
            <a:spAutoFit/>
          </a:bodyPr>
          <a:lstStyle/>
          <a:p>
            <a:r>
              <a:rPr lang="en-GB" dirty="0" smtClean="0"/>
              <a:t>Høvsøre</a:t>
            </a:r>
            <a:endParaRPr lang="en-GB" dirty="0"/>
          </a:p>
        </p:txBody>
      </p:sp>
      <p:sp>
        <p:nvSpPr>
          <p:cNvPr id="10" name="TextBox 9"/>
          <p:cNvSpPr txBox="1"/>
          <p:nvPr/>
        </p:nvSpPr>
        <p:spPr>
          <a:xfrm>
            <a:off x="6804248" y="6381328"/>
            <a:ext cx="1242456" cy="338554"/>
          </a:xfrm>
          <a:prstGeom prst="rect">
            <a:avLst/>
          </a:prstGeom>
          <a:noFill/>
        </p:spPr>
        <p:txBody>
          <a:bodyPr wrap="none" rtlCol="0">
            <a:spAutoFit/>
          </a:bodyPr>
          <a:lstStyle/>
          <a:p>
            <a:r>
              <a:rPr lang="en-GB" dirty="0" smtClean="0"/>
              <a:t>Horns Rev</a:t>
            </a:r>
            <a:endParaRPr lang="en-GB" dirty="0"/>
          </a:p>
        </p:txBody>
      </p:sp>
      <p:grpSp>
        <p:nvGrpSpPr>
          <p:cNvPr id="14" name="Group 13"/>
          <p:cNvGrpSpPr/>
          <p:nvPr/>
        </p:nvGrpSpPr>
        <p:grpSpPr>
          <a:xfrm>
            <a:off x="4499992" y="1340829"/>
            <a:ext cx="2157963" cy="4846131"/>
            <a:chOff x="6900669" y="1340829"/>
            <a:chExt cx="2157963" cy="4846131"/>
          </a:xfrm>
        </p:grpSpPr>
        <p:sp>
          <p:nvSpPr>
            <p:cNvPr id="11" name="TextBox 10"/>
            <p:cNvSpPr txBox="1"/>
            <p:nvPr/>
          </p:nvSpPr>
          <p:spPr>
            <a:xfrm>
              <a:off x="7317433" y="1340829"/>
              <a:ext cx="1720343" cy="646331"/>
            </a:xfrm>
            <a:prstGeom prst="rect">
              <a:avLst/>
            </a:prstGeom>
            <a:noFill/>
          </p:spPr>
          <p:txBody>
            <a:bodyPr wrap="none" rtlCol="0">
              <a:spAutoFit/>
            </a:bodyPr>
            <a:lstStyle/>
            <a:p>
              <a:r>
                <a:rPr lang="en-GB" sz="3600" dirty="0" smtClean="0">
                  <a:solidFill>
                    <a:srgbClr val="00B0F0"/>
                  </a:solidFill>
                </a:rPr>
                <a:t>“Land”</a:t>
              </a:r>
              <a:endParaRPr lang="en-GB" sz="3600" dirty="0">
                <a:solidFill>
                  <a:srgbClr val="00B0F0"/>
                </a:solidFill>
              </a:endParaRPr>
            </a:p>
          </p:txBody>
        </p:sp>
        <p:sp>
          <p:nvSpPr>
            <p:cNvPr id="12" name="TextBox 11"/>
            <p:cNvSpPr txBox="1"/>
            <p:nvPr/>
          </p:nvSpPr>
          <p:spPr>
            <a:xfrm>
              <a:off x="7551472" y="3402282"/>
              <a:ext cx="1486304" cy="646331"/>
            </a:xfrm>
            <a:prstGeom prst="rect">
              <a:avLst/>
            </a:prstGeom>
            <a:noFill/>
          </p:spPr>
          <p:txBody>
            <a:bodyPr wrap="none" rtlCol="0">
              <a:spAutoFit/>
            </a:bodyPr>
            <a:lstStyle/>
            <a:p>
              <a:r>
                <a:rPr lang="en-GB" sz="3600" dirty="0" smtClean="0">
                  <a:solidFill>
                    <a:srgbClr val="00B0F0"/>
                  </a:solidFill>
                </a:rPr>
                <a:t>Coast</a:t>
              </a:r>
              <a:endParaRPr lang="en-GB" sz="3600" dirty="0">
                <a:solidFill>
                  <a:srgbClr val="00B0F0"/>
                </a:solidFill>
              </a:endParaRPr>
            </a:p>
          </p:txBody>
        </p:sp>
        <p:sp>
          <p:nvSpPr>
            <p:cNvPr id="13" name="TextBox 12"/>
            <p:cNvSpPr txBox="1"/>
            <p:nvPr/>
          </p:nvSpPr>
          <p:spPr>
            <a:xfrm>
              <a:off x="6900669" y="5540629"/>
              <a:ext cx="2157963" cy="646331"/>
            </a:xfrm>
            <a:prstGeom prst="rect">
              <a:avLst/>
            </a:prstGeom>
            <a:noFill/>
          </p:spPr>
          <p:txBody>
            <a:bodyPr wrap="none" rtlCol="0">
              <a:spAutoFit/>
            </a:bodyPr>
            <a:lstStyle/>
            <a:p>
              <a:r>
                <a:rPr lang="en-GB" sz="3600" dirty="0" smtClean="0">
                  <a:solidFill>
                    <a:srgbClr val="00B0F0"/>
                  </a:solidFill>
                </a:rPr>
                <a:t>Offshore</a:t>
              </a:r>
              <a:endParaRPr lang="en-GB" sz="3600" dirty="0">
                <a:solidFill>
                  <a:srgbClr val="00B0F0"/>
                </a:solidFill>
              </a:endParaRPr>
            </a:p>
          </p:txBody>
        </p:sp>
      </p:grpSp>
    </p:spTree>
    <p:extLst>
      <p:ext uri="{BB962C8B-B14F-4D97-AF65-F5344CB8AC3E}">
        <p14:creationId xmlns:p14="http://schemas.microsoft.com/office/powerpoint/2010/main" val="34308646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8</a:t>
            </a:fld>
            <a:endParaRPr lang="da-DK" dirty="0"/>
          </a:p>
        </p:txBody>
      </p:sp>
      <p:sp>
        <p:nvSpPr>
          <p:cNvPr id="4" name="TextBox 3"/>
          <p:cNvSpPr txBox="1"/>
          <p:nvPr/>
        </p:nvSpPr>
        <p:spPr>
          <a:xfrm>
            <a:off x="1231651" y="2060848"/>
            <a:ext cx="6918881" cy="769441"/>
          </a:xfrm>
          <a:prstGeom prst="rect">
            <a:avLst/>
          </a:prstGeom>
          <a:noFill/>
        </p:spPr>
        <p:txBody>
          <a:bodyPr wrap="none" rtlCol="0">
            <a:spAutoFit/>
          </a:bodyPr>
          <a:lstStyle/>
          <a:p>
            <a:pPr algn="ctr"/>
            <a:r>
              <a:rPr lang="en-GB" sz="4400" b="1" dirty="0" smtClean="0"/>
              <a:t>Spectral behaviours: </a:t>
            </a:r>
          </a:p>
        </p:txBody>
      </p:sp>
      <p:sp>
        <p:nvSpPr>
          <p:cNvPr id="8" name="TextBox 7"/>
          <p:cNvSpPr txBox="1"/>
          <p:nvPr/>
        </p:nvSpPr>
        <p:spPr>
          <a:xfrm>
            <a:off x="1231651" y="3212976"/>
            <a:ext cx="6918881" cy="1323439"/>
          </a:xfrm>
          <a:prstGeom prst="rect">
            <a:avLst/>
          </a:prstGeom>
          <a:noFill/>
        </p:spPr>
        <p:txBody>
          <a:bodyPr wrap="square" rtlCol="0">
            <a:spAutoFit/>
          </a:bodyPr>
          <a:lstStyle/>
          <a:p>
            <a:r>
              <a:rPr lang="en-GB" sz="2000" dirty="0" smtClean="0"/>
              <a:t>Variation with height and geographical location of the full scale boundary layer horizontal wind spectrum and the spectral gap between meso scale and micro scale</a:t>
            </a:r>
            <a:endParaRPr lang="en-GB" sz="2000" dirty="0"/>
          </a:p>
        </p:txBody>
      </p:sp>
    </p:spTree>
    <p:extLst>
      <p:ext uri="{BB962C8B-B14F-4D97-AF65-F5344CB8AC3E}">
        <p14:creationId xmlns:p14="http://schemas.microsoft.com/office/powerpoint/2010/main" val="208091773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da-DK" dirty="0" smtClean="0"/>
              <a:t>WindEurope Summit 2016 </a:t>
            </a:r>
            <a:endParaRPr lang="da-DK" dirty="0"/>
          </a:p>
        </p:txBody>
      </p:sp>
      <p:sp>
        <p:nvSpPr>
          <p:cNvPr id="3" name="Slide Number Placeholder 2"/>
          <p:cNvSpPr>
            <a:spLocks noGrp="1"/>
          </p:cNvSpPr>
          <p:nvPr>
            <p:ph type="sldNum" sz="quarter" idx="12"/>
          </p:nvPr>
        </p:nvSpPr>
        <p:spPr/>
        <p:txBody>
          <a:bodyPr/>
          <a:lstStyle/>
          <a:p>
            <a:fld id="{103EA872-A674-449B-A120-B97244F8E91D}" type="slidenum">
              <a:rPr lang="da-DK" smtClean="0"/>
              <a:pPr/>
              <a:t>9</a:t>
            </a:fld>
            <a:endParaRPr lang="da-DK" dirty="0"/>
          </a:p>
        </p:txBody>
      </p:sp>
      <p:sp>
        <p:nvSpPr>
          <p:cNvPr id="5" name="TextBox 4"/>
          <p:cNvSpPr txBox="1"/>
          <p:nvPr/>
        </p:nvSpPr>
        <p:spPr>
          <a:xfrm>
            <a:off x="611561" y="2996952"/>
            <a:ext cx="2376264" cy="646331"/>
          </a:xfrm>
          <a:prstGeom prst="rect">
            <a:avLst/>
          </a:prstGeom>
          <a:noFill/>
        </p:spPr>
        <p:txBody>
          <a:bodyPr wrap="square" rtlCol="0">
            <a:spAutoFit/>
          </a:bodyPr>
          <a:lstStyle/>
          <a:p>
            <a:r>
              <a:rPr lang="en-GB" sz="3600" i="1" dirty="0" smtClean="0">
                <a:latin typeface="Times New Roman" panose="02020603050405020304" pitchFamily="18" charset="0"/>
                <a:cs typeface="Times New Roman" panose="02020603050405020304" pitchFamily="18" charset="0"/>
              </a:rPr>
              <a:t>f S</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f</a:t>
            </a:r>
            <a:r>
              <a:rPr lang="en-GB" sz="3600" dirty="0" smtClean="0">
                <a:latin typeface="Times New Roman" panose="02020603050405020304" pitchFamily="18" charset="0"/>
                <a:cs typeface="Times New Roman" panose="02020603050405020304" pitchFamily="18" charset="0"/>
              </a:rPr>
              <a:t>)</a:t>
            </a:r>
            <a:r>
              <a:rPr lang="en-GB" sz="3600" i="1" dirty="0" smtClean="0">
                <a:latin typeface="Times New Roman" panose="02020603050405020304" pitchFamily="18" charset="0"/>
                <a:cs typeface="Times New Roman" panose="02020603050405020304" pitchFamily="18" charset="0"/>
              </a:rPr>
              <a:t> </a:t>
            </a:r>
            <a:r>
              <a:rPr lang="en-GB" sz="3600" dirty="0" smtClean="0">
                <a:latin typeface="Times New Roman" panose="02020603050405020304" pitchFamily="18" charset="0"/>
                <a:cs typeface="Times New Roman" panose="02020603050405020304" pitchFamily="18" charset="0"/>
              </a:rPr>
              <a:t>m</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s</a:t>
            </a:r>
            <a:r>
              <a:rPr lang="en-GB" sz="3600" baseline="30000" dirty="0" smtClean="0">
                <a:latin typeface="Times New Roman" panose="02020603050405020304" pitchFamily="18" charset="0"/>
                <a:cs typeface="Times New Roman" panose="02020603050405020304" pitchFamily="18" charset="0"/>
              </a:rPr>
              <a:t>-2</a:t>
            </a:r>
            <a:r>
              <a:rPr lang="en-GB" sz="3600" dirty="0" smtClean="0">
                <a:latin typeface="Times New Roman" panose="02020603050405020304" pitchFamily="18" charset="0"/>
                <a:cs typeface="Times New Roman" panose="02020603050405020304" pitchFamily="18" charset="0"/>
              </a:rPr>
              <a:t> </a:t>
            </a:r>
            <a:endParaRPr lang="en-GB" sz="3600" dirty="0">
              <a:latin typeface="Times New Roman" panose="02020603050405020304" pitchFamily="18" charset="0"/>
              <a:cs typeface="Times New Roman" panose="02020603050405020304" pitchFamily="18" charset="0"/>
            </a:endParaRPr>
          </a:p>
        </p:txBody>
      </p:sp>
      <p:sp>
        <p:nvSpPr>
          <p:cNvPr id="6" name="TextBox 5"/>
          <p:cNvSpPr txBox="1"/>
          <p:nvPr/>
        </p:nvSpPr>
        <p:spPr>
          <a:xfrm>
            <a:off x="3563889" y="6218148"/>
            <a:ext cx="792205" cy="523220"/>
          </a:xfrm>
          <a:prstGeom prst="rect">
            <a:avLst/>
          </a:prstGeom>
          <a:noFill/>
        </p:spPr>
        <p:txBody>
          <a:bodyPr wrap="none" rtlCol="0">
            <a:spAutoFit/>
          </a:bodyPr>
          <a:lstStyle/>
          <a:p>
            <a:r>
              <a:rPr lang="en-GB" sz="2800" i="1" dirty="0" smtClean="0">
                <a:latin typeface="Times New Roman" panose="02020603050405020304" pitchFamily="18" charset="0"/>
                <a:cs typeface="Times New Roman" panose="02020603050405020304" pitchFamily="18" charset="0"/>
              </a:rPr>
              <a:t>f</a:t>
            </a:r>
            <a:r>
              <a:rPr lang="en-GB" sz="2800" dirty="0" smtClean="0">
                <a:latin typeface="Times New Roman" panose="02020603050405020304" pitchFamily="18" charset="0"/>
                <a:cs typeface="Times New Roman" panose="02020603050405020304" pitchFamily="18" charset="0"/>
              </a:rPr>
              <a:t> Hz</a:t>
            </a:r>
            <a:endParaRPr lang="en-GB" sz="2800" dirty="0">
              <a:latin typeface="Times New Roman" panose="02020603050405020304" pitchFamily="18" charset="0"/>
              <a:cs typeface="Times New Roman" panose="02020603050405020304" pitchFamily="18" charset="0"/>
            </a:endParaRPr>
          </a:p>
        </p:txBody>
      </p:sp>
      <p:sp>
        <p:nvSpPr>
          <p:cNvPr id="8" name="TextBox 7"/>
          <p:cNvSpPr txBox="1"/>
          <p:nvPr/>
        </p:nvSpPr>
        <p:spPr>
          <a:xfrm>
            <a:off x="0" y="260648"/>
            <a:ext cx="3142207" cy="707886"/>
          </a:xfrm>
          <a:prstGeom prst="rect">
            <a:avLst/>
          </a:prstGeom>
          <a:noFill/>
        </p:spPr>
        <p:txBody>
          <a:bodyPr wrap="none" rtlCol="0">
            <a:spAutoFit/>
          </a:bodyPr>
          <a:lstStyle/>
          <a:p>
            <a:r>
              <a:rPr lang="en-GB" sz="4000" b="1" dirty="0" smtClean="0">
                <a:solidFill>
                  <a:srgbClr val="002060"/>
                </a:solidFill>
              </a:rPr>
              <a:t>Horns Rev</a:t>
            </a:r>
            <a:endParaRPr lang="en-GB" sz="4000" b="1" dirty="0">
              <a:solidFill>
                <a:srgbClr val="002060"/>
              </a:solidFill>
            </a:endParaRPr>
          </a:p>
        </p:txBody>
      </p:sp>
      <p:sp>
        <p:nvSpPr>
          <p:cNvPr id="4" name="TextBox 3"/>
          <p:cNvSpPr txBox="1"/>
          <p:nvPr/>
        </p:nvSpPr>
        <p:spPr>
          <a:xfrm>
            <a:off x="5076056" y="5566267"/>
            <a:ext cx="3816424" cy="646331"/>
          </a:xfrm>
          <a:prstGeom prst="rect">
            <a:avLst/>
          </a:prstGeom>
          <a:noFill/>
        </p:spPr>
        <p:txBody>
          <a:bodyPr wrap="square" rtlCol="0">
            <a:spAutoFit/>
          </a:bodyPr>
          <a:lstStyle/>
          <a:p>
            <a:r>
              <a:rPr lang="en-GB" sz="1200" dirty="0" smtClean="0"/>
              <a:t>Spectra of wind speed at 45 m at Horns Rev, from 1 year 10-min mean values and from day-long 20 and 12 HZ time series</a:t>
            </a:r>
            <a:endParaRPr lang="en-GB" sz="1200"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55776" y="1643033"/>
            <a:ext cx="5334000" cy="400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Box 6"/>
          <p:cNvSpPr txBox="1"/>
          <p:nvPr/>
        </p:nvSpPr>
        <p:spPr>
          <a:xfrm>
            <a:off x="5940152" y="2204864"/>
            <a:ext cx="1515158" cy="707886"/>
          </a:xfrm>
          <a:prstGeom prst="rect">
            <a:avLst/>
          </a:prstGeom>
          <a:noFill/>
        </p:spPr>
        <p:txBody>
          <a:bodyPr wrap="none" rtlCol="0">
            <a:spAutoFit/>
          </a:bodyPr>
          <a:lstStyle/>
          <a:p>
            <a:r>
              <a:rPr lang="en-GB" sz="4000" dirty="0" smtClean="0"/>
              <a:t>45 m</a:t>
            </a:r>
            <a:endParaRPr lang="en-GB" sz="4000" dirty="0"/>
          </a:p>
        </p:txBody>
      </p:sp>
    </p:spTree>
    <p:extLst>
      <p:ext uri="{BB962C8B-B14F-4D97-AF65-F5344CB8AC3E}">
        <p14:creationId xmlns:p14="http://schemas.microsoft.com/office/powerpoint/2010/main" val="2176042317"/>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SDNEW" val="False"/>
</p:tagLst>
</file>

<file path=ppt/theme/theme1.xml><?xml version="1.0" encoding="utf-8"?>
<a:theme xmlns:a="http://schemas.openxmlformats.org/drawingml/2006/main" name="Institute">
  <a:themeElements>
    <a:clrScheme name="DTU">
      <a:dk1>
        <a:srgbClr val="000000"/>
      </a:dk1>
      <a:lt1>
        <a:srgbClr val="FFFFFF"/>
      </a:lt1>
      <a:dk2>
        <a:srgbClr val="990000"/>
      </a:dk2>
      <a:lt2>
        <a:srgbClr val="999999"/>
      </a:lt2>
      <a:accent1>
        <a:srgbClr val="FF9900"/>
      </a:accent1>
      <a:accent2>
        <a:srgbClr val="99CC33"/>
      </a:accent2>
      <a:accent3>
        <a:srgbClr val="990066"/>
      </a:accent3>
      <a:accent4>
        <a:srgbClr val="3366CC"/>
      </a:accent4>
      <a:accent5>
        <a:srgbClr val="990000"/>
      </a:accent5>
      <a:accent6>
        <a:srgbClr val="999999"/>
      </a:accent6>
      <a:hlink>
        <a:srgbClr val="3366CC"/>
      </a:hlink>
      <a:folHlink>
        <a:srgbClr val="999999"/>
      </a:folHlink>
    </a:clrScheme>
    <a:fontScheme name="DTU Corporate UK">
      <a:majorFont>
        <a:latin typeface="Verdana"/>
        <a:ea typeface="ＭＳ Ｐゴシック"/>
        <a:cs typeface=""/>
      </a:majorFont>
      <a:minorFont>
        <a:latin typeface="Verdan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da-DK" sz="1600" b="0" i="0" u="none" strike="noStrike" cap="none" normalizeH="0" baseline="0" smtClean="0">
            <a:ln>
              <a:noFill/>
            </a:ln>
            <a:solidFill>
              <a:schemeClr val="tx1"/>
            </a:solidFill>
            <a:effectLst/>
            <a:latin typeface="Verdana" pitchFamily="34" charset="0"/>
            <a:ea typeface="ＭＳ Ｐゴシック" pitchFamily="-80"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da-DK" sz="1600" b="0" i="0" u="none" strike="noStrike" cap="none" normalizeH="0" baseline="0" smtClean="0">
            <a:ln>
              <a:noFill/>
            </a:ln>
            <a:solidFill>
              <a:schemeClr val="tx1"/>
            </a:solidFill>
            <a:effectLst/>
            <a:latin typeface="Verdana" pitchFamily="34" charset="0"/>
            <a:ea typeface="ＭＳ Ｐゴシック" pitchFamily="-80" charset="-128"/>
          </a:defRPr>
        </a:defPPr>
      </a:lstStyle>
    </a:lnDef>
  </a:objectDefaults>
  <a:extraClrSchemeLst/>
  <a:extLst>
    <a:ext uri="{05A4C25C-085E-4340-85A3-A5531E510DB2}">
      <thm15:themeFamily xmlns="" xmlns:thm15="http://schemas.microsoft.com/office/thememl/2012/main" name="1 DTU Template.potx" id="{817EEFDA-7BE2-43D8-A5B3-D046914B771F}" vid="{E549E448-DEFC-412F-9275-547A62A09EB7}"/>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2878</TotalTime>
  <Words>1268</Words>
  <Application>Microsoft Office PowerPoint</Application>
  <PresentationFormat>On-screen Show (4:3)</PresentationFormat>
  <Paragraphs>168</Paragraphs>
  <Slides>18</Slides>
  <Notes>15</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Institute</vt:lpstr>
      <vt:lpstr>The model chain and the full scale horizontal wind spectrum  of the boundary layer wind  EL Petersen, XG Larsén, SE Larsen  DTU Wind Energy, Risø Campus </vt:lpstr>
      <vt:lpstr>Why is it interesting to study the spectrum for the Model Chain?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 Spectra of wind speed at 5 heights at Østerild, from 1 year 10-min sonic data time series (dashed curves) and from day-long 20 Hz sonic time series (solid curves). Note 7 m is most likely sheltered by a surrounding forest. </vt:lpstr>
      <vt:lpstr>Variation of S(f)|f=1 day-1( the daily cycle of the wind speed) with height.</vt:lpstr>
      <vt:lpstr>PowerPoint Presentation</vt:lpstr>
    </vt:vector>
  </TitlesOfParts>
  <Company>DTU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 Toft Clausen</dc:creator>
  <cp:lastModifiedBy>Erik Lundtang Petersen</cp:lastModifiedBy>
  <cp:revision>129</cp:revision>
  <dcterms:created xsi:type="dcterms:W3CDTF">2011-02-04T12:04:51Z</dcterms:created>
  <dcterms:modified xsi:type="dcterms:W3CDTF">2016-09-25T20:42:17Z</dcterms:modified>
</cp:coreProperties>
</file>