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55" r:id="rId3"/>
  </p:sldMasterIdLst>
  <p:notesMasterIdLst>
    <p:notesMasterId r:id="rId17"/>
  </p:notesMasterIdLst>
  <p:handoutMasterIdLst>
    <p:handoutMasterId r:id="rId18"/>
  </p:handoutMasterIdLst>
  <p:sldIdLst>
    <p:sldId id="256" r:id="rId4"/>
    <p:sldId id="290" r:id="rId5"/>
    <p:sldId id="291" r:id="rId6"/>
    <p:sldId id="307" r:id="rId7"/>
    <p:sldId id="295" r:id="rId8"/>
    <p:sldId id="296" r:id="rId9"/>
    <p:sldId id="297" r:id="rId10"/>
    <p:sldId id="298" r:id="rId11"/>
    <p:sldId id="301" r:id="rId12"/>
    <p:sldId id="300" r:id="rId13"/>
    <p:sldId id="309" r:id="rId14"/>
    <p:sldId id="305"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Ryan (3E)" initials="JR(" lastIdx="1" clrIdx="0"/>
  <p:cmAuthor id="1" name="Claire Grandadam (3E)" initials="CGR" lastIdx="1" clrIdx="1"/>
  <p:cmAuthor id="2" name="David Schillebeeckx  (Trainee 3E)" initials="DS(3" lastIdx="2" clrIdx="2">
    <p:extLst>
      <p:ext uri="{19B8F6BF-5375-455C-9EA6-DF929625EA0E}">
        <p15:presenceInfo xmlns:p15="http://schemas.microsoft.com/office/powerpoint/2012/main" userId="S-1-5-21-4285113885-4000795872-2611137900-15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60E"/>
    <a:srgbClr val="348ABD"/>
    <a:srgbClr val="E24A33"/>
    <a:srgbClr val="E25C5C"/>
    <a:srgbClr val="034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77723" autoAdjust="0"/>
  </p:normalViewPr>
  <p:slideViewPr>
    <p:cSldViewPr>
      <p:cViewPr varScale="1">
        <p:scale>
          <a:sx n="55" d="100"/>
          <a:sy n="55" d="100"/>
        </p:scale>
        <p:origin x="836" y="32"/>
      </p:cViewPr>
      <p:guideLst>
        <p:guide orient="horz" pos="2160"/>
        <p:guide pos="3840"/>
      </p:guideLst>
    </p:cSldViewPr>
  </p:slideViewPr>
  <p:outlineViewPr>
    <p:cViewPr>
      <p:scale>
        <a:sx n="33" d="100"/>
        <a:sy n="33" d="100"/>
      </p:scale>
      <p:origin x="0" y="5436"/>
    </p:cViewPr>
  </p:outlineViewPr>
  <p:notesTextViewPr>
    <p:cViewPr>
      <p:scale>
        <a:sx n="3" d="2"/>
        <a:sy n="3" d="2"/>
      </p:scale>
      <p:origin x="0" y="0"/>
    </p:cViewPr>
  </p:notesTextViewPr>
  <p:notesViewPr>
    <p:cSldViewPr>
      <p:cViewPr varScale="1">
        <p:scale>
          <a:sx n="68" d="100"/>
          <a:sy n="68" d="100"/>
        </p:scale>
        <p:origin x="-32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860857" y="0"/>
            <a:ext cx="997143" cy="474958"/>
          </a:xfrm>
          <a:prstGeom prst="rect">
            <a:avLst/>
          </a:prstGeom>
        </p:spPr>
        <p:txBody>
          <a:bodyPr vert="horz" lIns="91440" tIns="45720" rIns="91440" bIns="45720" rtlCol="0" anchor="ctr"/>
          <a:lstStyle>
            <a:lvl1pPr algn="r">
              <a:defRPr sz="1200"/>
            </a:lvl1pPr>
          </a:lstStyle>
          <a:p>
            <a:fld id="{C533A2D3-DE82-49EA-970B-82EA028053F3}" type="slidenum">
              <a:rPr lang="en-GB" sz="800" smtClean="0">
                <a:solidFill>
                  <a:schemeClr val="tx1">
                    <a:lumMod val="50000"/>
                    <a:lumOff val="50000"/>
                  </a:schemeClr>
                </a:solidFill>
                <a:latin typeface="Arial" pitchFamily="34" charset="0"/>
                <a:cs typeface="Arial" pitchFamily="34" charset="0"/>
              </a:rPr>
              <a:pPr/>
              <a:t>‹#›</a:t>
            </a:fld>
            <a:endParaRPr lang="en-GB" sz="800">
              <a:solidFill>
                <a:schemeClr val="tx1">
                  <a:lumMod val="50000"/>
                  <a:lumOff val="50000"/>
                </a:schemeClr>
              </a:solidFill>
              <a:latin typeface="Arial" pitchFamily="34" charset="0"/>
              <a:cs typeface="Arial" pitchFamily="34" charset="0"/>
            </a:endParaRPr>
          </a:p>
        </p:txBody>
      </p:sp>
      <p:sp>
        <p:nvSpPr>
          <p:cNvPr id="6" name="Date Placeholder 5"/>
          <p:cNvSpPr>
            <a:spLocks noGrp="1"/>
          </p:cNvSpPr>
          <p:nvPr>
            <p:ph type="dt" sz="quarter" idx="1"/>
          </p:nvPr>
        </p:nvSpPr>
        <p:spPr>
          <a:xfrm>
            <a:off x="0" y="0"/>
            <a:ext cx="2971800" cy="457200"/>
          </a:xfrm>
          <a:prstGeom prst="rect">
            <a:avLst/>
          </a:prstGeom>
        </p:spPr>
        <p:txBody>
          <a:bodyPr vert="horz" lIns="91440" tIns="45720" rIns="91440" bIns="45720" rtlCol="0" anchor="ctr"/>
          <a:lstStyle>
            <a:lvl1pPr algn="r">
              <a:defRPr sz="1200"/>
            </a:lvl1pPr>
          </a:lstStyle>
          <a:p>
            <a:pPr algn="l"/>
            <a:fld id="{8A702239-0C90-49FE-972C-7D703A3FF7D0}" type="datetimeFigureOut">
              <a:rPr lang="en-US" sz="800" smtClean="0">
                <a:solidFill>
                  <a:schemeClr val="tx1">
                    <a:lumMod val="50000"/>
                    <a:lumOff val="50000"/>
                  </a:schemeClr>
                </a:solidFill>
                <a:latin typeface="Arial" pitchFamily="34" charset="0"/>
                <a:cs typeface="Arial" pitchFamily="34" charset="0"/>
              </a:rPr>
              <a:pPr algn="l"/>
              <a:t>9/24/2016</a:t>
            </a:fld>
            <a:endParaRPr lang="en-GB" sz="800" dirty="0">
              <a:solidFill>
                <a:schemeClr val="tx1">
                  <a:lumMod val="50000"/>
                  <a:lumOff val="50000"/>
                </a:schemeClr>
              </a:solidFill>
              <a:latin typeface="Arial" pitchFamily="34" charset="0"/>
              <a:cs typeface="Arial" pitchFamily="34" charset="0"/>
            </a:endParaRPr>
          </a:p>
        </p:txBody>
      </p:sp>
      <p:sp>
        <p:nvSpPr>
          <p:cNvPr id="4" name="TextBox 3"/>
          <p:cNvSpPr txBox="1"/>
          <p:nvPr/>
        </p:nvSpPr>
        <p:spPr>
          <a:xfrm>
            <a:off x="593685" y="8712460"/>
            <a:ext cx="6264315" cy="369332"/>
          </a:xfrm>
          <a:prstGeom prst="rect">
            <a:avLst/>
          </a:prstGeom>
          <a:noFill/>
        </p:spPr>
        <p:txBody>
          <a:bodyPr wrap="square" rtlCol="0">
            <a:spAutoFit/>
          </a:bodyPr>
          <a:lstStyle/>
          <a:p>
            <a:pPr algn="r"/>
            <a:r>
              <a:rPr lang="en-GB" sz="800" dirty="0" smtClean="0">
                <a:solidFill>
                  <a:schemeClr val="tx1">
                    <a:lumMod val="50000"/>
                    <a:lumOff val="50000"/>
                  </a:schemeClr>
                </a:solidFill>
                <a:latin typeface="Arial" pitchFamily="34" charset="0"/>
                <a:cs typeface="Arial" pitchFamily="34" charset="0"/>
              </a:rPr>
              <a:t>RESOURCE ASSESSMENTS – TECHNOLOGY ANALYSES – PROJECT GUIDANCE – DUE DILIGENCE – SOFTWARE SERVICES</a:t>
            </a:r>
          </a:p>
          <a:p>
            <a:pPr algn="r"/>
            <a:r>
              <a:rPr lang="en-GB" sz="1000" dirty="0" smtClean="0">
                <a:solidFill>
                  <a:schemeClr val="tx1">
                    <a:lumMod val="50000"/>
                    <a:lumOff val="50000"/>
                  </a:schemeClr>
                </a:solidFill>
                <a:latin typeface="Arial" pitchFamily="34" charset="0"/>
                <a:cs typeface="Arial" pitchFamily="34" charset="0"/>
              </a:rPr>
              <a:t>Brussels | Toulouse | Beijing | Istanbul | </a:t>
            </a:r>
            <a:r>
              <a:rPr lang="en-GB" sz="1000" b="1" dirty="0" smtClean="0">
                <a:solidFill>
                  <a:schemeClr val="tx1">
                    <a:lumMod val="50000"/>
                    <a:lumOff val="50000"/>
                  </a:schemeClr>
                </a:solidFill>
                <a:latin typeface="Arial" pitchFamily="34" charset="0"/>
                <a:cs typeface="Arial" pitchFamily="34" charset="0"/>
              </a:rPr>
              <a:t>www.3E.eu</a:t>
            </a:r>
            <a:endParaRPr lang="en-GB" sz="1000"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3210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4425F-E91A-4891-B8F1-F3D9A2399954}" type="datetimeFigureOut">
              <a:rPr lang="en-US" smtClean="0"/>
              <a:pPr/>
              <a:t>9/24/2016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9A7DE-5383-4811-B1BC-0F40715C7E90}" type="slidenum">
              <a:rPr lang="en-GB" smtClean="0"/>
              <a:pPr/>
              <a:t>‹#›</a:t>
            </a:fld>
            <a:endParaRPr lang="en-GB"/>
          </a:p>
        </p:txBody>
      </p:sp>
    </p:spTree>
    <p:extLst>
      <p:ext uri="{BB962C8B-B14F-4D97-AF65-F5344CB8AC3E}">
        <p14:creationId xmlns:p14="http://schemas.microsoft.com/office/powerpoint/2010/main" val="204597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My presentation will cover the post-processing of WRF</a:t>
            </a:r>
            <a:r>
              <a:rPr lang="en-GB" baseline="0" dirty="0" smtClean="0"/>
              <a:t> simulations. So at the end of the mesoscale modelling chain.</a:t>
            </a:r>
          </a:p>
          <a:p>
            <a:r>
              <a:rPr lang="en-GB" baseline="0" dirty="0" smtClean="0"/>
              <a:t>Linking the nowadays very popular WRF NWP mesoscale model to microscale models such as </a:t>
            </a:r>
            <a:r>
              <a:rPr lang="en-GB" baseline="0" dirty="0" err="1" smtClean="0"/>
              <a:t>WAsP</a:t>
            </a:r>
            <a:r>
              <a:rPr lang="en-GB" baseline="0" dirty="0" smtClean="0"/>
              <a:t>. </a:t>
            </a:r>
            <a:endParaRPr lang="en-GB" baseline="0" dirty="0" smtClean="0"/>
          </a:p>
          <a:p>
            <a:endParaRPr lang="en-GB" baseline="0" dirty="0" smtClean="0"/>
          </a:p>
          <a:p>
            <a:r>
              <a:rPr lang="en-GB" baseline="0" dirty="0" smtClean="0"/>
              <a:t>When you use mesoscale simulations for wind resource assessment there is an issue with the resolution</a:t>
            </a:r>
          </a:p>
          <a:p>
            <a:endParaRPr lang="en-GB" baseline="0" dirty="0" smtClean="0"/>
          </a:p>
          <a:p>
            <a:r>
              <a:rPr lang="en-GB" baseline="0" dirty="0" smtClean="0"/>
              <a:t>If you want to use WRF mesoscale simulations for wind resource assessment there is a problem due to the environmental representation by </a:t>
            </a:r>
            <a:r>
              <a:rPr lang="en-GB" baseline="0" dirty="0" err="1" smtClean="0"/>
              <a:t>wRF</a:t>
            </a:r>
            <a:r>
              <a:rPr lang="en-GB" baseline="0" dirty="0" smtClean="0"/>
              <a:t>. So, this </a:t>
            </a:r>
            <a:r>
              <a:rPr lang="en-GB" baseline="0" smtClean="0"/>
              <a:t>is how WRF</a:t>
            </a:r>
            <a:endParaRPr lang="en-GB"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1</a:t>
            </a:fld>
            <a:endParaRPr lang="en-GB"/>
          </a:p>
        </p:txBody>
      </p:sp>
    </p:spTree>
    <p:extLst>
      <p:ext uri="{BB962C8B-B14F-4D97-AF65-F5344CB8AC3E}">
        <p14:creationId xmlns:p14="http://schemas.microsoft.com/office/powerpoint/2010/main" val="626255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large scale wind</a:t>
            </a:r>
            <a:r>
              <a:rPr lang="en-US" baseline="0" dirty="0" smtClean="0"/>
              <a:t> maps</a:t>
            </a:r>
          </a:p>
          <a:p>
            <a:endParaRPr lang="en-US" baseline="0" dirty="0" smtClean="0"/>
          </a:p>
          <a:p>
            <a:r>
              <a:rPr lang="en-US" baseline="0" dirty="0" smtClean="0"/>
              <a:t>Error is expected to decrease even further when longer simulation periods are used</a:t>
            </a:r>
          </a:p>
          <a:p>
            <a:r>
              <a:rPr lang="en-US" dirty="0" smtClean="0"/>
              <a:t>State that it’s more accurate , generalization needed for wind</a:t>
            </a:r>
            <a:r>
              <a:rPr lang="en-US" baseline="0" dirty="0" smtClean="0"/>
              <a:t>  maps since you cannot directly compared WRF mesoscale simulated wind speeds with </a:t>
            </a:r>
            <a:r>
              <a:rPr lang="en-US" baseline="0" smtClean="0"/>
              <a:t>on-site measurements.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12</a:t>
            </a:fld>
            <a:endParaRPr lang="en-GB"/>
          </a:p>
        </p:txBody>
      </p:sp>
    </p:spTree>
    <p:extLst>
      <p:ext uri="{BB962C8B-B14F-4D97-AF65-F5344CB8AC3E}">
        <p14:creationId xmlns:p14="http://schemas.microsoft.com/office/powerpoint/2010/main" val="291746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23B9A7DE-5383-4811-B1BC-0F40715C7E90}" type="slidenum">
              <a:rPr lang="en-GB" smtClean="0"/>
              <a:pPr/>
              <a:t>13</a:t>
            </a:fld>
            <a:endParaRPr lang="en-GB"/>
          </a:p>
        </p:txBody>
      </p:sp>
    </p:spTree>
    <p:extLst>
      <p:ext uri="{BB962C8B-B14F-4D97-AF65-F5344CB8AC3E}">
        <p14:creationId xmlns:p14="http://schemas.microsoft.com/office/powerpoint/2010/main" val="29562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mesoscale to microscale coupling is necessary due to the limited representation of the environment by WRF. This picture sketches the environment as seen by the WRF model, so consisting out of squares with 1 defined height and 1 area averaged roughness length. The size of each square being about 5 by 5 km.</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does of course not agree with the actual environment, which is much more complex.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limited resolution and area averaged topography representation</a:t>
            </a:r>
            <a:r>
              <a:rPr lang="en-US" baseline="0" dirty="0" smtClean="0"/>
              <a:t> </a:t>
            </a:r>
            <a:r>
              <a:rPr lang="en-US" dirty="0" smtClean="0"/>
              <a:t>makes direct use</a:t>
            </a:r>
            <a:r>
              <a:rPr lang="en-US" baseline="0" dirty="0" smtClean="0"/>
              <a:t> of the WRF mesoscale model as a replacement for wind measurements impossible.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as a solution we can make us </a:t>
            </a:r>
            <a:r>
              <a:rPr lang="en-US" baseline="0" dirty="0" err="1" smtClean="0"/>
              <a:t>eof</a:t>
            </a:r>
            <a:r>
              <a:rPr lang="en-US" baseline="0" dirty="0" smtClean="0"/>
              <a:t> the concept of wind climate </a:t>
            </a:r>
            <a:r>
              <a:rPr lang="en-US" baseline="0" dirty="0" err="1" smtClean="0"/>
              <a:t>generalisation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2</a:t>
            </a:fld>
            <a:endParaRPr lang="en-GB"/>
          </a:p>
        </p:txBody>
      </p:sp>
    </p:spTree>
    <p:extLst>
      <p:ext uri="{BB962C8B-B14F-4D97-AF65-F5344CB8AC3E}">
        <p14:creationId xmlns:p14="http://schemas.microsoft.com/office/powerpoint/2010/main" val="173846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aseline="0" dirty="0" err="1" smtClean="0"/>
              <a:t>generalisation</a:t>
            </a:r>
            <a:r>
              <a:rPr lang="en-US" baseline="0" dirty="0" smtClean="0"/>
              <a:t> procedure removes the effect of the low-resolution topography representation by WRF as follows:</a:t>
            </a:r>
            <a:endParaRPr lang="en-US" dirty="0" smtClean="0"/>
          </a:p>
          <a:p>
            <a:r>
              <a:rPr lang="en-US" dirty="0" smtClean="0"/>
              <a:t>The WRF simulated wind is generalized by removing the effect of the mesoscale surface</a:t>
            </a:r>
            <a:r>
              <a:rPr lang="en-US" baseline="0" dirty="0" smtClean="0"/>
              <a:t> using a roughness change model and the effect of the mesoscale orography with an orographic model. </a:t>
            </a:r>
          </a:p>
          <a:p>
            <a:r>
              <a:rPr lang="en-US" baseline="0" dirty="0" smtClean="0"/>
              <a:t>This results in a generalized simulated wind climate over a flat and homogeneous terrain. And is stored as wind roses and Weibull distributions. These </a:t>
            </a:r>
            <a:r>
              <a:rPr lang="en-US" baseline="0" dirty="0" err="1" smtClean="0"/>
              <a:t>statitistics</a:t>
            </a:r>
            <a:r>
              <a:rPr lang="en-US" baseline="0" dirty="0" smtClean="0"/>
              <a:t> can then be used as input for a microscale model such as </a:t>
            </a:r>
            <a:r>
              <a:rPr lang="en-US" baseline="0" dirty="0" err="1" smtClean="0"/>
              <a:t>WAsP</a:t>
            </a:r>
            <a:r>
              <a:rPr lang="en-US" baseline="0" dirty="0" smtClean="0"/>
              <a:t> to downscale and obtain the local wind climate. These microscale model reintroduce the roughness and orography effects, but now with a much higher resolution and greater detail than the original WRF map.</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3</a:t>
            </a:fld>
            <a:endParaRPr lang="en-GB"/>
          </a:p>
        </p:txBody>
      </p:sp>
    </p:spTree>
    <p:extLst>
      <p:ext uri="{BB962C8B-B14F-4D97-AF65-F5344CB8AC3E}">
        <p14:creationId xmlns:p14="http://schemas.microsoft.com/office/powerpoint/2010/main" val="266290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go to from a heterogeneous terrain with different roughness changes to a uniform</a:t>
            </a:r>
            <a:r>
              <a:rPr lang="en-US" baseline="0" dirty="0" smtClean="0"/>
              <a:t> homogeneous terrain we make use of the concept of the geostrophic wind by applying the geostrophic drag law.</a:t>
            </a:r>
          </a:p>
          <a:p>
            <a:r>
              <a:rPr lang="en-US" baseline="0" dirty="0" smtClean="0"/>
              <a:t>However, this law is highly empirical and assumes stationarity. So instead of applying it directly on the simulated time series, we are first going to bin the time series into histograms and apply the formulas onto the different histogram bins.</a:t>
            </a:r>
          </a:p>
          <a:p>
            <a:r>
              <a:rPr lang="en-US" baseline="0" dirty="0" smtClean="0"/>
              <a:t>This then raises the question what bin sizes for wind speed and direction would be appropriate. And to find this out, I performed a sensitivity study using different bin sizes. This study showed that there is a benefit of using narrow bins for both wind speed as wind direction. However, they cannot be chosen too narrow and should be in </a:t>
            </a:r>
          </a:p>
          <a:p>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4</a:t>
            </a:fld>
            <a:endParaRPr lang="en-GB"/>
          </a:p>
        </p:txBody>
      </p:sp>
    </p:spTree>
    <p:extLst>
      <p:ext uri="{BB962C8B-B14F-4D97-AF65-F5344CB8AC3E}">
        <p14:creationId xmlns:p14="http://schemas.microsoft.com/office/powerpoint/2010/main" val="396961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 explain raw and </a:t>
            </a:r>
            <a:r>
              <a:rPr lang="en-US" dirty="0" err="1" smtClean="0"/>
              <a:t>generalised</a:t>
            </a:r>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6</a:t>
            </a:fld>
            <a:endParaRPr lang="en-GB"/>
          </a:p>
        </p:txBody>
      </p:sp>
    </p:spTree>
    <p:extLst>
      <p:ext uri="{BB962C8B-B14F-4D97-AF65-F5344CB8AC3E}">
        <p14:creationId xmlns:p14="http://schemas.microsoft.com/office/powerpoint/2010/main" val="202604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‘better’: </a:t>
            </a:r>
            <a:r>
              <a:rPr lang="en-US" dirty="0" err="1" smtClean="0"/>
              <a:t>Generalisation</a:t>
            </a:r>
            <a:r>
              <a:rPr lang="en-US" dirty="0" smtClean="0"/>
              <a:t> makes the result more</a:t>
            </a:r>
            <a:r>
              <a:rPr lang="en-US" baseline="0" dirty="0" smtClean="0"/>
              <a:t> accurate (almost on arc of 1) and precise (smaller angle with abscissa). And it also reduces the absolute error (smaller circle).</a:t>
            </a:r>
          </a:p>
          <a:p>
            <a:r>
              <a:rPr lang="en-US" baseline="0" dirty="0" err="1" smtClean="0"/>
              <a:t>WRf</a:t>
            </a:r>
            <a:r>
              <a:rPr lang="en-US" baseline="0" dirty="0" smtClean="0"/>
              <a:t> simulations have a positive bias</a:t>
            </a:r>
          </a:p>
          <a:p>
            <a:endParaRPr lang="en-US" baseline="0" dirty="0" smtClean="0"/>
          </a:p>
          <a:p>
            <a:r>
              <a:rPr lang="en-US" dirty="0" smtClean="0"/>
              <a:t>With</a:t>
            </a:r>
            <a:r>
              <a:rPr lang="en-US" baseline="0" dirty="0" smtClean="0"/>
              <a:t> ‘better’ I thus mean more precise, more accurate and a lower absolute error.</a:t>
            </a:r>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8</a:t>
            </a:fld>
            <a:endParaRPr lang="en-GB"/>
          </a:p>
        </p:txBody>
      </p:sp>
    </p:spTree>
    <p:extLst>
      <p:ext uri="{BB962C8B-B14F-4D97-AF65-F5344CB8AC3E}">
        <p14:creationId xmlns:p14="http://schemas.microsoft.com/office/powerpoint/2010/main" val="20728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Neg</a:t>
            </a:r>
            <a:r>
              <a:rPr lang="en-US" dirty="0" smtClean="0"/>
              <a:t> underestimating,</a:t>
            </a:r>
            <a:r>
              <a:rPr lang="en-US" baseline="0" dirty="0" smtClean="0"/>
              <a:t> </a:t>
            </a:r>
            <a:r>
              <a:rPr lang="en-US" baseline="0" dirty="0" err="1" smtClean="0"/>
              <a:t>pos</a:t>
            </a:r>
            <a:r>
              <a:rPr lang="en-US" baseline="0" dirty="0" smtClean="0"/>
              <a:t>: overestimation</a:t>
            </a:r>
          </a:p>
          <a:p>
            <a:endParaRPr lang="en-US" baseline="0" dirty="0" smtClean="0"/>
          </a:p>
          <a:p>
            <a:r>
              <a:rPr lang="en-US" baseline="0" dirty="0" smtClean="0"/>
              <a:t>We see that WRF generally overestimates the wind speed, but that the generalization procedure is able to correct for this -&gt; why?</a:t>
            </a:r>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9</a:t>
            </a:fld>
            <a:endParaRPr lang="en-GB"/>
          </a:p>
        </p:txBody>
      </p:sp>
    </p:spTree>
    <p:extLst>
      <p:ext uri="{BB962C8B-B14F-4D97-AF65-F5344CB8AC3E}">
        <p14:creationId xmlns:p14="http://schemas.microsoft.com/office/powerpoint/2010/main" val="233226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WRF overestimation: what’s the reason, many other publications also report this issue of WRF wind</a:t>
            </a:r>
            <a:r>
              <a:rPr lang="en-US" baseline="0" dirty="0" smtClean="0"/>
              <a:t> speed overestimation over land.</a:t>
            </a:r>
            <a:endParaRPr lang="en-US" dirty="0" smtClean="0"/>
          </a:p>
          <a:p>
            <a:r>
              <a:rPr lang="en-US" dirty="0" smtClean="0"/>
              <a:t>I found that the WRF roughness length definition</a:t>
            </a:r>
            <a:r>
              <a:rPr lang="en-US" baseline="0" dirty="0" smtClean="0"/>
              <a:t> is one of the reasons for this.</a:t>
            </a:r>
          </a:p>
          <a:p>
            <a:r>
              <a:rPr lang="en-US" baseline="0" dirty="0" smtClean="0"/>
              <a:t>For each site I calculated a weighted average of the surrounding roughness, both for WRF as Wasps map. This way I can plot the raw wind speed error of the WRF simulation as a function of this difference. </a:t>
            </a:r>
          </a:p>
          <a:p>
            <a:r>
              <a:rPr lang="en-US" baseline="0" dirty="0" smtClean="0"/>
              <a:t>From these 36 points we can observe that there is a trend, and that there is a clear correlation between the raw WRF wind speed error and the roughness length difference between WRF and </a:t>
            </a:r>
            <a:r>
              <a:rPr lang="en-US" baseline="0" dirty="0" err="1" smtClean="0"/>
              <a:t>WAsP</a:t>
            </a:r>
            <a:r>
              <a:rPr lang="en-US" baseline="0" dirty="0" smtClean="0"/>
              <a:t>. As you would expect, WRF generally overestimates the wind speed when there is an underestimation of the roughness length compared to the </a:t>
            </a:r>
            <a:r>
              <a:rPr lang="en-US" baseline="0" dirty="0" err="1" smtClean="0"/>
              <a:t>WAsP</a:t>
            </a:r>
            <a:r>
              <a:rPr lang="en-US" baseline="0" dirty="0" smtClean="0"/>
              <a:t> roughness. You can also observe that at most sites, WRF underestimates the roughness length as compared to the detailed </a:t>
            </a:r>
            <a:r>
              <a:rPr lang="en-US" baseline="0" dirty="0" err="1" smtClean="0"/>
              <a:t>WAsP</a:t>
            </a:r>
            <a:r>
              <a:rPr lang="en-US" baseline="0" dirty="0" smtClean="0"/>
              <a:t> map, which has its effect on the overestimated wind speed by WRF.</a:t>
            </a:r>
          </a:p>
          <a:p>
            <a:endParaRPr lang="en-US" baseline="0" dirty="0" smtClean="0"/>
          </a:p>
          <a:p>
            <a:r>
              <a:rPr lang="en-US" baseline="0" dirty="0" smtClean="0"/>
              <a:t>On the other hand, we can make the same plot but using the wind speed errors when the generalization was applied. This shows that the correlation between the simulated wind speed and the WRF roughness definition by its surface model is removed by applying the WRF generalization procedure. Now we see that the red dots look randomly scattered and no correlation is visible anymore. This means that the exact definition of the surroundings by the WRF surface model does not matter anymore since the generalization removes its influence on the wind speed.</a:t>
            </a:r>
          </a:p>
          <a:p>
            <a:endParaRPr lang="en-US" baseline="0" dirty="0" smtClean="0"/>
          </a:p>
          <a:p>
            <a:endParaRPr lang="en-US" dirty="0" smtClean="0"/>
          </a:p>
          <a:p>
            <a:r>
              <a:rPr lang="en-US" dirty="0" smtClean="0"/>
              <a:t>Why is it good that it’s random scatter</a:t>
            </a:r>
          </a:p>
          <a:p>
            <a:r>
              <a:rPr lang="en-US" dirty="0" smtClean="0"/>
              <a:t>No effect of WRF roughness</a:t>
            </a:r>
            <a:r>
              <a:rPr lang="en-US" baseline="0" dirty="0" smtClean="0"/>
              <a:t> definition</a:t>
            </a:r>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10</a:t>
            </a:fld>
            <a:endParaRPr lang="en-GB"/>
          </a:p>
        </p:txBody>
      </p:sp>
    </p:spTree>
    <p:extLst>
      <p:ext uri="{BB962C8B-B14F-4D97-AF65-F5344CB8AC3E}">
        <p14:creationId xmlns:p14="http://schemas.microsoft.com/office/powerpoint/2010/main" val="385949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WRF overestimation: what’s the reason, many other publications also report this issue of WRF wind</a:t>
            </a:r>
            <a:r>
              <a:rPr lang="en-US" baseline="0" dirty="0" smtClean="0"/>
              <a:t> speed overestimation over land.</a:t>
            </a:r>
            <a:endParaRPr lang="en-US" dirty="0" smtClean="0"/>
          </a:p>
          <a:p>
            <a:r>
              <a:rPr lang="en-US" dirty="0" smtClean="0"/>
              <a:t>I found that the WRF roughness length definition</a:t>
            </a:r>
            <a:r>
              <a:rPr lang="en-US" baseline="0" dirty="0" smtClean="0"/>
              <a:t> is one of the reasons for this.</a:t>
            </a:r>
          </a:p>
          <a:p>
            <a:r>
              <a:rPr lang="en-US" baseline="0" dirty="0" smtClean="0"/>
              <a:t>For each site I calculated a weighted average of the surrounding roughness, both for WRF as </a:t>
            </a:r>
            <a:r>
              <a:rPr lang="en-US" baseline="0" dirty="0" err="1" smtClean="0"/>
              <a:t>WAsP</a:t>
            </a:r>
            <a:r>
              <a:rPr lang="en-US" baseline="0" dirty="0" smtClean="0"/>
              <a:t> map. This way I can plot the raw wind speed error of the WRF simulation as a function of this difference. </a:t>
            </a:r>
          </a:p>
          <a:p>
            <a:r>
              <a:rPr lang="en-US" baseline="0" dirty="0" smtClean="0"/>
              <a:t>From these 36 points we can observe that there is a trend, and that there is a clear correlation between the raw WRF wind speed error and the roughness length difference between WRF and </a:t>
            </a:r>
            <a:r>
              <a:rPr lang="en-US" baseline="0" dirty="0" err="1" smtClean="0"/>
              <a:t>WAsP</a:t>
            </a:r>
            <a:r>
              <a:rPr lang="en-US" baseline="0" dirty="0" smtClean="0"/>
              <a:t>. As you would expect, WRF generally overestimates the wind speed when there is an underestimation of the roughness length compared to the </a:t>
            </a:r>
            <a:r>
              <a:rPr lang="en-US" baseline="0" dirty="0" err="1" smtClean="0"/>
              <a:t>WAsP</a:t>
            </a:r>
            <a:r>
              <a:rPr lang="en-US" baseline="0" dirty="0" smtClean="0"/>
              <a:t> roughness. You can also observe that at most sites, WRF underestimates the roughness length as compared to the detailed </a:t>
            </a:r>
            <a:r>
              <a:rPr lang="en-US" baseline="0" dirty="0" err="1" smtClean="0"/>
              <a:t>WAsP</a:t>
            </a:r>
            <a:r>
              <a:rPr lang="en-US" baseline="0" dirty="0" smtClean="0"/>
              <a:t> map, which has its effect on the overestimated wind speed by WRF.</a:t>
            </a:r>
          </a:p>
          <a:p>
            <a:endParaRPr lang="en-US" baseline="0" dirty="0" smtClean="0"/>
          </a:p>
          <a:p>
            <a:r>
              <a:rPr lang="en-US" baseline="0" dirty="0" smtClean="0"/>
              <a:t>On the other hand, we can make the same plot but using the wind speed errors when the generalization was applied. This shows that the correlation between the simulated wind speed and the WRF roughness definition by its surface model is removed by applying the WRF generalization procedure. Now we see that the red dots look randomly scattered and no correlation is visible anymore. This means that the exact definition of the surroundings by the WRF surface model does not matter anymore since the generalization removes its influence on the wind speed.</a:t>
            </a:r>
          </a:p>
          <a:p>
            <a:endParaRPr lang="en-US" baseline="0" dirty="0" smtClean="0"/>
          </a:p>
          <a:p>
            <a:endParaRPr lang="en-GB" dirty="0" smtClean="0"/>
          </a:p>
          <a:p>
            <a:r>
              <a:rPr lang="en-GB" dirty="0" smtClean="0"/>
              <a:t>The exact mesoscale surface representation does not play any role</a:t>
            </a:r>
          </a:p>
          <a:p>
            <a:endParaRPr lang="en-US" dirty="0" smtClean="0"/>
          </a:p>
          <a:p>
            <a:r>
              <a:rPr lang="en-US" dirty="0" smtClean="0"/>
              <a:t>Why is it good that it’s random scatter</a:t>
            </a:r>
          </a:p>
          <a:p>
            <a:r>
              <a:rPr lang="en-US" dirty="0" smtClean="0"/>
              <a:t>No effect of WRF roughness</a:t>
            </a:r>
            <a:r>
              <a:rPr lang="en-US" baseline="0" dirty="0" smtClean="0"/>
              <a:t> definition</a:t>
            </a:r>
            <a:endParaRPr lang="en-US" dirty="0"/>
          </a:p>
        </p:txBody>
      </p:sp>
      <p:sp>
        <p:nvSpPr>
          <p:cNvPr id="4" name="Slide Number Placeholder 3"/>
          <p:cNvSpPr>
            <a:spLocks noGrp="1"/>
          </p:cNvSpPr>
          <p:nvPr>
            <p:ph type="sldNum" sz="quarter" idx="10"/>
          </p:nvPr>
        </p:nvSpPr>
        <p:spPr/>
        <p:txBody>
          <a:bodyPr/>
          <a:lstStyle/>
          <a:p>
            <a:fld id="{23B9A7DE-5383-4811-B1BC-0F40715C7E90}" type="slidenum">
              <a:rPr lang="en-GB" smtClean="0"/>
              <a:pPr/>
              <a:t>11</a:t>
            </a:fld>
            <a:endParaRPr lang="en-GB"/>
          </a:p>
        </p:txBody>
      </p:sp>
    </p:spTree>
    <p:extLst>
      <p:ext uri="{BB962C8B-B14F-4D97-AF65-F5344CB8AC3E}">
        <p14:creationId xmlns:p14="http://schemas.microsoft.com/office/powerpoint/2010/main" val="141467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E_TitleSlide1">
    <p:spTree>
      <p:nvGrpSpPr>
        <p:cNvPr id="1" name=""/>
        <p:cNvGrpSpPr/>
        <p:nvPr/>
      </p:nvGrpSpPr>
      <p:grpSpPr>
        <a:xfrm>
          <a:off x="0" y="0"/>
          <a:ext cx="0" cy="0"/>
          <a:chOff x="0" y="0"/>
          <a:chExt cx="0" cy="0"/>
        </a:xfrm>
      </p:grpSpPr>
      <p:sp>
        <p:nvSpPr>
          <p:cNvPr id="2" name="Title 1"/>
          <p:cNvSpPr>
            <a:spLocks noGrp="1"/>
          </p:cNvSpPr>
          <p:nvPr>
            <p:ph type="ctrTitle"/>
          </p:nvPr>
        </p:nvSpPr>
        <p:spPr>
          <a:xfrm>
            <a:off x="4535827" y="2863885"/>
            <a:ext cx="7560839" cy="880150"/>
          </a:xfrm>
          <a:prstGeom prst="rect">
            <a:avLst/>
          </a:prstGeom>
        </p:spPr>
        <p:txBody>
          <a:bodyPr anchor="t">
            <a:noAutofit/>
          </a:bodyPr>
          <a:lstStyle>
            <a:lvl1pPr>
              <a:defRPr sz="2200" b="1" cap="all" baseline="0">
                <a:solidFill>
                  <a:schemeClr val="tx1">
                    <a:lumMod val="85000"/>
                    <a:lumOff val="15000"/>
                  </a:schemeClr>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535827" y="2483895"/>
            <a:ext cx="7560839" cy="428628"/>
          </a:xfrm>
          <a:prstGeom prst="rect">
            <a:avLst/>
          </a:prstGeom>
        </p:spPr>
        <p:txBody>
          <a:bodyPr/>
          <a:lstStyle>
            <a:lvl1pPr marL="0" indent="0" algn="l">
              <a:buNone/>
              <a:defRPr sz="22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11" name="Straight Connector 10"/>
          <p:cNvCxnSpPr/>
          <p:nvPr userDrawn="1"/>
        </p:nvCxnSpPr>
        <p:spPr>
          <a:xfrm flipH="1">
            <a:off x="4175789" y="2483896"/>
            <a:ext cx="1" cy="130514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S:\ICO_Communication\BE_Communication_Brussels\Images\LOGOS\Without Slogan\3E_HighRes_RGB.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607" t="4965" r="17167" b="16099"/>
          <a:stretch/>
        </p:blipFill>
        <p:spPr bwMode="auto">
          <a:xfrm>
            <a:off x="318210" y="1620115"/>
            <a:ext cx="3661777" cy="2844000"/>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3"/>
          <p:cNvSpPr>
            <a:spLocks noGrp="1"/>
          </p:cNvSpPr>
          <p:nvPr>
            <p:ph type="dt" sz="half" idx="10"/>
          </p:nvPr>
        </p:nvSpPr>
        <p:spPr>
          <a:xfrm>
            <a:off x="940145" y="6489340"/>
            <a:ext cx="3235644" cy="270030"/>
          </a:xfrm>
        </p:spPr>
        <p:txBody>
          <a:bodyPr wrap="none" lIns="0" tIns="0" rIns="0" bIns="0" anchor="t"/>
          <a:lstStyle/>
          <a:p>
            <a:r>
              <a:rPr lang="en-US" smtClean="0"/>
              <a:t>August 2012</a:t>
            </a:r>
            <a:endParaRPr lang="en-GB" dirty="0"/>
          </a:p>
        </p:txBody>
      </p:sp>
      <p:sp>
        <p:nvSpPr>
          <p:cNvPr id="12" name="TextBox 11"/>
          <p:cNvSpPr txBox="1"/>
          <p:nvPr userDrawn="1"/>
        </p:nvSpPr>
        <p:spPr>
          <a:xfrm>
            <a:off x="152334" y="6489340"/>
            <a:ext cx="471283" cy="184666"/>
          </a:xfrm>
          <a:prstGeom prst="rect">
            <a:avLst/>
          </a:prstGeom>
          <a:noFill/>
        </p:spPr>
        <p:txBody>
          <a:bodyPr wrap="none" lIns="0" tIns="0" rIns="0" bIns="0" rtlCol="0" anchor="t">
            <a:spAutoFit/>
          </a:bodyPr>
          <a:lstStyle/>
          <a:p>
            <a:r>
              <a:rPr lang="en-GB" sz="1200" dirty="0" smtClean="0">
                <a:solidFill>
                  <a:schemeClr val="bg1">
                    <a:lumMod val="50000"/>
                  </a:schemeClr>
                </a:solidFill>
              </a:rPr>
              <a:t>©3E   |</a:t>
            </a:r>
            <a:endParaRPr lang="en-GB" sz="1200" dirty="0">
              <a:solidFill>
                <a:schemeClr val="bg1">
                  <a:lumMod val="50000"/>
                </a:schemeClr>
              </a:solidFill>
            </a:endParaRPr>
          </a:p>
        </p:txBody>
      </p:sp>
      <p:sp>
        <p:nvSpPr>
          <p:cNvPr id="4" name="TextBox 3"/>
          <p:cNvSpPr txBox="1"/>
          <p:nvPr userDrawn="1"/>
        </p:nvSpPr>
        <p:spPr>
          <a:xfrm>
            <a:off x="10512491" y="6489340"/>
            <a:ext cx="1536171" cy="288032"/>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1">
                    <a:lumMod val="50000"/>
                  </a:schemeClr>
                </a:solidFill>
                <a:latin typeface="+mn-lt"/>
                <a:ea typeface="+mn-ea"/>
                <a:cs typeface="+mn-cs"/>
              </a:rPr>
              <a:t>|   www.3E.eu</a:t>
            </a:r>
            <a:endParaRPr lang="en-GB" sz="1800" dirty="0"/>
          </a:p>
        </p:txBody>
      </p:sp>
      <p:sp>
        <p:nvSpPr>
          <p:cNvPr id="6" name="Text Placeholder 5"/>
          <p:cNvSpPr>
            <a:spLocks noGrp="1"/>
          </p:cNvSpPr>
          <p:nvPr>
            <p:ph type="body" sz="quarter" idx="11" hasCustomPrompt="1"/>
          </p:nvPr>
        </p:nvSpPr>
        <p:spPr>
          <a:xfrm>
            <a:off x="5808165" y="6489340"/>
            <a:ext cx="4704325" cy="288032"/>
          </a:xfrm>
          <a:prstGeom prst="rect">
            <a:avLst/>
          </a:prstGeom>
        </p:spPr>
        <p:txBody>
          <a:bodyPr vert="horz" wrap="none" lIns="0" tIns="0" rIns="0" bIns="0" rtlCol="0" anchor="t"/>
          <a:lstStyle>
            <a:lvl1pPr algn="r">
              <a:defRPr lang="en-US" sz="1200" baseline="0" smtClean="0">
                <a:solidFill>
                  <a:schemeClr val="tx1">
                    <a:tint val="75000"/>
                  </a:schemeClr>
                </a:solidFill>
              </a:defRPr>
            </a:lvl1pPr>
            <a:lvl2pPr>
              <a:defRPr lang="en-US" sz="1800" smtClean="0"/>
            </a:lvl2pPr>
            <a:lvl3pPr>
              <a:defRPr lang="en-US" sz="1800" smtClean="0"/>
            </a:lvl3pPr>
            <a:lvl4pPr>
              <a:defRPr lang="en-US" sz="1800" smtClean="0"/>
            </a:lvl4pPr>
            <a:lvl5pPr>
              <a:defRPr lang="en-GB" sz="1800"/>
            </a:lvl5pPr>
          </a:lstStyle>
          <a:p>
            <a:pPr lvl="0"/>
            <a:r>
              <a:rPr lang="en-US" dirty="0" smtClean="0"/>
              <a:t>FirstName.LastName@3E.eu    |    PR000000</a:t>
            </a:r>
          </a:p>
        </p:txBody>
      </p:sp>
    </p:spTree>
    <p:extLst>
      <p:ext uri="{BB962C8B-B14F-4D97-AF65-F5344CB8AC3E}">
        <p14:creationId xmlns:p14="http://schemas.microsoft.com/office/powerpoint/2010/main" val="42348988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E_Main_Blank">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61" y="288000"/>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cxnSp>
        <p:nvCxnSpPr>
          <p:cNvPr id="7" name="Straight Connector 6"/>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92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E_Main_Full">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61"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sp>
        <p:nvSpPr>
          <p:cNvPr id="8" name="Content Placeholder 7"/>
          <p:cNvSpPr>
            <a:spLocks noGrp="1"/>
          </p:cNvSpPr>
          <p:nvPr>
            <p:ph sz="quarter" idx="14"/>
          </p:nvPr>
        </p:nvSpPr>
        <p:spPr>
          <a:xfrm>
            <a:off x="334434" y="1449388"/>
            <a:ext cx="11523133" cy="468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1" name="Straight Connector 10"/>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07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E_Main_basic">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dirty="0"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sp>
        <p:nvSpPr>
          <p:cNvPr id="8" name="Content Placeholder 7"/>
          <p:cNvSpPr>
            <a:spLocks noGrp="1"/>
          </p:cNvSpPr>
          <p:nvPr>
            <p:ph sz="quarter" idx="14"/>
          </p:nvPr>
        </p:nvSpPr>
        <p:spPr>
          <a:xfrm>
            <a:off x="334433" y="1539310"/>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4416667" y="1538702"/>
            <a:ext cx="74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0" name="Straight Connector 9"/>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61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E_main_2contents">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dirty="0"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sp>
        <p:nvSpPr>
          <p:cNvPr id="8" name="Content Placeholder 7"/>
          <p:cNvSpPr>
            <a:spLocks noGrp="1"/>
          </p:cNvSpPr>
          <p:nvPr>
            <p:ph sz="quarter" idx="14"/>
          </p:nvPr>
        </p:nvSpPr>
        <p:spPr>
          <a:xfrm>
            <a:off x="334433" y="1539310"/>
            <a:ext cx="360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4416667" y="1538702"/>
            <a:ext cx="74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0" name="Straight Connector 9"/>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919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E_Main_2contentsRight">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dirty="0"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sp>
        <p:nvSpPr>
          <p:cNvPr id="8" name="Content Placeholder 7"/>
          <p:cNvSpPr>
            <a:spLocks noGrp="1"/>
          </p:cNvSpPr>
          <p:nvPr>
            <p:ph sz="quarter" idx="14"/>
          </p:nvPr>
        </p:nvSpPr>
        <p:spPr>
          <a:xfrm>
            <a:off x="8256667" y="1538702"/>
            <a:ext cx="360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1538702"/>
            <a:ext cx="74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0" name="Straight Connector 9"/>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917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E_Main_3Full">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dirty="0"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sp>
        <p:nvSpPr>
          <p:cNvPr id="8" name="Content Placeholder 7"/>
          <p:cNvSpPr>
            <a:spLocks noGrp="1"/>
          </p:cNvSpPr>
          <p:nvPr>
            <p:ph sz="quarter" idx="14"/>
          </p:nvPr>
        </p:nvSpPr>
        <p:spPr>
          <a:xfrm>
            <a:off x="8256667" y="1538702"/>
            <a:ext cx="360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1538702"/>
            <a:ext cx="360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9"/>
          <p:cNvSpPr>
            <a:spLocks noGrp="1"/>
          </p:cNvSpPr>
          <p:nvPr>
            <p:ph sz="quarter" idx="16"/>
          </p:nvPr>
        </p:nvSpPr>
        <p:spPr>
          <a:xfrm>
            <a:off x="4296013" y="1538288"/>
            <a:ext cx="360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1" name="Straight Connector 10"/>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6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E_Main_Grid">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sp>
        <p:nvSpPr>
          <p:cNvPr id="8" name="Content Placeholder 7"/>
          <p:cNvSpPr>
            <a:spLocks noGrp="1"/>
          </p:cNvSpPr>
          <p:nvPr>
            <p:ph sz="quarter" idx="14"/>
          </p:nvPr>
        </p:nvSpPr>
        <p:spPr>
          <a:xfrm>
            <a:off x="8256667" y="1538702"/>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1538702"/>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9"/>
          <p:cNvSpPr>
            <a:spLocks noGrp="1"/>
          </p:cNvSpPr>
          <p:nvPr>
            <p:ph sz="quarter" idx="16"/>
          </p:nvPr>
        </p:nvSpPr>
        <p:spPr>
          <a:xfrm>
            <a:off x="4296013" y="1538288"/>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7"/>
          </p:nvPr>
        </p:nvSpPr>
        <p:spPr>
          <a:xfrm>
            <a:off x="334433" y="4464050"/>
            <a:ext cx="11582400" cy="1755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3" name="Straight Connector 12"/>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83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E_Main_3small">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lIns="0" tIns="0" rIns="0" bIns="0">
            <a:noAutofit/>
          </a:bodyPr>
          <a:lstStyle>
            <a:lvl1pPr>
              <a:defRPr sz="2800">
                <a:solidFill>
                  <a:schemeClr val="tx2"/>
                </a:solidFill>
              </a:defRPr>
            </a:lvl1pPr>
          </a:lstStyle>
          <a:p>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dirty="0"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cxnSp>
        <p:nvCxnSpPr>
          <p:cNvPr id="7" name="Straight Connector 6"/>
          <p:cNvCxnSpPr/>
          <p:nvPr userDrawn="1"/>
        </p:nvCxnSpPr>
        <p:spPr>
          <a:xfrm rot="5400000">
            <a:off x="83360" y="215616"/>
            <a:ext cx="504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p:nvPr>
        </p:nvSpPr>
        <p:spPr>
          <a:xfrm>
            <a:off x="8256667" y="2438890"/>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2438890"/>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9"/>
          <p:cNvSpPr>
            <a:spLocks noGrp="1"/>
          </p:cNvSpPr>
          <p:nvPr>
            <p:ph sz="quarter" idx="16"/>
          </p:nvPr>
        </p:nvSpPr>
        <p:spPr>
          <a:xfrm>
            <a:off x="4295800" y="2438890"/>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8532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E_Main_3small">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dirty="0"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cxnSp>
        <p:nvCxnSpPr>
          <p:cNvPr id="7" name="Straight Connector 6"/>
          <p:cNvCxnSpPr/>
          <p:nvPr userDrawn="1"/>
        </p:nvCxnSpPr>
        <p:spPr>
          <a:xfrm rot="5400000">
            <a:off x="83360" y="215616"/>
            <a:ext cx="504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p:nvPr>
        </p:nvSpPr>
        <p:spPr>
          <a:xfrm>
            <a:off x="8256667" y="2438890"/>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2438890"/>
            <a:ext cx="756084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452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E_2LineTitle">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95400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cxnSp>
        <p:nvCxnSpPr>
          <p:cNvPr id="7" name="Straight Connector 6"/>
          <p:cNvCxnSpPr/>
          <p:nvPr userDrawn="1"/>
        </p:nvCxnSpPr>
        <p:spPr>
          <a:xfrm rot="5400000">
            <a:off x="83360" y="215616"/>
            <a:ext cx="504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p:nvPr>
        </p:nvSpPr>
        <p:spPr>
          <a:xfrm>
            <a:off x="335360" y="1989140"/>
            <a:ext cx="11521307"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886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E_TitleSlide2">
    <p:spTree>
      <p:nvGrpSpPr>
        <p:cNvPr id="1" name=""/>
        <p:cNvGrpSpPr/>
        <p:nvPr/>
      </p:nvGrpSpPr>
      <p:grpSpPr>
        <a:xfrm>
          <a:off x="0" y="0"/>
          <a:ext cx="0" cy="0"/>
          <a:chOff x="0" y="0"/>
          <a:chExt cx="0" cy="0"/>
        </a:xfrm>
      </p:grpSpPr>
      <p:pic>
        <p:nvPicPr>
          <p:cNvPr id="2050" name="Picture 2" descr="S:\ICO_Communication\BE_Communication_Brussels\PhotosImages\PurchasedStock_withcopyright\iStock_000014394223Larg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35760" y="1764115"/>
            <a:ext cx="3600000" cy="2700000"/>
          </a:xfrm>
          <a:prstGeom prst="rect">
            <a:avLst/>
          </a:prstGeom>
          <a:noFill/>
        </p:spPr>
      </p:pic>
      <p:sp>
        <p:nvSpPr>
          <p:cNvPr id="2" name="Title 1"/>
          <p:cNvSpPr>
            <a:spLocks noGrp="1"/>
          </p:cNvSpPr>
          <p:nvPr>
            <p:ph type="ctrTitle"/>
          </p:nvPr>
        </p:nvSpPr>
        <p:spPr>
          <a:xfrm>
            <a:off x="4535827" y="2863885"/>
            <a:ext cx="7560839" cy="880150"/>
          </a:xfrm>
          <a:prstGeom prst="rect">
            <a:avLst/>
          </a:prstGeom>
        </p:spPr>
        <p:txBody>
          <a:bodyPr anchor="t">
            <a:noAutofit/>
          </a:bodyPr>
          <a:lstStyle>
            <a:lvl1pPr>
              <a:defRPr sz="2200" b="1" cap="all" baseline="0">
                <a:solidFill>
                  <a:schemeClr val="tx1">
                    <a:lumMod val="85000"/>
                    <a:lumOff val="15000"/>
                  </a:schemeClr>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535827" y="2483895"/>
            <a:ext cx="7560839" cy="428628"/>
          </a:xfrm>
          <a:prstGeom prst="rect">
            <a:avLst/>
          </a:prstGeom>
        </p:spPr>
        <p:txBody>
          <a:bodyPr/>
          <a:lstStyle>
            <a:lvl1pPr marL="0" indent="0" algn="l">
              <a:buNone/>
              <a:defRPr sz="22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11" name="Straight Connector 10"/>
          <p:cNvCxnSpPr/>
          <p:nvPr userDrawn="1"/>
        </p:nvCxnSpPr>
        <p:spPr>
          <a:xfrm rot="5400000">
            <a:off x="2983155" y="3046458"/>
            <a:ext cx="23852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940145" y="6525344"/>
            <a:ext cx="3235644" cy="270030"/>
          </a:xfrm>
        </p:spPr>
        <p:txBody>
          <a:bodyPr wrap="none" lIns="0" tIns="0" rIns="0" bIns="0" anchor="t"/>
          <a:lstStyle/>
          <a:p>
            <a:r>
              <a:rPr lang="en-US" smtClean="0"/>
              <a:t>August 2012</a:t>
            </a:r>
            <a:endParaRPr lang="en-GB" dirty="0"/>
          </a:p>
        </p:txBody>
      </p:sp>
      <p:sp>
        <p:nvSpPr>
          <p:cNvPr id="19" name="TextBox 18"/>
          <p:cNvSpPr txBox="1"/>
          <p:nvPr userDrawn="1"/>
        </p:nvSpPr>
        <p:spPr>
          <a:xfrm>
            <a:off x="152334" y="6525344"/>
            <a:ext cx="471283" cy="184666"/>
          </a:xfrm>
          <a:prstGeom prst="rect">
            <a:avLst/>
          </a:prstGeom>
          <a:noFill/>
        </p:spPr>
        <p:txBody>
          <a:bodyPr wrap="none" lIns="0" tIns="0" rIns="0" bIns="0" rtlCol="0" anchor="t">
            <a:spAutoFit/>
          </a:bodyPr>
          <a:lstStyle/>
          <a:p>
            <a:r>
              <a:rPr lang="en-GB" sz="1200" dirty="0" smtClean="0">
                <a:solidFill>
                  <a:schemeClr val="bg1">
                    <a:lumMod val="50000"/>
                  </a:schemeClr>
                </a:solidFill>
              </a:rPr>
              <a:t>©3E   |</a:t>
            </a:r>
            <a:endParaRPr lang="en-GB" sz="1200" dirty="0">
              <a:solidFill>
                <a:schemeClr val="bg1">
                  <a:lumMod val="50000"/>
                </a:schemeClr>
              </a:solidFill>
            </a:endParaRPr>
          </a:p>
        </p:txBody>
      </p:sp>
      <p:pic>
        <p:nvPicPr>
          <p:cNvPr id="21" name="Picture 2" descr="C:\Documents and Settings\CGR\Desktop\logo.png"/>
          <p:cNvPicPr>
            <a:picLocks noChangeAspect="1" noChangeArrowheads="1"/>
          </p:cNvPicPr>
          <p:nvPr userDrawn="1"/>
        </p:nvPicPr>
        <p:blipFill>
          <a:blip r:embed="rId3" cstate="print"/>
          <a:srcRect/>
          <a:stretch>
            <a:fillRect/>
          </a:stretch>
        </p:blipFill>
        <p:spPr bwMode="auto">
          <a:xfrm>
            <a:off x="11538421" y="6349697"/>
            <a:ext cx="677737" cy="508303"/>
          </a:xfrm>
          <a:prstGeom prst="rect">
            <a:avLst/>
          </a:prstGeom>
          <a:noFill/>
          <a:ln w="9525">
            <a:noFill/>
            <a:miter lim="800000"/>
            <a:headEnd/>
            <a:tailEnd/>
          </a:ln>
        </p:spPr>
      </p:pic>
      <p:sp>
        <p:nvSpPr>
          <p:cNvPr id="13" name="TextBox 12"/>
          <p:cNvSpPr txBox="1"/>
          <p:nvPr userDrawn="1"/>
        </p:nvSpPr>
        <p:spPr>
          <a:xfrm>
            <a:off x="9936229" y="6525344"/>
            <a:ext cx="1536171" cy="288032"/>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1">
                    <a:lumMod val="50000"/>
                  </a:schemeClr>
                </a:solidFill>
                <a:latin typeface="+mn-lt"/>
                <a:ea typeface="+mn-ea"/>
                <a:cs typeface="+mn-cs"/>
              </a:rPr>
              <a:t>|   www.3E.eu</a:t>
            </a:r>
            <a:endParaRPr lang="en-GB" sz="1800" dirty="0"/>
          </a:p>
        </p:txBody>
      </p:sp>
      <p:sp>
        <p:nvSpPr>
          <p:cNvPr id="14" name="Text Placeholder 5"/>
          <p:cNvSpPr>
            <a:spLocks noGrp="1"/>
          </p:cNvSpPr>
          <p:nvPr>
            <p:ph type="body" sz="quarter" idx="11" hasCustomPrompt="1"/>
          </p:nvPr>
        </p:nvSpPr>
        <p:spPr>
          <a:xfrm>
            <a:off x="5231904" y="6525344"/>
            <a:ext cx="4704325" cy="288032"/>
          </a:xfrm>
          <a:prstGeom prst="rect">
            <a:avLst/>
          </a:prstGeom>
        </p:spPr>
        <p:txBody>
          <a:bodyPr vert="horz" wrap="none" lIns="0" tIns="0" rIns="0" bIns="0" rtlCol="0" anchor="t"/>
          <a:lstStyle>
            <a:lvl1pPr algn="r">
              <a:defRPr lang="en-US" sz="1200" baseline="0" smtClean="0">
                <a:solidFill>
                  <a:schemeClr val="tx1">
                    <a:tint val="75000"/>
                  </a:schemeClr>
                </a:solidFill>
              </a:defRPr>
            </a:lvl1pPr>
            <a:lvl2pPr>
              <a:defRPr lang="en-US" sz="1800" smtClean="0"/>
            </a:lvl2pPr>
            <a:lvl3pPr>
              <a:defRPr lang="en-US" sz="1800" smtClean="0"/>
            </a:lvl3pPr>
            <a:lvl4pPr>
              <a:defRPr lang="en-US" sz="1800" smtClean="0"/>
            </a:lvl4pPr>
            <a:lvl5pPr>
              <a:defRPr lang="en-GB" sz="1800"/>
            </a:lvl5pPr>
          </a:lstStyle>
          <a:p>
            <a:pPr lvl="0"/>
            <a:r>
              <a:rPr lang="en-US" dirty="0" smtClean="0"/>
              <a:t>FirstName.LastName@3E.eu    |    PR000000</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E_2lineTitle_3Full">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95400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dirty="0"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cxnSp>
        <p:nvCxnSpPr>
          <p:cNvPr id="7" name="Straight Connector 6"/>
          <p:cNvCxnSpPr/>
          <p:nvPr userDrawn="1"/>
        </p:nvCxnSpPr>
        <p:spPr>
          <a:xfrm rot="5400000">
            <a:off x="83360" y="215616"/>
            <a:ext cx="504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p:nvPr>
        </p:nvSpPr>
        <p:spPr>
          <a:xfrm>
            <a:off x="8256667" y="1989140"/>
            <a:ext cx="3600000"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1989140"/>
            <a:ext cx="3600000"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9"/>
          <p:cNvSpPr>
            <a:spLocks noGrp="1"/>
          </p:cNvSpPr>
          <p:nvPr>
            <p:ph sz="quarter" idx="16"/>
          </p:nvPr>
        </p:nvSpPr>
        <p:spPr>
          <a:xfrm>
            <a:off x="4296013" y="1988726"/>
            <a:ext cx="3600000"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2987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E_2lineTitle_basic">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95400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dirty="0"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cxnSp>
        <p:nvCxnSpPr>
          <p:cNvPr id="7" name="Straight Connector 6"/>
          <p:cNvCxnSpPr/>
          <p:nvPr userDrawn="1"/>
        </p:nvCxnSpPr>
        <p:spPr>
          <a:xfrm rot="5400000">
            <a:off x="83360" y="215616"/>
            <a:ext cx="504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p:nvPr>
        </p:nvSpPr>
        <p:spPr>
          <a:xfrm>
            <a:off x="4295800" y="1989140"/>
            <a:ext cx="7560867"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1989140"/>
            <a:ext cx="3600000" cy="27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1124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E_2lineTitle_2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95400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cxnSp>
        <p:nvCxnSpPr>
          <p:cNvPr id="7" name="Straight Connector 6"/>
          <p:cNvCxnSpPr/>
          <p:nvPr userDrawn="1"/>
        </p:nvCxnSpPr>
        <p:spPr>
          <a:xfrm rot="5400000">
            <a:off x="83360" y="215616"/>
            <a:ext cx="504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p:nvPr>
        </p:nvSpPr>
        <p:spPr>
          <a:xfrm>
            <a:off x="4295800" y="1989140"/>
            <a:ext cx="7560867"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1989140"/>
            <a:ext cx="3600000"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9214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E_2lineTitle_2ContentRight">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954000"/>
          </a:xfrm>
        </p:spPr>
        <p:txBody>
          <a:bodyPr vert="horz" lIns="90000" tIns="46800" rIns="90000" bIns="46800" rtlCol="0" anchor="t">
            <a:noAutofit/>
          </a:bodyPr>
          <a:lstStyle>
            <a:lvl1pPr>
              <a:defRPr lang="en-GB" dirty="0"/>
            </a:lvl1pPr>
          </a:lstStyle>
          <a:p>
            <a:pPr lvl="0"/>
            <a:r>
              <a:rPr lang="en-US" dirty="0" smtClean="0"/>
              <a:t>Click to edit Master title style</a:t>
            </a:r>
            <a:endParaRPr lang="en-GB" dirty="0"/>
          </a:p>
        </p:txBody>
      </p:sp>
      <p:sp>
        <p:nvSpPr>
          <p:cNvPr id="4" name="Footer Placeholder 3"/>
          <p:cNvSpPr>
            <a:spLocks noGrp="1"/>
          </p:cNvSpPr>
          <p:nvPr>
            <p:ph type="ftr" sz="quarter" idx="11"/>
          </p:nvPr>
        </p:nvSpPr>
        <p:spPr>
          <a:xfrm>
            <a:off x="325836" y="6525725"/>
            <a:ext cx="9361040" cy="368660"/>
          </a:xfrm>
        </p:spPr>
        <p:txBody>
          <a:bodyPr/>
          <a:lstStyle>
            <a:lvl1pPr algn="l">
              <a:defRPr/>
            </a:lvl1pPr>
          </a:lstStyle>
          <a:p>
            <a:r>
              <a:rPr lang="en-GB" smtClean="0"/>
              <a:t>3E Profile: Full Scope Consultancy &amp; Software Services in Sustainable Energy</a:t>
            </a:r>
            <a:endParaRPr lang="en-GB" dirty="0"/>
          </a:p>
        </p:txBody>
      </p:sp>
      <p:sp>
        <p:nvSpPr>
          <p:cNvPr id="5" name="Slide Number Placeholder 4"/>
          <p:cNvSpPr>
            <a:spLocks noGrp="1"/>
          </p:cNvSpPr>
          <p:nvPr>
            <p:ph type="sldNum" sz="quarter" idx="12"/>
          </p:nvPr>
        </p:nvSpPr>
        <p:spPr>
          <a:xfrm>
            <a:off x="10596500" y="6523881"/>
            <a:ext cx="786725" cy="365125"/>
          </a:xfr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p:spPr>
        <p:txBody>
          <a:bodyPr>
            <a:noAutofit/>
          </a:bodyPr>
          <a:lstStyle>
            <a:lvl1pPr>
              <a:defRPr sz="1200">
                <a:solidFill>
                  <a:schemeClr val="bg1">
                    <a:lumMod val="50000"/>
                  </a:schemeClr>
                </a:solidFill>
              </a:defRPr>
            </a:lvl1pPr>
          </a:lstStyle>
          <a:p>
            <a:pPr lvl="0"/>
            <a:r>
              <a:rPr lang="en-US" dirty="0" smtClean="0"/>
              <a:t>Click to edit Master text styles</a:t>
            </a:r>
          </a:p>
        </p:txBody>
      </p:sp>
      <p:cxnSp>
        <p:nvCxnSpPr>
          <p:cNvPr id="7" name="Straight Connector 6"/>
          <p:cNvCxnSpPr/>
          <p:nvPr userDrawn="1"/>
        </p:nvCxnSpPr>
        <p:spPr>
          <a:xfrm rot="5400000">
            <a:off x="83360" y="215616"/>
            <a:ext cx="504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p:nvPr>
        </p:nvSpPr>
        <p:spPr>
          <a:xfrm>
            <a:off x="8256667" y="1989140"/>
            <a:ext cx="3600000"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1989140"/>
            <a:ext cx="7560840"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329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E_TitleSlide3">
    <p:spTree>
      <p:nvGrpSpPr>
        <p:cNvPr id="1" name=""/>
        <p:cNvGrpSpPr/>
        <p:nvPr/>
      </p:nvGrpSpPr>
      <p:grpSpPr>
        <a:xfrm>
          <a:off x="0" y="0"/>
          <a:ext cx="0" cy="0"/>
          <a:chOff x="0" y="0"/>
          <a:chExt cx="0" cy="0"/>
        </a:xfrm>
      </p:grpSpPr>
      <p:sp>
        <p:nvSpPr>
          <p:cNvPr id="2" name="Title 1"/>
          <p:cNvSpPr>
            <a:spLocks noGrp="1"/>
          </p:cNvSpPr>
          <p:nvPr>
            <p:ph type="ctrTitle"/>
          </p:nvPr>
        </p:nvSpPr>
        <p:spPr>
          <a:xfrm>
            <a:off x="4535827" y="2863885"/>
            <a:ext cx="7560839" cy="880150"/>
          </a:xfrm>
          <a:prstGeom prst="rect">
            <a:avLst/>
          </a:prstGeom>
        </p:spPr>
        <p:txBody>
          <a:bodyPr anchor="t">
            <a:noAutofit/>
          </a:bodyPr>
          <a:lstStyle>
            <a:lvl1pPr>
              <a:defRPr sz="2200" b="1" cap="all" baseline="0">
                <a:solidFill>
                  <a:schemeClr val="tx1">
                    <a:lumMod val="85000"/>
                    <a:lumOff val="15000"/>
                  </a:schemeClr>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535827" y="2483895"/>
            <a:ext cx="7560839" cy="428628"/>
          </a:xfrm>
          <a:prstGeom prst="rect">
            <a:avLst/>
          </a:prstGeom>
        </p:spPr>
        <p:txBody>
          <a:bodyPr/>
          <a:lstStyle>
            <a:lvl1pPr marL="0" indent="0" algn="l">
              <a:buNone/>
              <a:defRPr sz="22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11" name="Straight Connector 10"/>
          <p:cNvCxnSpPr/>
          <p:nvPr userDrawn="1"/>
        </p:nvCxnSpPr>
        <p:spPr>
          <a:xfrm rot="5400000">
            <a:off x="2983155" y="3046458"/>
            <a:ext cx="23852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7" name="Picture 3" descr="S:\ICO_Communication\MMS_Sales-Marketing\Web\Images\Photos\Selection\iStock_000004537967Larg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36000" y="1764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17" name="Date Placeholder 3"/>
          <p:cNvSpPr>
            <a:spLocks noGrp="1"/>
          </p:cNvSpPr>
          <p:nvPr>
            <p:ph type="dt" sz="half" idx="10"/>
          </p:nvPr>
        </p:nvSpPr>
        <p:spPr>
          <a:xfrm>
            <a:off x="940145" y="6525344"/>
            <a:ext cx="3235644" cy="270030"/>
          </a:xfrm>
        </p:spPr>
        <p:txBody>
          <a:bodyPr wrap="none" lIns="0" tIns="0" rIns="0" bIns="0" anchor="t"/>
          <a:lstStyle/>
          <a:p>
            <a:r>
              <a:rPr lang="en-US" smtClean="0"/>
              <a:t>August 2012</a:t>
            </a:r>
            <a:endParaRPr lang="en-GB" dirty="0"/>
          </a:p>
        </p:txBody>
      </p:sp>
      <p:sp>
        <p:nvSpPr>
          <p:cNvPr id="19" name="TextBox 18"/>
          <p:cNvSpPr txBox="1"/>
          <p:nvPr userDrawn="1"/>
        </p:nvSpPr>
        <p:spPr>
          <a:xfrm>
            <a:off x="152334" y="6525344"/>
            <a:ext cx="471283" cy="184666"/>
          </a:xfrm>
          <a:prstGeom prst="rect">
            <a:avLst/>
          </a:prstGeom>
          <a:noFill/>
        </p:spPr>
        <p:txBody>
          <a:bodyPr wrap="none" lIns="0" tIns="0" rIns="0" bIns="0" rtlCol="0" anchor="t">
            <a:spAutoFit/>
          </a:bodyPr>
          <a:lstStyle/>
          <a:p>
            <a:r>
              <a:rPr lang="en-GB" sz="1200" dirty="0" smtClean="0">
                <a:solidFill>
                  <a:schemeClr val="bg1">
                    <a:lumMod val="50000"/>
                  </a:schemeClr>
                </a:solidFill>
              </a:rPr>
              <a:t>©3E   |</a:t>
            </a:r>
            <a:endParaRPr lang="en-GB" sz="1200" dirty="0">
              <a:solidFill>
                <a:schemeClr val="bg1">
                  <a:lumMod val="50000"/>
                </a:schemeClr>
              </a:solidFill>
            </a:endParaRPr>
          </a:p>
        </p:txBody>
      </p:sp>
      <p:pic>
        <p:nvPicPr>
          <p:cNvPr id="21" name="Picture 2" descr="C:\Documents and Settings\CGR\Desktop\logo.png"/>
          <p:cNvPicPr>
            <a:picLocks noChangeAspect="1" noChangeArrowheads="1"/>
          </p:cNvPicPr>
          <p:nvPr userDrawn="1"/>
        </p:nvPicPr>
        <p:blipFill>
          <a:blip r:embed="rId3" cstate="print"/>
          <a:srcRect/>
          <a:stretch>
            <a:fillRect/>
          </a:stretch>
        </p:blipFill>
        <p:spPr bwMode="auto">
          <a:xfrm>
            <a:off x="11538421" y="6349697"/>
            <a:ext cx="677737" cy="508303"/>
          </a:xfrm>
          <a:prstGeom prst="rect">
            <a:avLst/>
          </a:prstGeom>
          <a:noFill/>
          <a:ln w="9525">
            <a:noFill/>
            <a:miter lim="800000"/>
            <a:headEnd/>
            <a:tailEnd/>
          </a:ln>
        </p:spPr>
      </p:pic>
      <p:sp>
        <p:nvSpPr>
          <p:cNvPr id="12" name="TextBox 11"/>
          <p:cNvSpPr txBox="1"/>
          <p:nvPr userDrawn="1"/>
        </p:nvSpPr>
        <p:spPr>
          <a:xfrm>
            <a:off x="9936229" y="6525344"/>
            <a:ext cx="1536171" cy="288032"/>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1">
                    <a:lumMod val="50000"/>
                  </a:schemeClr>
                </a:solidFill>
                <a:latin typeface="+mn-lt"/>
                <a:ea typeface="+mn-ea"/>
                <a:cs typeface="+mn-cs"/>
              </a:rPr>
              <a:t>|   www.3E.eu</a:t>
            </a:r>
            <a:endParaRPr lang="en-GB" sz="1800" dirty="0"/>
          </a:p>
        </p:txBody>
      </p:sp>
      <p:sp>
        <p:nvSpPr>
          <p:cNvPr id="13" name="Text Placeholder 5"/>
          <p:cNvSpPr>
            <a:spLocks noGrp="1"/>
          </p:cNvSpPr>
          <p:nvPr>
            <p:ph type="body" sz="quarter" idx="11" hasCustomPrompt="1"/>
          </p:nvPr>
        </p:nvSpPr>
        <p:spPr>
          <a:xfrm>
            <a:off x="5231904" y="6525344"/>
            <a:ext cx="4704325" cy="288032"/>
          </a:xfrm>
          <a:prstGeom prst="rect">
            <a:avLst/>
          </a:prstGeom>
        </p:spPr>
        <p:txBody>
          <a:bodyPr vert="horz" wrap="none" lIns="0" tIns="0" rIns="0" bIns="0" rtlCol="0" anchor="t"/>
          <a:lstStyle>
            <a:lvl1pPr algn="r">
              <a:defRPr lang="en-US" sz="1200" baseline="0" smtClean="0">
                <a:solidFill>
                  <a:schemeClr val="tx1">
                    <a:tint val="75000"/>
                  </a:schemeClr>
                </a:solidFill>
              </a:defRPr>
            </a:lvl1pPr>
            <a:lvl2pPr>
              <a:defRPr lang="en-US" sz="1800" smtClean="0"/>
            </a:lvl2pPr>
            <a:lvl3pPr>
              <a:defRPr lang="en-US" sz="1800" smtClean="0"/>
            </a:lvl3pPr>
            <a:lvl4pPr>
              <a:defRPr lang="en-US" sz="1800" smtClean="0"/>
            </a:lvl4pPr>
            <a:lvl5pPr>
              <a:defRPr lang="en-GB" sz="1800"/>
            </a:lvl5pPr>
          </a:lstStyle>
          <a:p>
            <a:pPr lvl="0"/>
            <a:r>
              <a:rPr lang="en-US" dirty="0" smtClean="0"/>
              <a:t>FirstName.LastName@3E.eu    |    PR000000</a:t>
            </a:r>
          </a:p>
        </p:txBody>
      </p:sp>
    </p:spTree>
    <p:extLst>
      <p:ext uri="{BB962C8B-B14F-4D97-AF65-F5344CB8AC3E}">
        <p14:creationId xmlns:p14="http://schemas.microsoft.com/office/powerpoint/2010/main" val="24522022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E_TitleSlide4">
    <p:spTree>
      <p:nvGrpSpPr>
        <p:cNvPr id="1" name=""/>
        <p:cNvGrpSpPr/>
        <p:nvPr/>
      </p:nvGrpSpPr>
      <p:grpSpPr>
        <a:xfrm>
          <a:off x="0" y="0"/>
          <a:ext cx="0" cy="0"/>
          <a:chOff x="0" y="0"/>
          <a:chExt cx="0" cy="0"/>
        </a:xfrm>
      </p:grpSpPr>
      <p:sp>
        <p:nvSpPr>
          <p:cNvPr id="2" name="Title 1"/>
          <p:cNvSpPr>
            <a:spLocks noGrp="1"/>
          </p:cNvSpPr>
          <p:nvPr>
            <p:ph type="ctrTitle"/>
          </p:nvPr>
        </p:nvSpPr>
        <p:spPr>
          <a:xfrm>
            <a:off x="4535827" y="2863885"/>
            <a:ext cx="7560839" cy="880150"/>
          </a:xfrm>
          <a:prstGeom prst="rect">
            <a:avLst/>
          </a:prstGeom>
        </p:spPr>
        <p:txBody>
          <a:bodyPr anchor="t">
            <a:noAutofit/>
          </a:bodyPr>
          <a:lstStyle>
            <a:lvl1pPr>
              <a:defRPr sz="2200" b="1" cap="all" baseline="0">
                <a:solidFill>
                  <a:schemeClr val="tx1">
                    <a:lumMod val="85000"/>
                    <a:lumOff val="15000"/>
                  </a:schemeClr>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535827" y="2483895"/>
            <a:ext cx="7560839" cy="428628"/>
          </a:xfrm>
          <a:prstGeom prst="rect">
            <a:avLst/>
          </a:prstGeom>
        </p:spPr>
        <p:txBody>
          <a:bodyPr/>
          <a:lstStyle>
            <a:lvl1pPr marL="0" indent="0" algn="l">
              <a:buNone/>
              <a:defRPr sz="22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11" name="Straight Connector 10"/>
          <p:cNvCxnSpPr/>
          <p:nvPr userDrawn="1"/>
        </p:nvCxnSpPr>
        <p:spPr>
          <a:xfrm rot="5400000">
            <a:off x="2983155" y="3046458"/>
            <a:ext cx="23852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S:\ICO_Communication\MMS_Sales-Marketing\Web\Images\Photos\Selection\IMG_4859.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36000" y="1764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17" name="Date Placeholder 3"/>
          <p:cNvSpPr>
            <a:spLocks noGrp="1"/>
          </p:cNvSpPr>
          <p:nvPr>
            <p:ph type="dt" sz="half" idx="10"/>
          </p:nvPr>
        </p:nvSpPr>
        <p:spPr>
          <a:xfrm>
            <a:off x="940145" y="6525344"/>
            <a:ext cx="3235644" cy="270030"/>
          </a:xfrm>
        </p:spPr>
        <p:txBody>
          <a:bodyPr wrap="none" lIns="0" tIns="0" rIns="0" bIns="0" anchor="t"/>
          <a:lstStyle/>
          <a:p>
            <a:r>
              <a:rPr lang="en-US" smtClean="0"/>
              <a:t>August 2012</a:t>
            </a:r>
            <a:endParaRPr lang="en-GB" dirty="0"/>
          </a:p>
        </p:txBody>
      </p:sp>
      <p:sp>
        <p:nvSpPr>
          <p:cNvPr id="19" name="TextBox 18"/>
          <p:cNvSpPr txBox="1"/>
          <p:nvPr userDrawn="1"/>
        </p:nvSpPr>
        <p:spPr>
          <a:xfrm>
            <a:off x="152334" y="6525344"/>
            <a:ext cx="471283" cy="184666"/>
          </a:xfrm>
          <a:prstGeom prst="rect">
            <a:avLst/>
          </a:prstGeom>
          <a:noFill/>
        </p:spPr>
        <p:txBody>
          <a:bodyPr wrap="none" lIns="0" tIns="0" rIns="0" bIns="0" rtlCol="0" anchor="t">
            <a:spAutoFit/>
          </a:bodyPr>
          <a:lstStyle/>
          <a:p>
            <a:r>
              <a:rPr lang="en-GB" sz="1200" dirty="0" smtClean="0">
                <a:solidFill>
                  <a:schemeClr val="bg1">
                    <a:lumMod val="50000"/>
                  </a:schemeClr>
                </a:solidFill>
              </a:rPr>
              <a:t>©3E   |</a:t>
            </a:r>
            <a:endParaRPr lang="en-GB" sz="1200" dirty="0">
              <a:solidFill>
                <a:schemeClr val="bg1">
                  <a:lumMod val="50000"/>
                </a:schemeClr>
              </a:solidFill>
            </a:endParaRPr>
          </a:p>
        </p:txBody>
      </p:sp>
      <p:pic>
        <p:nvPicPr>
          <p:cNvPr id="21" name="Picture 2" descr="C:\Documents and Settings\CGR\Desktop\logo.png"/>
          <p:cNvPicPr>
            <a:picLocks noChangeAspect="1" noChangeArrowheads="1"/>
          </p:cNvPicPr>
          <p:nvPr userDrawn="1"/>
        </p:nvPicPr>
        <p:blipFill>
          <a:blip r:embed="rId3" cstate="print"/>
          <a:srcRect/>
          <a:stretch>
            <a:fillRect/>
          </a:stretch>
        </p:blipFill>
        <p:spPr bwMode="auto">
          <a:xfrm>
            <a:off x="11538421" y="6349697"/>
            <a:ext cx="677737" cy="508303"/>
          </a:xfrm>
          <a:prstGeom prst="rect">
            <a:avLst/>
          </a:prstGeom>
          <a:noFill/>
          <a:ln w="9525">
            <a:noFill/>
            <a:miter lim="800000"/>
            <a:headEnd/>
            <a:tailEnd/>
          </a:ln>
        </p:spPr>
      </p:pic>
      <p:sp>
        <p:nvSpPr>
          <p:cNvPr id="12" name="TextBox 11"/>
          <p:cNvSpPr txBox="1"/>
          <p:nvPr userDrawn="1"/>
        </p:nvSpPr>
        <p:spPr>
          <a:xfrm>
            <a:off x="9936229" y="6525344"/>
            <a:ext cx="1536171" cy="288032"/>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1">
                    <a:lumMod val="50000"/>
                  </a:schemeClr>
                </a:solidFill>
                <a:latin typeface="+mn-lt"/>
                <a:ea typeface="+mn-ea"/>
                <a:cs typeface="+mn-cs"/>
              </a:rPr>
              <a:t>|   www.3E.eu</a:t>
            </a:r>
            <a:endParaRPr lang="en-GB" sz="1800" dirty="0"/>
          </a:p>
        </p:txBody>
      </p:sp>
      <p:sp>
        <p:nvSpPr>
          <p:cNvPr id="13" name="Text Placeholder 5"/>
          <p:cNvSpPr>
            <a:spLocks noGrp="1"/>
          </p:cNvSpPr>
          <p:nvPr>
            <p:ph type="body" sz="quarter" idx="11" hasCustomPrompt="1"/>
          </p:nvPr>
        </p:nvSpPr>
        <p:spPr>
          <a:xfrm>
            <a:off x="5231904" y="6525344"/>
            <a:ext cx="4704325" cy="288032"/>
          </a:xfrm>
          <a:prstGeom prst="rect">
            <a:avLst/>
          </a:prstGeom>
        </p:spPr>
        <p:txBody>
          <a:bodyPr vert="horz" wrap="none" lIns="0" tIns="0" rIns="0" bIns="0" rtlCol="0" anchor="t"/>
          <a:lstStyle>
            <a:lvl1pPr algn="r">
              <a:defRPr lang="en-US" sz="1200" baseline="0" smtClean="0">
                <a:solidFill>
                  <a:schemeClr val="tx1">
                    <a:tint val="75000"/>
                  </a:schemeClr>
                </a:solidFill>
              </a:defRPr>
            </a:lvl1pPr>
            <a:lvl2pPr>
              <a:defRPr lang="en-US" sz="1800" smtClean="0"/>
            </a:lvl2pPr>
            <a:lvl3pPr>
              <a:defRPr lang="en-US" sz="1800" smtClean="0"/>
            </a:lvl3pPr>
            <a:lvl4pPr>
              <a:defRPr lang="en-US" sz="1800" smtClean="0"/>
            </a:lvl4pPr>
            <a:lvl5pPr>
              <a:defRPr lang="en-GB" sz="1800"/>
            </a:lvl5pPr>
          </a:lstStyle>
          <a:p>
            <a:pPr lvl="0"/>
            <a:r>
              <a:rPr lang="en-US" dirty="0" smtClean="0"/>
              <a:t>FirstName.LastName@3E.eu    |    PR000000</a:t>
            </a:r>
          </a:p>
        </p:txBody>
      </p:sp>
    </p:spTree>
    <p:extLst>
      <p:ext uri="{BB962C8B-B14F-4D97-AF65-F5344CB8AC3E}">
        <p14:creationId xmlns:p14="http://schemas.microsoft.com/office/powerpoint/2010/main" val="2879358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E_TitleSlide5">
    <p:spTree>
      <p:nvGrpSpPr>
        <p:cNvPr id="1" name=""/>
        <p:cNvGrpSpPr/>
        <p:nvPr/>
      </p:nvGrpSpPr>
      <p:grpSpPr>
        <a:xfrm>
          <a:off x="0" y="0"/>
          <a:ext cx="0" cy="0"/>
          <a:chOff x="0" y="0"/>
          <a:chExt cx="0" cy="0"/>
        </a:xfrm>
      </p:grpSpPr>
      <p:sp>
        <p:nvSpPr>
          <p:cNvPr id="2" name="Title 1"/>
          <p:cNvSpPr>
            <a:spLocks noGrp="1"/>
          </p:cNvSpPr>
          <p:nvPr>
            <p:ph type="ctrTitle"/>
          </p:nvPr>
        </p:nvSpPr>
        <p:spPr>
          <a:xfrm>
            <a:off x="4535827" y="2863885"/>
            <a:ext cx="7560839" cy="880150"/>
          </a:xfrm>
          <a:prstGeom prst="rect">
            <a:avLst/>
          </a:prstGeom>
        </p:spPr>
        <p:txBody>
          <a:bodyPr anchor="t">
            <a:noAutofit/>
          </a:bodyPr>
          <a:lstStyle>
            <a:lvl1pPr>
              <a:defRPr sz="2200" b="1" cap="all" baseline="0">
                <a:solidFill>
                  <a:schemeClr val="tx1">
                    <a:lumMod val="85000"/>
                    <a:lumOff val="15000"/>
                  </a:schemeClr>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535827" y="2483895"/>
            <a:ext cx="7560839" cy="428628"/>
          </a:xfrm>
          <a:prstGeom prst="rect">
            <a:avLst/>
          </a:prstGeom>
        </p:spPr>
        <p:txBody>
          <a:bodyPr/>
          <a:lstStyle>
            <a:lvl1pPr marL="0" indent="0" algn="l">
              <a:buNone/>
              <a:defRPr sz="22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11" name="Straight Connector 10"/>
          <p:cNvCxnSpPr/>
          <p:nvPr userDrawn="1"/>
        </p:nvCxnSpPr>
        <p:spPr>
          <a:xfrm rot="5400000">
            <a:off x="2983155" y="3046458"/>
            <a:ext cx="23852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S:\ICO_Communication\MMS_Sales-Marketing\Web\Images\Photos\Selection\iStock_000008130994Larg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431"/>
          <a:stretch/>
        </p:blipFill>
        <p:spPr bwMode="auto">
          <a:xfrm>
            <a:off x="336000" y="1764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3"/>
          <p:cNvSpPr>
            <a:spLocks noGrp="1"/>
          </p:cNvSpPr>
          <p:nvPr>
            <p:ph type="dt" sz="half" idx="10"/>
          </p:nvPr>
        </p:nvSpPr>
        <p:spPr>
          <a:xfrm>
            <a:off x="940145" y="6525344"/>
            <a:ext cx="3235644" cy="270030"/>
          </a:xfrm>
        </p:spPr>
        <p:txBody>
          <a:bodyPr wrap="none" lIns="0" tIns="0" rIns="0" bIns="0" anchor="t"/>
          <a:lstStyle/>
          <a:p>
            <a:r>
              <a:rPr lang="en-US" smtClean="0"/>
              <a:t>August 2012</a:t>
            </a:r>
            <a:endParaRPr lang="en-GB" dirty="0"/>
          </a:p>
        </p:txBody>
      </p:sp>
      <p:sp>
        <p:nvSpPr>
          <p:cNvPr id="12" name="TextBox 11"/>
          <p:cNvSpPr txBox="1"/>
          <p:nvPr userDrawn="1"/>
        </p:nvSpPr>
        <p:spPr>
          <a:xfrm>
            <a:off x="152334" y="6525344"/>
            <a:ext cx="471283" cy="184666"/>
          </a:xfrm>
          <a:prstGeom prst="rect">
            <a:avLst/>
          </a:prstGeom>
          <a:noFill/>
        </p:spPr>
        <p:txBody>
          <a:bodyPr wrap="none" lIns="0" tIns="0" rIns="0" bIns="0" rtlCol="0" anchor="t">
            <a:spAutoFit/>
          </a:bodyPr>
          <a:lstStyle/>
          <a:p>
            <a:r>
              <a:rPr lang="en-GB" sz="1200" dirty="0" smtClean="0">
                <a:solidFill>
                  <a:schemeClr val="bg1">
                    <a:lumMod val="50000"/>
                  </a:schemeClr>
                </a:solidFill>
              </a:rPr>
              <a:t>©3E   |</a:t>
            </a:r>
            <a:endParaRPr lang="en-GB" sz="1200" dirty="0">
              <a:solidFill>
                <a:schemeClr val="bg1">
                  <a:lumMod val="50000"/>
                </a:schemeClr>
              </a:solidFill>
            </a:endParaRPr>
          </a:p>
        </p:txBody>
      </p:sp>
      <p:pic>
        <p:nvPicPr>
          <p:cNvPr id="16" name="Picture 2" descr="C:\Documents and Settings\CGR\Desktop\logo.png"/>
          <p:cNvPicPr>
            <a:picLocks noChangeAspect="1" noChangeArrowheads="1"/>
          </p:cNvPicPr>
          <p:nvPr userDrawn="1"/>
        </p:nvPicPr>
        <p:blipFill>
          <a:blip r:embed="rId3" cstate="print"/>
          <a:srcRect/>
          <a:stretch>
            <a:fillRect/>
          </a:stretch>
        </p:blipFill>
        <p:spPr bwMode="auto">
          <a:xfrm>
            <a:off x="11538421" y="6349697"/>
            <a:ext cx="677737" cy="508303"/>
          </a:xfrm>
          <a:prstGeom prst="rect">
            <a:avLst/>
          </a:prstGeom>
          <a:noFill/>
          <a:ln w="9525">
            <a:noFill/>
            <a:miter lim="800000"/>
            <a:headEnd/>
            <a:tailEnd/>
          </a:ln>
        </p:spPr>
      </p:pic>
      <p:sp>
        <p:nvSpPr>
          <p:cNvPr id="14" name="TextBox 13"/>
          <p:cNvSpPr txBox="1"/>
          <p:nvPr userDrawn="1"/>
        </p:nvSpPr>
        <p:spPr>
          <a:xfrm>
            <a:off x="9936229" y="6525344"/>
            <a:ext cx="1536171" cy="288032"/>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1">
                    <a:lumMod val="50000"/>
                  </a:schemeClr>
                </a:solidFill>
                <a:latin typeface="+mn-lt"/>
                <a:ea typeface="+mn-ea"/>
                <a:cs typeface="+mn-cs"/>
              </a:rPr>
              <a:t>|   www.3E.eu</a:t>
            </a:r>
            <a:endParaRPr lang="en-GB" sz="1800" dirty="0"/>
          </a:p>
        </p:txBody>
      </p:sp>
      <p:sp>
        <p:nvSpPr>
          <p:cNvPr id="17" name="Text Placeholder 5"/>
          <p:cNvSpPr>
            <a:spLocks noGrp="1"/>
          </p:cNvSpPr>
          <p:nvPr>
            <p:ph type="body" sz="quarter" idx="11" hasCustomPrompt="1"/>
          </p:nvPr>
        </p:nvSpPr>
        <p:spPr>
          <a:xfrm>
            <a:off x="5231904" y="6525344"/>
            <a:ext cx="4704325" cy="288032"/>
          </a:xfrm>
          <a:prstGeom prst="rect">
            <a:avLst/>
          </a:prstGeom>
        </p:spPr>
        <p:txBody>
          <a:bodyPr vert="horz" wrap="none" lIns="0" tIns="0" rIns="0" bIns="0" rtlCol="0" anchor="t"/>
          <a:lstStyle>
            <a:lvl1pPr algn="r">
              <a:defRPr lang="en-US" sz="1200" baseline="0" smtClean="0">
                <a:solidFill>
                  <a:schemeClr val="tx1">
                    <a:tint val="75000"/>
                  </a:schemeClr>
                </a:solidFill>
              </a:defRPr>
            </a:lvl1pPr>
            <a:lvl2pPr>
              <a:defRPr lang="en-US" sz="1800" smtClean="0"/>
            </a:lvl2pPr>
            <a:lvl3pPr>
              <a:defRPr lang="en-US" sz="1800" smtClean="0"/>
            </a:lvl3pPr>
            <a:lvl4pPr>
              <a:defRPr lang="en-US" sz="1800" smtClean="0"/>
            </a:lvl4pPr>
            <a:lvl5pPr>
              <a:defRPr lang="en-GB" sz="1800"/>
            </a:lvl5pPr>
          </a:lstStyle>
          <a:p>
            <a:pPr lvl="0"/>
            <a:r>
              <a:rPr lang="en-US" dirty="0" smtClean="0"/>
              <a:t>FirstName.LastName@3E.eu    |    PR000000</a:t>
            </a:r>
          </a:p>
        </p:txBody>
      </p:sp>
    </p:spTree>
    <p:extLst>
      <p:ext uri="{BB962C8B-B14F-4D97-AF65-F5344CB8AC3E}">
        <p14:creationId xmlns:p14="http://schemas.microsoft.com/office/powerpoint/2010/main" val="40665276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E_TitleSlide5">
    <p:spTree>
      <p:nvGrpSpPr>
        <p:cNvPr id="1" name=""/>
        <p:cNvGrpSpPr/>
        <p:nvPr/>
      </p:nvGrpSpPr>
      <p:grpSpPr>
        <a:xfrm>
          <a:off x="0" y="0"/>
          <a:ext cx="0" cy="0"/>
          <a:chOff x="0" y="0"/>
          <a:chExt cx="0" cy="0"/>
        </a:xfrm>
      </p:grpSpPr>
      <p:pic>
        <p:nvPicPr>
          <p:cNvPr id="13" name="Picture 4" descr="U:\3EPictures\ROS_REOperationalServices\new\IMG_2343.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336000" y="1764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35827" y="2863885"/>
            <a:ext cx="7560839" cy="880150"/>
          </a:xfrm>
          <a:prstGeom prst="rect">
            <a:avLst/>
          </a:prstGeom>
        </p:spPr>
        <p:txBody>
          <a:bodyPr anchor="t">
            <a:noAutofit/>
          </a:bodyPr>
          <a:lstStyle>
            <a:lvl1pPr>
              <a:defRPr sz="2200" b="1" cap="all" baseline="0">
                <a:solidFill>
                  <a:schemeClr val="tx1">
                    <a:lumMod val="85000"/>
                    <a:lumOff val="15000"/>
                  </a:schemeClr>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535827" y="2483895"/>
            <a:ext cx="7560839" cy="428628"/>
          </a:xfrm>
          <a:prstGeom prst="rect">
            <a:avLst/>
          </a:prstGeom>
        </p:spPr>
        <p:txBody>
          <a:bodyPr/>
          <a:lstStyle>
            <a:lvl1pPr marL="0" indent="0" algn="l">
              <a:buNone/>
              <a:defRPr sz="22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11" name="Straight Connector 10"/>
          <p:cNvCxnSpPr/>
          <p:nvPr userDrawn="1"/>
        </p:nvCxnSpPr>
        <p:spPr>
          <a:xfrm rot="5400000">
            <a:off x="2983155" y="3046458"/>
            <a:ext cx="23852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940145" y="6525344"/>
            <a:ext cx="3235644" cy="270030"/>
          </a:xfrm>
        </p:spPr>
        <p:txBody>
          <a:bodyPr wrap="none" lIns="0" tIns="0" rIns="0" bIns="0" anchor="t"/>
          <a:lstStyle/>
          <a:p>
            <a:r>
              <a:rPr lang="en-US" smtClean="0"/>
              <a:t>August 2012</a:t>
            </a:r>
            <a:endParaRPr lang="en-GB" dirty="0"/>
          </a:p>
        </p:txBody>
      </p:sp>
      <p:sp>
        <p:nvSpPr>
          <p:cNvPr id="12" name="TextBox 11"/>
          <p:cNvSpPr txBox="1"/>
          <p:nvPr userDrawn="1"/>
        </p:nvSpPr>
        <p:spPr>
          <a:xfrm>
            <a:off x="152334" y="6525344"/>
            <a:ext cx="471283" cy="184666"/>
          </a:xfrm>
          <a:prstGeom prst="rect">
            <a:avLst/>
          </a:prstGeom>
          <a:noFill/>
        </p:spPr>
        <p:txBody>
          <a:bodyPr wrap="none" lIns="0" tIns="0" rIns="0" bIns="0" rtlCol="0" anchor="t">
            <a:spAutoFit/>
          </a:bodyPr>
          <a:lstStyle/>
          <a:p>
            <a:r>
              <a:rPr lang="en-GB" sz="1200" dirty="0" smtClean="0">
                <a:solidFill>
                  <a:schemeClr val="bg1">
                    <a:lumMod val="50000"/>
                  </a:schemeClr>
                </a:solidFill>
              </a:rPr>
              <a:t>©3E   |</a:t>
            </a:r>
            <a:endParaRPr lang="en-GB" sz="1200" dirty="0">
              <a:solidFill>
                <a:schemeClr val="bg1">
                  <a:lumMod val="50000"/>
                </a:schemeClr>
              </a:solidFill>
            </a:endParaRPr>
          </a:p>
        </p:txBody>
      </p:sp>
      <p:pic>
        <p:nvPicPr>
          <p:cNvPr id="16" name="Picture 2" descr="C:\Documents and Settings\CGR\Desktop\logo.png"/>
          <p:cNvPicPr>
            <a:picLocks noChangeAspect="1" noChangeArrowheads="1"/>
          </p:cNvPicPr>
          <p:nvPr userDrawn="1"/>
        </p:nvPicPr>
        <p:blipFill>
          <a:blip r:embed="rId4" cstate="print"/>
          <a:srcRect/>
          <a:stretch>
            <a:fillRect/>
          </a:stretch>
        </p:blipFill>
        <p:spPr bwMode="auto">
          <a:xfrm>
            <a:off x="11538421" y="6349697"/>
            <a:ext cx="677737" cy="508303"/>
          </a:xfrm>
          <a:prstGeom prst="rect">
            <a:avLst/>
          </a:prstGeom>
          <a:noFill/>
          <a:ln w="9525">
            <a:noFill/>
            <a:miter lim="800000"/>
            <a:headEnd/>
            <a:tailEnd/>
          </a:ln>
        </p:spPr>
      </p:pic>
      <p:sp>
        <p:nvSpPr>
          <p:cNvPr id="17" name="TextBox 16"/>
          <p:cNvSpPr txBox="1"/>
          <p:nvPr userDrawn="1"/>
        </p:nvSpPr>
        <p:spPr>
          <a:xfrm>
            <a:off x="9936229" y="6525344"/>
            <a:ext cx="1536171" cy="288032"/>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1">
                    <a:lumMod val="50000"/>
                  </a:schemeClr>
                </a:solidFill>
                <a:latin typeface="+mn-lt"/>
                <a:ea typeface="+mn-ea"/>
                <a:cs typeface="+mn-cs"/>
              </a:rPr>
              <a:t>|   www.3E.eu</a:t>
            </a:r>
            <a:endParaRPr lang="en-GB" sz="1800" dirty="0"/>
          </a:p>
        </p:txBody>
      </p:sp>
      <p:sp>
        <p:nvSpPr>
          <p:cNvPr id="18" name="Text Placeholder 5"/>
          <p:cNvSpPr>
            <a:spLocks noGrp="1"/>
          </p:cNvSpPr>
          <p:nvPr>
            <p:ph type="body" sz="quarter" idx="11" hasCustomPrompt="1"/>
          </p:nvPr>
        </p:nvSpPr>
        <p:spPr>
          <a:xfrm>
            <a:off x="5231904" y="6525344"/>
            <a:ext cx="4704325" cy="288032"/>
          </a:xfrm>
          <a:prstGeom prst="rect">
            <a:avLst/>
          </a:prstGeom>
        </p:spPr>
        <p:txBody>
          <a:bodyPr vert="horz" wrap="none" lIns="0" tIns="0" rIns="0" bIns="0" rtlCol="0" anchor="t"/>
          <a:lstStyle>
            <a:lvl1pPr algn="r">
              <a:defRPr lang="en-US" sz="1200" baseline="0" smtClean="0">
                <a:solidFill>
                  <a:schemeClr val="tx1">
                    <a:tint val="75000"/>
                  </a:schemeClr>
                </a:solidFill>
              </a:defRPr>
            </a:lvl1pPr>
            <a:lvl2pPr>
              <a:defRPr lang="en-US" sz="1800" smtClean="0"/>
            </a:lvl2pPr>
            <a:lvl3pPr>
              <a:defRPr lang="en-US" sz="1800" smtClean="0"/>
            </a:lvl3pPr>
            <a:lvl4pPr>
              <a:defRPr lang="en-US" sz="1800" smtClean="0"/>
            </a:lvl4pPr>
            <a:lvl5pPr>
              <a:defRPr lang="en-GB" sz="1800"/>
            </a:lvl5pPr>
          </a:lstStyle>
          <a:p>
            <a:pPr lvl="0"/>
            <a:r>
              <a:rPr lang="en-US" dirty="0" smtClean="0"/>
              <a:t>FirstName.LastName@3E.eu    |    PR000000</a:t>
            </a:r>
          </a:p>
        </p:txBody>
      </p:sp>
    </p:spTree>
    <p:extLst>
      <p:ext uri="{BB962C8B-B14F-4D97-AF65-F5344CB8AC3E}">
        <p14:creationId xmlns:p14="http://schemas.microsoft.com/office/powerpoint/2010/main" val="116434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E_Main_Full">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smtClean="0"/>
              <a:t>Click to edit Master title style</a:t>
            </a:r>
            <a:endParaRPr lang="en-GB" dirty="0"/>
          </a:p>
        </p:txBody>
      </p:sp>
      <p:sp>
        <p:nvSpPr>
          <p:cNvPr id="5" name="Slide Number Placeholder 4"/>
          <p:cNvSpPr>
            <a:spLocks noGrp="1"/>
          </p:cNvSpPr>
          <p:nvPr>
            <p:ph type="sldNum" sz="quarter" idx="12"/>
          </p:nvPr>
        </p:nvSpPr>
        <p:spPr>
          <a:xfrm>
            <a:off x="336000" y="6534001"/>
            <a:ext cx="786725" cy="365125"/>
          </a:xfrm>
          <a:prstGeom prst="rect">
            <a:avLst/>
          </a:prstGeom>
        </p:spPr>
        <p:txBody>
          <a:bodyPr/>
          <a:lstStyle/>
          <a:p>
            <a:fld id="{78AB0E4C-9A7E-4FA6-85D1-98842D4B6A29}" type="slidenum">
              <a:rPr lang="en-GB" smtClean="0"/>
              <a:pPr/>
              <a:t>‹#›</a:t>
            </a:fld>
            <a:endParaRPr lang="en-GB" dirty="0"/>
          </a:p>
        </p:txBody>
      </p:sp>
      <p:sp>
        <p:nvSpPr>
          <p:cNvPr id="6" name="Text Placeholder 9"/>
          <p:cNvSpPr>
            <a:spLocks noGrp="1"/>
          </p:cNvSpPr>
          <p:nvPr>
            <p:ph type="body" sz="quarter" idx="13"/>
          </p:nvPr>
        </p:nvSpPr>
        <p:spPr>
          <a:xfrm>
            <a:off x="335361" y="287271"/>
            <a:ext cx="11521279" cy="288000"/>
          </a:xfrm>
          <a:prstGeom prst="rect">
            <a:avLst/>
          </a:prstGeom>
        </p:spPr>
        <p:txBody>
          <a:bodyPr>
            <a:noAutofit/>
          </a:bodyPr>
          <a:lstStyle>
            <a:lvl1pPr>
              <a:defRPr sz="1200">
                <a:solidFill>
                  <a:schemeClr val="bg1">
                    <a:lumMod val="50000"/>
                  </a:schemeClr>
                </a:solidFill>
              </a:defRPr>
            </a:lvl1pPr>
          </a:lstStyle>
          <a:p>
            <a:pPr lvl="0"/>
            <a:r>
              <a:rPr lang="en-US" smtClean="0"/>
              <a:t>Click to edit Master text styles</a:t>
            </a:r>
          </a:p>
        </p:txBody>
      </p:sp>
      <p:sp>
        <p:nvSpPr>
          <p:cNvPr id="8" name="Content Placeholder 7"/>
          <p:cNvSpPr>
            <a:spLocks noGrp="1"/>
          </p:cNvSpPr>
          <p:nvPr>
            <p:ph sz="quarter" idx="14"/>
          </p:nvPr>
        </p:nvSpPr>
        <p:spPr>
          <a:xfrm>
            <a:off x="334434" y="1449388"/>
            <a:ext cx="11523133" cy="468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0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E_Main_2contentsRight">
    <p:spTree>
      <p:nvGrpSpPr>
        <p:cNvPr id="1" name=""/>
        <p:cNvGrpSpPr/>
        <p:nvPr/>
      </p:nvGrpSpPr>
      <p:grpSpPr>
        <a:xfrm>
          <a:off x="0" y="0"/>
          <a:ext cx="0" cy="0"/>
          <a:chOff x="0" y="0"/>
          <a:chExt cx="0" cy="0"/>
        </a:xfrm>
      </p:grpSpPr>
      <p:sp>
        <p:nvSpPr>
          <p:cNvPr id="2" name="Title 1"/>
          <p:cNvSpPr>
            <a:spLocks noGrp="1"/>
          </p:cNvSpPr>
          <p:nvPr>
            <p:ph type="title"/>
          </p:nvPr>
        </p:nvSpPr>
        <p:spPr>
          <a:xfrm>
            <a:off x="335360" y="773705"/>
            <a:ext cx="11521307" cy="450050"/>
          </a:xfrm>
        </p:spPr>
        <p:txBody>
          <a:bodyPr vert="horz" lIns="90000" tIns="46800" rIns="90000" bIns="46800" rtlCol="0" anchor="t">
            <a:noAutofit/>
          </a:bodyPr>
          <a:lstStyle>
            <a:lvl1pPr>
              <a:defRPr lang="en-GB" dirty="0"/>
            </a:lvl1pPr>
          </a:lstStyle>
          <a:p>
            <a:pPr lvl="0"/>
            <a:r>
              <a:rPr lang="en-US" smtClean="0"/>
              <a:t>Click to edit Master title style</a:t>
            </a:r>
            <a:endParaRPr lang="en-GB" dirty="0"/>
          </a:p>
        </p:txBody>
      </p:sp>
      <p:sp>
        <p:nvSpPr>
          <p:cNvPr id="5" name="Slide Number Placeholder 4"/>
          <p:cNvSpPr>
            <a:spLocks noGrp="1"/>
          </p:cNvSpPr>
          <p:nvPr>
            <p:ph type="sldNum" sz="quarter" idx="12"/>
          </p:nvPr>
        </p:nvSpPr>
        <p:spPr>
          <a:xfrm>
            <a:off x="336000" y="6534001"/>
            <a:ext cx="786725" cy="365125"/>
          </a:xfrm>
          <a:prstGeom prst="rect">
            <a:avLst/>
          </a:prstGeom>
        </p:spPr>
        <p:txBody>
          <a:bodyPr/>
          <a:lstStyle/>
          <a:p>
            <a:fld id="{78AB0E4C-9A7E-4FA6-85D1-98842D4B6A29}" type="slidenum">
              <a:rPr lang="en-GB" smtClean="0"/>
              <a:pPr/>
              <a:t>‹#›</a:t>
            </a:fld>
            <a:endParaRPr lang="en-GB"/>
          </a:p>
        </p:txBody>
      </p:sp>
      <p:sp>
        <p:nvSpPr>
          <p:cNvPr id="6" name="Text Placeholder 9"/>
          <p:cNvSpPr>
            <a:spLocks noGrp="1"/>
          </p:cNvSpPr>
          <p:nvPr>
            <p:ph type="body" sz="quarter" idx="13"/>
          </p:nvPr>
        </p:nvSpPr>
        <p:spPr>
          <a:xfrm>
            <a:off x="335389" y="287271"/>
            <a:ext cx="11521279" cy="288000"/>
          </a:xfrm>
          <a:prstGeom prst="rect">
            <a:avLst/>
          </a:prstGeom>
        </p:spPr>
        <p:txBody>
          <a:bodyPr>
            <a:noAutofit/>
          </a:bodyPr>
          <a:lstStyle>
            <a:lvl1pPr>
              <a:defRPr sz="1200">
                <a:solidFill>
                  <a:schemeClr val="bg1">
                    <a:lumMod val="50000"/>
                  </a:schemeClr>
                </a:solidFill>
              </a:defRPr>
            </a:lvl1pPr>
          </a:lstStyle>
          <a:p>
            <a:pPr lvl="0"/>
            <a:r>
              <a:rPr lang="en-US" smtClean="0"/>
              <a:t>Click to edit Master text styles</a:t>
            </a:r>
          </a:p>
        </p:txBody>
      </p:sp>
      <p:sp>
        <p:nvSpPr>
          <p:cNvPr id="8" name="Content Placeholder 7"/>
          <p:cNvSpPr>
            <a:spLocks noGrp="1"/>
          </p:cNvSpPr>
          <p:nvPr>
            <p:ph sz="quarter" idx="14"/>
          </p:nvPr>
        </p:nvSpPr>
        <p:spPr>
          <a:xfrm>
            <a:off x="8256667" y="1538702"/>
            <a:ext cx="3600000" cy="468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8"/>
          <p:cNvSpPr>
            <a:spLocks noGrp="1"/>
          </p:cNvSpPr>
          <p:nvPr>
            <p:ph sz="quarter" idx="15"/>
          </p:nvPr>
        </p:nvSpPr>
        <p:spPr>
          <a:xfrm>
            <a:off x="335360" y="1538702"/>
            <a:ext cx="7440000" cy="468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0" name="Straight Connector 9"/>
          <p:cNvCxnSpPr/>
          <p:nvPr userDrawn="1"/>
        </p:nvCxnSpPr>
        <p:spPr>
          <a:xfrm>
            <a:off x="335360" y="-9715"/>
            <a:ext cx="0" cy="5133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5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E_transition">
    <p:spTree>
      <p:nvGrpSpPr>
        <p:cNvPr id="1" name=""/>
        <p:cNvGrpSpPr/>
        <p:nvPr/>
      </p:nvGrpSpPr>
      <p:grpSpPr>
        <a:xfrm>
          <a:off x="0" y="0"/>
          <a:ext cx="0" cy="0"/>
          <a:chOff x="0" y="0"/>
          <a:chExt cx="0" cy="0"/>
        </a:xfrm>
      </p:grpSpPr>
      <p:sp>
        <p:nvSpPr>
          <p:cNvPr id="2" name="Title 1"/>
          <p:cNvSpPr>
            <a:spLocks noGrp="1"/>
          </p:cNvSpPr>
          <p:nvPr>
            <p:ph type="ctrTitle"/>
          </p:nvPr>
        </p:nvSpPr>
        <p:spPr>
          <a:xfrm>
            <a:off x="8256640" y="1257970"/>
            <a:ext cx="3600000" cy="2710790"/>
          </a:xfrm>
        </p:spPr>
        <p:txBody>
          <a:bodyPr>
            <a:normAutofit/>
          </a:bodyPr>
          <a:lstStyle>
            <a:lvl1pPr algn="l">
              <a:defRPr sz="2800" b="1" baseline="0">
                <a:solidFill>
                  <a:schemeClr val="tx1">
                    <a:lumMod val="85000"/>
                    <a:lumOff val="15000"/>
                  </a:schemeClr>
                </a:solidFill>
              </a:defRPr>
            </a:lvl1pPr>
          </a:lstStyle>
          <a:p>
            <a:r>
              <a:rPr lang="en-US" dirty="0" smtClean="0"/>
              <a:t>Click to edit Master title style</a:t>
            </a:r>
            <a:endParaRPr lang="en-GB" dirty="0"/>
          </a:p>
        </p:txBody>
      </p:sp>
      <p:sp>
        <p:nvSpPr>
          <p:cNvPr id="6" name="Slide Number Placeholder 5"/>
          <p:cNvSpPr>
            <a:spLocks noGrp="1"/>
          </p:cNvSpPr>
          <p:nvPr>
            <p:ph type="sldNum" sz="quarter" idx="12"/>
          </p:nvPr>
        </p:nvSpPr>
        <p:spPr>
          <a:xfrm>
            <a:off x="8634240" y="6536411"/>
            <a:ext cx="2844800" cy="267965"/>
          </a:xfrm>
        </p:spPr>
        <p:txBody>
          <a:bodyPr lIns="0" tIns="0" rIns="0" bIns="0" anchor="t"/>
          <a:lstStyle/>
          <a:p>
            <a:fld id="{CEB4370E-EB50-46B4-8CA1-1179300D4EF8}" type="slidenum">
              <a:rPr lang="en-GB" smtClean="0"/>
              <a:t>‹#›</a:t>
            </a:fld>
            <a:endParaRPr lang="en-GB"/>
          </a:p>
        </p:txBody>
      </p:sp>
      <p:sp>
        <p:nvSpPr>
          <p:cNvPr id="8" name="Picture Placeholder 7"/>
          <p:cNvSpPr>
            <a:spLocks noGrp="1"/>
          </p:cNvSpPr>
          <p:nvPr>
            <p:ph type="pic" sz="quarter" idx="13"/>
          </p:nvPr>
        </p:nvSpPr>
        <p:spPr>
          <a:xfrm>
            <a:off x="0" y="0"/>
            <a:ext cx="7895800" cy="6858000"/>
          </a:xfrm>
          <a:prstGeom prst="rect">
            <a:avLst/>
          </a:prstGeom>
        </p:spPr>
        <p:txBody>
          <a:bodyPr/>
          <a:lstStyle/>
          <a:p>
            <a:endParaRPr lang="en-GB"/>
          </a:p>
        </p:txBody>
      </p:sp>
      <p:cxnSp>
        <p:nvCxnSpPr>
          <p:cNvPr id="4" name="Straight Connector 3"/>
          <p:cNvCxnSpPr/>
          <p:nvPr userDrawn="1"/>
        </p:nvCxnSpPr>
        <p:spPr>
          <a:xfrm>
            <a:off x="8076220" y="1268760"/>
            <a:ext cx="0" cy="270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52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Date Placeholder 10"/>
          <p:cNvSpPr>
            <a:spLocks noGrp="1"/>
          </p:cNvSpPr>
          <p:nvPr>
            <p:ph type="dt" sz="half" idx="2"/>
          </p:nvPr>
        </p:nvSpPr>
        <p:spPr>
          <a:xfrm>
            <a:off x="1904971" y="6492876"/>
            <a:ext cx="20955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August 2012</a:t>
            </a:r>
            <a:endParaRPr lang="en-GB"/>
          </a:p>
        </p:txBody>
      </p:sp>
      <p:sp>
        <p:nvSpPr>
          <p:cNvPr id="4" name="Title Placeholder 3"/>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674" r:id="rId1"/>
    <p:sldLayoutId id="2147483666" r:id="rId2"/>
    <p:sldLayoutId id="2147483679" r:id="rId3"/>
    <p:sldLayoutId id="2147483680" r:id="rId4"/>
    <p:sldLayoutId id="2147483681" r:id="rId5"/>
    <p:sldLayoutId id="2147483698" r:id="rId6"/>
    <p:sldLayoutId id="2147483701" r:id="rId7"/>
    <p:sldLayoutId id="2147483702" r:id="rId8"/>
  </p:sldLayoutIdLst>
  <p:hf hdr="0"/>
  <p:txStyles>
    <p:titleStyle>
      <a:lvl1pPr algn="l" defTabSz="914400" rtl="0" eaLnBrk="1" latinLnBrk="0" hangingPunct="1">
        <a:spcBef>
          <a:spcPct val="0"/>
        </a:spcBef>
        <a:buNone/>
        <a:defRPr sz="24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15963" indent="-354013"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077913" indent="-3619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431925" indent="-354013"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1793875" indent="-361950" algn="l" defTabSz="914400" rtl="0" eaLnBrk="1" latinLnBrk="0" hangingPunct="1">
        <a:spcBef>
          <a:spcPct val="20000"/>
        </a:spcBef>
        <a:buFont typeface="Symbol" pitchFamily="18" charset="2"/>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Slide Number Placeholder 5"/>
          <p:cNvSpPr>
            <a:spLocks noGrp="1"/>
          </p:cNvSpPr>
          <p:nvPr>
            <p:ph type="sldNum" sz="quarter" idx="4"/>
          </p:nvPr>
        </p:nvSpPr>
        <p:spPr>
          <a:xfrm>
            <a:off x="8693620" y="64212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4370E-EB50-46B4-8CA1-1179300D4EF8}" type="slidenum">
              <a:rPr lang="en-GB" smtClean="0"/>
              <a:t>‹#›</a:t>
            </a:fld>
            <a:endParaRPr lang="en-GB"/>
          </a:p>
        </p:txBody>
      </p:sp>
      <p:pic>
        <p:nvPicPr>
          <p:cNvPr id="4" name="Picture 2" descr="C:\Documents and Settings\CGR\Desktop\logo.png"/>
          <p:cNvPicPr>
            <a:picLocks noChangeAspect="1" noChangeArrowheads="1"/>
          </p:cNvPicPr>
          <p:nvPr/>
        </p:nvPicPr>
        <p:blipFill>
          <a:blip r:embed="rId3" cstate="print"/>
          <a:srcRect/>
          <a:stretch>
            <a:fillRect/>
          </a:stretch>
        </p:blipFill>
        <p:spPr bwMode="auto">
          <a:xfrm>
            <a:off x="11538421" y="6349697"/>
            <a:ext cx="677737" cy="508303"/>
          </a:xfrm>
          <a:prstGeom prst="rect">
            <a:avLst/>
          </a:prstGeom>
          <a:noFill/>
          <a:ln w="9525">
            <a:noFill/>
            <a:miter lim="800000"/>
            <a:headEnd/>
            <a:tailEnd/>
          </a:ln>
        </p:spPr>
      </p:pic>
    </p:spTree>
    <p:extLst>
      <p:ext uri="{BB962C8B-B14F-4D97-AF65-F5344CB8AC3E}">
        <p14:creationId xmlns:p14="http://schemas.microsoft.com/office/powerpoint/2010/main" val="1570507002"/>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368660"/>
            <a:ext cx="11521279" cy="1000132"/>
          </a:xfrm>
          <a:prstGeom prst="rect">
            <a:avLst/>
          </a:prstGeom>
        </p:spPr>
        <p:txBody>
          <a:bodyPr vert="horz" lIns="91440" tIns="45720" rIns="91440" bIns="45720" rtlCol="0" anchor="t">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35361" y="1043735"/>
            <a:ext cx="11521279" cy="46805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35360" y="6529261"/>
            <a:ext cx="9312000" cy="365125"/>
          </a:xfrm>
          <a:prstGeom prst="rect">
            <a:avLst/>
          </a:prstGeom>
        </p:spPr>
        <p:txBody>
          <a:bodyPr vert="horz" lIns="0" tIns="0" rIns="0" bIns="0" rtlCol="0" anchor="t"/>
          <a:lstStyle>
            <a:lvl1pPr algn="l">
              <a:defRPr sz="1200">
                <a:solidFill>
                  <a:schemeClr val="tx1">
                    <a:tint val="75000"/>
                  </a:schemeClr>
                </a:solidFill>
              </a:defRPr>
            </a:lvl1pPr>
          </a:lstStyle>
          <a:p>
            <a:r>
              <a:rPr lang="en-GB" dirty="0" smtClean="0"/>
              <a:t>3E Profile: Full Scope Consultancy &amp; Software Services in Sustainable Energy</a:t>
            </a:r>
            <a:endParaRPr lang="en-GB" dirty="0"/>
          </a:p>
        </p:txBody>
      </p:sp>
      <p:sp>
        <p:nvSpPr>
          <p:cNvPr id="6" name="Slide Number Placeholder 5"/>
          <p:cNvSpPr>
            <a:spLocks noGrp="1"/>
          </p:cNvSpPr>
          <p:nvPr>
            <p:ph type="sldNum" sz="quarter" idx="4"/>
          </p:nvPr>
        </p:nvSpPr>
        <p:spPr>
          <a:xfrm>
            <a:off x="10536494" y="6523881"/>
            <a:ext cx="846732" cy="365125"/>
          </a:xfrm>
          <a:prstGeom prst="rect">
            <a:avLst/>
          </a:prstGeom>
        </p:spPr>
        <p:txBody>
          <a:bodyPr vert="horz" lIns="0" tIns="0" rIns="0" bIns="0" rtlCol="0" anchor="t"/>
          <a:lstStyle>
            <a:lvl1pPr algn="r">
              <a:defRPr sz="1200">
                <a:solidFill>
                  <a:schemeClr val="tx1">
                    <a:tint val="75000"/>
                  </a:schemeClr>
                </a:solidFill>
              </a:defRPr>
            </a:lvl1pPr>
          </a:lstStyle>
          <a:p>
            <a:r>
              <a:rPr lang="en-GB" dirty="0" smtClean="0"/>
              <a:t> </a:t>
            </a:r>
            <a:fld id="{EEF0A0D2-E5C2-4050-B3BC-341ED93CDDE9}" type="slidenum">
              <a:rPr lang="en-GB" smtClean="0"/>
              <a:pPr/>
              <a:t>‹#›</a:t>
            </a:fld>
            <a:endParaRPr lang="en-GB" dirty="0"/>
          </a:p>
        </p:txBody>
      </p:sp>
      <p:pic>
        <p:nvPicPr>
          <p:cNvPr id="8" name="Picture 2" descr="C:\Documents and Settings\CGR\Desktop\logo.png"/>
          <p:cNvPicPr>
            <a:picLocks noChangeAspect="1" noChangeArrowheads="1"/>
          </p:cNvPicPr>
          <p:nvPr/>
        </p:nvPicPr>
        <p:blipFill>
          <a:blip r:embed="rId16" cstate="print"/>
          <a:srcRect/>
          <a:stretch>
            <a:fillRect/>
          </a:stretch>
        </p:blipFill>
        <p:spPr bwMode="auto">
          <a:xfrm>
            <a:off x="11538421" y="6349697"/>
            <a:ext cx="677737" cy="50830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84" r:id="rId2"/>
    <p:sldLayoutId id="2147483688" r:id="rId3"/>
    <p:sldLayoutId id="2147483685" r:id="rId4"/>
    <p:sldLayoutId id="2147483686" r:id="rId5"/>
    <p:sldLayoutId id="2147483687" r:id="rId6"/>
    <p:sldLayoutId id="2147483689" r:id="rId7"/>
    <p:sldLayoutId id="2147483690" r:id="rId8"/>
    <p:sldLayoutId id="2147483699" r:id="rId9"/>
    <p:sldLayoutId id="2147483696" r:id="rId10"/>
    <p:sldLayoutId id="2147483692" r:id="rId11"/>
    <p:sldLayoutId id="2147483697" r:id="rId12"/>
    <p:sldLayoutId id="2147483694" r:id="rId13"/>
    <p:sldLayoutId id="2147483695" r:id="rId14"/>
  </p:sldLayoutIdLst>
  <p:hf hdr="0"/>
  <p:txStyles>
    <p:titleStyle>
      <a:lvl1pPr algn="l" defTabSz="914400" rtl="0" eaLnBrk="1" latinLnBrk="0" hangingPunct="1">
        <a:spcBef>
          <a:spcPct val="0"/>
        </a:spcBef>
        <a:buNone/>
        <a:defRPr sz="2800" b="1" kern="1200" cap="none" baseline="0">
          <a:solidFill>
            <a:schemeClr val="tx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tx1">
              <a:lumMod val="85000"/>
              <a:lumOff val="15000"/>
            </a:schemeClr>
          </a:solidFill>
          <a:latin typeface="+mn-lt"/>
          <a:ea typeface="+mn-ea"/>
          <a:cs typeface="+mn-cs"/>
        </a:defRPr>
      </a:lvl1pPr>
      <a:lvl2pPr marL="361950" indent="-3619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2pPr>
      <a:lvl3pPr marL="715963" indent="-354013"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3pPr>
      <a:lvl4pPr marL="1077913" indent="-3619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1431925" indent="-354013" algn="l" defTabSz="914400" rtl="0" eaLnBrk="1" latinLnBrk="0" hangingPunct="1">
        <a:spcBef>
          <a:spcPct val="20000"/>
        </a:spcBef>
        <a:buFont typeface="Symbol" pitchFamily="18" charset="2"/>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9.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1.png"/><Relationship Id="rId5" Type="http://schemas.openxmlformats.org/officeDocument/2006/relationships/image" Target="../media/image42.png"/><Relationship Id="rId10" Type="http://schemas.openxmlformats.org/officeDocument/2006/relationships/oleObject" Target="../embeddings/oleObject6.bin"/><Relationship Id="rId4" Type="http://schemas.openxmlformats.org/officeDocument/2006/relationships/image" Target="../media/image40.png"/><Relationship Id="rId9" Type="http://schemas.openxmlformats.org/officeDocument/2006/relationships/image" Target="../media/image3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28.gi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3.png"/><Relationship Id="rId7" Type="http://schemas.openxmlformats.org/officeDocument/2006/relationships/image" Target="../media/image31.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10" Type="http://schemas.openxmlformats.org/officeDocument/2006/relationships/image" Target="../media/image34.png"/><Relationship Id="rId4" Type="http://schemas.openxmlformats.org/officeDocument/2006/relationships/oleObject" Target="../embeddings/oleObject1.bin"/><Relationship Id="rId9" Type="http://schemas.openxmlformats.org/officeDocument/2006/relationships/image" Target="../media/image32.wmf"/></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7408" y="6489340"/>
            <a:ext cx="3235644" cy="270030"/>
          </a:xfrm>
        </p:spPr>
        <p:txBody>
          <a:bodyPr/>
          <a:lstStyle/>
          <a:p>
            <a:r>
              <a:rPr lang="en-US" dirty="0" err="1" smtClean="0"/>
              <a:t>WindEurope</a:t>
            </a:r>
            <a:r>
              <a:rPr lang="en-US" dirty="0" smtClean="0"/>
              <a:t> 2016</a:t>
            </a:r>
            <a:endParaRPr lang="en-GB" dirty="0"/>
          </a:p>
        </p:txBody>
      </p:sp>
      <p:sp>
        <p:nvSpPr>
          <p:cNvPr id="6" name="Text Placeholder 5"/>
          <p:cNvSpPr>
            <a:spLocks noGrp="1"/>
          </p:cNvSpPr>
          <p:nvPr>
            <p:ph type="body" sz="quarter" idx="11"/>
          </p:nvPr>
        </p:nvSpPr>
        <p:spPr>
          <a:xfrm>
            <a:off x="6240016" y="6489340"/>
            <a:ext cx="4704325" cy="288032"/>
          </a:xfrm>
        </p:spPr>
        <p:txBody>
          <a:bodyPr/>
          <a:lstStyle/>
          <a:p>
            <a:r>
              <a:rPr lang="en-GB" dirty="0" smtClean="0"/>
              <a:t>info@3E.eu</a:t>
            </a:r>
            <a:endParaRPr lang="en-GB"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2867"/>
          <a:stretch/>
        </p:blipFill>
        <p:spPr>
          <a:xfrm>
            <a:off x="119336" y="904915"/>
            <a:ext cx="4018841" cy="4612317"/>
          </a:xfrm>
          <a:prstGeom prst="rect">
            <a:avLst/>
          </a:prstGeom>
        </p:spPr>
      </p:pic>
      <p:sp>
        <p:nvSpPr>
          <p:cNvPr id="7" name="Title 5"/>
          <p:cNvSpPr txBox="1">
            <a:spLocks/>
          </p:cNvSpPr>
          <p:nvPr/>
        </p:nvSpPr>
        <p:spPr>
          <a:xfrm>
            <a:off x="4511824" y="2708920"/>
            <a:ext cx="6984776" cy="660113"/>
          </a:xfrm>
          <a:prstGeom prst="rect">
            <a:avLst/>
          </a:prstGeom>
        </p:spPr>
        <p:txBody>
          <a:bodyPr vert="horz" lIns="91440" tIns="45720" rIns="91440" bIns="45720" rtlCol="0" anchor="t">
            <a:noAutofit/>
          </a:bodyPr>
          <a:lstStyle>
            <a:lvl1pPr algn="l" defTabSz="914400" rtl="0" eaLnBrk="1" latinLnBrk="0" hangingPunct="1">
              <a:spcBef>
                <a:spcPct val="0"/>
              </a:spcBef>
              <a:buNone/>
              <a:defRPr sz="2200" b="1" kern="1200" cap="all" baseline="0">
                <a:solidFill>
                  <a:schemeClr val="tx1">
                    <a:lumMod val="85000"/>
                    <a:lumOff val="15000"/>
                  </a:schemeClr>
                </a:solidFill>
                <a:latin typeface="+mj-lt"/>
                <a:ea typeface="+mj-ea"/>
                <a:cs typeface="+mj-cs"/>
              </a:defRPr>
            </a:lvl1pPr>
          </a:lstStyle>
          <a:p>
            <a:r>
              <a:rPr lang="en-GB" dirty="0" smtClean="0"/>
              <a:t>Validation of mesoscale generalisation procedure for the WRF model</a:t>
            </a:r>
            <a:endParaRPr lang="en-US" dirty="0"/>
          </a:p>
        </p:txBody>
      </p:sp>
      <p:pic>
        <p:nvPicPr>
          <p:cNvPr id="11" name="Picture 4" descr="https://upload.wikimedia.org/wikipedia/en/thumb/2/2a/Danmarks_Tekniske_Universitet_%28logo%29.svg/707px-Danmarks_Tekniske_Universitet_%28logo%29.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52" y="247841"/>
            <a:ext cx="1008112" cy="1461949"/>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bwMode="auto">
          <a:xfrm>
            <a:off x="1461450" y="5013176"/>
            <a:ext cx="6542762" cy="116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ct val="20000"/>
              </a:spcBef>
              <a:spcAft>
                <a:spcPct val="0"/>
              </a:spcAft>
              <a:buFontTx/>
              <a:buNone/>
              <a:defRPr sz="1800">
                <a:solidFill>
                  <a:srgbClr val="000000"/>
                </a:solidFill>
                <a:latin typeface="+mn-lt"/>
                <a:ea typeface="+mn-ea"/>
                <a:cs typeface="+mn-cs"/>
              </a:defRPr>
            </a:lvl1pPr>
            <a:lvl2pPr marL="574675" indent="-195263" algn="l" rtl="0" eaLnBrk="1" fontAlgn="base" hangingPunct="1">
              <a:spcBef>
                <a:spcPct val="20000"/>
              </a:spcBef>
              <a:spcAft>
                <a:spcPct val="0"/>
              </a:spcAft>
              <a:buChar char="–"/>
              <a:defRPr sz="1800">
                <a:solidFill>
                  <a:srgbClr val="000000"/>
                </a:solidFill>
                <a:latin typeface="+mn-lt"/>
                <a:ea typeface="+mn-ea"/>
              </a:defRPr>
            </a:lvl2pPr>
            <a:lvl3pPr marL="1279525" indent="-228600" algn="l" rtl="0" eaLnBrk="1" fontAlgn="base" hangingPunct="1">
              <a:spcBef>
                <a:spcPct val="20000"/>
              </a:spcBef>
              <a:spcAft>
                <a:spcPct val="0"/>
              </a:spcAft>
              <a:buChar char="•"/>
              <a:defRPr sz="1800">
                <a:solidFill>
                  <a:srgbClr val="000000"/>
                </a:solidFill>
                <a:latin typeface="+mn-lt"/>
                <a:ea typeface="+mn-ea"/>
              </a:defRPr>
            </a:lvl3pPr>
            <a:lvl4pPr marL="1698625" indent="-228600" algn="l" rtl="0" eaLnBrk="1" fontAlgn="base" hangingPunct="1">
              <a:spcBef>
                <a:spcPct val="20000"/>
              </a:spcBef>
              <a:spcAft>
                <a:spcPct val="0"/>
              </a:spcAft>
              <a:buChar char="–"/>
              <a:defRPr sz="1800">
                <a:solidFill>
                  <a:srgbClr val="000000"/>
                </a:solidFill>
                <a:latin typeface="+mn-lt"/>
                <a:ea typeface="+mn-ea"/>
              </a:defRPr>
            </a:lvl4pPr>
            <a:lvl5pPr marL="2117725" indent="-228600" algn="l" rtl="0" eaLnBrk="1" fontAlgn="base" hangingPunct="1">
              <a:spcBef>
                <a:spcPct val="20000"/>
              </a:spcBef>
              <a:spcAft>
                <a:spcPct val="0"/>
              </a:spcAft>
              <a:buChar char="»"/>
              <a:defRPr sz="1800">
                <a:solidFill>
                  <a:srgbClr val="000000"/>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a:lstStyle>
          <a:p>
            <a:r>
              <a:rPr lang="en-GB" sz="1400" kern="0" dirty="0"/>
              <a:t>Andrea N. Hahmann (DTU)</a:t>
            </a:r>
          </a:p>
          <a:p>
            <a:r>
              <a:rPr lang="en-GB" sz="1400" kern="0" dirty="0" err="1"/>
              <a:t>Grégoire</a:t>
            </a:r>
            <a:r>
              <a:rPr lang="en-GB" sz="1400" kern="0" dirty="0"/>
              <a:t> Leroy (3E)</a:t>
            </a:r>
          </a:p>
          <a:p>
            <a:r>
              <a:rPr lang="en-GB" sz="1400" kern="0" dirty="0"/>
              <a:t>Rory Donnelly (3E)</a:t>
            </a:r>
          </a:p>
        </p:txBody>
      </p:sp>
      <p:sp>
        <p:nvSpPr>
          <p:cNvPr id="13" name="TextBox 12"/>
          <p:cNvSpPr txBox="1"/>
          <p:nvPr/>
        </p:nvSpPr>
        <p:spPr>
          <a:xfrm>
            <a:off x="4583832" y="3852550"/>
            <a:ext cx="2249334" cy="369332"/>
          </a:xfrm>
          <a:prstGeom prst="rect">
            <a:avLst/>
          </a:prstGeom>
          <a:noFill/>
        </p:spPr>
        <p:txBody>
          <a:bodyPr wrap="none" rtlCol="0">
            <a:spAutoFit/>
          </a:bodyPr>
          <a:lstStyle/>
          <a:p>
            <a:r>
              <a:rPr lang="en-US" dirty="0">
                <a:solidFill>
                  <a:schemeClr val="accent2">
                    <a:lumMod val="75000"/>
                  </a:schemeClr>
                </a:solidFill>
                <a:latin typeface="+mj-lt"/>
              </a:rPr>
              <a:t>David Schillebeeckx</a:t>
            </a:r>
          </a:p>
        </p:txBody>
      </p:sp>
      <p:pic>
        <p:nvPicPr>
          <p:cNvPr id="7172" name="Picture 4" descr="https://windeurope.org/summit2016/wp-content/uploads/files/media-and-press/downloads/WindEurope-Summit2016-RG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09" t="18608" r="6389" b="16810"/>
          <a:stretch/>
        </p:blipFill>
        <p:spPr bwMode="auto">
          <a:xfrm>
            <a:off x="7449972" y="212321"/>
            <a:ext cx="4537697" cy="103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6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57" y="58833"/>
            <a:ext cx="11521307" cy="450050"/>
          </a:xfrm>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10</a:t>
            </a:fld>
            <a:endParaRPr lang="en-GB"/>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sp>
        <p:nvSpPr>
          <p:cNvPr id="39" name="TextBox 38"/>
          <p:cNvSpPr txBox="1"/>
          <p:nvPr/>
        </p:nvSpPr>
        <p:spPr>
          <a:xfrm>
            <a:off x="911424" y="595415"/>
            <a:ext cx="4249881" cy="430887"/>
          </a:xfrm>
          <a:prstGeom prst="rect">
            <a:avLst/>
          </a:prstGeom>
          <a:noFill/>
        </p:spPr>
        <p:txBody>
          <a:bodyPr wrap="none" rtlCol="0">
            <a:spAutoFit/>
          </a:bodyPr>
          <a:lstStyle/>
          <a:p>
            <a:r>
              <a:rPr lang="en-US" sz="2200" dirty="0">
                <a:solidFill>
                  <a:srgbClr val="19B432">
                    <a:lumMod val="75000"/>
                  </a:srgbClr>
                </a:solidFill>
              </a:rPr>
              <a:t>WRF </a:t>
            </a:r>
            <a:r>
              <a:rPr lang="en-US" sz="2200" dirty="0" smtClean="0">
                <a:solidFill>
                  <a:srgbClr val="19B432">
                    <a:lumMod val="75000"/>
                  </a:srgbClr>
                </a:solidFill>
              </a:rPr>
              <a:t>wind speed overestimation</a:t>
            </a:r>
            <a:endParaRPr lang="en-US" sz="2200" dirty="0">
              <a:solidFill>
                <a:srgbClr val="19B432">
                  <a:lumMod val="75000"/>
                </a:srgbClr>
              </a:solidFill>
            </a:endParaRPr>
          </a:p>
        </p:txBody>
      </p:sp>
      <p:sp>
        <p:nvSpPr>
          <p:cNvPr id="5" name="TextBox 4"/>
          <p:cNvSpPr txBox="1"/>
          <p:nvPr/>
        </p:nvSpPr>
        <p:spPr>
          <a:xfrm>
            <a:off x="3935760" y="5721988"/>
            <a:ext cx="3630161" cy="369332"/>
          </a:xfrm>
          <a:prstGeom prst="rect">
            <a:avLst/>
          </a:prstGeom>
          <a:noFill/>
        </p:spPr>
        <p:txBody>
          <a:bodyPr wrap="none" rtlCol="0">
            <a:spAutoFit/>
          </a:bodyPr>
          <a:lstStyle/>
          <a:p>
            <a:r>
              <a:rPr lang="en-US" dirty="0" smtClean="0"/>
              <a:t>Single value to indicate difference</a:t>
            </a:r>
            <a:endParaRPr lang="en-US" dirty="0"/>
          </a:p>
        </p:txBody>
      </p:sp>
      <p:sp>
        <p:nvSpPr>
          <p:cNvPr id="6" name="TextBox 5"/>
          <p:cNvSpPr txBox="1"/>
          <p:nvPr/>
        </p:nvSpPr>
        <p:spPr>
          <a:xfrm>
            <a:off x="551357" y="1609090"/>
            <a:ext cx="8719054" cy="400110"/>
          </a:xfrm>
          <a:prstGeom prst="rect">
            <a:avLst/>
          </a:prstGeom>
          <a:noFill/>
        </p:spPr>
        <p:txBody>
          <a:bodyPr wrap="none" rtlCol="0">
            <a:spAutoFit/>
          </a:bodyPr>
          <a:lstStyle/>
          <a:p>
            <a:r>
              <a:rPr lang="en-US" sz="2000" dirty="0" smtClean="0"/>
              <a:t>WRF simulations generally overestimated the mean wind speed (over land)</a:t>
            </a:r>
            <a:endParaRPr lang="en-US" sz="2000" dirty="0"/>
          </a:p>
        </p:txBody>
      </p:sp>
      <p:sp>
        <p:nvSpPr>
          <p:cNvPr id="7" name="TextBox 6"/>
          <p:cNvSpPr txBox="1"/>
          <p:nvPr/>
        </p:nvSpPr>
        <p:spPr>
          <a:xfrm>
            <a:off x="1389102" y="2215101"/>
            <a:ext cx="5173211" cy="769441"/>
          </a:xfrm>
          <a:prstGeom prst="rect">
            <a:avLst/>
          </a:prstGeom>
          <a:noFill/>
        </p:spPr>
        <p:txBody>
          <a:bodyPr wrap="none" rtlCol="0">
            <a:spAutoFit/>
          </a:bodyPr>
          <a:lstStyle/>
          <a:p>
            <a:r>
              <a:rPr lang="en-US" dirty="0" smtClean="0"/>
              <a:t>Reason for this overestimation?</a:t>
            </a:r>
          </a:p>
          <a:p>
            <a:endParaRPr lang="en-US" sz="800" dirty="0" smtClean="0"/>
          </a:p>
          <a:p>
            <a:r>
              <a:rPr lang="en-US" dirty="0" smtClean="0"/>
              <a:t>How is the </a:t>
            </a:r>
            <a:r>
              <a:rPr lang="en-GB" dirty="0" smtClean="0"/>
              <a:t>generalisation</a:t>
            </a:r>
            <a:r>
              <a:rPr lang="en-US" dirty="0" smtClean="0"/>
              <a:t> able to correct for this?</a:t>
            </a:r>
            <a:endParaRPr lang="en-US" dirty="0"/>
          </a:p>
        </p:txBody>
      </p:sp>
      <p:sp>
        <p:nvSpPr>
          <p:cNvPr id="8" name="TextBox 7"/>
          <p:cNvSpPr txBox="1"/>
          <p:nvPr/>
        </p:nvSpPr>
        <p:spPr>
          <a:xfrm>
            <a:off x="551357" y="3452242"/>
            <a:ext cx="10922927" cy="954107"/>
          </a:xfrm>
          <a:prstGeom prst="rect">
            <a:avLst/>
          </a:prstGeom>
          <a:noFill/>
        </p:spPr>
        <p:txBody>
          <a:bodyPr wrap="none" rtlCol="0">
            <a:spAutoFit/>
          </a:bodyPr>
          <a:lstStyle/>
          <a:p>
            <a:r>
              <a:rPr lang="en-US" sz="2000" dirty="0" smtClean="0"/>
              <a:t>For every mast:</a:t>
            </a:r>
          </a:p>
          <a:p>
            <a:endParaRPr lang="en-US" dirty="0"/>
          </a:p>
          <a:p>
            <a:r>
              <a:rPr lang="en-US" dirty="0" smtClean="0"/>
              <a:t>	Weighted difference between </a:t>
            </a:r>
            <a:r>
              <a:rPr lang="en-US" b="1" dirty="0" smtClean="0"/>
              <a:t>WRF</a:t>
            </a:r>
            <a:r>
              <a:rPr lang="en-US" dirty="0" smtClean="0"/>
              <a:t> roughness length and </a:t>
            </a:r>
            <a:r>
              <a:rPr lang="en-US" b="1" dirty="0" err="1" smtClean="0"/>
              <a:t>WAsP</a:t>
            </a:r>
            <a:r>
              <a:rPr lang="en-US" dirty="0" smtClean="0"/>
              <a:t> roughness length around mast </a:t>
            </a:r>
            <a:endParaRPr lang="en-US" dirty="0"/>
          </a:p>
        </p:txBody>
      </p:sp>
      <p:graphicFrame>
        <p:nvGraphicFramePr>
          <p:cNvPr id="18" name="Object 2"/>
          <p:cNvGraphicFramePr>
            <a:graphicFrameLocks noChangeAspect="1"/>
          </p:cNvGraphicFramePr>
          <p:nvPr>
            <p:extLst>
              <p:ext uri="{D42A27DB-BD31-4B8C-83A1-F6EECF244321}">
                <p14:modId xmlns:p14="http://schemas.microsoft.com/office/powerpoint/2010/main" val="141571075"/>
              </p:ext>
            </p:extLst>
          </p:nvPr>
        </p:nvGraphicFramePr>
        <p:xfrm>
          <a:off x="4683075" y="4880179"/>
          <a:ext cx="2135533" cy="709627"/>
        </p:xfrm>
        <a:graphic>
          <a:graphicData uri="http://schemas.openxmlformats.org/presentationml/2006/ole">
            <mc:AlternateContent xmlns:mc="http://schemas.openxmlformats.org/markup-compatibility/2006">
              <mc:Choice xmlns:v="urn:schemas-microsoft-com:vml" Requires="v">
                <p:oleObj spid="_x0000_s5151" name="Equation" r:id="rId4" imgW="723600" imgH="241200" progId="Equation.3">
                  <p:embed/>
                </p:oleObj>
              </mc:Choice>
              <mc:Fallback>
                <p:oleObj name="Equation" r:id="rId4" imgW="723600" imgH="241200" progId="Equation.3">
                  <p:embed/>
                  <p:pic>
                    <p:nvPicPr>
                      <p:cNvPr id="0" name=""/>
                      <p:cNvPicPr>
                        <a:picLocks noChangeAspect="1" noChangeArrowheads="1"/>
                      </p:cNvPicPr>
                      <p:nvPr/>
                    </p:nvPicPr>
                    <p:blipFill>
                      <a:blip r:embed="rId5"/>
                      <a:srcRect/>
                      <a:stretch>
                        <a:fillRect/>
                      </a:stretch>
                    </p:blipFill>
                    <p:spPr bwMode="auto">
                      <a:xfrm>
                        <a:off x="4683075" y="4880179"/>
                        <a:ext cx="2135533" cy="709627"/>
                      </a:xfrm>
                      <a:prstGeom prst="rect">
                        <a:avLst/>
                      </a:prstGeom>
                      <a:noFill/>
                      <a:ln w="12700">
                        <a:solidFill>
                          <a:schemeClr val="accent3"/>
                        </a:solidFill>
                        <a:round/>
                      </a:ln>
                      <a:extLst/>
                    </p:spPr>
                  </p:pic>
                </p:oleObj>
              </mc:Fallback>
            </mc:AlternateContent>
          </a:graphicData>
        </a:graphic>
      </p:graphicFrame>
      <p:cxnSp>
        <p:nvCxnSpPr>
          <p:cNvPr id="21" name="Elbow Connector 20"/>
          <p:cNvCxnSpPr/>
          <p:nvPr/>
        </p:nvCxnSpPr>
        <p:spPr>
          <a:xfrm>
            <a:off x="7667600" y="4475520"/>
            <a:ext cx="871760" cy="358290"/>
          </a:xfrm>
          <a:prstGeom prst="bentConnector3">
            <a:avLst>
              <a:gd name="adj1" fmla="val 1439"/>
            </a:avLst>
          </a:prstGeom>
          <a:ln>
            <a:tailEnd type="triangle"/>
          </a:ln>
          <a:effectLst/>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8544272" y="4656088"/>
            <a:ext cx="2052228" cy="369332"/>
          </a:xfrm>
          <a:prstGeom prst="rect">
            <a:avLst/>
          </a:prstGeom>
          <a:noFill/>
        </p:spPr>
        <p:txBody>
          <a:bodyPr wrap="square" rtlCol="0">
            <a:spAutoFit/>
          </a:bodyPr>
          <a:lstStyle/>
          <a:p>
            <a:r>
              <a:rPr lang="en-US" dirty="0" smtClean="0"/>
              <a:t>More detailed</a:t>
            </a:r>
            <a:endParaRPr lang="en-US" dirty="0"/>
          </a:p>
        </p:txBody>
      </p:sp>
    </p:spTree>
    <p:extLst>
      <p:ext uri="{BB962C8B-B14F-4D97-AF65-F5344CB8AC3E}">
        <p14:creationId xmlns:p14="http://schemas.microsoft.com/office/powerpoint/2010/main" val="38740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57" y="58833"/>
            <a:ext cx="11521307" cy="450050"/>
          </a:xfrm>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11</a:t>
            </a:fld>
            <a:endParaRPr lang="en-GB"/>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grpSp>
        <p:nvGrpSpPr>
          <p:cNvPr id="3" name="Group 2"/>
          <p:cNvGrpSpPr>
            <a:grpSpLocks noChangeAspect="1"/>
          </p:cNvGrpSpPr>
          <p:nvPr/>
        </p:nvGrpSpPr>
        <p:grpSpPr>
          <a:xfrm>
            <a:off x="6893686" y="1009324"/>
            <a:ext cx="4386890" cy="3600000"/>
            <a:chOff x="6685968" y="1261220"/>
            <a:chExt cx="5209727" cy="4275243"/>
          </a:xfrm>
        </p:grpSpPr>
        <p:pic>
          <p:nvPicPr>
            <p:cNvPr id="15" name="Picture 14"/>
            <p:cNvPicPr>
              <a:picLocks noChangeAspect="1"/>
            </p:cNvPicPr>
            <p:nvPr/>
          </p:nvPicPr>
          <p:blipFill>
            <a:blip r:embed="rId4"/>
            <a:stretch>
              <a:fillRect/>
            </a:stretch>
          </p:blipFill>
          <p:spPr>
            <a:xfrm>
              <a:off x="6960095" y="1261220"/>
              <a:ext cx="4935600" cy="4275243"/>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rot="16200000">
                  <a:off x="6176582" y="2933007"/>
                  <a:ext cx="1567029" cy="548258"/>
                </a:xfrm>
                <a:prstGeom prst="rect">
                  <a:avLst/>
                </a:prstGeom>
                <a:solidFill>
                  <a:schemeClr val="bg1"/>
                </a:solidFill>
              </p:spPr>
              <p:txBody>
                <a:bodyPr wrap="none" rtlCol="0">
                  <a:spAutoFit/>
                </a:bodyPr>
                <a:lstStyle/>
                <a:p>
                  <a14:m>
                    <m:oMath xmlns:m="http://schemas.openxmlformats.org/officeDocument/2006/math">
                      <m:sSub>
                        <m:sSubPr>
                          <m:ctrlPr>
                            <a:rPr lang="en-US" sz="2400" i="1">
                              <a:solidFill>
                                <a:schemeClr val="bg1">
                                  <a:lumMod val="50000"/>
                                </a:schemeClr>
                              </a:solidFill>
                              <a:latin typeface="Cambria Math" panose="02040503050406030204" pitchFamily="18" charset="0"/>
                            </a:rPr>
                          </m:ctrlPr>
                        </m:sSubPr>
                        <m:e>
                          <m:r>
                            <a:rPr lang="en-US" sz="2400" i="1">
                              <a:solidFill>
                                <a:schemeClr val="accent1"/>
                              </a:solidFill>
                              <a:latin typeface="Cambria Math" panose="02040503050406030204" pitchFamily="18" charset="0"/>
                            </a:rPr>
                            <m:t>𝜖</m:t>
                          </m:r>
                        </m:e>
                        <m:sub>
                          <m:r>
                            <m:rPr>
                              <m:sty m:val="p"/>
                            </m:rPr>
                            <a:rPr lang="en-US" sz="2400">
                              <a:solidFill>
                                <a:schemeClr val="bg1">
                                  <a:lumMod val="50000"/>
                                </a:schemeClr>
                              </a:solidFill>
                              <a:latin typeface="Cambria Math" panose="02040503050406030204" pitchFamily="18" charset="0"/>
                            </a:rPr>
                            <m:t>GEN</m:t>
                          </m:r>
                        </m:sub>
                      </m:sSub>
                      <m:r>
                        <a:rPr lang="en-US" sz="2400" i="1">
                          <a:solidFill>
                            <a:schemeClr val="bg1">
                              <a:lumMod val="50000"/>
                            </a:schemeClr>
                          </a:solidFill>
                          <a:latin typeface="Cambria Math" panose="02040503050406030204" pitchFamily="18" charset="0"/>
                        </a:rPr>
                        <m:t> </m:t>
                      </m:r>
                    </m:oMath>
                  </a14:m>
                  <a:r>
                    <a:rPr lang="en-US" sz="2400" dirty="0" smtClean="0">
                      <a:solidFill>
                        <a:schemeClr val="bg1">
                          <a:lumMod val="50000"/>
                        </a:schemeClr>
                      </a:solidFill>
                    </a:rPr>
                    <a:t>[%]</a:t>
                  </a:r>
                  <a:endParaRPr lang="en-US" sz="2400" dirty="0">
                    <a:solidFill>
                      <a:schemeClr val="bg1">
                        <a:lumMod val="50000"/>
                      </a:schemeClr>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rot="16200000">
                  <a:off x="6176582" y="2933007"/>
                  <a:ext cx="1567029" cy="548258"/>
                </a:xfrm>
                <a:prstGeom prst="rect">
                  <a:avLst/>
                </a:prstGeom>
                <a:blipFill rotWithShape="0">
                  <a:blip r:embed="rId5"/>
                  <a:stretch>
                    <a:fillRect l="-9211" t="-5991" r="-30263"/>
                  </a:stretch>
                </a:blipFill>
              </p:spPr>
              <p:txBody>
                <a:bodyPr/>
                <a:lstStyle/>
                <a:p>
                  <a:r>
                    <a:rPr lang="en-US">
                      <a:noFill/>
                    </a:rPr>
                    <a:t> </a:t>
                  </a:r>
                </a:p>
              </p:txBody>
            </p:sp>
          </mc:Fallback>
        </mc:AlternateContent>
      </p:grpSp>
      <p:grpSp>
        <p:nvGrpSpPr>
          <p:cNvPr id="5" name="Group 4"/>
          <p:cNvGrpSpPr/>
          <p:nvPr/>
        </p:nvGrpSpPr>
        <p:grpSpPr>
          <a:xfrm>
            <a:off x="839416" y="933062"/>
            <a:ext cx="4359928" cy="3600000"/>
            <a:chOff x="669819" y="1262055"/>
            <a:chExt cx="4359928" cy="3600000"/>
          </a:xfrm>
        </p:grpSpPr>
        <p:pic>
          <p:nvPicPr>
            <p:cNvPr id="14" name="Picture 13"/>
            <p:cNvPicPr>
              <a:picLocks noChangeAspect="1"/>
            </p:cNvPicPr>
            <p:nvPr/>
          </p:nvPicPr>
          <p:blipFill>
            <a:blip r:embed="rId6"/>
            <a:stretch>
              <a:fillRect/>
            </a:stretch>
          </p:blipFill>
          <p:spPr>
            <a:xfrm>
              <a:off x="911423" y="1262055"/>
              <a:ext cx="4118324" cy="3600000"/>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rot="16200000">
                  <a:off x="248037" y="2820450"/>
                  <a:ext cx="1326773" cy="483209"/>
                </a:xfrm>
                <a:prstGeom prst="rect">
                  <a:avLst/>
                </a:prstGeom>
                <a:solidFill>
                  <a:schemeClr val="bg1"/>
                </a:solidFill>
              </p:spPr>
              <p:txBody>
                <a:bodyPr wrap="none" rtlCol="0">
                  <a:spAutoFit/>
                </a:bodyPr>
                <a:lstStyle/>
                <a:p>
                  <a14:m>
                    <m:oMath xmlns:m="http://schemas.openxmlformats.org/officeDocument/2006/math">
                      <m:sSub>
                        <m:sSubPr>
                          <m:ctrlPr>
                            <a:rPr lang="en-US" sz="2600" i="1" smtClean="0">
                              <a:solidFill>
                                <a:schemeClr val="bg1">
                                  <a:lumMod val="50000"/>
                                </a:schemeClr>
                              </a:solidFill>
                              <a:latin typeface="Cambria Math" panose="02040503050406030204" pitchFamily="18" charset="0"/>
                            </a:rPr>
                          </m:ctrlPr>
                        </m:sSubPr>
                        <m:e>
                          <m:r>
                            <a:rPr lang="en-US" sz="2600" i="1">
                              <a:solidFill>
                                <a:schemeClr val="accent1"/>
                              </a:solidFill>
                              <a:latin typeface="Cambria Math" panose="02040503050406030204" pitchFamily="18" charset="0"/>
                            </a:rPr>
                            <m:t>𝜖</m:t>
                          </m:r>
                        </m:e>
                        <m:sub>
                          <m:r>
                            <m:rPr>
                              <m:sty m:val="p"/>
                            </m:rPr>
                            <a:rPr lang="en-US" sz="2600" b="0" i="0" smtClean="0">
                              <a:solidFill>
                                <a:schemeClr val="accent1"/>
                              </a:solidFill>
                              <a:latin typeface="Cambria Math" panose="02040503050406030204" pitchFamily="18" charset="0"/>
                            </a:rPr>
                            <m:t>r</m:t>
                          </m:r>
                          <m:r>
                            <m:rPr>
                              <m:sty m:val="p"/>
                            </m:rPr>
                            <a:rPr lang="en-US" sz="2600">
                              <a:solidFill>
                                <a:schemeClr val="bg1">
                                  <a:lumMod val="50000"/>
                                </a:schemeClr>
                              </a:solidFill>
                              <a:latin typeface="Cambria Math" panose="02040503050406030204" pitchFamily="18" charset="0"/>
                            </a:rPr>
                            <m:t>a</m:t>
                          </m:r>
                          <m:r>
                            <a:rPr lang="en-US" sz="2600" b="0" i="1" smtClean="0">
                              <a:solidFill>
                                <a:schemeClr val="bg1">
                                  <a:lumMod val="50000"/>
                                </a:schemeClr>
                              </a:solidFill>
                              <a:latin typeface="Cambria Math" panose="02040503050406030204" pitchFamily="18" charset="0"/>
                            </a:rPr>
                            <m:t>𝑤</m:t>
                          </m:r>
                        </m:sub>
                      </m:sSub>
                      <m:r>
                        <a:rPr lang="en-US" sz="2600" i="1">
                          <a:solidFill>
                            <a:schemeClr val="bg1">
                              <a:lumMod val="50000"/>
                            </a:schemeClr>
                          </a:solidFill>
                          <a:latin typeface="Cambria Math" panose="02040503050406030204" pitchFamily="18" charset="0"/>
                        </a:rPr>
                        <m:t> </m:t>
                      </m:r>
                    </m:oMath>
                  </a14:m>
                  <a:r>
                    <a:rPr lang="en-US" sz="2400" dirty="0" smtClean="0">
                      <a:solidFill>
                        <a:schemeClr val="bg1">
                          <a:lumMod val="50000"/>
                        </a:schemeClr>
                      </a:solidFill>
                    </a:rPr>
                    <a:t>[%]</a:t>
                  </a:r>
                  <a:endParaRPr lang="en-US" sz="2400" dirty="0">
                    <a:solidFill>
                      <a:schemeClr val="bg1">
                        <a:lumMod val="50000"/>
                      </a:schemeClr>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rot="16200000">
                  <a:off x="248037" y="2820450"/>
                  <a:ext cx="1326773" cy="483209"/>
                </a:xfrm>
                <a:prstGeom prst="rect">
                  <a:avLst/>
                </a:prstGeom>
                <a:blipFill rotWithShape="0">
                  <a:blip r:embed="rId7"/>
                  <a:stretch>
                    <a:fillRect l="-6329" t="-5991" r="-27848"/>
                  </a:stretch>
                </a:blipFill>
              </p:spPr>
              <p:txBody>
                <a:bodyPr/>
                <a:lstStyle/>
                <a:p>
                  <a:r>
                    <a:rPr lang="en-US">
                      <a:noFill/>
                    </a:rPr>
                    <a:t> </a:t>
                  </a:r>
                </a:p>
              </p:txBody>
            </p:sp>
          </mc:Fallback>
        </mc:AlternateContent>
      </p:grpSp>
      <p:sp>
        <p:nvSpPr>
          <p:cNvPr id="6" name="TextBox 5"/>
          <p:cNvSpPr txBox="1"/>
          <p:nvPr/>
        </p:nvSpPr>
        <p:spPr>
          <a:xfrm>
            <a:off x="7355351" y="5516804"/>
            <a:ext cx="4401206" cy="646331"/>
          </a:xfrm>
          <a:prstGeom prst="rect">
            <a:avLst/>
          </a:prstGeom>
          <a:noFill/>
        </p:spPr>
        <p:txBody>
          <a:bodyPr wrap="square" rtlCol="0">
            <a:spAutoFit/>
          </a:bodyPr>
          <a:lstStyle/>
          <a:p>
            <a:r>
              <a:rPr lang="en-GB" dirty="0" smtClean="0"/>
              <a:t>Influence of WRF land cover is ‘removed’ by the generalisation</a:t>
            </a:r>
            <a:endParaRPr lang="en-GB" dirty="0"/>
          </a:p>
        </p:txBody>
      </p:sp>
      <p:graphicFrame>
        <p:nvGraphicFramePr>
          <p:cNvPr id="16" name="Object 2"/>
          <p:cNvGraphicFramePr>
            <a:graphicFrameLocks noChangeAspect="1"/>
          </p:cNvGraphicFramePr>
          <p:nvPr>
            <p:extLst>
              <p:ext uri="{D42A27DB-BD31-4B8C-83A1-F6EECF244321}">
                <p14:modId xmlns:p14="http://schemas.microsoft.com/office/powerpoint/2010/main" val="3790024197"/>
              </p:ext>
            </p:extLst>
          </p:nvPr>
        </p:nvGraphicFramePr>
        <p:xfrm>
          <a:off x="2762380" y="4374839"/>
          <a:ext cx="1383333" cy="459675"/>
        </p:xfrm>
        <a:graphic>
          <a:graphicData uri="http://schemas.openxmlformats.org/presentationml/2006/ole">
            <mc:AlternateContent xmlns:mc="http://schemas.openxmlformats.org/markup-compatibility/2006">
              <mc:Choice xmlns:v="urn:schemas-microsoft-com:vml" Requires="v">
                <p:oleObj spid="_x0000_s6204" name="Equation" r:id="rId8" imgW="723600" imgH="241200" progId="Equation.3">
                  <p:embed/>
                </p:oleObj>
              </mc:Choice>
              <mc:Fallback>
                <p:oleObj name="Equation" r:id="rId8" imgW="723600" imgH="241200" progId="Equation.3">
                  <p:embed/>
                  <p:pic>
                    <p:nvPicPr>
                      <p:cNvPr id="0" name=""/>
                      <p:cNvPicPr>
                        <a:picLocks noChangeAspect="1" noChangeArrowheads="1"/>
                      </p:cNvPicPr>
                      <p:nvPr/>
                    </p:nvPicPr>
                    <p:blipFill>
                      <a:blip r:embed="rId9"/>
                      <a:srcRect/>
                      <a:stretch>
                        <a:fillRect/>
                      </a:stretch>
                    </p:blipFill>
                    <p:spPr bwMode="auto">
                      <a:xfrm>
                        <a:off x="2762380" y="4374839"/>
                        <a:ext cx="1383333" cy="459675"/>
                      </a:xfrm>
                      <a:prstGeom prst="rect">
                        <a:avLst/>
                      </a:prstGeom>
                      <a:solidFill>
                        <a:schemeClr val="bg1"/>
                      </a:solidFill>
                      <a:ln w="12700">
                        <a:noFill/>
                        <a:round/>
                      </a:ln>
                      <a:extLst/>
                    </p:spPr>
                  </p:pic>
                </p:oleObj>
              </mc:Fallback>
            </mc:AlternateContent>
          </a:graphicData>
        </a:graphic>
      </p:graphicFrame>
      <p:graphicFrame>
        <p:nvGraphicFramePr>
          <p:cNvPr id="17" name="Object 2"/>
          <p:cNvGraphicFramePr>
            <a:graphicFrameLocks noChangeAspect="1"/>
          </p:cNvGraphicFramePr>
          <p:nvPr>
            <p:extLst>
              <p:ext uri="{D42A27DB-BD31-4B8C-83A1-F6EECF244321}">
                <p14:modId xmlns:p14="http://schemas.microsoft.com/office/powerpoint/2010/main" val="1238682529"/>
              </p:ext>
            </p:extLst>
          </p:nvPr>
        </p:nvGraphicFramePr>
        <p:xfrm>
          <a:off x="8883084" y="4398960"/>
          <a:ext cx="1383333" cy="459675"/>
        </p:xfrm>
        <a:graphic>
          <a:graphicData uri="http://schemas.openxmlformats.org/presentationml/2006/ole">
            <mc:AlternateContent xmlns:mc="http://schemas.openxmlformats.org/markup-compatibility/2006">
              <mc:Choice xmlns:v="urn:schemas-microsoft-com:vml" Requires="v">
                <p:oleObj spid="_x0000_s6205" name="Equation" r:id="rId10" imgW="723600" imgH="241200" progId="Equation.3">
                  <p:embed/>
                </p:oleObj>
              </mc:Choice>
              <mc:Fallback>
                <p:oleObj name="Equation" r:id="rId10" imgW="723600" imgH="241200" progId="Equation.3">
                  <p:embed/>
                  <p:pic>
                    <p:nvPicPr>
                      <p:cNvPr id="0" name=""/>
                      <p:cNvPicPr>
                        <a:picLocks noChangeAspect="1" noChangeArrowheads="1"/>
                      </p:cNvPicPr>
                      <p:nvPr/>
                    </p:nvPicPr>
                    <p:blipFill>
                      <a:blip r:embed="rId9"/>
                      <a:srcRect/>
                      <a:stretch>
                        <a:fillRect/>
                      </a:stretch>
                    </p:blipFill>
                    <p:spPr bwMode="auto">
                      <a:xfrm>
                        <a:off x="8883084" y="4398960"/>
                        <a:ext cx="1383333" cy="459675"/>
                      </a:xfrm>
                      <a:prstGeom prst="rect">
                        <a:avLst/>
                      </a:prstGeom>
                      <a:solidFill>
                        <a:schemeClr val="bg1"/>
                      </a:solidFill>
                      <a:ln w="12700">
                        <a:noFill/>
                        <a:round/>
                      </a:ln>
                      <a:extLst/>
                    </p:spPr>
                  </p:pic>
                </p:oleObj>
              </mc:Fallback>
            </mc:AlternateContent>
          </a:graphicData>
        </a:graphic>
      </p:graphicFrame>
      <p:sp>
        <p:nvSpPr>
          <p:cNvPr id="9" name="TextBox 8"/>
          <p:cNvSpPr txBox="1"/>
          <p:nvPr/>
        </p:nvSpPr>
        <p:spPr>
          <a:xfrm>
            <a:off x="1370171" y="5425292"/>
            <a:ext cx="3884461" cy="923330"/>
          </a:xfrm>
          <a:prstGeom prst="rect">
            <a:avLst/>
          </a:prstGeom>
          <a:noFill/>
        </p:spPr>
        <p:txBody>
          <a:bodyPr wrap="none" rtlCol="0">
            <a:spAutoFit/>
          </a:bodyPr>
          <a:lstStyle/>
          <a:p>
            <a:r>
              <a:rPr lang="en-US" dirty="0" smtClean="0"/>
              <a:t>WRF roughness &lt; </a:t>
            </a:r>
            <a:r>
              <a:rPr lang="en-US" dirty="0" err="1" smtClean="0"/>
              <a:t>WAsP</a:t>
            </a:r>
            <a:r>
              <a:rPr lang="en-US" dirty="0" smtClean="0"/>
              <a:t> roughness</a:t>
            </a:r>
          </a:p>
          <a:p>
            <a:pPr algn="ctr"/>
            <a:r>
              <a:rPr lang="en-US" dirty="0" smtClean="0">
                <a:latin typeface="Arial" panose="020B0604020202020204" pitchFamily="34" charset="0"/>
                <a:cs typeface="Arial" panose="020B0604020202020204" pitchFamily="34" charset="0"/>
              </a:rPr>
              <a:t>↓</a:t>
            </a:r>
          </a:p>
          <a:p>
            <a:pPr algn="ctr"/>
            <a:r>
              <a:rPr lang="en-US" dirty="0" smtClean="0">
                <a:latin typeface="Arial" panose="020B0604020202020204" pitchFamily="34" charset="0"/>
                <a:cs typeface="Arial" panose="020B0604020202020204" pitchFamily="34" charset="0"/>
              </a:rPr>
              <a:t>Overestimation of wind speed</a:t>
            </a:r>
            <a:endParaRPr lang="en-US" dirty="0"/>
          </a:p>
        </p:txBody>
      </p:sp>
      <p:sp>
        <p:nvSpPr>
          <p:cNvPr id="20" name="Rounded Rectangle 19"/>
          <p:cNvSpPr/>
          <p:nvPr/>
        </p:nvSpPr>
        <p:spPr>
          <a:xfrm>
            <a:off x="2962790" y="600701"/>
            <a:ext cx="843956" cy="408623"/>
          </a:xfrm>
          <a:prstGeom prst="roundRect">
            <a:avLst/>
          </a:prstGeom>
          <a:solidFill>
            <a:srgbClr val="E24A33"/>
          </a:solidFill>
          <a:ln>
            <a:solidFill>
              <a:srgbClr val="E24A33"/>
            </a:solidFill>
          </a:ln>
        </p:spPr>
        <p:txBody>
          <a:bodyPr wrap="none">
            <a:spAutoFit/>
          </a:bodyPr>
          <a:lstStyle/>
          <a:p>
            <a:r>
              <a:rPr lang="en-US" b="1" dirty="0" smtClean="0">
                <a:solidFill>
                  <a:srgbClr val="FFFFFF"/>
                </a:solidFill>
                <a:latin typeface="Verdana"/>
                <a:ea typeface="ＭＳ Ｐゴシック"/>
              </a:rPr>
              <a:t>RAW</a:t>
            </a:r>
            <a:endParaRPr lang="en-US" b="1" dirty="0">
              <a:solidFill>
                <a:srgbClr val="FFFFFF"/>
              </a:solidFill>
              <a:latin typeface="Verdana"/>
              <a:ea typeface="ＭＳ Ｐゴシック"/>
            </a:endParaRPr>
          </a:p>
        </p:txBody>
      </p:sp>
      <p:sp>
        <p:nvSpPr>
          <p:cNvPr id="21" name="Rounded Rectangle 20"/>
          <p:cNvSpPr/>
          <p:nvPr/>
        </p:nvSpPr>
        <p:spPr>
          <a:xfrm>
            <a:off x="8618450" y="476672"/>
            <a:ext cx="2049353" cy="408623"/>
          </a:xfrm>
          <a:prstGeom prst="roundRect">
            <a:avLst/>
          </a:prstGeom>
          <a:solidFill>
            <a:srgbClr val="348ABD"/>
          </a:solidFill>
          <a:ln>
            <a:solidFill>
              <a:srgbClr val="348ABD"/>
            </a:solidFill>
          </a:ln>
        </p:spPr>
        <p:txBody>
          <a:bodyPr wrap="none">
            <a:spAutoFit/>
          </a:bodyPr>
          <a:lstStyle/>
          <a:p>
            <a:r>
              <a:rPr lang="en-US" b="1" dirty="0" smtClean="0">
                <a:solidFill>
                  <a:srgbClr val="FFFFFF"/>
                </a:solidFill>
                <a:latin typeface="Verdana"/>
                <a:ea typeface="ＭＳ Ｐゴシック"/>
              </a:rPr>
              <a:t>GENERALISED</a:t>
            </a:r>
            <a:endParaRPr lang="en-US" b="1" dirty="0">
              <a:solidFill>
                <a:srgbClr val="FFFFFF"/>
              </a:solidFill>
              <a:latin typeface="Verdana"/>
              <a:ea typeface="ＭＳ Ｐゴシック"/>
            </a:endParaRPr>
          </a:p>
        </p:txBody>
      </p:sp>
      <p:sp>
        <p:nvSpPr>
          <p:cNvPr id="26" name="TextBox 25"/>
          <p:cNvSpPr txBox="1"/>
          <p:nvPr/>
        </p:nvSpPr>
        <p:spPr>
          <a:xfrm>
            <a:off x="8718930" y="4924537"/>
            <a:ext cx="1848391" cy="4086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Random scatter</a:t>
            </a:r>
            <a:endParaRPr lang="en-US" dirty="0"/>
          </a:p>
        </p:txBody>
      </p:sp>
      <p:sp>
        <p:nvSpPr>
          <p:cNvPr id="27" name="TextBox 26"/>
          <p:cNvSpPr txBox="1"/>
          <p:nvPr/>
        </p:nvSpPr>
        <p:spPr>
          <a:xfrm>
            <a:off x="2105643" y="4946556"/>
            <a:ext cx="2413516" cy="4086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Significant correlation</a:t>
            </a:r>
            <a:endParaRPr lang="en-US" dirty="0"/>
          </a:p>
        </p:txBody>
      </p:sp>
    </p:spTree>
    <p:extLst>
      <p:ext uri="{BB962C8B-B14F-4D97-AF65-F5344CB8AC3E}">
        <p14:creationId xmlns:p14="http://schemas.microsoft.com/office/powerpoint/2010/main" val="38178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1"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57" y="58833"/>
            <a:ext cx="11521307" cy="450050"/>
          </a:xfrm>
        </p:spPr>
        <p:txBody>
          <a:bodyPr/>
          <a:lstStyle/>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12</a:t>
            </a:fld>
            <a:endParaRPr lang="en-GB"/>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sp>
        <p:nvSpPr>
          <p:cNvPr id="3" name="Rectangle 2"/>
          <p:cNvSpPr/>
          <p:nvPr/>
        </p:nvSpPr>
        <p:spPr>
          <a:xfrm>
            <a:off x="404658" y="1196752"/>
            <a:ext cx="11523990" cy="4154984"/>
          </a:xfrm>
          <a:prstGeom prst="rect">
            <a:avLst/>
          </a:prstGeom>
        </p:spPr>
        <p:txBody>
          <a:bodyPr wrap="square">
            <a:spAutoFit/>
          </a:bodyPr>
          <a:lstStyle/>
          <a:p>
            <a:pPr>
              <a:lnSpc>
                <a:spcPct val="150000"/>
              </a:lnSpc>
              <a:buClr>
                <a:schemeClr val="accent3"/>
              </a:buClr>
            </a:pPr>
            <a:r>
              <a:rPr lang="en-GB" sz="2400" kern="0" dirty="0" smtClean="0"/>
              <a:t>Overestimation </a:t>
            </a:r>
            <a:r>
              <a:rPr lang="en-GB" sz="2400" kern="0" dirty="0"/>
              <a:t>‘raw’ WRF simulations </a:t>
            </a:r>
            <a:r>
              <a:rPr lang="en-GB" sz="2400" kern="0" dirty="0">
                <a:cs typeface="Arial" panose="020B0604020202020204" pitchFamily="34" charset="0"/>
              </a:rPr>
              <a:t>→ no direct use </a:t>
            </a:r>
            <a:r>
              <a:rPr lang="en-GB" sz="2400" kern="0" dirty="0" smtClean="0">
                <a:cs typeface="Arial" panose="020B0604020202020204" pitchFamily="34" charset="0"/>
              </a:rPr>
              <a:t>possible</a:t>
            </a:r>
            <a:r>
              <a:rPr lang="en-GB" sz="2400" kern="0" dirty="0" smtClean="0"/>
              <a:t> WRF</a:t>
            </a:r>
          </a:p>
          <a:p>
            <a:pPr>
              <a:lnSpc>
                <a:spcPct val="150000"/>
              </a:lnSpc>
              <a:buClr>
                <a:schemeClr val="accent3"/>
              </a:buClr>
            </a:pPr>
            <a:endParaRPr lang="en-GB" sz="800" kern="0" dirty="0"/>
          </a:p>
          <a:p>
            <a:pPr>
              <a:lnSpc>
                <a:spcPct val="150000"/>
              </a:lnSpc>
              <a:buClr>
                <a:schemeClr val="accent3"/>
              </a:buClr>
            </a:pPr>
            <a:r>
              <a:rPr lang="en-GB" sz="2400" b="1" kern="0" dirty="0">
                <a:solidFill>
                  <a:schemeClr val="accent3"/>
                </a:solidFill>
              </a:rPr>
              <a:t>WRF Generalisation </a:t>
            </a:r>
            <a:r>
              <a:rPr lang="en-GB" sz="2400" kern="0" dirty="0"/>
              <a:t>corrects for </a:t>
            </a:r>
            <a:r>
              <a:rPr lang="en-GB" sz="2400" kern="0" dirty="0" smtClean="0"/>
              <a:t>WRF </a:t>
            </a:r>
            <a:r>
              <a:rPr lang="en-GB" sz="2400" kern="0" dirty="0" smtClean="0"/>
              <a:t>‘topography difference’</a:t>
            </a:r>
            <a:endParaRPr lang="en-GB" sz="2400" kern="0" dirty="0"/>
          </a:p>
          <a:p>
            <a:pPr marL="379412" lvl="1" indent="0">
              <a:lnSpc>
                <a:spcPct val="150000"/>
              </a:lnSpc>
              <a:buClr>
                <a:schemeClr val="accent3"/>
              </a:buClr>
              <a:buNone/>
            </a:pPr>
            <a:r>
              <a:rPr lang="en-GB" sz="2400" kern="0" dirty="0"/>
              <a:t>	17.2 % </a:t>
            </a:r>
            <a:r>
              <a:rPr lang="en-GB" sz="2400" kern="0" dirty="0">
                <a:cs typeface="Arial" panose="020B0604020202020204" pitchFamily="34" charset="0"/>
              </a:rPr>
              <a:t>→ 6.5 %</a:t>
            </a:r>
          </a:p>
          <a:p>
            <a:pPr>
              <a:lnSpc>
                <a:spcPct val="150000"/>
              </a:lnSpc>
              <a:buClr>
                <a:schemeClr val="accent3"/>
              </a:buClr>
            </a:pPr>
            <a:endParaRPr lang="en-GB" sz="2400" kern="0" dirty="0" smtClean="0"/>
          </a:p>
          <a:p>
            <a:pPr marL="0" lvl="1">
              <a:lnSpc>
                <a:spcPct val="150000"/>
              </a:lnSpc>
              <a:buClr>
                <a:schemeClr val="accent3"/>
              </a:buClr>
            </a:pPr>
            <a:r>
              <a:rPr lang="en-GB" sz="2400" kern="0" dirty="0">
                <a:cs typeface="Arial" panose="020B0604020202020204" pitchFamily="34" charset="0"/>
              </a:rPr>
              <a:t>Appropriate bin width selection required depending on </a:t>
            </a:r>
            <a:r>
              <a:rPr lang="en-GB" sz="2400" kern="0" dirty="0" smtClean="0">
                <a:cs typeface="Arial" panose="020B0604020202020204" pitchFamily="34" charset="0"/>
              </a:rPr>
              <a:t>WRF simulation length</a:t>
            </a:r>
            <a:endParaRPr lang="en-GB" sz="2400" kern="0" dirty="0">
              <a:cs typeface="Arial" panose="020B0604020202020204" pitchFamily="34" charset="0"/>
            </a:endParaRPr>
          </a:p>
          <a:p>
            <a:pPr>
              <a:lnSpc>
                <a:spcPct val="150000"/>
              </a:lnSpc>
              <a:buClr>
                <a:schemeClr val="accent3"/>
              </a:buClr>
            </a:pPr>
            <a:endParaRPr lang="en-GB" sz="2400" kern="0" dirty="0" smtClean="0"/>
          </a:p>
          <a:p>
            <a:pPr marL="379412" lvl="1" indent="0">
              <a:lnSpc>
                <a:spcPct val="150000"/>
              </a:lnSpc>
              <a:buClr>
                <a:schemeClr val="accent3"/>
              </a:buClr>
              <a:buNone/>
            </a:pPr>
            <a:endParaRPr lang="en-GB" sz="2400" kern="0" dirty="0" smtClean="0">
              <a:cs typeface="Arial" panose="020B0604020202020204" pitchFamily="34" charset="0"/>
            </a:endParaRPr>
          </a:p>
        </p:txBody>
      </p:sp>
    </p:spTree>
    <p:extLst>
      <p:ext uri="{BB962C8B-B14F-4D97-AF65-F5344CB8AC3E}">
        <p14:creationId xmlns:p14="http://schemas.microsoft.com/office/powerpoint/2010/main" val="27071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16" y="1750360"/>
            <a:ext cx="5952631" cy="4677068"/>
          </a:xfrm>
          <a:prstGeom prst="rect">
            <a:avLst/>
          </a:prstGeom>
        </p:spPr>
      </p:pic>
      <p:sp>
        <p:nvSpPr>
          <p:cNvPr id="16" name="Title 7"/>
          <p:cNvSpPr>
            <a:spLocks noGrp="1"/>
          </p:cNvSpPr>
          <p:nvPr>
            <p:ph type="title"/>
          </p:nvPr>
        </p:nvSpPr>
        <p:spPr>
          <a:xfrm>
            <a:off x="335360" y="773705"/>
            <a:ext cx="8640980" cy="450050"/>
          </a:xfrm>
        </p:spPr>
        <p:txBody>
          <a:bodyPr/>
          <a:lstStyle/>
          <a:p>
            <a:r>
              <a:rPr lang="en-GB" dirty="0" smtClean="0"/>
              <a:t>Get in touch for more information!</a:t>
            </a:r>
            <a:endParaRPr lang="en-GB" dirty="0"/>
          </a:p>
        </p:txBody>
      </p:sp>
      <p:sp>
        <p:nvSpPr>
          <p:cNvPr id="18" name="Content Placeholder 9"/>
          <p:cNvSpPr>
            <a:spLocks noGrp="1"/>
          </p:cNvSpPr>
          <p:nvPr>
            <p:ph sz="quarter" idx="14"/>
          </p:nvPr>
        </p:nvSpPr>
        <p:spPr>
          <a:xfrm>
            <a:off x="7860496" y="2061368"/>
            <a:ext cx="2700000" cy="4680000"/>
          </a:xfrm>
        </p:spPr>
        <p:txBody>
          <a:bodyPr/>
          <a:lstStyle/>
          <a:p>
            <a:pPr indent="180975"/>
            <a:endParaRPr lang="en-GB" dirty="0" smtClean="0"/>
          </a:p>
          <a:p>
            <a:pPr indent="180975"/>
            <a:endParaRPr lang="en-GB" dirty="0" smtClean="0"/>
          </a:p>
          <a:p>
            <a:pPr indent="180975"/>
            <a:r>
              <a:rPr lang="en-GB" dirty="0" smtClean="0"/>
              <a:t>Brussels</a:t>
            </a:r>
            <a:endParaRPr lang="en-GB" dirty="0"/>
          </a:p>
          <a:p>
            <a:pPr indent="180975"/>
            <a:r>
              <a:rPr lang="en-GB" dirty="0" smtClean="0"/>
              <a:t>Paris</a:t>
            </a:r>
            <a:endParaRPr lang="en-GB" dirty="0"/>
          </a:p>
          <a:p>
            <a:pPr indent="180975"/>
            <a:r>
              <a:rPr lang="en-US" dirty="0" smtClean="0"/>
              <a:t>London</a:t>
            </a:r>
            <a:endParaRPr lang="en-GB" dirty="0" smtClean="0"/>
          </a:p>
          <a:p>
            <a:pPr indent="180975"/>
            <a:r>
              <a:rPr lang="en-GB" dirty="0" smtClean="0"/>
              <a:t>Toulouse</a:t>
            </a:r>
            <a:endParaRPr lang="en-GB" dirty="0"/>
          </a:p>
          <a:p>
            <a:pPr indent="180975"/>
            <a:r>
              <a:rPr lang="en-US" dirty="0" smtClean="0"/>
              <a:t>Milan</a:t>
            </a:r>
            <a:endParaRPr lang="en-GB" dirty="0"/>
          </a:p>
          <a:p>
            <a:pPr indent="180975"/>
            <a:r>
              <a:rPr lang="en-GB" dirty="0"/>
              <a:t>Istanbul</a:t>
            </a:r>
          </a:p>
          <a:p>
            <a:pPr indent="180975"/>
            <a:r>
              <a:rPr lang="en-GB" dirty="0"/>
              <a:t>Cape Town</a:t>
            </a:r>
          </a:p>
          <a:p>
            <a:pPr indent="180975"/>
            <a:r>
              <a:rPr lang="en-GB" b="1" dirty="0">
                <a:solidFill>
                  <a:schemeClr val="tx2"/>
                </a:solidFill>
              </a:rPr>
              <a:t>www.3E.eu</a:t>
            </a:r>
          </a:p>
          <a:p>
            <a:endParaRPr lang="en-GB" dirty="0"/>
          </a:p>
        </p:txBody>
      </p:sp>
      <p:grpSp>
        <p:nvGrpSpPr>
          <p:cNvPr id="6" name="Group 5"/>
          <p:cNvGrpSpPr/>
          <p:nvPr/>
        </p:nvGrpSpPr>
        <p:grpSpPr>
          <a:xfrm>
            <a:off x="11416294" y="6100491"/>
            <a:ext cx="728378" cy="738037"/>
            <a:chOff x="11416294" y="6100491"/>
            <a:chExt cx="728378" cy="738037"/>
          </a:xfrm>
        </p:grpSpPr>
        <p:sp>
          <p:nvSpPr>
            <p:cNvPr id="7" name="Rectangle 6"/>
            <p:cNvSpPr/>
            <p:nvPr/>
          </p:nvSpPr>
          <p:spPr>
            <a:xfrm>
              <a:off x="11416294" y="6190456"/>
              <a:ext cx="72837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2649" y="6100491"/>
              <a:ext cx="615668" cy="648072"/>
            </a:xfrm>
            <a:prstGeom prst="rect">
              <a:avLst/>
            </a:prstGeom>
          </p:spPr>
        </p:pic>
      </p:grpSp>
      <p:pic>
        <p:nvPicPr>
          <p:cNvPr id="10" name="Picture 4" descr="https://windeurope.org/summit2016/wp-content/uploads/files/media-and-press/downloads/WindEurope-Summit2016-RG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09" t="18608" r="6389" b="16810"/>
          <a:stretch/>
        </p:blipFill>
        <p:spPr bwMode="auto">
          <a:xfrm>
            <a:off x="8521318" y="271062"/>
            <a:ext cx="3425568" cy="78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8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rot="10800000" flipH="1">
            <a:off x="6888088" y="855100"/>
            <a:ext cx="4550887" cy="2861932"/>
            <a:chOff x="7683886" y="2843997"/>
            <a:chExt cx="2372728" cy="1957601"/>
          </a:xfrm>
        </p:grpSpPr>
        <p:sp>
          <p:nvSpPr>
            <p:cNvPr id="32" name="Round Same Side Corner Rectangle 31"/>
            <p:cNvSpPr/>
            <p:nvPr/>
          </p:nvSpPr>
          <p:spPr>
            <a:xfrm>
              <a:off x="7683886" y="2843997"/>
              <a:ext cx="2372728" cy="1629843"/>
            </a:xfrm>
            <a:prstGeom prst="round2SameRect">
              <a:avLst>
                <a:gd name="adj1" fmla="val 10000"/>
                <a:gd name="adj2" fmla="val 0"/>
              </a:avLst>
            </a:prstGeom>
            <a:ln w="38100">
              <a:solidFill>
                <a:schemeClr val="accent4">
                  <a:lumMod val="75000"/>
                </a:schemeClr>
              </a:solidFill>
            </a:ln>
          </p:spPr>
          <p:style>
            <a:lnRef idx="2">
              <a:schemeClr val="accent4"/>
            </a:lnRef>
            <a:fillRef idx="1">
              <a:schemeClr val="lt1"/>
            </a:fillRef>
            <a:effectRef idx="0">
              <a:schemeClr val="accent4"/>
            </a:effectRef>
            <a:fontRef idx="minor">
              <a:schemeClr val="dk1"/>
            </a:fontRef>
          </p:style>
        </p:sp>
        <p:sp>
          <p:nvSpPr>
            <p:cNvPr id="33" name="Round Same Side Corner Rectangle 32"/>
            <p:cNvSpPr/>
            <p:nvPr/>
          </p:nvSpPr>
          <p:spPr>
            <a:xfrm rot="10800000">
              <a:off x="7683886" y="4473840"/>
              <a:ext cx="2372728" cy="327758"/>
            </a:xfrm>
            <a:prstGeom prst="round2SameRect">
              <a:avLst>
                <a:gd name="adj1" fmla="val 40000"/>
                <a:gd name="adj2" fmla="val 0"/>
              </a:avLst>
            </a:prstGeom>
            <a:ln w="38100">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sp>
      </p:grpSp>
      <p:grpSp>
        <p:nvGrpSpPr>
          <p:cNvPr id="6" name="Group 5"/>
          <p:cNvGrpSpPr/>
          <p:nvPr/>
        </p:nvGrpSpPr>
        <p:grpSpPr>
          <a:xfrm>
            <a:off x="825031" y="855099"/>
            <a:ext cx="4550889" cy="2861932"/>
            <a:chOff x="825031" y="855099"/>
            <a:chExt cx="4550889" cy="2861932"/>
          </a:xfrm>
        </p:grpSpPr>
        <p:sp>
          <p:nvSpPr>
            <p:cNvPr id="30" name="Round Same Side Corner Rectangle 29"/>
            <p:cNvSpPr/>
            <p:nvPr/>
          </p:nvSpPr>
          <p:spPr>
            <a:xfrm flipH="1">
              <a:off x="825031" y="855099"/>
              <a:ext cx="4550887" cy="479169"/>
            </a:xfrm>
            <a:prstGeom prst="round2SameRect">
              <a:avLst>
                <a:gd name="adj1" fmla="val 40000"/>
                <a:gd name="adj2" fmla="val 0"/>
              </a:avLst>
            </a:prstGeom>
            <a:ln w="38100">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sp>
        <p:sp>
          <p:nvSpPr>
            <p:cNvPr id="29" name="Round Same Side Corner Rectangle 28"/>
            <p:cNvSpPr/>
            <p:nvPr/>
          </p:nvSpPr>
          <p:spPr>
            <a:xfrm rot="10800000" flipH="1">
              <a:off x="825033" y="1334268"/>
              <a:ext cx="4550887" cy="2382763"/>
            </a:xfrm>
            <a:prstGeom prst="round2SameRect">
              <a:avLst>
                <a:gd name="adj1" fmla="val 10000"/>
                <a:gd name="adj2" fmla="val 0"/>
              </a:avLst>
            </a:prstGeom>
            <a:ln w="38100">
              <a:solidFill>
                <a:schemeClr val="accent4">
                  <a:lumMod val="75000"/>
                </a:schemeClr>
              </a:solidFill>
            </a:ln>
          </p:spPr>
          <p:style>
            <a:lnRef idx="2">
              <a:schemeClr val="accent4"/>
            </a:lnRef>
            <a:fillRef idx="1">
              <a:schemeClr val="lt1"/>
            </a:fillRef>
            <a:effectRef idx="0">
              <a:schemeClr val="accent4"/>
            </a:effectRef>
            <a:fontRef idx="minor">
              <a:schemeClr val="dk1"/>
            </a:fontRef>
          </p:style>
        </p:sp>
      </p:grpSp>
      <p:sp>
        <p:nvSpPr>
          <p:cNvPr id="2" name="Title 1"/>
          <p:cNvSpPr>
            <a:spLocks noGrp="1"/>
          </p:cNvSpPr>
          <p:nvPr>
            <p:ph type="title"/>
          </p:nvPr>
        </p:nvSpPr>
        <p:spPr>
          <a:xfrm>
            <a:off x="551357" y="58833"/>
            <a:ext cx="11521307" cy="450050"/>
          </a:xfrm>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2</a:t>
            </a:fld>
            <a:endParaRPr lang="en-GB"/>
          </a:p>
        </p:txBody>
      </p:sp>
      <p:sp>
        <p:nvSpPr>
          <p:cNvPr id="20" name="Content Placeholder 5"/>
          <p:cNvSpPr>
            <a:spLocks noGrp="1"/>
          </p:cNvSpPr>
          <p:nvPr>
            <p:ph sz="quarter" idx="15"/>
          </p:nvPr>
        </p:nvSpPr>
        <p:spPr>
          <a:xfrm>
            <a:off x="7743528" y="906587"/>
            <a:ext cx="3105000" cy="1633748"/>
          </a:xfrm>
        </p:spPr>
        <p:txBody>
          <a:bodyPr/>
          <a:lstStyle/>
          <a:p>
            <a:pPr algn="ctr"/>
            <a:r>
              <a:rPr lang="en-US" dirty="0" smtClean="0">
                <a:solidFill>
                  <a:schemeClr val="bg1"/>
                </a:solidFill>
              </a:rPr>
              <a:t>Reality</a:t>
            </a:r>
          </a:p>
          <a:p>
            <a:pPr algn="ctr"/>
            <a:endParaRPr lang="en-US" dirty="0" smtClean="0">
              <a:solidFill>
                <a:schemeClr val="accent4">
                  <a:lumMod val="75000"/>
                </a:schemeClr>
              </a:solidFill>
            </a:endParaRPr>
          </a:p>
          <a:p>
            <a:endParaRPr lang="en-US" dirty="0" smtClean="0">
              <a:solidFill>
                <a:schemeClr val="accent4">
                  <a:lumMod val="75000"/>
                </a:schemeClr>
              </a:solidFill>
            </a:endParaRPr>
          </a:p>
          <a:p>
            <a:r>
              <a:rPr lang="en-US" sz="1200" dirty="0"/>
              <a:t>	</a:t>
            </a:r>
            <a:endParaRPr lang="en-US" dirty="0"/>
          </a:p>
        </p:txBody>
      </p:sp>
      <p:grpSp>
        <p:nvGrpSpPr>
          <p:cNvPr id="5" name="Group 4"/>
          <p:cNvGrpSpPr/>
          <p:nvPr/>
        </p:nvGrpSpPr>
        <p:grpSpPr>
          <a:xfrm>
            <a:off x="2711624" y="4094745"/>
            <a:ext cx="7390914" cy="844537"/>
            <a:chOff x="2988003" y="4243399"/>
            <a:chExt cx="7390914" cy="844537"/>
          </a:xfrm>
        </p:grpSpPr>
        <p:sp>
          <p:nvSpPr>
            <p:cNvPr id="23" name="Content Placeholder 7"/>
            <p:cNvSpPr txBox="1">
              <a:spLocks/>
            </p:cNvSpPr>
            <p:nvPr/>
          </p:nvSpPr>
          <p:spPr>
            <a:xfrm>
              <a:off x="2988003" y="4243399"/>
              <a:ext cx="7390913" cy="844537"/>
            </a:xfrm>
            <a:prstGeom prst="roundRect">
              <a:avLst/>
            </a:prstGeom>
            <a:ln w="28575">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anchor="ctr"/>
            <a:lstStyle>
              <a:lvl1pPr marL="0" indent="0" algn="l" defTabSz="914400" rtl="0" eaLnBrk="1" latinLnBrk="0" hangingPunct="1">
                <a:spcBef>
                  <a:spcPct val="20000"/>
                </a:spcBef>
                <a:buFont typeface="Arial" pitchFamily="34" charset="0"/>
                <a:buNone/>
                <a:defRPr sz="2000" kern="1200">
                  <a:solidFill>
                    <a:schemeClr val="tx1">
                      <a:lumMod val="85000"/>
                      <a:lumOff val="15000"/>
                    </a:schemeClr>
                  </a:solidFill>
                  <a:latin typeface="+mn-lt"/>
                  <a:ea typeface="+mn-ea"/>
                  <a:cs typeface="+mn-cs"/>
                </a:defRPr>
              </a:lvl1pPr>
              <a:lvl2pPr marL="361950" indent="-3619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2pPr>
              <a:lvl3pPr marL="715963" indent="-354013"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3pPr>
              <a:lvl4pPr marL="1077913" indent="-3619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1431925" indent="-354013" algn="l" defTabSz="914400" rtl="0" eaLnBrk="1" latinLnBrk="0" hangingPunct="1">
                <a:spcBef>
                  <a:spcPct val="20000"/>
                </a:spcBef>
                <a:buFont typeface="Symbol" pitchFamily="18" charset="2"/>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tx1"/>
                  </a:solidFill>
                </a:rPr>
                <a:t>Limited resolution</a:t>
              </a:r>
            </a:p>
            <a:p>
              <a:r>
                <a:rPr lang="en-US" sz="1800" dirty="0" smtClean="0">
                  <a:solidFill>
                    <a:schemeClr val="tx1"/>
                  </a:solidFill>
                </a:rPr>
                <a:t>Area averaged topography </a:t>
              </a:r>
              <a:endParaRPr lang="en-US" sz="1800" dirty="0">
                <a:solidFill>
                  <a:schemeClr val="tx1"/>
                </a:solidFill>
              </a:endParaRPr>
            </a:p>
          </p:txBody>
        </p:sp>
        <p:sp>
          <p:nvSpPr>
            <p:cNvPr id="24" name="Right Brace 23"/>
            <p:cNvSpPr/>
            <p:nvPr/>
          </p:nvSpPr>
          <p:spPr>
            <a:xfrm>
              <a:off x="5868323" y="4345253"/>
              <a:ext cx="169645" cy="640827"/>
            </a:xfrm>
            <a:prstGeom prst="rightBrace">
              <a:avLst/>
            </a:prstGeom>
            <a:ln w="38100"/>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1350"/>
            </a:p>
          </p:txBody>
        </p:sp>
        <p:sp>
          <p:nvSpPr>
            <p:cNvPr id="25" name="TextBox 24"/>
            <p:cNvSpPr txBox="1"/>
            <p:nvPr/>
          </p:nvSpPr>
          <p:spPr>
            <a:xfrm>
              <a:off x="6028046" y="4481001"/>
              <a:ext cx="4350871" cy="369332"/>
            </a:xfrm>
            <a:prstGeom prst="rect">
              <a:avLst/>
            </a:prstGeom>
            <a:noFill/>
          </p:spPr>
          <p:txBody>
            <a:bodyPr wrap="none" rtlCol="0">
              <a:spAutoFit/>
            </a:bodyPr>
            <a:lstStyle/>
            <a:p>
              <a:r>
                <a:rPr lang="en-US" dirty="0"/>
                <a:t>Simulated wind  ≠ on-site measurements</a:t>
              </a:r>
            </a:p>
          </p:txBody>
        </p:sp>
      </p:grpSp>
      <p:sp>
        <p:nvSpPr>
          <p:cNvPr id="26" name="Right Arrow 25"/>
          <p:cNvSpPr/>
          <p:nvPr/>
        </p:nvSpPr>
        <p:spPr>
          <a:xfrm rot="5400000">
            <a:off x="5915572" y="5208029"/>
            <a:ext cx="432048" cy="289771"/>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7" name="TextBox 26"/>
          <p:cNvSpPr txBox="1"/>
          <p:nvPr/>
        </p:nvSpPr>
        <p:spPr>
          <a:xfrm>
            <a:off x="3961695" y="5684152"/>
            <a:ext cx="4210057" cy="5107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a:t>Wind climate </a:t>
            </a:r>
            <a:r>
              <a:rPr lang="en-US" sz="2400" b="1" dirty="0" err="1"/>
              <a:t>Generalisation</a:t>
            </a:r>
            <a:endParaRPr lang="en-US" sz="2400" b="1" dirty="0"/>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grpSp>
        <p:nvGrpSpPr>
          <p:cNvPr id="3" name="Group 2"/>
          <p:cNvGrpSpPr/>
          <p:nvPr/>
        </p:nvGrpSpPr>
        <p:grpSpPr>
          <a:xfrm>
            <a:off x="7608168" y="1412776"/>
            <a:ext cx="3273252" cy="2327557"/>
            <a:chOff x="7288623" y="1317467"/>
            <a:chExt cx="3273252" cy="2327557"/>
          </a:xfrm>
        </p:grpSpPr>
        <p:pic>
          <p:nvPicPr>
            <p:cNvPr id="22" name="Picture 2" descr="http://www.remotetraveler.com/wp-content/gallery/kodaikanal-our-experience/Spectacular-view-of-hills-and-valleys-in-Kodaika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413" y="1317467"/>
              <a:ext cx="3234462" cy="21115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7288623" y="3398803"/>
              <a:ext cx="2263761" cy="246221"/>
            </a:xfrm>
            <a:prstGeom prst="rect">
              <a:avLst/>
            </a:prstGeom>
          </p:spPr>
          <p:txBody>
            <a:bodyPr wrap="none">
              <a:spAutoFit/>
            </a:bodyPr>
            <a:lstStyle/>
            <a:p>
              <a:r>
                <a:rPr lang="en-US" sz="1000" dirty="0"/>
                <a:t>http://www.remotetraveler.com</a:t>
              </a:r>
            </a:p>
          </p:txBody>
        </p:sp>
      </p:grpSp>
      <p:grpSp>
        <p:nvGrpSpPr>
          <p:cNvPr id="7" name="Group 6"/>
          <p:cNvGrpSpPr/>
          <p:nvPr/>
        </p:nvGrpSpPr>
        <p:grpSpPr>
          <a:xfrm>
            <a:off x="1002060" y="1796082"/>
            <a:ext cx="3966427" cy="1459135"/>
            <a:chOff x="1002060" y="1796082"/>
            <a:chExt cx="3966427" cy="1459135"/>
          </a:xfrm>
        </p:grpSpPr>
        <p:pic>
          <p:nvPicPr>
            <p:cNvPr id="21" name="Picture 20"/>
            <p:cNvPicPr>
              <a:picLocks noChangeAspect="1"/>
            </p:cNvPicPr>
            <p:nvPr/>
          </p:nvPicPr>
          <p:blipFill>
            <a:blip r:embed="rId4"/>
            <a:stretch>
              <a:fillRect/>
            </a:stretch>
          </p:blipFill>
          <p:spPr>
            <a:xfrm>
              <a:off x="1002060" y="1796082"/>
              <a:ext cx="3966427" cy="1459135"/>
            </a:xfrm>
            <a:prstGeom prst="rect">
              <a:avLst/>
            </a:prstGeom>
          </p:spPr>
        </p:pic>
        <p:sp>
          <p:nvSpPr>
            <p:cNvPr id="15" name="Rectangle 14"/>
            <p:cNvSpPr/>
            <p:nvPr/>
          </p:nvSpPr>
          <p:spPr>
            <a:xfrm>
              <a:off x="1146076" y="2986047"/>
              <a:ext cx="2232248" cy="249018"/>
            </a:xfrm>
            <a:prstGeom prst="rect">
              <a:avLst/>
            </a:prstGeom>
          </p:spPr>
          <p:txBody>
            <a:bodyPr wrap="square">
              <a:spAutoFit/>
            </a:bodyPr>
            <a:lstStyle/>
            <a:p>
              <a:r>
                <a:rPr lang="en-US" sz="1000" dirty="0" err="1"/>
                <a:t>Hahmann</a:t>
              </a:r>
              <a:r>
                <a:rPr lang="en-US" sz="1000" dirty="0"/>
                <a:t>, A. </a:t>
              </a:r>
              <a:r>
                <a:rPr lang="en-US" sz="1000" dirty="0" smtClean="0"/>
                <a:t>N et al. (2013</a:t>
              </a:r>
              <a:r>
                <a:rPr lang="en-US" sz="1000" dirty="0"/>
                <a:t>)</a:t>
              </a:r>
            </a:p>
          </p:txBody>
        </p:sp>
      </p:grpSp>
      <p:sp>
        <p:nvSpPr>
          <p:cNvPr id="19" name="Content Placeholder 4"/>
          <p:cNvSpPr>
            <a:spLocks noGrp="1"/>
          </p:cNvSpPr>
          <p:nvPr>
            <p:ph sz="quarter" idx="14"/>
          </p:nvPr>
        </p:nvSpPr>
        <p:spPr>
          <a:xfrm>
            <a:off x="1432774" y="926016"/>
            <a:ext cx="3105000" cy="408251"/>
          </a:xfrm>
          <a:noFill/>
          <a:ln>
            <a:noFill/>
          </a:ln>
        </p:spPr>
        <p:style>
          <a:lnRef idx="2">
            <a:schemeClr val="accent2"/>
          </a:lnRef>
          <a:fillRef idx="1">
            <a:schemeClr val="lt1"/>
          </a:fillRef>
          <a:effectRef idx="0">
            <a:schemeClr val="accent2"/>
          </a:effectRef>
          <a:fontRef idx="minor">
            <a:schemeClr val="dk1"/>
          </a:fontRef>
        </p:style>
        <p:txBody>
          <a:bodyPr/>
          <a:lstStyle/>
          <a:p>
            <a:pPr algn="ctr"/>
            <a:r>
              <a:rPr lang="en-US" dirty="0" smtClean="0">
                <a:solidFill>
                  <a:schemeClr val="bg1"/>
                </a:solidFill>
              </a:rPr>
              <a:t>Environment by WRF</a:t>
            </a:r>
          </a:p>
          <a:p>
            <a:pPr algn="ctr"/>
            <a:endParaRPr lang="en-US" dirty="0" smtClean="0">
              <a:solidFill>
                <a:schemeClr val="accent4">
                  <a:lumMod val="75000"/>
                </a:schemeClr>
              </a:solidFill>
            </a:endParaRPr>
          </a:p>
          <a:p>
            <a:pPr algn="ctr"/>
            <a:endParaRPr lang="en-US" dirty="0">
              <a:solidFill>
                <a:schemeClr val="accent4">
                  <a:lumMod val="75000"/>
                </a:schemeClr>
              </a:solidFill>
            </a:endParaRPr>
          </a:p>
          <a:p>
            <a:pPr algn="ctr"/>
            <a:endParaRPr lang="en-US" dirty="0" smtClean="0">
              <a:solidFill>
                <a:schemeClr val="accent4">
                  <a:lumMod val="75000"/>
                </a:schemeClr>
              </a:solidFill>
            </a:endParaRPr>
          </a:p>
          <a:p>
            <a:pPr algn="ctr"/>
            <a:endParaRPr lang="en-US" dirty="0">
              <a:solidFill>
                <a:schemeClr val="accent4">
                  <a:lumMod val="75000"/>
                </a:schemeClr>
              </a:solidFill>
            </a:endParaRPr>
          </a:p>
          <a:p>
            <a:pPr algn="ctr"/>
            <a:endParaRPr lang="en-US" dirty="0" smtClean="0">
              <a:solidFill>
                <a:schemeClr val="accent4">
                  <a:lumMod val="75000"/>
                </a:schemeClr>
              </a:solidFill>
            </a:endParaRPr>
          </a:p>
        </p:txBody>
      </p:sp>
      <p:sp>
        <p:nvSpPr>
          <p:cNvPr id="9" name="TextBox 8"/>
          <p:cNvSpPr txBox="1"/>
          <p:nvPr/>
        </p:nvSpPr>
        <p:spPr>
          <a:xfrm>
            <a:off x="5567976" y="1988840"/>
            <a:ext cx="1152536" cy="733663"/>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t>VS.</a:t>
            </a:r>
            <a:endParaRPr lang="en-US" dirty="0"/>
          </a:p>
        </p:txBody>
      </p:sp>
    </p:spTree>
    <p:extLst>
      <p:ext uri="{BB962C8B-B14F-4D97-AF65-F5344CB8AC3E}">
        <p14:creationId xmlns:p14="http://schemas.microsoft.com/office/powerpoint/2010/main" val="1042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6" grpId="0" animBg="1"/>
      <p:bldP spid="27" grpId="0" animBg="1"/>
      <p:bldP spid="19" grpId="0" build="p"/>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69913"/>
            <a:ext cx="11521307" cy="450050"/>
          </a:xfrm>
        </p:spPr>
        <p:txBody>
          <a:bodyPr/>
          <a:lstStyle/>
          <a:p>
            <a:r>
              <a:rPr lang="en-GB" dirty="0" smtClean="0"/>
              <a:t>WRF generalisation procedure</a:t>
            </a:r>
            <a:endParaRPr lang="en-GB"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3</a:t>
            </a:fld>
            <a:endParaRPr lang="en-GB"/>
          </a:p>
        </p:txBody>
      </p:sp>
      <p:pic>
        <p:nvPicPr>
          <p:cNvPr id="21" name="Picture 20"/>
          <p:cNvPicPr>
            <a:picLocks noChangeAspect="1"/>
          </p:cNvPicPr>
          <p:nvPr/>
        </p:nvPicPr>
        <p:blipFill>
          <a:blip r:embed="rId3" cstate="print"/>
          <a:stretch>
            <a:fillRect/>
          </a:stretch>
        </p:blipFill>
        <p:spPr>
          <a:xfrm>
            <a:off x="5283837" y="1774220"/>
            <a:ext cx="2088000" cy="1249686"/>
          </a:xfrm>
          <a:prstGeom prst="rect">
            <a:avLst/>
          </a:prstGeom>
        </p:spPr>
      </p:pic>
      <p:pic>
        <p:nvPicPr>
          <p:cNvPr id="22" name="Picture 21"/>
          <p:cNvPicPr>
            <a:picLocks noChangeAspect="1"/>
          </p:cNvPicPr>
          <p:nvPr/>
        </p:nvPicPr>
        <p:blipFill>
          <a:blip r:embed="rId4" cstate="print"/>
          <a:stretch>
            <a:fillRect/>
          </a:stretch>
        </p:blipFill>
        <p:spPr>
          <a:xfrm>
            <a:off x="5283837" y="3085073"/>
            <a:ext cx="2088000" cy="1173542"/>
          </a:xfrm>
          <a:prstGeom prst="rect">
            <a:avLst/>
          </a:prstGeom>
        </p:spPr>
      </p:pic>
      <p:pic>
        <p:nvPicPr>
          <p:cNvPr id="23" name="Picture 22"/>
          <p:cNvPicPr>
            <a:picLocks noChangeAspect="1"/>
          </p:cNvPicPr>
          <p:nvPr/>
        </p:nvPicPr>
        <p:blipFill rotWithShape="1">
          <a:blip r:embed="rId5" cstate="print"/>
          <a:srcRect r="57084" b="29427"/>
          <a:stretch/>
        </p:blipFill>
        <p:spPr>
          <a:xfrm>
            <a:off x="6313085" y="4347181"/>
            <a:ext cx="1573175" cy="904741"/>
          </a:xfrm>
          <a:prstGeom prst="rect">
            <a:avLst/>
          </a:prstGeom>
        </p:spPr>
      </p:pic>
      <p:sp>
        <p:nvSpPr>
          <p:cNvPr id="24" name="Down Arrow 23"/>
          <p:cNvSpPr/>
          <p:nvPr/>
        </p:nvSpPr>
        <p:spPr bwMode="auto">
          <a:xfrm flipV="1">
            <a:off x="5657297" y="1486873"/>
            <a:ext cx="327894" cy="4151467"/>
          </a:xfrm>
          <a:prstGeom prst="downArrow">
            <a:avLst/>
          </a:prstGeom>
          <a:noFill/>
          <a:ln w="28575">
            <a:solidFill>
              <a:schemeClr val="accent3"/>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ＭＳ Ｐゴシック" pitchFamily="-80" charset="-128"/>
            </a:endParaRPr>
          </a:p>
        </p:txBody>
      </p:sp>
      <p:grpSp>
        <p:nvGrpSpPr>
          <p:cNvPr id="3" name="Group 2"/>
          <p:cNvGrpSpPr/>
          <p:nvPr/>
        </p:nvGrpSpPr>
        <p:grpSpPr>
          <a:xfrm>
            <a:off x="8104487" y="3794397"/>
            <a:ext cx="823431" cy="1005154"/>
            <a:chOff x="8072104" y="2801965"/>
            <a:chExt cx="823431" cy="1005154"/>
          </a:xfrm>
        </p:grpSpPr>
        <p:pic>
          <p:nvPicPr>
            <p:cNvPr id="25" name="Picture 4" descr="http://www.wasp.dk/-/media/Sites/WASP/WASP%20forside/NytLogoINyFarveGennemsigtig60x67.ash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4661" y="2801965"/>
              <a:ext cx="5715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072104" y="3437787"/>
              <a:ext cx="823431" cy="369332"/>
            </a:xfrm>
            <a:prstGeom prst="rect">
              <a:avLst/>
            </a:prstGeom>
            <a:noFill/>
          </p:spPr>
          <p:txBody>
            <a:bodyPr wrap="none" rtlCol="0">
              <a:spAutoFit/>
            </a:bodyPr>
            <a:lstStyle/>
            <a:p>
              <a:r>
                <a:rPr lang="en-US" dirty="0" err="1" smtClean="0">
                  <a:solidFill>
                    <a:srgbClr val="348ABD"/>
                  </a:solidFill>
                </a:rPr>
                <a:t>WAsP</a:t>
              </a:r>
              <a:endParaRPr lang="en-US" dirty="0">
                <a:solidFill>
                  <a:srgbClr val="348ABD"/>
                </a:solidFill>
              </a:endParaRPr>
            </a:p>
          </p:txBody>
        </p:sp>
      </p:grpSp>
      <p:sp>
        <p:nvSpPr>
          <p:cNvPr id="27" name="TextBox 26"/>
          <p:cNvSpPr txBox="1"/>
          <p:nvPr/>
        </p:nvSpPr>
        <p:spPr>
          <a:xfrm>
            <a:off x="5159753" y="749600"/>
            <a:ext cx="2813240" cy="715089"/>
          </a:xfrm>
          <a:prstGeom prst="roundRect">
            <a:avLst/>
          </a:prstGeom>
          <a:solidFill>
            <a:srgbClr val="F2960E"/>
          </a:solidFill>
          <a:ln>
            <a:solidFill>
              <a:srgbClr val="F2960E"/>
            </a:solidFill>
          </a:ln>
          <a:effectLst/>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err="1" smtClean="0">
                <a:solidFill>
                  <a:schemeClr val="bg1"/>
                </a:solidFill>
              </a:rPr>
              <a:t>Generalised</a:t>
            </a:r>
            <a:r>
              <a:rPr lang="en-US" dirty="0" smtClean="0">
                <a:solidFill>
                  <a:schemeClr val="bg1"/>
                </a:solidFill>
              </a:rPr>
              <a:t> simulated</a:t>
            </a:r>
          </a:p>
          <a:p>
            <a:pPr algn="ctr"/>
            <a:r>
              <a:rPr lang="en-US" dirty="0" smtClean="0">
                <a:solidFill>
                  <a:schemeClr val="bg1"/>
                </a:solidFill>
              </a:rPr>
              <a:t>Wind climate</a:t>
            </a:r>
            <a:endParaRPr lang="en-US" dirty="0">
              <a:solidFill>
                <a:schemeClr val="bg1"/>
              </a:solidFill>
            </a:endParaRPr>
          </a:p>
        </p:txBody>
      </p:sp>
      <p:sp>
        <p:nvSpPr>
          <p:cNvPr id="28" name="TextBox 27"/>
          <p:cNvSpPr txBox="1"/>
          <p:nvPr/>
        </p:nvSpPr>
        <p:spPr>
          <a:xfrm>
            <a:off x="6460251" y="5590326"/>
            <a:ext cx="1417260" cy="646986"/>
          </a:xfrm>
          <a:prstGeom prst="roundRect">
            <a:avLst/>
          </a:prstGeom>
          <a:ln w="28575">
            <a:solidFill>
              <a:srgbClr val="348ABD"/>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600" dirty="0" smtClean="0"/>
              <a:t>Local wind</a:t>
            </a:r>
          </a:p>
          <a:p>
            <a:r>
              <a:rPr lang="en-US" sz="1600" dirty="0" smtClean="0"/>
              <a:t>climatology</a:t>
            </a:r>
            <a:endParaRPr lang="en-US" sz="1600" dirty="0"/>
          </a:p>
        </p:txBody>
      </p:sp>
      <p:sp>
        <p:nvSpPr>
          <p:cNvPr id="29" name="TextBox 28"/>
          <p:cNvSpPr txBox="1"/>
          <p:nvPr/>
        </p:nvSpPr>
        <p:spPr>
          <a:xfrm>
            <a:off x="3287688" y="2722698"/>
            <a:ext cx="1898060" cy="715089"/>
          </a:xfrm>
          <a:prstGeom prst="roundRect">
            <a:avLst/>
          </a:prstGeom>
          <a:solidFill>
            <a:schemeClr val="accent3"/>
          </a:solidFill>
          <a:effectLst/>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dirty="0" err="1" smtClean="0"/>
              <a:t>Mesoscale</a:t>
            </a:r>
            <a:endParaRPr lang="en-US" dirty="0" smtClean="0"/>
          </a:p>
          <a:p>
            <a:pPr algn="ctr"/>
            <a:r>
              <a:rPr lang="en-US" dirty="0" err="1" smtClean="0">
                <a:solidFill>
                  <a:schemeClr val="bg1"/>
                </a:solidFill>
              </a:rPr>
              <a:t>Generalisation</a:t>
            </a:r>
            <a:endParaRPr lang="en-US" dirty="0">
              <a:solidFill>
                <a:schemeClr val="bg1"/>
              </a:solidFill>
            </a:endParaRPr>
          </a:p>
        </p:txBody>
      </p:sp>
      <p:sp>
        <p:nvSpPr>
          <p:cNvPr id="30" name="TextBox 29"/>
          <p:cNvSpPr txBox="1"/>
          <p:nvPr/>
        </p:nvSpPr>
        <p:spPr>
          <a:xfrm>
            <a:off x="4512931" y="5590326"/>
            <a:ext cx="1647032" cy="646986"/>
          </a:xfrm>
          <a:prstGeom prst="roundRect">
            <a:avLst/>
          </a:prstGeom>
          <a:ln w="28575">
            <a:solidFill>
              <a:schemeClr val="accent3"/>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600" dirty="0" smtClean="0"/>
              <a:t>WRF simulated</a:t>
            </a:r>
          </a:p>
          <a:p>
            <a:pPr algn="ctr"/>
            <a:r>
              <a:rPr lang="en-US" sz="1600" dirty="0" smtClean="0"/>
              <a:t>wind</a:t>
            </a:r>
            <a:endParaRPr lang="en-US" sz="1600" dirty="0"/>
          </a:p>
        </p:txBody>
      </p:sp>
      <p:sp>
        <p:nvSpPr>
          <p:cNvPr id="31" name="Down Arrow 30"/>
          <p:cNvSpPr/>
          <p:nvPr/>
        </p:nvSpPr>
        <p:spPr bwMode="auto">
          <a:xfrm>
            <a:off x="6857031" y="1486873"/>
            <a:ext cx="327894" cy="4151467"/>
          </a:xfrm>
          <a:prstGeom prst="downArrow">
            <a:avLst/>
          </a:prstGeom>
          <a:noFill/>
          <a:ln w="28575">
            <a:solidFill>
              <a:srgbClr val="348ABD"/>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16"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grpSp>
        <p:nvGrpSpPr>
          <p:cNvPr id="13" name="Group 12"/>
          <p:cNvGrpSpPr/>
          <p:nvPr/>
        </p:nvGrpSpPr>
        <p:grpSpPr>
          <a:xfrm>
            <a:off x="8532241" y="340914"/>
            <a:ext cx="3450337" cy="1510478"/>
            <a:chOff x="8532241" y="340914"/>
            <a:chExt cx="3450337" cy="1510478"/>
          </a:xfrm>
        </p:grpSpPr>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l="11633" t="30952" r="15153" b="9524"/>
            <a:stretch/>
          </p:blipFill>
          <p:spPr>
            <a:xfrm>
              <a:off x="10520043" y="661249"/>
              <a:ext cx="1462535" cy="89179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2241" y="340914"/>
              <a:ext cx="1510478" cy="1510478"/>
            </a:xfrm>
            <a:prstGeom prst="rect">
              <a:avLst/>
            </a:prstGeom>
          </p:spPr>
        </p:pic>
      </p:grpSp>
      <p:pic>
        <p:nvPicPr>
          <p:cNvPr id="14" name="Picture 13"/>
          <p:cNvPicPr>
            <a:picLocks noChangeAspect="1"/>
          </p:cNvPicPr>
          <p:nvPr/>
        </p:nvPicPr>
        <p:blipFill>
          <a:blip r:embed="rId9"/>
          <a:stretch>
            <a:fillRect/>
          </a:stretch>
        </p:blipFill>
        <p:spPr>
          <a:xfrm>
            <a:off x="9364556" y="3804382"/>
            <a:ext cx="2348731" cy="1952409"/>
          </a:xfrm>
          <a:prstGeom prst="rect">
            <a:avLst/>
          </a:prstGeom>
        </p:spPr>
      </p:pic>
      <p:grpSp>
        <p:nvGrpSpPr>
          <p:cNvPr id="38" name="Group 37"/>
          <p:cNvGrpSpPr/>
          <p:nvPr/>
        </p:nvGrpSpPr>
        <p:grpSpPr>
          <a:xfrm>
            <a:off x="197119" y="943146"/>
            <a:ext cx="2279419" cy="2677618"/>
            <a:chOff x="1545110" y="2119533"/>
            <a:chExt cx="2279419" cy="2677618"/>
          </a:xfrm>
        </p:grpSpPr>
        <p:grpSp>
          <p:nvGrpSpPr>
            <p:cNvPr id="39" name="Group 38"/>
            <p:cNvGrpSpPr/>
            <p:nvPr/>
          </p:nvGrpSpPr>
          <p:grpSpPr>
            <a:xfrm rot="10800000" flipH="1">
              <a:off x="1545111" y="2119533"/>
              <a:ext cx="2102617" cy="2677618"/>
              <a:chOff x="7683886" y="2970070"/>
              <a:chExt cx="2372729" cy="1831528"/>
            </a:xfrm>
          </p:grpSpPr>
          <p:sp>
            <p:nvSpPr>
              <p:cNvPr id="42" name="Round Same Side Corner Rectangle 41"/>
              <p:cNvSpPr/>
              <p:nvPr/>
            </p:nvSpPr>
            <p:spPr>
              <a:xfrm>
                <a:off x="7683887" y="2970070"/>
                <a:ext cx="2372728" cy="1503771"/>
              </a:xfrm>
              <a:prstGeom prst="round2SameRect">
                <a:avLst>
                  <a:gd name="adj1" fmla="val 10000"/>
                  <a:gd name="adj2" fmla="val 0"/>
                </a:avLst>
              </a:prstGeom>
              <a:ln w="38100">
                <a:solidFill>
                  <a:schemeClr val="accent4">
                    <a:lumMod val="75000"/>
                  </a:schemeClr>
                </a:solidFill>
              </a:ln>
            </p:spPr>
            <p:style>
              <a:lnRef idx="2">
                <a:schemeClr val="accent4"/>
              </a:lnRef>
              <a:fillRef idx="1">
                <a:schemeClr val="lt1"/>
              </a:fillRef>
              <a:effectRef idx="0">
                <a:schemeClr val="accent4"/>
              </a:effectRef>
              <a:fontRef idx="minor">
                <a:schemeClr val="dk1"/>
              </a:fontRef>
            </p:style>
          </p:sp>
          <p:sp>
            <p:nvSpPr>
              <p:cNvPr id="43" name="Round Same Side Corner Rectangle 42"/>
              <p:cNvSpPr/>
              <p:nvPr/>
            </p:nvSpPr>
            <p:spPr>
              <a:xfrm rot="10800000">
                <a:off x="7683886" y="4473840"/>
                <a:ext cx="2372728" cy="327758"/>
              </a:xfrm>
              <a:prstGeom prst="round2SameRect">
                <a:avLst>
                  <a:gd name="adj1" fmla="val 40000"/>
                  <a:gd name="adj2" fmla="val 0"/>
                </a:avLst>
              </a:prstGeom>
              <a:ln w="38100">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sp>
        </p:grpSp>
        <p:pic>
          <p:nvPicPr>
            <p:cNvPr id="40" name="Picture 39"/>
            <p:cNvPicPr>
              <a:picLocks noChangeAspect="1"/>
            </p:cNvPicPr>
            <p:nvPr/>
          </p:nvPicPr>
          <p:blipFill>
            <a:blip r:embed="rId10" cstate="print"/>
            <a:stretch>
              <a:fillRect/>
            </a:stretch>
          </p:blipFill>
          <p:spPr>
            <a:xfrm>
              <a:off x="1868507" y="2699009"/>
              <a:ext cx="1455824" cy="2038758"/>
            </a:xfrm>
            <a:prstGeom prst="rect">
              <a:avLst/>
            </a:prstGeom>
          </p:spPr>
        </p:pic>
        <p:sp>
          <p:nvSpPr>
            <p:cNvPr id="41" name="Rectangle 40"/>
            <p:cNvSpPr/>
            <p:nvPr/>
          </p:nvSpPr>
          <p:spPr>
            <a:xfrm>
              <a:off x="1545110" y="2198591"/>
              <a:ext cx="2279419" cy="400110"/>
            </a:xfrm>
            <a:prstGeom prst="rect">
              <a:avLst/>
            </a:prstGeom>
          </p:spPr>
          <p:txBody>
            <a:bodyPr wrap="square">
              <a:spAutoFit/>
            </a:bodyPr>
            <a:lstStyle/>
            <a:p>
              <a:r>
                <a:rPr lang="en-US" sz="2000" kern="0" dirty="0">
                  <a:solidFill>
                    <a:schemeClr val="bg1"/>
                  </a:solidFill>
                </a:rPr>
                <a:t>Orography </a:t>
              </a:r>
              <a:r>
                <a:rPr lang="en-US" sz="2000" kern="0" dirty="0" smtClean="0">
                  <a:solidFill>
                    <a:schemeClr val="bg1"/>
                  </a:solidFill>
                </a:rPr>
                <a:t>model</a:t>
              </a:r>
              <a:endParaRPr lang="en-US" dirty="0">
                <a:solidFill>
                  <a:schemeClr val="bg1"/>
                </a:solidFill>
              </a:endParaRPr>
            </a:p>
          </p:txBody>
        </p:sp>
      </p:grpSp>
      <p:grpSp>
        <p:nvGrpSpPr>
          <p:cNvPr id="50" name="Group 49"/>
          <p:cNvGrpSpPr/>
          <p:nvPr/>
        </p:nvGrpSpPr>
        <p:grpSpPr>
          <a:xfrm>
            <a:off x="197119" y="3836015"/>
            <a:ext cx="3328918" cy="2461596"/>
            <a:chOff x="7481964" y="2178916"/>
            <a:chExt cx="3328918" cy="2461596"/>
          </a:xfrm>
        </p:grpSpPr>
        <p:grpSp>
          <p:nvGrpSpPr>
            <p:cNvPr id="51" name="Group 50"/>
            <p:cNvGrpSpPr/>
            <p:nvPr/>
          </p:nvGrpSpPr>
          <p:grpSpPr>
            <a:xfrm rot="10800000" flipH="1">
              <a:off x="7481964" y="2178916"/>
              <a:ext cx="3328918" cy="2461596"/>
              <a:chOff x="7683885" y="2961113"/>
              <a:chExt cx="2263551" cy="1840486"/>
            </a:xfrm>
          </p:grpSpPr>
          <p:sp>
            <p:nvSpPr>
              <p:cNvPr id="54" name="Round Same Side Corner Rectangle 53"/>
              <p:cNvSpPr/>
              <p:nvPr/>
            </p:nvSpPr>
            <p:spPr>
              <a:xfrm>
                <a:off x="7683887" y="2961113"/>
                <a:ext cx="2263549" cy="1512727"/>
              </a:xfrm>
              <a:prstGeom prst="round2SameRect">
                <a:avLst>
                  <a:gd name="adj1" fmla="val 10000"/>
                  <a:gd name="adj2" fmla="val 0"/>
                </a:avLst>
              </a:prstGeom>
              <a:ln w="38100">
                <a:solidFill>
                  <a:schemeClr val="accent4">
                    <a:lumMod val="75000"/>
                  </a:schemeClr>
                </a:solidFill>
              </a:ln>
            </p:spPr>
            <p:style>
              <a:lnRef idx="2">
                <a:schemeClr val="accent4"/>
              </a:lnRef>
              <a:fillRef idx="1">
                <a:schemeClr val="lt1"/>
              </a:fillRef>
              <a:effectRef idx="0">
                <a:schemeClr val="accent4"/>
              </a:effectRef>
              <a:fontRef idx="minor">
                <a:schemeClr val="dk1"/>
              </a:fontRef>
            </p:style>
          </p:sp>
          <p:sp>
            <p:nvSpPr>
              <p:cNvPr id="55" name="Round Same Side Corner Rectangle 54"/>
              <p:cNvSpPr/>
              <p:nvPr/>
            </p:nvSpPr>
            <p:spPr>
              <a:xfrm rot="10800000">
                <a:off x="7683885" y="4473841"/>
                <a:ext cx="2263551" cy="327758"/>
              </a:xfrm>
              <a:prstGeom prst="round2SameRect">
                <a:avLst>
                  <a:gd name="adj1" fmla="val 40000"/>
                  <a:gd name="adj2" fmla="val 0"/>
                </a:avLst>
              </a:prstGeom>
              <a:ln w="38100">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sp>
        </p:grpSp>
        <p:sp>
          <p:nvSpPr>
            <p:cNvPr id="52" name="Content Placeholder 4"/>
            <p:cNvSpPr txBox="1">
              <a:spLocks/>
            </p:cNvSpPr>
            <p:nvPr/>
          </p:nvSpPr>
          <p:spPr>
            <a:xfrm>
              <a:off x="7658765" y="2211779"/>
              <a:ext cx="3152117" cy="487230"/>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a:normAutofit/>
            </a:bodyPr>
            <a:lstStyle>
              <a:lvl1pPr marL="188913" indent="-188913" algn="l" rtl="0" eaLnBrk="1" fontAlgn="base" hangingPunct="1">
                <a:spcBef>
                  <a:spcPct val="20000"/>
                </a:spcBef>
                <a:spcAft>
                  <a:spcPct val="0"/>
                </a:spcAft>
                <a:buChar char="•"/>
                <a:defRPr sz="1600">
                  <a:solidFill>
                    <a:schemeClr val="dk1"/>
                  </a:solidFill>
                  <a:latin typeface="+mn-lt"/>
                  <a:ea typeface="+mn-ea"/>
                  <a:cs typeface="+mn-cs"/>
                </a:defRPr>
              </a:lvl1pPr>
              <a:lvl2pPr marL="574675" indent="-195263" algn="l" rtl="0" eaLnBrk="1" fontAlgn="base" hangingPunct="1">
                <a:spcBef>
                  <a:spcPct val="20000"/>
                </a:spcBef>
                <a:spcAft>
                  <a:spcPct val="0"/>
                </a:spcAft>
                <a:buChar char="–"/>
                <a:defRPr sz="1600">
                  <a:solidFill>
                    <a:schemeClr val="dk1"/>
                  </a:solidFill>
                  <a:latin typeface="+mn-lt"/>
                  <a:ea typeface="+mn-ea"/>
                  <a:cs typeface="+mn-cs"/>
                </a:defRPr>
              </a:lvl2pPr>
              <a:lvl3pPr marL="1279525" indent="-228600" algn="l" rtl="0" eaLnBrk="1" fontAlgn="base" hangingPunct="1">
                <a:spcBef>
                  <a:spcPct val="20000"/>
                </a:spcBef>
                <a:spcAft>
                  <a:spcPct val="0"/>
                </a:spcAft>
                <a:buChar char="•"/>
                <a:defRPr sz="1600">
                  <a:solidFill>
                    <a:schemeClr val="dk1"/>
                  </a:solidFill>
                  <a:latin typeface="+mn-lt"/>
                  <a:ea typeface="+mn-ea"/>
                  <a:cs typeface="+mn-cs"/>
                </a:defRPr>
              </a:lvl3pPr>
              <a:lvl4pPr marL="1698625" indent="-228600" algn="l" rtl="0" eaLnBrk="1" fontAlgn="base" hangingPunct="1">
                <a:spcBef>
                  <a:spcPct val="20000"/>
                </a:spcBef>
                <a:spcAft>
                  <a:spcPct val="0"/>
                </a:spcAft>
                <a:buChar char="–"/>
                <a:defRPr sz="1600">
                  <a:solidFill>
                    <a:schemeClr val="dk1"/>
                  </a:solidFill>
                  <a:latin typeface="+mn-lt"/>
                  <a:ea typeface="+mn-ea"/>
                  <a:cs typeface="+mn-cs"/>
                </a:defRPr>
              </a:lvl4pPr>
              <a:lvl5pPr marL="2117725" indent="-228600" algn="l" rtl="0" eaLnBrk="1" fontAlgn="base" hangingPunct="1">
                <a:spcBef>
                  <a:spcPct val="20000"/>
                </a:spcBef>
                <a:spcAft>
                  <a:spcPct val="0"/>
                </a:spcAft>
                <a:buChar char="»"/>
                <a:defRPr sz="1600">
                  <a:solidFill>
                    <a:schemeClr val="dk1"/>
                  </a:solidFill>
                  <a:latin typeface="+mn-lt"/>
                  <a:ea typeface="+mn-ea"/>
                  <a:cs typeface="+mn-cs"/>
                </a:defRPr>
              </a:lvl5pPr>
              <a:lvl6pPr marL="2574925" indent="-228600" algn="l" rtl="0" eaLnBrk="1" fontAlgn="base" hangingPunct="1">
                <a:spcBef>
                  <a:spcPct val="20000"/>
                </a:spcBef>
                <a:spcAft>
                  <a:spcPct val="0"/>
                </a:spcAft>
                <a:buChar char="»"/>
                <a:defRPr sz="1600">
                  <a:solidFill>
                    <a:schemeClr val="dk1"/>
                  </a:solidFill>
                  <a:latin typeface="+mn-lt"/>
                  <a:ea typeface="+mn-ea"/>
                  <a:cs typeface="+mn-cs"/>
                </a:defRPr>
              </a:lvl6pPr>
              <a:lvl7pPr marL="3032125" indent="-228600" algn="l" rtl="0" eaLnBrk="1" fontAlgn="base" hangingPunct="1">
                <a:spcBef>
                  <a:spcPct val="20000"/>
                </a:spcBef>
                <a:spcAft>
                  <a:spcPct val="0"/>
                </a:spcAft>
                <a:buChar char="»"/>
                <a:defRPr sz="1600">
                  <a:solidFill>
                    <a:schemeClr val="dk1"/>
                  </a:solidFill>
                  <a:latin typeface="+mn-lt"/>
                  <a:ea typeface="+mn-ea"/>
                  <a:cs typeface="+mn-cs"/>
                </a:defRPr>
              </a:lvl7pPr>
              <a:lvl8pPr marL="3489325" indent="-228600" algn="l" rtl="0" eaLnBrk="1" fontAlgn="base" hangingPunct="1">
                <a:spcBef>
                  <a:spcPct val="20000"/>
                </a:spcBef>
                <a:spcAft>
                  <a:spcPct val="0"/>
                </a:spcAft>
                <a:buChar char="»"/>
                <a:defRPr sz="1600">
                  <a:solidFill>
                    <a:schemeClr val="dk1"/>
                  </a:solidFill>
                  <a:latin typeface="+mn-lt"/>
                  <a:ea typeface="+mn-ea"/>
                  <a:cs typeface="+mn-cs"/>
                </a:defRPr>
              </a:lvl8pPr>
              <a:lvl9pPr marL="3946525" indent="-228600" algn="l" rtl="0" eaLnBrk="1" fontAlgn="base" hangingPunct="1">
                <a:spcBef>
                  <a:spcPct val="20000"/>
                </a:spcBef>
                <a:spcAft>
                  <a:spcPct val="0"/>
                </a:spcAft>
                <a:buChar char="»"/>
                <a:defRPr sz="1600">
                  <a:solidFill>
                    <a:schemeClr val="dk1"/>
                  </a:solidFill>
                  <a:latin typeface="+mn-lt"/>
                  <a:ea typeface="+mn-ea"/>
                  <a:cs typeface="+mn-cs"/>
                </a:defRPr>
              </a:lvl9pPr>
            </a:lstStyle>
            <a:p>
              <a:pPr marL="0" indent="0">
                <a:buNone/>
              </a:pPr>
              <a:r>
                <a:rPr lang="en-US" sz="2000" kern="0" dirty="0" smtClean="0">
                  <a:solidFill>
                    <a:schemeClr val="bg1"/>
                  </a:solidFill>
                </a:rPr>
                <a:t>Roughness change model</a:t>
              </a:r>
              <a:endParaRPr lang="en-US" kern="0" dirty="0" smtClean="0">
                <a:solidFill>
                  <a:schemeClr val="accent4">
                    <a:lumMod val="75000"/>
                  </a:schemeClr>
                </a:solidFill>
              </a:endParaRPr>
            </a:p>
          </p:txBody>
        </p:sp>
        <p:pic>
          <p:nvPicPr>
            <p:cNvPr id="53" name="Picture 52"/>
            <p:cNvPicPr>
              <a:picLocks noChangeAspect="1"/>
            </p:cNvPicPr>
            <p:nvPr/>
          </p:nvPicPr>
          <p:blipFill>
            <a:blip r:embed="rId11" cstate="print"/>
            <a:stretch>
              <a:fillRect/>
            </a:stretch>
          </p:blipFill>
          <p:spPr>
            <a:xfrm>
              <a:off x="7642528" y="2698700"/>
              <a:ext cx="3030148" cy="1862980"/>
            </a:xfrm>
            <a:prstGeom prst="rect">
              <a:avLst/>
            </a:prstGeom>
            <a:ln w="57150">
              <a:noFill/>
            </a:ln>
            <a:effectLst/>
          </p:spPr>
        </p:pic>
      </p:grpSp>
      <p:sp>
        <p:nvSpPr>
          <p:cNvPr id="5" name="TextBox 4"/>
          <p:cNvSpPr txBox="1"/>
          <p:nvPr/>
        </p:nvSpPr>
        <p:spPr>
          <a:xfrm>
            <a:off x="8758544" y="1873896"/>
            <a:ext cx="3041496" cy="408623"/>
          </a:xfrm>
          <a:prstGeom prst="roundRect">
            <a:avLst/>
          </a:prstGeom>
          <a:solidFill>
            <a:srgbClr val="F2960E"/>
          </a:solidFill>
          <a:ln>
            <a:solidFill>
              <a:srgbClr val="F2960E"/>
            </a:solidFill>
          </a:ln>
        </p:spPr>
        <p:txBody>
          <a:bodyPr wrap="none" rtlCol="0">
            <a:spAutoFit/>
          </a:bodyPr>
          <a:lstStyle/>
          <a:p>
            <a:r>
              <a:rPr lang="en-US" dirty="0" smtClean="0">
                <a:solidFill>
                  <a:schemeClr val="bg1"/>
                </a:solidFill>
              </a:rPr>
              <a:t>Flat + homogeneous terrain</a:t>
            </a:r>
            <a:endParaRPr lang="en-US" dirty="0">
              <a:solidFill>
                <a:schemeClr val="bg1"/>
              </a:solidFill>
            </a:endParaRPr>
          </a:p>
        </p:txBody>
      </p:sp>
    </p:spTree>
    <p:extLst>
      <p:ext uri="{BB962C8B-B14F-4D97-AF65-F5344CB8AC3E}">
        <p14:creationId xmlns:p14="http://schemas.microsoft.com/office/powerpoint/2010/main" val="12772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0" grpId="0" animBg="1"/>
      <p:bldP spid="31"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69913"/>
            <a:ext cx="11521307" cy="450050"/>
          </a:xfrm>
        </p:spPr>
        <p:txBody>
          <a:bodyPr/>
          <a:lstStyle/>
          <a:p>
            <a:r>
              <a:rPr lang="en-GB" dirty="0" smtClean="0"/>
              <a:t>WRF generalisation procedure</a:t>
            </a:r>
            <a:endParaRPr lang="en-GB"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4</a:t>
            </a:fld>
            <a:endParaRPr lang="en-GB"/>
          </a:p>
        </p:txBody>
      </p:sp>
      <p:sp>
        <p:nvSpPr>
          <p:cNvPr id="16"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sp>
        <p:nvSpPr>
          <p:cNvPr id="47" name="TextBox 46"/>
          <p:cNvSpPr txBox="1"/>
          <p:nvPr/>
        </p:nvSpPr>
        <p:spPr>
          <a:xfrm>
            <a:off x="911424" y="595415"/>
            <a:ext cx="6029215" cy="430887"/>
          </a:xfrm>
          <a:prstGeom prst="rect">
            <a:avLst/>
          </a:prstGeom>
          <a:noFill/>
        </p:spPr>
        <p:txBody>
          <a:bodyPr wrap="none" rtlCol="0">
            <a:spAutoFit/>
          </a:bodyPr>
          <a:lstStyle/>
          <a:p>
            <a:r>
              <a:rPr lang="en-US" sz="2200" dirty="0" smtClean="0">
                <a:solidFill>
                  <a:srgbClr val="19B432">
                    <a:lumMod val="75000"/>
                  </a:srgbClr>
                </a:solidFill>
              </a:rPr>
              <a:t>From heterogeneous to homogeneous terrain</a:t>
            </a:r>
            <a:endParaRPr lang="en-US" sz="2200" dirty="0">
              <a:solidFill>
                <a:srgbClr val="19B432">
                  <a:lumMod val="75000"/>
                </a:srgbClr>
              </a:solidFill>
            </a:endParaRPr>
          </a:p>
        </p:txBody>
      </p:sp>
      <p:sp>
        <p:nvSpPr>
          <p:cNvPr id="15" name="TextBox 14"/>
          <p:cNvSpPr txBox="1"/>
          <p:nvPr/>
        </p:nvSpPr>
        <p:spPr>
          <a:xfrm>
            <a:off x="7268345" y="1425086"/>
            <a:ext cx="3328155" cy="461665"/>
          </a:xfrm>
          <a:prstGeom prst="rect">
            <a:avLst/>
          </a:prstGeom>
          <a:noFill/>
        </p:spPr>
        <p:txBody>
          <a:bodyPr wrap="none" rtlCol="0">
            <a:spAutoFit/>
          </a:bodyPr>
          <a:lstStyle/>
          <a:p>
            <a:r>
              <a:rPr lang="en-US" sz="2400" b="1" dirty="0" smtClean="0">
                <a:solidFill>
                  <a:schemeClr val="accent3"/>
                </a:solidFill>
              </a:rPr>
              <a:t>Geostrophic drag law</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335360" y="3014507"/>
                <a:ext cx="1842458" cy="369332"/>
              </a:xfrm>
              <a:prstGeom prst="rect">
                <a:avLst/>
              </a:prstGeom>
            </p:spPr>
            <p:txBody>
              <a:bodyPr wrap="square">
                <a:spAutoFit/>
              </a:bodyPr>
              <a:lstStyle/>
              <a:p>
                <a14:m>
                  <m:oMath xmlns:m="http://schemas.openxmlformats.org/officeDocument/2006/math">
                    <m:r>
                      <a:rPr lang="en-US" i="1" smtClean="0">
                        <a:solidFill>
                          <a:schemeClr val="accent3"/>
                        </a:solidFill>
                        <a:latin typeface="Cambria Math" panose="02040503050406030204" pitchFamily="18" charset="0"/>
                      </a:rPr>
                      <m:t>𝑢</m:t>
                    </m:r>
                    <m:d>
                      <m:dPr>
                        <m:ctrlPr>
                          <a:rPr lang="en-US" i="1">
                            <a:solidFill>
                              <a:schemeClr val="accent3"/>
                            </a:solidFill>
                            <a:latin typeface="Cambria Math" panose="02040503050406030204" pitchFamily="18" charset="0"/>
                          </a:rPr>
                        </m:ctrlPr>
                      </m:dPr>
                      <m:e>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𝑧</m:t>
                            </m:r>
                          </m:e>
                          <m:sub>
                            <m:r>
                              <a:rPr lang="en-US" i="1">
                                <a:solidFill>
                                  <a:schemeClr val="accent3"/>
                                </a:solidFill>
                                <a:latin typeface="Cambria Math" panose="02040503050406030204" pitchFamily="18" charset="0"/>
                              </a:rPr>
                              <m:t>𝑖</m:t>
                            </m:r>
                          </m:sub>
                        </m:sSub>
                      </m:e>
                    </m:d>
                  </m:oMath>
                </a14:m>
                <a:r>
                  <a:rPr lang="en-US" dirty="0" smtClean="0">
                    <a:solidFill>
                      <a:schemeClr val="accent3"/>
                    </a:solidFill>
                    <a:latin typeface="Verdana"/>
                    <a:ea typeface="ＭＳ Ｐゴシック"/>
                  </a:rPr>
                  <a:t>  </a:t>
                </a:r>
                <a14:m>
                  <m:oMath xmlns:m="http://schemas.openxmlformats.org/officeDocument/2006/math">
                    <m:r>
                      <a:rPr lang="en-US" i="1">
                        <a:solidFill>
                          <a:schemeClr val="accent3"/>
                        </a:solidFill>
                        <a:latin typeface="Cambria Math" panose="02040503050406030204" pitchFamily="18" charset="0"/>
                      </a:rPr>
                      <m:t>𝜙</m:t>
                    </m:r>
                    <m:r>
                      <a:rPr lang="en-US" i="1">
                        <a:solidFill>
                          <a:schemeClr val="accent3"/>
                        </a:solidFill>
                        <a:latin typeface="Cambria Math" panose="02040503050406030204" pitchFamily="18" charset="0"/>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𝑧</m:t>
                        </m:r>
                      </m:e>
                      <m:sub>
                        <m:r>
                          <a:rPr lang="en-US" i="1">
                            <a:solidFill>
                              <a:schemeClr val="accent3"/>
                            </a:solidFill>
                            <a:latin typeface="Cambria Math" panose="02040503050406030204" pitchFamily="18" charset="0"/>
                          </a:rPr>
                          <m:t>𝑖</m:t>
                        </m:r>
                      </m:sub>
                    </m:sSub>
                    <m:r>
                      <a:rPr lang="en-US" i="1">
                        <a:solidFill>
                          <a:schemeClr val="accent3"/>
                        </a:solidFill>
                        <a:latin typeface="Cambria Math" panose="02040503050406030204" pitchFamily="18" charset="0"/>
                      </a:rPr>
                      <m:t>)</m:t>
                    </m:r>
                  </m:oMath>
                </a14:m>
                <a:endParaRPr lang="en-US" dirty="0">
                  <a:solidFill>
                    <a:srgbClr val="000000"/>
                  </a:solidFill>
                  <a:latin typeface="Verdana"/>
                  <a:ea typeface="ＭＳ Ｐゴシック"/>
                </a:endParaRPr>
              </a:p>
            </p:txBody>
          </p:sp>
        </mc:Choice>
        <mc:Fallback xmlns="">
          <p:sp>
            <p:nvSpPr>
              <p:cNvPr id="34" name="Rectangle 33"/>
              <p:cNvSpPr>
                <a:spLocks noRot="1" noChangeAspect="1" noMove="1" noResize="1" noEditPoints="1" noAdjustHandles="1" noChangeArrowheads="1" noChangeShapeType="1" noTextEdit="1"/>
              </p:cNvSpPr>
              <p:nvPr/>
            </p:nvSpPr>
            <p:spPr>
              <a:xfrm>
                <a:off x="335360" y="3014507"/>
                <a:ext cx="1842458" cy="369332"/>
              </a:xfrm>
              <a:prstGeom prst="rect">
                <a:avLst/>
              </a:prstGeom>
              <a:blipFill rotWithShape="0">
                <a:blip r:embed="rId3"/>
                <a:stretch>
                  <a:fillRect b="-16667"/>
                </a:stretch>
              </a:blipFill>
            </p:spPr>
            <p:txBody>
              <a:bodyPr/>
              <a:lstStyle/>
              <a:p>
                <a:r>
                  <a:rPr lang="en-US">
                    <a:noFill/>
                  </a:rPr>
                  <a:t> </a:t>
                </a:r>
              </a:p>
            </p:txBody>
          </p:sp>
        </mc:Fallback>
      </mc:AlternateContent>
      <p:cxnSp>
        <p:nvCxnSpPr>
          <p:cNvPr id="36" name="Straight Connector 35"/>
          <p:cNvCxnSpPr/>
          <p:nvPr/>
        </p:nvCxnSpPr>
        <p:spPr>
          <a:xfrm>
            <a:off x="172785" y="3657624"/>
            <a:ext cx="720000" cy="0"/>
          </a:xfrm>
          <a:prstGeom prst="line">
            <a:avLst/>
          </a:prstGeom>
          <a:noFill/>
          <a:ln w="28575" cap="flat" cmpd="sng" algn="ctr">
            <a:solidFill>
              <a:schemeClr val="accent2">
                <a:lumMod val="60000"/>
                <a:lumOff val="40000"/>
              </a:schemeClr>
            </a:solidFill>
            <a:prstDash val="solid"/>
          </a:ln>
          <a:effectLst/>
        </p:spPr>
      </p:cxnSp>
      <p:sp>
        <p:nvSpPr>
          <p:cNvPr id="37" name="Rectangle 36"/>
          <p:cNvSpPr/>
          <p:nvPr/>
        </p:nvSpPr>
        <p:spPr>
          <a:xfrm>
            <a:off x="172785" y="3670744"/>
            <a:ext cx="720000" cy="108000"/>
          </a:xfrm>
          <a:prstGeom prst="rect">
            <a:avLst/>
          </a:prstGeom>
          <a:pattFill prst="wdUpDiag">
            <a:fgClr>
              <a:schemeClr val="accent2">
                <a:lumMod val="40000"/>
                <a:lumOff val="60000"/>
              </a:schemeClr>
            </a:fgClr>
            <a:bgClr>
              <a:srgbClr val="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ＭＳ Ｐゴシック"/>
              <a:cs typeface="+mn-cs"/>
            </a:endParaRPr>
          </a:p>
        </p:txBody>
      </p:sp>
      <p:cxnSp>
        <p:nvCxnSpPr>
          <p:cNvPr id="38" name="Straight Connector 37"/>
          <p:cNvCxnSpPr/>
          <p:nvPr/>
        </p:nvCxnSpPr>
        <p:spPr>
          <a:xfrm>
            <a:off x="3391921" y="3645965"/>
            <a:ext cx="2380891" cy="0"/>
          </a:xfrm>
          <a:prstGeom prst="line">
            <a:avLst/>
          </a:prstGeom>
          <a:noFill/>
          <a:ln w="28575" cap="flat" cmpd="sng" algn="ctr">
            <a:solidFill>
              <a:srgbClr val="F2960E"/>
            </a:solidFill>
            <a:prstDash val="solid"/>
          </a:ln>
          <a:effectLst/>
        </p:spPr>
      </p:cxnSp>
      <p:sp>
        <p:nvSpPr>
          <p:cNvPr id="39" name="Rectangle 38"/>
          <p:cNvSpPr/>
          <p:nvPr/>
        </p:nvSpPr>
        <p:spPr>
          <a:xfrm>
            <a:off x="3391921" y="3662261"/>
            <a:ext cx="2380891" cy="108000"/>
          </a:xfrm>
          <a:prstGeom prst="rect">
            <a:avLst/>
          </a:prstGeom>
          <a:pattFill prst="wdUpDiag">
            <a:fgClr>
              <a:srgbClr val="F2960E"/>
            </a:fgClr>
            <a:bgClr>
              <a:srgbClr val="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ＭＳ Ｐゴシック"/>
              <a:cs typeface="+mn-cs"/>
            </a:endParaRPr>
          </a:p>
        </p:txBody>
      </p:sp>
      <p:cxnSp>
        <p:nvCxnSpPr>
          <p:cNvPr id="40" name="Straight Arrow Connector 39"/>
          <p:cNvCxnSpPr/>
          <p:nvPr/>
        </p:nvCxnSpPr>
        <p:spPr>
          <a:xfrm>
            <a:off x="674858" y="3501008"/>
            <a:ext cx="506095" cy="0"/>
          </a:xfrm>
          <a:prstGeom prst="straightConnector1">
            <a:avLst/>
          </a:prstGeom>
          <a:noFill/>
          <a:ln w="38100" cap="flat" cmpd="sng" algn="ctr">
            <a:solidFill>
              <a:schemeClr val="accent3"/>
            </a:solidFill>
            <a:prstDash val="solid"/>
            <a:tailEnd type="triangle"/>
          </a:ln>
          <a:effectLst/>
        </p:spPr>
      </p:cxnSp>
      <p:cxnSp>
        <p:nvCxnSpPr>
          <p:cNvPr id="41" name="Straight Arrow Connector 40"/>
          <p:cNvCxnSpPr/>
          <p:nvPr/>
        </p:nvCxnSpPr>
        <p:spPr>
          <a:xfrm flipV="1">
            <a:off x="1732790" y="2503945"/>
            <a:ext cx="0" cy="1080000"/>
          </a:xfrm>
          <a:prstGeom prst="straightConnector1">
            <a:avLst/>
          </a:prstGeom>
          <a:noFill/>
          <a:ln w="38100" cap="flat" cmpd="sng" algn="ctr">
            <a:solidFill>
              <a:srgbClr val="990000"/>
            </a:solidFill>
            <a:prstDash val="solid"/>
            <a:tailEnd type="triangle"/>
          </a:ln>
          <a:effectLst/>
        </p:spPr>
      </p:cxnSp>
      <p:sp>
        <p:nvSpPr>
          <p:cNvPr id="42" name="TextBox 41"/>
          <p:cNvSpPr txBox="1"/>
          <p:nvPr/>
        </p:nvSpPr>
        <p:spPr>
          <a:xfrm>
            <a:off x="1487488" y="1139329"/>
            <a:ext cx="2937892" cy="995422"/>
          </a:xfrm>
          <a:prstGeom prst="ellipse">
            <a:avLst/>
          </a:prstGeom>
          <a:no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3366CC"/>
                </a:solidFill>
                <a:effectLst/>
                <a:uLnTx/>
                <a:uFillTx/>
                <a:latin typeface="Verdana"/>
                <a:ea typeface="ＭＳ Ｐゴシック"/>
                <a:cs typeface="+mn-cs"/>
              </a:rPr>
              <a:t>Geostrophic wind</a:t>
            </a:r>
            <a:endParaRPr kumimoji="0" lang="en-US" sz="1800" b="0" i="0" u="none" strike="noStrike" kern="0" cap="none" spc="0" normalizeH="0" baseline="0" noProof="0" dirty="0" smtClean="0">
              <a:ln>
                <a:noFill/>
              </a:ln>
              <a:solidFill>
                <a:srgbClr val="FFFFFF"/>
              </a:solidFill>
              <a:effectLst/>
              <a:uLnTx/>
              <a:uFillTx/>
              <a:latin typeface="Verdana"/>
              <a:ea typeface="ＭＳ Ｐゴシック"/>
              <a:cs typeface="+mn-cs"/>
            </a:endParaRPr>
          </a:p>
        </p:txBody>
      </p:sp>
      <p:cxnSp>
        <p:nvCxnSpPr>
          <p:cNvPr id="44" name="Straight Arrow Connector 43"/>
          <p:cNvCxnSpPr/>
          <p:nvPr/>
        </p:nvCxnSpPr>
        <p:spPr>
          <a:xfrm>
            <a:off x="4519902" y="3447408"/>
            <a:ext cx="506095" cy="0"/>
          </a:xfrm>
          <a:prstGeom prst="straightConnector1">
            <a:avLst/>
          </a:prstGeom>
          <a:noFill/>
          <a:ln w="38100" cap="flat" cmpd="sng" algn="ctr">
            <a:solidFill>
              <a:srgbClr val="F2960E"/>
            </a:solidFill>
            <a:prstDash val="solid"/>
            <a:tailEnd type="triangle"/>
          </a:ln>
          <a:effectLst/>
        </p:spPr>
      </p:cxnSp>
      <mc:AlternateContent xmlns:mc="http://schemas.openxmlformats.org/markup-compatibility/2006" xmlns:a14="http://schemas.microsoft.com/office/drawing/2010/main">
        <mc:Choice Requires="a14">
          <p:sp>
            <p:nvSpPr>
              <p:cNvPr id="45" name="Rectangle 44"/>
              <p:cNvSpPr/>
              <p:nvPr/>
            </p:nvSpPr>
            <p:spPr>
              <a:xfrm>
                <a:off x="4001236" y="2978056"/>
                <a:ext cx="1599669" cy="391902"/>
              </a:xfrm>
              <a:prstGeom prst="rect">
                <a:avLst/>
              </a:prstGeom>
            </p:spPr>
            <p:txBody>
              <a:bodyPr wrap="none">
                <a:spAutoFit/>
              </a:bodyPr>
              <a:lstStyle/>
              <a:p>
                <a14:m>
                  <m:oMath xmlns:m="http://schemas.openxmlformats.org/officeDocument/2006/math">
                    <m:sSub>
                      <m:sSubPr>
                        <m:ctrlPr>
                          <a:rPr lang="en-US" i="1" smtClean="0">
                            <a:solidFill>
                              <a:srgbClr val="F2960E"/>
                            </a:solidFill>
                            <a:latin typeface="Cambria Math" panose="02040503050406030204" pitchFamily="18" charset="0"/>
                          </a:rPr>
                        </m:ctrlPr>
                      </m:sSubPr>
                      <m:e>
                        <m:r>
                          <a:rPr lang="en-US" i="1" smtClean="0">
                            <a:solidFill>
                              <a:srgbClr val="F2960E"/>
                            </a:solidFill>
                            <a:latin typeface="Cambria Math" panose="02040503050406030204" pitchFamily="18" charset="0"/>
                          </a:rPr>
                          <m:t>𝑢</m:t>
                        </m:r>
                      </m:e>
                      <m:sub>
                        <m:r>
                          <a:rPr lang="en-US" i="1" smtClean="0">
                            <a:solidFill>
                              <a:srgbClr val="F2960E"/>
                            </a:solidFill>
                            <a:latin typeface="Cambria Math" panose="02040503050406030204" pitchFamily="18" charset="0"/>
                          </a:rPr>
                          <m:t>𝑔</m:t>
                        </m:r>
                      </m:sub>
                    </m:sSub>
                    <m:r>
                      <a:rPr lang="en-US" smtClean="0">
                        <a:solidFill>
                          <a:srgbClr val="F2960E"/>
                        </a:solidFill>
                        <a:latin typeface="Cambria Math" panose="02040503050406030204" pitchFamily="18" charset="0"/>
                      </a:rPr>
                      <m:t>(</m:t>
                    </m:r>
                    <m:sSub>
                      <m:sSubPr>
                        <m:ctrlPr>
                          <a:rPr lang="en-US" i="1" smtClean="0">
                            <a:solidFill>
                              <a:srgbClr val="F2960E"/>
                            </a:solidFill>
                            <a:latin typeface="Cambria Math" panose="02040503050406030204" pitchFamily="18" charset="0"/>
                          </a:rPr>
                        </m:ctrlPr>
                      </m:sSubPr>
                      <m:e>
                        <m:r>
                          <m:rPr>
                            <m:sty m:val="p"/>
                          </m:rPr>
                          <a:rPr lang="en-US" smtClean="0">
                            <a:solidFill>
                              <a:srgbClr val="F2960E"/>
                            </a:solidFill>
                            <a:latin typeface="Cambria Math" panose="02040503050406030204" pitchFamily="18" charset="0"/>
                          </a:rPr>
                          <m:t>z</m:t>
                        </m:r>
                      </m:e>
                      <m:sub>
                        <m:r>
                          <m:rPr>
                            <m:sty m:val="p"/>
                          </m:rPr>
                          <a:rPr lang="en-US" smtClean="0">
                            <a:solidFill>
                              <a:srgbClr val="F2960E"/>
                            </a:solidFill>
                            <a:latin typeface="Cambria Math" panose="02040503050406030204" pitchFamily="18" charset="0"/>
                          </a:rPr>
                          <m:t>i</m:t>
                        </m:r>
                      </m:sub>
                    </m:sSub>
                    <m:r>
                      <a:rPr lang="en-US" smtClean="0">
                        <a:solidFill>
                          <a:srgbClr val="F2960E"/>
                        </a:solidFill>
                        <a:latin typeface="Cambria Math" panose="02040503050406030204" pitchFamily="18" charset="0"/>
                      </a:rPr>
                      <m:t>)</m:t>
                    </m:r>
                  </m:oMath>
                </a14:m>
                <a:r>
                  <a:rPr lang="en-GB" dirty="0" smtClean="0">
                    <a:solidFill>
                      <a:srgbClr val="F2960E"/>
                    </a:solidFill>
                    <a:latin typeface="Verdana"/>
                    <a:ea typeface="ＭＳ Ｐゴシック"/>
                  </a:rPr>
                  <a:t>  </a:t>
                </a:r>
                <a14:m>
                  <m:oMath xmlns:m="http://schemas.openxmlformats.org/officeDocument/2006/math">
                    <m:sSub>
                      <m:sSubPr>
                        <m:ctrlPr>
                          <a:rPr lang="en-US" i="1">
                            <a:solidFill>
                              <a:srgbClr val="F2960E"/>
                            </a:solidFill>
                            <a:latin typeface="Cambria Math" panose="02040503050406030204" pitchFamily="18" charset="0"/>
                          </a:rPr>
                        </m:ctrlPr>
                      </m:sSubPr>
                      <m:e>
                        <m:r>
                          <a:rPr lang="en-US" i="1">
                            <a:solidFill>
                              <a:srgbClr val="F2960E"/>
                            </a:solidFill>
                            <a:latin typeface="Cambria Math" panose="02040503050406030204" pitchFamily="18" charset="0"/>
                          </a:rPr>
                          <m:t>𝜙</m:t>
                        </m:r>
                      </m:e>
                      <m:sub>
                        <m:r>
                          <a:rPr lang="en-US" i="1">
                            <a:solidFill>
                              <a:srgbClr val="F2960E"/>
                            </a:solidFill>
                            <a:latin typeface="Cambria Math" panose="02040503050406030204" pitchFamily="18" charset="0"/>
                          </a:rPr>
                          <m:t>𝑔</m:t>
                        </m:r>
                      </m:sub>
                    </m:sSub>
                    <m:r>
                      <a:rPr lang="en-US" i="1">
                        <a:solidFill>
                          <a:srgbClr val="F2960E"/>
                        </a:solidFill>
                        <a:latin typeface="Cambria Math" panose="02040503050406030204" pitchFamily="18" charset="0"/>
                      </a:rPr>
                      <m:t>(</m:t>
                    </m:r>
                    <m:sSub>
                      <m:sSubPr>
                        <m:ctrlPr>
                          <a:rPr lang="en-US" i="1">
                            <a:solidFill>
                              <a:srgbClr val="F2960E"/>
                            </a:solidFill>
                            <a:latin typeface="Cambria Math" panose="02040503050406030204" pitchFamily="18" charset="0"/>
                          </a:rPr>
                        </m:ctrlPr>
                      </m:sSubPr>
                      <m:e>
                        <m:r>
                          <a:rPr lang="en-US" i="1">
                            <a:solidFill>
                              <a:srgbClr val="F2960E"/>
                            </a:solidFill>
                            <a:latin typeface="Cambria Math" panose="02040503050406030204" pitchFamily="18" charset="0"/>
                          </a:rPr>
                          <m:t>𝑧</m:t>
                        </m:r>
                      </m:e>
                      <m:sub>
                        <m:r>
                          <a:rPr lang="en-US" i="1">
                            <a:solidFill>
                              <a:srgbClr val="F2960E"/>
                            </a:solidFill>
                            <a:latin typeface="Cambria Math" panose="02040503050406030204" pitchFamily="18" charset="0"/>
                          </a:rPr>
                          <m:t>𝑖</m:t>
                        </m:r>
                      </m:sub>
                    </m:sSub>
                    <m:r>
                      <a:rPr lang="en-US" i="1">
                        <a:solidFill>
                          <a:srgbClr val="F2960E"/>
                        </a:solidFill>
                        <a:latin typeface="Cambria Math" panose="02040503050406030204" pitchFamily="18" charset="0"/>
                      </a:rPr>
                      <m:t>)</m:t>
                    </m:r>
                  </m:oMath>
                </a14:m>
                <a:endParaRPr lang="en-GB" dirty="0">
                  <a:solidFill>
                    <a:srgbClr val="F2960E"/>
                  </a:solidFill>
                  <a:latin typeface="Verdana"/>
                  <a:ea typeface="ＭＳ Ｐゴシック"/>
                </a:endParaRPr>
              </a:p>
            </p:txBody>
          </p:sp>
        </mc:Choice>
        <mc:Fallback xmlns="">
          <p:sp>
            <p:nvSpPr>
              <p:cNvPr id="45" name="Rectangle 44"/>
              <p:cNvSpPr>
                <a:spLocks noRot="1" noChangeAspect="1" noMove="1" noResize="1" noEditPoints="1" noAdjustHandles="1" noChangeArrowheads="1" noChangeShapeType="1" noTextEdit="1"/>
              </p:cNvSpPr>
              <p:nvPr/>
            </p:nvSpPr>
            <p:spPr>
              <a:xfrm>
                <a:off x="4001236" y="2978056"/>
                <a:ext cx="1599669" cy="391902"/>
              </a:xfrm>
              <a:prstGeom prst="rect">
                <a:avLst/>
              </a:prstGeom>
              <a:blipFill rotWithShape="0">
                <a:blip r:embed="rId4"/>
                <a:stretch>
                  <a:fillRect r="-760" b="-7813"/>
                </a:stretch>
              </a:blipFill>
            </p:spPr>
            <p:txBody>
              <a:bodyPr/>
              <a:lstStyle/>
              <a:p>
                <a:r>
                  <a:rPr lang="en-US">
                    <a:noFill/>
                  </a:rPr>
                  <a:t> </a:t>
                </a:r>
              </a:p>
            </p:txBody>
          </p:sp>
        </mc:Fallback>
      </mc:AlternateContent>
      <p:cxnSp>
        <p:nvCxnSpPr>
          <p:cNvPr id="50" name="Straight Arrow Connector 49"/>
          <p:cNvCxnSpPr/>
          <p:nvPr/>
        </p:nvCxnSpPr>
        <p:spPr>
          <a:xfrm>
            <a:off x="3967358" y="2503945"/>
            <a:ext cx="0" cy="1080000"/>
          </a:xfrm>
          <a:prstGeom prst="straightConnector1">
            <a:avLst/>
          </a:prstGeom>
          <a:noFill/>
          <a:ln w="38100" cap="flat" cmpd="sng" algn="ctr">
            <a:solidFill>
              <a:srgbClr val="990000"/>
            </a:solidFill>
            <a:prstDash val="solid"/>
            <a:tailEnd type="triangle"/>
          </a:ln>
          <a:effectLst/>
        </p:spPr>
      </p:cxnSp>
      <p:pic>
        <p:nvPicPr>
          <p:cNvPr id="52" name="Picture 4" descr="http://www.iconsfind.com/wp-content/uploads/2015/11/20151129_565a5f240abc6-210x2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2898" y="1795357"/>
            <a:ext cx="1059186" cy="89500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www.iconsfind.com/wp-content/uploads/2015/11/20151129_565a5f240abc6-210x2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923" y="1796898"/>
            <a:ext cx="1059186" cy="8950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www.iconsfind.com/wp-content/uploads/2015/11/20151129_565a5f240abc6-210x2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4985" y="1795357"/>
            <a:ext cx="1059186" cy="89500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892785" y="3673051"/>
            <a:ext cx="720000" cy="108000"/>
          </a:xfrm>
          <a:prstGeom prst="rect">
            <a:avLst/>
          </a:prstGeom>
          <a:pattFill prst="wdUpDiag">
            <a:fgClr>
              <a:schemeClr val="accent3">
                <a:lumMod val="75000"/>
              </a:schemeClr>
            </a:fgClr>
            <a:bgClr>
              <a:srgbClr val="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ＭＳ Ｐゴシック"/>
              <a:cs typeface="+mn-cs"/>
            </a:endParaRPr>
          </a:p>
        </p:txBody>
      </p:sp>
      <p:cxnSp>
        <p:nvCxnSpPr>
          <p:cNvPr id="56" name="Straight Connector 55"/>
          <p:cNvCxnSpPr/>
          <p:nvPr/>
        </p:nvCxnSpPr>
        <p:spPr>
          <a:xfrm>
            <a:off x="892785" y="3657624"/>
            <a:ext cx="720000" cy="0"/>
          </a:xfrm>
          <a:prstGeom prst="line">
            <a:avLst/>
          </a:prstGeom>
          <a:noFill/>
          <a:ln w="28575" cap="flat" cmpd="sng" algn="ctr">
            <a:solidFill>
              <a:schemeClr val="accent3">
                <a:lumMod val="75000"/>
              </a:schemeClr>
            </a:solidFill>
            <a:prstDash val="solid"/>
          </a:ln>
          <a:effectLst/>
        </p:spPr>
      </p:cxnSp>
      <p:sp>
        <p:nvSpPr>
          <p:cNvPr id="57" name="Rectangle 56"/>
          <p:cNvSpPr/>
          <p:nvPr/>
        </p:nvSpPr>
        <p:spPr>
          <a:xfrm>
            <a:off x="1614218" y="3674325"/>
            <a:ext cx="720000" cy="108000"/>
          </a:xfrm>
          <a:prstGeom prst="rect">
            <a:avLst/>
          </a:prstGeom>
          <a:pattFill prst="wdUpDiag">
            <a:fgClr>
              <a:schemeClr val="accent4">
                <a:lumMod val="60000"/>
                <a:lumOff val="40000"/>
              </a:schemeClr>
            </a:fgClr>
            <a:bgClr>
              <a:srgbClr val="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ＭＳ Ｐゴシック"/>
              <a:cs typeface="+mn-cs"/>
            </a:endParaRPr>
          </a:p>
        </p:txBody>
      </p:sp>
      <p:cxnSp>
        <p:nvCxnSpPr>
          <p:cNvPr id="58" name="Straight Connector 57"/>
          <p:cNvCxnSpPr/>
          <p:nvPr/>
        </p:nvCxnSpPr>
        <p:spPr>
          <a:xfrm>
            <a:off x="1614218" y="3658898"/>
            <a:ext cx="720000" cy="0"/>
          </a:xfrm>
          <a:prstGeom prst="line">
            <a:avLst/>
          </a:prstGeom>
          <a:noFill/>
          <a:ln w="28575" cap="flat" cmpd="sng" algn="ctr">
            <a:solidFill>
              <a:schemeClr val="accent4">
                <a:lumMod val="60000"/>
                <a:lumOff val="40000"/>
              </a:schemeClr>
            </a:solidFill>
            <a:prstDash val="solid"/>
          </a:ln>
          <a:effectLst/>
        </p:spPr>
      </p:cxnSp>
      <p:sp>
        <p:nvSpPr>
          <p:cNvPr id="7" name="TextBox 6"/>
          <p:cNvSpPr txBox="1"/>
          <p:nvPr/>
        </p:nvSpPr>
        <p:spPr>
          <a:xfrm>
            <a:off x="1558968" y="5140349"/>
            <a:ext cx="8186921" cy="1384995"/>
          </a:xfrm>
          <a:prstGeom prst="rect">
            <a:avLst/>
          </a:prstGeom>
          <a:noFill/>
        </p:spPr>
        <p:txBody>
          <a:bodyPr wrap="none" rtlCol="0">
            <a:spAutoFit/>
          </a:bodyPr>
          <a:lstStyle/>
          <a:p>
            <a:pPr>
              <a:buClr>
                <a:schemeClr val="tx2"/>
              </a:buClr>
            </a:pPr>
            <a:r>
              <a:rPr lang="en-GB" dirty="0" smtClean="0"/>
              <a:t>Preference for narrow bin widths</a:t>
            </a:r>
          </a:p>
          <a:p>
            <a:pPr>
              <a:buClr>
                <a:schemeClr val="tx2"/>
              </a:buClr>
            </a:pPr>
            <a:endParaRPr lang="en-GB" sz="1200" dirty="0" smtClean="0"/>
          </a:p>
          <a:p>
            <a:pPr>
              <a:buClr>
                <a:schemeClr val="tx2"/>
              </a:buClr>
            </a:pPr>
            <a:r>
              <a:rPr lang="en-GB" b="1" dirty="0" smtClean="0"/>
              <a:t>But</a:t>
            </a:r>
            <a:r>
              <a:rPr lang="en-GB" dirty="0" smtClean="0"/>
              <a:t> need to be in agreement with simulation length</a:t>
            </a:r>
          </a:p>
          <a:p>
            <a:pPr>
              <a:buClr>
                <a:schemeClr val="tx2"/>
              </a:buClr>
            </a:pPr>
            <a:r>
              <a:rPr lang="en-GB" dirty="0" smtClean="0"/>
              <a:t>	Too narrow bins cause large errors and generalisation procedure fails</a:t>
            </a:r>
          </a:p>
          <a:p>
            <a:r>
              <a:rPr lang="en-GB" dirty="0" smtClean="0"/>
              <a:t> </a:t>
            </a:r>
            <a:endParaRPr lang="en-GB" dirty="0"/>
          </a:p>
        </p:txBody>
      </p:sp>
      <p:sp>
        <p:nvSpPr>
          <p:cNvPr id="10" name="Rounded Rectangle 9"/>
          <p:cNvSpPr/>
          <p:nvPr/>
        </p:nvSpPr>
        <p:spPr>
          <a:xfrm>
            <a:off x="8244853" y="2577946"/>
            <a:ext cx="2531667" cy="442674"/>
          </a:xfrm>
          <a:prstGeom prst="round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000" dirty="0" smtClean="0"/>
              <a:t>Apply </a:t>
            </a:r>
            <a:r>
              <a:rPr lang="en-US" sz="2000" dirty="0"/>
              <a:t>on </a:t>
            </a:r>
            <a:r>
              <a:rPr lang="en-US" sz="2000" dirty="0" smtClean="0"/>
              <a:t>histograms</a:t>
            </a:r>
            <a:endParaRPr lang="en-US" sz="2000" dirty="0"/>
          </a:p>
        </p:txBody>
      </p:sp>
      <p:sp>
        <p:nvSpPr>
          <p:cNvPr id="11" name="Rectangle 10"/>
          <p:cNvSpPr/>
          <p:nvPr/>
        </p:nvSpPr>
        <p:spPr>
          <a:xfrm>
            <a:off x="8203194" y="1832988"/>
            <a:ext cx="2614984" cy="646331"/>
          </a:xfrm>
          <a:prstGeom prst="rect">
            <a:avLst/>
          </a:prstGeom>
        </p:spPr>
        <p:txBody>
          <a:bodyPr wrap="square">
            <a:spAutoFit/>
          </a:bodyPr>
          <a:lstStyle/>
          <a:p>
            <a:r>
              <a:rPr lang="en-US" dirty="0" smtClean="0"/>
              <a:t>Highly </a:t>
            </a:r>
            <a:r>
              <a:rPr lang="en-US" dirty="0"/>
              <a:t>empirical</a:t>
            </a:r>
          </a:p>
          <a:p>
            <a:r>
              <a:rPr lang="en-US" dirty="0" smtClean="0"/>
              <a:t>Assumes </a:t>
            </a:r>
            <a:r>
              <a:rPr lang="en-US" dirty="0"/>
              <a:t>stationarity</a:t>
            </a:r>
          </a:p>
        </p:txBody>
      </p:sp>
      <p:sp>
        <p:nvSpPr>
          <p:cNvPr id="12" name="Right Arrow 11"/>
          <p:cNvSpPr/>
          <p:nvPr/>
        </p:nvSpPr>
        <p:spPr>
          <a:xfrm>
            <a:off x="7752184" y="2635004"/>
            <a:ext cx="411831" cy="3610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TextBox 58"/>
          <p:cNvSpPr txBox="1"/>
          <p:nvPr/>
        </p:nvSpPr>
        <p:spPr>
          <a:xfrm>
            <a:off x="3517506" y="4434640"/>
            <a:ext cx="2250357" cy="4767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200" dirty="0" smtClean="0">
                <a:solidFill>
                  <a:schemeClr val="bg1"/>
                </a:solidFill>
              </a:rPr>
              <a:t>Sensitivity study</a:t>
            </a:r>
            <a:endParaRPr lang="en-US" sz="2200" dirty="0">
              <a:solidFill>
                <a:schemeClr val="bg1"/>
              </a:solidFill>
            </a:endParaRPr>
          </a:p>
        </p:txBody>
      </p:sp>
      <p:sp>
        <p:nvSpPr>
          <p:cNvPr id="60" name="TextBox 59"/>
          <p:cNvSpPr txBox="1"/>
          <p:nvPr/>
        </p:nvSpPr>
        <p:spPr>
          <a:xfrm>
            <a:off x="8389085" y="3264637"/>
            <a:ext cx="2595582" cy="369332"/>
          </a:xfrm>
          <a:prstGeom prst="rect">
            <a:avLst/>
          </a:prstGeom>
          <a:noFill/>
        </p:spPr>
        <p:txBody>
          <a:bodyPr wrap="none" rtlCol="0">
            <a:spAutoFit/>
          </a:bodyPr>
          <a:lstStyle/>
          <a:p>
            <a:r>
              <a:rPr lang="en-US" dirty="0" smtClean="0"/>
              <a:t>Appropriate bin widths?</a:t>
            </a:r>
            <a:endParaRPr lang="en-US" dirty="0"/>
          </a:p>
        </p:txBody>
      </p:sp>
      <p:cxnSp>
        <p:nvCxnSpPr>
          <p:cNvPr id="62" name="Elbow Connector 61"/>
          <p:cNvCxnSpPr>
            <a:stCxn id="60" idx="2"/>
          </p:cNvCxnSpPr>
          <p:nvPr/>
        </p:nvCxnSpPr>
        <p:spPr>
          <a:xfrm rot="5400000">
            <a:off x="7309846" y="2276107"/>
            <a:ext cx="1019169" cy="3734892"/>
          </a:xfrm>
          <a:prstGeom prst="bentConnector2">
            <a:avLst/>
          </a:prstGeom>
          <a:ln>
            <a:tailEnd type="triangle"/>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31623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0" grpId="0" animBg="1"/>
      <p:bldP spid="11" grpId="0"/>
      <p:bldP spid="12" grpId="0" animBg="1"/>
      <p:bldP spid="59" grpId="0" animBg="1"/>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57" y="58833"/>
            <a:ext cx="11521307" cy="450050"/>
          </a:xfrm>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5</a:t>
            </a:fld>
            <a:endParaRPr lang="en-GB"/>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grpSp>
        <p:nvGrpSpPr>
          <p:cNvPr id="12" name="Group 11"/>
          <p:cNvGrpSpPr/>
          <p:nvPr/>
        </p:nvGrpSpPr>
        <p:grpSpPr>
          <a:xfrm>
            <a:off x="6117217" y="2806750"/>
            <a:ext cx="3363159" cy="3502570"/>
            <a:chOff x="5463840" y="2426441"/>
            <a:chExt cx="3363159" cy="350257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3840" y="2509011"/>
              <a:ext cx="3363159" cy="3420000"/>
            </a:xfrm>
            <a:prstGeom prst="rect">
              <a:avLst/>
            </a:prstGeom>
          </p:spPr>
        </p:pic>
        <p:sp>
          <p:nvSpPr>
            <p:cNvPr id="14" name="Rectangle 13"/>
            <p:cNvSpPr/>
            <p:nvPr/>
          </p:nvSpPr>
          <p:spPr bwMode="auto">
            <a:xfrm>
              <a:off x="5782733" y="2709333"/>
              <a:ext cx="2856442" cy="2988734"/>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15" name="TextBox 14"/>
            <p:cNvSpPr txBox="1"/>
            <p:nvPr/>
          </p:nvSpPr>
          <p:spPr>
            <a:xfrm>
              <a:off x="5665624" y="2426441"/>
              <a:ext cx="657552" cy="369332"/>
            </a:xfrm>
            <a:prstGeom prst="rect">
              <a:avLst/>
            </a:prstGeom>
            <a:noFill/>
          </p:spPr>
          <p:txBody>
            <a:bodyPr wrap="none" rtlCol="0">
              <a:spAutoFit/>
            </a:bodyPr>
            <a:lstStyle/>
            <a:p>
              <a:r>
                <a:rPr lang="en-US" dirty="0" smtClean="0"/>
                <a:t>D01</a:t>
              </a:r>
              <a:endParaRPr lang="en-US" dirty="0"/>
            </a:p>
          </p:txBody>
        </p:sp>
        <p:sp>
          <p:nvSpPr>
            <p:cNvPr id="16" name="TextBox 15"/>
            <p:cNvSpPr txBox="1"/>
            <p:nvPr/>
          </p:nvSpPr>
          <p:spPr>
            <a:xfrm>
              <a:off x="6199618" y="3099901"/>
              <a:ext cx="657552" cy="369332"/>
            </a:xfrm>
            <a:prstGeom prst="rect">
              <a:avLst/>
            </a:prstGeom>
            <a:noFill/>
          </p:spPr>
          <p:txBody>
            <a:bodyPr wrap="none" rtlCol="0">
              <a:spAutoFit/>
            </a:bodyPr>
            <a:lstStyle/>
            <a:p>
              <a:r>
                <a:rPr lang="en-US" dirty="0" smtClean="0"/>
                <a:t>D02</a:t>
              </a:r>
              <a:endParaRPr lang="en-US" dirty="0"/>
            </a:p>
          </p:txBody>
        </p:sp>
        <p:sp>
          <p:nvSpPr>
            <p:cNvPr id="17" name="TextBox 16"/>
            <p:cNvSpPr txBox="1"/>
            <p:nvPr/>
          </p:nvSpPr>
          <p:spPr>
            <a:xfrm>
              <a:off x="6728833" y="3442196"/>
              <a:ext cx="657552" cy="369332"/>
            </a:xfrm>
            <a:prstGeom prst="rect">
              <a:avLst/>
            </a:prstGeom>
            <a:noFill/>
          </p:spPr>
          <p:txBody>
            <a:bodyPr wrap="none" rtlCol="0">
              <a:spAutoFit/>
            </a:bodyPr>
            <a:lstStyle/>
            <a:p>
              <a:r>
                <a:rPr lang="en-US" dirty="0" smtClean="0"/>
                <a:t>D03</a:t>
              </a:r>
              <a:endParaRPr lang="en-US" dirty="0"/>
            </a:p>
          </p:txBody>
        </p:sp>
      </p:grpSp>
      <p:grpSp>
        <p:nvGrpSpPr>
          <p:cNvPr id="18" name="Group 17"/>
          <p:cNvGrpSpPr/>
          <p:nvPr/>
        </p:nvGrpSpPr>
        <p:grpSpPr>
          <a:xfrm>
            <a:off x="695400" y="2852936"/>
            <a:ext cx="4028323" cy="3420000"/>
            <a:chOff x="31021" y="3212976"/>
            <a:chExt cx="4028323" cy="342000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4898" r="17515"/>
            <a:stretch/>
          </p:blipFill>
          <p:spPr>
            <a:xfrm>
              <a:off x="31021" y="3212976"/>
              <a:ext cx="4028323" cy="3420000"/>
            </a:xfrm>
            <a:prstGeom prst="rect">
              <a:avLst/>
            </a:prstGeom>
          </p:spPr>
        </p:pic>
        <p:sp>
          <p:nvSpPr>
            <p:cNvPr id="20" name="TextBox 19"/>
            <p:cNvSpPr txBox="1"/>
            <p:nvPr/>
          </p:nvSpPr>
          <p:spPr>
            <a:xfrm>
              <a:off x="445927" y="3278695"/>
              <a:ext cx="657552" cy="369332"/>
            </a:xfrm>
            <a:prstGeom prst="rect">
              <a:avLst/>
            </a:prstGeom>
            <a:noFill/>
          </p:spPr>
          <p:txBody>
            <a:bodyPr wrap="none" rtlCol="0">
              <a:spAutoFit/>
            </a:bodyPr>
            <a:lstStyle/>
            <a:p>
              <a:r>
                <a:rPr lang="en-US" dirty="0" smtClean="0"/>
                <a:t>D01</a:t>
              </a:r>
              <a:endParaRPr lang="en-US" dirty="0"/>
            </a:p>
          </p:txBody>
        </p:sp>
        <p:sp>
          <p:nvSpPr>
            <p:cNvPr id="21" name="TextBox 20"/>
            <p:cNvSpPr txBox="1"/>
            <p:nvPr/>
          </p:nvSpPr>
          <p:spPr>
            <a:xfrm>
              <a:off x="865881" y="3707131"/>
              <a:ext cx="657552" cy="369332"/>
            </a:xfrm>
            <a:prstGeom prst="rect">
              <a:avLst/>
            </a:prstGeom>
            <a:noFill/>
          </p:spPr>
          <p:txBody>
            <a:bodyPr wrap="none" rtlCol="0">
              <a:spAutoFit/>
            </a:bodyPr>
            <a:lstStyle/>
            <a:p>
              <a:r>
                <a:rPr lang="en-US" dirty="0" smtClean="0"/>
                <a:t>D02</a:t>
              </a:r>
              <a:endParaRPr lang="en-US" dirty="0"/>
            </a:p>
          </p:txBody>
        </p:sp>
        <p:sp>
          <p:nvSpPr>
            <p:cNvPr id="22" name="TextBox 21"/>
            <p:cNvSpPr txBox="1"/>
            <p:nvPr/>
          </p:nvSpPr>
          <p:spPr>
            <a:xfrm>
              <a:off x="1479499" y="4160523"/>
              <a:ext cx="657552" cy="369332"/>
            </a:xfrm>
            <a:prstGeom prst="rect">
              <a:avLst/>
            </a:prstGeom>
            <a:noFill/>
          </p:spPr>
          <p:txBody>
            <a:bodyPr wrap="none" rtlCol="0">
              <a:spAutoFit/>
            </a:bodyPr>
            <a:lstStyle/>
            <a:p>
              <a:r>
                <a:rPr lang="en-US" dirty="0" smtClean="0"/>
                <a:t>D03</a:t>
              </a:r>
              <a:endParaRPr lang="en-US" dirty="0"/>
            </a:p>
          </p:txBody>
        </p:sp>
      </p:grpSp>
      <p:cxnSp>
        <p:nvCxnSpPr>
          <p:cNvPr id="24" name="Straight Arrow Connector 23"/>
          <p:cNvCxnSpPr/>
          <p:nvPr/>
        </p:nvCxnSpPr>
        <p:spPr>
          <a:xfrm flipV="1">
            <a:off x="3955547" y="1156301"/>
            <a:ext cx="648000" cy="1"/>
          </a:xfrm>
          <a:prstGeom prst="straightConnector1">
            <a:avLst/>
          </a:prstGeom>
          <a:ln w="76200">
            <a:solidFill>
              <a:schemeClr val="accent3"/>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H="1">
            <a:off x="6055980" y="1156302"/>
            <a:ext cx="648000" cy="1"/>
          </a:xfrm>
          <a:prstGeom prst="straightConnector1">
            <a:avLst/>
          </a:prstGeom>
          <a:ln w="76200">
            <a:solidFill>
              <a:schemeClr val="accent3"/>
            </a:solidFill>
            <a:tailEnd type="triangle"/>
          </a:ln>
          <a:effectLst/>
        </p:spPr>
        <p:style>
          <a:lnRef idx="3">
            <a:schemeClr val="accent2"/>
          </a:lnRef>
          <a:fillRef idx="0">
            <a:schemeClr val="accent2"/>
          </a:fillRef>
          <a:effectRef idx="2">
            <a:schemeClr val="accent2"/>
          </a:effectRef>
          <a:fontRef idx="minor">
            <a:schemeClr val="tx1"/>
          </a:fontRef>
        </p:style>
      </p:cxnSp>
      <p:sp>
        <p:nvSpPr>
          <p:cNvPr id="26" name="Rounded Rectangle 25"/>
          <p:cNvSpPr/>
          <p:nvPr/>
        </p:nvSpPr>
        <p:spPr>
          <a:xfrm>
            <a:off x="4861000" y="764704"/>
            <a:ext cx="991913" cy="78319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buClr>
                <a:schemeClr val="accent5"/>
              </a:buClr>
            </a:pPr>
            <a:r>
              <a:rPr lang="en-GB" sz="2000" kern="0" dirty="0" smtClean="0">
                <a:solidFill>
                  <a:schemeClr val="bg1"/>
                </a:solidFill>
              </a:rPr>
              <a:t>Same period</a:t>
            </a:r>
            <a:endParaRPr lang="en-GB" sz="2000" b="1" kern="0" dirty="0">
              <a:solidFill>
                <a:schemeClr val="bg1"/>
              </a:solidFill>
            </a:endParaRPr>
          </a:p>
        </p:txBody>
      </p:sp>
      <p:grpSp>
        <p:nvGrpSpPr>
          <p:cNvPr id="29" name="Group 28"/>
          <p:cNvGrpSpPr/>
          <p:nvPr/>
        </p:nvGrpSpPr>
        <p:grpSpPr>
          <a:xfrm>
            <a:off x="578518" y="781542"/>
            <a:ext cx="3196473" cy="1477201"/>
            <a:chOff x="8435867" y="1679127"/>
            <a:chExt cx="3196473" cy="1477201"/>
          </a:xfrm>
        </p:grpSpPr>
        <p:grpSp>
          <p:nvGrpSpPr>
            <p:cNvPr id="30" name="Group 29"/>
            <p:cNvGrpSpPr/>
            <p:nvPr/>
          </p:nvGrpSpPr>
          <p:grpSpPr>
            <a:xfrm>
              <a:off x="8435867" y="1679127"/>
              <a:ext cx="3196473" cy="1477201"/>
              <a:chOff x="1052566" y="3094370"/>
              <a:chExt cx="2102617" cy="1282452"/>
            </a:xfrm>
          </p:grpSpPr>
          <p:sp>
            <p:nvSpPr>
              <p:cNvPr id="35" name="Round Same Side Corner Rectangle 34"/>
              <p:cNvSpPr/>
              <p:nvPr/>
            </p:nvSpPr>
            <p:spPr>
              <a:xfrm rot="10800000" flipH="1">
                <a:off x="1052567" y="3573537"/>
                <a:ext cx="2102616" cy="803285"/>
              </a:xfrm>
              <a:prstGeom prst="round2SameRect">
                <a:avLst>
                  <a:gd name="adj1" fmla="val 10000"/>
                  <a:gd name="adj2" fmla="val 0"/>
                </a:avLst>
              </a:prstGeom>
              <a:ln w="38100">
                <a:solidFill>
                  <a:schemeClr val="accent4">
                    <a:lumMod val="75000"/>
                  </a:schemeClr>
                </a:solidFill>
              </a:ln>
            </p:spPr>
            <p:style>
              <a:lnRef idx="2">
                <a:schemeClr val="accent4"/>
              </a:lnRef>
              <a:fillRef idx="1">
                <a:schemeClr val="lt1"/>
              </a:fillRef>
              <a:effectRef idx="0">
                <a:schemeClr val="accent4"/>
              </a:effectRef>
              <a:fontRef idx="minor">
                <a:schemeClr val="dk1"/>
              </a:fontRef>
            </p:style>
          </p:sp>
          <p:sp>
            <p:nvSpPr>
              <p:cNvPr id="36" name="Round Same Side Corner Rectangle 35"/>
              <p:cNvSpPr/>
              <p:nvPr/>
            </p:nvSpPr>
            <p:spPr>
              <a:xfrm flipH="1">
                <a:off x="1052566" y="3094370"/>
                <a:ext cx="2102616" cy="479169"/>
              </a:xfrm>
              <a:prstGeom prst="round2SameRect">
                <a:avLst>
                  <a:gd name="adj1" fmla="val 40000"/>
                  <a:gd name="adj2" fmla="val 0"/>
                </a:avLst>
              </a:prstGeom>
              <a:ln w="38100">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sp>
        </p:grpSp>
        <p:sp>
          <p:nvSpPr>
            <p:cNvPr id="32" name="Content Placeholder 4"/>
            <p:cNvSpPr txBox="1">
              <a:spLocks/>
            </p:cNvSpPr>
            <p:nvPr/>
          </p:nvSpPr>
          <p:spPr>
            <a:xfrm>
              <a:off x="8780392" y="1731571"/>
              <a:ext cx="2851946" cy="499486"/>
            </a:xfrm>
            <a:prstGeom prst="rect">
              <a:avLst/>
            </a:prstGeom>
          </p:spPr>
          <p:txBody>
            <a:bodyPr/>
            <a:lstStyle>
              <a:lvl1pPr marL="188913" indent="-188913" algn="l" rtl="0" eaLnBrk="1" fontAlgn="base" hangingPunct="1">
                <a:spcBef>
                  <a:spcPct val="20000"/>
                </a:spcBef>
                <a:spcAft>
                  <a:spcPct val="0"/>
                </a:spcAft>
                <a:buChar char="•"/>
                <a:defRPr sz="1600">
                  <a:solidFill>
                    <a:schemeClr val="tx1"/>
                  </a:solidFill>
                  <a:latin typeface="+mn-lt"/>
                  <a:ea typeface="+mn-ea"/>
                  <a:cs typeface="+mn-cs"/>
                </a:defRPr>
              </a:lvl1pPr>
              <a:lvl2pPr marL="574675" indent="-195263" algn="l" rtl="0" eaLnBrk="1" fontAlgn="base" hangingPunct="1">
                <a:spcBef>
                  <a:spcPct val="20000"/>
                </a:spcBef>
                <a:spcAft>
                  <a:spcPct val="0"/>
                </a:spcAft>
                <a:buChar char="–"/>
                <a:defRPr sz="1600">
                  <a:solidFill>
                    <a:schemeClr val="tx1"/>
                  </a:solidFill>
                  <a:latin typeface="+mn-lt"/>
                  <a:ea typeface="+mn-ea"/>
                </a:defRPr>
              </a:lvl2pPr>
              <a:lvl3pPr marL="1279525" indent="-228600" algn="l" rtl="0" eaLnBrk="1" fontAlgn="base" hangingPunct="1">
                <a:spcBef>
                  <a:spcPct val="20000"/>
                </a:spcBef>
                <a:spcAft>
                  <a:spcPct val="0"/>
                </a:spcAft>
                <a:buChar char="•"/>
                <a:defRPr sz="1600">
                  <a:solidFill>
                    <a:schemeClr val="tx1"/>
                  </a:solidFill>
                  <a:latin typeface="+mn-lt"/>
                  <a:ea typeface="+mn-ea"/>
                </a:defRPr>
              </a:lvl3pPr>
              <a:lvl4pPr marL="1698625" indent="-228600" algn="l" rtl="0" eaLnBrk="1" fontAlgn="base" hangingPunct="1">
                <a:spcBef>
                  <a:spcPct val="20000"/>
                </a:spcBef>
                <a:spcAft>
                  <a:spcPct val="0"/>
                </a:spcAft>
                <a:buChar char="–"/>
                <a:defRPr sz="1600">
                  <a:solidFill>
                    <a:schemeClr val="tx1"/>
                  </a:solidFill>
                  <a:latin typeface="+mn-lt"/>
                  <a:ea typeface="+mn-ea"/>
                </a:defRPr>
              </a:lvl4pPr>
              <a:lvl5pPr marL="2117725" indent="-228600" algn="l" rtl="0" eaLnBrk="1" fontAlgn="base" hangingPunct="1">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Clr>
                  <a:schemeClr val="accent5"/>
                </a:buClr>
                <a:buNone/>
              </a:pPr>
              <a:r>
                <a:rPr lang="en-GB" sz="2400" kern="0" dirty="0" smtClean="0">
                  <a:solidFill>
                    <a:schemeClr val="bg1"/>
                  </a:solidFill>
                </a:rPr>
                <a:t>WRF simulations</a:t>
              </a:r>
              <a:endParaRPr lang="en-GB" sz="2400" b="1" kern="0" dirty="0" smtClean="0">
                <a:solidFill>
                  <a:schemeClr val="bg1"/>
                </a:solidFill>
              </a:endParaRPr>
            </a:p>
            <a:p>
              <a:pPr>
                <a:buClr>
                  <a:schemeClr val="accent3">
                    <a:lumMod val="75000"/>
                  </a:schemeClr>
                </a:buClr>
              </a:pPr>
              <a:endParaRPr lang="en-US" sz="900" kern="0" dirty="0" smtClean="0"/>
            </a:p>
            <a:p>
              <a:pPr marL="0" indent="0">
                <a:buClr>
                  <a:schemeClr val="accent3">
                    <a:lumMod val="75000"/>
                  </a:schemeClr>
                </a:buClr>
                <a:buNone/>
              </a:pPr>
              <a:endParaRPr lang="en-GB" sz="1800" kern="0" dirty="0" smtClean="0"/>
            </a:p>
            <a:p>
              <a:pPr>
                <a:buClr>
                  <a:schemeClr val="accent3">
                    <a:lumMod val="75000"/>
                  </a:schemeClr>
                </a:buClr>
              </a:pPr>
              <a:endParaRPr lang="en-GB" sz="1800" b="1" kern="0" dirty="0" smtClean="0">
                <a:solidFill>
                  <a:schemeClr val="accent4">
                    <a:lumMod val="75000"/>
                  </a:schemeClr>
                </a:solidFill>
              </a:endParaRPr>
            </a:p>
            <a:p>
              <a:pPr marL="0" indent="0">
                <a:buClr>
                  <a:schemeClr val="accent3">
                    <a:lumMod val="75000"/>
                  </a:schemeClr>
                </a:buClr>
                <a:buNone/>
              </a:pPr>
              <a:r>
                <a:rPr lang="en-US" kern="0" dirty="0" smtClean="0"/>
                <a:t>        </a:t>
              </a:r>
            </a:p>
            <a:p>
              <a:endParaRPr lang="en-US" kern="0" dirty="0" smtClean="0"/>
            </a:p>
            <a:p>
              <a:endParaRPr lang="en-US" kern="0" dirty="0"/>
            </a:p>
          </p:txBody>
        </p:sp>
        <p:pic>
          <p:nvPicPr>
            <p:cNvPr id="33" name="Picture 2" descr="http://www2.mmm.ucar.edu/wrf/users/images/wrf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3932" y="2330392"/>
              <a:ext cx="726600" cy="7266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8481172" y="2370526"/>
              <a:ext cx="2183904" cy="646331"/>
            </a:xfrm>
            <a:prstGeom prst="rect">
              <a:avLst/>
            </a:prstGeom>
          </p:spPr>
          <p:txBody>
            <a:bodyPr wrap="square">
              <a:spAutoFit/>
            </a:bodyPr>
            <a:lstStyle/>
            <a:p>
              <a:pPr>
                <a:buClr>
                  <a:schemeClr val="accent3">
                    <a:lumMod val="75000"/>
                  </a:schemeClr>
                </a:buClr>
              </a:pPr>
              <a:r>
                <a:rPr lang="en-GB" b="1" kern="0" dirty="0">
                  <a:solidFill>
                    <a:schemeClr val="accent4">
                      <a:lumMod val="75000"/>
                    </a:schemeClr>
                  </a:solidFill>
                </a:rPr>
                <a:t> </a:t>
              </a:r>
              <a:r>
                <a:rPr lang="en-GB" kern="0" dirty="0"/>
                <a:t>Hourly output</a:t>
              </a:r>
            </a:p>
            <a:p>
              <a:pPr>
                <a:buClr>
                  <a:schemeClr val="accent3">
                    <a:lumMod val="75000"/>
                  </a:schemeClr>
                </a:buClr>
              </a:pPr>
              <a:r>
                <a:rPr lang="en-GB" kern="0" dirty="0"/>
                <a:t> YSU PBL scheme</a:t>
              </a:r>
            </a:p>
          </p:txBody>
        </p:sp>
      </p:grpSp>
      <p:grpSp>
        <p:nvGrpSpPr>
          <p:cNvPr id="37" name="Group 36"/>
          <p:cNvGrpSpPr/>
          <p:nvPr/>
        </p:nvGrpSpPr>
        <p:grpSpPr>
          <a:xfrm>
            <a:off x="6872888" y="355743"/>
            <a:ext cx="4839735" cy="2281169"/>
            <a:chOff x="3408116" y="2396618"/>
            <a:chExt cx="4839735" cy="2281169"/>
          </a:xfrm>
        </p:grpSpPr>
        <p:grpSp>
          <p:nvGrpSpPr>
            <p:cNvPr id="38" name="Group 37"/>
            <p:cNvGrpSpPr/>
            <p:nvPr/>
          </p:nvGrpSpPr>
          <p:grpSpPr>
            <a:xfrm>
              <a:off x="3408116" y="2396618"/>
              <a:ext cx="4839735" cy="2281169"/>
              <a:chOff x="1052564" y="3094370"/>
              <a:chExt cx="3183543" cy="1980427"/>
            </a:xfrm>
          </p:grpSpPr>
          <p:sp>
            <p:nvSpPr>
              <p:cNvPr id="44" name="Round Same Side Corner Rectangle 43"/>
              <p:cNvSpPr/>
              <p:nvPr/>
            </p:nvSpPr>
            <p:spPr>
              <a:xfrm rot="10800000" flipH="1">
                <a:off x="1052567" y="3573536"/>
                <a:ext cx="3183540" cy="1501261"/>
              </a:xfrm>
              <a:prstGeom prst="round2SameRect">
                <a:avLst>
                  <a:gd name="adj1" fmla="val 10000"/>
                  <a:gd name="adj2" fmla="val 0"/>
                </a:avLst>
              </a:prstGeom>
              <a:ln w="38100">
                <a:solidFill>
                  <a:schemeClr val="accent4">
                    <a:lumMod val="75000"/>
                  </a:schemeClr>
                </a:solidFill>
              </a:ln>
            </p:spPr>
            <p:style>
              <a:lnRef idx="2">
                <a:schemeClr val="accent4"/>
              </a:lnRef>
              <a:fillRef idx="1">
                <a:schemeClr val="lt1"/>
              </a:fillRef>
              <a:effectRef idx="0">
                <a:schemeClr val="accent4"/>
              </a:effectRef>
              <a:fontRef idx="minor">
                <a:schemeClr val="dk1"/>
              </a:fontRef>
            </p:style>
          </p:sp>
          <p:sp>
            <p:nvSpPr>
              <p:cNvPr id="45" name="Round Same Side Corner Rectangle 44"/>
              <p:cNvSpPr/>
              <p:nvPr/>
            </p:nvSpPr>
            <p:spPr>
              <a:xfrm flipH="1">
                <a:off x="1052564" y="3094370"/>
                <a:ext cx="3183542" cy="479169"/>
              </a:xfrm>
              <a:prstGeom prst="round2SameRect">
                <a:avLst>
                  <a:gd name="adj1" fmla="val 40000"/>
                  <a:gd name="adj2" fmla="val 0"/>
                </a:avLst>
              </a:prstGeom>
              <a:ln w="38100">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sp>
        </p:grpSp>
        <p:sp>
          <p:nvSpPr>
            <p:cNvPr id="39" name="Rectangle 38"/>
            <p:cNvSpPr/>
            <p:nvPr/>
          </p:nvSpPr>
          <p:spPr>
            <a:xfrm>
              <a:off x="4943872" y="2431341"/>
              <a:ext cx="2448272" cy="461665"/>
            </a:xfrm>
            <a:prstGeom prst="rect">
              <a:avLst/>
            </a:prstGeom>
          </p:spPr>
          <p:txBody>
            <a:bodyPr wrap="square">
              <a:spAutoFit/>
            </a:bodyPr>
            <a:lstStyle/>
            <a:p>
              <a:pPr>
                <a:buClr>
                  <a:schemeClr val="accent5"/>
                </a:buClr>
              </a:pPr>
              <a:r>
                <a:rPr lang="en-US" sz="2400" kern="0" dirty="0" smtClean="0">
                  <a:solidFill>
                    <a:schemeClr val="bg1"/>
                  </a:solidFill>
                </a:rPr>
                <a:t>Measurements</a:t>
              </a:r>
            </a:p>
          </p:txBody>
        </p:sp>
        <p:sp>
          <p:nvSpPr>
            <p:cNvPr id="41" name="TextBox 40"/>
            <p:cNvSpPr txBox="1"/>
            <p:nvPr/>
          </p:nvSpPr>
          <p:spPr>
            <a:xfrm>
              <a:off x="3437215" y="4217688"/>
              <a:ext cx="2182136" cy="400110"/>
            </a:xfrm>
            <a:prstGeom prst="rect">
              <a:avLst/>
            </a:prstGeom>
            <a:noFill/>
          </p:spPr>
          <p:txBody>
            <a:bodyPr wrap="none" rtlCol="0">
              <a:spAutoFit/>
            </a:bodyPr>
            <a:lstStyle/>
            <a:p>
              <a:r>
                <a:rPr lang="en-US" sz="2000" dirty="0" smtClean="0"/>
                <a:t>+ </a:t>
              </a:r>
              <a:r>
                <a:rPr lang="en-US" sz="2000" dirty="0" err="1" smtClean="0"/>
                <a:t>WAsP</a:t>
              </a:r>
              <a:r>
                <a:rPr lang="en-US" sz="2000" dirty="0" smtClean="0"/>
                <a:t> project</a:t>
              </a:r>
              <a:endParaRPr lang="en-US" sz="2000" dirty="0"/>
            </a:p>
          </p:txBody>
        </p:sp>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l="30313" r="30313"/>
            <a:stretch/>
          </p:blipFill>
          <p:spPr>
            <a:xfrm>
              <a:off x="7383756" y="3056969"/>
              <a:ext cx="775310" cy="1476802"/>
            </a:xfrm>
            <a:prstGeom prst="rect">
              <a:avLst/>
            </a:prstGeom>
          </p:spPr>
        </p:pic>
        <p:sp>
          <p:nvSpPr>
            <p:cNvPr id="43" name="Rectangle 42"/>
            <p:cNvSpPr/>
            <p:nvPr/>
          </p:nvSpPr>
          <p:spPr>
            <a:xfrm>
              <a:off x="3408119" y="3199513"/>
              <a:ext cx="3966389" cy="923330"/>
            </a:xfrm>
            <a:prstGeom prst="rect">
              <a:avLst/>
            </a:prstGeom>
          </p:spPr>
          <p:txBody>
            <a:bodyPr wrap="square">
              <a:spAutoFit/>
            </a:bodyPr>
            <a:lstStyle/>
            <a:p>
              <a:pPr>
                <a:buClr>
                  <a:schemeClr val="accent5"/>
                </a:buClr>
              </a:pPr>
              <a:r>
                <a:rPr lang="en-GB" b="1" kern="0" dirty="0">
                  <a:solidFill>
                    <a:schemeClr val="accent5"/>
                  </a:solidFill>
                </a:rPr>
                <a:t>&gt; 60 m + min 1 year</a:t>
              </a:r>
            </a:p>
            <a:p>
              <a:pPr>
                <a:buClr>
                  <a:schemeClr val="accent3">
                    <a:lumMod val="75000"/>
                  </a:schemeClr>
                </a:buClr>
              </a:pPr>
              <a:r>
                <a:rPr lang="en-GB" b="1" kern="0" dirty="0">
                  <a:solidFill>
                    <a:schemeClr val="accent4">
                      <a:lumMod val="75000"/>
                    </a:schemeClr>
                  </a:solidFill>
                </a:rPr>
                <a:t>      </a:t>
              </a:r>
              <a:r>
                <a:rPr lang="en-GB" kern="0" dirty="0"/>
                <a:t>31 masts in France and Belgium</a:t>
              </a:r>
              <a:endParaRPr lang="en-GB" b="1" kern="0" dirty="0">
                <a:solidFill>
                  <a:schemeClr val="accent4">
                    <a:lumMod val="75000"/>
                  </a:schemeClr>
                </a:solidFill>
              </a:endParaRPr>
            </a:p>
            <a:p>
              <a:pPr>
                <a:buClr>
                  <a:schemeClr val="accent3">
                    <a:lumMod val="75000"/>
                  </a:schemeClr>
                </a:buClr>
              </a:pPr>
              <a:r>
                <a:rPr lang="en-GB" b="1" kern="0" dirty="0">
                  <a:solidFill>
                    <a:schemeClr val="accent4">
                      <a:lumMod val="75000"/>
                    </a:schemeClr>
                  </a:solidFill>
                </a:rPr>
                <a:t>      </a:t>
              </a:r>
              <a:r>
                <a:rPr lang="en-GB" kern="0" dirty="0"/>
                <a:t>5 masts in Thailand</a:t>
              </a:r>
            </a:p>
          </p:txBody>
        </p:sp>
      </p:grpSp>
      <p:sp>
        <p:nvSpPr>
          <p:cNvPr id="3" name="TextBox 2"/>
          <p:cNvSpPr txBox="1"/>
          <p:nvPr/>
        </p:nvSpPr>
        <p:spPr>
          <a:xfrm>
            <a:off x="4707846" y="1583085"/>
            <a:ext cx="1395207" cy="369332"/>
          </a:xfrm>
          <a:prstGeom prst="rect">
            <a:avLst/>
          </a:prstGeom>
          <a:noFill/>
        </p:spPr>
        <p:txBody>
          <a:bodyPr wrap="square" rtlCol="0">
            <a:spAutoFit/>
          </a:bodyPr>
          <a:lstStyle/>
          <a:p>
            <a:r>
              <a:rPr lang="en-US" dirty="0" smtClean="0"/>
              <a:t>1 or 2 years</a:t>
            </a:r>
            <a:endParaRPr lang="en-US" dirty="0"/>
          </a:p>
        </p:txBody>
      </p:sp>
      <p:cxnSp>
        <p:nvCxnSpPr>
          <p:cNvPr id="6" name="Straight Arrow Connector 5"/>
          <p:cNvCxnSpPr/>
          <p:nvPr/>
        </p:nvCxnSpPr>
        <p:spPr>
          <a:xfrm>
            <a:off x="5336954" y="1935167"/>
            <a:ext cx="0" cy="252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4530850" y="2132855"/>
            <a:ext cx="1940888" cy="646331"/>
          </a:xfrm>
          <a:prstGeom prst="rect">
            <a:avLst/>
          </a:prstGeom>
          <a:noFill/>
        </p:spPr>
        <p:txBody>
          <a:bodyPr wrap="square" rtlCol="0">
            <a:spAutoFit/>
          </a:bodyPr>
          <a:lstStyle/>
          <a:p>
            <a:r>
              <a:rPr lang="en-US" dirty="0" smtClean="0"/>
              <a:t>Large bin width for </a:t>
            </a:r>
            <a:r>
              <a:rPr lang="en-GB" dirty="0" smtClean="0"/>
              <a:t>generalisation</a:t>
            </a:r>
            <a:endParaRPr lang="en-GB" dirty="0"/>
          </a:p>
        </p:txBody>
      </p:sp>
    </p:spTree>
    <p:extLst>
      <p:ext uri="{BB962C8B-B14F-4D97-AF65-F5344CB8AC3E}">
        <p14:creationId xmlns:p14="http://schemas.microsoft.com/office/powerpoint/2010/main" val="105967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57" y="58833"/>
            <a:ext cx="11521307" cy="450050"/>
          </a:xfrm>
        </p:spPr>
        <p:txBody>
          <a:bodyPr/>
          <a:lstStyle/>
          <a:p>
            <a:r>
              <a:rPr lang="en-US" dirty="0" smtClean="0"/>
              <a:t>Validation</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6</a:t>
            </a:fld>
            <a:endParaRPr lang="en-GB"/>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pic>
        <p:nvPicPr>
          <p:cNvPr id="3074" name="Picture 2" descr="http://www2.mmm.ucar.edu/wrf/users/images/wrf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110" y="1064983"/>
            <a:ext cx="1095375" cy="10953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03298" y="1350399"/>
            <a:ext cx="2304256" cy="510778"/>
          </a:xfrm>
          <a:prstGeom prst="roundRect">
            <a:avLst/>
          </a:prstGeom>
          <a:solidFill>
            <a:schemeClr val="accent3"/>
          </a:solidFill>
          <a:ln w="28575">
            <a:solidFill>
              <a:schemeClr val="accent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smtClean="0">
                <a:solidFill>
                  <a:schemeClr val="bg1"/>
                </a:solidFill>
              </a:rPr>
              <a:t>Simulated</a:t>
            </a:r>
            <a:r>
              <a:rPr lang="en-US" sz="2400" dirty="0" smtClean="0">
                <a:solidFill>
                  <a:schemeClr val="accent3"/>
                </a:solidFill>
              </a:rPr>
              <a:t> </a:t>
            </a:r>
            <a:r>
              <a:rPr lang="en-US" sz="2400" dirty="0" smtClean="0">
                <a:solidFill>
                  <a:schemeClr val="bg1"/>
                </a:solidFill>
              </a:rPr>
              <a:t>wind</a:t>
            </a:r>
            <a:endParaRPr lang="en-US" sz="2400" dirty="0">
              <a:solidFill>
                <a:schemeClr val="bg1"/>
              </a:solidFill>
            </a:endParaRPr>
          </a:p>
        </p:txBody>
      </p:sp>
      <p:sp>
        <p:nvSpPr>
          <p:cNvPr id="15" name="TextBox 14"/>
          <p:cNvSpPr txBox="1"/>
          <p:nvPr/>
        </p:nvSpPr>
        <p:spPr>
          <a:xfrm>
            <a:off x="5198775" y="5301208"/>
            <a:ext cx="2304256" cy="510778"/>
          </a:xfrm>
          <a:prstGeom prst="roundRect">
            <a:avLst/>
          </a:prstGeom>
          <a:solidFill>
            <a:schemeClr val="accent4"/>
          </a:solidFill>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smtClean="0">
                <a:solidFill>
                  <a:schemeClr val="bg1"/>
                </a:solidFill>
              </a:rPr>
              <a:t>Measurements </a:t>
            </a:r>
            <a:endParaRPr lang="en-US" sz="2400" dirty="0">
              <a:solidFill>
                <a:schemeClr val="bg1"/>
              </a:solidFill>
            </a:endParaRPr>
          </a:p>
        </p:txBody>
      </p:sp>
      <p:grpSp>
        <p:nvGrpSpPr>
          <p:cNvPr id="30" name="Group 29"/>
          <p:cNvGrpSpPr/>
          <p:nvPr/>
        </p:nvGrpSpPr>
        <p:grpSpPr>
          <a:xfrm>
            <a:off x="1814399" y="1567780"/>
            <a:ext cx="1440160" cy="3976219"/>
            <a:chOff x="2135560" y="1303200"/>
            <a:chExt cx="1440160" cy="4240800"/>
          </a:xfrm>
        </p:grpSpPr>
        <p:cxnSp>
          <p:nvCxnSpPr>
            <p:cNvPr id="13" name="Straight Arrow Connector 12"/>
            <p:cNvCxnSpPr/>
            <p:nvPr/>
          </p:nvCxnSpPr>
          <p:spPr>
            <a:xfrm>
              <a:off x="2135560" y="1340768"/>
              <a:ext cx="1440160" cy="0"/>
            </a:xfrm>
            <a:prstGeom prst="straightConnector1">
              <a:avLst/>
            </a:prstGeom>
            <a:ln w="76200">
              <a:solidFill>
                <a:srgbClr val="E24A3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135560" y="5508000"/>
              <a:ext cx="1440160" cy="0"/>
            </a:xfrm>
            <a:prstGeom prst="straightConnector1">
              <a:avLst/>
            </a:prstGeom>
            <a:ln w="76200">
              <a:solidFill>
                <a:srgbClr val="E24A3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57161" y="1303200"/>
              <a:ext cx="0" cy="4240800"/>
            </a:xfrm>
            <a:prstGeom prst="line">
              <a:avLst/>
            </a:prstGeom>
            <a:ln w="76200">
              <a:solidFill>
                <a:srgbClr val="E24A33"/>
              </a:solidFill>
            </a:ln>
          </p:spPr>
          <p:style>
            <a:lnRef idx="1">
              <a:schemeClr val="accent1"/>
            </a:lnRef>
            <a:fillRef idx="0">
              <a:schemeClr val="accent1"/>
            </a:fillRef>
            <a:effectRef idx="0">
              <a:schemeClr val="accent1"/>
            </a:effectRef>
            <a:fontRef idx="minor">
              <a:schemeClr val="tx1"/>
            </a:fontRef>
          </p:style>
        </p:cxnSp>
      </p:grpSp>
      <p:sp>
        <p:nvSpPr>
          <p:cNvPr id="45" name="Rounded Rectangle 44"/>
          <p:cNvSpPr/>
          <p:nvPr/>
        </p:nvSpPr>
        <p:spPr>
          <a:xfrm>
            <a:off x="518255" y="3044190"/>
            <a:ext cx="843956" cy="408623"/>
          </a:xfrm>
          <a:prstGeom prst="roundRect">
            <a:avLst/>
          </a:prstGeom>
          <a:solidFill>
            <a:srgbClr val="E24A33"/>
          </a:solidFill>
          <a:ln>
            <a:solidFill>
              <a:srgbClr val="E24A33"/>
            </a:solidFill>
          </a:ln>
        </p:spPr>
        <p:txBody>
          <a:bodyPr wrap="none">
            <a:spAutoFit/>
          </a:bodyPr>
          <a:lstStyle/>
          <a:p>
            <a:r>
              <a:rPr lang="en-US" b="1" dirty="0" smtClean="0">
                <a:solidFill>
                  <a:srgbClr val="FFFFFF"/>
                </a:solidFill>
                <a:latin typeface="Verdana"/>
                <a:ea typeface="ＭＳ Ｐゴシック"/>
              </a:rPr>
              <a:t>RAW</a:t>
            </a:r>
            <a:endParaRPr lang="en-US" b="1" dirty="0">
              <a:solidFill>
                <a:srgbClr val="FFFFFF"/>
              </a:solidFill>
              <a:latin typeface="Verdana"/>
              <a:ea typeface="ＭＳ Ｐゴシック"/>
            </a:endParaRPr>
          </a:p>
        </p:txBody>
      </p:sp>
      <p:sp>
        <p:nvSpPr>
          <p:cNvPr id="46" name="Rounded Rectangle 45"/>
          <p:cNvSpPr/>
          <p:nvPr/>
        </p:nvSpPr>
        <p:spPr>
          <a:xfrm>
            <a:off x="9951303" y="3044190"/>
            <a:ext cx="2049353" cy="408623"/>
          </a:xfrm>
          <a:prstGeom prst="roundRect">
            <a:avLst/>
          </a:prstGeom>
          <a:solidFill>
            <a:srgbClr val="348ABD"/>
          </a:solidFill>
          <a:ln>
            <a:solidFill>
              <a:srgbClr val="348ABD"/>
            </a:solidFill>
          </a:ln>
        </p:spPr>
        <p:txBody>
          <a:bodyPr wrap="none">
            <a:spAutoFit/>
          </a:bodyPr>
          <a:lstStyle/>
          <a:p>
            <a:r>
              <a:rPr lang="en-US" b="1" dirty="0" smtClean="0">
                <a:solidFill>
                  <a:srgbClr val="FFFFFF"/>
                </a:solidFill>
                <a:latin typeface="Verdana"/>
                <a:ea typeface="ＭＳ Ｐゴシック"/>
              </a:rPr>
              <a:t>GENERALISED</a:t>
            </a:r>
            <a:endParaRPr lang="en-US" b="1" dirty="0">
              <a:solidFill>
                <a:srgbClr val="FFFFFF"/>
              </a:solidFill>
              <a:latin typeface="Verdana"/>
              <a:ea typeface="ＭＳ Ｐゴシック"/>
            </a:endParaRPr>
          </a:p>
        </p:txBody>
      </p:sp>
      <p:grpSp>
        <p:nvGrpSpPr>
          <p:cNvPr id="3" name="Group 2"/>
          <p:cNvGrpSpPr/>
          <p:nvPr/>
        </p:nvGrpSpPr>
        <p:grpSpPr>
          <a:xfrm>
            <a:off x="6926967" y="1598482"/>
            <a:ext cx="2880320" cy="3934718"/>
            <a:chOff x="6926967" y="1274400"/>
            <a:chExt cx="2880320" cy="4258800"/>
          </a:xfrm>
        </p:grpSpPr>
        <p:grpSp>
          <p:nvGrpSpPr>
            <p:cNvPr id="52" name="Group 51"/>
            <p:cNvGrpSpPr/>
            <p:nvPr/>
          </p:nvGrpSpPr>
          <p:grpSpPr>
            <a:xfrm>
              <a:off x="6926967" y="1274400"/>
              <a:ext cx="2880320" cy="4258800"/>
              <a:chOff x="6926967" y="1274400"/>
              <a:chExt cx="2880320" cy="4258800"/>
            </a:xfrm>
          </p:grpSpPr>
          <p:grpSp>
            <p:nvGrpSpPr>
              <p:cNvPr id="31" name="Group 30"/>
              <p:cNvGrpSpPr/>
              <p:nvPr/>
            </p:nvGrpSpPr>
            <p:grpSpPr>
              <a:xfrm>
                <a:off x="6926967" y="1916832"/>
                <a:ext cx="2880320" cy="2952328"/>
                <a:chOff x="7536160" y="1916832"/>
                <a:chExt cx="2880320" cy="2952328"/>
              </a:xfrm>
            </p:grpSpPr>
            <p:grpSp>
              <p:nvGrpSpPr>
                <p:cNvPr id="16" name="Group 15"/>
                <p:cNvGrpSpPr/>
                <p:nvPr/>
              </p:nvGrpSpPr>
              <p:grpSpPr>
                <a:xfrm>
                  <a:off x="7824192" y="2179793"/>
                  <a:ext cx="2309932" cy="2448807"/>
                  <a:chOff x="6524923" y="422403"/>
                  <a:chExt cx="4825858" cy="6101160"/>
                </a:xfrm>
              </p:grpSpPr>
              <p:pic>
                <p:nvPicPr>
                  <p:cNvPr id="17" name="Picture 16"/>
                  <p:cNvPicPr>
                    <a:picLocks noChangeAspect="1"/>
                  </p:cNvPicPr>
                  <p:nvPr/>
                </p:nvPicPr>
                <p:blipFill>
                  <a:blip r:embed="rId4" cstate="print"/>
                  <a:stretch>
                    <a:fillRect/>
                  </a:stretch>
                </p:blipFill>
                <p:spPr>
                  <a:xfrm>
                    <a:off x="7655316" y="1774220"/>
                    <a:ext cx="2088000" cy="1249686"/>
                  </a:xfrm>
                  <a:prstGeom prst="rect">
                    <a:avLst/>
                  </a:prstGeom>
                </p:spPr>
              </p:pic>
              <p:pic>
                <p:nvPicPr>
                  <p:cNvPr id="18" name="Picture 17"/>
                  <p:cNvPicPr>
                    <a:picLocks noChangeAspect="1"/>
                  </p:cNvPicPr>
                  <p:nvPr/>
                </p:nvPicPr>
                <p:blipFill>
                  <a:blip r:embed="rId5" cstate="print"/>
                  <a:stretch>
                    <a:fillRect/>
                  </a:stretch>
                </p:blipFill>
                <p:spPr>
                  <a:xfrm>
                    <a:off x="7655316" y="3085073"/>
                    <a:ext cx="2088000" cy="1173542"/>
                  </a:xfrm>
                  <a:prstGeom prst="rect">
                    <a:avLst/>
                  </a:prstGeom>
                </p:spPr>
              </p:pic>
              <p:pic>
                <p:nvPicPr>
                  <p:cNvPr id="19" name="Picture 18"/>
                  <p:cNvPicPr>
                    <a:picLocks noChangeAspect="1"/>
                  </p:cNvPicPr>
                  <p:nvPr/>
                </p:nvPicPr>
                <p:blipFill rotWithShape="1">
                  <a:blip r:embed="rId6" cstate="print"/>
                  <a:srcRect r="57084" b="29427"/>
                  <a:stretch/>
                </p:blipFill>
                <p:spPr>
                  <a:xfrm>
                    <a:off x="8684564" y="4347181"/>
                    <a:ext cx="1573175" cy="904741"/>
                  </a:xfrm>
                  <a:prstGeom prst="rect">
                    <a:avLst/>
                  </a:prstGeom>
                </p:spPr>
              </p:pic>
              <p:sp>
                <p:nvSpPr>
                  <p:cNvPr id="20" name="Down Arrow 19"/>
                  <p:cNvSpPr/>
                  <p:nvPr/>
                </p:nvSpPr>
                <p:spPr bwMode="auto">
                  <a:xfrm flipV="1">
                    <a:off x="8028776" y="1486873"/>
                    <a:ext cx="327894" cy="4151467"/>
                  </a:xfrm>
                  <a:prstGeom prst="downArrow">
                    <a:avLst/>
                  </a:prstGeom>
                  <a:noFill/>
                  <a:ln w="28575">
                    <a:solidFill>
                      <a:schemeClr val="accent3"/>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21" name="TextBox 20"/>
                  <p:cNvSpPr txBox="1"/>
                  <p:nvPr/>
                </p:nvSpPr>
                <p:spPr>
                  <a:xfrm>
                    <a:off x="6524923" y="422403"/>
                    <a:ext cx="4825858" cy="1018077"/>
                  </a:xfrm>
                  <a:prstGeom prst="roundRect">
                    <a:avLst/>
                  </a:prstGeom>
                  <a:solidFill>
                    <a:srgbClr val="F2960E"/>
                  </a:solidFill>
                  <a:ln>
                    <a:solidFill>
                      <a:srgbClr val="F2960E"/>
                    </a:solidFill>
                  </a:ln>
                  <a:effectLst/>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err="1" smtClean="0">
                        <a:solidFill>
                          <a:schemeClr val="bg1"/>
                        </a:solidFill>
                      </a:rPr>
                      <a:t>Generalised</a:t>
                    </a:r>
                    <a:r>
                      <a:rPr lang="en-US" dirty="0" smtClean="0">
                        <a:solidFill>
                          <a:schemeClr val="bg1"/>
                        </a:solidFill>
                      </a:rPr>
                      <a:t> climate</a:t>
                    </a:r>
                    <a:endParaRPr lang="en-US" dirty="0">
                      <a:solidFill>
                        <a:schemeClr val="bg1"/>
                      </a:solidFill>
                    </a:endParaRPr>
                  </a:p>
                </p:txBody>
              </p:sp>
              <p:sp>
                <p:nvSpPr>
                  <p:cNvPr id="22" name="TextBox 21"/>
                  <p:cNvSpPr txBox="1"/>
                  <p:nvPr/>
                </p:nvSpPr>
                <p:spPr>
                  <a:xfrm>
                    <a:off x="8831730" y="5590326"/>
                    <a:ext cx="2519051" cy="933237"/>
                  </a:xfrm>
                  <a:prstGeom prst="roundRect">
                    <a:avLst/>
                  </a:prstGeom>
                  <a:ln w="28575">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smtClean="0"/>
                      <a:t>Local wind</a:t>
                    </a:r>
                    <a:endParaRPr lang="en-US" sz="1600" dirty="0"/>
                  </a:p>
                </p:txBody>
              </p:sp>
              <p:sp>
                <p:nvSpPr>
                  <p:cNvPr id="23" name="TextBox 22"/>
                  <p:cNvSpPr txBox="1"/>
                  <p:nvPr/>
                </p:nvSpPr>
                <p:spPr>
                  <a:xfrm>
                    <a:off x="7113093" y="5590326"/>
                    <a:ext cx="1426129" cy="933237"/>
                  </a:xfrm>
                  <a:prstGeom prst="roundRect">
                    <a:avLst/>
                  </a:prstGeom>
                  <a:solidFill>
                    <a:schemeClr val="accent3"/>
                  </a:solidFill>
                  <a:ln w="28575">
                    <a:solidFill>
                      <a:schemeClr val="accent3"/>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600" dirty="0" smtClean="0">
                        <a:solidFill>
                          <a:schemeClr val="accent3"/>
                        </a:solidFill>
                      </a:rPr>
                      <a:t>WRF</a:t>
                    </a:r>
                    <a:endParaRPr lang="en-US" sz="1600" dirty="0">
                      <a:solidFill>
                        <a:schemeClr val="accent3"/>
                      </a:solidFill>
                    </a:endParaRPr>
                  </a:p>
                </p:txBody>
              </p:sp>
              <p:sp>
                <p:nvSpPr>
                  <p:cNvPr id="24" name="Down Arrow 23"/>
                  <p:cNvSpPr/>
                  <p:nvPr/>
                </p:nvSpPr>
                <p:spPr bwMode="auto">
                  <a:xfrm>
                    <a:off x="9228510" y="1486873"/>
                    <a:ext cx="327894" cy="4151467"/>
                  </a:xfrm>
                  <a:prstGeom prst="downArrow">
                    <a:avLst/>
                  </a:prstGeom>
                  <a:noFill/>
                  <a:ln w="28575">
                    <a:solidFill>
                      <a:schemeClr val="accent6">
                        <a:lumMod val="75000"/>
                      </a:schemeClr>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ＭＳ Ｐゴシック" pitchFamily="-80" charset="-128"/>
                    </a:endParaRPr>
                  </a:p>
                </p:txBody>
              </p:sp>
            </p:grpSp>
            <p:sp>
              <p:nvSpPr>
                <p:cNvPr id="6" name="Rounded Rectangle 5"/>
                <p:cNvSpPr/>
                <p:nvPr/>
              </p:nvSpPr>
              <p:spPr>
                <a:xfrm>
                  <a:off x="7536160" y="1916832"/>
                  <a:ext cx="2880320" cy="2952328"/>
                </a:xfrm>
                <a:prstGeom prst="roundRect">
                  <a:avLst/>
                </a:prstGeom>
                <a:noFill/>
                <a:ln w="38100">
                  <a:solidFill>
                    <a:srgbClr val="F296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p:cNvCxnSpPr/>
              <p:nvPr/>
            </p:nvCxnSpPr>
            <p:spPr>
              <a:xfrm flipH="1">
                <a:off x="7835490" y="1289616"/>
                <a:ext cx="1440160" cy="0"/>
              </a:xfrm>
              <a:prstGeom prst="straightConnector1">
                <a:avLst/>
              </a:prstGeom>
              <a:ln w="76200">
                <a:solidFill>
                  <a:srgbClr val="348ABD"/>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835490" y="5508000"/>
                <a:ext cx="1440160" cy="0"/>
              </a:xfrm>
              <a:prstGeom prst="straightConnector1">
                <a:avLst/>
              </a:prstGeom>
              <a:ln w="76200">
                <a:solidFill>
                  <a:srgbClr val="348ABD"/>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37600" y="1274400"/>
                <a:ext cx="0" cy="627216"/>
              </a:xfrm>
              <a:prstGeom prst="line">
                <a:avLst/>
              </a:prstGeom>
              <a:ln w="76200">
                <a:solidFill>
                  <a:srgbClr val="348AB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7600" y="4885200"/>
                <a:ext cx="0" cy="648000"/>
              </a:xfrm>
              <a:prstGeom prst="line">
                <a:avLst/>
              </a:prstGeom>
              <a:ln w="76200">
                <a:solidFill>
                  <a:srgbClr val="348ABD"/>
                </a:solidFill>
              </a:ln>
            </p:spPr>
            <p:style>
              <a:lnRef idx="1">
                <a:schemeClr val="accent1"/>
              </a:lnRef>
              <a:fillRef idx="0">
                <a:schemeClr val="accent1"/>
              </a:fillRef>
              <a:effectRef idx="0">
                <a:schemeClr val="accent1"/>
              </a:effectRef>
              <a:fontRef idx="minor">
                <a:schemeClr val="tx1"/>
              </a:fontRef>
            </p:style>
          </p:cxnSp>
        </p:grpSp>
        <p:pic>
          <p:nvPicPr>
            <p:cNvPr id="59" name="Picture 8" descr="Afbeeldingsresultaa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006"/>
            <a:stretch/>
          </p:blipFill>
          <p:spPr bwMode="auto">
            <a:xfrm>
              <a:off x="7551535" y="4312657"/>
              <a:ext cx="567910" cy="24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30313" r="30313"/>
          <a:stretch/>
        </p:blipFill>
        <p:spPr>
          <a:xfrm>
            <a:off x="3716730" y="4368735"/>
            <a:ext cx="1094400" cy="2084601"/>
          </a:xfrm>
          <a:prstGeom prst="rect">
            <a:avLst/>
          </a:prstGeom>
        </p:spPr>
      </p:pic>
      <p:sp>
        <p:nvSpPr>
          <p:cNvPr id="33" name="TextBox 32"/>
          <p:cNvSpPr txBox="1"/>
          <p:nvPr/>
        </p:nvSpPr>
        <p:spPr>
          <a:xfrm>
            <a:off x="911424" y="595415"/>
            <a:ext cx="6306535" cy="430887"/>
          </a:xfrm>
          <a:prstGeom prst="rect">
            <a:avLst/>
          </a:prstGeom>
          <a:noFill/>
        </p:spPr>
        <p:txBody>
          <a:bodyPr wrap="none" rtlCol="0">
            <a:spAutoFit/>
          </a:bodyPr>
          <a:lstStyle/>
          <a:p>
            <a:r>
              <a:rPr lang="en-US" sz="2200" dirty="0" smtClean="0">
                <a:solidFill>
                  <a:srgbClr val="19B432">
                    <a:lumMod val="75000"/>
                  </a:srgbClr>
                </a:solidFill>
              </a:rPr>
              <a:t>Comparing WRF simulations with measurements</a:t>
            </a:r>
            <a:endParaRPr lang="en-US" sz="2200" dirty="0">
              <a:solidFill>
                <a:srgbClr val="19B432">
                  <a:lumMod val="75000"/>
                </a:srgbClr>
              </a:solidFill>
            </a:endParaRPr>
          </a:p>
        </p:txBody>
      </p:sp>
    </p:spTree>
    <p:extLst>
      <p:ext uri="{BB962C8B-B14F-4D97-AF65-F5344CB8AC3E}">
        <p14:creationId xmlns:p14="http://schemas.microsoft.com/office/powerpoint/2010/main" val="133606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57" y="58833"/>
            <a:ext cx="11521307" cy="450050"/>
          </a:xfrm>
        </p:spPr>
        <p:txBody>
          <a:bodyPr/>
          <a:lstStyle/>
          <a:p>
            <a:r>
              <a:rPr lang="en-US" dirty="0" smtClean="0"/>
              <a:t>Validation</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7</a:t>
            </a:fld>
            <a:endParaRPr lang="en-GB"/>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sp>
        <p:nvSpPr>
          <p:cNvPr id="19" name="TextBox 18"/>
          <p:cNvSpPr txBox="1"/>
          <p:nvPr/>
        </p:nvSpPr>
        <p:spPr>
          <a:xfrm>
            <a:off x="911424" y="595415"/>
            <a:ext cx="2329356" cy="430887"/>
          </a:xfrm>
          <a:prstGeom prst="rect">
            <a:avLst/>
          </a:prstGeom>
          <a:noFill/>
        </p:spPr>
        <p:txBody>
          <a:bodyPr wrap="none" rtlCol="0">
            <a:spAutoFit/>
          </a:bodyPr>
          <a:lstStyle/>
          <a:p>
            <a:r>
              <a:rPr lang="en-US" sz="2200" dirty="0" smtClean="0">
                <a:solidFill>
                  <a:srgbClr val="19B432">
                    <a:lumMod val="75000"/>
                  </a:srgbClr>
                </a:solidFill>
              </a:rPr>
              <a:t>Validation criteria</a:t>
            </a:r>
            <a:endParaRPr lang="en-US" sz="2200" dirty="0">
              <a:solidFill>
                <a:srgbClr val="19B432">
                  <a:lumMod val="75000"/>
                </a:srgbClr>
              </a:solidFill>
            </a:endParaRPr>
          </a:p>
        </p:txBody>
      </p:sp>
      <p:sp>
        <p:nvSpPr>
          <p:cNvPr id="20" name="Rounded Rectangle 19"/>
          <p:cNvSpPr/>
          <p:nvPr/>
        </p:nvSpPr>
        <p:spPr bwMode="auto">
          <a:xfrm>
            <a:off x="4583832" y="1351985"/>
            <a:ext cx="3983567" cy="3403600"/>
          </a:xfrm>
          <a:prstGeom prst="round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21" name="Content Placeholder 4"/>
          <p:cNvSpPr txBox="1">
            <a:spLocks/>
          </p:cNvSpPr>
          <p:nvPr/>
        </p:nvSpPr>
        <p:spPr>
          <a:xfrm>
            <a:off x="301526" y="1638080"/>
            <a:ext cx="4135449" cy="1080343"/>
          </a:xfrm>
          <a:prstGeom prst="rect">
            <a:avLst/>
          </a:prstGeom>
        </p:spPr>
        <p:txBody>
          <a:bodyPr>
            <a:normAutofit/>
          </a:bodyPr>
          <a:lstStyle>
            <a:lvl1pPr marL="188913" indent="-188913" algn="l" rtl="0" eaLnBrk="1" fontAlgn="base" hangingPunct="1">
              <a:spcBef>
                <a:spcPct val="20000"/>
              </a:spcBef>
              <a:spcAft>
                <a:spcPct val="0"/>
              </a:spcAft>
              <a:buChar char="•"/>
              <a:defRPr sz="1600">
                <a:solidFill>
                  <a:schemeClr val="tx1"/>
                </a:solidFill>
                <a:latin typeface="+mn-lt"/>
                <a:ea typeface="+mn-ea"/>
                <a:cs typeface="+mn-cs"/>
              </a:defRPr>
            </a:lvl1pPr>
            <a:lvl2pPr marL="574675" indent="-195263" algn="l" rtl="0" eaLnBrk="1" fontAlgn="base" hangingPunct="1">
              <a:spcBef>
                <a:spcPct val="20000"/>
              </a:spcBef>
              <a:spcAft>
                <a:spcPct val="0"/>
              </a:spcAft>
              <a:buChar char="–"/>
              <a:defRPr sz="1600">
                <a:solidFill>
                  <a:schemeClr val="tx1"/>
                </a:solidFill>
                <a:latin typeface="+mn-lt"/>
                <a:ea typeface="+mn-ea"/>
              </a:defRPr>
            </a:lvl2pPr>
            <a:lvl3pPr marL="1279525" indent="-228600" algn="l" rtl="0" eaLnBrk="1" fontAlgn="base" hangingPunct="1">
              <a:spcBef>
                <a:spcPct val="20000"/>
              </a:spcBef>
              <a:spcAft>
                <a:spcPct val="0"/>
              </a:spcAft>
              <a:buChar char="•"/>
              <a:defRPr sz="1600">
                <a:solidFill>
                  <a:schemeClr val="tx1"/>
                </a:solidFill>
                <a:latin typeface="+mn-lt"/>
                <a:ea typeface="+mn-ea"/>
              </a:defRPr>
            </a:lvl3pPr>
            <a:lvl4pPr marL="1698625" indent="-228600" algn="l" rtl="0" eaLnBrk="1" fontAlgn="base" hangingPunct="1">
              <a:spcBef>
                <a:spcPct val="20000"/>
              </a:spcBef>
              <a:spcAft>
                <a:spcPct val="0"/>
              </a:spcAft>
              <a:buChar char="–"/>
              <a:defRPr sz="1600">
                <a:solidFill>
                  <a:schemeClr val="tx1"/>
                </a:solidFill>
                <a:latin typeface="+mn-lt"/>
                <a:ea typeface="+mn-ea"/>
              </a:defRPr>
            </a:lvl4pPr>
            <a:lvl5pPr marL="2117725" indent="-228600" algn="l" rtl="0" eaLnBrk="1" fontAlgn="base" hangingPunct="1">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Clr>
                <a:schemeClr val="accent3">
                  <a:lumMod val="75000"/>
                </a:schemeClr>
              </a:buClr>
              <a:buNone/>
            </a:pPr>
            <a:r>
              <a:rPr lang="en-GB" sz="2000" kern="0" dirty="0" smtClean="0"/>
              <a:t>At each mast:</a:t>
            </a:r>
          </a:p>
          <a:p>
            <a:pPr marL="0" indent="0">
              <a:buClr>
                <a:schemeClr val="accent3">
                  <a:lumMod val="75000"/>
                </a:schemeClr>
              </a:buClr>
              <a:buNone/>
            </a:pPr>
            <a:r>
              <a:rPr lang="en-GB" sz="2000" kern="0" dirty="0" smtClean="0"/>
              <a:t>Calculate mean wind speed error</a:t>
            </a:r>
            <a:endParaRPr lang="en-US" sz="2000" kern="0" dirty="0"/>
          </a:p>
        </p:txBody>
      </p:sp>
      <mc:AlternateContent xmlns:mc="http://schemas.openxmlformats.org/markup-compatibility/2006" xmlns:a14="http://schemas.microsoft.com/office/drawing/2010/main">
        <mc:Choice Requires="a14">
          <p:sp>
            <p:nvSpPr>
              <p:cNvPr id="22" name="TextBox 21"/>
              <p:cNvSpPr txBox="1"/>
              <p:nvPr/>
            </p:nvSpPr>
            <p:spPr>
              <a:xfrm>
                <a:off x="695400" y="2780928"/>
                <a:ext cx="2189830" cy="6857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𝜖</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𝑊𝑅𝐹</m:t>
                                  </m:r>
                                </m:sub>
                              </m:sSub>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𝑜𝑏𝑠</m:t>
                                  </m:r>
                                </m:sub>
                              </m:sSub>
                            </m:e>
                            <m:sub>
                              <m:r>
                                <a:rPr lang="en-US" sz="2000" i="1">
                                  <a:latin typeface="Cambria Math" panose="02040503050406030204" pitchFamily="18" charset="0"/>
                                </a:rPr>
                                <m:t>𝑖</m:t>
                              </m:r>
                            </m:sub>
                          </m:sSub>
                        </m:num>
                        <m:den>
                          <m:sSub>
                            <m:sSubPr>
                              <m:ctrlPr>
                                <a:rPr lang="en-US" sz="2000" b="0" i="1" smtClean="0">
                                  <a:latin typeface="Cambria Math" panose="02040503050406030204" pitchFamily="18" charset="0"/>
                                </a:rPr>
                              </m:ctrlPr>
                            </m:sSub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𝑜𝑏𝑠</m:t>
                                  </m:r>
                                </m:sub>
                              </m:sSub>
                            </m:e>
                            <m:sub>
                              <m:r>
                                <a:rPr lang="en-US" sz="2000" b="0" i="1" smtClean="0">
                                  <a:latin typeface="Cambria Math" panose="02040503050406030204" pitchFamily="18" charset="0"/>
                                </a:rPr>
                                <m:t>𝑖</m:t>
                              </m:r>
                            </m:sub>
                          </m:sSub>
                        </m:den>
                      </m:f>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95400" y="2780928"/>
                <a:ext cx="2189830" cy="685765"/>
              </a:xfrm>
              <a:prstGeom prst="rect">
                <a:avLst/>
              </a:prstGeom>
              <a:blipFill rotWithShape="0">
                <a:blip r:embed="rId3"/>
                <a:stretch>
                  <a:fillRect/>
                </a:stretch>
              </a:blipFill>
            </p:spPr>
            <p:txBody>
              <a:bodyPr/>
              <a:lstStyle/>
              <a:p>
                <a:r>
                  <a:rPr lang="en-US">
                    <a:noFill/>
                  </a:rPr>
                  <a:t> </a:t>
                </a:r>
              </a:p>
            </p:txBody>
          </p:sp>
        </mc:Fallback>
      </mc:AlternateContent>
      <p:graphicFrame>
        <p:nvGraphicFramePr>
          <p:cNvPr id="23" name="Object 2"/>
          <p:cNvGraphicFramePr>
            <a:graphicFrameLocks noChangeAspect="1"/>
          </p:cNvGraphicFramePr>
          <p:nvPr>
            <p:extLst>
              <p:ext uri="{D42A27DB-BD31-4B8C-83A1-F6EECF244321}">
                <p14:modId xmlns:p14="http://schemas.microsoft.com/office/powerpoint/2010/main" val="2554277718"/>
              </p:ext>
            </p:extLst>
          </p:nvPr>
        </p:nvGraphicFramePr>
        <p:xfrm>
          <a:off x="5356416" y="1542832"/>
          <a:ext cx="2438400" cy="909637"/>
        </p:xfrm>
        <a:graphic>
          <a:graphicData uri="http://schemas.openxmlformats.org/presentationml/2006/ole">
            <mc:AlternateContent xmlns:mc="http://schemas.openxmlformats.org/markup-compatibility/2006">
              <mc:Choice xmlns:v="urn:schemas-microsoft-com:vml" Requires="v">
                <p:oleObj spid="_x0000_s4329" name="Equation" r:id="rId4" imgW="1155600" imgH="431640" progId="Equation.3">
                  <p:embed/>
                </p:oleObj>
              </mc:Choice>
              <mc:Fallback>
                <p:oleObj name="Equation" r:id="rId4" imgW="1155600" imgH="431640" progId="Equation.3">
                  <p:embed/>
                  <p:pic>
                    <p:nvPicPr>
                      <p:cNvPr id="0" name=""/>
                      <p:cNvPicPr>
                        <a:picLocks noChangeAspect="1" noChangeArrowheads="1"/>
                      </p:cNvPicPr>
                      <p:nvPr/>
                    </p:nvPicPr>
                    <p:blipFill>
                      <a:blip r:embed="rId5"/>
                      <a:srcRect/>
                      <a:stretch>
                        <a:fillRect/>
                      </a:stretch>
                    </p:blipFill>
                    <p:spPr bwMode="auto">
                      <a:xfrm>
                        <a:off x="5356416" y="1542832"/>
                        <a:ext cx="2438400" cy="909637"/>
                      </a:xfrm>
                      <a:prstGeom prst="rect">
                        <a:avLst/>
                      </a:prstGeom>
                      <a:noFill/>
                      <a:extLst/>
                    </p:spPr>
                  </p:pic>
                </p:oleObj>
              </mc:Fallback>
            </mc:AlternateContent>
          </a:graphicData>
        </a:graphic>
      </p:graphicFrame>
      <p:graphicFrame>
        <p:nvGraphicFramePr>
          <p:cNvPr id="24" name="Object 2"/>
          <p:cNvGraphicFramePr>
            <a:graphicFrameLocks noChangeAspect="1"/>
          </p:cNvGraphicFramePr>
          <p:nvPr>
            <p:extLst>
              <p:ext uri="{D42A27DB-BD31-4B8C-83A1-F6EECF244321}">
                <p14:modId xmlns:p14="http://schemas.microsoft.com/office/powerpoint/2010/main" val="3818625279"/>
              </p:ext>
            </p:extLst>
          </p:nvPr>
        </p:nvGraphicFramePr>
        <p:xfrm>
          <a:off x="5356416" y="2636912"/>
          <a:ext cx="1876425" cy="909637"/>
        </p:xfrm>
        <a:graphic>
          <a:graphicData uri="http://schemas.openxmlformats.org/presentationml/2006/ole">
            <mc:AlternateContent xmlns:mc="http://schemas.openxmlformats.org/markup-compatibility/2006">
              <mc:Choice xmlns:v="urn:schemas-microsoft-com:vml" Requires="v">
                <p:oleObj spid="_x0000_s4330" name="Equation" r:id="rId6" imgW="888840" imgH="431640" progId="Equation.3">
                  <p:embed/>
                </p:oleObj>
              </mc:Choice>
              <mc:Fallback>
                <p:oleObj name="Equation" r:id="rId6" imgW="888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416" y="2636912"/>
                        <a:ext cx="1876425"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
          <p:cNvGraphicFramePr>
            <a:graphicFrameLocks noChangeAspect="1"/>
          </p:cNvGraphicFramePr>
          <p:nvPr>
            <p:extLst>
              <p:ext uri="{D42A27DB-BD31-4B8C-83A1-F6EECF244321}">
                <p14:modId xmlns:p14="http://schemas.microsoft.com/office/powerpoint/2010/main" val="3083656102"/>
              </p:ext>
            </p:extLst>
          </p:nvPr>
        </p:nvGraphicFramePr>
        <p:xfrm>
          <a:off x="5356416" y="3903444"/>
          <a:ext cx="2786062" cy="534988"/>
        </p:xfrm>
        <a:graphic>
          <a:graphicData uri="http://schemas.openxmlformats.org/presentationml/2006/ole">
            <mc:AlternateContent xmlns:mc="http://schemas.openxmlformats.org/markup-compatibility/2006">
              <mc:Choice xmlns:v="urn:schemas-microsoft-com:vml" Requires="v">
                <p:oleObj spid="_x0000_s4331" name="Equation" r:id="rId8" imgW="1320480" imgH="253800" progId="Equation.3">
                  <p:embed/>
                </p:oleObj>
              </mc:Choice>
              <mc:Fallback>
                <p:oleObj name="Equation" r:id="rId8" imgW="13204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6416" y="3903444"/>
                        <a:ext cx="2786062"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 name="Group 25"/>
          <p:cNvGrpSpPr/>
          <p:nvPr/>
        </p:nvGrpSpPr>
        <p:grpSpPr>
          <a:xfrm>
            <a:off x="5231904" y="4875862"/>
            <a:ext cx="2883689" cy="1361450"/>
            <a:chOff x="5712140" y="809286"/>
            <a:chExt cx="3096344" cy="1914229"/>
          </a:xfrm>
        </p:grpSpPr>
        <p:pic>
          <p:nvPicPr>
            <p:cNvPr id="27" name="Picture 2" descr="http://www.johnquarto.com/wp-content/uploads/2013/09/Boxplot-PartyPeopleAll.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843" t="15235" r="7843" b="29229"/>
            <a:stretch/>
          </p:blipFill>
          <p:spPr bwMode="auto">
            <a:xfrm>
              <a:off x="5712140" y="809286"/>
              <a:ext cx="3096344" cy="1368152"/>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Brace 27"/>
            <p:cNvSpPr/>
            <p:nvPr/>
          </p:nvSpPr>
          <p:spPr>
            <a:xfrm rot="5400000">
              <a:off x="6799947" y="1507443"/>
              <a:ext cx="288032" cy="1100622"/>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29" name="TextBox 28"/>
            <p:cNvSpPr txBox="1"/>
            <p:nvPr/>
          </p:nvSpPr>
          <p:spPr>
            <a:xfrm>
              <a:off x="6665277" y="2204226"/>
              <a:ext cx="638915" cy="519289"/>
            </a:xfrm>
            <a:prstGeom prst="rect">
              <a:avLst/>
            </a:prstGeom>
            <a:noFill/>
            <a:ln>
              <a:noFill/>
            </a:ln>
          </p:spPr>
          <p:txBody>
            <a:bodyPr wrap="none" rtlCol="0">
              <a:spAutoFit/>
            </a:bodyPr>
            <a:lstStyle/>
            <a:p>
              <a:r>
                <a:rPr lang="en-US" dirty="0" smtClean="0">
                  <a:solidFill>
                    <a:schemeClr val="accent3"/>
                  </a:solidFill>
                </a:rPr>
                <a:t>IQR</a:t>
              </a:r>
              <a:endParaRPr lang="en-US" dirty="0">
                <a:solidFill>
                  <a:schemeClr val="accent3"/>
                </a:solidFill>
              </a:endParaRPr>
            </a:p>
          </p:txBody>
        </p:sp>
      </p:grpSp>
      <p:cxnSp>
        <p:nvCxnSpPr>
          <p:cNvPr id="5" name="Straight Arrow Connector 4"/>
          <p:cNvCxnSpPr/>
          <p:nvPr/>
        </p:nvCxnSpPr>
        <p:spPr>
          <a:xfrm>
            <a:off x="8211766" y="4170938"/>
            <a:ext cx="711266" cy="0"/>
          </a:xfrm>
          <a:prstGeom prst="straightConnector1">
            <a:avLst/>
          </a:prstGeom>
          <a:ln>
            <a:tailEnd type="triangle"/>
          </a:ln>
          <a:effectLst/>
        </p:spPr>
        <p:style>
          <a:lnRef idx="3">
            <a:schemeClr val="accent4"/>
          </a:lnRef>
          <a:fillRef idx="0">
            <a:schemeClr val="accent4"/>
          </a:fillRef>
          <a:effectRef idx="2">
            <a:schemeClr val="accent4"/>
          </a:effectRef>
          <a:fontRef idx="minor">
            <a:schemeClr val="tx1"/>
          </a:fontRef>
        </p:style>
      </p:cxnSp>
      <p:sp>
        <p:nvSpPr>
          <p:cNvPr id="9" name="TextBox 8"/>
          <p:cNvSpPr txBox="1"/>
          <p:nvPr/>
        </p:nvSpPr>
        <p:spPr>
          <a:xfrm>
            <a:off x="8992320" y="3986272"/>
            <a:ext cx="2403222" cy="369332"/>
          </a:xfrm>
          <a:prstGeom prst="rect">
            <a:avLst/>
          </a:prstGeom>
          <a:noFill/>
        </p:spPr>
        <p:txBody>
          <a:bodyPr wrap="none" rtlCol="0">
            <a:spAutoFit/>
          </a:bodyPr>
          <a:lstStyle/>
          <a:p>
            <a:r>
              <a:rPr lang="en-US" dirty="0" smtClean="0"/>
              <a:t>Measure for </a:t>
            </a:r>
            <a:r>
              <a:rPr lang="en-US" dirty="0" smtClean="0"/>
              <a:t>precision</a:t>
            </a:r>
            <a:endParaRPr lang="en-US" dirty="0" smtClean="0"/>
          </a:p>
        </p:txBody>
      </p:sp>
      <p:cxnSp>
        <p:nvCxnSpPr>
          <p:cNvPr id="30" name="Straight Arrow Connector 29"/>
          <p:cNvCxnSpPr/>
          <p:nvPr/>
        </p:nvCxnSpPr>
        <p:spPr>
          <a:xfrm>
            <a:off x="8211766" y="3111535"/>
            <a:ext cx="711266" cy="0"/>
          </a:xfrm>
          <a:prstGeom prst="straightConnector1">
            <a:avLst/>
          </a:prstGeom>
          <a:ln>
            <a:tailEnd type="triangle"/>
          </a:ln>
          <a:effectLst/>
        </p:spPr>
        <p:style>
          <a:lnRef idx="3">
            <a:schemeClr val="accent4"/>
          </a:lnRef>
          <a:fillRef idx="0">
            <a:schemeClr val="accent4"/>
          </a:fillRef>
          <a:effectRef idx="2">
            <a:schemeClr val="accent4"/>
          </a:effectRef>
          <a:fontRef idx="minor">
            <a:schemeClr val="tx1"/>
          </a:fontRef>
        </p:style>
      </p:cxnSp>
      <p:sp>
        <p:nvSpPr>
          <p:cNvPr id="31" name="TextBox 30"/>
          <p:cNvSpPr txBox="1"/>
          <p:nvPr/>
        </p:nvSpPr>
        <p:spPr>
          <a:xfrm>
            <a:off x="8992320" y="2926869"/>
            <a:ext cx="2403222" cy="369332"/>
          </a:xfrm>
          <a:prstGeom prst="rect">
            <a:avLst/>
          </a:prstGeom>
          <a:noFill/>
        </p:spPr>
        <p:txBody>
          <a:bodyPr wrap="none" rtlCol="0">
            <a:spAutoFit/>
          </a:bodyPr>
          <a:lstStyle/>
          <a:p>
            <a:r>
              <a:rPr lang="en-US" dirty="0" smtClean="0"/>
              <a:t>Measure for </a:t>
            </a:r>
            <a:r>
              <a:rPr lang="en-US" dirty="0" smtClean="0"/>
              <a:t>accuracy</a:t>
            </a:r>
            <a:endParaRPr lang="en-US" dirty="0" smtClean="0"/>
          </a:p>
        </p:txBody>
      </p:sp>
    </p:spTree>
    <p:extLst>
      <p:ext uri="{BB962C8B-B14F-4D97-AF65-F5344CB8AC3E}">
        <p14:creationId xmlns:p14="http://schemas.microsoft.com/office/powerpoint/2010/main" val="4028568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40873" y="1025339"/>
            <a:ext cx="5760000" cy="5426087"/>
          </a:xfrm>
          <a:prstGeom prst="rect">
            <a:avLst/>
          </a:prstGeom>
        </p:spPr>
      </p:pic>
      <p:sp>
        <p:nvSpPr>
          <p:cNvPr id="2" name="Title 1"/>
          <p:cNvSpPr>
            <a:spLocks noGrp="1"/>
          </p:cNvSpPr>
          <p:nvPr>
            <p:ph type="title"/>
          </p:nvPr>
        </p:nvSpPr>
        <p:spPr>
          <a:xfrm>
            <a:off x="551357" y="58833"/>
            <a:ext cx="11521307" cy="450050"/>
          </a:xfrm>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8</a:t>
            </a:fld>
            <a:endParaRPr lang="en-GB"/>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sp>
        <p:nvSpPr>
          <p:cNvPr id="18" name="Oval 17"/>
          <p:cNvSpPr/>
          <p:nvPr/>
        </p:nvSpPr>
        <p:spPr>
          <a:xfrm>
            <a:off x="543190" y="5380320"/>
            <a:ext cx="558800" cy="568960"/>
          </a:xfrm>
          <a:prstGeom prst="ellipse">
            <a:avLst/>
          </a:prstGeom>
          <a:ln w="5715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30" name="Straight Arrow Connector 29"/>
          <p:cNvCxnSpPr/>
          <p:nvPr/>
        </p:nvCxnSpPr>
        <p:spPr>
          <a:xfrm flipV="1">
            <a:off x="3215680" y="3198384"/>
            <a:ext cx="0" cy="1080000"/>
          </a:xfrm>
          <a:prstGeom prst="straightConnector1">
            <a:avLst/>
          </a:prstGeom>
          <a:ln w="38100">
            <a:solidFill>
              <a:schemeClr val="accent3"/>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p:nvPr/>
        </p:nvCxnSpPr>
        <p:spPr>
          <a:xfrm rot="5400000" flipV="1">
            <a:off x="6513567" y="6024138"/>
            <a:ext cx="0" cy="1080000"/>
          </a:xfrm>
          <a:prstGeom prst="straightConnector1">
            <a:avLst/>
          </a:prstGeom>
          <a:ln w="38100">
            <a:solidFill>
              <a:schemeClr val="accent3"/>
            </a:solidFill>
            <a:tailEnd type="triangle"/>
          </a:ln>
          <a:effectLst/>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05654" y="3413083"/>
                <a:ext cx="2257541" cy="865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2000" i="1" smtClean="0">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36</m:t>
                          </m:r>
                        </m:sup>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𝑊𝑅𝐹</m:t>
                                      </m:r>
                                    </m:sub>
                                  </m:sSub>
                                </m:e>
                                <m:sub>
                                  <m:r>
                                    <a:rPr lang="en-US" sz="2000" i="1">
                                      <a:latin typeface="Cambria Math" panose="02040503050406030204" pitchFamily="18" charset="0"/>
                                    </a:rPr>
                                    <m:t>𝑖</m:t>
                                  </m:r>
                                </m:sub>
                              </m:sSub>
                            </m:num>
                            <m:den>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𝑜𝑏𝑠</m:t>
                                      </m:r>
                                    </m:sub>
                                  </m:sSub>
                                </m:e>
                                <m:sub>
                                  <m:r>
                                    <a:rPr lang="en-US" sz="2000" i="1">
                                      <a:latin typeface="Cambria Math" panose="02040503050406030204" pitchFamily="18" charset="0"/>
                                    </a:rPr>
                                    <m:t>𝑖</m:t>
                                  </m:r>
                                </m:sub>
                              </m:sSub>
                            </m:den>
                          </m:f>
                          <m:r>
                            <a:rPr lang="en-US" sz="2000" b="0" i="1" smtClean="0">
                              <a:latin typeface="Cambria Math" panose="02040503050406030204" pitchFamily="18" charset="0"/>
                            </a:rPr>
                            <m:t>=1+</m:t>
                          </m:r>
                          <m:r>
                            <m:rPr>
                              <m:sty m:val="p"/>
                            </m:rPr>
                            <a:rPr lang="en-US" sz="2000" b="0" i="0" smtClean="0">
                              <a:latin typeface="Cambria Math" panose="02040503050406030204" pitchFamily="18" charset="0"/>
                            </a:rPr>
                            <m:t>RB</m:t>
                          </m:r>
                        </m:e>
                      </m:nary>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05654" y="3413083"/>
                <a:ext cx="2257541" cy="865301"/>
              </a:xfrm>
              <a:prstGeom prst="rect">
                <a:avLst/>
              </a:prstGeom>
              <a:blipFill rotWithShape="0">
                <a:blip r:embed="rId4"/>
                <a:stretch>
                  <a:fillRect/>
                </a:stretch>
              </a:blipFill>
            </p:spPr>
            <p:txBody>
              <a:bodyPr/>
              <a:lstStyle/>
              <a:p>
                <a:r>
                  <a:rPr lang="en-US">
                    <a:noFill/>
                  </a:rPr>
                  <a:t> </a:t>
                </a:r>
              </a:p>
            </p:txBody>
          </p:sp>
        </mc:Fallback>
      </mc:AlternateContent>
      <p:grpSp>
        <p:nvGrpSpPr>
          <p:cNvPr id="33" name="Group 32"/>
          <p:cNvGrpSpPr/>
          <p:nvPr/>
        </p:nvGrpSpPr>
        <p:grpSpPr>
          <a:xfrm>
            <a:off x="6333825" y="58833"/>
            <a:ext cx="2883689" cy="1392228"/>
            <a:chOff x="8420617" y="2420707"/>
            <a:chExt cx="2883689" cy="1392228"/>
          </a:xfrm>
        </p:grpSpPr>
        <p:pic>
          <p:nvPicPr>
            <p:cNvPr id="34" name="Picture 2" descr="http://www.johnquarto.com/wp-content/uploads/2013/09/Boxplot-PartyPeopleAl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43" t="15235" r="7843" b="29229"/>
            <a:stretch/>
          </p:blipFill>
          <p:spPr bwMode="auto">
            <a:xfrm>
              <a:off x="8420617" y="2420707"/>
              <a:ext cx="2883689" cy="97306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9308293" y="3412825"/>
              <a:ext cx="639919" cy="400110"/>
            </a:xfrm>
            <a:prstGeom prst="rect">
              <a:avLst/>
            </a:prstGeom>
            <a:noFill/>
            <a:ln>
              <a:noFill/>
            </a:ln>
          </p:spPr>
          <p:txBody>
            <a:bodyPr wrap="none" rtlCol="0">
              <a:spAutoFit/>
            </a:bodyPr>
            <a:lstStyle/>
            <a:p>
              <a:r>
                <a:rPr lang="en-US" sz="2000" dirty="0" smtClean="0">
                  <a:solidFill>
                    <a:schemeClr val="accent3"/>
                  </a:solidFill>
                </a:rPr>
                <a:t>IQR</a:t>
              </a:r>
              <a:endParaRPr lang="en-US" sz="2000" dirty="0">
                <a:solidFill>
                  <a:schemeClr val="accent3"/>
                </a:solidFill>
              </a:endParaRPr>
            </a:p>
          </p:txBody>
        </p:sp>
        <p:sp>
          <p:nvSpPr>
            <p:cNvPr id="36" name="Right Brace 35"/>
            <p:cNvSpPr/>
            <p:nvPr/>
          </p:nvSpPr>
          <p:spPr>
            <a:xfrm rot="5400000">
              <a:off x="9477379" y="2812105"/>
              <a:ext cx="204856" cy="1025032"/>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grpSp>
      <p:sp>
        <p:nvSpPr>
          <p:cNvPr id="37" name="TextBox 36"/>
          <p:cNvSpPr txBox="1"/>
          <p:nvPr/>
        </p:nvSpPr>
        <p:spPr>
          <a:xfrm>
            <a:off x="1227183" y="5480134"/>
            <a:ext cx="899605" cy="400110"/>
          </a:xfrm>
          <a:prstGeom prst="rect">
            <a:avLst/>
          </a:prstGeom>
          <a:noFill/>
        </p:spPr>
        <p:txBody>
          <a:bodyPr wrap="none" rtlCol="0">
            <a:spAutoFit/>
          </a:bodyPr>
          <a:lstStyle/>
          <a:p>
            <a:r>
              <a:rPr lang="en-US" sz="2000" dirty="0" err="1" smtClean="0"/>
              <a:t>nMAE</a:t>
            </a:r>
            <a:endParaRPr lang="en-US" sz="2000" dirty="0"/>
          </a:p>
        </p:txBody>
      </p:sp>
      <p:cxnSp>
        <p:nvCxnSpPr>
          <p:cNvPr id="38" name="Straight Arrow Connector 37"/>
          <p:cNvCxnSpPr/>
          <p:nvPr/>
        </p:nvCxnSpPr>
        <p:spPr>
          <a:xfrm>
            <a:off x="541025" y="5669395"/>
            <a:ext cx="5588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911424" y="595415"/>
            <a:ext cx="3074881" cy="430887"/>
          </a:xfrm>
          <a:prstGeom prst="rect">
            <a:avLst/>
          </a:prstGeom>
          <a:noFill/>
        </p:spPr>
        <p:txBody>
          <a:bodyPr wrap="none" rtlCol="0">
            <a:spAutoFit/>
          </a:bodyPr>
          <a:lstStyle/>
          <a:p>
            <a:r>
              <a:rPr lang="en-US" sz="2200" dirty="0" smtClean="0">
                <a:solidFill>
                  <a:srgbClr val="19B432">
                    <a:lumMod val="75000"/>
                  </a:srgbClr>
                </a:solidFill>
              </a:rPr>
              <a:t>Mean wind speed error</a:t>
            </a:r>
            <a:endParaRPr lang="en-US" sz="2200" dirty="0">
              <a:solidFill>
                <a:srgbClr val="19B432">
                  <a:lumMod val="75000"/>
                </a:srgbClr>
              </a:solidFill>
            </a:endParaRPr>
          </a:p>
        </p:txBody>
      </p:sp>
      <p:grpSp>
        <p:nvGrpSpPr>
          <p:cNvPr id="41" name="Group 40"/>
          <p:cNvGrpSpPr/>
          <p:nvPr/>
        </p:nvGrpSpPr>
        <p:grpSpPr>
          <a:xfrm rot="21424671">
            <a:off x="3310441" y="1152271"/>
            <a:ext cx="5108423" cy="5828400"/>
            <a:chOff x="3025636" y="2714959"/>
            <a:chExt cx="5108423" cy="5828400"/>
          </a:xfrm>
          <a:effectLst/>
        </p:grpSpPr>
        <p:sp>
          <p:nvSpPr>
            <p:cNvPr id="42" name="Arc 41"/>
            <p:cNvSpPr/>
            <p:nvPr/>
          </p:nvSpPr>
          <p:spPr>
            <a:xfrm>
              <a:off x="3025636" y="2714959"/>
              <a:ext cx="5108423" cy="5828400"/>
            </a:xfrm>
            <a:prstGeom prst="arc">
              <a:avLst>
                <a:gd name="adj1" fmla="val 16575130"/>
                <a:gd name="adj2" fmla="val 19942009"/>
              </a:avLst>
            </a:prstGeom>
            <a:ln>
              <a:solidFill>
                <a:schemeClr val="accent3"/>
              </a:solidFill>
            </a:ln>
            <a:effectLst/>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cxnSp>
          <p:nvCxnSpPr>
            <p:cNvPr id="43" name="Straight Arrow Connector 42"/>
            <p:cNvCxnSpPr>
              <a:stCxn id="42" idx="2"/>
            </p:cNvCxnSpPr>
            <p:nvPr/>
          </p:nvCxnSpPr>
          <p:spPr>
            <a:xfrm>
              <a:off x="7901333" y="4413803"/>
              <a:ext cx="34701" cy="102679"/>
            </a:xfrm>
            <a:prstGeom prst="straightConnector1">
              <a:avLst/>
            </a:prstGeom>
            <a:ln>
              <a:solidFill>
                <a:schemeClr val="accent3"/>
              </a:solidFill>
              <a:tailEnd type="triangle"/>
            </a:ln>
            <a:effectLst/>
          </p:spPr>
          <p:style>
            <a:lnRef idx="2">
              <a:schemeClr val="accent5"/>
            </a:lnRef>
            <a:fillRef idx="0">
              <a:schemeClr val="accent5"/>
            </a:fillRef>
            <a:effectRef idx="1">
              <a:schemeClr val="accent5"/>
            </a:effectRef>
            <a:fontRef idx="minor">
              <a:schemeClr val="tx1"/>
            </a:fontRef>
          </p:style>
        </p:cxnSp>
      </p:grpSp>
      <p:pic>
        <p:nvPicPr>
          <p:cNvPr id="7" name="Picture 6"/>
          <p:cNvPicPr>
            <a:picLocks noChangeAspect="1"/>
          </p:cNvPicPr>
          <p:nvPr/>
        </p:nvPicPr>
        <p:blipFill>
          <a:blip r:embed="rId6"/>
          <a:stretch>
            <a:fillRect/>
          </a:stretch>
        </p:blipFill>
        <p:spPr>
          <a:xfrm>
            <a:off x="9594098" y="829085"/>
            <a:ext cx="2499727" cy="1099880"/>
          </a:xfrm>
          <a:prstGeom prst="rect">
            <a:avLst/>
          </a:prstGeom>
        </p:spPr>
      </p:pic>
      <p:sp>
        <p:nvSpPr>
          <p:cNvPr id="3" name="Down Arrow 2"/>
          <p:cNvSpPr/>
          <p:nvPr/>
        </p:nvSpPr>
        <p:spPr>
          <a:xfrm rot="1980000">
            <a:off x="7806962" y="4138352"/>
            <a:ext cx="107990" cy="497566"/>
          </a:xfrm>
          <a:prstGeom prst="downArrow">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9280139" y="3652208"/>
            <a:ext cx="2632721" cy="11237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000" dirty="0" smtClean="0"/>
              <a:t>Lower absolute error</a:t>
            </a:r>
          </a:p>
          <a:p>
            <a:r>
              <a:rPr lang="en-US" sz="2000" dirty="0" smtClean="0"/>
              <a:t>Higher accuracy</a:t>
            </a:r>
          </a:p>
          <a:p>
            <a:r>
              <a:rPr lang="en-US" sz="2000" dirty="0" smtClean="0"/>
              <a:t>Higher precision</a:t>
            </a:r>
            <a:endParaRPr lang="en-US" sz="2000" dirty="0"/>
          </a:p>
        </p:txBody>
      </p:sp>
      <p:sp>
        <p:nvSpPr>
          <p:cNvPr id="8" name="TextBox 7"/>
          <p:cNvSpPr txBox="1"/>
          <p:nvPr/>
        </p:nvSpPr>
        <p:spPr>
          <a:xfrm>
            <a:off x="414433" y="1716182"/>
            <a:ext cx="2914135" cy="923330"/>
          </a:xfrm>
          <a:prstGeom prst="rect">
            <a:avLst/>
          </a:prstGeom>
          <a:noFill/>
        </p:spPr>
        <p:txBody>
          <a:bodyPr wrap="square" rtlCol="0">
            <a:spAutoFit/>
          </a:bodyPr>
          <a:lstStyle/>
          <a:p>
            <a:r>
              <a:rPr lang="en-GB" dirty="0" smtClean="0"/>
              <a:t>Visualises</a:t>
            </a:r>
            <a:r>
              <a:rPr lang="en-US" dirty="0" smtClean="0"/>
              <a:t> </a:t>
            </a:r>
            <a:r>
              <a:rPr lang="en-US" b="1" dirty="0" smtClean="0"/>
              <a:t>absolute error</a:t>
            </a:r>
            <a:r>
              <a:rPr lang="en-US" dirty="0" smtClean="0"/>
              <a:t>, </a:t>
            </a:r>
            <a:r>
              <a:rPr lang="en-US" b="1" dirty="0" smtClean="0"/>
              <a:t>bias</a:t>
            </a:r>
            <a:r>
              <a:rPr lang="en-US" dirty="0" smtClean="0"/>
              <a:t> and </a:t>
            </a:r>
            <a:r>
              <a:rPr lang="en-US" b="1" dirty="0" smtClean="0"/>
              <a:t>spread</a:t>
            </a:r>
            <a:r>
              <a:rPr lang="en-US" dirty="0" smtClean="0"/>
              <a:t> in a single graph</a:t>
            </a:r>
            <a:endParaRPr lang="en-US" dirty="0"/>
          </a:p>
        </p:txBody>
      </p:sp>
    </p:spTree>
    <p:extLst>
      <p:ext uri="{BB962C8B-B14F-4D97-AF65-F5344CB8AC3E}">
        <p14:creationId xmlns:p14="http://schemas.microsoft.com/office/powerpoint/2010/main" val="883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5519" y="1579297"/>
            <a:ext cx="9432000" cy="3664386"/>
          </a:xfrm>
          <a:prstGeom prst="rect">
            <a:avLst/>
          </a:prstGeom>
        </p:spPr>
      </p:pic>
      <p:sp>
        <p:nvSpPr>
          <p:cNvPr id="2" name="Title 1"/>
          <p:cNvSpPr>
            <a:spLocks noGrp="1"/>
          </p:cNvSpPr>
          <p:nvPr>
            <p:ph type="title"/>
          </p:nvPr>
        </p:nvSpPr>
        <p:spPr>
          <a:xfrm>
            <a:off x="551357" y="58833"/>
            <a:ext cx="11521307" cy="450050"/>
          </a:xfrm>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78AB0E4C-9A7E-4FA6-85D1-98842D4B6A29}" type="slidenum">
              <a:rPr lang="en-GB" smtClean="0"/>
              <a:pPr/>
              <a:t>9</a:t>
            </a:fld>
            <a:endParaRPr lang="en-GB"/>
          </a:p>
        </p:txBody>
      </p:sp>
      <p:sp>
        <p:nvSpPr>
          <p:cNvPr id="40" name="Footer Placeholder 2"/>
          <p:cNvSpPr>
            <a:spLocks noGrp="1"/>
          </p:cNvSpPr>
          <p:nvPr>
            <p:ph type="ftr" sz="quarter" idx="11"/>
          </p:nvPr>
        </p:nvSpPr>
        <p:spPr>
          <a:xfrm>
            <a:off x="325836" y="6525725"/>
            <a:ext cx="9361040" cy="368660"/>
          </a:xfrm>
        </p:spPr>
        <p:txBody>
          <a:bodyPr/>
          <a:lstStyle/>
          <a:p>
            <a:r>
              <a:rPr lang="en-GB" dirty="0" err="1" smtClean="0"/>
              <a:t>WindEurope</a:t>
            </a:r>
            <a:r>
              <a:rPr lang="en-GB" dirty="0" smtClean="0"/>
              <a:t> 2016 - Hamburg</a:t>
            </a:r>
            <a:endParaRPr lang="en-GB" dirty="0"/>
          </a:p>
        </p:txBody>
      </p:sp>
      <p:sp>
        <p:nvSpPr>
          <p:cNvPr id="39" name="TextBox 38"/>
          <p:cNvSpPr txBox="1"/>
          <p:nvPr/>
        </p:nvSpPr>
        <p:spPr>
          <a:xfrm>
            <a:off x="911424" y="595415"/>
            <a:ext cx="3074881" cy="430887"/>
          </a:xfrm>
          <a:prstGeom prst="rect">
            <a:avLst/>
          </a:prstGeom>
          <a:noFill/>
        </p:spPr>
        <p:txBody>
          <a:bodyPr wrap="none" rtlCol="0">
            <a:spAutoFit/>
          </a:bodyPr>
          <a:lstStyle/>
          <a:p>
            <a:r>
              <a:rPr lang="en-US" sz="2200" dirty="0">
                <a:solidFill>
                  <a:srgbClr val="19B432">
                    <a:lumMod val="75000"/>
                  </a:srgbClr>
                </a:solidFill>
              </a:rPr>
              <a:t>Mean wind speed error</a:t>
            </a:r>
          </a:p>
        </p:txBody>
      </p:sp>
      <p:sp>
        <p:nvSpPr>
          <p:cNvPr id="21" name="TextBox 20"/>
          <p:cNvSpPr txBox="1"/>
          <p:nvPr/>
        </p:nvSpPr>
        <p:spPr>
          <a:xfrm>
            <a:off x="10329990" y="1594369"/>
            <a:ext cx="500458" cy="400110"/>
          </a:xfrm>
          <a:prstGeom prst="rect">
            <a:avLst/>
          </a:prstGeom>
          <a:noFill/>
        </p:spPr>
        <p:txBody>
          <a:bodyPr wrap="none" rtlCol="0">
            <a:spAutoFit/>
          </a:bodyPr>
          <a:lstStyle/>
          <a:p>
            <a:r>
              <a:rPr lang="en-US" sz="2000" dirty="0" smtClean="0"/>
              <a:t>All</a:t>
            </a:r>
            <a:endParaRPr lang="en-US" sz="2000" dirty="0"/>
          </a:p>
        </p:txBody>
      </p:sp>
      <p:sp>
        <p:nvSpPr>
          <p:cNvPr id="22" name="TextBox 21"/>
          <p:cNvSpPr txBox="1"/>
          <p:nvPr/>
        </p:nvSpPr>
        <p:spPr>
          <a:xfrm>
            <a:off x="10329990" y="3688278"/>
            <a:ext cx="1237839" cy="400110"/>
          </a:xfrm>
          <a:prstGeom prst="rect">
            <a:avLst/>
          </a:prstGeom>
          <a:noFill/>
        </p:spPr>
        <p:txBody>
          <a:bodyPr wrap="none" rtlCol="0">
            <a:spAutoFit/>
          </a:bodyPr>
          <a:lstStyle/>
          <a:p>
            <a:r>
              <a:rPr lang="en-US" sz="2000" dirty="0" smtClean="0"/>
              <a:t>FR + BE</a:t>
            </a:r>
            <a:endParaRPr lang="en-US" sz="2000" dirty="0"/>
          </a:p>
        </p:txBody>
      </p:sp>
      <p:sp>
        <p:nvSpPr>
          <p:cNvPr id="23" name="Right Brace 22"/>
          <p:cNvSpPr/>
          <p:nvPr/>
        </p:nvSpPr>
        <p:spPr>
          <a:xfrm rot="5400000">
            <a:off x="8933396" y="4899610"/>
            <a:ext cx="227131" cy="1152129"/>
          </a:xfrm>
          <a:prstGeom prst="rightBrace">
            <a:avLst>
              <a:gd name="adj1" fmla="val 8333"/>
              <a:gd name="adj2" fmla="val 48453"/>
            </a:avLst>
          </a:prstGeom>
          <a:ln w="28575">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p:cNvSpPr/>
          <p:nvPr/>
        </p:nvSpPr>
        <p:spPr>
          <a:xfrm rot="5400000">
            <a:off x="4564722" y="1771896"/>
            <a:ext cx="222531" cy="7412156"/>
          </a:xfrm>
          <a:prstGeom prst="rightBrace">
            <a:avLst/>
          </a:prstGeom>
          <a:ln w="28575">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8501957" y="5682734"/>
            <a:ext cx="968535" cy="338554"/>
          </a:xfrm>
          <a:prstGeom prst="rect">
            <a:avLst/>
          </a:prstGeom>
          <a:noFill/>
        </p:spPr>
        <p:txBody>
          <a:bodyPr wrap="none" rtlCol="0">
            <a:spAutoFit/>
          </a:bodyPr>
          <a:lstStyle/>
          <a:p>
            <a:r>
              <a:rPr lang="en-US" sz="1600" dirty="0" smtClean="0"/>
              <a:t>Thailand</a:t>
            </a:r>
            <a:endParaRPr lang="en-US" sz="1600" dirty="0"/>
          </a:p>
        </p:txBody>
      </p:sp>
      <p:sp>
        <p:nvSpPr>
          <p:cNvPr id="27" name="Rounded Rectangle 26"/>
          <p:cNvSpPr/>
          <p:nvPr/>
        </p:nvSpPr>
        <p:spPr>
          <a:xfrm>
            <a:off x="10681110" y="2122631"/>
            <a:ext cx="937736" cy="408623"/>
          </a:xfrm>
          <a:prstGeom prst="roundRect">
            <a:avLst/>
          </a:prstGeom>
          <a:solidFill>
            <a:srgbClr val="E24A33"/>
          </a:solidFill>
          <a:ln>
            <a:solidFill>
              <a:srgbClr val="E24A33"/>
            </a:solidFill>
          </a:ln>
        </p:spPr>
        <p:txBody>
          <a:bodyPr wrap="none">
            <a:spAutoFit/>
          </a:bodyPr>
          <a:lstStyle/>
          <a:p>
            <a:r>
              <a:rPr lang="en-US" dirty="0" smtClean="0">
                <a:solidFill>
                  <a:schemeClr val="bg1"/>
                </a:solidFill>
              </a:rPr>
              <a:t>17.2 </a:t>
            </a:r>
            <a:r>
              <a:rPr lang="en-US" dirty="0">
                <a:solidFill>
                  <a:schemeClr val="bg1"/>
                </a:solidFill>
              </a:rPr>
              <a:t>%</a:t>
            </a:r>
          </a:p>
        </p:txBody>
      </p:sp>
      <p:sp>
        <p:nvSpPr>
          <p:cNvPr id="28" name="Rounded Rectangle 27"/>
          <p:cNvSpPr/>
          <p:nvPr/>
        </p:nvSpPr>
        <p:spPr>
          <a:xfrm>
            <a:off x="10681219" y="2748267"/>
            <a:ext cx="812026" cy="408623"/>
          </a:xfrm>
          <a:prstGeom prst="roundRect">
            <a:avLst/>
          </a:prstGeom>
          <a:solidFill>
            <a:srgbClr val="348ABD"/>
          </a:solidFill>
          <a:ln>
            <a:solidFill>
              <a:srgbClr val="348ABD"/>
            </a:solidFill>
          </a:ln>
        </p:spPr>
        <p:txBody>
          <a:bodyPr wrap="none">
            <a:spAutoFit/>
          </a:bodyPr>
          <a:lstStyle/>
          <a:p>
            <a:r>
              <a:rPr lang="en-US" dirty="0" smtClean="0">
                <a:solidFill>
                  <a:schemeClr val="bg1"/>
                </a:solidFill>
              </a:rPr>
              <a:t>6.5 </a:t>
            </a:r>
            <a:r>
              <a:rPr lang="en-US" dirty="0">
                <a:solidFill>
                  <a:schemeClr val="bg1"/>
                </a:solidFill>
              </a:rPr>
              <a:t>%</a:t>
            </a:r>
          </a:p>
        </p:txBody>
      </p:sp>
      <p:sp>
        <p:nvSpPr>
          <p:cNvPr id="29" name="Rounded Rectangle 28"/>
          <p:cNvSpPr/>
          <p:nvPr/>
        </p:nvSpPr>
        <p:spPr>
          <a:xfrm>
            <a:off x="10702880" y="4182212"/>
            <a:ext cx="937736" cy="408623"/>
          </a:xfrm>
          <a:prstGeom prst="roundRect">
            <a:avLst/>
          </a:prstGeom>
          <a:solidFill>
            <a:srgbClr val="E24A33"/>
          </a:solidFill>
          <a:ln>
            <a:solidFill>
              <a:srgbClr val="E24A33"/>
            </a:solidFill>
          </a:ln>
        </p:spPr>
        <p:txBody>
          <a:bodyPr wrap="none">
            <a:spAutoFit/>
          </a:bodyPr>
          <a:lstStyle/>
          <a:p>
            <a:r>
              <a:rPr lang="en-US" dirty="0" smtClean="0">
                <a:solidFill>
                  <a:schemeClr val="bg1"/>
                </a:solidFill>
              </a:rPr>
              <a:t>15.2 </a:t>
            </a:r>
            <a:r>
              <a:rPr lang="en-US" dirty="0">
                <a:solidFill>
                  <a:schemeClr val="bg1"/>
                </a:solidFill>
              </a:rPr>
              <a:t>%</a:t>
            </a:r>
          </a:p>
        </p:txBody>
      </p:sp>
      <p:sp>
        <p:nvSpPr>
          <p:cNvPr id="30" name="Rounded Rectangle 29"/>
          <p:cNvSpPr/>
          <p:nvPr/>
        </p:nvSpPr>
        <p:spPr>
          <a:xfrm>
            <a:off x="10702989" y="4807848"/>
            <a:ext cx="812026" cy="408623"/>
          </a:xfrm>
          <a:prstGeom prst="roundRect">
            <a:avLst/>
          </a:prstGeom>
          <a:solidFill>
            <a:srgbClr val="348ABD"/>
          </a:solidFill>
          <a:ln>
            <a:solidFill>
              <a:srgbClr val="348ABD"/>
            </a:solidFill>
          </a:ln>
          <a:effectLst/>
        </p:spPr>
        <p:style>
          <a:lnRef idx="1">
            <a:schemeClr val="accent4"/>
          </a:lnRef>
          <a:fillRef idx="3">
            <a:schemeClr val="accent4"/>
          </a:fillRef>
          <a:effectRef idx="2">
            <a:schemeClr val="accent4"/>
          </a:effectRef>
          <a:fontRef idx="minor">
            <a:schemeClr val="lt1"/>
          </a:fontRef>
        </p:style>
        <p:txBody>
          <a:bodyPr wrap="none">
            <a:spAutoFit/>
          </a:bodyPr>
          <a:lstStyle/>
          <a:p>
            <a:r>
              <a:rPr lang="en-US" dirty="0" smtClean="0">
                <a:solidFill>
                  <a:schemeClr val="bg1"/>
                </a:solidFill>
              </a:rPr>
              <a:t>5.4 </a:t>
            </a:r>
            <a:r>
              <a:rPr lang="en-US" dirty="0">
                <a:solidFill>
                  <a:schemeClr val="bg1"/>
                </a:solidFill>
              </a:rPr>
              <a:t>%</a:t>
            </a:r>
          </a:p>
        </p:txBody>
      </p:sp>
      <p:sp>
        <p:nvSpPr>
          <p:cNvPr id="31" name="TextBox 30"/>
          <p:cNvSpPr txBox="1"/>
          <p:nvPr/>
        </p:nvSpPr>
        <p:spPr>
          <a:xfrm>
            <a:off x="4460506" y="5054332"/>
            <a:ext cx="2327528" cy="307777"/>
          </a:xfrm>
          <a:prstGeom prst="rect">
            <a:avLst/>
          </a:prstGeom>
          <a:solidFill>
            <a:schemeClr val="bg1"/>
          </a:solidFill>
        </p:spPr>
        <p:txBody>
          <a:bodyPr wrap="square" lIns="0" tIns="0" rIns="0" bIns="0" rtlCol="0">
            <a:spAutoFit/>
          </a:bodyPr>
          <a:lstStyle/>
          <a:p>
            <a:r>
              <a:rPr lang="en-US" sz="2000" dirty="0" smtClean="0">
                <a:solidFill>
                  <a:schemeClr val="accent1"/>
                </a:solidFill>
              </a:rPr>
              <a:t>Mast number</a:t>
            </a:r>
            <a:endParaRPr lang="en-US" sz="2000" dirty="0">
              <a:solidFill>
                <a:schemeClr val="accent1"/>
              </a:solidFill>
            </a:endParaRPr>
          </a:p>
        </p:txBody>
      </p:sp>
      <mc:AlternateContent xmlns:mc="http://schemas.openxmlformats.org/markup-compatibility/2006" xmlns:a14="http://schemas.microsoft.com/office/drawing/2010/main">
        <mc:Choice Requires="a14">
          <p:sp>
            <p:nvSpPr>
              <p:cNvPr id="32" name="TextBox 31"/>
              <p:cNvSpPr txBox="1"/>
              <p:nvPr/>
            </p:nvSpPr>
            <p:spPr>
              <a:xfrm rot="16200000">
                <a:off x="-161418" y="3090696"/>
                <a:ext cx="1098470"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𝜖</m:t>
                          </m:r>
                        </m:e>
                        <m:sub>
                          <m:r>
                            <a:rPr lang="en-US" sz="2000" b="0" i="1" smtClean="0">
                              <a:solidFill>
                                <a:schemeClr val="accent1"/>
                              </a:solidFill>
                              <a:latin typeface="Cambria Math" panose="02040503050406030204" pitchFamily="18" charset="0"/>
                            </a:rPr>
                            <m:t>𝑖</m:t>
                          </m:r>
                        </m:sub>
                      </m:sSub>
                      <m:r>
                        <a:rPr lang="en-US" sz="2000" b="0" i="1" smtClean="0">
                          <a:solidFill>
                            <a:schemeClr val="accent1"/>
                          </a:solidFill>
                          <a:latin typeface="Cambria Math" panose="02040503050406030204" pitchFamily="18" charset="0"/>
                        </a:rPr>
                        <m:t> [%]</m:t>
                      </m:r>
                    </m:oMath>
                  </m:oMathPara>
                </a14:m>
                <a:endParaRPr lang="en-US" sz="2000" dirty="0">
                  <a:solidFill>
                    <a:schemeClr val="accent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rot="16200000">
                <a:off x="-161418" y="3090696"/>
                <a:ext cx="1098470" cy="307777"/>
              </a:xfrm>
              <a:prstGeom prst="rect">
                <a:avLst/>
              </a:prstGeom>
              <a:blipFill rotWithShape="0">
                <a:blip r:embed="rId4"/>
                <a:stretch>
                  <a:fillRect r="-37255"/>
                </a:stretch>
              </a:blipFill>
            </p:spPr>
            <p:txBody>
              <a:bodyPr/>
              <a:lstStyle/>
              <a:p>
                <a:r>
                  <a:rPr lang="en-US">
                    <a:noFill/>
                  </a:rPr>
                  <a:t> </a:t>
                </a:r>
              </a:p>
            </p:txBody>
          </p:sp>
        </mc:Fallback>
      </mc:AlternateContent>
      <p:sp>
        <p:nvSpPr>
          <p:cNvPr id="33" name="TextBox 32"/>
          <p:cNvSpPr txBox="1"/>
          <p:nvPr/>
        </p:nvSpPr>
        <p:spPr>
          <a:xfrm>
            <a:off x="3777343" y="5682734"/>
            <a:ext cx="1797287" cy="338554"/>
          </a:xfrm>
          <a:prstGeom prst="rect">
            <a:avLst/>
          </a:prstGeom>
          <a:noFill/>
        </p:spPr>
        <p:txBody>
          <a:bodyPr wrap="none" rtlCol="0">
            <a:spAutoFit/>
          </a:bodyPr>
          <a:lstStyle/>
          <a:p>
            <a:r>
              <a:rPr lang="en-US" sz="1600" dirty="0" smtClean="0">
                <a:solidFill>
                  <a:srgbClr val="000000"/>
                </a:solidFill>
                <a:latin typeface="Verdana"/>
                <a:ea typeface="ＭＳ Ｐゴシック"/>
              </a:rPr>
              <a:t>France + Belgium</a:t>
            </a:r>
            <a:endParaRPr lang="en-US" sz="1600" dirty="0">
              <a:solidFill>
                <a:srgbClr val="000000"/>
              </a:solidFill>
              <a:latin typeface="Verdana"/>
              <a:ea typeface="ＭＳ Ｐゴシック"/>
            </a:endParaRPr>
          </a:p>
        </p:txBody>
      </p:sp>
      <p:sp>
        <p:nvSpPr>
          <p:cNvPr id="19" name="TextBox 18"/>
          <p:cNvSpPr txBox="1"/>
          <p:nvPr/>
        </p:nvSpPr>
        <p:spPr>
          <a:xfrm>
            <a:off x="9892011" y="904791"/>
            <a:ext cx="1062613" cy="5107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err="1" smtClean="0">
                <a:solidFill>
                  <a:schemeClr val="bg1"/>
                </a:solidFill>
              </a:rPr>
              <a:t>nMAE</a:t>
            </a:r>
            <a:endParaRPr lang="en-US" sz="2400" dirty="0">
              <a:solidFill>
                <a:schemeClr val="bg1"/>
              </a:solidFill>
            </a:endParaRPr>
          </a:p>
        </p:txBody>
      </p:sp>
    </p:spTree>
    <p:extLst>
      <p:ext uri="{BB962C8B-B14F-4D97-AF65-F5344CB8AC3E}">
        <p14:creationId xmlns:p14="http://schemas.microsoft.com/office/powerpoint/2010/main" val="39924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animBg="1"/>
      <p:bldP spid="28" grpId="0" animBg="1"/>
      <p:bldP spid="29" grpId="0" animBg="1"/>
      <p:bldP spid="30" grpId="0" animBg="1"/>
      <p:bldP spid="19" grpId="0" animBg="1"/>
    </p:bldLst>
  </p:timing>
</p:sld>
</file>

<file path=ppt/theme/theme1.xml><?xml version="1.0" encoding="utf-8"?>
<a:theme xmlns:a="http://schemas.openxmlformats.org/drawingml/2006/main" name="id_mms_3ETemplate_20120625">
  <a:themeElements>
    <a:clrScheme name="3E_Colors">
      <a:dk1>
        <a:srgbClr val="000000"/>
      </a:dk1>
      <a:lt1>
        <a:srgbClr val="FFFFFF"/>
      </a:lt1>
      <a:dk2>
        <a:srgbClr val="0B470A"/>
      </a:dk2>
      <a:lt2>
        <a:srgbClr val="A4AE84"/>
      </a:lt2>
      <a:accent1>
        <a:srgbClr val="7F7F7F"/>
      </a:accent1>
      <a:accent2>
        <a:srgbClr val="19B432"/>
      </a:accent2>
      <a:accent3>
        <a:srgbClr val="477300"/>
      </a:accent3>
      <a:accent4>
        <a:srgbClr val="898000"/>
      </a:accent4>
      <a:accent5>
        <a:srgbClr val="3F3F3F"/>
      </a:accent5>
      <a:accent6>
        <a:srgbClr val="2BB8C8"/>
      </a:accent6>
      <a:hlink>
        <a:srgbClr val="D8005A"/>
      </a:hlink>
      <a:folHlink>
        <a:srgbClr val="0B470A"/>
      </a:folHlink>
    </a:clrScheme>
    <a:fontScheme name="3E Fonts">
      <a:majorFont>
        <a:latin typeface="Arial"/>
        <a:ea typeface="Arial Unicode MS"/>
        <a:cs typeface=""/>
      </a:majorFont>
      <a:minorFont>
        <a:latin typeface="Arial"/>
        <a:ea typeface="Arial Unicode MS"/>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3E_Colors">
      <a:dk1>
        <a:srgbClr val="000000"/>
      </a:dk1>
      <a:lt1>
        <a:srgbClr val="FFFFFF"/>
      </a:lt1>
      <a:dk2>
        <a:srgbClr val="0B470A"/>
      </a:dk2>
      <a:lt2>
        <a:srgbClr val="A4AE84"/>
      </a:lt2>
      <a:accent1>
        <a:srgbClr val="7F7F7F"/>
      </a:accent1>
      <a:accent2>
        <a:srgbClr val="19B432"/>
      </a:accent2>
      <a:accent3>
        <a:srgbClr val="477300"/>
      </a:accent3>
      <a:accent4>
        <a:srgbClr val="898000"/>
      </a:accent4>
      <a:accent5>
        <a:srgbClr val="3F3F3F"/>
      </a:accent5>
      <a:accent6>
        <a:srgbClr val="2BB8C8"/>
      </a:accent6>
      <a:hlink>
        <a:srgbClr val="D8005A"/>
      </a:hlink>
      <a:folHlink>
        <a:srgbClr val="0B470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E Slide Layouts">
  <a:themeElements>
    <a:clrScheme name="3E_Colors">
      <a:dk1>
        <a:srgbClr val="000000"/>
      </a:dk1>
      <a:lt1>
        <a:srgbClr val="FFFFFF"/>
      </a:lt1>
      <a:dk2>
        <a:srgbClr val="0B470A"/>
      </a:dk2>
      <a:lt2>
        <a:srgbClr val="A4AE84"/>
      </a:lt2>
      <a:accent1>
        <a:srgbClr val="7F7F7F"/>
      </a:accent1>
      <a:accent2>
        <a:srgbClr val="19B432"/>
      </a:accent2>
      <a:accent3>
        <a:srgbClr val="477300"/>
      </a:accent3>
      <a:accent4>
        <a:srgbClr val="898000"/>
      </a:accent4>
      <a:accent5>
        <a:srgbClr val="3F3F3F"/>
      </a:accent5>
      <a:accent6>
        <a:srgbClr val="2BB8C8"/>
      </a:accent6>
      <a:hlink>
        <a:srgbClr val="D8005A"/>
      </a:hlink>
      <a:folHlink>
        <a:srgbClr val="0B470A"/>
      </a:folHlink>
    </a:clrScheme>
    <a:fontScheme name="3E Fonts">
      <a:majorFont>
        <a:latin typeface="Arial"/>
        <a:ea typeface="Arial Unicode MS"/>
        <a:cs typeface=""/>
      </a:majorFont>
      <a:minorFont>
        <a:latin typeface="Arial"/>
        <a:ea typeface="Arial Unicode MS"/>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E Fonts">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id_mms_3EwithIntro_20120809</Template>
  <TotalTime>14694</TotalTime>
  <Words>1628</Words>
  <Application>Microsoft Office PowerPoint</Application>
  <PresentationFormat>Widescreen</PresentationFormat>
  <Paragraphs>237</Paragraphs>
  <Slides>13</Slides>
  <Notes>11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3" baseType="lpstr">
      <vt:lpstr>Arial Unicode MS</vt:lpstr>
      <vt:lpstr>ＭＳ Ｐゴシック</vt:lpstr>
      <vt:lpstr>Arial</vt:lpstr>
      <vt:lpstr>Cambria Math</vt:lpstr>
      <vt:lpstr>Symbol</vt:lpstr>
      <vt:lpstr>Verdana</vt:lpstr>
      <vt:lpstr>id_mms_3ETemplate_20120625</vt:lpstr>
      <vt:lpstr>Custom Design</vt:lpstr>
      <vt:lpstr>3E Slide Layouts</vt:lpstr>
      <vt:lpstr>Equation</vt:lpstr>
      <vt:lpstr>PowerPoint Presentation</vt:lpstr>
      <vt:lpstr>Introduction</vt:lpstr>
      <vt:lpstr>WRF generalisation procedure</vt:lpstr>
      <vt:lpstr>WRF generalisation procedure</vt:lpstr>
      <vt:lpstr>Data</vt:lpstr>
      <vt:lpstr>Validation</vt:lpstr>
      <vt:lpstr>Validation</vt:lpstr>
      <vt:lpstr>Results</vt:lpstr>
      <vt:lpstr>Results</vt:lpstr>
      <vt:lpstr>Results</vt:lpstr>
      <vt:lpstr>Results</vt:lpstr>
      <vt:lpstr>Conclusions</vt:lpstr>
      <vt:lpstr>Get in touch for more information!</vt:lpstr>
    </vt:vector>
  </TitlesOfParts>
  <Company>3E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David Schillebeeckx</dc:creator>
  <cp:lastModifiedBy>David Schillebeeckx  (Trainee 3E)</cp:lastModifiedBy>
  <cp:revision>331</cp:revision>
  <dcterms:created xsi:type="dcterms:W3CDTF">2014-10-02T08:57:48Z</dcterms:created>
  <dcterms:modified xsi:type="dcterms:W3CDTF">2016-09-28T07:38:42Z</dcterms:modified>
</cp:coreProperties>
</file>