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51" r:id="rId5"/>
    <p:sldMasterId id="2147483675" r:id="rId6"/>
    <p:sldMasterId id="2147483781" r:id="rId7"/>
    <p:sldMasterId id="2147483800" r:id="rId8"/>
    <p:sldMasterId id="2147483832" r:id="rId9"/>
    <p:sldMasterId id="2147483861" r:id="rId10"/>
    <p:sldMasterId id="2147483895" r:id="rId11"/>
  </p:sldMasterIdLst>
  <p:notesMasterIdLst>
    <p:notesMasterId r:id="rId33"/>
  </p:notesMasterIdLst>
  <p:handoutMasterIdLst>
    <p:handoutMasterId r:id="rId34"/>
  </p:handoutMasterIdLst>
  <p:sldIdLst>
    <p:sldId id="647" r:id="rId12"/>
    <p:sldId id="700" r:id="rId13"/>
    <p:sldId id="690" r:id="rId14"/>
    <p:sldId id="686" r:id="rId15"/>
    <p:sldId id="673" r:id="rId16"/>
    <p:sldId id="701" r:id="rId17"/>
    <p:sldId id="713" r:id="rId18"/>
    <p:sldId id="714" r:id="rId19"/>
    <p:sldId id="715" r:id="rId20"/>
    <p:sldId id="716" r:id="rId21"/>
    <p:sldId id="717" r:id="rId22"/>
    <p:sldId id="718" r:id="rId23"/>
    <p:sldId id="705" r:id="rId24"/>
    <p:sldId id="706" r:id="rId25"/>
    <p:sldId id="681" r:id="rId26"/>
    <p:sldId id="682" r:id="rId27"/>
    <p:sldId id="699" r:id="rId28"/>
    <p:sldId id="724" r:id="rId29"/>
    <p:sldId id="725" r:id="rId30"/>
    <p:sldId id="678" r:id="rId31"/>
    <p:sldId id="687"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336" userDrawn="1">
          <p15:clr>
            <a:srgbClr val="A4A3A4"/>
          </p15:clr>
        </p15:guide>
        <p15:guide id="3" orient="horz" pos="2208" userDrawn="1">
          <p15:clr>
            <a:srgbClr val="A4A3A4"/>
          </p15:clr>
        </p15:guide>
        <p15:guide id="4" pos="528" userDrawn="1">
          <p15:clr>
            <a:srgbClr val="A4A3A4"/>
          </p15:clr>
        </p15:guide>
        <p15:guide id="5" orient="horz" pos="668">
          <p15:clr>
            <a:srgbClr val="A4A3A4"/>
          </p15:clr>
        </p15:guide>
        <p15:guide id="6" orient="horz" pos="4053">
          <p15:clr>
            <a:srgbClr val="A4A3A4"/>
          </p15:clr>
        </p15:guide>
        <p15:guide id="7" orient="horz" pos="868">
          <p15:clr>
            <a:srgbClr val="A4A3A4"/>
          </p15:clr>
        </p15:guide>
        <p15:guide id="8" pos="357">
          <p15:clr>
            <a:srgbClr val="A4A3A4"/>
          </p15:clr>
        </p15:guide>
        <p15:guide id="9" pos="305">
          <p15:clr>
            <a:srgbClr val="A4A3A4"/>
          </p15:clr>
        </p15:guide>
        <p15:guide id="10" pos="5616">
          <p15:clr>
            <a:srgbClr val="A4A3A4"/>
          </p15:clr>
        </p15:guide>
      </p15:sldGuideLst>
    </p:ext>
    <p:ext uri="{2D200454-40CA-4A62-9FC3-DE9A4176ACB9}">
      <p15:notesGuideLst xmlns:p15="http://schemas.microsoft.com/office/powerpoint/2012/main">
        <p15:guide id="1" orient="horz" pos="2701" userDrawn="1">
          <p15:clr>
            <a:srgbClr val="A4A3A4"/>
          </p15:clr>
        </p15:guide>
        <p15:guide id="2" pos="2232"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ernan,Kim M" initials="MM" lastIdx="12" clrIdx="0"/>
  <p:cmAuthor id="2" name="Vanni, Francesco" initials="Fr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2FF0"/>
    <a:srgbClr val="94877A"/>
    <a:srgbClr val="EAEDF1"/>
    <a:srgbClr val="D2D8E2"/>
    <a:srgbClr val="EDFAFF"/>
    <a:srgbClr val="EBFAFF"/>
    <a:srgbClr val="E5F8FF"/>
    <a:srgbClr val="21394E"/>
    <a:srgbClr val="7C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6" autoAdjust="0"/>
    <p:restoredTop sz="94322" autoAdjust="0"/>
  </p:normalViewPr>
  <p:slideViewPr>
    <p:cSldViewPr snapToGrid="0">
      <p:cViewPr varScale="1">
        <p:scale>
          <a:sx n="66" d="100"/>
          <a:sy n="66" d="100"/>
        </p:scale>
        <p:origin x="1134" y="60"/>
      </p:cViewPr>
      <p:guideLst>
        <p:guide orient="horz" pos="672"/>
        <p:guide pos="336"/>
        <p:guide orient="horz" pos="2208"/>
        <p:guide pos="528"/>
        <p:guide orient="horz" pos="668"/>
        <p:guide orient="horz" pos="4053"/>
        <p:guide orient="horz" pos="868"/>
        <p:guide pos="357"/>
        <p:guide pos="305"/>
        <p:guide pos="5616"/>
      </p:guideLst>
    </p:cSldViewPr>
  </p:slideViewPr>
  <p:notesTextViewPr>
    <p:cViewPr>
      <p:scale>
        <a:sx n="1" d="1"/>
        <a:sy n="1" d="1"/>
      </p:scale>
      <p:origin x="0" y="0"/>
    </p:cViewPr>
  </p:notesTextViewPr>
  <p:sorterViewPr>
    <p:cViewPr>
      <p:scale>
        <a:sx n="138" d="100"/>
        <a:sy n="138" d="100"/>
      </p:scale>
      <p:origin x="0" y="0"/>
    </p:cViewPr>
  </p:sorterViewPr>
  <p:notesViewPr>
    <p:cSldViewPr snapToGrid="0">
      <p:cViewPr varScale="1">
        <p:scale>
          <a:sx n="82" d="100"/>
          <a:sy n="82" d="100"/>
        </p:scale>
        <p:origin x="-4315" y="-96"/>
      </p:cViewPr>
      <p:guideLst>
        <p:guide orient="horz" pos="2701"/>
        <p:guide pos="2232"/>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852617611141478"/>
          <c:y val="9.1514703882166479E-4"/>
          <c:w val="0.351988094423408"/>
          <c:h val="0.77598734470860364"/>
        </c:manualLayout>
      </c:layout>
      <c:doughnutChart>
        <c:varyColors val="1"/>
        <c:ser>
          <c:idx val="0"/>
          <c:order val="0"/>
          <c:tx>
            <c:strRef>
              <c:f>Sheet1!$E$6</c:f>
              <c:strCache>
                <c:ptCount val="1"/>
                <c:pt idx="0">
                  <c:v>Downtime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1"/>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dLbl>
              <c:idx val="3"/>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dLbl>
              <c:idx val="4"/>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Sheet1!$D$7:$D$16</c:f>
              <c:strCache>
                <c:ptCount val="10"/>
                <c:pt idx="0">
                  <c:v>Pitch System</c:v>
                </c:pt>
                <c:pt idx="1">
                  <c:v>Frequency Converter</c:v>
                </c:pt>
                <c:pt idx="2">
                  <c:v>Yaw System</c:v>
                </c:pt>
                <c:pt idx="3">
                  <c:v>Generator Assembly</c:v>
                </c:pt>
                <c:pt idx="4">
                  <c:v>LV Switchgear</c:v>
                </c:pt>
                <c:pt idx="5">
                  <c:v>Gear Box</c:v>
                </c:pt>
                <c:pt idx="6">
                  <c:v>Sensor</c:v>
                </c:pt>
                <c:pt idx="7">
                  <c:v>Communication</c:v>
                </c:pt>
                <c:pt idx="8">
                  <c:v>Safety Chain</c:v>
                </c:pt>
                <c:pt idx="9">
                  <c:v>Others</c:v>
                </c:pt>
              </c:strCache>
            </c:strRef>
          </c:cat>
          <c:val>
            <c:numRef>
              <c:f>Sheet1!$E$7:$E$16</c:f>
              <c:numCache>
                <c:formatCode>General</c:formatCode>
                <c:ptCount val="10"/>
                <c:pt idx="0">
                  <c:v>23</c:v>
                </c:pt>
                <c:pt idx="1">
                  <c:v>18</c:v>
                </c:pt>
                <c:pt idx="2">
                  <c:v>7</c:v>
                </c:pt>
                <c:pt idx="3">
                  <c:v>11</c:v>
                </c:pt>
                <c:pt idx="4">
                  <c:v>3</c:v>
                </c:pt>
                <c:pt idx="5">
                  <c:v>5</c:v>
                </c:pt>
                <c:pt idx="6">
                  <c:v>4</c:v>
                </c:pt>
                <c:pt idx="7">
                  <c:v>4</c:v>
                </c:pt>
                <c:pt idx="8">
                  <c:v>4</c:v>
                </c:pt>
                <c:pt idx="9">
                  <c:v>21</c:v>
                </c:pt>
              </c:numCache>
            </c:numRef>
          </c:val>
        </c:ser>
        <c:dLbls>
          <c:showLegendKey val="0"/>
          <c:showVal val="0"/>
          <c:showCatName val="0"/>
          <c:showSerName val="0"/>
          <c:showPercent val="0"/>
          <c:showBubbleSize val="0"/>
          <c:showLeaderLines val="1"/>
        </c:dLbls>
        <c:firstSliceAng val="0"/>
        <c:holeSize val="34"/>
      </c:doughnutChart>
      <c:spPr>
        <a:noFill/>
        <a:ln>
          <a:noFill/>
        </a:ln>
        <a:effectLst/>
      </c:spPr>
    </c:plotArea>
    <c:legend>
      <c:legendPos val="b"/>
      <c:layout>
        <c:manualLayout>
          <c:xMode val="edge"/>
          <c:yMode val="edge"/>
          <c:x val="0.14904700207153362"/>
          <c:y val="0.77580456777113604"/>
          <c:w val="0.77430253617749101"/>
          <c:h val="0.120927132791054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2637204883942"/>
          <c:y val="0.11195978940746354"/>
          <c:w val="0.4780969630206281"/>
          <c:h val="0.81130582789033634"/>
        </c:manualLayout>
      </c:layout>
      <c:doughnutChart>
        <c:varyColors val="1"/>
        <c:ser>
          <c:idx val="0"/>
          <c:order val="0"/>
          <c:tx>
            <c:strRef>
              <c:f>Sheet1!$E$6</c:f>
              <c:strCache>
                <c:ptCount val="1"/>
                <c:pt idx="0">
                  <c:v>Failure Rate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1"/>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dLbl>
              <c:idx val="3"/>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dLbl>
              <c:idx val="4"/>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Sheet1!$D$7:$D$16</c:f>
              <c:strCache>
                <c:ptCount val="10"/>
                <c:pt idx="0">
                  <c:v>Pitch System</c:v>
                </c:pt>
                <c:pt idx="1">
                  <c:v>Frequency Converter</c:v>
                </c:pt>
                <c:pt idx="2">
                  <c:v>Yaw System</c:v>
                </c:pt>
                <c:pt idx="3">
                  <c:v>Generator Assembly</c:v>
                </c:pt>
                <c:pt idx="4">
                  <c:v>LV Switchgear</c:v>
                </c:pt>
                <c:pt idx="5">
                  <c:v>Gear Box</c:v>
                </c:pt>
                <c:pt idx="6">
                  <c:v>Sensor</c:v>
                </c:pt>
                <c:pt idx="7">
                  <c:v>Communication</c:v>
                </c:pt>
                <c:pt idx="8">
                  <c:v>Safety Chain</c:v>
                </c:pt>
                <c:pt idx="9">
                  <c:v>Others</c:v>
                </c:pt>
              </c:strCache>
            </c:strRef>
          </c:cat>
          <c:val>
            <c:numRef>
              <c:f>Sheet1!$E$7:$E$16</c:f>
              <c:numCache>
                <c:formatCode>General</c:formatCode>
                <c:ptCount val="10"/>
                <c:pt idx="0">
                  <c:v>21</c:v>
                </c:pt>
                <c:pt idx="1">
                  <c:v>13</c:v>
                </c:pt>
                <c:pt idx="2">
                  <c:v>11</c:v>
                </c:pt>
                <c:pt idx="3">
                  <c:v>7</c:v>
                </c:pt>
                <c:pt idx="4">
                  <c:v>6</c:v>
                </c:pt>
                <c:pt idx="5">
                  <c:v>5</c:v>
                </c:pt>
                <c:pt idx="6">
                  <c:v>4</c:v>
                </c:pt>
                <c:pt idx="7">
                  <c:v>4</c:v>
                </c:pt>
                <c:pt idx="8">
                  <c:v>4</c:v>
                </c:pt>
                <c:pt idx="9">
                  <c:v>25</c:v>
                </c:pt>
              </c:numCache>
            </c:numRef>
          </c:val>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spPr>
        <a:noFill/>
        <a:ln w="9525">
          <a:noFill/>
        </a:ln>
      </c:spPr>
    </c:floor>
    <c:sideWall>
      <c:thickness val="0"/>
    </c:sideWall>
    <c:backWall>
      <c:thickness val="0"/>
    </c:backWall>
    <c:plotArea>
      <c:layout>
        <c:manualLayout>
          <c:layoutTarget val="inner"/>
          <c:xMode val="edge"/>
          <c:yMode val="edge"/>
          <c:x val="9.1898748006951358E-2"/>
          <c:y val="3.8414129499293258E-2"/>
          <c:w val="0.73993727506042262"/>
          <c:h val="0.92117086906182355"/>
        </c:manualLayout>
      </c:layout>
      <c:bar3DChart>
        <c:barDir val="col"/>
        <c:grouping val="standard"/>
        <c:varyColors val="0"/>
        <c:ser>
          <c:idx val="0"/>
          <c:order val="0"/>
          <c:tx>
            <c:strRef>
              <c:f>Sheet1!$B$1</c:f>
              <c:strCache>
                <c:ptCount val="1"/>
                <c:pt idx="0">
                  <c:v>Mass (kg)</c:v>
                </c:pt>
              </c:strCache>
            </c:strRef>
          </c:tx>
          <c:spPr>
            <a:solidFill>
              <a:srgbClr val="C2B3A1"/>
            </a:solidFill>
          </c:spPr>
          <c:invertIfNegative val="0"/>
          <c:cat>
            <c:strRef>
              <c:f>Sheet1!$A$2:$A$5</c:f>
              <c:strCache>
                <c:ptCount val="2"/>
                <c:pt idx="0">
                  <c:v>Current Industry Design</c:v>
                </c:pt>
                <c:pt idx="1">
                  <c:v>Moog Pitch System 3</c:v>
                </c:pt>
              </c:strCache>
            </c:strRef>
          </c:cat>
          <c:val>
            <c:numRef>
              <c:f>Sheet1!$B$2:$B$5</c:f>
              <c:numCache>
                <c:formatCode>General</c:formatCode>
                <c:ptCount val="2"/>
                <c:pt idx="0">
                  <c:v>900</c:v>
                </c:pt>
                <c:pt idx="1">
                  <c:v>554</c:v>
                </c:pt>
              </c:numCache>
            </c:numRef>
          </c:val>
        </c:ser>
        <c:ser>
          <c:idx val="1"/>
          <c:order val="1"/>
          <c:tx>
            <c:strRef>
              <c:f>Sheet1!$C$1</c:f>
              <c:strCache>
                <c:ptCount val="1"/>
                <c:pt idx="0">
                  <c:v>Volume (ltr)</c:v>
                </c:pt>
              </c:strCache>
            </c:strRef>
          </c:tx>
          <c:spPr>
            <a:solidFill>
              <a:srgbClr val="87212E"/>
            </a:solidFill>
          </c:spPr>
          <c:invertIfNegative val="0"/>
          <c:cat>
            <c:strRef>
              <c:f>Sheet1!$A$2:$A$5</c:f>
              <c:strCache>
                <c:ptCount val="2"/>
                <c:pt idx="0">
                  <c:v>Current Industry Design</c:v>
                </c:pt>
                <c:pt idx="1">
                  <c:v>Moog Pitch System 3</c:v>
                </c:pt>
              </c:strCache>
            </c:strRef>
          </c:cat>
          <c:val>
            <c:numRef>
              <c:f>Sheet1!$C$2:$C$5</c:f>
              <c:numCache>
                <c:formatCode>General</c:formatCode>
                <c:ptCount val="2"/>
                <c:pt idx="0">
                  <c:v>1828</c:v>
                </c:pt>
                <c:pt idx="1">
                  <c:v>465</c:v>
                </c:pt>
              </c:numCache>
            </c:numRef>
          </c:val>
        </c:ser>
        <c:ser>
          <c:idx val="2"/>
          <c:order val="2"/>
          <c:tx>
            <c:strRef>
              <c:f>Sheet1!$D$1</c:f>
              <c:strCache>
                <c:ptCount val="1"/>
                <c:pt idx="0">
                  <c:v>Component Count</c:v>
                </c:pt>
              </c:strCache>
            </c:strRef>
          </c:tx>
          <c:spPr>
            <a:solidFill>
              <a:srgbClr val="5E82AB"/>
            </a:solidFill>
          </c:spPr>
          <c:invertIfNegative val="0"/>
          <c:cat>
            <c:strRef>
              <c:f>Sheet1!$A$2:$A$5</c:f>
              <c:strCache>
                <c:ptCount val="2"/>
                <c:pt idx="0">
                  <c:v>Current Industry Design</c:v>
                </c:pt>
                <c:pt idx="1">
                  <c:v>Moog Pitch System 3</c:v>
                </c:pt>
              </c:strCache>
            </c:strRef>
          </c:cat>
          <c:val>
            <c:numRef>
              <c:f>Sheet1!$D$2:$D$5</c:f>
              <c:numCache>
                <c:formatCode>General</c:formatCode>
                <c:ptCount val="2"/>
                <c:pt idx="0">
                  <c:v>3843</c:v>
                </c:pt>
                <c:pt idx="1">
                  <c:v>1322</c:v>
                </c:pt>
              </c:numCache>
            </c:numRef>
          </c:val>
        </c:ser>
        <c:dLbls>
          <c:showLegendKey val="0"/>
          <c:showVal val="0"/>
          <c:showCatName val="0"/>
          <c:showSerName val="0"/>
          <c:showPercent val="0"/>
          <c:showBubbleSize val="0"/>
        </c:dLbls>
        <c:gapWidth val="150"/>
        <c:shape val="box"/>
        <c:axId val="315334984"/>
        <c:axId val="317773344"/>
        <c:axId val="316936144"/>
      </c:bar3DChart>
      <c:catAx>
        <c:axId val="315334984"/>
        <c:scaling>
          <c:orientation val="minMax"/>
        </c:scaling>
        <c:delete val="0"/>
        <c:axPos val="b"/>
        <c:numFmt formatCode="General" sourceLinked="0"/>
        <c:majorTickMark val="out"/>
        <c:minorTickMark val="none"/>
        <c:tickLblPos val="nextTo"/>
        <c:spPr>
          <a:ln>
            <a:solidFill>
              <a:schemeClr val="bg1">
                <a:lumMod val="85000"/>
              </a:schemeClr>
            </a:solidFill>
          </a:ln>
        </c:spPr>
        <c:txPr>
          <a:bodyPr/>
          <a:lstStyle/>
          <a:p>
            <a:pPr algn="ctr">
              <a:defRPr lang="en-US" sz="1100" b="0" i="0" u="none" strike="noStrike" kern="1200" baseline="0">
                <a:solidFill>
                  <a:schemeClr val="bg1">
                    <a:lumMod val="50000"/>
                  </a:schemeClr>
                </a:solidFill>
                <a:latin typeface="+mn-lt"/>
                <a:ea typeface="+mn-ea"/>
                <a:cs typeface="+mn-cs"/>
              </a:defRPr>
            </a:pPr>
            <a:endParaRPr lang="en-US"/>
          </a:p>
        </c:txPr>
        <c:crossAx val="317773344"/>
        <c:crosses val="autoZero"/>
        <c:auto val="1"/>
        <c:lblAlgn val="ctr"/>
        <c:lblOffset val="100"/>
        <c:noMultiLvlLbl val="0"/>
      </c:catAx>
      <c:valAx>
        <c:axId val="31777334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85000"/>
              </a:schemeClr>
            </a:solidFill>
          </a:ln>
        </c:spPr>
        <c:txPr>
          <a:bodyPr/>
          <a:lstStyle/>
          <a:p>
            <a:pPr algn="ctr">
              <a:defRPr lang="en-US" sz="1100" b="0" i="0" u="none" strike="noStrike" kern="1200" baseline="0">
                <a:solidFill>
                  <a:schemeClr val="bg1">
                    <a:lumMod val="50000"/>
                  </a:schemeClr>
                </a:solidFill>
                <a:latin typeface="+mn-lt"/>
                <a:ea typeface="+mn-ea"/>
                <a:cs typeface="+mn-cs"/>
              </a:defRPr>
            </a:pPr>
            <a:endParaRPr lang="en-US"/>
          </a:p>
        </c:txPr>
        <c:crossAx val="315334984"/>
        <c:crosses val="autoZero"/>
        <c:crossBetween val="between"/>
      </c:valAx>
      <c:serAx>
        <c:axId val="316936144"/>
        <c:scaling>
          <c:orientation val="minMax"/>
        </c:scaling>
        <c:delete val="0"/>
        <c:axPos val="b"/>
        <c:majorTickMark val="out"/>
        <c:minorTickMark val="none"/>
        <c:tickLblPos val="nextTo"/>
        <c:spPr>
          <a:ln>
            <a:solidFill>
              <a:schemeClr val="bg1">
                <a:lumMod val="85000"/>
              </a:schemeClr>
            </a:solidFill>
          </a:ln>
        </c:spPr>
        <c:txPr>
          <a:bodyPr/>
          <a:lstStyle/>
          <a:p>
            <a:pPr>
              <a:defRPr sz="1100" baseline="0">
                <a:solidFill>
                  <a:schemeClr val="bg1">
                    <a:lumMod val="50000"/>
                  </a:schemeClr>
                </a:solidFill>
              </a:defRPr>
            </a:pPr>
            <a:endParaRPr lang="en-US"/>
          </a:p>
        </c:txPr>
        <c:crossAx val="317773344"/>
        <c:crosses val="autoZero"/>
      </c:serAx>
      <c:spPr>
        <a:noFill/>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3" cy="465455"/>
          </a:xfrm>
          <a:prstGeom prst="rect">
            <a:avLst/>
          </a:prstGeom>
        </p:spPr>
        <p:txBody>
          <a:bodyPr vert="horz" lIns="91431" tIns="45716" rIns="91431" bIns="45716" rtlCol="0"/>
          <a:lstStyle>
            <a:lvl1pPr algn="r">
              <a:defRPr sz="1200"/>
            </a:lvl1pPr>
          </a:lstStyle>
          <a:p>
            <a:fld id="{5BC3C7FB-6EA3-4866-843E-67A86E32DD71}" type="datetimeFigureOut">
              <a:rPr lang="en-US" smtClean="0"/>
              <a:t>9/28/2016</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1431" tIns="45716" rIns="91431"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1431" tIns="45716" rIns="91431" bIns="45716" rtlCol="0" anchor="b"/>
          <a:lstStyle>
            <a:lvl1pPr algn="r">
              <a:defRPr sz="1200"/>
            </a:lvl1pPr>
          </a:lstStyle>
          <a:p>
            <a:fld id="{E68F86E7-D2DA-41FC-9C17-8DE2726C3E5E}" type="slidenum">
              <a:rPr lang="en-US" smtClean="0"/>
              <a:t>‹#›</a:t>
            </a:fld>
            <a:endParaRPr lang="en-US" dirty="0"/>
          </a:p>
        </p:txBody>
      </p:sp>
    </p:spTree>
    <p:extLst>
      <p:ext uri="{BB962C8B-B14F-4D97-AF65-F5344CB8AC3E}">
        <p14:creationId xmlns:p14="http://schemas.microsoft.com/office/powerpoint/2010/main" val="63119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idx="1"/>
          </p:nvPr>
        </p:nvSpPr>
        <p:spPr>
          <a:xfrm>
            <a:off x="3978132" y="1"/>
            <a:ext cx="3043343" cy="465455"/>
          </a:xfrm>
          <a:prstGeom prst="rect">
            <a:avLst/>
          </a:prstGeom>
        </p:spPr>
        <p:txBody>
          <a:bodyPr vert="horz" lIns="91431" tIns="45716" rIns="91431" bIns="45716" rtlCol="0"/>
          <a:lstStyle>
            <a:lvl1pPr algn="r">
              <a:defRPr sz="1200"/>
            </a:lvl1pPr>
          </a:lstStyle>
          <a:p>
            <a:fld id="{DACB0C99-337A-4AE7-868A-984C2B51C86F}" type="datetimeFigureOut">
              <a:rPr lang="en-US" smtClean="0"/>
              <a:t>9/28/2016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1" tIns="45716" rIns="91431" bIns="45716"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1431" tIns="45716" rIns="91431"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1431" tIns="45716" rIns="91431"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1431" tIns="45716" rIns="91431" bIns="45716" rtlCol="0" anchor="b"/>
          <a:lstStyle>
            <a:lvl1pPr algn="r">
              <a:defRPr sz="1200"/>
            </a:lvl1pPr>
          </a:lstStyle>
          <a:p>
            <a:fld id="{F430AC96-E710-4FA6-8B9F-A9B97B0B3346}" type="slidenum">
              <a:rPr lang="en-US" smtClean="0"/>
              <a:t>‹#›</a:t>
            </a:fld>
            <a:endParaRPr lang="en-US" dirty="0"/>
          </a:p>
        </p:txBody>
      </p:sp>
    </p:spTree>
    <p:extLst>
      <p:ext uri="{BB962C8B-B14F-4D97-AF65-F5344CB8AC3E}">
        <p14:creationId xmlns:p14="http://schemas.microsoft.com/office/powerpoint/2010/main" val="54163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t>1</a:t>
            </a:fld>
            <a:endParaRPr lang="en-US" dirty="0"/>
          </a:p>
        </p:txBody>
      </p:sp>
    </p:spTree>
    <p:extLst>
      <p:ext uri="{BB962C8B-B14F-4D97-AF65-F5344CB8AC3E}">
        <p14:creationId xmlns:p14="http://schemas.microsoft.com/office/powerpoint/2010/main" val="236278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t>15</a:t>
            </a:fld>
            <a:endParaRPr lang="en-US" dirty="0"/>
          </a:p>
        </p:txBody>
      </p:sp>
    </p:spTree>
    <p:extLst>
      <p:ext uri="{BB962C8B-B14F-4D97-AF65-F5344CB8AC3E}">
        <p14:creationId xmlns:p14="http://schemas.microsoft.com/office/powerpoint/2010/main" val="424741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t>16</a:t>
            </a:fld>
            <a:endParaRPr lang="en-US" dirty="0"/>
          </a:p>
        </p:txBody>
      </p:sp>
    </p:spTree>
    <p:extLst>
      <p:ext uri="{BB962C8B-B14F-4D97-AF65-F5344CB8AC3E}">
        <p14:creationId xmlns:p14="http://schemas.microsoft.com/office/powerpoint/2010/main" val="229009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0AC96-E710-4FA6-8B9F-A9B97B0B3346}" type="slidenum">
              <a:rPr lang="en-US" smtClean="0"/>
              <a:t>17</a:t>
            </a:fld>
            <a:endParaRPr lang="en-US" dirty="0"/>
          </a:p>
        </p:txBody>
      </p:sp>
    </p:spTree>
    <p:extLst>
      <p:ext uri="{BB962C8B-B14F-4D97-AF65-F5344CB8AC3E}">
        <p14:creationId xmlns:p14="http://schemas.microsoft.com/office/powerpoint/2010/main" val="391864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2534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5268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t>20</a:t>
            </a:fld>
            <a:endParaRPr lang="en-US" dirty="0"/>
          </a:p>
        </p:txBody>
      </p:sp>
    </p:spTree>
    <p:extLst>
      <p:ext uri="{BB962C8B-B14F-4D97-AF65-F5344CB8AC3E}">
        <p14:creationId xmlns:p14="http://schemas.microsoft.com/office/powerpoint/2010/main" val="427401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430AC96-E710-4FA6-8B9F-A9B97B0B3346}" type="slidenum">
              <a:rPr lang="en-US" smtClean="0"/>
              <a:t>4</a:t>
            </a:fld>
            <a:endParaRPr lang="en-US" dirty="0"/>
          </a:p>
        </p:txBody>
      </p:sp>
    </p:spTree>
    <p:extLst>
      <p:ext uri="{BB962C8B-B14F-4D97-AF65-F5344CB8AC3E}">
        <p14:creationId xmlns:p14="http://schemas.microsoft.com/office/powerpoint/2010/main" val="151052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552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0466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8705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691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0577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0777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30AC96-E710-4FA6-8B9F-A9B97B0B334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05911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jpe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jpe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jpe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1 Col Body</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512498"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8980687" y="6505393"/>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175063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1 Co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3 Image,1 Col</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4210312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Circle Image, 1 Col">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1 Circle Image,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5181600"/>
            <a:ext cx="3657600" cy="6096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3858351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cSld name="Break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a:lvl1pPr>
            <a:lvl2pPr>
              <a:defRPr/>
            </a:lvl2pPr>
          </a:lstStyle>
          <a:p>
            <a:pPr lvl="0"/>
            <a:r>
              <a:rPr lang="en-US" dirty="0" smtClean="0"/>
              <a:t>First Level Title/Breaker</a:t>
            </a:r>
          </a:p>
          <a:p>
            <a:pPr lvl="1"/>
            <a:r>
              <a:rPr lang="en-US" dirty="0" smtClean="0"/>
              <a:t>Second Level title/Breaker</a:t>
            </a:r>
          </a:p>
          <a:p>
            <a:pPr lvl="1"/>
            <a:endParaRPr lang="en-US" dirty="0" smtClean="0"/>
          </a:p>
          <a:p>
            <a:pPr lvl="2"/>
            <a:r>
              <a:rPr lang="en-US" dirty="0" smtClean="0"/>
              <a:t>Third level Title/breaker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1894404836"/>
      </p:ext>
    </p:extLst>
  </p:cSld>
  <p:clrMapOvr>
    <a:masterClrMapping/>
  </p:clrMapOvr>
  <p:transition spd="slow">
    <p:wip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4198459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2 Image,1 Col, Callout">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1410910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569234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1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1 Col Body</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512498"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8980687" y="6505393"/>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442975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1 Col Bod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3485927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2 Col Body</a:t>
            </a:r>
            <a:endParaRPr lang="en-US" dirty="0"/>
          </a:p>
        </p:txBody>
      </p:sp>
      <p:sp>
        <p:nvSpPr>
          <p:cNvPr id="3" name="Content Placeholder 2"/>
          <p:cNvSpPr>
            <a:spLocks noGrp="1"/>
          </p:cNvSpPr>
          <p:nvPr>
            <p:ph idx="1"/>
          </p:nvPr>
        </p:nvSpPr>
        <p:spPr>
          <a:xfrm>
            <a:off x="457200" y="1295400"/>
            <a:ext cx="402336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Text Placeholder 4"/>
          <p:cNvSpPr>
            <a:spLocks noGrp="1"/>
          </p:cNvSpPr>
          <p:nvPr>
            <p:ph type="body" sz="quarter" idx="10"/>
          </p:nvPr>
        </p:nvSpPr>
        <p:spPr>
          <a:xfrm>
            <a:off x="4648200" y="1295400"/>
            <a:ext cx="4038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871884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Image &amp; 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&amp; 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362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Image, 1 Col, Callou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1 Col, Callout </a:t>
            </a:r>
            <a:endParaRPr lang="en-US" dirty="0"/>
          </a:p>
        </p:txBody>
      </p:sp>
      <p:sp>
        <p:nvSpPr>
          <p:cNvPr id="3" name="Content Placeholder 2"/>
          <p:cNvSpPr>
            <a:spLocks noGrp="1"/>
          </p:cNvSpPr>
          <p:nvPr>
            <p:ph idx="1"/>
          </p:nvPr>
        </p:nvSpPr>
        <p:spPr>
          <a:xfrm>
            <a:off x="3657600" y="1295400"/>
            <a:ext cx="50292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endParaRPr lang="en-US" dirty="0"/>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288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2 Image,1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337560"/>
          </a:xfrm>
          <a:solidFill>
            <a:schemeClr val="bg1"/>
          </a:solidFill>
        </p:spPr>
        <p:txBody>
          <a:bodyPr anchor="ctr"/>
          <a:lstStyle>
            <a:lvl1pPr algn="ctr">
              <a:defRPr sz="1400"/>
            </a:lvl1p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337560"/>
            <a:ext cx="3429000" cy="3300984"/>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81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 Image, 1 Col, Callout_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endParaRPr lang="en-US" dirty="0"/>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smtClean="0"/>
              <a:t>1 Image, 1 Col, Callout_2</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893801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 Image, 1 Col, Callout_3">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Callout_3</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3036513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 Image, 1 Col, Callout_4">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Callout_4</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116111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Image,1 Col, Callout">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0" y="3886200"/>
            <a:ext cx="3064498"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3064498"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091935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Image,1 Co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3 Image,1 Col</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122695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Image,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2 Image,1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337560"/>
          </a:xfrm>
          <a:solidFill>
            <a:schemeClr val="bg1"/>
          </a:solidFill>
        </p:spPr>
        <p:txBody>
          <a:bodyPr anchor="ctr"/>
          <a:lstStyle>
            <a:lvl1pPr algn="ctr">
              <a:defRPr sz="1400"/>
            </a:lvl1p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337560"/>
            <a:ext cx="3429000" cy="3300984"/>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068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1 Image,1 Col, Callout</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5334000"/>
          </a:xfrm>
          <a:solidFill>
            <a:schemeClr val="bg1"/>
          </a:solidFill>
        </p:spPr>
        <p:txBody>
          <a:bodyPr anchor="ctr"/>
          <a:lstStyle>
            <a:lvl1pPr algn="ctr">
              <a:defRPr sz="1400"/>
            </a:lvl1pPr>
          </a:lstStyle>
          <a:p>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53340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40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3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endParaRPr lang="en-US" dirty="0"/>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5"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133129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2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7"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8"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9"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4"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496561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 Circle Imag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1 Circle Image,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5181600"/>
            <a:ext cx="3657600" cy="6096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801102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1 Image,1 Col, Callout</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5334000"/>
          </a:xfrm>
          <a:solidFill>
            <a:schemeClr val="bg1"/>
          </a:solidFill>
        </p:spPr>
        <p:txBody>
          <a:bodyPr anchor="ctr"/>
          <a:lstStyle>
            <a:lvl1pPr algn="ctr">
              <a:defRPr sz="1400"/>
            </a:lvl1pPr>
          </a:lstStyle>
          <a:p>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53340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296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857250"/>
            <a:ext cx="9144000" cy="5143500"/>
          </a:xfrm>
          <a:solidFill>
            <a:schemeClr val="tx2"/>
          </a:solidFill>
        </p:spPr>
        <p:txBody>
          <a:bodyPr anchor="t"/>
          <a:lstStyle>
            <a:lvl1pPr algn="ctr">
              <a:defRPr sz="1400"/>
            </a:lvl1pPr>
          </a:lstStyle>
          <a:p>
            <a:endParaRPr lang="en-US" dirty="0" smtClean="0"/>
          </a:p>
          <a:p>
            <a:endParaRPr lang="en-US" dirty="0" smtClean="0"/>
          </a:p>
          <a:p>
            <a:endParaRPr lang="en-US" dirty="0" smtClean="0"/>
          </a:p>
          <a:p>
            <a:endParaRPr lang="en-US" dirty="0" smtClean="0"/>
          </a:p>
          <a:p>
            <a:r>
              <a:rPr lang="en-US" dirty="0" smtClean="0"/>
              <a:t>Click Icon to Add Video</a:t>
            </a:r>
            <a:endParaRPr lang="en-US" dirty="0"/>
          </a:p>
        </p:txBody>
      </p:sp>
    </p:spTree>
    <p:extLst>
      <p:ext uri="{BB962C8B-B14F-4D97-AF65-F5344CB8AC3E}">
        <p14:creationId xmlns:p14="http://schemas.microsoft.com/office/powerpoint/2010/main" val="2356601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3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endParaRPr lang="en-US" dirty="0"/>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5"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510906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2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7"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8"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9"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4"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2725848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ircle Imag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1 Circle Image,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1" name="Text Placeholder 8"/>
          <p:cNvSpPr>
            <a:spLocks noGrp="1"/>
          </p:cNvSpPr>
          <p:nvPr>
            <p:ph type="body" sz="quarter" idx="17"/>
          </p:nvPr>
        </p:nvSpPr>
        <p:spPr>
          <a:xfrm>
            <a:off x="4724400" y="5181600"/>
            <a:ext cx="3657600" cy="6096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510906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857250"/>
            <a:ext cx="9144000" cy="5143500"/>
          </a:xfrm>
          <a:solidFill>
            <a:schemeClr val="tx2"/>
          </a:solidFill>
        </p:spPr>
        <p:txBody>
          <a:bodyPr anchor="t"/>
          <a:lstStyle>
            <a:lvl1pPr algn="ctr">
              <a:defRPr sz="1400"/>
            </a:lvl1pPr>
          </a:lstStyle>
          <a:p>
            <a:endParaRPr lang="en-US" dirty="0" smtClean="0"/>
          </a:p>
          <a:p>
            <a:endParaRPr lang="en-US" dirty="0" smtClean="0"/>
          </a:p>
          <a:p>
            <a:endParaRPr lang="en-US" dirty="0" smtClean="0"/>
          </a:p>
          <a:p>
            <a:endParaRPr lang="en-US" dirty="0" smtClean="0"/>
          </a:p>
          <a:p>
            <a:r>
              <a:rPr lang="en-US" dirty="0" smtClean="0"/>
              <a:t>Click Icon to Add Video</a:t>
            </a:r>
            <a:endParaRPr lang="en-US" dirty="0"/>
          </a:p>
        </p:txBody>
      </p:sp>
    </p:spTree>
    <p:extLst>
      <p:ext uri="{BB962C8B-B14F-4D97-AF65-F5344CB8AC3E}">
        <p14:creationId xmlns:p14="http://schemas.microsoft.com/office/powerpoint/2010/main" val="298465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 Images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3 Circle Images </a:t>
            </a:r>
            <a:endParaRPr lang="en-US" dirty="0"/>
          </a:p>
        </p:txBody>
      </p:sp>
      <p:sp>
        <p:nvSpPr>
          <p:cNvPr id="3" name="Content Placeholder 2"/>
          <p:cNvSpPr>
            <a:spLocks noGrp="1"/>
          </p:cNvSpPr>
          <p:nvPr>
            <p:ph idx="1"/>
          </p:nvPr>
        </p:nvSpPr>
        <p:spPr>
          <a:xfrm>
            <a:off x="457200" y="1295400"/>
            <a:ext cx="7315200" cy="129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6" name="Picture Placeholder 4"/>
          <p:cNvSpPr>
            <a:spLocks noGrp="1"/>
          </p:cNvSpPr>
          <p:nvPr>
            <p:ph type="pic" sz="quarter" idx="10"/>
          </p:nvPr>
        </p:nvSpPr>
        <p:spPr>
          <a:xfrm>
            <a:off x="6194308"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endParaRPr lang="en-US" dirty="0"/>
          </a:p>
        </p:txBody>
      </p:sp>
      <p:sp>
        <p:nvSpPr>
          <p:cNvPr id="27" name="Picture Placeholder 4"/>
          <p:cNvSpPr>
            <a:spLocks noGrp="1"/>
          </p:cNvSpPr>
          <p:nvPr>
            <p:ph type="pic" sz="quarter" idx="11"/>
          </p:nvPr>
        </p:nvSpPr>
        <p:spPr>
          <a:xfrm>
            <a:off x="3371850"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endParaRPr lang="en-US" dirty="0"/>
          </a:p>
        </p:txBody>
      </p:sp>
      <p:sp>
        <p:nvSpPr>
          <p:cNvPr id="9" name="Text Placeholder 8"/>
          <p:cNvSpPr>
            <a:spLocks noGrp="1"/>
          </p:cNvSpPr>
          <p:nvPr>
            <p:ph type="body" sz="quarter" idx="13"/>
          </p:nvPr>
        </p:nvSpPr>
        <p:spPr>
          <a:xfrm>
            <a:off x="3353979" y="5095565"/>
            <a:ext cx="2438400" cy="609600"/>
          </a:xfrm>
        </p:spPr>
        <p:txBody>
          <a:bodyPr/>
          <a:lstStyle>
            <a:lvl1pPr algn="ctr">
              <a:lnSpc>
                <a:spcPct val="100000"/>
              </a:lnSpc>
              <a:defRPr sz="1400" b="0">
                <a:solidFill>
                  <a:schemeClr val="accent1"/>
                </a:solidFill>
              </a:defRPr>
            </a:lvl1pPr>
          </a:lstStyle>
          <a:p>
            <a:pPr lvl="0"/>
            <a:endParaRPr lang="en-US" dirty="0"/>
          </a:p>
        </p:txBody>
      </p:sp>
      <p:sp>
        <p:nvSpPr>
          <p:cNvPr id="32" name="Text Placeholder 8"/>
          <p:cNvSpPr>
            <a:spLocks noGrp="1"/>
          </p:cNvSpPr>
          <p:nvPr>
            <p:ph type="body" sz="quarter" idx="15"/>
          </p:nvPr>
        </p:nvSpPr>
        <p:spPr>
          <a:xfrm>
            <a:off x="6172200" y="5095565"/>
            <a:ext cx="2438400" cy="609600"/>
          </a:xfrm>
        </p:spPr>
        <p:txBody>
          <a:bodyPr/>
          <a:lstStyle>
            <a:lvl1pPr algn="ctr">
              <a:lnSpc>
                <a:spcPct val="100000"/>
              </a:lnSpc>
              <a:defRPr sz="1400" b="0">
                <a:solidFill>
                  <a:schemeClr val="accent1"/>
                </a:solidFill>
              </a:defRPr>
            </a:lvl1pPr>
          </a:lstStyle>
          <a:p>
            <a:pPr lvl="0"/>
            <a:endParaRPr lang="en-US" dirty="0"/>
          </a:p>
        </p:txBody>
      </p:sp>
      <p:sp>
        <p:nvSpPr>
          <p:cNvPr id="33" name="Picture Placeholder 4"/>
          <p:cNvSpPr>
            <a:spLocks noGrp="1"/>
          </p:cNvSpPr>
          <p:nvPr>
            <p:ph type="pic" sz="quarter" idx="16"/>
          </p:nvPr>
        </p:nvSpPr>
        <p:spPr>
          <a:xfrm>
            <a:off x="563082"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endParaRPr lang="en-US" dirty="0"/>
          </a:p>
        </p:txBody>
      </p:sp>
      <p:sp>
        <p:nvSpPr>
          <p:cNvPr id="34" name="Text Placeholder 8"/>
          <p:cNvSpPr>
            <a:spLocks noGrp="1"/>
          </p:cNvSpPr>
          <p:nvPr>
            <p:ph type="body" sz="quarter" idx="17"/>
          </p:nvPr>
        </p:nvSpPr>
        <p:spPr>
          <a:xfrm>
            <a:off x="539496" y="5095565"/>
            <a:ext cx="2438400" cy="609600"/>
          </a:xfrm>
        </p:spPr>
        <p:txBody>
          <a:bodyPr/>
          <a:lstStyle>
            <a:lvl1pPr algn="ctr">
              <a:lnSpc>
                <a:spcPct val="100000"/>
              </a:lnSpc>
              <a:defRPr sz="1400" b="0">
                <a:solidFill>
                  <a:schemeClr val="accent1"/>
                </a:solidFill>
              </a:defRPr>
            </a:lvl1pPr>
          </a:lstStyle>
          <a:p>
            <a:pPr lvl="0"/>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7" name="TextBox 1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smtClean="0">
              <a:solidFill>
                <a:schemeClr val="accent6"/>
              </a:solidFill>
            </a:endParaRPr>
          </a:p>
        </p:txBody>
      </p:sp>
    </p:spTree>
    <p:extLst>
      <p:ext uri="{BB962C8B-B14F-4D97-AF65-F5344CB8AC3E}">
        <p14:creationId xmlns:p14="http://schemas.microsoft.com/office/powerpoint/2010/main" val="1465334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ircle Images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5 Circle Images </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34" name="Text Placeholder 8"/>
          <p:cNvSpPr>
            <a:spLocks noGrp="1"/>
          </p:cNvSpPr>
          <p:nvPr>
            <p:ph type="body" sz="quarter" idx="17"/>
          </p:nvPr>
        </p:nvSpPr>
        <p:spPr>
          <a:xfrm>
            <a:off x="3543300" y="3200400"/>
            <a:ext cx="2057401" cy="609600"/>
          </a:xfrm>
        </p:spPr>
        <p:txBody>
          <a:bodyPr/>
          <a:lstStyle>
            <a:lvl1pPr algn="ctr">
              <a:lnSpc>
                <a:spcPct val="100000"/>
              </a:lnSpc>
              <a:defRPr sz="1400" b="0">
                <a:solidFill>
                  <a:schemeClr val="accent1"/>
                </a:solidFill>
              </a:defRPr>
            </a:lvl1pPr>
          </a:lstStyle>
          <a:p>
            <a:pPr lvl="0"/>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7" name="TextBox 16"/>
          <p:cNvSpPr txBox="1"/>
          <p:nvPr userDrawn="1"/>
        </p:nvSpPr>
        <p:spPr>
          <a:xfrm>
            <a:off x="576072" y="6293078"/>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smtClean="0">
              <a:solidFill>
                <a:schemeClr val="accent6"/>
              </a:solidFill>
            </a:endParaRPr>
          </a:p>
        </p:txBody>
      </p:sp>
      <p:sp>
        <p:nvSpPr>
          <p:cNvPr id="14" name="Picture Placeholder 4"/>
          <p:cNvSpPr>
            <a:spLocks noGrp="1"/>
          </p:cNvSpPr>
          <p:nvPr>
            <p:ph type="pic" sz="quarter" idx="18"/>
          </p:nvPr>
        </p:nvSpPr>
        <p:spPr>
          <a:xfrm>
            <a:off x="3695700" y="13716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1" name="Text Placeholder 8"/>
          <p:cNvSpPr>
            <a:spLocks noGrp="1"/>
          </p:cNvSpPr>
          <p:nvPr>
            <p:ph type="body" sz="quarter" idx="19"/>
          </p:nvPr>
        </p:nvSpPr>
        <p:spPr>
          <a:xfrm>
            <a:off x="5943600" y="32004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22" name="Picture Placeholder 4"/>
          <p:cNvSpPr>
            <a:spLocks noGrp="1"/>
          </p:cNvSpPr>
          <p:nvPr>
            <p:ph type="pic" sz="quarter" idx="20"/>
          </p:nvPr>
        </p:nvSpPr>
        <p:spPr>
          <a:xfrm>
            <a:off x="6096000" y="13716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3" name="Text Placeholder 8"/>
          <p:cNvSpPr>
            <a:spLocks noGrp="1"/>
          </p:cNvSpPr>
          <p:nvPr>
            <p:ph type="body" sz="quarter" idx="21"/>
          </p:nvPr>
        </p:nvSpPr>
        <p:spPr>
          <a:xfrm>
            <a:off x="1143000" y="32004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24" name="Picture Placeholder 4"/>
          <p:cNvSpPr>
            <a:spLocks noGrp="1"/>
          </p:cNvSpPr>
          <p:nvPr>
            <p:ph type="pic" sz="quarter" idx="22"/>
          </p:nvPr>
        </p:nvSpPr>
        <p:spPr>
          <a:xfrm>
            <a:off x="1295400" y="13716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5" name="Text Placeholder 8"/>
          <p:cNvSpPr>
            <a:spLocks noGrp="1"/>
          </p:cNvSpPr>
          <p:nvPr>
            <p:ph type="body" sz="quarter" idx="23"/>
          </p:nvPr>
        </p:nvSpPr>
        <p:spPr>
          <a:xfrm>
            <a:off x="2286000" y="57912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28" name="Picture Placeholder 4"/>
          <p:cNvSpPr>
            <a:spLocks noGrp="1"/>
          </p:cNvSpPr>
          <p:nvPr>
            <p:ph type="pic" sz="quarter" idx="24"/>
          </p:nvPr>
        </p:nvSpPr>
        <p:spPr>
          <a:xfrm>
            <a:off x="2438400" y="39624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9" name="Text Placeholder 8"/>
          <p:cNvSpPr>
            <a:spLocks noGrp="1"/>
          </p:cNvSpPr>
          <p:nvPr>
            <p:ph type="body" sz="quarter" idx="25"/>
          </p:nvPr>
        </p:nvSpPr>
        <p:spPr>
          <a:xfrm>
            <a:off x="4686300" y="57912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30" name="Picture Placeholder 4"/>
          <p:cNvSpPr>
            <a:spLocks noGrp="1"/>
          </p:cNvSpPr>
          <p:nvPr>
            <p:ph type="pic" sz="quarter" idx="26"/>
          </p:nvPr>
        </p:nvSpPr>
        <p:spPr>
          <a:xfrm>
            <a:off x="4838700" y="39624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Tree>
    <p:extLst>
      <p:ext uri="{BB962C8B-B14F-4D97-AF65-F5344CB8AC3E}">
        <p14:creationId xmlns:p14="http://schemas.microsoft.com/office/powerpoint/2010/main" val="1223378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Row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3 Row Comparison</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smtClean="0">
              <a:solidFill>
                <a:schemeClr val="accent6"/>
              </a:solidFill>
            </a:endParaRPr>
          </a:p>
        </p:txBody>
      </p:sp>
      <p:sp>
        <p:nvSpPr>
          <p:cNvPr id="27" name="Content Placeholder 7"/>
          <p:cNvSpPr>
            <a:spLocks noGrp="1"/>
          </p:cNvSpPr>
          <p:nvPr>
            <p:ph sz="quarter" idx="31"/>
          </p:nvPr>
        </p:nvSpPr>
        <p:spPr>
          <a:xfrm>
            <a:off x="2590800" y="29839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28" name="Content Placeholder 10"/>
          <p:cNvSpPr>
            <a:spLocks noGrp="1"/>
          </p:cNvSpPr>
          <p:nvPr>
            <p:ph sz="quarter" idx="32"/>
          </p:nvPr>
        </p:nvSpPr>
        <p:spPr>
          <a:xfrm>
            <a:off x="576072" y="29839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29" name="Picture Placeholder 3"/>
          <p:cNvSpPr>
            <a:spLocks noGrp="1"/>
          </p:cNvSpPr>
          <p:nvPr>
            <p:ph type="pic" sz="quarter" idx="33"/>
          </p:nvPr>
        </p:nvSpPr>
        <p:spPr>
          <a:xfrm>
            <a:off x="6464808" y="29839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0" name="Content Placeholder 7"/>
          <p:cNvSpPr>
            <a:spLocks noGrp="1"/>
          </p:cNvSpPr>
          <p:nvPr>
            <p:ph sz="quarter" idx="34"/>
          </p:nvPr>
        </p:nvSpPr>
        <p:spPr>
          <a:xfrm>
            <a:off x="2590800" y="45841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31" name="Content Placeholder 10"/>
          <p:cNvSpPr>
            <a:spLocks noGrp="1"/>
          </p:cNvSpPr>
          <p:nvPr>
            <p:ph sz="quarter" idx="35"/>
          </p:nvPr>
        </p:nvSpPr>
        <p:spPr>
          <a:xfrm>
            <a:off x="576072" y="45841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2" name="Picture Placeholder 3"/>
          <p:cNvSpPr>
            <a:spLocks noGrp="1"/>
          </p:cNvSpPr>
          <p:nvPr>
            <p:ph type="pic" sz="quarter" idx="36"/>
          </p:nvPr>
        </p:nvSpPr>
        <p:spPr>
          <a:xfrm>
            <a:off x="6464808" y="45841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3" name="Content Placeholder 7"/>
          <p:cNvSpPr>
            <a:spLocks noGrp="1"/>
          </p:cNvSpPr>
          <p:nvPr>
            <p:ph sz="quarter" idx="37"/>
          </p:nvPr>
        </p:nvSpPr>
        <p:spPr>
          <a:xfrm>
            <a:off x="2590800" y="13837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34" name="Content Placeholder 10"/>
          <p:cNvSpPr>
            <a:spLocks noGrp="1"/>
          </p:cNvSpPr>
          <p:nvPr>
            <p:ph sz="quarter" idx="38"/>
          </p:nvPr>
        </p:nvSpPr>
        <p:spPr>
          <a:xfrm>
            <a:off x="576072" y="13837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5" name="Picture Placeholder 3"/>
          <p:cNvSpPr>
            <a:spLocks noGrp="1"/>
          </p:cNvSpPr>
          <p:nvPr>
            <p:ph type="pic" sz="quarter" idx="39"/>
          </p:nvPr>
        </p:nvSpPr>
        <p:spPr>
          <a:xfrm>
            <a:off x="6464808" y="1383766"/>
            <a:ext cx="2103120" cy="1447800"/>
          </a:xfrm>
          <a:solidFill>
            <a:schemeClr val="bg1"/>
          </a:solidFill>
        </p:spPr>
        <p:txBody>
          <a:bodyPr lIns="137160" tIns="91440" rIns="457200" bIns="91440" anchor="ctr"/>
          <a:lstStyle>
            <a:lvl1pPr>
              <a:lnSpc>
                <a:spcPts val="1900"/>
              </a:lnSpc>
              <a:spcBef>
                <a:spcPts val="0"/>
              </a:spcBef>
              <a:spcAft>
                <a:spcPts val="0"/>
              </a:spcAft>
              <a:defRPr sz="1400" b="0"/>
            </a:lvl1pPr>
          </a:lstStyle>
          <a:p>
            <a:endParaRPr lang="en-US" dirty="0"/>
          </a:p>
        </p:txBody>
      </p:sp>
    </p:spTree>
    <p:extLst>
      <p:ext uri="{BB962C8B-B14F-4D97-AF65-F5344CB8AC3E}">
        <p14:creationId xmlns:p14="http://schemas.microsoft.com/office/powerpoint/2010/main" val="1754017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ol Bod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888569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able &amp; Callout Spa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Table &amp; Callout Space</a:t>
            </a:r>
            <a:endParaRPr lang="en-US" dirty="0"/>
          </a:p>
        </p:txBody>
      </p:sp>
      <p:sp>
        <p:nvSpPr>
          <p:cNvPr id="3" name="Content Placeholder 2"/>
          <p:cNvSpPr>
            <a:spLocks noGrp="1"/>
          </p:cNvSpPr>
          <p:nvPr>
            <p:ph idx="1"/>
          </p:nvPr>
        </p:nvSpPr>
        <p:spPr>
          <a:xfrm>
            <a:off x="457200" y="1295400"/>
            <a:ext cx="603504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smtClean="0">
              <a:solidFill>
                <a:schemeClr val="accent6"/>
              </a:solidFill>
            </a:endParaRPr>
          </a:p>
        </p:txBody>
      </p:sp>
    </p:spTree>
    <p:extLst>
      <p:ext uri="{BB962C8B-B14F-4D97-AF65-F5344CB8AC3E}">
        <p14:creationId xmlns:p14="http://schemas.microsoft.com/office/powerpoint/2010/main" val="3069545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Chart Full Page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5" name="Chart Placeholder 4"/>
          <p:cNvSpPr>
            <a:spLocks noGrp="1"/>
          </p:cNvSpPr>
          <p:nvPr>
            <p:ph type="chart" sz="quarter" idx="10"/>
          </p:nvPr>
        </p:nvSpPr>
        <p:spPr>
          <a:xfrm>
            <a:off x="457200" y="1752600"/>
            <a:ext cx="8229600" cy="4297680"/>
          </a:xfrm>
        </p:spPr>
        <p:txBody>
          <a:bodyPr anchor="t"/>
          <a:lstStyle>
            <a:lvl1pPr algn="ctr">
              <a:defRPr/>
            </a:lvl1pPr>
          </a:lstStyle>
          <a:p>
            <a:endParaRPr lang="en-US" dirty="0" smtClean="0"/>
          </a:p>
          <a:p>
            <a:endParaRPr lang="en-US" dirty="0" smtClean="0"/>
          </a:p>
          <a:p>
            <a:endParaRPr lang="en-US" dirty="0" smtClean="0"/>
          </a:p>
          <a:p>
            <a:r>
              <a:rPr lang="en-US" dirty="0" smtClean="0"/>
              <a:t>Click Icon to Add Chart</a:t>
            </a:r>
            <a:endParaRPr lang="en-US" dirty="0"/>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smtClean="0">
              <a:solidFill>
                <a:schemeClr val="accent6"/>
              </a:solidFill>
            </a:endParaRPr>
          </a:p>
        </p:txBody>
      </p:sp>
    </p:spTree>
    <p:extLst>
      <p:ext uri="{BB962C8B-B14F-4D97-AF65-F5344CB8AC3E}">
        <p14:creationId xmlns:p14="http://schemas.microsoft.com/office/powerpoint/2010/main" val="1489611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mp; Callout Spa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Chart &amp; Callout Space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5" name="Chart Placeholder 4"/>
          <p:cNvSpPr>
            <a:spLocks noGrp="1"/>
          </p:cNvSpPr>
          <p:nvPr>
            <p:ph type="chart" sz="quarter" idx="10"/>
          </p:nvPr>
        </p:nvSpPr>
        <p:spPr>
          <a:xfrm>
            <a:off x="457200" y="1752600"/>
            <a:ext cx="6035040" cy="4297680"/>
          </a:xfrm>
        </p:spPr>
        <p:txBody>
          <a:bodyPr anchor="t"/>
          <a:lstStyle>
            <a:lvl1pPr algn="ctr">
              <a:defRPr/>
            </a:lvl1pPr>
          </a:lstStyle>
          <a:p>
            <a:endParaRPr lang="en-US" dirty="0" smtClean="0"/>
          </a:p>
          <a:p>
            <a:endParaRPr lang="en-US" dirty="0" smtClean="0"/>
          </a:p>
          <a:p>
            <a:endParaRPr lang="en-US" dirty="0" smtClean="0"/>
          </a:p>
          <a:p>
            <a:r>
              <a:rPr lang="en-US" dirty="0" smtClean="0"/>
              <a:t>Click Icon to Add Chart</a:t>
            </a:r>
            <a:endParaRPr lang="en-US" dirty="0"/>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smtClean="0">
              <a:solidFill>
                <a:schemeClr val="accent6"/>
              </a:solidFill>
            </a:endParaRPr>
          </a:p>
        </p:txBody>
      </p:sp>
    </p:spTree>
    <p:extLst>
      <p:ext uri="{BB962C8B-B14F-4D97-AF65-F5344CB8AC3E}">
        <p14:creationId xmlns:p14="http://schemas.microsoft.com/office/powerpoint/2010/main" val="4118661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lay Slate">
    <p:spTree>
      <p:nvGrpSpPr>
        <p:cNvPr id="1" name=""/>
        <p:cNvGrpSpPr/>
        <p:nvPr/>
      </p:nvGrpSpPr>
      <p:grpSpPr>
        <a:xfrm>
          <a:off x="0" y="0"/>
          <a:ext cx="0" cy="0"/>
          <a:chOff x="0" y="0"/>
          <a:chExt cx="0" cy="0"/>
        </a:xfrm>
      </p:grpSpPr>
      <p:sp>
        <p:nvSpPr>
          <p:cNvPr id="4" name="Rectangle 3"/>
          <p:cNvSpPr/>
          <p:nvPr userDrawn="1"/>
        </p:nvSpPr>
        <p:spPr>
          <a:xfrm>
            <a:off x="3009900" y="1866900"/>
            <a:ext cx="3124200" cy="3124200"/>
          </a:xfrm>
          <a:prstGeom prst="rect">
            <a:avLst/>
          </a:prstGeom>
          <a:blipFill dpi="0" rotWithShape="1">
            <a:blip r:embed="rId2">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0508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857250"/>
            <a:ext cx="9144000" cy="5143500"/>
          </a:xfrm>
          <a:solidFill>
            <a:schemeClr val="tx2"/>
          </a:solidFill>
        </p:spPr>
        <p:txBody>
          <a:bodyPr anchor="t"/>
          <a:lstStyle>
            <a:lvl1pPr algn="ctr">
              <a:defRPr sz="1400"/>
            </a:lvl1pPr>
          </a:lstStyle>
          <a:p>
            <a:endParaRPr lang="en-US" dirty="0" smtClean="0"/>
          </a:p>
          <a:p>
            <a:endParaRPr lang="en-US" dirty="0" smtClean="0"/>
          </a:p>
          <a:p>
            <a:endParaRPr lang="en-US" dirty="0" smtClean="0"/>
          </a:p>
          <a:p>
            <a:endParaRPr lang="en-US" dirty="0" smtClean="0"/>
          </a:p>
          <a:p>
            <a:r>
              <a:rPr lang="en-US" dirty="0" smtClean="0"/>
              <a:t>Click Icon to Add Video</a:t>
            </a:r>
            <a:endParaRPr lang="en-US" dirty="0"/>
          </a:p>
        </p:txBody>
      </p:sp>
    </p:spTree>
    <p:extLst>
      <p:ext uri="{BB962C8B-B14F-4D97-AF65-F5344CB8AC3E}">
        <p14:creationId xmlns:p14="http://schemas.microsoft.com/office/powerpoint/2010/main" val="3067381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or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34" name="Picture Placeholder 7"/>
          <p:cNvSpPr>
            <a:spLocks noGrp="1"/>
          </p:cNvSpPr>
          <p:nvPr>
            <p:ph type="pic" sz="quarter" idx="11"/>
          </p:nvPr>
        </p:nvSpPr>
        <p:spPr>
          <a:xfrm>
            <a:off x="0" y="-2263"/>
            <a:ext cx="2299513" cy="3352800"/>
          </a:xfrm>
          <a:solidFill>
            <a:schemeClr val="accent4">
              <a:lumMod val="40000"/>
              <a:lumOff val="60000"/>
            </a:schemeClr>
          </a:solidFill>
        </p:spPr>
        <p:txBody>
          <a:bodyPr anchor="ctr"/>
          <a:lstStyle>
            <a:lvl1pPr algn="ctr">
              <a:defRPr sz="1400"/>
            </a:lvl1pPr>
          </a:lstStyle>
          <a:p>
            <a:endParaRPr lang="en-US" dirty="0"/>
          </a:p>
        </p:txBody>
      </p:sp>
      <p:sp>
        <p:nvSpPr>
          <p:cNvPr id="35" name="Picture Placeholder 7"/>
          <p:cNvSpPr>
            <a:spLocks noGrp="1"/>
          </p:cNvSpPr>
          <p:nvPr>
            <p:ph type="pic" sz="quarter" idx="12"/>
          </p:nvPr>
        </p:nvSpPr>
        <p:spPr>
          <a:xfrm>
            <a:off x="2286000" y="-2263"/>
            <a:ext cx="2299513" cy="3352800"/>
          </a:xfrm>
          <a:solidFill>
            <a:schemeClr val="accent3">
              <a:lumMod val="40000"/>
              <a:lumOff val="60000"/>
            </a:schemeClr>
          </a:solidFill>
        </p:spPr>
        <p:txBody>
          <a:bodyPr anchor="ctr"/>
          <a:lstStyle>
            <a:lvl1pPr algn="ctr">
              <a:defRPr sz="1400"/>
            </a:lvl1pPr>
          </a:lstStyle>
          <a:p>
            <a:endParaRPr lang="en-US" dirty="0"/>
          </a:p>
        </p:txBody>
      </p:sp>
      <p:sp>
        <p:nvSpPr>
          <p:cNvPr id="36" name="Picture Placeholder 7"/>
          <p:cNvSpPr>
            <a:spLocks noGrp="1"/>
          </p:cNvSpPr>
          <p:nvPr>
            <p:ph type="pic" sz="quarter" idx="13"/>
          </p:nvPr>
        </p:nvSpPr>
        <p:spPr>
          <a:xfrm>
            <a:off x="4566157" y="-2263"/>
            <a:ext cx="2299513" cy="3352800"/>
          </a:xfrm>
          <a:solidFill>
            <a:schemeClr val="accent2">
              <a:lumMod val="40000"/>
              <a:lumOff val="60000"/>
            </a:schemeClr>
          </a:solidFill>
        </p:spPr>
        <p:txBody>
          <a:bodyPr anchor="ctr"/>
          <a:lstStyle>
            <a:lvl1pPr algn="ctr">
              <a:defRPr sz="1400"/>
            </a:lvl1pPr>
          </a:lstStyle>
          <a:p>
            <a:endParaRPr lang="en-US" dirty="0"/>
          </a:p>
        </p:txBody>
      </p:sp>
      <p:sp>
        <p:nvSpPr>
          <p:cNvPr id="37" name="Picture Placeholder 7"/>
          <p:cNvSpPr>
            <a:spLocks noGrp="1"/>
          </p:cNvSpPr>
          <p:nvPr>
            <p:ph type="pic" sz="quarter" idx="10"/>
          </p:nvPr>
        </p:nvSpPr>
        <p:spPr>
          <a:xfrm>
            <a:off x="6858000" y="-2263"/>
            <a:ext cx="2286000" cy="3352800"/>
          </a:xfrm>
          <a:solidFill>
            <a:schemeClr val="tx2">
              <a:lumMod val="40000"/>
              <a:lumOff val="60000"/>
            </a:schemeClr>
          </a:solidFill>
        </p:spPr>
        <p:txBody>
          <a:bodyPr anchor="ctr"/>
          <a:lstStyle>
            <a:lvl1pPr algn="ctr">
              <a:defRPr sz="1400"/>
            </a:lvl1pPr>
          </a:lstStyle>
          <a:p>
            <a:endParaRPr lang="en-US" dirty="0"/>
          </a:p>
        </p:txBody>
      </p:sp>
      <p:sp>
        <p:nvSpPr>
          <p:cNvPr id="38" name="Text Placeholder 28"/>
          <p:cNvSpPr>
            <a:spLocks noGrp="1"/>
          </p:cNvSpPr>
          <p:nvPr>
            <p:ph type="body" sz="quarter" idx="14"/>
          </p:nvPr>
        </p:nvSpPr>
        <p:spPr>
          <a:xfrm>
            <a:off x="6858000" y="3352800"/>
            <a:ext cx="2286000" cy="707577"/>
          </a:xfrm>
          <a:solidFill>
            <a:schemeClr val="bg2">
              <a:lumMod val="20000"/>
              <a:lumOff val="80000"/>
            </a:schemeClr>
          </a:solidFill>
        </p:spPr>
        <p:txBody>
          <a:bodyPr anchor="ctr"/>
          <a:lstStyle>
            <a:lvl1pPr algn="ctr">
              <a:lnSpc>
                <a:spcPct val="100000"/>
              </a:lnSpc>
              <a:defRPr sz="1600" b="1">
                <a:solidFill>
                  <a:schemeClr val="accent1">
                    <a:lumMod val="75000"/>
                  </a:schemeClr>
                </a:solidFill>
              </a:defRPr>
            </a:lvl1pPr>
          </a:lstStyle>
          <a:p>
            <a:pPr lvl="0"/>
            <a:endParaRPr lang="en-US" dirty="0"/>
          </a:p>
        </p:txBody>
      </p:sp>
      <p:sp>
        <p:nvSpPr>
          <p:cNvPr id="40" name="Text Placeholder 28"/>
          <p:cNvSpPr>
            <a:spLocks noGrp="1"/>
          </p:cNvSpPr>
          <p:nvPr>
            <p:ph type="body" sz="quarter" idx="17"/>
          </p:nvPr>
        </p:nvSpPr>
        <p:spPr>
          <a:xfrm>
            <a:off x="-1" y="3352800"/>
            <a:ext cx="2295144" cy="707577"/>
          </a:xfrm>
          <a:solidFill>
            <a:schemeClr val="accent4">
              <a:lumMod val="20000"/>
              <a:lumOff val="80000"/>
            </a:schemeClr>
          </a:solidFill>
        </p:spPr>
        <p:txBody>
          <a:bodyPr anchor="ctr"/>
          <a:lstStyle>
            <a:lvl1pPr algn="ctr">
              <a:lnSpc>
                <a:spcPct val="100000"/>
              </a:lnSpc>
              <a:defRPr sz="1600" b="1">
                <a:solidFill>
                  <a:schemeClr val="accent4">
                    <a:lumMod val="75000"/>
                  </a:schemeClr>
                </a:solidFill>
              </a:defRPr>
            </a:lvl1pPr>
          </a:lstStyle>
          <a:p>
            <a:pPr lvl="0"/>
            <a:endParaRPr lang="en-US" dirty="0"/>
          </a:p>
        </p:txBody>
      </p:sp>
      <p:sp>
        <p:nvSpPr>
          <p:cNvPr id="43" name="Text Placeholder 42"/>
          <p:cNvSpPr>
            <a:spLocks noGrp="1"/>
          </p:cNvSpPr>
          <p:nvPr>
            <p:ph type="body" sz="quarter" idx="18"/>
          </p:nvPr>
        </p:nvSpPr>
        <p:spPr>
          <a:xfrm>
            <a:off x="571500" y="4343400"/>
            <a:ext cx="8001000" cy="1143000"/>
          </a:xfrm>
        </p:spPr>
        <p:txBody>
          <a:bodyPr/>
          <a:lstStyle>
            <a:lvl1pPr algn="ctr">
              <a:lnSpc>
                <a:spcPts val="2200"/>
              </a:lnSpc>
              <a:spcAft>
                <a:spcPts val="1200"/>
              </a:spcAft>
              <a:defRPr sz="1600" b="0">
                <a:solidFill>
                  <a:schemeClr val="bg2">
                    <a:lumMod val="75000"/>
                  </a:schemeClr>
                </a:solidFill>
              </a:defRPr>
            </a:lvl1pPr>
          </a:lstStyle>
          <a:p>
            <a:pPr lvl="0"/>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39" name="Text Placeholder 28"/>
          <p:cNvSpPr>
            <a:spLocks noGrp="1"/>
          </p:cNvSpPr>
          <p:nvPr>
            <p:ph type="body" sz="quarter" idx="16"/>
          </p:nvPr>
        </p:nvSpPr>
        <p:spPr>
          <a:xfrm>
            <a:off x="2286000" y="3352800"/>
            <a:ext cx="2286000" cy="707577"/>
          </a:xfrm>
          <a:solidFill>
            <a:schemeClr val="accent3">
              <a:lumMod val="20000"/>
              <a:lumOff val="80000"/>
            </a:schemeClr>
          </a:solidFill>
        </p:spPr>
        <p:txBody>
          <a:bodyPr anchor="ctr"/>
          <a:lstStyle>
            <a:lvl1pPr algn="ctr">
              <a:lnSpc>
                <a:spcPct val="100000"/>
              </a:lnSpc>
              <a:defRPr sz="1600" b="1">
                <a:solidFill>
                  <a:schemeClr val="accent3">
                    <a:lumMod val="75000"/>
                  </a:schemeClr>
                </a:solidFill>
              </a:defRPr>
            </a:lvl1pPr>
          </a:lstStyle>
          <a:p>
            <a:pPr lvl="0"/>
            <a:endParaRPr lang="en-US" dirty="0"/>
          </a:p>
        </p:txBody>
      </p:sp>
      <p:sp>
        <p:nvSpPr>
          <p:cNvPr id="41" name="Text Placeholder 28"/>
          <p:cNvSpPr>
            <a:spLocks noGrp="1"/>
          </p:cNvSpPr>
          <p:nvPr>
            <p:ph type="body" sz="quarter" idx="15"/>
          </p:nvPr>
        </p:nvSpPr>
        <p:spPr>
          <a:xfrm>
            <a:off x="4572000" y="3352800"/>
            <a:ext cx="2286000" cy="707577"/>
          </a:xfrm>
          <a:solidFill>
            <a:schemeClr val="accent2">
              <a:lumMod val="20000"/>
              <a:lumOff val="80000"/>
            </a:schemeClr>
          </a:solidFill>
        </p:spPr>
        <p:txBody>
          <a:bodyPr anchor="ctr"/>
          <a:lstStyle>
            <a:lvl1pPr algn="ctr">
              <a:lnSpc>
                <a:spcPct val="100000"/>
              </a:lnSpc>
              <a:defRPr sz="1600" b="1">
                <a:solidFill>
                  <a:schemeClr val="accent2">
                    <a:lumMod val="50000"/>
                  </a:schemeClr>
                </a:solidFill>
              </a:defRPr>
            </a:lvl1pPr>
          </a:lstStyle>
          <a:p>
            <a:pPr lvl="0"/>
            <a:endParaRPr lang="en-US" dirty="0"/>
          </a:p>
        </p:txBody>
      </p:sp>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smtClean="0">
              <a:solidFill>
                <a:schemeClr val="accent6"/>
              </a:solidFill>
            </a:endParaRPr>
          </a:p>
        </p:txBody>
      </p:sp>
    </p:spTree>
    <p:extLst>
      <p:ext uri="{BB962C8B-B14F-4D97-AF65-F5344CB8AC3E}">
        <p14:creationId xmlns:p14="http://schemas.microsoft.com/office/powerpoint/2010/main" val="1495464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3886200"/>
            <a:ext cx="9144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dirty="0" smtClean="0"/>
              <a:t>Presentation Title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Text Placeholder 11"/>
          <p:cNvSpPr>
            <a:spLocks noGrp="1"/>
          </p:cNvSpPr>
          <p:nvPr>
            <p:ph type="body" sz="quarter" idx="15" hasCustomPrompt="1"/>
          </p:nvPr>
        </p:nvSpPr>
        <p:spPr>
          <a:xfrm>
            <a:off x="0" y="4645152"/>
            <a:ext cx="9144000" cy="457200"/>
          </a:xfrm>
        </p:spPr>
        <p:txBody>
          <a:bodyPr tIns="0" bIns="0" anchor="ctr"/>
          <a:lstStyle>
            <a:lvl1pPr>
              <a:lnSpc>
                <a:spcPct val="100000"/>
              </a:lnSpc>
              <a:defRPr sz="2000" cap="none" baseline="0">
                <a:solidFill>
                  <a:schemeClr val="accent6"/>
                </a:solidFill>
              </a:defRPr>
            </a:lvl1pPr>
            <a:lvl2pPr>
              <a:defRPr/>
            </a:lvl2pPr>
          </a:lstStyle>
          <a:p>
            <a:pPr lvl="0"/>
            <a:r>
              <a:rPr lang="en-US" dirty="0" smtClean="0"/>
              <a:t>Subtitle</a:t>
            </a:r>
            <a:endParaRPr lang="en-US" dirty="0"/>
          </a:p>
        </p:txBody>
      </p:sp>
      <p:sp>
        <p:nvSpPr>
          <p:cNvPr id="14" name="Text Placeholder 13"/>
          <p:cNvSpPr>
            <a:spLocks noGrp="1"/>
          </p:cNvSpPr>
          <p:nvPr>
            <p:ph type="body" sz="quarter" idx="16" hasCustomPrompt="1"/>
          </p:nvPr>
        </p:nvSpPr>
        <p:spPr>
          <a:xfrm>
            <a:off x="0" y="5257800"/>
            <a:ext cx="9144000" cy="246888"/>
          </a:xfrm>
        </p:spPr>
        <p:txBody>
          <a:bodyPr tIns="0" bIns="0" anchor="ctr"/>
          <a:lstStyle>
            <a:lvl1pPr marL="237744">
              <a:lnSpc>
                <a:spcPct val="100000"/>
              </a:lnSpc>
              <a:defRPr sz="1400" b="0" cap="none" baseline="0">
                <a:solidFill>
                  <a:schemeClr val="accent6"/>
                </a:solidFill>
              </a:defRPr>
            </a:lvl1pPr>
          </a:lstStyle>
          <a:p>
            <a:pPr lvl="0"/>
            <a:r>
              <a:rPr lang="en-US" dirty="0" smtClean="0"/>
              <a:t>Date</a:t>
            </a:r>
            <a:endParaRPr lang="en-US" dirty="0"/>
          </a:p>
        </p:txBody>
      </p:sp>
      <p:sp>
        <p:nvSpPr>
          <p:cNvPr id="4" name="Picture Placeholder 3"/>
          <p:cNvSpPr>
            <a:spLocks noGrp="1"/>
          </p:cNvSpPr>
          <p:nvPr>
            <p:ph type="pic" sz="quarter" idx="17"/>
          </p:nvPr>
        </p:nvSpPr>
        <p:spPr>
          <a:xfrm>
            <a:off x="0" y="0"/>
            <a:ext cx="9144000" cy="3886200"/>
          </a:xfrm>
        </p:spPr>
        <p:txBody>
          <a:bodyPr/>
          <a:lstStyle>
            <a:lvl1pPr algn="ctr">
              <a:defRPr sz="1400">
                <a:solidFill>
                  <a:schemeClr val="tx1"/>
                </a:solidFill>
              </a:defRPr>
            </a:lvl1p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4002118398"/>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838200"/>
          </a:xfrm>
        </p:spPr>
        <p:txBody>
          <a:bodyPr tIns="0" bIns="0">
            <a:normAutofit/>
          </a:bodyPr>
          <a:lstStyle>
            <a:lvl1pPr>
              <a:lnSpc>
                <a:spcPct val="100000"/>
              </a:lnSpc>
              <a:defRPr sz="2800" cap="none" baseline="0">
                <a:solidFill>
                  <a:schemeClr val="bg1"/>
                </a:solidFill>
              </a:defRPr>
            </a:lvl1pPr>
          </a:lstStyle>
          <a:p>
            <a:endParaRPr lang="en-US" dirty="0"/>
          </a:p>
        </p:txBody>
      </p:sp>
      <p:sp>
        <p:nvSpPr>
          <p:cNvPr id="19" name="Text Placeholder 11"/>
          <p:cNvSpPr>
            <a:spLocks noGrp="1"/>
          </p:cNvSpPr>
          <p:nvPr>
            <p:ph type="body" sz="quarter" idx="23" hasCustomPrompt="1"/>
          </p:nvPr>
        </p:nvSpPr>
        <p:spPr>
          <a:xfrm>
            <a:off x="457200" y="1298448"/>
            <a:ext cx="7315200" cy="5029200"/>
          </a:xfrm>
          <a:noFill/>
        </p:spPr>
        <p:txBody>
          <a:bodyPr tIns="91440" bIns="0" anchor="t"/>
          <a:lstStyle>
            <a:lvl1pPr marL="169863" indent="-169863">
              <a:lnSpc>
                <a:spcPts val="2600"/>
              </a:lnSpc>
              <a:spcBef>
                <a:spcPts val="600"/>
              </a:spcBef>
              <a:spcAft>
                <a:spcPts val="1800"/>
              </a:spcAft>
              <a:buFont typeface="Arial" panose="020B0604020202020204" pitchFamily="34" charset="0"/>
              <a:buChar char="•"/>
              <a:defRPr sz="2100" b="0" cap="none" baseline="0">
                <a:solidFill>
                  <a:schemeClr val="bg1"/>
                </a:solidFill>
              </a:defRPr>
            </a:lvl1pPr>
            <a:lvl2pPr>
              <a:defRPr/>
            </a:lvl2pPr>
          </a:lstStyle>
          <a:p>
            <a:pPr lvl="0"/>
            <a:r>
              <a:rPr lang="en-US" dirty="0" smtClean="0"/>
              <a:t>Agenda 1</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Tree>
    <p:extLst>
      <p:ext uri="{BB962C8B-B14F-4D97-AF65-F5344CB8AC3E}">
        <p14:creationId xmlns:p14="http://schemas.microsoft.com/office/powerpoint/2010/main" val="3625850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reaker Maroon">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a:lvl1pPr>
            <a:lvl2pPr>
              <a:defRPr/>
            </a:lvl2pPr>
          </a:lstStyle>
          <a:p>
            <a:pPr lvl="0"/>
            <a:r>
              <a:rPr lang="en-US" dirty="0" smtClean="0"/>
              <a:t>First Level Title/Breaker</a:t>
            </a:r>
          </a:p>
          <a:p>
            <a:pPr lvl="1"/>
            <a:r>
              <a:rPr lang="en-US" dirty="0" smtClean="0"/>
              <a:t>Second Level title/Breaker</a:t>
            </a:r>
          </a:p>
          <a:p>
            <a:pPr lvl="1"/>
            <a:endParaRPr lang="en-US" dirty="0" smtClean="0"/>
          </a:p>
          <a:p>
            <a:pPr lvl="2"/>
            <a:r>
              <a:rPr lang="en-US" dirty="0" smtClean="0"/>
              <a:t>Third level Title/breaker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pic>
        <p:nvPicPr>
          <p:cNvPr id="6"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Tree>
    <p:extLst>
      <p:ext uri="{BB962C8B-B14F-4D97-AF65-F5344CB8AC3E}">
        <p14:creationId xmlns:p14="http://schemas.microsoft.com/office/powerpoint/2010/main" val="3500599916"/>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reaker Blu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a:lvl1pPr>
            <a:lvl2pPr>
              <a:defRPr/>
            </a:lvl2pPr>
          </a:lstStyle>
          <a:p>
            <a:pPr lvl="0"/>
            <a:r>
              <a:rPr lang="en-US" dirty="0" smtClean="0"/>
              <a:t>First Level Title/Breaker</a:t>
            </a:r>
          </a:p>
          <a:p>
            <a:pPr lvl="1"/>
            <a:r>
              <a:rPr lang="en-US" dirty="0" smtClean="0"/>
              <a:t>Second Level title/Breaker</a:t>
            </a:r>
          </a:p>
          <a:p>
            <a:pPr lvl="1"/>
            <a:endParaRPr lang="en-US" dirty="0" smtClean="0"/>
          </a:p>
          <a:p>
            <a:pPr lvl="2"/>
            <a:r>
              <a:rPr lang="en-US" dirty="0" smtClean="0"/>
              <a:t>Third level Title/breaker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pic>
        <p:nvPicPr>
          <p:cNvPr id="5"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Tree>
    <p:extLst>
      <p:ext uri="{BB962C8B-B14F-4D97-AF65-F5344CB8AC3E}">
        <p14:creationId xmlns:p14="http://schemas.microsoft.com/office/powerpoint/2010/main" val="3055780271"/>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2 Col Body</a:t>
            </a:r>
            <a:endParaRPr lang="en-US" dirty="0"/>
          </a:p>
        </p:txBody>
      </p:sp>
      <p:sp>
        <p:nvSpPr>
          <p:cNvPr id="3" name="Content Placeholder 2"/>
          <p:cNvSpPr>
            <a:spLocks noGrp="1"/>
          </p:cNvSpPr>
          <p:nvPr>
            <p:ph idx="1"/>
          </p:nvPr>
        </p:nvSpPr>
        <p:spPr>
          <a:xfrm>
            <a:off x="457200" y="1295400"/>
            <a:ext cx="402336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Text Placeholder 4"/>
          <p:cNvSpPr>
            <a:spLocks noGrp="1"/>
          </p:cNvSpPr>
          <p:nvPr>
            <p:ph type="body" sz="quarter" idx="10"/>
          </p:nvPr>
        </p:nvSpPr>
        <p:spPr>
          <a:xfrm>
            <a:off x="4648200" y="1295400"/>
            <a:ext cx="4038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903883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reaker Gra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a:lvl1pPr>
            <a:lvl2pPr>
              <a:defRPr/>
            </a:lvl2pPr>
          </a:lstStyle>
          <a:p>
            <a:pPr lvl="0"/>
            <a:r>
              <a:rPr lang="en-US" dirty="0" smtClean="0"/>
              <a:t>First Level Title/Breaker</a:t>
            </a:r>
          </a:p>
          <a:p>
            <a:pPr lvl="1"/>
            <a:r>
              <a:rPr lang="en-US" dirty="0" smtClean="0"/>
              <a:t>Second Level title/Breaker</a:t>
            </a:r>
          </a:p>
          <a:p>
            <a:pPr lvl="1"/>
            <a:endParaRPr lang="en-US" dirty="0" smtClean="0"/>
          </a:p>
          <a:p>
            <a:pPr lvl="2"/>
            <a:r>
              <a:rPr lang="en-US" dirty="0" smtClean="0"/>
              <a:t>Third level Title/breaker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pic>
        <p:nvPicPr>
          <p:cNvPr id="5"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Tree>
    <p:extLst>
      <p:ext uri="{BB962C8B-B14F-4D97-AF65-F5344CB8AC3E}">
        <p14:creationId xmlns:p14="http://schemas.microsoft.com/office/powerpoint/2010/main" val="3055780271"/>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reaker Image">
    <p:spTree>
      <p:nvGrpSpPr>
        <p:cNvPr id="1" name=""/>
        <p:cNvGrpSpPr/>
        <p:nvPr/>
      </p:nvGrpSpPr>
      <p:grpSpPr>
        <a:xfrm>
          <a:off x="0" y="0"/>
          <a:ext cx="0" cy="0"/>
          <a:chOff x="0" y="0"/>
          <a:chExt cx="0" cy="0"/>
        </a:xfrm>
      </p:grpSpPr>
      <p:sp>
        <p:nvSpPr>
          <p:cNvPr id="6" name="Rectangle 5"/>
          <p:cNvSpPr/>
          <p:nvPr/>
        </p:nvSpPr>
        <p:spPr>
          <a:xfrm>
            <a:off x="0" y="0"/>
            <a:ext cx="9144000" cy="663856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a:lvl1pPr>
            <a:lvl2pPr>
              <a:defRPr/>
            </a:lvl2pPr>
          </a:lstStyle>
          <a:p>
            <a:pPr lvl="0"/>
            <a:r>
              <a:rPr lang="en-US" dirty="0" smtClean="0"/>
              <a:t>First Level Title/Breaker</a:t>
            </a:r>
          </a:p>
          <a:p>
            <a:pPr lvl="1"/>
            <a:r>
              <a:rPr lang="en-US" dirty="0" smtClean="0"/>
              <a:t>Second Level title/Breaker</a:t>
            </a:r>
          </a:p>
          <a:p>
            <a:pPr lvl="1"/>
            <a:endParaRPr lang="en-US" dirty="0" smtClean="0"/>
          </a:p>
          <a:p>
            <a:pPr lvl="2"/>
            <a:r>
              <a:rPr lang="en-US" dirty="0" smtClean="0"/>
              <a:t>Third level Title/breaker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4291641501"/>
      </p:ext>
    </p:extLst>
  </p:cSld>
  <p:clrMapOvr>
    <a:masterClrMapping/>
  </p:clrMapOvr>
  <p:transition spd="slow">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fidential - External">
    <p:spTree>
      <p:nvGrpSpPr>
        <p:cNvPr id="1" name=""/>
        <p:cNvGrpSpPr/>
        <p:nvPr/>
      </p:nvGrpSpPr>
      <p:grpSpPr>
        <a:xfrm>
          <a:off x="0" y="0"/>
          <a:ext cx="0" cy="0"/>
          <a:chOff x="0" y="0"/>
          <a:chExt cx="0" cy="0"/>
        </a:xfrm>
      </p:grpSpPr>
      <p:sp>
        <p:nvSpPr>
          <p:cNvPr id="5" name="Rectangle 4"/>
          <p:cNvSpPr>
            <a:spLocks noChangeArrowheads="1"/>
          </p:cNvSpPr>
          <p:nvPr/>
        </p:nvSpPr>
        <p:spPr bwMode="hidden">
          <a:xfrm>
            <a:off x="0" y="0"/>
            <a:ext cx="9144000" cy="6858000"/>
          </a:xfrm>
          <a:prstGeom prst="rect">
            <a:avLst/>
          </a:prstGeom>
          <a:solidFill>
            <a:schemeClr val="accent6">
              <a:alpha val="71000"/>
            </a:schemeClr>
          </a:solidFill>
          <a:ln>
            <a:noFill/>
          </a:ln>
          <a:extLst/>
        </p:spPr>
        <p:txBody>
          <a:bodyPr wrap="none" anchor="ctr"/>
          <a:lstStyle/>
          <a:p>
            <a:endParaRPr lang="de-D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sp>
        <p:nvSpPr>
          <p:cNvPr id="9" name="Text Placeholder 2"/>
          <p:cNvSpPr>
            <a:spLocks noGrp="1"/>
          </p:cNvSpPr>
          <p:nvPr>
            <p:ph type="body" sz="quarter" idx="13"/>
          </p:nvPr>
        </p:nvSpPr>
        <p:spPr>
          <a:xfrm>
            <a:off x="533400" y="2637908"/>
            <a:ext cx="8266176" cy="486292"/>
          </a:xfrm>
        </p:spPr>
        <p:txBody>
          <a:bodyPr anchor="t"/>
          <a:lstStyle/>
          <a:p>
            <a:r>
              <a:rPr lang="en-US" dirty="0" smtClean="0"/>
              <a:t>CONFIDENTIAL</a:t>
            </a:r>
            <a:endParaRPr lang="en-US" dirty="0"/>
          </a:p>
        </p:txBody>
      </p:sp>
      <p:sp>
        <p:nvSpPr>
          <p:cNvPr id="10" name="TextBox 9"/>
          <p:cNvSpPr txBox="1"/>
          <p:nvPr/>
        </p:nvSpPr>
        <p:spPr>
          <a:xfrm>
            <a:off x="777240" y="3157728"/>
            <a:ext cx="752856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t>External</a:t>
            </a:r>
            <a:r>
              <a:rPr kumimoji="0" lang="en-US" sz="1200" b="0"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t> The following pages contain proprietary information intended only for use by you </a:t>
            </a:r>
            <a:br>
              <a:rPr kumimoji="0" lang="en-US" sz="1200" b="0"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t>and your company. It is not intended for external publication or disclosure.</a:t>
            </a:r>
            <a:endPar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endParaRPr>
          </a:p>
        </p:txBody>
      </p:sp>
      <p:sp>
        <p:nvSpPr>
          <p:cNvPr id="11" name="Rectangle 10"/>
          <p:cNvSpPr>
            <a:spLocks noChangeArrowheads="1"/>
          </p:cNvSpPr>
          <p:nvPr/>
        </p:nvSpPr>
        <p:spPr bwMode="gray">
          <a:xfrm>
            <a:off x="777240" y="3810000"/>
            <a:ext cx="71475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dirty="0">
              <a:solidFill>
                <a:schemeClr val="bg1"/>
              </a:solidFill>
            </a:endParaRPr>
          </a:p>
          <a:p>
            <a:pPr algn="l">
              <a:tabLst>
                <a:tab pos="2974975" algn="l"/>
              </a:tabLst>
            </a:pPr>
            <a:r>
              <a:rPr lang="en-US" sz="800" dirty="0">
                <a:solidFill>
                  <a:schemeClr val="bg1"/>
                </a:solidFill>
              </a:rPr>
              <a:t>Moog Proprietary and Confidential Information</a:t>
            </a:r>
          </a:p>
          <a:p>
            <a:pPr algn="l">
              <a:tabLst>
                <a:tab pos="2974975" algn="l"/>
              </a:tabLst>
            </a:pPr>
            <a:r>
              <a:rPr lang="en-US" sz="800" dirty="0">
                <a:solidFill>
                  <a:schemeClr val="bg1"/>
                </a:solidFill>
              </a:rPr>
              <a:t>This technical Data/Drawing/Document contains information that is proprietary to, and is the express property of Moog Inc</a:t>
            </a:r>
            <a:r>
              <a:rPr lang="en-US" sz="800" dirty="0" smtClean="0">
                <a:solidFill>
                  <a:schemeClr val="bg1"/>
                </a:solidFill>
              </a:rPr>
              <a:t>., </a:t>
            </a:r>
            <a:br>
              <a:rPr lang="en-US" sz="800" dirty="0" smtClean="0">
                <a:solidFill>
                  <a:schemeClr val="bg1"/>
                </a:solidFill>
              </a:rPr>
            </a:br>
            <a:r>
              <a:rPr lang="en-US" sz="800" dirty="0" smtClean="0">
                <a:solidFill>
                  <a:schemeClr val="bg1"/>
                </a:solidFill>
              </a:rPr>
              <a:t>or </a:t>
            </a:r>
            <a:r>
              <a:rPr lang="en-US" sz="800" dirty="0">
                <a:solidFill>
                  <a:schemeClr val="bg1"/>
                </a:solidFill>
              </a:rPr>
              <a:t>Moog Inc. subsidiaries except as expressly granted by contract or by operation of law and is restricted to use by only Moog employees and other persons authorized in writing by Moog or as expressly granted by contract or by operation of law</a:t>
            </a:r>
            <a:r>
              <a:rPr lang="en-US" sz="800" dirty="0" smtClean="0">
                <a:solidFill>
                  <a:schemeClr val="bg1"/>
                </a:solidFill>
              </a:rPr>
              <a:t>. </a:t>
            </a:r>
            <a:r>
              <a:rPr lang="en-US" sz="800" dirty="0">
                <a:solidFill>
                  <a:schemeClr val="bg1"/>
                </a:solidFill>
              </a:rPr>
              <a:t>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6" name="TextBox 15"/>
          <p:cNvSpPr txBox="1"/>
          <p:nvPr/>
        </p:nvSpPr>
        <p:spPr>
          <a:xfrm>
            <a:off x="880872" y="6327591"/>
            <a:ext cx="643128"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dirty="0" smtClean="0">
                <a:solidFill>
                  <a:schemeClr val="bg1"/>
                </a:solidFill>
              </a:rPr>
              <a:t>©Moog 2015</a:t>
            </a:r>
          </a:p>
        </p:txBody>
      </p:sp>
    </p:spTree>
    <p:extLst>
      <p:ext uri="{BB962C8B-B14F-4D97-AF65-F5344CB8AC3E}">
        <p14:creationId xmlns:p14="http://schemas.microsoft.com/office/powerpoint/2010/main" val="331039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fidential - Internal">
    <p:spTree>
      <p:nvGrpSpPr>
        <p:cNvPr id="1" name=""/>
        <p:cNvGrpSpPr/>
        <p:nvPr/>
      </p:nvGrpSpPr>
      <p:grpSpPr>
        <a:xfrm>
          <a:off x="0" y="0"/>
          <a:ext cx="0" cy="0"/>
          <a:chOff x="0" y="0"/>
          <a:chExt cx="0" cy="0"/>
        </a:xfrm>
      </p:grpSpPr>
      <p:sp>
        <p:nvSpPr>
          <p:cNvPr id="5" name="Rectangle 4"/>
          <p:cNvSpPr>
            <a:spLocks noChangeArrowheads="1"/>
          </p:cNvSpPr>
          <p:nvPr/>
        </p:nvSpPr>
        <p:spPr bwMode="hidden">
          <a:xfrm>
            <a:off x="0" y="0"/>
            <a:ext cx="9144000" cy="6858000"/>
          </a:xfrm>
          <a:prstGeom prst="rect">
            <a:avLst/>
          </a:prstGeom>
          <a:solidFill>
            <a:schemeClr val="accent6">
              <a:alpha val="71000"/>
            </a:schemeClr>
          </a:solidFill>
          <a:ln>
            <a:noFill/>
          </a:ln>
          <a:extLst/>
        </p:spPr>
        <p:txBody>
          <a:bodyPr wrap="none" anchor="ctr"/>
          <a:lstStyle/>
          <a:p>
            <a:endParaRPr lang="de-D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sp>
        <p:nvSpPr>
          <p:cNvPr id="9" name="Text Placeholder 2"/>
          <p:cNvSpPr>
            <a:spLocks noGrp="1"/>
          </p:cNvSpPr>
          <p:nvPr>
            <p:ph type="body" sz="quarter" idx="13"/>
          </p:nvPr>
        </p:nvSpPr>
        <p:spPr>
          <a:xfrm>
            <a:off x="533400" y="2637908"/>
            <a:ext cx="8266176" cy="486292"/>
          </a:xfrm>
        </p:spPr>
        <p:txBody>
          <a:bodyPr anchor="t"/>
          <a:lstStyle/>
          <a:p>
            <a:r>
              <a:rPr lang="en-US" dirty="0" smtClean="0"/>
              <a:t>CONFIDENTIAL</a:t>
            </a:r>
            <a:endParaRPr lang="en-US" dirty="0"/>
          </a:p>
        </p:txBody>
      </p:sp>
      <p:sp>
        <p:nvSpPr>
          <p:cNvPr id="10" name="TextBox 9"/>
          <p:cNvSpPr txBox="1"/>
          <p:nvPr/>
        </p:nvSpPr>
        <p:spPr>
          <a:xfrm>
            <a:off x="777240" y="3157728"/>
            <a:ext cx="752856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t>Internal </a:t>
            </a:r>
            <a:r>
              <a:rPr kumimoji="0" lang="en-US" sz="1200" b="0"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t>The following pages contain proprietary information and are not intended for </a:t>
            </a:r>
            <a:br>
              <a:rPr kumimoji="0" lang="en-US" sz="1200" b="0"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t>external publication or disclosure.</a:t>
            </a:r>
          </a:p>
        </p:txBody>
      </p:sp>
      <p:sp>
        <p:nvSpPr>
          <p:cNvPr id="11" name="Rectangle 10"/>
          <p:cNvSpPr>
            <a:spLocks noChangeArrowheads="1"/>
          </p:cNvSpPr>
          <p:nvPr/>
        </p:nvSpPr>
        <p:spPr bwMode="gray">
          <a:xfrm>
            <a:off x="777240" y="3810000"/>
            <a:ext cx="71475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dirty="0">
              <a:solidFill>
                <a:schemeClr val="bg1"/>
              </a:solidFill>
            </a:endParaRPr>
          </a:p>
          <a:p>
            <a:pPr algn="l">
              <a:tabLst>
                <a:tab pos="2974975" algn="l"/>
              </a:tabLst>
            </a:pPr>
            <a:r>
              <a:rPr lang="en-US" sz="800" dirty="0">
                <a:solidFill>
                  <a:schemeClr val="bg1"/>
                </a:solidFill>
              </a:rPr>
              <a:t>Moog Proprietary and Confidential Information</a:t>
            </a:r>
          </a:p>
          <a:p>
            <a:pPr algn="l">
              <a:tabLst>
                <a:tab pos="2974975" algn="l"/>
              </a:tabLst>
            </a:pPr>
            <a:r>
              <a:rPr lang="en-US" sz="800" dirty="0">
                <a:solidFill>
                  <a:schemeClr val="bg1"/>
                </a:solidFill>
              </a:rPr>
              <a:t>This technical Data/Drawing/Document contains information that is proprietary to, and is the express property of Moog Inc</a:t>
            </a:r>
            <a:r>
              <a:rPr lang="en-US" sz="800" dirty="0" smtClean="0">
                <a:solidFill>
                  <a:schemeClr val="bg1"/>
                </a:solidFill>
              </a:rPr>
              <a:t>., </a:t>
            </a:r>
            <a:br>
              <a:rPr lang="en-US" sz="800" dirty="0" smtClean="0">
                <a:solidFill>
                  <a:schemeClr val="bg1"/>
                </a:solidFill>
              </a:rPr>
            </a:br>
            <a:r>
              <a:rPr lang="en-US" sz="800" dirty="0" smtClean="0">
                <a:solidFill>
                  <a:schemeClr val="bg1"/>
                </a:solidFill>
              </a:rPr>
              <a:t>or </a:t>
            </a:r>
            <a:r>
              <a:rPr lang="en-US" sz="800" dirty="0">
                <a:solidFill>
                  <a:schemeClr val="bg1"/>
                </a:solidFill>
              </a:rPr>
              <a:t>Moog Inc. subsidiaries except as expressly granted by contract or by operation of law and is restricted to use by only Moog employees and other persons authorized in writing by Moog or as expressly granted by contract or by operation of law</a:t>
            </a:r>
            <a:r>
              <a:rPr lang="en-US" sz="800" dirty="0" smtClean="0">
                <a:solidFill>
                  <a:schemeClr val="bg1"/>
                </a:solidFill>
              </a:rPr>
              <a:t>. </a:t>
            </a:r>
            <a:r>
              <a:rPr lang="en-US" sz="800" dirty="0">
                <a:solidFill>
                  <a:schemeClr val="bg1"/>
                </a:solidFill>
              </a:rPr>
              <a:t>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2"/>
          <p:cNvSpPr txBox="1"/>
          <p:nvPr/>
        </p:nvSpPr>
        <p:spPr>
          <a:xfrm>
            <a:off x="880872" y="6327591"/>
            <a:ext cx="643128"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dirty="0" smtClean="0">
                <a:solidFill>
                  <a:schemeClr val="bg1"/>
                </a:solidFill>
              </a:rPr>
              <a:t>©Moog 2015</a:t>
            </a:r>
          </a:p>
        </p:txBody>
      </p:sp>
    </p:spTree>
    <p:extLst>
      <p:ext uri="{BB962C8B-B14F-4D97-AF65-F5344CB8AC3E}">
        <p14:creationId xmlns:p14="http://schemas.microsoft.com/office/powerpoint/2010/main" val="1280587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0" name="TextBox 9"/>
          <p:cNvSpPr txBox="1"/>
          <p:nvPr/>
        </p:nvSpPr>
        <p:spPr>
          <a:xfrm>
            <a:off x="777240" y="3157728"/>
            <a:ext cx="752856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Arial" charset="0"/>
                <a:ea typeface="ＭＳ Ｐゴシック" pitchFamily="-110" charset="-128"/>
                <a:cs typeface="+mn-cs"/>
              </a:rPr>
              <a:t>For further information Please contact: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3" name="Text Placeholder 2"/>
          <p:cNvSpPr>
            <a:spLocks noGrp="1"/>
          </p:cNvSpPr>
          <p:nvPr>
            <p:ph type="body" sz="quarter" idx="14"/>
          </p:nvPr>
        </p:nvSpPr>
        <p:spPr>
          <a:xfrm>
            <a:off x="533400" y="3505200"/>
            <a:ext cx="8229600" cy="838200"/>
          </a:xfrm>
        </p:spPr>
        <p:txBody>
          <a:bodyPr anchor="t"/>
          <a:lstStyle>
            <a:lvl1pPr marL="246888">
              <a:lnSpc>
                <a:spcPts val="1800"/>
              </a:lnSpc>
              <a:spcAft>
                <a:spcPts val="300"/>
              </a:spcAft>
              <a:defRPr sz="1400" b="0" cap="none" baseline="0">
                <a:solidFill>
                  <a:schemeClr val="tx1"/>
                </a:solidFill>
              </a:defRPr>
            </a:lvl1pPr>
          </a:lstStyle>
          <a:p>
            <a:pPr lvl="0"/>
            <a:endParaRPr lang="en-US" dirty="0"/>
          </a:p>
        </p:txBody>
      </p:sp>
      <p:sp>
        <p:nvSpPr>
          <p:cNvPr id="12" name="TextBox 11"/>
          <p:cNvSpPr txBox="1"/>
          <p:nvPr/>
        </p:nvSpPr>
        <p:spPr>
          <a:xfrm>
            <a:off x="533400" y="2544607"/>
            <a:ext cx="8229600" cy="646331"/>
          </a:xfrm>
          <a:prstGeom prst="rect">
            <a:avLst/>
          </a:prstGeom>
          <a:noFill/>
        </p:spPr>
        <p:txBody>
          <a:bodyPr wrap="square" rtlCol="0">
            <a:spAutoFit/>
          </a:bodyPr>
          <a:lstStyle/>
          <a:p>
            <a:pPr marL="228600"/>
            <a:r>
              <a:rPr lang="en-US" sz="3600" b="1" cap="all" baseline="0" dirty="0" smtClean="0">
                <a:solidFill>
                  <a:schemeClr val="tx2"/>
                </a:solidFill>
              </a:rPr>
              <a:t>Thank You</a:t>
            </a:r>
            <a:endParaRPr lang="en-US" sz="3600" b="1" cap="all" baseline="0" dirty="0">
              <a:solidFill>
                <a:schemeClr val="tx2"/>
              </a:solidFill>
            </a:endParaRPr>
          </a:p>
        </p:txBody>
      </p:sp>
      <p:pic>
        <p:nvPicPr>
          <p:cNvPr id="9"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Tree>
    <p:extLst>
      <p:ext uri="{BB962C8B-B14F-4D97-AF65-F5344CB8AC3E}">
        <p14:creationId xmlns:p14="http://schemas.microsoft.com/office/powerpoint/2010/main" val="1290926890"/>
      </p:ext>
    </p:extLst>
  </p:cSld>
  <p:clrMapOvr>
    <a:masterClrMapping/>
  </p:clrMapOvr>
  <p:transition spd="slow">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1 Col Body</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818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1 Col Bod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901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2 Col Body</a:t>
            </a:r>
            <a:endParaRPr lang="en-US" dirty="0"/>
          </a:p>
        </p:txBody>
      </p:sp>
      <p:sp>
        <p:nvSpPr>
          <p:cNvPr id="3" name="Content Placeholder 2"/>
          <p:cNvSpPr>
            <a:spLocks noGrp="1"/>
          </p:cNvSpPr>
          <p:nvPr>
            <p:ph idx="1"/>
          </p:nvPr>
        </p:nvSpPr>
        <p:spPr>
          <a:xfrm>
            <a:off x="457200" y="1295400"/>
            <a:ext cx="402336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Text Placeholder 4"/>
          <p:cNvSpPr>
            <a:spLocks noGrp="1"/>
          </p:cNvSpPr>
          <p:nvPr>
            <p:ph type="body" sz="quarter" idx="10"/>
          </p:nvPr>
        </p:nvSpPr>
        <p:spPr>
          <a:xfrm>
            <a:off x="4648200" y="1295400"/>
            <a:ext cx="4038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802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amp; 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&amp; 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725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Image, 1 Col, Callou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1 Col, Callout </a:t>
            </a:r>
            <a:endParaRPr lang="en-US" dirty="0"/>
          </a:p>
        </p:txBody>
      </p:sp>
      <p:sp>
        <p:nvSpPr>
          <p:cNvPr id="3" name="Content Placeholder 2"/>
          <p:cNvSpPr>
            <a:spLocks noGrp="1"/>
          </p:cNvSpPr>
          <p:nvPr>
            <p:ph idx="1"/>
          </p:nvPr>
        </p:nvSpPr>
        <p:spPr>
          <a:xfrm>
            <a:off x="3657600" y="1295400"/>
            <a:ext cx="50292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endParaRPr lang="en-US" dirty="0"/>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83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mage &amp; 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&amp; 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84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Image, 1 Col, Callout_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endParaRPr lang="en-US" dirty="0"/>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smtClean="0"/>
              <a:t>1 Image, 1 Col, Callout_2</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023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Image, 1 Col, Callout_3">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Callout_3</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528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Image, 1 Col, Callout_4">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Callout_4</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158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186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Image,1 Co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3 Image,1 Col</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950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age,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2 Image,1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337560"/>
          </a:xfrm>
          <a:solidFill>
            <a:schemeClr val="bg1"/>
          </a:solidFill>
        </p:spPr>
        <p:txBody>
          <a:bodyPr anchor="ctr"/>
          <a:lstStyle>
            <a:lvl1pPr algn="ctr">
              <a:defRPr sz="1400"/>
            </a:lvl1pPr>
          </a:lstStyle>
          <a:p>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337560"/>
            <a:ext cx="3429000" cy="3300984"/>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284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1 Image,1 Col, Callout</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5334000"/>
          </a:xfrm>
          <a:solidFill>
            <a:schemeClr val="bg1"/>
          </a:solidFill>
        </p:spPr>
        <p:txBody>
          <a:bodyPr anchor="ctr"/>
          <a:lstStyle>
            <a:lvl1pPr algn="ctr">
              <a:defRPr sz="1400"/>
            </a:lvl1pPr>
          </a:lstStyle>
          <a:p>
            <a:endParaRPr lang="en-US"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53340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953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3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endParaRPr lang="en-US" dirty="0"/>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5"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261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2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7"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8"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9"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4"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24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ircle Imag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1 Circle Image,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5181600"/>
            <a:ext cx="3657600" cy="6096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378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Image, 1 Col, Callou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1 Col, Callout </a:t>
            </a:r>
            <a:endParaRPr lang="en-US" dirty="0"/>
          </a:p>
        </p:txBody>
      </p:sp>
      <p:sp>
        <p:nvSpPr>
          <p:cNvPr id="3" name="Content Placeholder 2"/>
          <p:cNvSpPr>
            <a:spLocks noGrp="1"/>
          </p:cNvSpPr>
          <p:nvPr>
            <p:ph idx="1"/>
          </p:nvPr>
        </p:nvSpPr>
        <p:spPr>
          <a:xfrm>
            <a:off x="3657600" y="1295400"/>
            <a:ext cx="50292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endParaRPr lang="en-US" dirty="0"/>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853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653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967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838200"/>
          </a:xfrm>
        </p:spPr>
        <p:txBody>
          <a:bodyPr tIns="0" bIns="0">
            <a:normAutofit/>
          </a:bodyPr>
          <a:lstStyle>
            <a:lvl1pPr>
              <a:lnSpc>
                <a:spcPct val="100000"/>
              </a:lnSpc>
              <a:defRPr sz="2800" cap="none" baseline="0">
                <a:solidFill>
                  <a:schemeClr val="bg1"/>
                </a:solidFill>
              </a:defRPr>
            </a:lvl1pPr>
          </a:lstStyle>
          <a:p>
            <a:endParaRPr lang="en-US" dirty="0"/>
          </a:p>
        </p:txBody>
      </p:sp>
      <p:sp>
        <p:nvSpPr>
          <p:cNvPr id="19" name="Text Placeholder 11"/>
          <p:cNvSpPr>
            <a:spLocks noGrp="1"/>
          </p:cNvSpPr>
          <p:nvPr>
            <p:ph type="body" sz="quarter" idx="23" hasCustomPrompt="1"/>
          </p:nvPr>
        </p:nvSpPr>
        <p:spPr>
          <a:xfrm>
            <a:off x="457200" y="1298448"/>
            <a:ext cx="7315200" cy="5029200"/>
          </a:xfrm>
          <a:noFill/>
        </p:spPr>
        <p:txBody>
          <a:bodyPr tIns="91440" bIns="0" anchor="t"/>
          <a:lstStyle>
            <a:lvl1pPr marL="169863" indent="-169863">
              <a:lnSpc>
                <a:spcPts val="2600"/>
              </a:lnSpc>
              <a:spcBef>
                <a:spcPts val="600"/>
              </a:spcBef>
              <a:spcAft>
                <a:spcPts val="1800"/>
              </a:spcAft>
              <a:buFont typeface="Arial" panose="020B0604020202020204" pitchFamily="34" charset="0"/>
              <a:buChar char="•"/>
              <a:defRPr sz="2100" b="0" cap="none" baseline="0">
                <a:solidFill>
                  <a:schemeClr val="bg1"/>
                </a:solidFill>
              </a:defRPr>
            </a:lvl1pPr>
            <a:lvl2pPr>
              <a:defRPr/>
            </a:lvl2pPr>
          </a:lstStyle>
          <a:p>
            <a:pPr lvl="0"/>
            <a:r>
              <a:rPr lang="en-US" dirty="0" smtClean="0"/>
              <a:t>Agenda 1</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826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1 Col Body</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071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1 Col Bod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428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2 Col Body</a:t>
            </a:r>
            <a:endParaRPr lang="en-US" dirty="0"/>
          </a:p>
        </p:txBody>
      </p:sp>
      <p:sp>
        <p:nvSpPr>
          <p:cNvPr id="3" name="Content Placeholder 2"/>
          <p:cNvSpPr>
            <a:spLocks noGrp="1"/>
          </p:cNvSpPr>
          <p:nvPr>
            <p:ph idx="1"/>
          </p:nvPr>
        </p:nvSpPr>
        <p:spPr>
          <a:xfrm>
            <a:off x="457200" y="1295400"/>
            <a:ext cx="402336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Text Placeholder 4"/>
          <p:cNvSpPr>
            <a:spLocks noGrp="1"/>
          </p:cNvSpPr>
          <p:nvPr>
            <p:ph type="body" sz="quarter" idx="10"/>
          </p:nvPr>
        </p:nvSpPr>
        <p:spPr>
          <a:xfrm>
            <a:off x="4648200" y="1295400"/>
            <a:ext cx="4038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59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Image &amp; 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&amp; 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4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1 Col, Callou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1 Col, Callout </a:t>
            </a:r>
            <a:endParaRPr lang="en-US" dirty="0"/>
          </a:p>
        </p:txBody>
      </p:sp>
      <p:sp>
        <p:nvSpPr>
          <p:cNvPr id="3" name="Content Placeholder 2"/>
          <p:cNvSpPr>
            <a:spLocks noGrp="1"/>
          </p:cNvSpPr>
          <p:nvPr>
            <p:ph idx="1"/>
          </p:nvPr>
        </p:nvSpPr>
        <p:spPr>
          <a:xfrm>
            <a:off x="3657600" y="1295400"/>
            <a:ext cx="50292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endParaRPr lang="en-US" dirty="0"/>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522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Image, 1 Col, Callout_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endParaRPr lang="en-US" dirty="0"/>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smtClean="0"/>
              <a:t>1 Image, 1 Col, Callout_2</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190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Image, 1 Col, Callout_3">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Callout_3</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079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mage, 1 Col, Callout_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endParaRPr lang="en-US" dirty="0"/>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smtClean="0"/>
              <a:t>1 Image, 1 Col, Callout_2</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173287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Image, 1 Col, Callout_4">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Callout_4</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52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237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1 Co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3 Image,1 Col</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735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Image,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2 Image,1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337560"/>
          </a:xfrm>
          <a:solidFill>
            <a:schemeClr val="bg1"/>
          </a:solidFill>
        </p:spPr>
        <p:txBody>
          <a:bodyPr anchor="ctr"/>
          <a:lstStyle>
            <a:lvl1pPr algn="ctr">
              <a:defRPr sz="1400"/>
            </a:lvl1pPr>
          </a:lstStyle>
          <a:p>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337560"/>
            <a:ext cx="3429000" cy="3300984"/>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8975007" y="6488457"/>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849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1 Image,1 Col, Callout</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5334000"/>
          </a:xfrm>
          <a:solidFill>
            <a:schemeClr val="bg1"/>
          </a:solidFill>
        </p:spPr>
        <p:txBody>
          <a:bodyPr anchor="ctr"/>
          <a:lstStyle>
            <a:lvl1pPr algn="ctr">
              <a:defRPr sz="1400"/>
            </a:lvl1pPr>
          </a:lstStyle>
          <a:p>
            <a:endParaRPr lang="en-US"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53340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835685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3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endParaRPr lang="en-US" dirty="0"/>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5"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591017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2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7"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8"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9"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4"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1309927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Circle Imag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1 Circle Image,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5181600"/>
            <a:ext cx="3657600" cy="6096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996210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958645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2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380110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Image, 1 Col, Callout_3">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Callout_3</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3062780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838200"/>
          </a:xfrm>
        </p:spPr>
        <p:txBody>
          <a:bodyPr tIns="0" bIns="0">
            <a:normAutofit/>
          </a:bodyPr>
          <a:lstStyle>
            <a:lvl1pPr>
              <a:lnSpc>
                <a:spcPct val="100000"/>
              </a:lnSpc>
              <a:defRPr sz="2800" cap="none" baseline="0">
                <a:solidFill>
                  <a:schemeClr val="bg1"/>
                </a:solidFill>
              </a:defRPr>
            </a:lvl1pPr>
          </a:lstStyle>
          <a:p>
            <a:endParaRPr lang="en-US" dirty="0"/>
          </a:p>
        </p:txBody>
      </p:sp>
      <p:sp>
        <p:nvSpPr>
          <p:cNvPr id="19" name="Text Placeholder 11"/>
          <p:cNvSpPr>
            <a:spLocks noGrp="1"/>
          </p:cNvSpPr>
          <p:nvPr>
            <p:ph type="body" sz="quarter" idx="23" hasCustomPrompt="1"/>
          </p:nvPr>
        </p:nvSpPr>
        <p:spPr>
          <a:xfrm>
            <a:off x="457200" y="1298448"/>
            <a:ext cx="7315200" cy="5029200"/>
          </a:xfrm>
          <a:noFill/>
        </p:spPr>
        <p:txBody>
          <a:bodyPr tIns="91440" bIns="0" anchor="t"/>
          <a:lstStyle>
            <a:lvl1pPr marL="169863" indent="-169863">
              <a:lnSpc>
                <a:spcPts val="2600"/>
              </a:lnSpc>
              <a:spcBef>
                <a:spcPts val="600"/>
              </a:spcBef>
              <a:spcAft>
                <a:spcPts val="1800"/>
              </a:spcAft>
              <a:buFont typeface="Arial" panose="020B0604020202020204" pitchFamily="34" charset="0"/>
              <a:buChar char="•"/>
              <a:defRPr sz="2100" b="0" cap="none" baseline="0">
                <a:solidFill>
                  <a:schemeClr val="bg1"/>
                </a:solidFill>
              </a:defRPr>
            </a:lvl1pPr>
            <a:lvl2pPr>
              <a:defRPr/>
            </a:lvl2pPr>
          </a:lstStyle>
          <a:p>
            <a:pPr lvl="0"/>
            <a:r>
              <a:rPr lang="en-US" dirty="0" smtClean="0"/>
              <a:t>Agenda 1</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276510"/>
            <a:ext cx="1143000" cy="151519"/>
          </a:xfrm>
          <a:prstGeom prst="rect">
            <a:avLst/>
          </a:prstGeom>
        </p:spPr>
      </p:pic>
    </p:spTree>
    <p:extLst>
      <p:ext uri="{BB962C8B-B14F-4D97-AF65-F5344CB8AC3E}">
        <p14:creationId xmlns:p14="http://schemas.microsoft.com/office/powerpoint/2010/main" val="432967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1 Col Body</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512498"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1394555"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042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1 Col Bod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803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2 Col Body</a:t>
            </a:r>
            <a:endParaRPr lang="en-US" dirty="0"/>
          </a:p>
        </p:txBody>
      </p:sp>
      <p:sp>
        <p:nvSpPr>
          <p:cNvPr id="3" name="Content Placeholder 2"/>
          <p:cNvSpPr>
            <a:spLocks noGrp="1"/>
          </p:cNvSpPr>
          <p:nvPr>
            <p:ph idx="1"/>
          </p:nvPr>
        </p:nvSpPr>
        <p:spPr>
          <a:xfrm>
            <a:off x="457200" y="1295400"/>
            <a:ext cx="402336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Text Placeholder 4"/>
          <p:cNvSpPr>
            <a:spLocks noGrp="1"/>
          </p:cNvSpPr>
          <p:nvPr>
            <p:ph type="body" sz="quarter" idx="10"/>
          </p:nvPr>
        </p:nvSpPr>
        <p:spPr>
          <a:xfrm>
            <a:off x="4648200" y="1295400"/>
            <a:ext cx="4038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206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Image &amp; 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&amp; 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8" name="TextBox 15"/>
          <p:cNvSpPr txBox="1"/>
          <p:nvPr userDrawn="1"/>
        </p:nvSpPr>
        <p:spPr>
          <a:xfrm>
            <a:off x="8966096" y="64799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9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Image, 1 Col, Callou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1 Col, Callout </a:t>
            </a:r>
            <a:endParaRPr lang="en-US" dirty="0"/>
          </a:p>
        </p:txBody>
      </p:sp>
      <p:sp>
        <p:nvSpPr>
          <p:cNvPr id="3" name="Content Placeholder 2"/>
          <p:cNvSpPr>
            <a:spLocks noGrp="1"/>
          </p:cNvSpPr>
          <p:nvPr>
            <p:ph idx="1"/>
          </p:nvPr>
        </p:nvSpPr>
        <p:spPr>
          <a:xfrm>
            <a:off x="3657600" y="1295400"/>
            <a:ext cx="50292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endParaRPr lang="en-US" dirty="0"/>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247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Image, 1 Col, Callout_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endParaRPr lang="en-US" dirty="0"/>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smtClean="0"/>
              <a:t>1 Image, 1 Col, Callout_2</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62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Image, 1 Col, Callout_3">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Callout_3</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801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Image, 1 Col, Callout_4">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Callout_4</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081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Image,1 Col, Callout">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0" y="3886200"/>
            <a:ext cx="3064498"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3064498"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639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Image, 1 Col, Callout_4">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Callout_4</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382698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Image,1 Co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3 Image,1 Col</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307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Image,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2 Image,1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337560"/>
          </a:xfrm>
          <a:solidFill>
            <a:schemeClr val="bg1"/>
          </a:solidFill>
        </p:spPr>
        <p:txBody>
          <a:bodyPr anchor="ctr"/>
          <a:lstStyle>
            <a:lvl1pPr algn="ctr">
              <a:defRPr sz="1400"/>
            </a:lvl1p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337560"/>
            <a:ext cx="3429000" cy="3300984"/>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474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Image,1 Co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1 Image,1 Col, Callout</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5334000"/>
          </a:xfrm>
          <a:solidFill>
            <a:schemeClr val="bg1"/>
          </a:solidFill>
        </p:spPr>
        <p:txBody>
          <a:bodyPr anchor="ctr"/>
          <a:lstStyle>
            <a:lvl1pPr algn="ctr">
              <a:defRPr sz="1400"/>
            </a:lvl1pPr>
          </a:lstStyle>
          <a:p>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53340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322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3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endParaRPr lang="en-US" dirty="0"/>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5"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478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ircle Images,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2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7"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8"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9"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4"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70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ircle Imag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1 Circle Image,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5181600"/>
            <a:ext cx="3657600" cy="6096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914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 Col Body">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1 Col Body</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86374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1 Col Body">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1351605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Col Body">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2 Col Body</a:t>
            </a:r>
            <a:endParaRPr lang="en-US" dirty="0"/>
          </a:p>
        </p:txBody>
      </p:sp>
      <p:sp>
        <p:nvSpPr>
          <p:cNvPr id="3" name="Content Placeholder 2"/>
          <p:cNvSpPr>
            <a:spLocks noGrp="1"/>
          </p:cNvSpPr>
          <p:nvPr>
            <p:ph idx="1"/>
          </p:nvPr>
        </p:nvSpPr>
        <p:spPr>
          <a:xfrm>
            <a:off x="457200" y="1295400"/>
            <a:ext cx="402336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Text Placeholder 4"/>
          <p:cNvSpPr>
            <a:spLocks noGrp="1"/>
          </p:cNvSpPr>
          <p:nvPr>
            <p:ph type="body" sz="quarter" idx="10"/>
          </p:nvPr>
        </p:nvSpPr>
        <p:spPr>
          <a:xfrm>
            <a:off x="4648200" y="1295400"/>
            <a:ext cx="4038600" cy="4846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3648924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Image &amp; 1 Col">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&amp; 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913500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1 Col, Callout">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0" y="3886200"/>
            <a:ext cx="3064498"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3064498"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pPr algn="l" eaLnBrk="1" fontAlgn="auto" hangingPunct="1">
              <a:spcBef>
                <a:spcPts val="0"/>
              </a:spcBef>
              <a:spcAft>
                <a:spcPts val="0"/>
              </a:spcAft>
            </a:pPr>
            <a:fld id="{7CFB7704-2C97-480B-A6A0-E02D3CBD9028}" type="slidenum">
              <a:rPr lang="en-US" sz="700" cap="all" smtClean="0">
                <a:solidFill>
                  <a:srgbClr val="B2B2B2"/>
                </a:solidFill>
                <a:latin typeface="Arial"/>
                <a:ea typeface="+mn-ea"/>
              </a:rPr>
              <a:pPr algn="l" eaLnBrk="1" fontAlgn="auto" hangingPunct="1">
                <a:spcBef>
                  <a:spcPts val="0"/>
                </a:spcBef>
                <a:spcAft>
                  <a:spcPts val="0"/>
                </a:spcAft>
              </a:pPr>
              <a:t>‹#›</a:t>
            </a:fld>
            <a:endParaRPr lang="en-US" sz="700" cap="all" dirty="0" smtClean="0">
              <a:solidFill>
                <a:srgbClr val="B2B2B2"/>
              </a:solidFill>
              <a:latin typeface="Arial"/>
              <a:ea typeface="+mn-ea"/>
            </a:endParaRPr>
          </a:p>
        </p:txBody>
      </p:sp>
    </p:spTree>
    <p:extLst>
      <p:ext uri="{BB962C8B-B14F-4D97-AF65-F5344CB8AC3E}">
        <p14:creationId xmlns:p14="http://schemas.microsoft.com/office/powerpoint/2010/main" val="118458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Image, 1 Col, Callout ">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smtClean="0"/>
              <a:t>1 Image, 1 Col, Callout </a:t>
            </a:r>
            <a:endParaRPr lang="en-US" dirty="0"/>
          </a:p>
        </p:txBody>
      </p:sp>
      <p:sp>
        <p:nvSpPr>
          <p:cNvPr id="3" name="Content Placeholder 2"/>
          <p:cNvSpPr>
            <a:spLocks noGrp="1"/>
          </p:cNvSpPr>
          <p:nvPr>
            <p:ph idx="1"/>
          </p:nvPr>
        </p:nvSpPr>
        <p:spPr>
          <a:xfrm>
            <a:off x="3657600" y="1295400"/>
            <a:ext cx="50292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638544"/>
          </a:xfrm>
          <a:solidFill>
            <a:schemeClr val="bg1"/>
          </a:solidFill>
        </p:spPr>
        <p:txBody>
          <a:bodyPr anchor="ctr"/>
          <a:lstStyle>
            <a:lvl1pPr algn="ctr">
              <a:defRPr sz="1400"/>
            </a:lvl1pPr>
          </a:lstStyle>
          <a:p>
            <a:endParaRPr lang="en-US" dirty="0"/>
          </a:p>
        </p:txBody>
      </p:sp>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endParaRPr lang="en-US" dirty="0"/>
          </a:p>
        </p:txBody>
      </p:sp>
    </p:spTree>
    <p:extLst>
      <p:ext uri="{BB962C8B-B14F-4D97-AF65-F5344CB8AC3E}">
        <p14:creationId xmlns:p14="http://schemas.microsoft.com/office/powerpoint/2010/main" val="1701494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Image, 1 Col, Callout_2">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endParaRPr lang="en-US" dirty="0"/>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smtClean="0"/>
              <a:t>1 Image, 1 Col, Callout_2</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478227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Image, 1 Col, Callout_3">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Callout_3</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1584681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Image, 1 Col, Callout_4">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1 Image, 1 Col, Callout_4</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3269336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Image,1 Col, Callout">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0" y="3886200"/>
            <a:ext cx="3064498"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2 Image,1 Col, Callout</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3064498"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990449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Image,1 Col">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smtClean="0"/>
              <a:t>3 Image,1 Col</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78582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Image,1 Col">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2 Image,1 Col</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337560"/>
          </a:xfrm>
          <a:solidFill>
            <a:schemeClr val="bg1"/>
          </a:solidFill>
        </p:spPr>
        <p:txBody>
          <a:bodyPr anchor="ctr"/>
          <a:lstStyle>
            <a:lvl1pPr algn="ctr">
              <a:defRPr sz="1400"/>
            </a:lvl1p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337560"/>
            <a:ext cx="3429000" cy="3300984"/>
          </a:xfrm>
          <a:solidFill>
            <a:schemeClr val="bg1"/>
          </a:solidFill>
        </p:spPr>
        <p:txBody>
          <a:bodyPr anchor="ctr"/>
          <a:lstStyle>
            <a:lvl1pPr algn="ctr">
              <a:defRPr sz="1400"/>
            </a:lvl1pPr>
          </a:lstStyle>
          <a:p>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587904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 Image,1 Col, Callout">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smtClean="0"/>
              <a:t>1 Image,1 Col, Callout</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5334000"/>
          </a:xfrm>
          <a:solidFill>
            <a:schemeClr val="bg1"/>
          </a:solidFill>
        </p:spPr>
        <p:txBody>
          <a:bodyPr anchor="ctr"/>
          <a:lstStyle>
            <a:lvl1pPr algn="ctr">
              <a:defRPr sz="1400"/>
            </a:lvl1pPr>
          </a:lstStyle>
          <a:p>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53340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dirty="0"/>
          </a:p>
        </p:txBody>
      </p:sp>
      <p:sp>
        <p:nvSpPr>
          <p:cNvPr id="12"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1083770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Circle Images, 1 Col">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3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endParaRPr lang="en-US" dirty="0"/>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5"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3992230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ircle Images, 1 Col">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smtClean="0"/>
              <a:t>2 Circle Images, 1 Col</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sp>
        <p:nvSpPr>
          <p:cNvPr id="17"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sp>
        <p:nvSpPr>
          <p:cNvPr id="18"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bg2">
                    <a:lumMod val="75000"/>
                  </a:schemeClr>
                </a:solidFill>
              </a:defRPr>
            </a:lvl1pPr>
          </a:lstStyle>
          <a:p>
            <a:pPr lvl="0"/>
            <a:endParaRPr lang="en-US" dirty="0"/>
          </a:p>
        </p:txBody>
      </p:sp>
      <p:sp>
        <p:nvSpPr>
          <p:cNvPr id="19"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4"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B2B2B2"/>
                </a:solidFill>
              </a:rPr>
              <a:pPr/>
              <a:t>‹#›</a:t>
            </a:fld>
            <a:endParaRPr lang="en-US" sz="700" cap="all" dirty="0" smtClean="0">
              <a:solidFill>
                <a:srgbClr val="B2B2B2"/>
              </a:solidFill>
            </a:endParaRPr>
          </a:p>
        </p:txBody>
      </p:sp>
    </p:spTree>
    <p:extLst>
      <p:ext uri="{BB962C8B-B14F-4D97-AF65-F5344CB8AC3E}">
        <p14:creationId xmlns:p14="http://schemas.microsoft.com/office/powerpoint/2010/main" val="2643358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jpe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ags" Target="../tags/tag1.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vmlDrawing" Target="../drawings/vmlDrawing1.v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7.emf"/><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tags" Target="../tags/tag2.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vmlDrawing" Target="../drawings/vmlDrawing2.v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image" Target="../media/image1.jpe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image" Target="../media/image7.emf"/><Relationship Id="rId10" Type="http://schemas.openxmlformats.org/officeDocument/2006/relationships/slideLayout" Target="../slideLayouts/slideLayout62.xml"/><Relationship Id="rId19"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oleObject" Target="../embeddings/oleObject2.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8.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t>9/28/2016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dirty="0"/>
          </a:p>
        </p:txBody>
      </p:sp>
      <p:pic>
        <p:nvPicPr>
          <p:cNvPr id="7"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675828"/>
      </p:ext>
    </p:extLst>
  </p:cSld>
  <p:clrMap bg1="lt1" tx1="dk1" bg2="lt2" tx2="dk2" accent1="accent1" accent2="accent2" accent3="accent3" accent4="accent4" accent5="accent5" accent6="accent6" hlink="hlink" folHlink="folHlink"/>
  <p:sldLayoutIdLst>
    <p:sldLayoutId id="2147483708" r:id="rId1"/>
    <p:sldLayoutId id="2147483780" r:id="rId2"/>
    <p:sldLayoutId id="2147483776" r:id="rId3"/>
    <p:sldLayoutId id="2147483736" r:id="rId4"/>
    <p:sldLayoutId id="2147483742" r:id="rId5"/>
    <p:sldLayoutId id="2147483743" r:id="rId6"/>
    <p:sldLayoutId id="2147483749" r:id="rId7"/>
    <p:sldLayoutId id="2147483750" r:id="rId8"/>
    <p:sldLayoutId id="2147483744" r:id="rId9"/>
    <p:sldLayoutId id="2147483745" r:id="rId10"/>
    <p:sldLayoutId id="2147483737" r:id="rId11"/>
    <p:sldLayoutId id="2147483738" r:id="rId12"/>
    <p:sldLayoutId id="2147483726" r:id="rId13"/>
    <p:sldLayoutId id="2147483735" r:id="rId14"/>
    <p:sldLayoutId id="2147483727" r:id="rId15"/>
    <p:sldLayoutId id="2147483881" r:id="rId16"/>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t>9/28/2016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dirty="0"/>
          </a:p>
        </p:txBody>
      </p:sp>
    </p:spTree>
    <p:extLst>
      <p:ext uri="{BB962C8B-B14F-4D97-AF65-F5344CB8AC3E}">
        <p14:creationId xmlns:p14="http://schemas.microsoft.com/office/powerpoint/2010/main" val="2565269058"/>
      </p:ext>
    </p:extLst>
  </p:cSld>
  <p:clrMap bg1="lt1" tx1="dk1" bg2="lt2" tx2="dk2" accent1="accent1" accent2="accent2" accent3="accent3" accent4="accent4" accent5="accent5" accent6="accent6" hlink="hlink" folHlink="folHlink"/>
  <p:sldLayoutIdLst>
    <p:sldLayoutId id="2147483733" r:id="rId1"/>
    <p:sldLayoutId id="2147483775" r:id="rId2"/>
    <p:sldLayoutId id="2147483771" r:id="rId3"/>
    <p:sldLayoutId id="2147483773" r:id="rId4"/>
    <p:sldLayoutId id="2147483766" r:id="rId5"/>
    <p:sldLayoutId id="2147483770" r:id="rId6"/>
    <p:sldLayoutId id="2147483767" r:id="rId7"/>
    <p:sldLayoutId id="2147483768" r:id="rId8"/>
    <p:sldLayoutId id="2147483769" r:id="rId9"/>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b">
            <a:norm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CB29A-B874-42D3-AD5D-EE92FA4ACAAE}" type="datetimeFigureOut">
              <a:rPr lang="en-US" smtClean="0"/>
              <a:t>9/28/2016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4155D-E080-4F36-88F7-7909204D2114}" type="slidenum">
              <a:rPr lang="en-US" smtClean="0"/>
              <a:t>‹#›</a:t>
            </a:fld>
            <a:endParaRPr lang="en-US" dirty="0"/>
          </a:p>
        </p:txBody>
      </p:sp>
      <p:pic>
        <p:nvPicPr>
          <p:cNvPr id="7"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Tree>
    <p:extLst>
      <p:ext uri="{BB962C8B-B14F-4D97-AF65-F5344CB8AC3E}">
        <p14:creationId xmlns:p14="http://schemas.microsoft.com/office/powerpoint/2010/main" val="943503564"/>
      </p:ext>
    </p:extLst>
  </p:cSld>
  <p:clrMap bg1="lt1" tx1="dk1" bg2="lt2" tx2="dk2" accent1="accent1" accent2="accent2" accent3="accent3" accent4="accent4" accent5="accent5" accent6="accent6" hlink="hlink" folHlink="folHlink"/>
  <p:sldLayoutIdLst>
    <p:sldLayoutId id="2147483720" r:id="rId1"/>
    <p:sldLayoutId id="2147483731" r:id="rId2"/>
    <p:sldLayoutId id="2147483691" r:id="rId3"/>
    <p:sldLayoutId id="2147483717" r:id="rId4"/>
    <p:sldLayoutId id="2147483718" r:id="rId5"/>
    <p:sldLayoutId id="2147483741" r:id="rId6"/>
    <p:sldLayoutId id="2147483716" r:id="rId7"/>
    <p:sldLayoutId id="2147483732" r:id="rId8"/>
    <p:sldLayoutId id="2147483746" r:id="rId9"/>
  </p:sldLayoutIdLst>
  <p:timing>
    <p:tnLst>
      <p:par>
        <p:cTn id="1" dur="indefinite" restart="never" nodeType="tmRoot"/>
      </p:par>
    </p:tnLst>
  </p:timing>
  <p:txStyles>
    <p:titleStyle>
      <a:lvl1pPr algn="l" defTabSz="914400" rtl="0" eaLnBrk="1" latinLnBrk="0" hangingPunct="1">
        <a:lnSpc>
          <a:spcPts val="4000"/>
        </a:lnSpc>
        <a:spcBef>
          <a:spcPct val="0"/>
        </a:spcBef>
        <a:buNone/>
        <a:defRPr sz="4400" b="1" i="0" kern="1200" cap="all" baseline="0">
          <a:solidFill>
            <a:schemeClr val="tx2"/>
          </a:solidFill>
          <a:latin typeface="+mj-lt"/>
          <a:ea typeface="+mj-ea"/>
          <a:cs typeface="+mj-cs"/>
        </a:defRPr>
      </a:lvl1pPr>
    </p:titleStyle>
    <p:bodyStyle>
      <a:lvl1pPr marL="228600" indent="0" algn="l" defTabSz="914400" rtl="0" eaLnBrk="1" latinLnBrk="0" hangingPunct="1">
        <a:lnSpc>
          <a:spcPts val="3600"/>
        </a:lnSpc>
        <a:spcBef>
          <a:spcPts val="0"/>
        </a:spcBef>
        <a:buFontTx/>
        <a:buNone/>
        <a:defRPr sz="3600" b="1" kern="1200" cap="all" baseline="0">
          <a:solidFill>
            <a:schemeClr val="bg1"/>
          </a:solidFill>
          <a:latin typeface="+mn-lt"/>
          <a:ea typeface="+mn-ea"/>
          <a:cs typeface="+mn-cs"/>
        </a:defRPr>
      </a:lvl1pPr>
      <a:lvl2pPr marL="228600" indent="0" algn="l" defTabSz="914400" rtl="0" eaLnBrk="1" latinLnBrk="0" hangingPunct="1">
        <a:lnSpc>
          <a:spcPts val="2400"/>
        </a:lnSpc>
        <a:spcBef>
          <a:spcPts val="0"/>
        </a:spcBef>
        <a:buFontTx/>
        <a:buNone/>
        <a:defRPr sz="2400" b="0" kern="1200" cap="all" baseline="0">
          <a:solidFill>
            <a:schemeClr val="bg1"/>
          </a:solidFill>
          <a:latin typeface="+mn-lt"/>
          <a:ea typeface="+mn-ea"/>
          <a:cs typeface="+mn-cs"/>
        </a:defRPr>
      </a:lvl2pPr>
      <a:lvl3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3pPr>
      <a:lvl4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4pPr>
      <a:lvl5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5pPr>
      <a:lvl6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6pPr>
      <a:lvl7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7pPr>
      <a:lvl8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8pPr>
      <a:lvl9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1"/>
            </p:custDataLst>
            <p:extLst>
              <p:ext uri="{D42A27DB-BD31-4B8C-83A1-F6EECF244321}">
                <p14:modId xmlns:p14="http://schemas.microsoft.com/office/powerpoint/2010/main" val="25556834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8" name="think-cell Folie" r:id="rId22" imgW="216" imgH="216" progId="TCLayout.ActiveDocument.1">
                  <p:embed/>
                </p:oleObj>
              </mc:Choice>
              <mc:Fallback>
                <p:oleObj name="think-cell Folie" r:id="rId22" imgW="216" imgH="216"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solidFill>
                  <a:prstClr val="black">
                    <a:tint val="75000"/>
                  </a:prstClr>
                </a:solidFill>
              </a:rPr>
              <a:pPr/>
              <a:t>9/28/2016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772587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1"/>
            </p:custDataLst>
            <p:extLst>
              <p:ext uri="{D42A27DB-BD31-4B8C-83A1-F6EECF244321}">
                <p14:modId xmlns:p14="http://schemas.microsoft.com/office/powerpoint/2010/main" val="35618813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1" name="think-cell Folie" r:id="rId22" imgW="216" imgH="216" progId="TCLayout.ActiveDocument.1">
                  <p:embed/>
                </p:oleObj>
              </mc:Choice>
              <mc:Fallback>
                <p:oleObj name="think-cell Folie" r:id="rId22" imgW="216" imgH="216"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solidFill>
                  <a:prstClr val="black">
                    <a:tint val="75000"/>
                  </a:prstClr>
                </a:solidFill>
              </a:rPr>
              <a:pPr/>
              <a:t>9/28/2016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solidFill>
                  <a:prstClr val="black">
                    <a:tint val="75000"/>
                  </a:prstClr>
                </a:solidFill>
              </a:rPr>
              <a:pPr/>
              <a:t>‹#›</a:t>
            </a:fld>
            <a:endParaRPr lang="en-US" dirty="0">
              <a:solidFill>
                <a:prstClr val="black">
                  <a:tint val="75000"/>
                </a:prstClr>
              </a:solidFill>
            </a:endParaRPr>
          </a:p>
        </p:txBody>
      </p:sp>
      <p:pic>
        <p:nvPicPr>
          <p:cNvPr id="10" name="Picture 2"/>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4387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solidFill>
                  <a:prstClr val="black">
                    <a:tint val="75000"/>
                  </a:prstClr>
                </a:solidFill>
              </a:rPr>
              <a:pPr/>
              <a:t>9/28/2016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228068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solidFill>
                  <a:prstClr val="black">
                    <a:tint val="75000"/>
                  </a:prstClr>
                </a:solidFill>
              </a:rPr>
              <a:pPr/>
              <a:t>9/28/2016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037840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smtClean="0"/>
              <a:t>Click to edit Master styles</a:t>
            </a:r>
            <a:endParaRPr lang="en-US" dirty="0"/>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solidFill>
                  <a:prstClr val="black">
                    <a:tint val="75000"/>
                  </a:prstClr>
                </a:solidFill>
              </a:rPr>
              <a:pPr/>
              <a:t>9/28/2016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3151" y="6130838"/>
            <a:ext cx="1278913" cy="4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03796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0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a:xfrm>
            <a:off x="-3584" y="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p:cNvSpPr/>
          <p:nvPr/>
        </p:nvSpPr>
        <p:spPr>
          <a:xfrm>
            <a:off x="2278832" y="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p:cNvSpPr/>
          <p:nvPr/>
        </p:nvSpPr>
        <p:spPr>
          <a:xfrm>
            <a:off x="4542368" y="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p:cNvSpPr/>
          <p:nvPr/>
        </p:nvSpPr>
        <p:spPr>
          <a:xfrm>
            <a:off x="6824784" y="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p:cNvSpPr/>
          <p:nvPr/>
        </p:nvSpPr>
        <p:spPr>
          <a:xfrm>
            <a:off x="148816" y="15240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p:cNvSpPr/>
          <p:nvPr/>
        </p:nvSpPr>
        <p:spPr>
          <a:xfrm>
            <a:off x="2431232" y="15240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p:cNvSpPr/>
          <p:nvPr/>
        </p:nvSpPr>
        <p:spPr>
          <a:xfrm>
            <a:off x="4694768" y="15240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p:cNvSpPr/>
          <p:nvPr/>
        </p:nvSpPr>
        <p:spPr>
          <a:xfrm>
            <a:off x="6977184" y="152400"/>
            <a:ext cx="2289584"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8377" cy="38859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5"/>
          <p:cNvSpPr>
            <a:spLocks noGrp="1"/>
          </p:cNvSpPr>
          <p:nvPr>
            <p:ph type="body" sz="quarter" idx="15"/>
          </p:nvPr>
        </p:nvSpPr>
        <p:spPr>
          <a:xfrm>
            <a:off x="0" y="4724400"/>
            <a:ext cx="9144000" cy="799592"/>
          </a:xfrm>
        </p:spPr>
        <p:txBody>
          <a:bodyPr/>
          <a:lstStyle/>
          <a:p>
            <a:pPr>
              <a:tabLst>
                <a:tab pos="1600200" algn="l"/>
              </a:tabLst>
            </a:pPr>
            <a:r>
              <a:rPr lang="en-US" sz="1200" b="0" dirty="0"/>
              <a:t>Prasad Padman </a:t>
            </a:r>
            <a:r>
              <a:rPr lang="en-US" sz="1200" b="0" dirty="0" smtClean="0"/>
              <a:t>	- Moog</a:t>
            </a:r>
          </a:p>
          <a:p>
            <a:pPr>
              <a:tabLst>
                <a:tab pos="1600200" algn="l"/>
              </a:tabLst>
            </a:pPr>
            <a:r>
              <a:rPr lang="en-US" sz="1200" b="0" dirty="0" smtClean="0"/>
              <a:t>Francesco </a:t>
            </a:r>
            <a:r>
              <a:rPr lang="en-US" sz="1200" b="0" dirty="0"/>
              <a:t>Vanni </a:t>
            </a:r>
            <a:r>
              <a:rPr lang="en-US" sz="1200" b="0" dirty="0" smtClean="0"/>
              <a:t>	- DNV GL</a:t>
            </a:r>
          </a:p>
          <a:p>
            <a:pPr>
              <a:tabLst>
                <a:tab pos="1600200" algn="l"/>
              </a:tabLst>
            </a:pPr>
            <a:r>
              <a:rPr lang="en-US" sz="1200" b="0" dirty="0" smtClean="0"/>
              <a:t>Michael </a:t>
            </a:r>
            <a:r>
              <a:rPr lang="en-US" sz="1200" b="0" dirty="0"/>
              <a:t>Wilkinson 	- DNV </a:t>
            </a:r>
            <a:r>
              <a:rPr lang="en-US" sz="1200" b="0" dirty="0" smtClean="0"/>
              <a:t>GL</a:t>
            </a:r>
            <a:endParaRPr lang="en-US" sz="1200" b="0" dirty="0"/>
          </a:p>
        </p:txBody>
      </p:sp>
      <p:sp>
        <p:nvSpPr>
          <p:cNvPr id="15" name="Text Placeholder 16"/>
          <p:cNvSpPr>
            <a:spLocks noGrp="1"/>
          </p:cNvSpPr>
          <p:nvPr>
            <p:ph type="body" sz="quarter" idx="16"/>
          </p:nvPr>
        </p:nvSpPr>
        <p:spPr>
          <a:xfrm>
            <a:off x="0" y="5529072"/>
            <a:ext cx="9144000" cy="685800"/>
          </a:xfrm>
        </p:spPr>
        <p:txBody>
          <a:bodyPr/>
          <a:lstStyle/>
          <a:p>
            <a:r>
              <a:rPr lang="en-US" sz="1200" b="1" dirty="0"/>
              <a:t>Date: </a:t>
            </a:r>
            <a:r>
              <a:rPr lang="en-US" sz="1200" b="1" dirty="0" smtClean="0"/>
              <a:t>29 </a:t>
            </a:r>
            <a:r>
              <a:rPr lang="en-US" sz="1200" b="1" dirty="0" smtClean="0"/>
              <a:t>Sept, 2016</a:t>
            </a:r>
            <a:endParaRPr lang="en-US" sz="1200" b="1" dirty="0"/>
          </a:p>
          <a:p>
            <a:r>
              <a:rPr lang="en-US" sz="1200" b="1" dirty="0" smtClean="0"/>
              <a:t>WindEurope Hamburg</a:t>
            </a:r>
            <a:endParaRPr lang="en-US" sz="1200" b="1" dirty="0">
              <a:effectLst/>
            </a:endParaRPr>
          </a:p>
        </p:txBody>
      </p:sp>
      <p:sp>
        <p:nvSpPr>
          <p:cNvPr id="18" name="Text Placeholder 17"/>
          <p:cNvSpPr>
            <a:spLocks noGrp="1"/>
          </p:cNvSpPr>
          <p:nvPr>
            <p:ph type="body" sz="quarter" idx="13"/>
          </p:nvPr>
        </p:nvSpPr>
        <p:spPr>
          <a:xfrm>
            <a:off x="-29632" y="3922062"/>
            <a:ext cx="9144000" cy="861774"/>
          </a:xfrm>
          <a:prstGeom prst="rect">
            <a:avLst/>
          </a:prstGeom>
        </p:spPr>
        <p:txBody>
          <a:bodyPr>
            <a:spAutoFit/>
          </a:bodyPr>
          <a:lstStyle/>
          <a:p>
            <a:r>
              <a:rPr lang="en-US" b="1" cap="all" dirty="0">
                <a:solidFill>
                  <a:schemeClr val="tx1"/>
                </a:solidFill>
                <a:latin typeface="Calibri" panose="020F0502020204030204" pitchFamily="34" charset="0"/>
                <a:ea typeface="Calibri" panose="020F0502020204030204" pitchFamily="34" charset="0"/>
                <a:cs typeface="Times New Roman" panose="02020603050405020304" pitchFamily="18" charset="0"/>
              </a:rPr>
              <a:t>Reducing </a:t>
            </a:r>
            <a:r>
              <a:rPr lang="en-US" b="1" cap="al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LCOE </a:t>
            </a:r>
            <a:r>
              <a:rPr lang="en-US" b="1" cap="all" dirty="0">
                <a:solidFill>
                  <a:schemeClr val="tx1"/>
                </a:solidFill>
                <a:latin typeface="Calibri" panose="020F0502020204030204" pitchFamily="34" charset="0"/>
                <a:ea typeface="Calibri" panose="020F0502020204030204" pitchFamily="34" charset="0"/>
                <a:cs typeface="Times New Roman" panose="02020603050405020304" pitchFamily="18" charset="0"/>
              </a:rPr>
              <a:t>through innovation in the design of the pitch control system</a:t>
            </a:r>
            <a:r>
              <a:rPr lang="en-US" cap="all"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sz="2400" cap="al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94766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595360" cy="822960"/>
          </a:xfrm>
          <a:prstGeom prst="rect">
            <a:avLst/>
          </a:prstGeom>
        </p:spPr>
        <p:txBody>
          <a:bodyPr lIns="0" tIns="0" rIns="0" bIns="0" anchor="ctr" anchorCtr="0"/>
          <a:lst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a:lstStyle>
          <a:p>
            <a:pPr marL="0" lvl="2">
              <a:spcBef>
                <a:spcPct val="0"/>
              </a:spcBef>
            </a:pPr>
            <a:r>
              <a:rPr lang="en-GB" sz="2400" b="1" kern="0" dirty="0" smtClean="0">
                <a:solidFill>
                  <a:schemeClr val="tx2"/>
                </a:solidFill>
              </a:rPr>
              <a:t>Data analysis</a:t>
            </a:r>
            <a:endParaRPr lang="en-US" sz="2400" b="1" kern="0" dirty="0">
              <a:solidFill>
                <a:schemeClr val="tx2"/>
              </a:solidFill>
            </a:endParaRPr>
          </a:p>
        </p:txBody>
      </p:sp>
      <p:sp>
        <p:nvSpPr>
          <p:cNvPr id="3" name="Rectangle 2"/>
          <p:cNvSpPr/>
          <p:nvPr/>
        </p:nvSpPr>
        <p:spPr>
          <a:xfrm>
            <a:off x="457200" y="894080"/>
            <a:ext cx="7435970" cy="4201150"/>
          </a:xfrm>
          <a:prstGeom prst="rect">
            <a:avLst/>
          </a:prstGeom>
        </p:spPr>
        <p:txBody>
          <a:bodyPr wrap="square" lIns="0" tIns="0" rIns="0" bIns="0">
            <a:spAutoFit/>
          </a:bodyPr>
          <a:lstStyle/>
          <a:p>
            <a:pPr>
              <a:lnSpc>
                <a:spcPct val="150000"/>
              </a:lnSpc>
            </a:pPr>
            <a:r>
              <a:rPr lang="en-GB" dirty="0" smtClean="0"/>
              <a:t>Definition of main reliability metrics:</a:t>
            </a:r>
          </a:p>
          <a:p>
            <a:pPr marL="285750" indent="-285750">
              <a:lnSpc>
                <a:spcPct val="150000"/>
              </a:lnSpc>
              <a:buFont typeface="Arial" panose="020B0604020202020204" pitchFamily="34" charset="0"/>
              <a:buChar char="•"/>
            </a:pPr>
            <a:r>
              <a:rPr lang="en-GB" dirty="0" smtClean="0"/>
              <a:t>Average </a:t>
            </a:r>
            <a:r>
              <a:rPr lang="en-GB" dirty="0"/>
              <a:t>Availability </a:t>
            </a:r>
            <a:r>
              <a:rPr lang="en-GB" dirty="0" smtClean="0"/>
              <a:t>Losses:		</a:t>
            </a:r>
            <a:r>
              <a:rPr lang="en-GB" i="1" dirty="0" smtClean="0"/>
              <a:t>A</a:t>
            </a:r>
            <a:r>
              <a:rPr lang="en-GB" i="1" baseline="-25000" dirty="0" smtClean="0"/>
              <a:t>V</a:t>
            </a:r>
            <a:r>
              <a:rPr lang="en-GB" i="1" dirty="0" smtClean="0"/>
              <a:t>L </a:t>
            </a:r>
            <a:r>
              <a:rPr lang="en-GB" i="1" dirty="0"/>
              <a:t>= D/(N</a:t>
            </a:r>
            <a:r>
              <a:rPr lang="en-GB" i="1" baseline="-25000" dirty="0"/>
              <a:t>T</a:t>
            </a:r>
            <a:r>
              <a:rPr lang="en-GB" i="1" dirty="0"/>
              <a:t> </a:t>
            </a:r>
            <a:r>
              <a:rPr lang="en-GB" dirty="0"/>
              <a:t>x</a:t>
            </a:r>
            <a:r>
              <a:rPr lang="en-GB" i="1" dirty="0"/>
              <a:t> L</a:t>
            </a:r>
            <a:r>
              <a:rPr lang="en-GB" i="1" baseline="-25000" dirty="0"/>
              <a:t>D</a:t>
            </a:r>
            <a:r>
              <a:rPr lang="en-GB" i="1" dirty="0"/>
              <a:t> </a:t>
            </a:r>
            <a:r>
              <a:rPr lang="en-GB" dirty="0"/>
              <a:t>x</a:t>
            </a:r>
            <a:r>
              <a:rPr lang="en-GB" i="1" dirty="0"/>
              <a:t> 24</a:t>
            </a:r>
            <a:r>
              <a:rPr lang="en-GB" i="1" dirty="0" smtClean="0"/>
              <a:t>) </a:t>
            </a:r>
            <a:r>
              <a:rPr lang="en-GB" dirty="0" smtClean="0"/>
              <a:t>[%]</a:t>
            </a:r>
            <a:endParaRPr lang="en-GB" dirty="0"/>
          </a:p>
          <a:p>
            <a:pPr marL="285750" indent="-285750">
              <a:lnSpc>
                <a:spcPct val="150000"/>
              </a:lnSpc>
              <a:spcBef>
                <a:spcPts val="600"/>
              </a:spcBef>
              <a:buFont typeface="Arial" panose="020B0604020202020204" pitchFamily="34" charset="0"/>
              <a:buChar char="•"/>
            </a:pPr>
            <a:r>
              <a:rPr lang="en-GB" dirty="0"/>
              <a:t>Mean Downtime per Pitch </a:t>
            </a:r>
            <a:r>
              <a:rPr lang="en-GB" dirty="0" smtClean="0"/>
              <a:t>Incident: 	</a:t>
            </a:r>
            <a:r>
              <a:rPr lang="en-GB" i="1" dirty="0" smtClean="0"/>
              <a:t>MD </a:t>
            </a:r>
            <a:r>
              <a:rPr lang="en-GB" i="1" dirty="0"/>
              <a:t>= </a:t>
            </a:r>
            <a:r>
              <a:rPr lang="en-GB" i="1" dirty="0" smtClean="0"/>
              <a:t>D/I		  </a:t>
            </a:r>
            <a:r>
              <a:rPr lang="en-GB" dirty="0" smtClean="0"/>
              <a:t>[hours]</a:t>
            </a:r>
            <a:endParaRPr lang="en-GB" dirty="0"/>
          </a:p>
          <a:p>
            <a:pPr marL="285750" indent="-285750">
              <a:lnSpc>
                <a:spcPct val="150000"/>
              </a:lnSpc>
              <a:spcBef>
                <a:spcPts val="600"/>
              </a:spcBef>
              <a:buFont typeface="Arial" panose="020B0604020202020204" pitchFamily="34" charset="0"/>
              <a:buChar char="•"/>
            </a:pPr>
            <a:r>
              <a:rPr lang="en-GB" dirty="0"/>
              <a:t>Pitch Failure </a:t>
            </a:r>
            <a:r>
              <a:rPr lang="en-GB" dirty="0" smtClean="0"/>
              <a:t>Rate: 			</a:t>
            </a:r>
            <a:r>
              <a:rPr lang="en-GB" i="1" dirty="0" smtClean="0"/>
              <a:t>R</a:t>
            </a:r>
            <a:r>
              <a:rPr lang="en-GB" i="1" baseline="-25000" dirty="0" smtClean="0"/>
              <a:t>F</a:t>
            </a:r>
            <a:r>
              <a:rPr lang="en-GB" i="1" dirty="0" smtClean="0"/>
              <a:t> </a:t>
            </a:r>
            <a:r>
              <a:rPr lang="en-GB" i="1" dirty="0"/>
              <a:t>= I/(N</a:t>
            </a:r>
            <a:r>
              <a:rPr lang="en-GB" i="1" baseline="-25000" dirty="0"/>
              <a:t>T</a:t>
            </a:r>
            <a:r>
              <a:rPr lang="en-GB" i="1" dirty="0"/>
              <a:t> </a:t>
            </a:r>
            <a:r>
              <a:rPr lang="en-GB" dirty="0"/>
              <a:t>x</a:t>
            </a:r>
            <a:r>
              <a:rPr lang="en-GB" i="1" dirty="0"/>
              <a:t> L</a:t>
            </a:r>
            <a:r>
              <a:rPr lang="en-GB" i="1" baseline="-25000" dirty="0"/>
              <a:t>D</a:t>
            </a:r>
            <a:r>
              <a:rPr lang="en-GB" i="1" dirty="0"/>
              <a:t>/365</a:t>
            </a:r>
            <a:r>
              <a:rPr lang="en-GB" i="1" dirty="0" smtClean="0"/>
              <a:t>)</a:t>
            </a:r>
            <a:r>
              <a:rPr lang="en-GB" dirty="0" smtClean="0"/>
              <a:t>     [%]</a:t>
            </a:r>
            <a:endParaRPr lang="en-GB" i="1" dirty="0" smtClean="0"/>
          </a:p>
          <a:p>
            <a:pPr>
              <a:lnSpc>
                <a:spcPct val="150000"/>
              </a:lnSpc>
              <a:spcBef>
                <a:spcPts val="600"/>
              </a:spcBef>
            </a:pPr>
            <a:r>
              <a:rPr lang="en-GB" dirty="0" smtClean="0"/>
              <a:t>All these are absolute values, not referred to the total number of failures</a:t>
            </a:r>
          </a:p>
          <a:p>
            <a:pPr>
              <a:lnSpc>
                <a:spcPct val="150000"/>
              </a:lnSpc>
              <a:spcBef>
                <a:spcPts val="600"/>
              </a:spcBef>
            </a:pPr>
            <a:r>
              <a:rPr lang="en-GB" dirty="0" smtClean="0"/>
              <a:t>Filtering of results:</a:t>
            </a:r>
          </a:p>
          <a:p>
            <a:pPr marL="285750" indent="-285750">
              <a:lnSpc>
                <a:spcPct val="150000"/>
              </a:lnSpc>
              <a:spcBef>
                <a:spcPts val="600"/>
              </a:spcBef>
              <a:buFont typeface="Arial" panose="020B0604020202020204" pitchFamily="34" charset="0"/>
              <a:buChar char="•"/>
            </a:pPr>
            <a:r>
              <a:rPr lang="en-GB" dirty="0" smtClean="0"/>
              <a:t>Remove outliers (projects where any of the three metrics are significantly outside the average)</a:t>
            </a:r>
          </a:p>
          <a:p>
            <a:pPr marL="285750" indent="-285750">
              <a:lnSpc>
                <a:spcPct val="150000"/>
              </a:lnSpc>
              <a:spcBef>
                <a:spcPts val="600"/>
              </a:spcBef>
              <a:buFont typeface="Arial" panose="020B0604020202020204" pitchFamily="34" charset="0"/>
              <a:buChar char="•"/>
            </a:pPr>
            <a:r>
              <a:rPr lang="en-GB" dirty="0" smtClean="0"/>
              <a:t>Only include projects with </a:t>
            </a:r>
            <a:r>
              <a:rPr lang="en-GB" u="sng" dirty="0" smtClean="0"/>
              <a:t>mean</a:t>
            </a:r>
            <a:r>
              <a:rPr lang="en-GB" dirty="0" smtClean="0"/>
              <a:t> downtime above 3 </a:t>
            </a:r>
            <a:r>
              <a:rPr lang="en-GB" dirty="0" smtClean="0"/>
              <a:t>hours</a:t>
            </a:r>
            <a:endParaRPr lang="en-GB" dirty="0"/>
          </a:p>
        </p:txBody>
      </p:sp>
    </p:spTree>
    <p:extLst>
      <p:ext uri="{BB962C8B-B14F-4D97-AF65-F5344CB8AC3E}">
        <p14:creationId xmlns:p14="http://schemas.microsoft.com/office/powerpoint/2010/main" val="1800403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62000" y="47720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5"/>
          <p:cNvSpPr>
            <a:spLocks noChangeArrowheads="1"/>
          </p:cNvSpPr>
          <p:nvPr/>
        </p:nvSpPr>
        <p:spPr bwMode="auto">
          <a:xfrm>
            <a:off x="762000" y="54483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Titel 3"/>
          <p:cNvSpPr>
            <a:spLocks noGrp="1"/>
          </p:cNvSpPr>
          <p:nvPr>
            <p:ph type="title"/>
          </p:nvPr>
        </p:nvSpPr>
        <p:spPr/>
        <p:txBody>
          <a:bodyPr lIns="0" rIns="0" anchor="ctr" anchorCtr="0"/>
          <a:lstStyle/>
          <a:p>
            <a:r>
              <a:rPr lang="en-US" sz="2400" dirty="0">
                <a:latin typeface="Arial" panose="020B0604020202020204" pitchFamily="34" charset="0"/>
                <a:ea typeface="ＭＳ Ｐゴシック" pitchFamily="-106" charset="-128"/>
                <a:cs typeface="Arial" panose="020B0604020202020204" pitchFamily="34" charset="0"/>
              </a:rPr>
              <a:t>Pitch </a:t>
            </a:r>
            <a:r>
              <a:rPr lang="en-US" sz="2400" dirty="0" smtClean="0">
                <a:latin typeface="Arial" panose="020B0604020202020204" pitchFamily="34" charset="0"/>
                <a:ea typeface="ＭＳ Ｐゴシック" pitchFamily="-106" charset="-128"/>
                <a:cs typeface="Arial" panose="020B0604020202020204" pitchFamily="34" charset="0"/>
              </a:rPr>
              <a:t>system </a:t>
            </a:r>
            <a:r>
              <a:rPr lang="en-US" sz="2400" dirty="0">
                <a:latin typeface="Arial" panose="020B0604020202020204" pitchFamily="34" charset="0"/>
                <a:ea typeface="ＭＳ Ｐゴシック" pitchFamily="-106" charset="-128"/>
                <a:cs typeface="Arial" panose="020B0604020202020204" pitchFamily="34" charset="0"/>
              </a:rPr>
              <a:t>f</a:t>
            </a:r>
            <a:r>
              <a:rPr lang="en-US" sz="2400" dirty="0" smtClean="0">
                <a:latin typeface="Arial" panose="020B0604020202020204" pitchFamily="34" charset="0"/>
                <a:ea typeface="ＭＳ Ｐゴシック" pitchFamily="-106" charset="-128"/>
                <a:cs typeface="Arial" panose="020B0604020202020204" pitchFamily="34" charset="0"/>
              </a:rPr>
              <a:t>ailure </a:t>
            </a:r>
            <a:r>
              <a:rPr lang="en-US" sz="2400" dirty="0">
                <a:latin typeface="Arial" panose="020B0604020202020204" pitchFamily="34" charset="0"/>
                <a:ea typeface="ＭＳ Ｐゴシック" pitchFamily="-106" charset="-128"/>
                <a:cs typeface="Arial" panose="020B0604020202020204" pitchFamily="34" charset="0"/>
              </a:rPr>
              <a:t>a</a:t>
            </a:r>
            <a:r>
              <a:rPr lang="en-US" sz="2400" dirty="0" smtClean="0">
                <a:latin typeface="Arial" panose="020B0604020202020204" pitchFamily="34" charset="0"/>
                <a:ea typeface="ＭＳ Ｐゴシック" pitchFamily="-106" charset="-128"/>
                <a:cs typeface="Arial" panose="020B0604020202020204" pitchFamily="34" charset="0"/>
              </a:rPr>
              <a:t>nalysis </a:t>
            </a:r>
            <a:r>
              <a:rPr lang="en-US" sz="2400" dirty="0">
                <a:latin typeface="Arial" panose="020B0604020202020204" pitchFamily="34" charset="0"/>
                <a:ea typeface="ＭＳ Ｐゴシック" pitchFamily="-106" charset="-128"/>
                <a:cs typeface="Arial" panose="020B0604020202020204" pitchFamily="34" charset="0"/>
              </a:rPr>
              <a:t>r</a:t>
            </a:r>
            <a:r>
              <a:rPr lang="en-US" sz="2400" dirty="0" smtClean="0">
                <a:latin typeface="Arial" panose="020B0604020202020204" pitchFamily="34" charset="0"/>
                <a:ea typeface="ＭＳ Ｐゴシック" pitchFamily="-106" charset="-128"/>
                <a:cs typeface="Arial" panose="020B0604020202020204" pitchFamily="34" charset="0"/>
              </a:rPr>
              <a:t>esults</a:t>
            </a:r>
            <a:endParaRPr lang="en-US" sz="2400" dirty="0">
              <a:latin typeface="Arial" panose="020B0604020202020204" pitchFamily="34" charset="0"/>
              <a:ea typeface="ＭＳ Ｐゴシック" pitchFamily="-106" charset="-128"/>
              <a:cs typeface="Arial" panose="020B0604020202020204" pitchFamily="34" charset="0"/>
            </a:endParaRPr>
          </a:p>
        </p:txBody>
      </p:sp>
      <p:graphicFrame>
        <p:nvGraphicFramePr>
          <p:cNvPr id="2" name="Table 1"/>
          <p:cNvGraphicFramePr>
            <a:graphicFrameLocks noGrp="1"/>
          </p:cNvGraphicFramePr>
          <p:nvPr>
            <p:extLst/>
          </p:nvPr>
        </p:nvGraphicFramePr>
        <p:xfrm>
          <a:off x="553453" y="2155825"/>
          <a:ext cx="7539790" cy="2890520"/>
        </p:xfrm>
        <a:graphic>
          <a:graphicData uri="http://schemas.openxmlformats.org/drawingml/2006/table">
            <a:tbl>
              <a:tblPr firstRow="1" bandRow="1">
                <a:tableStyleId>{5C22544A-7EE6-4342-B048-85BDC9FD1C3A}</a:tableStyleId>
              </a:tblPr>
              <a:tblGrid>
                <a:gridCol w="2476801"/>
                <a:gridCol w="1687663"/>
                <a:gridCol w="1687663"/>
                <a:gridCol w="1687663"/>
              </a:tblGrid>
              <a:tr h="370840">
                <a:tc>
                  <a:txBody>
                    <a:bodyPr/>
                    <a:lstStyle/>
                    <a:p>
                      <a:endParaRPr lang="en-GB" dirty="0"/>
                    </a:p>
                  </a:txBody>
                  <a:tcPr/>
                </a:tc>
                <a:tc>
                  <a:txBody>
                    <a:bodyPr/>
                    <a:lstStyle/>
                    <a:p>
                      <a:pPr algn="ctr"/>
                      <a:r>
                        <a:rPr lang="en-GB" sz="1400" dirty="0" smtClean="0"/>
                        <a:t>Failure rate</a:t>
                      </a:r>
                      <a:r>
                        <a:rPr lang="en-GB" sz="1400" baseline="30000" dirty="0" smtClean="0"/>
                        <a:t>1</a:t>
                      </a:r>
                      <a:endParaRPr lang="en-GB" sz="1400" baseline="30000" dirty="0"/>
                    </a:p>
                  </a:txBody>
                  <a:tcPr/>
                </a:tc>
                <a:tc>
                  <a:txBody>
                    <a:bodyPr/>
                    <a:lstStyle/>
                    <a:p>
                      <a:pPr algn="ctr"/>
                      <a:r>
                        <a:rPr lang="en-GB" sz="1400" dirty="0" smtClean="0"/>
                        <a:t>Projects</a:t>
                      </a:r>
                      <a:endParaRPr lang="en-GB" sz="1400" dirty="0"/>
                    </a:p>
                  </a:txBody>
                  <a:tcPr/>
                </a:tc>
                <a:tc>
                  <a:txBody>
                    <a:bodyPr/>
                    <a:lstStyle/>
                    <a:p>
                      <a:pPr algn="ctr"/>
                      <a:r>
                        <a:rPr lang="en-GB" sz="1400" dirty="0" smtClean="0"/>
                        <a:t>Turbines</a:t>
                      </a:r>
                      <a:endParaRPr lang="en-GB" sz="1400" dirty="0"/>
                    </a:p>
                  </a:txBody>
                  <a:tcPr/>
                </a:tc>
              </a:tr>
              <a:tr h="370840">
                <a:tc>
                  <a:txBody>
                    <a:bodyPr/>
                    <a:lstStyle/>
                    <a:p>
                      <a:r>
                        <a:rPr lang="en-GB" sz="1400" dirty="0" smtClean="0"/>
                        <a:t>North America</a:t>
                      </a:r>
                      <a:endParaRPr lang="en-GB" sz="1400" dirty="0"/>
                    </a:p>
                  </a:txBody>
                  <a:tcPr anchor="ctr"/>
                </a:tc>
                <a:tc>
                  <a:txBody>
                    <a:bodyPr/>
                    <a:lstStyle/>
                    <a:p>
                      <a:pPr algn="ctr"/>
                      <a:r>
                        <a:rPr lang="en-GB" sz="1400" dirty="0" smtClean="0"/>
                        <a:t>0.6</a:t>
                      </a:r>
                      <a:endParaRPr lang="en-GB" sz="1400" dirty="0"/>
                    </a:p>
                  </a:txBody>
                  <a:tcPr anchor="ctr"/>
                </a:tc>
                <a:tc>
                  <a:txBody>
                    <a:bodyPr/>
                    <a:lstStyle/>
                    <a:p>
                      <a:pPr algn="ctr"/>
                      <a:r>
                        <a:rPr lang="en-GB" sz="1400" dirty="0" smtClean="0"/>
                        <a:t>23</a:t>
                      </a:r>
                      <a:endParaRPr lang="en-GB" sz="1400" dirty="0"/>
                    </a:p>
                  </a:txBody>
                  <a:tcPr anchor="ctr"/>
                </a:tc>
                <a:tc>
                  <a:txBody>
                    <a:bodyPr/>
                    <a:lstStyle/>
                    <a:p>
                      <a:pPr algn="ctr"/>
                      <a:r>
                        <a:rPr lang="en-GB" sz="1400" dirty="0" smtClean="0"/>
                        <a:t>907</a:t>
                      </a:r>
                      <a:endParaRPr lang="en-GB" sz="1400" dirty="0"/>
                    </a:p>
                  </a:txBody>
                  <a:tcPr anchor="ctr"/>
                </a:tc>
              </a:tr>
              <a:tr h="370840">
                <a:tc>
                  <a:txBody>
                    <a:bodyPr/>
                    <a:lstStyle/>
                    <a:p>
                      <a:r>
                        <a:rPr lang="en-GB" sz="1400" dirty="0" smtClean="0"/>
                        <a:t>China</a:t>
                      </a:r>
                      <a:endParaRPr lang="en-GB" sz="1400" dirty="0"/>
                    </a:p>
                  </a:txBody>
                  <a:tcPr anchor="ctr"/>
                </a:tc>
                <a:tc>
                  <a:txBody>
                    <a:bodyPr/>
                    <a:lstStyle/>
                    <a:p>
                      <a:pPr algn="ctr"/>
                      <a:r>
                        <a:rPr lang="en-GB" sz="1400" dirty="0" smtClean="0"/>
                        <a:t>0.7</a:t>
                      </a:r>
                      <a:endParaRPr lang="en-GB" sz="1400" dirty="0"/>
                    </a:p>
                  </a:txBody>
                  <a:tcPr anchor="ctr"/>
                </a:tc>
                <a:tc>
                  <a:txBody>
                    <a:bodyPr/>
                    <a:lstStyle/>
                    <a:p>
                      <a:pPr algn="ctr"/>
                      <a:r>
                        <a:rPr lang="en-GB" sz="1400" dirty="0" smtClean="0"/>
                        <a:t>3</a:t>
                      </a:r>
                      <a:endParaRPr lang="en-GB" sz="1400" dirty="0"/>
                    </a:p>
                  </a:txBody>
                  <a:tcPr anchor="ctr"/>
                </a:tc>
                <a:tc>
                  <a:txBody>
                    <a:bodyPr/>
                    <a:lstStyle/>
                    <a:p>
                      <a:pPr algn="ctr"/>
                      <a:r>
                        <a:rPr lang="en-GB" sz="1400" dirty="0" smtClean="0"/>
                        <a:t>30</a:t>
                      </a:r>
                      <a:endParaRPr lang="en-GB" sz="1400" dirty="0"/>
                    </a:p>
                  </a:txBody>
                  <a:tcPr anchor="ctr"/>
                </a:tc>
              </a:tr>
              <a:tr h="370840">
                <a:tc>
                  <a:txBody>
                    <a:bodyPr/>
                    <a:lstStyle/>
                    <a:p>
                      <a:r>
                        <a:rPr lang="en-GB" sz="1400" dirty="0" smtClean="0"/>
                        <a:t>Europe</a:t>
                      </a:r>
                      <a:endParaRPr lang="en-GB" sz="1400" dirty="0"/>
                    </a:p>
                  </a:txBody>
                  <a:tcPr anchor="ctr"/>
                </a:tc>
                <a:tc>
                  <a:txBody>
                    <a:bodyPr/>
                    <a:lstStyle/>
                    <a:p>
                      <a:pPr algn="ctr"/>
                      <a:r>
                        <a:rPr lang="en-GB" sz="1400" dirty="0" smtClean="0"/>
                        <a:t>0.9</a:t>
                      </a:r>
                      <a:endParaRPr lang="en-GB" sz="1400" dirty="0"/>
                    </a:p>
                  </a:txBody>
                  <a:tcPr anchor="ctr"/>
                </a:tc>
                <a:tc>
                  <a:txBody>
                    <a:bodyPr/>
                    <a:lstStyle/>
                    <a:p>
                      <a:pPr algn="ctr"/>
                      <a:r>
                        <a:rPr lang="en-GB" sz="1400" dirty="0" smtClean="0"/>
                        <a:t>19</a:t>
                      </a:r>
                      <a:endParaRPr lang="en-GB" sz="1400" dirty="0"/>
                    </a:p>
                  </a:txBody>
                  <a:tcPr anchor="ctr"/>
                </a:tc>
                <a:tc>
                  <a:txBody>
                    <a:bodyPr/>
                    <a:lstStyle/>
                    <a:p>
                      <a:pPr algn="ctr"/>
                      <a:r>
                        <a:rPr lang="en-GB" sz="1400" dirty="0" smtClean="0"/>
                        <a:t>393</a:t>
                      </a:r>
                      <a:endParaRPr lang="en-GB" sz="1400" dirty="0"/>
                    </a:p>
                  </a:txBody>
                  <a:tcPr anchor="ctr"/>
                </a:tc>
              </a:tr>
              <a:tr h="370840">
                <a:tc>
                  <a:txBody>
                    <a:bodyPr/>
                    <a:lstStyle/>
                    <a:p>
                      <a:r>
                        <a:rPr lang="en-GB" sz="1400" dirty="0" smtClean="0"/>
                        <a:t>All regions</a:t>
                      </a:r>
                      <a:r>
                        <a:rPr lang="en-GB" sz="1400" baseline="0" dirty="0" smtClean="0"/>
                        <a:t> – </a:t>
                      </a:r>
                    </a:p>
                    <a:p>
                      <a:r>
                        <a:rPr lang="en-GB" sz="1400" dirty="0" smtClean="0"/>
                        <a:t>1.5 MW &lt; X &lt; 2.5MW</a:t>
                      </a:r>
                      <a:endParaRPr lang="en-GB" sz="1400" dirty="0"/>
                    </a:p>
                  </a:txBody>
                  <a:tcPr anchor="ctr"/>
                </a:tc>
                <a:tc>
                  <a:txBody>
                    <a:bodyPr/>
                    <a:lstStyle/>
                    <a:p>
                      <a:pPr algn="ctr"/>
                      <a:r>
                        <a:rPr lang="en-GB" sz="1400" dirty="0" smtClean="0"/>
                        <a:t>0.5</a:t>
                      </a:r>
                      <a:endParaRPr lang="en-GB" sz="1400" dirty="0"/>
                    </a:p>
                  </a:txBody>
                  <a:tcPr anchor="ctr"/>
                </a:tc>
                <a:tc>
                  <a:txBody>
                    <a:bodyPr/>
                    <a:lstStyle/>
                    <a:p>
                      <a:pPr algn="ctr"/>
                      <a:r>
                        <a:rPr lang="en-GB" sz="1400" dirty="0" smtClean="0"/>
                        <a:t>38</a:t>
                      </a:r>
                      <a:endParaRPr lang="en-GB" sz="1400" dirty="0"/>
                    </a:p>
                  </a:txBody>
                  <a:tcPr anchor="ctr"/>
                </a:tc>
                <a:tc>
                  <a:txBody>
                    <a:bodyPr/>
                    <a:lstStyle/>
                    <a:p>
                      <a:pPr algn="ctr"/>
                      <a:r>
                        <a:rPr lang="en-GB" sz="1400" dirty="0" smtClean="0"/>
                        <a:t>1,136</a:t>
                      </a:r>
                      <a:endParaRPr lang="en-GB" sz="1400" dirty="0"/>
                    </a:p>
                  </a:txBody>
                  <a:tcPr anchor="ctr"/>
                </a:tc>
              </a:tr>
              <a:tr h="370840">
                <a:tc>
                  <a:txBody>
                    <a:bodyPr/>
                    <a:lstStyle/>
                    <a:p>
                      <a:r>
                        <a:rPr lang="en-GB" sz="1400" dirty="0" smtClean="0"/>
                        <a:t>All regions</a:t>
                      </a:r>
                      <a:r>
                        <a:rPr lang="en-GB" sz="1400" baseline="0" dirty="0" smtClean="0"/>
                        <a:t> – </a:t>
                      </a:r>
                    </a:p>
                    <a:p>
                      <a:r>
                        <a:rPr lang="en-GB" sz="1400" dirty="0" smtClean="0"/>
                        <a:t>2.5 MW </a:t>
                      </a:r>
                      <a:r>
                        <a:rPr lang="en-GB" sz="1400" u="sng" dirty="0" smtClean="0"/>
                        <a:t>&lt;</a:t>
                      </a:r>
                      <a:r>
                        <a:rPr lang="en-GB" sz="1400" dirty="0" smtClean="0"/>
                        <a:t> X &lt; 3.0MW</a:t>
                      </a:r>
                      <a:endParaRPr lang="en-GB" sz="1400" dirty="0"/>
                    </a:p>
                  </a:txBody>
                  <a:tcPr anchor="ctr"/>
                </a:tc>
                <a:tc>
                  <a:txBody>
                    <a:bodyPr/>
                    <a:lstStyle/>
                    <a:p>
                      <a:pPr algn="ctr"/>
                      <a:r>
                        <a:rPr lang="en-GB" sz="1400" dirty="0" smtClean="0"/>
                        <a:t>1.6</a:t>
                      </a:r>
                      <a:endParaRPr lang="en-GB" sz="1400" dirty="0"/>
                    </a:p>
                  </a:txBody>
                  <a:tcPr anchor="ctr"/>
                </a:tc>
                <a:tc>
                  <a:txBody>
                    <a:bodyPr/>
                    <a:lstStyle/>
                    <a:p>
                      <a:pPr algn="ctr"/>
                      <a:r>
                        <a:rPr lang="en-GB" sz="1400" dirty="0" smtClean="0"/>
                        <a:t>7</a:t>
                      </a:r>
                      <a:endParaRPr lang="en-GB" sz="1400" dirty="0"/>
                    </a:p>
                  </a:txBody>
                  <a:tcPr anchor="ctr"/>
                </a:tc>
                <a:tc>
                  <a:txBody>
                    <a:bodyPr/>
                    <a:lstStyle/>
                    <a:p>
                      <a:pPr algn="ctr"/>
                      <a:r>
                        <a:rPr lang="en-GB" sz="1400" dirty="0" smtClean="0"/>
                        <a:t>194</a:t>
                      </a:r>
                      <a:endParaRPr lang="en-GB" sz="1400" dirty="0"/>
                    </a:p>
                  </a:txBody>
                  <a:tcPr anchor="ctr"/>
                </a:tc>
              </a:tr>
              <a:tr h="370840">
                <a:tc>
                  <a:txBody>
                    <a:bodyPr/>
                    <a:lstStyle/>
                    <a:p>
                      <a:r>
                        <a:rPr lang="en-GB" sz="1400" dirty="0" smtClean="0"/>
                        <a:t>Overall</a:t>
                      </a:r>
                      <a:endParaRPr lang="en-GB" sz="1400" dirty="0"/>
                    </a:p>
                  </a:txBody>
                  <a:tcPr anchor="ctr"/>
                </a:tc>
                <a:tc>
                  <a:txBody>
                    <a:bodyPr/>
                    <a:lstStyle/>
                    <a:p>
                      <a:pPr algn="ctr"/>
                      <a:r>
                        <a:rPr lang="en-GB" sz="1400" dirty="0" smtClean="0"/>
                        <a:t>0.7</a:t>
                      </a:r>
                      <a:endParaRPr lang="en-GB" sz="1400" dirty="0"/>
                    </a:p>
                  </a:txBody>
                  <a:tcPr anchor="ctr"/>
                </a:tc>
                <a:tc>
                  <a:txBody>
                    <a:bodyPr/>
                    <a:lstStyle/>
                    <a:p>
                      <a:pPr algn="ctr"/>
                      <a:r>
                        <a:rPr lang="en-GB" sz="1400" dirty="0" smtClean="0"/>
                        <a:t>45</a:t>
                      </a:r>
                      <a:endParaRPr lang="en-GB" sz="1400" dirty="0"/>
                    </a:p>
                  </a:txBody>
                  <a:tcPr anchor="ctr"/>
                </a:tc>
                <a:tc>
                  <a:txBody>
                    <a:bodyPr/>
                    <a:lstStyle/>
                    <a:p>
                      <a:pPr algn="ctr"/>
                      <a:r>
                        <a:rPr lang="en-GB" sz="1400" dirty="0" smtClean="0"/>
                        <a:t>1,330</a:t>
                      </a:r>
                      <a:endParaRPr lang="en-GB" sz="1400" dirty="0"/>
                    </a:p>
                  </a:txBody>
                  <a:tcPr anchor="ctr"/>
                </a:tc>
              </a:tr>
            </a:tbl>
          </a:graphicData>
        </a:graphic>
      </p:graphicFrame>
      <p:sp>
        <p:nvSpPr>
          <p:cNvPr id="7" name="Rectangle 6"/>
          <p:cNvSpPr/>
          <p:nvPr/>
        </p:nvSpPr>
        <p:spPr>
          <a:xfrm>
            <a:off x="561474" y="5125003"/>
            <a:ext cx="7547810" cy="307777"/>
          </a:xfrm>
          <a:prstGeom prst="rect">
            <a:avLst/>
          </a:prstGeom>
        </p:spPr>
        <p:txBody>
          <a:bodyPr wrap="square">
            <a:spAutoFit/>
          </a:bodyPr>
          <a:lstStyle/>
          <a:p>
            <a:r>
              <a:rPr lang="en-US" sz="1400" baseline="30000" dirty="0" smtClean="0">
                <a:solidFill>
                  <a:prstClr val="black"/>
                </a:solidFill>
              </a:rPr>
              <a:t>1</a:t>
            </a:r>
            <a:r>
              <a:rPr lang="en-US" sz="1400" dirty="0" smtClean="0">
                <a:solidFill>
                  <a:prstClr val="black"/>
                </a:solidFill>
              </a:rPr>
              <a:t> Incidents per turbine per year from projects with mean downtime &gt; 3 hours</a:t>
            </a:r>
            <a:endParaRPr lang="en-US" sz="1400" dirty="0">
              <a:solidFill>
                <a:prstClr val="black"/>
              </a:solidFill>
            </a:endParaRPr>
          </a:p>
        </p:txBody>
      </p:sp>
    </p:spTree>
    <p:extLst>
      <p:ext uri="{BB962C8B-B14F-4D97-AF65-F5344CB8AC3E}">
        <p14:creationId xmlns:p14="http://schemas.microsoft.com/office/powerpoint/2010/main" val="538815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9144000" cy="6858000"/>
          </a:xfrm>
        </p:spPr>
      </p:sp>
      <p:sp>
        <p:nvSpPr>
          <p:cNvPr id="3" name="Content Placeholder 2"/>
          <p:cNvSpPr>
            <a:spLocks noGrp="1"/>
          </p:cNvSpPr>
          <p:nvPr>
            <p:ph idx="4294967295"/>
          </p:nvPr>
        </p:nvSpPr>
        <p:spPr>
          <a:xfrm>
            <a:off x="914400" y="1005681"/>
            <a:ext cx="7315200" cy="4846638"/>
          </a:xfrm>
        </p:spPr>
        <p:txBody>
          <a:bodyPr/>
          <a:lstStyle/>
          <a:p>
            <a:pPr>
              <a:lnSpc>
                <a:spcPts val="3400"/>
              </a:lnSpc>
              <a:spcBef>
                <a:spcPts val="3000"/>
              </a:spcBef>
              <a:spcAft>
                <a:spcPts val="3600"/>
              </a:spcAft>
            </a:pPr>
            <a:r>
              <a:rPr lang="en-US" sz="3200" b="0" dirty="0" smtClean="0">
                <a:solidFill>
                  <a:schemeClr val="bg1"/>
                </a:solidFill>
              </a:rPr>
              <a:t>Pitch system reliability benchmarking study reconfirms that:</a:t>
            </a:r>
          </a:p>
          <a:p>
            <a:pPr marL="342900" indent="-342900">
              <a:lnSpc>
                <a:spcPts val="3400"/>
              </a:lnSpc>
              <a:spcBef>
                <a:spcPts val="3000"/>
              </a:spcBef>
              <a:spcAft>
                <a:spcPts val="3600"/>
              </a:spcAft>
              <a:buFontTx/>
              <a:buChar char="-"/>
            </a:pPr>
            <a:r>
              <a:rPr lang="en-US" sz="3200" b="0" dirty="0" smtClean="0">
                <a:solidFill>
                  <a:schemeClr val="bg1"/>
                </a:solidFill>
              </a:rPr>
              <a:t>Pitch systems (electric and hydraulic) are a major failure component in a wind turbine</a:t>
            </a:r>
          </a:p>
          <a:p>
            <a:pPr marL="342900" indent="-342900">
              <a:lnSpc>
                <a:spcPts val="3400"/>
              </a:lnSpc>
              <a:spcBef>
                <a:spcPts val="3000"/>
              </a:spcBef>
              <a:spcAft>
                <a:spcPts val="3600"/>
              </a:spcAft>
              <a:buFontTx/>
              <a:buChar char="-"/>
            </a:pPr>
            <a:r>
              <a:rPr lang="en-US" sz="3200" b="0" dirty="0">
                <a:solidFill>
                  <a:schemeClr val="bg1"/>
                </a:solidFill>
              </a:rPr>
              <a:t>The larger the turbine, the greater the failure rate of pitch systems</a:t>
            </a:r>
          </a:p>
        </p:txBody>
      </p:sp>
    </p:spTree>
    <p:extLst>
      <p:ext uri="{BB962C8B-B14F-4D97-AF65-F5344CB8AC3E}">
        <p14:creationId xmlns:p14="http://schemas.microsoft.com/office/powerpoint/2010/main" val="589360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822960"/>
          </a:xfrm>
          <a:solidFill>
            <a:schemeClr val="bg1"/>
          </a:solidFill>
        </p:spPr>
        <p:txBody>
          <a:bodyPr lIns="0" rIns="0" anchor="ctr" anchorCtr="0"/>
          <a:lstStyle/>
          <a:p>
            <a:r>
              <a:rPr lang="en-US" sz="2400" dirty="0" smtClean="0"/>
              <a:t>Pitch technology comparison</a:t>
            </a:r>
            <a:endParaRPr lang="en-US" sz="2400" dirty="0"/>
          </a:p>
        </p:txBody>
      </p:sp>
      <p:sp>
        <p:nvSpPr>
          <p:cNvPr id="2" name="Content Placeholder 1"/>
          <p:cNvSpPr>
            <a:spLocks noGrp="1"/>
          </p:cNvSpPr>
          <p:nvPr>
            <p:ph idx="1"/>
          </p:nvPr>
        </p:nvSpPr>
        <p:spPr/>
        <p:txBody>
          <a:bodyPr/>
          <a:lstStyle/>
          <a:p>
            <a:endParaRPr lang="en-US" dirty="0"/>
          </a:p>
        </p:txBody>
      </p:sp>
      <p:pic>
        <p:nvPicPr>
          <p:cNvPr id="307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921631"/>
            <a:ext cx="8769096" cy="522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2608" y="903470"/>
            <a:ext cx="7772400" cy="369332"/>
          </a:xfrm>
          <a:prstGeom prst="rect">
            <a:avLst/>
          </a:prstGeom>
          <a:solidFill>
            <a:schemeClr val="bg1"/>
          </a:solidFill>
        </p:spPr>
        <p:txBody>
          <a:bodyPr wrap="square" lIns="365760" tIns="91440" bIns="0">
            <a:spAutoFit/>
          </a:bodyPr>
          <a:lstStyle/>
          <a:p>
            <a:r>
              <a:rPr lang="en-US" dirty="0"/>
              <a:t>Moog offers all three technology </a:t>
            </a:r>
            <a:r>
              <a:rPr lang="en-US" dirty="0" smtClean="0"/>
              <a:t>options</a:t>
            </a:r>
            <a:endParaRPr lang="en-US" dirty="0"/>
          </a:p>
        </p:txBody>
      </p:sp>
    </p:spTree>
    <p:extLst>
      <p:ext uri="{BB962C8B-B14F-4D97-AF65-F5344CB8AC3E}">
        <p14:creationId xmlns:p14="http://schemas.microsoft.com/office/powerpoint/2010/main" val="3375361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ctr" anchorCtr="0"/>
          <a:lstStyle/>
          <a:p>
            <a:r>
              <a:rPr lang="en-US" sz="2400" dirty="0" smtClean="0"/>
              <a:t>Actuation technology comparison for pitch system</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60644"/>
              </p:ext>
            </p:extLst>
          </p:nvPr>
        </p:nvGraphicFramePr>
        <p:xfrm>
          <a:off x="457200" y="1295400"/>
          <a:ext cx="7315322" cy="3851148"/>
        </p:xfrm>
        <a:graphic>
          <a:graphicData uri="http://schemas.openxmlformats.org/drawingml/2006/table">
            <a:tbl>
              <a:tblPr firstRow="1" bandRow="1">
                <a:tableStyleId>{5C22544A-7EE6-4342-B048-85BDC9FD1C3A}</a:tableStyleId>
              </a:tblPr>
              <a:tblGrid>
                <a:gridCol w="3621084"/>
                <a:gridCol w="1280182"/>
                <a:gridCol w="1216172"/>
                <a:gridCol w="1197884"/>
              </a:tblGrid>
              <a:tr h="458724">
                <a:tc>
                  <a:txBody>
                    <a:bodyPr/>
                    <a:lstStyle/>
                    <a:p>
                      <a:r>
                        <a:rPr lang="en-US" dirty="0" smtClean="0"/>
                        <a:t>Attribute</a:t>
                      </a:r>
                      <a:endParaRPr lang="en-US" dirty="0"/>
                    </a:p>
                  </a:txBody>
                  <a:tcPr marL="87819" marR="87819"/>
                </a:tc>
                <a:tc>
                  <a:txBody>
                    <a:bodyPr/>
                    <a:lstStyle/>
                    <a:p>
                      <a:r>
                        <a:rPr lang="en-US" dirty="0" smtClean="0"/>
                        <a:t>EM</a:t>
                      </a:r>
                      <a:endParaRPr lang="en-US" dirty="0"/>
                    </a:p>
                  </a:txBody>
                  <a:tcPr marL="87819" marR="87819"/>
                </a:tc>
                <a:tc>
                  <a:txBody>
                    <a:bodyPr/>
                    <a:lstStyle/>
                    <a:p>
                      <a:r>
                        <a:rPr lang="en-US" dirty="0" smtClean="0"/>
                        <a:t>EH</a:t>
                      </a:r>
                      <a:endParaRPr lang="en-US" dirty="0"/>
                    </a:p>
                  </a:txBody>
                  <a:tcPr marL="87819" marR="87819"/>
                </a:tc>
                <a:tc>
                  <a:txBody>
                    <a:bodyPr/>
                    <a:lstStyle/>
                    <a:p>
                      <a:r>
                        <a:rPr lang="en-US" dirty="0" smtClean="0"/>
                        <a:t>EHA</a:t>
                      </a:r>
                      <a:endParaRPr lang="en-US" dirty="0"/>
                    </a:p>
                  </a:txBody>
                  <a:tcPr marL="87819" marR="87819"/>
                </a:tc>
              </a:tr>
              <a:tr h="458724">
                <a:tc>
                  <a:txBody>
                    <a:bodyPr/>
                    <a:lstStyle/>
                    <a:p>
                      <a:pPr>
                        <a:spcBef>
                          <a:spcPts val="2400"/>
                        </a:spcBef>
                        <a:spcAft>
                          <a:spcPts val="2400"/>
                        </a:spcAft>
                      </a:pPr>
                      <a:r>
                        <a:rPr lang="en-US" dirty="0" smtClean="0"/>
                        <a:t>Compactness (size, weight</a:t>
                      </a:r>
                      <a:r>
                        <a:rPr lang="en-US" baseline="0" dirty="0" smtClean="0"/>
                        <a:t> and reduced part count)</a:t>
                      </a:r>
                      <a:endParaRPr lang="en-US" dirty="0"/>
                    </a:p>
                  </a:txBody>
                  <a:tcPr marL="87819" marR="87819"/>
                </a:tc>
                <a:tc>
                  <a:txBody>
                    <a:bodyPr/>
                    <a:lstStyle/>
                    <a:p>
                      <a:pPr>
                        <a:spcBef>
                          <a:spcPts val="2400"/>
                        </a:spcBef>
                        <a:spcAft>
                          <a:spcPts val="2400"/>
                        </a:spcAft>
                      </a:pPr>
                      <a:r>
                        <a:rPr lang="en-US" dirty="0" smtClean="0"/>
                        <a:t>+</a:t>
                      </a:r>
                      <a:r>
                        <a:rPr lang="en-US" dirty="0" smtClean="0">
                          <a:solidFill>
                            <a:schemeClr val="bg1"/>
                          </a:solidFill>
                        </a:rPr>
                        <a:t>++</a:t>
                      </a:r>
                      <a:endParaRPr lang="en-US" dirty="0">
                        <a:solidFill>
                          <a:schemeClr val="bg1"/>
                        </a:solidFill>
                      </a:endParaRPr>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r>
              <a:tr h="458724">
                <a:tc>
                  <a:txBody>
                    <a:bodyPr/>
                    <a:lstStyle/>
                    <a:p>
                      <a:pPr>
                        <a:spcBef>
                          <a:spcPts val="2400"/>
                        </a:spcBef>
                        <a:spcAft>
                          <a:spcPts val="2400"/>
                        </a:spcAft>
                      </a:pPr>
                      <a:r>
                        <a:rPr lang="en-US" dirty="0" smtClean="0"/>
                        <a:t>Design/Supply Chain</a:t>
                      </a:r>
                      <a:r>
                        <a:rPr lang="en-US" baseline="0" dirty="0" smtClean="0"/>
                        <a:t> Simplicity</a:t>
                      </a:r>
                      <a:endParaRPr lang="en-US" dirty="0"/>
                    </a:p>
                  </a:txBody>
                  <a:tcPr marL="87819" marR="87819"/>
                </a:tc>
                <a:tc>
                  <a:txBody>
                    <a:bodyPr/>
                    <a:lstStyle/>
                    <a:p>
                      <a:pPr>
                        <a:spcBef>
                          <a:spcPts val="2400"/>
                        </a:spcBef>
                        <a:spcAft>
                          <a:spcPts val="2400"/>
                        </a:spcAft>
                      </a:pPr>
                      <a:r>
                        <a:rPr lang="en-US" dirty="0" smtClean="0"/>
                        <a:t>++</a:t>
                      </a:r>
                      <a:r>
                        <a:rPr lang="en-US" dirty="0" smtClean="0">
                          <a:solidFill>
                            <a:schemeClr val="bg1"/>
                          </a:solidFill>
                        </a:rPr>
                        <a:t>+</a:t>
                      </a:r>
                      <a:endParaRPr lang="en-US" dirty="0">
                        <a:solidFill>
                          <a:schemeClr val="bg1"/>
                        </a:solidFill>
                      </a:endParaRPr>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r>
              <a:tr h="458724">
                <a:tc>
                  <a:txBody>
                    <a:bodyPr/>
                    <a:lstStyle/>
                    <a:p>
                      <a:pPr>
                        <a:spcBef>
                          <a:spcPts val="2400"/>
                        </a:spcBef>
                        <a:spcAft>
                          <a:spcPts val="2400"/>
                        </a:spcAft>
                      </a:pPr>
                      <a:r>
                        <a:rPr lang="en-US" dirty="0" smtClean="0"/>
                        <a:t>Control Quality</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r>
              <a:tr h="458724">
                <a:tc>
                  <a:txBody>
                    <a:bodyPr/>
                    <a:lstStyle/>
                    <a:p>
                      <a:pPr>
                        <a:spcBef>
                          <a:spcPts val="2400"/>
                        </a:spcBef>
                        <a:spcAft>
                          <a:spcPts val="2400"/>
                        </a:spcAft>
                      </a:pPr>
                      <a:r>
                        <a:rPr lang="en-US" dirty="0" smtClean="0"/>
                        <a:t>Pre Tested Hardware</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r>
              <a:tr h="458724">
                <a:tc>
                  <a:txBody>
                    <a:bodyPr/>
                    <a:lstStyle/>
                    <a:p>
                      <a:pPr>
                        <a:spcBef>
                          <a:spcPts val="2400"/>
                        </a:spcBef>
                        <a:spcAft>
                          <a:spcPts val="2400"/>
                        </a:spcAft>
                      </a:pPr>
                      <a:r>
                        <a:rPr lang="en-US" dirty="0" smtClean="0"/>
                        <a:t>Force Range</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r>
              <a:tr h="458724">
                <a:tc>
                  <a:txBody>
                    <a:bodyPr/>
                    <a:lstStyle/>
                    <a:p>
                      <a:pPr>
                        <a:spcBef>
                          <a:spcPts val="2400"/>
                        </a:spcBef>
                        <a:spcAft>
                          <a:spcPts val="2400"/>
                        </a:spcAft>
                      </a:pPr>
                      <a:r>
                        <a:rPr lang="en-US" dirty="0" smtClean="0"/>
                        <a:t>Ease of Maintenance</a:t>
                      </a:r>
                      <a:endParaRPr lang="en-US" dirty="0"/>
                    </a:p>
                  </a:txBody>
                  <a:tcPr marL="87819" marR="87819"/>
                </a:tc>
                <a:tc>
                  <a:txBody>
                    <a:bodyPr/>
                    <a:lstStyle/>
                    <a:p>
                      <a:pPr>
                        <a:spcBef>
                          <a:spcPts val="2400"/>
                        </a:spcBef>
                        <a:spcAft>
                          <a:spcPts val="2400"/>
                        </a:spcAft>
                      </a:pPr>
                      <a:r>
                        <a:rPr lang="en-US" dirty="0" smtClean="0"/>
                        <a:t>++</a:t>
                      </a:r>
                      <a:r>
                        <a:rPr lang="en-US" dirty="0" smtClean="0">
                          <a:solidFill>
                            <a:schemeClr val="bg1"/>
                          </a:solidFill>
                        </a:rPr>
                        <a:t>+</a:t>
                      </a:r>
                      <a:endParaRPr lang="en-US" dirty="0">
                        <a:solidFill>
                          <a:schemeClr val="bg1"/>
                        </a:solidFill>
                      </a:endParaRPr>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r>
              <a:tr h="458724">
                <a:tc>
                  <a:txBody>
                    <a:bodyPr/>
                    <a:lstStyle/>
                    <a:p>
                      <a:pPr>
                        <a:spcBef>
                          <a:spcPts val="2400"/>
                        </a:spcBef>
                        <a:spcAft>
                          <a:spcPts val="2400"/>
                        </a:spcAft>
                      </a:pPr>
                      <a:r>
                        <a:rPr lang="en-US" dirty="0" smtClean="0"/>
                        <a:t>Reliability</a:t>
                      </a:r>
                      <a:endParaRPr lang="en-US" dirty="0"/>
                    </a:p>
                  </a:txBody>
                  <a:tcPr marL="87819" marR="87819"/>
                </a:tc>
                <a:tc>
                  <a:txBody>
                    <a:bodyPr/>
                    <a:lstStyle/>
                    <a:p>
                      <a:pPr>
                        <a:spcBef>
                          <a:spcPts val="2400"/>
                        </a:spcBef>
                        <a:spcAft>
                          <a:spcPts val="2400"/>
                        </a:spcAft>
                      </a:pPr>
                      <a:r>
                        <a:rPr lang="en-US" dirty="0" smtClean="0"/>
                        <a:t>+</a:t>
                      </a:r>
                      <a:r>
                        <a:rPr lang="en-US" dirty="0" smtClean="0">
                          <a:solidFill>
                            <a:schemeClr val="bg1"/>
                          </a:solidFill>
                        </a:rPr>
                        <a:t>++</a:t>
                      </a:r>
                      <a:endParaRPr lang="en-US" dirty="0">
                        <a:solidFill>
                          <a:schemeClr val="bg1"/>
                        </a:solidFill>
                      </a:endParaRPr>
                    </a:p>
                  </a:txBody>
                  <a:tcPr marL="87819" marR="87819"/>
                </a:tc>
                <a:tc>
                  <a:txBody>
                    <a:bodyPr/>
                    <a:lstStyle/>
                    <a:p>
                      <a:pPr>
                        <a:spcBef>
                          <a:spcPts val="2400"/>
                        </a:spcBef>
                        <a:spcAft>
                          <a:spcPts val="2400"/>
                        </a:spcAft>
                      </a:pPr>
                      <a:r>
                        <a:rPr lang="en-US" dirty="0" smtClean="0"/>
                        <a:t>+</a:t>
                      </a:r>
                      <a:endParaRPr lang="en-US" dirty="0"/>
                    </a:p>
                  </a:txBody>
                  <a:tcPr marL="87819" marR="87819"/>
                </a:tc>
                <a:tc>
                  <a:txBody>
                    <a:bodyPr/>
                    <a:lstStyle/>
                    <a:p>
                      <a:pPr>
                        <a:spcBef>
                          <a:spcPts val="2400"/>
                        </a:spcBef>
                        <a:spcAft>
                          <a:spcPts val="2400"/>
                        </a:spcAft>
                      </a:pPr>
                      <a:r>
                        <a:rPr lang="en-US" dirty="0" smtClean="0"/>
                        <a:t>+</a:t>
                      </a:r>
                      <a:endParaRPr lang="en-US" dirty="0"/>
                    </a:p>
                  </a:txBody>
                  <a:tcPr marL="87819" marR="87819"/>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2266515"/>
              </p:ext>
            </p:extLst>
          </p:nvPr>
        </p:nvGraphicFramePr>
        <p:xfrm>
          <a:off x="457200" y="5191760"/>
          <a:ext cx="3493008" cy="771205"/>
        </p:xfrm>
        <a:graphic>
          <a:graphicData uri="http://schemas.openxmlformats.org/drawingml/2006/table">
            <a:tbl>
              <a:tblPr firstRow="1" bandRow="1">
                <a:tableStyleId>{5C22544A-7EE6-4342-B048-85BDC9FD1C3A}</a:tableStyleId>
              </a:tblPr>
              <a:tblGrid>
                <a:gridCol w="232389"/>
                <a:gridCol w="3260619"/>
              </a:tblGrid>
              <a:tr h="228062">
                <a:tc gridSpan="2">
                  <a:txBody>
                    <a:bodyPr/>
                    <a:lstStyle/>
                    <a:p>
                      <a:r>
                        <a:rPr lang="en-US" sz="1050" dirty="0" smtClean="0"/>
                        <a:t>Legend</a:t>
                      </a:r>
                      <a:endParaRPr lang="en-US" sz="1050" dirty="0"/>
                    </a:p>
                  </a:txBody>
                  <a:tcPr/>
                </a:tc>
                <a:tc hMerge="1">
                  <a:txBody>
                    <a:bodyPr/>
                    <a:lstStyle/>
                    <a:p>
                      <a:endParaRPr lang="en-US" dirty="0"/>
                    </a:p>
                  </a:txBody>
                  <a:tcPr/>
                </a:tc>
              </a:tr>
              <a:tr h="228062">
                <a:tc>
                  <a:txBody>
                    <a:bodyPr/>
                    <a:lstStyle/>
                    <a:p>
                      <a:r>
                        <a:rPr lang="en-US" sz="1050" dirty="0" smtClean="0">
                          <a:solidFill>
                            <a:schemeClr val="bg1"/>
                          </a:solidFill>
                        </a:rPr>
                        <a:t>+</a:t>
                      </a:r>
                      <a:endParaRPr lang="en-US" sz="105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Improvements from Next Generation Technology</a:t>
                      </a:r>
                    </a:p>
                  </a:txBody>
                  <a:tcPr/>
                </a:tc>
              </a:tr>
              <a:tr h="268285">
                <a:tc>
                  <a:txBody>
                    <a:bodyPr/>
                    <a:lstStyle/>
                    <a:p>
                      <a:r>
                        <a:rPr lang="en-US" sz="1050" dirty="0" smtClean="0">
                          <a:solidFill>
                            <a:schemeClr val="tx1"/>
                          </a:solidFill>
                        </a:rPr>
                        <a:t>+</a:t>
                      </a:r>
                      <a:endParaRPr lang="en-US" sz="105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Current Industry Design</a:t>
                      </a:r>
                    </a:p>
                  </a:txBody>
                  <a:tcPr/>
                </a:tc>
              </a:tr>
            </a:tbl>
          </a:graphicData>
        </a:graphic>
      </p:graphicFrame>
      <p:sp>
        <p:nvSpPr>
          <p:cNvPr id="7" name="Rectangle 6"/>
          <p:cNvSpPr/>
          <p:nvPr/>
        </p:nvSpPr>
        <p:spPr>
          <a:xfrm>
            <a:off x="356616" y="958088"/>
            <a:ext cx="7863840" cy="369332"/>
          </a:xfrm>
          <a:prstGeom prst="rect">
            <a:avLst/>
          </a:prstGeom>
        </p:spPr>
        <p:txBody>
          <a:bodyPr wrap="square">
            <a:spAutoFit/>
          </a:bodyPr>
          <a:lstStyle/>
          <a:p>
            <a:r>
              <a:rPr lang="en-US" u="sng" dirty="0"/>
              <a:t>EM offers significant potential for reliability improvement </a:t>
            </a:r>
          </a:p>
        </p:txBody>
      </p:sp>
    </p:spTree>
    <p:extLst>
      <p:ext uri="{BB962C8B-B14F-4D97-AF65-F5344CB8AC3E}">
        <p14:creationId xmlns:p14="http://schemas.microsoft.com/office/powerpoint/2010/main" val="1954140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lIns="0" rIns="0" anchor="ctr" anchorCtr="0"/>
          <a:lstStyle/>
          <a:p>
            <a:r>
              <a:rPr lang="en-US" sz="2400" dirty="0">
                <a:cs typeface="Arial" panose="020B0604020202020204" pitchFamily="34" charset="0"/>
              </a:rPr>
              <a:t>Design i</a:t>
            </a:r>
            <a:r>
              <a:rPr lang="en-US" sz="2400" dirty="0" smtClean="0">
                <a:cs typeface="Arial" panose="020B0604020202020204" pitchFamily="34" charset="0"/>
              </a:rPr>
              <a:t>mprovement </a:t>
            </a:r>
            <a:r>
              <a:rPr lang="en-GB" sz="2400" dirty="0" smtClean="0">
                <a:ea typeface="ＭＳ Ｐゴシック" pitchFamily="-106" charset="-128"/>
                <a:cs typeface="Arial" panose="020B0604020202020204" pitchFamily="34" charset="0"/>
              </a:rPr>
              <a:t>analysis (1/2) </a:t>
            </a:r>
            <a:endParaRPr lang="en-US" sz="2400" dirty="0"/>
          </a:p>
        </p:txBody>
      </p:sp>
      <p:sp>
        <p:nvSpPr>
          <p:cNvPr id="12" name="Rectangle 11"/>
          <p:cNvSpPr>
            <a:spLocks noChangeAspect="1"/>
          </p:cNvSpPr>
          <p:nvPr/>
        </p:nvSpPr>
        <p:spPr>
          <a:xfrm>
            <a:off x="-228576" y="10158221"/>
            <a:ext cx="6325503" cy="494488"/>
          </a:xfrm>
          <a:prstGeom prst="rect">
            <a:avLst/>
          </a:prstGeom>
          <a:noFill/>
          <a:ln w="25400" cap="rnd">
            <a:noFill/>
            <a:round/>
            <a:headEnd/>
            <a:tailEnd/>
          </a:ln>
        </p:spPr>
        <p:txBody>
          <a:bodyPr wrap="none" lIns="0" tIns="0" rIns="0" bIns="0" anchor="ctr"/>
          <a:lstStyle/>
          <a:p>
            <a:pPr defTabSz="4180545"/>
            <a:endParaRPr lang="en-US" sz="2000" b="1" u="sng" dirty="0">
              <a:solidFill>
                <a:srgbClr val="87212E"/>
              </a:solidFill>
              <a:ea typeface="ＭＳ Ｐゴシック" pitchFamily="-106" charset="-128"/>
              <a:cs typeface="Arial" panose="020B0604020202020204" pitchFamily="34" charset="0"/>
            </a:endParaRPr>
          </a:p>
        </p:txBody>
      </p:sp>
      <p:graphicFrame>
        <p:nvGraphicFramePr>
          <p:cNvPr id="9" name="Chart Placeholder 4"/>
          <p:cNvGraphicFramePr>
            <a:graphicFrameLocks noChangeAspect="1"/>
          </p:cNvGraphicFramePr>
          <p:nvPr>
            <p:extLst>
              <p:ext uri="{D42A27DB-BD31-4B8C-83A1-F6EECF244321}">
                <p14:modId xmlns:p14="http://schemas.microsoft.com/office/powerpoint/2010/main" val="3317256723"/>
              </p:ext>
            </p:extLst>
          </p:nvPr>
        </p:nvGraphicFramePr>
        <p:xfrm>
          <a:off x="-314637" y="2729865"/>
          <a:ext cx="9372576" cy="3693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3"/>
          <p:cNvGraphicFramePr>
            <a:graphicFrameLocks noGrp="1" noChangeAspect="1"/>
          </p:cNvGraphicFramePr>
          <p:nvPr>
            <p:extLst>
              <p:ext uri="{D42A27DB-BD31-4B8C-83A1-F6EECF244321}">
                <p14:modId xmlns:p14="http://schemas.microsoft.com/office/powerpoint/2010/main" val="240299446"/>
              </p:ext>
            </p:extLst>
          </p:nvPr>
        </p:nvGraphicFramePr>
        <p:xfrm>
          <a:off x="291961" y="938213"/>
          <a:ext cx="8560078" cy="1645920"/>
        </p:xfrm>
        <a:graphic>
          <a:graphicData uri="http://schemas.openxmlformats.org/drawingml/2006/table">
            <a:tbl>
              <a:tblPr firstRow="1" bandRow="1"/>
              <a:tblGrid>
                <a:gridCol w="4044908"/>
                <a:gridCol w="2509661"/>
                <a:gridCol w="2005509"/>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800" b="1" i="0" u="none" strike="noStrike" dirty="0">
                          <a:solidFill>
                            <a:schemeClr val="bg1"/>
                          </a:solidFill>
                          <a:effectLst/>
                          <a:latin typeface="Arial" panose="020B0604020202020204" pitchFamily="34" charset="0"/>
                          <a:cs typeface="Arial" panose="020B0604020202020204" pitchFamily="34" charset="0"/>
                        </a:rPr>
                        <a:t>Feature</a:t>
                      </a: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E82A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800" b="1" i="0" u="none" strike="noStrike" dirty="0">
                          <a:solidFill>
                            <a:schemeClr val="bg1"/>
                          </a:solidFill>
                          <a:effectLst/>
                          <a:latin typeface="Arial" panose="020B0604020202020204" pitchFamily="34" charset="0"/>
                          <a:cs typeface="Arial" panose="020B0604020202020204" pitchFamily="34" charset="0"/>
                        </a:rPr>
                        <a:t>Current Industry Design</a:t>
                      </a: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E82A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1" i="0" u="none" strike="noStrike" dirty="0" smtClean="0">
                          <a:solidFill>
                            <a:schemeClr val="bg1"/>
                          </a:solidFill>
                          <a:effectLst/>
                          <a:latin typeface="Arial" panose="020B0604020202020204" pitchFamily="34" charset="0"/>
                          <a:cs typeface="Arial" panose="020B0604020202020204" pitchFamily="34" charset="0"/>
                        </a:rPr>
                        <a:t>Moog</a:t>
                      </a:r>
                      <a:r>
                        <a:rPr lang="en-US" sz="1800" b="1" i="0" u="none" strike="noStrike" baseline="0" dirty="0" smtClean="0">
                          <a:solidFill>
                            <a:schemeClr val="bg1"/>
                          </a:solidFill>
                          <a:effectLst/>
                          <a:latin typeface="Arial" panose="020B0604020202020204" pitchFamily="34" charset="0"/>
                          <a:cs typeface="Arial" panose="020B0604020202020204" pitchFamily="34" charset="0"/>
                        </a:rPr>
                        <a:t> Pitch System 3</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E82AB"/>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cs typeface="Arial" panose="020B0604020202020204" pitchFamily="34" charset="0"/>
                        </a:rPr>
                        <a:t>System </a:t>
                      </a:r>
                      <a:r>
                        <a:rPr lang="en-US" sz="1800" b="0" i="0" u="none" strike="noStrike" dirty="0" smtClean="0">
                          <a:solidFill>
                            <a:srgbClr val="000000"/>
                          </a:solidFill>
                          <a:effectLst/>
                          <a:latin typeface="Arial" panose="020B0604020202020204" pitchFamily="34" charset="0"/>
                          <a:cs typeface="Arial" panose="020B0604020202020204" pitchFamily="34" charset="0"/>
                        </a:rPr>
                        <a:t>reliability –</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1800" b="0" i="0" u="none" strike="noStrike" dirty="0" smtClean="0">
                          <a:solidFill>
                            <a:srgbClr val="000000"/>
                          </a:solidFill>
                          <a:effectLst/>
                          <a:latin typeface="Arial" panose="020B0604020202020204" pitchFamily="34" charset="0"/>
                          <a:cs typeface="Arial" panose="020B0604020202020204" pitchFamily="34" charset="0"/>
                        </a:rPr>
                        <a:t>MTBF</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1800" b="0" i="0" u="none" strike="noStrike" dirty="0" smtClean="0">
                          <a:solidFill>
                            <a:srgbClr val="000000"/>
                          </a:solidFill>
                          <a:effectLst/>
                          <a:latin typeface="Arial" panose="020B0604020202020204" pitchFamily="34" charset="0"/>
                          <a:cs typeface="Arial" panose="020B0604020202020204" pitchFamily="34" charset="0"/>
                        </a:rPr>
                        <a:t>(hours)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0" i="0" u="none" strike="noStrike" dirty="0" smtClean="0">
                          <a:solidFill>
                            <a:srgbClr val="000000"/>
                          </a:solidFill>
                          <a:effectLst/>
                          <a:latin typeface="Arial" panose="020B0604020202020204" pitchFamily="34" charset="0"/>
                          <a:cs typeface="Arial" panose="020B0604020202020204" pitchFamily="34" charset="0"/>
                        </a:rPr>
                        <a:t>5,769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18,743</a:t>
                      </a: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algn="l" fontAlgn="b"/>
                      <a:r>
                        <a:rPr lang="en-US" sz="1800" b="0" i="0" u="none" strike="noStrike" dirty="0">
                          <a:solidFill>
                            <a:srgbClr val="000000"/>
                          </a:solidFill>
                          <a:effectLst/>
                          <a:latin typeface="Arial" panose="020B0604020202020204" pitchFamily="34" charset="0"/>
                          <a:cs typeface="Arial" panose="020B0604020202020204" pitchFamily="34" charset="0"/>
                        </a:rPr>
                        <a:t>Predicted failures in 20 years</a:t>
                      </a: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33.4</a:t>
                      </a: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9.3</a:t>
                      </a:r>
                    </a:p>
                  </a:txBody>
                  <a:tcPr marL="182880" marR="182880" marT="91440" marB="9144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bl>
          </a:graphicData>
        </a:graphic>
      </p:graphicFrame>
    </p:spTree>
    <p:extLst>
      <p:ext uri="{BB962C8B-B14F-4D97-AF65-F5344CB8AC3E}">
        <p14:creationId xmlns:p14="http://schemas.microsoft.com/office/powerpoint/2010/main" val="1095854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457200" y="228600"/>
            <a:ext cx="8412480" cy="457200"/>
          </a:xfrm>
        </p:spPr>
        <p:txBody>
          <a:bodyPr lIns="0" rIns="0" anchor="ctr" anchorCtr="0"/>
          <a:lstStyle/>
          <a:p>
            <a:r>
              <a:rPr lang="en-US" sz="2400" dirty="0">
                <a:cs typeface="Arial" panose="020B0604020202020204" pitchFamily="34" charset="0"/>
              </a:rPr>
              <a:t>Design improvement </a:t>
            </a:r>
            <a:r>
              <a:rPr lang="en-GB" sz="2400" dirty="0" smtClean="0">
                <a:ea typeface="ＭＳ Ｐゴシック" pitchFamily="-106" charset="-128"/>
                <a:cs typeface="Arial" panose="020B0604020202020204" pitchFamily="34" charset="0"/>
              </a:rPr>
              <a:t>analysis (2/2)</a:t>
            </a:r>
            <a:endParaRPr lang="en-US" sz="2400" dirty="0"/>
          </a:p>
        </p:txBody>
      </p:sp>
      <p:graphicFrame>
        <p:nvGraphicFramePr>
          <p:cNvPr id="59" name="Table 58"/>
          <p:cNvGraphicFramePr>
            <a:graphicFrameLocks noGrp="1"/>
          </p:cNvGraphicFramePr>
          <p:nvPr>
            <p:extLst>
              <p:ext uri="{D42A27DB-BD31-4B8C-83A1-F6EECF244321}">
                <p14:modId xmlns:p14="http://schemas.microsoft.com/office/powerpoint/2010/main" val="3314236784"/>
              </p:ext>
            </p:extLst>
          </p:nvPr>
        </p:nvGraphicFramePr>
        <p:xfrm>
          <a:off x="974809" y="4421632"/>
          <a:ext cx="2358858" cy="960698"/>
        </p:xfrm>
        <a:graphic>
          <a:graphicData uri="http://schemas.openxmlformats.org/drawingml/2006/table">
            <a:tbl>
              <a:tblPr bandRow="1">
                <a:tableStyleId>{35758FB7-9AC5-4552-8A53-C91805E547FA}</a:tableStyleId>
              </a:tblPr>
              <a:tblGrid>
                <a:gridCol w="1801074"/>
                <a:gridCol w="557784"/>
              </a:tblGrid>
              <a:tr h="282886">
                <a:tc>
                  <a:txBody>
                    <a:bodyPr/>
                    <a:lstStyle/>
                    <a:p>
                      <a:pPr algn="l" fontAlgn="b"/>
                      <a:r>
                        <a:rPr lang="en-US" sz="1100" u="none" strike="noStrike" dirty="0">
                          <a:effectLst/>
                        </a:rPr>
                        <a:t>Component </a:t>
                      </a:r>
                      <a:r>
                        <a:rPr lang="en-US" sz="1100" u="none" strike="noStrike" dirty="0" smtClean="0">
                          <a:effectLst/>
                        </a:rPr>
                        <a:t>Count </a:t>
                      </a:r>
                      <a:endParaRPr lang="en-US" sz="1100" b="0" i="0" u="none" strike="noStrike" dirty="0">
                        <a:solidFill>
                          <a:srgbClr val="000000"/>
                        </a:solidFill>
                        <a:effectLst/>
                        <a:latin typeface="Calibri" panose="020F0502020204030204" pitchFamily="34" charset="0"/>
                      </a:endParaRPr>
                    </a:p>
                  </a:txBody>
                  <a:tcPr marL="45720" marR="9525" marT="9525" marB="0" anchor="ctr"/>
                </a:tc>
                <a:tc>
                  <a:txBody>
                    <a:bodyPr/>
                    <a:lstStyle/>
                    <a:p>
                      <a:pPr algn="ctr" fontAlgn="b"/>
                      <a:r>
                        <a:rPr lang="en-US" sz="1100" u="none" strike="noStrike" dirty="0" smtClean="0">
                          <a:effectLst/>
                        </a:rPr>
                        <a:t>3,843</a:t>
                      </a:r>
                      <a:endParaRPr lang="en-US" sz="1100" b="0" i="0" u="none" strike="noStrike" dirty="0">
                        <a:solidFill>
                          <a:srgbClr val="000000"/>
                        </a:solidFill>
                        <a:effectLst/>
                        <a:latin typeface="Calibri" panose="020F0502020204030204" pitchFamily="34" charset="0"/>
                      </a:endParaRPr>
                    </a:p>
                  </a:txBody>
                  <a:tcPr marL="45720" marT="9525" marB="0" anchor="ctr"/>
                </a:tc>
              </a:tr>
              <a:tr h="282886">
                <a:tc>
                  <a:txBody>
                    <a:bodyPr/>
                    <a:lstStyle/>
                    <a:p>
                      <a:pPr algn="l" fontAlgn="b"/>
                      <a:r>
                        <a:rPr lang="en-US" sz="1100" u="none" strike="noStrike" dirty="0">
                          <a:effectLst/>
                        </a:rPr>
                        <a:t>Cable Connection Count</a:t>
                      </a:r>
                      <a:endParaRPr lang="en-US" sz="1100" b="0" i="0" u="none" strike="noStrike" dirty="0">
                        <a:solidFill>
                          <a:srgbClr val="000000"/>
                        </a:solidFill>
                        <a:effectLst/>
                        <a:latin typeface="Calibri" panose="020F0502020204030204" pitchFamily="34" charset="0"/>
                      </a:endParaRPr>
                    </a:p>
                  </a:txBody>
                  <a:tcPr marL="45720" marR="9525" marT="9525" marB="0" anchor="ctr"/>
                </a:tc>
                <a:tc>
                  <a:txBody>
                    <a:bodyPr/>
                    <a:lstStyle/>
                    <a:p>
                      <a:pPr algn="ctr" fontAlgn="b"/>
                      <a:r>
                        <a:rPr lang="en-US" sz="1100" u="none" strike="noStrike" dirty="0">
                          <a:effectLst/>
                        </a:rPr>
                        <a:t>607</a:t>
                      </a:r>
                      <a:endParaRPr lang="en-US" sz="1100" b="0" i="0" u="none" strike="noStrike" dirty="0">
                        <a:solidFill>
                          <a:srgbClr val="000000"/>
                        </a:solidFill>
                        <a:effectLst/>
                        <a:latin typeface="Calibri" panose="020F0502020204030204" pitchFamily="34" charset="0"/>
                      </a:endParaRPr>
                    </a:p>
                  </a:txBody>
                  <a:tcPr marL="45720" marT="9525" marB="0" anchor="ctr"/>
                </a:tc>
              </a:tr>
              <a:tr h="394926">
                <a:tc>
                  <a:txBody>
                    <a:bodyPr/>
                    <a:lstStyle/>
                    <a:p>
                      <a:pPr algn="l" fontAlgn="b"/>
                      <a:r>
                        <a:rPr lang="en-US" sz="1100" u="none" strike="noStrike" dirty="0">
                          <a:effectLst/>
                        </a:rPr>
                        <a:t>System </a:t>
                      </a:r>
                      <a:r>
                        <a:rPr lang="en-US" sz="1100" u="none" strike="noStrike" dirty="0" smtClean="0">
                          <a:effectLst/>
                        </a:rPr>
                        <a:t>Reliability Hours</a:t>
                      </a:r>
                      <a:endParaRPr lang="en-US" sz="1100" b="0" i="0" u="none" strike="noStrike" dirty="0">
                        <a:solidFill>
                          <a:srgbClr val="000000"/>
                        </a:solidFill>
                        <a:effectLst/>
                        <a:latin typeface="Calibri" panose="020F0502020204030204" pitchFamily="34" charset="0"/>
                      </a:endParaRPr>
                    </a:p>
                  </a:txBody>
                  <a:tcPr marL="45720" marR="9525" marT="9525" marB="0" anchor="ctr"/>
                </a:tc>
                <a:tc>
                  <a:txBody>
                    <a:bodyPr/>
                    <a:lstStyle/>
                    <a:p>
                      <a:pPr algn="ctr" fontAlgn="b"/>
                      <a:r>
                        <a:rPr lang="en-US" sz="1100" u="none" strike="noStrike" dirty="0" smtClean="0">
                          <a:effectLst/>
                        </a:rPr>
                        <a:t>5,769</a:t>
                      </a:r>
                      <a:endParaRPr lang="en-US" sz="1100" b="0" i="0" u="none" strike="noStrike" dirty="0">
                        <a:solidFill>
                          <a:srgbClr val="000000"/>
                        </a:solidFill>
                        <a:effectLst/>
                        <a:latin typeface="Calibri" panose="020F0502020204030204" pitchFamily="34" charset="0"/>
                      </a:endParaRPr>
                    </a:p>
                  </a:txBody>
                  <a:tcPr marL="45720" marT="9525" marB="0"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874727486"/>
              </p:ext>
            </p:extLst>
          </p:nvPr>
        </p:nvGraphicFramePr>
        <p:xfrm>
          <a:off x="5248656" y="4421632"/>
          <a:ext cx="2450446" cy="960698"/>
        </p:xfrm>
        <a:graphic>
          <a:graphicData uri="http://schemas.openxmlformats.org/drawingml/2006/table">
            <a:tbl>
              <a:tblPr bandRow="1">
                <a:tableStyleId>{35758FB7-9AC5-4552-8A53-C91805E547FA}</a:tableStyleId>
              </a:tblPr>
              <a:tblGrid>
                <a:gridCol w="1801074"/>
                <a:gridCol w="649372"/>
              </a:tblGrid>
              <a:tr h="282886">
                <a:tc>
                  <a:txBody>
                    <a:bodyPr/>
                    <a:lstStyle/>
                    <a:p>
                      <a:pPr algn="l" fontAlgn="b"/>
                      <a:r>
                        <a:rPr lang="en-US" sz="1200" u="none" strike="noStrike" dirty="0">
                          <a:effectLst/>
                        </a:rPr>
                        <a:t>Component </a:t>
                      </a:r>
                      <a:r>
                        <a:rPr lang="en-US" sz="1200" u="none" strike="noStrike" dirty="0" smtClean="0">
                          <a:effectLst/>
                        </a:rPr>
                        <a:t>Count </a:t>
                      </a:r>
                      <a:endParaRPr lang="en-US" sz="1200" b="0" i="0" u="none" strike="noStrike" dirty="0">
                        <a:solidFill>
                          <a:srgbClr val="000000"/>
                        </a:solidFill>
                        <a:effectLst/>
                        <a:latin typeface="Calibri" panose="020F0502020204030204" pitchFamily="34" charset="0"/>
                      </a:endParaRPr>
                    </a:p>
                  </a:txBody>
                  <a:tcPr marL="45720" marR="9525" marT="9525" marB="0" anchor="ctr"/>
                </a:tc>
                <a:tc>
                  <a:txBody>
                    <a:bodyPr/>
                    <a:lstStyle/>
                    <a:p>
                      <a:pPr marL="0" algn="ctr" defTabSz="914400" rtl="0" eaLnBrk="1" latinLnBrk="0" hangingPunct="1"/>
                      <a:r>
                        <a:rPr lang="en-AU" sz="1200" u="none" strike="noStrike" kern="1200" dirty="0" smtClean="0">
                          <a:effectLst/>
                        </a:rPr>
                        <a:t>1322</a:t>
                      </a:r>
                      <a:endParaRPr lang="en-AU" sz="1200" u="none" strike="noStrike" kern="1200" dirty="0">
                        <a:solidFill>
                          <a:schemeClr val="dk1"/>
                        </a:solidFill>
                        <a:effectLst/>
                        <a:latin typeface="+mn-lt"/>
                        <a:ea typeface="+mn-ea"/>
                        <a:cs typeface="+mn-cs"/>
                      </a:endParaRPr>
                    </a:p>
                  </a:txBody>
                  <a:tcPr anchor="ctr"/>
                </a:tc>
              </a:tr>
              <a:tr h="282886">
                <a:tc>
                  <a:txBody>
                    <a:bodyPr/>
                    <a:lstStyle/>
                    <a:p>
                      <a:pPr algn="l" fontAlgn="b"/>
                      <a:r>
                        <a:rPr lang="en-US" sz="1200" u="none" strike="noStrike" dirty="0">
                          <a:effectLst/>
                        </a:rPr>
                        <a:t>Cable Connection Count</a:t>
                      </a:r>
                      <a:endParaRPr lang="en-US" sz="1200" b="0" i="0" u="none" strike="noStrike" dirty="0">
                        <a:solidFill>
                          <a:srgbClr val="000000"/>
                        </a:solidFill>
                        <a:effectLst/>
                        <a:latin typeface="Calibri" panose="020F0502020204030204" pitchFamily="34" charset="0"/>
                      </a:endParaRPr>
                    </a:p>
                  </a:txBody>
                  <a:tcPr marL="45720" marR="9525" marT="9525" marB="0" anchor="ctr"/>
                </a:tc>
                <a:tc>
                  <a:txBody>
                    <a:bodyPr/>
                    <a:lstStyle/>
                    <a:p>
                      <a:pPr marL="0" algn="ctr" defTabSz="914400" rtl="0" eaLnBrk="1" latinLnBrk="0" hangingPunct="1"/>
                      <a:r>
                        <a:rPr lang="en-US" sz="1200" u="none" strike="noStrike" kern="1200" dirty="0" smtClean="0">
                          <a:effectLst/>
                        </a:rPr>
                        <a:t>318</a:t>
                      </a:r>
                      <a:endParaRPr lang="en-US" sz="1200" u="none" strike="noStrike" kern="1200" dirty="0" smtClean="0">
                        <a:solidFill>
                          <a:schemeClr val="dk1"/>
                        </a:solidFill>
                        <a:effectLst/>
                        <a:latin typeface="+mn-lt"/>
                        <a:ea typeface="+mn-ea"/>
                        <a:cs typeface="+mn-cs"/>
                      </a:endParaRPr>
                    </a:p>
                  </a:txBody>
                  <a:tcPr anchor="ctr"/>
                </a:tc>
              </a:tr>
              <a:tr h="394926">
                <a:tc>
                  <a:txBody>
                    <a:bodyPr/>
                    <a:lstStyle/>
                    <a:p>
                      <a:pPr algn="l" fontAlgn="b"/>
                      <a:r>
                        <a:rPr lang="en-US" sz="1200" u="none" strike="noStrike" dirty="0">
                          <a:effectLst/>
                        </a:rPr>
                        <a:t>System </a:t>
                      </a:r>
                      <a:r>
                        <a:rPr lang="en-US" sz="1200" u="none" strike="noStrike" dirty="0" smtClean="0">
                          <a:effectLst/>
                        </a:rPr>
                        <a:t>Reliability Hours</a:t>
                      </a:r>
                      <a:endParaRPr lang="en-US" sz="1200" b="0" i="0" u="none" strike="noStrike" dirty="0">
                        <a:solidFill>
                          <a:srgbClr val="000000"/>
                        </a:solidFill>
                        <a:effectLst/>
                        <a:latin typeface="Calibri" panose="020F0502020204030204" pitchFamily="34" charset="0"/>
                      </a:endParaRPr>
                    </a:p>
                  </a:txBody>
                  <a:tcPr marL="45720" marR="9525" marT="9525" marB="0" anchor="ctr"/>
                </a:tc>
                <a:tc>
                  <a:txBody>
                    <a:bodyPr/>
                    <a:lstStyle/>
                    <a:p>
                      <a:pPr algn="ctr"/>
                      <a:r>
                        <a:rPr lang="en-US" sz="1200" dirty="0" smtClean="0"/>
                        <a:t>18,743</a:t>
                      </a:r>
                      <a:endParaRPr lang="en-US" sz="1200" baseline="30000" dirty="0" smtClean="0"/>
                    </a:p>
                  </a:txBody>
                  <a:tcPr marL="45720" marT="9525" marB="0" anchor="ctr"/>
                </a:tc>
              </a:tr>
            </a:tbl>
          </a:graphicData>
        </a:graphic>
      </p:graphicFrame>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0298" y="1768021"/>
            <a:ext cx="7975101" cy="2528208"/>
          </a:xfrm>
          <a:prstGeom prst="rect">
            <a:avLst/>
          </a:prstGeom>
        </p:spPr>
      </p:pic>
    </p:spTree>
    <p:extLst>
      <p:ext uri="{BB962C8B-B14F-4D97-AF65-F5344CB8AC3E}">
        <p14:creationId xmlns:p14="http://schemas.microsoft.com/office/powerpoint/2010/main" val="2140509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9144000" cy="6858000"/>
          </a:xfrm>
        </p:spPr>
      </p:sp>
      <p:sp>
        <p:nvSpPr>
          <p:cNvPr id="3" name="Content Placeholder 2"/>
          <p:cNvSpPr>
            <a:spLocks noGrp="1"/>
          </p:cNvSpPr>
          <p:nvPr>
            <p:ph idx="4294967295"/>
          </p:nvPr>
        </p:nvSpPr>
        <p:spPr>
          <a:xfrm>
            <a:off x="914400" y="517103"/>
            <a:ext cx="7315200" cy="5554184"/>
          </a:xfrm>
        </p:spPr>
        <p:txBody>
          <a:bodyPr/>
          <a:lstStyle/>
          <a:p>
            <a:pPr>
              <a:spcBef>
                <a:spcPts val="1200"/>
              </a:spcBef>
              <a:spcAft>
                <a:spcPts val="1200"/>
              </a:spcAft>
            </a:pPr>
            <a:r>
              <a:rPr lang="en-US" sz="2800" dirty="0" smtClean="0">
                <a:solidFill>
                  <a:schemeClr val="bg1"/>
                </a:solidFill>
              </a:rPr>
              <a:t>Moog pitch system design optimization study confirms that:</a:t>
            </a:r>
          </a:p>
          <a:p>
            <a:pPr marL="342900" indent="-342900">
              <a:spcBef>
                <a:spcPts val="1200"/>
              </a:spcBef>
              <a:spcAft>
                <a:spcPts val="1200"/>
              </a:spcAft>
              <a:buFontTx/>
              <a:buChar char="-"/>
            </a:pPr>
            <a:r>
              <a:rPr lang="en-US" sz="2800" dirty="0" smtClean="0">
                <a:solidFill>
                  <a:schemeClr val="bg1"/>
                </a:solidFill>
              </a:rPr>
              <a:t>EM </a:t>
            </a:r>
            <a:r>
              <a:rPr lang="en-US" sz="2800" dirty="0" smtClean="0">
                <a:solidFill>
                  <a:schemeClr val="bg1"/>
                </a:solidFill>
              </a:rPr>
              <a:t>offers significant potential for reliability improvement due to:</a:t>
            </a:r>
          </a:p>
          <a:p>
            <a:pPr marL="1427163" lvl="4" indent="-342900">
              <a:spcBef>
                <a:spcPts val="1200"/>
              </a:spcBef>
              <a:spcAft>
                <a:spcPts val="1200"/>
              </a:spcAft>
              <a:buFontTx/>
              <a:buChar char="-"/>
            </a:pPr>
            <a:r>
              <a:rPr lang="en-US" sz="2800" dirty="0" smtClean="0">
                <a:solidFill>
                  <a:schemeClr val="bg1"/>
                </a:solidFill>
              </a:rPr>
              <a:t>Pluggable (highly integrated) electronics design for drives</a:t>
            </a:r>
          </a:p>
          <a:p>
            <a:pPr marL="1427163" lvl="4" indent="-342900">
              <a:spcBef>
                <a:spcPts val="1200"/>
              </a:spcBef>
              <a:spcAft>
                <a:spcPts val="1200"/>
              </a:spcAft>
              <a:buFontTx/>
              <a:buChar char="-"/>
            </a:pPr>
            <a:r>
              <a:rPr lang="en-US" sz="2800" dirty="0" smtClean="0">
                <a:solidFill>
                  <a:schemeClr val="bg1"/>
                </a:solidFill>
              </a:rPr>
              <a:t>AC servo motor technology</a:t>
            </a:r>
          </a:p>
          <a:p>
            <a:pPr marL="1427163" lvl="4" indent="-342900">
              <a:spcBef>
                <a:spcPts val="1200"/>
              </a:spcBef>
              <a:spcAft>
                <a:spcPts val="1200"/>
              </a:spcAft>
              <a:buFontTx/>
              <a:buChar char="-"/>
            </a:pPr>
            <a:r>
              <a:rPr lang="en-US" sz="2800" dirty="0" smtClean="0">
                <a:solidFill>
                  <a:schemeClr val="bg1"/>
                </a:solidFill>
              </a:rPr>
              <a:t>Advances in ultra capacitors design </a:t>
            </a:r>
          </a:p>
        </p:txBody>
      </p:sp>
    </p:spTree>
    <p:extLst>
      <p:ext uri="{BB962C8B-B14F-4D97-AF65-F5344CB8AC3E}">
        <p14:creationId xmlns:p14="http://schemas.microsoft.com/office/powerpoint/2010/main" val="3714309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12480" cy="822960"/>
          </a:xfrm>
        </p:spPr>
        <p:txBody>
          <a:bodyPr lIns="0" rIns="0" anchor="ctr" anchorCtr="0"/>
          <a:lstStyle/>
          <a:p>
            <a:r>
              <a:rPr lang="en-US" sz="2400" dirty="0"/>
              <a:t>DNV GL </a:t>
            </a:r>
            <a:r>
              <a:rPr lang="en-US" sz="2400" dirty="0" smtClean="0"/>
              <a:t>cost </a:t>
            </a:r>
            <a:r>
              <a:rPr lang="en-US" sz="2400" dirty="0"/>
              <a:t>of e</a:t>
            </a:r>
            <a:r>
              <a:rPr lang="en-US" sz="2400" dirty="0" smtClean="0"/>
              <a:t>nergy </a:t>
            </a:r>
            <a:r>
              <a:rPr lang="en-US" sz="2400" dirty="0"/>
              <a:t>m</a:t>
            </a:r>
            <a:r>
              <a:rPr lang="en-US" sz="2400" dirty="0" smtClean="0"/>
              <a:t>odel</a:t>
            </a:r>
            <a:endParaRPr lang="en-US" sz="2400" dirty="0"/>
          </a:p>
        </p:txBody>
      </p:sp>
      <p:sp>
        <p:nvSpPr>
          <p:cNvPr id="9" name="Content Placeholder 2"/>
          <p:cNvSpPr>
            <a:spLocks noGrp="1"/>
          </p:cNvSpPr>
          <p:nvPr>
            <p:ph idx="1"/>
          </p:nvPr>
        </p:nvSpPr>
        <p:spPr>
          <a:xfrm>
            <a:off x="315845" y="1122934"/>
            <a:ext cx="5545459" cy="338554"/>
          </a:xfrm>
          <a:solidFill>
            <a:schemeClr val="accent1"/>
          </a:solidFill>
          <a:ln>
            <a:solidFill>
              <a:schemeClr val="accent1"/>
            </a:solidFill>
          </a:ln>
        </p:spPr>
        <p:txBody>
          <a:bodyPr wrap="square">
            <a:spAutoFit/>
          </a:bodyPr>
          <a:lstStyle/>
          <a:p>
            <a:pPr>
              <a:lnSpc>
                <a:spcPct val="100000"/>
              </a:lnSpc>
              <a:spcAft>
                <a:spcPts val="0"/>
              </a:spcAft>
            </a:pPr>
            <a:r>
              <a:rPr lang="en-US" sz="1600" dirty="0" smtClean="0">
                <a:solidFill>
                  <a:schemeClr val="bg1"/>
                </a:solidFill>
              </a:rPr>
              <a:t>Key Wind Farm Assumptions</a:t>
            </a:r>
            <a:endParaRPr lang="en-US" sz="1600" dirty="0">
              <a:solidFill>
                <a:schemeClr val="bg1"/>
              </a:solidFill>
            </a:endParaRPr>
          </a:p>
        </p:txBody>
      </p:sp>
      <p:grpSp>
        <p:nvGrpSpPr>
          <p:cNvPr id="4" name="Group 3"/>
          <p:cNvGrpSpPr/>
          <p:nvPr/>
        </p:nvGrpSpPr>
        <p:grpSpPr>
          <a:xfrm>
            <a:off x="281354" y="1518585"/>
            <a:ext cx="5638116" cy="3181430"/>
            <a:chOff x="281354" y="1518585"/>
            <a:chExt cx="5638116" cy="3181430"/>
          </a:xfrm>
        </p:grpSpPr>
        <p:sp>
          <p:nvSpPr>
            <p:cNvPr id="11" name="Freeform 10"/>
            <p:cNvSpPr/>
            <p:nvPr/>
          </p:nvSpPr>
          <p:spPr>
            <a:xfrm>
              <a:off x="421456" y="2698423"/>
              <a:ext cx="1676975" cy="571830"/>
            </a:xfrm>
            <a:custGeom>
              <a:avLst/>
              <a:gdLst>
                <a:gd name="connsiteX0" fmla="*/ 0 w 1601390"/>
                <a:gd name="connsiteY0" fmla="*/ 35560 h 355600"/>
                <a:gd name="connsiteX1" fmla="*/ 35560 w 1601390"/>
                <a:gd name="connsiteY1" fmla="*/ 0 h 355600"/>
                <a:gd name="connsiteX2" fmla="*/ 1565830 w 1601390"/>
                <a:gd name="connsiteY2" fmla="*/ 0 h 355600"/>
                <a:gd name="connsiteX3" fmla="*/ 1601390 w 1601390"/>
                <a:gd name="connsiteY3" fmla="*/ 35560 h 355600"/>
                <a:gd name="connsiteX4" fmla="*/ 1601390 w 1601390"/>
                <a:gd name="connsiteY4" fmla="*/ 320040 h 355600"/>
                <a:gd name="connsiteX5" fmla="*/ 1565830 w 1601390"/>
                <a:gd name="connsiteY5" fmla="*/ 355600 h 355600"/>
                <a:gd name="connsiteX6" fmla="*/ 35560 w 1601390"/>
                <a:gd name="connsiteY6" fmla="*/ 355600 h 355600"/>
                <a:gd name="connsiteX7" fmla="*/ 0 w 1601390"/>
                <a:gd name="connsiteY7" fmla="*/ 320040 h 355600"/>
                <a:gd name="connsiteX8" fmla="*/ 0 w 1601390"/>
                <a:gd name="connsiteY8" fmla="*/ 3556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355600">
                  <a:moveTo>
                    <a:pt x="0" y="35560"/>
                  </a:moveTo>
                  <a:cubicBezTo>
                    <a:pt x="0" y="15921"/>
                    <a:pt x="15921" y="0"/>
                    <a:pt x="35560" y="0"/>
                  </a:cubicBezTo>
                  <a:lnTo>
                    <a:pt x="1565830" y="0"/>
                  </a:lnTo>
                  <a:cubicBezTo>
                    <a:pt x="1585469" y="0"/>
                    <a:pt x="1601390" y="15921"/>
                    <a:pt x="1601390" y="35560"/>
                  </a:cubicBezTo>
                  <a:lnTo>
                    <a:pt x="1601390" y="320040"/>
                  </a:lnTo>
                  <a:cubicBezTo>
                    <a:pt x="1601390" y="339679"/>
                    <a:pt x="1585469" y="355600"/>
                    <a:pt x="1565830" y="355600"/>
                  </a:cubicBezTo>
                  <a:lnTo>
                    <a:pt x="35560" y="355600"/>
                  </a:lnTo>
                  <a:cubicBezTo>
                    <a:pt x="15921" y="355600"/>
                    <a:pt x="0" y="339679"/>
                    <a:pt x="0" y="320040"/>
                  </a:cubicBezTo>
                  <a:lnTo>
                    <a:pt x="0" y="35560"/>
                  </a:lnTo>
                  <a:close/>
                </a:path>
              </a:pathLst>
            </a:custGeom>
            <a:noFill/>
            <a:ln w="9525" cap="flat" cmpd="sng" algn="ctr">
              <a:noFill/>
              <a:prstDash val="solid"/>
            </a:ln>
            <a:effectLst/>
          </p:spPr>
          <p:txBody>
            <a:bodyPr spcFirstLastPara="0" vert="horz" wrap="square" lIns="0" tIns="0" rIns="0" bIns="0" numCol="1" spcCol="1270" anchor="ctr" anchorCtr="0">
              <a:noAutofit/>
            </a:bodyPr>
            <a:lstStyle/>
            <a:p>
              <a:pPr algn="ctr" defTabSz="711200">
                <a:lnSpc>
                  <a:spcPct val="90000"/>
                </a:lnSpc>
                <a:spcBef>
                  <a:spcPct val="0"/>
                </a:spcBef>
              </a:pPr>
              <a:endParaRPr lang="en-US" sz="1400" kern="0" dirty="0">
                <a:solidFill>
                  <a:prstClr val="black">
                    <a:hueOff val="0"/>
                    <a:satOff val="0"/>
                    <a:lumOff val="0"/>
                    <a:alphaOff val="0"/>
                  </a:prstClr>
                </a:solidFill>
                <a:latin typeface="Calibri"/>
                <a:cs typeface="Arial" panose="020B0604020202020204" pitchFamily="34" charset="0"/>
              </a:endParaRPr>
            </a:p>
          </p:txBody>
        </p:sp>
        <p:sp>
          <p:nvSpPr>
            <p:cNvPr id="5" name="Left Brace 4"/>
            <p:cNvSpPr/>
            <p:nvPr/>
          </p:nvSpPr>
          <p:spPr>
            <a:xfrm>
              <a:off x="1828800" y="1601009"/>
              <a:ext cx="586153" cy="29107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6" name="Oval 5"/>
            <p:cNvSpPr/>
            <p:nvPr/>
          </p:nvSpPr>
          <p:spPr>
            <a:xfrm>
              <a:off x="281354" y="2738153"/>
              <a:ext cx="1500554" cy="644770"/>
            </a:xfrm>
            <a:prstGeom prst="ellipse">
              <a:avLst/>
            </a:prstGeom>
            <a:solidFill>
              <a:sysClr val="window" lastClr="FFFFFF">
                <a:lumMod val="65000"/>
              </a:sysClr>
            </a:solidFill>
            <a:ln w="9525" cap="flat" cmpd="sng" algn="ctr">
              <a:noFill/>
              <a:prstDash val="solid"/>
            </a:ln>
            <a:effectLst/>
          </p:spPr>
          <p:txBody>
            <a:bodyPr lIns="0" tIns="0" rIns="0" bIns="0" rtlCol="0" anchor="ctr"/>
            <a:lstStyle/>
            <a:p>
              <a:pPr algn="ctr" defTabSz="4180545"/>
              <a:r>
                <a:rPr lang="en-US" sz="1200" kern="0" dirty="0">
                  <a:solidFill>
                    <a:prstClr val="white"/>
                  </a:solidFill>
                  <a:cs typeface="Arial" panose="020B0604020202020204" pitchFamily="34" charset="0"/>
                </a:rPr>
                <a:t>Constant Input for Scenario Analysis</a:t>
              </a:r>
            </a:p>
          </p:txBody>
        </p:sp>
        <p:sp>
          <p:nvSpPr>
            <p:cNvPr id="12" name="Rectangle 11"/>
            <p:cNvSpPr/>
            <p:nvPr/>
          </p:nvSpPr>
          <p:spPr>
            <a:xfrm>
              <a:off x="2444750" y="2796706"/>
              <a:ext cx="3474720" cy="731520"/>
            </a:xfrm>
            <a:prstGeom prst="rect">
              <a:avLst/>
            </a:prstGeom>
            <a:solidFill>
              <a:sysClr val="window" lastClr="FFFFFF"/>
            </a:solidFill>
            <a:ln w="9525" cap="flat" cmpd="sng" algn="ctr">
              <a:noFill/>
              <a:prstDash val="solid"/>
            </a:ln>
            <a:effectLst/>
          </p:spPr>
          <p:txBody>
            <a:bodyPr lIns="91440" tIns="91440" rIns="91440" bIns="91440" rtlCol="0" anchor="t" anchorCtr="0"/>
            <a:lstStyle/>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Labour rates, part costs, crane costs</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Cost of materials</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Other costs</a:t>
              </a:r>
            </a:p>
          </p:txBody>
        </p:sp>
        <p:sp>
          <p:nvSpPr>
            <p:cNvPr id="14" name="Rectangle 13"/>
            <p:cNvSpPr/>
            <p:nvPr/>
          </p:nvSpPr>
          <p:spPr>
            <a:xfrm>
              <a:off x="2444750" y="1719404"/>
              <a:ext cx="3474720" cy="731520"/>
            </a:xfrm>
            <a:prstGeom prst="rect">
              <a:avLst/>
            </a:prstGeom>
            <a:solidFill>
              <a:sysClr val="window" lastClr="FFFFFF"/>
            </a:solidFill>
            <a:ln w="9525" cap="flat" cmpd="sng" algn="ctr">
              <a:noFill/>
              <a:prstDash val="solid"/>
            </a:ln>
            <a:effectLst/>
          </p:spPr>
          <p:txBody>
            <a:bodyPr lIns="91440" tIns="91440" rIns="91440" bIns="91440" rtlCol="0" anchor="t" anchorCtr="0"/>
            <a:lstStyle/>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150 MW wind farm, 50 turbines, North America</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Capacity factor: 35%</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Site conditions IEC IIA</a:t>
              </a:r>
            </a:p>
          </p:txBody>
        </p:sp>
        <p:sp>
          <p:nvSpPr>
            <p:cNvPr id="15" name="Rectangle 14"/>
            <p:cNvSpPr/>
            <p:nvPr/>
          </p:nvSpPr>
          <p:spPr>
            <a:xfrm>
              <a:off x="2444750" y="1518585"/>
              <a:ext cx="3474720" cy="191984"/>
            </a:xfrm>
            <a:prstGeom prst="rect">
              <a:avLst/>
            </a:prstGeom>
            <a:solidFill>
              <a:sysClr val="window" lastClr="FFFFFF">
                <a:lumMod val="65000"/>
              </a:sysClr>
            </a:solidFill>
            <a:ln w="9525" cap="flat" cmpd="sng" algn="ctr">
              <a:solidFill>
                <a:schemeClr val="bg1">
                  <a:lumMod val="85000"/>
                </a:schemeClr>
              </a:solidFill>
              <a:prstDash val="solid"/>
            </a:ln>
            <a:effectLst/>
          </p:spPr>
          <p:txBody>
            <a:bodyPr rtlCol="0" anchor="ctr"/>
            <a:lstStyle/>
            <a:p>
              <a:pPr defTabSz="4180545">
                <a:defRPr/>
              </a:pPr>
              <a:r>
                <a:rPr lang="en-GB" sz="1200" kern="0" dirty="0" smtClean="0">
                  <a:solidFill>
                    <a:prstClr val="white"/>
                  </a:solidFill>
                  <a:cs typeface="Arial" panose="020B0604020202020204" pitchFamily="34" charset="0"/>
                </a:rPr>
                <a:t>Project Description</a:t>
              </a:r>
            </a:p>
          </p:txBody>
        </p:sp>
        <p:sp>
          <p:nvSpPr>
            <p:cNvPr id="16" name="Rectangle 15"/>
            <p:cNvSpPr/>
            <p:nvPr/>
          </p:nvSpPr>
          <p:spPr>
            <a:xfrm>
              <a:off x="2444750" y="3887342"/>
              <a:ext cx="3474720" cy="803530"/>
            </a:xfrm>
            <a:prstGeom prst="rect">
              <a:avLst/>
            </a:prstGeom>
            <a:solidFill>
              <a:sysClr val="window" lastClr="FFFFFF"/>
            </a:solidFill>
            <a:ln w="9525" cap="flat" cmpd="sng" algn="ctr">
              <a:noFill/>
              <a:prstDash val="solid"/>
            </a:ln>
            <a:effectLst/>
          </p:spPr>
          <p:txBody>
            <a:bodyPr lIns="91440" tIns="91440" rIns="91440" bIns="91440" rtlCol="0" anchor="t" anchorCtr="0"/>
            <a:lstStyle/>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DFIG, partial power conversion</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3 stage gearbox, turbine class IIA</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Pitch system: electric or hydraulic</a:t>
              </a:r>
            </a:p>
          </p:txBody>
        </p:sp>
        <p:sp>
          <p:nvSpPr>
            <p:cNvPr id="17" name="Rectangle 16"/>
            <p:cNvSpPr/>
            <p:nvPr/>
          </p:nvSpPr>
          <p:spPr>
            <a:xfrm>
              <a:off x="2444750" y="3694404"/>
              <a:ext cx="3474720" cy="191984"/>
            </a:xfrm>
            <a:prstGeom prst="rect">
              <a:avLst/>
            </a:prstGeom>
            <a:solidFill>
              <a:sysClr val="window" lastClr="FFFFFF">
                <a:lumMod val="65000"/>
              </a:sysClr>
            </a:solidFill>
            <a:ln w="9525" cap="flat" cmpd="sng" algn="ctr">
              <a:solidFill>
                <a:schemeClr val="bg1">
                  <a:lumMod val="85000"/>
                </a:schemeClr>
              </a:solidFill>
              <a:prstDash val="solid"/>
            </a:ln>
            <a:effectLst/>
          </p:spPr>
          <p:txBody>
            <a:bodyPr rtlCol="0" anchor="ctr"/>
            <a:lstStyle/>
            <a:p>
              <a:pPr defTabSz="4180545">
                <a:defRPr/>
              </a:pPr>
              <a:r>
                <a:rPr lang="en-GB" sz="1200" kern="0" dirty="0" smtClean="0">
                  <a:solidFill>
                    <a:prstClr val="white"/>
                  </a:solidFill>
                  <a:cs typeface="Arial" panose="020B0604020202020204" pitchFamily="34" charset="0"/>
                </a:rPr>
                <a:t>Wind Turbine Technology</a:t>
              </a:r>
            </a:p>
          </p:txBody>
        </p:sp>
        <p:sp>
          <p:nvSpPr>
            <p:cNvPr id="18" name="Rectangle 17"/>
            <p:cNvSpPr/>
            <p:nvPr/>
          </p:nvSpPr>
          <p:spPr>
            <a:xfrm>
              <a:off x="2444750" y="2606494"/>
              <a:ext cx="3474720" cy="191984"/>
            </a:xfrm>
            <a:prstGeom prst="rect">
              <a:avLst/>
            </a:prstGeom>
            <a:solidFill>
              <a:sysClr val="window" lastClr="FFFFFF">
                <a:lumMod val="65000"/>
              </a:sysClr>
            </a:solidFill>
            <a:ln w="9525" cap="flat" cmpd="sng" algn="ctr">
              <a:solidFill>
                <a:schemeClr val="bg1">
                  <a:lumMod val="85000"/>
                </a:schemeClr>
              </a:solidFill>
              <a:prstDash val="solid"/>
            </a:ln>
            <a:effectLst/>
          </p:spPr>
          <p:txBody>
            <a:bodyPr rtlCol="0" anchor="ctr"/>
            <a:lstStyle/>
            <a:p>
              <a:pPr defTabSz="4180545">
                <a:defRPr/>
              </a:pPr>
              <a:r>
                <a:rPr lang="en-GB" sz="1200" kern="0" dirty="0" smtClean="0">
                  <a:solidFill>
                    <a:prstClr val="white"/>
                  </a:solidFill>
                  <a:cs typeface="Arial" panose="020B0604020202020204" pitchFamily="34" charset="0"/>
                </a:rPr>
                <a:t>Cost Assumptions</a:t>
              </a:r>
            </a:p>
          </p:txBody>
        </p:sp>
        <p:sp>
          <p:nvSpPr>
            <p:cNvPr id="7" name="Rectangle 6"/>
            <p:cNvSpPr/>
            <p:nvPr/>
          </p:nvSpPr>
          <p:spPr>
            <a:xfrm>
              <a:off x="2444750" y="1524268"/>
              <a:ext cx="3474720" cy="317574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67" y="3038562"/>
            <a:ext cx="2044006" cy="1189885"/>
          </a:xfrm>
          <a:prstGeom prst="rect">
            <a:avLst/>
          </a:prstGeom>
          <a:ln w="9525">
            <a:noFill/>
          </a:ln>
        </p:spPr>
      </p:pic>
      <p:sp>
        <p:nvSpPr>
          <p:cNvPr id="23" name="Pfeil nach rechts 9"/>
          <p:cNvSpPr/>
          <p:nvPr/>
        </p:nvSpPr>
        <p:spPr>
          <a:xfrm rot="5400000">
            <a:off x="7573970" y="2238460"/>
            <a:ext cx="457200" cy="914400"/>
          </a:xfrm>
          <a:prstGeom prst="rightArrow">
            <a:avLst>
              <a:gd name="adj1" fmla="val 59756"/>
              <a:gd name="adj2" fmla="val 65816"/>
            </a:avLst>
          </a:prstGeom>
          <a:solidFill>
            <a:srgbClr val="009FDA"/>
          </a:solidFill>
          <a:ln w="9525" cap="flat" cmpd="sng" algn="ctr">
            <a:noFill/>
            <a:prstDash val="solid"/>
          </a:ln>
          <a:effectLst/>
        </p:spPr>
        <p:txBody>
          <a:bodyPr rtlCol="0" anchor="ctr"/>
          <a:lstStyle/>
          <a:p>
            <a:pPr algn="ctr" defTabSz="4180545">
              <a:defRPr/>
            </a:pPr>
            <a:endParaRPr lang="en-US" sz="1200" kern="0" dirty="0" smtClean="0">
              <a:solidFill>
                <a:prstClr val="white"/>
              </a:solidFill>
              <a:cs typeface="Arial" panose="020B0604020202020204" pitchFamily="34" charset="0"/>
            </a:endParaRPr>
          </a:p>
        </p:txBody>
      </p:sp>
      <p:sp>
        <p:nvSpPr>
          <p:cNvPr id="24" name="Pfeil nach rechts 9"/>
          <p:cNvSpPr/>
          <p:nvPr/>
        </p:nvSpPr>
        <p:spPr>
          <a:xfrm>
            <a:off x="5956535" y="1506877"/>
            <a:ext cx="667005" cy="4618152"/>
          </a:xfrm>
          <a:prstGeom prst="rightArrow">
            <a:avLst>
              <a:gd name="adj1" fmla="val 59756"/>
              <a:gd name="adj2" fmla="val 65816"/>
            </a:avLst>
          </a:prstGeom>
          <a:solidFill>
            <a:sysClr val="window" lastClr="FFFFFF">
              <a:lumMod val="85000"/>
            </a:sysClr>
          </a:solidFill>
          <a:ln w="9525" cap="flat" cmpd="sng" algn="ctr">
            <a:noFill/>
            <a:prstDash val="solid"/>
          </a:ln>
          <a:effectLst/>
        </p:spPr>
        <p:txBody>
          <a:bodyPr rtlCol="0" anchor="ctr"/>
          <a:lstStyle/>
          <a:p>
            <a:pPr algn="ctr" defTabSz="4180545">
              <a:defRPr/>
            </a:pPr>
            <a:endParaRPr lang="en-US" sz="6600" kern="0" dirty="0" smtClean="0">
              <a:solidFill>
                <a:prstClr val="white"/>
              </a:solidFill>
              <a:latin typeface="Calibri"/>
              <a:cs typeface="Arial" panose="020B0604020202020204" pitchFamily="34" charset="0"/>
            </a:endParaRPr>
          </a:p>
        </p:txBody>
      </p:sp>
      <p:sp>
        <p:nvSpPr>
          <p:cNvPr id="27" name="Rectangle 26"/>
          <p:cNvSpPr/>
          <p:nvPr/>
        </p:nvSpPr>
        <p:spPr>
          <a:xfrm>
            <a:off x="6890669" y="1848928"/>
            <a:ext cx="2193682" cy="2718183"/>
          </a:xfrm>
          <a:prstGeom prst="rect">
            <a:avLst/>
          </a:prstGeom>
          <a:noFill/>
          <a:ln w="9525" cap="flat" cmpd="dbl" algn="ctr">
            <a:noFill/>
            <a:prstDash val="solid"/>
          </a:ln>
          <a:effectLst/>
        </p:spPr>
        <p:txBody>
          <a:bodyPr rtlCol="0" anchor="ctr"/>
          <a:lstStyle/>
          <a:p>
            <a:pPr algn="ctr" defTabSz="4180545">
              <a:defRPr/>
            </a:pPr>
            <a:endParaRPr lang="en-GB" sz="1200" kern="0" dirty="0" smtClean="0">
              <a:solidFill>
                <a:prstClr val="white"/>
              </a:solidFill>
              <a:cs typeface="Arial" panose="020B0604020202020204" pitchFamily="34" charset="0"/>
            </a:endParaRPr>
          </a:p>
        </p:txBody>
      </p:sp>
      <p:sp>
        <p:nvSpPr>
          <p:cNvPr id="34" name="Pfeil nach rechts 9"/>
          <p:cNvSpPr/>
          <p:nvPr/>
        </p:nvSpPr>
        <p:spPr>
          <a:xfrm rot="5400000">
            <a:off x="7573970" y="4090706"/>
            <a:ext cx="457200" cy="914400"/>
          </a:xfrm>
          <a:prstGeom prst="rightArrow">
            <a:avLst>
              <a:gd name="adj1" fmla="val 59756"/>
              <a:gd name="adj2" fmla="val 65816"/>
            </a:avLst>
          </a:prstGeom>
          <a:solidFill>
            <a:srgbClr val="009FDA"/>
          </a:solidFill>
          <a:ln w="9525" cap="flat" cmpd="sng" algn="ctr">
            <a:noFill/>
            <a:prstDash val="solid"/>
          </a:ln>
          <a:effectLst/>
        </p:spPr>
        <p:txBody>
          <a:bodyPr rtlCol="0" anchor="ctr"/>
          <a:lstStyle/>
          <a:p>
            <a:pPr algn="ctr" defTabSz="4180545"/>
            <a:endParaRPr lang="en-US" sz="1200" kern="0" dirty="0">
              <a:solidFill>
                <a:prstClr val="white"/>
              </a:solidFill>
              <a:cs typeface="Arial" panose="020B0604020202020204" pitchFamily="34" charset="0"/>
            </a:endParaRPr>
          </a:p>
        </p:txBody>
      </p:sp>
      <p:grpSp>
        <p:nvGrpSpPr>
          <p:cNvPr id="37" name="Group 36"/>
          <p:cNvGrpSpPr/>
          <p:nvPr/>
        </p:nvGrpSpPr>
        <p:grpSpPr>
          <a:xfrm>
            <a:off x="6536888" y="4909853"/>
            <a:ext cx="2531365" cy="741891"/>
            <a:chOff x="3281844" y="2647553"/>
            <a:chExt cx="4579394" cy="1693334"/>
          </a:xfrm>
        </p:grpSpPr>
        <p:sp>
          <p:nvSpPr>
            <p:cNvPr id="38" name="Freeform 37"/>
            <p:cNvSpPr/>
            <p:nvPr/>
          </p:nvSpPr>
          <p:spPr>
            <a:xfrm>
              <a:off x="3281844" y="2647553"/>
              <a:ext cx="4579394" cy="1693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a:ln>
              <a:solidFill>
                <a:schemeClr val="bg1">
                  <a:lumMod val="85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9584" tIns="343889" rIns="309585" bIns="343888" numCol="1" spcCol="1270" anchor="ctr" anchorCtr="0">
              <a:noAutofit/>
            </a:bodyPr>
            <a:lstStyle/>
            <a:p>
              <a:pPr algn="ctr" defTabSz="933450">
                <a:lnSpc>
                  <a:spcPct val="90000"/>
                </a:lnSpc>
                <a:spcBef>
                  <a:spcPct val="0"/>
                </a:spcBef>
                <a:spcAft>
                  <a:spcPct val="35000"/>
                </a:spcAft>
              </a:pPr>
              <a:r>
                <a:rPr lang="en-US" sz="2100" b="1" dirty="0" smtClean="0">
                  <a:solidFill>
                    <a:prstClr val="black"/>
                  </a:solidFill>
                </a:rPr>
                <a:t>LCoE</a:t>
              </a:r>
              <a:endParaRPr lang="en-US" sz="2100" b="1" dirty="0">
                <a:solidFill>
                  <a:prstClr val="black"/>
                </a:solidFill>
              </a:endParaRPr>
            </a:p>
          </p:txBody>
        </p:sp>
        <p:sp>
          <p:nvSpPr>
            <p:cNvPr id="39" name="Rectangle 38"/>
            <p:cNvSpPr/>
            <p:nvPr/>
          </p:nvSpPr>
          <p:spPr>
            <a:xfrm>
              <a:off x="5730240" y="2920999"/>
              <a:ext cx="1889760" cy="1016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pic>
        <p:nvPicPr>
          <p:cNvPr id="3" name="Picture 1" descr="cid:image001.png@01D191BB.37094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259" y="1167383"/>
            <a:ext cx="2194560" cy="12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p:cNvGrpSpPr/>
          <p:nvPr/>
        </p:nvGrpSpPr>
        <p:grpSpPr>
          <a:xfrm>
            <a:off x="304092" y="4900138"/>
            <a:ext cx="5620447" cy="1304723"/>
            <a:chOff x="304092" y="4711456"/>
            <a:chExt cx="5620447" cy="1304723"/>
          </a:xfrm>
        </p:grpSpPr>
        <p:grpSp>
          <p:nvGrpSpPr>
            <p:cNvPr id="8" name="Group 7"/>
            <p:cNvGrpSpPr/>
            <p:nvPr/>
          </p:nvGrpSpPr>
          <p:grpSpPr>
            <a:xfrm>
              <a:off x="304092" y="4711456"/>
              <a:ext cx="5620447" cy="982948"/>
              <a:chOff x="304092" y="4711456"/>
              <a:chExt cx="5620447" cy="982948"/>
            </a:xfrm>
          </p:grpSpPr>
          <p:sp>
            <p:nvSpPr>
              <p:cNvPr id="28" name="Rectangle 27"/>
              <p:cNvSpPr/>
              <p:nvPr/>
            </p:nvSpPr>
            <p:spPr>
              <a:xfrm>
                <a:off x="2444750" y="4940898"/>
                <a:ext cx="3474720" cy="731520"/>
              </a:xfrm>
              <a:prstGeom prst="rect">
                <a:avLst/>
              </a:prstGeom>
              <a:solidFill>
                <a:sysClr val="window" lastClr="FFFFFF"/>
              </a:solidFill>
              <a:ln w="9525" cap="flat" cmpd="sng" algn="ctr">
                <a:noFill/>
                <a:prstDash val="solid"/>
              </a:ln>
              <a:effectLst/>
            </p:spPr>
            <p:txBody>
              <a:bodyPr lIns="91440" tIns="91440" rIns="91440" bIns="91440" rtlCol="0" anchor="t" anchorCtr="0"/>
              <a:lstStyle/>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Mean Time Between Failure (MTBF)</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Mean Time To Repair (MTTR)</a:t>
                </a:r>
              </a:p>
              <a:p>
                <a:pPr marL="119063" indent="-119063" defTabSz="4180545">
                  <a:spcAft>
                    <a:spcPts val="300"/>
                  </a:spcAft>
                  <a:buFont typeface="Arial" panose="020B0604020202020204" pitchFamily="34" charset="0"/>
                  <a:buChar char="•"/>
                  <a:defRPr/>
                </a:pPr>
                <a:r>
                  <a:rPr lang="en-GB" sz="1200" kern="0" dirty="0" smtClean="0">
                    <a:solidFill>
                      <a:prstClr val="black"/>
                    </a:solidFill>
                    <a:cs typeface="Arial" panose="020B0604020202020204" pitchFamily="34" charset="0"/>
                  </a:rPr>
                  <a:t>Rebuild value of spare parts</a:t>
                </a:r>
              </a:p>
            </p:txBody>
          </p:sp>
          <p:sp>
            <p:nvSpPr>
              <p:cNvPr id="29" name="Rectangle 28"/>
              <p:cNvSpPr/>
              <p:nvPr/>
            </p:nvSpPr>
            <p:spPr>
              <a:xfrm>
                <a:off x="2449819" y="4752106"/>
                <a:ext cx="3474720" cy="188477"/>
              </a:xfrm>
              <a:prstGeom prst="rect">
                <a:avLst/>
              </a:prstGeom>
              <a:solidFill>
                <a:srgbClr val="4F81BD"/>
              </a:solidFill>
              <a:ln w="9525" cap="flat" cmpd="sng" algn="ctr">
                <a:solidFill>
                  <a:schemeClr val="bg1">
                    <a:lumMod val="85000"/>
                  </a:schemeClr>
                </a:solidFill>
                <a:prstDash val="solid"/>
              </a:ln>
              <a:effectLst/>
            </p:spPr>
            <p:txBody>
              <a:bodyPr rtlCol="0" anchor="ctr"/>
              <a:lstStyle/>
              <a:p>
                <a:pPr defTabSz="4180545">
                  <a:defRPr/>
                </a:pPr>
                <a:r>
                  <a:rPr lang="en-GB" sz="1200" kern="0" dirty="0" smtClean="0">
                    <a:solidFill>
                      <a:prstClr val="white"/>
                    </a:solidFill>
                    <a:cs typeface="Arial" panose="020B0604020202020204" pitchFamily="34" charset="0"/>
                  </a:rPr>
                  <a:t>Pitch System Reliability Assumptions</a:t>
                </a:r>
              </a:p>
            </p:txBody>
          </p:sp>
          <p:sp>
            <p:nvSpPr>
              <p:cNvPr id="31" name="Oval 30"/>
              <p:cNvSpPr/>
              <p:nvPr/>
            </p:nvSpPr>
            <p:spPr>
              <a:xfrm>
                <a:off x="304092" y="4711456"/>
                <a:ext cx="1500554" cy="644770"/>
              </a:xfrm>
              <a:prstGeom prst="ellipse">
                <a:avLst/>
              </a:prstGeom>
              <a:solidFill>
                <a:srgbClr val="4F81BD"/>
              </a:solidFill>
              <a:ln w="9525" cap="flat" cmpd="sng" algn="ctr">
                <a:noFill/>
                <a:prstDash val="solid"/>
              </a:ln>
              <a:effectLst/>
            </p:spPr>
            <p:txBody>
              <a:bodyPr lIns="0" tIns="0" rIns="0" bIns="0" rtlCol="0" anchor="ctr"/>
              <a:lstStyle/>
              <a:p>
                <a:pPr algn="ctr" defTabSz="4180545"/>
                <a:r>
                  <a:rPr lang="en-US" sz="1200" kern="0" dirty="0" smtClean="0">
                    <a:solidFill>
                      <a:prstClr val="white"/>
                    </a:solidFill>
                    <a:cs typeface="Arial" panose="020B0604020202020204" pitchFamily="34" charset="0"/>
                  </a:rPr>
                  <a:t>Current Industry Systems</a:t>
                </a:r>
                <a:endParaRPr lang="en-US" sz="1200" kern="0" dirty="0">
                  <a:solidFill>
                    <a:prstClr val="white"/>
                  </a:solidFill>
                  <a:cs typeface="Arial" panose="020B0604020202020204" pitchFamily="34" charset="0"/>
                </a:endParaRPr>
              </a:p>
            </p:txBody>
          </p:sp>
          <p:sp>
            <p:nvSpPr>
              <p:cNvPr id="33" name="Rectangle 32"/>
              <p:cNvSpPr/>
              <p:nvPr/>
            </p:nvSpPr>
            <p:spPr>
              <a:xfrm>
                <a:off x="2444750" y="4732381"/>
                <a:ext cx="3474720" cy="96202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grpSp>
        <p:sp>
          <p:nvSpPr>
            <p:cNvPr id="30" name="Oval 29"/>
            <p:cNvSpPr/>
            <p:nvPr/>
          </p:nvSpPr>
          <p:spPr>
            <a:xfrm>
              <a:off x="327799" y="5371409"/>
              <a:ext cx="1500554" cy="644770"/>
            </a:xfrm>
            <a:prstGeom prst="ellipse">
              <a:avLst/>
            </a:prstGeom>
            <a:solidFill>
              <a:srgbClr val="4F81BD"/>
            </a:solidFill>
            <a:ln w="9525" cap="flat" cmpd="sng" algn="ctr">
              <a:noFill/>
              <a:prstDash val="solid"/>
            </a:ln>
            <a:effectLst/>
          </p:spPr>
          <p:txBody>
            <a:bodyPr lIns="0" tIns="0" rIns="0" bIns="0" rtlCol="0" anchor="ctr"/>
            <a:lstStyle/>
            <a:p>
              <a:pPr algn="ctr" defTabSz="4180545"/>
              <a:r>
                <a:rPr lang="en-US" sz="1200" kern="0" dirty="0" smtClean="0">
                  <a:solidFill>
                    <a:prstClr val="white"/>
                  </a:solidFill>
                  <a:cs typeface="Arial" panose="020B0604020202020204" pitchFamily="34" charset="0"/>
                </a:rPr>
                <a:t>Moog Pitch System 3</a:t>
              </a:r>
              <a:endParaRPr lang="en-US" sz="1200" kern="0" dirty="0">
                <a:solidFill>
                  <a:prstClr val="white"/>
                </a:solidFill>
                <a:cs typeface="Arial" panose="020B0604020202020204" pitchFamily="34" charset="0"/>
              </a:endParaRPr>
            </a:p>
          </p:txBody>
        </p:sp>
      </p:grpSp>
      <p:cxnSp>
        <p:nvCxnSpPr>
          <p:cNvPr id="13" name="Straight Arrow Connector 12"/>
          <p:cNvCxnSpPr>
            <a:stCxn id="31" idx="6"/>
          </p:cNvCxnSpPr>
          <p:nvPr/>
        </p:nvCxnSpPr>
        <p:spPr>
          <a:xfrm>
            <a:off x="1804646" y="5222523"/>
            <a:ext cx="604724" cy="2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828353" y="5838934"/>
            <a:ext cx="616397" cy="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534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gray"/>
        <p:txBody>
          <a:bodyPr lIns="0" rIns="0" anchor="ctr" anchorCtr="0"/>
          <a:lstStyle/>
          <a:p>
            <a:pPr eaLnBrk="1" hangingPunct="1"/>
            <a:r>
              <a:rPr lang="en-GB" sz="2400" b="1" dirty="0" smtClean="0"/>
              <a:t>Potential cost of energy </a:t>
            </a:r>
            <a:r>
              <a:rPr lang="en-GB" sz="2400" dirty="0" smtClean="0"/>
              <a:t>r</a:t>
            </a:r>
            <a:r>
              <a:rPr lang="en-GB" sz="2400" b="1" dirty="0" smtClean="0"/>
              <a:t>eductions through improved </a:t>
            </a:r>
            <a:r>
              <a:rPr lang="en-GB" sz="2400" dirty="0"/>
              <a:t>p</a:t>
            </a:r>
            <a:r>
              <a:rPr lang="en-GB" sz="2400" b="1" dirty="0" smtClean="0"/>
              <a:t>itch </a:t>
            </a:r>
            <a:r>
              <a:rPr lang="en-GB" sz="2400" dirty="0"/>
              <a:t>s</a:t>
            </a:r>
            <a:r>
              <a:rPr lang="en-GB" sz="2400" b="1" dirty="0" smtClean="0"/>
              <a:t>ystem design for a typical 3MW turbine</a:t>
            </a:r>
          </a:p>
        </p:txBody>
      </p:sp>
      <p:graphicFrame>
        <p:nvGraphicFramePr>
          <p:cNvPr id="5" name="Table 4"/>
          <p:cNvGraphicFramePr>
            <a:graphicFrameLocks noGrp="1"/>
          </p:cNvGraphicFramePr>
          <p:nvPr>
            <p:extLst>
              <p:ext uri="{D42A27DB-BD31-4B8C-83A1-F6EECF244321}">
                <p14:modId xmlns:p14="http://schemas.microsoft.com/office/powerpoint/2010/main" val="3717168386"/>
              </p:ext>
            </p:extLst>
          </p:nvPr>
        </p:nvGraphicFramePr>
        <p:xfrm>
          <a:off x="459779" y="1255168"/>
          <a:ext cx="7995298" cy="1693991"/>
        </p:xfrm>
        <a:graphic>
          <a:graphicData uri="http://schemas.openxmlformats.org/drawingml/2006/table">
            <a:tbl>
              <a:tblPr firstRow="1" bandRow="1"/>
              <a:tblGrid>
                <a:gridCol w="3073812"/>
                <a:gridCol w="2471635"/>
                <a:gridCol w="2449851"/>
              </a:tblGrid>
              <a:tr h="79513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4180545" rtl="0" eaLnBrk="1" fontAlgn="auto" latinLnBrk="0" hangingPunct="1">
                        <a:lnSpc>
                          <a:spcPct val="100000"/>
                        </a:lnSpc>
                        <a:spcBef>
                          <a:spcPts val="0"/>
                        </a:spcBef>
                        <a:spcAft>
                          <a:spcPts val="0"/>
                        </a:spcAft>
                        <a:buClrTx/>
                        <a:buSzTx/>
                        <a:buFontTx/>
                        <a:buNone/>
                        <a:tabLst/>
                        <a:defRPr/>
                      </a:pPr>
                      <a:r>
                        <a:rPr lang="en-GB" sz="2000" b="1" u="none" dirty="0" smtClean="0">
                          <a:solidFill>
                            <a:schemeClr val="bg1"/>
                          </a:solidFill>
                          <a:latin typeface="Arial" panose="020B0604020202020204" pitchFamily="34" charset="0"/>
                          <a:cs typeface="Arial" panose="020B0604020202020204" pitchFamily="34" charset="0"/>
                        </a:rPr>
                        <a:t>Description</a:t>
                      </a:r>
                      <a:endParaRPr lang="en-US" sz="2000" b="1" u="none" dirty="0" smtClean="0">
                        <a:solidFill>
                          <a:schemeClr val="bg1"/>
                        </a:solidFill>
                        <a:latin typeface="Arial" panose="020B0604020202020204" pitchFamily="34" charset="0"/>
                        <a:ea typeface="ＭＳ Ｐゴシック" pitchFamily="-106" charset="-128"/>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000" dirty="0" smtClean="0">
                          <a:latin typeface="Arial" panose="020B0604020202020204" pitchFamily="34" charset="0"/>
                          <a:cs typeface="Arial" panose="020B0604020202020204" pitchFamily="34" charset="0"/>
                        </a:rPr>
                        <a:t>LCoE </a:t>
                      </a:r>
                      <a:r>
                        <a:rPr lang="en-GB" sz="2000" b="1" kern="1200" dirty="0" smtClean="0">
                          <a:solidFill>
                            <a:schemeClr val="lt1"/>
                          </a:solidFill>
                          <a:latin typeface="Arial" panose="020B0604020202020204" pitchFamily="34" charset="0"/>
                          <a:ea typeface="+mn-ea"/>
                          <a:cs typeface="Arial" panose="020B0604020202020204" pitchFamily="34" charset="0"/>
                        </a:rPr>
                        <a:t>[$/MWh</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000" dirty="0" smtClean="0">
                          <a:latin typeface="Arial" panose="020B0604020202020204" pitchFamily="34" charset="0"/>
                          <a:cs typeface="Arial" panose="020B0604020202020204" pitchFamily="34" charset="0"/>
                        </a:rPr>
                        <a:t>LCoE Savings [$/MWh]</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494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kern="1200" dirty="0" smtClean="0">
                          <a:solidFill>
                            <a:schemeClr val="dk1"/>
                          </a:solidFill>
                          <a:latin typeface="Arial" panose="020B0604020202020204" pitchFamily="34" charset="0"/>
                          <a:ea typeface="+mn-ea"/>
                          <a:cs typeface="Arial" panose="020B0604020202020204" pitchFamily="34" charset="0"/>
                        </a:rPr>
                        <a:t>Current </a:t>
                      </a:r>
                      <a:r>
                        <a:rPr lang="en-GB" sz="2000" kern="1200" dirty="0" smtClean="0">
                          <a:solidFill>
                            <a:schemeClr val="dk1"/>
                          </a:solidFill>
                          <a:latin typeface="Arial" panose="020B0604020202020204" pitchFamily="34" charset="0"/>
                          <a:ea typeface="+mn-ea"/>
                          <a:cs typeface="Arial" panose="020B0604020202020204" pitchFamily="34" charset="0"/>
                        </a:rPr>
                        <a:t>industry design</a:t>
                      </a:r>
                      <a:endParaRPr lang="en-GB" sz="2000" kern="1200" dirty="0">
                        <a:solidFill>
                          <a:schemeClr val="dk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GB" sz="2000" kern="1200" dirty="0" smtClean="0">
                          <a:solidFill>
                            <a:schemeClr val="dk1"/>
                          </a:solidFill>
                          <a:latin typeface="Arial" panose="020B0604020202020204" pitchFamily="34" charset="0"/>
                          <a:ea typeface="+mn-ea"/>
                          <a:cs typeface="Arial" panose="020B0604020202020204" pitchFamily="34" charset="0"/>
                        </a:rPr>
                        <a:t>53.31</a:t>
                      </a:r>
                      <a:endParaRPr lang="en-GB" sz="200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buNone/>
                      </a:pPr>
                      <a:r>
                        <a:rPr lang="en-GB" sz="2000" kern="1200" dirty="0" smtClean="0">
                          <a:solidFill>
                            <a:schemeClr val="dk1"/>
                          </a:solidFill>
                          <a:latin typeface="Arial" panose="020B0604020202020204" pitchFamily="34" charset="0"/>
                          <a:ea typeface="+mn-ea"/>
                          <a:cs typeface="Arial" panose="020B0604020202020204" pitchFamily="34" charset="0"/>
                        </a:rPr>
                        <a:t>-</a:t>
                      </a:r>
                      <a:endParaRPr lang="en-GB" sz="20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494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defTabSz="711200">
                        <a:lnSpc>
                          <a:spcPct val="90000"/>
                        </a:lnSpc>
                        <a:spcBef>
                          <a:spcPct val="0"/>
                        </a:spcBef>
                        <a:spcAft>
                          <a:spcPct val="35000"/>
                        </a:spcAft>
                      </a:pPr>
                      <a:r>
                        <a:rPr lang="en-US" sz="2000" kern="1200" dirty="0" smtClean="0">
                          <a:solidFill>
                            <a:schemeClr val="dk1"/>
                          </a:solidFill>
                          <a:latin typeface="Arial" panose="020B0604020202020204" pitchFamily="34" charset="0"/>
                          <a:ea typeface="+mn-ea"/>
                          <a:cs typeface="Arial" panose="020B0604020202020204" pitchFamily="34" charset="0"/>
                        </a:rPr>
                        <a:t>Moog Pitch System 3</a:t>
                      </a:r>
                      <a:endParaRPr lang="en-US" sz="2000" kern="1200" dirty="0">
                        <a:solidFill>
                          <a:schemeClr val="dk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GB" sz="2000" kern="1200" dirty="0" smtClean="0">
                          <a:solidFill>
                            <a:schemeClr val="dk1"/>
                          </a:solidFill>
                          <a:latin typeface="Arial" panose="020B0604020202020204" pitchFamily="34" charset="0"/>
                          <a:ea typeface="+mn-ea"/>
                          <a:cs typeface="Arial" panose="020B0604020202020204" pitchFamily="34" charset="0"/>
                        </a:rPr>
                        <a:t>51.61</a:t>
                      </a:r>
                      <a:endParaRPr lang="en-GB" sz="200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buNone/>
                      </a:pPr>
                      <a:r>
                        <a:rPr lang="en-US" sz="2000" kern="1200" dirty="0" smtClean="0">
                          <a:solidFill>
                            <a:schemeClr val="dk1"/>
                          </a:solidFill>
                          <a:latin typeface="Arial" panose="020B0604020202020204" pitchFamily="34" charset="0"/>
                          <a:ea typeface="+mn-ea"/>
                          <a:cs typeface="Arial" panose="020B0604020202020204" pitchFamily="34" charset="0"/>
                        </a:rPr>
                        <a:t>1.70</a:t>
                      </a:r>
                      <a:endParaRPr lang="en-US" sz="2000" kern="1200" dirty="0">
                        <a:solidFill>
                          <a:schemeClr val="dk1"/>
                        </a:solidFill>
                        <a:latin typeface="Arial" panose="020B0604020202020204" pitchFamily="34" charset="0"/>
                        <a:ea typeface="+mn-ea"/>
                        <a:cs typeface="Arial" panose="020B0604020202020204" pitchFamily="34" charset="0"/>
                      </a:endParaRP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2" name="Rectangle 1"/>
          <p:cNvSpPr/>
          <p:nvPr/>
        </p:nvSpPr>
        <p:spPr>
          <a:xfrm>
            <a:off x="458489" y="3871946"/>
            <a:ext cx="7997877" cy="1631216"/>
          </a:xfrm>
          <a:prstGeom prst="rect">
            <a:avLst/>
          </a:prstGeom>
          <a:solidFill>
            <a:schemeClr val="tx2"/>
          </a:solidFill>
        </p:spPr>
        <p:txBody>
          <a:bodyPr wrap="square">
            <a:spAutoFit/>
          </a:bodyPr>
          <a:lstStyle/>
          <a:p>
            <a:r>
              <a:rPr lang="en-US" sz="2000" dirty="0">
                <a:solidFill>
                  <a:schemeClr val="bg1"/>
                </a:solidFill>
                <a:ea typeface="Calibri" panose="020F0502020204030204" pitchFamily="34" charset="0"/>
                <a:cs typeface="Times New Roman" panose="02020603050405020304" pitchFamily="18" charset="0"/>
              </a:rPr>
              <a:t>Total savings/year </a:t>
            </a:r>
            <a:r>
              <a:rPr lang="en-US" sz="2000" dirty="0" smtClean="0">
                <a:solidFill>
                  <a:schemeClr val="bg1"/>
                </a:solidFill>
                <a:ea typeface="Calibri" panose="020F0502020204030204" pitchFamily="34" charset="0"/>
                <a:cs typeface="Times New Roman" panose="02020603050405020304" pitchFamily="18" charset="0"/>
              </a:rPr>
              <a:t>for typical </a:t>
            </a:r>
            <a:r>
              <a:rPr lang="en-US" sz="2000" dirty="0" smtClean="0">
                <a:solidFill>
                  <a:schemeClr val="bg1"/>
                </a:solidFill>
                <a:ea typeface="Calibri" panose="020F0502020204030204" pitchFamily="34" charset="0"/>
                <a:cs typeface="Times New Roman" panose="02020603050405020304" pitchFamily="18" charset="0"/>
              </a:rPr>
              <a:t>wind farm, 150MW @</a:t>
            </a:r>
            <a:r>
              <a:rPr lang="en-US" sz="2000" dirty="0" smtClean="0">
                <a:solidFill>
                  <a:schemeClr val="bg1"/>
                </a:solidFill>
                <a:ea typeface="Calibri" panose="020F0502020204030204" pitchFamily="34" charset="0"/>
                <a:cs typeface="Times New Roman" panose="02020603050405020304" pitchFamily="18" charset="0"/>
              </a:rPr>
              <a:t>35% capacity factor will be:</a:t>
            </a:r>
          </a:p>
          <a:p>
            <a:endParaRPr lang="en-US" sz="2000" dirty="0" smtClean="0">
              <a:solidFill>
                <a:schemeClr val="bg1"/>
              </a:solidFill>
              <a:ea typeface="Calibri" panose="020F0502020204030204" pitchFamily="34" charset="0"/>
              <a:cs typeface="Times New Roman" panose="02020603050405020304" pitchFamily="18" charset="0"/>
            </a:endParaRPr>
          </a:p>
          <a:p>
            <a:r>
              <a:rPr lang="en-US" sz="2000" dirty="0" smtClean="0">
                <a:solidFill>
                  <a:schemeClr val="bg1"/>
                </a:solidFill>
                <a:ea typeface="Calibri" panose="020F0502020204030204" pitchFamily="34" charset="0"/>
                <a:cs typeface="Times New Roman" panose="02020603050405020304" pitchFamily="18" charset="0"/>
              </a:rPr>
              <a:t>1.70</a:t>
            </a:r>
            <a:r>
              <a:rPr lang="en-US" sz="2000" dirty="0" smtClean="0">
                <a:solidFill>
                  <a:schemeClr val="bg1"/>
                </a:solidFill>
                <a:ea typeface="Calibri" panose="020F0502020204030204" pitchFamily="34" charset="0"/>
                <a:cs typeface="Times New Roman" panose="02020603050405020304" pitchFamily="18" charset="0"/>
              </a:rPr>
              <a:t> </a:t>
            </a:r>
            <a:r>
              <a:rPr lang="en-US" sz="2000" dirty="0" smtClean="0">
                <a:solidFill>
                  <a:schemeClr val="bg1"/>
                </a:solidFill>
                <a:ea typeface="Calibri" panose="020F0502020204030204" pitchFamily="34" charset="0"/>
                <a:cs typeface="Times New Roman" panose="02020603050405020304" pitchFamily="18" charset="0"/>
              </a:rPr>
              <a:t>(</a:t>
            </a:r>
            <a:r>
              <a:rPr lang="en-US" sz="2000" dirty="0">
                <a:solidFill>
                  <a:schemeClr val="lt1"/>
                </a:solidFill>
                <a:cs typeface="Arial" panose="020B0604020202020204" pitchFamily="34" charset="0"/>
              </a:rPr>
              <a:t>$</a:t>
            </a:r>
            <a:r>
              <a:rPr lang="en-US" sz="2000" dirty="0" smtClean="0">
                <a:solidFill>
                  <a:schemeClr val="bg1"/>
                </a:solidFill>
                <a:ea typeface="Calibri" panose="020F0502020204030204" pitchFamily="34" charset="0"/>
                <a:cs typeface="Times New Roman" panose="02020603050405020304" pitchFamily="18" charset="0"/>
              </a:rPr>
              <a:t>/MWh</a:t>
            </a:r>
            <a:r>
              <a:rPr lang="en-US" sz="2000" dirty="0">
                <a:solidFill>
                  <a:schemeClr val="bg1"/>
                </a:solidFill>
                <a:ea typeface="Calibri" panose="020F0502020204030204" pitchFamily="34" charset="0"/>
                <a:cs typeface="Times New Roman" panose="02020603050405020304" pitchFamily="18" charset="0"/>
              </a:rPr>
              <a:t>) x 3.0 (MW) </a:t>
            </a:r>
            <a:r>
              <a:rPr lang="en-US" sz="2000" dirty="0" smtClean="0">
                <a:solidFill>
                  <a:schemeClr val="bg1"/>
                </a:solidFill>
                <a:ea typeface="Calibri" panose="020F0502020204030204" pitchFamily="34" charset="0"/>
                <a:cs typeface="Times New Roman" panose="02020603050405020304" pitchFamily="18" charset="0"/>
              </a:rPr>
              <a:t>x 50 (turbines)</a:t>
            </a:r>
            <a:r>
              <a:rPr lang="en-US" sz="2000" dirty="0">
                <a:solidFill>
                  <a:schemeClr val="bg1"/>
                </a:solidFill>
                <a:ea typeface="Calibri" panose="020F0502020204030204" pitchFamily="34" charset="0"/>
                <a:cs typeface="Times New Roman" panose="02020603050405020304" pitchFamily="18" charset="0"/>
              </a:rPr>
              <a:t> x 365 (days) x 24 (hours) x 0.35 (capacity factor) = </a:t>
            </a:r>
            <a:r>
              <a:rPr lang="en-US" sz="2000" dirty="0" smtClean="0">
                <a:solidFill>
                  <a:schemeClr val="lt1"/>
                </a:solidFill>
                <a:cs typeface="Arial" panose="020B0604020202020204" pitchFamily="34" charset="0"/>
              </a:rPr>
              <a:t>$</a:t>
            </a:r>
            <a:r>
              <a:rPr lang="en-US" sz="2000" dirty="0" smtClean="0">
                <a:solidFill>
                  <a:schemeClr val="bg1"/>
                </a:solidFill>
                <a:cs typeface="Times New Roman" panose="02020603050405020304" pitchFamily="18" charset="0"/>
              </a:rPr>
              <a:t>782</a:t>
            </a:r>
            <a:r>
              <a:rPr lang="en-US" sz="2000" dirty="0" smtClean="0">
                <a:solidFill>
                  <a:schemeClr val="bg1"/>
                </a:solidFill>
                <a:cs typeface="Times New Roman" panose="02020603050405020304" pitchFamily="18" charset="0"/>
              </a:rPr>
              <a:t>K</a:t>
            </a:r>
            <a:r>
              <a:rPr lang="en-US" sz="2000" dirty="0" smtClean="0">
                <a:solidFill>
                  <a:schemeClr val="bg1"/>
                </a:solidFill>
                <a:ea typeface="Calibri" panose="020F0502020204030204" pitchFamily="34" charset="0"/>
                <a:cs typeface="Times New Roman" panose="02020603050405020304" pitchFamily="18" charset="0"/>
              </a:rPr>
              <a:t>/year</a:t>
            </a:r>
            <a:endParaRPr lang="en-US" sz="2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8210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2400" dirty="0">
                <a:solidFill>
                  <a:schemeClr val="tx2"/>
                </a:solidFill>
              </a:rPr>
              <a:t>Key </a:t>
            </a:r>
            <a:r>
              <a:rPr lang="en-US" sz="2400" dirty="0" smtClean="0">
                <a:solidFill>
                  <a:schemeClr val="tx2"/>
                </a:solidFill>
              </a:rPr>
              <a:t>learnings</a:t>
            </a:r>
            <a:endParaRPr lang="en-US" sz="2400" dirty="0">
              <a:solidFill>
                <a:schemeClr val="tx2"/>
              </a:solidFill>
            </a:endParaRPr>
          </a:p>
        </p:txBody>
      </p:sp>
      <p:sp>
        <p:nvSpPr>
          <p:cNvPr id="3" name="Text Placeholder 2"/>
          <p:cNvSpPr>
            <a:spLocks noGrp="1"/>
          </p:cNvSpPr>
          <p:nvPr>
            <p:ph idx="1"/>
          </p:nvPr>
        </p:nvSpPr>
        <p:spPr>
          <a:xfrm>
            <a:off x="457200" y="914400"/>
            <a:ext cx="8430768" cy="5268686"/>
          </a:xfrm>
        </p:spPr>
        <p:txBody>
          <a:bodyPr/>
          <a:lstStyle/>
          <a:p>
            <a:pPr marL="457200" indent="-457200">
              <a:lnSpc>
                <a:spcPts val="3000"/>
              </a:lnSpc>
              <a:spcBef>
                <a:spcPts val="1800"/>
              </a:spcBef>
              <a:spcAft>
                <a:spcPts val="1800"/>
              </a:spcAft>
              <a:buAutoNum type="arabicPeriod"/>
            </a:pPr>
            <a:r>
              <a:rPr lang="en-US" sz="2400" b="0" dirty="0" smtClean="0">
                <a:solidFill>
                  <a:schemeClr val="tx1"/>
                </a:solidFill>
              </a:rPr>
              <a:t>Reducing Wind LCoE is important for the industry</a:t>
            </a:r>
          </a:p>
          <a:p>
            <a:pPr marL="457200" indent="-457200">
              <a:lnSpc>
                <a:spcPts val="3000"/>
              </a:lnSpc>
              <a:spcBef>
                <a:spcPts val="1800"/>
              </a:spcBef>
              <a:spcAft>
                <a:spcPts val="1800"/>
              </a:spcAft>
              <a:buAutoNum type="arabicPeriod"/>
            </a:pPr>
            <a:r>
              <a:rPr lang="en-US" sz="2400" b="0" dirty="0" smtClean="0">
                <a:solidFill>
                  <a:schemeClr val="tx1"/>
                </a:solidFill>
                <a:cs typeface="Arial" panose="020B0604020202020204" pitchFamily="34" charset="0"/>
              </a:rPr>
              <a:t>Improving </a:t>
            </a:r>
            <a:r>
              <a:rPr lang="en-US" sz="2400" b="0" dirty="0">
                <a:solidFill>
                  <a:schemeClr val="tx1"/>
                </a:solidFill>
                <a:cs typeface="Arial" panose="020B0604020202020204" pitchFamily="34" charset="0"/>
              </a:rPr>
              <a:t>turbine reliability can </a:t>
            </a:r>
            <a:r>
              <a:rPr lang="en-US" sz="2400" b="0" dirty="0" smtClean="0">
                <a:solidFill>
                  <a:schemeClr val="tx1"/>
                </a:solidFill>
                <a:cs typeface="Arial" panose="020B0604020202020204" pitchFamily="34" charset="0"/>
              </a:rPr>
              <a:t>help </a:t>
            </a:r>
            <a:r>
              <a:rPr lang="en-US" sz="2400" b="0" dirty="0">
                <a:solidFill>
                  <a:schemeClr val="tx1"/>
                </a:solidFill>
                <a:cs typeface="Arial" panose="020B0604020202020204" pitchFamily="34" charset="0"/>
              </a:rPr>
              <a:t>reduce </a:t>
            </a:r>
            <a:r>
              <a:rPr lang="en-US" sz="2400" b="0" dirty="0" smtClean="0">
                <a:solidFill>
                  <a:schemeClr val="tx1"/>
                </a:solidFill>
                <a:cs typeface="Arial" panose="020B0604020202020204" pitchFamily="34" charset="0"/>
              </a:rPr>
              <a:t>LCoE</a:t>
            </a:r>
          </a:p>
          <a:p>
            <a:pPr marL="457200" indent="-457200">
              <a:lnSpc>
                <a:spcPts val="3000"/>
              </a:lnSpc>
              <a:spcBef>
                <a:spcPts val="1800"/>
              </a:spcBef>
              <a:spcAft>
                <a:spcPts val="1800"/>
              </a:spcAft>
              <a:buFont typeface="Arial" panose="020B0604020202020204" pitchFamily="34" charset="0"/>
              <a:buAutoNum type="arabicPeriod"/>
            </a:pPr>
            <a:r>
              <a:rPr lang="en-US" sz="2400" b="0" dirty="0">
                <a:solidFill>
                  <a:schemeClr val="tx1"/>
                </a:solidFill>
              </a:rPr>
              <a:t>Pitch </a:t>
            </a:r>
            <a:r>
              <a:rPr lang="en-US" sz="2400" b="0" dirty="0" smtClean="0">
                <a:solidFill>
                  <a:schemeClr val="tx1"/>
                </a:solidFill>
              </a:rPr>
              <a:t>systems currently used by the industry </a:t>
            </a:r>
            <a:r>
              <a:rPr lang="en-US" sz="2400" b="0" dirty="0">
                <a:solidFill>
                  <a:schemeClr val="tx1"/>
                </a:solidFill>
              </a:rPr>
              <a:t>is a major failure component </a:t>
            </a:r>
            <a:endParaRPr lang="en-US" sz="2400" b="0" dirty="0" smtClean="0">
              <a:solidFill>
                <a:schemeClr val="tx1"/>
              </a:solidFill>
            </a:endParaRPr>
          </a:p>
          <a:p>
            <a:pPr marL="457200" indent="-457200">
              <a:lnSpc>
                <a:spcPts val="3000"/>
              </a:lnSpc>
              <a:spcBef>
                <a:spcPts val="1800"/>
              </a:spcBef>
              <a:spcAft>
                <a:spcPts val="1800"/>
              </a:spcAft>
              <a:buFontTx/>
              <a:buAutoNum type="arabicPeriod"/>
            </a:pPr>
            <a:r>
              <a:rPr lang="en-US" sz="2400" b="0" dirty="0"/>
              <a:t>Significant opportunity exists to improve electric pitch system reliability through design optimization</a:t>
            </a:r>
          </a:p>
          <a:p>
            <a:pPr marL="457200" indent="-457200">
              <a:lnSpc>
                <a:spcPts val="3000"/>
              </a:lnSpc>
              <a:spcBef>
                <a:spcPts val="1800"/>
              </a:spcBef>
              <a:spcAft>
                <a:spcPts val="1800"/>
              </a:spcAft>
              <a:buFontTx/>
              <a:buAutoNum type="arabicPeriod"/>
            </a:pPr>
            <a:r>
              <a:rPr lang="en-US" sz="2400" b="0" dirty="0"/>
              <a:t>DNV </a:t>
            </a:r>
            <a:r>
              <a:rPr lang="en-US" sz="2400" b="0" dirty="0"/>
              <a:t>GL LCoE model </a:t>
            </a:r>
            <a:r>
              <a:rPr lang="en-US" sz="2400" b="0" dirty="0"/>
              <a:t>shows that </a:t>
            </a:r>
            <a:r>
              <a:rPr lang="en-US" sz="2400" b="0" dirty="0"/>
              <a:t>Moog Pitch System </a:t>
            </a:r>
            <a:r>
              <a:rPr lang="en-US" sz="2400" b="0" dirty="0"/>
              <a:t>3 can </a:t>
            </a:r>
            <a:r>
              <a:rPr lang="en-US" sz="2400" b="0" dirty="0"/>
              <a:t>save up to </a:t>
            </a:r>
            <a:r>
              <a:rPr lang="en-US" sz="2400" b="0" dirty="0" smtClean="0"/>
              <a:t>$782K/year </a:t>
            </a:r>
            <a:r>
              <a:rPr lang="en-US" sz="2400" b="0" dirty="0"/>
              <a:t>for </a:t>
            </a:r>
            <a:r>
              <a:rPr lang="en-US" sz="2400" b="0" dirty="0"/>
              <a:t>a typical </a:t>
            </a:r>
            <a:r>
              <a:rPr lang="en-US" sz="2400" b="0" dirty="0" smtClean="0"/>
              <a:t>150MW wind farm</a:t>
            </a:r>
            <a:endParaRPr lang="en-US" sz="2400" b="0" dirty="0"/>
          </a:p>
          <a:p>
            <a:pPr marL="457200" indent="-457200">
              <a:lnSpc>
                <a:spcPts val="3000"/>
              </a:lnSpc>
              <a:spcBef>
                <a:spcPts val="1800"/>
              </a:spcBef>
              <a:spcAft>
                <a:spcPts val="1800"/>
              </a:spcAft>
              <a:buFontTx/>
              <a:buAutoNum type="arabicPeriod"/>
            </a:pPr>
            <a:endParaRPr lang="en-US" sz="2400" b="0" dirty="0"/>
          </a:p>
        </p:txBody>
      </p:sp>
    </p:spTree>
    <p:extLst>
      <p:ext uri="{BB962C8B-B14F-4D97-AF65-F5344CB8AC3E}">
        <p14:creationId xmlns:p14="http://schemas.microsoft.com/office/powerpoint/2010/main" val="3384422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ctr" anchorCtr="0"/>
          <a:lstStyle/>
          <a:p>
            <a:r>
              <a:rPr lang="en-US" sz="2400" dirty="0" smtClean="0"/>
              <a:t>Conclusions</a:t>
            </a:r>
            <a:endParaRPr lang="en-US" sz="2400" dirty="0"/>
          </a:p>
        </p:txBody>
      </p:sp>
      <p:sp>
        <p:nvSpPr>
          <p:cNvPr id="3" name="Content Placeholder 2"/>
          <p:cNvSpPr>
            <a:spLocks noGrp="1"/>
          </p:cNvSpPr>
          <p:nvPr>
            <p:ph idx="1"/>
          </p:nvPr>
        </p:nvSpPr>
        <p:spPr/>
        <p:txBody>
          <a:bodyPr/>
          <a:lstStyle/>
          <a:p>
            <a:pPr marL="347663" lvl="2" indent="-347663">
              <a:spcBef>
                <a:spcPts val="1200"/>
              </a:spcBef>
              <a:spcAft>
                <a:spcPts val="1200"/>
              </a:spcAft>
              <a:buClrTx/>
            </a:pPr>
            <a:r>
              <a:rPr lang="en-US" sz="2000" dirty="0">
                <a:cs typeface="Arial" panose="020B0604020202020204" pitchFamily="34" charset="0"/>
              </a:rPr>
              <a:t>Average pitch systems failure rate for </a:t>
            </a:r>
            <a:r>
              <a:rPr lang="en-US" sz="2000" dirty="0" smtClean="0">
                <a:cs typeface="Arial" panose="020B0604020202020204" pitchFamily="34" charset="0"/>
              </a:rPr>
              <a:t>onshore turbines </a:t>
            </a:r>
            <a:r>
              <a:rPr lang="en-US" sz="2000" dirty="0">
                <a:cs typeface="Arial" panose="020B0604020202020204" pitchFamily="34" charset="0"/>
              </a:rPr>
              <a:t>between 1.5MW and 3.0MW is 0.7 failures per turbine per year </a:t>
            </a:r>
            <a:endParaRPr lang="en-US" sz="2000" dirty="0" smtClean="0">
              <a:cs typeface="Arial" panose="020B0604020202020204" pitchFamily="34" charset="0"/>
            </a:endParaRPr>
          </a:p>
          <a:p>
            <a:pPr marL="347663" lvl="2" indent="-347663">
              <a:spcBef>
                <a:spcPts val="1200"/>
              </a:spcBef>
              <a:spcAft>
                <a:spcPts val="1200"/>
              </a:spcAft>
              <a:buClrTx/>
            </a:pPr>
            <a:r>
              <a:rPr lang="en-US" sz="2000" dirty="0" smtClean="0">
                <a:cs typeface="Arial" panose="020B0604020202020204" pitchFamily="34" charset="0"/>
              </a:rPr>
              <a:t>Turbines </a:t>
            </a:r>
            <a:r>
              <a:rPr lang="en-US" sz="2000" dirty="0">
                <a:cs typeface="Arial" panose="020B0604020202020204" pitchFamily="34" charset="0"/>
              </a:rPr>
              <a:t>&gt;2.5MW experience higher pitch system failure rates </a:t>
            </a:r>
            <a:r>
              <a:rPr lang="en-US" sz="2000" dirty="0" smtClean="0">
                <a:cs typeface="Arial" panose="020B0604020202020204" pitchFamily="34" charset="0"/>
              </a:rPr>
              <a:t>than </a:t>
            </a:r>
            <a:r>
              <a:rPr lang="en-US" sz="2000" dirty="0">
                <a:cs typeface="Arial" panose="020B0604020202020204" pitchFamily="34" charset="0"/>
              </a:rPr>
              <a:t>turbines &lt;2.5MW</a:t>
            </a:r>
          </a:p>
          <a:p>
            <a:pPr marL="347663" indent="-347663">
              <a:spcBef>
                <a:spcPts val="1200"/>
              </a:spcBef>
              <a:spcAft>
                <a:spcPts val="1200"/>
              </a:spcAft>
              <a:buFont typeface="Arial" panose="020B0604020202020204" pitchFamily="34" charset="0"/>
              <a:buChar char="•"/>
            </a:pPr>
            <a:r>
              <a:rPr lang="en-US" sz="2000" b="0" dirty="0" smtClean="0"/>
              <a:t>Tests validated by Moog shows that it </a:t>
            </a:r>
            <a:r>
              <a:rPr lang="en-US" sz="2000" b="0" dirty="0"/>
              <a:t>is possible to improve pitch system reliability </a:t>
            </a:r>
            <a:r>
              <a:rPr lang="en-US" sz="2000" b="0" dirty="0" smtClean="0"/>
              <a:t>(for a typical 3MW turbine) to </a:t>
            </a:r>
            <a:r>
              <a:rPr lang="en-US" sz="2000" b="0" dirty="0"/>
              <a:t>0.16 failures per turbine per year </a:t>
            </a:r>
            <a:r>
              <a:rPr lang="en-AU" sz="2000" b="0" dirty="0"/>
              <a:t>through </a:t>
            </a:r>
            <a:r>
              <a:rPr lang="en-US" sz="2000" b="0" dirty="0"/>
              <a:t>design optimization  </a:t>
            </a:r>
            <a:endParaRPr lang="en-US" sz="2000" b="0" dirty="0" smtClean="0"/>
          </a:p>
          <a:p>
            <a:pPr marL="347663" indent="-347663">
              <a:spcBef>
                <a:spcPts val="1200"/>
              </a:spcBef>
              <a:spcAft>
                <a:spcPts val="1200"/>
              </a:spcAft>
              <a:buFont typeface="Arial" panose="020B0604020202020204" pitchFamily="34" charset="0"/>
              <a:buChar char="•"/>
            </a:pPr>
            <a:r>
              <a:rPr lang="en-US" sz="2000" b="0" dirty="0"/>
              <a:t>DNV GL LCoE model shows that </a:t>
            </a:r>
            <a:r>
              <a:rPr lang="en-US" sz="2000" b="0" dirty="0" smtClean="0"/>
              <a:t>Moog pitch system 3 </a:t>
            </a:r>
            <a:r>
              <a:rPr lang="en-US" sz="2000" dirty="0" smtClean="0"/>
              <a:t>can </a:t>
            </a:r>
            <a:r>
              <a:rPr lang="en-US" sz="2000" dirty="0"/>
              <a:t>save up to </a:t>
            </a:r>
            <a:r>
              <a:rPr lang="en-US" sz="2000" dirty="0" smtClean="0"/>
              <a:t>$782K/year </a:t>
            </a:r>
            <a:r>
              <a:rPr lang="en-US" sz="2000" b="0" dirty="0"/>
              <a:t>for a typical </a:t>
            </a:r>
            <a:r>
              <a:rPr lang="en-US" sz="2000" b="0" dirty="0" smtClean="0"/>
              <a:t>150MW wind farm </a:t>
            </a:r>
            <a:endParaRPr lang="en-US" sz="2000" b="0" dirty="0"/>
          </a:p>
          <a:p>
            <a:pPr>
              <a:spcBef>
                <a:spcPts val="1200"/>
              </a:spcBef>
              <a:spcAft>
                <a:spcPts val="1200"/>
              </a:spcAft>
            </a:pPr>
            <a:endParaRPr lang="en-US" sz="2000" b="0" dirty="0"/>
          </a:p>
          <a:p>
            <a:pPr marL="0" lvl="2" indent="0">
              <a:spcBef>
                <a:spcPts val="1200"/>
              </a:spcBef>
              <a:spcAft>
                <a:spcPts val="1200"/>
              </a:spcAft>
              <a:buNone/>
            </a:pPr>
            <a:endParaRPr lang="en-US" sz="2000" dirty="0">
              <a:cs typeface="Arial" panose="020B0604020202020204" pitchFamily="34" charset="0"/>
            </a:endParaRPr>
          </a:p>
        </p:txBody>
      </p:sp>
    </p:spTree>
    <p:extLst>
      <p:ext uri="{BB962C8B-B14F-4D97-AF65-F5344CB8AC3E}">
        <p14:creationId xmlns:p14="http://schemas.microsoft.com/office/powerpoint/2010/main" val="2739782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DE" sz="1600" dirty="0" smtClean="0"/>
              <a:t>ppadman@moog.com</a:t>
            </a:r>
          </a:p>
          <a:p>
            <a:r>
              <a:rPr lang="de-DE" sz="1600" dirty="0" smtClean="0"/>
              <a:t>francesco.vanni@dnvgl.com</a:t>
            </a:r>
          </a:p>
        </p:txBody>
      </p:sp>
    </p:spTree>
    <p:extLst>
      <p:ext uri="{BB962C8B-B14F-4D97-AF65-F5344CB8AC3E}">
        <p14:creationId xmlns:p14="http://schemas.microsoft.com/office/powerpoint/2010/main" val="250132244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ctr" anchorCtr="0"/>
          <a:lstStyle/>
          <a:p>
            <a:r>
              <a:rPr lang="en-US" sz="2400" dirty="0" smtClean="0"/>
              <a:t>Global LCoE trends ($/MWh)</a:t>
            </a:r>
            <a:endParaRPr lang="en-US" sz="2400" dirty="0"/>
          </a:p>
        </p:txBody>
      </p:sp>
      <p:sp>
        <p:nvSpPr>
          <p:cNvPr id="3" name="Rectangle 2"/>
          <p:cNvSpPr/>
          <p:nvPr/>
        </p:nvSpPr>
        <p:spPr>
          <a:xfrm>
            <a:off x="457201" y="5163634"/>
            <a:ext cx="8229600" cy="646331"/>
          </a:xfrm>
          <a:prstGeom prst="rect">
            <a:avLst/>
          </a:prstGeom>
        </p:spPr>
        <p:txBody>
          <a:bodyPr wrap="square">
            <a:spAutoFit/>
          </a:bodyPr>
          <a:lstStyle/>
          <a:p>
            <a:r>
              <a:rPr lang="en-US" dirty="0" smtClean="0">
                <a:ea typeface="MS Mincho" panose="02020609040205080304" pitchFamily="49" charset="-128"/>
                <a:cs typeface="Times New Roman" panose="02020603050405020304" pitchFamily="18" charset="0"/>
              </a:rPr>
              <a:t>LCoE of other </a:t>
            </a:r>
            <a:r>
              <a:rPr lang="en-US" dirty="0">
                <a:ea typeface="MS Mincho" panose="02020609040205080304" pitchFamily="49" charset="-128"/>
                <a:cs typeface="Times New Roman" panose="02020603050405020304" pitchFamily="18" charset="0"/>
              </a:rPr>
              <a:t>renewables like solar photovoltaic </a:t>
            </a:r>
            <a:r>
              <a:rPr lang="en-US" dirty="0" smtClean="0">
                <a:ea typeface="MS Mincho" panose="02020609040205080304" pitchFamily="49" charset="-128"/>
                <a:cs typeface="Times New Roman" panose="02020603050405020304" pitchFamily="18" charset="0"/>
              </a:rPr>
              <a:t>have come down significantly in the recent years driving the need for </a:t>
            </a:r>
            <a:r>
              <a:rPr lang="en-US" dirty="0">
                <a:ea typeface="MS Mincho" panose="02020609040205080304" pitchFamily="49" charset="-128"/>
                <a:cs typeface="Times New Roman" panose="02020603050405020304" pitchFamily="18" charset="0"/>
              </a:rPr>
              <a:t>more competitive </a:t>
            </a:r>
            <a:r>
              <a:rPr lang="en-US" dirty="0" smtClean="0">
                <a:ea typeface="MS Mincho" panose="02020609040205080304" pitchFamily="49" charset="-128"/>
                <a:cs typeface="Times New Roman" panose="02020603050405020304" pitchFamily="18" charset="0"/>
              </a:rPr>
              <a:t>LCoE for wind</a:t>
            </a:r>
            <a:endParaRPr lang="en-US" sz="2800" dirty="0"/>
          </a:p>
        </p:txBody>
      </p:sp>
      <p:sp>
        <p:nvSpPr>
          <p:cNvPr id="6" name="TextBox 5"/>
          <p:cNvSpPr txBox="1"/>
          <p:nvPr/>
        </p:nvSpPr>
        <p:spPr>
          <a:xfrm>
            <a:off x="7972737" y="4838228"/>
            <a:ext cx="814647" cy="286917"/>
          </a:xfrm>
          <a:prstGeom prst="rect">
            <a:avLst/>
          </a:prstGeom>
          <a:noFill/>
        </p:spPr>
        <p:txBody>
          <a:bodyPr wrap="none" rtlCol="0">
            <a:spAutoFit/>
          </a:bodyPr>
          <a:lstStyle/>
          <a:p>
            <a:r>
              <a:rPr lang="en-US" sz="800" dirty="0" smtClean="0"/>
              <a:t>Source BNEF</a:t>
            </a:r>
          </a:p>
        </p:txBody>
      </p:sp>
      <p:pic>
        <p:nvPicPr>
          <p:cNvPr id="7" name="Picture 6"/>
          <p:cNvPicPr>
            <a:picLocks noChangeAspect="1"/>
          </p:cNvPicPr>
          <p:nvPr/>
        </p:nvPicPr>
        <p:blipFill>
          <a:blip r:embed="rId2"/>
          <a:stretch>
            <a:fillRect/>
          </a:stretch>
        </p:blipFill>
        <p:spPr>
          <a:xfrm>
            <a:off x="692814" y="1705390"/>
            <a:ext cx="8050979" cy="2970728"/>
          </a:xfrm>
          <a:prstGeom prst="rect">
            <a:avLst/>
          </a:prstGeom>
        </p:spPr>
      </p:pic>
      <p:sp>
        <p:nvSpPr>
          <p:cNvPr id="15" name="Rectangle 14"/>
          <p:cNvSpPr/>
          <p:nvPr/>
        </p:nvSpPr>
        <p:spPr>
          <a:xfrm>
            <a:off x="457200" y="1310397"/>
            <a:ext cx="8229600" cy="3560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89838" y="1370584"/>
            <a:ext cx="3618298" cy="338554"/>
          </a:xfrm>
          <a:prstGeom prst="rect">
            <a:avLst/>
          </a:prstGeom>
          <a:noFill/>
        </p:spPr>
        <p:txBody>
          <a:bodyPr wrap="none" rtlCol="0">
            <a:spAutoFit/>
          </a:bodyPr>
          <a:lstStyle/>
          <a:p>
            <a:r>
              <a:rPr lang="en-US" sz="1600" u="sng" dirty="0" smtClean="0"/>
              <a:t>Onshore wind auction prices ($/MWh)</a:t>
            </a:r>
          </a:p>
        </p:txBody>
      </p:sp>
      <p:sp>
        <p:nvSpPr>
          <p:cNvPr id="19" name="TextBox 18"/>
          <p:cNvSpPr txBox="1"/>
          <p:nvPr/>
        </p:nvSpPr>
        <p:spPr>
          <a:xfrm>
            <a:off x="4668790" y="1370584"/>
            <a:ext cx="3730508" cy="338554"/>
          </a:xfrm>
          <a:prstGeom prst="rect">
            <a:avLst/>
          </a:prstGeom>
          <a:noFill/>
        </p:spPr>
        <p:txBody>
          <a:bodyPr wrap="none" rtlCol="0">
            <a:spAutoFit/>
          </a:bodyPr>
          <a:lstStyle/>
          <a:p>
            <a:r>
              <a:rPr lang="en-US" sz="1600" u="sng" dirty="0" smtClean="0"/>
              <a:t>Utility-scale PV auction prices ($/MWh)</a:t>
            </a:r>
          </a:p>
        </p:txBody>
      </p:sp>
    </p:spTree>
    <p:extLst>
      <p:ext uri="{BB962C8B-B14F-4D97-AF65-F5344CB8AC3E}">
        <p14:creationId xmlns:p14="http://schemas.microsoft.com/office/powerpoint/2010/main" val="2711672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0"/>
            <a:ext cx="8412480" cy="914400"/>
          </a:xfrm>
        </p:spPr>
        <p:txBody>
          <a:bodyPr vert="horz" lIns="0" tIns="0" rIns="0" bIns="0" rtlCol="0" anchor="ctr" anchorCtr="0">
            <a:noAutofit/>
          </a:bodyPr>
          <a:lstStyle/>
          <a:p>
            <a:pPr lvl="2"/>
            <a:r>
              <a:rPr lang="en-US" sz="2400" b="1" dirty="0">
                <a:latin typeface="+mj-lt"/>
              </a:rPr>
              <a:t>Improving turbine reliability can significantly reduce O&amp;M cost and in turn reduce LCoE</a:t>
            </a:r>
          </a:p>
        </p:txBody>
      </p:sp>
      <p:sp>
        <p:nvSpPr>
          <p:cNvPr id="22" name="Content Placeholder 2"/>
          <p:cNvSpPr>
            <a:spLocks noGrp="1"/>
          </p:cNvSpPr>
          <p:nvPr>
            <p:ph idx="1"/>
          </p:nvPr>
        </p:nvSpPr>
        <p:spPr>
          <a:xfrm>
            <a:off x="457200" y="1295400"/>
            <a:ext cx="7863840" cy="4846320"/>
          </a:xfrm>
        </p:spPr>
        <p:txBody>
          <a:bodyPr lIns="0" tIns="0" rIns="0" bIns="0"/>
          <a:lstStyle/>
          <a:p>
            <a:pPr marL="342900" lvl="2" indent="-342900">
              <a:lnSpc>
                <a:spcPct val="120000"/>
              </a:lnSpc>
              <a:spcBef>
                <a:spcPts val="1200"/>
              </a:spcBef>
              <a:spcAft>
                <a:spcPts val="1200"/>
              </a:spcAft>
              <a:buClrTx/>
            </a:pPr>
            <a:r>
              <a:rPr lang="en-US" sz="2000" dirty="0" smtClean="0">
                <a:solidFill>
                  <a:srgbClr val="000000"/>
                </a:solidFill>
                <a:latin typeface="Arial" panose="020B0604020202020204" pitchFamily="34" charset="0"/>
                <a:cs typeface="Arial" panose="020B0604020202020204" pitchFamily="34" charset="0"/>
              </a:rPr>
              <a:t>One </a:t>
            </a:r>
            <a:r>
              <a:rPr lang="en-US" sz="2000" dirty="0">
                <a:solidFill>
                  <a:srgbClr val="000000"/>
                </a:solidFill>
                <a:latin typeface="Arial" panose="020B0604020202020204" pitchFamily="34" charset="0"/>
                <a:cs typeface="Arial" panose="020B0604020202020204" pitchFamily="34" charset="0"/>
              </a:rPr>
              <a:t>of the challenges faced by the industry lies in understanding where the efforts to improve reliability will result in the largest </a:t>
            </a:r>
            <a:r>
              <a:rPr lang="en-US" sz="2000" dirty="0" smtClean="0">
                <a:solidFill>
                  <a:srgbClr val="000000"/>
                </a:solidFill>
                <a:latin typeface="Arial" panose="020B0604020202020204" pitchFamily="34" charset="0"/>
                <a:cs typeface="Arial" panose="020B0604020202020204" pitchFamily="34" charset="0"/>
              </a:rPr>
              <a:t>LCoE benefits</a:t>
            </a:r>
            <a:endParaRPr lang="en-US" sz="2000" dirty="0">
              <a:solidFill>
                <a:srgbClr val="000000"/>
              </a:solidFill>
              <a:latin typeface="Arial" panose="020B0604020202020204" pitchFamily="34" charset="0"/>
              <a:cs typeface="Arial" panose="020B0604020202020204" pitchFamily="34" charset="0"/>
            </a:endParaRPr>
          </a:p>
          <a:p>
            <a:pPr marL="342900" lvl="2" indent="-342900">
              <a:lnSpc>
                <a:spcPct val="120000"/>
              </a:lnSpc>
              <a:spcBef>
                <a:spcPts val="1200"/>
              </a:spcBef>
              <a:spcAft>
                <a:spcPts val="1200"/>
              </a:spcAft>
              <a:buClrTx/>
            </a:pPr>
            <a:r>
              <a:rPr lang="en-US" sz="2000" dirty="0">
                <a:solidFill>
                  <a:srgbClr val="000000"/>
                </a:solidFill>
                <a:latin typeface="Arial" panose="020B0604020202020204" pitchFamily="34" charset="0"/>
                <a:cs typeface="Arial" panose="020B0604020202020204" pitchFamily="34" charset="0"/>
              </a:rPr>
              <a:t>Most research done in the past focuses on system level analysis (mechanical, electrical,…) providing very little depth in terms of failure analysis at component </a:t>
            </a:r>
            <a:r>
              <a:rPr lang="en-US" sz="2000" dirty="0" smtClean="0">
                <a:solidFill>
                  <a:srgbClr val="000000"/>
                </a:solidFill>
                <a:latin typeface="Arial" panose="020B0604020202020204" pitchFamily="34" charset="0"/>
                <a:cs typeface="Arial" panose="020B0604020202020204" pitchFamily="34" charset="0"/>
              </a:rPr>
              <a:t>level</a:t>
            </a:r>
            <a:endParaRPr lang="en-US" sz="2000" dirty="0">
              <a:solidFill>
                <a:srgbClr val="000000"/>
              </a:solidFill>
              <a:latin typeface="Arial" panose="020B0604020202020204" pitchFamily="34" charset="0"/>
              <a:cs typeface="Arial" panose="020B0604020202020204" pitchFamily="34" charset="0"/>
            </a:endParaRPr>
          </a:p>
          <a:p>
            <a:pPr marL="342900" lvl="2" indent="-342900">
              <a:lnSpc>
                <a:spcPct val="120000"/>
              </a:lnSpc>
              <a:spcBef>
                <a:spcPts val="1200"/>
              </a:spcBef>
              <a:spcAft>
                <a:spcPts val="1200"/>
              </a:spcAft>
              <a:buClrTx/>
            </a:pPr>
            <a:r>
              <a:rPr lang="en-US" sz="2000" dirty="0">
                <a:solidFill>
                  <a:srgbClr val="000000"/>
                </a:solidFill>
                <a:latin typeface="Arial" panose="020B0604020202020204" pitchFamily="34" charset="0"/>
                <a:cs typeface="Arial" panose="020B0604020202020204" pitchFamily="34" charset="0"/>
              </a:rPr>
              <a:t>To date, the Reliawind project</a:t>
            </a:r>
            <a:r>
              <a:rPr lang="en-GB" sz="2000" baseline="30000" dirty="0">
                <a:solidFill>
                  <a:srgbClr val="000000"/>
                </a:solidFill>
                <a:latin typeface="Arial" panose="020B0604020202020204" pitchFamily="34" charset="0"/>
                <a:cs typeface="Arial" panose="020B0604020202020204" pitchFamily="34" charset="0"/>
              </a:rPr>
              <a:t> </a:t>
            </a:r>
            <a:r>
              <a:rPr lang="en-GB" sz="2000" baseline="30000" dirty="0" smtClean="0">
                <a:solidFill>
                  <a:srgbClr val="000000"/>
                </a:solidFill>
                <a:latin typeface="Arial" panose="020B0604020202020204" pitchFamily="34" charset="0"/>
                <a:cs typeface="Arial" panose="020B0604020202020204" pitchFamily="34" charset="0"/>
              </a:rPr>
              <a:t>1</a:t>
            </a:r>
            <a:r>
              <a:rPr lang="en-US" sz="2000" dirty="0" smtClean="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(2011) is the most exhaustive study that provides an in-depth failure analysis at component </a:t>
            </a:r>
            <a:r>
              <a:rPr lang="en-US" sz="2000" dirty="0" smtClean="0">
                <a:solidFill>
                  <a:srgbClr val="000000"/>
                </a:solidFill>
                <a:latin typeface="Arial" panose="020B0604020202020204" pitchFamily="34" charset="0"/>
                <a:cs typeface="Arial" panose="020B0604020202020204" pitchFamily="34" charset="0"/>
              </a:rPr>
              <a:t>level</a:t>
            </a:r>
            <a:endParaRPr lang="en-US" sz="2000"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1465072" y="6077932"/>
            <a:ext cx="6307328" cy="584775"/>
          </a:xfrm>
          <a:prstGeom prst="rect">
            <a:avLst/>
          </a:prstGeom>
          <a:noFill/>
        </p:spPr>
        <p:txBody>
          <a:bodyPr wrap="square" rtlCol="0">
            <a:spAutoFit/>
          </a:bodyPr>
          <a:lstStyle/>
          <a:p>
            <a:pPr marL="0" lvl="2"/>
            <a:endParaRPr lang="en-US" sz="800" dirty="0" smtClean="0">
              <a:solidFill>
                <a:srgbClr val="000000"/>
              </a:solidFill>
            </a:endParaRPr>
          </a:p>
          <a:p>
            <a:pPr marL="0" lvl="2"/>
            <a:r>
              <a:rPr lang="en-GB" sz="800" baseline="30000" dirty="0" smtClean="0">
                <a:solidFill>
                  <a:srgbClr val="000000"/>
                </a:solidFill>
                <a:latin typeface="Arial" panose="020B0604020202020204" pitchFamily="34" charset="0"/>
                <a:cs typeface="Arial" panose="020B0604020202020204" pitchFamily="34" charset="0"/>
              </a:rPr>
              <a:t>1 </a:t>
            </a:r>
            <a:r>
              <a:rPr lang="en-GB" sz="800" dirty="0">
                <a:solidFill>
                  <a:srgbClr val="000000"/>
                </a:solidFill>
                <a:latin typeface="Arial" panose="020B0604020202020204" pitchFamily="34" charset="0"/>
                <a:cs typeface="Arial" panose="020B0604020202020204" pitchFamily="34" charset="0"/>
              </a:rPr>
              <a:t>“Measuring Wind Turbine Reliability – Results of the Reliawind Project” by Michael Wilkinson, Keir Harman, Ben Hendriks, Fabio Spinato, and Thomas van Delft, GL Harrad Hassan, UK.</a:t>
            </a:r>
            <a:endParaRPr lang="en-US" altLang="de-DE" sz="800" dirty="0">
              <a:solidFill>
                <a:srgbClr val="000000"/>
              </a:solidFill>
              <a:latin typeface="Arial" panose="020B0604020202020204" pitchFamily="34" charset="0"/>
              <a:cs typeface="Arial" panose="020B0604020202020204" pitchFamily="34" charset="0"/>
            </a:endParaRPr>
          </a:p>
          <a:p>
            <a:pPr marL="0" lvl="2"/>
            <a:endParaRPr lang="en-US" sz="800" dirty="0" smtClean="0">
              <a:solidFill>
                <a:srgbClr val="000000"/>
              </a:solidFill>
            </a:endParaRPr>
          </a:p>
        </p:txBody>
      </p:sp>
    </p:spTree>
    <p:extLst>
      <p:ext uri="{BB962C8B-B14F-4D97-AF65-F5344CB8AC3E}">
        <p14:creationId xmlns:p14="http://schemas.microsoft.com/office/powerpoint/2010/main" val="619791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860846891"/>
              </p:ext>
            </p:extLst>
          </p:nvPr>
        </p:nvGraphicFramePr>
        <p:xfrm>
          <a:off x="-1150157" y="1322832"/>
          <a:ext cx="10491261" cy="4936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593064752"/>
              </p:ext>
            </p:extLst>
          </p:nvPr>
        </p:nvGraphicFramePr>
        <p:xfrm>
          <a:off x="-832502" y="490609"/>
          <a:ext cx="7730796" cy="532497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0"/>
            <a:ext cx="8321040" cy="914400"/>
          </a:xfrm>
        </p:spPr>
        <p:txBody>
          <a:bodyPr vert="horz" lIns="0" tIns="0" rIns="0" bIns="0" rtlCol="0" anchor="ctr" anchorCtr="0">
            <a:noAutofit/>
          </a:bodyPr>
          <a:lstStyle/>
          <a:p>
            <a:r>
              <a:rPr lang="en-US" sz="2400" dirty="0"/>
              <a:t>The Reliawind research identifies </a:t>
            </a:r>
            <a:r>
              <a:rPr lang="en-US" sz="2400" dirty="0" smtClean="0"/>
              <a:t>pitch system </a:t>
            </a:r>
            <a:r>
              <a:rPr lang="en-US" sz="2400" dirty="0"/>
              <a:t>as the #1 component contributing to turbine failure &amp; downtime</a:t>
            </a:r>
          </a:p>
        </p:txBody>
      </p:sp>
      <p:sp>
        <p:nvSpPr>
          <p:cNvPr id="15" name="Rectangle 14"/>
          <p:cNvSpPr/>
          <p:nvPr/>
        </p:nvSpPr>
        <p:spPr>
          <a:xfrm>
            <a:off x="192024" y="5777458"/>
            <a:ext cx="8622791" cy="215444"/>
          </a:xfrm>
          <a:prstGeom prst="rect">
            <a:avLst/>
          </a:prstGeom>
        </p:spPr>
        <p:txBody>
          <a:bodyPr wrap="square">
            <a:spAutoFit/>
          </a:bodyPr>
          <a:lstStyle/>
          <a:p>
            <a:pPr marL="0" lvl="2"/>
            <a:r>
              <a:rPr lang="en-US" sz="800" dirty="0" smtClean="0"/>
              <a:t>Source: </a:t>
            </a:r>
            <a:r>
              <a:rPr lang="en-US" sz="800" dirty="0"/>
              <a:t>Reliability and maintenance of wind turbines </a:t>
            </a:r>
            <a:r>
              <a:rPr lang="en-US" sz="800" dirty="0" smtClean="0"/>
              <a:t>challenges </a:t>
            </a:r>
            <a:r>
              <a:rPr lang="en-US" sz="800" dirty="0"/>
              <a:t>and </a:t>
            </a:r>
            <a:r>
              <a:rPr lang="en-US" sz="800" dirty="0" smtClean="0"/>
              <a:t>perspectives, </a:t>
            </a:r>
            <a:r>
              <a:rPr lang="en-US" sz="800" dirty="0"/>
              <a:t>Dr.-Ing. Katharina </a:t>
            </a:r>
            <a:r>
              <a:rPr lang="en-US" sz="800" dirty="0" smtClean="0"/>
              <a:t>Fischer, </a:t>
            </a:r>
            <a:r>
              <a:rPr lang="en-US" sz="800" dirty="0"/>
              <a:t>Fraunhofer Institute for Wind Energy and Energy System </a:t>
            </a:r>
            <a:r>
              <a:rPr lang="en-US" sz="800" dirty="0" smtClean="0"/>
              <a:t>Technology</a:t>
            </a:r>
            <a:endParaRPr lang="en-US" altLang="de-DE" sz="800" b="1" i="1" dirty="0">
              <a:cs typeface="Arial" panose="020B0604020202020204" pitchFamily="34" charset="0"/>
            </a:endParaRPr>
          </a:p>
        </p:txBody>
      </p:sp>
      <p:sp>
        <p:nvSpPr>
          <p:cNvPr id="9" name="TextBox 8"/>
          <p:cNvSpPr txBox="1"/>
          <p:nvPr/>
        </p:nvSpPr>
        <p:spPr>
          <a:xfrm>
            <a:off x="1493520" y="1021080"/>
            <a:ext cx="1359668" cy="338554"/>
          </a:xfrm>
          <a:prstGeom prst="rect">
            <a:avLst/>
          </a:prstGeom>
          <a:noFill/>
        </p:spPr>
        <p:txBody>
          <a:bodyPr wrap="none" rtlCol="0">
            <a:spAutoFit/>
          </a:bodyPr>
          <a:lstStyle/>
          <a:p>
            <a:r>
              <a:rPr lang="en-US" sz="1600" b="1" u="sng" dirty="0" smtClean="0"/>
              <a:t>Failure Rate</a:t>
            </a:r>
          </a:p>
        </p:txBody>
      </p:sp>
      <p:sp>
        <p:nvSpPr>
          <p:cNvPr id="12" name="TextBox 11"/>
          <p:cNvSpPr txBox="1"/>
          <p:nvPr/>
        </p:nvSpPr>
        <p:spPr>
          <a:xfrm>
            <a:off x="6308344" y="1021080"/>
            <a:ext cx="1165704" cy="338554"/>
          </a:xfrm>
          <a:prstGeom prst="rect">
            <a:avLst/>
          </a:prstGeom>
          <a:noFill/>
        </p:spPr>
        <p:txBody>
          <a:bodyPr wrap="none" rtlCol="0">
            <a:spAutoFit/>
          </a:bodyPr>
          <a:lstStyle/>
          <a:p>
            <a:r>
              <a:rPr lang="en-US" sz="1600" b="1" u="sng" dirty="0" smtClean="0"/>
              <a:t>Downtime</a:t>
            </a:r>
          </a:p>
        </p:txBody>
      </p:sp>
      <p:sp>
        <p:nvSpPr>
          <p:cNvPr id="3" name="Rectangle 2"/>
          <p:cNvSpPr/>
          <p:nvPr/>
        </p:nvSpPr>
        <p:spPr>
          <a:xfrm>
            <a:off x="282448" y="1033272"/>
            <a:ext cx="8503920" cy="472744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7246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0" rIns="0" anchor="ctr" anchorCtr="0"/>
          <a:lstStyle/>
          <a:p>
            <a:r>
              <a:rPr lang="en-US" sz="2400" dirty="0"/>
              <a:t>Pitch </a:t>
            </a:r>
            <a:r>
              <a:rPr lang="en-US" sz="2400" dirty="0" smtClean="0"/>
              <a:t>system </a:t>
            </a:r>
            <a:r>
              <a:rPr lang="en-US" sz="2400" dirty="0"/>
              <a:t>f</a:t>
            </a:r>
            <a:r>
              <a:rPr lang="en-US" sz="2400" dirty="0" smtClean="0"/>
              <a:t>acts</a:t>
            </a:r>
            <a:endParaRPr lang="en-US" sz="2400" dirty="0"/>
          </a:p>
        </p:txBody>
      </p:sp>
      <p:sp>
        <p:nvSpPr>
          <p:cNvPr id="4" name="Content Placeholder 3"/>
          <p:cNvSpPr>
            <a:spLocks noGrp="1"/>
          </p:cNvSpPr>
          <p:nvPr>
            <p:ph idx="1"/>
          </p:nvPr>
        </p:nvSpPr>
        <p:spPr>
          <a:xfrm>
            <a:off x="457200" y="902208"/>
            <a:ext cx="7498080" cy="4846320"/>
          </a:xfrm>
        </p:spPr>
        <p:txBody>
          <a:bodyPr/>
          <a:lstStyle/>
          <a:p>
            <a:pPr marL="342900" indent="-342900">
              <a:lnSpc>
                <a:spcPct val="100000"/>
              </a:lnSpc>
              <a:spcBef>
                <a:spcPts val="0"/>
              </a:spcBef>
              <a:spcAft>
                <a:spcPts val="0"/>
              </a:spcAft>
              <a:buFont typeface="Arial" panose="020B0604020202020204" pitchFamily="34" charset="0"/>
              <a:buChar char="•"/>
            </a:pPr>
            <a:r>
              <a:rPr lang="en-US" sz="3200" b="0" dirty="0"/>
              <a:t>&lt; </a:t>
            </a:r>
            <a:r>
              <a:rPr lang="en-US" sz="3200" b="0" dirty="0" smtClean="0"/>
              <a:t>3% </a:t>
            </a:r>
            <a:r>
              <a:rPr lang="en-US" sz="3200" b="0" dirty="0"/>
              <a:t>of wind </a:t>
            </a:r>
            <a:r>
              <a:rPr lang="en-US" sz="3200" b="0" dirty="0" smtClean="0"/>
              <a:t>farm </a:t>
            </a:r>
            <a:r>
              <a:rPr lang="en-US" sz="3200" b="0" dirty="0"/>
              <a:t>CAPEX </a:t>
            </a:r>
            <a:r>
              <a:rPr lang="en-US" sz="3200" b="0" dirty="0" smtClean="0"/>
              <a:t>investment</a:t>
            </a:r>
            <a:br>
              <a:rPr lang="en-US" sz="3200" b="0" dirty="0" smtClean="0"/>
            </a:br>
            <a:r>
              <a:rPr lang="en-US" sz="1800" b="0" dirty="0" smtClean="0"/>
              <a:t>(</a:t>
            </a:r>
            <a:r>
              <a:rPr lang="en-US" sz="1800" b="0" dirty="0"/>
              <a:t>source: Moog, </a:t>
            </a:r>
            <a:r>
              <a:rPr lang="en-US" sz="1800" b="0" dirty="0" smtClean="0"/>
              <a:t>Bloomberg)</a:t>
            </a:r>
          </a:p>
          <a:p>
            <a:pPr marL="342900" indent="-342900">
              <a:lnSpc>
                <a:spcPct val="100000"/>
              </a:lnSpc>
              <a:spcBef>
                <a:spcPts val="0"/>
              </a:spcBef>
              <a:spcAft>
                <a:spcPts val="0"/>
              </a:spcAft>
              <a:buFont typeface="Arial" panose="020B0604020202020204" pitchFamily="34" charset="0"/>
              <a:buChar char="•"/>
            </a:pPr>
            <a:endParaRPr lang="en-US" sz="1800" b="0" dirty="0" smtClean="0"/>
          </a:p>
          <a:p>
            <a:pPr marL="342900" indent="-342900">
              <a:lnSpc>
                <a:spcPct val="100000"/>
              </a:lnSpc>
              <a:spcBef>
                <a:spcPts val="0"/>
              </a:spcBef>
              <a:spcAft>
                <a:spcPts val="0"/>
              </a:spcAft>
              <a:buFont typeface="Arial" panose="020B0604020202020204" pitchFamily="34" charset="0"/>
              <a:buChar char="•"/>
            </a:pPr>
            <a:r>
              <a:rPr lang="en-US" sz="3200" b="0" dirty="0" smtClean="0"/>
              <a:t>20 </a:t>
            </a:r>
            <a:r>
              <a:rPr lang="en-US" sz="3200" b="0" dirty="0"/>
              <a:t>to 30% of </a:t>
            </a:r>
            <a:r>
              <a:rPr lang="en-US" altLang="zh-CN" sz="3200" b="0" dirty="0" smtClean="0"/>
              <a:t>wind turbine </a:t>
            </a:r>
            <a:r>
              <a:rPr lang="en-US" sz="3200" b="0" dirty="0" smtClean="0"/>
              <a:t>O&amp;M expenses</a:t>
            </a:r>
            <a:br>
              <a:rPr lang="en-US" sz="3200" b="0" dirty="0" smtClean="0"/>
            </a:br>
            <a:r>
              <a:rPr lang="en-US" sz="1800" b="0" dirty="0" smtClean="0"/>
              <a:t>(</a:t>
            </a:r>
            <a:r>
              <a:rPr lang="en-US" sz="1800" b="0" dirty="0"/>
              <a:t>source: </a:t>
            </a:r>
            <a:r>
              <a:rPr lang="en-US" sz="1800" b="0" dirty="0" smtClean="0"/>
              <a:t>Top 10 Wind Turbine OEM interviews by Moog)</a:t>
            </a:r>
          </a:p>
          <a:p>
            <a:pPr marL="342900" indent="-342900">
              <a:lnSpc>
                <a:spcPct val="100000"/>
              </a:lnSpc>
              <a:spcBef>
                <a:spcPts val="0"/>
              </a:spcBef>
              <a:spcAft>
                <a:spcPts val="0"/>
              </a:spcAft>
              <a:buFont typeface="Arial" panose="020B0604020202020204" pitchFamily="34" charset="0"/>
              <a:buChar char="•"/>
            </a:pPr>
            <a:endParaRPr lang="en-US" sz="3200" b="0" dirty="0" smtClean="0"/>
          </a:p>
          <a:p>
            <a:pPr marL="342900" indent="-342900">
              <a:lnSpc>
                <a:spcPct val="100000"/>
              </a:lnSpc>
              <a:spcBef>
                <a:spcPts val="0"/>
              </a:spcBef>
              <a:spcAft>
                <a:spcPts val="0"/>
              </a:spcAft>
              <a:buFont typeface="Arial" panose="020B0604020202020204" pitchFamily="34" charset="0"/>
              <a:buChar char="•"/>
            </a:pPr>
            <a:r>
              <a:rPr lang="en-US" sz="3200" b="0" dirty="0" smtClean="0"/>
              <a:t>21</a:t>
            </a:r>
            <a:r>
              <a:rPr lang="en-US" sz="3200" b="0" dirty="0"/>
              <a:t>% of wind turbine failure rate </a:t>
            </a:r>
            <a:r>
              <a:rPr lang="en-US" sz="3200" b="0" dirty="0" smtClean="0"/>
              <a:t/>
            </a:r>
            <a:br>
              <a:rPr lang="en-US" sz="3200" b="0" dirty="0" smtClean="0"/>
            </a:br>
            <a:r>
              <a:rPr lang="en-US" sz="1800" b="0" dirty="0" smtClean="0"/>
              <a:t>(</a:t>
            </a:r>
            <a:r>
              <a:rPr lang="en-US" sz="1800" b="0" dirty="0"/>
              <a:t>source: </a:t>
            </a:r>
            <a:r>
              <a:rPr lang="en-US" sz="1800" b="0" dirty="0" smtClean="0"/>
              <a:t>Reliawind)</a:t>
            </a:r>
          </a:p>
          <a:p>
            <a:pPr marL="342900" indent="-342900">
              <a:lnSpc>
                <a:spcPct val="100000"/>
              </a:lnSpc>
              <a:spcBef>
                <a:spcPts val="0"/>
              </a:spcBef>
              <a:spcAft>
                <a:spcPts val="0"/>
              </a:spcAft>
              <a:buFont typeface="Arial" panose="020B0604020202020204" pitchFamily="34" charset="0"/>
              <a:buChar char="•"/>
            </a:pPr>
            <a:endParaRPr lang="en-US" sz="3200" b="0" dirty="0" smtClean="0"/>
          </a:p>
          <a:p>
            <a:pPr marL="342900" indent="-342900">
              <a:lnSpc>
                <a:spcPct val="100000"/>
              </a:lnSpc>
              <a:spcBef>
                <a:spcPts val="0"/>
              </a:spcBef>
              <a:spcAft>
                <a:spcPts val="0"/>
              </a:spcAft>
              <a:buFont typeface="Arial" panose="020B0604020202020204" pitchFamily="34" charset="0"/>
              <a:buChar char="•"/>
            </a:pPr>
            <a:r>
              <a:rPr lang="en-US" sz="3200" b="0" dirty="0" smtClean="0"/>
              <a:t>23</a:t>
            </a:r>
            <a:r>
              <a:rPr lang="en-US" sz="3200" b="0" dirty="0"/>
              <a:t>% of wind turbine downtime </a:t>
            </a:r>
            <a:r>
              <a:rPr lang="en-US" sz="3200" b="0" dirty="0" smtClean="0"/>
              <a:t/>
            </a:r>
            <a:br>
              <a:rPr lang="en-US" sz="3200" b="0" dirty="0" smtClean="0"/>
            </a:br>
            <a:r>
              <a:rPr lang="en-US" sz="1800" b="0" dirty="0" smtClean="0"/>
              <a:t>(</a:t>
            </a:r>
            <a:r>
              <a:rPr lang="en-US" sz="1800" b="0" dirty="0"/>
              <a:t>source: </a:t>
            </a:r>
            <a:r>
              <a:rPr lang="en-US" sz="1800" b="0" dirty="0" smtClean="0"/>
              <a:t>Reliawind)</a:t>
            </a:r>
          </a:p>
        </p:txBody>
      </p:sp>
    </p:spTree>
    <p:extLst>
      <p:ext uri="{BB962C8B-B14F-4D97-AF65-F5344CB8AC3E}">
        <p14:creationId xmlns:p14="http://schemas.microsoft.com/office/powerpoint/2010/main" val="185674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9149080" cy="6858000"/>
          </a:xfrm>
        </p:spPr>
      </p:sp>
      <p:sp>
        <p:nvSpPr>
          <p:cNvPr id="3" name="Content Placeholder 2"/>
          <p:cNvSpPr>
            <a:spLocks noGrp="1"/>
          </p:cNvSpPr>
          <p:nvPr>
            <p:ph idx="4294967295"/>
          </p:nvPr>
        </p:nvSpPr>
        <p:spPr>
          <a:xfrm>
            <a:off x="692912" y="891815"/>
            <a:ext cx="7911592" cy="4892299"/>
          </a:xfrm>
        </p:spPr>
        <p:txBody>
          <a:bodyPr/>
          <a:lstStyle/>
          <a:p>
            <a:pPr>
              <a:lnSpc>
                <a:spcPts val="3900"/>
              </a:lnSpc>
              <a:spcBef>
                <a:spcPts val="1200"/>
              </a:spcBef>
              <a:spcAft>
                <a:spcPts val="1200"/>
              </a:spcAft>
            </a:pPr>
            <a:r>
              <a:rPr lang="en-US" sz="3200" b="0" dirty="0" smtClean="0">
                <a:solidFill>
                  <a:schemeClr val="bg1"/>
                </a:solidFill>
              </a:rPr>
              <a:t>This </a:t>
            </a:r>
            <a:r>
              <a:rPr lang="en-US" sz="3200" b="0" dirty="0">
                <a:solidFill>
                  <a:schemeClr val="bg1"/>
                </a:solidFill>
              </a:rPr>
              <a:t>year, Moog partnered with DNV </a:t>
            </a:r>
            <a:r>
              <a:rPr lang="en-US" sz="3200" b="0" dirty="0" smtClean="0">
                <a:solidFill>
                  <a:schemeClr val="bg1"/>
                </a:solidFill>
              </a:rPr>
              <a:t>GL for a project </a:t>
            </a:r>
            <a:r>
              <a:rPr lang="en-US" sz="3200" b="0" dirty="0">
                <a:solidFill>
                  <a:schemeClr val="bg1"/>
                </a:solidFill>
              </a:rPr>
              <a:t>with the following objectives:</a:t>
            </a:r>
          </a:p>
          <a:p>
            <a:pPr marL="342900" indent="-342900">
              <a:lnSpc>
                <a:spcPts val="3900"/>
              </a:lnSpc>
              <a:spcBef>
                <a:spcPts val="1200"/>
              </a:spcBef>
              <a:spcAft>
                <a:spcPts val="1200"/>
              </a:spcAft>
              <a:buFont typeface="Arial" panose="020B0604020202020204" pitchFamily="34" charset="0"/>
              <a:buChar char="•"/>
            </a:pPr>
            <a:r>
              <a:rPr lang="en-US" sz="3200" b="0" dirty="0" smtClean="0">
                <a:solidFill>
                  <a:schemeClr val="bg1"/>
                </a:solidFill>
              </a:rPr>
              <a:t>More </a:t>
            </a:r>
            <a:r>
              <a:rPr lang="en-US" sz="3200" b="0" dirty="0">
                <a:solidFill>
                  <a:schemeClr val="bg1"/>
                </a:solidFill>
              </a:rPr>
              <a:t>accurately quantify the impact of pitch system reliability on turbine failure </a:t>
            </a:r>
            <a:r>
              <a:rPr lang="en-US" sz="3200" b="0" dirty="0" smtClean="0">
                <a:solidFill>
                  <a:schemeClr val="bg1"/>
                </a:solidFill>
              </a:rPr>
              <a:t>rate and downtime</a:t>
            </a:r>
            <a:endParaRPr lang="en-US" sz="3200" b="0" dirty="0">
              <a:solidFill>
                <a:schemeClr val="bg1"/>
              </a:solidFill>
            </a:endParaRPr>
          </a:p>
          <a:p>
            <a:pPr marL="342900" lvl="0" indent="-342900">
              <a:lnSpc>
                <a:spcPts val="3900"/>
              </a:lnSpc>
              <a:spcBef>
                <a:spcPts val="1200"/>
              </a:spcBef>
              <a:spcAft>
                <a:spcPts val="1200"/>
              </a:spcAft>
              <a:buFont typeface="Arial" panose="020B0604020202020204" pitchFamily="34" charset="0"/>
              <a:buChar char="•"/>
            </a:pPr>
            <a:r>
              <a:rPr lang="en-US" sz="3200" b="0" dirty="0">
                <a:solidFill>
                  <a:schemeClr val="bg1"/>
                </a:solidFill>
              </a:rPr>
              <a:t>Quantify the </a:t>
            </a:r>
            <a:r>
              <a:rPr lang="en-US" sz="3200" b="0" dirty="0" smtClean="0">
                <a:solidFill>
                  <a:schemeClr val="bg1"/>
                </a:solidFill>
              </a:rPr>
              <a:t>reduction </a:t>
            </a:r>
            <a:r>
              <a:rPr lang="en-US" sz="3200" b="0" dirty="0">
                <a:solidFill>
                  <a:schemeClr val="bg1"/>
                </a:solidFill>
              </a:rPr>
              <a:t>in LCoE due to improvements in pitch system </a:t>
            </a:r>
            <a:r>
              <a:rPr lang="en-US" sz="3200" b="0" dirty="0" smtClean="0">
                <a:solidFill>
                  <a:schemeClr val="bg1"/>
                </a:solidFill>
              </a:rPr>
              <a:t>reliability</a:t>
            </a:r>
            <a:endParaRPr lang="en-US" sz="3200" b="0" dirty="0">
              <a:solidFill>
                <a:schemeClr val="bg1"/>
              </a:solidFill>
            </a:endParaRPr>
          </a:p>
        </p:txBody>
      </p:sp>
    </p:spTree>
    <p:extLst>
      <p:ext uri="{BB962C8B-B14F-4D97-AF65-F5344CB8AC3E}">
        <p14:creationId xmlns:p14="http://schemas.microsoft.com/office/powerpoint/2010/main" val="3193866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412480" cy="822960"/>
          </a:xfrm>
          <a:prstGeom prst="rect">
            <a:avLst/>
          </a:prstGeom>
        </p:spPr>
        <p:txBody>
          <a:bodyPr lIns="0" tIns="0" rIns="0" bIns="0" anchor="ctr" anchorCtr="0"/>
          <a:lst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a:lstStyle>
          <a:p>
            <a:pPr marL="0" lvl="2">
              <a:spcBef>
                <a:spcPct val="0"/>
              </a:spcBef>
            </a:pPr>
            <a:r>
              <a:rPr lang="en-GB" sz="2400" b="1" kern="0" dirty="0" smtClean="0">
                <a:solidFill>
                  <a:schemeClr val="tx2"/>
                </a:solidFill>
              </a:rPr>
              <a:t>Failure rate benchmarking based on operational data</a:t>
            </a:r>
            <a:endParaRPr lang="en-US" sz="2400" b="1" kern="0" dirty="0">
              <a:solidFill>
                <a:schemeClr val="tx2"/>
              </a:solidFill>
            </a:endParaRPr>
          </a:p>
        </p:txBody>
      </p:sp>
      <p:sp>
        <p:nvSpPr>
          <p:cNvPr id="3" name="Can 2"/>
          <p:cNvSpPr/>
          <p:nvPr/>
        </p:nvSpPr>
        <p:spPr>
          <a:xfrm>
            <a:off x="3450566" y="2257705"/>
            <a:ext cx="1984075" cy="260517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Benchmarking Dataset</a:t>
            </a:r>
            <a:endParaRPr lang="en-GB" dirty="0">
              <a:solidFill>
                <a:prstClr val="white"/>
              </a:solidFill>
            </a:endParaRPr>
          </a:p>
        </p:txBody>
      </p:sp>
      <p:pic>
        <p:nvPicPr>
          <p:cNvPr id="3074" name="Picture 2" descr="C:\Users\FrV\AppData\Local\Microsoft\Windows\Temporary Internet Files\Content.IE5\QZ3517AO\education-notepad-p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867" y="841315"/>
            <a:ext cx="886980" cy="12319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rV\AppData\Local\Microsoft\Windows\Temporary Internet Files\Content.IE5\X3523VOF\pagelog-thum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74" y="841315"/>
            <a:ext cx="1431985" cy="18678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FrV\AppData\Local\Microsoft\Windows\Temporary Internet Files\Content.IE5\NAG0GEOI\Report2[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92" y="4215900"/>
            <a:ext cx="1449349" cy="15744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3075" idx="3"/>
          </p:cNvCxnSpPr>
          <p:nvPr/>
        </p:nvCxnSpPr>
        <p:spPr>
          <a:xfrm>
            <a:off x="2164359" y="1775219"/>
            <a:ext cx="1397479" cy="7451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30792" y="1590153"/>
            <a:ext cx="866886" cy="85567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285999" y="4405683"/>
            <a:ext cx="1078303" cy="70736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3336" y="2709122"/>
            <a:ext cx="1130060" cy="307777"/>
          </a:xfrm>
          <a:prstGeom prst="rect">
            <a:avLst/>
          </a:prstGeom>
          <a:noFill/>
        </p:spPr>
        <p:txBody>
          <a:bodyPr wrap="square" rtlCol="0">
            <a:spAutoFit/>
          </a:bodyPr>
          <a:lstStyle/>
          <a:p>
            <a:pPr algn="ctr"/>
            <a:r>
              <a:rPr lang="en-GB" sz="1400" dirty="0" smtClean="0">
                <a:solidFill>
                  <a:srgbClr val="C00000"/>
                </a:solidFill>
              </a:rPr>
              <a:t>Fault logs</a:t>
            </a:r>
          </a:p>
        </p:txBody>
      </p:sp>
      <p:sp>
        <p:nvSpPr>
          <p:cNvPr id="17" name="TextBox 16"/>
          <p:cNvSpPr txBox="1"/>
          <p:nvPr/>
        </p:nvSpPr>
        <p:spPr>
          <a:xfrm>
            <a:off x="6780383" y="1303384"/>
            <a:ext cx="1794274" cy="307777"/>
          </a:xfrm>
          <a:prstGeom prst="rect">
            <a:avLst/>
          </a:prstGeom>
          <a:noFill/>
        </p:spPr>
        <p:txBody>
          <a:bodyPr wrap="square" rtlCol="0">
            <a:spAutoFit/>
          </a:bodyPr>
          <a:lstStyle/>
          <a:p>
            <a:pPr algn="ctr"/>
            <a:r>
              <a:rPr lang="en-GB" sz="1400" dirty="0" smtClean="0">
                <a:solidFill>
                  <a:srgbClr val="C00000"/>
                </a:solidFill>
              </a:rPr>
              <a:t>Failure tracking logs</a:t>
            </a:r>
          </a:p>
        </p:txBody>
      </p:sp>
      <p:sp>
        <p:nvSpPr>
          <p:cNvPr id="18" name="TextBox 17"/>
          <p:cNvSpPr txBox="1"/>
          <p:nvPr/>
        </p:nvSpPr>
        <p:spPr>
          <a:xfrm>
            <a:off x="551229" y="5913161"/>
            <a:ext cx="1794274" cy="307777"/>
          </a:xfrm>
          <a:prstGeom prst="rect">
            <a:avLst/>
          </a:prstGeom>
          <a:noFill/>
        </p:spPr>
        <p:txBody>
          <a:bodyPr wrap="square" rtlCol="0">
            <a:spAutoFit/>
          </a:bodyPr>
          <a:lstStyle/>
          <a:p>
            <a:pPr algn="ctr"/>
            <a:r>
              <a:rPr lang="en-GB" sz="1400" dirty="0" smtClean="0">
                <a:solidFill>
                  <a:srgbClr val="C00000"/>
                </a:solidFill>
              </a:rPr>
              <a:t>Operator reports</a:t>
            </a:r>
          </a:p>
        </p:txBody>
      </p:sp>
      <p:cxnSp>
        <p:nvCxnSpPr>
          <p:cNvPr id="19" name="Straight Arrow Connector 18"/>
          <p:cNvCxnSpPr/>
          <p:nvPr/>
        </p:nvCxnSpPr>
        <p:spPr>
          <a:xfrm>
            <a:off x="5477773" y="4630526"/>
            <a:ext cx="457201" cy="29274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54880" y="4684269"/>
            <a:ext cx="4054416" cy="1477328"/>
          </a:xfrm>
          <a:prstGeom prst="rect">
            <a:avLst/>
          </a:prstGeom>
        </p:spPr>
        <p:txBody>
          <a:bodyPr wrap="square">
            <a:spAutoFit/>
          </a:bodyPr>
          <a:lstStyle/>
          <a:p>
            <a:pPr algn="ctr"/>
            <a:r>
              <a:rPr lang="en-US" dirty="0">
                <a:solidFill>
                  <a:srgbClr val="C00000"/>
                </a:solidFill>
              </a:rPr>
              <a:t>69 </a:t>
            </a:r>
            <a:r>
              <a:rPr lang="en-US" dirty="0" smtClean="0">
                <a:solidFill>
                  <a:srgbClr val="C00000"/>
                </a:solidFill>
              </a:rPr>
              <a:t>Projects</a:t>
            </a:r>
          </a:p>
          <a:p>
            <a:pPr algn="ctr"/>
            <a:r>
              <a:rPr lang="en-US" dirty="0" smtClean="0">
                <a:solidFill>
                  <a:srgbClr val="C00000"/>
                </a:solidFill>
              </a:rPr>
              <a:t>5.3GW installed capacity</a:t>
            </a:r>
            <a:endParaRPr lang="en-US" dirty="0">
              <a:solidFill>
                <a:srgbClr val="C00000"/>
              </a:solidFill>
            </a:endParaRPr>
          </a:p>
          <a:p>
            <a:pPr algn="ctr"/>
            <a:r>
              <a:rPr lang="en-US" dirty="0">
                <a:solidFill>
                  <a:srgbClr val="C00000"/>
                </a:solidFill>
              </a:rPr>
              <a:t>4 Million Turbine Days </a:t>
            </a:r>
            <a:endParaRPr lang="en-US" dirty="0" smtClean="0">
              <a:solidFill>
                <a:srgbClr val="C00000"/>
              </a:solidFill>
            </a:endParaRPr>
          </a:p>
          <a:p>
            <a:pPr algn="ctr"/>
            <a:r>
              <a:rPr lang="en-US" dirty="0" smtClean="0">
                <a:solidFill>
                  <a:srgbClr val="C00000"/>
                </a:solidFill>
              </a:rPr>
              <a:t>Europe, USA and China</a:t>
            </a:r>
          </a:p>
          <a:p>
            <a:pPr algn="ctr"/>
            <a:r>
              <a:rPr lang="en-US" dirty="0" smtClean="0">
                <a:solidFill>
                  <a:srgbClr val="C00000"/>
                </a:solidFill>
              </a:rPr>
              <a:t>Rating between 1.5MW and 3MW</a:t>
            </a:r>
            <a:endParaRPr lang="en-US" dirty="0">
              <a:solidFill>
                <a:srgbClr val="C00000"/>
              </a:solidFill>
            </a:endParaRPr>
          </a:p>
        </p:txBody>
      </p:sp>
    </p:spTree>
    <p:extLst>
      <p:ext uri="{BB962C8B-B14F-4D97-AF65-F5344CB8AC3E}">
        <p14:creationId xmlns:p14="http://schemas.microsoft.com/office/powerpoint/2010/main" val="486499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412480" cy="822960"/>
          </a:xfrm>
          <a:prstGeom prst="rect">
            <a:avLst/>
          </a:prstGeom>
        </p:spPr>
        <p:txBody>
          <a:bodyPr lIns="0" tIns="0" rIns="0" bIns="0" anchor="ctr" anchorCtr="0"/>
          <a:lst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a:lstStyle>
          <a:p>
            <a:pPr marL="0" lvl="2">
              <a:spcBef>
                <a:spcPct val="0"/>
              </a:spcBef>
            </a:pPr>
            <a:r>
              <a:rPr lang="en-GB" sz="2400" b="1" kern="0" dirty="0" smtClean="0">
                <a:solidFill>
                  <a:schemeClr val="tx2"/>
                </a:solidFill>
              </a:rPr>
              <a:t>Data collection</a:t>
            </a:r>
            <a:endParaRPr lang="en-US" sz="2400" b="1" kern="0" dirty="0">
              <a:solidFill>
                <a:schemeClr val="tx2"/>
              </a:solidFill>
            </a:endParaRPr>
          </a:p>
        </p:txBody>
      </p:sp>
      <p:sp>
        <p:nvSpPr>
          <p:cNvPr id="3" name="Rectangle 2"/>
          <p:cNvSpPr/>
          <p:nvPr/>
        </p:nvSpPr>
        <p:spPr>
          <a:xfrm>
            <a:off x="457200" y="1305560"/>
            <a:ext cx="8212349" cy="5201424"/>
          </a:xfrm>
          <a:prstGeom prst="rect">
            <a:avLst/>
          </a:prstGeom>
        </p:spPr>
        <p:txBody>
          <a:bodyPr wrap="square" lIns="0" tIns="0" rIns="0" bIns="0">
            <a:spAutoFit/>
          </a:bodyPr>
          <a:lstStyle/>
          <a:p>
            <a:pPr marL="285750" indent="-285750">
              <a:spcBef>
                <a:spcPts val="600"/>
              </a:spcBef>
              <a:buFont typeface="Arial" panose="020B0604020202020204" pitchFamily="34" charset="0"/>
              <a:buChar char="•"/>
            </a:pPr>
            <a:r>
              <a:rPr lang="en-US" dirty="0" smtClean="0"/>
              <a:t>Installed Capacity</a:t>
            </a:r>
            <a:endParaRPr lang="en-US" dirty="0"/>
          </a:p>
          <a:p>
            <a:pPr marL="285750" indent="-285750">
              <a:spcBef>
                <a:spcPts val="600"/>
              </a:spcBef>
              <a:buFont typeface="Arial" panose="020B0604020202020204" pitchFamily="34" charset="0"/>
              <a:buChar char="•"/>
            </a:pPr>
            <a:r>
              <a:rPr lang="en-US" dirty="0"/>
              <a:t>Number of Turbines (</a:t>
            </a:r>
            <a:r>
              <a:rPr lang="en-US" i="1" dirty="0"/>
              <a:t>N</a:t>
            </a:r>
            <a:r>
              <a:rPr lang="en-US" i="1" baseline="-25000" dirty="0"/>
              <a:t>T</a:t>
            </a:r>
            <a:r>
              <a:rPr lang="en-US" dirty="0"/>
              <a:t>)</a:t>
            </a:r>
          </a:p>
          <a:p>
            <a:pPr marL="285750" indent="-285750">
              <a:spcBef>
                <a:spcPts val="600"/>
              </a:spcBef>
              <a:buFont typeface="Arial" panose="020B0604020202020204" pitchFamily="34" charset="0"/>
              <a:buChar char="•"/>
            </a:pPr>
            <a:r>
              <a:rPr lang="en-US" dirty="0"/>
              <a:t>Turbine Rating</a:t>
            </a:r>
          </a:p>
          <a:p>
            <a:pPr marL="285750" indent="-285750">
              <a:spcBef>
                <a:spcPts val="600"/>
              </a:spcBef>
              <a:buFont typeface="Arial" panose="020B0604020202020204" pitchFamily="34" charset="0"/>
              <a:buChar char="•"/>
            </a:pPr>
            <a:r>
              <a:rPr lang="en-US" dirty="0"/>
              <a:t>Pitch Technology (Electric vs Hydraulic)</a:t>
            </a:r>
          </a:p>
          <a:p>
            <a:pPr marL="285750" indent="-285750">
              <a:spcBef>
                <a:spcPts val="600"/>
              </a:spcBef>
              <a:buFont typeface="Arial" panose="020B0604020202020204" pitchFamily="34" charset="0"/>
              <a:buChar char="•"/>
            </a:pPr>
            <a:r>
              <a:rPr lang="en-US" dirty="0"/>
              <a:t>Geographic Region</a:t>
            </a:r>
          </a:p>
          <a:p>
            <a:pPr marL="285750" indent="-285750">
              <a:spcBef>
                <a:spcPts val="600"/>
              </a:spcBef>
              <a:buFont typeface="Arial" panose="020B0604020202020204" pitchFamily="34" charset="0"/>
              <a:buChar char="•"/>
            </a:pPr>
            <a:r>
              <a:rPr lang="en-US" dirty="0"/>
              <a:t>Data Coverage in Days (</a:t>
            </a:r>
            <a:r>
              <a:rPr lang="en-US" i="1" dirty="0"/>
              <a:t>L</a:t>
            </a:r>
            <a:r>
              <a:rPr lang="en-US" i="1" baseline="-25000" dirty="0"/>
              <a:t>D</a:t>
            </a:r>
            <a:r>
              <a:rPr lang="en-US" dirty="0"/>
              <a:t>)</a:t>
            </a:r>
          </a:p>
          <a:p>
            <a:pPr marL="285750" indent="-285750">
              <a:spcBef>
                <a:spcPts val="600"/>
              </a:spcBef>
              <a:buFont typeface="Arial" panose="020B0604020202020204" pitchFamily="34" charset="0"/>
              <a:buChar char="•"/>
            </a:pPr>
            <a:r>
              <a:rPr lang="en-US" dirty="0"/>
              <a:t>Number of Pitch Incidents (</a:t>
            </a:r>
            <a:r>
              <a:rPr lang="en-US" i="1" dirty="0"/>
              <a:t>I</a:t>
            </a:r>
            <a:r>
              <a:rPr lang="en-US" dirty="0"/>
              <a:t>)</a:t>
            </a:r>
          </a:p>
          <a:p>
            <a:pPr marL="285750" indent="-285750">
              <a:spcBef>
                <a:spcPts val="600"/>
              </a:spcBef>
              <a:buFont typeface="Arial" panose="020B0604020202020204" pitchFamily="34" charset="0"/>
              <a:buChar char="•"/>
            </a:pPr>
            <a:r>
              <a:rPr lang="en-US" dirty="0"/>
              <a:t>Downtime Related to Pitch Incidents (</a:t>
            </a:r>
            <a:r>
              <a:rPr lang="en-US" i="1" dirty="0"/>
              <a:t>D</a:t>
            </a:r>
            <a:r>
              <a:rPr lang="en-US" dirty="0" smtClean="0"/>
              <a:t>)</a:t>
            </a:r>
          </a:p>
          <a:p>
            <a:pPr marL="119063" indent="-119063">
              <a:buFont typeface="Arial" panose="020B0604020202020204" pitchFamily="34" charset="0"/>
              <a:buChar char="•"/>
            </a:pPr>
            <a:endParaRPr lang="en-US" dirty="0"/>
          </a:p>
          <a:p>
            <a:r>
              <a:rPr lang="en-US" dirty="0" smtClean="0"/>
              <a:t>Challenges:</a:t>
            </a:r>
          </a:p>
          <a:p>
            <a:pPr marL="285750" indent="-285750">
              <a:spcBef>
                <a:spcPts val="600"/>
              </a:spcBef>
              <a:buFont typeface="Arial" panose="020B0604020202020204" pitchFamily="34" charset="0"/>
              <a:buChar char="•"/>
            </a:pPr>
            <a:r>
              <a:rPr lang="en-US" dirty="0" smtClean="0"/>
              <a:t>Different data sources require different analysis (e.g. extracting number of incidents from an alarm fault log and from operator reports) </a:t>
            </a:r>
          </a:p>
          <a:p>
            <a:pPr marL="285750" indent="-285750">
              <a:spcBef>
                <a:spcPts val="600"/>
              </a:spcBef>
              <a:buFont typeface="Arial" panose="020B0604020202020204" pitchFamily="34" charset="0"/>
              <a:buChar char="•"/>
            </a:pPr>
            <a:r>
              <a:rPr lang="en-US" dirty="0" smtClean="0"/>
              <a:t>Some sources (fault logs in particular) require significant processing</a:t>
            </a:r>
          </a:p>
          <a:p>
            <a:pPr marL="285750" indent="-285750">
              <a:spcBef>
                <a:spcPts val="600"/>
              </a:spcBef>
              <a:buFont typeface="Arial" panose="020B0604020202020204" pitchFamily="34" charset="0"/>
              <a:buChar char="•"/>
            </a:pPr>
            <a:r>
              <a:rPr lang="en-US" dirty="0" smtClean="0"/>
              <a:t>A consistent definition of “incident” is required: </a:t>
            </a:r>
            <a:r>
              <a:rPr lang="en-GB" dirty="0" smtClean="0"/>
              <a:t>an event </a:t>
            </a:r>
            <a:r>
              <a:rPr lang="en-GB" dirty="0"/>
              <a:t>requiring any amount of unscheduled maintenance greater than 0.5 </a:t>
            </a:r>
            <a:r>
              <a:rPr lang="en-GB" dirty="0" smtClean="0"/>
              <a:t>hours</a:t>
            </a:r>
            <a:endParaRPr lang="en-US" dirty="0" smtClean="0"/>
          </a:p>
          <a:p>
            <a:endParaRPr lang="en-US" dirty="0"/>
          </a:p>
        </p:txBody>
      </p:sp>
      <p:sp>
        <p:nvSpPr>
          <p:cNvPr id="6" name="Rectangle 5"/>
          <p:cNvSpPr/>
          <p:nvPr/>
        </p:nvSpPr>
        <p:spPr>
          <a:xfrm>
            <a:off x="393192" y="855395"/>
            <a:ext cx="6419088" cy="369332"/>
          </a:xfrm>
          <a:prstGeom prst="rect">
            <a:avLst/>
          </a:prstGeom>
        </p:spPr>
        <p:txBody>
          <a:bodyPr wrap="square">
            <a:spAutoFit/>
          </a:bodyPr>
          <a:lstStyle/>
          <a:p>
            <a:r>
              <a:rPr lang="en-US" dirty="0"/>
              <a:t>Extract relevant information from the different sources:</a:t>
            </a:r>
          </a:p>
        </p:txBody>
      </p:sp>
    </p:spTree>
    <p:extLst>
      <p:ext uri="{BB962C8B-B14F-4D97-AF65-F5344CB8AC3E}">
        <p14:creationId xmlns:p14="http://schemas.microsoft.com/office/powerpoint/2010/main" val="545715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ody Slides">
  <a:themeElements>
    <a:clrScheme name="Moog">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150212_Moog_Wind1" id="{C64D82A0-E145-41F5-A102-F41DECA83DB8}" vid="{317E15B3-1DF2-4F1E-8C20-76C4098AB2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sc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150212_Moog_Wind1" id="{C64D82A0-E145-41F5-A102-F41DECA83DB8}" vid="{BF0F15EE-C28B-4C12-BF80-EA1B3C824BE1}"/>
    </a:ext>
  </a:extLst>
</a:theme>
</file>

<file path=ppt/theme/theme3.xml><?xml version="1.0" encoding="utf-8"?>
<a:theme xmlns:a="http://schemas.openxmlformats.org/drawingml/2006/main" name="TItle/Breaker">
  <a:themeElements>
    <a:clrScheme name="Moog Alt">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50212_Moog_Wind1" id="{C64D82A0-E145-41F5-A102-F41DECA83DB8}" vid="{E99DBAB3-13F2-43AF-9A6F-9F4525B0014C}"/>
    </a:ext>
  </a:extLst>
</a:theme>
</file>

<file path=ppt/theme/theme4.xml><?xml version="1.0" encoding="utf-8"?>
<a:theme xmlns:a="http://schemas.openxmlformats.org/drawingml/2006/main" name="1_Body Slides">
  <a:themeElements>
    <a:clrScheme name="Moog">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150212_Moog_Wind1" id="{C64D82A0-E145-41F5-A102-F41DECA83DB8}" vid="{317E15B3-1DF2-4F1E-8C20-76C4098AB264}"/>
    </a:ext>
  </a:extLst>
</a:theme>
</file>

<file path=ppt/theme/theme5.xml><?xml version="1.0" encoding="utf-8"?>
<a:theme xmlns:a="http://schemas.openxmlformats.org/drawingml/2006/main" name="2_Body Slides">
  <a:themeElements>
    <a:clrScheme name="Moog">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150212_Moog_Wind1" id="{C64D82A0-E145-41F5-A102-F41DECA83DB8}" vid="{317E15B3-1DF2-4F1E-8C20-76C4098AB264}"/>
    </a:ext>
  </a:extLst>
</a:theme>
</file>

<file path=ppt/theme/theme6.xml><?xml version="1.0" encoding="utf-8"?>
<a:theme xmlns:a="http://schemas.openxmlformats.org/drawingml/2006/main" name="3_Body Slides">
  <a:themeElements>
    <a:clrScheme name="Moog">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150212_Moog_Wind1" id="{C64D82A0-E145-41F5-A102-F41DECA83DB8}" vid="{317E15B3-1DF2-4F1E-8C20-76C4098AB264}"/>
    </a:ext>
  </a:extLst>
</a:theme>
</file>

<file path=ppt/theme/theme7.xml><?xml version="1.0" encoding="utf-8"?>
<a:theme xmlns:a="http://schemas.openxmlformats.org/drawingml/2006/main" name="4_Body Slides">
  <a:themeElements>
    <a:clrScheme name="Moog">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150212_Moog_Wind1" id="{C64D82A0-E145-41F5-A102-F41DECA83DB8}" vid="{317E15B3-1DF2-4F1E-8C20-76C4098AB264}"/>
    </a:ext>
  </a:extLst>
</a:theme>
</file>

<file path=ppt/theme/theme8.xml><?xml version="1.0" encoding="utf-8"?>
<a:theme xmlns:a="http://schemas.openxmlformats.org/drawingml/2006/main" name="5_Body Slides">
  <a:themeElements>
    <a:clrScheme name="Moog">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150212_Moog_Wind1" id="{C64D82A0-E145-41F5-A102-F41DECA83DB8}" vid="{317E15B3-1DF2-4F1E-8C20-76C4098AB26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og Test">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0B66A96A99284086C5F3A2F1E8832B" ma:contentTypeVersion="0" ma:contentTypeDescription="Create a new document." ma:contentTypeScope="" ma:versionID="d0560f152b2ccf4e08afd924f1fcc49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6B296-EA0D-45F9-A477-42003BA1F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F398076-5191-4281-A643-82D46C106D88}">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361E29E-834E-421F-BF57-06F9F6DE2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4111</TotalTime>
  <Words>1023</Words>
  <Application>Microsoft Office PowerPoint</Application>
  <PresentationFormat>On-screen Show (4:3)</PresentationFormat>
  <Paragraphs>238</Paragraphs>
  <Slides>21</Slides>
  <Notes>15</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21</vt:i4>
      </vt:variant>
    </vt:vector>
  </HeadingPairs>
  <TitlesOfParts>
    <vt:vector size="36" baseType="lpstr">
      <vt:lpstr>MS Mincho</vt:lpstr>
      <vt:lpstr>ＭＳ Ｐゴシック</vt:lpstr>
      <vt:lpstr>黑体</vt:lpstr>
      <vt:lpstr>Arial</vt:lpstr>
      <vt:lpstr>Calibri</vt:lpstr>
      <vt:lpstr>Times New Roman</vt:lpstr>
      <vt:lpstr>Body Slides</vt:lpstr>
      <vt:lpstr>Misc Slides</vt:lpstr>
      <vt:lpstr>TItle/Breaker</vt:lpstr>
      <vt:lpstr>1_Body Slides</vt:lpstr>
      <vt:lpstr>2_Body Slides</vt:lpstr>
      <vt:lpstr>3_Body Slides</vt:lpstr>
      <vt:lpstr>4_Body Slides</vt:lpstr>
      <vt:lpstr>5_Body Slides</vt:lpstr>
      <vt:lpstr>think-cell Folie</vt:lpstr>
      <vt:lpstr>PowerPoint Presentation</vt:lpstr>
      <vt:lpstr>Key learnings</vt:lpstr>
      <vt:lpstr>Global LCoE trends ($/MWh)</vt:lpstr>
      <vt:lpstr>Improving turbine reliability can significantly reduce O&amp;M cost and in turn reduce LCoE</vt:lpstr>
      <vt:lpstr>The Reliawind research identifies pitch system as the #1 component contributing to turbine failure &amp; downtime</vt:lpstr>
      <vt:lpstr>Pitch system facts</vt:lpstr>
      <vt:lpstr>PowerPoint Presentation</vt:lpstr>
      <vt:lpstr>PowerPoint Presentation</vt:lpstr>
      <vt:lpstr>PowerPoint Presentation</vt:lpstr>
      <vt:lpstr>PowerPoint Presentation</vt:lpstr>
      <vt:lpstr>Pitch system failure analysis results</vt:lpstr>
      <vt:lpstr>PowerPoint Presentation</vt:lpstr>
      <vt:lpstr>Pitch technology comparison</vt:lpstr>
      <vt:lpstr>Actuation technology comparison for pitch system</vt:lpstr>
      <vt:lpstr>Design improvement analysis (1/2) </vt:lpstr>
      <vt:lpstr>Design improvement analysis (2/2)</vt:lpstr>
      <vt:lpstr>PowerPoint Presentation</vt:lpstr>
      <vt:lpstr>DNV GL cost of energy model</vt:lpstr>
      <vt:lpstr>Potential cost of energy reductions through improved pitch system design for a typical 3MW turbine</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Windows User</dc:creator>
  <cp:lastModifiedBy>Padmanaban,Prasad</cp:lastModifiedBy>
  <cp:revision>2360</cp:revision>
  <cp:lastPrinted>2016-06-15T13:28:43Z</cp:lastPrinted>
  <dcterms:created xsi:type="dcterms:W3CDTF">2014-09-16T15:02:22Z</dcterms:created>
  <dcterms:modified xsi:type="dcterms:W3CDTF">2016-09-29T06:37:13Z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0x010100740B66A96A99284086C5F3A2F1E8832B</vt:lpwstr>
  </property>
</Properties>
</file>