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72" r:id="rId4"/>
    <p:sldId id="260" r:id="rId5"/>
    <p:sldId id="273" r:id="rId6"/>
    <p:sldId id="269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76702" autoAdjust="0"/>
  </p:normalViewPr>
  <p:slideViewPr>
    <p:cSldViewPr snapToGrid="0" snapToObjects="1">
      <p:cViewPr varScale="1">
        <p:scale>
          <a:sx n="75" d="100"/>
          <a:sy n="75" d="100"/>
        </p:scale>
        <p:origin x="924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irabruck:Desktop:AWEA:visual%20on%20penalti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75% of expected output</c:v>
          </c:tx>
          <c:marker>
            <c:symbol val="none"/>
          </c:marker>
          <c:yVal>
            <c:numRef>
              <c:f>Sheet1!$A$2:$A$21</c:f>
              <c:numCache>
                <c:formatCode>General</c:formatCode>
                <c:ptCount val="20"/>
                <c:pt idx="0">
                  <c:v>937950</c:v>
                </c:pt>
                <c:pt idx="1">
                  <c:v>937950</c:v>
                </c:pt>
                <c:pt idx="2">
                  <c:v>937950</c:v>
                </c:pt>
                <c:pt idx="3">
                  <c:v>937950</c:v>
                </c:pt>
                <c:pt idx="4">
                  <c:v>937950</c:v>
                </c:pt>
                <c:pt idx="5">
                  <c:v>937950</c:v>
                </c:pt>
                <c:pt idx="6">
                  <c:v>937950</c:v>
                </c:pt>
                <c:pt idx="7">
                  <c:v>937950</c:v>
                </c:pt>
                <c:pt idx="8">
                  <c:v>937950</c:v>
                </c:pt>
                <c:pt idx="9">
                  <c:v>937950</c:v>
                </c:pt>
                <c:pt idx="10">
                  <c:v>937950</c:v>
                </c:pt>
                <c:pt idx="11">
                  <c:v>937950</c:v>
                </c:pt>
                <c:pt idx="12">
                  <c:v>937950</c:v>
                </c:pt>
                <c:pt idx="13">
                  <c:v>937950</c:v>
                </c:pt>
                <c:pt idx="14">
                  <c:v>937950</c:v>
                </c:pt>
                <c:pt idx="15">
                  <c:v>937950</c:v>
                </c:pt>
                <c:pt idx="16">
                  <c:v>937950</c:v>
                </c:pt>
                <c:pt idx="17">
                  <c:v>937950</c:v>
                </c:pt>
                <c:pt idx="18">
                  <c:v>937950</c:v>
                </c:pt>
                <c:pt idx="19">
                  <c:v>937950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D85D-40D2-95B4-D2E04713F42E}"/>
            </c:ext>
          </c:extLst>
        </c:ser>
        <c:ser>
          <c:idx val="1"/>
          <c:order val="1"/>
          <c:tx>
            <c:v>52% of expected output</c:v>
          </c:tx>
          <c:marker>
            <c:symbol val="none"/>
          </c:marker>
          <c:yVal>
            <c:numRef>
              <c:f>Sheet1!$B$2:$B$21</c:f>
              <c:numCache>
                <c:formatCode>General</c:formatCode>
                <c:ptCount val="20"/>
                <c:pt idx="0">
                  <c:v>650312</c:v>
                </c:pt>
                <c:pt idx="1">
                  <c:v>650312</c:v>
                </c:pt>
                <c:pt idx="2">
                  <c:v>650312</c:v>
                </c:pt>
                <c:pt idx="3">
                  <c:v>650312</c:v>
                </c:pt>
                <c:pt idx="4">
                  <c:v>650312</c:v>
                </c:pt>
                <c:pt idx="5">
                  <c:v>650312</c:v>
                </c:pt>
                <c:pt idx="6">
                  <c:v>650312</c:v>
                </c:pt>
                <c:pt idx="7">
                  <c:v>650312</c:v>
                </c:pt>
                <c:pt idx="8">
                  <c:v>650312</c:v>
                </c:pt>
                <c:pt idx="9">
                  <c:v>650312</c:v>
                </c:pt>
                <c:pt idx="10">
                  <c:v>650312</c:v>
                </c:pt>
                <c:pt idx="11">
                  <c:v>650312</c:v>
                </c:pt>
                <c:pt idx="12">
                  <c:v>650312</c:v>
                </c:pt>
                <c:pt idx="13">
                  <c:v>650312</c:v>
                </c:pt>
                <c:pt idx="14">
                  <c:v>650312</c:v>
                </c:pt>
                <c:pt idx="15">
                  <c:v>650312</c:v>
                </c:pt>
                <c:pt idx="16">
                  <c:v>650312</c:v>
                </c:pt>
                <c:pt idx="17">
                  <c:v>650312</c:v>
                </c:pt>
                <c:pt idx="18">
                  <c:v>650312</c:v>
                </c:pt>
                <c:pt idx="19">
                  <c:v>650312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D85D-40D2-95B4-D2E04713F42E}"/>
            </c:ext>
          </c:extLst>
        </c:ser>
        <c:ser>
          <c:idx val="2"/>
          <c:order val="2"/>
          <c:tx>
            <c:v>Annual kWh Output</c:v>
          </c:tx>
          <c:marker>
            <c:symbol val="none"/>
          </c:marker>
          <c:yVal>
            <c:numRef>
              <c:f>Sheet1!$C$2:$C$21</c:f>
              <c:numCache>
                <c:formatCode>General</c:formatCode>
                <c:ptCount val="20"/>
                <c:pt idx="0">
                  <c:v>1367060</c:v>
                </c:pt>
                <c:pt idx="1">
                  <c:v>765980</c:v>
                </c:pt>
                <c:pt idx="2">
                  <c:v>897600</c:v>
                </c:pt>
                <c:pt idx="3">
                  <c:v>635070</c:v>
                </c:pt>
                <c:pt idx="4">
                  <c:v>924500</c:v>
                </c:pt>
                <c:pt idx="5">
                  <c:v>1276000</c:v>
                </c:pt>
                <c:pt idx="6">
                  <c:v>712300</c:v>
                </c:pt>
                <c:pt idx="7">
                  <c:v>912400</c:v>
                </c:pt>
                <c:pt idx="8">
                  <c:v>846580</c:v>
                </c:pt>
                <c:pt idx="9">
                  <c:v>512300</c:v>
                </c:pt>
                <c:pt idx="10">
                  <c:v>765890</c:v>
                </c:pt>
                <c:pt idx="11">
                  <c:v>987650</c:v>
                </c:pt>
                <c:pt idx="12">
                  <c:v>812340</c:v>
                </c:pt>
                <c:pt idx="13">
                  <c:v>743500</c:v>
                </c:pt>
                <c:pt idx="14">
                  <c:v>654000</c:v>
                </c:pt>
                <c:pt idx="15">
                  <c:v>600320</c:v>
                </c:pt>
                <c:pt idx="16">
                  <c:v>590870</c:v>
                </c:pt>
                <c:pt idx="17">
                  <c:v>637000</c:v>
                </c:pt>
                <c:pt idx="18">
                  <c:v>660120</c:v>
                </c:pt>
                <c:pt idx="19">
                  <c:v>680130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D85D-40D2-95B4-D2E04713F4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10957560"/>
        <c:axId val="-2109696696"/>
      </c:scatterChart>
      <c:valAx>
        <c:axId val="-2110957560"/>
        <c:scaling>
          <c:orientation val="minMax"/>
          <c:max val="20"/>
          <c:min val="1"/>
        </c:scaling>
        <c:delete val="0"/>
        <c:axPos val="b"/>
        <c:title>
          <c:tx>
            <c:rich>
              <a:bodyPr/>
              <a:lstStyle/>
              <a:p>
                <a:pPr>
                  <a:defRPr>
                    <a:latin typeface="Times New Roman"/>
                    <a:cs typeface="Times New Roman"/>
                  </a:defRPr>
                </a:pPr>
                <a:r>
                  <a:rPr lang="en-US" dirty="0" smtClean="0">
                    <a:latin typeface="Times New Roman"/>
                    <a:cs typeface="Times New Roman"/>
                  </a:rPr>
                  <a:t>Year of</a:t>
                </a:r>
                <a:r>
                  <a:rPr lang="en-US" baseline="0" dirty="0" smtClean="0">
                    <a:latin typeface="Times New Roman"/>
                    <a:cs typeface="Times New Roman"/>
                  </a:rPr>
                  <a:t> Project Under PPA</a:t>
                </a:r>
                <a:endParaRPr lang="en-US" dirty="0">
                  <a:latin typeface="Times New Roman"/>
                  <a:cs typeface="Times New Roman"/>
                </a:endParaRPr>
              </a:p>
            </c:rich>
          </c:tx>
          <c:layout/>
          <c:overlay val="0"/>
        </c:title>
        <c:majorTickMark val="out"/>
        <c:minorTickMark val="none"/>
        <c:tickLblPos val="nextTo"/>
        <c:crossAx val="-2109696696"/>
        <c:crosses val="autoZero"/>
        <c:crossBetween val="midCat"/>
        <c:majorUnit val="1"/>
      </c:valAx>
      <c:valAx>
        <c:axId val="-2109696696"/>
        <c:scaling>
          <c:orientation val="minMax"/>
        </c:scaling>
        <c:delete val="1"/>
        <c:axPos val="l"/>
        <c:majorGridlines/>
        <c:title>
          <c:tx>
            <c:rich>
              <a:bodyPr rot="-5400000" vert="horz"/>
              <a:lstStyle/>
              <a:p>
                <a:pPr>
                  <a:defRPr>
                    <a:latin typeface="Times New Roman"/>
                    <a:cs typeface="Times New Roman"/>
                  </a:defRPr>
                </a:pPr>
                <a:r>
                  <a:rPr lang="en-US" dirty="0" smtClean="0">
                    <a:latin typeface="Times New Roman"/>
                    <a:cs typeface="Times New Roman"/>
                  </a:rPr>
                  <a:t>Energy</a:t>
                </a:r>
                <a:r>
                  <a:rPr lang="en-US" baseline="0" dirty="0" smtClean="0">
                    <a:latin typeface="Times New Roman"/>
                    <a:cs typeface="Times New Roman"/>
                  </a:rPr>
                  <a:t> Production</a:t>
                </a:r>
                <a:endParaRPr lang="en-US" dirty="0">
                  <a:latin typeface="Times New Roman"/>
                  <a:cs typeface="Times New Roman"/>
                </a:endParaRPr>
              </a:p>
            </c:rich>
          </c:tx>
          <c:layout>
            <c:manualLayout>
              <c:xMode val="edge"/>
              <c:yMode val="edge"/>
              <c:x val="1.1004062983097499E-2"/>
              <c:y val="0.28799685689547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-2110957560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500162-8059-47B0-AFCE-D861865547CE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24F6AF-720D-45D4-A6F4-A18C21802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689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4F6AF-720D-45D4-A6F4-A18C21802D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308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4F6AF-720D-45D4-A6F4-A18C21802D1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497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Inflation</a:t>
            </a:r>
            <a:r>
              <a:rPr lang="en-US" baseline="0" dirty="0" smtClean="0"/>
              <a:t> is both the change in the purchasing power of money AND inflation in O&amp;M costs incurred.</a:t>
            </a:r>
          </a:p>
          <a:p>
            <a:r>
              <a:rPr lang="en-US" baseline="0" dirty="0" smtClean="0"/>
              <a:t>Buyers can get a better short-term return if the price schedule escalates (front load)</a:t>
            </a:r>
          </a:p>
          <a:p>
            <a:r>
              <a:rPr lang="en-US" baseline="0" dirty="0" smtClean="0"/>
              <a:t>Sellers want to make sure that the total after 20 years is the same as the flat price schedule (LCOE based)</a:t>
            </a:r>
          </a:p>
          <a:p>
            <a:endParaRPr lang="en-US" baseline="0" dirty="0" smtClean="0"/>
          </a:p>
          <a:p>
            <a:r>
              <a:rPr lang="en-US" baseline="0" dirty="0" smtClean="0"/>
              <a:t>It is incorrect to calculate </a:t>
            </a:r>
            <a:r>
              <a:rPr lang="en-US" u="sng" baseline="0" dirty="0" smtClean="0"/>
              <a:t>revenue</a:t>
            </a:r>
            <a:r>
              <a:rPr lang="en-US" baseline="0" dirty="0" smtClean="0"/>
              <a:t> based on produced energy, it has to be calculated based on energy that is sold.  LCOE is calculated for all produced energy.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4F6AF-720D-45D4-A6F4-A18C21802D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766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the years</a:t>
            </a:r>
            <a:endParaRPr lang="en-US" dirty="0" smtClean="0"/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 is the Production Loss, so it is the Maximum limit (it is a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direct and opportunity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cost)</a:t>
            </a: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PN is the Penalty is it is the Minimum limit.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PN and PL terms are added to CPE because they </a:t>
            </a:r>
            <a:r>
              <a:rPr lang="en-US" sz="1200" b="0" i="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extra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costs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Could use a fraction of COE in the PL calculation to model the ability to sell at a lower price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Could use a multiplier on COE if under delivery requires purchase of power at a higher price (current equation implicitly assumes you are penalized at the COE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COE is in the contract (CPE is an actual realized by the seller)</a:t>
            </a: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4F6AF-720D-45D4-A6F4-A18C21802D1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527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Graph</a:t>
            </a:r>
            <a:r>
              <a:rPr lang="en-US" baseline="0" dirty="0" smtClean="0"/>
              <a:t> 1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US" baseline="0" dirty="0" smtClean="0"/>
              <a:t>Orange </a:t>
            </a:r>
            <a:r>
              <a:rPr lang="en-US" baseline="0" dirty="0" smtClean="0"/>
              <a:t>line slope down due to discount rate (same thing on the right most point of the right graph</a:t>
            </a:r>
            <a:r>
              <a:rPr lang="en-US" baseline="0" dirty="0" smtClean="0"/>
              <a:t>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lang="en-US" baseline="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US" baseline="0" dirty="0" smtClean="0"/>
              <a:t>In each year you assumed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4F6AF-720D-45D4-A6F4-A18C21802D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1786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Left circled</a:t>
            </a:r>
            <a:r>
              <a:rPr lang="en-US" baseline="0" dirty="0" smtClean="0"/>
              <a:t> case – the production keeps falling below the min penalty, but never exceeds the max</a:t>
            </a:r>
          </a:p>
          <a:p>
            <a:r>
              <a:rPr lang="en-US" baseline="0" dirty="0" smtClean="0"/>
              <a:t>Right circled case, the production is between the min and max all the time, so the do nothing.  If you reduced the gap, the points would separate.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green triangles are the basis for the PPA today.  In the bidding market, you would not want to use this LCOE (except for the right circled case, 4 and 5 are good too).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4F6AF-720D-45D4-A6F4-A18C21802D1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1623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Flat price schedule = constant</a:t>
            </a:r>
            <a:r>
              <a:rPr lang="en-US" baseline="0" dirty="0" smtClean="0"/>
              <a:t> LCOE over the whole contract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4F6AF-720D-45D4-A6F4-A18C21802D1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86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80C43-EC7A-7B44-8506-101460CF5CA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61EF-659B-2549-89F8-40B6DBEEC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562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80C43-EC7A-7B44-8506-101460CF5CA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61EF-659B-2549-89F8-40B6DBEEC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79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80C43-EC7A-7B44-8506-101460CF5CA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61EF-659B-2549-89F8-40B6DBEEC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473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80C43-EC7A-7B44-8506-101460CF5CA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61EF-659B-2549-89F8-40B6DBEEC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95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80C43-EC7A-7B44-8506-101460CF5CA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61EF-659B-2549-89F8-40B6DBEEC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949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80C43-EC7A-7B44-8506-101460CF5CA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61EF-659B-2549-89F8-40B6DBEEC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670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80C43-EC7A-7B44-8506-101460CF5CA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61EF-659B-2549-89F8-40B6DBEEC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482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80C43-EC7A-7B44-8506-101460CF5CA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61EF-659B-2549-89F8-40B6DBEEC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3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80C43-EC7A-7B44-8506-101460CF5CA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61EF-659B-2549-89F8-40B6DBEEC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717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80C43-EC7A-7B44-8506-101460CF5CA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61EF-659B-2549-89F8-40B6DBEEC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13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80C43-EC7A-7B44-8506-101460CF5CA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61EF-659B-2549-89F8-40B6DBEEC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34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80C43-EC7A-7B44-8506-101460CF5CA7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461EF-659B-2549-89F8-40B6DBEEC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115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5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.wmf"/><Relationship Id="rId12" Type="http://schemas.openxmlformats.org/officeDocument/2006/relationships/oleObject" Target="../embeddings/oleObject4.bin"/><Relationship Id="rId1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4.wmf"/><Relationship Id="rId5" Type="http://schemas.openxmlformats.org/officeDocument/2006/relationships/chart" Target="../charts/chart1.xml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3.bin"/><Relationship Id="rId4" Type="http://schemas.openxmlformats.org/officeDocument/2006/relationships/image" Target="../media/image1.jpeg"/><Relationship Id="rId9" Type="http://schemas.openxmlformats.org/officeDocument/2006/relationships/image" Target="../media/image3.wmf"/><Relationship Id="rId1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5" Type="http://schemas.openxmlformats.org/officeDocument/2006/relationships/image" Target="../media/image1.jpeg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91525"/>
            <a:ext cx="7772400" cy="147002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3600" b="1" dirty="0" smtClean="0">
                <a:latin typeface="Times New Roman"/>
                <a:cs typeface="Times New Roman"/>
              </a:rPr>
              <a:t>A Modified </a:t>
            </a:r>
            <a:r>
              <a:rPr lang="en-US" sz="3600" b="1" dirty="0" err="1" smtClean="0">
                <a:latin typeface="Times New Roman"/>
                <a:cs typeface="Times New Roman"/>
              </a:rPr>
              <a:t>Levelized</a:t>
            </a:r>
            <a:r>
              <a:rPr lang="en-US" sz="3600" b="1" dirty="0" smtClean="0">
                <a:latin typeface="Times New Roman"/>
                <a:cs typeface="Times New Roman"/>
              </a:rPr>
              <a:t> Cost of Energy (LCOE) Model to Provide Bid Comparisons for Power Purchase Agreements</a:t>
            </a:r>
            <a:endParaRPr lang="en-US" sz="3600" b="1" dirty="0">
              <a:latin typeface="Times New Roma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6998" y="4363738"/>
            <a:ext cx="6570004" cy="1271857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Maira Bruck, </a:t>
            </a:r>
            <a:r>
              <a:rPr lang="en-US" sz="24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Navid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Goudarzi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, Peter </a:t>
            </a:r>
            <a:r>
              <a:rPr lang="en-US" sz="24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Sandborn</a:t>
            </a:r>
            <a:endParaRPr lang="en-US" sz="2400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altLang="zh-CN" sz="1800" dirty="0">
                <a:solidFill>
                  <a:schemeClr val="tx1"/>
                </a:solidFill>
                <a:latin typeface="Times New Roman"/>
                <a:cs typeface="Times New Roman"/>
              </a:rPr>
              <a:t>Center for Advanced Life Cycle Engineering (CALCE), 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宋体" pitchFamily="2" charset="-122"/>
                <a:cs typeface="Times New Roman"/>
              </a:rPr>
              <a:t>Mechanical Engineering Department, University of Maryland</a:t>
            </a:r>
            <a:endParaRPr lang="en-US" sz="1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sz="3600" dirty="0">
              <a:latin typeface="Times New Roman"/>
              <a:cs typeface="Times New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45493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55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6227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b="1" dirty="0" smtClean="0">
                <a:latin typeface="Times New Roman"/>
                <a:cs typeface="Times New Roman"/>
              </a:rPr>
              <a:t>Levelized Cost of Energy (LCOE) and Power Purchase Agreements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9227"/>
            <a:ext cx="8229600" cy="452596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u="sng" dirty="0" err="1" smtClean="0">
                <a:latin typeface="Times New Roman"/>
                <a:cs typeface="Times New Roman"/>
              </a:rPr>
              <a:t>Levelized</a:t>
            </a:r>
            <a:r>
              <a:rPr lang="en-US" sz="2400" u="sng" dirty="0" smtClean="0">
                <a:latin typeface="Times New Roman"/>
                <a:cs typeface="Times New Roman"/>
              </a:rPr>
              <a:t> Cost of Energy (LCOE):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latin typeface="Times New Roman"/>
                <a:cs typeface="Times New Roman"/>
              </a:rPr>
              <a:t>“The </a:t>
            </a:r>
            <a:r>
              <a:rPr lang="en-US" sz="2000" dirty="0">
                <a:latin typeface="Times New Roman"/>
                <a:cs typeface="Times New Roman"/>
              </a:rPr>
              <a:t>Total Life-Cycle Cost (TLCC) for each unit of </a:t>
            </a:r>
            <a:r>
              <a:rPr lang="en-US" sz="2000" dirty="0" smtClean="0">
                <a:latin typeface="Times New Roman"/>
                <a:cs typeface="Times New Roman"/>
              </a:rPr>
              <a:t>energy </a:t>
            </a:r>
            <a:r>
              <a:rPr lang="en-US" sz="2000" dirty="0">
                <a:latin typeface="Times New Roman"/>
                <a:cs typeface="Times New Roman"/>
              </a:rPr>
              <a:t>produced in the given lifetime of a </a:t>
            </a:r>
            <a:r>
              <a:rPr lang="en-US" sz="2000" dirty="0" smtClean="0">
                <a:latin typeface="Times New Roman"/>
                <a:cs typeface="Times New Roman"/>
              </a:rPr>
              <a:t>project.”</a:t>
            </a:r>
          </a:p>
          <a:p>
            <a:pPr marL="0" indent="0">
              <a:spcBef>
                <a:spcPts val="0"/>
              </a:spcBef>
              <a:buNone/>
            </a:pPr>
            <a:endParaRPr lang="en-US" sz="1200" dirty="0" smtClean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200" dirty="0" smtClean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u="sng" dirty="0">
                <a:latin typeface="Times New Roman"/>
                <a:cs typeface="Times New Roman"/>
              </a:rPr>
              <a:t>Power Purchase Agreements (PPAs</a:t>
            </a:r>
            <a:r>
              <a:rPr lang="en-US" sz="2400" u="sng" dirty="0" smtClean="0">
                <a:latin typeface="Times New Roman"/>
                <a:cs typeface="Times New Roman"/>
              </a:rPr>
              <a:t>):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</a:p>
          <a:p>
            <a:pPr marL="225425" indent="-225425">
              <a:spcBef>
                <a:spcPts val="0"/>
              </a:spcBef>
            </a:pPr>
            <a:r>
              <a:rPr lang="en-US" sz="2000" dirty="0" smtClean="0">
                <a:latin typeface="Times New Roman"/>
                <a:cs typeface="Times New Roman"/>
              </a:rPr>
              <a:t>PPAs are </a:t>
            </a:r>
            <a:r>
              <a:rPr lang="en-US" sz="2000" dirty="0">
                <a:latin typeface="Times New Roman"/>
                <a:cs typeface="Times New Roman"/>
              </a:rPr>
              <a:t>performance-based contracts that aim to create a </a:t>
            </a:r>
            <a:r>
              <a:rPr lang="en-US" sz="2000" dirty="0" smtClean="0">
                <a:latin typeface="Times New Roman"/>
                <a:cs typeface="Times New Roman"/>
              </a:rPr>
              <a:t>“</a:t>
            </a:r>
            <a:r>
              <a:rPr lang="en-US" sz="2000" dirty="0">
                <a:latin typeface="Times New Roman"/>
                <a:cs typeface="Times New Roman"/>
              </a:rPr>
              <a:t>fair” agreement for the purchase and sale of energy between </a:t>
            </a:r>
            <a:r>
              <a:rPr lang="en-US" sz="2000" dirty="0" smtClean="0">
                <a:latin typeface="Times New Roman"/>
                <a:cs typeface="Times New Roman"/>
              </a:rPr>
              <a:t>a </a:t>
            </a:r>
            <a:r>
              <a:rPr lang="en-US" sz="2000" dirty="0">
                <a:latin typeface="Times New Roman"/>
                <a:cs typeface="Times New Roman"/>
              </a:rPr>
              <a:t>utility (the Buyer) and a generator (the Seller</a:t>
            </a:r>
            <a:r>
              <a:rPr lang="en-US" sz="2000" dirty="0" smtClean="0">
                <a:latin typeface="Times New Roman"/>
                <a:cs typeface="Times New Roman"/>
              </a:rPr>
              <a:t>)</a:t>
            </a:r>
          </a:p>
          <a:p>
            <a:pPr marL="631825" lvl="1" indent="-228600">
              <a:spcBef>
                <a:spcPts val="0"/>
              </a:spcBef>
            </a:pPr>
            <a:r>
              <a:rPr lang="en-US" sz="1800" dirty="0">
                <a:latin typeface="Times New Roman"/>
                <a:cs typeface="Times New Roman"/>
              </a:rPr>
              <a:t>LCOE is commonly used within these energy contracts to determine a fair Cost of </a:t>
            </a:r>
            <a:r>
              <a:rPr lang="en-US" sz="1800" dirty="0" smtClean="0">
                <a:latin typeface="Times New Roman"/>
                <a:cs typeface="Times New Roman"/>
              </a:rPr>
              <a:t>Energy (</a:t>
            </a:r>
            <a:r>
              <a:rPr lang="en-US" sz="1800" i="1" dirty="0" smtClean="0">
                <a:latin typeface="Times New Roman"/>
                <a:cs typeface="Times New Roman"/>
              </a:rPr>
              <a:t>COE</a:t>
            </a:r>
            <a:r>
              <a:rPr lang="en-US" sz="1800" dirty="0" smtClean="0">
                <a:latin typeface="Times New Roman"/>
                <a:cs typeface="Times New Roman"/>
              </a:rPr>
              <a:t>)</a:t>
            </a:r>
          </a:p>
          <a:p>
            <a:pPr marL="231775" indent="-231775">
              <a:spcBef>
                <a:spcPts val="0"/>
              </a:spcBef>
            </a:pPr>
            <a:r>
              <a:rPr lang="en-US" sz="2000" dirty="0">
                <a:latin typeface="Times New Roman"/>
                <a:cs typeface="Times New Roman"/>
              </a:rPr>
              <a:t>PPAs define </a:t>
            </a:r>
            <a:r>
              <a:rPr lang="en-US" sz="2000" dirty="0" smtClean="0">
                <a:latin typeface="Times New Roman"/>
                <a:cs typeface="Times New Roman"/>
              </a:rPr>
              <a:t>under (minimum) </a:t>
            </a:r>
            <a:r>
              <a:rPr lang="en-US" sz="2000" dirty="0">
                <a:latin typeface="Times New Roman"/>
                <a:cs typeface="Times New Roman"/>
              </a:rPr>
              <a:t>and/or over </a:t>
            </a:r>
            <a:r>
              <a:rPr lang="en-US" sz="2000" dirty="0" smtClean="0">
                <a:latin typeface="Times New Roman"/>
                <a:cs typeface="Times New Roman"/>
              </a:rPr>
              <a:t>(maximum) energy </a:t>
            </a:r>
            <a:r>
              <a:rPr lang="en-US" sz="2000" dirty="0">
                <a:latin typeface="Times New Roman"/>
                <a:cs typeface="Times New Roman"/>
              </a:rPr>
              <a:t>delivery limits and their penalties</a:t>
            </a:r>
          </a:p>
          <a:p>
            <a:pPr marL="631825" lvl="1" indent="-231775">
              <a:spcBef>
                <a:spcPts val="0"/>
              </a:spcBef>
            </a:pPr>
            <a:r>
              <a:rPr lang="en-US" sz="1800" dirty="0">
                <a:latin typeface="Times New Roman"/>
                <a:cs typeface="Times New Roman"/>
              </a:rPr>
              <a:t>Over production causes a loss as the energy will no longer be bought (or will be bought at a reduced rate)</a:t>
            </a:r>
          </a:p>
          <a:p>
            <a:pPr marL="631825" lvl="1" indent="-231775">
              <a:spcBef>
                <a:spcPts val="0"/>
              </a:spcBef>
            </a:pPr>
            <a:r>
              <a:rPr lang="en-US" sz="1800" dirty="0">
                <a:latin typeface="Times New Roman"/>
                <a:cs typeface="Times New Roman"/>
              </a:rPr>
              <a:t>Under production will cause the Seller to be charged a penalty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sz="1800" dirty="0" smtClean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>
              <a:latin typeface="Times New Roman"/>
              <a:cs typeface="Times New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66896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2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5565"/>
            <a:ext cx="8229600" cy="948387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The Problem with LCOE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094" y="799481"/>
            <a:ext cx="8009629" cy="4525963"/>
          </a:xfrm>
        </p:spPr>
        <p:txBody>
          <a:bodyPr>
            <a:noAutofit/>
          </a:bodyPr>
          <a:lstStyle/>
          <a:p>
            <a:pPr marL="225425" indent="-225425"/>
            <a:r>
              <a:rPr lang="en-US" sz="2000" dirty="0" smtClean="0">
                <a:latin typeface="Times New Roman"/>
                <a:cs typeface="Times New Roman"/>
              </a:rPr>
              <a:t>Energy delivery </a:t>
            </a:r>
            <a:r>
              <a:rPr lang="en-US" sz="2000" dirty="0">
                <a:latin typeface="Times New Roman"/>
                <a:cs typeface="Times New Roman"/>
              </a:rPr>
              <a:t>l</a:t>
            </a:r>
            <a:r>
              <a:rPr lang="en-US" sz="2000" dirty="0" smtClean="0">
                <a:latin typeface="Times New Roman"/>
                <a:cs typeface="Times New Roman"/>
              </a:rPr>
              <a:t>imits in PPAs increase the LCOE through production loss and penalties, which should be considered costs</a:t>
            </a:r>
          </a:p>
          <a:p>
            <a:pPr marL="688975" lvl="1" indent="-231775"/>
            <a:r>
              <a:rPr lang="en-US" sz="1600" dirty="0" smtClean="0">
                <a:latin typeface="Times New Roman"/>
                <a:cs typeface="Times New Roman"/>
              </a:rPr>
              <a:t>Conventional LCOE calculations do not include the penalties</a:t>
            </a:r>
          </a:p>
          <a:p>
            <a:pPr marL="688975" lvl="1" indent="-231775"/>
            <a:r>
              <a:rPr lang="en-US" sz="1600" dirty="0" smtClean="0">
                <a:latin typeface="Times New Roman"/>
                <a:cs typeface="Times New Roman"/>
              </a:rPr>
              <a:t>An accurate LCOE is vital to ensure that the project breaks even and does not fail</a:t>
            </a:r>
          </a:p>
          <a:p>
            <a:pPr marL="688975" lvl="1" indent="-231775"/>
            <a:r>
              <a:rPr lang="en-US" sz="1600" dirty="0" smtClean="0">
                <a:latin typeface="Times New Roman"/>
                <a:cs typeface="Times New Roman"/>
              </a:rPr>
              <a:t>An LCOE that is too high might deter potential investors or Buyers in the PPA</a:t>
            </a:r>
          </a:p>
          <a:p>
            <a:pPr marL="688975" lvl="1" indent="-231775"/>
            <a:r>
              <a:rPr lang="en-US" sz="1600" dirty="0" smtClean="0">
                <a:latin typeface="Times New Roman"/>
                <a:cs typeface="Times New Roman"/>
              </a:rPr>
              <a:t>An LCOE that is too low hurts the Seller</a:t>
            </a:r>
          </a:p>
          <a:p>
            <a:pPr marL="225425" indent="-225425"/>
            <a:r>
              <a:rPr lang="en-US" sz="2000" dirty="0" smtClean="0">
                <a:latin typeface="Times New Roman"/>
                <a:cs typeface="Times New Roman"/>
              </a:rPr>
              <a:t>In a bidding market for PPAs on a wind farm, either the wind farm or the utility bids a contract that presents an escalating (with “inflation”) price schedule or a constant price schedule</a:t>
            </a:r>
          </a:p>
          <a:p>
            <a:pPr marL="688975" lvl="1" indent="-231775"/>
            <a:r>
              <a:rPr lang="en-US" sz="1600" dirty="0" smtClean="0">
                <a:latin typeface="Times New Roman"/>
                <a:cs typeface="Times New Roman"/>
              </a:rPr>
              <a:t>Utilities prefer an escalating price schedule because investors and utilities look at short-term returns instead of long-term returns</a:t>
            </a:r>
          </a:p>
          <a:p>
            <a:pPr marL="688975" lvl="1" indent="-231775"/>
            <a:r>
              <a:rPr lang="en-US" sz="1600" dirty="0" smtClean="0">
                <a:latin typeface="Times New Roman"/>
                <a:cs typeface="Times New Roman"/>
              </a:rPr>
              <a:t>The wind farm needs an accurate LCOE to compare proposed price schedules in order to ensure that there is a similar total revenue from the escalating versus a flat price schedule</a:t>
            </a:r>
          </a:p>
          <a:p>
            <a:pPr marL="288925" indent="-231775"/>
            <a:r>
              <a:rPr lang="en-US" sz="2000" dirty="0" smtClean="0">
                <a:latin typeface="Times New Roman"/>
                <a:cs typeface="Times New Roman"/>
              </a:rPr>
              <a:t>Creating a price schedule in which the final net revenue equals the net revenue from a constant LCOE (throughout the contract length) is generally not possible</a:t>
            </a:r>
          </a:p>
          <a:p>
            <a:pPr marL="288925" indent="-231775"/>
            <a:r>
              <a:rPr lang="en-US" sz="2000" dirty="0" smtClean="0">
                <a:latin typeface="Times New Roman"/>
                <a:cs typeface="Times New Roman"/>
              </a:rPr>
              <a:t>Revenue has to be based on </a:t>
            </a:r>
            <a:r>
              <a:rPr lang="en-US" sz="2000" u="sng" dirty="0" smtClean="0">
                <a:latin typeface="Times New Roman"/>
                <a:cs typeface="Times New Roman"/>
              </a:rPr>
              <a:t>purchased</a:t>
            </a:r>
            <a:r>
              <a:rPr lang="en-US" sz="2000" dirty="0" smtClean="0">
                <a:latin typeface="Times New Roman"/>
                <a:cs typeface="Times New Roman"/>
              </a:rPr>
              <a:t> energy, conventional LCOE          is based on </a:t>
            </a:r>
            <a:r>
              <a:rPr lang="en-US" sz="2000" u="sng" dirty="0" smtClean="0">
                <a:latin typeface="Times New Roman"/>
                <a:cs typeface="Times New Roman"/>
              </a:rPr>
              <a:t>produced</a:t>
            </a:r>
            <a:r>
              <a:rPr lang="en-US" sz="2000" dirty="0" smtClean="0">
                <a:latin typeface="Times New Roman"/>
                <a:cs typeface="Times New Roman"/>
              </a:rPr>
              <a:t> energy.</a:t>
            </a:r>
          </a:p>
          <a:p>
            <a:pPr marL="57150" indent="0">
              <a:buNone/>
            </a:pPr>
            <a:endParaRPr lang="en-US" sz="2000" dirty="0" smtClean="0">
              <a:latin typeface="Times New Roman"/>
              <a:cs typeface="Times New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66057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23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5881"/>
            <a:ext cx="8229600" cy="886534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Modeling LCOE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660572"/>
            <a:ext cx="914400" cy="914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16428" y="1900881"/>
            <a:ext cx="322757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3275" indent="-803275">
              <a:tabLst>
                <a:tab pos="573088" algn="l"/>
              </a:tabLst>
            </a:pPr>
            <a:r>
              <a:rPr lang="en-US" sz="1400" i="1" dirty="0" smtClean="0">
                <a:latin typeface="Times New Roman"/>
                <a:cs typeface="Times New Roman"/>
              </a:rPr>
              <a:t>CPE	</a:t>
            </a:r>
            <a:r>
              <a:rPr lang="en-US" sz="1400" dirty="0" smtClean="0">
                <a:latin typeface="Times New Roman"/>
                <a:cs typeface="Times New Roman"/>
              </a:rPr>
              <a:t>= Cost to produce energy</a:t>
            </a:r>
            <a:endParaRPr lang="en-US" sz="1400" i="1" dirty="0" smtClean="0">
              <a:latin typeface="Times New Roman"/>
              <a:cs typeface="Times New Roman"/>
            </a:endParaRPr>
          </a:p>
          <a:p>
            <a:pPr marL="803275" indent="-803275">
              <a:tabLst>
                <a:tab pos="573088" algn="l"/>
              </a:tabLst>
            </a:pPr>
            <a:r>
              <a:rPr lang="en-US" sz="1400" i="1" dirty="0" smtClean="0">
                <a:latin typeface="Times New Roman"/>
                <a:cs typeface="Times New Roman"/>
              </a:rPr>
              <a:t>E 	</a:t>
            </a:r>
            <a:r>
              <a:rPr lang="en-US" sz="1400" dirty="0" smtClean="0">
                <a:latin typeface="Times New Roman"/>
                <a:cs typeface="Times New Roman"/>
              </a:rPr>
              <a:t>= Energy generated</a:t>
            </a:r>
            <a:endParaRPr lang="en-US" sz="1400" i="1" dirty="0" smtClean="0">
              <a:latin typeface="Times New Roman"/>
              <a:cs typeface="Times New Roman"/>
            </a:endParaRPr>
          </a:p>
          <a:p>
            <a:pPr marL="803275" indent="-803275">
              <a:tabLst>
                <a:tab pos="573088" algn="l"/>
              </a:tabLst>
            </a:pPr>
            <a:r>
              <a:rPr lang="en-US" sz="1400" i="1" dirty="0" smtClean="0">
                <a:latin typeface="Times New Roman"/>
                <a:cs typeface="Times New Roman"/>
              </a:rPr>
              <a:t>r </a:t>
            </a:r>
            <a:r>
              <a:rPr lang="en-US" sz="1400" i="1" dirty="0">
                <a:latin typeface="Times New Roman"/>
                <a:cs typeface="Times New Roman"/>
              </a:rPr>
              <a:t>	</a:t>
            </a:r>
            <a:r>
              <a:rPr lang="en-US" sz="1400" dirty="0" smtClean="0">
                <a:latin typeface="Times New Roman"/>
                <a:cs typeface="Times New Roman"/>
              </a:rPr>
              <a:t>= WACC</a:t>
            </a:r>
          </a:p>
          <a:p>
            <a:pPr marL="803275" indent="-803275">
              <a:tabLst>
                <a:tab pos="573088" algn="l"/>
              </a:tabLst>
            </a:pPr>
            <a:r>
              <a:rPr lang="en-US" sz="1400" i="1" dirty="0">
                <a:latin typeface="Times New Roman"/>
                <a:cs typeface="Times New Roman"/>
              </a:rPr>
              <a:t>I	</a:t>
            </a:r>
            <a:r>
              <a:rPr lang="en-US" sz="1400" dirty="0">
                <a:latin typeface="Times New Roman"/>
                <a:cs typeface="Times New Roman"/>
              </a:rPr>
              <a:t>= Initial investment cost</a:t>
            </a:r>
          </a:p>
          <a:p>
            <a:pPr marL="803275" indent="-803275">
              <a:tabLst>
                <a:tab pos="573088" algn="l"/>
              </a:tabLst>
            </a:pPr>
            <a:r>
              <a:rPr lang="en-US" sz="1400" i="1" dirty="0">
                <a:latin typeface="Times New Roman"/>
                <a:cs typeface="Times New Roman"/>
              </a:rPr>
              <a:t>OM	</a:t>
            </a:r>
            <a:r>
              <a:rPr lang="en-US" sz="1400" dirty="0">
                <a:latin typeface="Times New Roman"/>
                <a:cs typeface="Times New Roman"/>
              </a:rPr>
              <a:t>= Operation and maintenance cost</a:t>
            </a:r>
          </a:p>
          <a:p>
            <a:pPr marL="803275" indent="-803275">
              <a:tabLst>
                <a:tab pos="573088" algn="l"/>
              </a:tabLst>
            </a:pPr>
            <a:r>
              <a:rPr lang="en-US" sz="1400" i="1" dirty="0">
                <a:latin typeface="Times New Roman"/>
                <a:cs typeface="Times New Roman"/>
              </a:rPr>
              <a:t>F	</a:t>
            </a:r>
            <a:r>
              <a:rPr lang="en-US" sz="1400" dirty="0">
                <a:latin typeface="Times New Roman"/>
                <a:cs typeface="Times New Roman"/>
              </a:rPr>
              <a:t>= Fuel cost</a:t>
            </a:r>
          </a:p>
          <a:p>
            <a:pPr marL="803275" indent="-803275">
              <a:tabLst>
                <a:tab pos="573088" algn="l"/>
              </a:tabLst>
            </a:pPr>
            <a:r>
              <a:rPr lang="en-US" sz="1400" i="1" dirty="0">
                <a:latin typeface="Times New Roman"/>
                <a:cs typeface="Times New Roman"/>
              </a:rPr>
              <a:t>TC	</a:t>
            </a:r>
            <a:r>
              <a:rPr lang="en-US" sz="1400" dirty="0">
                <a:latin typeface="Times New Roman"/>
                <a:cs typeface="Times New Roman"/>
              </a:rPr>
              <a:t>= Tax credit</a:t>
            </a:r>
          </a:p>
          <a:p>
            <a:pPr marL="803275" indent="-803275">
              <a:tabLst>
                <a:tab pos="573088" algn="l"/>
              </a:tabLst>
            </a:pPr>
            <a:endParaRPr lang="en-US" sz="1400" dirty="0" smtClean="0"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7522" y="707103"/>
            <a:ext cx="86347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LCOE is the cost that, if assigned to every unit of energy 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system over the analysis period, will equal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life-cycle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discounted back to the base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year.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7740790"/>
              </p:ext>
            </p:extLst>
          </p:nvPr>
        </p:nvGraphicFramePr>
        <p:xfrm>
          <a:off x="457200" y="4227377"/>
          <a:ext cx="6614792" cy="2520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17522" y="1703055"/>
            <a:ext cx="2466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Conventional Model: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87503" y="1697714"/>
            <a:ext cx="2466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New Model: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5772" y="3817440"/>
            <a:ext cx="2466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PPA Penalties: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894087" y="3417563"/>
            <a:ext cx="32387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3275" indent="-803275">
              <a:tabLst>
                <a:tab pos="573088" algn="l"/>
              </a:tabLst>
            </a:pPr>
            <a:r>
              <a:rPr lang="en-US" sz="1400" i="1" dirty="0" err="1" smtClean="0">
                <a:latin typeface="Times New Roman"/>
                <a:cs typeface="Times New Roman"/>
              </a:rPr>
              <a:t>Max</a:t>
            </a:r>
            <a:r>
              <a:rPr lang="en-US" sz="1400" i="1" baseline="-25000" dirty="0" err="1" smtClean="0">
                <a:latin typeface="Times New Roman"/>
                <a:cs typeface="Times New Roman"/>
              </a:rPr>
              <a:t>lim</a:t>
            </a:r>
            <a:r>
              <a:rPr lang="en-US" sz="1400" i="1" dirty="0" smtClean="0">
                <a:latin typeface="Times New Roman"/>
                <a:cs typeface="Times New Roman"/>
              </a:rPr>
              <a:t> 	= </a:t>
            </a:r>
            <a:r>
              <a:rPr lang="en-US" sz="1400" dirty="0" smtClean="0">
                <a:latin typeface="Times New Roman"/>
                <a:cs typeface="Times New Roman"/>
              </a:rPr>
              <a:t>Maximum Energy Threshold</a:t>
            </a:r>
          </a:p>
          <a:p>
            <a:pPr marL="803275" indent="-803275">
              <a:tabLst>
                <a:tab pos="573088" algn="l"/>
              </a:tabLst>
            </a:pPr>
            <a:r>
              <a:rPr lang="en-US" sz="1400" i="1" dirty="0" err="1" smtClean="0">
                <a:latin typeface="Times New Roman"/>
                <a:cs typeface="Times New Roman"/>
              </a:rPr>
              <a:t>Min</a:t>
            </a:r>
            <a:r>
              <a:rPr lang="en-US" sz="1400" i="1" baseline="-25000" dirty="0" err="1" smtClean="0">
                <a:latin typeface="Times New Roman"/>
                <a:cs typeface="Times New Roman"/>
              </a:rPr>
              <a:t>lim</a:t>
            </a:r>
            <a:r>
              <a:rPr lang="en-US" sz="1400" i="1" dirty="0" smtClean="0">
                <a:latin typeface="Times New Roman"/>
                <a:cs typeface="Times New Roman"/>
              </a:rPr>
              <a:t> 	= </a:t>
            </a:r>
            <a:r>
              <a:rPr lang="en-US" sz="1400" dirty="0" smtClean="0">
                <a:latin typeface="Times New Roman"/>
                <a:cs typeface="Times New Roman"/>
              </a:rPr>
              <a:t>Minimum Energy Threshold</a:t>
            </a:r>
          </a:p>
          <a:p>
            <a:pPr marL="803275" indent="-803275">
              <a:tabLst>
                <a:tab pos="573088" algn="l"/>
              </a:tabLst>
            </a:pPr>
            <a:r>
              <a:rPr lang="en-US" sz="1400" i="1" dirty="0" smtClean="0">
                <a:latin typeface="Times New Roman"/>
                <a:cs typeface="Times New Roman"/>
              </a:rPr>
              <a:t>PN</a:t>
            </a:r>
            <a:r>
              <a:rPr lang="en-US" sz="1400" dirty="0">
                <a:latin typeface="Times New Roman"/>
                <a:cs typeface="Times New Roman"/>
              </a:rPr>
              <a:t> </a:t>
            </a:r>
            <a:r>
              <a:rPr lang="en-US" sz="1400" dirty="0" smtClean="0">
                <a:latin typeface="Times New Roman"/>
                <a:cs typeface="Times New Roman"/>
              </a:rPr>
              <a:t>	= Penalty cost</a:t>
            </a:r>
          </a:p>
          <a:p>
            <a:pPr marL="803275" indent="-803275">
              <a:tabLst>
                <a:tab pos="573088" algn="l"/>
              </a:tabLst>
            </a:pPr>
            <a:r>
              <a:rPr lang="en-US" sz="1400" i="1" dirty="0" smtClean="0">
                <a:latin typeface="Times New Roman"/>
                <a:cs typeface="Times New Roman"/>
              </a:rPr>
              <a:t>PL 	</a:t>
            </a:r>
            <a:r>
              <a:rPr lang="en-US" sz="1400" dirty="0" smtClean="0">
                <a:latin typeface="Times New Roman"/>
                <a:cs typeface="Times New Roman"/>
              </a:rPr>
              <a:t>= Production loss</a:t>
            </a:r>
          </a:p>
          <a:p>
            <a:pPr marL="803275" indent="-803275">
              <a:tabLst>
                <a:tab pos="573088" algn="l"/>
              </a:tabLst>
            </a:pPr>
            <a:r>
              <a:rPr lang="en-US" sz="1400" i="1" dirty="0" err="1" smtClean="0">
                <a:latin typeface="Times New Roman"/>
                <a:cs typeface="Times New Roman"/>
              </a:rPr>
              <a:t>P</a:t>
            </a:r>
            <a:r>
              <a:rPr lang="en-US" sz="1400" i="1" baseline="-25000" dirty="0" err="1" smtClean="0">
                <a:latin typeface="Times New Roman"/>
                <a:cs typeface="Times New Roman"/>
              </a:rPr>
              <a:t>exp</a:t>
            </a:r>
            <a:r>
              <a:rPr lang="en-US" sz="1400" dirty="0" smtClean="0">
                <a:latin typeface="Times New Roman"/>
                <a:cs typeface="Times New Roman"/>
              </a:rPr>
              <a:t> 	= Expected energy production</a:t>
            </a:r>
          </a:p>
          <a:p>
            <a:pPr marL="803275" indent="-803275">
              <a:tabLst>
                <a:tab pos="573088" algn="l"/>
              </a:tabLst>
            </a:pPr>
            <a:r>
              <a:rPr lang="en-US" sz="1400" i="1" dirty="0" smtClean="0">
                <a:latin typeface="Times New Roman"/>
                <a:cs typeface="Times New Roman"/>
              </a:rPr>
              <a:t>COE</a:t>
            </a:r>
            <a:r>
              <a:rPr lang="en-US" sz="1400" dirty="0" smtClean="0">
                <a:latin typeface="Times New Roman"/>
                <a:cs typeface="Times New Roman"/>
              </a:rPr>
              <a:t>	= Cost of energy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16809" y="310964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2780412"/>
              </p:ext>
            </p:extLst>
          </p:nvPr>
        </p:nvGraphicFramePr>
        <p:xfrm>
          <a:off x="575056" y="2067046"/>
          <a:ext cx="1600275" cy="10846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3" name="Equation" r:id="rId6" imgW="1244520" imgH="838080" progId="Equation.3">
                  <p:embed/>
                </p:oleObj>
              </mc:Choice>
              <mc:Fallback>
                <p:oleObj name="Equation" r:id="rId6" imgW="1244520" imgH="8380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056" y="2067046"/>
                        <a:ext cx="1600275" cy="108465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3132013"/>
              </p:ext>
            </p:extLst>
          </p:nvPr>
        </p:nvGraphicFramePr>
        <p:xfrm>
          <a:off x="3101975" y="2089150"/>
          <a:ext cx="2562225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4" name="Equation" r:id="rId8" imgW="1993680" imgH="838080" progId="Equation.3">
                  <p:embed/>
                </p:oleObj>
              </mc:Choice>
              <mc:Fallback>
                <p:oleObj name="Equation" r:id="rId8" imgW="1993680" imgH="838080" progId="Equation.3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975" y="2089150"/>
                        <a:ext cx="2562225" cy="10858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1313246"/>
              </p:ext>
            </p:extLst>
          </p:nvPr>
        </p:nvGraphicFramePr>
        <p:xfrm>
          <a:off x="3088558" y="3459109"/>
          <a:ext cx="2365088" cy="333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5" name="Equation" r:id="rId10" imgW="1726920" imgH="241200" progId="Equation.3">
                  <p:embed/>
                </p:oleObj>
              </mc:Choice>
              <mc:Fallback>
                <p:oleObj name="Equation" r:id="rId10" imgW="1726920" imgH="241200" progId="Equation.3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8558" y="3459109"/>
                        <a:ext cx="2365088" cy="33304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1215558"/>
              </p:ext>
            </p:extLst>
          </p:nvPr>
        </p:nvGraphicFramePr>
        <p:xfrm>
          <a:off x="3085681" y="3894746"/>
          <a:ext cx="2367966" cy="33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6" name="Equation" r:id="rId12" imgW="1714320" imgH="241200" progId="Equation.3">
                  <p:embed/>
                </p:oleObj>
              </mc:Choice>
              <mc:Fallback>
                <p:oleObj name="Equation" r:id="rId12" imgW="1714320" imgH="241200" progId="Equation.3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5681" y="3894746"/>
                        <a:ext cx="2367966" cy="3361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5681242" y="5119758"/>
            <a:ext cx="2257852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803275" indent="-803275">
              <a:tabLst>
                <a:tab pos="573088" algn="l"/>
              </a:tabLst>
            </a:pPr>
            <a:r>
              <a:rPr lang="en-US" sz="1100" dirty="0" smtClean="0">
                <a:latin typeface="Times New Roman"/>
                <a:cs typeface="Times New Roman"/>
              </a:rPr>
              <a:t>Maximum Energy Threshold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681242" y="5356883"/>
            <a:ext cx="2272828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803275" indent="-803275">
              <a:tabLst>
                <a:tab pos="573088" algn="l"/>
              </a:tabLst>
            </a:pPr>
            <a:r>
              <a:rPr lang="en-US" sz="1100" dirty="0" smtClean="0">
                <a:latin typeface="Times New Roman"/>
                <a:cs typeface="Times New Roman"/>
              </a:rPr>
              <a:t>Minimum Energy Threshold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681242" y="5594008"/>
            <a:ext cx="1670662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803275" indent="-803275">
              <a:tabLst>
                <a:tab pos="573088" algn="l"/>
              </a:tabLst>
            </a:pPr>
            <a:r>
              <a:rPr lang="en-US" sz="1100" dirty="0" smtClean="0">
                <a:latin typeface="Times New Roman"/>
                <a:cs typeface="Times New Roman"/>
              </a:rPr>
              <a:t>Annual Output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7208964"/>
              </p:ext>
            </p:extLst>
          </p:nvPr>
        </p:nvGraphicFramePr>
        <p:xfrm>
          <a:off x="352425" y="3308350"/>
          <a:ext cx="229552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" name="Equation" r:id="rId14" imgW="1676160" imgH="228600" progId="Equation.3">
                  <p:embed/>
                </p:oleObj>
              </mc:Choice>
              <mc:Fallback>
                <p:oleObj name="Equation" r:id="rId14" imgW="1676160" imgH="228600" progId="Equation.3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" y="3308350"/>
                        <a:ext cx="2295525" cy="31591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2974227"/>
              </p:ext>
            </p:extLst>
          </p:nvPr>
        </p:nvGraphicFramePr>
        <p:xfrm>
          <a:off x="9660809" y="5214680"/>
          <a:ext cx="212248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" name="Equation" r:id="rId16" imgW="1549080" imgH="241200" progId="Equation.3">
                  <p:embed/>
                </p:oleObj>
              </mc:Choice>
              <mc:Fallback>
                <p:oleObj name="Equation" r:id="rId16" imgW="1549080" imgH="241200" progId="Equation.3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0809" y="5214680"/>
                        <a:ext cx="2122488" cy="3333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2597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17" grpId="0">
        <p:bldAsOne/>
      </p:bldGraphic>
      <p:bldP spid="18" grpId="0"/>
      <p:bldP spid="19" grpId="0"/>
      <p:bldP spid="20" grpId="0"/>
      <p:bldP spid="23" grpId="0"/>
      <p:bldP spid="21" grpId="0" animBg="1"/>
      <p:bldP spid="24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400" y="2551292"/>
            <a:ext cx="4347627" cy="25990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734503"/>
            <a:ext cx="914400" cy="9144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-114811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b="1" kern="700" dirty="0" smtClean="0">
                <a:latin typeface="Times New Roman"/>
                <a:ea typeface="Times New Roman"/>
              </a:rPr>
              <a:t>New LCOE Model Results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752868"/>
            <a:ext cx="87369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The new LCOE model depends the capacity factor variation and the penalty “gap” (the difference between the minimum and maximum penalty thresholds).  For a symmetric gap: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7919" y="5734503"/>
            <a:ext cx="33453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/>
                <a:cs typeface="Times New Roman"/>
              </a:rPr>
              <a:t>Penalty </a:t>
            </a:r>
            <a:r>
              <a:rPr lang="en-US" sz="1600" dirty="0" smtClean="0">
                <a:latin typeface="Times New Roman"/>
                <a:cs typeface="Times New Roman"/>
              </a:rPr>
              <a:t>gap size = </a:t>
            </a:r>
            <a:r>
              <a:rPr lang="en-US" sz="1600" i="1" dirty="0" err="1">
                <a:latin typeface="Times New Roman"/>
                <a:cs typeface="Times New Roman"/>
              </a:rPr>
              <a:t>Max</a:t>
            </a:r>
            <a:r>
              <a:rPr lang="en-US" sz="1600" i="1" baseline="-25000" dirty="0" err="1">
                <a:latin typeface="Times New Roman"/>
                <a:cs typeface="Times New Roman"/>
              </a:rPr>
              <a:t>lim</a:t>
            </a:r>
            <a:r>
              <a:rPr lang="en-US" sz="1600" i="1" dirty="0">
                <a:latin typeface="Times New Roman"/>
                <a:cs typeface="Times New Roman"/>
              </a:rPr>
              <a:t> – </a:t>
            </a:r>
            <a:r>
              <a:rPr lang="en-US" sz="1600" i="1" dirty="0" err="1">
                <a:latin typeface="Times New Roman"/>
                <a:cs typeface="Times New Roman"/>
              </a:rPr>
              <a:t>Min</a:t>
            </a:r>
            <a:r>
              <a:rPr lang="en-US" sz="1600" i="1" baseline="-25000" dirty="0" err="1">
                <a:latin typeface="Times New Roman"/>
                <a:cs typeface="Times New Roman"/>
              </a:rPr>
              <a:t>lim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58762" y="1754684"/>
            <a:ext cx="6613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Times New Roman"/>
                <a:cs typeface="Times New Roman"/>
              </a:rPr>
              <a:t>C</a:t>
            </a:r>
            <a:r>
              <a:rPr lang="en-US" sz="1600" dirty="0" smtClean="0">
                <a:latin typeface="Times New Roman"/>
                <a:cs typeface="Times New Roman"/>
              </a:rPr>
              <a:t>apacity </a:t>
            </a:r>
            <a:r>
              <a:rPr lang="en-US" sz="1600" dirty="0">
                <a:latin typeface="Times New Roman"/>
                <a:cs typeface="Times New Roman"/>
              </a:rPr>
              <a:t>F</a:t>
            </a:r>
            <a:r>
              <a:rPr lang="en-US" sz="1600" dirty="0" smtClean="0">
                <a:latin typeface="Times New Roman"/>
                <a:cs typeface="Times New Roman"/>
              </a:rPr>
              <a:t>actor = </a:t>
            </a:r>
            <a:r>
              <a:rPr lang="en-US" sz="1600" dirty="0" smtClean="0">
                <a:latin typeface="Times New Roman"/>
                <a:cs typeface="Times New Roman"/>
              </a:rPr>
              <a:t>0.2</a:t>
            </a:r>
          </a:p>
          <a:p>
            <a:pPr algn="ctr"/>
            <a:r>
              <a:rPr lang="en-US" sz="1600" dirty="0">
                <a:latin typeface="Times New Roman"/>
                <a:cs typeface="Times New Roman"/>
              </a:rPr>
              <a:t>H</a:t>
            </a:r>
            <a:r>
              <a:rPr lang="en-US" sz="1600" dirty="0" smtClean="0">
                <a:latin typeface="Times New Roman"/>
                <a:cs typeface="Times New Roman"/>
              </a:rPr>
              <a:t>alf the time, the energy production is above or below the average production determined by the capacity factor by the </a:t>
            </a:r>
            <a:r>
              <a:rPr lang="en-US" sz="1600" i="1" dirty="0" smtClean="0">
                <a:latin typeface="Times New Roman"/>
                <a:cs typeface="Times New Roman"/>
              </a:rPr>
              <a:t>variation</a:t>
            </a:r>
            <a:r>
              <a:rPr lang="en-US" sz="1600" dirty="0" smtClean="0">
                <a:latin typeface="Times New Roman"/>
                <a:cs typeface="Times New Roman"/>
              </a:rPr>
              <a:t> specified</a:t>
            </a:r>
            <a:endParaRPr lang="en-US" sz="1600" dirty="0" smtClean="0">
              <a:latin typeface="Times New Roman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61844" y="5477344"/>
            <a:ext cx="26105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92150" lvl="0" indent="-692150" fontAlgn="base">
              <a:buNone/>
              <a:tabLst>
                <a:tab pos="515938" algn="l"/>
              </a:tabLst>
            </a:pP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=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$1500 per installed kW</a:t>
            </a:r>
          </a:p>
          <a:p>
            <a:pPr marL="692150" lvl="0" indent="-692150" fontAlgn="base">
              <a:buNone/>
              <a:tabLst>
                <a:tab pos="515938" algn="l"/>
              </a:tabLst>
            </a:pP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=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$0.01 per kWh produced</a:t>
            </a:r>
          </a:p>
          <a:p>
            <a:pPr marL="692150" lvl="0" indent="-692150" fontAlgn="base">
              <a:buNone/>
              <a:tabLst>
                <a:tab pos="515938" algn="l"/>
              </a:tabLst>
            </a:pP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=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$0</a:t>
            </a:r>
          </a:p>
          <a:p>
            <a:pPr marL="692150" lvl="0" indent="-692150" fontAlgn="base">
              <a:buNone/>
              <a:tabLst>
                <a:tab pos="515938" algn="l"/>
              </a:tabLst>
            </a:pPr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TC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$0.05 per kWh sold</a:t>
            </a:r>
          </a:p>
          <a:p>
            <a:pPr marL="692150" lvl="0" indent="-692150" fontAlgn="base">
              <a:buNone/>
              <a:tabLst>
                <a:tab pos="515938" algn="l"/>
              </a:tabLst>
            </a:pPr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0.089 per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</a:p>
          <a:p>
            <a:pPr marL="692150" lvl="0" indent="-692150" fontAlgn="base">
              <a:buNone/>
              <a:tabLst>
                <a:tab pos="515938" algn="l"/>
              </a:tabLst>
            </a:pPr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= rated power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3778" y="2551292"/>
            <a:ext cx="4345647" cy="258720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374925" y="3394488"/>
            <a:ext cx="12567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>
                <a:cs typeface="Times New Roman"/>
              </a:rPr>
              <a:t>Penalty Gap Size: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634976" y="2685596"/>
            <a:ext cx="222298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>
                <a:cs typeface="Times New Roman"/>
              </a:rPr>
              <a:t>Annual Energy Output Variation: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8976627"/>
              </p:ext>
            </p:extLst>
          </p:nvPr>
        </p:nvGraphicFramePr>
        <p:xfrm>
          <a:off x="1045774" y="6231510"/>
          <a:ext cx="212248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7" imgW="1549080" imgH="241200" progId="Equation.3">
                  <p:embed/>
                </p:oleObj>
              </mc:Choice>
              <mc:Fallback>
                <p:oleObj name="Equation" r:id="rId7" imgW="1549080" imgH="241200" progId="Equation.3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774" y="6231510"/>
                        <a:ext cx="2122488" cy="3333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7647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7886" y="5680075"/>
            <a:ext cx="914400" cy="91440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12591"/>
            <a:ext cx="8229600" cy="762468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Wind Farm Case Study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/>
          <a:srcRect b="14997"/>
          <a:stretch/>
        </p:blipFill>
        <p:spPr>
          <a:xfrm>
            <a:off x="59177" y="1570693"/>
            <a:ext cx="6622898" cy="3863494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4661110" y="2434656"/>
            <a:ext cx="469900" cy="939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351397" y="3491686"/>
            <a:ext cx="342900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422176" y="2476393"/>
            <a:ext cx="267141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92150" lvl="0" indent="-692150" fontAlgn="base">
              <a:buNone/>
              <a:tabLst>
                <a:tab pos="515938" algn="l"/>
              </a:tabLst>
            </a:pP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sz="1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lang="en-US" sz="1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0.75</a:t>
            </a:r>
          </a:p>
          <a:p>
            <a:pPr marL="692150" lvl="0" indent="-692150" fontAlgn="base">
              <a:buNone/>
              <a:tabLst>
                <a:tab pos="515938" algn="l"/>
              </a:tabLst>
            </a:pP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en-US" sz="1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= 0.52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2150" lvl="0" indent="-692150" fontAlgn="base">
              <a:buNone/>
              <a:tabLst>
                <a:tab pos="515938" algn="l"/>
              </a:tabLst>
            </a:pPr>
            <a:endParaRPr lang="en-US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2150" lvl="0" indent="-692150" fontAlgn="base">
              <a:buNone/>
              <a:tabLst>
                <a:tab pos="515938" algn="l"/>
              </a:tabLst>
            </a:pP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=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$1500 per installed kW</a:t>
            </a:r>
          </a:p>
          <a:p>
            <a:pPr marL="692150" lvl="0" indent="-692150" fontAlgn="base">
              <a:buNone/>
              <a:tabLst>
                <a:tab pos="515938" algn="l"/>
              </a:tabLst>
            </a:pP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=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$0.01 per kWh produced</a:t>
            </a:r>
          </a:p>
          <a:p>
            <a:pPr marL="692150" lvl="0" indent="-692150" fontAlgn="base">
              <a:buNone/>
              <a:tabLst>
                <a:tab pos="515938" algn="l"/>
              </a:tabLst>
            </a:pP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=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$0</a:t>
            </a:r>
          </a:p>
          <a:p>
            <a:pPr marL="692150" lvl="0" indent="-692150" fontAlgn="base">
              <a:buNone/>
              <a:tabLst>
                <a:tab pos="515938" algn="l"/>
              </a:tabLst>
            </a:pP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TC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$0.05 per kWh sold</a:t>
            </a:r>
          </a:p>
          <a:p>
            <a:pPr marL="692150" lvl="0" indent="-692150" fontAlgn="base">
              <a:buNone/>
              <a:tabLst>
                <a:tab pos="515938" algn="l"/>
              </a:tabLst>
            </a:pP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0.089 per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7629" y="5309683"/>
            <a:ext cx="74902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 indent="-2349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/>
                <a:cs typeface="Times New Roman"/>
              </a:rPr>
              <a:t>Farms differ and different contracts need to be constructed for them</a:t>
            </a:r>
            <a:endParaRPr lang="en-US" dirty="0">
              <a:latin typeface="Times New Roman"/>
              <a:cs typeface="Times New Roman"/>
            </a:endParaRPr>
          </a:p>
          <a:p>
            <a:pPr marL="234950" indent="-234950">
              <a:buFont typeface="Arial" panose="020B0604020202020204" pitchFamily="34" charset="0"/>
              <a:buChar char="•"/>
            </a:pPr>
            <a:r>
              <a:rPr lang="en-US" dirty="0">
                <a:latin typeface="Times New Roman"/>
                <a:cs typeface="Times New Roman"/>
              </a:rPr>
              <a:t>The conditions in the farms </a:t>
            </a:r>
            <a:r>
              <a:rPr lang="en-US" dirty="0" smtClean="0">
                <a:latin typeface="Times New Roman"/>
                <a:cs typeface="Times New Roman"/>
              </a:rPr>
              <a:t>determine the </a:t>
            </a:r>
            <a:r>
              <a:rPr lang="en-US" dirty="0">
                <a:latin typeface="Times New Roman"/>
                <a:cs typeface="Times New Roman"/>
              </a:rPr>
              <a:t>gap between the conventional LCOE and </a:t>
            </a:r>
            <a:r>
              <a:rPr lang="en-US" dirty="0" smtClean="0">
                <a:latin typeface="Times New Roman"/>
                <a:cs typeface="Times New Roman"/>
              </a:rPr>
              <a:t>an LCOE that includes delivery </a:t>
            </a:r>
            <a:r>
              <a:rPr lang="en-US" dirty="0" smtClean="0">
                <a:latin typeface="Times New Roman"/>
                <a:cs typeface="Times New Roman"/>
              </a:rPr>
              <a:t>penalties</a:t>
            </a:r>
          </a:p>
          <a:p>
            <a:pPr marL="234950" indent="-2349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/>
                <a:cs typeface="Times New Roman"/>
              </a:rPr>
              <a:t>In the PPA bidding market, the conventional LCOE could be problem (wind farms 1,2,3, and 6)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9795" y="759409"/>
            <a:ext cx="8733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Actual wind farm data shows that the LCOE without </a:t>
            </a:r>
            <a:r>
              <a:rPr lang="en-US" sz="2000" dirty="0" smtClean="0">
                <a:latin typeface="Times New Roman"/>
                <a:cs typeface="Times New Roman"/>
              </a:rPr>
              <a:t>penalties (conventionally calculated LCOE) </a:t>
            </a:r>
            <a:r>
              <a:rPr lang="en-US" sz="2000" dirty="0" smtClean="0">
                <a:latin typeface="Times New Roman"/>
                <a:cs typeface="Times New Roman"/>
              </a:rPr>
              <a:t>is lower than the actual LCOE that includes penalties. Different wind farms have different characteristics and the gaps in the actual LCOE can vary.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74323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4158"/>
            <a:ext cx="8229600" cy="683798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Conclusions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252" y="907243"/>
            <a:ext cx="8322547" cy="4525963"/>
          </a:xfrm>
        </p:spPr>
        <p:txBody>
          <a:bodyPr>
            <a:noAutofit/>
          </a:bodyPr>
          <a:lstStyle/>
          <a:p>
            <a:pPr marL="231775" indent="-231775"/>
            <a:r>
              <a:rPr lang="en-US" sz="2100" dirty="0" smtClean="0">
                <a:latin typeface="Times New Roman"/>
                <a:cs typeface="Times New Roman"/>
              </a:rPr>
              <a:t>By creating mechanisms to reduce the risk of higher </a:t>
            </a:r>
            <a:r>
              <a:rPr lang="en-US" sz="2100" dirty="0" smtClean="0">
                <a:latin typeface="Times New Roman"/>
                <a:cs typeface="Times New Roman"/>
              </a:rPr>
              <a:t>costs for the Buyer, </a:t>
            </a:r>
            <a:r>
              <a:rPr lang="en-US" sz="2100" dirty="0" smtClean="0">
                <a:latin typeface="Times New Roman"/>
                <a:cs typeface="Times New Roman"/>
              </a:rPr>
              <a:t>PPAs create a paradox of higher </a:t>
            </a:r>
            <a:r>
              <a:rPr lang="en-US" sz="2100" dirty="0" smtClean="0">
                <a:latin typeface="Times New Roman"/>
                <a:cs typeface="Times New Roman"/>
              </a:rPr>
              <a:t>LCOEs for the Seller</a:t>
            </a:r>
            <a:endParaRPr lang="en-US" sz="2100" dirty="0" smtClean="0">
              <a:latin typeface="Times New Roman"/>
              <a:cs typeface="Times New Roman"/>
            </a:endParaRPr>
          </a:p>
          <a:p>
            <a:pPr marL="231775" indent="-231775"/>
            <a:r>
              <a:rPr lang="en-US" sz="2100" dirty="0" smtClean="0">
                <a:latin typeface="Times New Roman"/>
                <a:cs typeface="Times New Roman"/>
              </a:rPr>
              <a:t>The new LCOE model allows Sellers in a PPA to use expected future energy production to assist in negotiating penalties and an appropriate </a:t>
            </a:r>
            <a:r>
              <a:rPr lang="en-US" sz="2100" dirty="0">
                <a:latin typeface="Times New Roman"/>
                <a:cs typeface="Times New Roman"/>
              </a:rPr>
              <a:t>C</a:t>
            </a:r>
            <a:r>
              <a:rPr lang="en-US" sz="2100" dirty="0" smtClean="0">
                <a:latin typeface="Times New Roman"/>
                <a:cs typeface="Times New Roman"/>
              </a:rPr>
              <a:t>ost of Energy in the PPA based on the expected costs from penalties</a:t>
            </a:r>
          </a:p>
          <a:p>
            <a:pPr marL="231775" indent="-231775"/>
            <a:r>
              <a:rPr lang="en-US" sz="2100" dirty="0" smtClean="0">
                <a:latin typeface="Times New Roman"/>
                <a:cs typeface="Times New Roman"/>
              </a:rPr>
              <a:t>The optimal PPA should focus on an appropriate </a:t>
            </a:r>
            <a:r>
              <a:rPr lang="en-US" sz="2100" i="1" dirty="0" err="1" smtClean="0">
                <a:latin typeface="Times New Roman"/>
                <a:cs typeface="Times New Roman"/>
              </a:rPr>
              <a:t>Min</a:t>
            </a:r>
            <a:r>
              <a:rPr lang="en-US" sz="2100" i="1" baseline="-25000" dirty="0" err="1" smtClean="0">
                <a:latin typeface="Times New Roman"/>
                <a:cs typeface="Times New Roman"/>
              </a:rPr>
              <a:t>lim</a:t>
            </a:r>
            <a:r>
              <a:rPr lang="en-US" sz="2100" i="1" dirty="0" smtClean="0">
                <a:latin typeface="Times New Roman"/>
                <a:cs typeface="Times New Roman"/>
              </a:rPr>
              <a:t> </a:t>
            </a:r>
            <a:r>
              <a:rPr lang="en-US" sz="2100" dirty="0" smtClean="0">
                <a:latin typeface="Times New Roman"/>
                <a:cs typeface="Times New Roman"/>
              </a:rPr>
              <a:t>for projects with a low capacity factor and projects with a higher capacity factor can address having both limits or just one limit depending on the expected variation and the Buyer’s need for energy</a:t>
            </a:r>
          </a:p>
          <a:p>
            <a:pPr marL="0" indent="0">
              <a:buNone/>
            </a:pPr>
            <a:endParaRPr lang="en-US" sz="2100" dirty="0" smtClean="0">
              <a:latin typeface="Times New Roman"/>
              <a:cs typeface="Times New Roman"/>
            </a:endParaRPr>
          </a:p>
          <a:p>
            <a:pPr marL="231775" indent="-231775"/>
            <a:r>
              <a:rPr lang="en-US" sz="2100" u="sng" dirty="0" smtClean="0">
                <a:latin typeface="Times New Roman"/>
                <a:cs typeface="Times New Roman"/>
              </a:rPr>
              <a:t>Energy Markets Impact:</a:t>
            </a:r>
            <a:r>
              <a:rPr lang="en-US" sz="2100" dirty="0" smtClean="0">
                <a:latin typeface="Times New Roman"/>
                <a:cs typeface="Times New Roman"/>
              </a:rPr>
              <a:t> The </a:t>
            </a:r>
            <a:r>
              <a:rPr lang="en-US" sz="2100" dirty="0">
                <a:latin typeface="Times New Roman"/>
                <a:cs typeface="Times New Roman"/>
              </a:rPr>
              <a:t>new LCOE model also allows for the Seller to compare </a:t>
            </a:r>
            <a:r>
              <a:rPr lang="en-US" sz="2100" dirty="0" smtClean="0">
                <a:latin typeface="Times New Roman"/>
                <a:cs typeface="Times New Roman"/>
              </a:rPr>
              <a:t>contract bids with differing price schedules.  This allows the Sellers to choose a price schedule that results in a final </a:t>
            </a:r>
            <a:r>
              <a:rPr lang="en-US" sz="2100" dirty="0">
                <a:latin typeface="Times New Roman"/>
                <a:cs typeface="Times New Roman"/>
              </a:rPr>
              <a:t>net revenue </a:t>
            </a:r>
            <a:r>
              <a:rPr lang="en-US" sz="2100" dirty="0" smtClean="0">
                <a:latin typeface="Times New Roman"/>
                <a:cs typeface="Times New Roman"/>
              </a:rPr>
              <a:t>that is close to the net revenue from a flat price schedule.</a:t>
            </a:r>
            <a:endParaRPr lang="en-US" sz="2100" dirty="0">
              <a:latin typeface="Times New Roman"/>
              <a:cs typeface="Times New Roman"/>
            </a:endParaRPr>
          </a:p>
          <a:p>
            <a:pPr marL="231775" indent="-231775"/>
            <a:endParaRPr lang="en-US" sz="2100" dirty="0" smtClean="0">
              <a:latin typeface="Times New Roman"/>
              <a:cs typeface="Times New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66896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99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Formal.thmx</Template>
  <TotalTime>25058</TotalTime>
  <Words>1049</Words>
  <Application>Microsoft Office PowerPoint</Application>
  <PresentationFormat>On-screen Show (4:3)</PresentationFormat>
  <Paragraphs>109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宋体</vt:lpstr>
      <vt:lpstr>Arial</vt:lpstr>
      <vt:lpstr>Calibri</vt:lpstr>
      <vt:lpstr>Times New Roman</vt:lpstr>
      <vt:lpstr>Office Theme</vt:lpstr>
      <vt:lpstr>Equation</vt:lpstr>
      <vt:lpstr>A Modified Levelized Cost of Energy (LCOE) Model to Provide Bid Comparisons for Power Purchase Agreements</vt:lpstr>
      <vt:lpstr>Levelized Cost of Energy (LCOE) and Power Purchase Agreements</vt:lpstr>
      <vt:lpstr>The Problem with LCOE</vt:lpstr>
      <vt:lpstr>Modeling LCOE</vt:lpstr>
      <vt:lpstr>New LCOE Model Results</vt:lpstr>
      <vt:lpstr>Wind Farm Case Study</vt:lpstr>
      <vt:lpstr>Conclusions</vt:lpstr>
    </vt:vector>
  </TitlesOfParts>
  <Company>UMD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Levelized Cost of Energy (LCOE) Model for Wind Farms that Includes Power Purchase Agreement (PPA) Energy Delivery Limits</dc:title>
  <dc:creator>Hugh Bruck</dc:creator>
  <cp:lastModifiedBy>Peter A. Sandborn</cp:lastModifiedBy>
  <cp:revision>257</cp:revision>
  <cp:lastPrinted>2016-09-15T18:53:56Z</cp:lastPrinted>
  <dcterms:created xsi:type="dcterms:W3CDTF">2016-05-23T23:01:46Z</dcterms:created>
  <dcterms:modified xsi:type="dcterms:W3CDTF">2016-09-22T16:58:41Z</dcterms:modified>
</cp:coreProperties>
</file>