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</p:sldMasterIdLst>
  <p:notesMasterIdLst>
    <p:notesMasterId r:id="rId10"/>
  </p:notesMasterIdLst>
  <p:handoutMasterIdLst>
    <p:handoutMasterId r:id="rId11"/>
  </p:handoutMasterIdLst>
  <p:sldIdLst>
    <p:sldId id="264" r:id="rId4"/>
    <p:sldId id="283" r:id="rId5"/>
    <p:sldId id="284" r:id="rId6"/>
    <p:sldId id="287" r:id="rId7"/>
    <p:sldId id="286" r:id="rId8"/>
    <p:sldId id="266" r:id="rId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43" autoAdjust="0"/>
  </p:normalViewPr>
  <p:slideViewPr>
    <p:cSldViewPr showGuides="1"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AB61-AD94-450A-B060-2D4741A64249}" type="datetimeFigureOut">
              <a:rPr lang="de-DE" smtClean="0"/>
              <a:t>27.09.2016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F612A-8B00-4954-A0C3-3BF1B60597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8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04200-8D57-40FC-9EE3-68711CCA5FCB}" type="datetimeFigureOut">
              <a:rPr lang="de-DE" smtClean="0"/>
              <a:t>27.09.2016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EAAA2-11D3-4565-8D19-C774067B58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18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1" descr="farbbalk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11963"/>
            <a:ext cx="2214563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7" descr="BEE-logo-2-4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828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6473"/>
            <a:ext cx="7772400" cy="2019300"/>
          </a:xfrm>
        </p:spPr>
        <p:txBody>
          <a:bodyPr/>
          <a:lstStyle>
            <a:lvl1pPr algn="ctr">
              <a:lnSpc>
                <a:spcPct val="90000"/>
              </a:lnSpc>
              <a:defRPr sz="3600" b="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556593"/>
            <a:ext cx="7776220" cy="57626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 dirty="0" smtClean="0"/>
              <a:t>Veranstaltung, Ort, Datum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5013101"/>
            <a:ext cx="7775575" cy="1296219"/>
          </a:xfr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 dirty="0" smtClean="0"/>
              <a:t>Vorname, Name, BEE-Funktion</a:t>
            </a:r>
          </a:p>
          <a:p>
            <a:pPr lvl="0"/>
            <a:r>
              <a:rPr lang="de-DE" dirty="0" smtClean="0"/>
              <a:t>Bundesverband Erneuerbare Energie e.V. (BEE)</a:t>
            </a:r>
            <a:endParaRPr lang="de-DE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3189933" y="-952"/>
            <a:ext cx="5956449" cy="1299600"/>
            <a:chOff x="1403648" y="2924944"/>
            <a:chExt cx="5956449" cy="129960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403648" y="2924944"/>
              <a:ext cx="5954711" cy="1299600"/>
              <a:chOff x="1403647" y="2564904"/>
              <a:chExt cx="5954711" cy="1299600"/>
            </a:xfrm>
          </p:grpSpPr>
          <p:pic>
            <p:nvPicPr>
              <p:cNvPr id="19" name="Picture 2" descr="M:\PowerPoint Vorlage\Photovoltaik_Bundeskanzleramt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2" r="22127" b="93"/>
              <a:stretch/>
            </p:blipFill>
            <p:spPr bwMode="auto">
              <a:xfrm>
                <a:off x="1403647" y="2564904"/>
                <a:ext cx="1196678" cy="1298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M:\PowerPoint Vorlage\Biogas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472"/>
              <a:stretch/>
            </p:blipFill>
            <p:spPr bwMode="auto">
              <a:xfrm>
                <a:off x="2600325" y="2564904"/>
                <a:ext cx="1187450" cy="129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M:\PowerPoint Vorlage\Windkraft_Lichtenborn_Blumenwiese_2013_3168x475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" r="-216" b="27291"/>
              <a:stretch/>
            </p:blipFill>
            <p:spPr bwMode="auto">
              <a:xfrm>
                <a:off x="3785204" y="2564904"/>
                <a:ext cx="1191600" cy="129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M:\PowerPoint Vorlage\Wasserkraft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6" r="31469"/>
              <a:stretch/>
            </p:blipFill>
            <p:spPr bwMode="auto">
              <a:xfrm>
                <a:off x="4979373" y="2564904"/>
                <a:ext cx="1186475" cy="129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7" descr="M:\PowerPoint Vorlage\Geothermie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7" t="92" r="25136" b="-92"/>
              <a:stretch/>
            </p:blipFill>
            <p:spPr bwMode="auto">
              <a:xfrm>
                <a:off x="6165848" y="2564904"/>
                <a:ext cx="1192510" cy="129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Bild 6" descr="bee-elementstreifen.pdf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692"/>
            <a:stretch/>
          </p:blipFill>
          <p:spPr bwMode="auto">
            <a:xfrm>
              <a:off x="1405385" y="4129641"/>
              <a:ext cx="5954712" cy="94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46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74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928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92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65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8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5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60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30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00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12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78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14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6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Einfügen -&gt; Kopf- und Fußzeile -&gt; Veranstaltung, Ort,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7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6491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Folientitel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295400"/>
            <a:ext cx="944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Bild 6" descr="BEE-logo-2-4c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228600"/>
            <a:ext cx="15922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Bild 11" descr="farbbalke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11963"/>
            <a:ext cx="2214563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4BF2C46-AC72-42DC-A99B-2F1F14DAC96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smtClean="0"/>
              <a:t>Einfügen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Kopf- und Fußzeile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Veranstaltung, Ort, Datum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Bild 2" descr="BEE-logo-2-4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49913"/>
            <a:ext cx="20034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395288" y="1770063"/>
            <a:ext cx="7777162" cy="1154112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3200" b="1" dirty="0" smtClean="0">
                <a:latin typeface="Calibri" pitchFamily="34" charset="0"/>
                <a:ea typeface="ＭＳ Ｐゴシック" pitchFamily="24" charset="-128"/>
              </a:rPr>
              <a:t>Bundesverband Erneuerbare Energie e. V.</a:t>
            </a:r>
          </a:p>
          <a:p>
            <a:pPr>
              <a:defRPr/>
            </a:pPr>
            <a:r>
              <a:rPr lang="de-DE" altLang="de-DE" sz="2800" dirty="0" smtClean="0">
                <a:latin typeface="Calibri" pitchFamily="34" charset="0"/>
                <a:ea typeface="ＭＳ Ｐゴシック" pitchFamily="24" charset="-128"/>
              </a:rPr>
              <a:t>German </a:t>
            </a:r>
            <a:r>
              <a:rPr lang="de-DE" altLang="de-DE" sz="2800" dirty="0" err="1" smtClean="0">
                <a:latin typeface="Calibri" pitchFamily="34" charset="0"/>
                <a:ea typeface="ＭＳ Ｐゴシック" pitchFamily="24" charset="-128"/>
              </a:rPr>
              <a:t>Renewable</a:t>
            </a:r>
            <a:r>
              <a:rPr lang="de-DE" altLang="de-DE" sz="2800" dirty="0" smtClean="0">
                <a:latin typeface="Calibri" pitchFamily="34" charset="0"/>
                <a:ea typeface="ＭＳ Ｐゴシック" pitchFamily="24" charset="-128"/>
              </a:rPr>
              <a:t> </a:t>
            </a:r>
            <a:r>
              <a:rPr lang="de-DE" altLang="de-DE" sz="2800" dirty="0" err="1" smtClean="0">
                <a:latin typeface="Calibri" pitchFamily="34" charset="0"/>
                <a:ea typeface="ＭＳ Ｐゴシック" pitchFamily="24" charset="-128"/>
              </a:rPr>
              <a:t>Energy</a:t>
            </a:r>
            <a:r>
              <a:rPr lang="de-DE" altLang="de-DE" sz="2800" dirty="0" smtClean="0">
                <a:latin typeface="Calibri" pitchFamily="34" charset="0"/>
                <a:ea typeface="ＭＳ Ｐゴシック" pitchFamily="24" charset="-128"/>
              </a:rPr>
              <a:t> </a:t>
            </a:r>
            <a:r>
              <a:rPr lang="de-DE" altLang="de-DE" sz="2800" dirty="0" err="1" smtClean="0">
                <a:latin typeface="Calibri" pitchFamily="34" charset="0"/>
                <a:ea typeface="ＭＳ Ｐゴシック" pitchFamily="24" charset="-128"/>
              </a:rPr>
              <a:t>Federation</a:t>
            </a:r>
            <a:endParaRPr lang="de-DE" altLang="de-DE" sz="2800" dirty="0" smtClean="0">
              <a:latin typeface="Calibri" pitchFamily="34" charset="0"/>
              <a:ea typeface="ＭＳ Ｐゴシック" pitchFamily="24" charset="-128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95288" y="2968625"/>
            <a:ext cx="3455987" cy="1828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400" dirty="0" smtClean="0">
                <a:latin typeface="Calibri" pitchFamily="34" charset="0"/>
                <a:ea typeface="ＭＳ Ｐゴシック" pitchFamily="24" charset="-128"/>
              </a:rPr>
              <a:t>Invalidenstraße 91</a:t>
            </a:r>
          </a:p>
          <a:p>
            <a:pPr>
              <a:defRPr/>
            </a:pPr>
            <a:r>
              <a:rPr lang="de-DE" altLang="de-DE" sz="2400" dirty="0" smtClean="0">
                <a:latin typeface="Calibri" pitchFamily="34" charset="0"/>
                <a:ea typeface="ＭＳ Ｐゴシック" pitchFamily="24" charset="-128"/>
              </a:rPr>
              <a:t>10115 Berlin</a:t>
            </a:r>
          </a:p>
          <a:p>
            <a:pPr>
              <a:defRPr/>
            </a:pPr>
            <a:r>
              <a:rPr lang="de-DE" altLang="de-DE" sz="2400" dirty="0" smtClean="0">
                <a:latin typeface="Calibri" pitchFamily="34" charset="0"/>
              </a:rPr>
              <a:t>Tel 030 / 275 81 70 </a:t>
            </a:r>
            <a:r>
              <a:rPr lang="de-DE" altLang="de-DE" sz="2400" dirty="0" smtClean="0">
                <a:latin typeface="Calibri" pitchFamily="34" charset="0"/>
                <a:sym typeface="Symbol" pitchFamily="18" charset="2"/>
              </a:rPr>
              <a:t></a:t>
            </a:r>
            <a:r>
              <a:rPr lang="de-DE" altLang="de-DE" sz="2400" dirty="0" smtClean="0">
                <a:latin typeface="Calibri" pitchFamily="34" charset="0"/>
              </a:rPr>
              <a:t> 0</a:t>
            </a:r>
          </a:p>
          <a:p>
            <a:pPr>
              <a:defRPr/>
            </a:pPr>
            <a:r>
              <a:rPr lang="de-DE" altLang="de-DE" sz="2400" dirty="0" smtClean="0">
                <a:latin typeface="Calibri" pitchFamily="34" charset="0"/>
              </a:rPr>
              <a:t>Fax  030 / 275 81 70 </a:t>
            </a:r>
            <a:r>
              <a:rPr lang="de-DE" altLang="de-DE" sz="2400" dirty="0" smtClean="0">
                <a:latin typeface="Calibri" pitchFamily="34" charset="0"/>
                <a:sym typeface="Symbol" pitchFamily="18" charset="2"/>
              </a:rPr>
              <a:t></a:t>
            </a:r>
            <a:r>
              <a:rPr lang="de-DE" altLang="de-DE" sz="2400" dirty="0" smtClean="0">
                <a:latin typeface="Calibri" pitchFamily="34" charset="0"/>
              </a:rPr>
              <a:t> 20</a:t>
            </a:r>
          </a:p>
          <a:p>
            <a:pPr>
              <a:defRPr/>
            </a:pPr>
            <a:r>
              <a:rPr lang="de-DE" altLang="de-DE" sz="2400" b="0" u="sng" dirty="0" smtClean="0">
                <a:solidFill>
                  <a:srgbClr val="5555C7"/>
                </a:solidFill>
                <a:latin typeface="Calibri" pitchFamily="34" charset="0"/>
                <a:ea typeface="ＭＳ Ｐゴシック" pitchFamily="24" charset="-128"/>
              </a:rPr>
              <a:t>www.bee-ev.de</a:t>
            </a:r>
            <a:r>
              <a:rPr lang="de-DE" altLang="de-DE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ＭＳ Ｐゴシック" pitchFamily="24" charset="-128"/>
              </a:rPr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704890"/>
            <a:ext cx="8281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noProof="0" dirty="0" smtClean="0">
                <a:latin typeface="+mj-lt"/>
              </a:rPr>
              <a:t>Thank you for your attention!</a:t>
            </a:r>
            <a:endParaRPr lang="en-US" sz="4000" noProof="0" dirty="0">
              <a:latin typeface="+mj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3192314" y="5564243"/>
            <a:ext cx="5956449" cy="1299600"/>
            <a:chOff x="1403648" y="2924944"/>
            <a:chExt cx="5956449" cy="1299600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1403648" y="2924944"/>
              <a:ext cx="5954711" cy="1299600"/>
              <a:chOff x="1403647" y="2564904"/>
              <a:chExt cx="5954711" cy="1299600"/>
            </a:xfrm>
          </p:grpSpPr>
          <p:pic>
            <p:nvPicPr>
              <p:cNvPr id="20" name="Picture 2" descr="M:\PowerPoint Vorlage\Photovoltaik_Bundeskanzleramt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52" r="22127" b="93"/>
              <a:stretch/>
            </p:blipFill>
            <p:spPr bwMode="auto">
              <a:xfrm>
                <a:off x="1403647" y="2564904"/>
                <a:ext cx="1196678" cy="1298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M:\PowerPoint Vorlage\Biogas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472"/>
              <a:stretch/>
            </p:blipFill>
            <p:spPr bwMode="auto">
              <a:xfrm>
                <a:off x="2600325" y="2564904"/>
                <a:ext cx="1187450" cy="129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M:\PowerPoint Vorlage\Windkraft_Lichtenborn_Blumenwiese_2013_3168x4752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" r="-216" b="27291"/>
              <a:stretch/>
            </p:blipFill>
            <p:spPr bwMode="auto">
              <a:xfrm>
                <a:off x="3785204" y="2564904"/>
                <a:ext cx="1191600" cy="129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M:\PowerPoint Vorlage\Wasserkraft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6" r="31469"/>
              <a:stretch/>
            </p:blipFill>
            <p:spPr bwMode="auto">
              <a:xfrm>
                <a:off x="4979373" y="2564904"/>
                <a:ext cx="1186475" cy="129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7" descr="M:\PowerPoint Vorlage\Geothermie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7" t="92" r="25136" b="-92"/>
              <a:stretch/>
            </p:blipFill>
            <p:spPr bwMode="auto">
              <a:xfrm>
                <a:off x="6165848" y="2564904"/>
                <a:ext cx="1192510" cy="129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Bild 6" descr="bee-elementstreifen.pdf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692"/>
            <a:stretch/>
          </p:blipFill>
          <p:spPr bwMode="auto">
            <a:xfrm>
              <a:off x="1405385" y="4129641"/>
              <a:ext cx="5954712" cy="94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254470" y="1370484"/>
            <a:ext cx="861896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300" dirty="0" smtClean="0">
                <a:latin typeface="Calibri" pitchFamily="34" charset="0"/>
                <a:ea typeface="ＭＳ Ｐゴシック" pitchFamily="24" charset="-128"/>
              </a:rPr>
              <a:t>Als Dachverband der Erneuerbare-Energien-Branche bündelt der BEE die Interessen von 42 Verbänden und Unternehmen mit 30.000 Einzelmitgliedern, darunter mehr als 5.000 Unternehmen. </a:t>
            </a:r>
            <a:br>
              <a:rPr lang="de-DE" altLang="de-DE" sz="2300" dirty="0" smtClean="0">
                <a:latin typeface="Calibri" pitchFamily="34" charset="0"/>
                <a:ea typeface="ＭＳ Ｐゴシック" pitchFamily="24" charset="-128"/>
              </a:rPr>
            </a:br>
            <a:r>
              <a:rPr lang="de-DE" altLang="de-DE" sz="2300" dirty="0" smtClean="0">
                <a:latin typeface="Calibri" pitchFamily="34" charset="0"/>
                <a:ea typeface="ＭＳ Ｐゴシック" pitchFamily="24" charset="-128"/>
              </a:rPr>
              <a:t>Unser</a:t>
            </a:r>
            <a:r>
              <a:rPr lang="de-DE" altLang="de-DE" sz="2300" baseline="0" dirty="0" smtClean="0">
                <a:latin typeface="Calibri" pitchFamily="34" charset="0"/>
                <a:ea typeface="ＭＳ Ｐゴシック" pitchFamily="24" charset="-128"/>
              </a:rPr>
              <a:t> </a:t>
            </a:r>
            <a:r>
              <a:rPr lang="de-DE" altLang="de-DE" sz="2300" dirty="0" smtClean="0">
                <a:latin typeface="Calibri" pitchFamily="34" charset="0"/>
                <a:ea typeface="ＭＳ Ｐゴシック" pitchFamily="24" charset="-128"/>
              </a:rPr>
              <a:t>Ziel: 100 Prozent Erneuerbare Energie</a:t>
            </a:r>
            <a:r>
              <a:rPr lang="de-DE" altLang="de-DE" sz="2300" baseline="0" dirty="0" smtClean="0">
                <a:latin typeface="Calibri" pitchFamily="34" charset="0"/>
                <a:ea typeface="ＭＳ Ｐゴシック" pitchFamily="24" charset="-128"/>
              </a:rPr>
              <a:t>.</a:t>
            </a:r>
            <a:endParaRPr lang="de-DE" altLang="de-DE" sz="2300" dirty="0" smtClean="0">
              <a:latin typeface="Calibri" pitchFamily="34" charset="0"/>
              <a:ea typeface="ＭＳ Ｐゴシック" pitchFamily="24" charset="-128"/>
            </a:endParaRPr>
          </a:p>
        </p:txBody>
      </p:sp>
      <p:pic>
        <p:nvPicPr>
          <p:cNvPr id="3076" name="Bild 7" descr="BEE-logo-2-4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5922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LINA~1.UPP\AppData\Local\Temp\7zO865A5AB2\BEE_MITGLIEDSLOGOS_16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23940" r="5465" b="21473"/>
          <a:stretch/>
        </p:blipFill>
        <p:spPr bwMode="auto">
          <a:xfrm>
            <a:off x="254470" y="2908836"/>
            <a:ext cx="8496944" cy="371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Wind and the electrification of transport and heating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83568" y="1556593"/>
            <a:ext cx="7776220" cy="576263"/>
          </a:xfrm>
        </p:spPr>
        <p:txBody>
          <a:bodyPr/>
          <a:lstStyle/>
          <a:p>
            <a:pPr lvl="0"/>
            <a:r>
              <a:rPr lang="de-DE" dirty="0" smtClean="0"/>
              <a:t>Hamburg, 28th </a:t>
            </a:r>
            <a:r>
              <a:rPr lang="de-DE" dirty="0" err="1" smtClean="0"/>
              <a:t>of</a:t>
            </a:r>
            <a:r>
              <a:rPr lang="de-DE" dirty="0" smtClean="0"/>
              <a:t> September 2016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de-DE" dirty="0" smtClean="0"/>
              <a:t>Robert Brandt</a:t>
            </a:r>
          </a:p>
          <a:p>
            <a:pPr lvl="0"/>
            <a:r>
              <a:rPr lang="de-DE" dirty="0" smtClean="0"/>
              <a:t>Bundesverband Erneuerbare Energie e.V. (BEE)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7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Robert Brandt, </a:t>
            </a:r>
            <a:r>
              <a:rPr lang="en-US" dirty="0" smtClean="0"/>
              <a:t>28th </a:t>
            </a:r>
            <a:r>
              <a:rPr lang="en-US" dirty="0"/>
              <a:t>of September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7" name="Picture 2" descr="C:\Users\ALINA~1.UPP\AppData\Local\Temp\7zO865A5AB2\BEE_MITGLIEDSLOGOS_16-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23940" r="5465" b="21473"/>
          <a:stretch/>
        </p:blipFill>
        <p:spPr bwMode="auto">
          <a:xfrm>
            <a:off x="614510" y="2708920"/>
            <a:ext cx="7917930" cy="34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491288" cy="1066800"/>
          </a:xfrm>
        </p:spPr>
        <p:txBody>
          <a:bodyPr/>
          <a:lstStyle/>
          <a:p>
            <a:r>
              <a:rPr lang="en-US" sz="2400" b="1" dirty="0" smtClean="0"/>
              <a:t>The </a:t>
            </a:r>
            <a:r>
              <a:rPr lang="en-US" sz="2400" b="1" dirty="0"/>
              <a:t>German Renewable Energy </a:t>
            </a:r>
            <a:r>
              <a:rPr lang="en-US" sz="2400" b="1" dirty="0" smtClean="0"/>
              <a:t>Federation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BEE </a:t>
            </a:r>
            <a:r>
              <a:rPr lang="de-DE" sz="2400" b="1" dirty="0"/>
              <a:t>(Bundesverband Erneuerbare </a:t>
            </a:r>
            <a:r>
              <a:rPr lang="de-DE" sz="2400" b="1" dirty="0" smtClean="0"/>
              <a:t>Energie)</a:t>
            </a:r>
            <a:endParaRPr lang="de-DE" sz="2400" b="1" dirty="0"/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457200" y="1477233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39" charset="-128"/>
                <a:cs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39" charset="-128"/>
                <a:cs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39" charset="-128"/>
                <a:cs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39" charset="-128"/>
                <a:cs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39" charset="-128"/>
                <a:cs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39" charset="-128"/>
                <a:cs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39" charset="-128"/>
                <a:cs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smtClean="0"/>
              <a:t>42 </a:t>
            </a:r>
            <a:r>
              <a:rPr lang="en-US" altLang="de-DE" sz="2000" dirty="0"/>
              <a:t>associations: </a:t>
            </a:r>
            <a:r>
              <a:rPr lang="en-US" altLang="de-DE" sz="2000" dirty="0" smtClean="0"/>
              <a:t>water, wind, </a:t>
            </a:r>
            <a:r>
              <a:rPr lang="en-US" altLang="de-DE" sz="2000" dirty="0"/>
              <a:t>biomass, </a:t>
            </a:r>
            <a:r>
              <a:rPr lang="en-US" altLang="de-DE" sz="2000" dirty="0" smtClean="0"/>
              <a:t>solar, </a:t>
            </a:r>
            <a:r>
              <a:rPr lang="en-US" altLang="de-DE" sz="2000" dirty="0"/>
              <a:t>geothermal </a:t>
            </a:r>
            <a:r>
              <a:rPr lang="en-US" altLang="de-DE" sz="2000" dirty="0" smtClean="0"/>
              <a:t>energy </a:t>
            </a:r>
            <a:endParaRPr lang="en-US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/>
              <a:t>30,000 individual </a:t>
            </a:r>
            <a:r>
              <a:rPr lang="en-US" altLang="de-DE" sz="2000" dirty="0" smtClean="0"/>
              <a:t>members and 5,000 </a:t>
            </a:r>
            <a:r>
              <a:rPr lang="en-US" altLang="de-DE" sz="2000" dirty="0"/>
              <a:t>companies.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b="1" dirty="0"/>
              <a:t>Our long-term goal: 100 Percent renewable energy.</a:t>
            </a:r>
          </a:p>
        </p:txBody>
      </p:sp>
    </p:spTree>
    <p:extLst>
      <p:ext uri="{BB962C8B-B14F-4D97-AF65-F5344CB8AC3E}">
        <p14:creationId xmlns:p14="http://schemas.microsoft.com/office/powerpoint/2010/main" val="28480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3972"/>
            <a:ext cx="6211863" cy="448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altLang="de-DE" sz="2400" b="1" dirty="0">
                <a:solidFill>
                  <a:srgbClr val="000000"/>
                </a:solidFill>
                <a:cs typeface="Arial" pitchFamily="34" charset="0"/>
              </a:rPr>
              <a:t>In a nutshell, a future-oriented energy market design  has to…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1"/>
          <p:cNvSpPr>
            <a:spLocks/>
          </p:cNvSpPr>
          <p:nvPr/>
        </p:nvSpPr>
        <p:spPr bwMode="auto">
          <a:xfrm>
            <a:off x="107380" y="1700808"/>
            <a:ext cx="3816548" cy="49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ヒラギノ角ゴ Pro W3" pitchFamily="39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9pPr>
          </a:lstStyle>
          <a:p>
            <a:pPr defTabSz="457200">
              <a:lnSpc>
                <a:spcPts val="22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Put wind and solar PV at the heart of the system </a:t>
            </a:r>
          </a:p>
          <a:p>
            <a:pPr defTabSz="457200">
              <a:lnSpc>
                <a:spcPts val="22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Guarantee that RES projects can be refinanced </a:t>
            </a:r>
            <a:endParaRPr lang="en-US" altLang="de-DE" sz="2000" dirty="0" smtClean="0">
              <a:solidFill>
                <a:srgbClr val="000000"/>
              </a:solidFill>
              <a:latin typeface="+mn-lt"/>
              <a:cs typeface="Arial" pitchFamily="34" charset="0"/>
              <a:sym typeface="Wingdings" pitchFamily="2" charset="2"/>
            </a:endParaRPr>
          </a:p>
          <a:p>
            <a:pPr defTabSz="457200">
              <a:lnSpc>
                <a:spcPts val="22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Incentivize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and finance grid enforcement and expansion</a:t>
            </a:r>
          </a:p>
          <a:p>
            <a:pPr defTabSz="457200">
              <a:lnSpc>
                <a:spcPts val="22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Develop flexibility</a:t>
            </a:r>
          </a:p>
          <a:p>
            <a:pPr defTabSz="457200">
              <a:lnSpc>
                <a:spcPts val="22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Back-up power generation (strategic reserve)</a:t>
            </a:r>
          </a:p>
          <a:p>
            <a:pPr defTabSz="457200">
              <a:lnSpc>
                <a:spcPts val="22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Send a price signal from RES to flexibility</a:t>
            </a:r>
          </a:p>
          <a:p>
            <a:pPr defTabSz="457200">
              <a:lnSpc>
                <a:spcPts val="22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altLang="de-DE" sz="2000" b="1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Bring the electricity, heating </a:t>
            </a:r>
            <a:r>
              <a:rPr lang="en-US" altLang="de-DE" sz="2000" b="1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and transport </a:t>
            </a:r>
            <a:r>
              <a:rPr lang="en-US" altLang="de-DE" sz="2000" b="1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sectors together</a:t>
            </a:r>
            <a:endParaRPr lang="en-US" altLang="de-DE" sz="2000" b="1" dirty="0">
              <a:solidFill>
                <a:srgbClr val="000000"/>
              </a:solidFill>
              <a:latin typeface="+mn-lt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4752528" cy="365125"/>
          </a:xfrm>
        </p:spPr>
        <p:txBody>
          <a:bodyPr/>
          <a:lstStyle/>
          <a:p>
            <a:r>
              <a:rPr lang="de-DE" dirty="0" smtClean="0"/>
              <a:t>Robert Brandt, </a:t>
            </a:r>
            <a:r>
              <a:rPr lang="en-US" dirty="0" smtClean="0"/>
              <a:t>28th </a:t>
            </a:r>
            <a:r>
              <a:rPr lang="en-US" dirty="0"/>
              <a:t>of September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976664" cy="365125"/>
          </a:xfrm>
        </p:spPr>
        <p:txBody>
          <a:bodyPr/>
          <a:lstStyle/>
          <a:p>
            <a:r>
              <a:rPr lang="de-DE" dirty="0" smtClean="0"/>
              <a:t>Robert Brandt, </a:t>
            </a:r>
            <a:r>
              <a:rPr lang="en-US" dirty="0" smtClean="0"/>
              <a:t>28th </a:t>
            </a:r>
            <a:r>
              <a:rPr lang="en-US" dirty="0"/>
              <a:t>of September </a:t>
            </a:r>
            <a:r>
              <a:rPr lang="en-US" dirty="0" smtClean="0"/>
              <a:t>2016   I  source: </a:t>
            </a:r>
            <a:r>
              <a:rPr lang="en-US" dirty="0" err="1" smtClean="0"/>
              <a:t>Fraunhofer</a:t>
            </a:r>
            <a:r>
              <a:rPr lang="en-US" dirty="0" smtClean="0"/>
              <a:t> IWES 2015</a:t>
            </a:r>
            <a:endParaRPr lang="en-US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57200" y="188913"/>
            <a:ext cx="6491288" cy="1066800"/>
          </a:xfrm>
        </p:spPr>
        <p:txBody>
          <a:bodyPr/>
          <a:lstStyle/>
          <a:p>
            <a:pPr defTabSz="457200"/>
            <a:r>
              <a:rPr lang="en-US" altLang="de-DE" sz="2400" b="1" dirty="0" smtClean="0">
                <a:solidFill>
                  <a:srgbClr val="000000"/>
                </a:solidFill>
                <a:cs typeface="Arial" pitchFamily="34" charset="0"/>
              </a:rPr>
              <a:t>Dismantle </a:t>
            </a:r>
            <a:r>
              <a:rPr lang="en-US" altLang="de-DE" sz="2400" b="1" dirty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en-US" altLang="de-DE" sz="2400" b="1" dirty="0" smtClean="0">
                <a:solidFill>
                  <a:srgbClr val="000000"/>
                </a:solidFill>
                <a:cs typeface="Arial" pitchFamily="34" charset="0"/>
              </a:rPr>
              <a:t>arriers</a:t>
            </a:r>
            <a:endParaRPr lang="en-US" altLang="de-DE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9149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 rot="18771061">
            <a:off x="775484" y="540875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 rot="18771061">
            <a:off x="1568429" y="546986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Pump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 rot="18771061">
            <a:off x="2049330" y="549806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Natural Gas</a:t>
            </a:r>
            <a:endParaRPr lang="de-DE" dirty="0">
              <a:effectLst/>
            </a:endParaRPr>
          </a:p>
        </p:txBody>
      </p:sp>
      <p:sp>
        <p:nvSpPr>
          <p:cNvPr id="11" name="Textfeld 10"/>
          <p:cNvSpPr txBox="1"/>
          <p:nvPr/>
        </p:nvSpPr>
        <p:spPr>
          <a:xfrm rot="18771061">
            <a:off x="2347485" y="554507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Light Fuel </a:t>
            </a:r>
            <a:r>
              <a:rPr lang="de-DE" dirty="0" err="1"/>
              <a:t>O</a:t>
            </a:r>
            <a:r>
              <a:rPr lang="de-DE" dirty="0" err="1" smtClean="0"/>
              <a:t>il</a:t>
            </a:r>
            <a:endParaRPr lang="de-DE" dirty="0">
              <a:effectLst/>
            </a:endParaRPr>
          </a:p>
        </p:txBody>
      </p:sp>
      <p:sp>
        <p:nvSpPr>
          <p:cNvPr id="15" name="Textfeld 14"/>
          <p:cNvSpPr txBox="1"/>
          <p:nvPr/>
        </p:nvSpPr>
        <p:spPr>
          <a:xfrm rot="18771061">
            <a:off x="3502446" y="541815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E-Mobility</a:t>
            </a:r>
            <a:endParaRPr lang="de-DE" dirty="0">
              <a:effectLst/>
            </a:endParaRPr>
          </a:p>
        </p:txBody>
      </p:sp>
      <p:sp>
        <p:nvSpPr>
          <p:cNvPr id="16" name="Textfeld 15"/>
          <p:cNvSpPr txBox="1"/>
          <p:nvPr/>
        </p:nvSpPr>
        <p:spPr>
          <a:xfrm rot="18771061">
            <a:off x="4279223" y="526773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Petrol</a:t>
            </a:r>
            <a:endParaRPr lang="de-DE" dirty="0">
              <a:effectLst/>
            </a:endParaRPr>
          </a:p>
        </p:txBody>
      </p:sp>
      <p:sp>
        <p:nvSpPr>
          <p:cNvPr id="17" name="Textfeld 16"/>
          <p:cNvSpPr txBox="1"/>
          <p:nvPr/>
        </p:nvSpPr>
        <p:spPr>
          <a:xfrm rot="18771061">
            <a:off x="4678953" y="528183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Diesel</a:t>
            </a:r>
            <a:endParaRPr lang="de-DE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501"/>
            <a:ext cx="190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68144" y="3068960"/>
            <a:ext cx="31085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alued-added </a:t>
            </a:r>
            <a:r>
              <a:rPr lang="en-US" dirty="0"/>
              <a:t>t</a:t>
            </a:r>
            <a:r>
              <a:rPr lang="en-US" dirty="0" smtClean="0"/>
              <a:t>ax</a:t>
            </a:r>
          </a:p>
          <a:p>
            <a:r>
              <a:rPr lang="en-US" dirty="0"/>
              <a:t>e</a:t>
            </a:r>
            <a:r>
              <a:rPr lang="en-US" dirty="0" smtClean="0"/>
              <a:t>nergy tax</a:t>
            </a:r>
          </a:p>
          <a:p>
            <a:r>
              <a:rPr lang="en-US" dirty="0"/>
              <a:t>c</a:t>
            </a:r>
            <a:r>
              <a:rPr lang="en-US" dirty="0" smtClean="0"/>
              <a:t>oncession</a:t>
            </a:r>
          </a:p>
          <a:p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d</a:t>
            </a:r>
            <a:r>
              <a:rPr lang="en-US" dirty="0" smtClean="0"/>
              <a:t>elivery</a:t>
            </a:r>
          </a:p>
          <a:p>
            <a:r>
              <a:rPr lang="en-US" dirty="0" smtClean="0"/>
              <a:t>EEG surcharge</a:t>
            </a:r>
          </a:p>
          <a:p>
            <a:r>
              <a:rPr lang="en-US" dirty="0"/>
              <a:t>g</a:t>
            </a:r>
            <a:r>
              <a:rPr lang="en-US" dirty="0" smtClean="0"/>
              <a:t>rid charges</a:t>
            </a:r>
          </a:p>
          <a:p>
            <a:r>
              <a:rPr lang="en-US" dirty="0"/>
              <a:t>p</a:t>
            </a:r>
            <a:r>
              <a:rPr lang="en-US" dirty="0" smtClean="0"/>
              <a:t>rocurement and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F2C46-AC72-42DC-A99B-2F1F14DAC96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4752528" cy="365125"/>
          </a:xfrm>
        </p:spPr>
        <p:txBody>
          <a:bodyPr/>
          <a:lstStyle/>
          <a:p>
            <a:r>
              <a:rPr lang="de-DE" dirty="0" smtClean="0"/>
              <a:t>Robert Brandt, </a:t>
            </a:r>
            <a:r>
              <a:rPr lang="en-US" dirty="0" smtClean="0"/>
              <a:t>28th </a:t>
            </a:r>
            <a:r>
              <a:rPr lang="en-US" dirty="0"/>
              <a:t>of September </a:t>
            </a:r>
            <a:r>
              <a:rPr lang="en-US" dirty="0" smtClean="0"/>
              <a:t>2016  I  source: BEE 2016</a:t>
            </a:r>
            <a:endParaRPr lang="en-US" dirty="0"/>
          </a:p>
        </p:txBody>
      </p:sp>
      <p:sp>
        <p:nvSpPr>
          <p:cNvPr id="4" name="Titel 13"/>
          <p:cNvSpPr>
            <a:spLocks noGrp="1"/>
          </p:cNvSpPr>
          <p:nvPr>
            <p:ph type="title"/>
          </p:nvPr>
        </p:nvSpPr>
        <p:spPr>
          <a:xfrm>
            <a:off x="457200" y="188913"/>
            <a:ext cx="6491288" cy="1066800"/>
          </a:xfrm>
        </p:spPr>
        <p:txBody>
          <a:bodyPr/>
          <a:lstStyle/>
          <a:p>
            <a:pPr defTabSz="457200"/>
            <a:r>
              <a:rPr lang="de-DE" altLang="de-DE" sz="2400" b="1" dirty="0" err="1" smtClean="0">
                <a:solidFill>
                  <a:srgbClr val="000000"/>
                </a:solidFill>
                <a:cs typeface="Arial" pitchFamily="34" charset="0"/>
              </a:rPr>
              <a:t>Quotes</a:t>
            </a:r>
            <a:r>
              <a:rPr lang="de-DE" altLang="de-DE" sz="24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de-DE" altLang="de-DE" sz="24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de-DE" altLang="de-DE" sz="24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de-DE" sz="2400" b="1" dirty="0">
                <a:solidFill>
                  <a:srgbClr val="000000"/>
                </a:solidFill>
                <a:cs typeface="Arial" pitchFamily="34" charset="0"/>
              </a:rPr>
              <a:t>A Strong Renewable Energy Directive</a:t>
            </a:r>
            <a:br>
              <a:rPr lang="en-US" altLang="de-DE" sz="24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de-DE" sz="2400" b="1" dirty="0">
                <a:solidFill>
                  <a:srgbClr val="000000"/>
                </a:solidFill>
                <a:cs typeface="Arial" pitchFamily="34" charset="0"/>
              </a:rPr>
              <a:t>for </a:t>
            </a:r>
            <a:r>
              <a:rPr lang="en-US" altLang="de-DE" sz="2400" b="1" dirty="0" smtClean="0">
                <a:solidFill>
                  <a:srgbClr val="000000"/>
                </a:solidFill>
                <a:cs typeface="Arial" pitchFamily="34" charset="0"/>
              </a:rPr>
              <a:t>2030 - A </a:t>
            </a:r>
            <a:r>
              <a:rPr lang="en-US" altLang="de-DE" sz="2400" b="1" dirty="0">
                <a:solidFill>
                  <a:srgbClr val="000000"/>
                </a:solidFill>
                <a:cs typeface="Arial" pitchFamily="34" charset="0"/>
              </a:rPr>
              <a:t>BEE consultation response</a:t>
            </a:r>
            <a:endParaRPr lang="en-US" altLang="de-DE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Inhaltsplatzhalter 1"/>
          <p:cNvSpPr>
            <a:spLocks/>
          </p:cNvSpPr>
          <p:nvPr/>
        </p:nvSpPr>
        <p:spPr bwMode="auto">
          <a:xfrm>
            <a:off x="107380" y="1700808"/>
            <a:ext cx="8713092" cy="49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ヒラギノ角ゴ Pro W3" pitchFamily="39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pitchFamily="39" charset="-128"/>
                <a:cs typeface="ＭＳ Ｐゴシック" pitchFamily="34" charset="-128"/>
              </a:defRPr>
            </a:lvl9pPr>
          </a:lstStyle>
          <a:p>
            <a:pPr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“To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initiate sector coupling and use renewable electricity for heat, mobility and industry, the creation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of interfaces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between the sectors is essential. The aim is to allow companies – such as operating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companies, utilities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or industrial investors – the economical use of any renewable electricity that cannot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be fed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into the grid in power-to-X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solutions”</a:t>
            </a:r>
            <a:endParaRPr lang="en-US" altLang="de-DE" sz="2000" dirty="0">
              <a:solidFill>
                <a:srgbClr val="000000"/>
              </a:solidFill>
              <a:latin typeface="+mn-lt"/>
              <a:cs typeface="Arial" pitchFamily="34" charset="0"/>
              <a:sym typeface="Wingdings" pitchFamily="2" charset="2"/>
            </a:endParaRPr>
          </a:p>
          <a:p>
            <a:pPr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“Sector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coupling can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be gradually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driven forward by cost-neutral incentives and can lead to the development of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competitive markets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and industries providing both power-to-X solutions and innovative ancillary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services”</a:t>
            </a:r>
          </a:p>
          <a:p>
            <a:pPr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“Advancing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sector coupling would provide a solution to avoiding curtailment altogether. Until now,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the local </a:t>
            </a:r>
            <a:r>
              <a:rPr lang="en-US" altLang="de-DE" sz="2000" dirty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and district gas heating infrastructure has not been impacted by renewables‘ </a:t>
            </a:r>
            <a:r>
              <a:rPr lang="en-US" altLang="de-DE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Wingdings" pitchFamily="2" charset="2"/>
              </a:rPr>
              <a:t>development”</a:t>
            </a:r>
          </a:p>
          <a:p>
            <a:pPr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endParaRPr lang="en-US" altLang="de-DE" sz="2000" dirty="0">
              <a:solidFill>
                <a:srgbClr val="000000"/>
              </a:solidFill>
              <a:latin typeface="+mn-lt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22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6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0905_Vorlage PowerPoint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hlussfolie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itgliederlogos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20160905_Vorlage PowerPoint</Template>
  <TotalTime>0</TotalTime>
  <Words>317</Words>
  <Application>Microsoft Office PowerPoint</Application>
  <PresentationFormat>Bildschirmpräsentation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20160905_Vorlage PowerPoint</vt:lpstr>
      <vt:lpstr>Schlussfolie</vt:lpstr>
      <vt:lpstr>Mitgliederlogos</vt:lpstr>
      <vt:lpstr>Wind and the electrification of transport and heating</vt:lpstr>
      <vt:lpstr>The German Renewable Energy Federation BEE (Bundesverband Erneuerbare Energie)</vt:lpstr>
      <vt:lpstr>In a nutshell, a future-oriented energy market design  has to…</vt:lpstr>
      <vt:lpstr>Dismantle barriers</vt:lpstr>
      <vt:lpstr>Quotes from A Strong Renewable Energy Directive for 2030 - A BEE consultation response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Robert Brandt</dc:creator>
  <cp:lastModifiedBy>Robert Brandt</cp:lastModifiedBy>
  <cp:revision>10</cp:revision>
  <cp:lastPrinted>2015-09-09T14:51:16Z</cp:lastPrinted>
  <dcterms:created xsi:type="dcterms:W3CDTF">2016-09-26T13:29:23Z</dcterms:created>
  <dcterms:modified xsi:type="dcterms:W3CDTF">2016-09-27T15:45:14Z</dcterms:modified>
</cp:coreProperties>
</file>