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es-P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2242"/>
    <a:srgbClr val="369885"/>
    <a:srgbClr val="B418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96" y="32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A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A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24EB9-A88A-4AB8-93D6-A6ED008604DD}" type="datetimeFigureOut">
              <a:rPr lang="es-PA" smtClean="0"/>
              <a:pPr/>
              <a:t>09/28/2016</a:t>
            </a:fld>
            <a:endParaRPr lang="es-PA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FBAA6-BF0A-4771-A03A-08646AC57157}" type="slidenum">
              <a:rPr lang="es-PA" smtClean="0"/>
              <a:pPr/>
              <a:t>‹#›</a:t>
            </a:fld>
            <a:endParaRPr lang="es-P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A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A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24EB9-A88A-4AB8-93D6-A6ED008604DD}" type="datetimeFigureOut">
              <a:rPr lang="es-PA" smtClean="0"/>
              <a:pPr/>
              <a:t>09/28/2016</a:t>
            </a:fld>
            <a:endParaRPr lang="es-PA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FBAA6-BF0A-4771-A03A-08646AC57157}" type="slidenum">
              <a:rPr lang="es-PA" smtClean="0"/>
              <a:pPr/>
              <a:t>‹#›</a:t>
            </a:fld>
            <a:endParaRPr lang="es-P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7 Grupo"/>
          <p:cNvGrpSpPr/>
          <p:nvPr userDrawn="1"/>
        </p:nvGrpSpPr>
        <p:grpSpPr>
          <a:xfrm>
            <a:off x="166171" y="4494881"/>
            <a:ext cx="8811658" cy="597149"/>
            <a:chOff x="179512" y="4494881"/>
            <a:chExt cx="8811658" cy="597149"/>
          </a:xfrm>
        </p:grpSpPr>
        <p:sp>
          <p:nvSpPr>
            <p:cNvPr id="10" name="3 Marcador de fecha"/>
            <p:cNvSpPr txBox="1">
              <a:spLocks/>
            </p:cNvSpPr>
            <p:nvPr userDrawn="1"/>
          </p:nvSpPr>
          <p:spPr>
            <a:xfrm>
              <a:off x="457200" y="4818186"/>
              <a:ext cx="2133600" cy="273844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46C24EB9-A88A-4AB8-93D6-A6ED008604DD}" type="datetimeFigureOut">
                <a:rPr kumimoji="0" lang="es-PA" sz="12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>
                      <a:tint val="75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09/28/2016</a:t>
              </a:fld>
              <a:endParaRPr kumimoji="0" lang="es-PA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5 Marcador de número de diapositiva"/>
            <p:cNvSpPr txBox="1">
              <a:spLocks/>
            </p:cNvSpPr>
            <p:nvPr userDrawn="1"/>
          </p:nvSpPr>
          <p:spPr>
            <a:xfrm>
              <a:off x="6553200" y="4818186"/>
              <a:ext cx="2133600" cy="273844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fld id="{DE2FBAA6-BF0A-4771-A03A-08646AC57157}" type="slidenum">
                <a:rPr kumimoji="0" lang="es-PA" sz="12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>
                      <a:tint val="75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t>‹#›</a:t>
              </a:fld>
              <a:endParaRPr kumimoji="0" lang="es-PA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12" name="11 Imagen" descr="audee logo.jp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524328" y="4494881"/>
              <a:ext cx="1466842" cy="576064"/>
            </a:xfrm>
            <a:prstGeom prst="rect">
              <a:avLst/>
            </a:prstGeom>
          </p:spPr>
        </p:pic>
        <p:pic>
          <p:nvPicPr>
            <p:cNvPr id="13" name="12 Imagen" descr="uru.jp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179512" y="4710905"/>
              <a:ext cx="1152128" cy="328996"/>
            </a:xfrm>
            <a:prstGeom prst="rect">
              <a:avLst/>
            </a:prstGeom>
          </p:spPr>
        </p:pic>
        <p:cxnSp>
          <p:nvCxnSpPr>
            <p:cNvPr id="14" name="13 Conector recto"/>
            <p:cNvCxnSpPr/>
            <p:nvPr userDrawn="1"/>
          </p:nvCxnSpPr>
          <p:spPr>
            <a:xfrm>
              <a:off x="1403648" y="4926929"/>
              <a:ext cx="5976664" cy="0"/>
            </a:xfrm>
            <a:prstGeom prst="line">
              <a:avLst/>
            </a:prstGeom>
            <a:ln>
              <a:solidFill>
                <a:schemeClr val="tx2">
                  <a:lumMod val="40000"/>
                  <a:lumOff val="6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14 Conector recto"/>
          <p:cNvCxnSpPr/>
          <p:nvPr userDrawn="1"/>
        </p:nvCxnSpPr>
        <p:spPr>
          <a:xfrm>
            <a:off x="143508" y="555526"/>
            <a:ext cx="8856984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PA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24EB9-A88A-4AB8-93D6-A6ED008604DD}" type="datetimeFigureOut">
              <a:rPr lang="es-PA" smtClean="0"/>
              <a:pPr/>
              <a:t>09/28/2016</a:t>
            </a:fld>
            <a:endParaRPr lang="es-PA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FBAA6-BF0A-4771-A03A-08646AC57157}" type="slidenum">
              <a:rPr lang="es-PA" smtClean="0"/>
              <a:pPr/>
              <a:t>‹#›</a:t>
            </a:fld>
            <a:endParaRPr lang="es-P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A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A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A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24EB9-A88A-4AB8-93D6-A6ED008604DD}" type="datetimeFigureOut">
              <a:rPr lang="es-PA" smtClean="0"/>
              <a:pPr/>
              <a:t>09/28/2016</a:t>
            </a:fld>
            <a:endParaRPr lang="es-PA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FBAA6-BF0A-4771-A03A-08646AC57157}" type="slidenum">
              <a:rPr lang="es-PA" smtClean="0"/>
              <a:pPr/>
              <a:t>‹#›</a:t>
            </a:fld>
            <a:endParaRPr lang="es-P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PA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A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A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24EB9-A88A-4AB8-93D6-A6ED008604DD}" type="datetimeFigureOut">
              <a:rPr lang="es-PA" smtClean="0"/>
              <a:pPr/>
              <a:t>09/28/2016</a:t>
            </a:fld>
            <a:endParaRPr lang="es-PA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FBAA6-BF0A-4771-A03A-08646AC57157}" type="slidenum">
              <a:rPr lang="es-PA" smtClean="0"/>
              <a:pPr/>
              <a:t>‹#›</a:t>
            </a:fld>
            <a:endParaRPr lang="es-P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A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24EB9-A88A-4AB8-93D6-A6ED008604DD}" type="datetimeFigureOut">
              <a:rPr lang="es-PA" smtClean="0"/>
              <a:pPr/>
              <a:t>09/28/2016</a:t>
            </a:fld>
            <a:endParaRPr lang="es-PA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FBAA6-BF0A-4771-A03A-08646AC57157}" type="slidenum">
              <a:rPr lang="es-PA" smtClean="0"/>
              <a:pPr/>
              <a:t>‹#›</a:t>
            </a:fld>
            <a:endParaRPr lang="es-P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24EB9-A88A-4AB8-93D6-A6ED008604DD}" type="datetimeFigureOut">
              <a:rPr lang="es-PA" smtClean="0"/>
              <a:pPr/>
              <a:t>09/28/2016</a:t>
            </a:fld>
            <a:endParaRPr lang="es-PA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FBAA6-BF0A-4771-A03A-08646AC57157}" type="slidenum">
              <a:rPr lang="es-PA" smtClean="0"/>
              <a:pPr/>
              <a:t>‹#›</a:t>
            </a:fld>
            <a:endParaRPr lang="es-P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A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A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24EB9-A88A-4AB8-93D6-A6ED008604DD}" type="datetimeFigureOut">
              <a:rPr lang="es-PA" smtClean="0"/>
              <a:pPr/>
              <a:t>09/28/2016</a:t>
            </a:fld>
            <a:endParaRPr lang="es-PA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FBAA6-BF0A-4771-A03A-08646AC57157}" type="slidenum">
              <a:rPr lang="es-PA" smtClean="0"/>
              <a:pPr/>
              <a:t>‹#›</a:t>
            </a:fld>
            <a:endParaRPr lang="es-P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A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A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24EB9-A88A-4AB8-93D6-A6ED008604DD}" type="datetimeFigureOut">
              <a:rPr lang="es-PA" smtClean="0"/>
              <a:pPr/>
              <a:t>09/28/2016</a:t>
            </a:fld>
            <a:endParaRPr lang="es-PA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FBAA6-BF0A-4771-A03A-08646AC57157}" type="slidenum">
              <a:rPr lang="es-PA" smtClean="0"/>
              <a:pPr/>
              <a:t>‹#›</a:t>
            </a:fld>
            <a:endParaRPr lang="es-P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A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A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24EB9-A88A-4AB8-93D6-A6ED008604DD}" type="datetimeFigureOut">
              <a:rPr lang="es-PA" smtClean="0"/>
              <a:pPr/>
              <a:t>09/28/2016</a:t>
            </a:fld>
            <a:endParaRPr lang="es-PA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A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2FBAA6-BF0A-4771-A03A-08646AC57157}" type="slidenum">
              <a:rPr lang="es-PA" smtClean="0"/>
              <a:pPr/>
              <a:t>‹#›</a:t>
            </a:fld>
            <a:endParaRPr lang="es-PA"/>
          </a:p>
        </p:txBody>
      </p:sp>
      <p:pic>
        <p:nvPicPr>
          <p:cNvPr id="7" name="6 Imagen" descr="franja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43281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8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WindEurope_primary_RG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275606"/>
            <a:ext cx="1872208" cy="873050"/>
          </a:xfrm>
          <a:prstGeom prst="rect">
            <a:avLst/>
          </a:prstGeom>
        </p:spPr>
      </p:pic>
      <p:cxnSp>
        <p:nvCxnSpPr>
          <p:cNvPr id="5" name="4 Conector recto"/>
          <p:cNvCxnSpPr/>
          <p:nvPr/>
        </p:nvCxnSpPr>
        <p:spPr>
          <a:xfrm>
            <a:off x="4572000" y="994420"/>
            <a:ext cx="0" cy="344953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5 Imagen" descr="audee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2931791"/>
            <a:ext cx="2088232" cy="820098"/>
          </a:xfrm>
          <a:prstGeom prst="rect">
            <a:avLst/>
          </a:prstGeom>
        </p:spPr>
      </p:pic>
      <p:pic>
        <p:nvPicPr>
          <p:cNvPr id="7" name="6 Imagen" descr="uru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4433637"/>
            <a:ext cx="1584176" cy="452370"/>
          </a:xfrm>
          <a:prstGeom prst="rect">
            <a:avLst/>
          </a:prstGeom>
        </p:spPr>
      </p:pic>
      <p:pic>
        <p:nvPicPr>
          <p:cNvPr id="8" name="7 Imagen" descr="Imagen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43808" y="2146548"/>
            <a:ext cx="1440160" cy="720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heurón"/>
          <p:cNvSpPr/>
          <p:nvPr/>
        </p:nvSpPr>
        <p:spPr>
          <a:xfrm>
            <a:off x="287536" y="188640"/>
            <a:ext cx="108000" cy="108000"/>
          </a:xfrm>
          <a:prstGeom prst="chevron">
            <a:avLst/>
          </a:prstGeom>
          <a:solidFill>
            <a:srgbClr val="3F8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>
              <a:solidFill>
                <a:schemeClr val="tx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76516" y="45785"/>
            <a:ext cx="3324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Wind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Energy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Revolution</a:t>
            </a:r>
            <a:endParaRPr lang="es-PA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n 1" descr="Captura de pantalla 2016-07-20 a las 9.34.08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180" y="1131590"/>
            <a:ext cx="5855641" cy="3413678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323528" y="664409"/>
            <a:ext cx="273630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Volatility of Hydro generation</a:t>
            </a: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heurón"/>
          <p:cNvSpPr/>
          <p:nvPr/>
        </p:nvSpPr>
        <p:spPr>
          <a:xfrm>
            <a:off x="287536" y="188640"/>
            <a:ext cx="108000" cy="108000"/>
          </a:xfrm>
          <a:prstGeom prst="chevron">
            <a:avLst/>
          </a:prstGeom>
          <a:solidFill>
            <a:srgbClr val="3F8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>
              <a:solidFill>
                <a:schemeClr val="tx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76516" y="45785"/>
            <a:ext cx="3324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Wind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Energy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Revolution</a:t>
            </a:r>
            <a:endParaRPr lang="es-PA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51520" y="825049"/>
            <a:ext cx="676875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In:</a:t>
            </a:r>
          </a:p>
          <a:p>
            <a:endParaRPr lang="es-ES" sz="13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s-ES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2005</a:t>
            </a:r>
          </a:p>
          <a:p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s-E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Winds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change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Uruguay,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through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new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energy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policies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3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Uruguay and Spain signed an agreement to build a 10 MW wind farm, with Spanish equipment, as a debt repayment.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s-ES" sz="13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2006</a:t>
            </a:r>
          </a:p>
          <a:p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First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tender to install 60 MW of renewable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non-conventional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energy, </a:t>
            </a: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PPA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mode. Contracts for 30 MW of biomass and 10 MW of wind </a:t>
            </a: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farms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were signed.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s-ES" sz="13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s-ES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2007</a:t>
            </a:r>
          </a:p>
          <a:p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UTE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installed 17 wind measurement stations throughout the country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agen 5" descr="IMG_335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7" b="4369"/>
          <a:stretch>
            <a:fillRect/>
          </a:stretch>
        </p:blipFill>
        <p:spPr>
          <a:xfrm>
            <a:off x="7518430" y="699542"/>
            <a:ext cx="1014010" cy="3708000"/>
          </a:xfrm>
          <a:prstGeom prst="rect">
            <a:avLst/>
          </a:prstGeom>
        </p:spPr>
      </p:pic>
      <p:cxnSp>
        <p:nvCxnSpPr>
          <p:cNvPr id="7" name="6 Conector recto"/>
          <p:cNvCxnSpPr/>
          <p:nvPr/>
        </p:nvCxnSpPr>
        <p:spPr>
          <a:xfrm flipH="1">
            <a:off x="179512" y="699542"/>
            <a:ext cx="1" cy="385200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heurón"/>
          <p:cNvSpPr/>
          <p:nvPr/>
        </p:nvSpPr>
        <p:spPr>
          <a:xfrm>
            <a:off x="287536" y="188640"/>
            <a:ext cx="108000" cy="108000"/>
          </a:xfrm>
          <a:prstGeom prst="chevron">
            <a:avLst/>
          </a:prstGeom>
          <a:solidFill>
            <a:srgbClr val="3F8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>
              <a:solidFill>
                <a:schemeClr val="tx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76516" y="45785"/>
            <a:ext cx="3324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Wind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Energy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Revolution</a:t>
            </a:r>
            <a:endParaRPr lang="es-PA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n 2" descr="IMG_456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735958"/>
            <a:ext cx="1028496" cy="3708000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251520" y="843558"/>
            <a:ext cx="66247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2008</a:t>
            </a:r>
            <a:r>
              <a:rPr lang="es-ES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s-ES" sz="1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s-E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Ministry of Industry, Energy and Mining defines policies to </a:t>
            </a: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diversify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energy matrix for electricity production, including </a:t>
            </a: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goals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on Non-Conventional Renewable Energies (NCRE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).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s-ES" sz="13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s-ES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2009</a:t>
            </a:r>
          </a:p>
          <a:p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Government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resolution 354/2009, establishes tax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benefits for </a:t>
            </a:r>
          </a:p>
          <a:p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NCR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Energy.</a:t>
            </a:r>
          </a:p>
          <a:p>
            <a:endParaRPr lang="es-ES" sz="1300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s-ES" sz="16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2010 </a:t>
            </a:r>
            <a:r>
              <a:rPr lang="en-US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These </a:t>
            </a:r>
            <a:r>
              <a:rPr lang="en-US" sz="16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policies became State Policy with the agreement of </a:t>
            </a:r>
            <a:r>
              <a:rPr lang="en-US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all political parties. Most </a:t>
            </a:r>
            <a:r>
              <a:rPr lang="en-US" sz="16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important: simplicity!!</a:t>
            </a:r>
          </a:p>
          <a:p>
            <a:endParaRPr lang="es-ES" sz="13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s-ES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2010</a:t>
            </a:r>
            <a:r>
              <a:rPr lang="es-ES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First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tender for 150 MW of wind power, PPA mode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, average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price: </a:t>
            </a: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84 USD/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MWh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s-UY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6 Conector recto"/>
          <p:cNvCxnSpPr/>
          <p:nvPr/>
        </p:nvCxnSpPr>
        <p:spPr>
          <a:xfrm flipH="1">
            <a:off x="179512" y="699542"/>
            <a:ext cx="1" cy="385200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heurón"/>
          <p:cNvSpPr/>
          <p:nvPr/>
        </p:nvSpPr>
        <p:spPr>
          <a:xfrm>
            <a:off x="287536" y="188640"/>
            <a:ext cx="108000" cy="108000"/>
          </a:xfrm>
          <a:prstGeom prst="chevron">
            <a:avLst/>
          </a:prstGeom>
          <a:solidFill>
            <a:srgbClr val="3F8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>
              <a:solidFill>
                <a:schemeClr val="tx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76516" y="45785"/>
            <a:ext cx="3324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Wind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Energy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Revolution</a:t>
            </a:r>
            <a:endParaRPr lang="es-PA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ángulo 1"/>
          <p:cNvSpPr/>
          <p:nvPr/>
        </p:nvSpPr>
        <p:spPr>
          <a:xfrm>
            <a:off x="251520" y="1016733"/>
            <a:ext cx="7200800" cy="340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2011</a:t>
            </a:r>
            <a:r>
              <a:rPr lang="es-E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s-E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2nd. and 3rd. Tender, PPA mode, contracts for 800 MW are </a:t>
            </a: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signed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with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an average price of 63.5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USD/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MWh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s-ES" sz="13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/>
            <a:r>
              <a:rPr lang="es-ES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2013</a:t>
            </a:r>
            <a:endParaRPr lang="es-ES" sz="1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UTE signed contracts for 275 MW in 6 wind farms with different </a:t>
            </a: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types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financing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/>
            <a:endParaRPr lang="es-ES" sz="13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66700" indent="-266700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	Operational leasing, bank financing, including in some cases </a:t>
            </a: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66700" indent="-266700"/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	the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sale of shares to small investors and institutions with </a:t>
            </a: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66700" indent="-266700"/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	capacity of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low-risk investments (</a:t>
            </a:r>
            <a:r>
              <a:rPr lang="es-UY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retirement funds, </a:t>
            </a:r>
            <a:r>
              <a:rPr lang="es-UY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etc</a:t>
            </a:r>
            <a:r>
              <a:rPr lang="es-UY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).</a:t>
            </a:r>
            <a:endParaRPr lang="es-UY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/>
            <a:endParaRPr lang="es-ES" sz="13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 of those wind farms are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operating. Today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UTE operates over </a:t>
            </a: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150 MW and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will operate more than 500 for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2017.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agen 3" descr="IMG_1177 (1)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3"/>
          <a:stretch>
            <a:fillRect/>
          </a:stretch>
        </p:blipFill>
        <p:spPr>
          <a:xfrm>
            <a:off x="7524328" y="699542"/>
            <a:ext cx="1028496" cy="3708000"/>
          </a:xfrm>
          <a:prstGeom prst="rect">
            <a:avLst/>
          </a:prstGeom>
        </p:spPr>
      </p:pic>
      <p:cxnSp>
        <p:nvCxnSpPr>
          <p:cNvPr id="8" name="7 Conector recto"/>
          <p:cNvCxnSpPr/>
          <p:nvPr/>
        </p:nvCxnSpPr>
        <p:spPr>
          <a:xfrm flipH="1">
            <a:off x="179512" y="699542"/>
            <a:ext cx="1" cy="385200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heurón"/>
          <p:cNvSpPr/>
          <p:nvPr/>
        </p:nvSpPr>
        <p:spPr>
          <a:xfrm>
            <a:off x="287536" y="188640"/>
            <a:ext cx="108000" cy="108000"/>
          </a:xfrm>
          <a:prstGeom prst="chevron">
            <a:avLst/>
          </a:prstGeom>
          <a:solidFill>
            <a:srgbClr val="3F8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>
              <a:solidFill>
                <a:schemeClr val="tx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76516" y="45785"/>
            <a:ext cx="3324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Wind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Energy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Revolution</a:t>
            </a:r>
            <a:endParaRPr lang="es-PA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51520" y="1016732"/>
            <a:ext cx="6696744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Y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2014</a:t>
            </a:r>
          </a:p>
          <a:p>
            <a:r>
              <a:rPr lang="es-UY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s-UY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PPA </a:t>
            </a:r>
            <a:r>
              <a:rPr lang="es-UY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were</a:t>
            </a:r>
            <a:r>
              <a:rPr lang="es-UY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duplicated</a:t>
            </a:r>
            <a:r>
              <a:rPr lang="es-UY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: 150 </a:t>
            </a:r>
            <a:r>
              <a:rPr lang="es-UY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MW </a:t>
            </a:r>
            <a:r>
              <a:rPr lang="es-UY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were </a:t>
            </a:r>
            <a:r>
              <a:rPr lang="es-UY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added.</a:t>
            </a:r>
          </a:p>
          <a:p>
            <a:endParaRPr lang="es-UY" sz="13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Small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wind farms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(less than 10 MW each) to the </a:t>
            </a: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spot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market,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total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: approx. 70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MW.</a:t>
            </a:r>
            <a:endParaRPr lang="es-UY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s-UY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s-UY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s-UY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Today:</a:t>
            </a:r>
          </a:p>
          <a:p>
            <a:endParaRPr lang="es-UY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s-UY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OPERATING WIND FARMS :  950 MW</a:t>
            </a:r>
          </a:p>
          <a:p>
            <a:endParaRPr lang="es-UY" sz="11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s-UY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WIND FARMS IN CONSTRUCTION : 500 MW</a:t>
            </a:r>
          </a:p>
          <a:p>
            <a:endParaRPr lang="es-UY" sz="11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s-UY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TOTAL: </a:t>
            </a:r>
            <a:r>
              <a:rPr lang="es-UY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1450 </a:t>
            </a:r>
            <a:r>
              <a:rPr lang="es-UY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MW for 2017</a:t>
            </a:r>
          </a:p>
        </p:txBody>
      </p:sp>
      <p:pic>
        <p:nvPicPr>
          <p:cNvPr id="6" name="Imagen 1" descr="IMG_4567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9"/>
          <a:stretch>
            <a:fillRect/>
          </a:stretch>
        </p:blipFill>
        <p:spPr>
          <a:xfrm>
            <a:off x="7308304" y="699542"/>
            <a:ext cx="1262623" cy="3708000"/>
          </a:xfrm>
          <a:prstGeom prst="rect">
            <a:avLst/>
          </a:prstGeom>
        </p:spPr>
      </p:pic>
      <p:cxnSp>
        <p:nvCxnSpPr>
          <p:cNvPr id="8" name="7 Conector recto"/>
          <p:cNvCxnSpPr/>
          <p:nvPr/>
        </p:nvCxnSpPr>
        <p:spPr>
          <a:xfrm flipH="1">
            <a:off x="179512" y="699542"/>
            <a:ext cx="1" cy="385200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5"/>
          <p:cNvSpPr/>
          <p:nvPr/>
        </p:nvSpPr>
        <p:spPr>
          <a:xfrm>
            <a:off x="467544" y="4299942"/>
            <a:ext cx="2592288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3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Notice</a:t>
            </a:r>
            <a:r>
              <a:rPr lang="es-ES" sz="13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s-ES" sz="13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small</a:t>
            </a:r>
            <a:r>
              <a:rPr lang="es-ES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fuel </a:t>
            </a:r>
            <a:r>
              <a:rPr lang="es-ES" sz="13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generation</a:t>
            </a:r>
            <a:endParaRPr lang="es-ES" sz="13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768989" y="771550"/>
            <a:ext cx="56060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UY" sz="17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Structure</a:t>
            </a:r>
            <a:r>
              <a:rPr lang="es-UY" sz="17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es-UY" sz="17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generation</a:t>
            </a:r>
            <a:r>
              <a:rPr lang="es-UY" sz="17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in Uruguay</a:t>
            </a:r>
          </a:p>
          <a:p>
            <a:pPr algn="ctr"/>
            <a:r>
              <a:rPr lang="es-UY" sz="15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Percentage</a:t>
            </a:r>
            <a:r>
              <a:rPr lang="es-UY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es-UY" sz="15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Participation</a:t>
            </a:r>
            <a:r>
              <a:rPr lang="es-UY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es-UY" sz="15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Renewables</a:t>
            </a:r>
            <a:r>
              <a:rPr lang="es-UY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5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to</a:t>
            </a:r>
            <a:r>
              <a:rPr lang="es-UY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5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UY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SIN = 99.52%</a:t>
            </a:r>
          </a:p>
        </p:txBody>
      </p:sp>
      <p:pic>
        <p:nvPicPr>
          <p:cNvPr id="4" name="Imagen 2" descr="Captura de pantalla 2016-07-20 a las 10.03.05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29" b="13190"/>
          <a:stretch>
            <a:fillRect/>
          </a:stretch>
        </p:blipFill>
        <p:spPr>
          <a:xfrm>
            <a:off x="518133" y="1419622"/>
            <a:ext cx="8107734" cy="2376264"/>
          </a:xfrm>
          <a:prstGeom prst="rect">
            <a:avLst/>
          </a:prstGeom>
        </p:spPr>
      </p:pic>
      <p:pic>
        <p:nvPicPr>
          <p:cNvPr id="5" name="Imagen 2" descr="Captura de pantalla 2016-07-20 a las 10.03.05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31"/>
          <a:stretch>
            <a:fillRect/>
          </a:stretch>
        </p:blipFill>
        <p:spPr>
          <a:xfrm>
            <a:off x="518133" y="3795886"/>
            <a:ext cx="8107734" cy="450869"/>
          </a:xfrm>
          <a:prstGeom prst="rect">
            <a:avLst/>
          </a:prstGeom>
        </p:spPr>
      </p:pic>
      <p:sp>
        <p:nvSpPr>
          <p:cNvPr id="6" name="5 Cheurón"/>
          <p:cNvSpPr/>
          <p:nvPr/>
        </p:nvSpPr>
        <p:spPr>
          <a:xfrm>
            <a:off x="287536" y="188640"/>
            <a:ext cx="108000" cy="108000"/>
          </a:xfrm>
          <a:prstGeom prst="chevron">
            <a:avLst/>
          </a:prstGeom>
          <a:solidFill>
            <a:srgbClr val="3F8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>
              <a:solidFill>
                <a:schemeClr val="tx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76516" y="45785"/>
            <a:ext cx="3324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Wind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Energy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Revolution</a:t>
            </a:r>
            <a:endParaRPr lang="es-PA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heurón"/>
          <p:cNvSpPr/>
          <p:nvPr/>
        </p:nvSpPr>
        <p:spPr>
          <a:xfrm>
            <a:off x="287536" y="188640"/>
            <a:ext cx="108000" cy="108000"/>
          </a:xfrm>
          <a:prstGeom prst="chevron">
            <a:avLst/>
          </a:prstGeom>
          <a:solidFill>
            <a:srgbClr val="3F8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>
              <a:solidFill>
                <a:schemeClr val="tx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76516" y="45785"/>
            <a:ext cx="3324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Wind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Energy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Revolution</a:t>
            </a:r>
            <a:endParaRPr lang="es-PA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n 3" descr="Captura de pantalla 2016-07-20 a las 17.29.16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5" r="1149"/>
          <a:stretch>
            <a:fillRect/>
          </a:stretch>
        </p:blipFill>
        <p:spPr>
          <a:xfrm>
            <a:off x="518400" y="1474508"/>
            <a:ext cx="8014040" cy="2681418"/>
          </a:xfrm>
          <a:prstGeom prst="rect">
            <a:avLst/>
          </a:prstGeom>
        </p:spPr>
      </p:pic>
      <p:sp>
        <p:nvSpPr>
          <p:cNvPr id="5" name="Rectángulo 1"/>
          <p:cNvSpPr/>
          <p:nvPr/>
        </p:nvSpPr>
        <p:spPr>
          <a:xfrm>
            <a:off x="728700" y="4151570"/>
            <a:ext cx="7803740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April</a:t>
            </a:r>
            <a:r>
              <a:rPr lang="es-E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25th </a:t>
            </a:r>
            <a:r>
              <a:rPr lang="es-ES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2016, </a:t>
            </a:r>
            <a:r>
              <a:rPr lang="es-ES" sz="13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Wind</a:t>
            </a:r>
            <a:r>
              <a:rPr lang="es-ES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3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Energy</a:t>
            </a:r>
            <a:r>
              <a:rPr lang="es-ES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3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covered</a:t>
            </a:r>
            <a:r>
              <a:rPr lang="es-ES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84% of </a:t>
            </a:r>
            <a:r>
              <a:rPr lang="es-E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demand</a:t>
            </a:r>
            <a:r>
              <a:rPr lang="es-E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at 3.00 am </a:t>
            </a:r>
            <a:r>
              <a:rPr lang="es-ES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and 65</a:t>
            </a:r>
            <a:r>
              <a:rPr lang="es-E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% </a:t>
            </a:r>
            <a:r>
              <a:rPr lang="es-ES" sz="13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ES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whole</a:t>
            </a:r>
            <a:r>
              <a:rPr lang="es-E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day</a:t>
            </a:r>
            <a:r>
              <a:rPr lang="es-E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(26th </a:t>
            </a:r>
            <a:r>
              <a:rPr lang="es-E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April</a:t>
            </a:r>
            <a:r>
              <a:rPr lang="es-ES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).</a:t>
            </a:r>
            <a:endParaRPr lang="es-ES" sz="13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7020272" y="1615901"/>
            <a:ext cx="13000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Typical</a:t>
            </a:r>
            <a:r>
              <a:rPr lang="es-UY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Profile</a:t>
            </a:r>
            <a:endParaRPr lang="es-PA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768989" y="771550"/>
            <a:ext cx="56060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UY" sz="17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Structure</a:t>
            </a:r>
            <a:r>
              <a:rPr lang="es-UY" sz="17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es-UY" sz="17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generation</a:t>
            </a:r>
            <a:r>
              <a:rPr lang="es-UY" sz="17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in Uruguay</a:t>
            </a:r>
          </a:p>
          <a:p>
            <a:pPr algn="ctr"/>
            <a:r>
              <a:rPr lang="es-UY" sz="15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Percentage</a:t>
            </a:r>
            <a:r>
              <a:rPr lang="es-UY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es-UY" sz="15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Participation</a:t>
            </a:r>
            <a:r>
              <a:rPr lang="es-UY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es-UY" sz="15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Renewables</a:t>
            </a:r>
            <a:r>
              <a:rPr lang="es-UY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5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to</a:t>
            </a:r>
            <a:r>
              <a:rPr lang="es-UY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5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UY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SIN = 99.02%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heurón"/>
          <p:cNvSpPr/>
          <p:nvPr/>
        </p:nvSpPr>
        <p:spPr>
          <a:xfrm>
            <a:off x="287536" y="188640"/>
            <a:ext cx="108000" cy="108000"/>
          </a:xfrm>
          <a:prstGeom prst="chevron">
            <a:avLst/>
          </a:prstGeom>
          <a:solidFill>
            <a:srgbClr val="3F8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>
              <a:solidFill>
                <a:schemeClr val="tx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76516" y="45785"/>
            <a:ext cx="3324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Wind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Energy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Revolution</a:t>
            </a:r>
            <a:endParaRPr lang="es-PA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n 2" descr="Captura de pantalla 2016-07-20 a las 17.20.04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01" y="843558"/>
            <a:ext cx="7385198" cy="3583657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5724128" y="1131589"/>
            <a:ext cx="22442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Typical</a:t>
            </a:r>
            <a:r>
              <a:rPr lang="es-UY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Profile</a:t>
            </a:r>
            <a:r>
              <a:rPr lang="es-UY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s-UY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same</a:t>
            </a:r>
            <a:r>
              <a:rPr lang="es-UY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day</a:t>
            </a:r>
            <a:r>
              <a:rPr lang="es-UY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es-PA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heurón"/>
          <p:cNvSpPr/>
          <p:nvPr/>
        </p:nvSpPr>
        <p:spPr>
          <a:xfrm>
            <a:off x="287536" y="188640"/>
            <a:ext cx="108000" cy="108000"/>
          </a:xfrm>
          <a:prstGeom prst="chevron">
            <a:avLst/>
          </a:prstGeom>
          <a:solidFill>
            <a:srgbClr val="3F8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>
              <a:solidFill>
                <a:schemeClr val="tx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76516" y="45785"/>
            <a:ext cx="3324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Wind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Energy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Revolution</a:t>
            </a:r>
            <a:endParaRPr lang="es-PA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Imagen" descr="torta.jpg"/>
          <p:cNvPicPr>
            <a:picLocks noChangeAspect="1"/>
          </p:cNvPicPr>
          <p:nvPr/>
        </p:nvPicPr>
        <p:blipFill>
          <a:blip r:embed="rId2" cstate="print"/>
          <a:srcRect l="2912" t="8794" r="3236" b="8794"/>
          <a:stretch>
            <a:fillRect/>
          </a:stretch>
        </p:blipFill>
        <p:spPr>
          <a:xfrm>
            <a:off x="4284996" y="1958811"/>
            <a:ext cx="1943188" cy="1608155"/>
          </a:xfrm>
          <a:prstGeom prst="rect">
            <a:avLst/>
          </a:prstGeom>
        </p:spPr>
      </p:pic>
      <p:pic>
        <p:nvPicPr>
          <p:cNvPr id="5" name="4 Imagen" descr="gra.jpg"/>
          <p:cNvPicPr>
            <a:picLocks noChangeAspect="1"/>
          </p:cNvPicPr>
          <p:nvPr/>
        </p:nvPicPr>
        <p:blipFill>
          <a:blip r:embed="rId3" cstate="print"/>
          <a:srcRect t="16143" r="52496" b="18024"/>
          <a:stretch>
            <a:fillRect/>
          </a:stretch>
        </p:blipFill>
        <p:spPr>
          <a:xfrm>
            <a:off x="251520" y="1612478"/>
            <a:ext cx="3528392" cy="216251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1945320" y="639147"/>
            <a:ext cx="5253361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17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Wind</a:t>
            </a:r>
            <a:r>
              <a:rPr lang="es-UY" sz="17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7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power</a:t>
            </a:r>
            <a:r>
              <a:rPr lang="es-UY" sz="17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7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generation</a:t>
            </a:r>
            <a:r>
              <a:rPr lang="es-UY" sz="17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7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report</a:t>
            </a:r>
            <a:r>
              <a:rPr lang="es-UY" sz="17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7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es-UY" sz="17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7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Monday</a:t>
            </a:r>
            <a:r>
              <a:rPr lang="es-UY" sz="17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25/7/2016</a:t>
            </a:r>
            <a:endParaRPr lang="es-PA" sz="17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764757" y="999187"/>
            <a:ext cx="561448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UY" sz="13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</a:t>
            </a:r>
            <a:r>
              <a:rPr lang="es-UY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3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UY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data </a:t>
            </a:r>
            <a:r>
              <a:rPr lang="es-UY" sz="13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used</a:t>
            </a:r>
            <a:r>
              <a:rPr lang="es-UY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es-UY" sz="13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this</a:t>
            </a:r>
            <a:r>
              <a:rPr lang="es-UY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3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report</a:t>
            </a:r>
            <a:r>
              <a:rPr lang="es-UY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3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is</a:t>
            </a:r>
            <a:r>
              <a:rPr lang="es-UY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3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from</a:t>
            </a:r>
            <a:r>
              <a:rPr lang="es-UY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3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UY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SCADA of </a:t>
            </a:r>
            <a:r>
              <a:rPr lang="es-UY" sz="13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UY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3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Energy</a:t>
            </a:r>
            <a:r>
              <a:rPr lang="es-UY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3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Dispatch</a:t>
            </a:r>
            <a:r>
              <a:rPr lang="es-UY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s-UY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Center and </a:t>
            </a:r>
            <a:r>
              <a:rPr lang="es-UY" sz="13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is</a:t>
            </a:r>
            <a:r>
              <a:rPr lang="es-UY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3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subject</a:t>
            </a:r>
            <a:r>
              <a:rPr lang="es-UY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3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to</a:t>
            </a:r>
            <a:r>
              <a:rPr lang="es-UY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3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confirmation</a:t>
            </a:r>
            <a:r>
              <a:rPr lang="es-UY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s-PA" sz="13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138924" y="1764854"/>
            <a:ext cx="12682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9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Other</a:t>
            </a:r>
            <a:r>
              <a:rPr lang="es-UY" sz="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9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sources</a:t>
            </a:r>
            <a:r>
              <a:rPr lang="es-UY" sz="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; 56%</a:t>
            </a:r>
            <a:endParaRPr lang="es-PA" sz="9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651847" y="1419622"/>
            <a:ext cx="11160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1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Daily</a:t>
            </a:r>
            <a:r>
              <a:rPr lang="es-UY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Energy</a:t>
            </a:r>
            <a:endParaRPr lang="es-PA" sz="1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651847" y="1769209"/>
            <a:ext cx="1309974" cy="16158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Production</a:t>
            </a:r>
            <a:endParaRPr lang="es-UY" sz="11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s-UY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% </a:t>
            </a:r>
            <a:r>
              <a:rPr lang="es-UY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Peak</a:t>
            </a:r>
            <a:r>
              <a:rPr lang="es-UY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power</a:t>
            </a:r>
            <a:endParaRPr lang="es-UY" sz="11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s-UY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% Off-</a:t>
            </a:r>
            <a:r>
              <a:rPr lang="es-UY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peak</a:t>
            </a:r>
            <a:r>
              <a:rPr lang="es-UY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power</a:t>
            </a:r>
            <a:endParaRPr lang="es-UY" sz="11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s-UY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Max. </a:t>
            </a:r>
            <a:r>
              <a:rPr lang="es-UY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power</a:t>
            </a:r>
            <a:endParaRPr lang="es-UY" sz="11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s-UY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Min. </a:t>
            </a:r>
            <a:r>
              <a:rPr lang="es-UY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power</a:t>
            </a:r>
            <a:endParaRPr lang="es-UY" sz="11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s-UY" sz="11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s-UY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Authorized</a:t>
            </a:r>
            <a:r>
              <a:rPr lang="es-UY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power</a:t>
            </a:r>
            <a:endParaRPr lang="es-UY" sz="11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s-UY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Average</a:t>
            </a:r>
            <a:r>
              <a:rPr lang="es-UY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power</a:t>
            </a:r>
            <a:endParaRPr lang="es-UY" sz="11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s-UY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Use factor</a:t>
            </a:r>
            <a:endParaRPr lang="es-PA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5736200" y="3435846"/>
            <a:ext cx="114005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9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Wind</a:t>
            </a:r>
            <a:r>
              <a:rPr lang="es-UY" sz="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9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power</a:t>
            </a:r>
            <a:r>
              <a:rPr lang="es-UY" sz="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; 44%</a:t>
            </a:r>
            <a:endParaRPr lang="es-PA" sz="9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8019999" y="1769209"/>
            <a:ext cx="944489" cy="16158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16376 </a:t>
            </a:r>
            <a:r>
              <a:rPr lang="es-UY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MWh</a:t>
            </a:r>
            <a:endParaRPr lang="es-UY" sz="11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s-UY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31%</a:t>
            </a:r>
          </a:p>
          <a:p>
            <a:r>
              <a:rPr lang="es-UY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57%</a:t>
            </a:r>
          </a:p>
          <a:p>
            <a:r>
              <a:rPr lang="es-UY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819 MW</a:t>
            </a:r>
          </a:p>
          <a:p>
            <a:r>
              <a:rPr lang="es-UY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288 MW</a:t>
            </a:r>
          </a:p>
          <a:p>
            <a:endParaRPr lang="es-UY" sz="11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s-UY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945 MW</a:t>
            </a:r>
          </a:p>
          <a:p>
            <a:r>
              <a:rPr lang="es-UY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682 MW</a:t>
            </a:r>
          </a:p>
          <a:p>
            <a:r>
              <a:rPr lang="es-UY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72%</a:t>
            </a:r>
            <a:endParaRPr lang="es-PA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138924" y="3869635"/>
            <a:ext cx="4033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Y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UY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generation</a:t>
            </a:r>
            <a:r>
              <a:rPr lang="es-UY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es-UY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wind</a:t>
            </a:r>
            <a:r>
              <a:rPr lang="es-UY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power</a:t>
            </a:r>
            <a:r>
              <a:rPr lang="es-UY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is</a:t>
            </a:r>
            <a:r>
              <a:rPr lang="es-UY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44% of </a:t>
            </a:r>
            <a:r>
              <a:rPr lang="es-UY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UY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total </a:t>
            </a:r>
            <a:r>
              <a:rPr lang="es-UY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energy</a:t>
            </a:r>
            <a:endParaRPr lang="es-UY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s-UY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produced</a:t>
            </a:r>
            <a:r>
              <a:rPr lang="es-UY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es-UY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one</a:t>
            </a:r>
            <a:r>
              <a:rPr lang="es-UY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day</a:t>
            </a:r>
            <a:r>
              <a:rPr lang="es-UY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 31% of </a:t>
            </a:r>
            <a:r>
              <a:rPr lang="es-UY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UY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energy</a:t>
            </a:r>
            <a:r>
              <a:rPr lang="es-UY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was</a:t>
            </a:r>
            <a:r>
              <a:rPr lang="es-UY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from</a:t>
            </a:r>
            <a:r>
              <a:rPr lang="es-UY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wind</a:t>
            </a:r>
            <a:r>
              <a:rPr lang="es-UY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s-UY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sources</a:t>
            </a:r>
            <a:r>
              <a:rPr lang="es-UY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at </a:t>
            </a:r>
            <a:r>
              <a:rPr lang="es-UY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UY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peak</a:t>
            </a:r>
            <a:r>
              <a:rPr lang="es-UY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and at </a:t>
            </a:r>
            <a:r>
              <a:rPr lang="es-UY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UY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off-</a:t>
            </a:r>
            <a:r>
              <a:rPr lang="es-UY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peak</a:t>
            </a:r>
            <a:r>
              <a:rPr lang="es-UY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it</a:t>
            </a:r>
            <a:r>
              <a:rPr lang="es-UY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was</a:t>
            </a:r>
            <a:r>
              <a:rPr lang="es-UY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57%.</a:t>
            </a:r>
            <a:endParaRPr lang="es-PA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14 Conector recto"/>
          <p:cNvCxnSpPr/>
          <p:nvPr/>
        </p:nvCxnSpPr>
        <p:spPr>
          <a:xfrm>
            <a:off x="4645036" y="2030819"/>
            <a:ext cx="216024" cy="50405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5724128" y="2931790"/>
            <a:ext cx="216024" cy="43204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251520" y="3723878"/>
            <a:ext cx="3589444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9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Max 10 min:</a:t>
            </a:r>
            <a:r>
              <a:rPr lang="es-UY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9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maximum</a:t>
            </a:r>
            <a:r>
              <a:rPr lang="es-UY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9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value</a:t>
            </a:r>
            <a:r>
              <a:rPr lang="es-UY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es-UY" sz="9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generation</a:t>
            </a:r>
            <a:r>
              <a:rPr lang="es-UY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es-UY" sz="9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each</a:t>
            </a:r>
            <a:r>
              <a:rPr lang="es-UY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ten-minute </a:t>
            </a:r>
          </a:p>
          <a:p>
            <a:r>
              <a:rPr lang="es-UY" sz="9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period</a:t>
            </a:r>
            <a:r>
              <a:rPr lang="es-UY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9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considered</a:t>
            </a:r>
            <a:endParaRPr lang="es-UY" sz="9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s-UY" sz="9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Min 10 min: </a:t>
            </a:r>
            <a:r>
              <a:rPr lang="es-UY" sz="9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minimum</a:t>
            </a:r>
            <a:r>
              <a:rPr lang="es-UY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9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value</a:t>
            </a:r>
            <a:r>
              <a:rPr lang="es-UY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es-UY" sz="9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generation</a:t>
            </a:r>
            <a:r>
              <a:rPr lang="es-UY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es-UY" sz="9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each</a:t>
            </a:r>
            <a:r>
              <a:rPr lang="es-UY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ten-minute </a:t>
            </a:r>
          </a:p>
          <a:p>
            <a:r>
              <a:rPr lang="es-UY" sz="9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period</a:t>
            </a:r>
            <a:r>
              <a:rPr lang="es-UY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9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considered</a:t>
            </a:r>
            <a:endParaRPr lang="es-UY" sz="9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s-UY" sz="9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Total </a:t>
            </a:r>
            <a:r>
              <a:rPr lang="es-UY" sz="9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Wind</a:t>
            </a:r>
            <a:r>
              <a:rPr lang="es-UY" sz="9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9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power</a:t>
            </a:r>
            <a:r>
              <a:rPr lang="es-UY" sz="9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s-UY" sz="9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average</a:t>
            </a:r>
            <a:r>
              <a:rPr lang="es-UY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9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value</a:t>
            </a:r>
            <a:r>
              <a:rPr lang="es-UY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es-UY" sz="9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generation</a:t>
            </a:r>
            <a:r>
              <a:rPr lang="es-UY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es-UY" sz="9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each</a:t>
            </a:r>
            <a:r>
              <a:rPr lang="es-UY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ten-minute </a:t>
            </a:r>
          </a:p>
          <a:p>
            <a:r>
              <a:rPr lang="es-UY" sz="9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period</a:t>
            </a:r>
            <a:r>
              <a:rPr lang="es-UY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9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considered</a:t>
            </a:r>
            <a:endParaRPr lang="es-UY" sz="9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s-PA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heurón"/>
          <p:cNvSpPr/>
          <p:nvPr/>
        </p:nvSpPr>
        <p:spPr>
          <a:xfrm>
            <a:off x="287536" y="188640"/>
            <a:ext cx="108000" cy="108000"/>
          </a:xfrm>
          <a:prstGeom prst="chevron">
            <a:avLst/>
          </a:prstGeom>
          <a:solidFill>
            <a:srgbClr val="3F8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>
              <a:solidFill>
                <a:schemeClr val="tx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76516" y="45785"/>
            <a:ext cx="3324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Wind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Energy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Revolution</a:t>
            </a:r>
            <a:endParaRPr lang="es-PA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51520" y="1140296"/>
            <a:ext cx="8496944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7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On average, WIND GENERATION already supplies nearly 30% of the </a:t>
            </a:r>
          </a:p>
          <a:p>
            <a:r>
              <a:rPr lang="en-US" sz="17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electricity demand (950 MW in operation).</a:t>
            </a:r>
          </a:p>
          <a:p>
            <a:endParaRPr lang="en-US" sz="17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 2016-17 (with 1500 MW in operation), more than 40% will be supplied </a:t>
            </a:r>
          </a:p>
          <a:p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from wind farms.</a:t>
            </a:r>
          </a:p>
          <a:p>
            <a:endParaRPr lang="en-US" sz="17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Uruguay </a:t>
            </a:r>
            <a:r>
              <a:rPr lang="fr-FR" sz="17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will</a:t>
            </a:r>
            <a:r>
              <a:rPr lang="fr-FR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have one of the </a:t>
            </a:r>
            <a:r>
              <a:rPr lang="fr-FR" sz="17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world’s</a:t>
            </a:r>
            <a:r>
              <a:rPr lang="fr-FR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7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largest</a:t>
            </a:r>
            <a:r>
              <a:rPr lang="fr-FR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7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percentages</a:t>
            </a:r>
            <a:r>
              <a:rPr lang="fr-FR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fr-FR" sz="17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electricity</a:t>
            </a:r>
            <a:r>
              <a:rPr lang="fr-FR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7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generated</a:t>
            </a:r>
            <a:r>
              <a:rPr lang="fr-FR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7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from</a:t>
            </a:r>
            <a:r>
              <a:rPr lang="fr-FR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7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wind</a:t>
            </a:r>
            <a:r>
              <a:rPr lang="fr-FR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power (second or first place close to </a:t>
            </a:r>
            <a:r>
              <a:rPr lang="fr-FR" sz="17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Denmark</a:t>
            </a:r>
            <a:r>
              <a:rPr lang="fr-FR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) and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100% of the production of </a:t>
            </a:r>
            <a:r>
              <a:rPr lang="fr-FR" sz="17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electricity</a:t>
            </a:r>
            <a:r>
              <a:rPr lang="fr-FR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7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will</a:t>
            </a:r>
            <a:r>
              <a:rPr lang="fr-FR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7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be</a:t>
            </a:r>
            <a:r>
              <a:rPr lang="fr-FR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7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covered</a:t>
            </a:r>
            <a:r>
              <a:rPr lang="fr-FR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7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with</a:t>
            </a:r>
            <a:r>
              <a:rPr lang="fr-FR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7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renewables</a:t>
            </a:r>
            <a:r>
              <a:rPr lang="es-UY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sources </a:t>
            </a:r>
            <a:r>
              <a:rPr lang="en-US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for an average hydrological year.</a:t>
            </a:r>
            <a:endParaRPr lang="fr-FR" sz="17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s-UY" sz="17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s-UY" sz="17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7 Conector recto"/>
          <p:cNvCxnSpPr/>
          <p:nvPr/>
        </p:nvCxnSpPr>
        <p:spPr>
          <a:xfrm flipH="1">
            <a:off x="179512" y="699542"/>
            <a:ext cx="1" cy="385200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uru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4433637"/>
            <a:ext cx="1584176" cy="452370"/>
          </a:xfrm>
          <a:prstGeom prst="rect">
            <a:avLst/>
          </a:prstGeom>
        </p:spPr>
      </p:pic>
      <p:pic>
        <p:nvPicPr>
          <p:cNvPr id="2" name="AUDEE inglés.mp4_encode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5576" y="555526"/>
            <a:ext cx="7772356" cy="375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340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7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heurón"/>
          <p:cNvSpPr/>
          <p:nvPr/>
        </p:nvSpPr>
        <p:spPr>
          <a:xfrm>
            <a:off x="287536" y="188640"/>
            <a:ext cx="108000" cy="108000"/>
          </a:xfrm>
          <a:prstGeom prst="chevron">
            <a:avLst/>
          </a:prstGeom>
          <a:solidFill>
            <a:srgbClr val="3F8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>
              <a:solidFill>
                <a:schemeClr val="tx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76516" y="45785"/>
            <a:ext cx="3324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Wind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Energy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Revolution</a:t>
            </a:r>
            <a:endParaRPr lang="es-PA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Imagen" descr="mapa 20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1152" y="769623"/>
            <a:ext cx="3816423" cy="3686059"/>
          </a:xfrm>
          <a:prstGeom prst="rect">
            <a:avLst/>
          </a:prstGeom>
        </p:spPr>
      </p:pic>
      <p:pic>
        <p:nvPicPr>
          <p:cNvPr id="5" name="4 Imagen" descr="letra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61793" y="3219821"/>
            <a:ext cx="288032" cy="1206471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5411631" y="843558"/>
            <a:ext cx="160813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50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2010</a:t>
            </a:r>
            <a:endParaRPr lang="es-PA" sz="5000" b="1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749825" y="3184689"/>
            <a:ext cx="1130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Wind</a:t>
            </a:r>
            <a:r>
              <a:rPr lang="es-UY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power</a:t>
            </a:r>
            <a:endParaRPr lang="es-PA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749825" y="4136181"/>
            <a:ext cx="8723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Biomass</a:t>
            </a:r>
            <a:endParaRPr lang="es-PA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749825" y="3507854"/>
            <a:ext cx="6623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Hydro</a:t>
            </a:r>
            <a:endParaRPr lang="es-UY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5749825" y="3848149"/>
            <a:ext cx="13179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Thermal</a:t>
            </a:r>
            <a:r>
              <a:rPr lang="es-UY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/ </a:t>
            </a:r>
            <a:r>
              <a:rPr lang="es-UY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Fosil</a:t>
            </a:r>
            <a:endParaRPr lang="es-UY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heurón"/>
          <p:cNvSpPr/>
          <p:nvPr/>
        </p:nvSpPr>
        <p:spPr>
          <a:xfrm>
            <a:off x="287536" y="188640"/>
            <a:ext cx="108000" cy="108000"/>
          </a:xfrm>
          <a:prstGeom prst="chevron">
            <a:avLst/>
          </a:prstGeom>
          <a:solidFill>
            <a:srgbClr val="3F8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>
              <a:solidFill>
                <a:schemeClr val="tx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76516" y="45785"/>
            <a:ext cx="3324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Wind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Energy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Revolution</a:t>
            </a:r>
            <a:endParaRPr lang="es-PA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n 1" descr="Captura de pantalla 2016-07-25 a las 17.53.04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631"/>
          <a:stretch>
            <a:fillRect/>
          </a:stretch>
        </p:blipFill>
        <p:spPr>
          <a:xfrm>
            <a:off x="1187624" y="771550"/>
            <a:ext cx="3689256" cy="3686400"/>
          </a:xfrm>
          <a:prstGeom prst="rect">
            <a:avLst/>
          </a:prstGeom>
        </p:spPr>
      </p:pic>
      <p:pic>
        <p:nvPicPr>
          <p:cNvPr id="5" name="Imagen 1" descr="Captura de pantalla 2016-07-25 a las 17.53.04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48" t="5343" r="23148" b="69277"/>
          <a:stretch>
            <a:fillRect/>
          </a:stretch>
        </p:blipFill>
        <p:spPr>
          <a:xfrm>
            <a:off x="5414250" y="3003798"/>
            <a:ext cx="288032" cy="1368152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5702282" y="4011910"/>
            <a:ext cx="8723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Biomass</a:t>
            </a:r>
            <a:endParaRPr lang="es-PA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702282" y="3040673"/>
            <a:ext cx="1130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Wind</a:t>
            </a:r>
            <a:r>
              <a:rPr lang="es-UY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power</a:t>
            </a:r>
            <a:endParaRPr lang="es-PA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702282" y="3291830"/>
            <a:ext cx="11608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Photovoltaic</a:t>
            </a:r>
            <a:endParaRPr lang="es-UY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702282" y="3544729"/>
            <a:ext cx="6623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Hydro</a:t>
            </a:r>
            <a:endParaRPr lang="es-UY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702282" y="3795886"/>
            <a:ext cx="13179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Thermal</a:t>
            </a:r>
            <a:r>
              <a:rPr lang="es-UY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/ </a:t>
            </a:r>
            <a:r>
              <a:rPr lang="es-UY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Fosil</a:t>
            </a:r>
            <a:endParaRPr lang="es-UY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5411631" y="843558"/>
            <a:ext cx="160813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500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2015</a:t>
            </a:r>
            <a:endParaRPr lang="es-PA" sz="5000" b="1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26 Imagen" descr="Imagen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1707654"/>
            <a:ext cx="3816424" cy="2293914"/>
          </a:xfrm>
          <a:prstGeom prst="rect">
            <a:avLst/>
          </a:prstGeom>
        </p:spPr>
      </p:pic>
      <p:sp>
        <p:nvSpPr>
          <p:cNvPr id="2" name="1 Cheurón"/>
          <p:cNvSpPr/>
          <p:nvPr/>
        </p:nvSpPr>
        <p:spPr>
          <a:xfrm>
            <a:off x="287536" y="188640"/>
            <a:ext cx="108000" cy="108000"/>
          </a:xfrm>
          <a:prstGeom prst="chevron">
            <a:avLst/>
          </a:prstGeom>
          <a:solidFill>
            <a:srgbClr val="3F8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>
              <a:solidFill>
                <a:schemeClr val="tx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76516" y="45785"/>
            <a:ext cx="3324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Wind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Energy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Revolution</a:t>
            </a:r>
            <a:endParaRPr lang="es-PA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4 Imagen" descr="no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9285" y="1131590"/>
            <a:ext cx="1216731" cy="283240"/>
          </a:xfrm>
          <a:prstGeom prst="rect">
            <a:avLst/>
          </a:prstGeom>
        </p:spPr>
      </p:pic>
      <p:pic>
        <p:nvPicPr>
          <p:cNvPr id="6" name="5 Imagen" descr="en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63266" y="3952983"/>
            <a:ext cx="1155456" cy="198273"/>
          </a:xfrm>
          <a:prstGeom prst="rect">
            <a:avLst/>
          </a:prstGeom>
        </p:spPr>
      </p:pic>
      <p:pic>
        <p:nvPicPr>
          <p:cNvPr id="7" name="6 Imagen" descr="gam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76618" y="2283718"/>
            <a:ext cx="1150962" cy="317506"/>
          </a:xfrm>
          <a:prstGeom prst="rect">
            <a:avLst/>
          </a:prstGeom>
        </p:spPr>
      </p:pic>
      <p:pic>
        <p:nvPicPr>
          <p:cNvPr id="8" name="7 Imagen" descr="suz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52120" y="1419622"/>
            <a:ext cx="1027381" cy="259468"/>
          </a:xfrm>
          <a:prstGeom prst="rect">
            <a:avLst/>
          </a:prstGeom>
        </p:spPr>
      </p:pic>
      <p:pic>
        <p:nvPicPr>
          <p:cNvPr id="9" name="8 Imagen" descr="ves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15199" y="2952463"/>
            <a:ext cx="1085192" cy="175907"/>
          </a:xfrm>
          <a:prstGeom prst="rect">
            <a:avLst/>
          </a:prstGeom>
        </p:spPr>
      </p:pic>
      <p:sp>
        <p:nvSpPr>
          <p:cNvPr id="12" name="11 CuadroTexto"/>
          <p:cNvSpPr txBox="1"/>
          <p:nvPr/>
        </p:nvSpPr>
        <p:spPr>
          <a:xfrm>
            <a:off x="6476204" y="3201033"/>
            <a:ext cx="76014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540 </a:t>
            </a:r>
            <a:r>
              <a:rPr lang="es-UY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MW</a:t>
            </a:r>
            <a:endParaRPr lang="es-PA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5831808" y="1705267"/>
            <a:ext cx="609434" cy="2348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65 </a:t>
            </a:r>
            <a:r>
              <a:rPr lang="es-UY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MW</a:t>
            </a:r>
            <a:endParaRPr lang="es-PA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3739238" y="1362905"/>
            <a:ext cx="694362" cy="2348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307 </a:t>
            </a:r>
            <a:r>
              <a:rPr lang="es-UY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MW</a:t>
            </a:r>
            <a:endParaRPr lang="es-PA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2959402" y="4184298"/>
            <a:ext cx="694362" cy="2348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170 </a:t>
            </a:r>
            <a:r>
              <a:rPr lang="es-UY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MW</a:t>
            </a:r>
            <a:endParaRPr lang="es-PA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" name="15 Conector recto"/>
          <p:cNvCxnSpPr/>
          <p:nvPr/>
        </p:nvCxnSpPr>
        <p:spPr>
          <a:xfrm flipH="1" flipV="1">
            <a:off x="4479703" y="1536392"/>
            <a:ext cx="20289" cy="459294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flipH="1">
            <a:off x="2763266" y="2729093"/>
            <a:ext cx="78931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 flipH="1">
            <a:off x="3684138" y="3219822"/>
            <a:ext cx="455814" cy="65807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5657433" y="3068120"/>
            <a:ext cx="526212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 flipV="1">
            <a:off x="5342624" y="1851670"/>
            <a:ext cx="381504" cy="32945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CuadroTexto"/>
          <p:cNvSpPr txBox="1"/>
          <p:nvPr/>
        </p:nvSpPr>
        <p:spPr>
          <a:xfrm>
            <a:off x="1743609" y="2555607"/>
            <a:ext cx="694362" cy="2348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390 </a:t>
            </a:r>
            <a:r>
              <a:rPr lang="es-UY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MW</a:t>
            </a:r>
            <a:endParaRPr lang="es-PA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214364" y="699542"/>
            <a:ext cx="23058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2000" b="1" dirty="0" smtClean="0">
                <a:solidFill>
                  <a:srgbClr val="0070C0"/>
                </a:solidFill>
              </a:rPr>
              <a:t>5 MANUFACTURERS</a:t>
            </a:r>
            <a:endParaRPr lang="es-PA" sz="2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heurón"/>
          <p:cNvSpPr/>
          <p:nvPr/>
        </p:nvSpPr>
        <p:spPr>
          <a:xfrm>
            <a:off x="287536" y="188640"/>
            <a:ext cx="108000" cy="108000"/>
          </a:xfrm>
          <a:prstGeom prst="chevron">
            <a:avLst/>
          </a:prstGeom>
          <a:solidFill>
            <a:srgbClr val="3F8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>
              <a:solidFill>
                <a:schemeClr val="tx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76516" y="45785"/>
            <a:ext cx="3324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Wind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Energy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Revolution</a:t>
            </a:r>
            <a:endParaRPr lang="es-PA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n 2" descr="IMG_3349_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" b="10000"/>
          <a:stretch>
            <a:fillRect/>
          </a:stretch>
        </p:blipFill>
        <p:spPr>
          <a:xfrm>
            <a:off x="1394197" y="876657"/>
            <a:ext cx="6355607" cy="252028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737574" y="3507854"/>
            <a:ext cx="7668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Y" sz="16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UY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6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big</a:t>
            </a:r>
            <a:r>
              <a:rPr lang="es-UY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6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challenge</a:t>
            </a:r>
            <a:endParaRPr lang="es-UY" sz="1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How to handle such a large amount of wind energy</a:t>
            </a:r>
            <a:r>
              <a:rPr lang="es-UY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 algn="ctr"/>
            <a:r>
              <a:rPr lang="es-UY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 the </a:t>
            </a:r>
            <a:r>
              <a:rPr lang="es-UY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near</a:t>
            </a:r>
            <a:r>
              <a:rPr lang="es-UY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future</a:t>
            </a:r>
            <a:r>
              <a:rPr lang="es-UY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s-UY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wind</a:t>
            </a:r>
            <a:r>
              <a:rPr lang="es-UY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production will exceed </a:t>
            </a:r>
            <a:r>
              <a:rPr lang="es-UY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demand</a:t>
            </a:r>
            <a:r>
              <a:rPr lang="es-UY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 </a:t>
            </a:r>
            <a:r>
              <a:rPr lang="es-UY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several</a:t>
            </a:r>
            <a:r>
              <a:rPr lang="es-UY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opportunities</a:t>
            </a:r>
            <a:r>
              <a:rPr lang="es-UY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s-UY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heurón"/>
          <p:cNvSpPr/>
          <p:nvPr/>
        </p:nvSpPr>
        <p:spPr>
          <a:xfrm>
            <a:off x="287536" y="188640"/>
            <a:ext cx="108000" cy="108000"/>
          </a:xfrm>
          <a:prstGeom prst="chevron">
            <a:avLst/>
          </a:prstGeom>
          <a:solidFill>
            <a:srgbClr val="3F8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>
              <a:solidFill>
                <a:schemeClr val="tx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76516" y="45785"/>
            <a:ext cx="3324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Wind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Energy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Revolution</a:t>
            </a:r>
            <a:endParaRPr lang="es-PA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n 2" descr="Power share by source urugua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686" y="1049515"/>
            <a:ext cx="5652628" cy="3429247"/>
          </a:xfrm>
          <a:prstGeom prst="rect">
            <a:avLst/>
          </a:prstGeom>
        </p:spPr>
      </p:pic>
      <p:sp>
        <p:nvSpPr>
          <p:cNvPr id="5" name="CuadroTexto 1"/>
          <p:cNvSpPr txBox="1"/>
          <p:nvPr/>
        </p:nvSpPr>
        <p:spPr>
          <a:xfrm>
            <a:off x="353050" y="690250"/>
            <a:ext cx="1770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Official forecast</a:t>
            </a:r>
            <a:endParaRPr lang="es-ES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heurón"/>
          <p:cNvSpPr/>
          <p:nvPr/>
        </p:nvSpPr>
        <p:spPr>
          <a:xfrm>
            <a:off x="287536" y="188640"/>
            <a:ext cx="108000" cy="108000"/>
          </a:xfrm>
          <a:prstGeom prst="chevron">
            <a:avLst/>
          </a:prstGeom>
          <a:solidFill>
            <a:srgbClr val="3F8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>
              <a:solidFill>
                <a:schemeClr val="tx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76516" y="45785"/>
            <a:ext cx="3324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Wind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Energy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Revolution</a:t>
            </a:r>
            <a:endParaRPr lang="es-PA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51520" y="1342965"/>
            <a:ext cx="835292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authorities are working hard on a 7 year plan to introduce smart grids </a:t>
            </a: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and other policies with a goal to adapt demand to wind behavior.</a:t>
            </a:r>
          </a:p>
          <a:p>
            <a:endParaRPr lang="en-US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Electric transport is one of the main components of this plan, but not the </a:t>
            </a: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only one. As much creativity as possible is needed.</a:t>
            </a:r>
          </a:p>
          <a:p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Montevideo is changing its taxi fleet and 50 vehicles are now electric.</a:t>
            </a:r>
            <a:endParaRPr lang="es-UY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5 Conector recto"/>
          <p:cNvCxnSpPr/>
          <p:nvPr/>
        </p:nvCxnSpPr>
        <p:spPr>
          <a:xfrm flipH="1">
            <a:off x="179512" y="699542"/>
            <a:ext cx="1" cy="385200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8 Marcador de contenido"/>
          <p:cNvSpPr txBox="1">
            <a:spLocks/>
          </p:cNvSpPr>
          <p:nvPr/>
        </p:nvSpPr>
        <p:spPr>
          <a:xfrm>
            <a:off x="3815916" y="1707654"/>
            <a:ext cx="4176464" cy="187220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Introduction</a:t>
            </a:r>
          </a:p>
          <a:p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s-E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Wind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Energy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Revolution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s-E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From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Uruguay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to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Latin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America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2"/>
              </a:buBlip>
            </a:pPr>
            <a:endParaRPr lang="es-E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2017 AUDEE 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Latam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Wind Power Congress</a:t>
            </a:r>
            <a:endParaRPr kumimoji="0" lang="es-ES_tradnl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Cheurón"/>
          <p:cNvSpPr/>
          <p:nvPr/>
        </p:nvSpPr>
        <p:spPr>
          <a:xfrm>
            <a:off x="3671900" y="2787774"/>
            <a:ext cx="144016" cy="144016"/>
          </a:xfrm>
          <a:prstGeom prst="chevron">
            <a:avLst/>
          </a:prstGeom>
          <a:solidFill>
            <a:srgbClr val="3F8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 dirty="0">
              <a:solidFill>
                <a:schemeClr val="tx1"/>
              </a:solidFill>
            </a:endParaRPr>
          </a:p>
        </p:txBody>
      </p:sp>
      <p:cxnSp>
        <p:nvCxnSpPr>
          <p:cNvPr id="4" name="3 Conector recto"/>
          <p:cNvCxnSpPr/>
          <p:nvPr/>
        </p:nvCxnSpPr>
        <p:spPr>
          <a:xfrm>
            <a:off x="3383868" y="1059582"/>
            <a:ext cx="0" cy="316835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CuadroTexto"/>
          <p:cNvSpPr txBox="1"/>
          <p:nvPr/>
        </p:nvSpPr>
        <p:spPr>
          <a:xfrm>
            <a:off x="1151620" y="2459092"/>
            <a:ext cx="2116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Table</a:t>
            </a:r>
            <a:r>
              <a:rPr lang="es-UY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es-UY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Contents</a:t>
            </a:r>
            <a:endParaRPr lang="es-PA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map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771550"/>
            <a:ext cx="3167826" cy="3712751"/>
          </a:xfrm>
          <a:prstGeom prst="rect">
            <a:avLst/>
          </a:prstGeom>
        </p:spPr>
      </p:pic>
      <p:sp>
        <p:nvSpPr>
          <p:cNvPr id="2" name="1 Cheurón"/>
          <p:cNvSpPr/>
          <p:nvPr/>
        </p:nvSpPr>
        <p:spPr>
          <a:xfrm>
            <a:off x="287536" y="188640"/>
            <a:ext cx="108000" cy="108000"/>
          </a:xfrm>
          <a:prstGeom prst="chevron">
            <a:avLst/>
          </a:prstGeom>
          <a:solidFill>
            <a:srgbClr val="3F8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>
              <a:solidFill>
                <a:schemeClr val="tx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76516" y="45785"/>
            <a:ext cx="3625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From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Uruguay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Latin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America</a:t>
            </a:r>
            <a:endParaRPr lang="es-PA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251520" y="1404521"/>
            <a:ext cx="79208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35 wind farms in total </a:t>
            </a: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(2017).</a:t>
            </a:r>
          </a:p>
          <a:p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Many types of Uruguayan companies </a:t>
            </a: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(especially service companies)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Opportunities throughout Latin America from Uruguay.</a:t>
            </a:r>
            <a:endParaRPr lang="es-UY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8 Conector recto"/>
          <p:cNvCxnSpPr/>
          <p:nvPr/>
        </p:nvCxnSpPr>
        <p:spPr>
          <a:xfrm flipH="1">
            <a:off x="179512" y="699542"/>
            <a:ext cx="1" cy="385200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8 Marcador de contenido"/>
          <p:cNvSpPr txBox="1">
            <a:spLocks/>
          </p:cNvSpPr>
          <p:nvPr/>
        </p:nvSpPr>
        <p:spPr>
          <a:xfrm>
            <a:off x="3815916" y="1707654"/>
            <a:ext cx="4176464" cy="187220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Introduction</a:t>
            </a:r>
          </a:p>
          <a:p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s-E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Wind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Energy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Revolution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s-E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From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Uruguay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to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Latin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America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2"/>
              </a:buBlip>
            </a:pPr>
            <a:endParaRPr lang="es-E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2017 AUDEE 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Latam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Wind Power Congress</a:t>
            </a:r>
            <a:endParaRPr kumimoji="0" lang="es-ES_tradnl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Cheurón"/>
          <p:cNvSpPr/>
          <p:nvPr/>
        </p:nvSpPr>
        <p:spPr>
          <a:xfrm>
            <a:off x="3671900" y="3291830"/>
            <a:ext cx="144016" cy="144016"/>
          </a:xfrm>
          <a:prstGeom prst="chevron">
            <a:avLst/>
          </a:prstGeom>
          <a:solidFill>
            <a:srgbClr val="3F8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 dirty="0">
              <a:solidFill>
                <a:schemeClr val="tx1"/>
              </a:solidFill>
            </a:endParaRPr>
          </a:p>
        </p:txBody>
      </p:sp>
      <p:cxnSp>
        <p:nvCxnSpPr>
          <p:cNvPr id="4" name="3 Conector recto"/>
          <p:cNvCxnSpPr/>
          <p:nvPr/>
        </p:nvCxnSpPr>
        <p:spPr>
          <a:xfrm>
            <a:off x="3383868" y="1059582"/>
            <a:ext cx="0" cy="316835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CuadroTexto"/>
          <p:cNvSpPr txBox="1"/>
          <p:nvPr/>
        </p:nvSpPr>
        <p:spPr>
          <a:xfrm>
            <a:off x="1151620" y="2459092"/>
            <a:ext cx="2116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Table</a:t>
            </a:r>
            <a:r>
              <a:rPr lang="es-UY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es-UY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Contents</a:t>
            </a:r>
            <a:endParaRPr lang="es-PA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heurón"/>
          <p:cNvSpPr/>
          <p:nvPr/>
        </p:nvSpPr>
        <p:spPr>
          <a:xfrm>
            <a:off x="287536" y="188640"/>
            <a:ext cx="108000" cy="108000"/>
          </a:xfrm>
          <a:prstGeom prst="chevron">
            <a:avLst/>
          </a:prstGeom>
          <a:solidFill>
            <a:srgbClr val="3F8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>
              <a:solidFill>
                <a:schemeClr val="tx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76516" y="45785"/>
            <a:ext cx="4816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2017 AUDEE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Latam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Wind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Congress</a:t>
            </a:r>
            <a:endParaRPr lang="es-PA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6 Imagen" descr="Imagen2.jpg"/>
          <p:cNvPicPr>
            <a:picLocks noChangeAspect="1"/>
          </p:cNvPicPr>
          <p:nvPr/>
        </p:nvPicPr>
        <p:blipFill>
          <a:blip r:embed="rId2" cstate="print"/>
          <a:srcRect r="3217" b="18115"/>
          <a:stretch>
            <a:fillRect/>
          </a:stretch>
        </p:blipFill>
        <p:spPr>
          <a:xfrm>
            <a:off x="2483768" y="3003798"/>
            <a:ext cx="3672408" cy="1224136"/>
          </a:xfrm>
          <a:prstGeom prst="rect">
            <a:avLst/>
          </a:prstGeom>
        </p:spPr>
      </p:pic>
      <p:pic>
        <p:nvPicPr>
          <p:cNvPr id="6" name="5 Imagen" descr="SAV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7" y="915566"/>
            <a:ext cx="3888431" cy="1645556"/>
          </a:xfrm>
          <a:prstGeom prst="rect">
            <a:avLst/>
          </a:prstGeom>
        </p:spPr>
      </p:pic>
      <p:pic>
        <p:nvPicPr>
          <p:cNvPr id="5" name="4 Imagen" descr="FECHA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3003798"/>
            <a:ext cx="1967969" cy="1224136"/>
          </a:xfrm>
          <a:prstGeom prst="rect">
            <a:avLst/>
          </a:prstGeom>
        </p:spPr>
      </p:pic>
      <p:pic>
        <p:nvPicPr>
          <p:cNvPr id="4" name="3 Imagen" descr="bolas.jpg"/>
          <p:cNvPicPr>
            <a:picLocks noChangeAspect="1"/>
          </p:cNvPicPr>
          <p:nvPr/>
        </p:nvPicPr>
        <p:blipFill>
          <a:blip r:embed="rId5" cstate="print"/>
          <a:srcRect r="559"/>
          <a:stretch>
            <a:fillRect/>
          </a:stretch>
        </p:blipFill>
        <p:spPr>
          <a:xfrm>
            <a:off x="6269581" y="627534"/>
            <a:ext cx="2262859" cy="39361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8 Grupo"/>
          <p:cNvGrpSpPr/>
          <p:nvPr/>
        </p:nvGrpSpPr>
        <p:grpSpPr>
          <a:xfrm>
            <a:off x="1151620" y="1059582"/>
            <a:ext cx="6840760" cy="3168352"/>
            <a:chOff x="611560" y="1203598"/>
            <a:chExt cx="6840760" cy="3168352"/>
          </a:xfrm>
        </p:grpSpPr>
        <p:sp>
          <p:nvSpPr>
            <p:cNvPr id="5" name="8 Marcador de contenido"/>
            <p:cNvSpPr txBox="1">
              <a:spLocks/>
            </p:cNvSpPr>
            <p:nvPr/>
          </p:nvSpPr>
          <p:spPr>
            <a:xfrm>
              <a:off x="3275856" y="1851670"/>
              <a:ext cx="4176464" cy="1872208"/>
            </a:xfrm>
            <a:prstGeom prst="rect">
              <a:avLst/>
            </a:prstGeom>
          </p:spPr>
          <p:txBody>
            <a:bodyPr>
              <a:normAutofit/>
            </a:bodyPr>
            <a:lstStyle/>
            <a:p>
              <a:r>
                <a:rPr lang="en-US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Introduction</a:t>
              </a:r>
            </a:p>
            <a:p>
              <a:endPara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s-ES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The</a:t>
              </a:r>
              <a:r>
                <a:rPr lang="es-ES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s-ES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Wind</a:t>
              </a:r>
              <a:r>
                <a:rPr lang="es-ES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s-ES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Energy</a:t>
              </a:r>
              <a:r>
                <a:rPr lang="es-ES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s-ES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Revolution</a:t>
              </a:r>
              <a:endPara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endPara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s-ES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From</a:t>
              </a:r>
              <a:r>
                <a:rPr lang="es-ES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s-E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Uruguay </a:t>
              </a:r>
              <a:r>
                <a:rPr lang="es-ES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to</a:t>
              </a:r>
              <a:r>
                <a:rPr lang="es-E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s-ES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Latin</a:t>
              </a:r>
              <a:r>
                <a:rPr lang="es-E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s-ES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America</a:t>
              </a:r>
              <a:endPara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>
                <a:buBlip>
                  <a:blip r:embed="rId2"/>
                </a:buBlip>
              </a:pPr>
              <a:endPara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n-US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2017 AUDEE </a:t>
              </a:r>
              <a:r>
                <a:rPr lang="en-US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Latam</a:t>
              </a:r>
              <a:r>
                <a:rPr lang="en-US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Wind Power Congress</a:t>
              </a:r>
              <a:endParaRPr kumimoji="0" lang="es-ES_tradnl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5 Cheurón"/>
            <p:cNvSpPr/>
            <p:nvPr/>
          </p:nvSpPr>
          <p:spPr>
            <a:xfrm>
              <a:off x="3131840" y="1944000"/>
              <a:ext cx="144016" cy="144016"/>
            </a:xfrm>
            <a:prstGeom prst="chevron">
              <a:avLst/>
            </a:prstGeom>
            <a:solidFill>
              <a:srgbClr val="3F89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A" dirty="0">
                <a:solidFill>
                  <a:schemeClr val="tx1"/>
                </a:solidFill>
              </a:endParaRPr>
            </a:p>
          </p:txBody>
        </p:sp>
        <p:cxnSp>
          <p:nvCxnSpPr>
            <p:cNvPr id="7" name="6 Conector recto"/>
            <p:cNvCxnSpPr/>
            <p:nvPr/>
          </p:nvCxnSpPr>
          <p:spPr>
            <a:xfrm>
              <a:off x="2843808" y="1203598"/>
              <a:ext cx="0" cy="3168352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7 CuadroTexto"/>
            <p:cNvSpPr txBox="1"/>
            <p:nvPr/>
          </p:nvSpPr>
          <p:spPr>
            <a:xfrm>
              <a:off x="611560" y="2603108"/>
              <a:ext cx="21167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UY" b="1" dirty="0" err="1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Table</a:t>
              </a:r>
              <a:r>
                <a:rPr lang="es-UY" b="1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 of </a:t>
              </a:r>
              <a:r>
                <a:rPr lang="es-UY" b="1" dirty="0" err="1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Contents</a:t>
              </a:r>
              <a:endParaRPr lang="es-PA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 Grupo"/>
          <p:cNvGrpSpPr/>
          <p:nvPr/>
        </p:nvGrpSpPr>
        <p:grpSpPr>
          <a:xfrm>
            <a:off x="609918" y="771550"/>
            <a:ext cx="7924164" cy="2959174"/>
            <a:chOff x="316959" y="1556792"/>
            <a:chExt cx="8503513" cy="3744416"/>
          </a:xfrm>
        </p:grpSpPr>
        <p:pic>
          <p:nvPicPr>
            <p:cNvPr id="3" name="Picture 2" descr="C:\Users\Nicolas\Dropbox\Audee\Concurso Fotográfico\04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1840" y="3501208"/>
              <a:ext cx="2717663" cy="1800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3" descr="C:\Users\Nicolas\Dropbox\Audee\Concurso Fotográfico\28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959" y="3501208"/>
              <a:ext cx="2670865" cy="1800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 descr="C:\Users\Nicolas\Dropbox\Audee\Concurso Fotográfico\34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1"/>
            <a:stretch>
              <a:fillRect/>
            </a:stretch>
          </p:blipFill>
          <p:spPr bwMode="auto">
            <a:xfrm>
              <a:off x="3131840" y="1556792"/>
              <a:ext cx="5688632" cy="1800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 descr="C:\Users\Nicolas\Dropbox\Audee\Concurso Fotográfico\52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08"/>
            <a:stretch>
              <a:fillRect/>
            </a:stretch>
          </p:blipFill>
          <p:spPr bwMode="auto">
            <a:xfrm>
              <a:off x="316959" y="1575643"/>
              <a:ext cx="2664296" cy="1800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 descr="C:\Users\Nicolas\Dropbox\Audee\Concurso Fotográfico\53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846"/>
            <a:stretch>
              <a:fillRect/>
            </a:stretch>
          </p:blipFill>
          <p:spPr bwMode="auto">
            <a:xfrm>
              <a:off x="6012287" y="3501008"/>
              <a:ext cx="2808185" cy="18002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10 Grupo"/>
          <p:cNvGrpSpPr/>
          <p:nvPr/>
        </p:nvGrpSpPr>
        <p:grpSpPr>
          <a:xfrm>
            <a:off x="2337316" y="4011910"/>
            <a:ext cx="4469369" cy="492443"/>
            <a:chOff x="2460905" y="4011910"/>
            <a:chExt cx="4469369" cy="492443"/>
          </a:xfrm>
        </p:grpSpPr>
        <p:sp>
          <p:nvSpPr>
            <p:cNvPr id="8" name="CuadroTexto 2"/>
            <p:cNvSpPr txBox="1"/>
            <p:nvPr/>
          </p:nvSpPr>
          <p:spPr>
            <a:xfrm>
              <a:off x="4421254" y="4011910"/>
              <a:ext cx="250902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3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Ing. Fernando </a:t>
              </a:r>
              <a:r>
                <a:rPr lang="es-ES" sz="13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Schaich</a:t>
              </a:r>
              <a:endParaRPr lang="es-ES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s-ES" sz="13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E-mail: fschaich@audee.org.uy</a:t>
              </a:r>
              <a:endParaRPr lang="es-E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CuadroTexto 2"/>
            <p:cNvSpPr txBox="1"/>
            <p:nvPr/>
          </p:nvSpPr>
          <p:spPr>
            <a:xfrm>
              <a:off x="2460905" y="4104243"/>
              <a:ext cx="1782860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3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Thank</a:t>
              </a:r>
              <a:r>
                <a:rPr lang="es-ES" sz="13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s-ES" sz="13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</a:t>
              </a:r>
              <a:r>
                <a:rPr lang="es-ES" sz="13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s-ES" sz="13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very</a:t>
              </a:r>
              <a:r>
                <a:rPr lang="es-ES" sz="13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s-ES" sz="13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much</a:t>
              </a:r>
              <a:endParaRPr lang="es-ES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10" name="9 Conector recto"/>
          <p:cNvCxnSpPr/>
          <p:nvPr/>
        </p:nvCxnSpPr>
        <p:spPr>
          <a:xfrm>
            <a:off x="4211960" y="4011910"/>
            <a:ext cx="0" cy="504056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Imagen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83383" y="699542"/>
            <a:ext cx="2853113" cy="3744416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179512" y="699542"/>
            <a:ext cx="6192688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URUGUAY</a:t>
            </a:r>
          </a:p>
          <a:p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Small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South American country / about 175.000  km2, 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strategically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located between Argentina and Brazil. </a:t>
            </a:r>
            <a:endParaRPr 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s-UY" sz="1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AUDEE </a:t>
            </a:r>
          </a:p>
          <a:p>
            <a:r>
              <a:rPr lang="es-UY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Uruguayan</a:t>
            </a:r>
            <a:r>
              <a:rPr lang="es-UY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Wind Power Association, integrated by people, </a:t>
            </a:r>
            <a:r>
              <a:rPr lang="x-none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not </a:t>
            </a:r>
            <a:r>
              <a:rPr lang="x-none"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x-none" sz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chamber</a:t>
            </a:r>
            <a:r>
              <a:rPr lang="es-UY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x-none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Its aim is to promote wind energy, overcome barriers, anticipate problems, coordinating between authorities and the private sector.</a:t>
            </a:r>
          </a:p>
          <a:p>
            <a:endParaRPr lang="en-US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AUDEE annually organizes a 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high-impact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Latin American congress where all 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Uruguayan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and LATAM wind industry main actors meet.</a:t>
            </a:r>
          </a:p>
          <a:p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UTE </a:t>
            </a:r>
            <a:endParaRPr lang="en-US" sz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Is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National Utility Company, it has the monopoly 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transmission and distribution of electricity. </a:t>
            </a:r>
          </a:p>
          <a:p>
            <a:endParaRPr lang="en-US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UTE 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was, traditionally,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only 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company that generated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electricity, but</a:t>
            </a:r>
            <a:r>
              <a:rPr lang="es-E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…. 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CHANGE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: new 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long-term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energy 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policy.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OPPORTUNITY</a:t>
            </a:r>
          </a:p>
          <a:p>
            <a:r>
              <a:rPr lang="en-US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Renewables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Cheurón"/>
          <p:cNvSpPr/>
          <p:nvPr/>
        </p:nvSpPr>
        <p:spPr>
          <a:xfrm>
            <a:off x="287536" y="188640"/>
            <a:ext cx="108000" cy="108000"/>
          </a:xfrm>
          <a:prstGeom prst="chevron">
            <a:avLst/>
          </a:prstGeom>
          <a:solidFill>
            <a:srgbClr val="3F8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>
              <a:solidFill>
                <a:schemeClr val="tx1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76516" y="45785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Introduction</a:t>
            </a:r>
            <a:endParaRPr lang="es-PA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6 Conector recto"/>
          <p:cNvCxnSpPr/>
          <p:nvPr/>
        </p:nvCxnSpPr>
        <p:spPr>
          <a:xfrm flipH="1">
            <a:off x="179512" y="699542"/>
            <a:ext cx="1" cy="385200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8 Tabla"/>
          <p:cNvGraphicFramePr>
            <a:graphicFrameLocks noGrp="1"/>
          </p:cNvGraphicFramePr>
          <p:nvPr/>
        </p:nvGraphicFramePr>
        <p:xfrm>
          <a:off x="755575" y="688102"/>
          <a:ext cx="5400601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0150"/>
                <a:gridCol w="1421211"/>
                <a:gridCol w="1421211"/>
                <a:gridCol w="1208029"/>
              </a:tblGrid>
              <a:tr h="380021">
                <a:tc>
                  <a:txBody>
                    <a:bodyPr/>
                    <a:lstStyle/>
                    <a:p>
                      <a:pPr algn="ctr"/>
                      <a:r>
                        <a:rPr lang="es-UY" sz="1200" b="1" dirty="0" err="1" smtClean="0">
                          <a:latin typeface="Arial" pitchFamily="34" charset="0"/>
                          <a:cs typeface="Arial" pitchFamily="34" charset="0"/>
                        </a:rPr>
                        <a:t>Currency</a:t>
                      </a:r>
                      <a:endParaRPr lang="es-PA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Y" sz="1200" b="1" dirty="0" smtClean="0">
                          <a:latin typeface="Arial" pitchFamily="34" charset="0"/>
                          <a:cs typeface="Arial" pitchFamily="34" charset="0"/>
                        </a:rPr>
                        <a:t>GDP </a:t>
                      </a:r>
                    </a:p>
                    <a:p>
                      <a:pPr algn="ctr"/>
                      <a:r>
                        <a:rPr lang="es-UY" sz="1200" b="1" dirty="0" smtClean="0">
                          <a:latin typeface="Arial" pitchFamily="34" charset="0"/>
                          <a:cs typeface="Arial" pitchFamily="34" charset="0"/>
                        </a:rPr>
                        <a:t>per </a:t>
                      </a:r>
                      <a:r>
                        <a:rPr lang="es-UY" sz="1200" b="1" dirty="0" err="1" smtClean="0">
                          <a:latin typeface="Arial" pitchFamily="34" charset="0"/>
                          <a:cs typeface="Arial" pitchFamily="34" charset="0"/>
                        </a:rPr>
                        <a:t>capita</a:t>
                      </a:r>
                      <a:endParaRPr lang="es-PA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Y" sz="1200" b="1" dirty="0" err="1" smtClean="0">
                          <a:latin typeface="Arial" pitchFamily="34" charset="0"/>
                          <a:cs typeface="Arial" pitchFamily="34" charset="0"/>
                        </a:rPr>
                        <a:t>Alphabetization</a:t>
                      </a:r>
                      <a:r>
                        <a:rPr lang="es-UY" sz="12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s-UY" sz="1200" b="1" dirty="0" err="1" smtClean="0">
                          <a:latin typeface="Arial" pitchFamily="34" charset="0"/>
                          <a:cs typeface="Arial" pitchFamily="34" charset="0"/>
                        </a:rPr>
                        <a:t>Rate</a:t>
                      </a:r>
                      <a:endParaRPr lang="es-PA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Y" sz="1200" b="1" dirty="0" err="1" smtClean="0">
                          <a:latin typeface="Arial" pitchFamily="34" charset="0"/>
                          <a:cs typeface="Arial" pitchFamily="34" charset="0"/>
                        </a:rPr>
                        <a:t>Life</a:t>
                      </a:r>
                      <a:r>
                        <a:rPr lang="es-UY" sz="12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UY" sz="1200" b="1" dirty="0" err="1" smtClean="0">
                          <a:latin typeface="Arial" pitchFamily="34" charset="0"/>
                          <a:cs typeface="Arial" pitchFamily="34" charset="0"/>
                        </a:rPr>
                        <a:t>Expectancy</a:t>
                      </a:r>
                      <a:endParaRPr lang="es-PA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</a:tr>
              <a:tr h="268051">
                <a:tc>
                  <a:txBody>
                    <a:bodyPr/>
                    <a:lstStyle/>
                    <a:p>
                      <a:pPr algn="ctr"/>
                      <a:r>
                        <a:rPr lang="es-UY" sz="1200" b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Uruguayan</a:t>
                      </a:r>
                      <a:r>
                        <a:rPr lang="es-UY" sz="12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Peso</a:t>
                      </a:r>
                      <a:endParaRPr lang="es-PA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Y" sz="12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17.000 USD</a:t>
                      </a:r>
                      <a:endParaRPr lang="es-PA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Y" sz="12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98%</a:t>
                      </a:r>
                      <a:endParaRPr lang="es-PA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UY" sz="12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76,41 </a:t>
                      </a:r>
                      <a:r>
                        <a:rPr lang="es-UY" sz="1200" b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years</a:t>
                      </a:r>
                      <a:endParaRPr lang="es-PA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9 Cheurón"/>
          <p:cNvSpPr/>
          <p:nvPr/>
        </p:nvSpPr>
        <p:spPr>
          <a:xfrm>
            <a:off x="287536" y="188640"/>
            <a:ext cx="108000" cy="108000"/>
          </a:xfrm>
          <a:prstGeom prst="chevron">
            <a:avLst/>
          </a:prstGeom>
          <a:solidFill>
            <a:srgbClr val="3F8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>
              <a:solidFill>
                <a:schemeClr val="tx1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76516" y="45785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Introduction</a:t>
            </a:r>
            <a:endParaRPr lang="es-PA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" name="18 Grupo"/>
          <p:cNvGrpSpPr/>
          <p:nvPr/>
        </p:nvGrpSpPr>
        <p:grpSpPr>
          <a:xfrm>
            <a:off x="729844" y="699542"/>
            <a:ext cx="7684313" cy="3960440"/>
            <a:chOff x="323528" y="699542"/>
            <a:chExt cx="7684313" cy="3960440"/>
          </a:xfrm>
        </p:grpSpPr>
        <p:pic>
          <p:nvPicPr>
            <p:cNvPr id="2" name="Imagen 1" descr="Captura de pantalla 2016-07-28 a las 12.25.03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668"/>
            <a:stretch>
              <a:fillRect/>
            </a:stretch>
          </p:blipFill>
          <p:spPr>
            <a:xfrm>
              <a:off x="323528" y="1491630"/>
              <a:ext cx="5472608" cy="3168352"/>
            </a:xfrm>
            <a:prstGeom prst="rect">
              <a:avLst/>
            </a:prstGeom>
          </p:spPr>
        </p:pic>
        <p:grpSp>
          <p:nvGrpSpPr>
            <p:cNvPr id="16" name="15 Grupo"/>
            <p:cNvGrpSpPr/>
            <p:nvPr/>
          </p:nvGrpSpPr>
          <p:grpSpPr>
            <a:xfrm>
              <a:off x="6677027" y="810641"/>
              <a:ext cx="1330814" cy="3629803"/>
              <a:chOff x="6677027" y="771550"/>
              <a:chExt cx="1330814" cy="3629803"/>
            </a:xfrm>
          </p:grpSpPr>
          <p:pic>
            <p:nvPicPr>
              <p:cNvPr id="4" name="3 Imagen" descr="fotos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696236" y="1131590"/>
                <a:ext cx="1292396" cy="3269763"/>
              </a:xfrm>
              <a:prstGeom prst="rect">
                <a:avLst/>
              </a:prstGeom>
            </p:spPr>
          </p:pic>
          <p:sp>
            <p:nvSpPr>
              <p:cNvPr id="8" name="7 CuadroTexto"/>
              <p:cNvSpPr txBox="1"/>
              <p:nvPr/>
            </p:nvSpPr>
            <p:spPr>
              <a:xfrm>
                <a:off x="6677027" y="771550"/>
                <a:ext cx="1330814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UY" sz="1500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General Data</a:t>
                </a:r>
                <a:endParaRPr lang="es-PA" sz="15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15" name="14 Conector recto"/>
            <p:cNvCxnSpPr/>
            <p:nvPr/>
          </p:nvCxnSpPr>
          <p:spPr>
            <a:xfrm flipH="1">
              <a:off x="6264188" y="699542"/>
              <a:ext cx="1" cy="385200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10 Grupo"/>
          <p:cNvGrpSpPr/>
          <p:nvPr/>
        </p:nvGrpSpPr>
        <p:grpSpPr>
          <a:xfrm>
            <a:off x="539552" y="771550"/>
            <a:ext cx="7887257" cy="2826115"/>
            <a:chOff x="395536" y="825755"/>
            <a:chExt cx="7887257" cy="2826115"/>
          </a:xfrm>
        </p:grpSpPr>
        <p:pic>
          <p:nvPicPr>
            <p:cNvPr id="4" name="Picture 10" descr="http://bbj.hu/images2/201603/145725967425386omTuooly07D_L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44568" y="2355726"/>
              <a:ext cx="2107552" cy="1296144"/>
            </a:xfrm>
            <a:prstGeom prst="rect">
              <a:avLst/>
            </a:prstGeom>
            <a:noFill/>
          </p:spPr>
        </p:pic>
        <p:pic>
          <p:nvPicPr>
            <p:cNvPr id="5" name="Picture 12" descr="https://upload.wikimedia.org/wikipedia/de/thumb/4/48/DBRS_logo.svg/2000px-DBRS_logo.svg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308304" y="1525253"/>
              <a:ext cx="974489" cy="974489"/>
            </a:xfrm>
            <a:prstGeom prst="rect">
              <a:avLst/>
            </a:prstGeom>
            <a:noFill/>
          </p:spPr>
        </p:pic>
        <p:pic>
          <p:nvPicPr>
            <p:cNvPr id="6" name="Picture 6" descr="http://www.logotypes101.com/free_vector_logo_png/92134/8A939B65ED7B2BF1E0B3C80ABD1DA70A/Standard__Poors"/>
            <p:cNvPicPr>
              <a:picLocks noChangeAspect="1" noChangeArrowheads="1"/>
            </p:cNvPicPr>
            <p:nvPr/>
          </p:nvPicPr>
          <p:blipFill>
            <a:blip r:embed="rId4" cstate="print"/>
            <a:srcRect t="34117" b="34118"/>
            <a:stretch>
              <a:fillRect/>
            </a:stretch>
          </p:blipFill>
          <p:spPr bwMode="auto">
            <a:xfrm>
              <a:off x="395536" y="1500102"/>
              <a:ext cx="3147013" cy="999639"/>
            </a:xfrm>
            <a:prstGeom prst="rect">
              <a:avLst/>
            </a:prstGeom>
            <a:noFill/>
          </p:spPr>
        </p:pic>
        <p:pic>
          <p:nvPicPr>
            <p:cNvPr id="7" name="Picture 8" descr="https://media.coindesk.com/uploads/2014/04/fitch-ratings-logo.jpg"/>
            <p:cNvPicPr>
              <a:picLocks noChangeAspect="1" noChangeArrowheads="1"/>
            </p:cNvPicPr>
            <p:nvPr/>
          </p:nvPicPr>
          <p:blipFill>
            <a:blip r:embed="rId5" cstate="print"/>
            <a:srcRect t="33648" b="34049"/>
            <a:stretch>
              <a:fillRect/>
            </a:stretch>
          </p:blipFill>
          <p:spPr bwMode="auto">
            <a:xfrm>
              <a:off x="3272857" y="825755"/>
              <a:ext cx="2451271" cy="593867"/>
            </a:xfrm>
            <a:prstGeom prst="rect">
              <a:avLst/>
            </a:prstGeom>
            <a:noFill/>
          </p:spPr>
        </p:pic>
      </p:grpSp>
      <p:sp>
        <p:nvSpPr>
          <p:cNvPr id="3" name="2 CuadroTexto"/>
          <p:cNvSpPr txBox="1"/>
          <p:nvPr/>
        </p:nvSpPr>
        <p:spPr>
          <a:xfrm>
            <a:off x="467544" y="3579862"/>
            <a:ext cx="8352928" cy="761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Y" sz="1450" dirty="0" smtClean="0">
                <a:latin typeface="Arial" pitchFamily="34" charset="0"/>
                <a:cs typeface="Arial" pitchFamily="34" charset="0"/>
              </a:rPr>
              <a:t>In </a:t>
            </a:r>
            <a:r>
              <a:rPr lang="es-UY" sz="1450" dirty="0" err="1" smtClean="0">
                <a:latin typeface="Arial" pitchFamily="34" charset="0"/>
                <a:cs typeface="Arial" pitchFamily="34" charset="0"/>
              </a:rPr>
              <a:t>May</a:t>
            </a:r>
            <a:r>
              <a:rPr lang="es-UY" sz="1450" dirty="0" smtClean="0">
                <a:latin typeface="Arial" pitchFamily="34" charset="0"/>
                <a:cs typeface="Arial" pitchFamily="34" charset="0"/>
              </a:rPr>
              <a:t> 2015 </a:t>
            </a:r>
            <a:r>
              <a:rPr lang="es-UY" sz="1450" dirty="0" err="1" smtClean="0">
                <a:latin typeface="Arial" pitchFamily="34" charset="0"/>
                <a:cs typeface="Arial" pitchFamily="34" charset="0"/>
              </a:rPr>
              <a:t>Moody’s</a:t>
            </a:r>
            <a:r>
              <a:rPr lang="es-UY" sz="14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UY" sz="1450" dirty="0" err="1" smtClean="0">
                <a:latin typeface="Arial" pitchFamily="34" charset="0"/>
                <a:cs typeface="Arial" pitchFamily="34" charset="0"/>
              </a:rPr>
              <a:t>confirmed</a:t>
            </a:r>
            <a:r>
              <a:rPr lang="es-UY" sz="14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UY" sz="1450" dirty="0" err="1" smtClean="0">
                <a:latin typeface="Arial" pitchFamily="34" charset="0"/>
                <a:cs typeface="Arial" pitchFamily="34" charset="0"/>
              </a:rPr>
              <a:t>Uruguay’s</a:t>
            </a:r>
            <a:r>
              <a:rPr lang="es-UY" sz="14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UY" sz="1450" dirty="0" err="1" smtClean="0">
                <a:latin typeface="Arial" pitchFamily="34" charset="0"/>
                <a:cs typeface="Arial" pitchFamily="34" charset="0"/>
              </a:rPr>
              <a:t>investment</a:t>
            </a:r>
            <a:r>
              <a:rPr lang="es-UY" sz="1450" dirty="0" smtClean="0">
                <a:latin typeface="Arial" pitchFamily="34" charset="0"/>
                <a:cs typeface="Arial" pitchFamily="34" charset="0"/>
              </a:rPr>
              <a:t> grade </a:t>
            </a:r>
            <a:r>
              <a:rPr lang="es-UY" sz="1450" dirty="0" err="1" smtClean="0">
                <a:latin typeface="Arial" pitchFamily="34" charset="0"/>
                <a:cs typeface="Arial" pitchFamily="34" charset="0"/>
              </a:rPr>
              <a:t>for</a:t>
            </a:r>
            <a:r>
              <a:rPr lang="es-UY" sz="14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UY" sz="1450" dirty="0" err="1" smtClean="0">
                <a:latin typeface="Arial" pitchFamily="34" charset="0"/>
                <a:cs typeface="Arial" pitchFamily="34" charset="0"/>
              </a:rPr>
              <a:t>two</a:t>
            </a:r>
            <a:r>
              <a:rPr lang="es-UY" sz="14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UY" sz="1450" dirty="0" err="1" smtClean="0">
                <a:latin typeface="Arial" pitchFamily="34" charset="0"/>
                <a:cs typeface="Arial" pitchFamily="34" charset="0"/>
              </a:rPr>
              <a:t>reasons</a:t>
            </a:r>
            <a:r>
              <a:rPr lang="es-UY" sz="145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UY" sz="1450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es-UY" sz="14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UY" sz="1450" dirty="0" err="1" smtClean="0">
                <a:latin typeface="Arial" pitchFamily="34" charset="0"/>
                <a:cs typeface="Arial" pitchFamily="34" charset="0"/>
              </a:rPr>
              <a:t>absence</a:t>
            </a:r>
            <a:r>
              <a:rPr lang="es-UY" sz="1450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es-UY" sz="1450" dirty="0" err="1" smtClean="0">
                <a:latin typeface="Arial" pitchFamily="34" charset="0"/>
                <a:cs typeface="Arial" pitchFamily="34" charset="0"/>
              </a:rPr>
              <a:t>macroeconomic</a:t>
            </a:r>
            <a:r>
              <a:rPr lang="es-UY" sz="14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UY" sz="1450" dirty="0" err="1" smtClean="0">
                <a:latin typeface="Arial" pitchFamily="34" charset="0"/>
                <a:cs typeface="Arial" pitchFamily="34" charset="0"/>
              </a:rPr>
              <a:t>imbalances</a:t>
            </a:r>
            <a:r>
              <a:rPr lang="es-UY" sz="14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UY" sz="1450" dirty="0" err="1" smtClean="0">
                <a:latin typeface="Arial" pitchFamily="34" charset="0"/>
                <a:cs typeface="Arial" pitchFamily="34" charset="0"/>
              </a:rPr>
              <a:t>which</a:t>
            </a:r>
            <a:r>
              <a:rPr lang="es-UY" sz="14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UY" sz="1450" dirty="0" err="1" smtClean="0">
                <a:latin typeface="Arial" pitchFamily="34" charset="0"/>
                <a:cs typeface="Arial" pitchFamily="34" charset="0"/>
              </a:rPr>
              <a:t>limit</a:t>
            </a:r>
            <a:r>
              <a:rPr lang="es-UY" sz="14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UY" sz="1450" dirty="0" err="1" smtClean="0">
                <a:latin typeface="Arial" pitchFamily="34" charset="0"/>
                <a:cs typeface="Arial" pitchFamily="34" charset="0"/>
              </a:rPr>
              <a:t>vulnerabilities</a:t>
            </a:r>
            <a:r>
              <a:rPr lang="es-UY" sz="1450" dirty="0" smtClean="0">
                <a:latin typeface="Arial" pitchFamily="34" charset="0"/>
                <a:cs typeface="Arial" pitchFamily="34" charset="0"/>
              </a:rPr>
              <a:t> in a </a:t>
            </a:r>
            <a:r>
              <a:rPr lang="es-UY" sz="1450" dirty="0" err="1" smtClean="0">
                <a:latin typeface="Arial" pitchFamily="34" charset="0"/>
                <a:cs typeface="Arial" pitchFamily="34" charset="0"/>
              </a:rPr>
              <a:t>context</a:t>
            </a:r>
            <a:r>
              <a:rPr lang="es-UY" sz="1450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es-UY" sz="1450" dirty="0" err="1" smtClean="0">
                <a:latin typeface="Arial" pitchFamily="34" charset="0"/>
                <a:cs typeface="Arial" pitchFamily="34" charset="0"/>
              </a:rPr>
              <a:t>economic</a:t>
            </a:r>
            <a:r>
              <a:rPr lang="es-UY" sz="14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UY" sz="1450" dirty="0" err="1" smtClean="0">
                <a:latin typeface="Arial" pitchFamily="34" charset="0"/>
                <a:cs typeface="Arial" pitchFamily="34" charset="0"/>
              </a:rPr>
              <a:t>downturn</a:t>
            </a:r>
            <a:r>
              <a:rPr lang="es-UY" sz="1450" dirty="0" smtClean="0">
                <a:latin typeface="Arial" pitchFamily="34" charset="0"/>
                <a:cs typeface="Arial" pitchFamily="34" charset="0"/>
              </a:rPr>
              <a:t> and </a:t>
            </a:r>
            <a:r>
              <a:rPr lang="es-UY" sz="1450" dirty="0" err="1" smtClean="0">
                <a:latin typeface="Arial" pitchFamily="34" charset="0"/>
                <a:cs typeface="Arial" pitchFamily="34" charset="0"/>
              </a:rPr>
              <a:t>the</a:t>
            </a:r>
            <a:r>
              <a:rPr lang="es-UY" sz="1450" dirty="0" smtClean="0">
                <a:latin typeface="Arial" pitchFamily="34" charset="0"/>
                <a:cs typeface="Arial" pitchFamily="34" charset="0"/>
              </a:rPr>
              <a:t> new </a:t>
            </a:r>
            <a:r>
              <a:rPr lang="es-UY" sz="1450" dirty="0" err="1" smtClean="0">
                <a:latin typeface="Arial" pitchFamily="34" charset="0"/>
                <a:cs typeface="Arial" pitchFamily="34" charset="0"/>
              </a:rPr>
              <a:t>government’s</a:t>
            </a:r>
            <a:r>
              <a:rPr lang="es-UY" sz="14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UY" sz="1450" dirty="0" err="1" smtClean="0">
                <a:latin typeface="Arial" pitchFamily="34" charset="0"/>
                <a:cs typeface="Arial" pitchFamily="34" charset="0"/>
              </a:rPr>
              <a:t>commitment</a:t>
            </a:r>
            <a:r>
              <a:rPr lang="es-UY" sz="145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UY" sz="1450" dirty="0" err="1" smtClean="0">
                <a:latin typeface="Arial" pitchFamily="34" charset="0"/>
                <a:cs typeface="Arial" pitchFamily="34" charset="0"/>
              </a:rPr>
              <a:t>regarding</a:t>
            </a:r>
            <a:r>
              <a:rPr lang="es-UY" sz="1450" dirty="0" smtClean="0">
                <a:latin typeface="Arial" pitchFamily="34" charset="0"/>
                <a:cs typeface="Arial" pitchFamily="34" charset="0"/>
              </a:rPr>
              <a:t> fiscal </a:t>
            </a:r>
            <a:r>
              <a:rPr lang="es-UY" sz="1450" dirty="0" err="1" smtClean="0">
                <a:latin typeface="Arial" pitchFamily="34" charset="0"/>
                <a:cs typeface="Arial" pitchFamily="34" charset="0"/>
              </a:rPr>
              <a:t>consolidation</a:t>
            </a:r>
            <a:r>
              <a:rPr lang="es-UY" sz="1450" dirty="0" smtClean="0">
                <a:latin typeface="Arial" pitchFamily="34" charset="0"/>
                <a:cs typeface="Arial" pitchFamily="34" charset="0"/>
              </a:rPr>
              <a:t>. </a:t>
            </a:r>
            <a:endParaRPr lang="es-PA" sz="14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Cheurón"/>
          <p:cNvSpPr/>
          <p:nvPr/>
        </p:nvSpPr>
        <p:spPr>
          <a:xfrm>
            <a:off x="287536" y="188640"/>
            <a:ext cx="108000" cy="108000"/>
          </a:xfrm>
          <a:prstGeom prst="chevron">
            <a:avLst/>
          </a:prstGeom>
          <a:solidFill>
            <a:srgbClr val="3F8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>
              <a:solidFill>
                <a:schemeClr val="tx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76516" y="45785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Introduction</a:t>
            </a:r>
            <a:endParaRPr lang="es-PA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CuadroTexto"/>
          <p:cNvSpPr txBox="1"/>
          <p:nvPr/>
        </p:nvSpPr>
        <p:spPr>
          <a:xfrm>
            <a:off x="323528" y="627534"/>
            <a:ext cx="22236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Business </a:t>
            </a:r>
            <a:r>
              <a:rPr lang="es-UY" sz="16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Environment</a:t>
            </a:r>
            <a:endParaRPr lang="es-PA" sz="16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7" name="36 Grupo"/>
          <p:cNvGrpSpPr/>
          <p:nvPr/>
        </p:nvGrpSpPr>
        <p:grpSpPr>
          <a:xfrm>
            <a:off x="258485" y="987574"/>
            <a:ext cx="8627031" cy="3347517"/>
            <a:chOff x="179512" y="987574"/>
            <a:chExt cx="8627031" cy="3347517"/>
          </a:xfrm>
        </p:grpSpPr>
        <p:sp>
          <p:nvSpPr>
            <p:cNvPr id="2" name="1 CuadroTexto"/>
            <p:cNvSpPr txBox="1"/>
            <p:nvPr/>
          </p:nvSpPr>
          <p:spPr>
            <a:xfrm>
              <a:off x="1115616" y="1815614"/>
              <a:ext cx="96051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UY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Democracy</a:t>
              </a:r>
              <a:endParaRPr lang="es-UY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s-UY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Index</a:t>
              </a:r>
              <a:endParaRPr lang="es-UY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endParaRPr lang="es-PA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" name="2 CuadroTexto"/>
            <p:cNvSpPr txBox="1"/>
            <p:nvPr/>
          </p:nvSpPr>
          <p:spPr>
            <a:xfrm>
              <a:off x="3275856" y="1815614"/>
              <a:ext cx="89960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UY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Low</a:t>
              </a:r>
              <a:r>
                <a:rPr lang="es-UY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  <a:p>
              <a:r>
                <a:rPr lang="es-UY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Corruption</a:t>
              </a:r>
              <a:endParaRPr lang="es-PA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" name="3 CuadroTexto"/>
            <p:cNvSpPr txBox="1"/>
            <p:nvPr/>
          </p:nvSpPr>
          <p:spPr>
            <a:xfrm>
              <a:off x="5508104" y="1815614"/>
              <a:ext cx="87556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UY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Prosperity</a:t>
              </a:r>
              <a:endParaRPr lang="es-UY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s-UY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Index</a:t>
              </a:r>
              <a:endParaRPr lang="es-UY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endParaRPr lang="es-PA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4 CuadroTexto"/>
            <p:cNvSpPr txBox="1"/>
            <p:nvPr/>
          </p:nvSpPr>
          <p:spPr>
            <a:xfrm>
              <a:off x="7812360" y="1815614"/>
              <a:ext cx="99418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UY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Rule of </a:t>
              </a:r>
              <a:r>
                <a:rPr lang="es-UY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Law</a:t>
              </a:r>
              <a:endParaRPr lang="es-UY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s-UY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Index</a:t>
              </a:r>
              <a:endParaRPr lang="es-PA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5 CuadroTexto"/>
            <p:cNvSpPr txBox="1"/>
            <p:nvPr/>
          </p:nvSpPr>
          <p:spPr>
            <a:xfrm>
              <a:off x="1115616" y="3569759"/>
              <a:ext cx="79861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UY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Freedom</a:t>
              </a:r>
              <a:endParaRPr lang="es-UY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s-UY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of </a:t>
              </a:r>
              <a:r>
                <a:rPr lang="es-UY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press</a:t>
              </a:r>
              <a:endParaRPr lang="es-PA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6 CuadroTexto"/>
            <p:cNvSpPr txBox="1"/>
            <p:nvPr/>
          </p:nvSpPr>
          <p:spPr>
            <a:xfrm>
              <a:off x="3275856" y="3569759"/>
              <a:ext cx="10198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UY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Worldwide</a:t>
              </a:r>
              <a:r>
                <a:rPr lang="es-UY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  <a:p>
              <a:r>
                <a:rPr lang="es-UY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Governance</a:t>
              </a:r>
              <a:endParaRPr lang="es-UY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s-UY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indicators</a:t>
              </a:r>
              <a:endParaRPr lang="es-PA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7 CuadroTexto"/>
            <p:cNvSpPr txBox="1"/>
            <p:nvPr/>
          </p:nvSpPr>
          <p:spPr>
            <a:xfrm>
              <a:off x="5508104" y="3569759"/>
              <a:ext cx="110479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UY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Global </a:t>
              </a:r>
              <a:r>
                <a:rPr lang="es-UY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Peace</a:t>
              </a:r>
              <a:endParaRPr lang="es-UY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s-UY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Index</a:t>
              </a:r>
              <a:endParaRPr lang="es-PA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8 CuadroTexto"/>
            <p:cNvSpPr txBox="1"/>
            <p:nvPr/>
          </p:nvSpPr>
          <p:spPr>
            <a:xfrm>
              <a:off x="7812360" y="3569759"/>
              <a:ext cx="85792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UY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Economic</a:t>
              </a:r>
              <a:endParaRPr lang="es-UY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s-UY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Freedom</a:t>
              </a:r>
              <a:endParaRPr lang="es-PA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9 CuadroTexto"/>
            <p:cNvSpPr txBox="1"/>
            <p:nvPr/>
          </p:nvSpPr>
          <p:spPr>
            <a:xfrm>
              <a:off x="3211341" y="987574"/>
              <a:ext cx="15323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UY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# 1 in </a:t>
              </a:r>
              <a:r>
                <a:rPr lang="es-UY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Latin</a:t>
              </a:r>
              <a:r>
                <a:rPr lang="es-UY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s-UY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America</a:t>
              </a:r>
              <a:endParaRPr lang="es-PA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1" name="10 Conector recto"/>
            <p:cNvCxnSpPr/>
            <p:nvPr/>
          </p:nvCxnSpPr>
          <p:spPr>
            <a:xfrm>
              <a:off x="647512" y="1347614"/>
              <a:ext cx="6660000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Conector recto"/>
            <p:cNvCxnSpPr/>
            <p:nvPr/>
          </p:nvCxnSpPr>
          <p:spPr>
            <a:xfrm>
              <a:off x="7308252" y="1347614"/>
              <a:ext cx="0" cy="216024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Conector recto"/>
            <p:cNvCxnSpPr/>
            <p:nvPr/>
          </p:nvCxnSpPr>
          <p:spPr>
            <a:xfrm>
              <a:off x="647512" y="1347614"/>
              <a:ext cx="0" cy="216024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13 Conector recto"/>
            <p:cNvCxnSpPr/>
            <p:nvPr/>
          </p:nvCxnSpPr>
          <p:spPr>
            <a:xfrm>
              <a:off x="2807752" y="1347614"/>
              <a:ext cx="0" cy="216024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14 Conector recto"/>
            <p:cNvCxnSpPr/>
            <p:nvPr/>
          </p:nvCxnSpPr>
          <p:spPr>
            <a:xfrm>
              <a:off x="5040000" y="1347614"/>
              <a:ext cx="0" cy="216024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15 CuadroTexto"/>
            <p:cNvSpPr txBox="1"/>
            <p:nvPr/>
          </p:nvSpPr>
          <p:spPr>
            <a:xfrm>
              <a:off x="961461" y="2787774"/>
              <a:ext cx="15323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UY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# 2 in </a:t>
              </a:r>
              <a:r>
                <a:rPr lang="es-UY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Latin</a:t>
              </a:r>
              <a:r>
                <a:rPr lang="es-UY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s-UY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America</a:t>
              </a:r>
              <a:endParaRPr lang="es-PA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16 CuadroTexto"/>
            <p:cNvSpPr txBox="1"/>
            <p:nvPr/>
          </p:nvSpPr>
          <p:spPr>
            <a:xfrm>
              <a:off x="5407829" y="2787774"/>
              <a:ext cx="15323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UY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# 3 in </a:t>
              </a:r>
              <a:r>
                <a:rPr lang="es-UY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Latin</a:t>
              </a:r>
              <a:r>
                <a:rPr lang="es-UY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s-UY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America</a:t>
              </a:r>
              <a:endParaRPr lang="es-PA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8" name="17 Conector recto"/>
            <p:cNvCxnSpPr/>
            <p:nvPr/>
          </p:nvCxnSpPr>
          <p:spPr>
            <a:xfrm>
              <a:off x="647512" y="3110939"/>
              <a:ext cx="0" cy="216024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18 Conector recto"/>
            <p:cNvCxnSpPr/>
            <p:nvPr/>
          </p:nvCxnSpPr>
          <p:spPr>
            <a:xfrm>
              <a:off x="2807752" y="3110939"/>
              <a:ext cx="0" cy="216024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Conector recto"/>
            <p:cNvCxnSpPr/>
            <p:nvPr/>
          </p:nvCxnSpPr>
          <p:spPr>
            <a:xfrm>
              <a:off x="647512" y="3110939"/>
              <a:ext cx="216024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21 Conector recto"/>
            <p:cNvCxnSpPr/>
            <p:nvPr/>
          </p:nvCxnSpPr>
          <p:spPr>
            <a:xfrm>
              <a:off x="5040000" y="3110939"/>
              <a:ext cx="0" cy="216024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22 Conector recto"/>
            <p:cNvCxnSpPr/>
            <p:nvPr/>
          </p:nvCxnSpPr>
          <p:spPr>
            <a:xfrm>
              <a:off x="7308252" y="3110939"/>
              <a:ext cx="0" cy="216024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23 Conector recto"/>
            <p:cNvCxnSpPr/>
            <p:nvPr/>
          </p:nvCxnSpPr>
          <p:spPr>
            <a:xfrm>
              <a:off x="5040000" y="3110939"/>
              <a:ext cx="2268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25 Imagen" descr="1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9512" y="1670779"/>
              <a:ext cx="936000" cy="936000"/>
            </a:xfrm>
            <a:prstGeom prst="rect">
              <a:avLst/>
            </a:prstGeom>
          </p:spPr>
        </p:pic>
        <p:pic>
          <p:nvPicPr>
            <p:cNvPr id="27" name="26 Imagen" descr="2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39752" y="1670779"/>
              <a:ext cx="936000" cy="936000"/>
            </a:xfrm>
            <a:prstGeom prst="rect">
              <a:avLst/>
            </a:prstGeom>
          </p:spPr>
        </p:pic>
        <p:pic>
          <p:nvPicPr>
            <p:cNvPr id="28" name="27 Imagen" descr="3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72000" y="1670779"/>
              <a:ext cx="936000" cy="936000"/>
            </a:xfrm>
            <a:prstGeom prst="rect">
              <a:avLst/>
            </a:prstGeom>
          </p:spPr>
        </p:pic>
        <p:pic>
          <p:nvPicPr>
            <p:cNvPr id="29" name="28 Imagen" descr="4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40252" y="1670779"/>
              <a:ext cx="936000" cy="936000"/>
            </a:xfrm>
            <a:prstGeom prst="rect">
              <a:avLst/>
            </a:prstGeom>
          </p:spPr>
        </p:pic>
        <p:pic>
          <p:nvPicPr>
            <p:cNvPr id="30" name="29 Imagen" descr="5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9512" y="3399091"/>
              <a:ext cx="936000" cy="936000"/>
            </a:xfrm>
            <a:prstGeom prst="rect">
              <a:avLst/>
            </a:prstGeom>
          </p:spPr>
        </p:pic>
        <p:pic>
          <p:nvPicPr>
            <p:cNvPr id="31" name="30 Imagen" descr="6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39752" y="3399091"/>
              <a:ext cx="936000" cy="936000"/>
            </a:xfrm>
            <a:prstGeom prst="rect">
              <a:avLst/>
            </a:prstGeom>
          </p:spPr>
        </p:pic>
        <p:pic>
          <p:nvPicPr>
            <p:cNvPr id="32" name="31 Imagen" descr="7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72000" y="3398971"/>
              <a:ext cx="936000" cy="936000"/>
            </a:xfrm>
            <a:prstGeom prst="rect">
              <a:avLst/>
            </a:prstGeom>
          </p:spPr>
        </p:pic>
        <p:pic>
          <p:nvPicPr>
            <p:cNvPr id="33" name="32 Imagen" descr="8.jp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40252" y="3398971"/>
              <a:ext cx="936000" cy="936000"/>
            </a:xfrm>
            <a:prstGeom prst="rect">
              <a:avLst/>
            </a:prstGeom>
          </p:spPr>
        </p:pic>
      </p:grpSp>
      <p:sp>
        <p:nvSpPr>
          <p:cNvPr id="34" name="33 Cheurón"/>
          <p:cNvSpPr/>
          <p:nvPr/>
        </p:nvSpPr>
        <p:spPr>
          <a:xfrm>
            <a:off x="287536" y="188640"/>
            <a:ext cx="108000" cy="108000"/>
          </a:xfrm>
          <a:prstGeom prst="chevron">
            <a:avLst/>
          </a:prstGeom>
          <a:solidFill>
            <a:srgbClr val="3F8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>
              <a:solidFill>
                <a:schemeClr val="tx1"/>
              </a:solidFill>
            </a:endParaRPr>
          </a:p>
        </p:txBody>
      </p:sp>
      <p:sp>
        <p:nvSpPr>
          <p:cNvPr id="35" name="34 CuadroTexto"/>
          <p:cNvSpPr txBox="1"/>
          <p:nvPr/>
        </p:nvSpPr>
        <p:spPr>
          <a:xfrm>
            <a:off x="376516" y="45785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Introduction</a:t>
            </a:r>
            <a:endParaRPr lang="es-PA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8 Marcador de contenido"/>
          <p:cNvSpPr txBox="1">
            <a:spLocks/>
          </p:cNvSpPr>
          <p:nvPr/>
        </p:nvSpPr>
        <p:spPr>
          <a:xfrm>
            <a:off x="3815916" y="1707654"/>
            <a:ext cx="4176464" cy="187220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Introduction</a:t>
            </a:r>
          </a:p>
          <a:p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s-E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Wind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Energy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Revolution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s-E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From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Uruguay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to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Latin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America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Blip>
                <a:blip r:embed="rId2"/>
              </a:buBlip>
            </a:pPr>
            <a:endParaRPr lang="es-E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2017 AUDEE 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Latam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Wind Power Congress</a:t>
            </a:r>
            <a:endParaRPr kumimoji="0" lang="es-ES_tradnl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Cheurón"/>
          <p:cNvSpPr/>
          <p:nvPr/>
        </p:nvSpPr>
        <p:spPr>
          <a:xfrm>
            <a:off x="3671900" y="2283718"/>
            <a:ext cx="144016" cy="144016"/>
          </a:xfrm>
          <a:prstGeom prst="chevron">
            <a:avLst/>
          </a:prstGeom>
          <a:solidFill>
            <a:srgbClr val="3F8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 dirty="0">
              <a:solidFill>
                <a:schemeClr val="tx1"/>
              </a:solidFill>
            </a:endParaRPr>
          </a:p>
        </p:txBody>
      </p:sp>
      <p:cxnSp>
        <p:nvCxnSpPr>
          <p:cNvPr id="5" name="4 Conector recto"/>
          <p:cNvCxnSpPr/>
          <p:nvPr/>
        </p:nvCxnSpPr>
        <p:spPr>
          <a:xfrm>
            <a:off x="3383868" y="1059582"/>
            <a:ext cx="0" cy="316835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CuadroTexto"/>
          <p:cNvSpPr txBox="1"/>
          <p:nvPr/>
        </p:nvSpPr>
        <p:spPr>
          <a:xfrm>
            <a:off x="1151620" y="2459092"/>
            <a:ext cx="2116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Table</a:t>
            </a:r>
            <a:r>
              <a:rPr lang="es-UY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es-UY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Contents</a:t>
            </a:r>
            <a:endParaRPr lang="es-PA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heurón"/>
          <p:cNvSpPr/>
          <p:nvPr/>
        </p:nvSpPr>
        <p:spPr>
          <a:xfrm>
            <a:off x="287536" y="188640"/>
            <a:ext cx="108000" cy="108000"/>
          </a:xfrm>
          <a:prstGeom prst="chevron">
            <a:avLst/>
          </a:prstGeom>
          <a:solidFill>
            <a:srgbClr val="3F89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>
              <a:solidFill>
                <a:schemeClr val="tx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76516" y="45785"/>
            <a:ext cx="3324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Wind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Energy</a:t>
            </a:r>
            <a:r>
              <a:rPr lang="es-UY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Revolution</a:t>
            </a:r>
            <a:endParaRPr lang="es-PA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51520" y="699542"/>
            <a:ext cx="864096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sz="1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electricity 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market</a:t>
            </a:r>
          </a:p>
          <a:p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Approx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 2000 MW of peak power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consumption.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Annual demand of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11,000 </a:t>
            </a:r>
            <a:r>
              <a:rPr lang="en-US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GWh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1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Before 2013:</a:t>
            </a:r>
          </a:p>
          <a:p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Covered 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by</a:t>
            </a:r>
            <a:endParaRPr lang="es-UY" sz="1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s-UY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1500 MW </a:t>
            </a:r>
            <a:r>
              <a:rPr lang="es-UY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Hydro</a:t>
            </a:r>
            <a:r>
              <a:rPr lang="es-UY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s-UY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s-UY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80 MW fuel </a:t>
            </a:r>
            <a:r>
              <a:rPr lang="es-UY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oil</a:t>
            </a:r>
            <a:r>
              <a:rPr lang="es-UY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reciprocating</a:t>
            </a:r>
            <a:r>
              <a:rPr lang="es-UY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UY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engines</a:t>
            </a:r>
            <a:r>
              <a:rPr lang="es-UY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s-UY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s-UY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215 MW steam </a:t>
            </a:r>
            <a:r>
              <a:rPr lang="es-UY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turbines (today are being dismantled)</a:t>
            </a:r>
            <a:endParaRPr lang="es-UY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s-UY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500 MW a set of gas turbines (fueled basically with diesel</a:t>
            </a:r>
            <a:r>
              <a:rPr lang="es-UY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).</a:t>
            </a:r>
            <a:endParaRPr lang="es-UY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s-UY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Uruguay has no native fossil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fuels.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s-UY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Dry years, with the price of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barrel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 oil above 100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USD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, were difficult.</a:t>
            </a:r>
          </a:p>
          <a:p>
            <a:endParaRPr lang="es-UY" sz="11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During an average hydrological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year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at least 3,500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GWh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were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produced with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fuel,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or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even worse: </a:t>
            </a:r>
            <a:endParaRPr lang="en-US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imported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from our neighbors @ 450 USD / </a:t>
            </a: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MWh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s-UY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5 Conector recto"/>
          <p:cNvCxnSpPr/>
          <p:nvPr/>
        </p:nvCxnSpPr>
        <p:spPr>
          <a:xfrm flipH="1">
            <a:off x="179512" y="699542"/>
            <a:ext cx="1" cy="385200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1201</Words>
  <Application>Microsoft Office PowerPoint</Application>
  <PresentationFormat>On-screen Show (16:9)</PresentationFormat>
  <Paragraphs>270</Paragraphs>
  <Slides>30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Calibri</vt:lpstr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Luca</dc:creator>
  <cp:lastModifiedBy>Media</cp:lastModifiedBy>
  <cp:revision>45</cp:revision>
  <dcterms:created xsi:type="dcterms:W3CDTF">2016-08-13T17:19:42Z</dcterms:created>
  <dcterms:modified xsi:type="dcterms:W3CDTF">2016-09-28T10:42:27Z</dcterms:modified>
</cp:coreProperties>
</file>