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242"/>
    <a:srgbClr val="369885"/>
    <a:srgbClr val="B41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" y="3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 userDrawn="1"/>
        </p:nvGrpSpPr>
        <p:grpSpPr>
          <a:xfrm>
            <a:off x="166171" y="4494881"/>
            <a:ext cx="8811658" cy="597149"/>
            <a:chOff x="179512" y="4494881"/>
            <a:chExt cx="8811658" cy="597149"/>
          </a:xfrm>
        </p:grpSpPr>
        <p:sp>
          <p:nvSpPr>
            <p:cNvPr id="10" name="3 Marcador de fecha"/>
            <p:cNvSpPr txBox="1">
              <a:spLocks/>
            </p:cNvSpPr>
            <p:nvPr userDrawn="1"/>
          </p:nvSpPr>
          <p:spPr>
            <a:xfrm>
              <a:off x="457200" y="4818186"/>
              <a:ext cx="2133600" cy="27384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6C24EB9-A88A-4AB8-93D6-A6ED008604DD}" type="datetimeFigureOut">
                <a:rPr kumimoji="0" lang="es-PA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09/28/2016</a:t>
              </a:fld>
              <a:endParaRPr kumimoji="0" lang="es-P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5 Marcador de número de diapositiva"/>
            <p:cNvSpPr txBox="1">
              <a:spLocks/>
            </p:cNvSpPr>
            <p:nvPr userDrawn="1"/>
          </p:nvSpPr>
          <p:spPr>
            <a:xfrm>
              <a:off x="6553200" y="4818186"/>
              <a:ext cx="2133600" cy="27384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DE2FBAA6-BF0A-4771-A03A-08646AC57157}" type="slidenum">
                <a:rPr kumimoji="0" lang="es-PA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‹#›</a:t>
              </a:fld>
              <a:endParaRPr kumimoji="0" lang="es-P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2" name="11 Imagen" descr="audee logo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524328" y="4494881"/>
              <a:ext cx="1466842" cy="576064"/>
            </a:xfrm>
            <a:prstGeom prst="rect">
              <a:avLst/>
            </a:prstGeom>
          </p:spPr>
        </p:pic>
        <p:pic>
          <p:nvPicPr>
            <p:cNvPr id="13" name="12 Imagen" descr="uru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79512" y="4710905"/>
              <a:ext cx="1152128" cy="328996"/>
            </a:xfrm>
            <a:prstGeom prst="rect">
              <a:avLst/>
            </a:prstGeom>
          </p:spPr>
        </p:pic>
        <p:cxnSp>
          <p:nvCxnSpPr>
            <p:cNvPr id="14" name="13 Conector recto"/>
            <p:cNvCxnSpPr/>
            <p:nvPr userDrawn="1"/>
          </p:nvCxnSpPr>
          <p:spPr>
            <a:xfrm>
              <a:off x="1403648" y="4926929"/>
              <a:ext cx="5976664" cy="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14 Conector recto"/>
          <p:cNvCxnSpPr/>
          <p:nvPr userDrawn="1"/>
        </p:nvCxnSpPr>
        <p:spPr>
          <a:xfrm>
            <a:off x="143508" y="555526"/>
            <a:ext cx="885698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24EB9-A88A-4AB8-93D6-A6ED008604DD}" type="datetimeFigureOut">
              <a:rPr lang="es-PA" smtClean="0"/>
              <a:pPr/>
              <a:t>09/28/2016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FBAA6-BF0A-4771-A03A-08646AC57157}" type="slidenum">
              <a:rPr lang="es-PA" smtClean="0"/>
              <a:pPr/>
              <a:t>‹#›</a:t>
            </a:fld>
            <a:endParaRPr lang="es-PA"/>
          </a:p>
        </p:txBody>
      </p:sp>
      <p:pic>
        <p:nvPicPr>
          <p:cNvPr id="7" name="6 Imagen" descr="franja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4328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WindEurope_primary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275606"/>
            <a:ext cx="1872208" cy="873050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4572000" y="994420"/>
            <a:ext cx="0" cy="34495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 descr="audee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931791"/>
            <a:ext cx="2088232" cy="820098"/>
          </a:xfrm>
          <a:prstGeom prst="rect">
            <a:avLst/>
          </a:prstGeom>
        </p:spPr>
      </p:pic>
      <p:pic>
        <p:nvPicPr>
          <p:cNvPr id="7" name="6 Imagen" descr="u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433637"/>
            <a:ext cx="1584176" cy="452370"/>
          </a:xfrm>
          <a:prstGeom prst="rect">
            <a:avLst/>
          </a:prstGeom>
        </p:spPr>
      </p:pic>
      <p:pic>
        <p:nvPicPr>
          <p:cNvPr id="8" name="7 Imagen" descr="Image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146548"/>
            <a:ext cx="144016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1" descr="Captura de pantalla 2016-07-20 a las 9.34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80" y="1131590"/>
            <a:ext cx="5855641" cy="34136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3528" y="664409"/>
            <a:ext cx="27363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Volatility of Hydro generation</a:t>
            </a: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1520" y="825049"/>
            <a:ext cx="67687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In:</a:t>
            </a:r>
          </a:p>
          <a:p>
            <a:endParaRPr lang="es-ES" sz="13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2005</a:t>
            </a:r>
          </a:p>
          <a:p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Winds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Uruguay,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through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new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policies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 and Spain signed an agreement to build a 10 MW wind farm, with Spanish equipment, as a debt repayment.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2006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First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tender to install 60 MW of renewable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non-conventional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energy,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PPA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mode. Contracts for 30 MW of biomass and 10 MW of wind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farms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were signed.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2007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UTE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installed 17 wind measurement stations throughout the country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5" descr="IMG_33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" b="4369"/>
          <a:stretch>
            <a:fillRect/>
          </a:stretch>
        </p:blipFill>
        <p:spPr>
          <a:xfrm>
            <a:off x="7518430" y="699542"/>
            <a:ext cx="1014010" cy="3708000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2" descr="IMG_45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35958"/>
            <a:ext cx="1028496" cy="370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51520" y="843558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2008</a:t>
            </a:r>
            <a:r>
              <a:rPr lang="es-E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1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Ministry of Industry, Energy and Mining defines policies to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diversify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energy matrix for electricity production, including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goals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on Non-Conventional Renewable Energies (NCRE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2009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Government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resolution 354/2009, establishes tax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benefits for 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NCR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Energy.</a:t>
            </a:r>
          </a:p>
          <a:p>
            <a:endParaRPr lang="es-ES" sz="13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2010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These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policies became State Policy with the agreement of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all political parties. Most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important: simplicity!!</a:t>
            </a:r>
          </a:p>
          <a:p>
            <a:endParaRPr lang="es-ES" sz="13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2010</a:t>
            </a:r>
            <a:r>
              <a:rPr lang="es-E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First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tender for 150 MW of wind power, PPA mode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average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price: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84 USD/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MWh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UY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ángulo 1"/>
          <p:cNvSpPr/>
          <p:nvPr/>
        </p:nvSpPr>
        <p:spPr>
          <a:xfrm>
            <a:off x="251520" y="1016733"/>
            <a:ext cx="72008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2011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2nd. and 3rd. Tender, PPA mode, contracts for 800 MW are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signed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 average price of 63.5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USD/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MWh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es-E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2013</a:t>
            </a:r>
            <a:endParaRPr lang="es-E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UTE signed contracts for 275 MW in 6 wind farms with different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types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financing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Operational leasing, bank financing, including in some cases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sale of shares to small investors and institutions with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capacity of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low-risk investments (</a:t>
            </a:r>
            <a:r>
              <a:rPr lang="es-UY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retirement funds,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UY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 of those wind farms are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operating. Today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UTE operates over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150 MW and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will operate more than 500 for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2017.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3" descr="IMG_1177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"/>
          <a:stretch>
            <a:fillRect/>
          </a:stretch>
        </p:blipFill>
        <p:spPr>
          <a:xfrm>
            <a:off x="7524328" y="699542"/>
            <a:ext cx="1028496" cy="3708000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20" y="1016732"/>
            <a:ext cx="669674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2014</a:t>
            </a:r>
          </a:p>
          <a:p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s-UY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PPA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were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duplicated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150 </a:t>
            </a:r>
            <a:r>
              <a:rPr lang="es-UY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 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were </a:t>
            </a:r>
            <a:r>
              <a:rPr lang="es-UY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added.</a:t>
            </a:r>
          </a:p>
          <a:p>
            <a:endParaRPr lang="es-UY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Small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 farms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(less than 10 MW each) to the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spot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market,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total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approx. 70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MW.</a:t>
            </a:r>
            <a:endParaRPr lang="es-UY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Today:</a:t>
            </a:r>
          </a:p>
          <a:p>
            <a:endParaRPr lang="es-UY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OPERATING WIND FARMS :  950 MW</a:t>
            </a:r>
          </a:p>
          <a:p>
            <a:endParaRPr lang="es-UY" sz="11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WIND FARMS IN CONSTRUCTION : 500 MW</a:t>
            </a:r>
          </a:p>
          <a:p>
            <a:endParaRPr lang="es-UY" sz="11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TOTAL: </a:t>
            </a:r>
            <a:r>
              <a:rPr lang="es-UY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1450 </a:t>
            </a:r>
            <a:r>
              <a:rPr lang="es-UY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MW for 2017</a:t>
            </a:r>
          </a:p>
        </p:txBody>
      </p:sp>
      <p:pic>
        <p:nvPicPr>
          <p:cNvPr id="6" name="Imagen 1" descr="IMG_45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/>
          <a:stretch>
            <a:fillRect/>
          </a:stretch>
        </p:blipFill>
        <p:spPr>
          <a:xfrm>
            <a:off x="7308304" y="699542"/>
            <a:ext cx="1262623" cy="3708000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467544" y="4299942"/>
            <a:ext cx="25922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3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Notice</a:t>
            </a:r>
            <a:r>
              <a:rPr lang="es-ES" sz="13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fuel </a:t>
            </a:r>
            <a:r>
              <a:rPr lang="es-E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generation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68989" y="771550"/>
            <a:ext cx="5606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in Uruguay</a:t>
            </a:r>
          </a:p>
          <a:p>
            <a:pPr algn="ctr"/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Percentage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Participation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Renewables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SIN = 99.52%</a:t>
            </a:r>
          </a:p>
        </p:txBody>
      </p:sp>
      <p:pic>
        <p:nvPicPr>
          <p:cNvPr id="4" name="Imagen 2" descr="Captura de pantalla 2016-07-20 a las 10.03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13190"/>
          <a:stretch>
            <a:fillRect/>
          </a:stretch>
        </p:blipFill>
        <p:spPr>
          <a:xfrm>
            <a:off x="518133" y="1419622"/>
            <a:ext cx="8107734" cy="2376264"/>
          </a:xfrm>
          <a:prstGeom prst="rect">
            <a:avLst/>
          </a:prstGeom>
        </p:spPr>
      </p:pic>
      <p:pic>
        <p:nvPicPr>
          <p:cNvPr id="5" name="Imagen 2" descr="Captura de pantalla 2016-07-20 a las 10.03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1"/>
          <a:stretch>
            <a:fillRect/>
          </a:stretch>
        </p:blipFill>
        <p:spPr>
          <a:xfrm>
            <a:off x="518133" y="3795886"/>
            <a:ext cx="8107734" cy="450869"/>
          </a:xfrm>
          <a:prstGeom prst="rect">
            <a:avLst/>
          </a:prstGeom>
        </p:spPr>
      </p:pic>
      <p:sp>
        <p:nvSpPr>
          <p:cNvPr id="6" name="5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 descr="Captura de pantalla 2016-07-20 a las 17.29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 r="1149"/>
          <a:stretch>
            <a:fillRect/>
          </a:stretch>
        </p:blipFill>
        <p:spPr>
          <a:xfrm>
            <a:off x="518400" y="1474508"/>
            <a:ext cx="8014040" cy="2681418"/>
          </a:xfrm>
          <a:prstGeom prst="rect">
            <a:avLst/>
          </a:prstGeom>
        </p:spPr>
      </p:pic>
      <p:sp>
        <p:nvSpPr>
          <p:cNvPr id="5" name="Rectángulo 1"/>
          <p:cNvSpPr/>
          <p:nvPr/>
        </p:nvSpPr>
        <p:spPr>
          <a:xfrm>
            <a:off x="728700" y="4151570"/>
            <a:ext cx="780374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25th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2016, </a:t>
            </a:r>
            <a:r>
              <a:rPr lang="es-E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covered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84% of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at 3.00 am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and 65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s-ES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whole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(26th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020272" y="1615901"/>
            <a:ext cx="1300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Typical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Profile</a:t>
            </a:r>
            <a:endParaRPr lang="es-PA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8989" y="771550"/>
            <a:ext cx="5606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in Uruguay</a:t>
            </a:r>
          </a:p>
          <a:p>
            <a:pPr algn="ctr"/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Percentage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Participation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Renewables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SIN = 99.02%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2" descr="Captura de pantalla 2016-07-20 a las 17.20.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1" y="843558"/>
            <a:ext cx="7385198" cy="358365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724128" y="1131589"/>
            <a:ext cx="2244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Typical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Profile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s-PA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torta.jpg"/>
          <p:cNvPicPr>
            <a:picLocks noChangeAspect="1"/>
          </p:cNvPicPr>
          <p:nvPr/>
        </p:nvPicPr>
        <p:blipFill>
          <a:blip r:embed="rId2" cstate="print"/>
          <a:srcRect l="2912" t="8794" r="3236" b="8794"/>
          <a:stretch>
            <a:fillRect/>
          </a:stretch>
        </p:blipFill>
        <p:spPr>
          <a:xfrm>
            <a:off x="4284996" y="1958811"/>
            <a:ext cx="1943188" cy="1608155"/>
          </a:xfrm>
          <a:prstGeom prst="rect">
            <a:avLst/>
          </a:prstGeom>
        </p:spPr>
      </p:pic>
      <p:pic>
        <p:nvPicPr>
          <p:cNvPr id="5" name="4 Imagen" descr="gra.jpg"/>
          <p:cNvPicPr>
            <a:picLocks noChangeAspect="1"/>
          </p:cNvPicPr>
          <p:nvPr/>
        </p:nvPicPr>
        <p:blipFill>
          <a:blip r:embed="rId3" cstate="print"/>
          <a:srcRect t="16143" r="52496" b="18024"/>
          <a:stretch>
            <a:fillRect/>
          </a:stretch>
        </p:blipFill>
        <p:spPr>
          <a:xfrm>
            <a:off x="251520" y="1612478"/>
            <a:ext cx="3528392" cy="216251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945320" y="639147"/>
            <a:ext cx="525336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power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report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Monday</a:t>
            </a:r>
            <a:r>
              <a:rPr lang="es-UY" sz="1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25/7/2016</a:t>
            </a:r>
            <a:endParaRPr lang="es-PA" sz="17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64757" y="999187"/>
            <a:ext cx="56144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data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report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SCADA of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Dispatch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Center and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subject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confirmation</a:t>
            </a:r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PA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38924" y="1764854"/>
            <a:ext cx="1268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es-UY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sources</a:t>
            </a:r>
            <a:r>
              <a:rPr lang="es-UY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; 56%</a:t>
            </a:r>
            <a:endParaRPr lang="es-PA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51847" y="1419622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Daily</a:t>
            </a:r>
            <a:r>
              <a:rPr lang="es-UY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es-PA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51847" y="1769209"/>
            <a:ext cx="130997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Production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% Off-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Max.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Min.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Authorized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Use factor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736200" y="3435846"/>
            <a:ext cx="1140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r>
              <a:rPr lang="es-UY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; 44%</a:t>
            </a:r>
            <a:endParaRPr lang="es-PA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019999" y="1769209"/>
            <a:ext cx="94448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16376 </a:t>
            </a:r>
            <a:r>
              <a:rPr lang="es-UY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MWh</a:t>
            </a:r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31%</a:t>
            </a: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57%</a:t>
            </a: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819 MW</a:t>
            </a: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288 MW</a:t>
            </a:r>
          </a:p>
          <a:p>
            <a:endParaRPr lang="es-UY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945 MW</a:t>
            </a: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682 MW</a:t>
            </a:r>
          </a:p>
          <a:p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72%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38924" y="3869635"/>
            <a:ext cx="403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44% of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total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es-UY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produced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31% of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sources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and at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off-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57%.</a:t>
            </a:r>
            <a:endParaRPr lang="es-PA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4645036" y="2030819"/>
            <a:ext cx="216024" cy="50405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724128" y="2931790"/>
            <a:ext cx="216024" cy="43204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51520" y="3723878"/>
            <a:ext cx="358944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9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Max 10 min: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maximum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ten-minute </a:t>
            </a:r>
          </a:p>
          <a:p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period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s-UY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9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Min 10 min: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minimum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ten-minute </a:t>
            </a:r>
          </a:p>
          <a:p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period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s-UY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9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Total </a:t>
            </a:r>
            <a:r>
              <a:rPr lang="es-UY" sz="9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9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power</a:t>
            </a:r>
            <a:r>
              <a:rPr lang="es-UY" sz="9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generation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ten-minute </a:t>
            </a:r>
          </a:p>
          <a:p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period</a:t>
            </a:r>
            <a:r>
              <a:rPr lang="es-UY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s-UY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PA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1140296"/>
            <a:ext cx="84969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On average, WIND GENERATION already supplies nearly 30% of the </a:t>
            </a:r>
          </a:p>
          <a:p>
            <a:r>
              <a:rPr lang="en-US" sz="1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electricity demand (950 MW in operation).</a:t>
            </a:r>
          </a:p>
          <a:p>
            <a:endParaRPr lang="en-US" sz="17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2016-17 (with 1500 MW in operation), more than 40% will be supplied </a:t>
            </a:r>
          </a:p>
          <a:p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 wind farms.</a:t>
            </a:r>
          </a:p>
          <a:p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have one of the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world’s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largest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percentages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electricity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generated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power (second or first place close to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Denmark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 and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100% of the production of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electricity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covered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renewables</a:t>
            </a:r>
            <a:r>
              <a:rPr lang="es-UY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sources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 an average hydrological year.</a:t>
            </a:r>
            <a:endParaRPr lang="fr-FR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u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433637"/>
            <a:ext cx="1584176" cy="452370"/>
          </a:xfrm>
          <a:prstGeom prst="rect">
            <a:avLst/>
          </a:prstGeom>
        </p:spPr>
      </p:pic>
      <p:pic>
        <p:nvPicPr>
          <p:cNvPr id="2" name="AUDEE inglés.mp4_encod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55526"/>
            <a:ext cx="7772356" cy="37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mapa 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1152" y="769623"/>
            <a:ext cx="3816423" cy="3686059"/>
          </a:xfrm>
          <a:prstGeom prst="rect">
            <a:avLst/>
          </a:prstGeom>
        </p:spPr>
      </p:pic>
      <p:pic>
        <p:nvPicPr>
          <p:cNvPr id="5" name="4 Imagen" descr="letr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1793" y="3219821"/>
            <a:ext cx="288032" cy="12064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411631" y="843558"/>
            <a:ext cx="16081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5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s-PA" sz="50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49825" y="3184689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PA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49825" y="4136181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Biomass</a:t>
            </a:r>
            <a:endParaRPr lang="es-PA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49825" y="350785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Hydro</a:t>
            </a:r>
            <a:endParaRPr lang="es-UY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49825" y="3848149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Thermal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Fosil</a:t>
            </a:r>
            <a:endParaRPr lang="es-UY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1" descr="Captura de pantalla 2016-07-25 a las 17.53.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1"/>
          <a:stretch>
            <a:fillRect/>
          </a:stretch>
        </p:blipFill>
        <p:spPr>
          <a:xfrm>
            <a:off x="1187624" y="771550"/>
            <a:ext cx="3689256" cy="3686400"/>
          </a:xfrm>
          <a:prstGeom prst="rect">
            <a:avLst/>
          </a:prstGeom>
        </p:spPr>
      </p:pic>
      <p:pic>
        <p:nvPicPr>
          <p:cNvPr id="5" name="Imagen 1" descr="Captura de pantalla 2016-07-25 a las 17.53.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8" t="5343" r="23148" b="69277"/>
          <a:stretch>
            <a:fillRect/>
          </a:stretch>
        </p:blipFill>
        <p:spPr>
          <a:xfrm>
            <a:off x="5414250" y="3003798"/>
            <a:ext cx="288032" cy="136815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702282" y="4011910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Biomass</a:t>
            </a:r>
            <a:endParaRPr lang="es-PA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02282" y="304067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power</a:t>
            </a:r>
            <a:endParaRPr lang="es-PA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02282" y="3291830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Photovoltaic</a:t>
            </a:r>
            <a:endParaRPr lang="es-UY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02282" y="3544729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Hydro</a:t>
            </a:r>
            <a:endParaRPr lang="es-UY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02282" y="379588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Thermal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Fosil</a:t>
            </a:r>
            <a:endParaRPr lang="es-UY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411631" y="843558"/>
            <a:ext cx="16081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5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s-PA" sz="50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 descr="Imag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707654"/>
            <a:ext cx="3816424" cy="2293914"/>
          </a:xfrm>
          <a:prstGeom prst="rect">
            <a:avLst/>
          </a:prstGeom>
        </p:spPr>
      </p:pic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n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9285" y="1131590"/>
            <a:ext cx="1216731" cy="283240"/>
          </a:xfrm>
          <a:prstGeom prst="rect">
            <a:avLst/>
          </a:prstGeom>
        </p:spPr>
      </p:pic>
      <p:pic>
        <p:nvPicPr>
          <p:cNvPr id="6" name="5 Imagen" descr="e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3266" y="3952983"/>
            <a:ext cx="1155456" cy="198273"/>
          </a:xfrm>
          <a:prstGeom prst="rect">
            <a:avLst/>
          </a:prstGeom>
        </p:spPr>
      </p:pic>
      <p:pic>
        <p:nvPicPr>
          <p:cNvPr id="7" name="6 Imagen" descr="g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6618" y="2283718"/>
            <a:ext cx="1150962" cy="317506"/>
          </a:xfrm>
          <a:prstGeom prst="rect">
            <a:avLst/>
          </a:prstGeom>
        </p:spPr>
      </p:pic>
      <p:pic>
        <p:nvPicPr>
          <p:cNvPr id="8" name="7 Imagen" descr="su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419622"/>
            <a:ext cx="1027381" cy="259468"/>
          </a:xfrm>
          <a:prstGeom prst="rect">
            <a:avLst/>
          </a:prstGeom>
        </p:spPr>
      </p:pic>
      <p:pic>
        <p:nvPicPr>
          <p:cNvPr id="9" name="8 Imagen" descr="v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5199" y="2952463"/>
            <a:ext cx="1085192" cy="175907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476204" y="3201033"/>
            <a:ext cx="7601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540 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31808" y="1705267"/>
            <a:ext cx="609434" cy="234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65 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39238" y="1362905"/>
            <a:ext cx="694362" cy="234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307 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59402" y="4184298"/>
            <a:ext cx="694362" cy="234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170 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15 Conector recto"/>
          <p:cNvCxnSpPr/>
          <p:nvPr/>
        </p:nvCxnSpPr>
        <p:spPr>
          <a:xfrm flipH="1" flipV="1">
            <a:off x="4479703" y="1536392"/>
            <a:ext cx="20289" cy="45929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H="1">
            <a:off x="2763266" y="2729093"/>
            <a:ext cx="78931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H="1">
            <a:off x="3684138" y="3219822"/>
            <a:ext cx="455814" cy="65807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5657433" y="3068120"/>
            <a:ext cx="52621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5342624" y="1851670"/>
            <a:ext cx="381504" cy="32945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1743609" y="2555607"/>
            <a:ext cx="694362" cy="234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390 </a:t>
            </a:r>
            <a:r>
              <a:rPr lang="es-UY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</a:t>
            </a:r>
            <a:endParaRPr lang="es-PA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14364" y="699542"/>
            <a:ext cx="230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000" b="1" dirty="0" smtClean="0">
                <a:solidFill>
                  <a:srgbClr val="0070C0"/>
                </a:solidFill>
              </a:rPr>
              <a:t>5 MANUFACTURERS</a:t>
            </a:r>
            <a:endParaRPr lang="es-PA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2" descr="IMG_3349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10000"/>
          <a:stretch>
            <a:fillRect/>
          </a:stretch>
        </p:blipFill>
        <p:spPr>
          <a:xfrm>
            <a:off x="1394197" y="876657"/>
            <a:ext cx="6355607" cy="252028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37574" y="3507854"/>
            <a:ext cx="7668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big</a:t>
            </a:r>
            <a:r>
              <a:rPr lang="es-UY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challenge</a:t>
            </a:r>
            <a:endParaRPr lang="es-UY" sz="1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How to handle such a large amount of wind energy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the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near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future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production will exceed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es-UY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several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opportunities</a:t>
            </a:r>
            <a:r>
              <a:rPr lang="es-UY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UY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2" descr="Power share by source urugua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6" y="1049515"/>
            <a:ext cx="5652628" cy="3429247"/>
          </a:xfrm>
          <a:prstGeom prst="rect">
            <a:avLst/>
          </a:prstGeom>
        </p:spPr>
      </p:pic>
      <p:sp>
        <p:nvSpPr>
          <p:cNvPr id="5" name="CuadroTexto 1"/>
          <p:cNvSpPr txBox="1"/>
          <p:nvPr/>
        </p:nvSpPr>
        <p:spPr>
          <a:xfrm>
            <a:off x="353050" y="690250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Official forecast</a:t>
            </a: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1342965"/>
            <a:ext cx="83529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authorities are working hard on a 7 year plan to introduce smart grids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and other policies with a goal to adapt demand to wind behavior.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Electric transport is one of the main components of this plan, but not the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only one. As much creativity as possible is needed.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Montevideo is changing its taxi fleet and 50 vehicles are now electric.</a:t>
            </a:r>
            <a:endParaRPr lang="es-UY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Marcador de contenido"/>
          <p:cNvSpPr txBox="1">
            <a:spLocks/>
          </p:cNvSpPr>
          <p:nvPr/>
        </p:nvSpPr>
        <p:spPr>
          <a:xfrm>
            <a:off x="3815916" y="1707654"/>
            <a:ext cx="4176464" cy="18722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Latin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2017 AUDEE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Latam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Wind Power Congress</a:t>
            </a:r>
            <a:endParaRPr kumimoji="0" lang="es-ES_tradnl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heurón"/>
          <p:cNvSpPr/>
          <p:nvPr/>
        </p:nvSpPr>
        <p:spPr>
          <a:xfrm>
            <a:off x="3671900" y="2787774"/>
            <a:ext cx="144016" cy="144016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solidFill>
                <a:schemeClr val="tx1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3383868" y="1059582"/>
            <a:ext cx="0" cy="31683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1151620" y="2459092"/>
            <a:ext cx="21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Table</a:t>
            </a:r>
            <a:r>
              <a:rPr lang="es-UY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Contents</a:t>
            </a:r>
            <a:endParaRPr lang="es-PA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771550"/>
            <a:ext cx="3167826" cy="3712751"/>
          </a:xfrm>
          <a:prstGeom prst="rect">
            <a:avLst/>
          </a:prstGeom>
        </p:spPr>
      </p:pic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62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Uruguay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Latin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1520" y="1404521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35 wind farms in total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(2017).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Many types of Uruguayan companies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(especially service companies)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Opportunities throughout Latin America from Uruguay.</a:t>
            </a:r>
            <a:endParaRPr lang="es-UY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Marcador de contenido"/>
          <p:cNvSpPr txBox="1">
            <a:spLocks/>
          </p:cNvSpPr>
          <p:nvPr/>
        </p:nvSpPr>
        <p:spPr>
          <a:xfrm>
            <a:off x="3815916" y="1707654"/>
            <a:ext cx="4176464" cy="18722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Latin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2017 AUDEE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Latam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Wind Power Congress</a:t>
            </a:r>
            <a:endParaRPr kumimoji="0" lang="es-ES_tradnl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heurón"/>
          <p:cNvSpPr/>
          <p:nvPr/>
        </p:nvSpPr>
        <p:spPr>
          <a:xfrm>
            <a:off x="3671900" y="3291830"/>
            <a:ext cx="144016" cy="144016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solidFill>
                <a:schemeClr val="tx1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3383868" y="1059582"/>
            <a:ext cx="0" cy="31683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1151620" y="2459092"/>
            <a:ext cx="21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Table</a:t>
            </a:r>
            <a:r>
              <a:rPr lang="es-UY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Contents</a:t>
            </a:r>
            <a:endParaRPr lang="es-PA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481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2017 AUDEE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Latam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Power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Congress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Imagen2.jpg"/>
          <p:cNvPicPr>
            <a:picLocks noChangeAspect="1"/>
          </p:cNvPicPr>
          <p:nvPr/>
        </p:nvPicPr>
        <p:blipFill>
          <a:blip r:embed="rId2" cstate="print"/>
          <a:srcRect r="3217" b="18115"/>
          <a:stretch>
            <a:fillRect/>
          </a:stretch>
        </p:blipFill>
        <p:spPr>
          <a:xfrm>
            <a:off x="2483768" y="3003798"/>
            <a:ext cx="3672408" cy="1224136"/>
          </a:xfrm>
          <a:prstGeom prst="rect">
            <a:avLst/>
          </a:prstGeom>
        </p:spPr>
      </p:pic>
      <p:pic>
        <p:nvPicPr>
          <p:cNvPr id="6" name="5 Imagen" descr="S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915566"/>
            <a:ext cx="3888431" cy="1645556"/>
          </a:xfrm>
          <a:prstGeom prst="rect">
            <a:avLst/>
          </a:prstGeom>
        </p:spPr>
      </p:pic>
      <p:pic>
        <p:nvPicPr>
          <p:cNvPr id="5" name="4 Imagen" descr="FECH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003798"/>
            <a:ext cx="1967969" cy="1224136"/>
          </a:xfrm>
          <a:prstGeom prst="rect">
            <a:avLst/>
          </a:prstGeom>
        </p:spPr>
      </p:pic>
      <p:pic>
        <p:nvPicPr>
          <p:cNvPr id="4" name="3 Imagen" descr="bolas.jpg"/>
          <p:cNvPicPr>
            <a:picLocks noChangeAspect="1"/>
          </p:cNvPicPr>
          <p:nvPr/>
        </p:nvPicPr>
        <p:blipFill>
          <a:blip r:embed="rId5" cstate="print"/>
          <a:srcRect r="559"/>
          <a:stretch>
            <a:fillRect/>
          </a:stretch>
        </p:blipFill>
        <p:spPr>
          <a:xfrm>
            <a:off x="6269581" y="627534"/>
            <a:ext cx="2262859" cy="393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151620" y="1059582"/>
            <a:ext cx="6840760" cy="3168352"/>
            <a:chOff x="611560" y="1203598"/>
            <a:chExt cx="6840760" cy="3168352"/>
          </a:xfrm>
        </p:grpSpPr>
        <p:sp>
          <p:nvSpPr>
            <p:cNvPr id="5" name="8 Marcador de contenido"/>
            <p:cNvSpPr txBox="1">
              <a:spLocks/>
            </p:cNvSpPr>
            <p:nvPr/>
          </p:nvSpPr>
          <p:spPr>
            <a:xfrm>
              <a:off x="3275856" y="1851670"/>
              <a:ext cx="4176464" cy="1872208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Introduction</a:t>
              </a:r>
            </a:p>
            <a:p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Wind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Energy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Revolution</a:t>
              </a:r>
              <a:endPara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E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From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Uruguay </a:t>
              </a:r>
              <a:r>
                <a:rPr lang="es-E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to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Latin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America</a:t>
              </a:r>
              <a:endPara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Blip>
                  <a:blip r:embed="rId2"/>
                </a:buBlip>
              </a:pPr>
              <a:endPara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2017 AUDEE </a:t>
              </a:r>
              <a:r>
                <a:rPr lang="en-U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Latam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Wind Power Congress</a:t>
              </a:r>
              <a:endParaRPr kumimoji="0" lang="es-ES_tradn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5 Cheurón"/>
            <p:cNvSpPr/>
            <p:nvPr/>
          </p:nvSpPr>
          <p:spPr>
            <a:xfrm>
              <a:off x="3131840" y="1944000"/>
              <a:ext cx="144016" cy="144016"/>
            </a:xfrm>
            <a:prstGeom prst="chevron">
              <a:avLst/>
            </a:prstGeom>
            <a:solidFill>
              <a:srgbClr val="3F8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6 Conector recto"/>
            <p:cNvCxnSpPr/>
            <p:nvPr/>
          </p:nvCxnSpPr>
          <p:spPr>
            <a:xfrm>
              <a:off x="2843808" y="1203598"/>
              <a:ext cx="0" cy="3168352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>
            <a:xfrm>
              <a:off x="611560" y="2603108"/>
              <a:ext cx="2116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Table</a:t>
              </a:r>
              <a:r>
                <a:rPr lang="es-UY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of </a:t>
              </a:r>
              <a:r>
                <a:rPr lang="es-UY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Contents</a:t>
              </a:r>
              <a:endParaRPr lang="es-PA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09918" y="771550"/>
            <a:ext cx="7924164" cy="2959174"/>
            <a:chOff x="316959" y="1556792"/>
            <a:chExt cx="8503513" cy="3744416"/>
          </a:xfrm>
        </p:grpSpPr>
        <p:pic>
          <p:nvPicPr>
            <p:cNvPr id="3" name="Picture 2" descr="C:\Users\Nicolas\Dropbox\Audee\Concurso Fotográfico\0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501208"/>
              <a:ext cx="2717663" cy="180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Nicolas\Dropbox\Audee\Concurso Fotográfico\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59" y="3501208"/>
              <a:ext cx="2670865" cy="180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C:\Users\Nicolas\Dropbox\Audee\Concurso Fotográfico\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"/>
            <a:stretch>
              <a:fillRect/>
            </a:stretch>
          </p:blipFill>
          <p:spPr bwMode="auto">
            <a:xfrm>
              <a:off x="3131840" y="1556792"/>
              <a:ext cx="5688632" cy="180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Nicolas\Dropbox\Audee\Concurso Fotográfico\5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"/>
            <a:stretch>
              <a:fillRect/>
            </a:stretch>
          </p:blipFill>
          <p:spPr bwMode="auto">
            <a:xfrm>
              <a:off x="316959" y="1575643"/>
              <a:ext cx="2664296" cy="180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:\Users\Nicolas\Dropbox\Audee\Concurso Fotográfico\5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6"/>
            <a:stretch>
              <a:fillRect/>
            </a:stretch>
          </p:blipFill>
          <p:spPr bwMode="auto">
            <a:xfrm>
              <a:off x="6012287" y="3501008"/>
              <a:ext cx="2808185" cy="1800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10 Grupo"/>
          <p:cNvGrpSpPr/>
          <p:nvPr/>
        </p:nvGrpSpPr>
        <p:grpSpPr>
          <a:xfrm>
            <a:off x="2337316" y="4011910"/>
            <a:ext cx="4469369" cy="492443"/>
            <a:chOff x="2460905" y="4011910"/>
            <a:chExt cx="4469369" cy="492443"/>
          </a:xfrm>
        </p:grpSpPr>
        <p:sp>
          <p:nvSpPr>
            <p:cNvPr id="8" name="CuadroTexto 2"/>
            <p:cNvSpPr txBox="1"/>
            <p:nvPr/>
          </p:nvSpPr>
          <p:spPr>
            <a:xfrm>
              <a:off x="4421254" y="4011910"/>
              <a:ext cx="250902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Ing. Fernando </a:t>
              </a:r>
              <a:r>
                <a:rPr lang="es-ES" sz="1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Schaich</a:t>
              </a:r>
              <a:endPara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E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E-mail: fschaich@audee.org.uy</a:t>
              </a:r>
              <a:endParaRPr lang="es-E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CuadroTexto 2"/>
            <p:cNvSpPr txBox="1"/>
            <p:nvPr/>
          </p:nvSpPr>
          <p:spPr>
            <a:xfrm>
              <a:off x="2460905" y="4104243"/>
              <a:ext cx="17828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Thank</a:t>
              </a:r>
              <a:r>
                <a:rPr lang="es-E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</a:t>
              </a:r>
              <a:r>
                <a:rPr lang="es-E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very</a:t>
              </a:r>
              <a:r>
                <a:rPr lang="es-ES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much</a:t>
              </a:r>
              <a:endPara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0" name="9 Conector recto"/>
          <p:cNvCxnSpPr/>
          <p:nvPr/>
        </p:nvCxnSpPr>
        <p:spPr>
          <a:xfrm>
            <a:off x="4211960" y="4011910"/>
            <a:ext cx="0" cy="5040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3383" y="699542"/>
            <a:ext cx="2853113" cy="374441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79512" y="699542"/>
            <a:ext cx="619268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URUGUAY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Small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South American country / about 175.000  km2,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strategically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located between Argentina and Brazil.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AUDEE </a:t>
            </a:r>
          </a:p>
          <a:p>
            <a:r>
              <a:rPr lang="es-UY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Uruguayan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 Power Association, integrated by people, </a:t>
            </a:r>
            <a:r>
              <a:rPr lang="x-non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not </a:t>
            </a:r>
            <a:r>
              <a:rPr lang="x-none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x-none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x-none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Its aim is to promote wind energy, overcome barriers, anticipate problems, coordinating between authorities and the private sector.</a:t>
            </a:r>
          </a:p>
          <a:p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AUDEE annually organizes 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high-impact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Latin American congress where all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Uruguayan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and LATAM wind industry main actors meet.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UTE 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National Utility Company, it has the monopoly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transmission and distribution of electricity. </a:t>
            </a:r>
          </a:p>
          <a:p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UTE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was, traditionally,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only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company that generated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electricity, but</a:t>
            </a:r>
            <a:r>
              <a:rPr lang="es-E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….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new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long-term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policy.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OPPORTUNITY</a:t>
            </a:r>
          </a:p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Renewables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6516" y="4578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755575" y="688102"/>
          <a:ext cx="540060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/>
                <a:gridCol w="1421211"/>
                <a:gridCol w="1421211"/>
                <a:gridCol w="1208029"/>
              </a:tblGrid>
              <a:tr h="380021">
                <a:tc>
                  <a:txBody>
                    <a:bodyPr/>
                    <a:lstStyle/>
                    <a:p>
                      <a:pPr algn="ctr"/>
                      <a:r>
                        <a:rPr lang="es-UY" sz="1200" b="1" dirty="0" err="1" smtClean="0">
                          <a:latin typeface="Arial" pitchFamily="34" charset="0"/>
                          <a:cs typeface="Arial" pitchFamily="34" charset="0"/>
                        </a:rPr>
                        <a:t>Currency</a:t>
                      </a:r>
                      <a:endParaRPr lang="es-PA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sz="1200" b="1" dirty="0" smtClean="0">
                          <a:latin typeface="Arial" pitchFamily="34" charset="0"/>
                          <a:cs typeface="Arial" pitchFamily="34" charset="0"/>
                        </a:rPr>
                        <a:t>GDP </a:t>
                      </a:r>
                    </a:p>
                    <a:p>
                      <a:pPr algn="ctr"/>
                      <a:r>
                        <a:rPr lang="es-UY" sz="1200" b="1" dirty="0" smtClean="0">
                          <a:latin typeface="Arial" pitchFamily="34" charset="0"/>
                          <a:cs typeface="Arial" pitchFamily="34" charset="0"/>
                        </a:rPr>
                        <a:t>per </a:t>
                      </a:r>
                      <a:r>
                        <a:rPr lang="es-UY" sz="1200" b="1" dirty="0" err="1" smtClean="0">
                          <a:latin typeface="Arial" pitchFamily="34" charset="0"/>
                          <a:cs typeface="Arial" pitchFamily="34" charset="0"/>
                        </a:rPr>
                        <a:t>capita</a:t>
                      </a:r>
                      <a:endParaRPr lang="es-PA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sz="1200" b="1" dirty="0" err="1" smtClean="0">
                          <a:latin typeface="Arial" pitchFamily="34" charset="0"/>
                          <a:cs typeface="Arial" pitchFamily="34" charset="0"/>
                        </a:rPr>
                        <a:t>Alphabetization</a:t>
                      </a:r>
                      <a:r>
                        <a:rPr lang="es-UY" sz="1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UY" sz="1200" b="1" dirty="0" err="1" smtClean="0">
                          <a:latin typeface="Arial" pitchFamily="34" charset="0"/>
                          <a:cs typeface="Arial" pitchFamily="34" charset="0"/>
                        </a:rPr>
                        <a:t>Rate</a:t>
                      </a:r>
                      <a:endParaRPr lang="es-PA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sz="1200" b="1" dirty="0" err="1" smtClean="0">
                          <a:latin typeface="Arial" pitchFamily="34" charset="0"/>
                          <a:cs typeface="Arial" pitchFamily="34" charset="0"/>
                        </a:rPr>
                        <a:t>Life</a:t>
                      </a:r>
                      <a:r>
                        <a:rPr lang="es-UY" sz="1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UY" sz="1200" b="1" dirty="0" err="1" smtClean="0">
                          <a:latin typeface="Arial" pitchFamily="34" charset="0"/>
                          <a:cs typeface="Arial" pitchFamily="34" charset="0"/>
                        </a:rPr>
                        <a:t>Expectancy</a:t>
                      </a:r>
                      <a:endParaRPr lang="es-PA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268051">
                <a:tc>
                  <a:txBody>
                    <a:bodyPr/>
                    <a:lstStyle/>
                    <a:p>
                      <a:pPr algn="ctr"/>
                      <a:r>
                        <a:rPr lang="es-UY" sz="12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Uruguayan</a:t>
                      </a:r>
                      <a:r>
                        <a:rPr lang="es-UY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Peso</a:t>
                      </a:r>
                      <a:endParaRPr lang="es-PA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17.000 USD</a:t>
                      </a:r>
                      <a:endParaRPr lang="es-PA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98%</a:t>
                      </a:r>
                      <a:endParaRPr lang="es-PA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76,41 </a:t>
                      </a:r>
                      <a:r>
                        <a:rPr lang="es-UY" sz="12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years</a:t>
                      </a:r>
                      <a:endParaRPr lang="es-PA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9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6516" y="4578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729844" y="699542"/>
            <a:ext cx="7684313" cy="3960440"/>
            <a:chOff x="323528" y="699542"/>
            <a:chExt cx="7684313" cy="3960440"/>
          </a:xfrm>
        </p:grpSpPr>
        <p:pic>
          <p:nvPicPr>
            <p:cNvPr id="2" name="Imagen 1" descr="Captura de pantalla 2016-07-28 a las 12.25.0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8"/>
            <a:stretch>
              <a:fillRect/>
            </a:stretch>
          </p:blipFill>
          <p:spPr>
            <a:xfrm>
              <a:off x="323528" y="1491630"/>
              <a:ext cx="5472608" cy="3168352"/>
            </a:xfrm>
            <a:prstGeom prst="rect">
              <a:avLst/>
            </a:prstGeom>
          </p:spPr>
        </p:pic>
        <p:grpSp>
          <p:nvGrpSpPr>
            <p:cNvPr id="16" name="15 Grupo"/>
            <p:cNvGrpSpPr/>
            <p:nvPr/>
          </p:nvGrpSpPr>
          <p:grpSpPr>
            <a:xfrm>
              <a:off x="6677027" y="810641"/>
              <a:ext cx="1330814" cy="3629803"/>
              <a:chOff x="6677027" y="771550"/>
              <a:chExt cx="1330814" cy="3629803"/>
            </a:xfrm>
          </p:grpSpPr>
          <p:pic>
            <p:nvPicPr>
              <p:cNvPr id="4" name="3 Imagen" descr="foto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96236" y="1131590"/>
                <a:ext cx="1292396" cy="3269763"/>
              </a:xfrm>
              <a:prstGeom prst="rect">
                <a:avLst/>
              </a:prstGeom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6677027" y="771550"/>
                <a:ext cx="133081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UY" sz="15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General Data</a:t>
                </a:r>
                <a:endParaRPr lang="es-PA" sz="15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5" name="14 Conector recto"/>
            <p:cNvCxnSpPr/>
            <p:nvPr/>
          </p:nvCxnSpPr>
          <p:spPr>
            <a:xfrm flipH="1">
              <a:off x="6264188" y="699542"/>
              <a:ext cx="1" cy="385200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539552" y="771550"/>
            <a:ext cx="7887257" cy="2826115"/>
            <a:chOff x="395536" y="825755"/>
            <a:chExt cx="7887257" cy="2826115"/>
          </a:xfrm>
        </p:grpSpPr>
        <p:pic>
          <p:nvPicPr>
            <p:cNvPr id="4" name="Picture 10" descr="http://bbj.hu/images2/201603/145725967425386omTuooly07D_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4568" y="2355726"/>
              <a:ext cx="2107552" cy="1296144"/>
            </a:xfrm>
            <a:prstGeom prst="rect">
              <a:avLst/>
            </a:prstGeom>
            <a:noFill/>
          </p:spPr>
        </p:pic>
        <p:pic>
          <p:nvPicPr>
            <p:cNvPr id="5" name="Picture 12" descr="https://upload.wikimedia.org/wikipedia/de/thumb/4/48/DBRS_logo.svg/2000px-DBRS_logo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8304" y="1525253"/>
              <a:ext cx="974489" cy="974489"/>
            </a:xfrm>
            <a:prstGeom prst="rect">
              <a:avLst/>
            </a:prstGeom>
            <a:noFill/>
          </p:spPr>
        </p:pic>
        <p:pic>
          <p:nvPicPr>
            <p:cNvPr id="6" name="Picture 6" descr="http://www.logotypes101.com/free_vector_logo_png/92134/8A939B65ED7B2BF1E0B3C80ABD1DA70A/Standard__Poors"/>
            <p:cNvPicPr>
              <a:picLocks noChangeAspect="1" noChangeArrowheads="1"/>
            </p:cNvPicPr>
            <p:nvPr/>
          </p:nvPicPr>
          <p:blipFill>
            <a:blip r:embed="rId4" cstate="print"/>
            <a:srcRect t="34117" b="34118"/>
            <a:stretch>
              <a:fillRect/>
            </a:stretch>
          </p:blipFill>
          <p:spPr bwMode="auto">
            <a:xfrm>
              <a:off x="395536" y="1500102"/>
              <a:ext cx="3147013" cy="999639"/>
            </a:xfrm>
            <a:prstGeom prst="rect">
              <a:avLst/>
            </a:prstGeom>
            <a:noFill/>
          </p:spPr>
        </p:pic>
        <p:pic>
          <p:nvPicPr>
            <p:cNvPr id="7" name="Picture 8" descr="https://media.coindesk.com/uploads/2014/04/fitch-ratings-logo.jpg"/>
            <p:cNvPicPr>
              <a:picLocks noChangeAspect="1" noChangeArrowheads="1"/>
            </p:cNvPicPr>
            <p:nvPr/>
          </p:nvPicPr>
          <p:blipFill>
            <a:blip r:embed="rId5" cstate="print"/>
            <a:srcRect t="33648" b="34049"/>
            <a:stretch>
              <a:fillRect/>
            </a:stretch>
          </p:blipFill>
          <p:spPr bwMode="auto">
            <a:xfrm>
              <a:off x="3272857" y="825755"/>
              <a:ext cx="2451271" cy="593867"/>
            </a:xfrm>
            <a:prstGeom prst="rect">
              <a:avLst/>
            </a:prstGeom>
            <a:noFill/>
          </p:spPr>
        </p:pic>
      </p:grpSp>
      <p:sp>
        <p:nvSpPr>
          <p:cNvPr id="3" name="2 CuadroTexto"/>
          <p:cNvSpPr txBox="1"/>
          <p:nvPr/>
        </p:nvSpPr>
        <p:spPr>
          <a:xfrm>
            <a:off x="467544" y="3579862"/>
            <a:ext cx="8352928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45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May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2015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Moody’s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confirmed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Uruguay’s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investment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grade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reasons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absence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macroeconomic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imbalances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which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limit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vulnerabilities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in a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context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economic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downturn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new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government’s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commitment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regarding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 fiscal </a:t>
            </a:r>
            <a:r>
              <a:rPr lang="es-UY" sz="1450" dirty="0" err="1" smtClean="0">
                <a:latin typeface="Arial" pitchFamily="34" charset="0"/>
                <a:cs typeface="Arial" pitchFamily="34" charset="0"/>
              </a:rPr>
              <a:t>consolidation</a:t>
            </a:r>
            <a:r>
              <a:rPr lang="es-UY" sz="1450" dirty="0" smtClean="0">
                <a:latin typeface="Arial" pitchFamily="34" charset="0"/>
                <a:cs typeface="Arial" pitchFamily="34" charset="0"/>
              </a:rPr>
              <a:t>. </a:t>
            </a:r>
            <a:endParaRPr lang="es-PA" sz="14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6516" y="4578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3528" y="627534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Business </a:t>
            </a:r>
            <a:r>
              <a:rPr lang="es-UY" sz="1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es-PA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36 Grupo"/>
          <p:cNvGrpSpPr/>
          <p:nvPr/>
        </p:nvGrpSpPr>
        <p:grpSpPr>
          <a:xfrm>
            <a:off x="258485" y="987574"/>
            <a:ext cx="8627031" cy="3347517"/>
            <a:chOff x="179512" y="987574"/>
            <a:chExt cx="8627031" cy="3347517"/>
          </a:xfrm>
        </p:grpSpPr>
        <p:sp>
          <p:nvSpPr>
            <p:cNvPr id="2" name="1 CuadroTexto"/>
            <p:cNvSpPr txBox="1"/>
            <p:nvPr/>
          </p:nvSpPr>
          <p:spPr>
            <a:xfrm>
              <a:off x="1115616" y="1815614"/>
              <a:ext cx="9605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Democracy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Index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3275856" y="1815614"/>
              <a:ext cx="899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Low</a:t>
              </a:r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Corruption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5508104" y="1815614"/>
              <a:ext cx="8755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Prosperity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Index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7812360" y="1815614"/>
              <a:ext cx="994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Rule of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Law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Index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115616" y="3569759"/>
              <a:ext cx="798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Freedom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press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275856" y="3569759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Worldwide</a:t>
              </a:r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Governance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indicators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508104" y="3569759"/>
              <a:ext cx="1104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Global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Peace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Index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7812360" y="3569759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Economic</a:t>
              </a:r>
              <a:endParaRPr lang="es-UY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Freedom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3211341" y="987574"/>
              <a:ext cx="1532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# 1 in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Latin</a:t>
              </a:r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America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10 Conector recto"/>
            <p:cNvCxnSpPr/>
            <p:nvPr/>
          </p:nvCxnSpPr>
          <p:spPr>
            <a:xfrm>
              <a:off x="647512" y="1347614"/>
              <a:ext cx="6660000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>
              <a:off x="7308252" y="1347614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>
              <a:off x="647512" y="1347614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"/>
            <p:cNvCxnSpPr/>
            <p:nvPr/>
          </p:nvCxnSpPr>
          <p:spPr>
            <a:xfrm>
              <a:off x="2807752" y="1347614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5040000" y="1347614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CuadroTexto"/>
            <p:cNvSpPr txBox="1"/>
            <p:nvPr/>
          </p:nvSpPr>
          <p:spPr>
            <a:xfrm>
              <a:off x="961461" y="2787774"/>
              <a:ext cx="1532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# 2 in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Latin</a:t>
              </a:r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America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5407829" y="2787774"/>
              <a:ext cx="1532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# 3 in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Latin</a:t>
              </a:r>
              <a:r>
                <a:rPr lang="es-UY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UY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America</a:t>
              </a:r>
              <a:endParaRPr lang="es-P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17 Conector recto"/>
            <p:cNvCxnSpPr/>
            <p:nvPr/>
          </p:nvCxnSpPr>
          <p:spPr>
            <a:xfrm>
              <a:off x="647512" y="3110939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>
              <a:off x="2807752" y="3110939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>
              <a:off x="647512" y="3110939"/>
              <a:ext cx="21602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5040000" y="3110939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>
              <a:off x="7308252" y="3110939"/>
              <a:ext cx="0" cy="21602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5040000" y="3110939"/>
              <a:ext cx="226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25 Imagen" descr="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512" y="1670779"/>
              <a:ext cx="936000" cy="936000"/>
            </a:xfrm>
            <a:prstGeom prst="rect">
              <a:avLst/>
            </a:prstGeom>
          </p:spPr>
        </p:pic>
        <p:pic>
          <p:nvPicPr>
            <p:cNvPr id="27" name="26 Imagen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9752" y="1670779"/>
              <a:ext cx="936000" cy="936000"/>
            </a:xfrm>
            <a:prstGeom prst="rect">
              <a:avLst/>
            </a:prstGeom>
          </p:spPr>
        </p:pic>
        <p:pic>
          <p:nvPicPr>
            <p:cNvPr id="28" name="27 Imagen" descr="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670779"/>
              <a:ext cx="936000" cy="936000"/>
            </a:xfrm>
            <a:prstGeom prst="rect">
              <a:avLst/>
            </a:prstGeom>
          </p:spPr>
        </p:pic>
        <p:pic>
          <p:nvPicPr>
            <p:cNvPr id="29" name="28 Imagen" descr="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0252" y="1670779"/>
              <a:ext cx="936000" cy="936000"/>
            </a:xfrm>
            <a:prstGeom prst="rect">
              <a:avLst/>
            </a:prstGeom>
          </p:spPr>
        </p:pic>
        <p:pic>
          <p:nvPicPr>
            <p:cNvPr id="30" name="29 Imagen" descr="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2" y="3399091"/>
              <a:ext cx="936000" cy="936000"/>
            </a:xfrm>
            <a:prstGeom prst="rect">
              <a:avLst/>
            </a:prstGeom>
          </p:spPr>
        </p:pic>
        <p:pic>
          <p:nvPicPr>
            <p:cNvPr id="31" name="30 Imagen" descr="6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9752" y="3399091"/>
              <a:ext cx="936000" cy="936000"/>
            </a:xfrm>
            <a:prstGeom prst="rect">
              <a:avLst/>
            </a:prstGeom>
          </p:spPr>
        </p:pic>
        <p:pic>
          <p:nvPicPr>
            <p:cNvPr id="32" name="31 Imagen" descr="7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0" y="3398971"/>
              <a:ext cx="936000" cy="936000"/>
            </a:xfrm>
            <a:prstGeom prst="rect">
              <a:avLst/>
            </a:prstGeom>
          </p:spPr>
        </p:pic>
        <p:pic>
          <p:nvPicPr>
            <p:cNvPr id="33" name="32 Imagen" descr="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40252" y="3398971"/>
              <a:ext cx="936000" cy="936000"/>
            </a:xfrm>
            <a:prstGeom prst="rect">
              <a:avLst/>
            </a:prstGeom>
          </p:spPr>
        </p:pic>
      </p:grpSp>
      <p:sp>
        <p:nvSpPr>
          <p:cNvPr id="34" name="33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76516" y="4578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Marcador de contenido"/>
          <p:cNvSpPr txBox="1">
            <a:spLocks/>
          </p:cNvSpPr>
          <p:nvPr/>
        </p:nvSpPr>
        <p:spPr>
          <a:xfrm>
            <a:off x="3815916" y="1707654"/>
            <a:ext cx="4176464" cy="18722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Latin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2017 AUDEE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Latam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Wind Power Congress</a:t>
            </a:r>
            <a:endParaRPr kumimoji="0" lang="es-ES_tradnl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heurón"/>
          <p:cNvSpPr/>
          <p:nvPr/>
        </p:nvSpPr>
        <p:spPr>
          <a:xfrm>
            <a:off x="3671900" y="2283718"/>
            <a:ext cx="144016" cy="144016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solidFill>
                <a:schemeClr val="tx1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383868" y="1059582"/>
            <a:ext cx="0" cy="31683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151620" y="2459092"/>
            <a:ext cx="21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Table</a:t>
            </a:r>
            <a:r>
              <a:rPr lang="es-UY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UY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Contents</a:t>
            </a:r>
            <a:endParaRPr lang="es-PA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heurón"/>
          <p:cNvSpPr/>
          <p:nvPr/>
        </p:nvSpPr>
        <p:spPr>
          <a:xfrm>
            <a:off x="287536" y="188640"/>
            <a:ext cx="108000" cy="108000"/>
          </a:xfrm>
          <a:prstGeom prst="chevron">
            <a:avLst/>
          </a:prstGeom>
          <a:solidFill>
            <a:srgbClr val="3F8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6516" y="45785"/>
            <a:ext cx="332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es-UY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Revolution</a:t>
            </a:r>
            <a:endParaRPr lang="es-P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20" y="699542"/>
            <a:ext cx="86409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electricity 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market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Approx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2000 MW of peak power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consumption.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Annual demand of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11,000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GWh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Before 2013:</a:t>
            </a:r>
          </a:p>
          <a:p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Covered 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by</a:t>
            </a:r>
            <a:endParaRPr lang="es-UY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1500 MW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Hydro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UY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80 MW fuel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reciprocating</a:t>
            </a:r>
            <a:r>
              <a:rPr lang="es-UY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UY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engines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UY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215 MW steam 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turbines (today are being dismantled)</a:t>
            </a:r>
            <a:endParaRPr lang="es-UY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UY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500 MW a set of gas turbines (fueled basically with diesel</a:t>
            </a:r>
            <a:r>
              <a:rPr lang="es-UY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UY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Uruguay has no native fossil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fuels.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UY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Dry years, with the price of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 barrel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of oil above 100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were difficult.</a:t>
            </a:r>
          </a:p>
          <a:p>
            <a:endParaRPr lang="es-UY" sz="1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During an average hydrological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year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at least 3,500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GWh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were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produced with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fuel,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even worse: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imported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 our neighbors @ 450 USD /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MWh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UY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flipH="1">
            <a:off x="179512" y="699542"/>
            <a:ext cx="1" cy="3852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1201</Words>
  <Application>Microsoft Office PowerPoint</Application>
  <PresentationFormat>On-screen Show (16:9)</PresentationFormat>
  <Paragraphs>270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Luca</dc:creator>
  <cp:lastModifiedBy>Media</cp:lastModifiedBy>
  <cp:revision>45</cp:revision>
  <dcterms:created xsi:type="dcterms:W3CDTF">2016-08-13T17:19:42Z</dcterms:created>
  <dcterms:modified xsi:type="dcterms:W3CDTF">2016-09-28T10:42:27Z</dcterms:modified>
</cp:coreProperties>
</file>