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3" r:id="rId7"/>
    <p:sldId id="262" r:id="rId8"/>
    <p:sldId id="266" r:id="rId9"/>
    <p:sldId id="264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ヒラギノ角ゴ Pro W3" charset="0"/>
        <a:cs typeface="ヒラギノ角ゴ Pro W3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A8C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Stijl, lich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38B1855-1B75-4FBE-930C-398BA8C253C6}" styleName="Stijl, thema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jl, thema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jl, gemiddeld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ijl, donker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58" autoAdjust="0"/>
    <p:restoredTop sz="94660"/>
  </p:normalViewPr>
  <p:slideViewPr>
    <p:cSldViewPr snapToObjects="1">
      <p:cViewPr varScale="1">
        <p:scale>
          <a:sx n="78" d="100"/>
          <a:sy n="78" d="100"/>
        </p:scale>
        <p:origin x="108" y="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gi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3" descr="A2SEA_SEA-JACK_Tony-West_Vattenfall_w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7755"/>
          <a:stretch>
            <a:fillRect/>
          </a:stretch>
        </p:blipFill>
        <p:spPr bwMode="auto">
          <a:xfrm>
            <a:off x="0" y="0"/>
            <a:ext cx="91440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r="243"/>
          <a:stretch>
            <a:fillRect/>
          </a:stretch>
        </p:blipFill>
        <p:spPr bwMode="auto">
          <a:xfrm>
            <a:off x="21554" y="3754438"/>
            <a:ext cx="9144000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42875" y="4491831"/>
            <a:ext cx="7010400" cy="1851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b="1" dirty="0" smtClean="0">
                <a:solidFill>
                  <a:srgbClr val="78BDE8"/>
                </a:solidFill>
                <a:ea typeface="+mj-ea"/>
              </a:rPr>
              <a:t>Comparative assessment of offshore wind foundations</a:t>
            </a:r>
            <a:endParaRPr lang="en-US" b="1" dirty="0">
              <a:solidFill>
                <a:srgbClr val="78BDE8"/>
              </a:solidFill>
              <a:ea typeface="+mj-ea"/>
            </a:endParaRPr>
          </a:p>
        </p:txBody>
      </p:sp>
      <p:sp>
        <p:nvSpPr>
          <p:cNvPr id="6" name="TextBox 21"/>
          <p:cNvSpPr txBox="1">
            <a:spLocks noChangeArrowheads="1"/>
          </p:cNvSpPr>
          <p:nvPr/>
        </p:nvSpPr>
        <p:spPr bwMode="auto">
          <a:xfrm>
            <a:off x="142875" y="6016625"/>
            <a:ext cx="435768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>
              <a:defRPr/>
            </a:pPr>
            <a:r>
              <a:rPr lang="en-GB" sz="1800" dirty="0" smtClean="0">
                <a:solidFill>
                  <a:srgbClr val="7F7F7F"/>
                </a:solidFill>
                <a:latin typeface="Franklin Gothic Book" charset="0"/>
              </a:rPr>
              <a:t>R Camilla</a:t>
            </a:r>
            <a:r>
              <a:rPr lang="en-GB" sz="1800" baseline="0" dirty="0" smtClean="0">
                <a:solidFill>
                  <a:srgbClr val="7F7F7F"/>
                </a:solidFill>
                <a:latin typeface="Franklin Gothic Book" charset="0"/>
              </a:rPr>
              <a:t> </a:t>
            </a:r>
            <a:r>
              <a:rPr lang="en-GB" sz="1800" baseline="0" dirty="0" smtClean="0">
                <a:solidFill>
                  <a:srgbClr val="7F7F7F"/>
                </a:solidFill>
                <a:latin typeface="Franklin Gothic Book" charset="0"/>
              </a:rPr>
              <a:t>Thomson</a:t>
            </a:r>
            <a:endParaRPr lang="en-GB" sz="1800" dirty="0" smtClean="0">
              <a:solidFill>
                <a:srgbClr val="7F7F7F"/>
              </a:solidFill>
              <a:latin typeface="Franklin Gothic Book" charset="0"/>
            </a:endParaRPr>
          </a:p>
          <a:p>
            <a:pPr>
              <a:defRPr/>
            </a:pPr>
            <a:r>
              <a:rPr lang="en-GB" sz="1300" i="1" dirty="0" smtClean="0">
                <a:solidFill>
                  <a:srgbClr val="7F7F7F"/>
                </a:solidFill>
                <a:latin typeface="Franklin Gothic Book" charset="0"/>
              </a:rPr>
              <a:t>Institute</a:t>
            </a:r>
            <a:r>
              <a:rPr lang="en-GB" sz="1300" i="1" baseline="0" dirty="0" smtClean="0">
                <a:solidFill>
                  <a:srgbClr val="7F7F7F"/>
                </a:solidFill>
                <a:latin typeface="Franklin Gothic Book" charset="0"/>
              </a:rPr>
              <a:t> for Energy Systems, School of Engineering, University of Edinburgh</a:t>
            </a:r>
            <a:endParaRPr lang="en-GB" sz="1300" i="1" dirty="0">
              <a:solidFill>
                <a:srgbClr val="7F7F7F"/>
              </a:solidFill>
              <a:latin typeface="Franklin Gothic Book" charset="0"/>
            </a:endParaRPr>
          </a:p>
        </p:txBody>
      </p:sp>
      <p:pic>
        <p:nvPicPr>
          <p:cNvPr id="7" name="Afbeelding 9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6082617" y="4367249"/>
            <a:ext cx="2160365" cy="116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2"/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752047"/>
            <a:ext cx="1255275" cy="84010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894349" y="5775787"/>
            <a:ext cx="2518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sz="10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lang="en-US" sz="10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sz="1000" kern="1200" dirty="0" smtClean="0">
              <a:solidFill>
                <a:schemeClr val="tx1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802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O:\Policy Department\Policy Analysis Unit\PROJ\LEANWind\WP 9 - Dissemination and exploitation\Logo\FP7-General\EU_flag_lo-res.gi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611560" y="4365104"/>
            <a:ext cx="830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sz="2400" kern="1200" dirty="0" err="1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lang="en-US" sz="2400" kern="1200" dirty="0" smtClean="0">
                <a:solidFill>
                  <a:schemeClr val="tx1"/>
                </a:solidFill>
                <a:effectLst/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sz="2400" kern="1200" dirty="0" smtClean="0">
              <a:solidFill>
                <a:schemeClr val="tx1"/>
              </a:solidFill>
              <a:effectLst/>
              <a:latin typeface="Arial" charset="0"/>
              <a:ea typeface="ヒラギノ角ゴ Pro W3" charset="0"/>
              <a:cs typeface="ヒラギノ角ゴ Pro W3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447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2005013" y="3636963"/>
            <a:ext cx="51768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Thank you very much </a:t>
            </a:r>
          </a:p>
          <a:p>
            <a:pPr algn="ctr"/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for your attention  </a:t>
            </a:r>
          </a:p>
        </p:txBody>
      </p:sp>
      <p:pic>
        <p:nvPicPr>
          <p:cNvPr id="3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250825" y="103188"/>
            <a:ext cx="18732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31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00200"/>
            <a:ext cx="7924800" cy="452596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3pPr>
              <a:buClr>
                <a:srgbClr val="6BA8CF"/>
              </a:buCl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693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auto">
          <a:xfrm>
            <a:off x="685800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idx="10"/>
          </p:nvPr>
        </p:nvSpPr>
        <p:spPr bwMode="auto">
          <a:xfrm>
            <a:off x="4788024" y="1600200"/>
            <a:ext cx="39582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391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4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231616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6764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1616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706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4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7" t="36855" r="5287" b="51048"/>
          <a:stretch>
            <a:fillRect/>
          </a:stretch>
        </p:blipFill>
        <p:spPr bwMode="auto">
          <a:xfrm>
            <a:off x="0" y="854075"/>
            <a:ext cx="9144000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6" descr="Leanwind_FINAL_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el 6"/>
          <p:cNvGraphicFramePr>
            <a:graphicFrameLocks noGrp="1"/>
          </p:cNvGraphicFramePr>
          <p:nvPr/>
        </p:nvGraphicFramePr>
        <p:xfrm>
          <a:off x="1384300" y="3192463"/>
          <a:ext cx="6096000" cy="1854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 smtClean="0">
                          <a:solidFill>
                            <a:schemeClr val="bg1"/>
                          </a:solidFill>
                        </a:rPr>
                        <a:t>Table</a:t>
                      </a:r>
                      <a:endParaRPr lang="nl-NL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BA8CF">
                        <a:alpha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b="0" i="0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Table</a:t>
                      </a:r>
                      <a:endParaRPr lang="nl-NL" b="0" i="0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nl-NL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04201" y="1752600"/>
            <a:ext cx="8001000" cy="59070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41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8662" y="2700337"/>
            <a:ext cx="3008313" cy="4005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6512" y="1538287"/>
            <a:ext cx="4916488" cy="51673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662" y="1538287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488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7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53340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9800" y="1450975"/>
            <a:ext cx="5486400" cy="38830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5900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41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600200"/>
            <a:ext cx="7848600" cy="4525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38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228600"/>
            <a:ext cx="8001000" cy="59055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600" b="1" kern="1200">
                <a:solidFill>
                  <a:schemeClr val="tx1"/>
                </a:solidFill>
                <a:latin typeface="Franklin Gothic Book"/>
                <a:ea typeface="+mj-ea"/>
                <a:cs typeface="Franklin Gothic Book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Afbeelding 5" descr="Leanwind_FINAL_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463675"/>
            <a:ext cx="2057400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1463675"/>
            <a:ext cx="5562600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0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85800" y="609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Titelstijl van model bewerken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BE"/>
              <a:t>Klik om de tekststijl van het model te bewerken</a:t>
            </a:r>
          </a:p>
          <a:p>
            <a:pPr lvl="1"/>
            <a:r>
              <a:rPr lang="nl-BE"/>
              <a:t>Tweede niveau</a:t>
            </a:r>
          </a:p>
          <a:p>
            <a:pPr lvl="2"/>
            <a:r>
              <a:rPr lang="nl-BE"/>
              <a:t>Derde niveau</a:t>
            </a:r>
          </a:p>
          <a:p>
            <a:pPr lvl="3"/>
            <a:r>
              <a:rPr lang="nl-BE"/>
              <a:t>Vierde niveau</a:t>
            </a:r>
          </a:p>
          <a:p>
            <a:pPr lvl="4"/>
            <a:r>
              <a:rPr lang="nl-BE"/>
              <a:t>Vijfde niveau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600" b="1" kern="1200">
          <a:solidFill>
            <a:srgbClr val="78BDE8"/>
          </a:solidFill>
          <a:latin typeface="Franklin Gothic Book"/>
          <a:ea typeface="ヒラギノ角ゴ Pro W3" charset="0"/>
          <a:cs typeface="Franklin Gothic Book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2600" b="1">
          <a:solidFill>
            <a:srgbClr val="78BDE8"/>
          </a:solidFill>
          <a:latin typeface="Franklin Gothic Book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4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6BA8CF"/>
        </a:buClr>
        <a:buFont typeface="Arial" charset="0"/>
        <a:buChar char="•"/>
        <a:defRPr sz="20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2"/>
          </a:solidFill>
          <a:latin typeface="Franklin Gothic Book"/>
          <a:ea typeface="ヒラギノ角ゴ Pro W3" charset="0"/>
          <a:cs typeface="Franklin Gothic Book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Selected Impact Categories</a:t>
            </a:r>
            <a:endParaRPr lang="en-GB" dirty="0"/>
          </a:p>
        </p:txBody>
      </p:sp>
      <p:pic>
        <p:nvPicPr>
          <p:cNvPr id="4" name="Content Placeholder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13" y="4090863"/>
            <a:ext cx="4289136" cy="2041286"/>
          </a:xfrm>
          <a:prstGeom prst="rect">
            <a:avLst/>
          </a:prstGeom>
        </p:spPr>
      </p:pic>
      <p:pic>
        <p:nvPicPr>
          <p:cNvPr id="5" name="Content Placeholder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090863"/>
            <a:ext cx="4289136" cy="2041286"/>
          </a:xfrm>
          <a:prstGeom prst="rect">
            <a:avLst/>
          </a:prstGeom>
        </p:spPr>
      </p:pic>
      <p:pic>
        <p:nvPicPr>
          <p:cNvPr id="6" name="Content Placeholder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565151"/>
            <a:ext cx="4289136" cy="204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7" name="Content Placeholder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413" y="1565151"/>
            <a:ext cx="4289136" cy="20412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10766" r="6587" b="15399"/>
          <a:stretch/>
        </p:blipFill>
        <p:spPr>
          <a:xfrm>
            <a:off x="1960984" y="6295457"/>
            <a:ext cx="4032448" cy="36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15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Steel foundations (XL monopile and Jacket) perform better than gravity base foundations in most categories.</a:t>
            </a:r>
          </a:p>
          <a:p>
            <a:r>
              <a:rPr lang="en-GB" dirty="0"/>
              <a:t>Further investigation is required to identify the significant impacts of gravity base foundations at disposal stage.</a:t>
            </a:r>
          </a:p>
          <a:p>
            <a:r>
              <a:rPr lang="en-GB" dirty="0"/>
              <a:t>These results are not necessarily based on the foundation designs being considered in LEANWIND – more definitive conclusions will be possible when input data is refined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6282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911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4308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Content Placeholder 1"/>
          <p:cNvSpPr>
            <a:spLocks noGrp="1"/>
          </p:cNvSpPr>
          <p:nvPr>
            <p:ph idx="1"/>
          </p:nvPr>
        </p:nvSpPr>
        <p:spPr>
          <a:xfrm>
            <a:off x="990600" y="1600201"/>
            <a:ext cx="7924800" cy="2476872"/>
          </a:xfrm>
        </p:spPr>
        <p:txBody>
          <a:bodyPr/>
          <a:lstStyle/>
          <a:p>
            <a:r>
              <a:rPr lang="en-GB" sz="2000" dirty="0">
                <a:latin typeface="Franklin Gothic Book" charset="0"/>
              </a:rPr>
              <a:t>Life cycle impacts to be considered for several LEANWIND innovations, including:</a:t>
            </a:r>
          </a:p>
          <a:p>
            <a:pPr lvl="1"/>
            <a:r>
              <a:rPr lang="en-GB" sz="2000" dirty="0">
                <a:latin typeface="Franklin Gothic Book" charset="0"/>
              </a:rPr>
              <a:t>foundation design</a:t>
            </a:r>
          </a:p>
          <a:p>
            <a:pPr lvl="1"/>
            <a:r>
              <a:rPr lang="en-GB" sz="2000" dirty="0">
                <a:latin typeface="Franklin Gothic Book" charset="0"/>
              </a:rPr>
              <a:t>vessel design</a:t>
            </a:r>
          </a:p>
          <a:p>
            <a:pPr lvl="1"/>
            <a:r>
              <a:rPr lang="en-GB" sz="2000" dirty="0">
                <a:latin typeface="Franklin Gothic Book" charset="0"/>
              </a:rPr>
              <a:t>novel O&amp;M methods</a:t>
            </a:r>
          </a:p>
          <a:p>
            <a:r>
              <a:rPr lang="en-GB" sz="2000" dirty="0">
                <a:latin typeface="Franklin Gothic Book" charset="0"/>
              </a:rPr>
              <a:t>Initial analysis focusses on a foundation design</a:t>
            </a:r>
          </a:p>
        </p:txBody>
      </p:sp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8001000" cy="590550"/>
          </a:xfrm>
        </p:spPr>
        <p:txBody>
          <a:bodyPr/>
          <a:lstStyle/>
          <a:p>
            <a:r>
              <a:rPr lang="en-GB" dirty="0" smtClean="0">
                <a:latin typeface="Franklin Gothic Book" charset="0"/>
              </a:rPr>
              <a:t>Introduction</a:t>
            </a:r>
            <a:endParaRPr lang="en-GB" dirty="0">
              <a:latin typeface="Franklin Gothic Book" charset="0"/>
            </a:endParaRPr>
          </a:p>
        </p:txBody>
      </p:sp>
      <p:pic>
        <p:nvPicPr>
          <p:cNvPr id="4" name="Content Placeholder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4578" y="3933056"/>
            <a:ext cx="1656184" cy="2642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256" y="3933056"/>
            <a:ext cx="1656184" cy="26423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654" y="3938653"/>
            <a:ext cx="1652676" cy="26367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2129268"/>
              </p:ext>
            </p:extLst>
          </p:nvPr>
        </p:nvGraphicFramePr>
        <p:xfrm>
          <a:off x="539552" y="1600200"/>
          <a:ext cx="80648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342"/>
                <a:gridCol w="1910922"/>
                <a:gridCol w="1656184"/>
                <a:gridCol w="2016224"/>
                <a:gridCol w="2016224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Location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Water depth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Distanc</a:t>
                      </a:r>
                      <a:r>
                        <a:rPr lang="en-GB" baseline="0" dirty="0" smtClean="0"/>
                        <a:t>e to port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Foundation type</a:t>
                      </a:r>
                      <a:endParaRPr lang="en-GB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Site 1</a:t>
                      </a:r>
                      <a:endParaRPr lang="en-GB" dirty="0"/>
                    </a:p>
                  </a:txBody>
                  <a:tcPr vert="vert27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~ West </a:t>
                      </a:r>
                      <a:r>
                        <a:rPr lang="en-GB" dirty="0" err="1" smtClean="0"/>
                        <a:t>Gabbard</a:t>
                      </a:r>
                      <a:endParaRPr lang="en-GB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35m</a:t>
                      </a:r>
                      <a:endParaRPr lang="en-GB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30km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Gravity Base</a:t>
                      </a:r>
                      <a:endParaRPr lang="en-GB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XL Monopile</a:t>
                      </a:r>
                      <a:endParaRPr lang="en-GB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Site 2</a:t>
                      </a:r>
                      <a:endParaRPr lang="en-GB" dirty="0"/>
                    </a:p>
                  </a:txBody>
                  <a:tcPr vert="vert27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~ Moray Firth</a:t>
                      </a:r>
                      <a:endParaRPr lang="en-GB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50m</a:t>
                      </a:r>
                      <a:endParaRPr lang="en-GB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100km</a:t>
                      </a:r>
                      <a:endParaRPr lang="en-GB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Gravity Base</a:t>
                      </a:r>
                      <a:endParaRPr lang="en-GB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Jacket</a:t>
                      </a:r>
                      <a:endParaRPr lang="en-GB" dirty="0"/>
                    </a:p>
                  </a:txBody>
                  <a:tcPr anchor="ctr"/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Rest of life</a:t>
                      </a:r>
                      <a:r>
                        <a:rPr lang="en-GB" baseline="0" dirty="0" smtClean="0"/>
                        <a:t> cycle consistent with foundation type</a:t>
                      </a:r>
                      <a:endParaRPr lang="en-GB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Scenarios</a:t>
            </a:r>
            <a:endParaRPr lang="en-GB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990600" y="4077072"/>
            <a:ext cx="792480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 smtClean="0"/>
              <a:t>4 initial scenarios were selected</a:t>
            </a:r>
          </a:p>
          <a:p>
            <a:r>
              <a:rPr lang="en-GB" sz="2000" dirty="0" smtClean="0"/>
              <a:t>Water depths are defined by available data for given foundations</a:t>
            </a:r>
          </a:p>
          <a:p>
            <a:r>
              <a:rPr lang="en-GB" sz="2000" dirty="0" smtClean="0"/>
              <a:t>Analysis includes entire support system (foundation, transition piece and scour protection)</a:t>
            </a:r>
          </a:p>
          <a:p>
            <a:r>
              <a:rPr lang="en-GB" sz="2000" dirty="0" smtClean="0"/>
              <a:t>Assume 8MW offshore turbine (Vestas V164-8) – </a:t>
            </a:r>
            <a:r>
              <a:rPr lang="en-GB" sz="2000" dirty="0" smtClean="0">
                <a:solidFill>
                  <a:schemeClr val="accent1"/>
                </a:solidFill>
              </a:rPr>
              <a:t>impacts of turbine are NOT included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76601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600200"/>
            <a:ext cx="42672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000" dirty="0"/>
              <a:t>Materials &amp; Manufacture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Mass-based analysis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Welding, rolling etc.</a:t>
            </a:r>
          </a:p>
          <a:p>
            <a:r>
              <a:rPr lang="en-GB" altLang="en-US" sz="2000" dirty="0"/>
              <a:t>Installation</a:t>
            </a:r>
          </a:p>
          <a:p>
            <a:pPr lvl="1"/>
            <a:r>
              <a:rPr lang="en-GB" altLang="en-US" sz="2000" dirty="0"/>
              <a:t>Sea vessels </a:t>
            </a:r>
          </a:p>
          <a:p>
            <a:pPr lvl="1"/>
            <a:r>
              <a:rPr lang="en-GB" altLang="en-US" sz="2000" dirty="0"/>
              <a:t>Preparation of sea bed</a:t>
            </a:r>
          </a:p>
          <a:p>
            <a:r>
              <a:rPr lang="en-GB" altLang="en-US" sz="2000" dirty="0"/>
              <a:t>Operations &amp; Maintenance</a:t>
            </a:r>
          </a:p>
          <a:p>
            <a:pPr lvl="1"/>
            <a:r>
              <a:rPr lang="en-GB" altLang="en-US" sz="2000" dirty="0"/>
              <a:t>Mostly by sea vessel</a:t>
            </a:r>
          </a:p>
          <a:p>
            <a:r>
              <a:rPr lang="en-GB" altLang="en-US" sz="2000" dirty="0"/>
              <a:t>Decommissioning &amp; Disposal</a:t>
            </a:r>
          </a:p>
          <a:p>
            <a:pPr lvl="1"/>
            <a:r>
              <a:rPr lang="en-GB" altLang="en-US" sz="2000" dirty="0"/>
              <a:t>Similar to installation</a:t>
            </a:r>
          </a:p>
          <a:p>
            <a:pPr lvl="1"/>
            <a:r>
              <a:rPr lang="en-GB" altLang="en-US" sz="2000" dirty="0"/>
              <a:t>Recycling credit not considered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life cycle</a:t>
            </a:r>
            <a:endParaRPr lang="en-GB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544" y="1196975"/>
            <a:ext cx="3885912" cy="5400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87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738" y="4339343"/>
            <a:ext cx="3221360" cy="1609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kern="0" dirty="0"/>
              <a:t>SimaPro v8</a:t>
            </a:r>
          </a:p>
          <a:p>
            <a:pPr>
              <a:lnSpc>
                <a:spcPct val="90000"/>
              </a:lnSpc>
            </a:pPr>
            <a:r>
              <a:rPr lang="en-GB" altLang="en-US" kern="0" dirty="0"/>
              <a:t>Ecoinvent database</a:t>
            </a:r>
          </a:p>
          <a:p>
            <a:pPr>
              <a:lnSpc>
                <a:spcPct val="90000"/>
              </a:lnSpc>
            </a:pPr>
            <a:r>
              <a:rPr lang="en-GB" altLang="en-US" kern="0" dirty="0" err="1"/>
              <a:t>ReCiPe</a:t>
            </a:r>
            <a:r>
              <a:rPr lang="en-GB" altLang="en-US" kern="0" dirty="0"/>
              <a:t> Midpoint LCIA method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Analysis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66" y="980728"/>
            <a:ext cx="4653814" cy="5709116"/>
          </a:xfrm>
          <a:prstGeom prst="rect">
            <a:avLst/>
          </a:prstGeom>
        </p:spPr>
      </p:pic>
      <p:sp>
        <p:nvSpPr>
          <p:cNvPr id="5" name="Rectangle 337"/>
          <p:cNvSpPr>
            <a:spLocks noChangeArrowheads="1"/>
          </p:cNvSpPr>
          <p:nvPr/>
        </p:nvSpPr>
        <p:spPr bwMode="auto">
          <a:xfrm>
            <a:off x="6660232" y="5255876"/>
            <a:ext cx="2664296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spcBef>
                <a:spcPct val="20000"/>
              </a:spcBef>
              <a:spcAft>
                <a:spcPct val="20000"/>
              </a:spcAft>
              <a:buChar char="•"/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20000"/>
              </a:spcAft>
              <a:buChar char="–"/>
              <a:defRPr sz="16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20000"/>
              </a:spcAft>
              <a:buChar char="•"/>
              <a:defRPr sz="16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20000"/>
              </a:spcAft>
              <a:buChar char="–"/>
              <a:defRPr sz="14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har char="•"/>
              <a:defRPr sz="14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4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4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4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4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marL="0">
              <a:buFontTx/>
              <a:buNone/>
            </a:pPr>
            <a:r>
              <a:rPr lang="en-GB" altLang="en-US" sz="1800" dirty="0" smtClean="0">
                <a:solidFill>
                  <a:schemeClr val="accent1"/>
                </a:solidFill>
              </a:rPr>
              <a:t>Climate change impact greater </a:t>
            </a:r>
            <a:r>
              <a:rPr lang="en-GB" altLang="en-US" sz="1800" dirty="0">
                <a:solidFill>
                  <a:schemeClr val="accent1"/>
                </a:solidFill>
              </a:rPr>
              <a:t>than 5% of the </a:t>
            </a:r>
            <a:r>
              <a:rPr lang="en-GB" altLang="en-US" sz="1800" dirty="0" smtClean="0">
                <a:solidFill>
                  <a:schemeClr val="accent1"/>
                </a:solidFill>
              </a:rPr>
              <a:t>total for gravity base foundation</a:t>
            </a:r>
            <a:endParaRPr lang="en-GB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44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1 Results</a:t>
            </a:r>
          </a:p>
        </p:txBody>
      </p:sp>
      <p:pic>
        <p:nvPicPr>
          <p:cNvPr id="4" name="Content Placeholder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450717"/>
            <a:ext cx="4701790" cy="460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sp>
        <p:nvSpPr>
          <p:cNvPr id="7" name="Content Placeholder 8"/>
          <p:cNvSpPr txBox="1">
            <a:spLocks/>
          </p:cNvSpPr>
          <p:nvPr/>
        </p:nvSpPr>
        <p:spPr bwMode="auto">
          <a:xfrm>
            <a:off x="952872" y="5802619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Performance of XL monopile in comparison to gravity base across all categories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9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1 Results</a:t>
            </a:r>
          </a:p>
        </p:txBody>
      </p:sp>
      <p:pic>
        <p:nvPicPr>
          <p:cNvPr id="4" name="Content Placeholder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1450717"/>
            <a:ext cx="4701790" cy="460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5" name="Content Placeholder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50717"/>
            <a:ext cx="4701790" cy="46025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83" b="-18190"/>
          <a:stretch/>
        </p:blipFill>
        <p:spPr>
          <a:xfrm>
            <a:off x="7069359" y="2283160"/>
            <a:ext cx="1800200" cy="327935"/>
          </a:xfrm>
          <a:prstGeom prst="rect">
            <a:avLst/>
          </a:prstGeom>
        </p:spPr>
      </p:pic>
      <p:sp>
        <p:nvSpPr>
          <p:cNvPr id="7" name="Content Placeholder 8"/>
          <p:cNvSpPr txBox="1">
            <a:spLocks/>
          </p:cNvSpPr>
          <p:nvPr/>
        </p:nvSpPr>
        <p:spPr bwMode="auto">
          <a:xfrm>
            <a:off x="952872" y="5802619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Performance of XL monopile in comparison to gravity base across all categories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  <p:sp>
        <p:nvSpPr>
          <p:cNvPr id="8" name="Content Placeholder 8"/>
          <p:cNvSpPr txBox="1">
            <a:spLocks/>
          </p:cNvSpPr>
          <p:nvPr/>
        </p:nvSpPr>
        <p:spPr bwMode="auto">
          <a:xfrm>
            <a:off x="5445315" y="5939415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Normalised comparison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88" t="1" b="10783"/>
          <a:stretch/>
        </p:blipFill>
        <p:spPr>
          <a:xfrm>
            <a:off x="7069359" y="2530043"/>
            <a:ext cx="1728190" cy="24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79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32411"/>
            <a:ext cx="4709592" cy="4610201"/>
          </a:xfrm>
        </p:spPr>
      </p:pic>
      <p:sp>
        <p:nvSpPr>
          <p:cNvPr id="14" name="Content Placeholder 8"/>
          <p:cNvSpPr txBox="1">
            <a:spLocks/>
          </p:cNvSpPr>
          <p:nvPr/>
        </p:nvSpPr>
        <p:spPr bwMode="auto">
          <a:xfrm>
            <a:off x="952872" y="5822040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Performance of jacket in comparison to gravity base across all categories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</a:t>
            </a:r>
            <a:r>
              <a:rPr lang="en-GB" dirty="0" smtClean="0"/>
              <a:t>2 </a:t>
            </a:r>
            <a:r>
              <a:rPr lang="en-GB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1578079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9" b="-3479"/>
          <a:stretch/>
        </p:blipFill>
        <p:spPr>
          <a:xfrm>
            <a:off x="7001544" y="2519660"/>
            <a:ext cx="1672091" cy="3178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73" b="12486"/>
          <a:stretch/>
        </p:blipFill>
        <p:spPr>
          <a:xfrm>
            <a:off x="6881385" y="2280667"/>
            <a:ext cx="2136383" cy="268797"/>
          </a:xfrm>
          <a:prstGeom prst="rect">
            <a:avLst/>
          </a:prstGeom>
        </p:spPr>
      </p:pic>
      <p:pic>
        <p:nvPicPr>
          <p:cNvPr id="12" name="Content Placeholder 15"/>
          <p:cNvPicPr>
            <a:picLocks noGrp="1" noChangeAspect="1"/>
          </p:cNvPicPr>
          <p:nvPr>
            <p:ph sz="half" idx="4294967295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70138"/>
            <a:ext cx="4701791" cy="4602564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32411"/>
            <a:ext cx="4709592" cy="4610201"/>
          </a:xfrm>
        </p:spPr>
      </p:pic>
      <p:sp>
        <p:nvSpPr>
          <p:cNvPr id="14" name="Content Placeholder 8"/>
          <p:cNvSpPr txBox="1">
            <a:spLocks/>
          </p:cNvSpPr>
          <p:nvPr/>
        </p:nvSpPr>
        <p:spPr bwMode="auto">
          <a:xfrm>
            <a:off x="952872" y="5822040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Performance of jacket in comparison to gravity base across all categories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  <p:sp>
        <p:nvSpPr>
          <p:cNvPr id="15" name="Content Placeholder 8"/>
          <p:cNvSpPr txBox="1">
            <a:spLocks/>
          </p:cNvSpPr>
          <p:nvPr/>
        </p:nvSpPr>
        <p:spPr bwMode="auto">
          <a:xfrm>
            <a:off x="5445315" y="5958836"/>
            <a:ext cx="3810000" cy="57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8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24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20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–"/>
              <a:defRPr sz="18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har char="•"/>
              <a:defRPr sz="18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GB" sz="1400" kern="0" dirty="0" smtClean="0">
                <a:solidFill>
                  <a:schemeClr val="accent1"/>
                </a:solidFill>
              </a:rPr>
              <a:t>Normalised comparison</a:t>
            </a:r>
            <a:endParaRPr lang="en-GB" sz="1400" kern="0" dirty="0">
              <a:solidFill>
                <a:schemeClr val="accent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Site </a:t>
            </a:r>
            <a:r>
              <a:rPr lang="en-GB" dirty="0" smtClean="0"/>
              <a:t>2 </a:t>
            </a:r>
            <a:r>
              <a:rPr lang="en-GB" dirty="0"/>
              <a:t>Results</a:t>
            </a:r>
          </a:p>
        </p:txBody>
      </p:sp>
    </p:spTree>
    <p:extLst>
      <p:ext uri="{BB962C8B-B14F-4D97-AF65-F5344CB8AC3E}">
        <p14:creationId xmlns:p14="http://schemas.microsoft.com/office/powerpoint/2010/main" val="4103320223"/>
      </p:ext>
    </p:extLst>
  </p:cSld>
  <p:clrMapOvr>
    <a:masterClrMapping/>
  </p:clrMapOvr>
</p:sld>
</file>

<file path=ppt/theme/theme1.xml><?xml version="1.0" encoding="utf-8"?>
<a:theme xmlns:a="http://schemas.openxmlformats.org/drawingml/2006/main" name="LEANWIND Pres  Template">
  <a:themeElements>
    <a:clrScheme name="Aangepast 2">
      <a:dk1>
        <a:srgbClr val="005596"/>
      </a:dk1>
      <a:lt1>
        <a:sysClr val="window" lastClr="FFFFFF"/>
      </a:lt1>
      <a:dk2>
        <a:srgbClr val="005596"/>
      </a:dk2>
      <a:lt2>
        <a:srgbClr val="000000"/>
      </a:lt2>
      <a:accent1>
        <a:srgbClr val="005596"/>
      </a:accent1>
      <a:accent2>
        <a:srgbClr val="E05115"/>
      </a:accent2>
      <a:accent3>
        <a:srgbClr val="78BDE8"/>
      </a:accent3>
      <a:accent4>
        <a:srgbClr val="FDC400"/>
      </a:accent4>
      <a:accent5>
        <a:srgbClr val="E05115"/>
      </a:accent5>
      <a:accent6>
        <a:srgbClr val="FFFFFF"/>
      </a:accent6>
      <a:hlink>
        <a:srgbClr val="0000FF"/>
      </a:hlink>
      <a:folHlink>
        <a:srgbClr val="E05115"/>
      </a:folHlink>
    </a:clrScheme>
    <a:fontScheme name="Hoeken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Presentation_final</Template>
  <TotalTime>32</TotalTime>
  <Words>298</Words>
  <Application>Microsoft Office PowerPoint</Application>
  <PresentationFormat>On-screen Show (4:3)</PresentationFormat>
  <Paragraphs>60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Franklin Gothic Book</vt:lpstr>
      <vt:lpstr>Franklin Gothic Medium</vt:lpstr>
      <vt:lpstr>ヒラギノ角ゴ Pro W3</vt:lpstr>
      <vt:lpstr>LEANWIND Pres  Template</vt:lpstr>
      <vt:lpstr>PowerPoint Presentation</vt:lpstr>
      <vt:lpstr>Introduction</vt:lpstr>
      <vt:lpstr>Scenarios</vt:lpstr>
      <vt:lpstr>Full life cycle</vt:lpstr>
      <vt:lpstr>Analysis</vt:lpstr>
      <vt:lpstr>Site 1 Results</vt:lpstr>
      <vt:lpstr>Site 1 Results</vt:lpstr>
      <vt:lpstr>Site 2 Results</vt:lpstr>
      <vt:lpstr>Site 2 Results</vt:lpstr>
      <vt:lpstr>Selected Impact Categories</vt:lpstr>
      <vt:lpstr>Conclusions</vt:lpstr>
      <vt:lpstr>PowerPoint Presentation</vt:lpstr>
      <vt:lpstr>PowerPoint Presentation</vt:lpstr>
    </vt:vector>
  </TitlesOfParts>
  <Company>University of Edinburgh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THOMSON Camilla</dc:creator>
  <cp:lastModifiedBy>THOMSON Camilla</cp:lastModifiedBy>
  <cp:revision>5</cp:revision>
  <dcterms:created xsi:type="dcterms:W3CDTF">2016-09-23T09:48:47Z</dcterms:created>
  <dcterms:modified xsi:type="dcterms:W3CDTF">2016-09-23T13:53:07Z</dcterms:modified>
</cp:coreProperties>
</file>