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6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Objects="1">
      <p:cViewPr varScale="1">
        <p:scale>
          <a:sx n="78" d="100"/>
          <a:sy n="78" d="100"/>
        </p:scale>
        <p:origin x="1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5" y="4491831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78BDE8"/>
                </a:solidFill>
                <a:ea typeface="+mj-ea"/>
              </a:rPr>
              <a:t>Comparative assessment of offshore wind foundations</a:t>
            </a:r>
            <a:endParaRPr lang="en-US" b="1" dirty="0">
              <a:solidFill>
                <a:srgbClr val="78BDE8"/>
              </a:solidFill>
              <a:ea typeface="+mj-ea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42875" y="6016625"/>
            <a:ext cx="4357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rgbClr val="7F7F7F"/>
                </a:solidFill>
                <a:latin typeface="Franklin Gothic Book" charset="0"/>
              </a:rPr>
              <a:t>R Camilla</a:t>
            </a:r>
            <a:r>
              <a:rPr lang="en-GB" sz="1800" baseline="0" dirty="0" smtClean="0">
                <a:solidFill>
                  <a:srgbClr val="7F7F7F"/>
                </a:solidFill>
                <a:latin typeface="Franklin Gothic Book" charset="0"/>
              </a:rPr>
              <a:t> </a:t>
            </a:r>
            <a:r>
              <a:rPr lang="en-GB" sz="1800" baseline="0" dirty="0" smtClean="0">
                <a:solidFill>
                  <a:srgbClr val="7F7F7F"/>
                </a:solidFill>
                <a:latin typeface="Franklin Gothic Book" charset="0"/>
              </a:rPr>
              <a:t>Thomson</a:t>
            </a:r>
            <a:endParaRPr lang="en-GB" sz="1800" dirty="0" smtClean="0">
              <a:solidFill>
                <a:srgbClr val="7F7F7F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1300" i="1" dirty="0" smtClean="0">
                <a:solidFill>
                  <a:srgbClr val="7F7F7F"/>
                </a:solidFill>
                <a:latin typeface="Franklin Gothic Book" charset="0"/>
              </a:rPr>
              <a:t>Institute</a:t>
            </a:r>
            <a:r>
              <a:rPr lang="en-GB" sz="1300" i="1" baseline="0" dirty="0" smtClean="0">
                <a:solidFill>
                  <a:srgbClr val="7F7F7F"/>
                </a:solidFill>
                <a:latin typeface="Franklin Gothic Book" charset="0"/>
              </a:rPr>
              <a:t> for Energy Systems, School of Engineering, University of Edinburgh</a:t>
            </a:r>
            <a:endParaRPr lang="en-GB" sz="1300" i="1" dirty="0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94349" y="5775787"/>
            <a:ext cx="251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10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Impact Categories</a:t>
            </a:r>
            <a:endParaRPr lang="en-GB" dirty="0"/>
          </a:p>
        </p:txBody>
      </p:sp>
      <p:pic>
        <p:nvPicPr>
          <p:cNvPr id="4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3" y="4090863"/>
            <a:ext cx="4289136" cy="2041286"/>
          </a:xfrm>
          <a:prstGeom prst="rect">
            <a:avLst/>
          </a:prstGeom>
        </p:spPr>
      </p:pic>
      <p:pic>
        <p:nvPicPr>
          <p:cNvPr id="5" name="Content Placeholder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90863"/>
            <a:ext cx="4289136" cy="2041286"/>
          </a:xfrm>
          <a:prstGeom prst="rect">
            <a:avLst/>
          </a:prstGeom>
        </p:spPr>
      </p:pic>
      <p:pic>
        <p:nvPicPr>
          <p:cNvPr id="6" name="Content Placeholder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65151"/>
            <a:ext cx="4289136" cy="20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Content Placeholder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3" y="1565151"/>
            <a:ext cx="4289136" cy="2041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0766" r="6587" b="15399"/>
          <a:stretch/>
        </p:blipFill>
        <p:spPr>
          <a:xfrm>
            <a:off x="1960984" y="6295457"/>
            <a:ext cx="4032448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Steel foundations (XL monopile and Jacket) perform better than gravity base foundations in most categories.</a:t>
            </a:r>
          </a:p>
          <a:p>
            <a:r>
              <a:rPr lang="en-GB" dirty="0"/>
              <a:t>Further investigation is required to identify the significant impacts of gravity base foundations at disposal stage.</a:t>
            </a:r>
          </a:p>
          <a:p>
            <a:r>
              <a:rPr lang="en-GB" dirty="0"/>
              <a:t>These results are not necessarily based on the foundation designs being considered in LEANWIND – more definitive conclusions will be possible when input data is refined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8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1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30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>
          <a:xfrm>
            <a:off x="990600" y="1600201"/>
            <a:ext cx="7924800" cy="2476872"/>
          </a:xfrm>
        </p:spPr>
        <p:txBody>
          <a:bodyPr/>
          <a:lstStyle/>
          <a:p>
            <a:r>
              <a:rPr lang="en-GB" sz="2000" dirty="0">
                <a:latin typeface="Franklin Gothic Book" charset="0"/>
              </a:rPr>
              <a:t>Life cycle impacts to be considered for several LEANWIND innovations, including:</a:t>
            </a:r>
          </a:p>
          <a:p>
            <a:pPr lvl="1"/>
            <a:r>
              <a:rPr lang="en-GB" sz="2000" dirty="0">
                <a:latin typeface="Franklin Gothic Book" charset="0"/>
              </a:rPr>
              <a:t>foundation design</a:t>
            </a:r>
          </a:p>
          <a:p>
            <a:pPr lvl="1"/>
            <a:r>
              <a:rPr lang="en-GB" sz="2000" dirty="0">
                <a:latin typeface="Franklin Gothic Book" charset="0"/>
              </a:rPr>
              <a:t>vessel design</a:t>
            </a:r>
          </a:p>
          <a:p>
            <a:pPr lvl="1"/>
            <a:r>
              <a:rPr lang="en-GB" sz="2000" dirty="0">
                <a:latin typeface="Franklin Gothic Book" charset="0"/>
              </a:rPr>
              <a:t>novel O&amp;M methods</a:t>
            </a:r>
          </a:p>
          <a:p>
            <a:r>
              <a:rPr lang="en-GB" sz="2000" dirty="0">
                <a:latin typeface="Franklin Gothic Book" charset="0"/>
              </a:rPr>
              <a:t>Initial analysis focusses on a foundation design</a:t>
            </a:r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550"/>
          </a:xfrm>
        </p:spPr>
        <p:txBody>
          <a:bodyPr/>
          <a:lstStyle/>
          <a:p>
            <a:r>
              <a:rPr lang="en-GB" dirty="0" smtClean="0">
                <a:latin typeface="Franklin Gothic Book" charset="0"/>
              </a:rPr>
              <a:t>Introduction</a:t>
            </a:r>
            <a:endParaRPr lang="en-GB" dirty="0">
              <a:latin typeface="Franklin Gothic Book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578" y="3933056"/>
            <a:ext cx="1656184" cy="2642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6" y="3933056"/>
            <a:ext cx="1656184" cy="264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54" y="3938653"/>
            <a:ext cx="1652676" cy="2636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29268"/>
              </p:ext>
            </p:extLst>
          </p:nvPr>
        </p:nvGraphicFramePr>
        <p:xfrm>
          <a:off x="539552" y="1600200"/>
          <a:ext cx="80648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42"/>
                <a:gridCol w="1910922"/>
                <a:gridCol w="165618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Water depth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Distanc</a:t>
                      </a:r>
                      <a:r>
                        <a:rPr lang="en-GB" baseline="0" dirty="0" smtClean="0"/>
                        <a:t>e to port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Foundation type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Site 1</a:t>
                      </a:r>
                      <a:endParaRPr lang="en-GB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 West </a:t>
                      </a:r>
                      <a:r>
                        <a:rPr lang="en-GB" dirty="0" err="1" smtClean="0"/>
                        <a:t>Gabbard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35m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30km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Gravity Base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XL Monopile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Site 2</a:t>
                      </a:r>
                      <a:endParaRPr lang="en-GB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 Moray Firth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50m</a:t>
                      </a:r>
                      <a:endParaRPr lang="en-GB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100km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Gravity Base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Jacket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Rest of life</a:t>
                      </a:r>
                      <a:r>
                        <a:rPr lang="en-GB" baseline="0" dirty="0" smtClean="0"/>
                        <a:t> cycle consistent with foundation type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990600" y="4077072"/>
            <a:ext cx="79248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4 initial scenarios were selected</a:t>
            </a:r>
          </a:p>
          <a:p>
            <a:r>
              <a:rPr lang="en-GB" sz="2000" dirty="0" smtClean="0"/>
              <a:t>Water depths are defined by available data for given foundations</a:t>
            </a:r>
          </a:p>
          <a:p>
            <a:r>
              <a:rPr lang="en-GB" sz="2000" dirty="0" smtClean="0"/>
              <a:t>Analysis includes entire support system (foundation, transition piece and scour protection)</a:t>
            </a:r>
          </a:p>
          <a:p>
            <a:r>
              <a:rPr lang="en-GB" sz="2000" dirty="0" smtClean="0"/>
              <a:t>Assume 8MW offshore turbine (Vestas V164-8) – </a:t>
            </a:r>
            <a:r>
              <a:rPr lang="en-GB" sz="2000" dirty="0" smtClean="0">
                <a:solidFill>
                  <a:schemeClr val="accent1"/>
                </a:solidFill>
              </a:rPr>
              <a:t>impacts of turbine are NOT included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66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Materials &amp; Manufacture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Mass-based analysis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Welding, rolling etc.</a:t>
            </a:r>
          </a:p>
          <a:p>
            <a:r>
              <a:rPr lang="en-GB" altLang="en-US" sz="2000" dirty="0"/>
              <a:t>Installation</a:t>
            </a:r>
          </a:p>
          <a:p>
            <a:pPr lvl="1"/>
            <a:r>
              <a:rPr lang="en-GB" altLang="en-US" sz="2000" dirty="0"/>
              <a:t>Sea vessels </a:t>
            </a:r>
          </a:p>
          <a:p>
            <a:pPr lvl="1"/>
            <a:r>
              <a:rPr lang="en-GB" altLang="en-US" sz="2000" dirty="0"/>
              <a:t>Preparation of sea bed</a:t>
            </a:r>
          </a:p>
          <a:p>
            <a:r>
              <a:rPr lang="en-GB" altLang="en-US" sz="2000" dirty="0"/>
              <a:t>Operations &amp; Maintenance</a:t>
            </a:r>
          </a:p>
          <a:p>
            <a:pPr lvl="1"/>
            <a:r>
              <a:rPr lang="en-GB" altLang="en-US" sz="2000" dirty="0"/>
              <a:t>Mostly by sea vessel</a:t>
            </a:r>
          </a:p>
          <a:p>
            <a:r>
              <a:rPr lang="en-GB" altLang="en-US" sz="2000" dirty="0"/>
              <a:t>Decommissioning &amp; Disposal</a:t>
            </a:r>
          </a:p>
          <a:p>
            <a:pPr lvl="1"/>
            <a:r>
              <a:rPr lang="en-GB" altLang="en-US" sz="2000" dirty="0"/>
              <a:t>Similar to installation</a:t>
            </a:r>
          </a:p>
          <a:p>
            <a:pPr lvl="1"/>
            <a:r>
              <a:rPr lang="en-GB" altLang="en-US" sz="2000" dirty="0"/>
              <a:t>Recycling credit not considered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life cycle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44" y="1196975"/>
            <a:ext cx="3885912" cy="54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738" y="4339343"/>
            <a:ext cx="3221360" cy="160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kern="0" dirty="0"/>
              <a:t>SimaPro v8</a:t>
            </a:r>
          </a:p>
          <a:p>
            <a:pPr>
              <a:lnSpc>
                <a:spcPct val="90000"/>
              </a:lnSpc>
            </a:pPr>
            <a:r>
              <a:rPr lang="en-GB" altLang="en-US" kern="0" dirty="0"/>
              <a:t>Ecoinvent database</a:t>
            </a:r>
          </a:p>
          <a:p>
            <a:pPr>
              <a:lnSpc>
                <a:spcPct val="90000"/>
              </a:lnSpc>
            </a:pPr>
            <a:r>
              <a:rPr lang="en-GB" altLang="en-US" kern="0" dirty="0" err="1"/>
              <a:t>ReCiPe</a:t>
            </a:r>
            <a:r>
              <a:rPr lang="en-GB" altLang="en-US" kern="0" dirty="0"/>
              <a:t> Midpoint LCIA method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66" y="980728"/>
            <a:ext cx="4653814" cy="5709116"/>
          </a:xfrm>
          <a:prstGeom prst="rect">
            <a:avLst/>
          </a:prstGeom>
        </p:spPr>
      </p:pic>
      <p:sp>
        <p:nvSpPr>
          <p:cNvPr id="5" name="Rectangle 337"/>
          <p:cNvSpPr>
            <a:spLocks noChangeArrowheads="1"/>
          </p:cNvSpPr>
          <p:nvPr/>
        </p:nvSpPr>
        <p:spPr bwMode="auto">
          <a:xfrm>
            <a:off x="6660232" y="5255876"/>
            <a:ext cx="26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har char="–"/>
              <a:defRPr sz="1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>
              <a:buFontTx/>
              <a:buNone/>
            </a:pPr>
            <a:r>
              <a:rPr lang="en-GB" altLang="en-US" sz="1800" dirty="0" smtClean="0">
                <a:solidFill>
                  <a:schemeClr val="accent1"/>
                </a:solidFill>
              </a:rPr>
              <a:t>Climate change impact greater </a:t>
            </a:r>
            <a:r>
              <a:rPr lang="en-GB" altLang="en-US" sz="1800" dirty="0">
                <a:solidFill>
                  <a:schemeClr val="accent1"/>
                </a:solidFill>
              </a:rPr>
              <a:t>than 5% of the </a:t>
            </a:r>
            <a:r>
              <a:rPr lang="en-GB" altLang="en-US" sz="1800" dirty="0" smtClean="0">
                <a:solidFill>
                  <a:schemeClr val="accent1"/>
                </a:solidFill>
              </a:rPr>
              <a:t>total for gravity base foundation</a:t>
            </a:r>
            <a:endParaRPr lang="en-GB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4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1 Results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50717"/>
            <a:ext cx="4701790" cy="460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952872" y="5802619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Performance of XL monopile in comparison to gravity base across all categories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1 Results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50717"/>
            <a:ext cx="4701790" cy="460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50717"/>
            <a:ext cx="4701790" cy="460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3" b="-18190"/>
          <a:stretch/>
        </p:blipFill>
        <p:spPr>
          <a:xfrm>
            <a:off x="7069359" y="2283160"/>
            <a:ext cx="1800200" cy="327935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952872" y="5802619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Performance of XL monopile in comparison to gravity base across all categories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5445315" y="5939415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Normalised comparison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8" t="1" b="10783"/>
          <a:stretch/>
        </p:blipFill>
        <p:spPr>
          <a:xfrm>
            <a:off x="7069359" y="2530043"/>
            <a:ext cx="1728190" cy="2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7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411"/>
            <a:ext cx="4709592" cy="4610201"/>
          </a:xfrm>
        </p:spPr>
      </p:pic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952872" y="5822040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Performance of jacket in comparison to gravity base across all categories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</a:t>
            </a:r>
            <a:r>
              <a:rPr lang="en-GB" dirty="0" smtClean="0"/>
              <a:t>2 </a:t>
            </a:r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780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9" b="-3479"/>
          <a:stretch/>
        </p:blipFill>
        <p:spPr>
          <a:xfrm>
            <a:off x="7001544" y="2519660"/>
            <a:ext cx="1672091" cy="317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3" b="12486"/>
          <a:stretch/>
        </p:blipFill>
        <p:spPr>
          <a:xfrm>
            <a:off x="6881385" y="2280667"/>
            <a:ext cx="2136383" cy="268797"/>
          </a:xfrm>
          <a:prstGeom prst="rect">
            <a:avLst/>
          </a:prstGeom>
        </p:spPr>
      </p:pic>
      <p:pic>
        <p:nvPicPr>
          <p:cNvPr id="12" name="Content Placeholder 1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70138"/>
            <a:ext cx="4701791" cy="460256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411"/>
            <a:ext cx="4709592" cy="4610201"/>
          </a:xfrm>
        </p:spPr>
      </p:pic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952872" y="5822040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Performance of jacket in comparison to gravity base across all categories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5445315" y="5958836"/>
            <a:ext cx="3810000" cy="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8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har char="•"/>
              <a:defRPr sz="18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400" kern="0" dirty="0" smtClean="0">
                <a:solidFill>
                  <a:schemeClr val="accent1"/>
                </a:solidFill>
              </a:rPr>
              <a:t>Normalised comparison</a:t>
            </a:r>
            <a:endParaRPr lang="en-GB" sz="1400" kern="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</a:t>
            </a:r>
            <a:r>
              <a:rPr lang="en-GB" dirty="0" smtClean="0"/>
              <a:t>2 </a:t>
            </a:r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03320223"/>
      </p:ext>
    </p:extLst>
  </p:cSld>
  <p:clrMapOvr>
    <a:masterClrMapping/>
  </p:clrMapOvr>
</p:sld>
</file>

<file path=ppt/theme/theme1.xml><?xml version="1.0" encoding="utf-8"?>
<a:theme xmlns:a="http://schemas.openxmlformats.org/drawingml/2006/main" name="LEANWIND Pres 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Presentation_final</Template>
  <TotalTime>32</TotalTime>
  <Words>298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ヒラギノ角ゴ Pro W3</vt:lpstr>
      <vt:lpstr>LEANWIND Pres  Template</vt:lpstr>
      <vt:lpstr>PowerPoint Presentation</vt:lpstr>
      <vt:lpstr>Introduction</vt:lpstr>
      <vt:lpstr>Scenarios</vt:lpstr>
      <vt:lpstr>Full life cycle</vt:lpstr>
      <vt:lpstr>Analysis</vt:lpstr>
      <vt:lpstr>Site 1 Results</vt:lpstr>
      <vt:lpstr>Site 1 Results</vt:lpstr>
      <vt:lpstr>Site 2 Results</vt:lpstr>
      <vt:lpstr>Site 2 Results</vt:lpstr>
      <vt:lpstr>Selected Impact Categories</vt:lpstr>
      <vt:lpstr>Conclusions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THOMSON Camilla</dc:creator>
  <cp:lastModifiedBy>THOMSON Camilla</cp:lastModifiedBy>
  <cp:revision>5</cp:revision>
  <dcterms:created xsi:type="dcterms:W3CDTF">2016-09-23T09:48:47Z</dcterms:created>
  <dcterms:modified xsi:type="dcterms:W3CDTF">2016-09-23T13:53:07Z</dcterms:modified>
</cp:coreProperties>
</file>