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4"/>
  </p:notesMasterIdLst>
  <p:handoutMasterIdLst>
    <p:handoutMasterId r:id="rId25"/>
  </p:handoutMasterIdLst>
  <p:sldIdLst>
    <p:sldId id="257" r:id="rId5"/>
    <p:sldId id="365" r:id="rId6"/>
    <p:sldId id="391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366" r:id="rId15"/>
    <p:sldId id="367" r:id="rId16"/>
    <p:sldId id="374" r:id="rId17"/>
    <p:sldId id="375" r:id="rId18"/>
    <p:sldId id="376" r:id="rId19"/>
    <p:sldId id="379" r:id="rId20"/>
    <p:sldId id="411" r:id="rId21"/>
    <p:sldId id="385" r:id="rId22"/>
    <p:sldId id="412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81239628-8860-494F-9ECA-13D4348AAAED}">
          <p14:sldIdLst>
            <p14:sldId id="257"/>
            <p14:sldId id="365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366"/>
            <p14:sldId id="367"/>
            <p14:sldId id="374"/>
            <p14:sldId id="375"/>
            <p14:sldId id="376"/>
            <p14:sldId id="379"/>
            <p14:sldId id="411"/>
            <p14:sldId id="385"/>
            <p14:sldId id="41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opoulou, Anastasia" initials="N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B29"/>
    <a:srgbClr val="00CDD2"/>
    <a:srgbClr val="7DB928"/>
    <a:srgbClr val="94C01E"/>
    <a:srgbClr val="AEC90B"/>
    <a:srgbClr val="99CFCF"/>
    <a:srgbClr val="008688"/>
    <a:srgbClr val="50AD31"/>
    <a:srgbClr val="00A5E5"/>
    <a:srgbClr val="6F8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5932" autoAdjust="0"/>
  </p:normalViewPr>
  <p:slideViewPr>
    <p:cSldViewPr>
      <p:cViewPr>
        <p:scale>
          <a:sx n="100" d="100"/>
          <a:sy n="100" d="100"/>
        </p:scale>
        <p:origin x="-207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380"/>
    </p:cViewPr>
  </p:sorter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LEL\Downloads\Copy%20of%20Cash%20flow%20analysis%20for%20SWTs-tzen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LEL\Downloads\Cash%20flow%20analysis%20for%20SWTs-vol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NIKLEL\Downloads\Hourly%20data.xlsx" TargetMode="External"/><Relationship Id="rId1" Type="http://schemas.openxmlformats.org/officeDocument/2006/relationships/image" Target="../media/image2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Secondary</c:v>
                </c:pt>
                <c:pt idx="1">
                  <c:v>Vocational</c:v>
                </c:pt>
                <c:pt idx="2">
                  <c:v>Bachelors</c:v>
                </c:pt>
                <c:pt idx="3">
                  <c:v>Masters</c:v>
                </c:pt>
                <c:pt idx="4">
                  <c:v>Doctorate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13</c:v>
                </c:pt>
                <c:pt idx="2">
                  <c:v>62</c:v>
                </c:pt>
                <c:pt idx="3">
                  <c:v>139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790720"/>
        <c:axId val="407792256"/>
      </c:barChart>
      <c:catAx>
        <c:axId val="40779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792256"/>
        <c:crosses val="autoZero"/>
        <c:auto val="1"/>
        <c:lblAlgn val="ctr"/>
        <c:lblOffset val="100"/>
        <c:noMultiLvlLbl val="0"/>
      </c:catAx>
      <c:valAx>
        <c:axId val="40779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7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 Knowledge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  <c:pt idx="3">
                  <c:v>Very Good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47</c:v>
                </c:pt>
                <c:pt idx="2">
                  <c:v>126</c:v>
                </c:pt>
                <c:pt idx="3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77184987118874"/>
          <c:y val="0.2455996306569968"/>
          <c:w val="0.67595715771211606"/>
          <c:h val="0.598141506849507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8"/>
              <c:layout>
                <c:manualLayout>
                  <c:x val="5.5137207935597341E-3"/>
                  <c:y val="2.61083999584674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57704273616203E-16"/>
                  <c:y val="3.11513568672252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2127931292711098E-3"/>
                  <c:y val="-2.84847723087180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Sheet1!$A$2:$A$22</c:f>
              <c:strCache>
                <c:ptCount val="21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France</c:v>
                </c:pt>
                <c:pt idx="4">
                  <c:v>Germany</c:v>
                </c:pt>
                <c:pt idx="5">
                  <c:v>Hungary</c:v>
                </c:pt>
                <c:pt idx="6">
                  <c:v>Ireland</c:v>
                </c:pt>
                <c:pt idx="7">
                  <c:v>Italy</c:v>
                </c:pt>
                <c:pt idx="8">
                  <c:v>Netherlands</c:v>
                </c:pt>
                <c:pt idx="9">
                  <c:v>Norway</c:v>
                </c:pt>
                <c:pt idx="10">
                  <c:v>Non-EU</c:v>
                </c:pt>
                <c:pt idx="11">
                  <c:v>Poland</c:v>
                </c:pt>
                <c:pt idx="12">
                  <c:v>Spain</c:v>
                </c:pt>
                <c:pt idx="13">
                  <c:v>Switzerland</c:v>
                </c:pt>
                <c:pt idx="14">
                  <c:v>UK</c:v>
                </c:pt>
                <c:pt idx="15">
                  <c:v>Greece</c:v>
                </c:pt>
                <c:pt idx="16">
                  <c:v>Lithuania</c:v>
                </c:pt>
                <c:pt idx="17">
                  <c:v>Romania</c:v>
                </c:pt>
                <c:pt idx="18">
                  <c:v>Portugal</c:v>
                </c:pt>
                <c:pt idx="19">
                  <c:v>Sweden</c:v>
                </c:pt>
                <c:pt idx="20">
                  <c:v>Slovenia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1</c:v>
                </c:pt>
                <c:pt idx="10">
                  <c:v>24</c:v>
                </c:pt>
                <c:pt idx="11">
                  <c:v>18</c:v>
                </c:pt>
                <c:pt idx="12">
                  <c:v>124</c:v>
                </c:pt>
                <c:pt idx="13">
                  <c:v>1</c:v>
                </c:pt>
                <c:pt idx="14">
                  <c:v>34</c:v>
                </c:pt>
                <c:pt idx="15">
                  <c:v>16</c:v>
                </c:pt>
                <c:pt idx="16">
                  <c:v>11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73234538612682E-2"/>
          <c:y val="2.9844706015824243E-2"/>
          <c:w val="0.7589224080006034"/>
          <c:h val="0.75765638139553981"/>
        </c:manualLayout>
      </c:layout>
      <c:barChart>
        <c:barDir val="col"/>
        <c:grouping val="clustered"/>
        <c:varyColors val="0"/>
        <c:ser>
          <c:idx val="1"/>
          <c:order val="0"/>
          <c:tx>
            <c:v>Energy production</c:v>
          </c:tx>
          <c:spPr>
            <a:solidFill>
              <a:srgbClr val="969696"/>
            </a:solidFill>
          </c:spPr>
          <c:invertIfNegative val="0"/>
          <c:cat>
            <c:numRef>
              <c:f>'[Copy of Cash flow analysis for SWTs-tzeni.xlsx]Cash flow diagram'!$E$83:$E$89</c:f>
              <c:numCache>
                <c:formatCode>General</c:formatCode>
                <c:ptCount val="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</c:numCache>
            </c:numRef>
          </c:cat>
          <c:val>
            <c:numRef>
              <c:f>'[Copy of Cash flow analysis for SWTs-tzeni.xlsx]Cash flow diagram'!$F$83:$F$89</c:f>
              <c:numCache>
                <c:formatCode>General</c:formatCode>
                <c:ptCount val="7"/>
                <c:pt idx="0">
                  <c:v>3600</c:v>
                </c:pt>
                <c:pt idx="1">
                  <c:v>4200</c:v>
                </c:pt>
                <c:pt idx="2">
                  <c:v>4800</c:v>
                </c:pt>
                <c:pt idx="3">
                  <c:v>6000</c:v>
                </c:pt>
                <c:pt idx="4">
                  <c:v>6600</c:v>
                </c:pt>
                <c:pt idx="5">
                  <c:v>7320</c:v>
                </c:pt>
                <c:pt idx="6">
                  <c:v>7800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754880"/>
        <c:axId val="251278464"/>
      </c:barChart>
      <c:lineChart>
        <c:grouping val="standard"/>
        <c:varyColors val="0"/>
        <c:ser>
          <c:idx val="0"/>
          <c:order val="1"/>
          <c:tx>
            <c:v>LCOE for 10 years</c:v>
          </c:tx>
          <c:spPr>
            <a:ln w="38100">
              <a:solidFill>
                <a:srgbClr val="99D6F0"/>
              </a:solidFill>
            </a:ln>
          </c:spPr>
          <c:marker>
            <c:symbol val="none"/>
          </c:marker>
          <c:val>
            <c:numRef>
              <c:f>'[Copy of Cash flow analysis for SWTs-tzeni.xlsx]Cash flow diagram'!$J$74:$P$74</c:f>
              <c:numCache>
                <c:formatCode>_-* #,##0.00\ "€"_-;\-* #,##0.00\ "€"_-;_-* "-"??\ "€"_-;_-@_-</c:formatCode>
                <c:ptCount val="7"/>
                <c:pt idx="0">
                  <c:v>0.33909999999999985</c:v>
                </c:pt>
                <c:pt idx="1">
                  <c:v>0.28764999999999996</c:v>
                </c:pt>
                <c:pt idx="2">
                  <c:v>0.24439999999999995</c:v>
                </c:pt>
                <c:pt idx="3">
                  <c:v>0.20934999999999993</c:v>
                </c:pt>
                <c:pt idx="4">
                  <c:v>0.18250000000000011</c:v>
                </c:pt>
                <c:pt idx="5">
                  <c:v>0.16385000000000005</c:v>
                </c:pt>
                <c:pt idx="6">
                  <c:v>0.15339999999999998</c:v>
                </c:pt>
              </c:numCache>
            </c:numRef>
          </c:val>
          <c:smooth val="0"/>
        </c:ser>
        <c:ser>
          <c:idx val="2"/>
          <c:order val="2"/>
          <c:tx>
            <c:v>LCOE for 15 years</c:v>
          </c:tx>
          <c:spPr>
            <a:ln w="38100">
              <a:solidFill>
                <a:srgbClr val="009FDA"/>
              </a:solidFill>
            </a:ln>
          </c:spPr>
          <c:marker>
            <c:symbol val="none"/>
          </c:marker>
          <c:val>
            <c:numRef>
              <c:f>'[Copy of Cash flow analysis for SWTs-tzeni.xlsx]Cash flow diagram'!$J$75:$P$75</c:f>
              <c:numCache>
                <c:formatCode>_-* #,##0.00\ "€"_-;\-* #,##0.00\ "€"_-;_-* "-"??\ "€"_-;_-@_-</c:formatCode>
                <c:ptCount val="7"/>
                <c:pt idx="0">
                  <c:v>0.22779999999999978</c:v>
                </c:pt>
                <c:pt idx="1">
                  <c:v>0.19349999999999989</c:v>
                </c:pt>
                <c:pt idx="2">
                  <c:v>0.16469999999999985</c:v>
                </c:pt>
                <c:pt idx="3">
                  <c:v>0.14139999999999997</c:v>
                </c:pt>
                <c:pt idx="4">
                  <c:v>0.12359999999999971</c:v>
                </c:pt>
                <c:pt idx="5">
                  <c:v>0.11129999999999973</c:v>
                </c:pt>
                <c:pt idx="6">
                  <c:v>0.10449999999999982</c:v>
                </c:pt>
              </c:numCache>
            </c:numRef>
          </c:val>
          <c:smooth val="0"/>
        </c:ser>
        <c:ser>
          <c:idx val="3"/>
          <c:order val="3"/>
          <c:tx>
            <c:v>LCOE for 20 years</c:v>
          </c:tx>
          <c:spPr>
            <a:ln w="38100">
              <a:solidFill>
                <a:srgbClr val="003591"/>
              </a:solidFill>
            </a:ln>
          </c:spPr>
          <c:marker>
            <c:symbol val="none"/>
          </c:marker>
          <c:val>
            <c:numRef>
              <c:f>'[Copy of Cash flow analysis for SWTs-tzeni.xlsx]Cash flow diagram'!$J$76:$P$76</c:f>
              <c:numCache>
                <c:formatCode>_-* #,##0.00\ "€"_-;\-* #,##0.00\ "€"_-;_-* "-"??\ "€"_-;_-@_-</c:formatCode>
                <c:ptCount val="7"/>
                <c:pt idx="0">
                  <c:v>0.17169999999999996</c:v>
                </c:pt>
                <c:pt idx="1">
                  <c:v>0.14582499999999998</c:v>
                </c:pt>
                <c:pt idx="2">
                  <c:v>0.12409999999999999</c:v>
                </c:pt>
                <c:pt idx="3">
                  <c:v>0.10652500000000009</c:v>
                </c:pt>
                <c:pt idx="4">
                  <c:v>9.3100000000000072E-2</c:v>
                </c:pt>
                <c:pt idx="5">
                  <c:v>8.3824999999999927E-2</c:v>
                </c:pt>
                <c:pt idx="6">
                  <c:v>7.8699999999999992E-2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294848"/>
        <c:axId val="251280384"/>
      </c:lineChart>
      <c:catAx>
        <c:axId val="245754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wind speed [m/s]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1278464"/>
        <c:crosses val="autoZero"/>
        <c:auto val="1"/>
        <c:lblAlgn val="ctr"/>
        <c:lblOffset val="100"/>
        <c:noMultiLvlLbl val="0"/>
      </c:catAx>
      <c:valAx>
        <c:axId val="251278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Annual Energy production [kWh]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5754880"/>
        <c:crosses val="autoZero"/>
        <c:crossBetween val="between"/>
      </c:valAx>
      <c:valAx>
        <c:axId val="251280384"/>
        <c:scaling>
          <c:orientation val="minMax"/>
          <c:max val="0.4"/>
          <c:min val="5.000000000000001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LCOE [€/kWh]</a:t>
                </a:r>
                <a:endParaRPr lang="en-GB" sz="1000">
                  <a:effectLst/>
                </a:endParaRPr>
              </a:p>
            </c:rich>
          </c:tx>
          <c:layout/>
          <c:overlay val="0"/>
        </c:title>
        <c:numFmt formatCode="_-* #,##0.00\ &quot;€&quot;_-;\-* #,##0.00\ &quot;€&quot;_-;_-* &quot;-&quot;??\ &quot;€&quot;_-;_-@_-" sourceLinked="1"/>
        <c:majorTickMark val="out"/>
        <c:minorTickMark val="none"/>
        <c:tickLblPos val="nextTo"/>
        <c:crossAx val="251294848"/>
        <c:crosses val="max"/>
        <c:crossBetween val="between"/>
      </c:valAx>
      <c:catAx>
        <c:axId val="251294848"/>
        <c:scaling>
          <c:orientation val="minMax"/>
        </c:scaling>
        <c:delete val="1"/>
        <c:axPos val="b"/>
        <c:majorTickMark val="out"/>
        <c:minorTickMark val="none"/>
        <c:tickLblPos val="nextTo"/>
        <c:crossAx val="251280384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ayout>
        <c:manualLayout>
          <c:xMode val="edge"/>
          <c:yMode val="edge"/>
          <c:x val="6.1192935862353554E-2"/>
          <c:y val="0.89739323948682226"/>
          <c:w val="0.83660476606671708"/>
          <c:h val="0.100351294723297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42164066124245"/>
          <c:y val="4.1644796122021592E-2"/>
          <c:w val="0.82211921753164685"/>
          <c:h val="0.82128386362523809"/>
        </c:manualLayout>
      </c:layout>
      <c:areaChart>
        <c:grouping val="stacked"/>
        <c:varyColors val="0"/>
        <c:ser>
          <c:idx val="0"/>
          <c:order val="0"/>
          <c:tx>
            <c:strRef>
              <c:f>'Cummulative cash flow'!$AC$9</c:f>
              <c:strCache>
                <c:ptCount val="1"/>
                <c:pt idx="0">
                  <c:v>hidden(5-7)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multiLvlStrRef>
              <c:f>'Cummulative cash flow'!$AA$10:$AB$25</c:f>
              <c:multiLvlStrCache>
                <c:ptCount val="16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</c:lvl>
                <c:lvl>
                  <c:pt idx="0">
                    <c:v>Year</c:v>
                  </c:pt>
                </c:lvl>
              </c:multiLvlStrCache>
            </c:multiLvlStrRef>
          </c:cat>
          <c:val>
            <c:numRef>
              <c:f>'Cummulative cash flow'!$AC$10:$AC$25</c:f>
              <c:numCache>
                <c:formatCode>#,##0_);[Red]\(#,##0\)</c:formatCode>
                <c:ptCount val="16"/>
                <c:pt idx="0">
                  <c:v>-12000</c:v>
                </c:pt>
                <c:pt idx="1">
                  <c:v>-11450.924999999999</c:v>
                </c:pt>
                <c:pt idx="2">
                  <c:v>-10890.868499999999</c:v>
                </c:pt>
                <c:pt idx="3">
                  <c:v>-10319.610869999999</c:v>
                </c:pt>
                <c:pt idx="4">
                  <c:v>-9736.9280873999996</c:v>
                </c:pt>
                <c:pt idx="5">
                  <c:v>-9142.5916491480002</c:v>
                </c:pt>
                <c:pt idx="6">
                  <c:v>-8536.3684821309598</c:v>
                </c:pt>
                <c:pt idx="7">
                  <c:v>-7918.0208517735791</c:v>
                </c:pt>
                <c:pt idx="8">
                  <c:v>-7287.3062688090504</c:v>
                </c:pt>
                <c:pt idx="9">
                  <c:v>-6643.9773941852318</c:v>
                </c:pt>
                <c:pt idx="10">
                  <c:v>-5987.7819420689366</c:v>
                </c:pt>
                <c:pt idx="11">
                  <c:v>-5318.4625809103154</c:v>
                </c:pt>
                <c:pt idx="12">
                  <c:v>-4635.756832528522</c:v>
                </c:pt>
                <c:pt idx="13">
                  <c:v>-3939.3969691790926</c:v>
                </c:pt>
                <c:pt idx="14">
                  <c:v>-3229.1099085626747</c:v>
                </c:pt>
                <c:pt idx="15">
                  <c:v>-2504.6171067339283</c:v>
                </c:pt>
              </c:numCache>
            </c:numRef>
          </c:val>
        </c:ser>
        <c:ser>
          <c:idx val="1"/>
          <c:order val="1"/>
          <c:tx>
            <c:strRef>
              <c:f>'Cummulative cash flow'!$AD$9</c:f>
              <c:strCache>
                <c:ptCount val="1"/>
                <c:pt idx="0">
                  <c:v>gap (5-7)</c:v>
                </c:pt>
              </c:strCache>
            </c:strRef>
          </c:tx>
          <c:spPr>
            <a:gradFill>
              <a:gsLst>
                <a:gs pos="41000">
                  <a:srgbClr val="C3E0F3"/>
                </a:gs>
                <a:gs pos="0">
                  <a:srgbClr val="99D6F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multiLvlStrRef>
              <c:f>'Cummulative cash flow'!$AA$10:$AB$25</c:f>
              <c:multiLvlStrCache>
                <c:ptCount val="16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</c:lvl>
                <c:lvl>
                  <c:pt idx="0">
                    <c:v>Year</c:v>
                  </c:pt>
                </c:lvl>
              </c:multiLvlStrCache>
            </c:multiLvlStrRef>
          </c:cat>
          <c:val>
            <c:numRef>
              <c:f>'Cummulative cash flow'!$AD$10:$AD$25</c:f>
              <c:numCache>
                <c:formatCode>#,##0_);[Red]\(#,##0\)</c:formatCode>
                <c:ptCount val="16"/>
                <c:pt idx="0">
                  <c:v>0</c:v>
                </c:pt>
                <c:pt idx="1">
                  <c:v>300</c:v>
                </c:pt>
                <c:pt idx="2">
                  <c:v>606</c:v>
                </c:pt>
                <c:pt idx="3">
                  <c:v>918.1200000000008</c:v>
                </c:pt>
                <c:pt idx="4">
                  <c:v>1236.4824000000008</c:v>
                </c:pt>
                <c:pt idx="5">
                  <c:v>1561.2120480000012</c:v>
                </c:pt>
                <c:pt idx="6">
                  <c:v>1892.4362889600006</c:v>
                </c:pt>
                <c:pt idx="7">
                  <c:v>2230.285014739201</c:v>
                </c:pt>
                <c:pt idx="8">
                  <c:v>2574.8907150339846</c:v>
                </c:pt>
                <c:pt idx="9">
                  <c:v>2926.3885293346643</c:v>
                </c:pt>
                <c:pt idx="10">
                  <c:v>3284.9162999213577</c:v>
                </c:pt>
                <c:pt idx="11">
                  <c:v>3650.6146259197849</c:v>
                </c:pt>
                <c:pt idx="12">
                  <c:v>4023.6269184381804</c:v>
                </c:pt>
                <c:pt idx="13">
                  <c:v>4404.0994568069436</c:v>
                </c:pt>
                <c:pt idx="14">
                  <c:v>4792.1814459430834</c:v>
                </c:pt>
                <c:pt idx="15">
                  <c:v>5188.0250748619446</c:v>
                </c:pt>
              </c:numCache>
            </c:numRef>
          </c:val>
        </c:ser>
        <c:ser>
          <c:idx val="2"/>
          <c:order val="2"/>
          <c:tx>
            <c:strRef>
              <c:f>'Cummulative cash flow'!$AE$9</c:f>
              <c:strCache>
                <c:ptCount val="1"/>
                <c:pt idx="0">
                  <c:v>gap (7-8)</c:v>
                </c:pt>
              </c:strCache>
            </c:strRef>
          </c:tx>
          <c:spPr>
            <a:gradFill>
              <a:gsLst>
                <a:gs pos="0">
                  <a:srgbClr val="969696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multiLvlStrRef>
              <c:f>'Cummulative cash flow'!$AA$10:$AB$25</c:f>
              <c:multiLvlStrCache>
                <c:ptCount val="16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</c:lvl>
                <c:lvl>
                  <c:pt idx="0">
                    <c:v>Year</c:v>
                  </c:pt>
                </c:lvl>
              </c:multiLvlStrCache>
            </c:multiLvlStrRef>
          </c:cat>
          <c:val>
            <c:numRef>
              <c:f>'Cummulative cash flow'!$AE$10:$AE$25</c:f>
              <c:numCache>
                <c:formatCode>#,##0_);[Red]\(#,##0\)</c:formatCode>
                <c:ptCount val="16"/>
                <c:pt idx="0">
                  <c:v>0</c:v>
                </c:pt>
                <c:pt idx="1">
                  <c:v>120</c:v>
                </c:pt>
                <c:pt idx="2">
                  <c:v>242.39999999999964</c:v>
                </c:pt>
                <c:pt idx="3">
                  <c:v>367.24799999999959</c:v>
                </c:pt>
                <c:pt idx="4">
                  <c:v>494.59295999999995</c:v>
                </c:pt>
                <c:pt idx="5">
                  <c:v>624.48481919999995</c:v>
                </c:pt>
                <c:pt idx="6">
                  <c:v>756.97451558400007</c:v>
                </c:pt>
                <c:pt idx="7">
                  <c:v>892.11400589567984</c:v>
                </c:pt>
                <c:pt idx="8">
                  <c:v>1029.9562860135929</c:v>
                </c:pt>
                <c:pt idx="9">
                  <c:v>1170.5554117338647</c:v>
                </c:pt>
                <c:pt idx="10">
                  <c:v>1313.9665199685417</c:v>
                </c:pt>
                <c:pt idx="11">
                  <c:v>1460.2458503679125</c:v>
                </c:pt>
                <c:pt idx="12">
                  <c:v>1609.4507673752705</c:v>
                </c:pt>
                <c:pt idx="13">
                  <c:v>1761.6397827227761</c:v>
                </c:pt>
                <c:pt idx="14">
                  <c:v>1916.8725783772313</c:v>
                </c:pt>
                <c:pt idx="15">
                  <c:v>2075.2100299447757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758464"/>
        <c:axId val="251760000"/>
      </c:areaChart>
      <c:lineChart>
        <c:grouping val="standard"/>
        <c:varyColors val="0"/>
        <c:ser>
          <c:idx val="3"/>
          <c:order val="3"/>
          <c:tx>
            <c:strRef>
              <c:f>'Cummulative cash flow'!$AF$9</c:f>
              <c:strCache>
                <c:ptCount val="1"/>
                <c:pt idx="0">
                  <c:v>5 m/s</c:v>
                </c:pt>
              </c:strCache>
            </c:strRef>
          </c:tx>
          <c:spPr>
            <a:ln w="38100" cap="rnd">
              <a:solidFill>
                <a:srgbClr val="009FDA"/>
              </a:solidFill>
              <a:round/>
            </a:ln>
            <a:effectLst/>
          </c:spPr>
          <c:marker>
            <c:symbol val="none"/>
          </c:marker>
          <c:cat>
            <c:multiLvlStrRef>
              <c:f>'Cummulative cash flow'!$AA$10:$AB$25</c:f>
              <c:multiLvlStrCache>
                <c:ptCount val="16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</c:lvl>
                <c:lvl>
                  <c:pt idx="0">
                    <c:v>Year</c:v>
                  </c:pt>
                </c:lvl>
              </c:multiLvlStrCache>
            </c:multiLvlStrRef>
          </c:cat>
          <c:val>
            <c:numRef>
              <c:f>'Cummulative cash flow'!$AF$10:$AF$25</c:f>
              <c:numCache>
                <c:formatCode>#,##0_);[Red]\(#,##0\)</c:formatCode>
                <c:ptCount val="16"/>
                <c:pt idx="0">
                  <c:v>-12000</c:v>
                </c:pt>
                <c:pt idx="1">
                  <c:v>-11450.924999999999</c:v>
                </c:pt>
                <c:pt idx="2">
                  <c:v>-10890.868499999999</c:v>
                </c:pt>
                <c:pt idx="3">
                  <c:v>-10319.610869999999</c:v>
                </c:pt>
                <c:pt idx="4">
                  <c:v>-9736.9280873999996</c:v>
                </c:pt>
                <c:pt idx="5">
                  <c:v>-9142.5916491480002</c:v>
                </c:pt>
                <c:pt idx="6">
                  <c:v>-8536.3684821309598</c:v>
                </c:pt>
                <c:pt idx="7">
                  <c:v>-7918.0208517735791</c:v>
                </c:pt>
                <c:pt idx="8">
                  <c:v>-7287.3062688090504</c:v>
                </c:pt>
                <c:pt idx="9">
                  <c:v>-6643.9773941852318</c:v>
                </c:pt>
                <c:pt idx="10">
                  <c:v>-5987.7819420689366</c:v>
                </c:pt>
                <c:pt idx="11">
                  <c:v>-5318.4625809103154</c:v>
                </c:pt>
                <c:pt idx="12">
                  <c:v>-4635.756832528522</c:v>
                </c:pt>
                <c:pt idx="13">
                  <c:v>-3939.3969691790926</c:v>
                </c:pt>
                <c:pt idx="14">
                  <c:v>-3229.1099085626747</c:v>
                </c:pt>
                <c:pt idx="15">
                  <c:v>-2504.6171067339283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'Cummulative cash flow'!$AG$9</c:f>
              <c:strCache>
                <c:ptCount val="1"/>
                <c:pt idx="0">
                  <c:v>7 m/s</c:v>
                </c:pt>
              </c:strCache>
            </c:strRef>
          </c:tx>
          <c:spPr>
            <a:ln w="38100" cap="rnd">
              <a:solidFill>
                <a:srgbClr val="003591"/>
              </a:solidFill>
              <a:round/>
            </a:ln>
            <a:effectLst/>
          </c:spPr>
          <c:marker>
            <c:symbol val="none"/>
          </c:marker>
          <c:cat>
            <c:multiLvlStrRef>
              <c:f>'Cummulative cash flow'!$AA$10:$AB$25</c:f>
              <c:multiLvlStrCache>
                <c:ptCount val="16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</c:lvl>
                <c:lvl>
                  <c:pt idx="0">
                    <c:v>Year</c:v>
                  </c:pt>
                </c:lvl>
              </c:multiLvlStrCache>
            </c:multiLvlStrRef>
          </c:cat>
          <c:val>
            <c:numRef>
              <c:f>'Cummulative cash flow'!$AG$10:$AG$25</c:f>
              <c:numCache>
                <c:formatCode>#,##0_);[Red]\(#,##0\)</c:formatCode>
                <c:ptCount val="16"/>
                <c:pt idx="0">
                  <c:v>-12000</c:v>
                </c:pt>
                <c:pt idx="1">
                  <c:v>-11150.924999999999</c:v>
                </c:pt>
                <c:pt idx="2">
                  <c:v>-10284.868499999999</c:v>
                </c:pt>
                <c:pt idx="3">
                  <c:v>-9401.4908699999978</c:v>
                </c:pt>
                <c:pt idx="4">
                  <c:v>-8500.4456873999989</c:v>
                </c:pt>
                <c:pt idx="5">
                  <c:v>-7581.379601147999</c:v>
                </c:pt>
                <c:pt idx="6">
                  <c:v>-6643.9321931709592</c:v>
                </c:pt>
                <c:pt idx="7">
                  <c:v>-5687.7358370343782</c:v>
                </c:pt>
                <c:pt idx="8">
                  <c:v>-4712.4155537750657</c:v>
                </c:pt>
                <c:pt idx="9">
                  <c:v>-3717.5888648505675</c:v>
                </c:pt>
                <c:pt idx="10">
                  <c:v>-2702.8656421475789</c:v>
                </c:pt>
                <c:pt idx="11">
                  <c:v>-1667.8479549905305</c:v>
                </c:pt>
                <c:pt idx="12">
                  <c:v>-612.12991409034157</c:v>
                </c:pt>
                <c:pt idx="13">
                  <c:v>464.7024876278515</c:v>
                </c:pt>
                <c:pt idx="14">
                  <c:v>1563.0715373804085</c:v>
                </c:pt>
                <c:pt idx="15">
                  <c:v>2683.4079681280164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'Cummulative cash flow'!$AH$9</c:f>
              <c:strCache>
                <c:ptCount val="1"/>
                <c:pt idx="0">
                  <c:v>8 m/s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'Cummulative cash flow'!$AA$10:$AB$25</c:f>
              <c:multiLvlStrCache>
                <c:ptCount val="16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</c:lvl>
                <c:lvl>
                  <c:pt idx="0">
                    <c:v>Year</c:v>
                  </c:pt>
                </c:lvl>
              </c:multiLvlStrCache>
            </c:multiLvlStrRef>
          </c:cat>
          <c:val>
            <c:numRef>
              <c:f>'Cummulative cash flow'!$AH$10:$AH$25</c:f>
              <c:numCache>
                <c:formatCode>#,##0_);[Red]\(#,##0\)</c:formatCode>
                <c:ptCount val="16"/>
                <c:pt idx="0">
                  <c:v>-12000</c:v>
                </c:pt>
                <c:pt idx="1">
                  <c:v>-11030.924999999999</c:v>
                </c:pt>
                <c:pt idx="2">
                  <c:v>-10042.468499999999</c:v>
                </c:pt>
                <c:pt idx="3">
                  <c:v>-9034.2428699999982</c:v>
                </c:pt>
                <c:pt idx="4">
                  <c:v>-8005.8527273999989</c:v>
                </c:pt>
                <c:pt idx="5">
                  <c:v>-6956.894781947999</c:v>
                </c:pt>
                <c:pt idx="6">
                  <c:v>-5886.9576775869591</c:v>
                </c:pt>
                <c:pt idx="7">
                  <c:v>-4795.6218311386983</c:v>
                </c:pt>
                <c:pt idx="8">
                  <c:v>-3682.4592677614728</c:v>
                </c:pt>
                <c:pt idx="9">
                  <c:v>-2547.0334531167027</c:v>
                </c:pt>
                <c:pt idx="10">
                  <c:v>-1388.8991221790372</c:v>
                </c:pt>
                <c:pt idx="11">
                  <c:v>-207.60210462261807</c:v>
                </c:pt>
                <c:pt idx="12">
                  <c:v>997.32085328492894</c:v>
                </c:pt>
                <c:pt idx="13">
                  <c:v>2226.3422703506276</c:v>
                </c:pt>
                <c:pt idx="14">
                  <c:v>3479.9441157576398</c:v>
                </c:pt>
                <c:pt idx="15">
                  <c:v>4758.617998072792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758464"/>
        <c:axId val="251760000"/>
      </c:lineChart>
      <c:catAx>
        <c:axId val="2517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760000"/>
        <c:crosses val="autoZero"/>
        <c:auto val="1"/>
        <c:lblAlgn val="ctr"/>
        <c:lblOffset val="100"/>
        <c:noMultiLvlLbl val="0"/>
      </c:catAx>
      <c:valAx>
        <c:axId val="251760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Cummulative cash-flow [€]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7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9224456155902615"/>
          <c:y val="0.72673717790585557"/>
          <c:w val="0.34122952002748758"/>
          <c:h val="5.9654694893588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94483153957293E-2"/>
          <c:y val="4.7911320517646697E-2"/>
          <c:w val="0.81763284481324994"/>
          <c:h val="0.57272140706936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'Scaled storage'!$AU$8775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99D6F0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invertIfNegative val="0"/>
            <c:bubble3D val="0"/>
            <c:spPr>
              <a:solidFill>
                <a:srgbClr val="009FDA"/>
              </a:solidFill>
              <a:ln>
                <a:solidFill>
                  <a:schemeClr val="tx1"/>
                </a:solidFill>
              </a:ln>
            </c:spPr>
          </c:dPt>
          <c:dPt>
            <c:idx val="30"/>
            <c:invertIfNegative val="0"/>
            <c:bubble3D val="0"/>
            <c:spPr>
              <a:solidFill>
                <a:srgbClr val="003591"/>
              </a:solidFill>
              <a:ln>
                <a:solidFill>
                  <a:schemeClr val="tx1"/>
                </a:solidFill>
              </a:ln>
            </c:spPr>
          </c:dPt>
          <c:cat>
            <c:multiLvlStrRef>
              <c:f>'Scaled storage'!$AS$8776:$AT$8806</c:f>
              <c:multiLvlStrCache>
                <c:ptCount val="31"/>
                <c:lvl>
                  <c:pt idx="0">
                    <c:v>PV</c:v>
                  </c:pt>
                  <c:pt idx="1">
                    <c:v>SWT</c:v>
                  </c:pt>
                  <c:pt idx="2">
                    <c:v>PV+SWT</c:v>
                  </c:pt>
                  <c:pt idx="4">
                    <c:v>PV</c:v>
                  </c:pt>
                  <c:pt idx="5">
                    <c:v>SWT</c:v>
                  </c:pt>
                  <c:pt idx="6">
                    <c:v>PV+SWT</c:v>
                  </c:pt>
                  <c:pt idx="8">
                    <c:v>PV</c:v>
                  </c:pt>
                  <c:pt idx="9">
                    <c:v>SWT</c:v>
                  </c:pt>
                  <c:pt idx="10">
                    <c:v>PV+SWT</c:v>
                  </c:pt>
                  <c:pt idx="12">
                    <c:v>PV</c:v>
                  </c:pt>
                  <c:pt idx="13">
                    <c:v>SWT</c:v>
                  </c:pt>
                  <c:pt idx="14">
                    <c:v>PV+SWT</c:v>
                  </c:pt>
                  <c:pt idx="16">
                    <c:v>PV</c:v>
                  </c:pt>
                  <c:pt idx="17">
                    <c:v>SWT</c:v>
                  </c:pt>
                  <c:pt idx="18">
                    <c:v>PV+SWT</c:v>
                  </c:pt>
                  <c:pt idx="20">
                    <c:v>PV</c:v>
                  </c:pt>
                  <c:pt idx="21">
                    <c:v>SWT</c:v>
                  </c:pt>
                  <c:pt idx="22">
                    <c:v>PV+SWT</c:v>
                  </c:pt>
                  <c:pt idx="24">
                    <c:v>PV</c:v>
                  </c:pt>
                  <c:pt idx="25">
                    <c:v>SWT</c:v>
                  </c:pt>
                  <c:pt idx="26">
                    <c:v>PV+SWT</c:v>
                  </c:pt>
                  <c:pt idx="28">
                    <c:v>PV</c:v>
                  </c:pt>
                  <c:pt idx="29">
                    <c:v>SWT</c:v>
                  </c:pt>
                  <c:pt idx="30">
                    <c:v>PV+SWT</c:v>
                  </c:pt>
                </c:lvl>
                <c:lvl>
                  <c:pt idx="0">
                    <c:v>DE</c:v>
                  </c:pt>
                  <c:pt idx="3">
                    <c:v> </c:v>
                  </c:pt>
                  <c:pt idx="4">
                    <c:v>FR</c:v>
                  </c:pt>
                  <c:pt idx="7">
                    <c:v> </c:v>
                  </c:pt>
                  <c:pt idx="8">
                    <c:v>GR</c:v>
                  </c:pt>
                  <c:pt idx="12">
                    <c:v>IT</c:v>
                  </c:pt>
                  <c:pt idx="15">
                    <c:v> </c:v>
                  </c:pt>
                  <c:pt idx="16">
                    <c:v>NL</c:v>
                  </c:pt>
                  <c:pt idx="19">
                    <c:v> </c:v>
                  </c:pt>
                  <c:pt idx="20">
                    <c:v>PT</c:v>
                  </c:pt>
                  <c:pt idx="23">
                    <c:v> </c:v>
                  </c:pt>
                  <c:pt idx="24">
                    <c:v>SE</c:v>
                  </c:pt>
                  <c:pt idx="27">
                    <c:v> </c:v>
                  </c:pt>
                  <c:pt idx="28">
                    <c:v>UK</c:v>
                  </c:pt>
                </c:lvl>
              </c:multiLvlStrCache>
            </c:multiLvlStrRef>
          </c:cat>
          <c:val>
            <c:numRef>
              <c:f>'Scaled storage'!$AU$8776:$AU$8806</c:f>
              <c:numCache>
                <c:formatCode>0%</c:formatCode>
                <c:ptCount val="31"/>
                <c:pt idx="0">
                  <c:v>0.39766800774571709</c:v>
                </c:pt>
                <c:pt idx="1">
                  <c:v>0.56446140104027109</c:v>
                </c:pt>
                <c:pt idx="2">
                  <c:v>0.63430727898186956</c:v>
                </c:pt>
                <c:pt idx="4">
                  <c:v>0.35327006660279281</c:v>
                </c:pt>
                <c:pt idx="5">
                  <c:v>0.49781237739889839</c:v>
                </c:pt>
                <c:pt idx="6">
                  <c:v>0.63810884404462742</c:v>
                </c:pt>
                <c:pt idx="8">
                  <c:v>0.40382420168050259</c:v>
                </c:pt>
                <c:pt idx="9">
                  <c:v>0.53337236643547836</c:v>
                </c:pt>
                <c:pt idx="10">
                  <c:v>0.63103214540318309</c:v>
                </c:pt>
                <c:pt idx="12">
                  <c:v>0.41156482076457701</c:v>
                </c:pt>
                <c:pt idx="13">
                  <c:v>0.44964169777899976</c:v>
                </c:pt>
                <c:pt idx="14">
                  <c:v>0.56986575609772627</c:v>
                </c:pt>
                <c:pt idx="16">
                  <c:v>0.42804790538979787</c:v>
                </c:pt>
                <c:pt idx="17">
                  <c:v>0.55972416840391004</c:v>
                </c:pt>
                <c:pt idx="18">
                  <c:v>0.66409159190308342</c:v>
                </c:pt>
                <c:pt idx="20">
                  <c:v>0.42266701175455379</c:v>
                </c:pt>
                <c:pt idx="21">
                  <c:v>0.57241396112657927</c:v>
                </c:pt>
                <c:pt idx="22">
                  <c:v>0.64685612159994199</c:v>
                </c:pt>
                <c:pt idx="24">
                  <c:v>0.33938788947103715</c:v>
                </c:pt>
                <c:pt idx="25">
                  <c:v>0.51431704296697278</c:v>
                </c:pt>
                <c:pt idx="26">
                  <c:v>0.54723231225399926</c:v>
                </c:pt>
                <c:pt idx="28">
                  <c:v>0.35805926317638048</c:v>
                </c:pt>
                <c:pt idx="29">
                  <c:v>0.44244554028126037</c:v>
                </c:pt>
                <c:pt idx="30">
                  <c:v>0.57620489683226095</c:v>
                </c:pt>
              </c:numCache>
            </c:numRef>
          </c:val>
        </c:ser>
        <c:ser>
          <c:idx val="1"/>
          <c:order val="1"/>
          <c:tx>
            <c:strRef>
              <c:f>'Scaled storage'!$AV$8775</c:f>
              <c:strCache>
                <c:ptCount val="1"/>
                <c:pt idx="0">
                  <c:v>Storage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cat>
            <c:multiLvlStrRef>
              <c:f>'Scaled storage'!$AS$8776:$AT$8806</c:f>
              <c:multiLvlStrCache>
                <c:ptCount val="31"/>
                <c:lvl>
                  <c:pt idx="0">
                    <c:v>PV</c:v>
                  </c:pt>
                  <c:pt idx="1">
                    <c:v>SWT</c:v>
                  </c:pt>
                  <c:pt idx="2">
                    <c:v>PV+SWT</c:v>
                  </c:pt>
                  <c:pt idx="4">
                    <c:v>PV</c:v>
                  </c:pt>
                  <c:pt idx="5">
                    <c:v>SWT</c:v>
                  </c:pt>
                  <c:pt idx="6">
                    <c:v>PV+SWT</c:v>
                  </c:pt>
                  <c:pt idx="8">
                    <c:v>PV</c:v>
                  </c:pt>
                  <c:pt idx="9">
                    <c:v>SWT</c:v>
                  </c:pt>
                  <c:pt idx="10">
                    <c:v>PV+SWT</c:v>
                  </c:pt>
                  <c:pt idx="12">
                    <c:v>PV</c:v>
                  </c:pt>
                  <c:pt idx="13">
                    <c:v>SWT</c:v>
                  </c:pt>
                  <c:pt idx="14">
                    <c:v>PV+SWT</c:v>
                  </c:pt>
                  <c:pt idx="16">
                    <c:v>PV</c:v>
                  </c:pt>
                  <c:pt idx="17">
                    <c:v>SWT</c:v>
                  </c:pt>
                  <c:pt idx="18">
                    <c:v>PV+SWT</c:v>
                  </c:pt>
                  <c:pt idx="20">
                    <c:v>PV</c:v>
                  </c:pt>
                  <c:pt idx="21">
                    <c:v>SWT</c:v>
                  </c:pt>
                  <c:pt idx="22">
                    <c:v>PV+SWT</c:v>
                  </c:pt>
                  <c:pt idx="24">
                    <c:v>PV</c:v>
                  </c:pt>
                  <c:pt idx="25">
                    <c:v>SWT</c:v>
                  </c:pt>
                  <c:pt idx="26">
                    <c:v>PV+SWT</c:v>
                  </c:pt>
                  <c:pt idx="28">
                    <c:v>PV</c:v>
                  </c:pt>
                  <c:pt idx="29">
                    <c:v>SWT</c:v>
                  </c:pt>
                  <c:pt idx="30">
                    <c:v>PV+SWT</c:v>
                  </c:pt>
                </c:lvl>
                <c:lvl>
                  <c:pt idx="0">
                    <c:v>DE</c:v>
                  </c:pt>
                  <c:pt idx="3">
                    <c:v> </c:v>
                  </c:pt>
                  <c:pt idx="4">
                    <c:v>FR</c:v>
                  </c:pt>
                  <c:pt idx="7">
                    <c:v> </c:v>
                  </c:pt>
                  <c:pt idx="8">
                    <c:v>GR</c:v>
                  </c:pt>
                  <c:pt idx="12">
                    <c:v>IT</c:v>
                  </c:pt>
                  <c:pt idx="15">
                    <c:v> </c:v>
                  </c:pt>
                  <c:pt idx="16">
                    <c:v>NL</c:v>
                  </c:pt>
                  <c:pt idx="19">
                    <c:v> </c:v>
                  </c:pt>
                  <c:pt idx="20">
                    <c:v>PT</c:v>
                  </c:pt>
                  <c:pt idx="23">
                    <c:v> </c:v>
                  </c:pt>
                  <c:pt idx="24">
                    <c:v>SE</c:v>
                  </c:pt>
                  <c:pt idx="27">
                    <c:v> </c:v>
                  </c:pt>
                  <c:pt idx="28">
                    <c:v>UK</c:v>
                  </c:pt>
                </c:lvl>
              </c:multiLvlStrCache>
            </c:multiLvlStrRef>
          </c:cat>
          <c:val>
            <c:numRef>
              <c:f>'Scaled storage'!$AV$8776:$AV$8806</c:f>
              <c:numCache>
                <c:formatCode>0%</c:formatCode>
                <c:ptCount val="31"/>
                <c:pt idx="0">
                  <c:v>0.23314058549882855</c:v>
                </c:pt>
                <c:pt idx="1">
                  <c:v>9.9486734780738106E-2</c:v>
                </c:pt>
                <c:pt idx="2">
                  <c:v>0.11501625835682239</c:v>
                </c:pt>
                <c:pt idx="4">
                  <c:v>0.23203947670874436</c:v>
                </c:pt>
                <c:pt idx="5">
                  <c:v>8.9479395002523776E-2</c:v>
                </c:pt>
                <c:pt idx="6">
                  <c:v>0.21242529206357286</c:v>
                </c:pt>
                <c:pt idx="8">
                  <c:v>0.39792676332656329</c:v>
                </c:pt>
                <c:pt idx="9">
                  <c:v>0.14905202030737486</c:v>
                </c:pt>
                <c:pt idx="10">
                  <c:v>0.20112613867361728</c:v>
                </c:pt>
                <c:pt idx="12">
                  <c:v>0.2744762790874834</c:v>
                </c:pt>
                <c:pt idx="13">
                  <c:v>0.13438506960305507</c:v>
                </c:pt>
                <c:pt idx="14">
                  <c:v>0.21491258874754193</c:v>
                </c:pt>
                <c:pt idx="16">
                  <c:v>0.34084738307097451</c:v>
                </c:pt>
                <c:pt idx="17">
                  <c:v>9.4396905711468082E-2</c:v>
                </c:pt>
                <c:pt idx="18">
                  <c:v>0.13010463459886845</c:v>
                </c:pt>
                <c:pt idx="20">
                  <c:v>0.34695904516444886</c:v>
                </c:pt>
                <c:pt idx="21">
                  <c:v>0.14024971839922529</c:v>
                </c:pt>
                <c:pt idx="22">
                  <c:v>0.15099044824181318</c:v>
                </c:pt>
                <c:pt idx="24">
                  <c:v>0.1874896519480419</c:v>
                </c:pt>
                <c:pt idx="25">
                  <c:v>6.6239710729352197E-2</c:v>
                </c:pt>
                <c:pt idx="26">
                  <c:v>7.8381357421965836E-2</c:v>
                </c:pt>
                <c:pt idx="28">
                  <c:v>0.26181912147252806</c:v>
                </c:pt>
                <c:pt idx="29">
                  <c:v>0.11742637137628353</c:v>
                </c:pt>
                <c:pt idx="30">
                  <c:v>0.2531270724554654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48761984"/>
        <c:axId val="548763520"/>
      </c:barChart>
      <c:catAx>
        <c:axId val="548761984"/>
        <c:scaling>
          <c:orientation val="minMax"/>
        </c:scaling>
        <c:delete val="0"/>
        <c:axPos val="b"/>
        <c:majorTickMark val="out"/>
        <c:minorTickMark val="none"/>
        <c:tickLblPos val="nextTo"/>
        <c:crossAx val="548763520"/>
        <c:crosses val="autoZero"/>
        <c:auto val="1"/>
        <c:lblAlgn val="ctr"/>
        <c:lblOffset val="100"/>
        <c:noMultiLvlLbl val="0"/>
      </c:catAx>
      <c:valAx>
        <c:axId val="5487635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761984"/>
        <c:crosses val="autoZero"/>
        <c:crossBetween val="between"/>
      </c:valAx>
      <c:spPr>
        <a:ln w="28575"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57997715390315141"/>
          <c:y val="0.89513166905310337"/>
          <c:w val="0.24391570139401289"/>
          <c:h val="5.736633867654725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4F23B-3C60-46EF-9AA0-5097E96BE04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F706DC-737B-4A11-942A-3C56B4DE1756}">
      <dgm:prSet phldrT="[Text]"/>
      <dgm:spPr>
        <a:solidFill>
          <a:srgbClr val="009FDA"/>
        </a:solidFill>
      </dgm:spPr>
      <dgm:t>
        <a:bodyPr/>
        <a:lstStyle/>
        <a:p>
          <a:r>
            <a:rPr lang="nl-NL" dirty="0" err="1" smtClean="0"/>
            <a:t>Residential</a:t>
          </a:r>
          <a:r>
            <a:rPr lang="nl-NL" dirty="0" smtClean="0"/>
            <a:t> </a:t>
          </a:r>
          <a:br>
            <a:rPr lang="nl-NL" dirty="0" smtClean="0"/>
          </a:br>
          <a:r>
            <a:rPr lang="nl-NL" dirty="0" smtClean="0"/>
            <a:t>0.3 - 5 kW</a:t>
          </a:r>
          <a:endParaRPr lang="en-GB" dirty="0"/>
        </a:p>
      </dgm:t>
    </dgm:pt>
    <dgm:pt modelId="{C95EE23F-E33E-420F-A5DB-8F0071B08163}" type="parTrans" cxnId="{B63A2C14-561D-4032-9E55-32C12C42110C}">
      <dgm:prSet/>
      <dgm:spPr/>
      <dgm:t>
        <a:bodyPr/>
        <a:lstStyle/>
        <a:p>
          <a:endParaRPr lang="en-GB"/>
        </a:p>
      </dgm:t>
    </dgm:pt>
    <dgm:pt modelId="{A72FEE2A-D7BA-4444-ADA7-8A83DB16A02B}" type="sibTrans" cxnId="{B63A2C14-561D-4032-9E55-32C12C42110C}">
      <dgm:prSet/>
      <dgm:spPr/>
      <dgm:t>
        <a:bodyPr/>
        <a:lstStyle/>
        <a:p>
          <a:endParaRPr lang="en-GB"/>
        </a:p>
      </dgm:t>
    </dgm:pt>
    <dgm:pt modelId="{8B2C91BD-55C8-4D0D-9A01-95B39AC85F7F}">
      <dgm:prSet phldrT="[Text]"/>
      <dgm:spPr>
        <a:solidFill>
          <a:srgbClr val="009FDA"/>
        </a:solidFill>
      </dgm:spPr>
      <dgm:t>
        <a:bodyPr/>
        <a:lstStyle/>
        <a:p>
          <a:r>
            <a:rPr lang="nl-NL" dirty="0" smtClean="0"/>
            <a:t>Agricultural</a:t>
          </a:r>
          <a:br>
            <a:rPr lang="nl-NL" dirty="0" smtClean="0"/>
          </a:br>
          <a:r>
            <a:rPr lang="nl-NL" dirty="0" smtClean="0"/>
            <a:t>10 - 50 kW</a:t>
          </a:r>
          <a:endParaRPr lang="en-GB" dirty="0"/>
        </a:p>
      </dgm:t>
    </dgm:pt>
    <dgm:pt modelId="{4BA2B7E7-4424-4CC2-A4F3-D028CB34AC37}" type="parTrans" cxnId="{3F419AFD-F95C-4490-B296-8021FAD897E9}">
      <dgm:prSet/>
      <dgm:spPr/>
      <dgm:t>
        <a:bodyPr/>
        <a:lstStyle/>
        <a:p>
          <a:endParaRPr lang="en-GB"/>
        </a:p>
      </dgm:t>
    </dgm:pt>
    <dgm:pt modelId="{37AD463C-B7CD-4C33-83B7-4288BD59DFDE}" type="sibTrans" cxnId="{3F419AFD-F95C-4490-B296-8021FAD897E9}">
      <dgm:prSet/>
      <dgm:spPr/>
      <dgm:t>
        <a:bodyPr/>
        <a:lstStyle/>
        <a:p>
          <a:endParaRPr lang="en-GB"/>
        </a:p>
      </dgm:t>
    </dgm:pt>
    <dgm:pt modelId="{C81D6C39-F27E-41F3-BC02-4DB851A1ED08}">
      <dgm:prSet phldrT="[Text]"/>
      <dgm:spPr>
        <a:solidFill>
          <a:srgbClr val="009FDA"/>
        </a:solidFill>
      </dgm:spPr>
      <dgm:t>
        <a:bodyPr/>
        <a:lstStyle/>
        <a:p>
          <a:r>
            <a:rPr lang="nl-NL" dirty="0" smtClean="0"/>
            <a:t>Industrial</a:t>
          </a:r>
          <a:br>
            <a:rPr lang="nl-NL" dirty="0" smtClean="0"/>
          </a:br>
          <a:r>
            <a:rPr lang="nl-NL" dirty="0" smtClean="0"/>
            <a:t>10 – 50 kW</a:t>
          </a:r>
          <a:endParaRPr lang="en-GB" dirty="0"/>
        </a:p>
      </dgm:t>
    </dgm:pt>
    <dgm:pt modelId="{EE28CD7D-2E61-4179-BF8F-97497C719624}" type="parTrans" cxnId="{D8A4448C-BB35-4400-B1D1-E8D17D3560D0}">
      <dgm:prSet/>
      <dgm:spPr/>
      <dgm:t>
        <a:bodyPr/>
        <a:lstStyle/>
        <a:p>
          <a:endParaRPr lang="en-GB"/>
        </a:p>
      </dgm:t>
    </dgm:pt>
    <dgm:pt modelId="{6C764024-58DE-4561-97D7-640ACA34158B}" type="sibTrans" cxnId="{D8A4448C-BB35-4400-B1D1-E8D17D3560D0}">
      <dgm:prSet/>
      <dgm:spPr/>
      <dgm:t>
        <a:bodyPr/>
        <a:lstStyle/>
        <a:p>
          <a:endParaRPr lang="en-GB"/>
        </a:p>
      </dgm:t>
    </dgm:pt>
    <dgm:pt modelId="{3D5BC34A-6DC7-4B47-9B30-93F99DAAA371}">
      <dgm:prSet phldrT="[Text]"/>
      <dgm:spPr>
        <a:solidFill>
          <a:srgbClr val="009FDA"/>
        </a:solidFill>
      </dgm:spPr>
      <dgm:t>
        <a:bodyPr/>
        <a:lstStyle/>
        <a:p>
          <a:r>
            <a:rPr lang="nl-NL" dirty="0" smtClean="0"/>
            <a:t>Community sites</a:t>
          </a:r>
          <a:br>
            <a:rPr lang="nl-NL" dirty="0" smtClean="0"/>
          </a:br>
          <a:r>
            <a:rPr lang="nl-NL" dirty="0" smtClean="0"/>
            <a:t>1 – 10 kW</a:t>
          </a:r>
          <a:endParaRPr lang="en-GB" dirty="0"/>
        </a:p>
      </dgm:t>
    </dgm:pt>
    <dgm:pt modelId="{8FFF342F-2392-4536-9A7B-3E0D2A46E774}" type="parTrans" cxnId="{6F3D9927-E971-4C2E-A047-F55ADB9CE0DD}">
      <dgm:prSet/>
      <dgm:spPr/>
      <dgm:t>
        <a:bodyPr/>
        <a:lstStyle/>
        <a:p>
          <a:endParaRPr lang="en-GB"/>
        </a:p>
      </dgm:t>
    </dgm:pt>
    <dgm:pt modelId="{0DB33F3F-9AD2-4577-8687-F9D0F8796EE8}" type="sibTrans" cxnId="{6F3D9927-E971-4C2E-A047-F55ADB9CE0DD}">
      <dgm:prSet/>
      <dgm:spPr/>
      <dgm:t>
        <a:bodyPr/>
        <a:lstStyle/>
        <a:p>
          <a:endParaRPr lang="en-GB"/>
        </a:p>
      </dgm:t>
    </dgm:pt>
    <dgm:pt modelId="{5A975B02-AE14-439D-8697-59C4E2550A16}" type="pres">
      <dgm:prSet presAssocID="{0B04F23B-3C60-46EF-9AA0-5097E96BE0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6B9BEA-49DA-4BFC-AB4D-2F2ECEB41A3B}" type="pres">
      <dgm:prSet presAssocID="{2AF706DC-737B-4A11-942A-3C56B4DE1756}" presName="composite" presStyleCnt="0"/>
      <dgm:spPr/>
    </dgm:pt>
    <dgm:pt modelId="{695D1668-536C-405C-83DD-CF6EC5554A91}" type="pres">
      <dgm:prSet presAssocID="{2AF706DC-737B-4A11-942A-3C56B4DE1756}" presName="rect1" presStyleLbl="bgImgPlace1" presStyleIdx="0" presStyleCnt="4" custScaleX="89000" custScaleY="93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D60FABC-7484-46DF-8405-FC312215E89C}" type="pres">
      <dgm:prSet presAssocID="{2AF706DC-737B-4A11-942A-3C56B4DE1756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D69539-06E3-47A6-8F23-A28D2EBA030A}" type="pres">
      <dgm:prSet presAssocID="{A72FEE2A-D7BA-4444-ADA7-8A83DB16A02B}" presName="sibTrans" presStyleCnt="0"/>
      <dgm:spPr/>
    </dgm:pt>
    <dgm:pt modelId="{5711A508-B161-4579-ADCF-B592084E717D}" type="pres">
      <dgm:prSet presAssocID="{8B2C91BD-55C8-4D0D-9A01-95B39AC85F7F}" presName="composite" presStyleCnt="0"/>
      <dgm:spPr/>
    </dgm:pt>
    <dgm:pt modelId="{6E844881-4BB5-4BF4-874C-0E71A5092AE5}" type="pres">
      <dgm:prSet presAssocID="{8B2C91BD-55C8-4D0D-9A01-95B39AC85F7F}" presName="rect1" presStyleLbl="bgImgPlace1" presStyleIdx="1" presStyleCnt="4" custScaleX="89000" custScaleY="931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2456B5B-9184-4462-A492-8201C580AC4D}" type="pres">
      <dgm:prSet presAssocID="{8B2C91BD-55C8-4D0D-9A01-95B39AC85F7F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81E9B5-8D16-433D-A320-8385928DE1E9}" type="pres">
      <dgm:prSet presAssocID="{37AD463C-B7CD-4C33-83B7-4288BD59DFDE}" presName="sibTrans" presStyleCnt="0"/>
      <dgm:spPr/>
    </dgm:pt>
    <dgm:pt modelId="{E50833D2-02D4-4176-8486-3A7589C1FCF8}" type="pres">
      <dgm:prSet presAssocID="{C81D6C39-F27E-41F3-BC02-4DB851A1ED08}" presName="composite" presStyleCnt="0"/>
      <dgm:spPr/>
    </dgm:pt>
    <dgm:pt modelId="{0A0F0911-E247-47A1-B4CE-F92CC958BD12}" type="pres">
      <dgm:prSet presAssocID="{C81D6C39-F27E-41F3-BC02-4DB851A1ED08}" presName="rect1" presStyleLbl="bgImgPlace1" presStyleIdx="2" presStyleCnt="4" custScaleX="89000" custScaleY="931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895DCF0-F5E6-402A-82DF-F194D84E5DB3}" type="pres">
      <dgm:prSet presAssocID="{C81D6C39-F27E-41F3-BC02-4DB851A1ED08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213430-4B6C-4A0A-892A-16D3D918F1DA}" type="pres">
      <dgm:prSet presAssocID="{6C764024-58DE-4561-97D7-640ACA34158B}" presName="sibTrans" presStyleCnt="0"/>
      <dgm:spPr/>
    </dgm:pt>
    <dgm:pt modelId="{3CE12BC3-C0D3-4F04-BBFB-3C922DF15D67}" type="pres">
      <dgm:prSet presAssocID="{3D5BC34A-6DC7-4B47-9B30-93F99DAAA371}" presName="composite" presStyleCnt="0"/>
      <dgm:spPr/>
    </dgm:pt>
    <dgm:pt modelId="{DADDBE0A-D1F6-4CFC-9225-7E492F967465}" type="pres">
      <dgm:prSet presAssocID="{3D5BC34A-6DC7-4B47-9B30-93F99DAAA371}" presName="rect1" presStyleLbl="bgImgPlace1" presStyleIdx="3" presStyleCnt="4" custScaleX="89000" custScaleY="9316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E25630-50BA-402F-9B57-83392AF09537}" type="pres">
      <dgm:prSet presAssocID="{3D5BC34A-6DC7-4B47-9B30-93F99DAAA371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466866-5140-420F-A0D2-2DF68B453167}" type="presOf" srcId="{3D5BC34A-6DC7-4B47-9B30-93F99DAAA371}" destId="{5DE25630-50BA-402F-9B57-83392AF09537}" srcOrd="0" destOrd="0" presId="urn:microsoft.com/office/officeart/2008/layout/BendingPictureCaptionList"/>
    <dgm:cxn modelId="{3F419AFD-F95C-4490-B296-8021FAD897E9}" srcId="{0B04F23B-3C60-46EF-9AA0-5097E96BE043}" destId="{8B2C91BD-55C8-4D0D-9A01-95B39AC85F7F}" srcOrd="1" destOrd="0" parTransId="{4BA2B7E7-4424-4CC2-A4F3-D028CB34AC37}" sibTransId="{37AD463C-B7CD-4C33-83B7-4288BD59DFDE}"/>
    <dgm:cxn modelId="{8619AA46-FA78-4770-8FF5-556B7B659E23}" type="presOf" srcId="{2AF706DC-737B-4A11-942A-3C56B4DE1756}" destId="{6D60FABC-7484-46DF-8405-FC312215E89C}" srcOrd="0" destOrd="0" presId="urn:microsoft.com/office/officeart/2008/layout/BendingPictureCaptionList"/>
    <dgm:cxn modelId="{D8A4448C-BB35-4400-B1D1-E8D17D3560D0}" srcId="{0B04F23B-3C60-46EF-9AA0-5097E96BE043}" destId="{C81D6C39-F27E-41F3-BC02-4DB851A1ED08}" srcOrd="2" destOrd="0" parTransId="{EE28CD7D-2E61-4179-BF8F-97497C719624}" sibTransId="{6C764024-58DE-4561-97D7-640ACA34158B}"/>
    <dgm:cxn modelId="{1348ADDD-21CF-40B6-9C78-46D98B8491E9}" type="presOf" srcId="{0B04F23B-3C60-46EF-9AA0-5097E96BE043}" destId="{5A975B02-AE14-439D-8697-59C4E2550A16}" srcOrd="0" destOrd="0" presId="urn:microsoft.com/office/officeart/2008/layout/BendingPictureCaptionList"/>
    <dgm:cxn modelId="{6E0246D1-DDBD-4C9A-A3A9-007E8A633BE6}" type="presOf" srcId="{8B2C91BD-55C8-4D0D-9A01-95B39AC85F7F}" destId="{32456B5B-9184-4462-A492-8201C580AC4D}" srcOrd="0" destOrd="0" presId="urn:microsoft.com/office/officeart/2008/layout/BendingPictureCaptionList"/>
    <dgm:cxn modelId="{EDA69FA4-D4C4-41A4-BDB2-97691701D925}" type="presOf" srcId="{C81D6C39-F27E-41F3-BC02-4DB851A1ED08}" destId="{8895DCF0-F5E6-402A-82DF-F194D84E5DB3}" srcOrd="0" destOrd="0" presId="urn:microsoft.com/office/officeart/2008/layout/BendingPictureCaptionList"/>
    <dgm:cxn modelId="{6F3D9927-E971-4C2E-A047-F55ADB9CE0DD}" srcId="{0B04F23B-3C60-46EF-9AA0-5097E96BE043}" destId="{3D5BC34A-6DC7-4B47-9B30-93F99DAAA371}" srcOrd="3" destOrd="0" parTransId="{8FFF342F-2392-4536-9A7B-3E0D2A46E774}" sibTransId="{0DB33F3F-9AD2-4577-8687-F9D0F8796EE8}"/>
    <dgm:cxn modelId="{B63A2C14-561D-4032-9E55-32C12C42110C}" srcId="{0B04F23B-3C60-46EF-9AA0-5097E96BE043}" destId="{2AF706DC-737B-4A11-942A-3C56B4DE1756}" srcOrd="0" destOrd="0" parTransId="{C95EE23F-E33E-420F-A5DB-8F0071B08163}" sibTransId="{A72FEE2A-D7BA-4444-ADA7-8A83DB16A02B}"/>
    <dgm:cxn modelId="{495DE586-D0DD-405E-8257-F80767B3E474}" type="presParOf" srcId="{5A975B02-AE14-439D-8697-59C4E2550A16}" destId="{8C6B9BEA-49DA-4BFC-AB4D-2F2ECEB41A3B}" srcOrd="0" destOrd="0" presId="urn:microsoft.com/office/officeart/2008/layout/BendingPictureCaptionList"/>
    <dgm:cxn modelId="{683DA200-F097-4AD9-9BB2-76BD25B6291F}" type="presParOf" srcId="{8C6B9BEA-49DA-4BFC-AB4D-2F2ECEB41A3B}" destId="{695D1668-536C-405C-83DD-CF6EC5554A91}" srcOrd="0" destOrd="0" presId="urn:microsoft.com/office/officeart/2008/layout/BendingPictureCaptionList"/>
    <dgm:cxn modelId="{DE472516-1246-4B91-93F7-E78D3154CA76}" type="presParOf" srcId="{8C6B9BEA-49DA-4BFC-AB4D-2F2ECEB41A3B}" destId="{6D60FABC-7484-46DF-8405-FC312215E89C}" srcOrd="1" destOrd="0" presId="urn:microsoft.com/office/officeart/2008/layout/BendingPictureCaptionList"/>
    <dgm:cxn modelId="{C31BEC53-AE04-4E61-BBBC-E81768B6FF22}" type="presParOf" srcId="{5A975B02-AE14-439D-8697-59C4E2550A16}" destId="{85D69539-06E3-47A6-8F23-A28D2EBA030A}" srcOrd="1" destOrd="0" presId="urn:microsoft.com/office/officeart/2008/layout/BendingPictureCaptionList"/>
    <dgm:cxn modelId="{8B6A73B4-EC07-4CC0-9BD9-3793DC33EADD}" type="presParOf" srcId="{5A975B02-AE14-439D-8697-59C4E2550A16}" destId="{5711A508-B161-4579-ADCF-B592084E717D}" srcOrd="2" destOrd="0" presId="urn:microsoft.com/office/officeart/2008/layout/BendingPictureCaptionList"/>
    <dgm:cxn modelId="{AA7BDB7A-FCDE-470A-B56E-41553699E204}" type="presParOf" srcId="{5711A508-B161-4579-ADCF-B592084E717D}" destId="{6E844881-4BB5-4BF4-874C-0E71A5092AE5}" srcOrd="0" destOrd="0" presId="urn:microsoft.com/office/officeart/2008/layout/BendingPictureCaptionList"/>
    <dgm:cxn modelId="{A26CEAC9-3D1A-4A50-87F1-744CD64BB874}" type="presParOf" srcId="{5711A508-B161-4579-ADCF-B592084E717D}" destId="{32456B5B-9184-4462-A492-8201C580AC4D}" srcOrd="1" destOrd="0" presId="urn:microsoft.com/office/officeart/2008/layout/BendingPictureCaptionList"/>
    <dgm:cxn modelId="{433B9C1B-104B-44AE-9C85-7D5A3633CBCE}" type="presParOf" srcId="{5A975B02-AE14-439D-8697-59C4E2550A16}" destId="{E781E9B5-8D16-433D-A320-8385928DE1E9}" srcOrd="3" destOrd="0" presId="urn:microsoft.com/office/officeart/2008/layout/BendingPictureCaptionList"/>
    <dgm:cxn modelId="{4D280629-BBEA-425D-A840-1757F8462009}" type="presParOf" srcId="{5A975B02-AE14-439D-8697-59C4E2550A16}" destId="{E50833D2-02D4-4176-8486-3A7589C1FCF8}" srcOrd="4" destOrd="0" presId="urn:microsoft.com/office/officeart/2008/layout/BendingPictureCaptionList"/>
    <dgm:cxn modelId="{EFEE1A5C-8184-44F0-9F2E-035FA7E81C4B}" type="presParOf" srcId="{E50833D2-02D4-4176-8486-3A7589C1FCF8}" destId="{0A0F0911-E247-47A1-B4CE-F92CC958BD12}" srcOrd="0" destOrd="0" presId="urn:microsoft.com/office/officeart/2008/layout/BendingPictureCaptionList"/>
    <dgm:cxn modelId="{378AB0FC-BD20-455A-B0DE-18A8D62EF93A}" type="presParOf" srcId="{E50833D2-02D4-4176-8486-3A7589C1FCF8}" destId="{8895DCF0-F5E6-402A-82DF-F194D84E5DB3}" srcOrd="1" destOrd="0" presId="urn:microsoft.com/office/officeart/2008/layout/BendingPictureCaptionList"/>
    <dgm:cxn modelId="{66823D1A-D0D3-4AE0-BD29-58E42C1883AB}" type="presParOf" srcId="{5A975B02-AE14-439D-8697-59C4E2550A16}" destId="{4A213430-4B6C-4A0A-892A-16D3D918F1DA}" srcOrd="5" destOrd="0" presId="urn:microsoft.com/office/officeart/2008/layout/BendingPictureCaptionList"/>
    <dgm:cxn modelId="{8C11536D-8921-4D0F-B476-DD3905704452}" type="presParOf" srcId="{5A975B02-AE14-439D-8697-59C4E2550A16}" destId="{3CE12BC3-C0D3-4F04-BBFB-3C922DF15D67}" srcOrd="6" destOrd="0" presId="urn:microsoft.com/office/officeart/2008/layout/BendingPictureCaptionList"/>
    <dgm:cxn modelId="{1E1EB6F1-1790-46E6-901B-4331E2C76D79}" type="presParOf" srcId="{3CE12BC3-C0D3-4F04-BBFB-3C922DF15D67}" destId="{DADDBE0A-D1F6-4CFC-9225-7E492F967465}" srcOrd="0" destOrd="0" presId="urn:microsoft.com/office/officeart/2008/layout/BendingPictureCaptionList"/>
    <dgm:cxn modelId="{5A9E8106-2F22-4FAF-B72A-EAC2B2E47913}" type="presParOf" srcId="{3CE12BC3-C0D3-4F04-BBFB-3C922DF15D67}" destId="{5DE25630-50BA-402F-9B57-83392AF0953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D1668-536C-405C-83DD-CF6EC5554A91}">
      <dsp:nvSpPr>
        <dsp:cNvPr id="0" name=""/>
        <dsp:cNvSpPr/>
      </dsp:nvSpPr>
      <dsp:spPr>
        <a:xfrm>
          <a:off x="0" y="298279"/>
          <a:ext cx="1937657" cy="16226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0FABC-7484-46DF-8405-FC312215E89C}">
      <dsp:nvSpPr>
        <dsp:cNvPr id="0" name=""/>
        <dsp:cNvSpPr/>
      </dsp:nvSpPr>
      <dsp:spPr>
        <a:xfrm>
          <a:off x="76199" y="1806290"/>
          <a:ext cx="1937657" cy="609599"/>
        </a:xfrm>
        <a:prstGeom prst="wedgeRectCallout">
          <a:avLst>
            <a:gd name="adj1" fmla="val 20250"/>
            <a:gd name="adj2" fmla="val -60700"/>
          </a:avLst>
        </a:prstGeom>
        <a:solidFill>
          <a:srgbClr val="009FD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Residential</a:t>
          </a:r>
          <a:r>
            <a:rPr lang="nl-NL" sz="1800" kern="1200" dirty="0" smtClean="0"/>
            <a:t> </a:t>
          </a:r>
          <a:br>
            <a:rPr lang="nl-NL" sz="1800" kern="1200" dirty="0" smtClean="0"/>
          </a:br>
          <a:r>
            <a:rPr lang="nl-NL" sz="1800" kern="1200" dirty="0" smtClean="0"/>
            <a:t>0.3 - 5 kW</a:t>
          </a:r>
          <a:endParaRPr lang="en-GB" sz="1800" kern="1200" dirty="0"/>
        </a:p>
      </dsp:txBody>
      <dsp:txXfrm>
        <a:off x="76199" y="1806290"/>
        <a:ext cx="1937657" cy="609599"/>
      </dsp:txXfrm>
    </dsp:sp>
    <dsp:sp modelId="{6E844881-4BB5-4BF4-874C-0E71A5092AE5}">
      <dsp:nvSpPr>
        <dsp:cNvPr id="0" name=""/>
        <dsp:cNvSpPr/>
      </dsp:nvSpPr>
      <dsp:spPr>
        <a:xfrm>
          <a:off x="2231571" y="298279"/>
          <a:ext cx="1937657" cy="162265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56B5B-9184-4462-A492-8201C580AC4D}">
      <dsp:nvSpPr>
        <dsp:cNvPr id="0" name=""/>
        <dsp:cNvSpPr/>
      </dsp:nvSpPr>
      <dsp:spPr>
        <a:xfrm>
          <a:off x="2307771" y="1806290"/>
          <a:ext cx="1937657" cy="609599"/>
        </a:xfrm>
        <a:prstGeom prst="wedgeRectCallout">
          <a:avLst>
            <a:gd name="adj1" fmla="val 20250"/>
            <a:gd name="adj2" fmla="val -60700"/>
          </a:avLst>
        </a:prstGeom>
        <a:solidFill>
          <a:srgbClr val="009FD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Agricultural</a:t>
          </a:r>
          <a:br>
            <a:rPr lang="nl-NL" sz="1800" kern="1200" dirty="0" smtClean="0"/>
          </a:br>
          <a:r>
            <a:rPr lang="nl-NL" sz="1800" kern="1200" dirty="0" smtClean="0"/>
            <a:t>10 - 50 kW</a:t>
          </a:r>
          <a:endParaRPr lang="en-GB" sz="1800" kern="1200" dirty="0"/>
        </a:p>
      </dsp:txBody>
      <dsp:txXfrm>
        <a:off x="2307771" y="1806290"/>
        <a:ext cx="1937657" cy="609599"/>
      </dsp:txXfrm>
    </dsp:sp>
    <dsp:sp modelId="{0A0F0911-E247-47A1-B4CE-F92CC958BD12}">
      <dsp:nvSpPr>
        <dsp:cNvPr id="0" name=""/>
        <dsp:cNvSpPr/>
      </dsp:nvSpPr>
      <dsp:spPr>
        <a:xfrm>
          <a:off x="4463142" y="298279"/>
          <a:ext cx="1937657" cy="1622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5DCF0-F5E6-402A-82DF-F194D84E5DB3}">
      <dsp:nvSpPr>
        <dsp:cNvPr id="0" name=""/>
        <dsp:cNvSpPr/>
      </dsp:nvSpPr>
      <dsp:spPr>
        <a:xfrm>
          <a:off x="4539342" y="1806290"/>
          <a:ext cx="1937657" cy="609599"/>
        </a:xfrm>
        <a:prstGeom prst="wedgeRectCallout">
          <a:avLst>
            <a:gd name="adj1" fmla="val 20250"/>
            <a:gd name="adj2" fmla="val -60700"/>
          </a:avLst>
        </a:prstGeom>
        <a:solidFill>
          <a:srgbClr val="009FD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Industrial</a:t>
          </a:r>
          <a:br>
            <a:rPr lang="nl-NL" sz="1800" kern="1200" dirty="0" smtClean="0"/>
          </a:br>
          <a:r>
            <a:rPr lang="nl-NL" sz="1800" kern="1200" dirty="0" smtClean="0"/>
            <a:t>10 – 50 kW</a:t>
          </a:r>
          <a:endParaRPr lang="en-GB" sz="1800" kern="1200" dirty="0"/>
        </a:p>
      </dsp:txBody>
      <dsp:txXfrm>
        <a:off x="4539342" y="1806290"/>
        <a:ext cx="1937657" cy="609599"/>
      </dsp:txXfrm>
    </dsp:sp>
    <dsp:sp modelId="{DADDBE0A-D1F6-4CFC-9225-7E492F967465}">
      <dsp:nvSpPr>
        <dsp:cNvPr id="0" name=""/>
        <dsp:cNvSpPr/>
      </dsp:nvSpPr>
      <dsp:spPr>
        <a:xfrm>
          <a:off x="6694713" y="298279"/>
          <a:ext cx="1937657" cy="162265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25630-50BA-402F-9B57-83392AF09537}">
      <dsp:nvSpPr>
        <dsp:cNvPr id="0" name=""/>
        <dsp:cNvSpPr/>
      </dsp:nvSpPr>
      <dsp:spPr>
        <a:xfrm>
          <a:off x="6770913" y="1806290"/>
          <a:ext cx="1937657" cy="609599"/>
        </a:xfrm>
        <a:prstGeom prst="wedgeRectCallout">
          <a:avLst>
            <a:gd name="adj1" fmla="val 20250"/>
            <a:gd name="adj2" fmla="val -60700"/>
          </a:avLst>
        </a:prstGeom>
        <a:solidFill>
          <a:srgbClr val="009FD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Community sites</a:t>
          </a:r>
          <a:br>
            <a:rPr lang="nl-NL" sz="1800" kern="1200" dirty="0" smtClean="0"/>
          </a:br>
          <a:r>
            <a:rPr lang="nl-NL" sz="1800" kern="1200" dirty="0" smtClean="0"/>
            <a:t>1 – 10 kW</a:t>
          </a:r>
          <a:endParaRPr lang="en-GB" sz="1800" kern="1200" dirty="0"/>
        </a:p>
      </dsp:txBody>
      <dsp:txXfrm>
        <a:off x="6770913" y="1806290"/>
        <a:ext cx="1937657" cy="609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0.1293</cdr:x>
      <cdr:y>0.87835</cdr:y>
    </cdr:from>
    <cdr:to>
      <cdr:x>0.60634</cdr:x>
      <cdr:y>0.96988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50719" y="4015818"/>
          <a:ext cx="3876333" cy="41846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A554-3BF0-423C-BB32-FA8E2E44DC28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BC71-7C48-4671-8187-8F9FD30373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723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A4A7-D89E-42FB-91B1-EEDC672BA8F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5DD8-87CF-4984-9A02-9966C587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5DD8-87CF-4984-9A02-9966C587F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37C44-E644-4A63-9BC4-2E9A83DFFEAD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85744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37C44-E644-4A63-9BC4-2E9A83DFFEAD}" type="slidenum">
              <a:rPr lang="en-US" altLang="nl-NL" smtClean="0"/>
              <a:pPr>
                <a:defRPr/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48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37C44-E644-4A63-9BC4-2E9A83DFFEAD}" type="slidenum">
              <a:rPr lang="en-US" altLang="nl-NL" smtClean="0"/>
              <a:pPr>
                <a:defRPr/>
              </a:pPr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3930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37C44-E644-4A63-9BC4-2E9A83DFFEAD}" type="slidenum">
              <a:rPr lang="en-US" altLang="nl-NL" smtClean="0"/>
              <a:pPr>
                <a:defRPr/>
              </a:pPr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9845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Fix</a:t>
            </a:r>
            <a:r>
              <a:rPr lang="en-GB" baseline="0" dirty="0" smtClean="0"/>
              <a:t> the tables, either PBP or NPV or LCOE, comparison with PV </a:t>
            </a:r>
            <a:r>
              <a:rPr lang="en-GB" baseline="0" dirty="0" err="1" smtClean="0"/>
              <a:t>moduels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564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37C44-E644-4A63-9BC4-2E9A83DFFEAD}" type="slidenum">
              <a:rPr lang="en-US" altLang="nl-NL" smtClean="0"/>
              <a:pPr>
                <a:defRPr/>
              </a:pPr>
              <a:t>16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4898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37C44-E644-4A63-9BC4-2E9A83DFFEAD}" type="slidenum">
              <a:rPr lang="en-US" altLang="nl-NL" smtClean="0"/>
              <a:pPr>
                <a:defRPr/>
              </a:pPr>
              <a:t>17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80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15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5DD8-87CF-4984-9A02-9966C587F3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0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37C44-E644-4A63-9BC4-2E9A83DFFEAD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8873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9110-1444-4963-AE31-29C3A7696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8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_con_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7 Título"/>
          <p:cNvSpPr>
            <a:spLocks noGrp="1"/>
          </p:cNvSpPr>
          <p:nvPr>
            <p:ph type="ctrTitle" hasCustomPrompt="1"/>
          </p:nvPr>
        </p:nvSpPr>
        <p:spPr>
          <a:xfrm>
            <a:off x="2915816" y="1827448"/>
            <a:ext cx="5112568" cy="2033600"/>
          </a:xfrm>
        </p:spPr>
        <p:txBody>
          <a:bodyPr anchor="ctr">
            <a:normAutofit/>
          </a:bodyPr>
          <a:lstStyle>
            <a:lvl1pPr algn="l">
              <a:defRPr sz="3200" cap="none" baseline="0">
                <a:solidFill>
                  <a:srgbClr val="008688"/>
                </a:solidFill>
              </a:defRPr>
            </a:lvl1pPr>
          </a:lstStyle>
          <a:p>
            <a:r>
              <a:rPr kumimoji="0" lang="en-US" dirty="0" err="1"/>
              <a:t>Portada</a:t>
            </a:r>
            <a:r>
              <a:rPr kumimoji="0" lang="en-US" dirty="0"/>
              <a:t> Titular</a:t>
            </a:r>
          </a:p>
        </p:txBody>
      </p:sp>
      <p:sp>
        <p:nvSpPr>
          <p:cNvPr id="10" name="8 Subtítulo"/>
          <p:cNvSpPr>
            <a:spLocks noGrp="1"/>
          </p:cNvSpPr>
          <p:nvPr>
            <p:ph type="subTitle" idx="1" hasCustomPrompt="1"/>
          </p:nvPr>
        </p:nvSpPr>
        <p:spPr>
          <a:xfrm>
            <a:off x="2915816" y="3933056"/>
            <a:ext cx="5400601" cy="93610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B541C"/>
              </a:buClr>
              <a:buSzPct val="60000"/>
              <a:buFont typeface="Wingdings" pitchFamily="2" charset="2"/>
              <a:buNone/>
              <a:tabLst/>
              <a:defRPr sz="2000">
                <a:solidFill>
                  <a:srgbClr val="99CFC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/>
              <a:t>Subtítulo o autor</a:t>
            </a:r>
            <a:endParaRPr kumimoji="0" lang="en-US" dirty="0"/>
          </a:p>
        </p:txBody>
      </p:sp>
      <p:grpSp>
        <p:nvGrpSpPr>
          <p:cNvPr id="16" name="15 Grupo"/>
          <p:cNvGrpSpPr/>
          <p:nvPr/>
        </p:nvGrpSpPr>
        <p:grpSpPr>
          <a:xfrm>
            <a:off x="6372201" y="5696171"/>
            <a:ext cx="2448271" cy="973189"/>
            <a:chOff x="6432910" y="4777909"/>
            <a:chExt cx="1860213" cy="739435"/>
          </a:xfrm>
        </p:grpSpPr>
        <p:pic>
          <p:nvPicPr>
            <p:cNvPr id="9" name="8 Imagen" descr="7ProgramaMarc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432910" y="4777909"/>
              <a:ext cx="930108" cy="739435"/>
            </a:xfrm>
            <a:prstGeom prst="rect">
              <a:avLst/>
            </a:prstGeom>
          </p:spPr>
        </p:pic>
        <p:pic>
          <p:nvPicPr>
            <p:cNvPr id="11" name="10 Imagen" descr="EU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342656" y="4781480"/>
              <a:ext cx="950467" cy="640378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705"/>
            <a:ext cx="2518037" cy="206938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0" y="0"/>
            <a:ext cx="2627784" cy="6876944"/>
          </a:xfrm>
          <a:prstGeom prst="rect">
            <a:avLst/>
          </a:prstGeom>
          <a:solidFill>
            <a:srgbClr val="0086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0" y="476672"/>
            <a:ext cx="2627784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SWIP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New innovative 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solutions, 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components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and tools 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for the integration 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of wind energy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 urban 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and peri-urban </a:t>
            </a:r>
          </a:p>
          <a:p>
            <a:pPr algn="ctr"/>
            <a:r>
              <a:rPr lang="en-GB" sz="1800" b="0" kern="1200" noProof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areas</a:t>
            </a:r>
            <a:endParaRPr lang="en-GB" sz="1800" b="0" noProof="0" dirty="0">
              <a:latin typeface="Calibri"/>
              <a:cs typeface="Calibri"/>
            </a:endParaRPr>
          </a:p>
        </p:txBody>
      </p:sp>
      <p:pic>
        <p:nvPicPr>
          <p:cNvPr id="21" name="2 Imagen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63"/>
            <a:ext cx="1917609" cy="328498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er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611560" y="1628800"/>
            <a:ext cx="8136904" cy="4495800"/>
          </a:xfrm>
        </p:spPr>
        <p:txBody>
          <a:bodyPr anchor="t">
            <a:normAutofit/>
          </a:bodyPr>
          <a:lstStyle>
            <a:lvl1pPr marL="266700" marR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+mj-lt"/>
              <a:buAutoNum type="arabicPeriod"/>
              <a:tabLst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  <a:p>
            <a:pPr lvl="0" eaLnBrk="1" latinLnBrk="0" hangingPunct="1"/>
            <a:endParaRPr lang="es-ES" dirty="0"/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5E5"/>
              </a:buClr>
              <a:buSzPct val="70000"/>
              <a:buFont typeface="+mj-lt"/>
              <a:buAutoNum type="arabicPeriod"/>
              <a:tabLst/>
              <a:defRPr/>
            </a:pPr>
            <a:endParaRPr lang="es-ES" dirty="0"/>
          </a:p>
          <a:p>
            <a:pPr lvl="0" eaLnBrk="1" latinLnBrk="0" hangingPunct="1"/>
            <a:endParaRPr lang="es-ES" dirty="0"/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541C"/>
              </a:buClr>
              <a:buSzPct val="70000"/>
              <a:buFont typeface="+mj-lt"/>
              <a:buAutoNum type="arabicPeriod"/>
              <a:tabLst/>
              <a:defRPr/>
            </a:pPr>
            <a:endParaRPr lang="es-ES" dirty="0"/>
          </a:p>
          <a:p>
            <a:pPr lvl="0" eaLnBrk="1" latinLnBrk="0" hangingPunct="1"/>
            <a:endParaRPr lang="es-ES" dirty="0"/>
          </a:p>
        </p:txBody>
      </p:sp>
      <p:sp>
        <p:nvSpPr>
          <p:cNvPr id="7" name="21 Marcador de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Título capítulo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e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 dirty="0"/>
          </a:p>
        </p:txBody>
      </p:sp>
      <p:sp>
        <p:nvSpPr>
          <p:cNvPr id="5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</p:txBody>
      </p:sp>
      <p:sp>
        <p:nvSpPr>
          <p:cNvPr id="6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609600" y="1916832"/>
            <a:ext cx="3886200" cy="4244734"/>
          </a:xfrm>
        </p:spPr>
        <p:txBody>
          <a:bodyPr>
            <a:norm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Wingdings" panose="05000000000000000000" pitchFamily="2" charset="2"/>
              <a:buChar char="n"/>
              <a:tabLst/>
              <a:defRPr sz="1800"/>
            </a:lvl1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.</a:t>
            </a:r>
          </a:p>
          <a:p>
            <a:pPr lvl="0" eaLnBrk="1" latinLnBrk="0" hangingPunct="1"/>
            <a:endParaRPr lang="es-ES" dirty="0"/>
          </a:p>
          <a:p>
            <a:pPr lvl="0" eaLnBrk="1" latinLnBrk="0" hangingPunct="1"/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 hasCustomPrompt="1"/>
          </p:nvPr>
        </p:nvSpPr>
        <p:spPr>
          <a:xfrm>
            <a:off x="4860000" y="1916832"/>
            <a:ext cx="3886200" cy="4244734"/>
          </a:xfrm>
        </p:spPr>
        <p:txBody>
          <a:bodyPr>
            <a:norm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Wingdings" panose="05000000000000000000" pitchFamily="2" charset="2"/>
              <a:buChar char="n"/>
              <a:tabLst/>
              <a:defRPr sz="1800"/>
            </a:lvl1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.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0" name="21 Marcador de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7416824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Título capítulo </a:t>
            </a:r>
            <a:endParaRPr kumimoji="0" lang="en-US" dirty="0"/>
          </a:p>
        </p:txBody>
      </p:sp>
      <p:sp>
        <p:nvSpPr>
          <p:cNvPr id="7" name="7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611560" y="1484784"/>
            <a:ext cx="3888432" cy="432048"/>
          </a:xfrm>
          <a:solidFill>
            <a:srgbClr val="008688"/>
          </a:solidFill>
        </p:spPr>
        <p:txBody>
          <a:bodyPr anchor="ctr">
            <a:noAutofit/>
          </a:bodyPr>
          <a:lstStyle>
            <a:lvl1pPr marL="0" indent="0" algn="ctr" eaLnBrk="1" latinLnBrk="0" hangingPunct="1">
              <a:spcBef>
                <a:spcPts val="1000"/>
              </a:spcBef>
              <a:buNone/>
              <a:defRPr sz="2400" baseline="0">
                <a:solidFill>
                  <a:schemeClr val="bg1"/>
                </a:solidFill>
              </a:defRPr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Comparativa 1</a:t>
            </a:r>
          </a:p>
        </p:txBody>
      </p:sp>
      <p:sp>
        <p:nvSpPr>
          <p:cNvPr id="13" name="7 Marcador de contenido"/>
          <p:cNvSpPr>
            <a:spLocks noGrp="1"/>
          </p:cNvSpPr>
          <p:nvPr>
            <p:ph sz="quarter" idx="18" hasCustomPrompt="1"/>
          </p:nvPr>
        </p:nvSpPr>
        <p:spPr>
          <a:xfrm>
            <a:off x="4860032" y="1484784"/>
            <a:ext cx="3888432" cy="432048"/>
          </a:xfrm>
          <a:solidFill>
            <a:srgbClr val="008688"/>
          </a:solidFill>
        </p:spPr>
        <p:txBody>
          <a:bodyPr anchor="ctr">
            <a:noAutofit/>
          </a:bodyPr>
          <a:lstStyle>
            <a:lvl1pPr marL="0" indent="0" algn="ctr" eaLnBrk="1" latinLnBrk="0" hangingPunct="1">
              <a:spcBef>
                <a:spcPts val="1000"/>
              </a:spcBef>
              <a:buNone/>
              <a:defRPr sz="2400" baseline="0">
                <a:solidFill>
                  <a:schemeClr val="bg1"/>
                </a:solidFill>
              </a:defRPr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Comparativa 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a con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 dirty="0"/>
          </a:p>
        </p:txBody>
      </p:sp>
      <p:sp>
        <p:nvSpPr>
          <p:cNvPr id="7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95536" y="1268760"/>
            <a:ext cx="7128792" cy="4275856"/>
          </a:xfrm>
          <a:solidFill>
            <a:srgbClr val="CDD6E0"/>
          </a:solidFill>
          <a:ln>
            <a:noFill/>
          </a:ln>
        </p:spPr>
        <p:txBody>
          <a:bodyPr anchor="b"/>
          <a:lstStyle>
            <a:lvl1pPr marL="0" indent="0" algn="l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5767536"/>
            <a:ext cx="722372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99CFCF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ca con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 dirty="0"/>
          </a:p>
        </p:txBody>
      </p:sp>
      <p:sp>
        <p:nvSpPr>
          <p:cNvPr id="5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611560" y="1916832"/>
            <a:ext cx="5544616" cy="3960440"/>
          </a:xfrm>
        </p:spPr>
        <p:txBody>
          <a:bodyPr anchor="ctr">
            <a:normAutofit/>
          </a:bodyPr>
          <a:lstStyle>
            <a:lvl1pPr marL="0" indent="0" algn="ctr" eaLnBrk="1" latinLnBrk="0" hangingPunct="1">
              <a:spcBef>
                <a:spcPts val="1000"/>
              </a:spcBef>
              <a:buNone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Insertar gráfica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372200" y="4437112"/>
            <a:ext cx="1800200" cy="1512168"/>
          </a:xfrm>
        </p:spPr>
        <p:txBody>
          <a:bodyPr anchor="b"/>
          <a:lstStyle>
            <a:lvl1pPr marL="0" indent="0">
              <a:buFontTx/>
              <a:buNone/>
              <a:defRPr sz="1700" baseline="0">
                <a:solidFill>
                  <a:srgbClr val="99CFCF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dirty="0"/>
              <a:t>Comentario gráfica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0" y="0"/>
            <a:ext cx="9144000" cy="6381328"/>
          </a:xfrm>
        </p:spPr>
        <p:txBody>
          <a:bodyPr anchor="ctr">
            <a:normAutofit/>
          </a:bodyPr>
          <a:lstStyle>
            <a:lvl1pPr marL="0" indent="0" algn="ctr" eaLnBrk="1" latinLnBrk="0" hangingPunct="1">
              <a:spcBef>
                <a:spcPts val="1000"/>
              </a:spcBef>
              <a:buNone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Insertar gráfica o imagen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2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67376" y="2420888"/>
            <a:ext cx="8209248" cy="685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spc="300" baseline="0">
                <a:solidFill>
                  <a:srgbClr val="008688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dirty="0"/>
              <a:t>MUCHAS GRACIAS POR SU ATENCION u otra despedida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600400"/>
            <a:ext cx="1917609" cy="3284984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5436096" y="4836132"/>
            <a:ext cx="3110335" cy="1658080"/>
            <a:chOff x="5436096" y="4836132"/>
            <a:chExt cx="3110335" cy="1658080"/>
          </a:xfrm>
        </p:grpSpPr>
        <p:grpSp>
          <p:nvGrpSpPr>
            <p:cNvPr id="11" name="10 Grupo"/>
            <p:cNvGrpSpPr/>
            <p:nvPr userDrawn="1"/>
          </p:nvGrpSpPr>
          <p:grpSpPr>
            <a:xfrm>
              <a:off x="7767851" y="5056240"/>
              <a:ext cx="778580" cy="1404732"/>
              <a:chOff x="7308304" y="3645024"/>
              <a:chExt cx="984819" cy="1776834"/>
            </a:xfrm>
          </p:grpSpPr>
          <p:pic>
            <p:nvPicPr>
              <p:cNvPr id="12" name="11 Imagen" descr="7ProgramaMarco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08304" y="3645024"/>
                <a:ext cx="984819" cy="782931"/>
              </a:xfrm>
              <a:prstGeom prst="rect">
                <a:avLst/>
              </a:prstGeom>
            </p:spPr>
          </p:pic>
          <p:pic>
            <p:nvPicPr>
              <p:cNvPr id="13" name="12 Imagen" descr="EU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2656" y="4781480"/>
                <a:ext cx="950467" cy="640378"/>
              </a:xfrm>
              <a:prstGeom prst="rect">
                <a:avLst/>
              </a:prstGeom>
            </p:spPr>
          </p:pic>
        </p:grpSp>
        <p:pic>
          <p:nvPicPr>
            <p:cNvPr id="14" name="13 Imagen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4836132"/>
              <a:ext cx="1971418" cy="16580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15109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26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ortada_con_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osición de imagen"/>
          <p:cNvSpPr>
            <a:spLocks noGrp="1"/>
          </p:cNvSpPr>
          <p:nvPr>
            <p:ph type="pic" idx="12"/>
          </p:nvPr>
        </p:nvSpPr>
        <p:spPr>
          <a:xfrm>
            <a:off x="5436096" y="3356992"/>
            <a:ext cx="3384376" cy="2016224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6" name="5 Rectángulo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7 Título"/>
          <p:cNvSpPr>
            <a:spLocks noGrp="1"/>
          </p:cNvSpPr>
          <p:nvPr>
            <p:ph type="ctrTitle" hasCustomPrompt="1"/>
          </p:nvPr>
        </p:nvSpPr>
        <p:spPr>
          <a:xfrm>
            <a:off x="2915816" y="980728"/>
            <a:ext cx="5112568" cy="2033600"/>
          </a:xfrm>
        </p:spPr>
        <p:txBody>
          <a:bodyPr anchor="ctr">
            <a:normAutofit/>
          </a:bodyPr>
          <a:lstStyle>
            <a:lvl1pPr algn="l">
              <a:defRPr sz="3200" cap="none" baseline="0">
                <a:solidFill>
                  <a:srgbClr val="008688"/>
                </a:solidFill>
              </a:defRPr>
            </a:lvl1pPr>
          </a:lstStyle>
          <a:p>
            <a:r>
              <a:rPr kumimoji="0" lang="en-US" dirty="0" err="1"/>
              <a:t>Portada</a:t>
            </a:r>
            <a:r>
              <a:rPr kumimoji="0" lang="en-US" dirty="0"/>
              <a:t> Titular</a:t>
            </a:r>
          </a:p>
        </p:txBody>
      </p:sp>
      <p:sp>
        <p:nvSpPr>
          <p:cNvPr id="10" name="8 Subtítulo"/>
          <p:cNvSpPr>
            <a:spLocks noGrp="1"/>
          </p:cNvSpPr>
          <p:nvPr>
            <p:ph type="subTitle" idx="1" hasCustomPrompt="1"/>
          </p:nvPr>
        </p:nvSpPr>
        <p:spPr>
          <a:xfrm>
            <a:off x="2915816" y="3086336"/>
            <a:ext cx="5400601" cy="93610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B541C"/>
              </a:buClr>
              <a:buSzPct val="60000"/>
              <a:buFont typeface="Wingdings" pitchFamily="2" charset="2"/>
              <a:buNone/>
              <a:tabLst/>
              <a:defRPr sz="2000">
                <a:solidFill>
                  <a:srgbClr val="99CFC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/>
              <a:t>Subtítulo o autor</a:t>
            </a:r>
            <a:endParaRPr kumimoji="0" lang="en-US" dirty="0"/>
          </a:p>
        </p:txBody>
      </p:sp>
      <p:grpSp>
        <p:nvGrpSpPr>
          <p:cNvPr id="16" name="15 Grupo"/>
          <p:cNvGrpSpPr/>
          <p:nvPr/>
        </p:nvGrpSpPr>
        <p:grpSpPr>
          <a:xfrm>
            <a:off x="6372201" y="5696171"/>
            <a:ext cx="2448271" cy="973189"/>
            <a:chOff x="6432910" y="4777909"/>
            <a:chExt cx="1860213" cy="739435"/>
          </a:xfrm>
        </p:grpSpPr>
        <p:pic>
          <p:nvPicPr>
            <p:cNvPr id="9" name="8 Imagen" descr="7ProgramaMarc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432910" y="4777909"/>
              <a:ext cx="930108" cy="739435"/>
            </a:xfrm>
            <a:prstGeom prst="rect">
              <a:avLst/>
            </a:prstGeom>
          </p:spPr>
        </p:pic>
        <p:pic>
          <p:nvPicPr>
            <p:cNvPr id="11" name="10 Imagen" descr="EU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342656" y="4781480"/>
              <a:ext cx="950467" cy="640378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705"/>
            <a:ext cx="2518037" cy="206938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0" y="0"/>
            <a:ext cx="2627784" cy="6876944"/>
          </a:xfrm>
          <a:prstGeom prst="rect">
            <a:avLst/>
          </a:prstGeom>
          <a:solidFill>
            <a:srgbClr val="0086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0" y="476672"/>
            <a:ext cx="2627784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SWIP</a:t>
            </a:r>
          </a:p>
          <a:p>
            <a:pPr algn="ctr"/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New 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innovative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algn="ctr"/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solutions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, </a:t>
            </a:r>
          </a:p>
          <a:p>
            <a:pPr algn="ctr"/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components</a:t>
            </a:r>
            <a:endParaRPr lang="es-ES" sz="1800" b="0" kern="12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algn="ctr"/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and 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tools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algn="ctr"/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for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the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integration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algn="ctr"/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of 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wind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energy</a:t>
            </a:r>
            <a:endParaRPr lang="es-ES" sz="1800" b="0" kern="12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algn="ctr"/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 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urban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algn="ctr"/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and peri-</a:t>
            </a:r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urban</a:t>
            </a:r>
            <a:r>
              <a:rPr lang="es-ES" sz="1800" b="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algn="ctr"/>
            <a:r>
              <a:rPr lang="es-ES" sz="1800" b="0" kern="12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areas</a:t>
            </a:r>
            <a:endParaRPr lang="es-ES" sz="1800" b="0" dirty="0">
              <a:latin typeface="Calibri"/>
              <a:cs typeface="Calibri"/>
            </a:endParaRPr>
          </a:p>
        </p:txBody>
      </p:sp>
      <p:pic>
        <p:nvPicPr>
          <p:cNvPr id="21" name="2 Imagen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63"/>
            <a:ext cx="191760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1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1080120" cy="365125"/>
          </a:xfrm>
        </p:spPr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395536" y="1916832"/>
            <a:ext cx="7704856" cy="3816424"/>
          </a:xfrm>
        </p:spPr>
        <p:txBody>
          <a:bodyPr anchor="t"/>
          <a:lstStyle>
            <a:lvl1pPr marL="449263" marR="0" indent="-449263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A6721"/>
              </a:buClr>
              <a:buSzPct val="100000"/>
              <a:buFont typeface="+mj-lt"/>
              <a:buAutoNum type="arabicPeriod"/>
              <a:tabLst/>
              <a:defRPr sz="2400" baseline="0">
                <a:solidFill>
                  <a:srgbClr val="008688"/>
                </a:solidFill>
              </a:defRPr>
            </a:lvl1pPr>
            <a:lvl2pPr marL="708660" indent="-342900">
              <a:buFont typeface="+mj-lt"/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dirty="0"/>
              <a:t>Título capítulo.</a:t>
            </a:r>
          </a:p>
          <a:p>
            <a:pPr lvl="0" eaLnBrk="1" latinLnBrk="0" hangingPunct="1"/>
            <a:r>
              <a:rPr kumimoji="0" lang="es-ES" dirty="0"/>
              <a:t>Título capítulo.</a:t>
            </a:r>
          </a:p>
          <a:p>
            <a:pPr lvl="0" eaLnBrk="1" latinLnBrk="0" hangingPunct="1"/>
            <a:r>
              <a:rPr kumimoji="0" lang="es-ES" dirty="0"/>
              <a:t>Título capítulo.</a:t>
            </a:r>
          </a:p>
          <a:p>
            <a:pPr lvl="0" eaLnBrk="1" latinLnBrk="0" hangingPunct="1"/>
            <a:endParaRPr kumimoji="0" lang="es-ES" dirty="0"/>
          </a:p>
          <a:p>
            <a:pPr lvl="0" eaLnBrk="1" latinLnBrk="0" hangingPunct="1"/>
            <a:endParaRPr kumimoji="0" lang="es-ES" dirty="0"/>
          </a:p>
        </p:txBody>
      </p:sp>
      <p:sp>
        <p:nvSpPr>
          <p:cNvPr id="13" name="21 Marcador de título"/>
          <p:cNvSpPr>
            <a:spLocks noGrp="1"/>
          </p:cNvSpPr>
          <p:nvPr>
            <p:ph type="title" hasCustomPrompt="1"/>
          </p:nvPr>
        </p:nvSpPr>
        <p:spPr>
          <a:xfrm>
            <a:off x="828000" y="44624"/>
            <a:ext cx="3240360" cy="10081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/>
            </a:lvl1pPr>
          </a:lstStyle>
          <a:p>
            <a:r>
              <a:rPr kumimoji="0" lang="es-ES" dirty="0"/>
              <a:t>Sumario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de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Título"/>
          <p:cNvSpPr>
            <a:spLocks noGrp="1"/>
          </p:cNvSpPr>
          <p:nvPr>
            <p:ph type="ctrTitle" hasCustomPrompt="1"/>
          </p:nvPr>
        </p:nvSpPr>
        <p:spPr>
          <a:xfrm>
            <a:off x="2051720" y="2276872"/>
            <a:ext cx="6768752" cy="1800200"/>
          </a:xfrm>
        </p:spPr>
        <p:txBody>
          <a:bodyPr anchor="ctr">
            <a:normAutofit/>
          </a:bodyPr>
          <a:lstStyle>
            <a:lvl1pPr algn="ctr">
              <a:defRPr sz="2800" b="1" cap="none" baseline="0">
                <a:solidFill>
                  <a:srgbClr val="008688"/>
                </a:solidFill>
              </a:defRPr>
            </a:lvl1pPr>
          </a:lstStyle>
          <a:p>
            <a:r>
              <a:rPr kumimoji="0" lang="en-US" dirty="0"/>
              <a:t>Titular de </a:t>
            </a:r>
            <a:r>
              <a:rPr kumimoji="0" lang="en-US" dirty="0" err="1"/>
              <a:t>sección</a:t>
            </a:r>
            <a:endParaRPr kumimoji="0" lang="en-US" dirty="0"/>
          </a:p>
        </p:txBody>
      </p:sp>
      <p:sp>
        <p:nvSpPr>
          <p:cNvPr id="11" name="8 Subtítulo"/>
          <p:cNvSpPr>
            <a:spLocks noGrp="1"/>
          </p:cNvSpPr>
          <p:nvPr>
            <p:ph type="subTitle" idx="14" hasCustomPrompt="1"/>
          </p:nvPr>
        </p:nvSpPr>
        <p:spPr>
          <a:xfrm>
            <a:off x="2051720" y="4797152"/>
            <a:ext cx="6768752" cy="57606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B541C"/>
              </a:buClr>
              <a:buSzPct val="60000"/>
              <a:buFont typeface="Wingdings" pitchFamily="2" charset="2"/>
              <a:buNone/>
              <a:tabLst/>
              <a:defRPr sz="2000" baseline="0">
                <a:solidFill>
                  <a:srgbClr val="00868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/>
              <a:t>Posible subtítulo o subsecciones</a:t>
            </a:r>
            <a:endParaRPr kumimoji="0" lang="en-US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395536" y="6467012"/>
            <a:ext cx="1080120" cy="418372"/>
          </a:xfrm>
        </p:spPr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0" y="6309320"/>
            <a:ext cx="81724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68344" y="6799684"/>
            <a:ext cx="1475656" cy="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178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solidFill>
            <a:srgbClr val="0086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63"/>
            <a:ext cx="1917609" cy="32849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con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1080120" cy="365125"/>
          </a:xfrm>
        </p:spPr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395536" y="1600200"/>
            <a:ext cx="8125200" cy="4525200"/>
          </a:xfrm>
        </p:spPr>
        <p:txBody>
          <a:bodyPr/>
          <a:lstStyle>
            <a:lvl1pPr marL="266700" indent="-266700" eaLnBrk="1" latinLnBrk="0" hangingPunct="1">
              <a:buClr>
                <a:srgbClr val="008688"/>
              </a:buClr>
              <a:buSzPct val="70000"/>
              <a:buFont typeface="Wingdings" panose="05000000000000000000" pitchFamily="2" charset="2"/>
              <a:buChar char="n"/>
              <a:defRPr/>
            </a:lvl1pPr>
            <a:lvl2pPr marL="628650" indent="-261938" eaLnBrk="1" latinLnBrk="0" hangingPunct="1"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/>
            </a:lvl2pPr>
            <a:lvl3pPr marL="914400" indent="-200025" eaLnBrk="1" latinLnBrk="0" hangingPunct="1"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/>
            </a:lvl3pPr>
            <a:lvl4pPr marL="1162050" indent="-171450" eaLnBrk="1" latinLnBrk="0" hangingPunct="1"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/>
            </a:lvl4pPr>
            <a:lvl5pPr eaLnBrk="1" latinLnBrk="0" hangingPunct="1">
              <a:buClr>
                <a:srgbClr val="FB8F53"/>
              </a:buClr>
              <a:defRPr/>
            </a:lvl5pPr>
          </a:lstStyle>
          <a:p>
            <a:pPr lvl="0" eaLnBrk="1" latinLnBrk="0" hangingPunct="1"/>
            <a:r>
              <a:rPr kumimoji="0" lang="es-ES" dirty="0"/>
              <a:t>Texto de Primer nivel</a:t>
            </a:r>
          </a:p>
          <a:p>
            <a:pPr lvl="1" eaLnBrk="1" latinLnBrk="0" hangingPunct="1"/>
            <a:r>
              <a:rPr kumimoji="0" lang="es-ES" dirty="0"/>
              <a:t>Texto de Segundo nivel</a:t>
            </a:r>
          </a:p>
          <a:p>
            <a:pPr lvl="2" eaLnBrk="1" latinLnBrk="0" hangingPunct="1"/>
            <a:r>
              <a:rPr kumimoji="0" lang="es-ES" dirty="0"/>
              <a:t>Texto de Tercer nivel</a:t>
            </a:r>
          </a:p>
          <a:p>
            <a:pPr lvl="3" eaLnBrk="1" latinLnBrk="0" hangingPunct="1"/>
            <a:r>
              <a:rPr kumimoji="0" lang="es-ES" dirty="0"/>
              <a:t>Texto de Cuarto nivel</a:t>
            </a:r>
          </a:p>
        </p:txBody>
      </p:sp>
      <p:sp>
        <p:nvSpPr>
          <p:cNvPr id="11" name="21 Marcador de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Título capítulo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1080120" cy="365125"/>
          </a:xfrm>
        </p:spPr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4499992" y="1628800"/>
            <a:ext cx="4104456" cy="4495800"/>
          </a:xfrm>
        </p:spPr>
        <p:txBody>
          <a:bodyPr anchor="ctr">
            <a:normAutofit/>
          </a:bodyPr>
          <a:lstStyle>
            <a:lvl1pPr marL="0" indent="0" algn="just" eaLnBrk="1" latinLnBrk="0" hangingPunct="1">
              <a:spcBef>
                <a:spcPts val="1000"/>
              </a:spcBef>
              <a:buNone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</p:txBody>
      </p:sp>
      <p:sp>
        <p:nvSpPr>
          <p:cNvPr id="7" name="2 Marcador de posición de imagen"/>
          <p:cNvSpPr>
            <a:spLocks noGrp="1"/>
          </p:cNvSpPr>
          <p:nvPr>
            <p:ph type="pic" idx="12"/>
          </p:nvPr>
        </p:nvSpPr>
        <p:spPr>
          <a:xfrm>
            <a:off x="395536" y="1556792"/>
            <a:ext cx="3888432" cy="468052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11" name="21 Marcador de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Título capítulo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con foto arr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688"/>
                </a:solidFill>
              </a:defRPr>
            </a:lvl1pPr>
          </a:lstStyle>
          <a:p>
            <a:fld id="{17B3C29E-E8FA-43E6-965A-AF625E5B4D98}" type="datetimeFigureOut">
              <a:rPr lang="es-ES" smtClean="0"/>
              <a:pPr/>
              <a:t>27/09/2016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688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4499992" y="1628800"/>
            <a:ext cx="4104456" cy="4495800"/>
          </a:xfrm>
        </p:spPr>
        <p:txBody>
          <a:bodyPr anchor="t">
            <a:normAutofit/>
          </a:bodyPr>
          <a:lstStyle>
            <a:lvl1pPr marL="0" indent="0" algn="just" eaLnBrk="1" latinLnBrk="0" hangingPunct="1">
              <a:spcBef>
                <a:spcPts val="1000"/>
              </a:spcBef>
              <a:buNone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idx="12"/>
          </p:nvPr>
        </p:nvSpPr>
        <p:spPr>
          <a:xfrm>
            <a:off x="395536" y="1556792"/>
            <a:ext cx="3888432" cy="194421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12" name="7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395536" y="3717032"/>
            <a:ext cx="3888432" cy="2376264"/>
          </a:xfrm>
        </p:spPr>
        <p:txBody>
          <a:bodyPr anchor="t">
            <a:normAutofit/>
          </a:bodyPr>
          <a:lstStyle>
            <a:lvl1pPr marL="0" indent="0" algn="just" eaLnBrk="1" latinLnBrk="0" hangingPunct="1">
              <a:spcBef>
                <a:spcPts val="1000"/>
              </a:spcBef>
              <a:buNone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</p:txBody>
      </p:sp>
      <p:sp>
        <p:nvSpPr>
          <p:cNvPr id="9" name="21 Marcador de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7920880" cy="105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Título capítulo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con foto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4499992" y="1628800"/>
            <a:ext cx="4176464" cy="4495800"/>
          </a:xfrm>
        </p:spPr>
        <p:txBody>
          <a:bodyPr anchor="t">
            <a:normAutofit/>
          </a:bodyPr>
          <a:lstStyle>
            <a:lvl1pPr marL="0" indent="0" algn="just" eaLnBrk="1" latinLnBrk="0" hangingPunct="1">
              <a:spcBef>
                <a:spcPts val="1000"/>
              </a:spcBef>
              <a:buNone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aliquyam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voluptua</a:t>
            </a:r>
            <a:r>
              <a:rPr lang="es-ES" dirty="0"/>
              <a:t>.</a:t>
            </a:r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endParaRPr lang="es-ES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idx="12"/>
          </p:nvPr>
        </p:nvSpPr>
        <p:spPr>
          <a:xfrm>
            <a:off x="395536" y="4221088"/>
            <a:ext cx="3888432" cy="194421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12" name="7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395536" y="1628800"/>
            <a:ext cx="3888432" cy="2448272"/>
          </a:xfrm>
        </p:spPr>
        <p:txBody>
          <a:bodyPr anchor="t">
            <a:normAutofit/>
          </a:bodyPr>
          <a:lstStyle>
            <a:lvl1pPr marL="0" indent="0" algn="just" eaLnBrk="1" latinLnBrk="0" hangingPunct="1">
              <a:spcBef>
                <a:spcPts val="1000"/>
              </a:spcBef>
              <a:buNone/>
              <a:defRPr sz="22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nonumy</a:t>
            </a:r>
            <a:r>
              <a:rPr lang="es-ES" dirty="0"/>
              <a:t> </a:t>
            </a:r>
            <a:r>
              <a:rPr lang="es-ES" dirty="0" err="1"/>
              <a:t>eirmod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invidunt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endParaRPr lang="es-ES" dirty="0"/>
          </a:p>
        </p:txBody>
      </p:sp>
      <p:sp>
        <p:nvSpPr>
          <p:cNvPr id="9" name="21 Marcador de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 u="sng"/>
            </a:lvl1pPr>
          </a:lstStyle>
          <a:p>
            <a:r>
              <a:rPr kumimoji="0" lang="es-ES" dirty="0"/>
              <a:t>Título capítulo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eracion con 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29E-E8FA-43E6-965A-AF625E5B4D98}" type="datetimeFigureOut">
              <a:rPr lang="es-ES" smtClean="0"/>
              <a:pPr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7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3491880" y="1628800"/>
            <a:ext cx="5184576" cy="4495800"/>
          </a:xfrm>
        </p:spPr>
        <p:txBody>
          <a:bodyPr anchor="t">
            <a:normAutofit/>
          </a:bodyPr>
          <a:lstStyle>
            <a:lvl1pPr marL="266700" marR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+mj-lt"/>
              <a:buAutoNum type="arabicPeriod"/>
              <a:tabLst/>
              <a:defRPr sz="2000" baseline="0"/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endParaRPr lang="es-ES" dirty="0"/>
          </a:p>
          <a:p>
            <a:pPr lvl="0" eaLnBrk="1" latinLnBrk="0" hangingPunct="1"/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.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.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.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88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s-ES" dirty="0"/>
              <a:t>Texto: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consetetur</a:t>
            </a:r>
            <a:r>
              <a:rPr lang="es-ES" dirty="0"/>
              <a:t> </a:t>
            </a:r>
            <a:r>
              <a:rPr lang="es-ES" dirty="0" err="1"/>
              <a:t>sadipscing</a:t>
            </a:r>
            <a:r>
              <a:rPr lang="es-ES" dirty="0"/>
              <a:t> </a:t>
            </a:r>
            <a:r>
              <a:rPr lang="es-ES" dirty="0" err="1"/>
              <a:t>elitr</a:t>
            </a:r>
            <a:r>
              <a:rPr lang="es-ES" dirty="0"/>
              <a:t>.</a:t>
            </a:r>
          </a:p>
          <a:p>
            <a:pPr lvl="0" eaLnBrk="1" latinLnBrk="0" hangingPunct="1"/>
            <a:endParaRPr lang="es-ES" dirty="0"/>
          </a:p>
          <a:p>
            <a:pPr lvl="0" eaLnBrk="1" latinLnBrk="0" hangingPunct="1"/>
            <a:endParaRPr lang="es-ES" dirty="0"/>
          </a:p>
          <a:p>
            <a:pPr lvl="0" eaLnBrk="1" latinLnBrk="0" hangingPunct="1"/>
            <a:endParaRPr lang="es-ES" dirty="0"/>
          </a:p>
        </p:txBody>
      </p:sp>
      <p:sp>
        <p:nvSpPr>
          <p:cNvPr id="12" name="7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539552" y="1628800"/>
            <a:ext cx="2664296" cy="2448272"/>
          </a:xfrm>
        </p:spPr>
        <p:txBody>
          <a:bodyPr anchor="t">
            <a:noAutofit/>
          </a:bodyPr>
          <a:lstStyle>
            <a:lvl1pPr marL="0" indent="0" algn="r" eaLnBrk="1" latinLnBrk="0" hangingPunct="1">
              <a:spcBef>
                <a:spcPts val="1000"/>
              </a:spcBef>
              <a:buNone/>
              <a:defRPr sz="2400" baseline="0">
                <a:solidFill>
                  <a:srgbClr val="008688"/>
                </a:solidFill>
              </a:defRPr>
            </a:lvl1pPr>
            <a:lvl4pPr>
              <a:buSzPct val="100000"/>
              <a:defRPr/>
            </a:lvl4pPr>
          </a:lstStyle>
          <a:p>
            <a:pPr lvl="0" eaLnBrk="1" latinLnBrk="0" hangingPunct="1"/>
            <a:r>
              <a:rPr lang="es-ES" dirty="0"/>
              <a:t>Texto destacado:</a:t>
            </a:r>
          </a:p>
        </p:txBody>
      </p:sp>
      <p:sp>
        <p:nvSpPr>
          <p:cNvPr id="8" name="21 Marcador de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Título capítulo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7776864" cy="105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Título capítulo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153400" cy="452628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Texto de Primer nivel</a:t>
            </a:r>
          </a:p>
          <a:p>
            <a:pPr lvl="1" eaLnBrk="1" latinLnBrk="0" hangingPunct="1"/>
            <a:r>
              <a:rPr kumimoji="0" lang="es-ES" dirty="0"/>
              <a:t>Texto de Segundo nivel</a:t>
            </a:r>
          </a:p>
          <a:p>
            <a:pPr lvl="2" eaLnBrk="1" latinLnBrk="0" hangingPunct="1"/>
            <a:r>
              <a:rPr kumimoji="0" lang="es-ES" dirty="0"/>
              <a:t>Texto de Tercer nivel</a:t>
            </a:r>
          </a:p>
          <a:p>
            <a:pPr lvl="3" eaLnBrk="1" latinLnBrk="0" hangingPunct="1"/>
            <a:r>
              <a:rPr kumimoji="0" lang="es-ES" dirty="0"/>
              <a:t>Texto de Cuarto nivel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27181" y="6487790"/>
            <a:ext cx="1676667" cy="370210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rgbClr val="008688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395536" y="6467012"/>
            <a:ext cx="1080120" cy="41837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008688"/>
                </a:solidFill>
              </a:defRPr>
            </a:lvl1pPr>
          </a:lstStyle>
          <a:p>
            <a:fld id="{17B3C29E-E8FA-43E6-965A-AF625E5B4D98}" type="datetimeFigureOut">
              <a:rPr lang="es-ES" smtClean="0"/>
              <a:pPr/>
              <a:t>27/09/2016</a:t>
            </a:fld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44" y="6217632"/>
            <a:ext cx="636412" cy="53526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010" y="-566903"/>
            <a:ext cx="1513248" cy="2592289"/>
          </a:xfrm>
          <a:prstGeom prst="rect">
            <a:avLst/>
          </a:prstGeom>
        </p:spPr>
      </p:pic>
      <p:pic>
        <p:nvPicPr>
          <p:cNvPr id="11" name="8 Imagen" descr="7ProgramaMarco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68344" y="6237312"/>
            <a:ext cx="648072" cy="5152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5" r:id="rId17"/>
    <p:sldLayoutId id="2147483716" r:id="rId18"/>
  </p:sldLayoutIdLst>
  <p:txStyles>
    <p:titleStyle>
      <a:lvl1pPr algn="l" rtl="0" eaLnBrk="1" latinLnBrk="0" hangingPunct="1">
        <a:lnSpc>
          <a:spcPts val="3100"/>
        </a:lnSpc>
        <a:spcBef>
          <a:spcPct val="0"/>
        </a:spcBef>
        <a:buNone/>
        <a:defRPr kumimoji="0" sz="2800" b="1" kern="1200">
          <a:solidFill>
            <a:srgbClr val="008688"/>
          </a:solidFill>
          <a:latin typeface="Gill Sans MT" pitchFamily="34" charset="0"/>
          <a:ea typeface="+mj-ea"/>
          <a:cs typeface="+mj-cs"/>
        </a:defRPr>
      </a:lvl1pPr>
    </p:titleStyle>
    <p:bodyStyle>
      <a:lvl1pPr marL="266700" indent="-266700" algn="l" rtl="0" eaLnBrk="1" latinLnBrk="0" hangingPunct="1">
        <a:spcBef>
          <a:spcPts val="700"/>
        </a:spcBef>
        <a:buClr>
          <a:srgbClr val="008688"/>
        </a:buClr>
        <a:buSzPct val="70000"/>
        <a:buFont typeface="Wingdings" panose="05000000000000000000" pitchFamily="2" charset="2"/>
        <a:buChar char="n"/>
        <a:defRPr kumimoji="0" sz="2400" b="0" kern="1200" baseline="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639763" indent="-277813" algn="l" rtl="0" eaLnBrk="1" latinLnBrk="0" hangingPunct="1">
        <a:spcBef>
          <a:spcPts val="550"/>
        </a:spcBef>
        <a:buClr>
          <a:srgbClr val="008688"/>
        </a:buClr>
        <a:buSzPct val="60000"/>
        <a:buFont typeface="Wingdings" panose="05000000000000000000" pitchFamily="2" charset="2"/>
        <a:buChar char="¨"/>
        <a:defRPr kumimoji="0"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895350" indent="-180975" algn="l" rtl="0" eaLnBrk="1" latinLnBrk="0" hangingPunct="1">
        <a:spcBef>
          <a:spcPts val="500"/>
        </a:spcBef>
        <a:buClr>
          <a:srgbClr val="008688"/>
        </a:buClr>
        <a:buSzPct val="60000"/>
        <a:buFont typeface="Wingdings" panose="05000000000000000000" pitchFamily="2" charset="2"/>
        <a:buChar char="n"/>
        <a:defRPr kumimoji="0"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165225" indent="-174625" algn="l" rtl="0" eaLnBrk="1" latinLnBrk="0" hangingPunct="1">
        <a:spcBef>
          <a:spcPts val="400"/>
        </a:spcBef>
        <a:buClr>
          <a:srgbClr val="008688"/>
        </a:buClr>
        <a:buSzPct val="50000"/>
        <a:buFont typeface="Wingdings" panose="05000000000000000000" pitchFamily="2" charset="2"/>
        <a:buChar char="¨"/>
        <a:defRPr kumimoji="0"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1795463" indent="-195263" algn="l" rtl="0" eaLnBrk="1" latinLnBrk="0" hangingPunct="1">
        <a:spcBef>
          <a:spcPts val="400"/>
        </a:spcBef>
        <a:buClr>
          <a:srgbClr val="ED9E7B"/>
        </a:buClr>
        <a:buSzPct val="90000"/>
        <a:buFont typeface="Wingdings" pitchFamily="2" charset="2"/>
        <a:buChar char="§"/>
        <a:defRPr kumimoji="0" sz="2000" kern="1200" baseline="0">
          <a:solidFill>
            <a:srgbClr val="002857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8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.vml"/><Relationship Id="rId6" Type="http://schemas.openxmlformats.org/officeDocument/2006/relationships/tags" Target="../tags/tag33.xml"/><Relationship Id="rId11" Type="http://schemas.openxmlformats.org/officeDocument/2006/relationships/oleObject" Target="../embeddings/oleObject1.bin"/><Relationship Id="rId5" Type="http://schemas.openxmlformats.org/officeDocument/2006/relationships/tags" Target="../tags/tag32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wipprojec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915816" y="1340768"/>
            <a:ext cx="5112568" cy="2033600"/>
          </a:xfrm>
        </p:spPr>
        <p:txBody>
          <a:bodyPr/>
          <a:lstStyle/>
          <a:p>
            <a:r>
              <a:rPr lang="en-US" dirty="0" smtClean="0"/>
              <a:t>SWIP</a:t>
            </a:r>
            <a:endParaRPr lang="en-US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2915816" y="2708920"/>
            <a:ext cx="5544616" cy="26642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DNV GL</a:t>
            </a:r>
          </a:p>
          <a:p>
            <a:r>
              <a:rPr lang="en-US" dirty="0" smtClean="0"/>
              <a:t>Koen Broess; Bart in ‘t Groen; Alma </a:t>
            </a:r>
            <a:r>
              <a:rPr lang="en-US" dirty="0" smtClean="0"/>
              <a:t>Tiggelman,</a:t>
            </a:r>
          </a:p>
          <a:p>
            <a:endParaRPr lang="en-US" dirty="0"/>
          </a:p>
          <a:p>
            <a:r>
              <a:rPr lang="en-US" dirty="0" err="1" smtClean="0"/>
              <a:t>Greenovate</a:t>
            </a:r>
            <a:r>
              <a:rPr lang="en-US" dirty="0" smtClean="0"/>
              <a:t>! Europe </a:t>
            </a:r>
          </a:p>
          <a:p>
            <a:r>
              <a:rPr lang="en-US" dirty="0" smtClean="0"/>
              <a:t>Simon </a:t>
            </a:r>
            <a:r>
              <a:rPr lang="en-US" dirty="0" err="1" smtClean="0"/>
              <a:t>Hunkin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CIRCE</a:t>
            </a:r>
          </a:p>
          <a:p>
            <a:r>
              <a:rPr lang="en-US" dirty="0" smtClean="0"/>
              <a:t>Leo Subias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Thanks: Nikos Lelis, Anastasia Nikolopoulou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798171" cy="6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/>
              <a:t>Conclusions </a:t>
            </a:r>
            <a:r>
              <a:rPr lang="en-US" dirty="0" smtClean="0"/>
              <a:t>questionnaire</a:t>
            </a:r>
            <a:endParaRPr lang="es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39552" y="1556792"/>
            <a:ext cx="8136904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688"/>
              </a:buClr>
              <a:buSzPct val="70000"/>
              <a:buFont typeface="Wingdings" panose="05000000000000000000" pitchFamily="2" charset="2"/>
              <a:buNone/>
              <a:defRPr kumimoji="0" sz="3200" b="0" kern="1200" baseline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39763" indent="-277813" algn="l" rtl="0" eaLnBrk="1" latinLnBrk="0" hangingPunct="1">
              <a:spcBef>
                <a:spcPts val="55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895350" indent="-180975" algn="l" rtl="0" eaLnBrk="1" latinLnBrk="0" hangingPunct="1">
              <a:spcBef>
                <a:spcPts val="50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165225" indent="-174625" algn="l" rtl="0" eaLnBrk="1" latinLnBrk="0" hangingPunct="1">
              <a:spcBef>
                <a:spcPts val="400"/>
              </a:spcBef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 kumimoji="0"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795463" indent="-195263" algn="l" rtl="0" eaLnBrk="1" latinLnBrk="0" hangingPunct="1">
              <a:spcBef>
                <a:spcPts val="400"/>
              </a:spcBef>
              <a:buClr>
                <a:srgbClr val="ED9E7B"/>
              </a:buClr>
              <a:buSzPct val="90000"/>
              <a:buFont typeface="Wingdings" pitchFamily="2" charset="2"/>
              <a:buChar char="§"/>
              <a:defRPr kumimoji="0" sz="2000" kern="1200" baseline="0">
                <a:solidFill>
                  <a:srgbClr val="002857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Investment boundaries:</a:t>
            </a:r>
          </a:p>
          <a:p>
            <a:pPr marL="982663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Not seen as good </a:t>
            </a:r>
            <a:r>
              <a:rPr lang="en-GB" sz="1600" dirty="0"/>
              <a:t>investments</a:t>
            </a:r>
            <a:r>
              <a:rPr lang="en-GB" sz="1600" dirty="0" smtClean="0"/>
              <a:t>;</a:t>
            </a:r>
          </a:p>
          <a:p>
            <a:pPr marL="982663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Image of poor performance;</a:t>
            </a:r>
          </a:p>
          <a:p>
            <a:pPr marL="982663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Lack of awareness.</a:t>
            </a:r>
            <a:endParaRPr lang="en-GB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Turbines only </a:t>
            </a:r>
            <a:r>
              <a:rPr lang="en-GB" sz="2000" dirty="0" smtClean="0"/>
              <a:t>partly </a:t>
            </a:r>
            <a:r>
              <a:rPr lang="en-GB" sz="2000" dirty="0"/>
              <a:t>seen as cost competitive and reliable;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Limited concern about visual </a:t>
            </a:r>
            <a:r>
              <a:rPr lang="en-GB" sz="2000" dirty="0" smtClean="0"/>
              <a:t>impact for SWTs;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People </a:t>
            </a:r>
            <a:r>
              <a:rPr lang="en-GB" sz="2000" dirty="0"/>
              <a:t>view prospect of SWTs in their region slightly more favourably than </a:t>
            </a:r>
            <a:r>
              <a:rPr lang="en-GB" sz="2000" dirty="0" smtClean="0"/>
              <a:t>large turbines;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Preference </a:t>
            </a:r>
            <a:r>
              <a:rPr lang="en-GB" sz="2000" dirty="0"/>
              <a:t>is for installation of SWTs in industrial sites and on roofs;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Other energy solutions, e.g. Solar PV, looked upon more </a:t>
            </a:r>
            <a:r>
              <a:rPr lang="en-GB" sz="2000" dirty="0" smtClean="0"/>
              <a:t>favourably.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562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static.batanga.com/sites/default/files/curiosidades.batanga.com/files/Energia-eolica-cas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0" y="3348100"/>
            <a:ext cx="4061049" cy="258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54835"/>
            <a:ext cx="2556283" cy="516819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2000" dirty="0" smtClean="0"/>
              <a:t>Why SWTs?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6356" y="1748410"/>
            <a:ext cx="2556283" cy="516819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2000" dirty="0" smtClean="0"/>
              <a:t>Constraints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125" y="1294076"/>
            <a:ext cx="3947558" cy="2054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b="1" dirty="0" smtClean="0">
                <a:solidFill>
                  <a:srgbClr val="333333"/>
                </a:solidFill>
              </a:rPr>
              <a:t> </a:t>
            </a:r>
            <a:r>
              <a:rPr lang="en-US" sz="1600" dirty="0" smtClean="0">
                <a:solidFill>
                  <a:srgbClr val="333333"/>
                </a:solidFill>
              </a:rPr>
              <a:t>CO</a:t>
            </a:r>
            <a:r>
              <a:rPr lang="en-US" sz="1600" baseline="-25000" dirty="0" smtClean="0">
                <a:solidFill>
                  <a:srgbClr val="333333"/>
                </a:solidFill>
              </a:rPr>
              <a:t>2</a:t>
            </a:r>
            <a:r>
              <a:rPr lang="en-US" sz="1600" dirty="0" smtClean="0">
                <a:solidFill>
                  <a:srgbClr val="333333"/>
                </a:solidFill>
              </a:rPr>
              <a:t> savings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b="1" dirty="0" smtClean="0">
                <a:solidFill>
                  <a:srgbClr val="333333"/>
                </a:solidFill>
              </a:rPr>
              <a:t> </a:t>
            </a:r>
            <a:r>
              <a:rPr lang="en-US" sz="1600" dirty="0" smtClean="0">
                <a:solidFill>
                  <a:srgbClr val="333333"/>
                </a:solidFill>
              </a:rPr>
              <a:t>Decentralization of energy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dirty="0" smtClean="0">
                <a:solidFill>
                  <a:srgbClr val="333333"/>
                </a:solidFill>
              </a:rPr>
              <a:t> Independence from energy providers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dirty="0" smtClean="0">
                <a:solidFill>
                  <a:srgbClr val="333333"/>
                </a:solidFill>
              </a:rPr>
              <a:t> Complementarity to solar energy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dirty="0" smtClean="0">
                <a:solidFill>
                  <a:srgbClr val="333333"/>
                </a:solidFill>
              </a:rPr>
              <a:t> Green symbol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3333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349" y="2587652"/>
            <a:ext cx="3252714" cy="2409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C0000"/>
                </a:solidFill>
              </a:rPr>
              <a:t>-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 smtClean="0"/>
              <a:t>Cost of technology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C0000"/>
                </a:solidFill>
              </a:rPr>
              <a:t>-</a:t>
            </a:r>
            <a:r>
              <a:rPr lang="en-US" sz="1600" b="1" dirty="0" smtClean="0"/>
              <a:t> </a:t>
            </a:r>
            <a:r>
              <a:rPr lang="en-US" sz="1600" dirty="0" smtClean="0"/>
              <a:t>Wind resource evaluation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C0000"/>
                </a:solidFill>
              </a:rPr>
              <a:t>- </a:t>
            </a:r>
            <a:r>
              <a:rPr lang="en-US" sz="1600" dirty="0" smtClean="0"/>
              <a:t>Regulation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C0000"/>
                </a:solidFill>
              </a:rPr>
              <a:t>-</a:t>
            </a:r>
            <a:r>
              <a:rPr lang="en-US" sz="1600" dirty="0" smtClean="0"/>
              <a:t> Social acceptance and safety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C0000"/>
                </a:solidFill>
              </a:rPr>
              <a:t>-</a:t>
            </a:r>
            <a:r>
              <a:rPr lang="en-US" sz="1600" dirty="0" smtClean="0"/>
              <a:t> Aesthetic, noise &amp; vibration</a:t>
            </a:r>
          </a:p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CC0000"/>
                </a:solidFill>
              </a:rPr>
              <a:t>- </a:t>
            </a:r>
            <a:r>
              <a:rPr lang="en-US" sz="1600" dirty="0" smtClean="0"/>
              <a:t>User friendliness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9632" y="1628800"/>
            <a:ext cx="6471929" cy="799322"/>
            <a:chOff x="237932" y="1727730"/>
            <a:chExt cx="6471929" cy="799322"/>
          </a:xfrm>
        </p:grpSpPr>
        <p:sp>
          <p:nvSpPr>
            <p:cNvPr id="6" name="Rectangle 5"/>
            <p:cNvSpPr/>
            <p:nvPr>
              <p:custDataLst>
                <p:tags r:id="rId22"/>
              </p:custDataLst>
            </p:nvPr>
          </p:nvSpPr>
          <p:spPr>
            <a:xfrm>
              <a:off x="684317" y="1727731"/>
              <a:ext cx="1514861" cy="79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23"/>
              </p:custDataLst>
            </p:nvPr>
          </p:nvSpPr>
          <p:spPr>
            <a:xfrm>
              <a:off x="2193733" y="1727730"/>
              <a:ext cx="4516128" cy="799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FD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35"/>
            <p:cNvSpPr txBox="1"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723629" y="1912170"/>
              <a:ext cx="143623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r>
                <a: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Financial output</a:t>
              </a:r>
              <a:endPara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9" name="Rectangle 60"/>
            <p:cNvSpPr txBox="1"/>
            <p:nvPr>
              <p:custDataLst>
                <p:tags r:id="rId25"/>
              </p:custDataLst>
            </p:nvPr>
          </p:nvSpPr>
          <p:spPr>
            <a:xfrm>
              <a:off x="2326164" y="1898902"/>
              <a:ext cx="42252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just"/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Capital costs and support schemes determine the energy production cost.</a:t>
              </a:r>
              <a:endPara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26"/>
            <p:cNvPicPr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01"/>
            <a:stretch>
              <a:fillRect/>
            </a:stretch>
          </p:blipFill>
          <p:spPr bwMode="gray">
            <a:xfrm>
              <a:off x="237932" y="2470001"/>
              <a:ext cx="446385" cy="5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237932" y="1776048"/>
              <a:ext cx="446385" cy="714816"/>
            </a:xfrm>
            <a:prstGeom prst="rect">
              <a:avLst/>
            </a:prstGeom>
            <a:solidFill>
              <a:srgbClr val="009FDA"/>
            </a:solidFill>
            <a:ln w="9525">
              <a:noFill/>
              <a:miter lim="800000"/>
              <a:headEnd/>
              <a:tailEnd/>
            </a:ln>
          </p:spPr>
          <p:txBody>
            <a:bodyPr lIns="91293" tIns="45647" rIns="91293" bIns="45647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4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>
              <p:custDataLst>
                <p:tags r:id="rId28"/>
              </p:custDataLst>
            </p:nvPr>
          </p:nvSpPr>
          <p:spPr>
            <a:xfrm>
              <a:off x="326005" y="2000577"/>
              <a:ext cx="280175" cy="25783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</a:rPr>
                <a:t>1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59632" y="2629678"/>
            <a:ext cx="6471929" cy="799322"/>
            <a:chOff x="237932" y="1727730"/>
            <a:chExt cx="6471929" cy="799322"/>
          </a:xfrm>
        </p:grpSpPr>
        <p:sp>
          <p:nvSpPr>
            <p:cNvPr id="14" name="Rectangle 13"/>
            <p:cNvSpPr/>
            <p:nvPr>
              <p:custDataLst>
                <p:tags r:id="rId15"/>
              </p:custDataLst>
            </p:nvPr>
          </p:nvSpPr>
          <p:spPr>
            <a:xfrm>
              <a:off x="684317" y="1727731"/>
              <a:ext cx="1514861" cy="79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6"/>
              </p:custDataLst>
            </p:nvPr>
          </p:nvSpPr>
          <p:spPr>
            <a:xfrm>
              <a:off x="2193733" y="1727730"/>
              <a:ext cx="4516128" cy="799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FD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35"/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666928" y="2007405"/>
              <a:ext cx="14362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r>
                <a: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Energy yield</a:t>
              </a:r>
              <a:endPara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7" name="Rectangle 60"/>
            <p:cNvSpPr txBox="1"/>
            <p:nvPr>
              <p:custDataLst>
                <p:tags r:id="rId18"/>
              </p:custDataLst>
            </p:nvPr>
          </p:nvSpPr>
          <p:spPr>
            <a:xfrm>
              <a:off x="2339175" y="1885226"/>
              <a:ext cx="4225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just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Higher energy production than PV 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systems per m</a:t>
              </a:r>
              <a:r>
                <a:rPr lang="en-US" sz="1400" baseline="30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and </a:t>
              </a:r>
              <a:r>
                <a:rPr lang="en-US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kWp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1100" dirty="0">
                <a:cs typeface="Arial"/>
              </a:endParaRPr>
            </a:p>
            <a:p>
              <a:pPr marL="171450" indent="-171450">
                <a:buFont typeface="Arial"/>
                <a:buChar char="•"/>
              </a:pPr>
              <a:endParaRPr lang="en-US" sz="1000" dirty="0">
                <a:cs typeface="Arial"/>
              </a:endParaRPr>
            </a:p>
          </p:txBody>
        </p:sp>
        <p:pic>
          <p:nvPicPr>
            <p:cNvPr id="18" name="Picture 26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01"/>
            <a:stretch>
              <a:fillRect/>
            </a:stretch>
          </p:blipFill>
          <p:spPr bwMode="gray">
            <a:xfrm>
              <a:off x="237932" y="2470001"/>
              <a:ext cx="446385" cy="5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37932" y="1776048"/>
              <a:ext cx="446385" cy="714816"/>
            </a:xfrm>
            <a:prstGeom prst="rect">
              <a:avLst/>
            </a:prstGeom>
            <a:solidFill>
              <a:srgbClr val="009FDA"/>
            </a:solidFill>
            <a:ln w="9525">
              <a:noFill/>
              <a:miter lim="800000"/>
              <a:headEnd/>
              <a:tailEnd/>
            </a:ln>
          </p:spPr>
          <p:txBody>
            <a:bodyPr lIns="91293" tIns="45647" rIns="91293" bIns="45647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4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>
              <p:custDataLst>
                <p:tags r:id="rId21"/>
              </p:custDataLst>
            </p:nvPr>
          </p:nvSpPr>
          <p:spPr>
            <a:xfrm>
              <a:off x="326005" y="2000577"/>
              <a:ext cx="280175" cy="25783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</a:rPr>
                <a:t>2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59632" y="3637790"/>
            <a:ext cx="6471929" cy="799322"/>
            <a:chOff x="237932" y="1727730"/>
            <a:chExt cx="6471929" cy="799322"/>
          </a:xfrm>
        </p:grpSpPr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>
            <a:xfrm>
              <a:off x="684317" y="1727731"/>
              <a:ext cx="1514861" cy="79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9"/>
              </p:custDataLst>
            </p:nvPr>
          </p:nvSpPr>
          <p:spPr>
            <a:xfrm>
              <a:off x="2193733" y="1727730"/>
              <a:ext cx="4516128" cy="799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FD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35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741988" y="1950988"/>
              <a:ext cx="143623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r>
                <a: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Synergy with PV modules</a:t>
              </a:r>
              <a:endPara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5" name="Rectangle 60"/>
            <p:cNvSpPr txBox="1"/>
            <p:nvPr>
              <p:custDataLst>
                <p:tags r:id="rId11"/>
              </p:custDataLst>
            </p:nvPr>
          </p:nvSpPr>
          <p:spPr>
            <a:xfrm>
              <a:off x="2310902" y="1906998"/>
              <a:ext cx="439895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ore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stable 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durable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energy production throughout the year.</a:t>
              </a:r>
              <a:endPara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>
                <a:buFont typeface="Arial"/>
                <a:buChar char="•"/>
              </a:pPr>
              <a:endParaRPr lang="en-US" sz="1000" dirty="0">
                <a:cs typeface="Arial"/>
              </a:endParaRPr>
            </a:p>
          </p:txBody>
        </p:sp>
        <p:pic>
          <p:nvPicPr>
            <p:cNvPr id="26" name="Picture 26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01"/>
            <a:stretch>
              <a:fillRect/>
            </a:stretch>
          </p:blipFill>
          <p:spPr bwMode="gray">
            <a:xfrm>
              <a:off x="237932" y="2470001"/>
              <a:ext cx="446385" cy="5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37932" y="1776048"/>
              <a:ext cx="446385" cy="714816"/>
            </a:xfrm>
            <a:prstGeom prst="rect">
              <a:avLst/>
            </a:prstGeom>
            <a:solidFill>
              <a:srgbClr val="009FDA"/>
            </a:solidFill>
            <a:ln w="9525">
              <a:noFill/>
              <a:miter lim="800000"/>
              <a:headEnd/>
              <a:tailEnd/>
            </a:ln>
          </p:spPr>
          <p:txBody>
            <a:bodyPr lIns="91293" tIns="45647" rIns="91293" bIns="45647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4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Oval 27"/>
            <p:cNvSpPr/>
            <p:nvPr>
              <p:custDataLst>
                <p:tags r:id="rId14"/>
              </p:custDataLst>
            </p:nvPr>
          </p:nvSpPr>
          <p:spPr>
            <a:xfrm>
              <a:off x="326005" y="2000577"/>
              <a:ext cx="280175" cy="25783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59632" y="4645902"/>
            <a:ext cx="6471929" cy="799322"/>
            <a:chOff x="237932" y="1727730"/>
            <a:chExt cx="6471929" cy="799322"/>
          </a:xfrm>
        </p:grpSpPr>
        <p:sp>
          <p:nvSpPr>
            <p:cNvPr id="31" name="Rectangle 30"/>
            <p:cNvSpPr/>
            <p:nvPr>
              <p:custDataLst>
                <p:tags r:id="rId1"/>
              </p:custDataLst>
            </p:nvPr>
          </p:nvSpPr>
          <p:spPr>
            <a:xfrm>
              <a:off x="684317" y="1727731"/>
              <a:ext cx="1514861" cy="79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193733" y="1727730"/>
              <a:ext cx="4516128" cy="799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FD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545" tIns="44772" rIns="89545" bIns="44772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5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741988" y="2001340"/>
              <a:ext cx="14362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r>
                <a: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Green symbol</a:t>
              </a:r>
              <a:endPara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4" name="Rectangle 60"/>
            <p:cNvSpPr txBox="1"/>
            <p:nvPr>
              <p:custDataLst>
                <p:tags r:id="rId4"/>
              </p:custDataLst>
            </p:nvPr>
          </p:nvSpPr>
          <p:spPr>
            <a:xfrm>
              <a:off x="2326164" y="1883174"/>
              <a:ext cx="4225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3927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368" lvl="1" indent="-191784" defTabSz="893927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6465" lvl="2" indent="-261522" defTabSz="893927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3388" lvl="3" indent="-155330" defTabSz="893927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617" lvl="4" indent="-129968" defTabSz="893927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8617" indent="-129968" defTabSz="89392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just"/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Symbol for environmental consciousness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both building owners and companies. 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/>
              <a:endParaRPr lang="en-US" sz="1000" dirty="0">
                <a:cs typeface="Arial"/>
              </a:endParaRPr>
            </a:p>
          </p:txBody>
        </p:sp>
        <p:pic>
          <p:nvPicPr>
            <p:cNvPr id="35" name="Picture 26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01"/>
            <a:stretch>
              <a:fillRect/>
            </a:stretch>
          </p:blipFill>
          <p:spPr bwMode="gray">
            <a:xfrm>
              <a:off x="237932" y="2470001"/>
              <a:ext cx="446385" cy="5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37932" y="1776048"/>
              <a:ext cx="446385" cy="714816"/>
            </a:xfrm>
            <a:prstGeom prst="rect">
              <a:avLst/>
            </a:prstGeom>
            <a:solidFill>
              <a:srgbClr val="009FDA"/>
            </a:solidFill>
            <a:ln w="9525">
              <a:noFill/>
              <a:miter lim="800000"/>
              <a:headEnd/>
              <a:tailEnd/>
            </a:ln>
          </p:spPr>
          <p:txBody>
            <a:bodyPr lIns="91293" tIns="45647" rIns="91293" bIns="45647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4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1269B0"/>
                </a:buClr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Oval 36"/>
            <p:cNvSpPr/>
            <p:nvPr>
              <p:custDataLst>
                <p:tags r:id="rId7"/>
              </p:custDataLst>
            </p:nvPr>
          </p:nvSpPr>
          <p:spPr>
            <a:xfrm>
              <a:off x="326005" y="2000577"/>
              <a:ext cx="280175" cy="25783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sp>
        <p:nvSpPr>
          <p:cNvPr id="38" name="4 Título"/>
          <p:cNvSpPr txBox="1">
            <a:spLocks/>
          </p:cNvSpPr>
          <p:nvPr/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kumimoji="0" sz="2800" b="1" kern="1200">
                <a:solidFill>
                  <a:srgbClr val="008688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Value </a:t>
            </a:r>
            <a:r>
              <a:rPr lang="en-US" dirty="0" smtClean="0"/>
              <a:t>propositions SWTs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78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2520" y="5257800"/>
            <a:ext cx="687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nl-NL" sz="1200" b="1" dirty="0" smtClean="0"/>
              <a:t>Discount </a:t>
            </a:r>
            <a:r>
              <a:rPr lang="nl-NL" sz="1200" b="1" dirty="0" err="1" smtClean="0"/>
              <a:t>rate</a:t>
            </a:r>
            <a:r>
              <a:rPr lang="nl-NL" sz="1200" b="1" dirty="0" smtClean="0"/>
              <a:t>: 2%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sz="1200" b="1" dirty="0" err="1" smtClean="0"/>
              <a:t>Capital</a:t>
            </a:r>
            <a:r>
              <a:rPr lang="nl-NL" sz="1200" b="1" dirty="0" smtClean="0"/>
              <a:t> </a:t>
            </a:r>
            <a:r>
              <a:rPr lang="nl-NL" sz="1200" b="1" dirty="0" err="1" smtClean="0"/>
              <a:t>costs</a:t>
            </a:r>
            <a:r>
              <a:rPr lang="nl-NL" sz="1200" b="1" dirty="0" smtClean="0"/>
              <a:t>: </a:t>
            </a:r>
            <a:r>
              <a:rPr lang="nl-NL" sz="1200" b="1" dirty="0">
                <a:latin typeface="Times New Roman"/>
                <a:cs typeface="Times New Roman"/>
              </a:rPr>
              <a:t>€ </a:t>
            </a:r>
            <a:r>
              <a:rPr lang="nl-NL" sz="1200" b="1" dirty="0" smtClean="0"/>
              <a:t>12000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sz="1200" b="1" dirty="0" smtClean="0"/>
              <a:t>Power: 1.9 </a:t>
            </a:r>
            <a:r>
              <a:rPr lang="nl-NL" sz="1200" b="1" dirty="0" err="1" smtClean="0"/>
              <a:t>kWp</a:t>
            </a:r>
            <a:endParaRPr lang="en-GB" sz="12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979498"/>
              </p:ext>
            </p:extLst>
          </p:nvPr>
        </p:nvGraphicFramePr>
        <p:xfrm>
          <a:off x="619759" y="1026161"/>
          <a:ext cx="7955281" cy="39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4 Título"/>
          <p:cNvSpPr txBox="1">
            <a:spLocks/>
          </p:cNvSpPr>
          <p:nvPr/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kumimoji="0" sz="2800" b="1" kern="1200">
                <a:solidFill>
                  <a:srgbClr val="008688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SWT LCOE </a:t>
            </a:r>
            <a:r>
              <a:rPr lang="en-US" dirty="0"/>
              <a:t>for</a:t>
            </a:r>
            <a:r>
              <a:rPr lang="nl-NL" dirty="0"/>
              <a:t> different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lifetimes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7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434505"/>
              </p:ext>
            </p:extLst>
          </p:nvPr>
        </p:nvGraphicFramePr>
        <p:xfrm>
          <a:off x="674914" y="1317170"/>
          <a:ext cx="7563807" cy="445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8"/>
          <p:cNvSpPr>
            <a:spLocks/>
          </p:cNvSpPr>
          <p:nvPr/>
        </p:nvSpPr>
        <p:spPr bwMode="auto">
          <a:xfrm>
            <a:off x="6589238" y="4102565"/>
            <a:ext cx="1901619" cy="1666863"/>
          </a:xfrm>
          <a:custGeom>
            <a:avLst/>
            <a:gdLst>
              <a:gd name="T0" fmla="*/ 79 w 240"/>
              <a:gd name="T1" fmla="*/ 4 h 255"/>
              <a:gd name="T2" fmla="*/ 61 w 240"/>
              <a:gd name="T3" fmla="*/ 22 h 255"/>
              <a:gd name="T4" fmla="*/ 61 w 240"/>
              <a:gd name="T5" fmla="*/ 27 h 255"/>
              <a:gd name="T6" fmla="*/ 48 w 240"/>
              <a:gd name="T7" fmla="*/ 35 h 255"/>
              <a:gd name="T8" fmla="*/ 49 w 240"/>
              <a:gd name="T9" fmla="*/ 37 h 255"/>
              <a:gd name="T10" fmla="*/ 46 w 240"/>
              <a:gd name="T11" fmla="*/ 42 h 255"/>
              <a:gd name="T12" fmla="*/ 35 w 240"/>
              <a:gd name="T13" fmla="*/ 53 h 255"/>
              <a:gd name="T14" fmla="*/ 23 w 240"/>
              <a:gd name="T15" fmla="*/ 61 h 255"/>
              <a:gd name="T16" fmla="*/ 16 w 240"/>
              <a:gd name="T17" fmla="*/ 67 h 255"/>
              <a:gd name="T18" fmla="*/ 23 w 240"/>
              <a:gd name="T19" fmla="*/ 71 h 255"/>
              <a:gd name="T20" fmla="*/ 18 w 240"/>
              <a:gd name="T21" fmla="*/ 79 h 255"/>
              <a:gd name="T22" fmla="*/ 11 w 240"/>
              <a:gd name="T23" fmla="*/ 85 h 255"/>
              <a:gd name="T24" fmla="*/ 9 w 240"/>
              <a:gd name="T25" fmla="*/ 87 h 255"/>
              <a:gd name="T26" fmla="*/ 0 w 240"/>
              <a:gd name="T27" fmla="*/ 96 h 255"/>
              <a:gd name="T28" fmla="*/ 0 w 240"/>
              <a:gd name="T29" fmla="*/ 103 h 255"/>
              <a:gd name="T30" fmla="*/ 10 w 240"/>
              <a:gd name="T31" fmla="*/ 106 h 255"/>
              <a:gd name="T32" fmla="*/ 30 w 240"/>
              <a:gd name="T33" fmla="*/ 106 h 255"/>
              <a:gd name="T34" fmla="*/ 44 w 240"/>
              <a:gd name="T35" fmla="*/ 101 h 255"/>
              <a:gd name="T36" fmla="*/ 58 w 240"/>
              <a:gd name="T37" fmla="*/ 99 h 255"/>
              <a:gd name="T38" fmla="*/ 66 w 240"/>
              <a:gd name="T39" fmla="*/ 106 h 255"/>
              <a:gd name="T40" fmla="*/ 76 w 240"/>
              <a:gd name="T41" fmla="*/ 111 h 255"/>
              <a:gd name="T42" fmla="*/ 90 w 240"/>
              <a:gd name="T43" fmla="*/ 112 h 255"/>
              <a:gd name="T44" fmla="*/ 86 w 240"/>
              <a:gd name="T45" fmla="*/ 123 h 255"/>
              <a:gd name="T46" fmla="*/ 90 w 240"/>
              <a:gd name="T47" fmla="*/ 151 h 255"/>
              <a:gd name="T48" fmla="*/ 104 w 240"/>
              <a:gd name="T49" fmla="*/ 149 h 255"/>
              <a:gd name="T50" fmla="*/ 111 w 240"/>
              <a:gd name="T51" fmla="*/ 149 h 255"/>
              <a:gd name="T52" fmla="*/ 112 w 240"/>
              <a:gd name="T53" fmla="*/ 142 h 255"/>
              <a:gd name="T54" fmla="*/ 115 w 240"/>
              <a:gd name="T55" fmla="*/ 124 h 255"/>
              <a:gd name="T56" fmla="*/ 124 w 240"/>
              <a:gd name="T57" fmla="*/ 116 h 255"/>
              <a:gd name="T58" fmla="*/ 124 w 240"/>
              <a:gd name="T59" fmla="*/ 101 h 255"/>
              <a:gd name="T60" fmla="*/ 131 w 240"/>
              <a:gd name="T61" fmla="*/ 92 h 255"/>
              <a:gd name="T62" fmla="*/ 146 w 240"/>
              <a:gd name="T63" fmla="*/ 87 h 255"/>
              <a:gd name="T64" fmla="*/ 173 w 240"/>
              <a:gd name="T65" fmla="*/ 64 h 255"/>
              <a:gd name="T66" fmla="*/ 178 w 240"/>
              <a:gd name="T67" fmla="*/ 54 h 255"/>
              <a:gd name="T68" fmla="*/ 173 w 240"/>
              <a:gd name="T69" fmla="*/ 39 h 255"/>
              <a:gd name="T70" fmla="*/ 192 w 240"/>
              <a:gd name="T71" fmla="*/ 28 h 255"/>
              <a:gd name="T72" fmla="*/ 195 w 240"/>
              <a:gd name="T73" fmla="*/ 11 h 255"/>
              <a:gd name="T74" fmla="*/ 181 w 240"/>
              <a:gd name="T75" fmla="*/ 4 h 255"/>
              <a:gd name="T76" fmla="*/ 173 w 240"/>
              <a:gd name="T77" fmla="*/ 2 h 255"/>
              <a:gd name="T78" fmla="*/ 157 w 240"/>
              <a:gd name="T79" fmla="*/ 0 h 255"/>
              <a:gd name="T80" fmla="*/ 124 w 240"/>
              <a:gd name="T81" fmla="*/ 0 h 255"/>
              <a:gd name="T82" fmla="*/ 115 w 240"/>
              <a:gd name="T83" fmla="*/ 5 h 255"/>
              <a:gd name="T84" fmla="*/ 105 w 240"/>
              <a:gd name="T85" fmla="*/ 13 h 255"/>
              <a:gd name="T86" fmla="*/ 107 w 240"/>
              <a:gd name="T87" fmla="*/ 20 h 255"/>
              <a:gd name="T88" fmla="*/ 120 w 240"/>
              <a:gd name="T89" fmla="*/ 25 h 255"/>
              <a:gd name="T90" fmla="*/ 128 w 240"/>
              <a:gd name="T91" fmla="*/ 32 h 255"/>
              <a:gd name="T92" fmla="*/ 128 w 240"/>
              <a:gd name="T93" fmla="*/ 42 h 255"/>
              <a:gd name="T94" fmla="*/ 115 w 240"/>
              <a:gd name="T95" fmla="*/ 49 h 255"/>
              <a:gd name="T96" fmla="*/ 100 w 240"/>
              <a:gd name="T97" fmla="*/ 53 h 255"/>
              <a:gd name="T98" fmla="*/ 90 w 240"/>
              <a:gd name="T99" fmla="*/ 54 h 255"/>
              <a:gd name="T100" fmla="*/ 85 w 240"/>
              <a:gd name="T101" fmla="*/ 47 h 255"/>
              <a:gd name="T102" fmla="*/ 82 w 240"/>
              <a:gd name="T103" fmla="*/ 39 h 255"/>
              <a:gd name="T104" fmla="*/ 89 w 240"/>
              <a:gd name="T105" fmla="*/ 31 h 255"/>
              <a:gd name="T106" fmla="*/ 86 w 240"/>
              <a:gd name="T107" fmla="*/ 22 h 255"/>
              <a:gd name="T108" fmla="*/ 85 w 240"/>
              <a:gd name="T109" fmla="*/ 14 h 255"/>
              <a:gd name="T110" fmla="*/ 79 w 240"/>
              <a:gd name="T111" fmla="*/ 4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55"/>
              <a:gd name="T170" fmla="*/ 240 w 24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55">
                <a:moveTo>
                  <a:pt x="97" y="6"/>
                </a:moveTo>
                <a:lnTo>
                  <a:pt x="75" y="36"/>
                </a:lnTo>
                <a:lnTo>
                  <a:pt x="75" y="45"/>
                </a:lnTo>
                <a:lnTo>
                  <a:pt x="59" y="58"/>
                </a:lnTo>
                <a:lnTo>
                  <a:pt x="61" y="63"/>
                </a:lnTo>
                <a:lnTo>
                  <a:pt x="56" y="72"/>
                </a:lnTo>
                <a:lnTo>
                  <a:pt x="43" y="88"/>
                </a:lnTo>
                <a:lnTo>
                  <a:pt x="27" y="104"/>
                </a:lnTo>
                <a:lnTo>
                  <a:pt x="20" y="113"/>
                </a:lnTo>
                <a:lnTo>
                  <a:pt x="27" y="120"/>
                </a:lnTo>
                <a:lnTo>
                  <a:pt x="22" y="133"/>
                </a:lnTo>
                <a:lnTo>
                  <a:pt x="15" y="142"/>
                </a:lnTo>
                <a:lnTo>
                  <a:pt x="9" y="147"/>
                </a:lnTo>
                <a:lnTo>
                  <a:pt x="0" y="161"/>
                </a:lnTo>
                <a:lnTo>
                  <a:pt x="0" y="172"/>
                </a:lnTo>
                <a:lnTo>
                  <a:pt x="11" y="179"/>
                </a:lnTo>
                <a:lnTo>
                  <a:pt x="38" y="179"/>
                </a:lnTo>
                <a:lnTo>
                  <a:pt x="54" y="170"/>
                </a:lnTo>
                <a:lnTo>
                  <a:pt x="70" y="167"/>
                </a:lnTo>
                <a:lnTo>
                  <a:pt x="81" y="179"/>
                </a:lnTo>
                <a:lnTo>
                  <a:pt x="93" y="185"/>
                </a:lnTo>
                <a:lnTo>
                  <a:pt x="111" y="188"/>
                </a:lnTo>
                <a:lnTo>
                  <a:pt x="106" y="206"/>
                </a:lnTo>
                <a:lnTo>
                  <a:pt x="111" y="254"/>
                </a:lnTo>
                <a:lnTo>
                  <a:pt x="127" y="251"/>
                </a:lnTo>
                <a:lnTo>
                  <a:pt x="136" y="251"/>
                </a:lnTo>
                <a:lnTo>
                  <a:pt x="138" y="238"/>
                </a:lnTo>
                <a:lnTo>
                  <a:pt x="141" y="208"/>
                </a:lnTo>
                <a:lnTo>
                  <a:pt x="152" y="195"/>
                </a:lnTo>
                <a:lnTo>
                  <a:pt x="152" y="170"/>
                </a:lnTo>
                <a:lnTo>
                  <a:pt x="161" y="156"/>
                </a:lnTo>
                <a:lnTo>
                  <a:pt x="179" y="147"/>
                </a:lnTo>
                <a:lnTo>
                  <a:pt x="213" y="108"/>
                </a:lnTo>
                <a:lnTo>
                  <a:pt x="218" y="92"/>
                </a:lnTo>
                <a:lnTo>
                  <a:pt x="213" y="65"/>
                </a:lnTo>
                <a:lnTo>
                  <a:pt x="236" y="47"/>
                </a:lnTo>
                <a:lnTo>
                  <a:pt x="239" y="18"/>
                </a:lnTo>
                <a:lnTo>
                  <a:pt x="223" y="4"/>
                </a:lnTo>
                <a:lnTo>
                  <a:pt x="213" y="2"/>
                </a:lnTo>
                <a:lnTo>
                  <a:pt x="193" y="0"/>
                </a:lnTo>
                <a:lnTo>
                  <a:pt x="152" y="0"/>
                </a:lnTo>
                <a:lnTo>
                  <a:pt x="141" y="9"/>
                </a:lnTo>
                <a:lnTo>
                  <a:pt x="129" y="22"/>
                </a:lnTo>
                <a:lnTo>
                  <a:pt x="132" y="34"/>
                </a:lnTo>
                <a:lnTo>
                  <a:pt x="147" y="43"/>
                </a:lnTo>
                <a:lnTo>
                  <a:pt x="157" y="54"/>
                </a:lnTo>
                <a:lnTo>
                  <a:pt x="157" y="72"/>
                </a:lnTo>
                <a:lnTo>
                  <a:pt x="141" y="83"/>
                </a:lnTo>
                <a:lnTo>
                  <a:pt x="122" y="88"/>
                </a:lnTo>
                <a:lnTo>
                  <a:pt x="111" y="90"/>
                </a:lnTo>
                <a:lnTo>
                  <a:pt x="104" y="79"/>
                </a:lnTo>
                <a:lnTo>
                  <a:pt x="100" y="65"/>
                </a:lnTo>
                <a:lnTo>
                  <a:pt x="109" y="52"/>
                </a:lnTo>
                <a:lnTo>
                  <a:pt x="106" y="38"/>
                </a:lnTo>
                <a:lnTo>
                  <a:pt x="104" y="24"/>
                </a:lnTo>
                <a:lnTo>
                  <a:pt x="97" y="6"/>
                </a:lnTo>
              </a:path>
            </a:pathLst>
          </a:custGeom>
          <a:solidFill>
            <a:srgbClr val="009FDA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kumimoji="0" sz="2800" b="1" kern="1200">
                <a:solidFill>
                  <a:srgbClr val="008688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nl-NL" dirty="0" err="1"/>
              <a:t>Cumulative</a:t>
            </a:r>
            <a:r>
              <a:rPr lang="nl-NL" dirty="0"/>
              <a:t> cash-flow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average</a:t>
            </a:r>
            <a:r>
              <a:rPr lang="nl-NL" dirty="0"/>
              <a:t> wind speeds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62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9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97596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think-cell Slide" r:id="rId11" imgW="381" imgH="406" progId="TCLayout.ActiveDocument.1">
                  <p:embed/>
                </p:oleObj>
              </mc:Choice>
              <mc:Fallback>
                <p:oleObj name="think-cell Slide" r:id="rId11" imgW="381" imgH="4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9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 err="1" smtClean="0">
              <a:latin typeface="Verdana"/>
              <a:sym typeface="Verdan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804025" y="2468563"/>
            <a:ext cx="1800200" cy="1328325"/>
          </a:xfrm>
          <a:prstGeom prst="rect">
            <a:avLst/>
          </a:prstGeom>
          <a:ln>
            <a:solidFill>
              <a:srgbClr val="009F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01" name="Rectangle 100"/>
          <p:cNvSpPr/>
          <p:nvPr/>
        </p:nvSpPr>
        <p:spPr>
          <a:xfrm>
            <a:off x="6804025" y="2468563"/>
            <a:ext cx="1800200" cy="241704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6804025" y="2490335"/>
            <a:ext cx="1728192" cy="209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PT- Lagos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2872753" y="1249365"/>
            <a:ext cx="3211415" cy="3691803"/>
            <a:chOff x="2411760" y="1170214"/>
            <a:chExt cx="4123948" cy="490481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411760" y="1170214"/>
              <a:ext cx="4123948" cy="4904818"/>
              <a:chOff x="1805" y="845"/>
              <a:chExt cx="2820" cy="3194"/>
            </a:xfrm>
            <a:solidFill>
              <a:schemeClr val="tx1"/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805" y="3082"/>
                <a:ext cx="328" cy="432"/>
              </a:xfrm>
              <a:custGeom>
                <a:avLst/>
                <a:gdLst>
                  <a:gd name="T0" fmla="*/ 165 w 344"/>
                  <a:gd name="T1" fmla="*/ 0 h 492"/>
                  <a:gd name="T2" fmla="*/ 180 w 344"/>
                  <a:gd name="T3" fmla="*/ 25 h 492"/>
                  <a:gd name="T4" fmla="*/ 195 w 344"/>
                  <a:gd name="T5" fmla="*/ 25 h 492"/>
                  <a:gd name="T6" fmla="*/ 238 w 344"/>
                  <a:gd name="T7" fmla="*/ 31 h 492"/>
                  <a:gd name="T8" fmla="*/ 258 w 344"/>
                  <a:gd name="T9" fmla="*/ 37 h 492"/>
                  <a:gd name="T10" fmla="*/ 276 w 344"/>
                  <a:gd name="T11" fmla="*/ 60 h 492"/>
                  <a:gd name="T12" fmla="*/ 281 w 344"/>
                  <a:gd name="T13" fmla="*/ 68 h 492"/>
                  <a:gd name="T14" fmla="*/ 231 w 344"/>
                  <a:gd name="T15" fmla="*/ 85 h 492"/>
                  <a:gd name="T16" fmla="*/ 215 w 344"/>
                  <a:gd name="T17" fmla="*/ 112 h 492"/>
                  <a:gd name="T18" fmla="*/ 201 w 344"/>
                  <a:gd name="T19" fmla="*/ 136 h 492"/>
                  <a:gd name="T20" fmla="*/ 191 w 344"/>
                  <a:gd name="T21" fmla="*/ 156 h 492"/>
                  <a:gd name="T22" fmla="*/ 167 w 344"/>
                  <a:gd name="T23" fmla="*/ 151 h 492"/>
                  <a:gd name="T24" fmla="*/ 163 w 344"/>
                  <a:gd name="T25" fmla="*/ 171 h 492"/>
                  <a:gd name="T26" fmla="*/ 165 w 344"/>
                  <a:gd name="T27" fmla="*/ 191 h 492"/>
                  <a:gd name="T28" fmla="*/ 144 w 344"/>
                  <a:gd name="T29" fmla="*/ 211 h 492"/>
                  <a:gd name="T30" fmla="*/ 140 w 344"/>
                  <a:gd name="T31" fmla="*/ 236 h 492"/>
                  <a:gd name="T32" fmla="*/ 144 w 344"/>
                  <a:gd name="T33" fmla="*/ 253 h 492"/>
                  <a:gd name="T34" fmla="*/ 108 w 344"/>
                  <a:gd name="T35" fmla="*/ 265 h 492"/>
                  <a:gd name="T36" fmla="*/ 107 w 344"/>
                  <a:gd name="T37" fmla="*/ 289 h 492"/>
                  <a:gd name="T38" fmla="*/ 56 w 344"/>
                  <a:gd name="T39" fmla="*/ 292 h 492"/>
                  <a:gd name="T40" fmla="*/ 18 w 344"/>
                  <a:gd name="T41" fmla="*/ 270 h 492"/>
                  <a:gd name="T42" fmla="*/ 0 w 344"/>
                  <a:gd name="T43" fmla="*/ 264 h 492"/>
                  <a:gd name="T44" fmla="*/ 20 w 344"/>
                  <a:gd name="T45" fmla="*/ 241 h 492"/>
                  <a:gd name="T46" fmla="*/ 45 w 344"/>
                  <a:gd name="T47" fmla="*/ 211 h 492"/>
                  <a:gd name="T48" fmla="*/ 41 w 344"/>
                  <a:gd name="T49" fmla="*/ 193 h 492"/>
                  <a:gd name="T50" fmla="*/ 29 w 344"/>
                  <a:gd name="T51" fmla="*/ 180 h 492"/>
                  <a:gd name="T52" fmla="*/ 49 w 344"/>
                  <a:gd name="T53" fmla="*/ 169 h 492"/>
                  <a:gd name="T54" fmla="*/ 20 w 344"/>
                  <a:gd name="T55" fmla="*/ 171 h 492"/>
                  <a:gd name="T56" fmla="*/ 29 w 344"/>
                  <a:gd name="T57" fmla="*/ 151 h 492"/>
                  <a:gd name="T58" fmla="*/ 39 w 344"/>
                  <a:gd name="T59" fmla="*/ 134 h 492"/>
                  <a:gd name="T60" fmla="*/ 49 w 344"/>
                  <a:gd name="T61" fmla="*/ 125 h 492"/>
                  <a:gd name="T62" fmla="*/ 77 w 344"/>
                  <a:gd name="T63" fmla="*/ 112 h 492"/>
                  <a:gd name="T64" fmla="*/ 114 w 344"/>
                  <a:gd name="T65" fmla="*/ 76 h 492"/>
                  <a:gd name="T66" fmla="*/ 127 w 344"/>
                  <a:gd name="T67" fmla="*/ 53 h 492"/>
                  <a:gd name="T68" fmla="*/ 136 w 344"/>
                  <a:gd name="T69" fmla="*/ 25 h 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4"/>
                  <a:gd name="T106" fmla="*/ 0 h 492"/>
                  <a:gd name="T107" fmla="*/ 344 w 344"/>
                  <a:gd name="T108" fmla="*/ 492 h 4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4" h="492">
                    <a:moveTo>
                      <a:pt x="174" y="4"/>
                    </a:moveTo>
                    <a:lnTo>
                      <a:pt x="199" y="0"/>
                    </a:lnTo>
                    <a:lnTo>
                      <a:pt x="215" y="20"/>
                    </a:lnTo>
                    <a:lnTo>
                      <a:pt x="218" y="43"/>
                    </a:lnTo>
                    <a:lnTo>
                      <a:pt x="224" y="47"/>
                    </a:lnTo>
                    <a:lnTo>
                      <a:pt x="236" y="43"/>
                    </a:lnTo>
                    <a:lnTo>
                      <a:pt x="277" y="59"/>
                    </a:lnTo>
                    <a:lnTo>
                      <a:pt x="288" y="52"/>
                    </a:lnTo>
                    <a:lnTo>
                      <a:pt x="304" y="50"/>
                    </a:lnTo>
                    <a:lnTo>
                      <a:pt x="313" y="63"/>
                    </a:lnTo>
                    <a:lnTo>
                      <a:pt x="322" y="86"/>
                    </a:lnTo>
                    <a:lnTo>
                      <a:pt x="333" y="100"/>
                    </a:lnTo>
                    <a:lnTo>
                      <a:pt x="343" y="109"/>
                    </a:lnTo>
                    <a:lnTo>
                      <a:pt x="340" y="115"/>
                    </a:lnTo>
                    <a:lnTo>
                      <a:pt x="311" y="125"/>
                    </a:lnTo>
                    <a:lnTo>
                      <a:pt x="279" y="143"/>
                    </a:lnTo>
                    <a:lnTo>
                      <a:pt x="279" y="172"/>
                    </a:lnTo>
                    <a:lnTo>
                      <a:pt x="261" y="188"/>
                    </a:lnTo>
                    <a:lnTo>
                      <a:pt x="245" y="202"/>
                    </a:lnTo>
                    <a:lnTo>
                      <a:pt x="243" y="229"/>
                    </a:lnTo>
                    <a:lnTo>
                      <a:pt x="243" y="250"/>
                    </a:lnTo>
                    <a:lnTo>
                      <a:pt x="231" y="263"/>
                    </a:lnTo>
                    <a:lnTo>
                      <a:pt x="220" y="250"/>
                    </a:lnTo>
                    <a:lnTo>
                      <a:pt x="202" y="254"/>
                    </a:lnTo>
                    <a:lnTo>
                      <a:pt x="199" y="263"/>
                    </a:lnTo>
                    <a:lnTo>
                      <a:pt x="197" y="288"/>
                    </a:lnTo>
                    <a:lnTo>
                      <a:pt x="204" y="297"/>
                    </a:lnTo>
                    <a:lnTo>
                      <a:pt x="199" y="322"/>
                    </a:lnTo>
                    <a:lnTo>
                      <a:pt x="188" y="334"/>
                    </a:lnTo>
                    <a:lnTo>
                      <a:pt x="174" y="354"/>
                    </a:lnTo>
                    <a:lnTo>
                      <a:pt x="168" y="370"/>
                    </a:lnTo>
                    <a:lnTo>
                      <a:pt x="170" y="397"/>
                    </a:lnTo>
                    <a:lnTo>
                      <a:pt x="183" y="415"/>
                    </a:lnTo>
                    <a:lnTo>
                      <a:pt x="174" y="425"/>
                    </a:lnTo>
                    <a:lnTo>
                      <a:pt x="143" y="436"/>
                    </a:lnTo>
                    <a:lnTo>
                      <a:pt x="131" y="447"/>
                    </a:lnTo>
                    <a:lnTo>
                      <a:pt x="129" y="461"/>
                    </a:lnTo>
                    <a:lnTo>
                      <a:pt x="129" y="486"/>
                    </a:lnTo>
                    <a:lnTo>
                      <a:pt x="93" y="486"/>
                    </a:lnTo>
                    <a:lnTo>
                      <a:pt x="68" y="491"/>
                    </a:lnTo>
                    <a:lnTo>
                      <a:pt x="38" y="456"/>
                    </a:lnTo>
                    <a:lnTo>
                      <a:pt x="22" y="456"/>
                    </a:lnTo>
                    <a:lnTo>
                      <a:pt x="9" y="456"/>
                    </a:lnTo>
                    <a:lnTo>
                      <a:pt x="0" y="445"/>
                    </a:lnTo>
                    <a:lnTo>
                      <a:pt x="9" y="431"/>
                    </a:lnTo>
                    <a:lnTo>
                      <a:pt x="24" y="406"/>
                    </a:lnTo>
                    <a:lnTo>
                      <a:pt x="34" y="381"/>
                    </a:lnTo>
                    <a:lnTo>
                      <a:pt x="54" y="354"/>
                    </a:lnTo>
                    <a:lnTo>
                      <a:pt x="59" y="336"/>
                    </a:lnTo>
                    <a:lnTo>
                      <a:pt x="49" y="325"/>
                    </a:lnTo>
                    <a:lnTo>
                      <a:pt x="38" y="311"/>
                    </a:lnTo>
                    <a:lnTo>
                      <a:pt x="34" y="304"/>
                    </a:lnTo>
                    <a:lnTo>
                      <a:pt x="49" y="300"/>
                    </a:lnTo>
                    <a:lnTo>
                      <a:pt x="59" y="284"/>
                    </a:lnTo>
                    <a:lnTo>
                      <a:pt x="43" y="279"/>
                    </a:lnTo>
                    <a:lnTo>
                      <a:pt x="24" y="288"/>
                    </a:lnTo>
                    <a:lnTo>
                      <a:pt x="24" y="265"/>
                    </a:lnTo>
                    <a:lnTo>
                      <a:pt x="34" y="254"/>
                    </a:lnTo>
                    <a:lnTo>
                      <a:pt x="43" y="240"/>
                    </a:lnTo>
                    <a:lnTo>
                      <a:pt x="47" y="225"/>
                    </a:lnTo>
                    <a:lnTo>
                      <a:pt x="49" y="213"/>
                    </a:lnTo>
                    <a:lnTo>
                      <a:pt x="59" y="209"/>
                    </a:lnTo>
                    <a:lnTo>
                      <a:pt x="70" y="218"/>
                    </a:lnTo>
                    <a:lnTo>
                      <a:pt x="93" y="188"/>
                    </a:lnTo>
                    <a:lnTo>
                      <a:pt x="104" y="168"/>
                    </a:lnTo>
                    <a:lnTo>
                      <a:pt x="138" y="129"/>
                    </a:lnTo>
                    <a:lnTo>
                      <a:pt x="138" y="113"/>
                    </a:lnTo>
                    <a:lnTo>
                      <a:pt x="154" y="88"/>
                    </a:lnTo>
                    <a:lnTo>
                      <a:pt x="159" y="59"/>
                    </a:lnTo>
                    <a:lnTo>
                      <a:pt x="165" y="43"/>
                    </a:lnTo>
                    <a:lnTo>
                      <a:pt x="174" y="4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929" y="2948"/>
                <a:ext cx="867" cy="707"/>
              </a:xfrm>
              <a:custGeom>
                <a:avLst/>
                <a:gdLst>
                  <a:gd name="T0" fmla="*/ 32 w 911"/>
                  <a:gd name="T1" fmla="*/ 86 h 805"/>
                  <a:gd name="T2" fmla="*/ 58 w 911"/>
                  <a:gd name="T3" fmla="*/ 52 h 805"/>
                  <a:gd name="T4" fmla="*/ 51 w 911"/>
                  <a:gd name="T5" fmla="*/ 39 h 805"/>
                  <a:gd name="T6" fmla="*/ 42 w 911"/>
                  <a:gd name="T7" fmla="*/ 27 h 805"/>
                  <a:gd name="T8" fmla="*/ 82 w 911"/>
                  <a:gd name="T9" fmla="*/ 12 h 805"/>
                  <a:gd name="T10" fmla="*/ 111 w 911"/>
                  <a:gd name="T11" fmla="*/ 7 h 805"/>
                  <a:gd name="T12" fmla="*/ 144 w 911"/>
                  <a:gd name="T13" fmla="*/ 4 h 805"/>
                  <a:gd name="T14" fmla="*/ 206 w 911"/>
                  <a:gd name="T15" fmla="*/ 37 h 805"/>
                  <a:gd name="T16" fmla="*/ 247 w 911"/>
                  <a:gd name="T17" fmla="*/ 39 h 805"/>
                  <a:gd name="T18" fmla="*/ 366 w 911"/>
                  <a:gd name="T19" fmla="*/ 80 h 805"/>
                  <a:gd name="T20" fmla="*/ 418 w 911"/>
                  <a:gd name="T21" fmla="*/ 87 h 805"/>
                  <a:gd name="T22" fmla="*/ 453 w 911"/>
                  <a:gd name="T23" fmla="*/ 108 h 805"/>
                  <a:gd name="T24" fmla="*/ 486 w 911"/>
                  <a:gd name="T25" fmla="*/ 111 h 805"/>
                  <a:gd name="T26" fmla="*/ 486 w 911"/>
                  <a:gd name="T27" fmla="*/ 123 h 805"/>
                  <a:gd name="T28" fmla="*/ 543 w 911"/>
                  <a:gd name="T29" fmla="*/ 161 h 805"/>
                  <a:gd name="T30" fmla="*/ 586 w 911"/>
                  <a:gd name="T31" fmla="*/ 175 h 805"/>
                  <a:gd name="T32" fmla="*/ 654 w 911"/>
                  <a:gd name="T33" fmla="*/ 188 h 805"/>
                  <a:gd name="T34" fmla="*/ 668 w 911"/>
                  <a:gd name="T35" fmla="*/ 206 h 805"/>
                  <a:gd name="T36" fmla="*/ 694 w 911"/>
                  <a:gd name="T37" fmla="*/ 214 h 805"/>
                  <a:gd name="T38" fmla="*/ 722 w 911"/>
                  <a:gd name="T39" fmla="*/ 214 h 805"/>
                  <a:gd name="T40" fmla="*/ 740 w 911"/>
                  <a:gd name="T41" fmla="*/ 214 h 805"/>
                  <a:gd name="T42" fmla="*/ 746 w 911"/>
                  <a:gd name="T43" fmla="*/ 237 h 805"/>
                  <a:gd name="T44" fmla="*/ 681 w 911"/>
                  <a:gd name="T45" fmla="*/ 272 h 805"/>
                  <a:gd name="T46" fmla="*/ 589 w 911"/>
                  <a:gd name="T47" fmla="*/ 286 h 805"/>
                  <a:gd name="T48" fmla="*/ 565 w 911"/>
                  <a:gd name="T49" fmla="*/ 304 h 805"/>
                  <a:gd name="T50" fmla="*/ 539 w 911"/>
                  <a:gd name="T51" fmla="*/ 310 h 805"/>
                  <a:gd name="T52" fmla="*/ 511 w 911"/>
                  <a:gd name="T53" fmla="*/ 332 h 805"/>
                  <a:gd name="T54" fmla="*/ 479 w 911"/>
                  <a:gd name="T55" fmla="*/ 348 h 805"/>
                  <a:gd name="T56" fmla="*/ 491 w 911"/>
                  <a:gd name="T57" fmla="*/ 374 h 805"/>
                  <a:gd name="T58" fmla="*/ 494 w 911"/>
                  <a:gd name="T59" fmla="*/ 394 h 805"/>
                  <a:gd name="T60" fmla="*/ 478 w 911"/>
                  <a:gd name="T61" fmla="*/ 402 h 805"/>
                  <a:gd name="T62" fmla="*/ 429 w 911"/>
                  <a:gd name="T63" fmla="*/ 432 h 805"/>
                  <a:gd name="T64" fmla="*/ 412 w 911"/>
                  <a:gd name="T65" fmla="*/ 444 h 805"/>
                  <a:gd name="T66" fmla="*/ 383 w 911"/>
                  <a:gd name="T67" fmla="*/ 451 h 805"/>
                  <a:gd name="T68" fmla="*/ 349 w 911"/>
                  <a:gd name="T69" fmla="*/ 457 h 805"/>
                  <a:gd name="T70" fmla="*/ 333 w 911"/>
                  <a:gd name="T71" fmla="*/ 472 h 805"/>
                  <a:gd name="T72" fmla="*/ 306 w 911"/>
                  <a:gd name="T73" fmla="*/ 476 h 805"/>
                  <a:gd name="T74" fmla="*/ 252 w 911"/>
                  <a:gd name="T75" fmla="*/ 472 h 805"/>
                  <a:gd name="T76" fmla="*/ 166 w 911"/>
                  <a:gd name="T77" fmla="*/ 451 h 805"/>
                  <a:gd name="T78" fmla="*/ 127 w 911"/>
                  <a:gd name="T79" fmla="*/ 464 h 805"/>
                  <a:gd name="T80" fmla="*/ 87 w 911"/>
                  <a:gd name="T81" fmla="*/ 474 h 805"/>
                  <a:gd name="T82" fmla="*/ 42 w 911"/>
                  <a:gd name="T83" fmla="*/ 450 h 805"/>
                  <a:gd name="T84" fmla="*/ 25 w 911"/>
                  <a:gd name="T85" fmla="*/ 392 h 805"/>
                  <a:gd name="T86" fmla="*/ 0 w 911"/>
                  <a:gd name="T87" fmla="*/ 372 h 805"/>
                  <a:gd name="T88" fmla="*/ 10 w 911"/>
                  <a:gd name="T89" fmla="*/ 350 h 805"/>
                  <a:gd name="T90" fmla="*/ 45 w 911"/>
                  <a:gd name="T91" fmla="*/ 337 h 805"/>
                  <a:gd name="T92" fmla="*/ 29 w 911"/>
                  <a:gd name="T93" fmla="*/ 310 h 805"/>
                  <a:gd name="T94" fmla="*/ 62 w 911"/>
                  <a:gd name="T95" fmla="*/ 281 h 805"/>
                  <a:gd name="T96" fmla="*/ 53 w 911"/>
                  <a:gd name="T97" fmla="*/ 259 h 805"/>
                  <a:gd name="T98" fmla="*/ 65 w 911"/>
                  <a:gd name="T99" fmla="*/ 239 h 805"/>
                  <a:gd name="T100" fmla="*/ 82 w 911"/>
                  <a:gd name="T101" fmla="*/ 247 h 805"/>
                  <a:gd name="T102" fmla="*/ 95 w 911"/>
                  <a:gd name="T103" fmla="*/ 209 h 805"/>
                  <a:gd name="T104" fmla="*/ 123 w 911"/>
                  <a:gd name="T105" fmla="*/ 182 h 805"/>
                  <a:gd name="T106" fmla="*/ 149 w 911"/>
                  <a:gd name="T107" fmla="*/ 163 h 805"/>
                  <a:gd name="T108" fmla="*/ 178 w 911"/>
                  <a:gd name="T109" fmla="*/ 155 h 805"/>
                  <a:gd name="T110" fmla="*/ 147 w 911"/>
                  <a:gd name="T111" fmla="*/ 123 h 805"/>
                  <a:gd name="T112" fmla="*/ 119 w 911"/>
                  <a:gd name="T113" fmla="*/ 125 h 805"/>
                  <a:gd name="T114" fmla="*/ 85 w 911"/>
                  <a:gd name="T115" fmla="*/ 116 h 805"/>
                  <a:gd name="T116" fmla="*/ 72 w 911"/>
                  <a:gd name="T117" fmla="*/ 113 h 805"/>
                  <a:gd name="T118" fmla="*/ 62 w 911"/>
                  <a:gd name="T119" fmla="*/ 92 h 805"/>
                  <a:gd name="T120" fmla="*/ 37 w 911"/>
                  <a:gd name="T121" fmla="*/ 92 h 8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1"/>
                  <a:gd name="T184" fmla="*/ 0 h 805"/>
                  <a:gd name="T185" fmla="*/ 911 w 911"/>
                  <a:gd name="T186" fmla="*/ 805 h 8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1" h="805">
                    <a:moveTo>
                      <a:pt x="45" y="156"/>
                    </a:moveTo>
                    <a:lnTo>
                      <a:pt x="40" y="145"/>
                    </a:lnTo>
                    <a:lnTo>
                      <a:pt x="45" y="129"/>
                    </a:lnTo>
                    <a:lnTo>
                      <a:pt x="70" y="86"/>
                    </a:lnTo>
                    <a:lnTo>
                      <a:pt x="59" y="77"/>
                    </a:lnTo>
                    <a:lnTo>
                      <a:pt x="63" y="65"/>
                    </a:lnTo>
                    <a:lnTo>
                      <a:pt x="50" y="63"/>
                    </a:lnTo>
                    <a:lnTo>
                      <a:pt x="50" y="45"/>
                    </a:lnTo>
                    <a:lnTo>
                      <a:pt x="59" y="34"/>
                    </a:lnTo>
                    <a:lnTo>
                      <a:pt x="100" y="20"/>
                    </a:lnTo>
                    <a:lnTo>
                      <a:pt x="134" y="24"/>
                    </a:lnTo>
                    <a:lnTo>
                      <a:pt x="136" y="11"/>
                    </a:lnTo>
                    <a:lnTo>
                      <a:pt x="161" y="0"/>
                    </a:lnTo>
                    <a:lnTo>
                      <a:pt x="175" y="4"/>
                    </a:lnTo>
                    <a:lnTo>
                      <a:pt x="202" y="40"/>
                    </a:lnTo>
                    <a:lnTo>
                      <a:pt x="250" y="63"/>
                    </a:lnTo>
                    <a:lnTo>
                      <a:pt x="291" y="63"/>
                    </a:lnTo>
                    <a:lnTo>
                      <a:pt x="302" y="65"/>
                    </a:lnTo>
                    <a:lnTo>
                      <a:pt x="416" y="129"/>
                    </a:lnTo>
                    <a:lnTo>
                      <a:pt x="448" y="134"/>
                    </a:lnTo>
                    <a:lnTo>
                      <a:pt x="473" y="156"/>
                    </a:lnTo>
                    <a:lnTo>
                      <a:pt x="509" y="147"/>
                    </a:lnTo>
                    <a:lnTo>
                      <a:pt x="532" y="161"/>
                    </a:lnTo>
                    <a:lnTo>
                      <a:pt x="552" y="181"/>
                    </a:lnTo>
                    <a:lnTo>
                      <a:pt x="577" y="181"/>
                    </a:lnTo>
                    <a:lnTo>
                      <a:pt x="593" y="186"/>
                    </a:lnTo>
                    <a:lnTo>
                      <a:pt x="602" y="195"/>
                    </a:lnTo>
                    <a:lnTo>
                      <a:pt x="593" y="206"/>
                    </a:lnTo>
                    <a:lnTo>
                      <a:pt x="593" y="222"/>
                    </a:lnTo>
                    <a:lnTo>
                      <a:pt x="662" y="270"/>
                    </a:lnTo>
                    <a:lnTo>
                      <a:pt x="698" y="299"/>
                    </a:lnTo>
                    <a:lnTo>
                      <a:pt x="714" y="295"/>
                    </a:lnTo>
                    <a:lnTo>
                      <a:pt x="734" y="290"/>
                    </a:lnTo>
                    <a:lnTo>
                      <a:pt x="798" y="317"/>
                    </a:lnTo>
                    <a:lnTo>
                      <a:pt x="805" y="340"/>
                    </a:lnTo>
                    <a:lnTo>
                      <a:pt x="814" y="347"/>
                    </a:lnTo>
                    <a:lnTo>
                      <a:pt x="834" y="352"/>
                    </a:lnTo>
                    <a:lnTo>
                      <a:pt x="846" y="361"/>
                    </a:lnTo>
                    <a:lnTo>
                      <a:pt x="864" y="361"/>
                    </a:lnTo>
                    <a:lnTo>
                      <a:pt x="880" y="361"/>
                    </a:lnTo>
                    <a:lnTo>
                      <a:pt x="898" y="365"/>
                    </a:lnTo>
                    <a:lnTo>
                      <a:pt x="903" y="361"/>
                    </a:lnTo>
                    <a:lnTo>
                      <a:pt x="910" y="377"/>
                    </a:lnTo>
                    <a:lnTo>
                      <a:pt x="910" y="397"/>
                    </a:lnTo>
                    <a:lnTo>
                      <a:pt x="898" y="411"/>
                    </a:lnTo>
                    <a:lnTo>
                      <a:pt x="830" y="458"/>
                    </a:lnTo>
                    <a:lnTo>
                      <a:pt x="803" y="458"/>
                    </a:lnTo>
                    <a:lnTo>
                      <a:pt x="718" y="481"/>
                    </a:lnTo>
                    <a:lnTo>
                      <a:pt x="689" y="486"/>
                    </a:lnTo>
                    <a:lnTo>
                      <a:pt x="689" y="511"/>
                    </a:lnTo>
                    <a:lnTo>
                      <a:pt x="673" y="511"/>
                    </a:lnTo>
                    <a:lnTo>
                      <a:pt x="657" y="522"/>
                    </a:lnTo>
                    <a:lnTo>
                      <a:pt x="639" y="542"/>
                    </a:lnTo>
                    <a:lnTo>
                      <a:pt x="623" y="558"/>
                    </a:lnTo>
                    <a:lnTo>
                      <a:pt x="602" y="563"/>
                    </a:lnTo>
                    <a:lnTo>
                      <a:pt x="584" y="585"/>
                    </a:lnTo>
                    <a:lnTo>
                      <a:pt x="584" y="613"/>
                    </a:lnTo>
                    <a:lnTo>
                      <a:pt x="598" y="629"/>
                    </a:lnTo>
                    <a:lnTo>
                      <a:pt x="602" y="642"/>
                    </a:lnTo>
                    <a:lnTo>
                      <a:pt x="602" y="663"/>
                    </a:lnTo>
                    <a:lnTo>
                      <a:pt x="598" y="672"/>
                    </a:lnTo>
                    <a:lnTo>
                      <a:pt x="582" y="676"/>
                    </a:lnTo>
                    <a:lnTo>
                      <a:pt x="557" y="697"/>
                    </a:lnTo>
                    <a:lnTo>
                      <a:pt x="523" y="726"/>
                    </a:lnTo>
                    <a:lnTo>
                      <a:pt x="509" y="738"/>
                    </a:lnTo>
                    <a:lnTo>
                      <a:pt x="502" y="747"/>
                    </a:lnTo>
                    <a:lnTo>
                      <a:pt x="502" y="758"/>
                    </a:lnTo>
                    <a:lnTo>
                      <a:pt x="466" y="758"/>
                    </a:lnTo>
                    <a:lnTo>
                      <a:pt x="443" y="763"/>
                    </a:lnTo>
                    <a:lnTo>
                      <a:pt x="427" y="767"/>
                    </a:lnTo>
                    <a:lnTo>
                      <a:pt x="420" y="774"/>
                    </a:lnTo>
                    <a:lnTo>
                      <a:pt x="407" y="792"/>
                    </a:lnTo>
                    <a:lnTo>
                      <a:pt x="386" y="799"/>
                    </a:lnTo>
                    <a:lnTo>
                      <a:pt x="373" y="799"/>
                    </a:lnTo>
                    <a:lnTo>
                      <a:pt x="348" y="797"/>
                    </a:lnTo>
                    <a:lnTo>
                      <a:pt x="307" y="792"/>
                    </a:lnTo>
                    <a:lnTo>
                      <a:pt x="232" y="763"/>
                    </a:lnTo>
                    <a:lnTo>
                      <a:pt x="202" y="758"/>
                    </a:lnTo>
                    <a:lnTo>
                      <a:pt x="175" y="767"/>
                    </a:lnTo>
                    <a:lnTo>
                      <a:pt x="154" y="779"/>
                    </a:lnTo>
                    <a:lnTo>
                      <a:pt x="129" y="783"/>
                    </a:lnTo>
                    <a:lnTo>
                      <a:pt x="106" y="797"/>
                    </a:lnTo>
                    <a:lnTo>
                      <a:pt x="95" y="804"/>
                    </a:lnTo>
                    <a:lnTo>
                      <a:pt x="50" y="756"/>
                    </a:lnTo>
                    <a:lnTo>
                      <a:pt x="50" y="683"/>
                    </a:lnTo>
                    <a:lnTo>
                      <a:pt x="29" y="658"/>
                    </a:lnTo>
                    <a:lnTo>
                      <a:pt x="4" y="638"/>
                    </a:lnTo>
                    <a:lnTo>
                      <a:pt x="0" y="626"/>
                    </a:lnTo>
                    <a:lnTo>
                      <a:pt x="0" y="601"/>
                    </a:lnTo>
                    <a:lnTo>
                      <a:pt x="13" y="588"/>
                    </a:lnTo>
                    <a:lnTo>
                      <a:pt x="45" y="576"/>
                    </a:lnTo>
                    <a:lnTo>
                      <a:pt x="54" y="567"/>
                    </a:lnTo>
                    <a:lnTo>
                      <a:pt x="40" y="551"/>
                    </a:lnTo>
                    <a:lnTo>
                      <a:pt x="36" y="522"/>
                    </a:lnTo>
                    <a:lnTo>
                      <a:pt x="50" y="497"/>
                    </a:lnTo>
                    <a:lnTo>
                      <a:pt x="75" y="472"/>
                    </a:lnTo>
                    <a:lnTo>
                      <a:pt x="75" y="451"/>
                    </a:lnTo>
                    <a:lnTo>
                      <a:pt x="65" y="436"/>
                    </a:lnTo>
                    <a:lnTo>
                      <a:pt x="75" y="406"/>
                    </a:lnTo>
                    <a:lnTo>
                      <a:pt x="79" y="402"/>
                    </a:lnTo>
                    <a:lnTo>
                      <a:pt x="91" y="402"/>
                    </a:lnTo>
                    <a:lnTo>
                      <a:pt x="100" y="415"/>
                    </a:lnTo>
                    <a:lnTo>
                      <a:pt x="111" y="397"/>
                    </a:lnTo>
                    <a:lnTo>
                      <a:pt x="116" y="352"/>
                    </a:lnTo>
                    <a:lnTo>
                      <a:pt x="150" y="322"/>
                    </a:lnTo>
                    <a:lnTo>
                      <a:pt x="150" y="306"/>
                    </a:lnTo>
                    <a:lnTo>
                      <a:pt x="150" y="295"/>
                    </a:lnTo>
                    <a:lnTo>
                      <a:pt x="182" y="274"/>
                    </a:lnTo>
                    <a:lnTo>
                      <a:pt x="207" y="270"/>
                    </a:lnTo>
                    <a:lnTo>
                      <a:pt x="216" y="261"/>
                    </a:lnTo>
                    <a:lnTo>
                      <a:pt x="195" y="240"/>
                    </a:lnTo>
                    <a:lnTo>
                      <a:pt x="179" y="206"/>
                    </a:lnTo>
                    <a:lnTo>
                      <a:pt x="170" y="199"/>
                    </a:lnTo>
                    <a:lnTo>
                      <a:pt x="145" y="211"/>
                    </a:lnTo>
                    <a:lnTo>
                      <a:pt x="129" y="204"/>
                    </a:lnTo>
                    <a:lnTo>
                      <a:pt x="104" y="195"/>
                    </a:lnTo>
                    <a:lnTo>
                      <a:pt x="95" y="199"/>
                    </a:lnTo>
                    <a:lnTo>
                      <a:pt x="88" y="190"/>
                    </a:lnTo>
                    <a:lnTo>
                      <a:pt x="88" y="174"/>
                    </a:lnTo>
                    <a:lnTo>
                      <a:pt x="75" y="156"/>
                    </a:lnTo>
                    <a:lnTo>
                      <a:pt x="65" y="152"/>
                    </a:lnTo>
                    <a:lnTo>
                      <a:pt x="45" y="156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589" y="3535"/>
                <a:ext cx="35" cy="33"/>
              </a:xfrm>
              <a:custGeom>
                <a:avLst/>
                <a:gdLst>
                  <a:gd name="T0" fmla="*/ 31 w 36"/>
                  <a:gd name="T1" fmla="*/ 0 h 38"/>
                  <a:gd name="T2" fmla="*/ 18 w 36"/>
                  <a:gd name="T3" fmla="*/ 0 h 38"/>
                  <a:gd name="T4" fmla="*/ 0 w 36"/>
                  <a:gd name="T5" fmla="*/ 13 h 38"/>
                  <a:gd name="T6" fmla="*/ 9 w 36"/>
                  <a:gd name="T7" fmla="*/ 21 h 38"/>
                  <a:gd name="T8" fmla="*/ 21 w 36"/>
                  <a:gd name="T9" fmla="*/ 21 h 38"/>
                  <a:gd name="T10" fmla="*/ 31 w 36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8"/>
                  <a:gd name="T20" fmla="*/ 36 w 3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8">
                    <a:moveTo>
                      <a:pt x="35" y="0"/>
                    </a:moveTo>
                    <a:lnTo>
                      <a:pt x="18" y="0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5" y="3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683" y="3481"/>
                <a:ext cx="77" cy="55"/>
              </a:xfrm>
              <a:custGeom>
                <a:avLst/>
                <a:gdLst>
                  <a:gd name="T0" fmla="*/ 50 w 80"/>
                  <a:gd name="T1" fmla="*/ 0 h 62"/>
                  <a:gd name="T2" fmla="*/ 41 w 80"/>
                  <a:gd name="T3" fmla="*/ 4 h 62"/>
                  <a:gd name="T4" fmla="*/ 14 w 80"/>
                  <a:gd name="T5" fmla="*/ 7 h 62"/>
                  <a:gd name="T6" fmla="*/ 0 w 80"/>
                  <a:gd name="T7" fmla="*/ 20 h 62"/>
                  <a:gd name="T8" fmla="*/ 20 w 80"/>
                  <a:gd name="T9" fmla="*/ 30 h 62"/>
                  <a:gd name="T10" fmla="*/ 34 w 80"/>
                  <a:gd name="T11" fmla="*/ 38 h 62"/>
                  <a:gd name="T12" fmla="*/ 55 w 80"/>
                  <a:gd name="T13" fmla="*/ 35 h 62"/>
                  <a:gd name="T14" fmla="*/ 67 w 80"/>
                  <a:gd name="T15" fmla="*/ 30 h 62"/>
                  <a:gd name="T16" fmla="*/ 63 w 80"/>
                  <a:gd name="T17" fmla="*/ 20 h 62"/>
                  <a:gd name="T18" fmla="*/ 55 w 80"/>
                  <a:gd name="T19" fmla="*/ 12 h 62"/>
                  <a:gd name="T20" fmla="*/ 50 w 80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62"/>
                  <a:gd name="T35" fmla="*/ 80 w 8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62">
                    <a:moveTo>
                      <a:pt x="58" y="0"/>
                    </a:moveTo>
                    <a:lnTo>
                      <a:pt x="49" y="6"/>
                    </a:lnTo>
                    <a:lnTo>
                      <a:pt x="18" y="11"/>
                    </a:lnTo>
                    <a:lnTo>
                      <a:pt x="0" y="31"/>
                    </a:lnTo>
                    <a:lnTo>
                      <a:pt x="24" y="49"/>
                    </a:lnTo>
                    <a:lnTo>
                      <a:pt x="38" y="61"/>
                    </a:lnTo>
                    <a:lnTo>
                      <a:pt x="63" y="56"/>
                    </a:lnTo>
                    <a:lnTo>
                      <a:pt x="79" y="49"/>
                    </a:lnTo>
                    <a:lnTo>
                      <a:pt x="74" y="31"/>
                    </a:lnTo>
                    <a:lnTo>
                      <a:pt x="63" y="20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802" y="3484"/>
                <a:ext cx="37" cy="32"/>
              </a:xfrm>
              <a:custGeom>
                <a:avLst/>
                <a:gdLst>
                  <a:gd name="T0" fmla="*/ 19 w 38"/>
                  <a:gd name="T1" fmla="*/ 0 h 37"/>
                  <a:gd name="T2" fmla="*/ 0 w 38"/>
                  <a:gd name="T3" fmla="*/ 5 h 37"/>
                  <a:gd name="T4" fmla="*/ 19 w 38"/>
                  <a:gd name="T5" fmla="*/ 12 h 37"/>
                  <a:gd name="T6" fmla="*/ 33 w 38"/>
                  <a:gd name="T7" fmla="*/ 20 h 37"/>
                  <a:gd name="T8" fmla="*/ 19 w 3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23" y="0"/>
                    </a:moveTo>
                    <a:lnTo>
                      <a:pt x="0" y="9"/>
                    </a:lnTo>
                    <a:lnTo>
                      <a:pt x="20" y="21"/>
                    </a:lnTo>
                    <a:lnTo>
                      <a:pt x="37" y="36"/>
                    </a:lnTo>
                    <a:lnTo>
                      <a:pt x="23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15" y="3455"/>
                <a:ext cx="129" cy="191"/>
              </a:xfrm>
              <a:custGeom>
                <a:avLst/>
                <a:gdLst>
                  <a:gd name="T0" fmla="*/ 65 w 136"/>
                  <a:gd name="T1" fmla="*/ 0 h 217"/>
                  <a:gd name="T2" fmla="*/ 47 w 136"/>
                  <a:gd name="T3" fmla="*/ 7 h 217"/>
                  <a:gd name="T4" fmla="*/ 35 w 136"/>
                  <a:gd name="T5" fmla="*/ 15 h 217"/>
                  <a:gd name="T6" fmla="*/ 21 w 136"/>
                  <a:gd name="T7" fmla="*/ 18 h 217"/>
                  <a:gd name="T8" fmla="*/ 0 w 136"/>
                  <a:gd name="T9" fmla="*/ 15 h 217"/>
                  <a:gd name="T10" fmla="*/ 4 w 136"/>
                  <a:gd name="T11" fmla="*/ 30 h 217"/>
                  <a:gd name="T12" fmla="*/ 14 w 136"/>
                  <a:gd name="T13" fmla="*/ 39 h 217"/>
                  <a:gd name="T14" fmla="*/ 9 w 136"/>
                  <a:gd name="T15" fmla="*/ 63 h 217"/>
                  <a:gd name="T16" fmla="*/ 9 w 136"/>
                  <a:gd name="T17" fmla="*/ 77 h 217"/>
                  <a:gd name="T18" fmla="*/ 14 w 136"/>
                  <a:gd name="T19" fmla="*/ 87 h 217"/>
                  <a:gd name="T20" fmla="*/ 4 w 136"/>
                  <a:gd name="T21" fmla="*/ 107 h 217"/>
                  <a:gd name="T22" fmla="*/ 9 w 136"/>
                  <a:gd name="T23" fmla="*/ 121 h 217"/>
                  <a:gd name="T24" fmla="*/ 21 w 136"/>
                  <a:gd name="T25" fmla="*/ 129 h 217"/>
                  <a:gd name="T26" fmla="*/ 41 w 136"/>
                  <a:gd name="T27" fmla="*/ 118 h 217"/>
                  <a:gd name="T28" fmla="*/ 47 w 136"/>
                  <a:gd name="T29" fmla="*/ 116 h 217"/>
                  <a:gd name="T30" fmla="*/ 68 w 136"/>
                  <a:gd name="T31" fmla="*/ 118 h 217"/>
                  <a:gd name="T32" fmla="*/ 81 w 136"/>
                  <a:gd name="T33" fmla="*/ 108 h 217"/>
                  <a:gd name="T34" fmla="*/ 81 w 136"/>
                  <a:gd name="T35" fmla="*/ 99 h 217"/>
                  <a:gd name="T36" fmla="*/ 98 w 136"/>
                  <a:gd name="T37" fmla="*/ 78 h 217"/>
                  <a:gd name="T38" fmla="*/ 105 w 136"/>
                  <a:gd name="T39" fmla="*/ 67 h 217"/>
                  <a:gd name="T40" fmla="*/ 98 w 136"/>
                  <a:gd name="T41" fmla="*/ 55 h 217"/>
                  <a:gd name="T42" fmla="*/ 109 w 136"/>
                  <a:gd name="T43" fmla="*/ 39 h 217"/>
                  <a:gd name="T44" fmla="*/ 101 w 136"/>
                  <a:gd name="T45" fmla="*/ 18 h 217"/>
                  <a:gd name="T46" fmla="*/ 98 w 136"/>
                  <a:gd name="T47" fmla="*/ 4 h 217"/>
                  <a:gd name="T48" fmla="*/ 65 w 136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217"/>
                  <a:gd name="T77" fmla="*/ 136 w 136"/>
                  <a:gd name="T78" fmla="*/ 217 h 2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217">
                    <a:moveTo>
                      <a:pt x="80" y="0"/>
                    </a:moveTo>
                    <a:lnTo>
                      <a:pt x="59" y="11"/>
                    </a:lnTo>
                    <a:lnTo>
                      <a:pt x="43" y="25"/>
                    </a:lnTo>
                    <a:lnTo>
                      <a:pt x="25" y="29"/>
                    </a:lnTo>
                    <a:lnTo>
                      <a:pt x="0" y="25"/>
                    </a:lnTo>
                    <a:lnTo>
                      <a:pt x="4" y="50"/>
                    </a:lnTo>
                    <a:lnTo>
                      <a:pt x="18" y="65"/>
                    </a:lnTo>
                    <a:lnTo>
                      <a:pt x="13" y="106"/>
                    </a:lnTo>
                    <a:lnTo>
                      <a:pt x="13" y="127"/>
                    </a:lnTo>
                    <a:lnTo>
                      <a:pt x="18" y="145"/>
                    </a:lnTo>
                    <a:lnTo>
                      <a:pt x="4" y="179"/>
                    </a:lnTo>
                    <a:lnTo>
                      <a:pt x="9" y="202"/>
                    </a:lnTo>
                    <a:lnTo>
                      <a:pt x="25" y="216"/>
                    </a:lnTo>
                    <a:lnTo>
                      <a:pt x="50" y="197"/>
                    </a:lnTo>
                    <a:lnTo>
                      <a:pt x="59" y="193"/>
                    </a:lnTo>
                    <a:lnTo>
                      <a:pt x="84" y="197"/>
                    </a:lnTo>
                    <a:lnTo>
                      <a:pt x="100" y="181"/>
                    </a:lnTo>
                    <a:lnTo>
                      <a:pt x="100" y="165"/>
                    </a:lnTo>
                    <a:lnTo>
                      <a:pt x="121" y="131"/>
                    </a:lnTo>
                    <a:lnTo>
                      <a:pt x="130" y="111"/>
                    </a:lnTo>
                    <a:lnTo>
                      <a:pt x="121" y="90"/>
                    </a:lnTo>
                    <a:lnTo>
                      <a:pt x="135" y="65"/>
                    </a:lnTo>
                    <a:lnTo>
                      <a:pt x="125" y="29"/>
                    </a:lnTo>
                    <a:lnTo>
                      <a:pt x="121" y="6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404" y="3752"/>
                <a:ext cx="236" cy="134"/>
              </a:xfrm>
              <a:custGeom>
                <a:avLst/>
                <a:gdLst>
                  <a:gd name="T0" fmla="*/ 198 w 246"/>
                  <a:gd name="T1" fmla="*/ 0 h 153"/>
                  <a:gd name="T2" fmla="*/ 207 w 246"/>
                  <a:gd name="T3" fmla="*/ 7 h 153"/>
                  <a:gd name="T4" fmla="*/ 201 w 246"/>
                  <a:gd name="T5" fmla="*/ 14 h 153"/>
                  <a:gd name="T6" fmla="*/ 193 w 246"/>
                  <a:gd name="T7" fmla="*/ 26 h 153"/>
                  <a:gd name="T8" fmla="*/ 182 w 246"/>
                  <a:gd name="T9" fmla="*/ 33 h 153"/>
                  <a:gd name="T10" fmla="*/ 185 w 246"/>
                  <a:gd name="T11" fmla="*/ 56 h 153"/>
                  <a:gd name="T12" fmla="*/ 193 w 246"/>
                  <a:gd name="T13" fmla="*/ 72 h 153"/>
                  <a:gd name="T14" fmla="*/ 175 w 246"/>
                  <a:gd name="T15" fmla="*/ 80 h 153"/>
                  <a:gd name="T16" fmla="*/ 172 w 246"/>
                  <a:gd name="T17" fmla="*/ 87 h 153"/>
                  <a:gd name="T18" fmla="*/ 156 w 246"/>
                  <a:gd name="T19" fmla="*/ 89 h 153"/>
                  <a:gd name="T20" fmla="*/ 135 w 246"/>
                  <a:gd name="T21" fmla="*/ 74 h 153"/>
                  <a:gd name="T22" fmla="*/ 122 w 246"/>
                  <a:gd name="T23" fmla="*/ 74 h 153"/>
                  <a:gd name="T24" fmla="*/ 110 w 246"/>
                  <a:gd name="T25" fmla="*/ 62 h 153"/>
                  <a:gd name="T26" fmla="*/ 89 w 246"/>
                  <a:gd name="T27" fmla="*/ 56 h 153"/>
                  <a:gd name="T28" fmla="*/ 76 w 246"/>
                  <a:gd name="T29" fmla="*/ 53 h 153"/>
                  <a:gd name="T30" fmla="*/ 61 w 246"/>
                  <a:gd name="T31" fmla="*/ 47 h 153"/>
                  <a:gd name="T32" fmla="*/ 46 w 246"/>
                  <a:gd name="T33" fmla="*/ 40 h 153"/>
                  <a:gd name="T34" fmla="*/ 21 w 246"/>
                  <a:gd name="T35" fmla="*/ 29 h 153"/>
                  <a:gd name="T36" fmla="*/ 12 w 246"/>
                  <a:gd name="T37" fmla="*/ 26 h 153"/>
                  <a:gd name="T38" fmla="*/ 0 w 246"/>
                  <a:gd name="T39" fmla="*/ 18 h 153"/>
                  <a:gd name="T40" fmla="*/ 0 w 246"/>
                  <a:gd name="T41" fmla="*/ 9 h 153"/>
                  <a:gd name="T42" fmla="*/ 4 w 246"/>
                  <a:gd name="T43" fmla="*/ 4 h 153"/>
                  <a:gd name="T44" fmla="*/ 25 w 246"/>
                  <a:gd name="T45" fmla="*/ 4 h 153"/>
                  <a:gd name="T46" fmla="*/ 57 w 246"/>
                  <a:gd name="T47" fmla="*/ 4 h 153"/>
                  <a:gd name="T48" fmla="*/ 65 w 246"/>
                  <a:gd name="T49" fmla="*/ 12 h 153"/>
                  <a:gd name="T50" fmla="*/ 101 w 246"/>
                  <a:gd name="T51" fmla="*/ 12 h 153"/>
                  <a:gd name="T52" fmla="*/ 125 w 246"/>
                  <a:gd name="T53" fmla="*/ 12 h 153"/>
                  <a:gd name="T54" fmla="*/ 156 w 246"/>
                  <a:gd name="T55" fmla="*/ 7 h 153"/>
                  <a:gd name="T56" fmla="*/ 198 w 246"/>
                  <a:gd name="T57" fmla="*/ 0 h 1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6"/>
                  <a:gd name="T88" fmla="*/ 0 h 153"/>
                  <a:gd name="T89" fmla="*/ 246 w 246"/>
                  <a:gd name="T90" fmla="*/ 153 h 1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6" h="153">
                    <a:moveTo>
                      <a:pt x="233" y="0"/>
                    </a:moveTo>
                    <a:lnTo>
                      <a:pt x="245" y="11"/>
                    </a:lnTo>
                    <a:lnTo>
                      <a:pt x="238" y="24"/>
                    </a:lnTo>
                    <a:lnTo>
                      <a:pt x="228" y="45"/>
                    </a:lnTo>
                    <a:lnTo>
                      <a:pt x="215" y="56"/>
                    </a:lnTo>
                    <a:lnTo>
                      <a:pt x="219" y="95"/>
                    </a:lnTo>
                    <a:lnTo>
                      <a:pt x="228" y="122"/>
                    </a:lnTo>
                    <a:lnTo>
                      <a:pt x="206" y="136"/>
                    </a:lnTo>
                    <a:lnTo>
                      <a:pt x="203" y="147"/>
                    </a:lnTo>
                    <a:lnTo>
                      <a:pt x="185" y="152"/>
                    </a:lnTo>
                    <a:lnTo>
                      <a:pt x="160" y="127"/>
                    </a:lnTo>
                    <a:lnTo>
                      <a:pt x="144" y="127"/>
                    </a:lnTo>
                    <a:lnTo>
                      <a:pt x="130" y="106"/>
                    </a:lnTo>
                    <a:lnTo>
                      <a:pt x="105" y="95"/>
                    </a:lnTo>
                    <a:lnTo>
                      <a:pt x="89" y="90"/>
                    </a:lnTo>
                    <a:lnTo>
                      <a:pt x="73" y="81"/>
                    </a:lnTo>
                    <a:lnTo>
                      <a:pt x="54" y="70"/>
                    </a:lnTo>
                    <a:lnTo>
                      <a:pt x="25" y="49"/>
                    </a:lnTo>
                    <a:lnTo>
                      <a:pt x="13" y="45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9" y="6"/>
                    </a:lnTo>
                    <a:lnTo>
                      <a:pt x="68" y="6"/>
                    </a:lnTo>
                    <a:lnTo>
                      <a:pt x="77" y="20"/>
                    </a:lnTo>
                    <a:lnTo>
                      <a:pt x="119" y="20"/>
                    </a:lnTo>
                    <a:lnTo>
                      <a:pt x="148" y="20"/>
                    </a:lnTo>
                    <a:lnTo>
                      <a:pt x="185" y="11"/>
                    </a:lnTo>
                    <a:lnTo>
                      <a:pt x="233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088" y="2971"/>
                <a:ext cx="786" cy="817"/>
              </a:xfrm>
              <a:custGeom>
                <a:avLst/>
                <a:gdLst>
                  <a:gd name="T0" fmla="*/ 517 w 825"/>
                  <a:gd name="T1" fmla="*/ 546 h 930"/>
                  <a:gd name="T2" fmla="*/ 558 w 825"/>
                  <a:gd name="T3" fmla="*/ 494 h 930"/>
                  <a:gd name="T4" fmla="*/ 576 w 825"/>
                  <a:gd name="T5" fmla="*/ 477 h 930"/>
                  <a:gd name="T6" fmla="*/ 563 w 825"/>
                  <a:gd name="T7" fmla="*/ 452 h 930"/>
                  <a:gd name="T8" fmla="*/ 546 w 825"/>
                  <a:gd name="T9" fmla="*/ 449 h 930"/>
                  <a:gd name="T10" fmla="*/ 558 w 825"/>
                  <a:gd name="T11" fmla="*/ 430 h 930"/>
                  <a:gd name="T12" fmla="*/ 579 w 825"/>
                  <a:gd name="T13" fmla="*/ 403 h 930"/>
                  <a:gd name="T14" fmla="*/ 645 w 825"/>
                  <a:gd name="T15" fmla="*/ 435 h 930"/>
                  <a:gd name="T16" fmla="*/ 671 w 825"/>
                  <a:gd name="T17" fmla="*/ 435 h 930"/>
                  <a:gd name="T18" fmla="*/ 650 w 825"/>
                  <a:gd name="T19" fmla="*/ 397 h 930"/>
                  <a:gd name="T20" fmla="*/ 630 w 825"/>
                  <a:gd name="T21" fmla="*/ 394 h 930"/>
                  <a:gd name="T22" fmla="*/ 558 w 825"/>
                  <a:gd name="T23" fmla="*/ 352 h 930"/>
                  <a:gd name="T24" fmla="*/ 514 w 825"/>
                  <a:gd name="T25" fmla="*/ 331 h 930"/>
                  <a:gd name="T26" fmla="*/ 517 w 825"/>
                  <a:gd name="T27" fmla="*/ 315 h 930"/>
                  <a:gd name="T28" fmla="*/ 451 w 825"/>
                  <a:gd name="T29" fmla="*/ 293 h 930"/>
                  <a:gd name="T30" fmla="*/ 418 w 825"/>
                  <a:gd name="T31" fmla="*/ 275 h 930"/>
                  <a:gd name="T32" fmla="*/ 348 w 825"/>
                  <a:gd name="T33" fmla="*/ 194 h 930"/>
                  <a:gd name="T34" fmla="*/ 335 w 825"/>
                  <a:gd name="T35" fmla="*/ 132 h 930"/>
                  <a:gd name="T36" fmla="*/ 314 w 825"/>
                  <a:gd name="T37" fmla="*/ 108 h 930"/>
                  <a:gd name="T38" fmla="*/ 373 w 825"/>
                  <a:gd name="T39" fmla="*/ 89 h 930"/>
                  <a:gd name="T40" fmla="*/ 397 w 825"/>
                  <a:gd name="T41" fmla="*/ 47 h 930"/>
                  <a:gd name="T42" fmla="*/ 338 w 825"/>
                  <a:gd name="T43" fmla="*/ 27 h 930"/>
                  <a:gd name="T44" fmla="*/ 327 w 825"/>
                  <a:gd name="T45" fmla="*/ 9 h 930"/>
                  <a:gd name="T46" fmla="*/ 240 w 825"/>
                  <a:gd name="T47" fmla="*/ 4 h 930"/>
                  <a:gd name="T48" fmla="*/ 202 w 825"/>
                  <a:gd name="T49" fmla="*/ 33 h 930"/>
                  <a:gd name="T50" fmla="*/ 166 w 825"/>
                  <a:gd name="T51" fmla="*/ 31 h 930"/>
                  <a:gd name="T52" fmla="*/ 121 w 825"/>
                  <a:gd name="T53" fmla="*/ 41 h 930"/>
                  <a:gd name="T54" fmla="*/ 105 w 825"/>
                  <a:gd name="T55" fmla="*/ 20 h 930"/>
                  <a:gd name="T56" fmla="*/ 80 w 825"/>
                  <a:gd name="T57" fmla="*/ 39 h 930"/>
                  <a:gd name="T58" fmla="*/ 18 w 825"/>
                  <a:gd name="T59" fmla="*/ 56 h 930"/>
                  <a:gd name="T60" fmla="*/ 6 w 825"/>
                  <a:gd name="T61" fmla="*/ 91 h 930"/>
                  <a:gd name="T62" fmla="*/ 0 w 825"/>
                  <a:gd name="T63" fmla="*/ 126 h 930"/>
                  <a:gd name="T64" fmla="*/ 27 w 825"/>
                  <a:gd name="T65" fmla="*/ 137 h 930"/>
                  <a:gd name="T66" fmla="*/ 46 w 825"/>
                  <a:gd name="T67" fmla="*/ 164 h 930"/>
                  <a:gd name="T68" fmla="*/ 112 w 825"/>
                  <a:gd name="T69" fmla="*/ 141 h 930"/>
                  <a:gd name="T70" fmla="*/ 173 w 825"/>
                  <a:gd name="T71" fmla="*/ 180 h 930"/>
                  <a:gd name="T72" fmla="*/ 202 w 825"/>
                  <a:gd name="T73" fmla="*/ 233 h 930"/>
                  <a:gd name="T74" fmla="*/ 248 w 825"/>
                  <a:gd name="T75" fmla="*/ 264 h 930"/>
                  <a:gd name="T76" fmla="*/ 310 w 825"/>
                  <a:gd name="T77" fmla="*/ 320 h 930"/>
                  <a:gd name="T78" fmla="*/ 406 w 825"/>
                  <a:gd name="T79" fmla="*/ 371 h 930"/>
                  <a:gd name="T80" fmla="*/ 434 w 825"/>
                  <a:gd name="T81" fmla="*/ 385 h 930"/>
                  <a:gd name="T82" fmla="*/ 460 w 825"/>
                  <a:gd name="T83" fmla="*/ 421 h 930"/>
                  <a:gd name="T84" fmla="*/ 496 w 825"/>
                  <a:gd name="T85" fmla="*/ 430 h 930"/>
                  <a:gd name="T86" fmla="*/ 512 w 825"/>
                  <a:gd name="T87" fmla="*/ 474 h 930"/>
                  <a:gd name="T88" fmla="*/ 501 w 825"/>
                  <a:gd name="T89" fmla="*/ 507 h 930"/>
                  <a:gd name="T90" fmla="*/ 490 w 825"/>
                  <a:gd name="T91" fmla="*/ 546 h 9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5"/>
                  <a:gd name="T139" fmla="*/ 0 h 930"/>
                  <a:gd name="T140" fmla="*/ 825 w 825"/>
                  <a:gd name="T141" fmla="*/ 930 h 9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5" h="930">
                    <a:moveTo>
                      <a:pt x="594" y="917"/>
                    </a:moveTo>
                    <a:lnTo>
                      <a:pt x="608" y="929"/>
                    </a:lnTo>
                    <a:lnTo>
                      <a:pt x="628" y="917"/>
                    </a:lnTo>
                    <a:lnTo>
                      <a:pt x="653" y="883"/>
                    </a:lnTo>
                    <a:lnTo>
                      <a:pt x="665" y="833"/>
                    </a:lnTo>
                    <a:lnTo>
                      <a:pt x="678" y="829"/>
                    </a:lnTo>
                    <a:lnTo>
                      <a:pt x="687" y="838"/>
                    </a:lnTo>
                    <a:lnTo>
                      <a:pt x="703" y="822"/>
                    </a:lnTo>
                    <a:lnTo>
                      <a:pt x="699" y="801"/>
                    </a:lnTo>
                    <a:lnTo>
                      <a:pt x="708" y="783"/>
                    </a:lnTo>
                    <a:lnTo>
                      <a:pt x="703" y="776"/>
                    </a:lnTo>
                    <a:lnTo>
                      <a:pt x="683" y="758"/>
                    </a:lnTo>
                    <a:lnTo>
                      <a:pt x="674" y="758"/>
                    </a:lnTo>
                    <a:lnTo>
                      <a:pt x="678" y="749"/>
                    </a:lnTo>
                    <a:lnTo>
                      <a:pt x="662" y="754"/>
                    </a:lnTo>
                    <a:lnTo>
                      <a:pt x="653" y="747"/>
                    </a:lnTo>
                    <a:lnTo>
                      <a:pt x="653" y="738"/>
                    </a:lnTo>
                    <a:lnTo>
                      <a:pt x="678" y="722"/>
                    </a:lnTo>
                    <a:lnTo>
                      <a:pt x="690" y="706"/>
                    </a:lnTo>
                    <a:lnTo>
                      <a:pt x="690" y="679"/>
                    </a:lnTo>
                    <a:lnTo>
                      <a:pt x="703" y="676"/>
                    </a:lnTo>
                    <a:lnTo>
                      <a:pt x="744" y="697"/>
                    </a:lnTo>
                    <a:lnTo>
                      <a:pt x="760" y="701"/>
                    </a:lnTo>
                    <a:lnTo>
                      <a:pt x="783" y="731"/>
                    </a:lnTo>
                    <a:lnTo>
                      <a:pt x="789" y="747"/>
                    </a:lnTo>
                    <a:lnTo>
                      <a:pt x="803" y="747"/>
                    </a:lnTo>
                    <a:lnTo>
                      <a:pt x="814" y="731"/>
                    </a:lnTo>
                    <a:lnTo>
                      <a:pt x="824" y="713"/>
                    </a:lnTo>
                    <a:lnTo>
                      <a:pt x="808" y="683"/>
                    </a:lnTo>
                    <a:lnTo>
                      <a:pt x="789" y="667"/>
                    </a:lnTo>
                    <a:lnTo>
                      <a:pt x="774" y="667"/>
                    </a:lnTo>
                    <a:lnTo>
                      <a:pt x="774" y="663"/>
                    </a:lnTo>
                    <a:lnTo>
                      <a:pt x="764" y="663"/>
                    </a:lnTo>
                    <a:lnTo>
                      <a:pt x="724" y="622"/>
                    </a:lnTo>
                    <a:lnTo>
                      <a:pt x="703" y="626"/>
                    </a:lnTo>
                    <a:lnTo>
                      <a:pt x="678" y="592"/>
                    </a:lnTo>
                    <a:lnTo>
                      <a:pt x="662" y="588"/>
                    </a:lnTo>
                    <a:lnTo>
                      <a:pt x="637" y="565"/>
                    </a:lnTo>
                    <a:lnTo>
                      <a:pt x="624" y="556"/>
                    </a:lnTo>
                    <a:lnTo>
                      <a:pt x="633" y="547"/>
                    </a:lnTo>
                    <a:lnTo>
                      <a:pt x="646" y="542"/>
                    </a:lnTo>
                    <a:lnTo>
                      <a:pt x="628" y="531"/>
                    </a:lnTo>
                    <a:lnTo>
                      <a:pt x="608" y="538"/>
                    </a:lnTo>
                    <a:lnTo>
                      <a:pt x="592" y="531"/>
                    </a:lnTo>
                    <a:lnTo>
                      <a:pt x="547" y="492"/>
                    </a:lnTo>
                    <a:lnTo>
                      <a:pt x="542" y="476"/>
                    </a:lnTo>
                    <a:lnTo>
                      <a:pt x="524" y="472"/>
                    </a:lnTo>
                    <a:lnTo>
                      <a:pt x="508" y="461"/>
                    </a:lnTo>
                    <a:lnTo>
                      <a:pt x="467" y="367"/>
                    </a:lnTo>
                    <a:lnTo>
                      <a:pt x="453" y="356"/>
                    </a:lnTo>
                    <a:lnTo>
                      <a:pt x="422" y="327"/>
                    </a:lnTo>
                    <a:lnTo>
                      <a:pt x="383" y="270"/>
                    </a:lnTo>
                    <a:lnTo>
                      <a:pt x="383" y="236"/>
                    </a:lnTo>
                    <a:lnTo>
                      <a:pt x="406" y="222"/>
                    </a:lnTo>
                    <a:lnTo>
                      <a:pt x="406" y="206"/>
                    </a:lnTo>
                    <a:lnTo>
                      <a:pt x="388" y="190"/>
                    </a:lnTo>
                    <a:lnTo>
                      <a:pt x="381" y="181"/>
                    </a:lnTo>
                    <a:lnTo>
                      <a:pt x="383" y="170"/>
                    </a:lnTo>
                    <a:lnTo>
                      <a:pt x="401" y="161"/>
                    </a:lnTo>
                    <a:lnTo>
                      <a:pt x="451" y="149"/>
                    </a:lnTo>
                    <a:lnTo>
                      <a:pt x="472" y="136"/>
                    </a:lnTo>
                    <a:lnTo>
                      <a:pt x="488" y="120"/>
                    </a:lnTo>
                    <a:lnTo>
                      <a:pt x="483" y="77"/>
                    </a:lnTo>
                    <a:lnTo>
                      <a:pt x="488" y="61"/>
                    </a:lnTo>
                    <a:lnTo>
                      <a:pt x="463" y="56"/>
                    </a:lnTo>
                    <a:lnTo>
                      <a:pt x="410" y="45"/>
                    </a:lnTo>
                    <a:lnTo>
                      <a:pt x="401" y="34"/>
                    </a:lnTo>
                    <a:lnTo>
                      <a:pt x="397" y="29"/>
                    </a:lnTo>
                    <a:lnTo>
                      <a:pt x="397" y="15"/>
                    </a:lnTo>
                    <a:lnTo>
                      <a:pt x="392" y="4"/>
                    </a:lnTo>
                    <a:lnTo>
                      <a:pt x="363" y="0"/>
                    </a:lnTo>
                    <a:lnTo>
                      <a:pt x="292" y="4"/>
                    </a:lnTo>
                    <a:lnTo>
                      <a:pt x="286" y="20"/>
                    </a:lnTo>
                    <a:lnTo>
                      <a:pt x="258" y="24"/>
                    </a:lnTo>
                    <a:lnTo>
                      <a:pt x="245" y="56"/>
                    </a:lnTo>
                    <a:lnTo>
                      <a:pt x="245" y="70"/>
                    </a:lnTo>
                    <a:lnTo>
                      <a:pt x="226" y="56"/>
                    </a:lnTo>
                    <a:lnTo>
                      <a:pt x="202" y="52"/>
                    </a:lnTo>
                    <a:lnTo>
                      <a:pt x="186" y="61"/>
                    </a:lnTo>
                    <a:lnTo>
                      <a:pt x="172" y="86"/>
                    </a:lnTo>
                    <a:lnTo>
                      <a:pt x="147" y="70"/>
                    </a:lnTo>
                    <a:lnTo>
                      <a:pt x="152" y="45"/>
                    </a:lnTo>
                    <a:lnTo>
                      <a:pt x="145" y="29"/>
                    </a:lnTo>
                    <a:lnTo>
                      <a:pt x="127" y="34"/>
                    </a:lnTo>
                    <a:lnTo>
                      <a:pt x="122" y="52"/>
                    </a:lnTo>
                    <a:lnTo>
                      <a:pt x="111" y="65"/>
                    </a:lnTo>
                    <a:lnTo>
                      <a:pt x="97" y="65"/>
                    </a:lnTo>
                    <a:lnTo>
                      <a:pt x="40" y="56"/>
                    </a:lnTo>
                    <a:lnTo>
                      <a:pt x="20" y="74"/>
                    </a:lnTo>
                    <a:lnTo>
                      <a:pt x="22" y="95"/>
                    </a:lnTo>
                    <a:lnTo>
                      <a:pt x="27" y="111"/>
                    </a:lnTo>
                    <a:lnTo>
                      <a:pt x="0" y="136"/>
                    </a:lnTo>
                    <a:lnTo>
                      <a:pt x="6" y="152"/>
                    </a:lnTo>
                    <a:lnTo>
                      <a:pt x="15" y="161"/>
                    </a:lnTo>
                    <a:lnTo>
                      <a:pt x="0" y="181"/>
                    </a:lnTo>
                    <a:lnTo>
                      <a:pt x="0" y="211"/>
                    </a:lnTo>
                    <a:lnTo>
                      <a:pt x="6" y="222"/>
                    </a:lnTo>
                    <a:lnTo>
                      <a:pt x="22" y="222"/>
                    </a:lnTo>
                    <a:lnTo>
                      <a:pt x="31" y="231"/>
                    </a:lnTo>
                    <a:lnTo>
                      <a:pt x="40" y="252"/>
                    </a:lnTo>
                    <a:lnTo>
                      <a:pt x="40" y="274"/>
                    </a:lnTo>
                    <a:lnTo>
                      <a:pt x="56" y="277"/>
                    </a:lnTo>
                    <a:lnTo>
                      <a:pt x="70" y="274"/>
                    </a:lnTo>
                    <a:lnTo>
                      <a:pt x="115" y="227"/>
                    </a:lnTo>
                    <a:lnTo>
                      <a:pt x="136" y="236"/>
                    </a:lnTo>
                    <a:lnTo>
                      <a:pt x="177" y="256"/>
                    </a:lnTo>
                    <a:lnTo>
                      <a:pt x="206" y="277"/>
                    </a:lnTo>
                    <a:lnTo>
                      <a:pt x="211" y="302"/>
                    </a:lnTo>
                    <a:lnTo>
                      <a:pt x="226" y="320"/>
                    </a:lnTo>
                    <a:lnTo>
                      <a:pt x="236" y="349"/>
                    </a:lnTo>
                    <a:lnTo>
                      <a:pt x="245" y="392"/>
                    </a:lnTo>
                    <a:lnTo>
                      <a:pt x="256" y="415"/>
                    </a:lnTo>
                    <a:lnTo>
                      <a:pt x="272" y="431"/>
                    </a:lnTo>
                    <a:lnTo>
                      <a:pt x="301" y="442"/>
                    </a:lnTo>
                    <a:lnTo>
                      <a:pt x="326" y="486"/>
                    </a:lnTo>
                    <a:lnTo>
                      <a:pt x="351" y="517"/>
                    </a:lnTo>
                    <a:lnTo>
                      <a:pt x="376" y="536"/>
                    </a:lnTo>
                    <a:lnTo>
                      <a:pt x="422" y="588"/>
                    </a:lnTo>
                    <a:lnTo>
                      <a:pt x="453" y="588"/>
                    </a:lnTo>
                    <a:lnTo>
                      <a:pt x="492" y="622"/>
                    </a:lnTo>
                    <a:lnTo>
                      <a:pt x="492" y="656"/>
                    </a:lnTo>
                    <a:lnTo>
                      <a:pt x="503" y="663"/>
                    </a:lnTo>
                    <a:lnTo>
                      <a:pt x="528" y="647"/>
                    </a:lnTo>
                    <a:lnTo>
                      <a:pt x="533" y="663"/>
                    </a:lnTo>
                    <a:lnTo>
                      <a:pt x="533" y="683"/>
                    </a:lnTo>
                    <a:lnTo>
                      <a:pt x="558" y="706"/>
                    </a:lnTo>
                    <a:lnTo>
                      <a:pt x="567" y="717"/>
                    </a:lnTo>
                    <a:lnTo>
                      <a:pt x="599" y="708"/>
                    </a:lnTo>
                    <a:lnTo>
                      <a:pt x="603" y="722"/>
                    </a:lnTo>
                    <a:lnTo>
                      <a:pt x="599" y="749"/>
                    </a:lnTo>
                    <a:lnTo>
                      <a:pt x="617" y="776"/>
                    </a:lnTo>
                    <a:lnTo>
                      <a:pt x="621" y="797"/>
                    </a:lnTo>
                    <a:lnTo>
                      <a:pt x="628" y="817"/>
                    </a:lnTo>
                    <a:lnTo>
                      <a:pt x="624" y="833"/>
                    </a:lnTo>
                    <a:lnTo>
                      <a:pt x="608" y="851"/>
                    </a:lnTo>
                    <a:lnTo>
                      <a:pt x="603" y="872"/>
                    </a:lnTo>
                    <a:lnTo>
                      <a:pt x="592" y="894"/>
                    </a:lnTo>
                    <a:lnTo>
                      <a:pt x="594" y="917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048" y="2854"/>
                <a:ext cx="319" cy="194"/>
              </a:xfrm>
              <a:custGeom>
                <a:avLst/>
                <a:gdLst>
                  <a:gd name="T0" fmla="*/ 146 w 334"/>
                  <a:gd name="T1" fmla="*/ 25 h 220"/>
                  <a:gd name="T2" fmla="*/ 131 w 334"/>
                  <a:gd name="T3" fmla="*/ 17 h 220"/>
                  <a:gd name="T4" fmla="*/ 132 w 334"/>
                  <a:gd name="T5" fmla="*/ 13 h 220"/>
                  <a:gd name="T6" fmla="*/ 125 w 334"/>
                  <a:gd name="T7" fmla="*/ 8 h 220"/>
                  <a:gd name="T8" fmla="*/ 117 w 334"/>
                  <a:gd name="T9" fmla="*/ 0 h 220"/>
                  <a:gd name="T10" fmla="*/ 108 w 334"/>
                  <a:gd name="T11" fmla="*/ 8 h 220"/>
                  <a:gd name="T12" fmla="*/ 104 w 334"/>
                  <a:gd name="T13" fmla="*/ 5 h 220"/>
                  <a:gd name="T14" fmla="*/ 92 w 334"/>
                  <a:gd name="T15" fmla="*/ 12 h 220"/>
                  <a:gd name="T16" fmla="*/ 92 w 334"/>
                  <a:gd name="T17" fmla="*/ 15 h 220"/>
                  <a:gd name="T18" fmla="*/ 82 w 334"/>
                  <a:gd name="T19" fmla="*/ 19 h 220"/>
                  <a:gd name="T20" fmla="*/ 49 w 334"/>
                  <a:gd name="T21" fmla="*/ 37 h 220"/>
                  <a:gd name="T22" fmla="*/ 42 w 334"/>
                  <a:gd name="T23" fmla="*/ 43 h 220"/>
                  <a:gd name="T24" fmla="*/ 42 w 334"/>
                  <a:gd name="T25" fmla="*/ 54 h 220"/>
                  <a:gd name="T26" fmla="*/ 30 w 334"/>
                  <a:gd name="T27" fmla="*/ 56 h 220"/>
                  <a:gd name="T28" fmla="*/ 9 w 334"/>
                  <a:gd name="T29" fmla="*/ 72 h 220"/>
                  <a:gd name="T30" fmla="*/ 9 w 334"/>
                  <a:gd name="T31" fmla="*/ 79 h 220"/>
                  <a:gd name="T32" fmla="*/ 0 w 334"/>
                  <a:gd name="T33" fmla="*/ 86 h 220"/>
                  <a:gd name="T34" fmla="*/ 4 w 334"/>
                  <a:gd name="T35" fmla="*/ 95 h 220"/>
                  <a:gd name="T36" fmla="*/ 11 w 334"/>
                  <a:gd name="T37" fmla="*/ 90 h 220"/>
                  <a:gd name="T38" fmla="*/ 25 w 334"/>
                  <a:gd name="T39" fmla="*/ 82 h 220"/>
                  <a:gd name="T40" fmla="*/ 39 w 334"/>
                  <a:gd name="T41" fmla="*/ 81 h 220"/>
                  <a:gd name="T42" fmla="*/ 49 w 334"/>
                  <a:gd name="T43" fmla="*/ 82 h 220"/>
                  <a:gd name="T44" fmla="*/ 52 w 334"/>
                  <a:gd name="T45" fmla="*/ 95 h 220"/>
                  <a:gd name="T46" fmla="*/ 51 w 334"/>
                  <a:gd name="T47" fmla="*/ 105 h 220"/>
                  <a:gd name="T48" fmla="*/ 58 w 334"/>
                  <a:gd name="T49" fmla="*/ 109 h 220"/>
                  <a:gd name="T50" fmla="*/ 66 w 334"/>
                  <a:gd name="T51" fmla="*/ 115 h 220"/>
                  <a:gd name="T52" fmla="*/ 85 w 334"/>
                  <a:gd name="T53" fmla="*/ 116 h 220"/>
                  <a:gd name="T54" fmla="*/ 123 w 334"/>
                  <a:gd name="T55" fmla="*/ 120 h 220"/>
                  <a:gd name="T56" fmla="*/ 131 w 334"/>
                  <a:gd name="T57" fmla="*/ 116 h 220"/>
                  <a:gd name="T58" fmla="*/ 137 w 334"/>
                  <a:gd name="T59" fmla="*/ 109 h 220"/>
                  <a:gd name="T60" fmla="*/ 139 w 334"/>
                  <a:gd name="T61" fmla="*/ 100 h 220"/>
                  <a:gd name="T62" fmla="*/ 156 w 334"/>
                  <a:gd name="T63" fmla="*/ 100 h 220"/>
                  <a:gd name="T64" fmla="*/ 159 w 334"/>
                  <a:gd name="T65" fmla="*/ 106 h 220"/>
                  <a:gd name="T66" fmla="*/ 159 w 334"/>
                  <a:gd name="T67" fmla="*/ 123 h 220"/>
                  <a:gd name="T68" fmla="*/ 176 w 334"/>
                  <a:gd name="T69" fmla="*/ 132 h 220"/>
                  <a:gd name="T70" fmla="*/ 190 w 334"/>
                  <a:gd name="T71" fmla="*/ 116 h 220"/>
                  <a:gd name="T72" fmla="*/ 204 w 334"/>
                  <a:gd name="T73" fmla="*/ 111 h 220"/>
                  <a:gd name="T74" fmla="*/ 220 w 334"/>
                  <a:gd name="T75" fmla="*/ 114 h 220"/>
                  <a:gd name="T76" fmla="*/ 233 w 334"/>
                  <a:gd name="T77" fmla="*/ 119 h 220"/>
                  <a:gd name="T78" fmla="*/ 237 w 334"/>
                  <a:gd name="T79" fmla="*/ 123 h 220"/>
                  <a:gd name="T80" fmla="*/ 241 w 334"/>
                  <a:gd name="T81" fmla="*/ 108 h 220"/>
                  <a:gd name="T82" fmla="*/ 250 w 334"/>
                  <a:gd name="T83" fmla="*/ 95 h 220"/>
                  <a:gd name="T84" fmla="*/ 271 w 334"/>
                  <a:gd name="T85" fmla="*/ 92 h 220"/>
                  <a:gd name="T86" fmla="*/ 277 w 334"/>
                  <a:gd name="T87" fmla="*/ 82 h 220"/>
                  <a:gd name="T88" fmla="*/ 271 w 334"/>
                  <a:gd name="T89" fmla="*/ 74 h 220"/>
                  <a:gd name="T90" fmla="*/ 262 w 334"/>
                  <a:gd name="T91" fmla="*/ 70 h 220"/>
                  <a:gd name="T92" fmla="*/ 234 w 334"/>
                  <a:gd name="T93" fmla="*/ 67 h 220"/>
                  <a:gd name="T94" fmla="*/ 234 w 334"/>
                  <a:gd name="T95" fmla="*/ 57 h 220"/>
                  <a:gd name="T96" fmla="*/ 234 w 334"/>
                  <a:gd name="T97" fmla="*/ 49 h 220"/>
                  <a:gd name="T98" fmla="*/ 234 w 334"/>
                  <a:gd name="T99" fmla="*/ 40 h 220"/>
                  <a:gd name="T100" fmla="*/ 218 w 334"/>
                  <a:gd name="T101" fmla="*/ 34 h 220"/>
                  <a:gd name="T102" fmla="*/ 211 w 334"/>
                  <a:gd name="T103" fmla="*/ 37 h 220"/>
                  <a:gd name="T104" fmla="*/ 194 w 334"/>
                  <a:gd name="T105" fmla="*/ 28 h 220"/>
                  <a:gd name="T106" fmla="*/ 193 w 334"/>
                  <a:gd name="T107" fmla="*/ 23 h 220"/>
                  <a:gd name="T108" fmla="*/ 187 w 334"/>
                  <a:gd name="T109" fmla="*/ 18 h 220"/>
                  <a:gd name="T110" fmla="*/ 187 w 334"/>
                  <a:gd name="T111" fmla="*/ 15 h 220"/>
                  <a:gd name="T112" fmla="*/ 174 w 334"/>
                  <a:gd name="T113" fmla="*/ 12 h 220"/>
                  <a:gd name="T114" fmla="*/ 168 w 334"/>
                  <a:gd name="T115" fmla="*/ 17 h 220"/>
                  <a:gd name="T116" fmla="*/ 158 w 334"/>
                  <a:gd name="T117" fmla="*/ 22 h 220"/>
                  <a:gd name="T118" fmla="*/ 146 w 334"/>
                  <a:gd name="T119" fmla="*/ 25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34"/>
                  <a:gd name="T181" fmla="*/ 0 h 220"/>
                  <a:gd name="T182" fmla="*/ 334 w 334"/>
                  <a:gd name="T183" fmla="*/ 220 h 2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34" h="220">
                    <a:moveTo>
                      <a:pt x="175" y="41"/>
                    </a:moveTo>
                    <a:lnTo>
                      <a:pt x="157" y="27"/>
                    </a:lnTo>
                    <a:lnTo>
                      <a:pt x="159" y="22"/>
                    </a:lnTo>
                    <a:lnTo>
                      <a:pt x="150" y="13"/>
                    </a:lnTo>
                    <a:lnTo>
                      <a:pt x="141" y="0"/>
                    </a:lnTo>
                    <a:lnTo>
                      <a:pt x="130" y="13"/>
                    </a:lnTo>
                    <a:lnTo>
                      <a:pt x="125" y="9"/>
                    </a:lnTo>
                    <a:lnTo>
                      <a:pt x="111" y="20"/>
                    </a:lnTo>
                    <a:lnTo>
                      <a:pt x="111" y="25"/>
                    </a:lnTo>
                    <a:lnTo>
                      <a:pt x="98" y="31"/>
                    </a:lnTo>
                    <a:lnTo>
                      <a:pt x="59" y="61"/>
                    </a:lnTo>
                    <a:lnTo>
                      <a:pt x="50" y="73"/>
                    </a:lnTo>
                    <a:lnTo>
                      <a:pt x="50" y="88"/>
                    </a:lnTo>
                    <a:lnTo>
                      <a:pt x="36" y="93"/>
                    </a:lnTo>
                    <a:lnTo>
                      <a:pt x="9" y="120"/>
                    </a:lnTo>
                    <a:lnTo>
                      <a:pt x="9" y="132"/>
                    </a:lnTo>
                    <a:lnTo>
                      <a:pt x="0" y="143"/>
                    </a:lnTo>
                    <a:lnTo>
                      <a:pt x="4" y="159"/>
                    </a:lnTo>
                    <a:lnTo>
                      <a:pt x="15" y="150"/>
                    </a:lnTo>
                    <a:lnTo>
                      <a:pt x="29" y="136"/>
                    </a:lnTo>
                    <a:lnTo>
                      <a:pt x="47" y="134"/>
                    </a:lnTo>
                    <a:lnTo>
                      <a:pt x="59" y="136"/>
                    </a:lnTo>
                    <a:lnTo>
                      <a:pt x="63" y="159"/>
                    </a:lnTo>
                    <a:lnTo>
                      <a:pt x="61" y="173"/>
                    </a:lnTo>
                    <a:lnTo>
                      <a:pt x="70" y="182"/>
                    </a:lnTo>
                    <a:lnTo>
                      <a:pt x="79" y="189"/>
                    </a:lnTo>
                    <a:lnTo>
                      <a:pt x="102" y="191"/>
                    </a:lnTo>
                    <a:lnTo>
                      <a:pt x="148" y="198"/>
                    </a:lnTo>
                    <a:lnTo>
                      <a:pt x="157" y="191"/>
                    </a:lnTo>
                    <a:lnTo>
                      <a:pt x="164" y="182"/>
                    </a:lnTo>
                    <a:lnTo>
                      <a:pt x="168" y="164"/>
                    </a:lnTo>
                    <a:lnTo>
                      <a:pt x="187" y="164"/>
                    </a:lnTo>
                    <a:lnTo>
                      <a:pt x="191" y="175"/>
                    </a:lnTo>
                    <a:lnTo>
                      <a:pt x="191" y="203"/>
                    </a:lnTo>
                    <a:lnTo>
                      <a:pt x="212" y="219"/>
                    </a:lnTo>
                    <a:lnTo>
                      <a:pt x="228" y="193"/>
                    </a:lnTo>
                    <a:lnTo>
                      <a:pt x="246" y="184"/>
                    </a:lnTo>
                    <a:lnTo>
                      <a:pt x="264" y="187"/>
                    </a:lnTo>
                    <a:lnTo>
                      <a:pt x="280" y="196"/>
                    </a:lnTo>
                    <a:lnTo>
                      <a:pt x="285" y="203"/>
                    </a:lnTo>
                    <a:lnTo>
                      <a:pt x="289" y="180"/>
                    </a:lnTo>
                    <a:lnTo>
                      <a:pt x="301" y="157"/>
                    </a:lnTo>
                    <a:lnTo>
                      <a:pt x="326" y="152"/>
                    </a:lnTo>
                    <a:lnTo>
                      <a:pt x="333" y="136"/>
                    </a:lnTo>
                    <a:lnTo>
                      <a:pt x="326" y="123"/>
                    </a:lnTo>
                    <a:lnTo>
                      <a:pt x="314" y="116"/>
                    </a:lnTo>
                    <a:lnTo>
                      <a:pt x="282" y="111"/>
                    </a:lnTo>
                    <a:lnTo>
                      <a:pt x="282" y="95"/>
                    </a:lnTo>
                    <a:lnTo>
                      <a:pt x="282" y="79"/>
                    </a:lnTo>
                    <a:lnTo>
                      <a:pt x="282" y="66"/>
                    </a:lnTo>
                    <a:lnTo>
                      <a:pt x="262" y="57"/>
                    </a:lnTo>
                    <a:lnTo>
                      <a:pt x="253" y="61"/>
                    </a:lnTo>
                    <a:lnTo>
                      <a:pt x="234" y="47"/>
                    </a:lnTo>
                    <a:lnTo>
                      <a:pt x="232" y="38"/>
                    </a:lnTo>
                    <a:lnTo>
                      <a:pt x="225" y="29"/>
                    </a:lnTo>
                    <a:lnTo>
                      <a:pt x="225" y="25"/>
                    </a:lnTo>
                    <a:lnTo>
                      <a:pt x="209" y="20"/>
                    </a:lnTo>
                    <a:lnTo>
                      <a:pt x="202" y="27"/>
                    </a:lnTo>
                    <a:lnTo>
                      <a:pt x="189" y="36"/>
                    </a:lnTo>
                    <a:lnTo>
                      <a:pt x="175" y="41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3302" y="2833"/>
                <a:ext cx="482" cy="204"/>
              </a:xfrm>
              <a:custGeom>
                <a:avLst/>
                <a:gdLst>
                  <a:gd name="T0" fmla="*/ 18 w 507"/>
                  <a:gd name="T1" fmla="*/ 48 h 232"/>
                  <a:gd name="T2" fmla="*/ 32 w 507"/>
                  <a:gd name="T3" fmla="*/ 55 h 232"/>
                  <a:gd name="T4" fmla="*/ 58 w 507"/>
                  <a:gd name="T5" fmla="*/ 54 h 232"/>
                  <a:gd name="T6" fmla="*/ 81 w 507"/>
                  <a:gd name="T7" fmla="*/ 53 h 232"/>
                  <a:gd name="T8" fmla="*/ 107 w 507"/>
                  <a:gd name="T9" fmla="*/ 60 h 232"/>
                  <a:gd name="T10" fmla="*/ 125 w 507"/>
                  <a:gd name="T11" fmla="*/ 57 h 232"/>
                  <a:gd name="T12" fmla="*/ 157 w 507"/>
                  <a:gd name="T13" fmla="*/ 54 h 232"/>
                  <a:gd name="T14" fmla="*/ 191 w 507"/>
                  <a:gd name="T15" fmla="*/ 68 h 232"/>
                  <a:gd name="T16" fmla="*/ 207 w 507"/>
                  <a:gd name="T17" fmla="*/ 54 h 232"/>
                  <a:gd name="T18" fmla="*/ 194 w 507"/>
                  <a:gd name="T19" fmla="*/ 27 h 232"/>
                  <a:gd name="T20" fmla="*/ 250 w 507"/>
                  <a:gd name="T21" fmla="*/ 4 h 232"/>
                  <a:gd name="T22" fmla="*/ 266 w 507"/>
                  <a:gd name="T23" fmla="*/ 13 h 232"/>
                  <a:gd name="T24" fmla="*/ 306 w 507"/>
                  <a:gd name="T25" fmla="*/ 2 h 232"/>
                  <a:gd name="T26" fmla="*/ 353 w 507"/>
                  <a:gd name="T27" fmla="*/ 12 h 232"/>
                  <a:gd name="T28" fmla="*/ 379 w 507"/>
                  <a:gd name="T29" fmla="*/ 5 h 232"/>
                  <a:gd name="T30" fmla="*/ 404 w 507"/>
                  <a:gd name="T31" fmla="*/ 35 h 232"/>
                  <a:gd name="T32" fmla="*/ 411 w 507"/>
                  <a:gd name="T33" fmla="*/ 55 h 232"/>
                  <a:gd name="T34" fmla="*/ 391 w 507"/>
                  <a:gd name="T35" fmla="*/ 68 h 232"/>
                  <a:gd name="T36" fmla="*/ 395 w 507"/>
                  <a:gd name="T37" fmla="*/ 80 h 232"/>
                  <a:gd name="T38" fmla="*/ 388 w 507"/>
                  <a:gd name="T39" fmla="*/ 99 h 232"/>
                  <a:gd name="T40" fmla="*/ 365 w 507"/>
                  <a:gd name="T41" fmla="*/ 115 h 232"/>
                  <a:gd name="T42" fmla="*/ 348 w 507"/>
                  <a:gd name="T43" fmla="*/ 126 h 232"/>
                  <a:gd name="T44" fmla="*/ 302 w 507"/>
                  <a:gd name="T45" fmla="*/ 128 h 232"/>
                  <a:gd name="T46" fmla="*/ 265 w 507"/>
                  <a:gd name="T47" fmla="*/ 138 h 232"/>
                  <a:gd name="T48" fmla="*/ 202 w 507"/>
                  <a:gd name="T49" fmla="*/ 128 h 232"/>
                  <a:gd name="T50" fmla="*/ 141 w 507"/>
                  <a:gd name="T51" fmla="*/ 111 h 232"/>
                  <a:gd name="T52" fmla="*/ 137 w 507"/>
                  <a:gd name="T53" fmla="*/ 94 h 232"/>
                  <a:gd name="T54" fmla="*/ 98 w 507"/>
                  <a:gd name="T55" fmla="*/ 93 h 232"/>
                  <a:gd name="T56" fmla="*/ 47 w 507"/>
                  <a:gd name="T57" fmla="*/ 87 h 232"/>
                  <a:gd name="T58" fmla="*/ 26 w 507"/>
                  <a:gd name="T59" fmla="*/ 82 h 232"/>
                  <a:gd name="T60" fmla="*/ 11 w 507"/>
                  <a:gd name="T61" fmla="*/ 70 h 232"/>
                  <a:gd name="T62" fmla="*/ 0 w 507"/>
                  <a:gd name="T63" fmla="*/ 49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7"/>
                  <a:gd name="T97" fmla="*/ 0 h 232"/>
                  <a:gd name="T98" fmla="*/ 507 w 507"/>
                  <a:gd name="T99" fmla="*/ 232 h 2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7" h="232">
                    <a:moveTo>
                      <a:pt x="0" y="83"/>
                    </a:moveTo>
                    <a:lnTo>
                      <a:pt x="22" y="81"/>
                    </a:lnTo>
                    <a:lnTo>
                      <a:pt x="29" y="79"/>
                    </a:lnTo>
                    <a:lnTo>
                      <a:pt x="40" y="92"/>
                    </a:lnTo>
                    <a:lnTo>
                      <a:pt x="54" y="88"/>
                    </a:lnTo>
                    <a:lnTo>
                      <a:pt x="70" y="90"/>
                    </a:lnTo>
                    <a:lnTo>
                      <a:pt x="81" y="97"/>
                    </a:lnTo>
                    <a:lnTo>
                      <a:pt x="99" y="88"/>
                    </a:lnTo>
                    <a:lnTo>
                      <a:pt x="122" y="88"/>
                    </a:lnTo>
                    <a:lnTo>
                      <a:pt x="131" y="99"/>
                    </a:lnTo>
                    <a:lnTo>
                      <a:pt x="147" y="101"/>
                    </a:lnTo>
                    <a:lnTo>
                      <a:pt x="154" y="95"/>
                    </a:lnTo>
                    <a:lnTo>
                      <a:pt x="181" y="90"/>
                    </a:lnTo>
                    <a:lnTo>
                      <a:pt x="192" y="90"/>
                    </a:lnTo>
                    <a:lnTo>
                      <a:pt x="211" y="97"/>
                    </a:lnTo>
                    <a:lnTo>
                      <a:pt x="233" y="113"/>
                    </a:lnTo>
                    <a:lnTo>
                      <a:pt x="251" y="106"/>
                    </a:lnTo>
                    <a:lnTo>
                      <a:pt x="254" y="90"/>
                    </a:lnTo>
                    <a:lnTo>
                      <a:pt x="242" y="72"/>
                    </a:lnTo>
                    <a:lnTo>
                      <a:pt x="238" y="45"/>
                    </a:lnTo>
                    <a:lnTo>
                      <a:pt x="294" y="6"/>
                    </a:lnTo>
                    <a:lnTo>
                      <a:pt x="306" y="6"/>
                    </a:lnTo>
                    <a:lnTo>
                      <a:pt x="308" y="20"/>
                    </a:lnTo>
                    <a:lnTo>
                      <a:pt x="326" y="22"/>
                    </a:lnTo>
                    <a:lnTo>
                      <a:pt x="360" y="18"/>
                    </a:lnTo>
                    <a:lnTo>
                      <a:pt x="376" y="2"/>
                    </a:lnTo>
                    <a:lnTo>
                      <a:pt x="422" y="0"/>
                    </a:lnTo>
                    <a:lnTo>
                      <a:pt x="431" y="20"/>
                    </a:lnTo>
                    <a:lnTo>
                      <a:pt x="449" y="20"/>
                    </a:lnTo>
                    <a:lnTo>
                      <a:pt x="465" y="9"/>
                    </a:lnTo>
                    <a:lnTo>
                      <a:pt x="494" y="27"/>
                    </a:lnTo>
                    <a:lnTo>
                      <a:pt x="494" y="58"/>
                    </a:lnTo>
                    <a:lnTo>
                      <a:pt x="506" y="72"/>
                    </a:lnTo>
                    <a:lnTo>
                      <a:pt x="503" y="92"/>
                    </a:lnTo>
                    <a:lnTo>
                      <a:pt x="494" y="113"/>
                    </a:lnTo>
                    <a:lnTo>
                      <a:pt x="478" y="113"/>
                    </a:lnTo>
                    <a:lnTo>
                      <a:pt x="474" y="117"/>
                    </a:lnTo>
                    <a:lnTo>
                      <a:pt x="483" y="133"/>
                    </a:lnTo>
                    <a:lnTo>
                      <a:pt x="483" y="151"/>
                    </a:lnTo>
                    <a:lnTo>
                      <a:pt x="474" y="165"/>
                    </a:lnTo>
                    <a:lnTo>
                      <a:pt x="449" y="178"/>
                    </a:lnTo>
                    <a:lnTo>
                      <a:pt x="447" y="192"/>
                    </a:lnTo>
                    <a:lnTo>
                      <a:pt x="447" y="206"/>
                    </a:lnTo>
                    <a:lnTo>
                      <a:pt x="426" y="210"/>
                    </a:lnTo>
                    <a:lnTo>
                      <a:pt x="388" y="208"/>
                    </a:lnTo>
                    <a:lnTo>
                      <a:pt x="369" y="215"/>
                    </a:lnTo>
                    <a:lnTo>
                      <a:pt x="338" y="215"/>
                    </a:lnTo>
                    <a:lnTo>
                      <a:pt x="324" y="231"/>
                    </a:lnTo>
                    <a:lnTo>
                      <a:pt x="272" y="212"/>
                    </a:lnTo>
                    <a:lnTo>
                      <a:pt x="247" y="215"/>
                    </a:lnTo>
                    <a:lnTo>
                      <a:pt x="181" y="201"/>
                    </a:lnTo>
                    <a:lnTo>
                      <a:pt x="172" y="185"/>
                    </a:lnTo>
                    <a:lnTo>
                      <a:pt x="172" y="167"/>
                    </a:lnTo>
                    <a:lnTo>
                      <a:pt x="167" y="158"/>
                    </a:lnTo>
                    <a:lnTo>
                      <a:pt x="161" y="154"/>
                    </a:lnTo>
                    <a:lnTo>
                      <a:pt x="120" y="156"/>
                    </a:lnTo>
                    <a:lnTo>
                      <a:pt x="63" y="160"/>
                    </a:lnTo>
                    <a:lnTo>
                      <a:pt x="58" y="147"/>
                    </a:lnTo>
                    <a:lnTo>
                      <a:pt x="47" y="142"/>
                    </a:lnTo>
                    <a:lnTo>
                      <a:pt x="31" y="138"/>
                    </a:lnTo>
                    <a:lnTo>
                      <a:pt x="15" y="133"/>
                    </a:lnTo>
                    <a:lnTo>
                      <a:pt x="15" y="117"/>
                    </a:lnTo>
                    <a:lnTo>
                      <a:pt x="15" y="95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3725" y="2859"/>
                <a:ext cx="453" cy="251"/>
              </a:xfrm>
              <a:custGeom>
                <a:avLst/>
                <a:gdLst>
                  <a:gd name="T0" fmla="*/ 2 w 474"/>
                  <a:gd name="T1" fmla="*/ 107 h 286"/>
                  <a:gd name="T2" fmla="*/ 14 w 474"/>
                  <a:gd name="T3" fmla="*/ 114 h 286"/>
                  <a:gd name="T4" fmla="*/ 11 w 474"/>
                  <a:gd name="T5" fmla="*/ 118 h 286"/>
                  <a:gd name="T6" fmla="*/ 16 w 474"/>
                  <a:gd name="T7" fmla="*/ 126 h 286"/>
                  <a:gd name="T8" fmla="*/ 27 w 474"/>
                  <a:gd name="T9" fmla="*/ 126 h 286"/>
                  <a:gd name="T10" fmla="*/ 67 w 474"/>
                  <a:gd name="T11" fmla="*/ 153 h 286"/>
                  <a:gd name="T12" fmla="*/ 77 w 474"/>
                  <a:gd name="T13" fmla="*/ 154 h 286"/>
                  <a:gd name="T14" fmla="*/ 109 w 474"/>
                  <a:gd name="T15" fmla="*/ 169 h 286"/>
                  <a:gd name="T16" fmla="*/ 127 w 474"/>
                  <a:gd name="T17" fmla="*/ 161 h 286"/>
                  <a:gd name="T18" fmla="*/ 149 w 474"/>
                  <a:gd name="T19" fmla="*/ 162 h 286"/>
                  <a:gd name="T20" fmla="*/ 157 w 474"/>
                  <a:gd name="T21" fmla="*/ 165 h 286"/>
                  <a:gd name="T22" fmla="*/ 175 w 474"/>
                  <a:gd name="T23" fmla="*/ 161 h 286"/>
                  <a:gd name="T24" fmla="*/ 208 w 474"/>
                  <a:gd name="T25" fmla="*/ 150 h 286"/>
                  <a:gd name="T26" fmla="*/ 248 w 474"/>
                  <a:gd name="T27" fmla="*/ 147 h 286"/>
                  <a:gd name="T28" fmla="*/ 266 w 474"/>
                  <a:gd name="T29" fmla="*/ 148 h 286"/>
                  <a:gd name="T30" fmla="*/ 271 w 474"/>
                  <a:gd name="T31" fmla="*/ 154 h 286"/>
                  <a:gd name="T32" fmla="*/ 285 w 474"/>
                  <a:gd name="T33" fmla="*/ 143 h 286"/>
                  <a:gd name="T34" fmla="*/ 303 w 474"/>
                  <a:gd name="T35" fmla="*/ 139 h 286"/>
                  <a:gd name="T36" fmla="*/ 320 w 474"/>
                  <a:gd name="T37" fmla="*/ 136 h 286"/>
                  <a:gd name="T38" fmla="*/ 352 w 474"/>
                  <a:gd name="T39" fmla="*/ 114 h 286"/>
                  <a:gd name="T40" fmla="*/ 361 w 474"/>
                  <a:gd name="T41" fmla="*/ 102 h 286"/>
                  <a:gd name="T42" fmla="*/ 364 w 474"/>
                  <a:gd name="T43" fmla="*/ 75 h 286"/>
                  <a:gd name="T44" fmla="*/ 367 w 474"/>
                  <a:gd name="T45" fmla="*/ 54 h 286"/>
                  <a:gd name="T46" fmla="*/ 381 w 474"/>
                  <a:gd name="T47" fmla="*/ 54 h 286"/>
                  <a:gd name="T48" fmla="*/ 388 w 474"/>
                  <a:gd name="T49" fmla="*/ 47 h 286"/>
                  <a:gd name="T50" fmla="*/ 395 w 474"/>
                  <a:gd name="T51" fmla="*/ 39 h 286"/>
                  <a:gd name="T52" fmla="*/ 383 w 474"/>
                  <a:gd name="T53" fmla="*/ 34 h 286"/>
                  <a:gd name="T54" fmla="*/ 378 w 474"/>
                  <a:gd name="T55" fmla="*/ 36 h 286"/>
                  <a:gd name="T56" fmla="*/ 358 w 474"/>
                  <a:gd name="T57" fmla="*/ 34 h 286"/>
                  <a:gd name="T58" fmla="*/ 348 w 474"/>
                  <a:gd name="T59" fmla="*/ 22 h 286"/>
                  <a:gd name="T60" fmla="*/ 337 w 474"/>
                  <a:gd name="T61" fmla="*/ 11 h 286"/>
                  <a:gd name="T62" fmla="*/ 326 w 474"/>
                  <a:gd name="T63" fmla="*/ 11 h 286"/>
                  <a:gd name="T64" fmla="*/ 307 w 474"/>
                  <a:gd name="T65" fmla="*/ 0 h 286"/>
                  <a:gd name="T66" fmla="*/ 298 w 474"/>
                  <a:gd name="T67" fmla="*/ 2 h 286"/>
                  <a:gd name="T68" fmla="*/ 258 w 474"/>
                  <a:gd name="T69" fmla="*/ 5 h 286"/>
                  <a:gd name="T70" fmla="*/ 252 w 474"/>
                  <a:gd name="T71" fmla="*/ 12 h 286"/>
                  <a:gd name="T72" fmla="*/ 240 w 474"/>
                  <a:gd name="T73" fmla="*/ 22 h 286"/>
                  <a:gd name="T74" fmla="*/ 227 w 474"/>
                  <a:gd name="T75" fmla="*/ 26 h 286"/>
                  <a:gd name="T76" fmla="*/ 214 w 474"/>
                  <a:gd name="T77" fmla="*/ 30 h 286"/>
                  <a:gd name="T78" fmla="*/ 205 w 474"/>
                  <a:gd name="T79" fmla="*/ 26 h 286"/>
                  <a:gd name="T80" fmla="*/ 196 w 474"/>
                  <a:gd name="T81" fmla="*/ 22 h 286"/>
                  <a:gd name="T82" fmla="*/ 189 w 474"/>
                  <a:gd name="T83" fmla="*/ 22 h 286"/>
                  <a:gd name="T84" fmla="*/ 178 w 474"/>
                  <a:gd name="T85" fmla="*/ 25 h 286"/>
                  <a:gd name="T86" fmla="*/ 161 w 474"/>
                  <a:gd name="T87" fmla="*/ 32 h 286"/>
                  <a:gd name="T88" fmla="*/ 128 w 474"/>
                  <a:gd name="T89" fmla="*/ 41 h 286"/>
                  <a:gd name="T90" fmla="*/ 114 w 474"/>
                  <a:gd name="T91" fmla="*/ 42 h 286"/>
                  <a:gd name="T92" fmla="*/ 77 w 474"/>
                  <a:gd name="T93" fmla="*/ 41 h 286"/>
                  <a:gd name="T94" fmla="*/ 73 w 474"/>
                  <a:gd name="T95" fmla="*/ 41 h 286"/>
                  <a:gd name="T96" fmla="*/ 65 w 474"/>
                  <a:gd name="T97" fmla="*/ 31 h 286"/>
                  <a:gd name="T98" fmla="*/ 52 w 474"/>
                  <a:gd name="T99" fmla="*/ 25 h 286"/>
                  <a:gd name="T100" fmla="*/ 50 w 474"/>
                  <a:gd name="T101" fmla="*/ 30 h 286"/>
                  <a:gd name="T102" fmla="*/ 48 w 474"/>
                  <a:gd name="T103" fmla="*/ 39 h 286"/>
                  <a:gd name="T104" fmla="*/ 42 w 474"/>
                  <a:gd name="T105" fmla="*/ 50 h 286"/>
                  <a:gd name="T106" fmla="*/ 29 w 474"/>
                  <a:gd name="T107" fmla="*/ 50 h 286"/>
                  <a:gd name="T108" fmla="*/ 25 w 474"/>
                  <a:gd name="T109" fmla="*/ 53 h 286"/>
                  <a:gd name="T110" fmla="*/ 31 w 474"/>
                  <a:gd name="T111" fmla="*/ 61 h 286"/>
                  <a:gd name="T112" fmla="*/ 30 w 474"/>
                  <a:gd name="T113" fmla="*/ 71 h 286"/>
                  <a:gd name="T114" fmla="*/ 21 w 474"/>
                  <a:gd name="T115" fmla="*/ 80 h 286"/>
                  <a:gd name="T116" fmla="*/ 14 w 474"/>
                  <a:gd name="T117" fmla="*/ 85 h 286"/>
                  <a:gd name="T118" fmla="*/ 4 w 474"/>
                  <a:gd name="T119" fmla="*/ 90 h 286"/>
                  <a:gd name="T120" fmla="*/ 0 w 474"/>
                  <a:gd name="T121" fmla="*/ 97 h 286"/>
                  <a:gd name="T122" fmla="*/ 2 w 474"/>
                  <a:gd name="T123" fmla="*/ 107 h 2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4"/>
                  <a:gd name="T187" fmla="*/ 0 h 286"/>
                  <a:gd name="T188" fmla="*/ 474 w 474"/>
                  <a:gd name="T189" fmla="*/ 286 h 2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4" h="286">
                    <a:moveTo>
                      <a:pt x="2" y="180"/>
                    </a:moveTo>
                    <a:lnTo>
                      <a:pt x="18" y="193"/>
                    </a:lnTo>
                    <a:lnTo>
                      <a:pt x="15" y="200"/>
                    </a:lnTo>
                    <a:lnTo>
                      <a:pt x="20" y="212"/>
                    </a:lnTo>
                    <a:lnTo>
                      <a:pt x="31" y="212"/>
                    </a:lnTo>
                    <a:lnTo>
                      <a:pt x="79" y="257"/>
                    </a:lnTo>
                    <a:lnTo>
                      <a:pt x="93" y="259"/>
                    </a:lnTo>
                    <a:lnTo>
                      <a:pt x="131" y="285"/>
                    </a:lnTo>
                    <a:lnTo>
                      <a:pt x="152" y="271"/>
                    </a:lnTo>
                    <a:lnTo>
                      <a:pt x="179" y="273"/>
                    </a:lnTo>
                    <a:lnTo>
                      <a:pt x="188" y="278"/>
                    </a:lnTo>
                    <a:lnTo>
                      <a:pt x="209" y="271"/>
                    </a:lnTo>
                    <a:lnTo>
                      <a:pt x="250" y="253"/>
                    </a:lnTo>
                    <a:lnTo>
                      <a:pt x="297" y="246"/>
                    </a:lnTo>
                    <a:lnTo>
                      <a:pt x="318" y="250"/>
                    </a:lnTo>
                    <a:lnTo>
                      <a:pt x="325" y="259"/>
                    </a:lnTo>
                    <a:lnTo>
                      <a:pt x="341" y="241"/>
                    </a:lnTo>
                    <a:lnTo>
                      <a:pt x="363" y="234"/>
                    </a:lnTo>
                    <a:lnTo>
                      <a:pt x="384" y="230"/>
                    </a:lnTo>
                    <a:lnTo>
                      <a:pt x="422" y="193"/>
                    </a:lnTo>
                    <a:lnTo>
                      <a:pt x="432" y="171"/>
                    </a:lnTo>
                    <a:lnTo>
                      <a:pt x="436" y="127"/>
                    </a:lnTo>
                    <a:lnTo>
                      <a:pt x="441" y="91"/>
                    </a:lnTo>
                    <a:lnTo>
                      <a:pt x="457" y="91"/>
                    </a:lnTo>
                    <a:lnTo>
                      <a:pt x="466" y="77"/>
                    </a:lnTo>
                    <a:lnTo>
                      <a:pt x="473" y="66"/>
                    </a:lnTo>
                    <a:lnTo>
                      <a:pt x="459" y="57"/>
                    </a:lnTo>
                    <a:lnTo>
                      <a:pt x="452" y="61"/>
                    </a:lnTo>
                    <a:lnTo>
                      <a:pt x="429" y="57"/>
                    </a:lnTo>
                    <a:lnTo>
                      <a:pt x="418" y="38"/>
                    </a:lnTo>
                    <a:lnTo>
                      <a:pt x="404" y="18"/>
                    </a:lnTo>
                    <a:lnTo>
                      <a:pt x="391" y="18"/>
                    </a:lnTo>
                    <a:lnTo>
                      <a:pt x="368" y="0"/>
                    </a:lnTo>
                    <a:lnTo>
                      <a:pt x="357" y="2"/>
                    </a:lnTo>
                    <a:lnTo>
                      <a:pt x="309" y="9"/>
                    </a:lnTo>
                    <a:lnTo>
                      <a:pt x="302" y="20"/>
                    </a:lnTo>
                    <a:lnTo>
                      <a:pt x="288" y="36"/>
                    </a:lnTo>
                    <a:lnTo>
                      <a:pt x="272" y="45"/>
                    </a:lnTo>
                    <a:lnTo>
                      <a:pt x="256" y="50"/>
                    </a:lnTo>
                    <a:lnTo>
                      <a:pt x="245" y="45"/>
                    </a:lnTo>
                    <a:lnTo>
                      <a:pt x="234" y="38"/>
                    </a:lnTo>
                    <a:lnTo>
                      <a:pt x="227" y="36"/>
                    </a:lnTo>
                    <a:lnTo>
                      <a:pt x="213" y="43"/>
                    </a:lnTo>
                    <a:lnTo>
                      <a:pt x="193" y="54"/>
                    </a:lnTo>
                    <a:lnTo>
                      <a:pt x="154" y="70"/>
                    </a:lnTo>
                    <a:lnTo>
                      <a:pt x="136" y="72"/>
                    </a:lnTo>
                    <a:lnTo>
                      <a:pt x="93" y="70"/>
                    </a:lnTo>
                    <a:lnTo>
                      <a:pt x="88" y="68"/>
                    </a:lnTo>
                    <a:lnTo>
                      <a:pt x="77" y="52"/>
                    </a:lnTo>
                    <a:lnTo>
                      <a:pt x="63" y="43"/>
                    </a:lnTo>
                    <a:lnTo>
                      <a:pt x="59" y="50"/>
                    </a:lnTo>
                    <a:lnTo>
                      <a:pt x="56" y="66"/>
                    </a:lnTo>
                    <a:lnTo>
                      <a:pt x="50" y="84"/>
                    </a:lnTo>
                    <a:lnTo>
                      <a:pt x="34" y="84"/>
                    </a:lnTo>
                    <a:lnTo>
                      <a:pt x="29" y="88"/>
                    </a:lnTo>
                    <a:lnTo>
                      <a:pt x="38" y="104"/>
                    </a:lnTo>
                    <a:lnTo>
                      <a:pt x="36" y="120"/>
                    </a:lnTo>
                    <a:lnTo>
                      <a:pt x="25" y="136"/>
                    </a:lnTo>
                    <a:lnTo>
                      <a:pt x="18" y="143"/>
                    </a:lnTo>
                    <a:lnTo>
                      <a:pt x="4" y="150"/>
                    </a:lnTo>
                    <a:lnTo>
                      <a:pt x="0" y="164"/>
                    </a:lnTo>
                    <a:lnTo>
                      <a:pt x="2" y="18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532" y="3017"/>
                <a:ext cx="213" cy="114"/>
              </a:xfrm>
              <a:custGeom>
                <a:avLst/>
                <a:gdLst>
                  <a:gd name="T0" fmla="*/ 16 w 224"/>
                  <a:gd name="T1" fmla="*/ 40 h 130"/>
                  <a:gd name="T2" fmla="*/ 32 w 224"/>
                  <a:gd name="T3" fmla="*/ 54 h 130"/>
                  <a:gd name="T4" fmla="*/ 28 w 224"/>
                  <a:gd name="T5" fmla="*/ 61 h 130"/>
                  <a:gd name="T6" fmla="*/ 21 w 224"/>
                  <a:gd name="T7" fmla="*/ 65 h 130"/>
                  <a:gd name="T8" fmla="*/ 10 w 224"/>
                  <a:gd name="T9" fmla="*/ 67 h 130"/>
                  <a:gd name="T10" fmla="*/ 0 w 224"/>
                  <a:gd name="T11" fmla="*/ 68 h 130"/>
                  <a:gd name="T12" fmla="*/ 18 w 224"/>
                  <a:gd name="T13" fmla="*/ 74 h 130"/>
                  <a:gd name="T14" fmla="*/ 26 w 224"/>
                  <a:gd name="T15" fmla="*/ 76 h 130"/>
                  <a:gd name="T16" fmla="*/ 48 w 224"/>
                  <a:gd name="T17" fmla="*/ 65 h 130"/>
                  <a:gd name="T18" fmla="*/ 98 w 224"/>
                  <a:gd name="T19" fmla="*/ 74 h 130"/>
                  <a:gd name="T20" fmla="*/ 131 w 224"/>
                  <a:gd name="T21" fmla="*/ 47 h 130"/>
                  <a:gd name="T22" fmla="*/ 139 w 224"/>
                  <a:gd name="T23" fmla="*/ 37 h 130"/>
                  <a:gd name="T24" fmla="*/ 145 w 224"/>
                  <a:gd name="T25" fmla="*/ 34 h 130"/>
                  <a:gd name="T26" fmla="*/ 164 w 224"/>
                  <a:gd name="T27" fmla="*/ 35 h 130"/>
                  <a:gd name="T28" fmla="*/ 183 w 224"/>
                  <a:gd name="T29" fmla="*/ 19 h 130"/>
                  <a:gd name="T30" fmla="*/ 180 w 224"/>
                  <a:gd name="T31" fmla="*/ 9 h 130"/>
                  <a:gd name="T32" fmla="*/ 166 w 224"/>
                  <a:gd name="T33" fmla="*/ 0 h 130"/>
                  <a:gd name="T34" fmla="*/ 158 w 224"/>
                  <a:gd name="T35" fmla="*/ 2 h 130"/>
                  <a:gd name="T36" fmla="*/ 150 w 224"/>
                  <a:gd name="T37" fmla="*/ 4 h 130"/>
                  <a:gd name="T38" fmla="*/ 133 w 224"/>
                  <a:gd name="T39" fmla="*/ 0 h 130"/>
                  <a:gd name="T40" fmla="*/ 117 w 224"/>
                  <a:gd name="T41" fmla="*/ 2 h 130"/>
                  <a:gd name="T42" fmla="*/ 100 w 224"/>
                  <a:gd name="T43" fmla="*/ 4 h 130"/>
                  <a:gd name="T44" fmla="*/ 78 w 224"/>
                  <a:gd name="T45" fmla="*/ 4 h 130"/>
                  <a:gd name="T46" fmla="*/ 66 w 224"/>
                  <a:gd name="T47" fmla="*/ 13 h 130"/>
                  <a:gd name="T48" fmla="*/ 28 w 224"/>
                  <a:gd name="T49" fmla="*/ 4 h 130"/>
                  <a:gd name="T50" fmla="*/ 14 w 224"/>
                  <a:gd name="T51" fmla="*/ 4 h 130"/>
                  <a:gd name="T52" fmla="*/ 14 w 224"/>
                  <a:gd name="T53" fmla="*/ 22 h 130"/>
                  <a:gd name="T54" fmla="*/ 16 w 224"/>
                  <a:gd name="T55" fmla="*/ 40 h 1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4"/>
                  <a:gd name="T85" fmla="*/ 0 h 130"/>
                  <a:gd name="T86" fmla="*/ 224 w 224"/>
                  <a:gd name="T87" fmla="*/ 130 h 1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4" h="130">
                    <a:moveTo>
                      <a:pt x="20" y="70"/>
                    </a:moveTo>
                    <a:lnTo>
                      <a:pt x="40" y="92"/>
                    </a:lnTo>
                    <a:lnTo>
                      <a:pt x="34" y="104"/>
                    </a:lnTo>
                    <a:lnTo>
                      <a:pt x="25" y="110"/>
                    </a:lnTo>
                    <a:lnTo>
                      <a:pt x="13" y="113"/>
                    </a:lnTo>
                    <a:lnTo>
                      <a:pt x="0" y="115"/>
                    </a:lnTo>
                    <a:lnTo>
                      <a:pt x="22" y="126"/>
                    </a:lnTo>
                    <a:lnTo>
                      <a:pt x="31" y="129"/>
                    </a:lnTo>
                    <a:lnTo>
                      <a:pt x="59" y="110"/>
                    </a:lnTo>
                    <a:lnTo>
                      <a:pt x="120" y="126"/>
                    </a:lnTo>
                    <a:lnTo>
                      <a:pt x="161" y="81"/>
                    </a:lnTo>
                    <a:lnTo>
                      <a:pt x="170" y="63"/>
                    </a:lnTo>
                    <a:lnTo>
                      <a:pt x="177" y="58"/>
                    </a:lnTo>
                    <a:lnTo>
                      <a:pt x="200" y="61"/>
                    </a:lnTo>
                    <a:lnTo>
                      <a:pt x="223" y="33"/>
                    </a:lnTo>
                    <a:lnTo>
                      <a:pt x="220" y="15"/>
                    </a:lnTo>
                    <a:lnTo>
                      <a:pt x="204" y="0"/>
                    </a:lnTo>
                    <a:lnTo>
                      <a:pt x="193" y="2"/>
                    </a:lnTo>
                    <a:lnTo>
                      <a:pt x="184" y="4"/>
                    </a:lnTo>
                    <a:lnTo>
                      <a:pt x="163" y="0"/>
                    </a:lnTo>
                    <a:lnTo>
                      <a:pt x="143" y="2"/>
                    </a:lnTo>
                    <a:lnTo>
                      <a:pt x="122" y="6"/>
                    </a:lnTo>
                    <a:lnTo>
                      <a:pt x="95" y="4"/>
                    </a:lnTo>
                    <a:lnTo>
                      <a:pt x="81" y="22"/>
                    </a:lnTo>
                    <a:lnTo>
                      <a:pt x="34" y="6"/>
                    </a:lnTo>
                    <a:lnTo>
                      <a:pt x="18" y="6"/>
                    </a:lnTo>
                    <a:lnTo>
                      <a:pt x="18" y="36"/>
                    </a:lnTo>
                    <a:lnTo>
                      <a:pt x="20" y="7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157" y="3222"/>
                <a:ext cx="409" cy="278"/>
              </a:xfrm>
              <a:custGeom>
                <a:avLst/>
                <a:gdLst>
                  <a:gd name="T0" fmla="*/ 9 w 430"/>
                  <a:gd name="T1" fmla="*/ 27 h 316"/>
                  <a:gd name="T2" fmla="*/ 2 w 430"/>
                  <a:gd name="T3" fmla="*/ 39 h 316"/>
                  <a:gd name="T4" fmla="*/ 26 w 430"/>
                  <a:gd name="T5" fmla="*/ 55 h 316"/>
                  <a:gd name="T6" fmla="*/ 28 w 430"/>
                  <a:gd name="T7" fmla="*/ 77 h 316"/>
                  <a:gd name="T8" fmla="*/ 6 w 430"/>
                  <a:gd name="T9" fmla="*/ 91 h 316"/>
                  <a:gd name="T10" fmla="*/ 10 w 430"/>
                  <a:gd name="T11" fmla="*/ 106 h 316"/>
                  <a:gd name="T12" fmla="*/ 6 w 430"/>
                  <a:gd name="T13" fmla="*/ 126 h 316"/>
                  <a:gd name="T14" fmla="*/ 10 w 430"/>
                  <a:gd name="T15" fmla="*/ 141 h 316"/>
                  <a:gd name="T16" fmla="*/ 28 w 430"/>
                  <a:gd name="T17" fmla="*/ 150 h 316"/>
                  <a:gd name="T18" fmla="*/ 28 w 430"/>
                  <a:gd name="T19" fmla="*/ 172 h 316"/>
                  <a:gd name="T20" fmla="*/ 41 w 430"/>
                  <a:gd name="T21" fmla="*/ 189 h 316"/>
                  <a:gd name="T22" fmla="*/ 100 w 430"/>
                  <a:gd name="T23" fmla="*/ 177 h 316"/>
                  <a:gd name="T24" fmla="*/ 135 w 430"/>
                  <a:gd name="T25" fmla="*/ 158 h 316"/>
                  <a:gd name="T26" fmla="*/ 163 w 430"/>
                  <a:gd name="T27" fmla="*/ 171 h 316"/>
                  <a:gd name="T28" fmla="*/ 189 w 430"/>
                  <a:gd name="T29" fmla="*/ 177 h 316"/>
                  <a:gd name="T30" fmla="*/ 221 w 430"/>
                  <a:gd name="T31" fmla="*/ 168 h 316"/>
                  <a:gd name="T32" fmla="*/ 223 w 430"/>
                  <a:gd name="T33" fmla="*/ 148 h 316"/>
                  <a:gd name="T34" fmla="*/ 246 w 430"/>
                  <a:gd name="T35" fmla="*/ 148 h 316"/>
                  <a:gd name="T36" fmla="*/ 260 w 430"/>
                  <a:gd name="T37" fmla="*/ 142 h 316"/>
                  <a:gd name="T38" fmla="*/ 306 w 430"/>
                  <a:gd name="T39" fmla="*/ 132 h 316"/>
                  <a:gd name="T40" fmla="*/ 323 w 430"/>
                  <a:gd name="T41" fmla="*/ 118 h 316"/>
                  <a:gd name="T42" fmla="*/ 299 w 430"/>
                  <a:gd name="T43" fmla="*/ 99 h 316"/>
                  <a:gd name="T44" fmla="*/ 309 w 430"/>
                  <a:gd name="T45" fmla="*/ 84 h 316"/>
                  <a:gd name="T46" fmla="*/ 320 w 430"/>
                  <a:gd name="T47" fmla="*/ 74 h 316"/>
                  <a:gd name="T48" fmla="*/ 325 w 430"/>
                  <a:gd name="T49" fmla="*/ 55 h 316"/>
                  <a:gd name="T50" fmla="*/ 332 w 430"/>
                  <a:gd name="T51" fmla="*/ 35 h 316"/>
                  <a:gd name="T52" fmla="*/ 351 w 430"/>
                  <a:gd name="T53" fmla="*/ 27 h 316"/>
                  <a:gd name="T54" fmla="*/ 341 w 430"/>
                  <a:gd name="T55" fmla="*/ 7 h 316"/>
                  <a:gd name="T56" fmla="*/ 293 w 430"/>
                  <a:gd name="T57" fmla="*/ 2 h 316"/>
                  <a:gd name="T58" fmla="*/ 243 w 430"/>
                  <a:gd name="T59" fmla="*/ 4 h 316"/>
                  <a:gd name="T60" fmla="*/ 195 w 430"/>
                  <a:gd name="T61" fmla="*/ 22 h 316"/>
                  <a:gd name="T62" fmla="*/ 158 w 430"/>
                  <a:gd name="T63" fmla="*/ 33 h 316"/>
                  <a:gd name="T64" fmla="*/ 107 w 430"/>
                  <a:gd name="T65" fmla="*/ 37 h 316"/>
                  <a:gd name="T66" fmla="*/ 76 w 430"/>
                  <a:gd name="T67" fmla="*/ 35 h 316"/>
                  <a:gd name="T68" fmla="*/ 37 w 430"/>
                  <a:gd name="T69" fmla="*/ 26 h 316"/>
                  <a:gd name="T70" fmla="*/ 10 w 430"/>
                  <a:gd name="T71" fmla="*/ 23 h 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0"/>
                  <a:gd name="T109" fmla="*/ 0 h 316"/>
                  <a:gd name="T110" fmla="*/ 430 w 430"/>
                  <a:gd name="T111" fmla="*/ 316 h 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0" h="316">
                    <a:moveTo>
                      <a:pt x="11" y="38"/>
                    </a:moveTo>
                    <a:lnTo>
                      <a:pt x="9" y="45"/>
                    </a:lnTo>
                    <a:lnTo>
                      <a:pt x="0" y="52"/>
                    </a:lnTo>
                    <a:lnTo>
                      <a:pt x="2" y="65"/>
                    </a:lnTo>
                    <a:lnTo>
                      <a:pt x="13" y="90"/>
                    </a:lnTo>
                    <a:lnTo>
                      <a:pt x="31" y="92"/>
                    </a:lnTo>
                    <a:lnTo>
                      <a:pt x="34" y="101"/>
                    </a:lnTo>
                    <a:lnTo>
                      <a:pt x="34" y="129"/>
                    </a:lnTo>
                    <a:lnTo>
                      <a:pt x="27" y="138"/>
                    </a:lnTo>
                    <a:lnTo>
                      <a:pt x="6" y="151"/>
                    </a:lnTo>
                    <a:lnTo>
                      <a:pt x="4" y="158"/>
                    </a:lnTo>
                    <a:lnTo>
                      <a:pt x="11" y="179"/>
                    </a:lnTo>
                    <a:lnTo>
                      <a:pt x="11" y="194"/>
                    </a:lnTo>
                    <a:lnTo>
                      <a:pt x="6" y="210"/>
                    </a:lnTo>
                    <a:lnTo>
                      <a:pt x="0" y="219"/>
                    </a:lnTo>
                    <a:lnTo>
                      <a:pt x="11" y="235"/>
                    </a:lnTo>
                    <a:lnTo>
                      <a:pt x="18" y="233"/>
                    </a:lnTo>
                    <a:lnTo>
                      <a:pt x="34" y="249"/>
                    </a:lnTo>
                    <a:lnTo>
                      <a:pt x="34" y="265"/>
                    </a:lnTo>
                    <a:lnTo>
                      <a:pt x="34" y="287"/>
                    </a:lnTo>
                    <a:lnTo>
                      <a:pt x="34" y="296"/>
                    </a:lnTo>
                    <a:lnTo>
                      <a:pt x="49" y="315"/>
                    </a:lnTo>
                    <a:lnTo>
                      <a:pt x="83" y="308"/>
                    </a:lnTo>
                    <a:lnTo>
                      <a:pt x="122" y="296"/>
                    </a:lnTo>
                    <a:lnTo>
                      <a:pt x="152" y="278"/>
                    </a:lnTo>
                    <a:lnTo>
                      <a:pt x="165" y="265"/>
                    </a:lnTo>
                    <a:lnTo>
                      <a:pt x="183" y="292"/>
                    </a:lnTo>
                    <a:lnTo>
                      <a:pt x="199" y="285"/>
                    </a:lnTo>
                    <a:lnTo>
                      <a:pt x="220" y="292"/>
                    </a:lnTo>
                    <a:lnTo>
                      <a:pt x="231" y="294"/>
                    </a:lnTo>
                    <a:lnTo>
                      <a:pt x="256" y="285"/>
                    </a:lnTo>
                    <a:lnTo>
                      <a:pt x="270" y="281"/>
                    </a:lnTo>
                    <a:lnTo>
                      <a:pt x="270" y="267"/>
                    </a:lnTo>
                    <a:lnTo>
                      <a:pt x="272" y="247"/>
                    </a:lnTo>
                    <a:lnTo>
                      <a:pt x="286" y="240"/>
                    </a:lnTo>
                    <a:lnTo>
                      <a:pt x="301" y="247"/>
                    </a:lnTo>
                    <a:lnTo>
                      <a:pt x="304" y="256"/>
                    </a:lnTo>
                    <a:lnTo>
                      <a:pt x="317" y="237"/>
                    </a:lnTo>
                    <a:lnTo>
                      <a:pt x="347" y="224"/>
                    </a:lnTo>
                    <a:lnTo>
                      <a:pt x="374" y="219"/>
                    </a:lnTo>
                    <a:lnTo>
                      <a:pt x="399" y="219"/>
                    </a:lnTo>
                    <a:lnTo>
                      <a:pt x="394" y="197"/>
                    </a:lnTo>
                    <a:lnTo>
                      <a:pt x="392" y="185"/>
                    </a:lnTo>
                    <a:lnTo>
                      <a:pt x="365" y="165"/>
                    </a:lnTo>
                    <a:lnTo>
                      <a:pt x="365" y="160"/>
                    </a:lnTo>
                    <a:lnTo>
                      <a:pt x="379" y="140"/>
                    </a:lnTo>
                    <a:lnTo>
                      <a:pt x="394" y="135"/>
                    </a:lnTo>
                    <a:lnTo>
                      <a:pt x="390" y="124"/>
                    </a:lnTo>
                    <a:lnTo>
                      <a:pt x="397" y="104"/>
                    </a:lnTo>
                    <a:lnTo>
                      <a:pt x="397" y="92"/>
                    </a:lnTo>
                    <a:lnTo>
                      <a:pt x="401" y="67"/>
                    </a:lnTo>
                    <a:lnTo>
                      <a:pt x="406" y="58"/>
                    </a:lnTo>
                    <a:lnTo>
                      <a:pt x="419" y="61"/>
                    </a:lnTo>
                    <a:lnTo>
                      <a:pt x="429" y="45"/>
                    </a:lnTo>
                    <a:lnTo>
                      <a:pt x="419" y="29"/>
                    </a:lnTo>
                    <a:lnTo>
                      <a:pt x="415" y="11"/>
                    </a:lnTo>
                    <a:lnTo>
                      <a:pt x="406" y="13"/>
                    </a:lnTo>
                    <a:lnTo>
                      <a:pt x="358" y="2"/>
                    </a:lnTo>
                    <a:lnTo>
                      <a:pt x="326" y="0"/>
                    </a:lnTo>
                    <a:lnTo>
                      <a:pt x="297" y="6"/>
                    </a:lnTo>
                    <a:lnTo>
                      <a:pt x="270" y="20"/>
                    </a:lnTo>
                    <a:lnTo>
                      <a:pt x="238" y="36"/>
                    </a:lnTo>
                    <a:lnTo>
                      <a:pt x="215" y="54"/>
                    </a:lnTo>
                    <a:lnTo>
                      <a:pt x="192" y="56"/>
                    </a:lnTo>
                    <a:lnTo>
                      <a:pt x="161" y="52"/>
                    </a:lnTo>
                    <a:lnTo>
                      <a:pt x="131" y="61"/>
                    </a:lnTo>
                    <a:lnTo>
                      <a:pt x="113" y="65"/>
                    </a:lnTo>
                    <a:lnTo>
                      <a:pt x="93" y="58"/>
                    </a:lnTo>
                    <a:lnTo>
                      <a:pt x="63" y="47"/>
                    </a:lnTo>
                    <a:lnTo>
                      <a:pt x="45" y="43"/>
                    </a:lnTo>
                    <a:lnTo>
                      <a:pt x="22" y="38"/>
                    </a:lnTo>
                    <a:lnTo>
                      <a:pt x="11" y="3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20" y="3395"/>
                <a:ext cx="159" cy="245"/>
              </a:xfrm>
              <a:custGeom>
                <a:avLst/>
                <a:gdLst>
                  <a:gd name="T0" fmla="*/ 9 w 168"/>
                  <a:gd name="T1" fmla="*/ 36 h 279"/>
                  <a:gd name="T2" fmla="*/ 18 w 168"/>
                  <a:gd name="T3" fmla="*/ 41 h 279"/>
                  <a:gd name="T4" fmla="*/ 18 w 168"/>
                  <a:gd name="T5" fmla="*/ 48 h 279"/>
                  <a:gd name="T6" fmla="*/ 16 w 168"/>
                  <a:gd name="T7" fmla="*/ 54 h 279"/>
                  <a:gd name="T8" fmla="*/ 12 w 168"/>
                  <a:gd name="T9" fmla="*/ 60 h 279"/>
                  <a:gd name="T10" fmla="*/ 12 w 168"/>
                  <a:gd name="T11" fmla="*/ 76 h 279"/>
                  <a:gd name="T12" fmla="*/ 14 w 168"/>
                  <a:gd name="T13" fmla="*/ 83 h 279"/>
                  <a:gd name="T14" fmla="*/ 4 w 168"/>
                  <a:gd name="T15" fmla="*/ 96 h 279"/>
                  <a:gd name="T16" fmla="*/ 9 w 168"/>
                  <a:gd name="T17" fmla="*/ 98 h 279"/>
                  <a:gd name="T18" fmla="*/ 0 w 168"/>
                  <a:gd name="T19" fmla="*/ 104 h 279"/>
                  <a:gd name="T20" fmla="*/ 6 w 168"/>
                  <a:gd name="T21" fmla="*/ 112 h 279"/>
                  <a:gd name="T22" fmla="*/ 9 w 168"/>
                  <a:gd name="T23" fmla="*/ 118 h 279"/>
                  <a:gd name="T24" fmla="*/ 9 w 168"/>
                  <a:gd name="T25" fmla="*/ 111 h 279"/>
                  <a:gd name="T26" fmla="*/ 21 w 168"/>
                  <a:gd name="T27" fmla="*/ 119 h 279"/>
                  <a:gd name="T28" fmla="*/ 18 w 168"/>
                  <a:gd name="T29" fmla="*/ 129 h 279"/>
                  <a:gd name="T30" fmla="*/ 14 w 168"/>
                  <a:gd name="T31" fmla="*/ 133 h 279"/>
                  <a:gd name="T32" fmla="*/ 21 w 168"/>
                  <a:gd name="T33" fmla="*/ 141 h 279"/>
                  <a:gd name="T34" fmla="*/ 26 w 168"/>
                  <a:gd name="T35" fmla="*/ 143 h 279"/>
                  <a:gd name="T36" fmla="*/ 42 w 168"/>
                  <a:gd name="T37" fmla="*/ 148 h 279"/>
                  <a:gd name="T38" fmla="*/ 53 w 168"/>
                  <a:gd name="T39" fmla="*/ 155 h 279"/>
                  <a:gd name="T40" fmla="*/ 55 w 168"/>
                  <a:gd name="T41" fmla="*/ 162 h 279"/>
                  <a:gd name="T42" fmla="*/ 69 w 168"/>
                  <a:gd name="T43" fmla="*/ 165 h 279"/>
                  <a:gd name="T44" fmla="*/ 80 w 168"/>
                  <a:gd name="T45" fmla="*/ 162 h 279"/>
                  <a:gd name="T46" fmla="*/ 95 w 168"/>
                  <a:gd name="T47" fmla="*/ 154 h 279"/>
                  <a:gd name="T48" fmla="*/ 103 w 168"/>
                  <a:gd name="T49" fmla="*/ 144 h 279"/>
                  <a:gd name="T50" fmla="*/ 108 w 168"/>
                  <a:gd name="T51" fmla="*/ 138 h 279"/>
                  <a:gd name="T52" fmla="*/ 120 w 168"/>
                  <a:gd name="T53" fmla="*/ 122 h 279"/>
                  <a:gd name="T54" fmla="*/ 125 w 168"/>
                  <a:gd name="T55" fmla="*/ 110 h 279"/>
                  <a:gd name="T56" fmla="*/ 126 w 168"/>
                  <a:gd name="T57" fmla="*/ 98 h 279"/>
                  <a:gd name="T58" fmla="*/ 134 w 168"/>
                  <a:gd name="T59" fmla="*/ 90 h 279"/>
                  <a:gd name="T60" fmla="*/ 120 w 168"/>
                  <a:gd name="T61" fmla="*/ 88 h 279"/>
                  <a:gd name="T62" fmla="*/ 115 w 168"/>
                  <a:gd name="T63" fmla="*/ 84 h 279"/>
                  <a:gd name="T64" fmla="*/ 108 w 168"/>
                  <a:gd name="T65" fmla="*/ 85 h 279"/>
                  <a:gd name="T66" fmla="*/ 97 w 168"/>
                  <a:gd name="T67" fmla="*/ 80 h 279"/>
                  <a:gd name="T68" fmla="*/ 93 w 168"/>
                  <a:gd name="T69" fmla="*/ 69 h 279"/>
                  <a:gd name="T70" fmla="*/ 90 w 168"/>
                  <a:gd name="T71" fmla="*/ 61 h 279"/>
                  <a:gd name="T72" fmla="*/ 97 w 168"/>
                  <a:gd name="T73" fmla="*/ 53 h 279"/>
                  <a:gd name="T74" fmla="*/ 97 w 168"/>
                  <a:gd name="T75" fmla="*/ 27 h 279"/>
                  <a:gd name="T76" fmla="*/ 97 w 168"/>
                  <a:gd name="T77" fmla="*/ 17 h 279"/>
                  <a:gd name="T78" fmla="*/ 90 w 168"/>
                  <a:gd name="T79" fmla="*/ 12 h 279"/>
                  <a:gd name="T80" fmla="*/ 79 w 168"/>
                  <a:gd name="T81" fmla="*/ 12 h 279"/>
                  <a:gd name="T82" fmla="*/ 72 w 168"/>
                  <a:gd name="T83" fmla="*/ 9 h 279"/>
                  <a:gd name="T84" fmla="*/ 64 w 168"/>
                  <a:gd name="T85" fmla="*/ 2 h 279"/>
                  <a:gd name="T86" fmla="*/ 55 w 168"/>
                  <a:gd name="T87" fmla="*/ 0 h 279"/>
                  <a:gd name="T88" fmla="*/ 52 w 168"/>
                  <a:gd name="T89" fmla="*/ 4 h 279"/>
                  <a:gd name="T90" fmla="*/ 52 w 168"/>
                  <a:gd name="T91" fmla="*/ 2 h 279"/>
                  <a:gd name="T92" fmla="*/ 37 w 168"/>
                  <a:gd name="T93" fmla="*/ 4 h 279"/>
                  <a:gd name="T94" fmla="*/ 28 w 168"/>
                  <a:gd name="T95" fmla="*/ 0 h 279"/>
                  <a:gd name="T96" fmla="*/ 21 w 168"/>
                  <a:gd name="T97" fmla="*/ 4 h 279"/>
                  <a:gd name="T98" fmla="*/ 18 w 168"/>
                  <a:gd name="T99" fmla="*/ 18 h 279"/>
                  <a:gd name="T100" fmla="*/ 14 w 168"/>
                  <a:gd name="T101" fmla="*/ 28 h 279"/>
                  <a:gd name="T102" fmla="*/ 9 w 168"/>
                  <a:gd name="T103" fmla="*/ 36 h 2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8"/>
                  <a:gd name="T157" fmla="*/ 0 h 279"/>
                  <a:gd name="T158" fmla="*/ 168 w 168"/>
                  <a:gd name="T159" fmla="*/ 279 h 27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8" h="279">
                    <a:moveTo>
                      <a:pt x="13" y="61"/>
                    </a:moveTo>
                    <a:lnTo>
                      <a:pt x="22" y="70"/>
                    </a:lnTo>
                    <a:lnTo>
                      <a:pt x="22" y="82"/>
                    </a:lnTo>
                    <a:lnTo>
                      <a:pt x="20" y="91"/>
                    </a:lnTo>
                    <a:lnTo>
                      <a:pt x="16" y="100"/>
                    </a:lnTo>
                    <a:lnTo>
                      <a:pt x="16" y="127"/>
                    </a:lnTo>
                    <a:lnTo>
                      <a:pt x="18" y="139"/>
                    </a:lnTo>
                    <a:lnTo>
                      <a:pt x="4" y="161"/>
                    </a:lnTo>
                    <a:lnTo>
                      <a:pt x="9" y="166"/>
                    </a:lnTo>
                    <a:lnTo>
                      <a:pt x="0" y="177"/>
                    </a:lnTo>
                    <a:lnTo>
                      <a:pt x="6" y="189"/>
                    </a:lnTo>
                    <a:lnTo>
                      <a:pt x="9" y="198"/>
                    </a:lnTo>
                    <a:lnTo>
                      <a:pt x="13" y="186"/>
                    </a:lnTo>
                    <a:lnTo>
                      <a:pt x="25" y="202"/>
                    </a:lnTo>
                    <a:lnTo>
                      <a:pt x="22" y="216"/>
                    </a:lnTo>
                    <a:lnTo>
                      <a:pt x="18" y="223"/>
                    </a:lnTo>
                    <a:lnTo>
                      <a:pt x="25" y="236"/>
                    </a:lnTo>
                    <a:lnTo>
                      <a:pt x="34" y="241"/>
                    </a:lnTo>
                    <a:lnTo>
                      <a:pt x="52" y="250"/>
                    </a:lnTo>
                    <a:lnTo>
                      <a:pt x="66" y="262"/>
                    </a:lnTo>
                    <a:lnTo>
                      <a:pt x="68" y="271"/>
                    </a:lnTo>
                    <a:lnTo>
                      <a:pt x="86" y="278"/>
                    </a:lnTo>
                    <a:lnTo>
                      <a:pt x="100" y="271"/>
                    </a:lnTo>
                    <a:lnTo>
                      <a:pt x="118" y="259"/>
                    </a:lnTo>
                    <a:lnTo>
                      <a:pt x="128" y="243"/>
                    </a:lnTo>
                    <a:lnTo>
                      <a:pt x="134" y="232"/>
                    </a:lnTo>
                    <a:lnTo>
                      <a:pt x="150" y="205"/>
                    </a:lnTo>
                    <a:lnTo>
                      <a:pt x="155" y="184"/>
                    </a:lnTo>
                    <a:lnTo>
                      <a:pt x="157" y="166"/>
                    </a:lnTo>
                    <a:lnTo>
                      <a:pt x="167" y="152"/>
                    </a:lnTo>
                    <a:lnTo>
                      <a:pt x="150" y="148"/>
                    </a:lnTo>
                    <a:lnTo>
                      <a:pt x="144" y="141"/>
                    </a:lnTo>
                    <a:lnTo>
                      <a:pt x="134" y="143"/>
                    </a:lnTo>
                    <a:lnTo>
                      <a:pt x="121" y="136"/>
                    </a:lnTo>
                    <a:lnTo>
                      <a:pt x="116" y="116"/>
                    </a:lnTo>
                    <a:lnTo>
                      <a:pt x="112" y="102"/>
                    </a:lnTo>
                    <a:lnTo>
                      <a:pt x="121" y="88"/>
                    </a:lnTo>
                    <a:lnTo>
                      <a:pt x="121" y="45"/>
                    </a:lnTo>
                    <a:lnTo>
                      <a:pt x="121" y="29"/>
                    </a:lnTo>
                    <a:lnTo>
                      <a:pt x="112" y="20"/>
                    </a:lnTo>
                    <a:lnTo>
                      <a:pt x="98" y="20"/>
                    </a:lnTo>
                    <a:lnTo>
                      <a:pt x="89" y="15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45" y="4"/>
                    </a:lnTo>
                    <a:lnTo>
                      <a:pt x="36" y="0"/>
                    </a:lnTo>
                    <a:lnTo>
                      <a:pt x="25" y="6"/>
                    </a:lnTo>
                    <a:lnTo>
                      <a:pt x="22" y="31"/>
                    </a:lnTo>
                    <a:lnTo>
                      <a:pt x="18" y="47"/>
                    </a:lnTo>
                    <a:lnTo>
                      <a:pt x="13" y="6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noFill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39" y="2883"/>
                <a:ext cx="586" cy="395"/>
              </a:xfrm>
              <a:custGeom>
                <a:avLst/>
                <a:gdLst>
                  <a:gd name="T0" fmla="*/ 111 w 616"/>
                  <a:gd name="T1" fmla="*/ 31 h 450"/>
                  <a:gd name="T2" fmla="*/ 92 w 616"/>
                  <a:gd name="T3" fmla="*/ 37 h 450"/>
                  <a:gd name="T4" fmla="*/ 87 w 616"/>
                  <a:gd name="T5" fmla="*/ 85 h 450"/>
                  <a:gd name="T6" fmla="*/ 56 w 616"/>
                  <a:gd name="T7" fmla="*/ 111 h 450"/>
                  <a:gd name="T8" fmla="*/ 16 w 616"/>
                  <a:gd name="T9" fmla="*/ 125 h 450"/>
                  <a:gd name="T10" fmla="*/ 0 w 616"/>
                  <a:gd name="T11" fmla="*/ 142 h 450"/>
                  <a:gd name="T12" fmla="*/ 14 w 616"/>
                  <a:gd name="T13" fmla="*/ 158 h 450"/>
                  <a:gd name="T14" fmla="*/ 14 w 616"/>
                  <a:gd name="T15" fmla="*/ 170 h 450"/>
                  <a:gd name="T16" fmla="*/ 37 w 616"/>
                  <a:gd name="T17" fmla="*/ 174 h 450"/>
                  <a:gd name="T18" fmla="*/ 46 w 616"/>
                  <a:gd name="T19" fmla="*/ 195 h 450"/>
                  <a:gd name="T20" fmla="*/ 53 w 616"/>
                  <a:gd name="T21" fmla="*/ 215 h 450"/>
                  <a:gd name="T22" fmla="*/ 68 w 616"/>
                  <a:gd name="T23" fmla="*/ 215 h 450"/>
                  <a:gd name="T24" fmla="*/ 94 w 616"/>
                  <a:gd name="T25" fmla="*/ 217 h 450"/>
                  <a:gd name="T26" fmla="*/ 94 w 616"/>
                  <a:gd name="T27" fmla="*/ 227 h 450"/>
                  <a:gd name="T28" fmla="*/ 111 w 616"/>
                  <a:gd name="T29" fmla="*/ 236 h 450"/>
                  <a:gd name="T30" fmla="*/ 111 w 616"/>
                  <a:gd name="T31" fmla="*/ 250 h 450"/>
                  <a:gd name="T32" fmla="*/ 147 w 616"/>
                  <a:gd name="T33" fmla="*/ 257 h 450"/>
                  <a:gd name="T34" fmla="*/ 195 w 616"/>
                  <a:gd name="T35" fmla="*/ 267 h 450"/>
                  <a:gd name="T36" fmla="*/ 230 w 616"/>
                  <a:gd name="T37" fmla="*/ 260 h 450"/>
                  <a:gd name="T38" fmla="*/ 271 w 616"/>
                  <a:gd name="T39" fmla="*/ 262 h 450"/>
                  <a:gd name="T40" fmla="*/ 294 w 616"/>
                  <a:gd name="T41" fmla="*/ 252 h 450"/>
                  <a:gd name="T42" fmla="*/ 362 w 616"/>
                  <a:gd name="T43" fmla="*/ 229 h 450"/>
                  <a:gd name="T44" fmla="*/ 402 w 616"/>
                  <a:gd name="T45" fmla="*/ 231 h 450"/>
                  <a:gd name="T46" fmla="*/ 433 w 616"/>
                  <a:gd name="T47" fmla="*/ 235 h 450"/>
                  <a:gd name="T48" fmla="*/ 451 w 616"/>
                  <a:gd name="T49" fmla="*/ 224 h 450"/>
                  <a:gd name="T50" fmla="*/ 453 w 616"/>
                  <a:gd name="T51" fmla="*/ 187 h 450"/>
                  <a:gd name="T52" fmla="*/ 470 w 616"/>
                  <a:gd name="T53" fmla="*/ 174 h 450"/>
                  <a:gd name="T54" fmla="*/ 486 w 616"/>
                  <a:gd name="T55" fmla="*/ 174 h 450"/>
                  <a:gd name="T56" fmla="*/ 491 w 616"/>
                  <a:gd name="T57" fmla="*/ 163 h 450"/>
                  <a:gd name="T58" fmla="*/ 504 w 616"/>
                  <a:gd name="T59" fmla="*/ 156 h 450"/>
                  <a:gd name="T60" fmla="*/ 478 w 616"/>
                  <a:gd name="T61" fmla="*/ 148 h 450"/>
                  <a:gd name="T62" fmla="*/ 446 w 616"/>
                  <a:gd name="T63" fmla="*/ 154 h 450"/>
                  <a:gd name="T64" fmla="*/ 418 w 616"/>
                  <a:gd name="T65" fmla="*/ 148 h 450"/>
                  <a:gd name="T66" fmla="*/ 413 w 616"/>
                  <a:gd name="T67" fmla="*/ 132 h 450"/>
                  <a:gd name="T68" fmla="*/ 402 w 616"/>
                  <a:gd name="T69" fmla="*/ 116 h 450"/>
                  <a:gd name="T70" fmla="*/ 398 w 616"/>
                  <a:gd name="T71" fmla="*/ 97 h 450"/>
                  <a:gd name="T72" fmla="*/ 399 w 616"/>
                  <a:gd name="T73" fmla="*/ 82 h 450"/>
                  <a:gd name="T74" fmla="*/ 378 w 616"/>
                  <a:gd name="T75" fmla="*/ 58 h 450"/>
                  <a:gd name="T76" fmla="*/ 369 w 616"/>
                  <a:gd name="T77" fmla="*/ 41 h 450"/>
                  <a:gd name="T78" fmla="*/ 346 w 616"/>
                  <a:gd name="T79" fmla="*/ 27 h 450"/>
                  <a:gd name="T80" fmla="*/ 332 w 616"/>
                  <a:gd name="T81" fmla="*/ 5 h 450"/>
                  <a:gd name="T82" fmla="*/ 318 w 616"/>
                  <a:gd name="T83" fmla="*/ 0 h 450"/>
                  <a:gd name="T84" fmla="*/ 301 w 616"/>
                  <a:gd name="T85" fmla="*/ 8 h 450"/>
                  <a:gd name="T86" fmla="*/ 280 w 616"/>
                  <a:gd name="T87" fmla="*/ 9 h 450"/>
                  <a:gd name="T88" fmla="*/ 261 w 616"/>
                  <a:gd name="T89" fmla="*/ 17 h 450"/>
                  <a:gd name="T90" fmla="*/ 236 w 616"/>
                  <a:gd name="T91" fmla="*/ 20 h 450"/>
                  <a:gd name="T92" fmla="*/ 213 w 616"/>
                  <a:gd name="T93" fmla="*/ 8 h 450"/>
                  <a:gd name="T94" fmla="*/ 186 w 616"/>
                  <a:gd name="T95" fmla="*/ 16 h 450"/>
                  <a:gd name="T96" fmla="*/ 165 w 616"/>
                  <a:gd name="T97" fmla="*/ 14 h 450"/>
                  <a:gd name="T98" fmla="*/ 137 w 616"/>
                  <a:gd name="T99" fmla="*/ 13 h 450"/>
                  <a:gd name="T100" fmla="*/ 122 w 616"/>
                  <a:gd name="T101" fmla="*/ 18 h 450"/>
                  <a:gd name="T102" fmla="*/ 116 w 616"/>
                  <a:gd name="T103" fmla="*/ 20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16"/>
                  <a:gd name="T157" fmla="*/ 0 h 450"/>
                  <a:gd name="T158" fmla="*/ 616 w 616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16" h="450">
                    <a:moveTo>
                      <a:pt x="147" y="38"/>
                    </a:moveTo>
                    <a:lnTo>
                      <a:pt x="136" y="52"/>
                    </a:lnTo>
                    <a:lnTo>
                      <a:pt x="129" y="61"/>
                    </a:lnTo>
                    <a:lnTo>
                      <a:pt x="113" y="63"/>
                    </a:lnTo>
                    <a:lnTo>
                      <a:pt x="106" y="133"/>
                    </a:lnTo>
                    <a:lnTo>
                      <a:pt x="106" y="145"/>
                    </a:lnTo>
                    <a:lnTo>
                      <a:pt x="88" y="172"/>
                    </a:lnTo>
                    <a:lnTo>
                      <a:pt x="68" y="188"/>
                    </a:lnTo>
                    <a:lnTo>
                      <a:pt x="56" y="204"/>
                    </a:lnTo>
                    <a:lnTo>
                      <a:pt x="20" y="210"/>
                    </a:lnTo>
                    <a:lnTo>
                      <a:pt x="2" y="226"/>
                    </a:lnTo>
                    <a:lnTo>
                      <a:pt x="0" y="240"/>
                    </a:lnTo>
                    <a:lnTo>
                      <a:pt x="11" y="249"/>
                    </a:lnTo>
                    <a:lnTo>
                      <a:pt x="18" y="265"/>
                    </a:lnTo>
                    <a:lnTo>
                      <a:pt x="15" y="274"/>
                    </a:lnTo>
                    <a:lnTo>
                      <a:pt x="18" y="287"/>
                    </a:lnTo>
                    <a:lnTo>
                      <a:pt x="29" y="294"/>
                    </a:lnTo>
                    <a:lnTo>
                      <a:pt x="45" y="294"/>
                    </a:lnTo>
                    <a:lnTo>
                      <a:pt x="52" y="306"/>
                    </a:lnTo>
                    <a:lnTo>
                      <a:pt x="56" y="328"/>
                    </a:lnTo>
                    <a:lnTo>
                      <a:pt x="59" y="346"/>
                    </a:lnTo>
                    <a:lnTo>
                      <a:pt x="65" y="362"/>
                    </a:lnTo>
                    <a:lnTo>
                      <a:pt x="77" y="367"/>
                    </a:lnTo>
                    <a:lnTo>
                      <a:pt x="83" y="362"/>
                    </a:lnTo>
                    <a:lnTo>
                      <a:pt x="99" y="351"/>
                    </a:lnTo>
                    <a:lnTo>
                      <a:pt x="115" y="365"/>
                    </a:lnTo>
                    <a:lnTo>
                      <a:pt x="113" y="376"/>
                    </a:lnTo>
                    <a:lnTo>
                      <a:pt x="115" y="383"/>
                    </a:lnTo>
                    <a:lnTo>
                      <a:pt x="124" y="385"/>
                    </a:lnTo>
                    <a:lnTo>
                      <a:pt x="136" y="399"/>
                    </a:lnTo>
                    <a:lnTo>
                      <a:pt x="133" y="414"/>
                    </a:lnTo>
                    <a:lnTo>
                      <a:pt x="136" y="421"/>
                    </a:lnTo>
                    <a:lnTo>
                      <a:pt x="154" y="421"/>
                    </a:lnTo>
                    <a:lnTo>
                      <a:pt x="179" y="433"/>
                    </a:lnTo>
                    <a:lnTo>
                      <a:pt x="220" y="449"/>
                    </a:lnTo>
                    <a:lnTo>
                      <a:pt x="238" y="449"/>
                    </a:lnTo>
                    <a:lnTo>
                      <a:pt x="260" y="444"/>
                    </a:lnTo>
                    <a:lnTo>
                      <a:pt x="281" y="437"/>
                    </a:lnTo>
                    <a:lnTo>
                      <a:pt x="315" y="442"/>
                    </a:lnTo>
                    <a:lnTo>
                      <a:pt x="331" y="442"/>
                    </a:lnTo>
                    <a:lnTo>
                      <a:pt x="340" y="439"/>
                    </a:lnTo>
                    <a:lnTo>
                      <a:pt x="360" y="424"/>
                    </a:lnTo>
                    <a:lnTo>
                      <a:pt x="408" y="396"/>
                    </a:lnTo>
                    <a:lnTo>
                      <a:pt x="444" y="385"/>
                    </a:lnTo>
                    <a:lnTo>
                      <a:pt x="462" y="385"/>
                    </a:lnTo>
                    <a:lnTo>
                      <a:pt x="492" y="390"/>
                    </a:lnTo>
                    <a:lnTo>
                      <a:pt x="517" y="392"/>
                    </a:lnTo>
                    <a:lnTo>
                      <a:pt x="528" y="396"/>
                    </a:lnTo>
                    <a:lnTo>
                      <a:pt x="546" y="394"/>
                    </a:lnTo>
                    <a:lnTo>
                      <a:pt x="551" y="378"/>
                    </a:lnTo>
                    <a:lnTo>
                      <a:pt x="551" y="346"/>
                    </a:lnTo>
                    <a:lnTo>
                      <a:pt x="553" y="315"/>
                    </a:lnTo>
                    <a:lnTo>
                      <a:pt x="562" y="297"/>
                    </a:lnTo>
                    <a:lnTo>
                      <a:pt x="574" y="294"/>
                    </a:lnTo>
                    <a:lnTo>
                      <a:pt x="585" y="299"/>
                    </a:lnTo>
                    <a:lnTo>
                      <a:pt x="594" y="294"/>
                    </a:lnTo>
                    <a:lnTo>
                      <a:pt x="601" y="285"/>
                    </a:lnTo>
                    <a:lnTo>
                      <a:pt x="599" y="276"/>
                    </a:lnTo>
                    <a:lnTo>
                      <a:pt x="612" y="274"/>
                    </a:lnTo>
                    <a:lnTo>
                      <a:pt x="615" y="263"/>
                    </a:lnTo>
                    <a:lnTo>
                      <a:pt x="601" y="256"/>
                    </a:lnTo>
                    <a:lnTo>
                      <a:pt x="583" y="251"/>
                    </a:lnTo>
                    <a:lnTo>
                      <a:pt x="567" y="256"/>
                    </a:lnTo>
                    <a:lnTo>
                      <a:pt x="544" y="260"/>
                    </a:lnTo>
                    <a:lnTo>
                      <a:pt x="524" y="260"/>
                    </a:lnTo>
                    <a:lnTo>
                      <a:pt x="510" y="251"/>
                    </a:lnTo>
                    <a:lnTo>
                      <a:pt x="503" y="240"/>
                    </a:lnTo>
                    <a:lnTo>
                      <a:pt x="503" y="222"/>
                    </a:lnTo>
                    <a:lnTo>
                      <a:pt x="501" y="206"/>
                    </a:lnTo>
                    <a:lnTo>
                      <a:pt x="492" y="195"/>
                    </a:lnTo>
                    <a:lnTo>
                      <a:pt x="485" y="181"/>
                    </a:lnTo>
                    <a:lnTo>
                      <a:pt x="485" y="165"/>
                    </a:lnTo>
                    <a:lnTo>
                      <a:pt x="487" y="147"/>
                    </a:lnTo>
                    <a:lnTo>
                      <a:pt x="487" y="138"/>
                    </a:lnTo>
                    <a:lnTo>
                      <a:pt x="476" y="113"/>
                    </a:lnTo>
                    <a:lnTo>
                      <a:pt x="460" y="97"/>
                    </a:lnTo>
                    <a:lnTo>
                      <a:pt x="453" y="79"/>
                    </a:lnTo>
                    <a:lnTo>
                      <a:pt x="451" y="68"/>
                    </a:lnTo>
                    <a:lnTo>
                      <a:pt x="449" y="63"/>
                    </a:lnTo>
                    <a:lnTo>
                      <a:pt x="424" y="45"/>
                    </a:lnTo>
                    <a:lnTo>
                      <a:pt x="417" y="31"/>
                    </a:lnTo>
                    <a:lnTo>
                      <a:pt x="406" y="9"/>
                    </a:lnTo>
                    <a:lnTo>
                      <a:pt x="397" y="2"/>
                    </a:lnTo>
                    <a:lnTo>
                      <a:pt x="388" y="0"/>
                    </a:lnTo>
                    <a:lnTo>
                      <a:pt x="376" y="4"/>
                    </a:lnTo>
                    <a:lnTo>
                      <a:pt x="367" y="13"/>
                    </a:lnTo>
                    <a:lnTo>
                      <a:pt x="360" y="15"/>
                    </a:lnTo>
                    <a:lnTo>
                      <a:pt x="342" y="15"/>
                    </a:lnTo>
                    <a:lnTo>
                      <a:pt x="329" y="18"/>
                    </a:lnTo>
                    <a:lnTo>
                      <a:pt x="319" y="29"/>
                    </a:lnTo>
                    <a:lnTo>
                      <a:pt x="304" y="34"/>
                    </a:lnTo>
                    <a:lnTo>
                      <a:pt x="288" y="34"/>
                    </a:lnTo>
                    <a:lnTo>
                      <a:pt x="279" y="24"/>
                    </a:lnTo>
                    <a:lnTo>
                      <a:pt x="260" y="13"/>
                    </a:lnTo>
                    <a:lnTo>
                      <a:pt x="247" y="18"/>
                    </a:lnTo>
                    <a:lnTo>
                      <a:pt x="226" y="27"/>
                    </a:lnTo>
                    <a:lnTo>
                      <a:pt x="213" y="29"/>
                    </a:lnTo>
                    <a:lnTo>
                      <a:pt x="201" y="24"/>
                    </a:lnTo>
                    <a:lnTo>
                      <a:pt x="186" y="15"/>
                    </a:lnTo>
                    <a:lnTo>
                      <a:pt x="167" y="22"/>
                    </a:lnTo>
                    <a:lnTo>
                      <a:pt x="154" y="29"/>
                    </a:lnTo>
                    <a:lnTo>
                      <a:pt x="149" y="31"/>
                    </a:lnTo>
                    <a:lnTo>
                      <a:pt x="147" y="34"/>
                    </a:lnTo>
                    <a:lnTo>
                      <a:pt x="142" y="34"/>
                    </a:lnTo>
                    <a:lnTo>
                      <a:pt x="147" y="3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945" y="2504"/>
                <a:ext cx="220" cy="183"/>
              </a:xfrm>
              <a:custGeom>
                <a:avLst/>
                <a:gdLst>
                  <a:gd name="T0" fmla="*/ 0 w 233"/>
                  <a:gd name="T1" fmla="*/ 23 h 208"/>
                  <a:gd name="T2" fmla="*/ 4 w 233"/>
                  <a:gd name="T3" fmla="*/ 18 h 208"/>
                  <a:gd name="T4" fmla="*/ 2 w 233"/>
                  <a:gd name="T5" fmla="*/ 12 h 208"/>
                  <a:gd name="T6" fmla="*/ 30 w 233"/>
                  <a:gd name="T7" fmla="*/ 0 h 208"/>
                  <a:gd name="T8" fmla="*/ 32 w 233"/>
                  <a:gd name="T9" fmla="*/ 4 h 208"/>
                  <a:gd name="T10" fmla="*/ 53 w 233"/>
                  <a:gd name="T11" fmla="*/ 2 h 208"/>
                  <a:gd name="T12" fmla="*/ 68 w 233"/>
                  <a:gd name="T13" fmla="*/ 4 h 208"/>
                  <a:gd name="T14" fmla="*/ 62 w 233"/>
                  <a:gd name="T15" fmla="*/ 8 h 208"/>
                  <a:gd name="T16" fmla="*/ 66 w 233"/>
                  <a:gd name="T17" fmla="*/ 16 h 208"/>
                  <a:gd name="T18" fmla="*/ 78 w 233"/>
                  <a:gd name="T19" fmla="*/ 20 h 208"/>
                  <a:gd name="T20" fmla="*/ 93 w 233"/>
                  <a:gd name="T21" fmla="*/ 18 h 208"/>
                  <a:gd name="T22" fmla="*/ 104 w 233"/>
                  <a:gd name="T23" fmla="*/ 13 h 208"/>
                  <a:gd name="T24" fmla="*/ 121 w 233"/>
                  <a:gd name="T25" fmla="*/ 12 h 208"/>
                  <a:gd name="T26" fmla="*/ 127 w 233"/>
                  <a:gd name="T27" fmla="*/ 18 h 208"/>
                  <a:gd name="T28" fmla="*/ 136 w 233"/>
                  <a:gd name="T29" fmla="*/ 22 h 208"/>
                  <a:gd name="T30" fmla="*/ 152 w 233"/>
                  <a:gd name="T31" fmla="*/ 23 h 208"/>
                  <a:gd name="T32" fmla="*/ 148 w 233"/>
                  <a:gd name="T33" fmla="*/ 31 h 208"/>
                  <a:gd name="T34" fmla="*/ 150 w 233"/>
                  <a:gd name="T35" fmla="*/ 50 h 208"/>
                  <a:gd name="T36" fmla="*/ 152 w 233"/>
                  <a:gd name="T37" fmla="*/ 62 h 208"/>
                  <a:gd name="T38" fmla="*/ 169 w 233"/>
                  <a:gd name="T39" fmla="*/ 62 h 208"/>
                  <a:gd name="T40" fmla="*/ 175 w 233"/>
                  <a:gd name="T41" fmla="*/ 70 h 208"/>
                  <a:gd name="T42" fmla="*/ 175 w 233"/>
                  <a:gd name="T43" fmla="*/ 75 h 208"/>
                  <a:gd name="T44" fmla="*/ 184 w 233"/>
                  <a:gd name="T45" fmla="*/ 84 h 208"/>
                  <a:gd name="T46" fmla="*/ 174 w 233"/>
                  <a:gd name="T47" fmla="*/ 92 h 208"/>
                  <a:gd name="T48" fmla="*/ 164 w 233"/>
                  <a:gd name="T49" fmla="*/ 97 h 208"/>
                  <a:gd name="T50" fmla="*/ 153 w 233"/>
                  <a:gd name="T51" fmla="*/ 97 h 208"/>
                  <a:gd name="T52" fmla="*/ 141 w 233"/>
                  <a:gd name="T53" fmla="*/ 99 h 208"/>
                  <a:gd name="T54" fmla="*/ 141 w 233"/>
                  <a:gd name="T55" fmla="*/ 111 h 208"/>
                  <a:gd name="T56" fmla="*/ 136 w 233"/>
                  <a:gd name="T57" fmla="*/ 117 h 208"/>
                  <a:gd name="T58" fmla="*/ 123 w 233"/>
                  <a:gd name="T59" fmla="*/ 124 h 208"/>
                  <a:gd name="T60" fmla="*/ 100 w 233"/>
                  <a:gd name="T61" fmla="*/ 112 h 208"/>
                  <a:gd name="T62" fmla="*/ 94 w 233"/>
                  <a:gd name="T63" fmla="*/ 100 h 208"/>
                  <a:gd name="T64" fmla="*/ 73 w 233"/>
                  <a:gd name="T65" fmla="*/ 97 h 208"/>
                  <a:gd name="T66" fmla="*/ 66 w 233"/>
                  <a:gd name="T67" fmla="*/ 82 h 208"/>
                  <a:gd name="T68" fmla="*/ 53 w 233"/>
                  <a:gd name="T69" fmla="*/ 73 h 208"/>
                  <a:gd name="T70" fmla="*/ 48 w 233"/>
                  <a:gd name="T71" fmla="*/ 62 h 208"/>
                  <a:gd name="T72" fmla="*/ 36 w 233"/>
                  <a:gd name="T73" fmla="*/ 52 h 208"/>
                  <a:gd name="T74" fmla="*/ 28 w 233"/>
                  <a:gd name="T75" fmla="*/ 41 h 208"/>
                  <a:gd name="T76" fmla="*/ 11 w 233"/>
                  <a:gd name="T77" fmla="*/ 33 h 208"/>
                  <a:gd name="T78" fmla="*/ 0 w 233"/>
                  <a:gd name="T79" fmla="*/ 23 h 20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3"/>
                  <a:gd name="T121" fmla="*/ 0 h 208"/>
                  <a:gd name="T122" fmla="*/ 233 w 233"/>
                  <a:gd name="T123" fmla="*/ 208 h 20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3" h="208">
                    <a:moveTo>
                      <a:pt x="0" y="38"/>
                    </a:moveTo>
                    <a:lnTo>
                      <a:pt x="4" y="29"/>
                    </a:lnTo>
                    <a:lnTo>
                      <a:pt x="2" y="20"/>
                    </a:lnTo>
                    <a:lnTo>
                      <a:pt x="38" y="0"/>
                    </a:lnTo>
                    <a:lnTo>
                      <a:pt x="40" y="6"/>
                    </a:lnTo>
                    <a:lnTo>
                      <a:pt x="67" y="2"/>
                    </a:lnTo>
                    <a:lnTo>
                      <a:pt x="85" y="4"/>
                    </a:lnTo>
                    <a:lnTo>
                      <a:pt x="78" y="13"/>
                    </a:lnTo>
                    <a:lnTo>
                      <a:pt x="83" y="27"/>
                    </a:lnTo>
                    <a:lnTo>
                      <a:pt x="99" y="34"/>
                    </a:lnTo>
                    <a:lnTo>
                      <a:pt x="117" y="31"/>
                    </a:lnTo>
                    <a:lnTo>
                      <a:pt x="130" y="22"/>
                    </a:lnTo>
                    <a:lnTo>
                      <a:pt x="153" y="20"/>
                    </a:lnTo>
                    <a:lnTo>
                      <a:pt x="159" y="29"/>
                    </a:lnTo>
                    <a:lnTo>
                      <a:pt x="171" y="36"/>
                    </a:lnTo>
                    <a:lnTo>
                      <a:pt x="191" y="38"/>
                    </a:lnTo>
                    <a:lnTo>
                      <a:pt x="186" y="52"/>
                    </a:lnTo>
                    <a:lnTo>
                      <a:pt x="189" y="84"/>
                    </a:lnTo>
                    <a:lnTo>
                      <a:pt x="191" y="104"/>
                    </a:lnTo>
                    <a:lnTo>
                      <a:pt x="213" y="102"/>
                    </a:lnTo>
                    <a:lnTo>
                      <a:pt x="220" y="116"/>
                    </a:lnTo>
                    <a:lnTo>
                      <a:pt x="220" y="125"/>
                    </a:lnTo>
                    <a:lnTo>
                      <a:pt x="232" y="141"/>
                    </a:lnTo>
                    <a:lnTo>
                      <a:pt x="218" y="152"/>
                    </a:lnTo>
                    <a:lnTo>
                      <a:pt x="207" y="161"/>
                    </a:lnTo>
                    <a:lnTo>
                      <a:pt x="193" y="161"/>
                    </a:lnTo>
                    <a:lnTo>
                      <a:pt x="177" y="166"/>
                    </a:lnTo>
                    <a:lnTo>
                      <a:pt x="177" y="184"/>
                    </a:lnTo>
                    <a:lnTo>
                      <a:pt x="171" y="195"/>
                    </a:lnTo>
                    <a:lnTo>
                      <a:pt x="155" y="207"/>
                    </a:lnTo>
                    <a:lnTo>
                      <a:pt x="126" y="186"/>
                    </a:lnTo>
                    <a:lnTo>
                      <a:pt x="119" y="168"/>
                    </a:lnTo>
                    <a:lnTo>
                      <a:pt x="92" y="161"/>
                    </a:lnTo>
                    <a:lnTo>
                      <a:pt x="83" y="136"/>
                    </a:lnTo>
                    <a:lnTo>
                      <a:pt x="67" y="122"/>
                    </a:lnTo>
                    <a:lnTo>
                      <a:pt x="60" y="104"/>
                    </a:lnTo>
                    <a:lnTo>
                      <a:pt x="45" y="86"/>
                    </a:lnTo>
                    <a:lnTo>
                      <a:pt x="36" y="68"/>
                    </a:lnTo>
                    <a:lnTo>
                      <a:pt x="15" y="54"/>
                    </a:lnTo>
                    <a:lnTo>
                      <a:pt x="0" y="3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095" y="2640"/>
                <a:ext cx="60" cy="72"/>
              </a:xfrm>
              <a:custGeom>
                <a:avLst/>
                <a:gdLst>
                  <a:gd name="T0" fmla="*/ 36 w 63"/>
                  <a:gd name="T1" fmla="*/ 47 h 82"/>
                  <a:gd name="T2" fmla="*/ 40 w 63"/>
                  <a:gd name="T3" fmla="*/ 32 h 82"/>
                  <a:gd name="T4" fmla="*/ 50 w 63"/>
                  <a:gd name="T5" fmla="*/ 25 h 82"/>
                  <a:gd name="T6" fmla="*/ 50 w 63"/>
                  <a:gd name="T7" fmla="*/ 19 h 82"/>
                  <a:gd name="T8" fmla="*/ 46 w 63"/>
                  <a:gd name="T9" fmla="*/ 14 h 82"/>
                  <a:gd name="T10" fmla="*/ 38 w 63"/>
                  <a:gd name="T11" fmla="*/ 7 h 82"/>
                  <a:gd name="T12" fmla="*/ 34 w 63"/>
                  <a:gd name="T13" fmla="*/ 0 h 82"/>
                  <a:gd name="T14" fmla="*/ 24 w 63"/>
                  <a:gd name="T15" fmla="*/ 0 h 82"/>
                  <a:gd name="T16" fmla="*/ 13 w 63"/>
                  <a:gd name="T17" fmla="*/ 4 h 82"/>
                  <a:gd name="T18" fmla="*/ 13 w 63"/>
                  <a:gd name="T19" fmla="*/ 14 h 82"/>
                  <a:gd name="T20" fmla="*/ 8 w 63"/>
                  <a:gd name="T21" fmla="*/ 22 h 82"/>
                  <a:gd name="T22" fmla="*/ 0 w 63"/>
                  <a:gd name="T23" fmla="*/ 25 h 82"/>
                  <a:gd name="T24" fmla="*/ 4 w 63"/>
                  <a:gd name="T25" fmla="*/ 32 h 82"/>
                  <a:gd name="T26" fmla="*/ 13 w 63"/>
                  <a:gd name="T27" fmla="*/ 34 h 82"/>
                  <a:gd name="T28" fmla="*/ 27 w 63"/>
                  <a:gd name="T29" fmla="*/ 36 h 82"/>
                  <a:gd name="T30" fmla="*/ 30 w 63"/>
                  <a:gd name="T31" fmla="*/ 41 h 82"/>
                  <a:gd name="T32" fmla="*/ 36 w 63"/>
                  <a:gd name="T33" fmla="*/ 47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44" y="81"/>
                    </a:moveTo>
                    <a:lnTo>
                      <a:pt x="48" y="55"/>
                    </a:lnTo>
                    <a:lnTo>
                      <a:pt x="62" y="43"/>
                    </a:lnTo>
                    <a:lnTo>
                      <a:pt x="62" y="32"/>
                    </a:lnTo>
                    <a:lnTo>
                      <a:pt x="55" y="23"/>
                    </a:lnTo>
                    <a:lnTo>
                      <a:pt x="46" y="11"/>
                    </a:lnTo>
                    <a:lnTo>
                      <a:pt x="42" y="0"/>
                    </a:lnTo>
                    <a:lnTo>
                      <a:pt x="28" y="0"/>
                    </a:lnTo>
                    <a:lnTo>
                      <a:pt x="17" y="4"/>
                    </a:lnTo>
                    <a:lnTo>
                      <a:pt x="17" y="23"/>
                    </a:lnTo>
                    <a:lnTo>
                      <a:pt x="8" y="37"/>
                    </a:lnTo>
                    <a:lnTo>
                      <a:pt x="0" y="41"/>
                    </a:lnTo>
                    <a:lnTo>
                      <a:pt x="4" y="53"/>
                    </a:lnTo>
                    <a:lnTo>
                      <a:pt x="17" y="57"/>
                    </a:lnTo>
                    <a:lnTo>
                      <a:pt x="31" y="60"/>
                    </a:lnTo>
                    <a:lnTo>
                      <a:pt x="37" y="69"/>
                    </a:lnTo>
                    <a:lnTo>
                      <a:pt x="44" y="81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020" y="2372"/>
                <a:ext cx="228" cy="224"/>
              </a:xfrm>
              <a:custGeom>
                <a:avLst/>
                <a:gdLst>
                  <a:gd name="T0" fmla="*/ 79 w 240"/>
                  <a:gd name="T1" fmla="*/ 4 h 255"/>
                  <a:gd name="T2" fmla="*/ 61 w 240"/>
                  <a:gd name="T3" fmla="*/ 22 h 255"/>
                  <a:gd name="T4" fmla="*/ 61 w 240"/>
                  <a:gd name="T5" fmla="*/ 27 h 255"/>
                  <a:gd name="T6" fmla="*/ 48 w 240"/>
                  <a:gd name="T7" fmla="*/ 35 h 255"/>
                  <a:gd name="T8" fmla="*/ 49 w 240"/>
                  <a:gd name="T9" fmla="*/ 37 h 255"/>
                  <a:gd name="T10" fmla="*/ 46 w 240"/>
                  <a:gd name="T11" fmla="*/ 42 h 255"/>
                  <a:gd name="T12" fmla="*/ 35 w 240"/>
                  <a:gd name="T13" fmla="*/ 53 h 255"/>
                  <a:gd name="T14" fmla="*/ 23 w 240"/>
                  <a:gd name="T15" fmla="*/ 61 h 255"/>
                  <a:gd name="T16" fmla="*/ 16 w 240"/>
                  <a:gd name="T17" fmla="*/ 67 h 255"/>
                  <a:gd name="T18" fmla="*/ 23 w 240"/>
                  <a:gd name="T19" fmla="*/ 71 h 255"/>
                  <a:gd name="T20" fmla="*/ 18 w 240"/>
                  <a:gd name="T21" fmla="*/ 79 h 255"/>
                  <a:gd name="T22" fmla="*/ 11 w 240"/>
                  <a:gd name="T23" fmla="*/ 85 h 255"/>
                  <a:gd name="T24" fmla="*/ 9 w 240"/>
                  <a:gd name="T25" fmla="*/ 87 h 255"/>
                  <a:gd name="T26" fmla="*/ 0 w 240"/>
                  <a:gd name="T27" fmla="*/ 96 h 255"/>
                  <a:gd name="T28" fmla="*/ 0 w 240"/>
                  <a:gd name="T29" fmla="*/ 103 h 255"/>
                  <a:gd name="T30" fmla="*/ 10 w 240"/>
                  <a:gd name="T31" fmla="*/ 106 h 255"/>
                  <a:gd name="T32" fmla="*/ 30 w 240"/>
                  <a:gd name="T33" fmla="*/ 106 h 255"/>
                  <a:gd name="T34" fmla="*/ 44 w 240"/>
                  <a:gd name="T35" fmla="*/ 101 h 255"/>
                  <a:gd name="T36" fmla="*/ 58 w 240"/>
                  <a:gd name="T37" fmla="*/ 99 h 255"/>
                  <a:gd name="T38" fmla="*/ 66 w 240"/>
                  <a:gd name="T39" fmla="*/ 106 h 255"/>
                  <a:gd name="T40" fmla="*/ 76 w 240"/>
                  <a:gd name="T41" fmla="*/ 111 h 255"/>
                  <a:gd name="T42" fmla="*/ 90 w 240"/>
                  <a:gd name="T43" fmla="*/ 112 h 255"/>
                  <a:gd name="T44" fmla="*/ 86 w 240"/>
                  <a:gd name="T45" fmla="*/ 123 h 255"/>
                  <a:gd name="T46" fmla="*/ 90 w 240"/>
                  <a:gd name="T47" fmla="*/ 151 h 255"/>
                  <a:gd name="T48" fmla="*/ 104 w 240"/>
                  <a:gd name="T49" fmla="*/ 149 h 255"/>
                  <a:gd name="T50" fmla="*/ 111 w 240"/>
                  <a:gd name="T51" fmla="*/ 149 h 255"/>
                  <a:gd name="T52" fmla="*/ 112 w 240"/>
                  <a:gd name="T53" fmla="*/ 142 h 255"/>
                  <a:gd name="T54" fmla="*/ 115 w 240"/>
                  <a:gd name="T55" fmla="*/ 124 h 255"/>
                  <a:gd name="T56" fmla="*/ 124 w 240"/>
                  <a:gd name="T57" fmla="*/ 116 h 255"/>
                  <a:gd name="T58" fmla="*/ 124 w 240"/>
                  <a:gd name="T59" fmla="*/ 101 h 255"/>
                  <a:gd name="T60" fmla="*/ 131 w 240"/>
                  <a:gd name="T61" fmla="*/ 92 h 255"/>
                  <a:gd name="T62" fmla="*/ 146 w 240"/>
                  <a:gd name="T63" fmla="*/ 87 h 255"/>
                  <a:gd name="T64" fmla="*/ 173 w 240"/>
                  <a:gd name="T65" fmla="*/ 64 h 255"/>
                  <a:gd name="T66" fmla="*/ 178 w 240"/>
                  <a:gd name="T67" fmla="*/ 54 h 255"/>
                  <a:gd name="T68" fmla="*/ 173 w 240"/>
                  <a:gd name="T69" fmla="*/ 39 h 255"/>
                  <a:gd name="T70" fmla="*/ 192 w 240"/>
                  <a:gd name="T71" fmla="*/ 28 h 255"/>
                  <a:gd name="T72" fmla="*/ 195 w 240"/>
                  <a:gd name="T73" fmla="*/ 11 h 255"/>
                  <a:gd name="T74" fmla="*/ 181 w 240"/>
                  <a:gd name="T75" fmla="*/ 4 h 255"/>
                  <a:gd name="T76" fmla="*/ 173 w 240"/>
                  <a:gd name="T77" fmla="*/ 2 h 255"/>
                  <a:gd name="T78" fmla="*/ 157 w 240"/>
                  <a:gd name="T79" fmla="*/ 0 h 255"/>
                  <a:gd name="T80" fmla="*/ 124 w 240"/>
                  <a:gd name="T81" fmla="*/ 0 h 255"/>
                  <a:gd name="T82" fmla="*/ 115 w 240"/>
                  <a:gd name="T83" fmla="*/ 5 h 255"/>
                  <a:gd name="T84" fmla="*/ 105 w 240"/>
                  <a:gd name="T85" fmla="*/ 13 h 255"/>
                  <a:gd name="T86" fmla="*/ 107 w 240"/>
                  <a:gd name="T87" fmla="*/ 20 h 255"/>
                  <a:gd name="T88" fmla="*/ 120 w 240"/>
                  <a:gd name="T89" fmla="*/ 25 h 255"/>
                  <a:gd name="T90" fmla="*/ 128 w 240"/>
                  <a:gd name="T91" fmla="*/ 32 h 255"/>
                  <a:gd name="T92" fmla="*/ 128 w 240"/>
                  <a:gd name="T93" fmla="*/ 42 h 255"/>
                  <a:gd name="T94" fmla="*/ 115 w 240"/>
                  <a:gd name="T95" fmla="*/ 49 h 255"/>
                  <a:gd name="T96" fmla="*/ 100 w 240"/>
                  <a:gd name="T97" fmla="*/ 53 h 255"/>
                  <a:gd name="T98" fmla="*/ 90 w 240"/>
                  <a:gd name="T99" fmla="*/ 54 h 255"/>
                  <a:gd name="T100" fmla="*/ 85 w 240"/>
                  <a:gd name="T101" fmla="*/ 47 h 255"/>
                  <a:gd name="T102" fmla="*/ 82 w 240"/>
                  <a:gd name="T103" fmla="*/ 39 h 255"/>
                  <a:gd name="T104" fmla="*/ 89 w 240"/>
                  <a:gd name="T105" fmla="*/ 31 h 255"/>
                  <a:gd name="T106" fmla="*/ 86 w 240"/>
                  <a:gd name="T107" fmla="*/ 22 h 255"/>
                  <a:gd name="T108" fmla="*/ 85 w 240"/>
                  <a:gd name="T109" fmla="*/ 14 h 255"/>
                  <a:gd name="T110" fmla="*/ 79 w 240"/>
                  <a:gd name="T111" fmla="*/ 4 h 2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0"/>
                  <a:gd name="T169" fmla="*/ 0 h 255"/>
                  <a:gd name="T170" fmla="*/ 240 w 240"/>
                  <a:gd name="T171" fmla="*/ 255 h 2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0" h="255">
                    <a:moveTo>
                      <a:pt x="97" y="6"/>
                    </a:moveTo>
                    <a:lnTo>
                      <a:pt x="75" y="36"/>
                    </a:lnTo>
                    <a:lnTo>
                      <a:pt x="75" y="45"/>
                    </a:lnTo>
                    <a:lnTo>
                      <a:pt x="59" y="58"/>
                    </a:lnTo>
                    <a:lnTo>
                      <a:pt x="61" y="63"/>
                    </a:lnTo>
                    <a:lnTo>
                      <a:pt x="56" y="72"/>
                    </a:lnTo>
                    <a:lnTo>
                      <a:pt x="43" y="88"/>
                    </a:lnTo>
                    <a:lnTo>
                      <a:pt x="27" y="104"/>
                    </a:lnTo>
                    <a:lnTo>
                      <a:pt x="20" y="113"/>
                    </a:lnTo>
                    <a:lnTo>
                      <a:pt x="27" y="120"/>
                    </a:lnTo>
                    <a:lnTo>
                      <a:pt x="22" y="133"/>
                    </a:lnTo>
                    <a:lnTo>
                      <a:pt x="15" y="142"/>
                    </a:lnTo>
                    <a:lnTo>
                      <a:pt x="9" y="147"/>
                    </a:lnTo>
                    <a:lnTo>
                      <a:pt x="0" y="161"/>
                    </a:lnTo>
                    <a:lnTo>
                      <a:pt x="0" y="172"/>
                    </a:lnTo>
                    <a:lnTo>
                      <a:pt x="11" y="179"/>
                    </a:lnTo>
                    <a:lnTo>
                      <a:pt x="38" y="179"/>
                    </a:lnTo>
                    <a:lnTo>
                      <a:pt x="54" y="170"/>
                    </a:lnTo>
                    <a:lnTo>
                      <a:pt x="70" y="167"/>
                    </a:lnTo>
                    <a:lnTo>
                      <a:pt x="81" y="179"/>
                    </a:lnTo>
                    <a:lnTo>
                      <a:pt x="93" y="185"/>
                    </a:lnTo>
                    <a:lnTo>
                      <a:pt x="111" y="188"/>
                    </a:lnTo>
                    <a:lnTo>
                      <a:pt x="106" y="206"/>
                    </a:lnTo>
                    <a:lnTo>
                      <a:pt x="111" y="254"/>
                    </a:lnTo>
                    <a:lnTo>
                      <a:pt x="127" y="251"/>
                    </a:lnTo>
                    <a:lnTo>
                      <a:pt x="136" y="251"/>
                    </a:lnTo>
                    <a:lnTo>
                      <a:pt x="138" y="238"/>
                    </a:lnTo>
                    <a:lnTo>
                      <a:pt x="141" y="208"/>
                    </a:lnTo>
                    <a:lnTo>
                      <a:pt x="152" y="195"/>
                    </a:lnTo>
                    <a:lnTo>
                      <a:pt x="152" y="170"/>
                    </a:lnTo>
                    <a:lnTo>
                      <a:pt x="161" y="156"/>
                    </a:lnTo>
                    <a:lnTo>
                      <a:pt x="179" y="147"/>
                    </a:lnTo>
                    <a:lnTo>
                      <a:pt x="213" y="108"/>
                    </a:lnTo>
                    <a:lnTo>
                      <a:pt x="218" y="92"/>
                    </a:lnTo>
                    <a:lnTo>
                      <a:pt x="213" y="65"/>
                    </a:lnTo>
                    <a:lnTo>
                      <a:pt x="236" y="47"/>
                    </a:lnTo>
                    <a:lnTo>
                      <a:pt x="239" y="18"/>
                    </a:lnTo>
                    <a:lnTo>
                      <a:pt x="223" y="4"/>
                    </a:lnTo>
                    <a:lnTo>
                      <a:pt x="213" y="2"/>
                    </a:lnTo>
                    <a:lnTo>
                      <a:pt x="193" y="0"/>
                    </a:lnTo>
                    <a:lnTo>
                      <a:pt x="152" y="0"/>
                    </a:lnTo>
                    <a:lnTo>
                      <a:pt x="141" y="9"/>
                    </a:lnTo>
                    <a:lnTo>
                      <a:pt x="129" y="22"/>
                    </a:lnTo>
                    <a:lnTo>
                      <a:pt x="132" y="34"/>
                    </a:lnTo>
                    <a:lnTo>
                      <a:pt x="147" y="43"/>
                    </a:lnTo>
                    <a:lnTo>
                      <a:pt x="157" y="54"/>
                    </a:lnTo>
                    <a:lnTo>
                      <a:pt x="157" y="72"/>
                    </a:lnTo>
                    <a:lnTo>
                      <a:pt x="141" y="83"/>
                    </a:lnTo>
                    <a:lnTo>
                      <a:pt x="122" y="88"/>
                    </a:lnTo>
                    <a:lnTo>
                      <a:pt x="111" y="90"/>
                    </a:lnTo>
                    <a:lnTo>
                      <a:pt x="104" y="79"/>
                    </a:lnTo>
                    <a:lnTo>
                      <a:pt x="100" y="65"/>
                    </a:lnTo>
                    <a:lnTo>
                      <a:pt x="109" y="52"/>
                    </a:lnTo>
                    <a:lnTo>
                      <a:pt x="106" y="38"/>
                    </a:lnTo>
                    <a:lnTo>
                      <a:pt x="104" y="24"/>
                    </a:lnTo>
                    <a:lnTo>
                      <a:pt x="97" y="6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241" y="2018"/>
                <a:ext cx="325" cy="276"/>
              </a:xfrm>
              <a:custGeom>
                <a:avLst/>
                <a:gdLst>
                  <a:gd name="T0" fmla="*/ 100 w 340"/>
                  <a:gd name="T1" fmla="*/ 77 h 314"/>
                  <a:gd name="T2" fmla="*/ 98 w 340"/>
                  <a:gd name="T3" fmla="*/ 93 h 314"/>
                  <a:gd name="T4" fmla="*/ 79 w 340"/>
                  <a:gd name="T5" fmla="*/ 91 h 314"/>
                  <a:gd name="T6" fmla="*/ 58 w 340"/>
                  <a:gd name="T7" fmla="*/ 113 h 314"/>
                  <a:gd name="T8" fmla="*/ 31 w 340"/>
                  <a:gd name="T9" fmla="*/ 127 h 314"/>
                  <a:gd name="T10" fmla="*/ 11 w 340"/>
                  <a:gd name="T11" fmla="*/ 131 h 314"/>
                  <a:gd name="T12" fmla="*/ 6 w 340"/>
                  <a:gd name="T13" fmla="*/ 136 h 314"/>
                  <a:gd name="T14" fmla="*/ 11 w 340"/>
                  <a:gd name="T15" fmla="*/ 150 h 314"/>
                  <a:gd name="T16" fmla="*/ 4 w 340"/>
                  <a:gd name="T17" fmla="*/ 165 h 314"/>
                  <a:gd name="T18" fmla="*/ 14 w 340"/>
                  <a:gd name="T19" fmla="*/ 165 h 314"/>
                  <a:gd name="T20" fmla="*/ 30 w 340"/>
                  <a:gd name="T21" fmla="*/ 165 h 314"/>
                  <a:gd name="T22" fmla="*/ 23 w 340"/>
                  <a:gd name="T23" fmla="*/ 177 h 314"/>
                  <a:gd name="T24" fmla="*/ 51 w 340"/>
                  <a:gd name="T25" fmla="*/ 181 h 314"/>
                  <a:gd name="T26" fmla="*/ 76 w 340"/>
                  <a:gd name="T27" fmla="*/ 187 h 314"/>
                  <a:gd name="T28" fmla="*/ 100 w 340"/>
                  <a:gd name="T29" fmla="*/ 177 h 314"/>
                  <a:gd name="T30" fmla="*/ 175 w 340"/>
                  <a:gd name="T31" fmla="*/ 181 h 314"/>
                  <a:gd name="T32" fmla="*/ 212 w 340"/>
                  <a:gd name="T33" fmla="*/ 163 h 314"/>
                  <a:gd name="T34" fmla="*/ 233 w 340"/>
                  <a:gd name="T35" fmla="*/ 150 h 314"/>
                  <a:gd name="T36" fmla="*/ 250 w 340"/>
                  <a:gd name="T37" fmla="*/ 131 h 314"/>
                  <a:gd name="T38" fmla="*/ 259 w 340"/>
                  <a:gd name="T39" fmla="*/ 91 h 314"/>
                  <a:gd name="T40" fmla="*/ 270 w 340"/>
                  <a:gd name="T41" fmla="*/ 72 h 314"/>
                  <a:gd name="T42" fmla="*/ 256 w 340"/>
                  <a:gd name="T43" fmla="*/ 52 h 314"/>
                  <a:gd name="T44" fmla="*/ 236 w 340"/>
                  <a:gd name="T45" fmla="*/ 47 h 314"/>
                  <a:gd name="T46" fmla="*/ 224 w 340"/>
                  <a:gd name="T47" fmla="*/ 28 h 314"/>
                  <a:gd name="T48" fmla="*/ 254 w 340"/>
                  <a:gd name="T49" fmla="*/ 0 h 314"/>
                  <a:gd name="T50" fmla="*/ 208 w 340"/>
                  <a:gd name="T51" fmla="*/ 4 h 314"/>
                  <a:gd name="T52" fmla="*/ 188 w 340"/>
                  <a:gd name="T53" fmla="*/ 13 h 314"/>
                  <a:gd name="T54" fmla="*/ 168 w 340"/>
                  <a:gd name="T55" fmla="*/ 15 h 314"/>
                  <a:gd name="T56" fmla="*/ 191 w 340"/>
                  <a:gd name="T57" fmla="*/ 30 h 314"/>
                  <a:gd name="T58" fmla="*/ 148 w 340"/>
                  <a:gd name="T59" fmla="*/ 34 h 314"/>
                  <a:gd name="T60" fmla="*/ 106 w 340"/>
                  <a:gd name="T61" fmla="*/ 22 h 314"/>
                  <a:gd name="T62" fmla="*/ 93 w 340"/>
                  <a:gd name="T63" fmla="*/ 36 h 314"/>
                  <a:gd name="T64" fmla="*/ 93 w 340"/>
                  <a:gd name="T65" fmla="*/ 45 h 314"/>
                  <a:gd name="T66" fmla="*/ 81 w 340"/>
                  <a:gd name="T67" fmla="*/ 60 h 314"/>
                  <a:gd name="T68" fmla="*/ 68 w 340"/>
                  <a:gd name="T69" fmla="*/ 75 h 314"/>
                  <a:gd name="T70" fmla="*/ 84 w 340"/>
                  <a:gd name="T71" fmla="*/ 84 h 3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0"/>
                  <a:gd name="T109" fmla="*/ 0 h 314"/>
                  <a:gd name="T110" fmla="*/ 340 w 340"/>
                  <a:gd name="T111" fmla="*/ 314 h 3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0" h="314">
                    <a:moveTo>
                      <a:pt x="125" y="118"/>
                    </a:moveTo>
                    <a:lnTo>
                      <a:pt x="120" y="130"/>
                    </a:lnTo>
                    <a:lnTo>
                      <a:pt x="125" y="146"/>
                    </a:lnTo>
                    <a:lnTo>
                      <a:pt x="118" y="157"/>
                    </a:lnTo>
                    <a:lnTo>
                      <a:pt x="109" y="150"/>
                    </a:lnTo>
                    <a:lnTo>
                      <a:pt x="95" y="153"/>
                    </a:lnTo>
                    <a:lnTo>
                      <a:pt x="95" y="164"/>
                    </a:lnTo>
                    <a:lnTo>
                      <a:pt x="70" y="189"/>
                    </a:lnTo>
                    <a:lnTo>
                      <a:pt x="56" y="194"/>
                    </a:lnTo>
                    <a:lnTo>
                      <a:pt x="36" y="214"/>
                    </a:lnTo>
                    <a:lnTo>
                      <a:pt x="25" y="221"/>
                    </a:lnTo>
                    <a:lnTo>
                      <a:pt x="13" y="219"/>
                    </a:lnTo>
                    <a:lnTo>
                      <a:pt x="11" y="223"/>
                    </a:lnTo>
                    <a:lnTo>
                      <a:pt x="6" y="228"/>
                    </a:lnTo>
                    <a:lnTo>
                      <a:pt x="13" y="235"/>
                    </a:lnTo>
                    <a:lnTo>
                      <a:pt x="13" y="251"/>
                    </a:lnTo>
                    <a:lnTo>
                      <a:pt x="0" y="265"/>
                    </a:lnTo>
                    <a:lnTo>
                      <a:pt x="4" y="278"/>
                    </a:lnTo>
                    <a:lnTo>
                      <a:pt x="18" y="278"/>
                    </a:lnTo>
                    <a:lnTo>
                      <a:pt x="25" y="267"/>
                    </a:lnTo>
                    <a:lnTo>
                      <a:pt x="34" y="276"/>
                    </a:lnTo>
                    <a:lnTo>
                      <a:pt x="22" y="285"/>
                    </a:lnTo>
                    <a:lnTo>
                      <a:pt x="27" y="297"/>
                    </a:lnTo>
                    <a:lnTo>
                      <a:pt x="34" y="299"/>
                    </a:lnTo>
                    <a:lnTo>
                      <a:pt x="61" y="303"/>
                    </a:lnTo>
                    <a:lnTo>
                      <a:pt x="65" y="306"/>
                    </a:lnTo>
                    <a:lnTo>
                      <a:pt x="91" y="313"/>
                    </a:lnTo>
                    <a:lnTo>
                      <a:pt x="100" y="308"/>
                    </a:lnTo>
                    <a:lnTo>
                      <a:pt x="120" y="297"/>
                    </a:lnTo>
                    <a:lnTo>
                      <a:pt x="152" y="303"/>
                    </a:lnTo>
                    <a:lnTo>
                      <a:pt x="209" y="303"/>
                    </a:lnTo>
                    <a:lnTo>
                      <a:pt x="241" y="297"/>
                    </a:lnTo>
                    <a:lnTo>
                      <a:pt x="254" y="274"/>
                    </a:lnTo>
                    <a:lnTo>
                      <a:pt x="273" y="265"/>
                    </a:lnTo>
                    <a:lnTo>
                      <a:pt x="279" y="251"/>
                    </a:lnTo>
                    <a:lnTo>
                      <a:pt x="286" y="233"/>
                    </a:lnTo>
                    <a:lnTo>
                      <a:pt x="300" y="219"/>
                    </a:lnTo>
                    <a:lnTo>
                      <a:pt x="313" y="189"/>
                    </a:lnTo>
                    <a:lnTo>
                      <a:pt x="311" y="153"/>
                    </a:lnTo>
                    <a:lnTo>
                      <a:pt x="339" y="134"/>
                    </a:lnTo>
                    <a:lnTo>
                      <a:pt x="323" y="121"/>
                    </a:lnTo>
                    <a:lnTo>
                      <a:pt x="318" y="95"/>
                    </a:lnTo>
                    <a:lnTo>
                      <a:pt x="307" y="86"/>
                    </a:lnTo>
                    <a:lnTo>
                      <a:pt x="293" y="86"/>
                    </a:lnTo>
                    <a:lnTo>
                      <a:pt x="282" y="79"/>
                    </a:lnTo>
                    <a:lnTo>
                      <a:pt x="259" y="52"/>
                    </a:lnTo>
                    <a:lnTo>
                      <a:pt x="268" y="47"/>
                    </a:lnTo>
                    <a:lnTo>
                      <a:pt x="309" y="11"/>
                    </a:lnTo>
                    <a:lnTo>
                      <a:pt x="304" y="0"/>
                    </a:lnTo>
                    <a:lnTo>
                      <a:pt x="291" y="2"/>
                    </a:lnTo>
                    <a:lnTo>
                      <a:pt x="250" y="4"/>
                    </a:lnTo>
                    <a:lnTo>
                      <a:pt x="236" y="15"/>
                    </a:lnTo>
                    <a:lnTo>
                      <a:pt x="225" y="22"/>
                    </a:lnTo>
                    <a:lnTo>
                      <a:pt x="211" y="20"/>
                    </a:lnTo>
                    <a:lnTo>
                      <a:pt x="202" y="25"/>
                    </a:lnTo>
                    <a:lnTo>
                      <a:pt x="209" y="36"/>
                    </a:lnTo>
                    <a:lnTo>
                      <a:pt x="229" y="50"/>
                    </a:lnTo>
                    <a:lnTo>
                      <a:pt x="213" y="52"/>
                    </a:lnTo>
                    <a:lnTo>
                      <a:pt x="177" y="57"/>
                    </a:lnTo>
                    <a:lnTo>
                      <a:pt x="152" y="47"/>
                    </a:lnTo>
                    <a:lnTo>
                      <a:pt x="127" y="36"/>
                    </a:lnTo>
                    <a:lnTo>
                      <a:pt x="118" y="43"/>
                    </a:lnTo>
                    <a:lnTo>
                      <a:pt x="111" y="61"/>
                    </a:lnTo>
                    <a:lnTo>
                      <a:pt x="113" y="70"/>
                    </a:lnTo>
                    <a:lnTo>
                      <a:pt x="111" y="75"/>
                    </a:lnTo>
                    <a:lnTo>
                      <a:pt x="95" y="82"/>
                    </a:lnTo>
                    <a:lnTo>
                      <a:pt x="97" y="100"/>
                    </a:lnTo>
                    <a:lnTo>
                      <a:pt x="95" y="105"/>
                    </a:lnTo>
                    <a:lnTo>
                      <a:pt x="81" y="125"/>
                    </a:lnTo>
                    <a:lnTo>
                      <a:pt x="93" y="143"/>
                    </a:lnTo>
                    <a:lnTo>
                      <a:pt x="100" y="141"/>
                    </a:lnTo>
                    <a:lnTo>
                      <a:pt x="125" y="11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3339" y="2035"/>
                <a:ext cx="384" cy="271"/>
                <a:chOff x="3001" y="2034"/>
                <a:chExt cx="404" cy="308"/>
              </a:xfrm>
              <a:grpFill/>
            </p:grpSpPr>
            <p:sp>
              <p:nvSpPr>
                <p:cNvPr id="80" name="Freeform 24"/>
                <p:cNvSpPr>
                  <a:spLocks/>
                </p:cNvSpPr>
                <p:nvPr/>
              </p:nvSpPr>
              <p:spPr bwMode="auto">
                <a:xfrm>
                  <a:off x="3001" y="2099"/>
                  <a:ext cx="164" cy="204"/>
                </a:xfrm>
                <a:custGeom>
                  <a:avLst/>
                  <a:gdLst>
                    <a:gd name="T0" fmla="*/ 13 w 164"/>
                    <a:gd name="T1" fmla="*/ 173 h 204"/>
                    <a:gd name="T2" fmla="*/ 22 w 164"/>
                    <a:gd name="T3" fmla="*/ 189 h 204"/>
                    <a:gd name="T4" fmla="*/ 40 w 164"/>
                    <a:gd name="T5" fmla="*/ 189 h 204"/>
                    <a:gd name="T6" fmla="*/ 56 w 164"/>
                    <a:gd name="T7" fmla="*/ 193 h 204"/>
                    <a:gd name="T8" fmla="*/ 67 w 164"/>
                    <a:gd name="T9" fmla="*/ 203 h 204"/>
                    <a:gd name="T10" fmla="*/ 81 w 164"/>
                    <a:gd name="T11" fmla="*/ 203 h 204"/>
                    <a:gd name="T12" fmla="*/ 72 w 164"/>
                    <a:gd name="T13" fmla="*/ 191 h 204"/>
                    <a:gd name="T14" fmla="*/ 79 w 164"/>
                    <a:gd name="T15" fmla="*/ 173 h 204"/>
                    <a:gd name="T16" fmla="*/ 88 w 164"/>
                    <a:gd name="T17" fmla="*/ 155 h 204"/>
                    <a:gd name="T18" fmla="*/ 92 w 164"/>
                    <a:gd name="T19" fmla="*/ 132 h 204"/>
                    <a:gd name="T20" fmla="*/ 110 w 164"/>
                    <a:gd name="T21" fmla="*/ 120 h 204"/>
                    <a:gd name="T22" fmla="*/ 126 w 164"/>
                    <a:gd name="T23" fmla="*/ 111 h 204"/>
                    <a:gd name="T24" fmla="*/ 126 w 164"/>
                    <a:gd name="T25" fmla="*/ 98 h 204"/>
                    <a:gd name="T26" fmla="*/ 126 w 164"/>
                    <a:gd name="T27" fmla="*/ 77 h 204"/>
                    <a:gd name="T28" fmla="*/ 129 w 164"/>
                    <a:gd name="T29" fmla="*/ 68 h 204"/>
                    <a:gd name="T30" fmla="*/ 144 w 164"/>
                    <a:gd name="T31" fmla="*/ 66 h 204"/>
                    <a:gd name="T32" fmla="*/ 149 w 164"/>
                    <a:gd name="T33" fmla="*/ 70 h 204"/>
                    <a:gd name="T34" fmla="*/ 163 w 164"/>
                    <a:gd name="T35" fmla="*/ 57 h 204"/>
                    <a:gd name="T36" fmla="*/ 158 w 164"/>
                    <a:gd name="T37" fmla="*/ 45 h 204"/>
                    <a:gd name="T38" fmla="*/ 149 w 164"/>
                    <a:gd name="T39" fmla="*/ 43 h 204"/>
                    <a:gd name="T40" fmla="*/ 135 w 164"/>
                    <a:gd name="T41" fmla="*/ 43 h 204"/>
                    <a:gd name="T42" fmla="*/ 129 w 164"/>
                    <a:gd name="T43" fmla="*/ 43 h 204"/>
                    <a:gd name="T44" fmla="*/ 126 w 164"/>
                    <a:gd name="T45" fmla="*/ 22 h 204"/>
                    <a:gd name="T46" fmla="*/ 126 w 164"/>
                    <a:gd name="T47" fmla="*/ 4 h 204"/>
                    <a:gd name="T48" fmla="*/ 117 w 164"/>
                    <a:gd name="T49" fmla="*/ 0 h 204"/>
                    <a:gd name="T50" fmla="*/ 113 w 164"/>
                    <a:gd name="T51" fmla="*/ 6 h 204"/>
                    <a:gd name="T52" fmla="*/ 88 w 164"/>
                    <a:gd name="T53" fmla="*/ 2 h 204"/>
                    <a:gd name="T54" fmla="*/ 81 w 164"/>
                    <a:gd name="T55" fmla="*/ 9 h 204"/>
                    <a:gd name="T56" fmla="*/ 88 w 164"/>
                    <a:gd name="T57" fmla="*/ 25 h 204"/>
                    <a:gd name="T58" fmla="*/ 86 w 164"/>
                    <a:gd name="T59" fmla="*/ 43 h 204"/>
                    <a:gd name="T60" fmla="*/ 74 w 164"/>
                    <a:gd name="T61" fmla="*/ 29 h 204"/>
                    <a:gd name="T62" fmla="*/ 70 w 164"/>
                    <a:gd name="T63" fmla="*/ 20 h 204"/>
                    <a:gd name="T64" fmla="*/ 56 w 164"/>
                    <a:gd name="T65" fmla="*/ 22 h 204"/>
                    <a:gd name="T66" fmla="*/ 52 w 164"/>
                    <a:gd name="T67" fmla="*/ 31 h 204"/>
                    <a:gd name="T68" fmla="*/ 47 w 164"/>
                    <a:gd name="T69" fmla="*/ 36 h 204"/>
                    <a:gd name="T70" fmla="*/ 47 w 164"/>
                    <a:gd name="T71" fmla="*/ 50 h 204"/>
                    <a:gd name="T72" fmla="*/ 45 w 164"/>
                    <a:gd name="T73" fmla="*/ 50 h 204"/>
                    <a:gd name="T74" fmla="*/ 31 w 164"/>
                    <a:gd name="T75" fmla="*/ 29 h 204"/>
                    <a:gd name="T76" fmla="*/ 24 w 164"/>
                    <a:gd name="T77" fmla="*/ 22 h 204"/>
                    <a:gd name="T78" fmla="*/ 18 w 164"/>
                    <a:gd name="T79" fmla="*/ 27 h 204"/>
                    <a:gd name="T80" fmla="*/ 20 w 164"/>
                    <a:gd name="T81" fmla="*/ 38 h 204"/>
                    <a:gd name="T82" fmla="*/ 20 w 164"/>
                    <a:gd name="T83" fmla="*/ 45 h 204"/>
                    <a:gd name="T84" fmla="*/ 9 w 164"/>
                    <a:gd name="T85" fmla="*/ 50 h 204"/>
                    <a:gd name="T86" fmla="*/ 9 w 164"/>
                    <a:gd name="T87" fmla="*/ 63 h 204"/>
                    <a:gd name="T88" fmla="*/ 18 w 164"/>
                    <a:gd name="T89" fmla="*/ 77 h 204"/>
                    <a:gd name="T90" fmla="*/ 18 w 164"/>
                    <a:gd name="T91" fmla="*/ 88 h 204"/>
                    <a:gd name="T92" fmla="*/ 13 w 164"/>
                    <a:gd name="T93" fmla="*/ 98 h 204"/>
                    <a:gd name="T94" fmla="*/ 0 w 164"/>
                    <a:gd name="T95" fmla="*/ 109 h 204"/>
                    <a:gd name="T96" fmla="*/ 2 w 164"/>
                    <a:gd name="T97" fmla="*/ 120 h 204"/>
                    <a:gd name="T98" fmla="*/ 15 w 164"/>
                    <a:gd name="T99" fmla="*/ 130 h 204"/>
                    <a:gd name="T100" fmla="*/ 20 w 164"/>
                    <a:gd name="T101" fmla="*/ 139 h 204"/>
                    <a:gd name="T102" fmla="*/ 18 w 164"/>
                    <a:gd name="T103" fmla="*/ 161 h 204"/>
                    <a:gd name="T104" fmla="*/ 13 w 164"/>
                    <a:gd name="T105" fmla="*/ 173 h 2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4"/>
                    <a:gd name="T160" fmla="*/ 0 h 204"/>
                    <a:gd name="T161" fmla="*/ 164 w 164"/>
                    <a:gd name="T162" fmla="*/ 204 h 20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4" h="204">
                      <a:moveTo>
                        <a:pt x="13" y="173"/>
                      </a:moveTo>
                      <a:lnTo>
                        <a:pt x="22" y="189"/>
                      </a:lnTo>
                      <a:lnTo>
                        <a:pt x="40" y="189"/>
                      </a:lnTo>
                      <a:lnTo>
                        <a:pt x="56" y="193"/>
                      </a:lnTo>
                      <a:lnTo>
                        <a:pt x="67" y="203"/>
                      </a:lnTo>
                      <a:lnTo>
                        <a:pt x="81" y="203"/>
                      </a:lnTo>
                      <a:lnTo>
                        <a:pt x="72" y="191"/>
                      </a:lnTo>
                      <a:lnTo>
                        <a:pt x="79" y="173"/>
                      </a:lnTo>
                      <a:lnTo>
                        <a:pt x="88" y="155"/>
                      </a:lnTo>
                      <a:lnTo>
                        <a:pt x="92" y="132"/>
                      </a:lnTo>
                      <a:lnTo>
                        <a:pt x="110" y="120"/>
                      </a:lnTo>
                      <a:lnTo>
                        <a:pt x="126" y="111"/>
                      </a:lnTo>
                      <a:lnTo>
                        <a:pt x="126" y="98"/>
                      </a:lnTo>
                      <a:lnTo>
                        <a:pt x="126" y="77"/>
                      </a:lnTo>
                      <a:lnTo>
                        <a:pt x="129" y="68"/>
                      </a:lnTo>
                      <a:lnTo>
                        <a:pt x="144" y="66"/>
                      </a:lnTo>
                      <a:lnTo>
                        <a:pt x="149" y="70"/>
                      </a:lnTo>
                      <a:lnTo>
                        <a:pt x="163" y="57"/>
                      </a:lnTo>
                      <a:lnTo>
                        <a:pt x="158" y="45"/>
                      </a:lnTo>
                      <a:lnTo>
                        <a:pt x="149" y="43"/>
                      </a:lnTo>
                      <a:lnTo>
                        <a:pt x="135" y="43"/>
                      </a:lnTo>
                      <a:lnTo>
                        <a:pt x="129" y="43"/>
                      </a:lnTo>
                      <a:lnTo>
                        <a:pt x="126" y="22"/>
                      </a:lnTo>
                      <a:lnTo>
                        <a:pt x="126" y="4"/>
                      </a:lnTo>
                      <a:lnTo>
                        <a:pt x="117" y="0"/>
                      </a:lnTo>
                      <a:lnTo>
                        <a:pt x="113" y="6"/>
                      </a:lnTo>
                      <a:lnTo>
                        <a:pt x="88" y="2"/>
                      </a:lnTo>
                      <a:lnTo>
                        <a:pt x="81" y="9"/>
                      </a:lnTo>
                      <a:lnTo>
                        <a:pt x="88" y="25"/>
                      </a:lnTo>
                      <a:lnTo>
                        <a:pt x="86" y="43"/>
                      </a:lnTo>
                      <a:lnTo>
                        <a:pt x="74" y="29"/>
                      </a:lnTo>
                      <a:lnTo>
                        <a:pt x="70" y="20"/>
                      </a:lnTo>
                      <a:lnTo>
                        <a:pt x="56" y="22"/>
                      </a:lnTo>
                      <a:lnTo>
                        <a:pt x="52" y="31"/>
                      </a:lnTo>
                      <a:lnTo>
                        <a:pt x="47" y="36"/>
                      </a:lnTo>
                      <a:lnTo>
                        <a:pt x="47" y="50"/>
                      </a:lnTo>
                      <a:lnTo>
                        <a:pt x="45" y="50"/>
                      </a:lnTo>
                      <a:lnTo>
                        <a:pt x="31" y="29"/>
                      </a:lnTo>
                      <a:lnTo>
                        <a:pt x="24" y="22"/>
                      </a:lnTo>
                      <a:lnTo>
                        <a:pt x="18" y="27"/>
                      </a:lnTo>
                      <a:lnTo>
                        <a:pt x="20" y="38"/>
                      </a:lnTo>
                      <a:lnTo>
                        <a:pt x="20" y="45"/>
                      </a:lnTo>
                      <a:lnTo>
                        <a:pt x="9" y="50"/>
                      </a:lnTo>
                      <a:lnTo>
                        <a:pt x="9" y="63"/>
                      </a:lnTo>
                      <a:lnTo>
                        <a:pt x="18" y="77"/>
                      </a:lnTo>
                      <a:lnTo>
                        <a:pt x="18" y="88"/>
                      </a:lnTo>
                      <a:lnTo>
                        <a:pt x="13" y="98"/>
                      </a:lnTo>
                      <a:lnTo>
                        <a:pt x="0" y="109"/>
                      </a:lnTo>
                      <a:lnTo>
                        <a:pt x="2" y="120"/>
                      </a:lnTo>
                      <a:lnTo>
                        <a:pt x="15" y="130"/>
                      </a:lnTo>
                      <a:lnTo>
                        <a:pt x="20" y="139"/>
                      </a:lnTo>
                      <a:lnTo>
                        <a:pt x="18" y="161"/>
                      </a:lnTo>
                      <a:lnTo>
                        <a:pt x="13" y="173"/>
                      </a:lnTo>
                    </a:path>
                  </a:pathLst>
                </a:custGeom>
                <a:solidFill>
                  <a:srgbClr val="009FDA"/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3035" y="2034"/>
                  <a:ext cx="124" cy="78"/>
                </a:xfrm>
                <a:custGeom>
                  <a:avLst/>
                  <a:gdLst>
                    <a:gd name="T0" fmla="*/ 0 w 124"/>
                    <a:gd name="T1" fmla="*/ 74 h 78"/>
                    <a:gd name="T2" fmla="*/ 11 w 124"/>
                    <a:gd name="T3" fmla="*/ 77 h 78"/>
                    <a:gd name="T4" fmla="*/ 22 w 124"/>
                    <a:gd name="T5" fmla="*/ 67 h 78"/>
                    <a:gd name="T6" fmla="*/ 34 w 124"/>
                    <a:gd name="T7" fmla="*/ 52 h 78"/>
                    <a:gd name="T8" fmla="*/ 68 w 124"/>
                    <a:gd name="T9" fmla="*/ 52 h 78"/>
                    <a:gd name="T10" fmla="*/ 97 w 124"/>
                    <a:gd name="T11" fmla="*/ 47 h 78"/>
                    <a:gd name="T12" fmla="*/ 113 w 124"/>
                    <a:gd name="T13" fmla="*/ 33 h 78"/>
                    <a:gd name="T14" fmla="*/ 120 w 124"/>
                    <a:gd name="T15" fmla="*/ 18 h 78"/>
                    <a:gd name="T16" fmla="*/ 123 w 124"/>
                    <a:gd name="T17" fmla="*/ 0 h 78"/>
                    <a:gd name="T18" fmla="*/ 100 w 124"/>
                    <a:gd name="T19" fmla="*/ 11 h 78"/>
                    <a:gd name="T20" fmla="*/ 59 w 124"/>
                    <a:gd name="T21" fmla="*/ 29 h 78"/>
                    <a:gd name="T22" fmla="*/ 47 w 124"/>
                    <a:gd name="T23" fmla="*/ 31 h 78"/>
                    <a:gd name="T24" fmla="*/ 34 w 124"/>
                    <a:gd name="T25" fmla="*/ 40 h 78"/>
                    <a:gd name="T26" fmla="*/ 11 w 124"/>
                    <a:gd name="T27" fmla="*/ 45 h 78"/>
                    <a:gd name="T28" fmla="*/ 0 w 124"/>
                    <a:gd name="T29" fmla="*/ 49 h 78"/>
                    <a:gd name="T30" fmla="*/ 0 w 124"/>
                    <a:gd name="T31" fmla="*/ 74 h 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78"/>
                    <a:gd name="T50" fmla="*/ 124 w 124"/>
                    <a:gd name="T51" fmla="*/ 78 h 7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78">
                      <a:moveTo>
                        <a:pt x="0" y="74"/>
                      </a:moveTo>
                      <a:lnTo>
                        <a:pt x="11" y="77"/>
                      </a:lnTo>
                      <a:lnTo>
                        <a:pt x="22" y="67"/>
                      </a:lnTo>
                      <a:lnTo>
                        <a:pt x="34" y="52"/>
                      </a:lnTo>
                      <a:lnTo>
                        <a:pt x="68" y="52"/>
                      </a:lnTo>
                      <a:lnTo>
                        <a:pt x="97" y="47"/>
                      </a:lnTo>
                      <a:lnTo>
                        <a:pt x="113" y="33"/>
                      </a:lnTo>
                      <a:lnTo>
                        <a:pt x="120" y="18"/>
                      </a:lnTo>
                      <a:lnTo>
                        <a:pt x="123" y="0"/>
                      </a:lnTo>
                      <a:lnTo>
                        <a:pt x="100" y="11"/>
                      </a:lnTo>
                      <a:lnTo>
                        <a:pt x="59" y="29"/>
                      </a:lnTo>
                      <a:lnTo>
                        <a:pt x="47" y="31"/>
                      </a:lnTo>
                      <a:lnTo>
                        <a:pt x="34" y="40"/>
                      </a:lnTo>
                      <a:lnTo>
                        <a:pt x="11" y="45"/>
                      </a:lnTo>
                      <a:lnTo>
                        <a:pt x="0" y="49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009FDA"/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82" name="Freeform 26"/>
                <p:cNvSpPr>
                  <a:spLocks/>
                </p:cNvSpPr>
                <p:nvPr/>
              </p:nvSpPr>
              <p:spPr bwMode="auto">
                <a:xfrm>
                  <a:off x="3098" y="2223"/>
                  <a:ext cx="54" cy="64"/>
                </a:xfrm>
                <a:custGeom>
                  <a:avLst/>
                  <a:gdLst>
                    <a:gd name="T0" fmla="*/ 16 w 54"/>
                    <a:gd name="T1" fmla="*/ 0 h 64"/>
                    <a:gd name="T2" fmla="*/ 50 w 54"/>
                    <a:gd name="T3" fmla="*/ 22 h 64"/>
                    <a:gd name="T4" fmla="*/ 53 w 54"/>
                    <a:gd name="T5" fmla="*/ 31 h 64"/>
                    <a:gd name="T6" fmla="*/ 41 w 54"/>
                    <a:gd name="T7" fmla="*/ 45 h 64"/>
                    <a:gd name="T8" fmla="*/ 29 w 54"/>
                    <a:gd name="T9" fmla="*/ 54 h 64"/>
                    <a:gd name="T10" fmla="*/ 32 w 54"/>
                    <a:gd name="T11" fmla="*/ 63 h 64"/>
                    <a:gd name="T12" fmla="*/ 16 w 54"/>
                    <a:gd name="T13" fmla="*/ 60 h 64"/>
                    <a:gd name="T14" fmla="*/ 2 w 54"/>
                    <a:gd name="T15" fmla="*/ 45 h 64"/>
                    <a:gd name="T16" fmla="*/ 0 w 54"/>
                    <a:gd name="T17" fmla="*/ 31 h 64"/>
                    <a:gd name="T18" fmla="*/ 6 w 54"/>
                    <a:gd name="T19" fmla="*/ 18 h 64"/>
                    <a:gd name="T20" fmla="*/ 16 w 54"/>
                    <a:gd name="T21" fmla="*/ 0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64"/>
                    <a:gd name="T35" fmla="*/ 54 w 54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64">
                      <a:moveTo>
                        <a:pt x="16" y="0"/>
                      </a:moveTo>
                      <a:lnTo>
                        <a:pt x="50" y="22"/>
                      </a:lnTo>
                      <a:lnTo>
                        <a:pt x="53" y="31"/>
                      </a:lnTo>
                      <a:lnTo>
                        <a:pt x="41" y="45"/>
                      </a:lnTo>
                      <a:lnTo>
                        <a:pt x="29" y="54"/>
                      </a:lnTo>
                      <a:lnTo>
                        <a:pt x="32" y="63"/>
                      </a:lnTo>
                      <a:lnTo>
                        <a:pt x="16" y="60"/>
                      </a:lnTo>
                      <a:lnTo>
                        <a:pt x="2" y="45"/>
                      </a:lnTo>
                      <a:lnTo>
                        <a:pt x="0" y="31"/>
                      </a:lnTo>
                      <a:lnTo>
                        <a:pt x="6" y="1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9FDA"/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83" name="Freeform 27"/>
                <p:cNvSpPr>
                  <a:spLocks/>
                </p:cNvSpPr>
                <p:nvPr/>
              </p:nvSpPr>
              <p:spPr bwMode="auto">
                <a:xfrm>
                  <a:off x="3164" y="2204"/>
                  <a:ext cx="78" cy="95"/>
                </a:xfrm>
                <a:custGeom>
                  <a:avLst/>
                  <a:gdLst>
                    <a:gd name="T0" fmla="*/ 72 w 78"/>
                    <a:gd name="T1" fmla="*/ 0 h 95"/>
                    <a:gd name="T2" fmla="*/ 77 w 78"/>
                    <a:gd name="T3" fmla="*/ 4 h 95"/>
                    <a:gd name="T4" fmla="*/ 72 w 78"/>
                    <a:gd name="T5" fmla="*/ 9 h 95"/>
                    <a:gd name="T6" fmla="*/ 77 w 78"/>
                    <a:gd name="T7" fmla="*/ 18 h 95"/>
                    <a:gd name="T8" fmla="*/ 70 w 78"/>
                    <a:gd name="T9" fmla="*/ 32 h 95"/>
                    <a:gd name="T10" fmla="*/ 61 w 78"/>
                    <a:gd name="T11" fmla="*/ 41 h 95"/>
                    <a:gd name="T12" fmla="*/ 63 w 78"/>
                    <a:gd name="T13" fmla="*/ 52 h 95"/>
                    <a:gd name="T14" fmla="*/ 61 w 78"/>
                    <a:gd name="T15" fmla="*/ 61 h 95"/>
                    <a:gd name="T16" fmla="*/ 63 w 78"/>
                    <a:gd name="T17" fmla="*/ 71 h 95"/>
                    <a:gd name="T18" fmla="*/ 49 w 78"/>
                    <a:gd name="T19" fmla="*/ 94 h 95"/>
                    <a:gd name="T20" fmla="*/ 18 w 78"/>
                    <a:gd name="T21" fmla="*/ 71 h 95"/>
                    <a:gd name="T22" fmla="*/ 0 w 78"/>
                    <a:gd name="T23" fmla="*/ 59 h 95"/>
                    <a:gd name="T24" fmla="*/ 9 w 78"/>
                    <a:gd name="T25" fmla="*/ 52 h 95"/>
                    <a:gd name="T26" fmla="*/ 9 w 78"/>
                    <a:gd name="T27" fmla="*/ 36 h 95"/>
                    <a:gd name="T28" fmla="*/ 29 w 78"/>
                    <a:gd name="T29" fmla="*/ 22 h 95"/>
                    <a:gd name="T30" fmla="*/ 40 w 78"/>
                    <a:gd name="T31" fmla="*/ 27 h 95"/>
                    <a:gd name="T32" fmla="*/ 49 w 78"/>
                    <a:gd name="T33" fmla="*/ 22 h 95"/>
                    <a:gd name="T34" fmla="*/ 65 w 78"/>
                    <a:gd name="T35" fmla="*/ 11 h 95"/>
                    <a:gd name="T36" fmla="*/ 72 w 78"/>
                    <a:gd name="T37" fmla="*/ 0 h 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8"/>
                    <a:gd name="T58" fmla="*/ 0 h 95"/>
                    <a:gd name="T59" fmla="*/ 78 w 78"/>
                    <a:gd name="T60" fmla="*/ 95 h 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8" h="95">
                      <a:moveTo>
                        <a:pt x="72" y="0"/>
                      </a:moveTo>
                      <a:lnTo>
                        <a:pt x="77" y="4"/>
                      </a:lnTo>
                      <a:lnTo>
                        <a:pt x="72" y="9"/>
                      </a:lnTo>
                      <a:lnTo>
                        <a:pt x="77" y="18"/>
                      </a:lnTo>
                      <a:lnTo>
                        <a:pt x="70" y="32"/>
                      </a:lnTo>
                      <a:lnTo>
                        <a:pt x="61" y="41"/>
                      </a:lnTo>
                      <a:lnTo>
                        <a:pt x="63" y="52"/>
                      </a:lnTo>
                      <a:lnTo>
                        <a:pt x="61" y="61"/>
                      </a:lnTo>
                      <a:lnTo>
                        <a:pt x="63" y="71"/>
                      </a:lnTo>
                      <a:lnTo>
                        <a:pt x="49" y="94"/>
                      </a:lnTo>
                      <a:lnTo>
                        <a:pt x="18" y="71"/>
                      </a:lnTo>
                      <a:lnTo>
                        <a:pt x="0" y="59"/>
                      </a:lnTo>
                      <a:lnTo>
                        <a:pt x="9" y="52"/>
                      </a:lnTo>
                      <a:lnTo>
                        <a:pt x="9" y="36"/>
                      </a:lnTo>
                      <a:lnTo>
                        <a:pt x="29" y="22"/>
                      </a:lnTo>
                      <a:lnTo>
                        <a:pt x="40" y="27"/>
                      </a:lnTo>
                      <a:lnTo>
                        <a:pt x="49" y="22"/>
                      </a:lnTo>
                      <a:lnTo>
                        <a:pt x="65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009FDA"/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84" name="Freeform 28"/>
                <p:cNvSpPr>
                  <a:spLocks/>
                </p:cNvSpPr>
                <p:nvPr/>
              </p:nvSpPr>
              <p:spPr bwMode="auto">
                <a:xfrm>
                  <a:off x="3153" y="2299"/>
                  <a:ext cx="38" cy="43"/>
                </a:xfrm>
                <a:custGeom>
                  <a:avLst/>
                  <a:gdLst>
                    <a:gd name="T0" fmla="*/ 0 w 38"/>
                    <a:gd name="T1" fmla="*/ 0 h 43"/>
                    <a:gd name="T2" fmla="*/ 26 w 38"/>
                    <a:gd name="T3" fmla="*/ 7 h 43"/>
                    <a:gd name="T4" fmla="*/ 34 w 38"/>
                    <a:gd name="T5" fmla="*/ 18 h 43"/>
                    <a:gd name="T6" fmla="*/ 37 w 38"/>
                    <a:gd name="T7" fmla="*/ 32 h 43"/>
                    <a:gd name="T8" fmla="*/ 26 w 38"/>
                    <a:gd name="T9" fmla="*/ 42 h 43"/>
                    <a:gd name="T10" fmla="*/ 7 w 38"/>
                    <a:gd name="T11" fmla="*/ 35 h 43"/>
                    <a:gd name="T12" fmla="*/ 2 w 38"/>
                    <a:gd name="T13" fmla="*/ 23 h 43"/>
                    <a:gd name="T14" fmla="*/ 0 w 38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43"/>
                    <a:gd name="T26" fmla="*/ 38 w 38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43">
                      <a:moveTo>
                        <a:pt x="0" y="0"/>
                      </a:moveTo>
                      <a:lnTo>
                        <a:pt x="26" y="7"/>
                      </a:lnTo>
                      <a:lnTo>
                        <a:pt x="34" y="18"/>
                      </a:lnTo>
                      <a:lnTo>
                        <a:pt x="37" y="32"/>
                      </a:lnTo>
                      <a:lnTo>
                        <a:pt x="26" y="42"/>
                      </a:lnTo>
                      <a:lnTo>
                        <a:pt x="7" y="35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FDA"/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85" name="Freeform 29"/>
                <p:cNvSpPr>
                  <a:spLocks/>
                </p:cNvSpPr>
                <p:nvPr/>
              </p:nvSpPr>
              <p:spPr bwMode="auto">
                <a:xfrm>
                  <a:off x="3369" y="2291"/>
                  <a:ext cx="36" cy="36"/>
                </a:xfrm>
                <a:custGeom>
                  <a:avLst/>
                  <a:gdLst>
                    <a:gd name="T0" fmla="*/ 13 w 36"/>
                    <a:gd name="T1" fmla="*/ 0 h 36"/>
                    <a:gd name="T2" fmla="*/ 0 w 36"/>
                    <a:gd name="T3" fmla="*/ 7 h 36"/>
                    <a:gd name="T4" fmla="*/ 0 w 36"/>
                    <a:gd name="T5" fmla="*/ 25 h 36"/>
                    <a:gd name="T6" fmla="*/ 26 w 36"/>
                    <a:gd name="T7" fmla="*/ 35 h 36"/>
                    <a:gd name="T8" fmla="*/ 35 w 36"/>
                    <a:gd name="T9" fmla="*/ 20 h 36"/>
                    <a:gd name="T10" fmla="*/ 13 w 36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36"/>
                    <a:gd name="T20" fmla="*/ 36 w 36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36">
                      <a:moveTo>
                        <a:pt x="13" y="0"/>
                      </a:move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26" y="35"/>
                      </a:lnTo>
                      <a:lnTo>
                        <a:pt x="35" y="20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3599" y="2315"/>
                <a:ext cx="34" cy="35"/>
              </a:xfrm>
              <a:custGeom>
                <a:avLst/>
                <a:gdLst>
                  <a:gd name="T0" fmla="*/ 2 w 36"/>
                  <a:gd name="T1" fmla="*/ 0 h 39"/>
                  <a:gd name="T2" fmla="*/ 0 w 36"/>
                  <a:gd name="T3" fmla="*/ 4 h 39"/>
                  <a:gd name="T4" fmla="*/ 2 w 36"/>
                  <a:gd name="T5" fmla="*/ 18 h 39"/>
                  <a:gd name="T6" fmla="*/ 16 w 36"/>
                  <a:gd name="T7" fmla="*/ 25 h 39"/>
                  <a:gd name="T8" fmla="*/ 27 w 36"/>
                  <a:gd name="T9" fmla="*/ 16 h 39"/>
                  <a:gd name="T10" fmla="*/ 2 w 3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9"/>
                  <a:gd name="T20" fmla="*/ 36 w 3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9">
                    <a:moveTo>
                      <a:pt x="2" y="0"/>
                    </a:moveTo>
                    <a:lnTo>
                      <a:pt x="0" y="6"/>
                    </a:lnTo>
                    <a:lnTo>
                      <a:pt x="2" y="27"/>
                    </a:lnTo>
                    <a:lnTo>
                      <a:pt x="20" y="38"/>
                    </a:lnTo>
                    <a:lnTo>
                      <a:pt x="35" y="24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3137" y="2255"/>
                <a:ext cx="545" cy="677"/>
              </a:xfrm>
              <a:custGeom>
                <a:avLst/>
                <a:gdLst>
                  <a:gd name="T0" fmla="*/ 184 w 573"/>
                  <a:gd name="T1" fmla="*/ 11 h 770"/>
                  <a:gd name="T2" fmla="*/ 189 w 573"/>
                  <a:gd name="T3" fmla="*/ 32 h 770"/>
                  <a:gd name="T4" fmla="*/ 185 w 573"/>
                  <a:gd name="T5" fmla="*/ 48 h 770"/>
                  <a:gd name="T6" fmla="*/ 211 w 573"/>
                  <a:gd name="T7" fmla="*/ 72 h 770"/>
                  <a:gd name="T8" fmla="*/ 173 w 573"/>
                  <a:gd name="T9" fmla="*/ 63 h 770"/>
                  <a:gd name="T10" fmla="*/ 145 w 573"/>
                  <a:gd name="T11" fmla="*/ 82 h 770"/>
                  <a:gd name="T12" fmla="*/ 125 w 573"/>
                  <a:gd name="T13" fmla="*/ 67 h 770"/>
                  <a:gd name="T14" fmla="*/ 87 w 573"/>
                  <a:gd name="T15" fmla="*/ 82 h 770"/>
                  <a:gd name="T16" fmla="*/ 94 w 573"/>
                  <a:gd name="T17" fmla="*/ 105 h 770"/>
                  <a:gd name="T18" fmla="*/ 74 w 573"/>
                  <a:gd name="T19" fmla="*/ 118 h 770"/>
                  <a:gd name="T20" fmla="*/ 78 w 573"/>
                  <a:gd name="T21" fmla="*/ 140 h 770"/>
                  <a:gd name="T22" fmla="*/ 51 w 573"/>
                  <a:gd name="T23" fmla="*/ 164 h 770"/>
                  <a:gd name="T24" fmla="*/ 26 w 573"/>
                  <a:gd name="T25" fmla="*/ 182 h 770"/>
                  <a:gd name="T26" fmla="*/ 18 w 573"/>
                  <a:gd name="T27" fmla="*/ 219 h 770"/>
                  <a:gd name="T28" fmla="*/ 14 w 573"/>
                  <a:gd name="T29" fmla="*/ 235 h 770"/>
                  <a:gd name="T30" fmla="*/ 2 w 573"/>
                  <a:gd name="T31" fmla="*/ 267 h 770"/>
                  <a:gd name="T32" fmla="*/ 18 w 573"/>
                  <a:gd name="T33" fmla="*/ 285 h 770"/>
                  <a:gd name="T34" fmla="*/ 0 w 573"/>
                  <a:gd name="T35" fmla="*/ 304 h 770"/>
                  <a:gd name="T36" fmla="*/ 26 w 573"/>
                  <a:gd name="T37" fmla="*/ 328 h 770"/>
                  <a:gd name="T38" fmla="*/ 74 w 573"/>
                  <a:gd name="T39" fmla="*/ 331 h 770"/>
                  <a:gd name="T40" fmla="*/ 81 w 573"/>
                  <a:gd name="T41" fmla="*/ 348 h 770"/>
                  <a:gd name="T42" fmla="*/ 59 w 573"/>
                  <a:gd name="T43" fmla="*/ 371 h 770"/>
                  <a:gd name="T44" fmla="*/ 41 w 573"/>
                  <a:gd name="T45" fmla="*/ 408 h 770"/>
                  <a:gd name="T46" fmla="*/ 66 w 573"/>
                  <a:gd name="T47" fmla="*/ 429 h 770"/>
                  <a:gd name="T48" fmla="*/ 91 w 573"/>
                  <a:gd name="T49" fmla="*/ 421 h 770"/>
                  <a:gd name="T50" fmla="*/ 113 w 573"/>
                  <a:gd name="T51" fmla="*/ 428 h 770"/>
                  <a:gd name="T52" fmla="*/ 135 w 573"/>
                  <a:gd name="T53" fmla="*/ 443 h 770"/>
                  <a:gd name="T54" fmla="*/ 180 w 573"/>
                  <a:gd name="T55" fmla="*/ 448 h 770"/>
                  <a:gd name="T56" fmla="*/ 209 w 573"/>
                  <a:gd name="T57" fmla="*/ 451 h 770"/>
                  <a:gd name="T58" fmla="*/ 252 w 573"/>
                  <a:gd name="T59" fmla="*/ 451 h 770"/>
                  <a:gd name="T60" fmla="*/ 282 w 573"/>
                  <a:gd name="T61" fmla="*/ 448 h 770"/>
                  <a:gd name="T62" fmla="*/ 311 w 573"/>
                  <a:gd name="T63" fmla="*/ 448 h 770"/>
                  <a:gd name="T64" fmla="*/ 348 w 573"/>
                  <a:gd name="T65" fmla="*/ 455 h 770"/>
                  <a:gd name="T66" fmla="*/ 342 w 573"/>
                  <a:gd name="T67" fmla="*/ 435 h 770"/>
                  <a:gd name="T68" fmla="*/ 396 w 573"/>
                  <a:gd name="T69" fmla="*/ 398 h 770"/>
                  <a:gd name="T70" fmla="*/ 367 w 573"/>
                  <a:gd name="T71" fmla="*/ 381 h 770"/>
                  <a:gd name="T72" fmla="*/ 318 w 573"/>
                  <a:gd name="T73" fmla="*/ 342 h 770"/>
                  <a:gd name="T74" fmla="*/ 305 w 573"/>
                  <a:gd name="T75" fmla="*/ 309 h 770"/>
                  <a:gd name="T76" fmla="*/ 321 w 573"/>
                  <a:gd name="T77" fmla="*/ 300 h 770"/>
                  <a:gd name="T78" fmla="*/ 423 w 573"/>
                  <a:gd name="T79" fmla="*/ 267 h 770"/>
                  <a:gd name="T80" fmla="*/ 460 w 573"/>
                  <a:gd name="T81" fmla="*/ 266 h 770"/>
                  <a:gd name="T82" fmla="*/ 468 w 573"/>
                  <a:gd name="T83" fmla="*/ 244 h 770"/>
                  <a:gd name="T84" fmla="*/ 458 w 573"/>
                  <a:gd name="T85" fmla="*/ 200 h 770"/>
                  <a:gd name="T86" fmla="*/ 449 w 573"/>
                  <a:gd name="T87" fmla="*/ 171 h 770"/>
                  <a:gd name="T88" fmla="*/ 438 w 573"/>
                  <a:gd name="T89" fmla="*/ 138 h 770"/>
                  <a:gd name="T90" fmla="*/ 418 w 573"/>
                  <a:gd name="T91" fmla="*/ 86 h 770"/>
                  <a:gd name="T92" fmla="*/ 379 w 573"/>
                  <a:gd name="T93" fmla="*/ 57 h 770"/>
                  <a:gd name="T94" fmla="*/ 346 w 573"/>
                  <a:gd name="T95" fmla="*/ 55 h 770"/>
                  <a:gd name="T96" fmla="*/ 291 w 573"/>
                  <a:gd name="T97" fmla="*/ 70 h 770"/>
                  <a:gd name="T98" fmla="*/ 287 w 573"/>
                  <a:gd name="T99" fmla="*/ 58 h 770"/>
                  <a:gd name="T100" fmla="*/ 260 w 573"/>
                  <a:gd name="T101" fmla="*/ 39 h 770"/>
                  <a:gd name="T102" fmla="*/ 238 w 573"/>
                  <a:gd name="T103" fmla="*/ 11 h 770"/>
                  <a:gd name="T104" fmla="*/ 205 w 573"/>
                  <a:gd name="T105" fmla="*/ 2 h 7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770"/>
                  <a:gd name="T161" fmla="*/ 573 w 573"/>
                  <a:gd name="T162" fmla="*/ 770 h 7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770">
                    <a:moveTo>
                      <a:pt x="236" y="0"/>
                    </a:moveTo>
                    <a:lnTo>
                      <a:pt x="224" y="9"/>
                    </a:lnTo>
                    <a:lnTo>
                      <a:pt x="224" y="18"/>
                    </a:lnTo>
                    <a:lnTo>
                      <a:pt x="226" y="25"/>
                    </a:lnTo>
                    <a:lnTo>
                      <a:pt x="229" y="36"/>
                    </a:lnTo>
                    <a:lnTo>
                      <a:pt x="231" y="54"/>
                    </a:lnTo>
                    <a:lnTo>
                      <a:pt x="224" y="61"/>
                    </a:lnTo>
                    <a:lnTo>
                      <a:pt x="224" y="70"/>
                    </a:lnTo>
                    <a:lnTo>
                      <a:pt x="226" y="81"/>
                    </a:lnTo>
                    <a:lnTo>
                      <a:pt x="242" y="95"/>
                    </a:lnTo>
                    <a:lnTo>
                      <a:pt x="254" y="97"/>
                    </a:lnTo>
                    <a:lnTo>
                      <a:pt x="258" y="120"/>
                    </a:lnTo>
                    <a:lnTo>
                      <a:pt x="233" y="113"/>
                    </a:lnTo>
                    <a:lnTo>
                      <a:pt x="222" y="102"/>
                    </a:lnTo>
                    <a:lnTo>
                      <a:pt x="211" y="106"/>
                    </a:lnTo>
                    <a:lnTo>
                      <a:pt x="192" y="131"/>
                    </a:lnTo>
                    <a:lnTo>
                      <a:pt x="186" y="138"/>
                    </a:lnTo>
                    <a:lnTo>
                      <a:pt x="177" y="136"/>
                    </a:lnTo>
                    <a:lnTo>
                      <a:pt x="174" y="127"/>
                    </a:lnTo>
                    <a:lnTo>
                      <a:pt x="167" y="118"/>
                    </a:lnTo>
                    <a:lnTo>
                      <a:pt x="152" y="111"/>
                    </a:lnTo>
                    <a:lnTo>
                      <a:pt x="127" y="111"/>
                    </a:lnTo>
                    <a:lnTo>
                      <a:pt x="120" y="122"/>
                    </a:lnTo>
                    <a:lnTo>
                      <a:pt x="106" y="136"/>
                    </a:lnTo>
                    <a:lnTo>
                      <a:pt x="118" y="147"/>
                    </a:lnTo>
                    <a:lnTo>
                      <a:pt x="118" y="166"/>
                    </a:lnTo>
                    <a:lnTo>
                      <a:pt x="115" y="175"/>
                    </a:lnTo>
                    <a:lnTo>
                      <a:pt x="111" y="184"/>
                    </a:lnTo>
                    <a:lnTo>
                      <a:pt x="95" y="195"/>
                    </a:lnTo>
                    <a:lnTo>
                      <a:pt x="90" y="197"/>
                    </a:lnTo>
                    <a:lnTo>
                      <a:pt x="93" y="211"/>
                    </a:lnTo>
                    <a:lnTo>
                      <a:pt x="99" y="222"/>
                    </a:lnTo>
                    <a:lnTo>
                      <a:pt x="95" y="234"/>
                    </a:lnTo>
                    <a:lnTo>
                      <a:pt x="86" y="247"/>
                    </a:lnTo>
                    <a:lnTo>
                      <a:pt x="72" y="263"/>
                    </a:lnTo>
                    <a:lnTo>
                      <a:pt x="63" y="273"/>
                    </a:lnTo>
                    <a:lnTo>
                      <a:pt x="49" y="284"/>
                    </a:lnTo>
                    <a:lnTo>
                      <a:pt x="38" y="288"/>
                    </a:lnTo>
                    <a:lnTo>
                      <a:pt x="31" y="304"/>
                    </a:lnTo>
                    <a:lnTo>
                      <a:pt x="29" y="329"/>
                    </a:lnTo>
                    <a:lnTo>
                      <a:pt x="22" y="343"/>
                    </a:lnTo>
                    <a:lnTo>
                      <a:pt x="22" y="366"/>
                    </a:lnTo>
                    <a:lnTo>
                      <a:pt x="13" y="375"/>
                    </a:lnTo>
                    <a:lnTo>
                      <a:pt x="11" y="382"/>
                    </a:lnTo>
                    <a:lnTo>
                      <a:pt x="18" y="393"/>
                    </a:lnTo>
                    <a:lnTo>
                      <a:pt x="22" y="409"/>
                    </a:lnTo>
                    <a:lnTo>
                      <a:pt x="31" y="423"/>
                    </a:lnTo>
                    <a:lnTo>
                      <a:pt x="2" y="448"/>
                    </a:lnTo>
                    <a:lnTo>
                      <a:pt x="9" y="464"/>
                    </a:lnTo>
                    <a:lnTo>
                      <a:pt x="20" y="473"/>
                    </a:lnTo>
                    <a:lnTo>
                      <a:pt x="22" y="475"/>
                    </a:lnTo>
                    <a:lnTo>
                      <a:pt x="22" y="484"/>
                    </a:lnTo>
                    <a:lnTo>
                      <a:pt x="6" y="495"/>
                    </a:lnTo>
                    <a:lnTo>
                      <a:pt x="0" y="509"/>
                    </a:lnTo>
                    <a:lnTo>
                      <a:pt x="6" y="530"/>
                    </a:lnTo>
                    <a:lnTo>
                      <a:pt x="15" y="541"/>
                    </a:lnTo>
                    <a:lnTo>
                      <a:pt x="31" y="548"/>
                    </a:lnTo>
                    <a:lnTo>
                      <a:pt x="52" y="552"/>
                    </a:lnTo>
                    <a:lnTo>
                      <a:pt x="72" y="552"/>
                    </a:lnTo>
                    <a:lnTo>
                      <a:pt x="90" y="555"/>
                    </a:lnTo>
                    <a:lnTo>
                      <a:pt x="102" y="564"/>
                    </a:lnTo>
                    <a:lnTo>
                      <a:pt x="115" y="575"/>
                    </a:lnTo>
                    <a:lnTo>
                      <a:pt x="99" y="582"/>
                    </a:lnTo>
                    <a:lnTo>
                      <a:pt x="88" y="596"/>
                    </a:lnTo>
                    <a:lnTo>
                      <a:pt x="74" y="607"/>
                    </a:lnTo>
                    <a:lnTo>
                      <a:pt x="72" y="621"/>
                    </a:lnTo>
                    <a:lnTo>
                      <a:pt x="65" y="650"/>
                    </a:lnTo>
                    <a:lnTo>
                      <a:pt x="56" y="671"/>
                    </a:lnTo>
                    <a:lnTo>
                      <a:pt x="49" y="682"/>
                    </a:lnTo>
                    <a:lnTo>
                      <a:pt x="65" y="705"/>
                    </a:lnTo>
                    <a:lnTo>
                      <a:pt x="70" y="712"/>
                    </a:lnTo>
                    <a:lnTo>
                      <a:pt x="81" y="718"/>
                    </a:lnTo>
                    <a:lnTo>
                      <a:pt x="90" y="718"/>
                    </a:lnTo>
                    <a:lnTo>
                      <a:pt x="104" y="712"/>
                    </a:lnTo>
                    <a:lnTo>
                      <a:pt x="111" y="705"/>
                    </a:lnTo>
                    <a:lnTo>
                      <a:pt x="113" y="703"/>
                    </a:lnTo>
                    <a:lnTo>
                      <a:pt x="131" y="705"/>
                    </a:lnTo>
                    <a:lnTo>
                      <a:pt x="138" y="716"/>
                    </a:lnTo>
                    <a:lnTo>
                      <a:pt x="145" y="728"/>
                    </a:lnTo>
                    <a:lnTo>
                      <a:pt x="154" y="739"/>
                    </a:lnTo>
                    <a:lnTo>
                      <a:pt x="165" y="741"/>
                    </a:lnTo>
                    <a:lnTo>
                      <a:pt x="190" y="739"/>
                    </a:lnTo>
                    <a:lnTo>
                      <a:pt x="202" y="737"/>
                    </a:lnTo>
                    <a:lnTo>
                      <a:pt x="220" y="748"/>
                    </a:lnTo>
                    <a:lnTo>
                      <a:pt x="231" y="743"/>
                    </a:lnTo>
                    <a:lnTo>
                      <a:pt x="245" y="746"/>
                    </a:lnTo>
                    <a:lnTo>
                      <a:pt x="256" y="755"/>
                    </a:lnTo>
                    <a:lnTo>
                      <a:pt x="276" y="746"/>
                    </a:lnTo>
                    <a:lnTo>
                      <a:pt x="295" y="746"/>
                    </a:lnTo>
                    <a:lnTo>
                      <a:pt x="308" y="755"/>
                    </a:lnTo>
                    <a:lnTo>
                      <a:pt x="320" y="759"/>
                    </a:lnTo>
                    <a:lnTo>
                      <a:pt x="331" y="750"/>
                    </a:lnTo>
                    <a:lnTo>
                      <a:pt x="345" y="750"/>
                    </a:lnTo>
                    <a:lnTo>
                      <a:pt x="365" y="746"/>
                    </a:lnTo>
                    <a:lnTo>
                      <a:pt x="379" y="755"/>
                    </a:lnTo>
                    <a:lnTo>
                      <a:pt x="381" y="750"/>
                    </a:lnTo>
                    <a:lnTo>
                      <a:pt x="397" y="762"/>
                    </a:lnTo>
                    <a:lnTo>
                      <a:pt x="410" y="769"/>
                    </a:lnTo>
                    <a:lnTo>
                      <a:pt x="426" y="762"/>
                    </a:lnTo>
                    <a:lnTo>
                      <a:pt x="429" y="750"/>
                    </a:lnTo>
                    <a:lnTo>
                      <a:pt x="419" y="737"/>
                    </a:lnTo>
                    <a:lnTo>
                      <a:pt x="417" y="728"/>
                    </a:lnTo>
                    <a:lnTo>
                      <a:pt x="410" y="705"/>
                    </a:lnTo>
                    <a:lnTo>
                      <a:pt x="467" y="666"/>
                    </a:lnTo>
                    <a:lnTo>
                      <a:pt x="483" y="666"/>
                    </a:lnTo>
                    <a:lnTo>
                      <a:pt x="485" y="659"/>
                    </a:lnTo>
                    <a:lnTo>
                      <a:pt x="465" y="652"/>
                    </a:lnTo>
                    <a:lnTo>
                      <a:pt x="449" y="637"/>
                    </a:lnTo>
                    <a:lnTo>
                      <a:pt x="413" y="602"/>
                    </a:lnTo>
                    <a:lnTo>
                      <a:pt x="408" y="577"/>
                    </a:lnTo>
                    <a:lnTo>
                      <a:pt x="388" y="573"/>
                    </a:lnTo>
                    <a:lnTo>
                      <a:pt x="385" y="548"/>
                    </a:lnTo>
                    <a:lnTo>
                      <a:pt x="381" y="527"/>
                    </a:lnTo>
                    <a:lnTo>
                      <a:pt x="372" y="516"/>
                    </a:lnTo>
                    <a:lnTo>
                      <a:pt x="376" y="507"/>
                    </a:lnTo>
                    <a:lnTo>
                      <a:pt x="381" y="502"/>
                    </a:lnTo>
                    <a:lnTo>
                      <a:pt x="392" y="502"/>
                    </a:lnTo>
                    <a:lnTo>
                      <a:pt x="429" y="493"/>
                    </a:lnTo>
                    <a:lnTo>
                      <a:pt x="501" y="455"/>
                    </a:lnTo>
                    <a:lnTo>
                      <a:pt x="517" y="448"/>
                    </a:lnTo>
                    <a:lnTo>
                      <a:pt x="533" y="439"/>
                    </a:lnTo>
                    <a:lnTo>
                      <a:pt x="544" y="452"/>
                    </a:lnTo>
                    <a:lnTo>
                      <a:pt x="562" y="445"/>
                    </a:lnTo>
                    <a:lnTo>
                      <a:pt x="567" y="427"/>
                    </a:lnTo>
                    <a:lnTo>
                      <a:pt x="565" y="418"/>
                    </a:lnTo>
                    <a:lnTo>
                      <a:pt x="572" y="407"/>
                    </a:lnTo>
                    <a:lnTo>
                      <a:pt x="562" y="393"/>
                    </a:lnTo>
                    <a:lnTo>
                      <a:pt x="553" y="370"/>
                    </a:lnTo>
                    <a:lnTo>
                      <a:pt x="560" y="336"/>
                    </a:lnTo>
                    <a:lnTo>
                      <a:pt x="549" y="320"/>
                    </a:lnTo>
                    <a:lnTo>
                      <a:pt x="544" y="302"/>
                    </a:lnTo>
                    <a:lnTo>
                      <a:pt x="549" y="286"/>
                    </a:lnTo>
                    <a:lnTo>
                      <a:pt x="547" y="273"/>
                    </a:lnTo>
                    <a:lnTo>
                      <a:pt x="522" y="247"/>
                    </a:lnTo>
                    <a:lnTo>
                      <a:pt x="535" y="232"/>
                    </a:lnTo>
                    <a:lnTo>
                      <a:pt x="535" y="204"/>
                    </a:lnTo>
                    <a:lnTo>
                      <a:pt x="537" y="172"/>
                    </a:lnTo>
                    <a:lnTo>
                      <a:pt x="512" y="145"/>
                    </a:lnTo>
                    <a:lnTo>
                      <a:pt x="499" y="129"/>
                    </a:lnTo>
                    <a:lnTo>
                      <a:pt x="485" y="113"/>
                    </a:lnTo>
                    <a:lnTo>
                      <a:pt x="463" y="95"/>
                    </a:lnTo>
                    <a:lnTo>
                      <a:pt x="447" y="86"/>
                    </a:lnTo>
                    <a:lnTo>
                      <a:pt x="438" y="84"/>
                    </a:lnTo>
                    <a:lnTo>
                      <a:pt x="424" y="93"/>
                    </a:lnTo>
                    <a:lnTo>
                      <a:pt x="413" y="100"/>
                    </a:lnTo>
                    <a:lnTo>
                      <a:pt x="379" y="125"/>
                    </a:lnTo>
                    <a:lnTo>
                      <a:pt x="356" y="118"/>
                    </a:lnTo>
                    <a:lnTo>
                      <a:pt x="347" y="118"/>
                    </a:lnTo>
                    <a:lnTo>
                      <a:pt x="347" y="109"/>
                    </a:lnTo>
                    <a:lnTo>
                      <a:pt x="351" y="97"/>
                    </a:lnTo>
                    <a:lnTo>
                      <a:pt x="356" y="88"/>
                    </a:lnTo>
                    <a:lnTo>
                      <a:pt x="326" y="68"/>
                    </a:lnTo>
                    <a:lnTo>
                      <a:pt x="317" y="65"/>
                    </a:lnTo>
                    <a:lnTo>
                      <a:pt x="301" y="54"/>
                    </a:lnTo>
                    <a:lnTo>
                      <a:pt x="297" y="31"/>
                    </a:lnTo>
                    <a:lnTo>
                      <a:pt x="290" y="18"/>
                    </a:lnTo>
                    <a:lnTo>
                      <a:pt x="279" y="18"/>
                    </a:lnTo>
                    <a:lnTo>
                      <a:pt x="267" y="4"/>
                    </a:lnTo>
                    <a:lnTo>
                      <a:pt x="251" y="2"/>
                    </a:lnTo>
                    <a:lnTo>
                      <a:pt x="236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3632" y="2310"/>
                <a:ext cx="593" cy="512"/>
              </a:xfrm>
              <a:custGeom>
                <a:avLst/>
                <a:gdLst>
                  <a:gd name="T0" fmla="*/ 10 w 623"/>
                  <a:gd name="T1" fmla="*/ 86 h 583"/>
                  <a:gd name="T2" fmla="*/ 0 w 623"/>
                  <a:gd name="T3" fmla="*/ 111 h 583"/>
                  <a:gd name="T4" fmla="*/ 23 w 623"/>
                  <a:gd name="T5" fmla="*/ 132 h 583"/>
                  <a:gd name="T6" fmla="*/ 18 w 623"/>
                  <a:gd name="T7" fmla="*/ 151 h 583"/>
                  <a:gd name="T8" fmla="*/ 28 w 623"/>
                  <a:gd name="T9" fmla="*/ 166 h 583"/>
                  <a:gd name="T10" fmla="*/ 35 w 623"/>
                  <a:gd name="T11" fmla="*/ 198 h 583"/>
                  <a:gd name="T12" fmla="*/ 37 w 623"/>
                  <a:gd name="T13" fmla="*/ 209 h 583"/>
                  <a:gd name="T14" fmla="*/ 30 w 623"/>
                  <a:gd name="T15" fmla="*/ 221 h 583"/>
                  <a:gd name="T16" fmla="*/ 45 w 623"/>
                  <a:gd name="T17" fmla="*/ 227 h 583"/>
                  <a:gd name="T18" fmla="*/ 60 w 623"/>
                  <a:gd name="T19" fmla="*/ 235 h 583"/>
                  <a:gd name="T20" fmla="*/ 72 w 623"/>
                  <a:gd name="T21" fmla="*/ 253 h 583"/>
                  <a:gd name="T22" fmla="*/ 88 w 623"/>
                  <a:gd name="T23" fmla="*/ 266 h 583"/>
                  <a:gd name="T24" fmla="*/ 117 w 623"/>
                  <a:gd name="T25" fmla="*/ 270 h 583"/>
                  <a:gd name="T26" fmla="*/ 136 w 623"/>
                  <a:gd name="T27" fmla="*/ 270 h 583"/>
                  <a:gd name="T28" fmla="*/ 166 w 623"/>
                  <a:gd name="T29" fmla="*/ 291 h 583"/>
                  <a:gd name="T30" fmla="*/ 202 w 623"/>
                  <a:gd name="T31" fmla="*/ 301 h 583"/>
                  <a:gd name="T32" fmla="*/ 230 w 623"/>
                  <a:gd name="T33" fmla="*/ 298 h 583"/>
                  <a:gd name="T34" fmla="*/ 258 w 623"/>
                  <a:gd name="T35" fmla="*/ 310 h 583"/>
                  <a:gd name="T36" fmla="*/ 271 w 623"/>
                  <a:gd name="T37" fmla="*/ 313 h 583"/>
                  <a:gd name="T38" fmla="*/ 291 w 623"/>
                  <a:gd name="T39" fmla="*/ 320 h 583"/>
                  <a:gd name="T40" fmla="*/ 315 w 623"/>
                  <a:gd name="T41" fmla="*/ 333 h 583"/>
                  <a:gd name="T42" fmla="*/ 333 w 623"/>
                  <a:gd name="T43" fmla="*/ 335 h 583"/>
                  <a:gd name="T44" fmla="*/ 350 w 623"/>
                  <a:gd name="T45" fmla="*/ 327 h 583"/>
                  <a:gd name="T46" fmla="*/ 446 w 623"/>
                  <a:gd name="T47" fmla="*/ 346 h 583"/>
                  <a:gd name="T48" fmla="*/ 451 w 623"/>
                  <a:gd name="T49" fmla="*/ 327 h 583"/>
                  <a:gd name="T50" fmla="*/ 495 w 623"/>
                  <a:gd name="T51" fmla="*/ 270 h 583"/>
                  <a:gd name="T52" fmla="*/ 510 w 623"/>
                  <a:gd name="T53" fmla="*/ 249 h 583"/>
                  <a:gd name="T54" fmla="*/ 492 w 623"/>
                  <a:gd name="T55" fmla="*/ 216 h 583"/>
                  <a:gd name="T56" fmla="*/ 467 w 623"/>
                  <a:gd name="T57" fmla="*/ 192 h 583"/>
                  <a:gd name="T58" fmla="*/ 467 w 623"/>
                  <a:gd name="T59" fmla="*/ 169 h 583"/>
                  <a:gd name="T60" fmla="*/ 465 w 623"/>
                  <a:gd name="T61" fmla="*/ 151 h 583"/>
                  <a:gd name="T62" fmla="*/ 465 w 623"/>
                  <a:gd name="T63" fmla="*/ 140 h 583"/>
                  <a:gd name="T64" fmla="*/ 484 w 623"/>
                  <a:gd name="T65" fmla="*/ 121 h 583"/>
                  <a:gd name="T66" fmla="*/ 475 w 623"/>
                  <a:gd name="T67" fmla="*/ 85 h 583"/>
                  <a:gd name="T68" fmla="*/ 469 w 623"/>
                  <a:gd name="T69" fmla="*/ 61 h 583"/>
                  <a:gd name="T70" fmla="*/ 446 w 623"/>
                  <a:gd name="T71" fmla="*/ 39 h 583"/>
                  <a:gd name="T72" fmla="*/ 385 w 623"/>
                  <a:gd name="T73" fmla="*/ 37 h 583"/>
                  <a:gd name="T74" fmla="*/ 319 w 623"/>
                  <a:gd name="T75" fmla="*/ 33 h 583"/>
                  <a:gd name="T76" fmla="*/ 282 w 623"/>
                  <a:gd name="T77" fmla="*/ 25 h 583"/>
                  <a:gd name="T78" fmla="*/ 261 w 623"/>
                  <a:gd name="T79" fmla="*/ 35 h 583"/>
                  <a:gd name="T80" fmla="*/ 239 w 623"/>
                  <a:gd name="T81" fmla="*/ 24 h 583"/>
                  <a:gd name="T82" fmla="*/ 223 w 623"/>
                  <a:gd name="T83" fmla="*/ 22 h 583"/>
                  <a:gd name="T84" fmla="*/ 202 w 623"/>
                  <a:gd name="T85" fmla="*/ 2 h 583"/>
                  <a:gd name="T86" fmla="*/ 170 w 623"/>
                  <a:gd name="T87" fmla="*/ 4 h 583"/>
                  <a:gd name="T88" fmla="*/ 138 w 623"/>
                  <a:gd name="T89" fmla="*/ 13 h 583"/>
                  <a:gd name="T90" fmla="*/ 91 w 623"/>
                  <a:gd name="T91" fmla="*/ 28 h 583"/>
                  <a:gd name="T92" fmla="*/ 48 w 623"/>
                  <a:gd name="T93" fmla="*/ 41 h 583"/>
                  <a:gd name="T94" fmla="*/ 23 w 623"/>
                  <a:gd name="T95" fmla="*/ 61 h 5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3"/>
                  <a:gd name="T145" fmla="*/ 0 h 583"/>
                  <a:gd name="T146" fmla="*/ 623 w 623"/>
                  <a:gd name="T147" fmla="*/ 583 h 58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3" h="583">
                    <a:moveTo>
                      <a:pt x="15" y="109"/>
                    </a:moveTo>
                    <a:lnTo>
                      <a:pt x="13" y="145"/>
                    </a:lnTo>
                    <a:lnTo>
                      <a:pt x="13" y="168"/>
                    </a:lnTo>
                    <a:lnTo>
                      <a:pt x="0" y="186"/>
                    </a:lnTo>
                    <a:lnTo>
                      <a:pt x="25" y="213"/>
                    </a:lnTo>
                    <a:lnTo>
                      <a:pt x="27" y="222"/>
                    </a:lnTo>
                    <a:lnTo>
                      <a:pt x="22" y="240"/>
                    </a:lnTo>
                    <a:lnTo>
                      <a:pt x="22" y="254"/>
                    </a:lnTo>
                    <a:lnTo>
                      <a:pt x="36" y="270"/>
                    </a:lnTo>
                    <a:lnTo>
                      <a:pt x="34" y="279"/>
                    </a:lnTo>
                    <a:lnTo>
                      <a:pt x="31" y="311"/>
                    </a:lnTo>
                    <a:lnTo>
                      <a:pt x="43" y="334"/>
                    </a:lnTo>
                    <a:lnTo>
                      <a:pt x="50" y="345"/>
                    </a:lnTo>
                    <a:lnTo>
                      <a:pt x="45" y="352"/>
                    </a:lnTo>
                    <a:lnTo>
                      <a:pt x="45" y="366"/>
                    </a:lnTo>
                    <a:lnTo>
                      <a:pt x="38" y="372"/>
                    </a:lnTo>
                    <a:lnTo>
                      <a:pt x="38" y="379"/>
                    </a:lnTo>
                    <a:lnTo>
                      <a:pt x="54" y="381"/>
                    </a:lnTo>
                    <a:lnTo>
                      <a:pt x="68" y="386"/>
                    </a:lnTo>
                    <a:lnTo>
                      <a:pt x="72" y="395"/>
                    </a:lnTo>
                    <a:lnTo>
                      <a:pt x="72" y="409"/>
                    </a:lnTo>
                    <a:lnTo>
                      <a:pt x="88" y="425"/>
                    </a:lnTo>
                    <a:lnTo>
                      <a:pt x="102" y="431"/>
                    </a:lnTo>
                    <a:lnTo>
                      <a:pt x="107" y="447"/>
                    </a:lnTo>
                    <a:lnTo>
                      <a:pt x="125" y="472"/>
                    </a:lnTo>
                    <a:lnTo>
                      <a:pt x="143" y="456"/>
                    </a:lnTo>
                    <a:lnTo>
                      <a:pt x="157" y="452"/>
                    </a:lnTo>
                    <a:lnTo>
                      <a:pt x="166" y="454"/>
                    </a:lnTo>
                    <a:lnTo>
                      <a:pt x="195" y="486"/>
                    </a:lnTo>
                    <a:lnTo>
                      <a:pt x="202" y="488"/>
                    </a:lnTo>
                    <a:lnTo>
                      <a:pt x="239" y="504"/>
                    </a:lnTo>
                    <a:lnTo>
                      <a:pt x="246" y="506"/>
                    </a:lnTo>
                    <a:lnTo>
                      <a:pt x="262" y="502"/>
                    </a:lnTo>
                    <a:lnTo>
                      <a:pt x="280" y="500"/>
                    </a:lnTo>
                    <a:lnTo>
                      <a:pt x="293" y="506"/>
                    </a:lnTo>
                    <a:lnTo>
                      <a:pt x="314" y="522"/>
                    </a:lnTo>
                    <a:lnTo>
                      <a:pt x="321" y="531"/>
                    </a:lnTo>
                    <a:lnTo>
                      <a:pt x="330" y="525"/>
                    </a:lnTo>
                    <a:lnTo>
                      <a:pt x="339" y="522"/>
                    </a:lnTo>
                    <a:lnTo>
                      <a:pt x="355" y="536"/>
                    </a:lnTo>
                    <a:lnTo>
                      <a:pt x="371" y="550"/>
                    </a:lnTo>
                    <a:lnTo>
                      <a:pt x="385" y="559"/>
                    </a:lnTo>
                    <a:lnTo>
                      <a:pt x="400" y="566"/>
                    </a:lnTo>
                    <a:lnTo>
                      <a:pt x="407" y="563"/>
                    </a:lnTo>
                    <a:lnTo>
                      <a:pt x="416" y="554"/>
                    </a:lnTo>
                    <a:lnTo>
                      <a:pt x="428" y="550"/>
                    </a:lnTo>
                    <a:lnTo>
                      <a:pt x="448" y="556"/>
                    </a:lnTo>
                    <a:lnTo>
                      <a:pt x="544" y="582"/>
                    </a:lnTo>
                    <a:lnTo>
                      <a:pt x="558" y="568"/>
                    </a:lnTo>
                    <a:lnTo>
                      <a:pt x="549" y="550"/>
                    </a:lnTo>
                    <a:lnTo>
                      <a:pt x="537" y="518"/>
                    </a:lnTo>
                    <a:lnTo>
                      <a:pt x="603" y="456"/>
                    </a:lnTo>
                    <a:lnTo>
                      <a:pt x="617" y="443"/>
                    </a:lnTo>
                    <a:lnTo>
                      <a:pt x="622" y="418"/>
                    </a:lnTo>
                    <a:lnTo>
                      <a:pt x="610" y="388"/>
                    </a:lnTo>
                    <a:lnTo>
                      <a:pt x="599" y="363"/>
                    </a:lnTo>
                    <a:lnTo>
                      <a:pt x="580" y="334"/>
                    </a:lnTo>
                    <a:lnTo>
                      <a:pt x="569" y="322"/>
                    </a:lnTo>
                    <a:lnTo>
                      <a:pt x="567" y="304"/>
                    </a:lnTo>
                    <a:lnTo>
                      <a:pt x="569" y="284"/>
                    </a:lnTo>
                    <a:lnTo>
                      <a:pt x="574" y="265"/>
                    </a:lnTo>
                    <a:lnTo>
                      <a:pt x="567" y="254"/>
                    </a:lnTo>
                    <a:lnTo>
                      <a:pt x="558" y="245"/>
                    </a:lnTo>
                    <a:lnTo>
                      <a:pt x="567" y="234"/>
                    </a:lnTo>
                    <a:lnTo>
                      <a:pt x="583" y="209"/>
                    </a:lnTo>
                    <a:lnTo>
                      <a:pt x="590" y="204"/>
                    </a:lnTo>
                    <a:lnTo>
                      <a:pt x="585" y="163"/>
                    </a:lnTo>
                    <a:lnTo>
                      <a:pt x="578" y="143"/>
                    </a:lnTo>
                    <a:lnTo>
                      <a:pt x="571" y="122"/>
                    </a:lnTo>
                    <a:lnTo>
                      <a:pt x="571" y="102"/>
                    </a:lnTo>
                    <a:lnTo>
                      <a:pt x="560" y="84"/>
                    </a:lnTo>
                    <a:lnTo>
                      <a:pt x="544" y="65"/>
                    </a:lnTo>
                    <a:lnTo>
                      <a:pt x="526" y="63"/>
                    </a:lnTo>
                    <a:lnTo>
                      <a:pt x="471" y="63"/>
                    </a:lnTo>
                    <a:lnTo>
                      <a:pt x="442" y="61"/>
                    </a:lnTo>
                    <a:lnTo>
                      <a:pt x="389" y="56"/>
                    </a:lnTo>
                    <a:lnTo>
                      <a:pt x="366" y="45"/>
                    </a:lnTo>
                    <a:lnTo>
                      <a:pt x="344" y="43"/>
                    </a:lnTo>
                    <a:lnTo>
                      <a:pt x="332" y="47"/>
                    </a:lnTo>
                    <a:lnTo>
                      <a:pt x="318" y="59"/>
                    </a:lnTo>
                    <a:lnTo>
                      <a:pt x="305" y="54"/>
                    </a:lnTo>
                    <a:lnTo>
                      <a:pt x="291" y="40"/>
                    </a:lnTo>
                    <a:lnTo>
                      <a:pt x="277" y="40"/>
                    </a:lnTo>
                    <a:lnTo>
                      <a:pt x="271" y="36"/>
                    </a:lnTo>
                    <a:lnTo>
                      <a:pt x="266" y="18"/>
                    </a:lnTo>
                    <a:lnTo>
                      <a:pt x="246" y="2"/>
                    </a:lnTo>
                    <a:lnTo>
                      <a:pt x="232" y="0"/>
                    </a:lnTo>
                    <a:lnTo>
                      <a:pt x="207" y="6"/>
                    </a:lnTo>
                    <a:lnTo>
                      <a:pt x="186" y="13"/>
                    </a:lnTo>
                    <a:lnTo>
                      <a:pt x="168" y="22"/>
                    </a:lnTo>
                    <a:lnTo>
                      <a:pt x="141" y="38"/>
                    </a:lnTo>
                    <a:lnTo>
                      <a:pt x="111" y="47"/>
                    </a:lnTo>
                    <a:lnTo>
                      <a:pt x="86" y="59"/>
                    </a:lnTo>
                    <a:lnTo>
                      <a:pt x="59" y="70"/>
                    </a:lnTo>
                    <a:lnTo>
                      <a:pt x="45" y="88"/>
                    </a:lnTo>
                    <a:lnTo>
                      <a:pt x="27" y="102"/>
                    </a:lnTo>
                    <a:lnTo>
                      <a:pt x="15" y="109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4029" y="2182"/>
                <a:ext cx="308" cy="222"/>
              </a:xfrm>
              <a:custGeom>
                <a:avLst/>
                <a:gdLst>
                  <a:gd name="T0" fmla="*/ 2 w 324"/>
                  <a:gd name="T1" fmla="*/ 14 h 253"/>
                  <a:gd name="T2" fmla="*/ 0 w 324"/>
                  <a:gd name="T3" fmla="*/ 20 h 253"/>
                  <a:gd name="T4" fmla="*/ 4 w 324"/>
                  <a:gd name="T5" fmla="*/ 39 h 253"/>
                  <a:gd name="T6" fmla="*/ 16 w 324"/>
                  <a:gd name="T7" fmla="*/ 64 h 253"/>
                  <a:gd name="T8" fmla="*/ 26 w 324"/>
                  <a:gd name="T9" fmla="*/ 71 h 253"/>
                  <a:gd name="T10" fmla="*/ 49 w 324"/>
                  <a:gd name="T11" fmla="*/ 78 h 253"/>
                  <a:gd name="T12" fmla="*/ 59 w 324"/>
                  <a:gd name="T13" fmla="*/ 80 h 253"/>
                  <a:gd name="T14" fmla="*/ 61 w 324"/>
                  <a:gd name="T15" fmla="*/ 89 h 253"/>
                  <a:gd name="T16" fmla="*/ 61 w 324"/>
                  <a:gd name="T17" fmla="*/ 104 h 253"/>
                  <a:gd name="T18" fmla="*/ 85 w 324"/>
                  <a:gd name="T19" fmla="*/ 121 h 253"/>
                  <a:gd name="T20" fmla="*/ 100 w 324"/>
                  <a:gd name="T21" fmla="*/ 126 h 253"/>
                  <a:gd name="T22" fmla="*/ 107 w 324"/>
                  <a:gd name="T23" fmla="*/ 129 h 253"/>
                  <a:gd name="T24" fmla="*/ 127 w 324"/>
                  <a:gd name="T25" fmla="*/ 147 h 253"/>
                  <a:gd name="T26" fmla="*/ 133 w 324"/>
                  <a:gd name="T27" fmla="*/ 143 h 253"/>
                  <a:gd name="T28" fmla="*/ 148 w 324"/>
                  <a:gd name="T29" fmla="*/ 142 h 253"/>
                  <a:gd name="T30" fmla="*/ 164 w 324"/>
                  <a:gd name="T31" fmla="*/ 149 h 253"/>
                  <a:gd name="T32" fmla="*/ 176 w 324"/>
                  <a:gd name="T33" fmla="*/ 146 h 253"/>
                  <a:gd name="T34" fmla="*/ 191 w 324"/>
                  <a:gd name="T35" fmla="*/ 130 h 253"/>
                  <a:gd name="T36" fmla="*/ 204 w 324"/>
                  <a:gd name="T37" fmla="*/ 126 h 253"/>
                  <a:gd name="T38" fmla="*/ 215 w 324"/>
                  <a:gd name="T39" fmla="*/ 129 h 253"/>
                  <a:gd name="T40" fmla="*/ 222 w 324"/>
                  <a:gd name="T41" fmla="*/ 128 h 253"/>
                  <a:gd name="T42" fmla="*/ 224 w 324"/>
                  <a:gd name="T43" fmla="*/ 123 h 253"/>
                  <a:gd name="T44" fmla="*/ 226 w 324"/>
                  <a:gd name="T45" fmla="*/ 94 h 253"/>
                  <a:gd name="T46" fmla="*/ 234 w 324"/>
                  <a:gd name="T47" fmla="*/ 85 h 253"/>
                  <a:gd name="T48" fmla="*/ 234 w 324"/>
                  <a:gd name="T49" fmla="*/ 72 h 253"/>
                  <a:gd name="T50" fmla="*/ 235 w 324"/>
                  <a:gd name="T51" fmla="*/ 68 h 253"/>
                  <a:gd name="T52" fmla="*/ 251 w 324"/>
                  <a:gd name="T53" fmla="*/ 61 h 253"/>
                  <a:gd name="T54" fmla="*/ 264 w 324"/>
                  <a:gd name="T55" fmla="*/ 61 h 253"/>
                  <a:gd name="T56" fmla="*/ 264 w 324"/>
                  <a:gd name="T57" fmla="*/ 47 h 253"/>
                  <a:gd name="T58" fmla="*/ 260 w 324"/>
                  <a:gd name="T59" fmla="*/ 35 h 253"/>
                  <a:gd name="T60" fmla="*/ 251 w 324"/>
                  <a:gd name="T61" fmla="*/ 31 h 253"/>
                  <a:gd name="T62" fmla="*/ 245 w 324"/>
                  <a:gd name="T63" fmla="*/ 32 h 253"/>
                  <a:gd name="T64" fmla="*/ 228 w 324"/>
                  <a:gd name="T65" fmla="*/ 20 h 253"/>
                  <a:gd name="T66" fmla="*/ 218 w 324"/>
                  <a:gd name="T67" fmla="*/ 12 h 253"/>
                  <a:gd name="T68" fmla="*/ 206 w 324"/>
                  <a:gd name="T69" fmla="*/ 12 h 253"/>
                  <a:gd name="T70" fmla="*/ 182 w 324"/>
                  <a:gd name="T71" fmla="*/ 12 h 253"/>
                  <a:gd name="T72" fmla="*/ 178 w 324"/>
                  <a:gd name="T73" fmla="*/ 9 h 253"/>
                  <a:gd name="T74" fmla="*/ 173 w 324"/>
                  <a:gd name="T75" fmla="*/ 2 h 253"/>
                  <a:gd name="T76" fmla="*/ 165 w 324"/>
                  <a:gd name="T77" fmla="*/ 0 h 253"/>
                  <a:gd name="T78" fmla="*/ 144 w 324"/>
                  <a:gd name="T79" fmla="*/ 0 h 253"/>
                  <a:gd name="T80" fmla="*/ 136 w 324"/>
                  <a:gd name="T81" fmla="*/ 7 h 253"/>
                  <a:gd name="T82" fmla="*/ 127 w 324"/>
                  <a:gd name="T83" fmla="*/ 5 h 253"/>
                  <a:gd name="T84" fmla="*/ 115 w 324"/>
                  <a:gd name="T85" fmla="*/ 4 h 253"/>
                  <a:gd name="T86" fmla="*/ 107 w 324"/>
                  <a:gd name="T87" fmla="*/ 4 h 253"/>
                  <a:gd name="T88" fmla="*/ 98 w 324"/>
                  <a:gd name="T89" fmla="*/ 4 h 253"/>
                  <a:gd name="T90" fmla="*/ 91 w 324"/>
                  <a:gd name="T91" fmla="*/ 8 h 253"/>
                  <a:gd name="T92" fmla="*/ 76 w 324"/>
                  <a:gd name="T93" fmla="*/ 4 h 253"/>
                  <a:gd name="T94" fmla="*/ 48 w 324"/>
                  <a:gd name="T95" fmla="*/ 2 h 253"/>
                  <a:gd name="T96" fmla="*/ 42 w 324"/>
                  <a:gd name="T97" fmla="*/ 0 h 253"/>
                  <a:gd name="T98" fmla="*/ 32 w 324"/>
                  <a:gd name="T99" fmla="*/ 4 h 253"/>
                  <a:gd name="T100" fmla="*/ 18 w 324"/>
                  <a:gd name="T101" fmla="*/ 11 h 253"/>
                  <a:gd name="T102" fmla="*/ 2 w 324"/>
                  <a:gd name="T103" fmla="*/ 14 h 2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4"/>
                  <a:gd name="T157" fmla="*/ 0 h 253"/>
                  <a:gd name="T158" fmla="*/ 324 w 324"/>
                  <a:gd name="T159" fmla="*/ 253 h 25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4" h="253">
                    <a:moveTo>
                      <a:pt x="2" y="24"/>
                    </a:moveTo>
                    <a:lnTo>
                      <a:pt x="0" y="34"/>
                    </a:lnTo>
                    <a:lnTo>
                      <a:pt x="4" y="65"/>
                    </a:lnTo>
                    <a:lnTo>
                      <a:pt x="20" y="108"/>
                    </a:lnTo>
                    <a:lnTo>
                      <a:pt x="31" y="120"/>
                    </a:lnTo>
                    <a:lnTo>
                      <a:pt x="61" y="131"/>
                    </a:lnTo>
                    <a:lnTo>
                      <a:pt x="72" y="136"/>
                    </a:lnTo>
                    <a:lnTo>
                      <a:pt x="75" y="149"/>
                    </a:lnTo>
                    <a:lnTo>
                      <a:pt x="75" y="174"/>
                    </a:lnTo>
                    <a:lnTo>
                      <a:pt x="104" y="204"/>
                    </a:lnTo>
                    <a:lnTo>
                      <a:pt x="122" y="213"/>
                    </a:lnTo>
                    <a:lnTo>
                      <a:pt x="131" y="217"/>
                    </a:lnTo>
                    <a:lnTo>
                      <a:pt x="156" y="247"/>
                    </a:lnTo>
                    <a:lnTo>
                      <a:pt x="163" y="242"/>
                    </a:lnTo>
                    <a:lnTo>
                      <a:pt x="181" y="240"/>
                    </a:lnTo>
                    <a:lnTo>
                      <a:pt x="200" y="252"/>
                    </a:lnTo>
                    <a:lnTo>
                      <a:pt x="216" y="245"/>
                    </a:lnTo>
                    <a:lnTo>
                      <a:pt x="234" y="220"/>
                    </a:lnTo>
                    <a:lnTo>
                      <a:pt x="250" y="213"/>
                    </a:lnTo>
                    <a:lnTo>
                      <a:pt x="263" y="217"/>
                    </a:lnTo>
                    <a:lnTo>
                      <a:pt x="272" y="215"/>
                    </a:lnTo>
                    <a:lnTo>
                      <a:pt x="275" y="206"/>
                    </a:lnTo>
                    <a:lnTo>
                      <a:pt x="277" y="158"/>
                    </a:lnTo>
                    <a:lnTo>
                      <a:pt x="286" y="145"/>
                    </a:lnTo>
                    <a:lnTo>
                      <a:pt x="286" y="122"/>
                    </a:lnTo>
                    <a:lnTo>
                      <a:pt x="288" y="115"/>
                    </a:lnTo>
                    <a:lnTo>
                      <a:pt x="307" y="102"/>
                    </a:lnTo>
                    <a:lnTo>
                      <a:pt x="323" y="102"/>
                    </a:lnTo>
                    <a:lnTo>
                      <a:pt x="323" y="77"/>
                    </a:lnTo>
                    <a:lnTo>
                      <a:pt x="318" y="59"/>
                    </a:lnTo>
                    <a:lnTo>
                      <a:pt x="307" y="52"/>
                    </a:lnTo>
                    <a:lnTo>
                      <a:pt x="300" y="54"/>
                    </a:lnTo>
                    <a:lnTo>
                      <a:pt x="279" y="34"/>
                    </a:lnTo>
                    <a:lnTo>
                      <a:pt x="266" y="20"/>
                    </a:lnTo>
                    <a:lnTo>
                      <a:pt x="252" y="20"/>
                    </a:lnTo>
                    <a:lnTo>
                      <a:pt x="222" y="20"/>
                    </a:lnTo>
                    <a:lnTo>
                      <a:pt x="218" y="15"/>
                    </a:lnTo>
                    <a:lnTo>
                      <a:pt x="211" y="2"/>
                    </a:lnTo>
                    <a:lnTo>
                      <a:pt x="202" y="0"/>
                    </a:lnTo>
                    <a:lnTo>
                      <a:pt x="177" y="0"/>
                    </a:lnTo>
                    <a:lnTo>
                      <a:pt x="166" y="11"/>
                    </a:lnTo>
                    <a:lnTo>
                      <a:pt x="156" y="9"/>
                    </a:lnTo>
                    <a:lnTo>
                      <a:pt x="141" y="6"/>
                    </a:lnTo>
                    <a:lnTo>
                      <a:pt x="131" y="4"/>
                    </a:lnTo>
                    <a:lnTo>
                      <a:pt x="120" y="6"/>
                    </a:lnTo>
                    <a:lnTo>
                      <a:pt x="111" y="13"/>
                    </a:lnTo>
                    <a:lnTo>
                      <a:pt x="93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0" y="6"/>
                    </a:lnTo>
                    <a:lnTo>
                      <a:pt x="22" y="18"/>
                    </a:lnTo>
                    <a:lnTo>
                      <a:pt x="2" y="24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4067" y="1945"/>
                <a:ext cx="47" cy="36"/>
              </a:xfrm>
              <a:custGeom>
                <a:avLst/>
                <a:gdLst>
                  <a:gd name="T0" fmla="*/ 23 w 49"/>
                  <a:gd name="T1" fmla="*/ 0 h 40"/>
                  <a:gd name="T2" fmla="*/ 6 w 49"/>
                  <a:gd name="T3" fmla="*/ 9 h 40"/>
                  <a:gd name="T4" fmla="*/ 0 w 49"/>
                  <a:gd name="T5" fmla="*/ 13 h 40"/>
                  <a:gd name="T6" fmla="*/ 12 w 49"/>
                  <a:gd name="T7" fmla="*/ 17 h 40"/>
                  <a:gd name="T8" fmla="*/ 21 w 49"/>
                  <a:gd name="T9" fmla="*/ 26 h 40"/>
                  <a:gd name="T10" fmla="*/ 32 w 49"/>
                  <a:gd name="T11" fmla="*/ 20 h 40"/>
                  <a:gd name="T12" fmla="*/ 40 w 49"/>
                  <a:gd name="T13" fmla="*/ 13 h 40"/>
                  <a:gd name="T14" fmla="*/ 33 w 49"/>
                  <a:gd name="T15" fmla="*/ 6 h 40"/>
                  <a:gd name="T16" fmla="*/ 23 w 4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0"/>
                  <a:gd name="T29" fmla="*/ 49 w 4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0">
                    <a:moveTo>
                      <a:pt x="27" y="0"/>
                    </a:moveTo>
                    <a:lnTo>
                      <a:pt x="6" y="13"/>
                    </a:lnTo>
                    <a:lnTo>
                      <a:pt x="0" y="21"/>
                    </a:lnTo>
                    <a:lnTo>
                      <a:pt x="13" y="26"/>
                    </a:lnTo>
                    <a:lnTo>
                      <a:pt x="25" y="39"/>
                    </a:lnTo>
                    <a:lnTo>
                      <a:pt x="36" y="30"/>
                    </a:lnTo>
                    <a:lnTo>
                      <a:pt x="48" y="21"/>
                    </a:lnTo>
                    <a:lnTo>
                      <a:pt x="38" y="1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4054" y="1986"/>
                <a:ext cx="68" cy="67"/>
              </a:xfrm>
              <a:custGeom>
                <a:avLst/>
                <a:gdLst>
                  <a:gd name="T0" fmla="*/ 45 w 73"/>
                  <a:gd name="T1" fmla="*/ 0 h 77"/>
                  <a:gd name="T2" fmla="*/ 28 w 73"/>
                  <a:gd name="T3" fmla="*/ 3 h 77"/>
                  <a:gd name="T4" fmla="*/ 20 w 73"/>
                  <a:gd name="T5" fmla="*/ 0 h 77"/>
                  <a:gd name="T6" fmla="*/ 9 w 73"/>
                  <a:gd name="T7" fmla="*/ 10 h 77"/>
                  <a:gd name="T8" fmla="*/ 6 w 73"/>
                  <a:gd name="T9" fmla="*/ 9 h 77"/>
                  <a:gd name="T10" fmla="*/ 0 w 73"/>
                  <a:gd name="T11" fmla="*/ 15 h 77"/>
                  <a:gd name="T12" fmla="*/ 7 w 73"/>
                  <a:gd name="T13" fmla="*/ 20 h 77"/>
                  <a:gd name="T14" fmla="*/ 7 w 73"/>
                  <a:gd name="T15" fmla="*/ 38 h 77"/>
                  <a:gd name="T16" fmla="*/ 11 w 73"/>
                  <a:gd name="T17" fmla="*/ 44 h 77"/>
                  <a:gd name="T18" fmla="*/ 39 w 73"/>
                  <a:gd name="T19" fmla="*/ 20 h 77"/>
                  <a:gd name="T20" fmla="*/ 49 w 73"/>
                  <a:gd name="T21" fmla="*/ 20 h 77"/>
                  <a:gd name="T22" fmla="*/ 54 w 73"/>
                  <a:gd name="T23" fmla="*/ 13 h 77"/>
                  <a:gd name="T24" fmla="*/ 52 w 73"/>
                  <a:gd name="T25" fmla="*/ 10 h 77"/>
                  <a:gd name="T26" fmla="*/ 45 w 73"/>
                  <a:gd name="T27" fmla="*/ 0 h 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"/>
                  <a:gd name="T43" fmla="*/ 0 h 77"/>
                  <a:gd name="T44" fmla="*/ 73 w 73"/>
                  <a:gd name="T45" fmla="*/ 77 h 7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" h="77">
                    <a:moveTo>
                      <a:pt x="60" y="0"/>
                    </a:moveTo>
                    <a:lnTo>
                      <a:pt x="36" y="4"/>
                    </a:lnTo>
                    <a:lnTo>
                      <a:pt x="27" y="0"/>
                    </a:lnTo>
                    <a:lnTo>
                      <a:pt x="13" y="18"/>
                    </a:lnTo>
                    <a:lnTo>
                      <a:pt x="6" y="16"/>
                    </a:lnTo>
                    <a:lnTo>
                      <a:pt x="0" y="27"/>
                    </a:lnTo>
                    <a:lnTo>
                      <a:pt x="9" y="34"/>
                    </a:lnTo>
                    <a:lnTo>
                      <a:pt x="9" y="66"/>
                    </a:lnTo>
                    <a:lnTo>
                      <a:pt x="15" y="76"/>
                    </a:lnTo>
                    <a:lnTo>
                      <a:pt x="51" y="34"/>
                    </a:lnTo>
                    <a:lnTo>
                      <a:pt x="65" y="34"/>
                    </a:lnTo>
                    <a:lnTo>
                      <a:pt x="72" y="23"/>
                    </a:lnTo>
                    <a:lnTo>
                      <a:pt x="69" y="18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4133" y="1882"/>
                <a:ext cx="229" cy="188"/>
              </a:xfrm>
              <a:custGeom>
                <a:avLst/>
                <a:gdLst>
                  <a:gd name="T0" fmla="*/ 185 w 242"/>
                  <a:gd name="T1" fmla="*/ 119 h 214"/>
                  <a:gd name="T2" fmla="*/ 184 w 242"/>
                  <a:gd name="T3" fmla="*/ 112 h 214"/>
                  <a:gd name="T4" fmla="*/ 191 w 242"/>
                  <a:gd name="T5" fmla="*/ 105 h 214"/>
                  <a:gd name="T6" fmla="*/ 191 w 242"/>
                  <a:gd name="T7" fmla="*/ 96 h 214"/>
                  <a:gd name="T8" fmla="*/ 176 w 242"/>
                  <a:gd name="T9" fmla="*/ 89 h 214"/>
                  <a:gd name="T10" fmla="*/ 172 w 242"/>
                  <a:gd name="T11" fmla="*/ 85 h 214"/>
                  <a:gd name="T12" fmla="*/ 169 w 242"/>
                  <a:gd name="T13" fmla="*/ 73 h 214"/>
                  <a:gd name="T14" fmla="*/ 160 w 242"/>
                  <a:gd name="T15" fmla="*/ 61 h 214"/>
                  <a:gd name="T16" fmla="*/ 152 w 242"/>
                  <a:gd name="T17" fmla="*/ 53 h 214"/>
                  <a:gd name="T18" fmla="*/ 152 w 242"/>
                  <a:gd name="T19" fmla="*/ 47 h 214"/>
                  <a:gd name="T20" fmla="*/ 158 w 242"/>
                  <a:gd name="T21" fmla="*/ 40 h 214"/>
                  <a:gd name="T22" fmla="*/ 178 w 242"/>
                  <a:gd name="T23" fmla="*/ 41 h 214"/>
                  <a:gd name="T24" fmla="*/ 187 w 242"/>
                  <a:gd name="T25" fmla="*/ 35 h 214"/>
                  <a:gd name="T26" fmla="*/ 193 w 242"/>
                  <a:gd name="T27" fmla="*/ 16 h 214"/>
                  <a:gd name="T28" fmla="*/ 191 w 242"/>
                  <a:gd name="T29" fmla="*/ 9 h 214"/>
                  <a:gd name="T30" fmla="*/ 181 w 242"/>
                  <a:gd name="T31" fmla="*/ 8 h 214"/>
                  <a:gd name="T32" fmla="*/ 162 w 242"/>
                  <a:gd name="T33" fmla="*/ 9 h 214"/>
                  <a:gd name="T34" fmla="*/ 138 w 242"/>
                  <a:gd name="T35" fmla="*/ 9 h 214"/>
                  <a:gd name="T36" fmla="*/ 118 w 242"/>
                  <a:gd name="T37" fmla="*/ 4 h 214"/>
                  <a:gd name="T38" fmla="*/ 105 w 242"/>
                  <a:gd name="T39" fmla="*/ 2 h 214"/>
                  <a:gd name="T40" fmla="*/ 92 w 242"/>
                  <a:gd name="T41" fmla="*/ 0 h 214"/>
                  <a:gd name="T42" fmla="*/ 82 w 242"/>
                  <a:gd name="T43" fmla="*/ 11 h 214"/>
                  <a:gd name="T44" fmla="*/ 69 w 242"/>
                  <a:gd name="T45" fmla="*/ 18 h 214"/>
                  <a:gd name="T46" fmla="*/ 49 w 242"/>
                  <a:gd name="T47" fmla="*/ 17 h 214"/>
                  <a:gd name="T48" fmla="*/ 37 w 242"/>
                  <a:gd name="T49" fmla="*/ 22 h 214"/>
                  <a:gd name="T50" fmla="*/ 18 w 242"/>
                  <a:gd name="T51" fmla="*/ 36 h 214"/>
                  <a:gd name="T52" fmla="*/ 4 w 242"/>
                  <a:gd name="T53" fmla="*/ 47 h 214"/>
                  <a:gd name="T54" fmla="*/ 0 w 242"/>
                  <a:gd name="T55" fmla="*/ 52 h 214"/>
                  <a:gd name="T56" fmla="*/ 9 w 242"/>
                  <a:gd name="T57" fmla="*/ 63 h 214"/>
                  <a:gd name="T58" fmla="*/ 18 w 242"/>
                  <a:gd name="T59" fmla="*/ 78 h 214"/>
                  <a:gd name="T60" fmla="*/ 26 w 242"/>
                  <a:gd name="T61" fmla="*/ 86 h 214"/>
                  <a:gd name="T62" fmla="*/ 37 w 242"/>
                  <a:gd name="T63" fmla="*/ 83 h 214"/>
                  <a:gd name="T64" fmla="*/ 55 w 242"/>
                  <a:gd name="T65" fmla="*/ 79 h 214"/>
                  <a:gd name="T66" fmla="*/ 53 w 242"/>
                  <a:gd name="T67" fmla="*/ 90 h 214"/>
                  <a:gd name="T68" fmla="*/ 47 w 242"/>
                  <a:gd name="T69" fmla="*/ 105 h 214"/>
                  <a:gd name="T70" fmla="*/ 49 w 242"/>
                  <a:gd name="T71" fmla="*/ 108 h 214"/>
                  <a:gd name="T72" fmla="*/ 56 w 242"/>
                  <a:gd name="T73" fmla="*/ 108 h 214"/>
                  <a:gd name="T74" fmla="*/ 69 w 242"/>
                  <a:gd name="T75" fmla="*/ 105 h 214"/>
                  <a:gd name="T76" fmla="*/ 92 w 242"/>
                  <a:gd name="T77" fmla="*/ 108 h 214"/>
                  <a:gd name="T78" fmla="*/ 100 w 242"/>
                  <a:gd name="T79" fmla="*/ 114 h 214"/>
                  <a:gd name="T80" fmla="*/ 115 w 242"/>
                  <a:gd name="T81" fmla="*/ 119 h 214"/>
                  <a:gd name="T82" fmla="*/ 127 w 242"/>
                  <a:gd name="T83" fmla="*/ 127 h 214"/>
                  <a:gd name="T84" fmla="*/ 134 w 242"/>
                  <a:gd name="T85" fmla="*/ 125 h 214"/>
                  <a:gd name="T86" fmla="*/ 150 w 242"/>
                  <a:gd name="T87" fmla="*/ 119 h 214"/>
                  <a:gd name="T88" fmla="*/ 166 w 242"/>
                  <a:gd name="T89" fmla="*/ 119 h 214"/>
                  <a:gd name="T90" fmla="*/ 185 w 242"/>
                  <a:gd name="T91" fmla="*/ 119 h 2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2"/>
                  <a:gd name="T139" fmla="*/ 0 h 214"/>
                  <a:gd name="T140" fmla="*/ 242 w 242"/>
                  <a:gd name="T141" fmla="*/ 214 h 2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2" h="214">
                    <a:moveTo>
                      <a:pt x="231" y="201"/>
                    </a:moveTo>
                    <a:lnTo>
                      <a:pt x="229" y="188"/>
                    </a:lnTo>
                    <a:lnTo>
                      <a:pt x="238" y="176"/>
                    </a:lnTo>
                    <a:lnTo>
                      <a:pt x="238" y="160"/>
                    </a:lnTo>
                    <a:lnTo>
                      <a:pt x="220" y="149"/>
                    </a:lnTo>
                    <a:lnTo>
                      <a:pt x="215" y="142"/>
                    </a:lnTo>
                    <a:lnTo>
                      <a:pt x="211" y="122"/>
                    </a:lnTo>
                    <a:lnTo>
                      <a:pt x="200" y="104"/>
                    </a:lnTo>
                    <a:lnTo>
                      <a:pt x="190" y="88"/>
                    </a:lnTo>
                    <a:lnTo>
                      <a:pt x="190" y="77"/>
                    </a:lnTo>
                    <a:lnTo>
                      <a:pt x="197" y="67"/>
                    </a:lnTo>
                    <a:lnTo>
                      <a:pt x="222" y="70"/>
                    </a:lnTo>
                    <a:lnTo>
                      <a:pt x="234" y="58"/>
                    </a:lnTo>
                    <a:lnTo>
                      <a:pt x="241" y="27"/>
                    </a:lnTo>
                    <a:lnTo>
                      <a:pt x="238" y="15"/>
                    </a:lnTo>
                    <a:lnTo>
                      <a:pt x="225" y="13"/>
                    </a:lnTo>
                    <a:lnTo>
                      <a:pt x="202" y="15"/>
                    </a:lnTo>
                    <a:lnTo>
                      <a:pt x="172" y="15"/>
                    </a:lnTo>
                    <a:lnTo>
                      <a:pt x="147" y="6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02" y="18"/>
                    </a:lnTo>
                    <a:lnTo>
                      <a:pt x="86" y="31"/>
                    </a:lnTo>
                    <a:lnTo>
                      <a:pt x="61" y="29"/>
                    </a:lnTo>
                    <a:lnTo>
                      <a:pt x="45" y="38"/>
                    </a:lnTo>
                    <a:lnTo>
                      <a:pt x="22" y="61"/>
                    </a:lnTo>
                    <a:lnTo>
                      <a:pt x="4" y="77"/>
                    </a:lnTo>
                    <a:lnTo>
                      <a:pt x="0" y="86"/>
                    </a:lnTo>
                    <a:lnTo>
                      <a:pt x="11" y="106"/>
                    </a:lnTo>
                    <a:lnTo>
                      <a:pt x="22" y="131"/>
                    </a:lnTo>
                    <a:lnTo>
                      <a:pt x="34" y="145"/>
                    </a:lnTo>
                    <a:lnTo>
                      <a:pt x="45" y="140"/>
                    </a:lnTo>
                    <a:lnTo>
                      <a:pt x="68" y="133"/>
                    </a:lnTo>
                    <a:lnTo>
                      <a:pt x="65" y="151"/>
                    </a:lnTo>
                    <a:lnTo>
                      <a:pt x="59" y="176"/>
                    </a:lnTo>
                    <a:lnTo>
                      <a:pt x="61" y="181"/>
                    </a:lnTo>
                    <a:lnTo>
                      <a:pt x="70" y="181"/>
                    </a:lnTo>
                    <a:lnTo>
                      <a:pt x="86" y="176"/>
                    </a:lnTo>
                    <a:lnTo>
                      <a:pt x="115" y="181"/>
                    </a:lnTo>
                    <a:lnTo>
                      <a:pt x="125" y="192"/>
                    </a:lnTo>
                    <a:lnTo>
                      <a:pt x="143" y="199"/>
                    </a:lnTo>
                    <a:lnTo>
                      <a:pt x="159" y="213"/>
                    </a:lnTo>
                    <a:lnTo>
                      <a:pt x="168" y="210"/>
                    </a:lnTo>
                    <a:lnTo>
                      <a:pt x="188" y="201"/>
                    </a:lnTo>
                    <a:lnTo>
                      <a:pt x="206" y="199"/>
                    </a:lnTo>
                    <a:lnTo>
                      <a:pt x="231" y="201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3959" y="1827"/>
                <a:ext cx="34" cy="32"/>
              </a:xfrm>
              <a:custGeom>
                <a:avLst/>
                <a:gdLst>
                  <a:gd name="T0" fmla="*/ 24 w 36"/>
                  <a:gd name="T1" fmla="*/ 0 h 37"/>
                  <a:gd name="T2" fmla="*/ 13 w 36"/>
                  <a:gd name="T3" fmla="*/ 4 h 37"/>
                  <a:gd name="T4" fmla="*/ 0 w 36"/>
                  <a:gd name="T5" fmla="*/ 12 h 37"/>
                  <a:gd name="T6" fmla="*/ 2 w 36"/>
                  <a:gd name="T7" fmla="*/ 20 h 37"/>
                  <a:gd name="T8" fmla="*/ 9 w 36"/>
                  <a:gd name="T9" fmla="*/ 20 h 37"/>
                  <a:gd name="T10" fmla="*/ 27 w 36"/>
                  <a:gd name="T11" fmla="*/ 9 h 37"/>
                  <a:gd name="T12" fmla="*/ 24 w 3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7"/>
                  <a:gd name="T23" fmla="*/ 36 w 3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7">
                    <a:moveTo>
                      <a:pt x="30" y="0"/>
                    </a:moveTo>
                    <a:lnTo>
                      <a:pt x="17" y="8"/>
                    </a:lnTo>
                    <a:lnTo>
                      <a:pt x="0" y="22"/>
                    </a:lnTo>
                    <a:lnTo>
                      <a:pt x="2" y="36"/>
                    </a:lnTo>
                    <a:lnTo>
                      <a:pt x="12" y="36"/>
                    </a:lnTo>
                    <a:lnTo>
                      <a:pt x="35" y="16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3988" y="991"/>
                <a:ext cx="468" cy="890"/>
              </a:xfrm>
              <a:custGeom>
                <a:avLst/>
                <a:gdLst>
                  <a:gd name="T0" fmla="*/ 110 w 491"/>
                  <a:gd name="T1" fmla="*/ 580 h 1014"/>
                  <a:gd name="T2" fmla="*/ 86 w 491"/>
                  <a:gd name="T3" fmla="*/ 565 h 1014"/>
                  <a:gd name="T4" fmla="*/ 53 w 491"/>
                  <a:gd name="T5" fmla="*/ 562 h 1014"/>
                  <a:gd name="T6" fmla="*/ 53 w 491"/>
                  <a:gd name="T7" fmla="*/ 514 h 1014"/>
                  <a:gd name="T8" fmla="*/ 41 w 491"/>
                  <a:gd name="T9" fmla="*/ 483 h 1014"/>
                  <a:gd name="T10" fmla="*/ 37 w 491"/>
                  <a:gd name="T11" fmla="*/ 458 h 1014"/>
                  <a:gd name="T12" fmla="*/ 29 w 491"/>
                  <a:gd name="T13" fmla="*/ 434 h 1014"/>
                  <a:gd name="T14" fmla="*/ 48 w 491"/>
                  <a:gd name="T15" fmla="*/ 413 h 1014"/>
                  <a:gd name="T16" fmla="*/ 58 w 491"/>
                  <a:gd name="T17" fmla="*/ 394 h 1014"/>
                  <a:gd name="T18" fmla="*/ 99 w 491"/>
                  <a:gd name="T19" fmla="*/ 369 h 1014"/>
                  <a:gd name="T20" fmla="*/ 127 w 491"/>
                  <a:gd name="T21" fmla="*/ 340 h 1014"/>
                  <a:gd name="T22" fmla="*/ 148 w 491"/>
                  <a:gd name="T23" fmla="*/ 315 h 1014"/>
                  <a:gd name="T24" fmla="*/ 165 w 491"/>
                  <a:gd name="T25" fmla="*/ 298 h 1014"/>
                  <a:gd name="T26" fmla="*/ 166 w 491"/>
                  <a:gd name="T27" fmla="*/ 280 h 1014"/>
                  <a:gd name="T28" fmla="*/ 161 w 491"/>
                  <a:gd name="T29" fmla="*/ 264 h 1014"/>
                  <a:gd name="T30" fmla="*/ 140 w 491"/>
                  <a:gd name="T31" fmla="*/ 255 h 1014"/>
                  <a:gd name="T32" fmla="*/ 110 w 491"/>
                  <a:gd name="T33" fmla="*/ 209 h 1014"/>
                  <a:gd name="T34" fmla="*/ 112 w 491"/>
                  <a:gd name="T35" fmla="*/ 169 h 1014"/>
                  <a:gd name="T36" fmla="*/ 99 w 491"/>
                  <a:gd name="T37" fmla="*/ 130 h 1014"/>
                  <a:gd name="T38" fmla="*/ 74 w 491"/>
                  <a:gd name="T39" fmla="*/ 104 h 1014"/>
                  <a:gd name="T40" fmla="*/ 29 w 491"/>
                  <a:gd name="T41" fmla="*/ 85 h 1014"/>
                  <a:gd name="T42" fmla="*/ 10 w 491"/>
                  <a:gd name="T43" fmla="*/ 66 h 1014"/>
                  <a:gd name="T44" fmla="*/ 14 w 491"/>
                  <a:gd name="T45" fmla="*/ 51 h 1014"/>
                  <a:gd name="T46" fmla="*/ 45 w 491"/>
                  <a:gd name="T47" fmla="*/ 63 h 1014"/>
                  <a:gd name="T48" fmla="*/ 99 w 491"/>
                  <a:gd name="T49" fmla="*/ 74 h 1014"/>
                  <a:gd name="T50" fmla="*/ 120 w 491"/>
                  <a:gd name="T51" fmla="*/ 83 h 1014"/>
                  <a:gd name="T52" fmla="*/ 148 w 491"/>
                  <a:gd name="T53" fmla="*/ 66 h 1014"/>
                  <a:gd name="T54" fmla="*/ 165 w 491"/>
                  <a:gd name="T55" fmla="*/ 51 h 1014"/>
                  <a:gd name="T56" fmla="*/ 161 w 491"/>
                  <a:gd name="T57" fmla="*/ 24 h 1014"/>
                  <a:gd name="T58" fmla="*/ 189 w 491"/>
                  <a:gd name="T59" fmla="*/ 12 h 1014"/>
                  <a:gd name="T60" fmla="*/ 224 w 491"/>
                  <a:gd name="T61" fmla="*/ 17 h 1014"/>
                  <a:gd name="T62" fmla="*/ 224 w 491"/>
                  <a:gd name="T63" fmla="*/ 39 h 1014"/>
                  <a:gd name="T64" fmla="*/ 194 w 491"/>
                  <a:gd name="T65" fmla="*/ 61 h 1014"/>
                  <a:gd name="T66" fmla="*/ 228 w 491"/>
                  <a:gd name="T67" fmla="*/ 56 h 1014"/>
                  <a:gd name="T68" fmla="*/ 232 w 491"/>
                  <a:gd name="T69" fmla="*/ 20 h 1014"/>
                  <a:gd name="T70" fmla="*/ 253 w 491"/>
                  <a:gd name="T71" fmla="*/ 41 h 1014"/>
                  <a:gd name="T72" fmla="*/ 247 w 491"/>
                  <a:gd name="T73" fmla="*/ 76 h 1014"/>
                  <a:gd name="T74" fmla="*/ 273 w 491"/>
                  <a:gd name="T75" fmla="*/ 104 h 1014"/>
                  <a:gd name="T76" fmla="*/ 290 w 491"/>
                  <a:gd name="T77" fmla="*/ 133 h 1014"/>
                  <a:gd name="T78" fmla="*/ 294 w 491"/>
                  <a:gd name="T79" fmla="*/ 175 h 1014"/>
                  <a:gd name="T80" fmla="*/ 322 w 491"/>
                  <a:gd name="T81" fmla="*/ 233 h 1014"/>
                  <a:gd name="T82" fmla="*/ 331 w 491"/>
                  <a:gd name="T83" fmla="*/ 298 h 1014"/>
                  <a:gd name="T84" fmla="*/ 345 w 491"/>
                  <a:gd name="T85" fmla="*/ 345 h 1014"/>
                  <a:gd name="T86" fmla="*/ 385 w 491"/>
                  <a:gd name="T87" fmla="*/ 376 h 1014"/>
                  <a:gd name="T88" fmla="*/ 404 w 491"/>
                  <a:gd name="T89" fmla="*/ 400 h 1014"/>
                  <a:gd name="T90" fmla="*/ 383 w 491"/>
                  <a:gd name="T91" fmla="*/ 453 h 1014"/>
                  <a:gd name="T92" fmla="*/ 373 w 491"/>
                  <a:gd name="T93" fmla="*/ 479 h 1014"/>
                  <a:gd name="T94" fmla="*/ 352 w 491"/>
                  <a:gd name="T95" fmla="*/ 495 h 1014"/>
                  <a:gd name="T96" fmla="*/ 301 w 491"/>
                  <a:gd name="T97" fmla="*/ 532 h 1014"/>
                  <a:gd name="T98" fmla="*/ 276 w 491"/>
                  <a:gd name="T99" fmla="*/ 549 h 1014"/>
                  <a:gd name="T100" fmla="*/ 247 w 491"/>
                  <a:gd name="T101" fmla="*/ 559 h 1014"/>
                  <a:gd name="T102" fmla="*/ 198 w 491"/>
                  <a:gd name="T103" fmla="*/ 569 h 1014"/>
                  <a:gd name="T104" fmla="*/ 151 w 491"/>
                  <a:gd name="T105" fmla="*/ 583 h 1014"/>
                  <a:gd name="T106" fmla="*/ 112 w 491"/>
                  <a:gd name="T107" fmla="*/ 601 h 10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1"/>
                  <a:gd name="T163" fmla="*/ 0 h 1014"/>
                  <a:gd name="T164" fmla="*/ 491 w 491"/>
                  <a:gd name="T165" fmla="*/ 1014 h 10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1" h="1014">
                    <a:moveTo>
                      <a:pt x="136" y="1013"/>
                    </a:moveTo>
                    <a:lnTo>
                      <a:pt x="133" y="978"/>
                    </a:lnTo>
                    <a:lnTo>
                      <a:pt x="115" y="963"/>
                    </a:lnTo>
                    <a:lnTo>
                      <a:pt x="104" y="953"/>
                    </a:lnTo>
                    <a:lnTo>
                      <a:pt x="83" y="947"/>
                    </a:lnTo>
                    <a:lnTo>
                      <a:pt x="65" y="947"/>
                    </a:lnTo>
                    <a:lnTo>
                      <a:pt x="58" y="928"/>
                    </a:lnTo>
                    <a:lnTo>
                      <a:pt x="65" y="867"/>
                    </a:lnTo>
                    <a:lnTo>
                      <a:pt x="63" y="831"/>
                    </a:lnTo>
                    <a:lnTo>
                      <a:pt x="49" y="813"/>
                    </a:lnTo>
                    <a:lnTo>
                      <a:pt x="40" y="806"/>
                    </a:lnTo>
                    <a:lnTo>
                      <a:pt x="45" y="772"/>
                    </a:lnTo>
                    <a:lnTo>
                      <a:pt x="40" y="751"/>
                    </a:lnTo>
                    <a:lnTo>
                      <a:pt x="34" y="733"/>
                    </a:lnTo>
                    <a:lnTo>
                      <a:pt x="45" y="697"/>
                    </a:lnTo>
                    <a:lnTo>
                      <a:pt x="58" y="697"/>
                    </a:lnTo>
                    <a:lnTo>
                      <a:pt x="65" y="690"/>
                    </a:lnTo>
                    <a:lnTo>
                      <a:pt x="70" y="663"/>
                    </a:lnTo>
                    <a:lnTo>
                      <a:pt x="95" y="642"/>
                    </a:lnTo>
                    <a:lnTo>
                      <a:pt x="120" y="622"/>
                    </a:lnTo>
                    <a:lnTo>
                      <a:pt x="124" y="597"/>
                    </a:lnTo>
                    <a:lnTo>
                      <a:pt x="154" y="572"/>
                    </a:lnTo>
                    <a:lnTo>
                      <a:pt x="183" y="542"/>
                    </a:lnTo>
                    <a:lnTo>
                      <a:pt x="179" y="531"/>
                    </a:lnTo>
                    <a:lnTo>
                      <a:pt x="179" y="515"/>
                    </a:lnTo>
                    <a:lnTo>
                      <a:pt x="199" y="501"/>
                    </a:lnTo>
                    <a:lnTo>
                      <a:pt x="206" y="497"/>
                    </a:lnTo>
                    <a:lnTo>
                      <a:pt x="201" y="472"/>
                    </a:lnTo>
                    <a:lnTo>
                      <a:pt x="201" y="449"/>
                    </a:lnTo>
                    <a:lnTo>
                      <a:pt x="195" y="445"/>
                    </a:lnTo>
                    <a:lnTo>
                      <a:pt x="183" y="449"/>
                    </a:lnTo>
                    <a:lnTo>
                      <a:pt x="170" y="431"/>
                    </a:lnTo>
                    <a:lnTo>
                      <a:pt x="158" y="386"/>
                    </a:lnTo>
                    <a:lnTo>
                      <a:pt x="133" y="352"/>
                    </a:lnTo>
                    <a:lnTo>
                      <a:pt x="140" y="306"/>
                    </a:lnTo>
                    <a:lnTo>
                      <a:pt x="136" y="286"/>
                    </a:lnTo>
                    <a:lnTo>
                      <a:pt x="108" y="256"/>
                    </a:lnTo>
                    <a:lnTo>
                      <a:pt x="120" y="220"/>
                    </a:lnTo>
                    <a:lnTo>
                      <a:pt x="111" y="199"/>
                    </a:lnTo>
                    <a:lnTo>
                      <a:pt x="90" y="177"/>
                    </a:lnTo>
                    <a:lnTo>
                      <a:pt x="79" y="190"/>
                    </a:lnTo>
                    <a:lnTo>
                      <a:pt x="34" y="145"/>
                    </a:lnTo>
                    <a:lnTo>
                      <a:pt x="22" y="129"/>
                    </a:lnTo>
                    <a:lnTo>
                      <a:pt x="13" y="111"/>
                    </a:lnTo>
                    <a:lnTo>
                      <a:pt x="0" y="104"/>
                    </a:lnTo>
                    <a:lnTo>
                      <a:pt x="18" y="86"/>
                    </a:lnTo>
                    <a:lnTo>
                      <a:pt x="40" y="86"/>
                    </a:lnTo>
                    <a:lnTo>
                      <a:pt x="54" y="106"/>
                    </a:lnTo>
                    <a:lnTo>
                      <a:pt x="88" y="145"/>
                    </a:lnTo>
                    <a:lnTo>
                      <a:pt x="120" y="124"/>
                    </a:lnTo>
                    <a:lnTo>
                      <a:pt x="140" y="129"/>
                    </a:lnTo>
                    <a:lnTo>
                      <a:pt x="145" y="140"/>
                    </a:lnTo>
                    <a:lnTo>
                      <a:pt x="170" y="145"/>
                    </a:lnTo>
                    <a:lnTo>
                      <a:pt x="179" y="111"/>
                    </a:lnTo>
                    <a:lnTo>
                      <a:pt x="190" y="99"/>
                    </a:lnTo>
                    <a:lnTo>
                      <a:pt x="199" y="86"/>
                    </a:lnTo>
                    <a:lnTo>
                      <a:pt x="199" y="74"/>
                    </a:lnTo>
                    <a:lnTo>
                      <a:pt x="195" y="40"/>
                    </a:lnTo>
                    <a:lnTo>
                      <a:pt x="215" y="20"/>
                    </a:lnTo>
                    <a:lnTo>
                      <a:pt x="229" y="20"/>
                    </a:lnTo>
                    <a:lnTo>
                      <a:pt x="249" y="0"/>
                    </a:lnTo>
                    <a:lnTo>
                      <a:pt x="272" y="29"/>
                    </a:lnTo>
                    <a:lnTo>
                      <a:pt x="281" y="40"/>
                    </a:lnTo>
                    <a:lnTo>
                      <a:pt x="272" y="65"/>
                    </a:lnTo>
                    <a:lnTo>
                      <a:pt x="254" y="81"/>
                    </a:lnTo>
                    <a:lnTo>
                      <a:pt x="235" y="104"/>
                    </a:lnTo>
                    <a:lnTo>
                      <a:pt x="240" y="124"/>
                    </a:lnTo>
                    <a:lnTo>
                      <a:pt x="276" y="95"/>
                    </a:lnTo>
                    <a:lnTo>
                      <a:pt x="276" y="70"/>
                    </a:lnTo>
                    <a:lnTo>
                      <a:pt x="281" y="34"/>
                    </a:lnTo>
                    <a:lnTo>
                      <a:pt x="294" y="24"/>
                    </a:lnTo>
                    <a:lnTo>
                      <a:pt x="306" y="70"/>
                    </a:lnTo>
                    <a:lnTo>
                      <a:pt x="306" y="111"/>
                    </a:lnTo>
                    <a:lnTo>
                      <a:pt x="299" y="129"/>
                    </a:lnTo>
                    <a:lnTo>
                      <a:pt x="299" y="154"/>
                    </a:lnTo>
                    <a:lnTo>
                      <a:pt x="331" y="177"/>
                    </a:lnTo>
                    <a:lnTo>
                      <a:pt x="331" y="195"/>
                    </a:lnTo>
                    <a:lnTo>
                      <a:pt x="351" y="224"/>
                    </a:lnTo>
                    <a:lnTo>
                      <a:pt x="360" y="245"/>
                    </a:lnTo>
                    <a:lnTo>
                      <a:pt x="356" y="295"/>
                    </a:lnTo>
                    <a:lnTo>
                      <a:pt x="369" y="349"/>
                    </a:lnTo>
                    <a:lnTo>
                      <a:pt x="390" y="392"/>
                    </a:lnTo>
                    <a:lnTo>
                      <a:pt x="385" y="461"/>
                    </a:lnTo>
                    <a:lnTo>
                      <a:pt x="401" y="501"/>
                    </a:lnTo>
                    <a:lnTo>
                      <a:pt x="410" y="520"/>
                    </a:lnTo>
                    <a:lnTo>
                      <a:pt x="419" y="581"/>
                    </a:lnTo>
                    <a:lnTo>
                      <a:pt x="426" y="606"/>
                    </a:lnTo>
                    <a:lnTo>
                      <a:pt x="467" y="633"/>
                    </a:lnTo>
                    <a:lnTo>
                      <a:pt x="490" y="660"/>
                    </a:lnTo>
                    <a:lnTo>
                      <a:pt x="490" y="676"/>
                    </a:lnTo>
                    <a:lnTo>
                      <a:pt x="471" y="756"/>
                    </a:lnTo>
                    <a:lnTo>
                      <a:pt x="465" y="763"/>
                    </a:lnTo>
                    <a:lnTo>
                      <a:pt x="471" y="779"/>
                    </a:lnTo>
                    <a:lnTo>
                      <a:pt x="451" y="808"/>
                    </a:lnTo>
                    <a:lnTo>
                      <a:pt x="426" y="822"/>
                    </a:lnTo>
                    <a:lnTo>
                      <a:pt x="426" y="835"/>
                    </a:lnTo>
                    <a:lnTo>
                      <a:pt x="390" y="883"/>
                    </a:lnTo>
                    <a:lnTo>
                      <a:pt x="365" y="897"/>
                    </a:lnTo>
                    <a:lnTo>
                      <a:pt x="360" y="924"/>
                    </a:lnTo>
                    <a:lnTo>
                      <a:pt x="335" y="924"/>
                    </a:lnTo>
                    <a:lnTo>
                      <a:pt x="324" y="933"/>
                    </a:lnTo>
                    <a:lnTo>
                      <a:pt x="299" y="942"/>
                    </a:lnTo>
                    <a:lnTo>
                      <a:pt x="265" y="938"/>
                    </a:lnTo>
                    <a:lnTo>
                      <a:pt x="240" y="958"/>
                    </a:lnTo>
                    <a:lnTo>
                      <a:pt x="210" y="976"/>
                    </a:lnTo>
                    <a:lnTo>
                      <a:pt x="183" y="983"/>
                    </a:lnTo>
                    <a:lnTo>
                      <a:pt x="161" y="999"/>
                    </a:lnTo>
                    <a:lnTo>
                      <a:pt x="136" y="1013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3490" y="2639"/>
                <a:ext cx="660" cy="285"/>
              </a:xfrm>
              <a:custGeom>
                <a:avLst/>
                <a:gdLst>
                  <a:gd name="T0" fmla="*/ 89 w 694"/>
                  <a:gd name="T1" fmla="*/ 135 h 324"/>
                  <a:gd name="T2" fmla="*/ 32 w 694"/>
                  <a:gd name="T3" fmla="*/ 100 h 324"/>
                  <a:gd name="T4" fmla="*/ 10 w 694"/>
                  <a:gd name="T5" fmla="*/ 82 h 324"/>
                  <a:gd name="T6" fmla="*/ 6 w 694"/>
                  <a:gd name="T7" fmla="*/ 55 h 324"/>
                  <a:gd name="T8" fmla="*/ 4 w 694"/>
                  <a:gd name="T9" fmla="*/ 39 h 324"/>
                  <a:gd name="T10" fmla="*/ 43 w 694"/>
                  <a:gd name="T11" fmla="*/ 35 h 324"/>
                  <a:gd name="T12" fmla="*/ 132 w 694"/>
                  <a:gd name="T13" fmla="*/ 0 h 324"/>
                  <a:gd name="T14" fmla="*/ 158 w 694"/>
                  <a:gd name="T15" fmla="*/ 4 h 324"/>
                  <a:gd name="T16" fmla="*/ 182 w 694"/>
                  <a:gd name="T17" fmla="*/ 9 h 324"/>
                  <a:gd name="T18" fmla="*/ 208 w 694"/>
                  <a:gd name="T19" fmla="*/ 35 h 324"/>
                  <a:gd name="T20" fmla="*/ 220 w 694"/>
                  <a:gd name="T21" fmla="*/ 54 h 324"/>
                  <a:gd name="T22" fmla="*/ 232 w 694"/>
                  <a:gd name="T23" fmla="*/ 54 h 324"/>
                  <a:gd name="T24" fmla="*/ 258 w 694"/>
                  <a:gd name="T25" fmla="*/ 47 h 324"/>
                  <a:gd name="T26" fmla="*/ 288 w 694"/>
                  <a:gd name="T27" fmla="*/ 67 h 324"/>
                  <a:gd name="T28" fmla="*/ 324 w 694"/>
                  <a:gd name="T29" fmla="*/ 80 h 324"/>
                  <a:gd name="T30" fmla="*/ 359 w 694"/>
                  <a:gd name="T31" fmla="*/ 77 h 324"/>
                  <a:gd name="T32" fmla="*/ 384 w 694"/>
                  <a:gd name="T33" fmla="*/ 95 h 324"/>
                  <a:gd name="T34" fmla="*/ 407 w 694"/>
                  <a:gd name="T35" fmla="*/ 91 h 324"/>
                  <a:gd name="T36" fmla="*/ 446 w 694"/>
                  <a:gd name="T37" fmla="*/ 113 h 324"/>
                  <a:gd name="T38" fmla="*/ 462 w 694"/>
                  <a:gd name="T39" fmla="*/ 106 h 324"/>
                  <a:gd name="T40" fmla="*/ 501 w 694"/>
                  <a:gd name="T41" fmla="*/ 111 h 324"/>
                  <a:gd name="T42" fmla="*/ 567 w 694"/>
                  <a:gd name="T43" fmla="*/ 121 h 324"/>
                  <a:gd name="T44" fmla="*/ 536 w 694"/>
                  <a:gd name="T45" fmla="*/ 145 h 324"/>
                  <a:gd name="T46" fmla="*/ 535 w 694"/>
                  <a:gd name="T47" fmla="*/ 161 h 324"/>
                  <a:gd name="T48" fmla="*/ 508 w 694"/>
                  <a:gd name="T49" fmla="*/ 151 h 324"/>
                  <a:gd name="T50" fmla="*/ 456 w 694"/>
                  <a:gd name="T51" fmla="*/ 157 h 324"/>
                  <a:gd name="T52" fmla="*/ 438 w 694"/>
                  <a:gd name="T53" fmla="*/ 172 h 324"/>
                  <a:gd name="T54" fmla="*/ 409 w 694"/>
                  <a:gd name="T55" fmla="*/ 179 h 324"/>
                  <a:gd name="T56" fmla="*/ 386 w 694"/>
                  <a:gd name="T57" fmla="*/ 172 h 324"/>
                  <a:gd name="T58" fmla="*/ 332 w 694"/>
                  <a:gd name="T59" fmla="*/ 191 h 324"/>
                  <a:gd name="T60" fmla="*/ 288 w 694"/>
                  <a:gd name="T61" fmla="*/ 191 h 324"/>
                  <a:gd name="T62" fmla="*/ 267 w 694"/>
                  <a:gd name="T63" fmla="*/ 182 h 324"/>
                  <a:gd name="T64" fmla="*/ 253 w 694"/>
                  <a:gd name="T65" fmla="*/ 174 h 324"/>
                  <a:gd name="T66" fmla="*/ 243 w 694"/>
                  <a:gd name="T67" fmla="*/ 161 h 324"/>
                  <a:gd name="T68" fmla="*/ 220 w 694"/>
                  <a:gd name="T69" fmla="*/ 137 h 324"/>
                  <a:gd name="T70" fmla="*/ 192 w 694"/>
                  <a:gd name="T71" fmla="*/ 145 h 324"/>
                  <a:gd name="T72" fmla="*/ 148 w 694"/>
                  <a:gd name="T73" fmla="*/ 133 h 324"/>
                  <a:gd name="T74" fmla="*/ 132 w 694"/>
                  <a:gd name="T75" fmla="*/ 144 h 324"/>
                  <a:gd name="T76" fmla="*/ 104 w 694"/>
                  <a:gd name="T77" fmla="*/ 145 h 3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4"/>
                  <a:gd name="T118" fmla="*/ 0 h 324"/>
                  <a:gd name="T119" fmla="*/ 694 w 694"/>
                  <a:gd name="T120" fmla="*/ 324 h 3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4" h="324">
                    <a:moveTo>
                      <a:pt x="111" y="238"/>
                    </a:moveTo>
                    <a:lnTo>
                      <a:pt x="109" y="225"/>
                    </a:lnTo>
                    <a:lnTo>
                      <a:pt x="93" y="216"/>
                    </a:lnTo>
                    <a:lnTo>
                      <a:pt x="40" y="168"/>
                    </a:lnTo>
                    <a:lnTo>
                      <a:pt x="38" y="141"/>
                    </a:lnTo>
                    <a:lnTo>
                      <a:pt x="13" y="138"/>
                    </a:lnTo>
                    <a:lnTo>
                      <a:pt x="15" y="116"/>
                    </a:lnTo>
                    <a:lnTo>
                      <a:pt x="6" y="93"/>
                    </a:lnTo>
                    <a:lnTo>
                      <a:pt x="0" y="79"/>
                    </a:lnTo>
                    <a:lnTo>
                      <a:pt x="4" y="65"/>
                    </a:lnTo>
                    <a:lnTo>
                      <a:pt x="22" y="65"/>
                    </a:lnTo>
                    <a:lnTo>
                      <a:pt x="52" y="59"/>
                    </a:lnTo>
                    <a:lnTo>
                      <a:pt x="143" y="13"/>
                    </a:lnTo>
                    <a:lnTo>
                      <a:pt x="161" y="0"/>
                    </a:lnTo>
                    <a:lnTo>
                      <a:pt x="172" y="15"/>
                    </a:lnTo>
                    <a:lnTo>
                      <a:pt x="193" y="6"/>
                    </a:lnTo>
                    <a:lnTo>
                      <a:pt x="211" y="9"/>
                    </a:lnTo>
                    <a:lnTo>
                      <a:pt x="222" y="15"/>
                    </a:lnTo>
                    <a:lnTo>
                      <a:pt x="222" y="38"/>
                    </a:lnTo>
                    <a:lnTo>
                      <a:pt x="254" y="59"/>
                    </a:lnTo>
                    <a:lnTo>
                      <a:pt x="256" y="72"/>
                    </a:lnTo>
                    <a:lnTo>
                      <a:pt x="268" y="90"/>
                    </a:lnTo>
                    <a:lnTo>
                      <a:pt x="277" y="97"/>
                    </a:lnTo>
                    <a:lnTo>
                      <a:pt x="284" y="90"/>
                    </a:lnTo>
                    <a:lnTo>
                      <a:pt x="306" y="77"/>
                    </a:lnTo>
                    <a:lnTo>
                      <a:pt x="315" y="79"/>
                    </a:lnTo>
                    <a:lnTo>
                      <a:pt x="345" y="113"/>
                    </a:lnTo>
                    <a:lnTo>
                      <a:pt x="352" y="111"/>
                    </a:lnTo>
                    <a:lnTo>
                      <a:pt x="383" y="129"/>
                    </a:lnTo>
                    <a:lnTo>
                      <a:pt x="397" y="134"/>
                    </a:lnTo>
                    <a:lnTo>
                      <a:pt x="418" y="127"/>
                    </a:lnTo>
                    <a:lnTo>
                      <a:pt x="438" y="127"/>
                    </a:lnTo>
                    <a:lnTo>
                      <a:pt x="463" y="145"/>
                    </a:lnTo>
                    <a:lnTo>
                      <a:pt x="470" y="159"/>
                    </a:lnTo>
                    <a:lnTo>
                      <a:pt x="483" y="147"/>
                    </a:lnTo>
                    <a:lnTo>
                      <a:pt x="497" y="152"/>
                    </a:lnTo>
                    <a:lnTo>
                      <a:pt x="520" y="177"/>
                    </a:lnTo>
                    <a:lnTo>
                      <a:pt x="545" y="188"/>
                    </a:lnTo>
                    <a:lnTo>
                      <a:pt x="554" y="191"/>
                    </a:lnTo>
                    <a:lnTo>
                      <a:pt x="565" y="179"/>
                    </a:lnTo>
                    <a:lnTo>
                      <a:pt x="579" y="175"/>
                    </a:lnTo>
                    <a:lnTo>
                      <a:pt x="613" y="184"/>
                    </a:lnTo>
                    <a:lnTo>
                      <a:pt x="656" y="193"/>
                    </a:lnTo>
                    <a:lnTo>
                      <a:pt x="693" y="204"/>
                    </a:lnTo>
                    <a:lnTo>
                      <a:pt x="681" y="218"/>
                    </a:lnTo>
                    <a:lnTo>
                      <a:pt x="656" y="243"/>
                    </a:lnTo>
                    <a:lnTo>
                      <a:pt x="652" y="250"/>
                    </a:lnTo>
                    <a:lnTo>
                      <a:pt x="654" y="268"/>
                    </a:lnTo>
                    <a:lnTo>
                      <a:pt x="636" y="268"/>
                    </a:lnTo>
                    <a:lnTo>
                      <a:pt x="620" y="254"/>
                    </a:lnTo>
                    <a:lnTo>
                      <a:pt x="604" y="250"/>
                    </a:lnTo>
                    <a:lnTo>
                      <a:pt x="558" y="261"/>
                    </a:lnTo>
                    <a:lnTo>
                      <a:pt x="549" y="270"/>
                    </a:lnTo>
                    <a:lnTo>
                      <a:pt x="536" y="286"/>
                    </a:lnTo>
                    <a:lnTo>
                      <a:pt x="513" y="300"/>
                    </a:lnTo>
                    <a:lnTo>
                      <a:pt x="499" y="300"/>
                    </a:lnTo>
                    <a:lnTo>
                      <a:pt x="483" y="288"/>
                    </a:lnTo>
                    <a:lnTo>
                      <a:pt x="472" y="288"/>
                    </a:lnTo>
                    <a:lnTo>
                      <a:pt x="427" y="309"/>
                    </a:lnTo>
                    <a:lnTo>
                      <a:pt x="406" y="320"/>
                    </a:lnTo>
                    <a:lnTo>
                      <a:pt x="388" y="323"/>
                    </a:lnTo>
                    <a:lnTo>
                      <a:pt x="352" y="320"/>
                    </a:lnTo>
                    <a:lnTo>
                      <a:pt x="338" y="320"/>
                    </a:lnTo>
                    <a:lnTo>
                      <a:pt x="327" y="304"/>
                    </a:lnTo>
                    <a:lnTo>
                      <a:pt x="320" y="297"/>
                    </a:lnTo>
                    <a:lnTo>
                      <a:pt x="309" y="291"/>
                    </a:lnTo>
                    <a:lnTo>
                      <a:pt x="302" y="284"/>
                    </a:lnTo>
                    <a:lnTo>
                      <a:pt x="297" y="268"/>
                    </a:lnTo>
                    <a:lnTo>
                      <a:pt x="297" y="247"/>
                    </a:lnTo>
                    <a:lnTo>
                      <a:pt x="268" y="229"/>
                    </a:lnTo>
                    <a:lnTo>
                      <a:pt x="249" y="238"/>
                    </a:lnTo>
                    <a:lnTo>
                      <a:pt x="234" y="243"/>
                    </a:lnTo>
                    <a:lnTo>
                      <a:pt x="222" y="220"/>
                    </a:lnTo>
                    <a:lnTo>
                      <a:pt x="181" y="222"/>
                    </a:lnTo>
                    <a:lnTo>
                      <a:pt x="170" y="232"/>
                    </a:lnTo>
                    <a:lnTo>
                      <a:pt x="161" y="241"/>
                    </a:lnTo>
                    <a:lnTo>
                      <a:pt x="145" y="241"/>
                    </a:lnTo>
                    <a:lnTo>
                      <a:pt x="127" y="243"/>
                    </a:lnTo>
                    <a:lnTo>
                      <a:pt x="111" y="23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3532" y="3042"/>
                <a:ext cx="392" cy="330"/>
              </a:xfrm>
              <a:custGeom>
                <a:avLst/>
                <a:gdLst>
                  <a:gd name="T0" fmla="*/ 9 w 411"/>
                  <a:gd name="T1" fmla="*/ 68 h 376"/>
                  <a:gd name="T2" fmla="*/ 21 w 411"/>
                  <a:gd name="T3" fmla="*/ 85 h 376"/>
                  <a:gd name="T4" fmla="*/ 37 w 411"/>
                  <a:gd name="T5" fmla="*/ 83 h 376"/>
                  <a:gd name="T6" fmla="*/ 52 w 411"/>
                  <a:gd name="T7" fmla="*/ 66 h 376"/>
                  <a:gd name="T8" fmla="*/ 77 w 411"/>
                  <a:gd name="T9" fmla="*/ 75 h 376"/>
                  <a:gd name="T10" fmla="*/ 83 w 411"/>
                  <a:gd name="T11" fmla="*/ 90 h 376"/>
                  <a:gd name="T12" fmla="*/ 93 w 411"/>
                  <a:gd name="T13" fmla="*/ 111 h 376"/>
                  <a:gd name="T14" fmla="*/ 107 w 411"/>
                  <a:gd name="T15" fmla="*/ 125 h 376"/>
                  <a:gd name="T16" fmla="*/ 98 w 411"/>
                  <a:gd name="T17" fmla="*/ 132 h 376"/>
                  <a:gd name="T18" fmla="*/ 151 w 411"/>
                  <a:gd name="T19" fmla="*/ 173 h 376"/>
                  <a:gd name="T20" fmla="*/ 173 w 411"/>
                  <a:gd name="T21" fmla="*/ 175 h 376"/>
                  <a:gd name="T22" fmla="*/ 213 w 411"/>
                  <a:gd name="T23" fmla="*/ 194 h 376"/>
                  <a:gd name="T24" fmla="*/ 222 w 411"/>
                  <a:gd name="T25" fmla="*/ 209 h 376"/>
                  <a:gd name="T26" fmla="*/ 232 w 411"/>
                  <a:gd name="T27" fmla="*/ 207 h 376"/>
                  <a:gd name="T28" fmla="*/ 254 w 411"/>
                  <a:gd name="T29" fmla="*/ 217 h 376"/>
                  <a:gd name="T30" fmla="*/ 263 w 411"/>
                  <a:gd name="T31" fmla="*/ 214 h 376"/>
                  <a:gd name="T32" fmla="*/ 269 w 411"/>
                  <a:gd name="T33" fmla="*/ 201 h 376"/>
                  <a:gd name="T34" fmla="*/ 253 w 411"/>
                  <a:gd name="T35" fmla="*/ 183 h 376"/>
                  <a:gd name="T36" fmla="*/ 213 w 411"/>
                  <a:gd name="T37" fmla="*/ 154 h 376"/>
                  <a:gd name="T38" fmla="*/ 197 w 411"/>
                  <a:gd name="T39" fmla="*/ 152 h 376"/>
                  <a:gd name="T40" fmla="*/ 185 w 411"/>
                  <a:gd name="T41" fmla="*/ 144 h 376"/>
                  <a:gd name="T42" fmla="*/ 173 w 411"/>
                  <a:gd name="T43" fmla="*/ 130 h 376"/>
                  <a:gd name="T44" fmla="*/ 156 w 411"/>
                  <a:gd name="T45" fmla="*/ 111 h 376"/>
                  <a:gd name="T46" fmla="*/ 128 w 411"/>
                  <a:gd name="T47" fmla="*/ 83 h 376"/>
                  <a:gd name="T48" fmla="*/ 143 w 411"/>
                  <a:gd name="T49" fmla="*/ 80 h 376"/>
                  <a:gd name="T50" fmla="*/ 207 w 411"/>
                  <a:gd name="T51" fmla="*/ 68 h 376"/>
                  <a:gd name="T52" fmla="*/ 235 w 411"/>
                  <a:gd name="T53" fmla="*/ 80 h 376"/>
                  <a:gd name="T54" fmla="*/ 248 w 411"/>
                  <a:gd name="T55" fmla="*/ 80 h 376"/>
                  <a:gd name="T56" fmla="*/ 275 w 411"/>
                  <a:gd name="T57" fmla="*/ 82 h 376"/>
                  <a:gd name="T58" fmla="*/ 310 w 411"/>
                  <a:gd name="T59" fmla="*/ 80 h 376"/>
                  <a:gd name="T60" fmla="*/ 333 w 411"/>
                  <a:gd name="T61" fmla="*/ 90 h 376"/>
                  <a:gd name="T62" fmla="*/ 340 w 411"/>
                  <a:gd name="T63" fmla="*/ 75 h 376"/>
                  <a:gd name="T64" fmla="*/ 322 w 411"/>
                  <a:gd name="T65" fmla="*/ 61 h 376"/>
                  <a:gd name="T66" fmla="*/ 320 w 411"/>
                  <a:gd name="T67" fmla="*/ 47 h 376"/>
                  <a:gd name="T68" fmla="*/ 307 w 411"/>
                  <a:gd name="T69" fmla="*/ 36 h 376"/>
                  <a:gd name="T70" fmla="*/ 290 w 411"/>
                  <a:gd name="T71" fmla="*/ 39 h 376"/>
                  <a:gd name="T72" fmla="*/ 273 w 411"/>
                  <a:gd name="T73" fmla="*/ 42 h 376"/>
                  <a:gd name="T74" fmla="*/ 246 w 411"/>
                  <a:gd name="T75" fmla="*/ 28 h 376"/>
                  <a:gd name="T76" fmla="*/ 224 w 411"/>
                  <a:gd name="T77" fmla="*/ 22 h 376"/>
                  <a:gd name="T78" fmla="*/ 185 w 411"/>
                  <a:gd name="T79" fmla="*/ 0 h 376"/>
                  <a:gd name="T80" fmla="*/ 147 w 411"/>
                  <a:gd name="T81" fmla="*/ 16 h 376"/>
                  <a:gd name="T82" fmla="*/ 135 w 411"/>
                  <a:gd name="T83" fmla="*/ 30 h 376"/>
                  <a:gd name="T84" fmla="*/ 75 w 411"/>
                  <a:gd name="T85" fmla="*/ 54 h 376"/>
                  <a:gd name="T86" fmla="*/ 37 w 411"/>
                  <a:gd name="T87" fmla="*/ 54 h 376"/>
                  <a:gd name="T88" fmla="*/ 0 w 411"/>
                  <a:gd name="T89" fmla="*/ 54 h 3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1"/>
                  <a:gd name="T136" fmla="*/ 0 h 376"/>
                  <a:gd name="T137" fmla="*/ 411 w 411"/>
                  <a:gd name="T138" fmla="*/ 376 h 3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1" h="376">
                    <a:moveTo>
                      <a:pt x="0" y="90"/>
                    </a:moveTo>
                    <a:lnTo>
                      <a:pt x="9" y="115"/>
                    </a:lnTo>
                    <a:lnTo>
                      <a:pt x="18" y="134"/>
                    </a:lnTo>
                    <a:lnTo>
                      <a:pt x="25" y="145"/>
                    </a:lnTo>
                    <a:lnTo>
                      <a:pt x="34" y="147"/>
                    </a:lnTo>
                    <a:lnTo>
                      <a:pt x="45" y="140"/>
                    </a:lnTo>
                    <a:lnTo>
                      <a:pt x="52" y="129"/>
                    </a:lnTo>
                    <a:lnTo>
                      <a:pt x="63" y="111"/>
                    </a:lnTo>
                    <a:lnTo>
                      <a:pt x="77" y="120"/>
                    </a:lnTo>
                    <a:lnTo>
                      <a:pt x="93" y="125"/>
                    </a:lnTo>
                    <a:lnTo>
                      <a:pt x="102" y="131"/>
                    </a:lnTo>
                    <a:lnTo>
                      <a:pt x="100" y="152"/>
                    </a:lnTo>
                    <a:lnTo>
                      <a:pt x="100" y="165"/>
                    </a:lnTo>
                    <a:lnTo>
                      <a:pt x="113" y="188"/>
                    </a:lnTo>
                    <a:lnTo>
                      <a:pt x="132" y="206"/>
                    </a:lnTo>
                    <a:lnTo>
                      <a:pt x="129" y="211"/>
                    </a:lnTo>
                    <a:lnTo>
                      <a:pt x="109" y="211"/>
                    </a:lnTo>
                    <a:lnTo>
                      <a:pt x="118" y="222"/>
                    </a:lnTo>
                    <a:lnTo>
                      <a:pt x="175" y="286"/>
                    </a:lnTo>
                    <a:lnTo>
                      <a:pt x="182" y="290"/>
                    </a:lnTo>
                    <a:lnTo>
                      <a:pt x="198" y="290"/>
                    </a:lnTo>
                    <a:lnTo>
                      <a:pt x="209" y="295"/>
                    </a:lnTo>
                    <a:lnTo>
                      <a:pt x="234" y="306"/>
                    </a:lnTo>
                    <a:lnTo>
                      <a:pt x="257" y="327"/>
                    </a:lnTo>
                    <a:lnTo>
                      <a:pt x="261" y="336"/>
                    </a:lnTo>
                    <a:lnTo>
                      <a:pt x="268" y="352"/>
                    </a:lnTo>
                    <a:lnTo>
                      <a:pt x="275" y="350"/>
                    </a:lnTo>
                    <a:lnTo>
                      <a:pt x="280" y="350"/>
                    </a:lnTo>
                    <a:lnTo>
                      <a:pt x="298" y="356"/>
                    </a:lnTo>
                    <a:lnTo>
                      <a:pt x="307" y="365"/>
                    </a:lnTo>
                    <a:lnTo>
                      <a:pt x="316" y="375"/>
                    </a:lnTo>
                    <a:lnTo>
                      <a:pt x="318" y="361"/>
                    </a:lnTo>
                    <a:lnTo>
                      <a:pt x="318" y="350"/>
                    </a:lnTo>
                    <a:lnTo>
                      <a:pt x="325" y="338"/>
                    </a:lnTo>
                    <a:lnTo>
                      <a:pt x="321" y="327"/>
                    </a:lnTo>
                    <a:lnTo>
                      <a:pt x="305" y="309"/>
                    </a:lnTo>
                    <a:lnTo>
                      <a:pt x="275" y="275"/>
                    </a:lnTo>
                    <a:lnTo>
                      <a:pt x="257" y="261"/>
                    </a:lnTo>
                    <a:lnTo>
                      <a:pt x="250" y="254"/>
                    </a:lnTo>
                    <a:lnTo>
                      <a:pt x="239" y="256"/>
                    </a:lnTo>
                    <a:lnTo>
                      <a:pt x="225" y="243"/>
                    </a:lnTo>
                    <a:lnTo>
                      <a:pt x="223" y="243"/>
                    </a:lnTo>
                    <a:lnTo>
                      <a:pt x="214" y="236"/>
                    </a:lnTo>
                    <a:lnTo>
                      <a:pt x="209" y="220"/>
                    </a:lnTo>
                    <a:lnTo>
                      <a:pt x="205" y="206"/>
                    </a:lnTo>
                    <a:lnTo>
                      <a:pt x="189" y="186"/>
                    </a:lnTo>
                    <a:lnTo>
                      <a:pt x="157" y="150"/>
                    </a:lnTo>
                    <a:lnTo>
                      <a:pt x="154" y="140"/>
                    </a:lnTo>
                    <a:lnTo>
                      <a:pt x="157" y="136"/>
                    </a:lnTo>
                    <a:lnTo>
                      <a:pt x="173" y="134"/>
                    </a:lnTo>
                    <a:lnTo>
                      <a:pt x="218" y="147"/>
                    </a:lnTo>
                    <a:lnTo>
                      <a:pt x="250" y="115"/>
                    </a:lnTo>
                    <a:lnTo>
                      <a:pt x="275" y="136"/>
                    </a:lnTo>
                    <a:lnTo>
                      <a:pt x="284" y="136"/>
                    </a:lnTo>
                    <a:lnTo>
                      <a:pt x="291" y="145"/>
                    </a:lnTo>
                    <a:lnTo>
                      <a:pt x="300" y="136"/>
                    </a:lnTo>
                    <a:lnTo>
                      <a:pt x="316" y="136"/>
                    </a:lnTo>
                    <a:lnTo>
                      <a:pt x="332" y="138"/>
                    </a:lnTo>
                    <a:lnTo>
                      <a:pt x="353" y="129"/>
                    </a:lnTo>
                    <a:lnTo>
                      <a:pt x="375" y="136"/>
                    </a:lnTo>
                    <a:lnTo>
                      <a:pt x="387" y="147"/>
                    </a:lnTo>
                    <a:lnTo>
                      <a:pt x="403" y="152"/>
                    </a:lnTo>
                    <a:lnTo>
                      <a:pt x="403" y="140"/>
                    </a:lnTo>
                    <a:lnTo>
                      <a:pt x="410" y="125"/>
                    </a:lnTo>
                    <a:lnTo>
                      <a:pt x="403" y="115"/>
                    </a:lnTo>
                    <a:lnTo>
                      <a:pt x="389" y="102"/>
                    </a:lnTo>
                    <a:lnTo>
                      <a:pt x="387" y="88"/>
                    </a:lnTo>
                    <a:lnTo>
                      <a:pt x="387" y="77"/>
                    </a:lnTo>
                    <a:lnTo>
                      <a:pt x="389" y="65"/>
                    </a:lnTo>
                    <a:lnTo>
                      <a:pt x="371" y="61"/>
                    </a:lnTo>
                    <a:lnTo>
                      <a:pt x="362" y="59"/>
                    </a:lnTo>
                    <a:lnTo>
                      <a:pt x="350" y="65"/>
                    </a:lnTo>
                    <a:lnTo>
                      <a:pt x="339" y="72"/>
                    </a:lnTo>
                    <a:lnTo>
                      <a:pt x="330" y="72"/>
                    </a:lnTo>
                    <a:lnTo>
                      <a:pt x="312" y="56"/>
                    </a:lnTo>
                    <a:lnTo>
                      <a:pt x="298" y="47"/>
                    </a:lnTo>
                    <a:lnTo>
                      <a:pt x="282" y="50"/>
                    </a:lnTo>
                    <a:lnTo>
                      <a:pt x="271" y="38"/>
                    </a:lnTo>
                    <a:lnTo>
                      <a:pt x="236" y="2"/>
                    </a:lnTo>
                    <a:lnTo>
                      <a:pt x="223" y="0"/>
                    </a:lnTo>
                    <a:lnTo>
                      <a:pt x="200" y="29"/>
                    </a:lnTo>
                    <a:lnTo>
                      <a:pt x="177" y="27"/>
                    </a:lnTo>
                    <a:lnTo>
                      <a:pt x="166" y="38"/>
                    </a:lnTo>
                    <a:lnTo>
                      <a:pt x="164" y="50"/>
                    </a:lnTo>
                    <a:lnTo>
                      <a:pt x="118" y="97"/>
                    </a:lnTo>
                    <a:lnTo>
                      <a:pt x="91" y="90"/>
                    </a:lnTo>
                    <a:lnTo>
                      <a:pt x="61" y="84"/>
                    </a:lnTo>
                    <a:lnTo>
                      <a:pt x="45" y="90"/>
                    </a:lnTo>
                    <a:lnTo>
                      <a:pt x="27" y="97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4001" y="3752"/>
                <a:ext cx="38" cy="31"/>
              </a:xfrm>
              <a:custGeom>
                <a:avLst/>
                <a:gdLst>
                  <a:gd name="T0" fmla="*/ 23 w 39"/>
                  <a:gd name="T1" fmla="*/ 0 h 36"/>
                  <a:gd name="T2" fmla="*/ 34 w 39"/>
                  <a:gd name="T3" fmla="*/ 4 h 36"/>
                  <a:gd name="T4" fmla="*/ 30 w 39"/>
                  <a:gd name="T5" fmla="*/ 13 h 36"/>
                  <a:gd name="T6" fmla="*/ 34 w 39"/>
                  <a:gd name="T7" fmla="*/ 18 h 36"/>
                  <a:gd name="T8" fmla="*/ 23 w 39"/>
                  <a:gd name="T9" fmla="*/ 19 h 36"/>
                  <a:gd name="T10" fmla="*/ 10 w 39"/>
                  <a:gd name="T11" fmla="*/ 18 h 36"/>
                  <a:gd name="T12" fmla="*/ 0 w 39"/>
                  <a:gd name="T13" fmla="*/ 11 h 36"/>
                  <a:gd name="T14" fmla="*/ 23 w 39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36"/>
                  <a:gd name="T26" fmla="*/ 39 w 39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36">
                    <a:moveTo>
                      <a:pt x="27" y="0"/>
                    </a:moveTo>
                    <a:lnTo>
                      <a:pt x="38" y="8"/>
                    </a:lnTo>
                    <a:lnTo>
                      <a:pt x="34" y="23"/>
                    </a:lnTo>
                    <a:lnTo>
                      <a:pt x="38" y="32"/>
                    </a:lnTo>
                    <a:lnTo>
                      <a:pt x="27" y="35"/>
                    </a:lnTo>
                    <a:lnTo>
                      <a:pt x="10" y="32"/>
                    </a:lnTo>
                    <a:lnTo>
                      <a:pt x="0" y="2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054" y="3761"/>
                <a:ext cx="197" cy="159"/>
              </a:xfrm>
              <a:custGeom>
                <a:avLst/>
                <a:gdLst>
                  <a:gd name="T0" fmla="*/ 25 w 207"/>
                  <a:gd name="T1" fmla="*/ 4 h 181"/>
                  <a:gd name="T2" fmla="*/ 14 w 207"/>
                  <a:gd name="T3" fmla="*/ 7 h 181"/>
                  <a:gd name="T4" fmla="*/ 18 w 207"/>
                  <a:gd name="T5" fmla="*/ 13 h 181"/>
                  <a:gd name="T6" fmla="*/ 10 w 207"/>
                  <a:gd name="T7" fmla="*/ 19 h 181"/>
                  <a:gd name="T8" fmla="*/ 4 w 207"/>
                  <a:gd name="T9" fmla="*/ 19 h 181"/>
                  <a:gd name="T10" fmla="*/ 0 w 207"/>
                  <a:gd name="T11" fmla="*/ 22 h 181"/>
                  <a:gd name="T12" fmla="*/ 2 w 207"/>
                  <a:gd name="T13" fmla="*/ 31 h 181"/>
                  <a:gd name="T14" fmla="*/ 29 w 207"/>
                  <a:gd name="T15" fmla="*/ 37 h 181"/>
                  <a:gd name="T16" fmla="*/ 35 w 207"/>
                  <a:gd name="T17" fmla="*/ 54 h 181"/>
                  <a:gd name="T18" fmla="*/ 43 w 207"/>
                  <a:gd name="T19" fmla="*/ 76 h 181"/>
                  <a:gd name="T20" fmla="*/ 54 w 207"/>
                  <a:gd name="T21" fmla="*/ 86 h 181"/>
                  <a:gd name="T22" fmla="*/ 66 w 207"/>
                  <a:gd name="T23" fmla="*/ 79 h 181"/>
                  <a:gd name="T24" fmla="*/ 82 w 207"/>
                  <a:gd name="T25" fmla="*/ 92 h 181"/>
                  <a:gd name="T26" fmla="*/ 98 w 207"/>
                  <a:gd name="T27" fmla="*/ 107 h 181"/>
                  <a:gd name="T28" fmla="*/ 103 w 207"/>
                  <a:gd name="T29" fmla="*/ 97 h 181"/>
                  <a:gd name="T30" fmla="*/ 99 w 207"/>
                  <a:gd name="T31" fmla="*/ 88 h 181"/>
                  <a:gd name="T32" fmla="*/ 105 w 207"/>
                  <a:gd name="T33" fmla="*/ 86 h 181"/>
                  <a:gd name="T34" fmla="*/ 128 w 207"/>
                  <a:gd name="T35" fmla="*/ 98 h 181"/>
                  <a:gd name="T36" fmla="*/ 137 w 207"/>
                  <a:gd name="T37" fmla="*/ 95 h 181"/>
                  <a:gd name="T38" fmla="*/ 139 w 207"/>
                  <a:gd name="T39" fmla="*/ 90 h 181"/>
                  <a:gd name="T40" fmla="*/ 128 w 207"/>
                  <a:gd name="T41" fmla="*/ 73 h 181"/>
                  <a:gd name="T42" fmla="*/ 128 w 207"/>
                  <a:gd name="T43" fmla="*/ 69 h 181"/>
                  <a:gd name="T44" fmla="*/ 116 w 207"/>
                  <a:gd name="T45" fmla="*/ 56 h 181"/>
                  <a:gd name="T46" fmla="*/ 110 w 207"/>
                  <a:gd name="T47" fmla="*/ 46 h 181"/>
                  <a:gd name="T48" fmla="*/ 116 w 207"/>
                  <a:gd name="T49" fmla="*/ 46 h 181"/>
                  <a:gd name="T50" fmla="*/ 128 w 207"/>
                  <a:gd name="T51" fmla="*/ 47 h 181"/>
                  <a:gd name="T52" fmla="*/ 146 w 207"/>
                  <a:gd name="T53" fmla="*/ 57 h 181"/>
                  <a:gd name="T54" fmla="*/ 153 w 207"/>
                  <a:gd name="T55" fmla="*/ 49 h 181"/>
                  <a:gd name="T56" fmla="*/ 167 w 207"/>
                  <a:gd name="T57" fmla="*/ 51 h 181"/>
                  <a:gd name="T58" fmla="*/ 169 w 207"/>
                  <a:gd name="T59" fmla="*/ 47 h 181"/>
                  <a:gd name="T60" fmla="*/ 151 w 207"/>
                  <a:gd name="T61" fmla="*/ 33 h 181"/>
                  <a:gd name="T62" fmla="*/ 139 w 207"/>
                  <a:gd name="T63" fmla="*/ 35 h 181"/>
                  <a:gd name="T64" fmla="*/ 134 w 207"/>
                  <a:gd name="T65" fmla="*/ 29 h 181"/>
                  <a:gd name="T66" fmla="*/ 128 w 207"/>
                  <a:gd name="T67" fmla="*/ 17 h 181"/>
                  <a:gd name="T68" fmla="*/ 120 w 207"/>
                  <a:gd name="T69" fmla="*/ 22 h 181"/>
                  <a:gd name="T70" fmla="*/ 103 w 207"/>
                  <a:gd name="T71" fmla="*/ 17 h 181"/>
                  <a:gd name="T72" fmla="*/ 92 w 207"/>
                  <a:gd name="T73" fmla="*/ 4 h 181"/>
                  <a:gd name="T74" fmla="*/ 70 w 207"/>
                  <a:gd name="T75" fmla="*/ 5 h 181"/>
                  <a:gd name="T76" fmla="*/ 56 w 207"/>
                  <a:gd name="T77" fmla="*/ 7 h 181"/>
                  <a:gd name="T78" fmla="*/ 45 w 207"/>
                  <a:gd name="T79" fmla="*/ 0 h 181"/>
                  <a:gd name="T80" fmla="*/ 37 w 207"/>
                  <a:gd name="T81" fmla="*/ 4 h 181"/>
                  <a:gd name="T82" fmla="*/ 25 w 207"/>
                  <a:gd name="T83" fmla="*/ 4 h 1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81"/>
                  <a:gd name="T128" fmla="*/ 207 w 207"/>
                  <a:gd name="T129" fmla="*/ 181 h 1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81">
                    <a:moveTo>
                      <a:pt x="29" y="6"/>
                    </a:moveTo>
                    <a:lnTo>
                      <a:pt x="18" y="11"/>
                    </a:lnTo>
                    <a:lnTo>
                      <a:pt x="22" y="22"/>
                    </a:lnTo>
                    <a:lnTo>
                      <a:pt x="11" y="33"/>
                    </a:lnTo>
                    <a:lnTo>
                      <a:pt x="4" y="33"/>
                    </a:lnTo>
                    <a:lnTo>
                      <a:pt x="0" y="38"/>
                    </a:lnTo>
                    <a:lnTo>
                      <a:pt x="2" y="51"/>
                    </a:lnTo>
                    <a:lnTo>
                      <a:pt x="36" y="63"/>
                    </a:lnTo>
                    <a:lnTo>
                      <a:pt x="43" y="90"/>
                    </a:lnTo>
                    <a:lnTo>
                      <a:pt x="52" y="126"/>
                    </a:lnTo>
                    <a:lnTo>
                      <a:pt x="66" y="144"/>
                    </a:lnTo>
                    <a:lnTo>
                      <a:pt x="80" y="132"/>
                    </a:lnTo>
                    <a:lnTo>
                      <a:pt x="100" y="155"/>
                    </a:lnTo>
                    <a:lnTo>
                      <a:pt x="119" y="180"/>
                    </a:lnTo>
                    <a:lnTo>
                      <a:pt x="125" y="162"/>
                    </a:lnTo>
                    <a:lnTo>
                      <a:pt x="121" y="148"/>
                    </a:lnTo>
                    <a:lnTo>
                      <a:pt x="128" y="144"/>
                    </a:lnTo>
                    <a:lnTo>
                      <a:pt x="157" y="166"/>
                    </a:lnTo>
                    <a:lnTo>
                      <a:pt x="167" y="159"/>
                    </a:lnTo>
                    <a:lnTo>
                      <a:pt x="169" y="150"/>
                    </a:lnTo>
                    <a:lnTo>
                      <a:pt x="155" y="123"/>
                    </a:lnTo>
                    <a:lnTo>
                      <a:pt x="155" y="117"/>
                    </a:lnTo>
                    <a:lnTo>
                      <a:pt x="141" y="94"/>
                    </a:lnTo>
                    <a:lnTo>
                      <a:pt x="135" y="76"/>
                    </a:lnTo>
                    <a:lnTo>
                      <a:pt x="141" y="76"/>
                    </a:lnTo>
                    <a:lnTo>
                      <a:pt x="157" y="78"/>
                    </a:lnTo>
                    <a:lnTo>
                      <a:pt x="178" y="96"/>
                    </a:lnTo>
                    <a:lnTo>
                      <a:pt x="187" y="83"/>
                    </a:lnTo>
                    <a:lnTo>
                      <a:pt x="203" y="85"/>
                    </a:lnTo>
                    <a:lnTo>
                      <a:pt x="206" y="81"/>
                    </a:lnTo>
                    <a:lnTo>
                      <a:pt x="185" y="56"/>
                    </a:lnTo>
                    <a:lnTo>
                      <a:pt x="169" y="58"/>
                    </a:lnTo>
                    <a:lnTo>
                      <a:pt x="164" y="49"/>
                    </a:lnTo>
                    <a:lnTo>
                      <a:pt x="155" y="29"/>
                    </a:lnTo>
                    <a:lnTo>
                      <a:pt x="146" y="36"/>
                    </a:lnTo>
                    <a:lnTo>
                      <a:pt x="125" y="29"/>
                    </a:lnTo>
                    <a:lnTo>
                      <a:pt x="112" y="6"/>
                    </a:lnTo>
                    <a:lnTo>
                      <a:pt x="86" y="9"/>
                    </a:lnTo>
                    <a:lnTo>
                      <a:pt x="68" y="11"/>
                    </a:lnTo>
                    <a:lnTo>
                      <a:pt x="54" y="0"/>
                    </a:lnTo>
                    <a:lnTo>
                      <a:pt x="45" y="6"/>
                    </a:lnTo>
                    <a:lnTo>
                      <a:pt x="29" y="6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3988" y="3435"/>
                <a:ext cx="461" cy="383"/>
              </a:xfrm>
              <a:custGeom>
                <a:avLst/>
                <a:gdLst>
                  <a:gd name="T0" fmla="*/ 73 w 483"/>
                  <a:gd name="T1" fmla="*/ 69 h 436"/>
                  <a:gd name="T2" fmla="*/ 50 w 483"/>
                  <a:gd name="T3" fmla="*/ 112 h 436"/>
                  <a:gd name="T4" fmla="*/ 42 w 483"/>
                  <a:gd name="T5" fmla="*/ 121 h 436"/>
                  <a:gd name="T6" fmla="*/ 23 w 483"/>
                  <a:gd name="T7" fmla="*/ 134 h 436"/>
                  <a:gd name="T8" fmla="*/ 0 w 483"/>
                  <a:gd name="T9" fmla="*/ 136 h 436"/>
                  <a:gd name="T10" fmla="*/ 29 w 483"/>
                  <a:gd name="T11" fmla="*/ 174 h 436"/>
                  <a:gd name="T12" fmla="*/ 52 w 483"/>
                  <a:gd name="T13" fmla="*/ 174 h 436"/>
                  <a:gd name="T14" fmla="*/ 46 w 483"/>
                  <a:gd name="T15" fmla="*/ 186 h 436"/>
                  <a:gd name="T16" fmla="*/ 52 w 483"/>
                  <a:gd name="T17" fmla="*/ 206 h 436"/>
                  <a:gd name="T18" fmla="*/ 71 w 483"/>
                  <a:gd name="T19" fmla="*/ 220 h 436"/>
                  <a:gd name="T20" fmla="*/ 85 w 483"/>
                  <a:gd name="T21" fmla="*/ 213 h 436"/>
                  <a:gd name="T22" fmla="*/ 100 w 483"/>
                  <a:gd name="T23" fmla="*/ 213 h 436"/>
                  <a:gd name="T24" fmla="*/ 149 w 483"/>
                  <a:gd name="T25" fmla="*/ 217 h 436"/>
                  <a:gd name="T26" fmla="*/ 177 w 483"/>
                  <a:gd name="T27" fmla="*/ 228 h 436"/>
                  <a:gd name="T28" fmla="*/ 191 w 483"/>
                  <a:gd name="T29" fmla="*/ 242 h 436"/>
                  <a:gd name="T30" fmla="*/ 212 w 483"/>
                  <a:gd name="T31" fmla="*/ 236 h 436"/>
                  <a:gd name="T32" fmla="*/ 250 w 483"/>
                  <a:gd name="T33" fmla="*/ 259 h 436"/>
                  <a:gd name="T34" fmla="*/ 258 w 483"/>
                  <a:gd name="T35" fmla="*/ 245 h 436"/>
                  <a:gd name="T36" fmla="*/ 257 w 483"/>
                  <a:gd name="T37" fmla="*/ 226 h 436"/>
                  <a:gd name="T38" fmla="*/ 241 w 483"/>
                  <a:gd name="T39" fmla="*/ 215 h 436"/>
                  <a:gd name="T40" fmla="*/ 200 w 483"/>
                  <a:gd name="T41" fmla="*/ 199 h 436"/>
                  <a:gd name="T42" fmla="*/ 175 w 483"/>
                  <a:gd name="T43" fmla="*/ 192 h 436"/>
                  <a:gd name="T44" fmla="*/ 166 w 483"/>
                  <a:gd name="T45" fmla="*/ 183 h 436"/>
                  <a:gd name="T46" fmla="*/ 181 w 483"/>
                  <a:gd name="T47" fmla="*/ 172 h 436"/>
                  <a:gd name="T48" fmla="*/ 170 w 483"/>
                  <a:gd name="T49" fmla="*/ 159 h 436"/>
                  <a:gd name="T50" fmla="*/ 189 w 483"/>
                  <a:gd name="T51" fmla="*/ 164 h 436"/>
                  <a:gd name="T52" fmla="*/ 200 w 483"/>
                  <a:gd name="T53" fmla="*/ 159 h 436"/>
                  <a:gd name="T54" fmla="*/ 177 w 483"/>
                  <a:gd name="T55" fmla="*/ 135 h 436"/>
                  <a:gd name="T56" fmla="*/ 157 w 483"/>
                  <a:gd name="T57" fmla="*/ 106 h 436"/>
                  <a:gd name="T58" fmla="*/ 155 w 483"/>
                  <a:gd name="T59" fmla="*/ 90 h 436"/>
                  <a:gd name="T60" fmla="*/ 163 w 483"/>
                  <a:gd name="T61" fmla="*/ 79 h 436"/>
                  <a:gd name="T62" fmla="*/ 171 w 483"/>
                  <a:gd name="T63" fmla="*/ 93 h 436"/>
                  <a:gd name="T64" fmla="*/ 177 w 483"/>
                  <a:gd name="T65" fmla="*/ 98 h 436"/>
                  <a:gd name="T66" fmla="*/ 210 w 483"/>
                  <a:gd name="T67" fmla="*/ 118 h 436"/>
                  <a:gd name="T68" fmla="*/ 215 w 483"/>
                  <a:gd name="T69" fmla="*/ 105 h 436"/>
                  <a:gd name="T70" fmla="*/ 239 w 483"/>
                  <a:gd name="T71" fmla="*/ 118 h 436"/>
                  <a:gd name="T72" fmla="*/ 228 w 483"/>
                  <a:gd name="T73" fmla="*/ 101 h 436"/>
                  <a:gd name="T74" fmla="*/ 239 w 483"/>
                  <a:gd name="T75" fmla="*/ 95 h 436"/>
                  <a:gd name="T76" fmla="*/ 267 w 483"/>
                  <a:gd name="T77" fmla="*/ 98 h 436"/>
                  <a:gd name="T78" fmla="*/ 254 w 483"/>
                  <a:gd name="T79" fmla="*/ 86 h 436"/>
                  <a:gd name="T80" fmla="*/ 228 w 483"/>
                  <a:gd name="T81" fmla="*/ 76 h 436"/>
                  <a:gd name="T82" fmla="*/ 230 w 483"/>
                  <a:gd name="T83" fmla="*/ 67 h 436"/>
                  <a:gd name="T84" fmla="*/ 277 w 483"/>
                  <a:gd name="T85" fmla="*/ 58 h 436"/>
                  <a:gd name="T86" fmla="*/ 325 w 483"/>
                  <a:gd name="T87" fmla="*/ 55 h 436"/>
                  <a:gd name="T88" fmla="*/ 350 w 483"/>
                  <a:gd name="T89" fmla="*/ 58 h 436"/>
                  <a:gd name="T90" fmla="*/ 376 w 483"/>
                  <a:gd name="T91" fmla="*/ 52 h 436"/>
                  <a:gd name="T92" fmla="*/ 397 w 483"/>
                  <a:gd name="T93" fmla="*/ 32 h 436"/>
                  <a:gd name="T94" fmla="*/ 397 w 483"/>
                  <a:gd name="T95" fmla="*/ 4 h 436"/>
                  <a:gd name="T96" fmla="*/ 378 w 483"/>
                  <a:gd name="T97" fmla="*/ 0 h 436"/>
                  <a:gd name="T98" fmla="*/ 373 w 483"/>
                  <a:gd name="T99" fmla="*/ 13 h 436"/>
                  <a:gd name="T100" fmla="*/ 360 w 483"/>
                  <a:gd name="T101" fmla="*/ 24 h 436"/>
                  <a:gd name="T102" fmla="*/ 346 w 483"/>
                  <a:gd name="T103" fmla="*/ 31 h 436"/>
                  <a:gd name="T104" fmla="*/ 313 w 483"/>
                  <a:gd name="T105" fmla="*/ 22 h 436"/>
                  <a:gd name="T106" fmla="*/ 284 w 483"/>
                  <a:gd name="T107" fmla="*/ 13 h 436"/>
                  <a:gd name="T108" fmla="*/ 250 w 483"/>
                  <a:gd name="T109" fmla="*/ 31 h 436"/>
                  <a:gd name="T110" fmla="*/ 215 w 483"/>
                  <a:gd name="T111" fmla="*/ 37 h 436"/>
                  <a:gd name="T112" fmla="*/ 189 w 483"/>
                  <a:gd name="T113" fmla="*/ 41 h 436"/>
                  <a:gd name="T114" fmla="*/ 170 w 483"/>
                  <a:gd name="T115" fmla="*/ 53 h 436"/>
                  <a:gd name="T116" fmla="*/ 143 w 483"/>
                  <a:gd name="T117" fmla="*/ 55 h 436"/>
                  <a:gd name="T118" fmla="*/ 116 w 483"/>
                  <a:gd name="T119" fmla="*/ 65 h 436"/>
                  <a:gd name="T120" fmla="*/ 90 w 483"/>
                  <a:gd name="T121" fmla="*/ 65 h 4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3"/>
                  <a:gd name="T184" fmla="*/ 0 h 436"/>
                  <a:gd name="T185" fmla="*/ 483 w 483"/>
                  <a:gd name="T186" fmla="*/ 436 h 4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3" h="436">
                    <a:moveTo>
                      <a:pt x="97" y="107"/>
                    </a:moveTo>
                    <a:lnTo>
                      <a:pt x="88" y="116"/>
                    </a:lnTo>
                    <a:lnTo>
                      <a:pt x="77" y="152"/>
                    </a:lnTo>
                    <a:lnTo>
                      <a:pt x="61" y="189"/>
                    </a:lnTo>
                    <a:lnTo>
                      <a:pt x="56" y="193"/>
                    </a:lnTo>
                    <a:lnTo>
                      <a:pt x="50" y="204"/>
                    </a:lnTo>
                    <a:lnTo>
                      <a:pt x="40" y="216"/>
                    </a:lnTo>
                    <a:lnTo>
                      <a:pt x="27" y="225"/>
                    </a:lnTo>
                    <a:lnTo>
                      <a:pt x="15" y="230"/>
                    </a:lnTo>
                    <a:lnTo>
                      <a:pt x="0" y="230"/>
                    </a:lnTo>
                    <a:lnTo>
                      <a:pt x="20" y="271"/>
                    </a:lnTo>
                    <a:lnTo>
                      <a:pt x="34" y="291"/>
                    </a:lnTo>
                    <a:lnTo>
                      <a:pt x="50" y="291"/>
                    </a:lnTo>
                    <a:lnTo>
                      <a:pt x="63" y="291"/>
                    </a:lnTo>
                    <a:lnTo>
                      <a:pt x="68" y="302"/>
                    </a:lnTo>
                    <a:lnTo>
                      <a:pt x="54" y="312"/>
                    </a:lnTo>
                    <a:lnTo>
                      <a:pt x="54" y="325"/>
                    </a:lnTo>
                    <a:lnTo>
                      <a:pt x="63" y="346"/>
                    </a:lnTo>
                    <a:lnTo>
                      <a:pt x="77" y="362"/>
                    </a:lnTo>
                    <a:lnTo>
                      <a:pt x="86" y="371"/>
                    </a:lnTo>
                    <a:lnTo>
                      <a:pt x="90" y="357"/>
                    </a:lnTo>
                    <a:lnTo>
                      <a:pt x="102" y="357"/>
                    </a:lnTo>
                    <a:lnTo>
                      <a:pt x="115" y="368"/>
                    </a:lnTo>
                    <a:lnTo>
                      <a:pt x="120" y="357"/>
                    </a:lnTo>
                    <a:lnTo>
                      <a:pt x="143" y="359"/>
                    </a:lnTo>
                    <a:lnTo>
                      <a:pt x="179" y="364"/>
                    </a:lnTo>
                    <a:lnTo>
                      <a:pt x="202" y="373"/>
                    </a:lnTo>
                    <a:lnTo>
                      <a:pt x="213" y="382"/>
                    </a:lnTo>
                    <a:lnTo>
                      <a:pt x="225" y="398"/>
                    </a:lnTo>
                    <a:lnTo>
                      <a:pt x="231" y="407"/>
                    </a:lnTo>
                    <a:lnTo>
                      <a:pt x="243" y="398"/>
                    </a:lnTo>
                    <a:lnTo>
                      <a:pt x="256" y="396"/>
                    </a:lnTo>
                    <a:lnTo>
                      <a:pt x="277" y="412"/>
                    </a:lnTo>
                    <a:lnTo>
                      <a:pt x="302" y="435"/>
                    </a:lnTo>
                    <a:lnTo>
                      <a:pt x="309" y="430"/>
                    </a:lnTo>
                    <a:lnTo>
                      <a:pt x="311" y="412"/>
                    </a:lnTo>
                    <a:lnTo>
                      <a:pt x="311" y="394"/>
                    </a:lnTo>
                    <a:lnTo>
                      <a:pt x="309" y="378"/>
                    </a:lnTo>
                    <a:lnTo>
                      <a:pt x="297" y="357"/>
                    </a:lnTo>
                    <a:lnTo>
                      <a:pt x="291" y="362"/>
                    </a:lnTo>
                    <a:lnTo>
                      <a:pt x="270" y="355"/>
                    </a:lnTo>
                    <a:lnTo>
                      <a:pt x="241" y="332"/>
                    </a:lnTo>
                    <a:lnTo>
                      <a:pt x="231" y="323"/>
                    </a:lnTo>
                    <a:lnTo>
                      <a:pt x="211" y="321"/>
                    </a:lnTo>
                    <a:lnTo>
                      <a:pt x="200" y="314"/>
                    </a:lnTo>
                    <a:lnTo>
                      <a:pt x="200" y="307"/>
                    </a:lnTo>
                    <a:lnTo>
                      <a:pt x="213" y="293"/>
                    </a:lnTo>
                    <a:lnTo>
                      <a:pt x="218" y="289"/>
                    </a:lnTo>
                    <a:lnTo>
                      <a:pt x="209" y="280"/>
                    </a:lnTo>
                    <a:lnTo>
                      <a:pt x="204" y="266"/>
                    </a:lnTo>
                    <a:lnTo>
                      <a:pt x="209" y="259"/>
                    </a:lnTo>
                    <a:lnTo>
                      <a:pt x="227" y="275"/>
                    </a:lnTo>
                    <a:lnTo>
                      <a:pt x="241" y="282"/>
                    </a:lnTo>
                    <a:lnTo>
                      <a:pt x="241" y="268"/>
                    </a:lnTo>
                    <a:lnTo>
                      <a:pt x="231" y="250"/>
                    </a:lnTo>
                    <a:lnTo>
                      <a:pt x="213" y="227"/>
                    </a:lnTo>
                    <a:lnTo>
                      <a:pt x="193" y="195"/>
                    </a:lnTo>
                    <a:lnTo>
                      <a:pt x="190" y="179"/>
                    </a:lnTo>
                    <a:lnTo>
                      <a:pt x="188" y="166"/>
                    </a:lnTo>
                    <a:lnTo>
                      <a:pt x="186" y="150"/>
                    </a:lnTo>
                    <a:lnTo>
                      <a:pt x="184" y="136"/>
                    </a:lnTo>
                    <a:lnTo>
                      <a:pt x="197" y="132"/>
                    </a:lnTo>
                    <a:lnTo>
                      <a:pt x="195" y="141"/>
                    </a:lnTo>
                    <a:lnTo>
                      <a:pt x="206" y="157"/>
                    </a:lnTo>
                    <a:lnTo>
                      <a:pt x="215" y="157"/>
                    </a:lnTo>
                    <a:lnTo>
                      <a:pt x="213" y="166"/>
                    </a:lnTo>
                    <a:lnTo>
                      <a:pt x="254" y="204"/>
                    </a:lnTo>
                    <a:lnTo>
                      <a:pt x="254" y="198"/>
                    </a:lnTo>
                    <a:lnTo>
                      <a:pt x="247" y="179"/>
                    </a:lnTo>
                    <a:lnTo>
                      <a:pt x="259" y="175"/>
                    </a:lnTo>
                    <a:lnTo>
                      <a:pt x="277" y="184"/>
                    </a:lnTo>
                    <a:lnTo>
                      <a:pt x="288" y="198"/>
                    </a:lnTo>
                    <a:lnTo>
                      <a:pt x="291" y="189"/>
                    </a:lnTo>
                    <a:lnTo>
                      <a:pt x="275" y="170"/>
                    </a:lnTo>
                    <a:lnTo>
                      <a:pt x="277" y="163"/>
                    </a:lnTo>
                    <a:lnTo>
                      <a:pt x="288" y="159"/>
                    </a:lnTo>
                    <a:lnTo>
                      <a:pt x="316" y="170"/>
                    </a:lnTo>
                    <a:lnTo>
                      <a:pt x="322" y="166"/>
                    </a:lnTo>
                    <a:lnTo>
                      <a:pt x="320" y="154"/>
                    </a:lnTo>
                    <a:lnTo>
                      <a:pt x="306" y="145"/>
                    </a:lnTo>
                    <a:lnTo>
                      <a:pt x="288" y="136"/>
                    </a:lnTo>
                    <a:lnTo>
                      <a:pt x="275" y="127"/>
                    </a:lnTo>
                    <a:lnTo>
                      <a:pt x="272" y="120"/>
                    </a:lnTo>
                    <a:lnTo>
                      <a:pt x="277" y="111"/>
                    </a:lnTo>
                    <a:lnTo>
                      <a:pt x="304" y="107"/>
                    </a:lnTo>
                    <a:lnTo>
                      <a:pt x="334" y="97"/>
                    </a:lnTo>
                    <a:lnTo>
                      <a:pt x="354" y="100"/>
                    </a:lnTo>
                    <a:lnTo>
                      <a:pt x="391" y="93"/>
                    </a:lnTo>
                    <a:lnTo>
                      <a:pt x="397" y="88"/>
                    </a:lnTo>
                    <a:lnTo>
                      <a:pt x="422" y="97"/>
                    </a:lnTo>
                    <a:lnTo>
                      <a:pt x="443" y="109"/>
                    </a:lnTo>
                    <a:lnTo>
                      <a:pt x="454" y="86"/>
                    </a:lnTo>
                    <a:lnTo>
                      <a:pt x="472" y="61"/>
                    </a:lnTo>
                    <a:lnTo>
                      <a:pt x="479" y="54"/>
                    </a:lnTo>
                    <a:lnTo>
                      <a:pt x="482" y="11"/>
                    </a:lnTo>
                    <a:lnTo>
                      <a:pt x="479" y="6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50" y="6"/>
                    </a:lnTo>
                    <a:lnTo>
                      <a:pt x="450" y="22"/>
                    </a:lnTo>
                    <a:lnTo>
                      <a:pt x="452" y="36"/>
                    </a:lnTo>
                    <a:lnTo>
                      <a:pt x="434" y="40"/>
                    </a:lnTo>
                    <a:lnTo>
                      <a:pt x="422" y="50"/>
                    </a:lnTo>
                    <a:lnTo>
                      <a:pt x="416" y="52"/>
                    </a:lnTo>
                    <a:lnTo>
                      <a:pt x="388" y="45"/>
                    </a:lnTo>
                    <a:lnTo>
                      <a:pt x="377" y="38"/>
                    </a:lnTo>
                    <a:lnTo>
                      <a:pt x="363" y="47"/>
                    </a:lnTo>
                    <a:lnTo>
                      <a:pt x="343" y="22"/>
                    </a:lnTo>
                    <a:lnTo>
                      <a:pt x="320" y="40"/>
                    </a:lnTo>
                    <a:lnTo>
                      <a:pt x="302" y="52"/>
                    </a:lnTo>
                    <a:lnTo>
                      <a:pt x="286" y="59"/>
                    </a:lnTo>
                    <a:lnTo>
                      <a:pt x="259" y="63"/>
                    </a:lnTo>
                    <a:lnTo>
                      <a:pt x="241" y="68"/>
                    </a:lnTo>
                    <a:lnTo>
                      <a:pt x="227" y="68"/>
                    </a:lnTo>
                    <a:lnTo>
                      <a:pt x="220" y="70"/>
                    </a:lnTo>
                    <a:lnTo>
                      <a:pt x="204" y="88"/>
                    </a:lnTo>
                    <a:lnTo>
                      <a:pt x="193" y="88"/>
                    </a:lnTo>
                    <a:lnTo>
                      <a:pt x="172" y="93"/>
                    </a:lnTo>
                    <a:lnTo>
                      <a:pt x="152" y="91"/>
                    </a:lnTo>
                    <a:lnTo>
                      <a:pt x="140" y="109"/>
                    </a:lnTo>
                    <a:lnTo>
                      <a:pt x="125" y="111"/>
                    </a:lnTo>
                    <a:lnTo>
                      <a:pt x="109" y="109"/>
                    </a:lnTo>
                    <a:lnTo>
                      <a:pt x="97" y="107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218" y="3697"/>
                <a:ext cx="112" cy="86"/>
              </a:xfrm>
              <a:custGeom>
                <a:avLst/>
                <a:gdLst>
                  <a:gd name="T0" fmla="*/ 9 w 118"/>
                  <a:gd name="T1" fmla="*/ 0 h 98"/>
                  <a:gd name="T2" fmla="*/ 0 w 118"/>
                  <a:gd name="T3" fmla="*/ 4 h 98"/>
                  <a:gd name="T4" fmla="*/ 9 w 118"/>
                  <a:gd name="T5" fmla="*/ 17 h 98"/>
                  <a:gd name="T6" fmla="*/ 23 w 118"/>
                  <a:gd name="T7" fmla="*/ 19 h 98"/>
                  <a:gd name="T8" fmla="*/ 34 w 118"/>
                  <a:gd name="T9" fmla="*/ 30 h 98"/>
                  <a:gd name="T10" fmla="*/ 45 w 118"/>
                  <a:gd name="T11" fmla="*/ 34 h 98"/>
                  <a:gd name="T12" fmla="*/ 65 w 118"/>
                  <a:gd name="T13" fmla="*/ 46 h 98"/>
                  <a:gd name="T14" fmla="*/ 76 w 118"/>
                  <a:gd name="T15" fmla="*/ 49 h 98"/>
                  <a:gd name="T16" fmla="*/ 91 w 118"/>
                  <a:gd name="T17" fmla="*/ 58 h 98"/>
                  <a:gd name="T18" fmla="*/ 95 w 118"/>
                  <a:gd name="T19" fmla="*/ 54 h 98"/>
                  <a:gd name="T20" fmla="*/ 65 w 118"/>
                  <a:gd name="T21" fmla="*/ 36 h 98"/>
                  <a:gd name="T22" fmla="*/ 63 w 118"/>
                  <a:gd name="T23" fmla="*/ 29 h 98"/>
                  <a:gd name="T24" fmla="*/ 60 w 118"/>
                  <a:gd name="T25" fmla="*/ 22 h 98"/>
                  <a:gd name="T26" fmla="*/ 47 w 118"/>
                  <a:gd name="T27" fmla="*/ 13 h 98"/>
                  <a:gd name="T28" fmla="*/ 44 w 118"/>
                  <a:gd name="T29" fmla="*/ 14 h 98"/>
                  <a:gd name="T30" fmla="*/ 27 w 118"/>
                  <a:gd name="T31" fmla="*/ 5 h 98"/>
                  <a:gd name="T32" fmla="*/ 20 w 118"/>
                  <a:gd name="T33" fmla="*/ 4 h 98"/>
                  <a:gd name="T34" fmla="*/ 9 w 118"/>
                  <a:gd name="T35" fmla="*/ 0 h 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8"/>
                  <a:gd name="T55" fmla="*/ 0 h 98"/>
                  <a:gd name="T56" fmla="*/ 118 w 118"/>
                  <a:gd name="T57" fmla="*/ 98 h 9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8" h="98">
                    <a:moveTo>
                      <a:pt x="9" y="0"/>
                    </a:moveTo>
                    <a:lnTo>
                      <a:pt x="0" y="6"/>
                    </a:lnTo>
                    <a:lnTo>
                      <a:pt x="11" y="29"/>
                    </a:lnTo>
                    <a:lnTo>
                      <a:pt x="27" y="33"/>
                    </a:lnTo>
                    <a:lnTo>
                      <a:pt x="42" y="51"/>
                    </a:lnTo>
                    <a:lnTo>
                      <a:pt x="56" y="58"/>
                    </a:lnTo>
                    <a:lnTo>
                      <a:pt x="81" y="76"/>
                    </a:lnTo>
                    <a:lnTo>
                      <a:pt x="94" y="83"/>
                    </a:lnTo>
                    <a:lnTo>
                      <a:pt x="112" y="97"/>
                    </a:lnTo>
                    <a:lnTo>
                      <a:pt x="117" y="90"/>
                    </a:lnTo>
                    <a:lnTo>
                      <a:pt x="81" y="60"/>
                    </a:lnTo>
                    <a:lnTo>
                      <a:pt x="78" y="49"/>
                    </a:lnTo>
                    <a:lnTo>
                      <a:pt x="74" y="36"/>
                    </a:lnTo>
                    <a:lnTo>
                      <a:pt x="58" y="22"/>
                    </a:lnTo>
                    <a:lnTo>
                      <a:pt x="54" y="24"/>
                    </a:lnTo>
                    <a:lnTo>
                      <a:pt x="33" y="9"/>
                    </a:lnTo>
                    <a:lnTo>
                      <a:pt x="24" y="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4335" y="3985"/>
                <a:ext cx="215" cy="54"/>
              </a:xfrm>
              <a:custGeom>
                <a:avLst/>
                <a:gdLst>
                  <a:gd name="T0" fmla="*/ 39 w 226"/>
                  <a:gd name="T1" fmla="*/ 8 h 62"/>
                  <a:gd name="T2" fmla="*/ 51 w 226"/>
                  <a:gd name="T3" fmla="*/ 3 h 62"/>
                  <a:gd name="T4" fmla="*/ 59 w 226"/>
                  <a:gd name="T5" fmla="*/ 8 h 62"/>
                  <a:gd name="T6" fmla="*/ 63 w 226"/>
                  <a:gd name="T7" fmla="*/ 9 h 62"/>
                  <a:gd name="T8" fmla="*/ 74 w 226"/>
                  <a:gd name="T9" fmla="*/ 5 h 62"/>
                  <a:gd name="T10" fmla="*/ 80 w 226"/>
                  <a:gd name="T11" fmla="*/ 3 h 62"/>
                  <a:gd name="T12" fmla="*/ 109 w 226"/>
                  <a:gd name="T13" fmla="*/ 5 h 62"/>
                  <a:gd name="T14" fmla="*/ 138 w 226"/>
                  <a:gd name="T15" fmla="*/ 3 h 62"/>
                  <a:gd name="T16" fmla="*/ 147 w 226"/>
                  <a:gd name="T17" fmla="*/ 10 h 62"/>
                  <a:gd name="T18" fmla="*/ 147 w 226"/>
                  <a:gd name="T19" fmla="*/ 13 h 62"/>
                  <a:gd name="T20" fmla="*/ 167 w 226"/>
                  <a:gd name="T21" fmla="*/ 11 h 62"/>
                  <a:gd name="T22" fmla="*/ 178 w 226"/>
                  <a:gd name="T23" fmla="*/ 13 h 62"/>
                  <a:gd name="T24" fmla="*/ 185 w 226"/>
                  <a:gd name="T25" fmla="*/ 17 h 62"/>
                  <a:gd name="T26" fmla="*/ 178 w 226"/>
                  <a:gd name="T27" fmla="*/ 22 h 62"/>
                  <a:gd name="T28" fmla="*/ 160 w 226"/>
                  <a:gd name="T29" fmla="*/ 22 h 62"/>
                  <a:gd name="T30" fmla="*/ 148 w 226"/>
                  <a:gd name="T31" fmla="*/ 26 h 62"/>
                  <a:gd name="T32" fmla="*/ 127 w 226"/>
                  <a:gd name="T33" fmla="*/ 26 h 62"/>
                  <a:gd name="T34" fmla="*/ 108 w 226"/>
                  <a:gd name="T35" fmla="*/ 32 h 62"/>
                  <a:gd name="T36" fmla="*/ 91 w 226"/>
                  <a:gd name="T37" fmla="*/ 35 h 62"/>
                  <a:gd name="T38" fmla="*/ 76 w 226"/>
                  <a:gd name="T39" fmla="*/ 28 h 62"/>
                  <a:gd name="T40" fmla="*/ 59 w 226"/>
                  <a:gd name="T41" fmla="*/ 22 h 62"/>
                  <a:gd name="T42" fmla="*/ 42 w 226"/>
                  <a:gd name="T43" fmla="*/ 22 h 62"/>
                  <a:gd name="T44" fmla="*/ 16 w 226"/>
                  <a:gd name="T45" fmla="*/ 18 h 62"/>
                  <a:gd name="T46" fmla="*/ 9 w 226"/>
                  <a:gd name="T47" fmla="*/ 13 h 62"/>
                  <a:gd name="T48" fmla="*/ 0 w 226"/>
                  <a:gd name="T49" fmla="*/ 3 h 62"/>
                  <a:gd name="T50" fmla="*/ 4 w 226"/>
                  <a:gd name="T51" fmla="*/ 0 h 62"/>
                  <a:gd name="T52" fmla="*/ 25 w 226"/>
                  <a:gd name="T53" fmla="*/ 3 h 62"/>
                  <a:gd name="T54" fmla="*/ 39 w 226"/>
                  <a:gd name="T55" fmla="*/ 8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6"/>
                  <a:gd name="T85" fmla="*/ 0 h 62"/>
                  <a:gd name="T86" fmla="*/ 226 w 226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6" h="62">
                    <a:moveTo>
                      <a:pt x="47" y="13"/>
                    </a:moveTo>
                    <a:lnTo>
                      <a:pt x="63" y="4"/>
                    </a:lnTo>
                    <a:lnTo>
                      <a:pt x="72" y="13"/>
                    </a:lnTo>
                    <a:lnTo>
                      <a:pt x="77" y="15"/>
                    </a:lnTo>
                    <a:lnTo>
                      <a:pt x="90" y="9"/>
                    </a:lnTo>
                    <a:lnTo>
                      <a:pt x="97" y="4"/>
                    </a:lnTo>
                    <a:lnTo>
                      <a:pt x="134" y="9"/>
                    </a:lnTo>
                    <a:lnTo>
                      <a:pt x="168" y="6"/>
                    </a:lnTo>
                    <a:lnTo>
                      <a:pt x="179" y="18"/>
                    </a:lnTo>
                    <a:lnTo>
                      <a:pt x="179" y="22"/>
                    </a:lnTo>
                    <a:lnTo>
                      <a:pt x="204" y="20"/>
                    </a:lnTo>
                    <a:lnTo>
                      <a:pt x="218" y="22"/>
                    </a:lnTo>
                    <a:lnTo>
                      <a:pt x="225" y="29"/>
                    </a:lnTo>
                    <a:lnTo>
                      <a:pt x="218" y="38"/>
                    </a:lnTo>
                    <a:lnTo>
                      <a:pt x="195" y="38"/>
                    </a:lnTo>
                    <a:lnTo>
                      <a:pt x="181" y="45"/>
                    </a:lnTo>
                    <a:lnTo>
                      <a:pt x="156" y="45"/>
                    </a:lnTo>
                    <a:lnTo>
                      <a:pt x="131" y="56"/>
                    </a:lnTo>
                    <a:lnTo>
                      <a:pt x="111" y="61"/>
                    </a:lnTo>
                    <a:lnTo>
                      <a:pt x="93" y="49"/>
                    </a:lnTo>
                    <a:lnTo>
                      <a:pt x="72" y="38"/>
                    </a:lnTo>
                    <a:lnTo>
                      <a:pt x="50" y="38"/>
                    </a:lnTo>
                    <a:lnTo>
                      <a:pt x="20" y="31"/>
                    </a:lnTo>
                    <a:lnTo>
                      <a:pt x="9" y="2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9" y="4"/>
                    </a:lnTo>
                    <a:lnTo>
                      <a:pt x="47" y="13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4334" y="3595"/>
                <a:ext cx="36" cy="32"/>
              </a:xfrm>
              <a:custGeom>
                <a:avLst/>
                <a:gdLst>
                  <a:gd name="T0" fmla="*/ 29 w 38"/>
                  <a:gd name="T1" fmla="*/ 0 h 37"/>
                  <a:gd name="T2" fmla="*/ 10 w 38"/>
                  <a:gd name="T3" fmla="*/ 0 h 37"/>
                  <a:gd name="T4" fmla="*/ 2 w 38"/>
                  <a:gd name="T5" fmla="*/ 3 h 37"/>
                  <a:gd name="T6" fmla="*/ 0 w 38"/>
                  <a:gd name="T7" fmla="*/ 11 h 37"/>
                  <a:gd name="T8" fmla="*/ 0 w 38"/>
                  <a:gd name="T9" fmla="*/ 19 h 37"/>
                  <a:gd name="T10" fmla="*/ 9 w 38"/>
                  <a:gd name="T11" fmla="*/ 20 h 37"/>
                  <a:gd name="T12" fmla="*/ 26 w 38"/>
                  <a:gd name="T13" fmla="*/ 13 h 37"/>
                  <a:gd name="T14" fmla="*/ 29 w 38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7"/>
                  <a:gd name="T26" fmla="*/ 38 w 38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7">
                    <a:moveTo>
                      <a:pt x="37" y="0"/>
                    </a:moveTo>
                    <a:lnTo>
                      <a:pt x="14" y="0"/>
                    </a:lnTo>
                    <a:lnTo>
                      <a:pt x="2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2" y="36"/>
                    </a:lnTo>
                    <a:lnTo>
                      <a:pt x="32" y="23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4560" y="3902"/>
                <a:ext cx="47" cy="38"/>
              </a:xfrm>
              <a:custGeom>
                <a:avLst/>
                <a:gdLst>
                  <a:gd name="T0" fmla="*/ 38 w 50"/>
                  <a:gd name="T1" fmla="*/ 0 h 43"/>
                  <a:gd name="T2" fmla="*/ 38 w 50"/>
                  <a:gd name="T3" fmla="*/ 9 h 43"/>
                  <a:gd name="T4" fmla="*/ 14 w 50"/>
                  <a:gd name="T5" fmla="*/ 21 h 43"/>
                  <a:gd name="T6" fmla="*/ 4 w 50"/>
                  <a:gd name="T7" fmla="*/ 26 h 43"/>
                  <a:gd name="T8" fmla="*/ 0 w 50"/>
                  <a:gd name="T9" fmla="*/ 24 h 43"/>
                  <a:gd name="T10" fmla="*/ 4 w 50"/>
                  <a:gd name="T11" fmla="*/ 14 h 43"/>
                  <a:gd name="T12" fmla="*/ 21 w 50"/>
                  <a:gd name="T13" fmla="*/ 4 h 43"/>
                  <a:gd name="T14" fmla="*/ 38 w 50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43"/>
                  <a:gd name="T26" fmla="*/ 50 w 50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43">
                    <a:moveTo>
                      <a:pt x="49" y="0"/>
                    </a:moveTo>
                    <a:lnTo>
                      <a:pt x="49" y="14"/>
                    </a:lnTo>
                    <a:lnTo>
                      <a:pt x="18" y="35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4" y="23"/>
                    </a:lnTo>
                    <a:lnTo>
                      <a:pt x="25" y="7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4" name="Freeform 48"/>
              <p:cNvSpPr>
                <a:spLocks/>
              </p:cNvSpPr>
              <p:nvPr/>
            </p:nvSpPr>
            <p:spPr bwMode="auto">
              <a:xfrm>
                <a:off x="4398" y="3644"/>
                <a:ext cx="55" cy="36"/>
              </a:xfrm>
              <a:custGeom>
                <a:avLst/>
                <a:gdLst>
                  <a:gd name="T0" fmla="*/ 25 w 58"/>
                  <a:gd name="T1" fmla="*/ 0 h 41"/>
                  <a:gd name="T2" fmla="*/ 46 w 58"/>
                  <a:gd name="T3" fmla="*/ 17 h 41"/>
                  <a:gd name="T4" fmla="*/ 42 w 58"/>
                  <a:gd name="T5" fmla="*/ 21 h 41"/>
                  <a:gd name="T6" fmla="*/ 29 w 58"/>
                  <a:gd name="T7" fmla="*/ 24 h 41"/>
                  <a:gd name="T8" fmla="*/ 28 w 58"/>
                  <a:gd name="T9" fmla="*/ 18 h 41"/>
                  <a:gd name="T10" fmla="*/ 25 w 58"/>
                  <a:gd name="T11" fmla="*/ 16 h 41"/>
                  <a:gd name="T12" fmla="*/ 17 w 58"/>
                  <a:gd name="T13" fmla="*/ 18 h 41"/>
                  <a:gd name="T14" fmla="*/ 9 w 58"/>
                  <a:gd name="T15" fmla="*/ 14 h 41"/>
                  <a:gd name="T16" fmla="*/ 6 w 58"/>
                  <a:gd name="T17" fmla="*/ 10 h 41"/>
                  <a:gd name="T18" fmla="*/ 9 w 58"/>
                  <a:gd name="T19" fmla="*/ 8 h 41"/>
                  <a:gd name="T20" fmla="*/ 2 w 58"/>
                  <a:gd name="T21" fmla="*/ 12 h 41"/>
                  <a:gd name="T22" fmla="*/ 0 w 58"/>
                  <a:gd name="T23" fmla="*/ 8 h 41"/>
                  <a:gd name="T24" fmla="*/ 11 w 58"/>
                  <a:gd name="T25" fmla="*/ 4 h 41"/>
                  <a:gd name="T26" fmla="*/ 25 w 58"/>
                  <a:gd name="T27" fmla="*/ 0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41"/>
                  <a:gd name="T44" fmla="*/ 58 w 58"/>
                  <a:gd name="T45" fmla="*/ 41 h 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41">
                    <a:moveTo>
                      <a:pt x="30" y="0"/>
                    </a:moveTo>
                    <a:lnTo>
                      <a:pt x="57" y="28"/>
                    </a:lnTo>
                    <a:lnTo>
                      <a:pt x="52" y="35"/>
                    </a:lnTo>
                    <a:lnTo>
                      <a:pt x="37" y="40"/>
                    </a:lnTo>
                    <a:lnTo>
                      <a:pt x="35" y="31"/>
                    </a:lnTo>
                    <a:lnTo>
                      <a:pt x="30" y="26"/>
                    </a:lnTo>
                    <a:lnTo>
                      <a:pt x="21" y="31"/>
                    </a:lnTo>
                    <a:lnTo>
                      <a:pt x="10" y="24"/>
                    </a:lnTo>
                    <a:lnTo>
                      <a:pt x="6" y="17"/>
                    </a:lnTo>
                    <a:lnTo>
                      <a:pt x="13" y="1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15" y="6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5" name="Freeform 49"/>
              <p:cNvSpPr>
                <a:spLocks/>
              </p:cNvSpPr>
              <p:nvPr/>
            </p:nvSpPr>
            <p:spPr bwMode="auto">
              <a:xfrm>
                <a:off x="3173" y="3306"/>
                <a:ext cx="72" cy="120"/>
              </a:xfrm>
              <a:custGeom>
                <a:avLst/>
                <a:gdLst>
                  <a:gd name="T0" fmla="*/ 58 w 77"/>
                  <a:gd name="T1" fmla="*/ 0 h 137"/>
                  <a:gd name="T2" fmla="*/ 39 w 77"/>
                  <a:gd name="T3" fmla="*/ 17 h 137"/>
                  <a:gd name="T4" fmla="*/ 18 w 77"/>
                  <a:gd name="T5" fmla="*/ 17 h 137"/>
                  <a:gd name="T6" fmla="*/ 0 w 77"/>
                  <a:gd name="T7" fmla="*/ 26 h 137"/>
                  <a:gd name="T8" fmla="*/ 4 w 77"/>
                  <a:gd name="T9" fmla="*/ 40 h 137"/>
                  <a:gd name="T10" fmla="*/ 4 w 77"/>
                  <a:gd name="T11" fmla="*/ 64 h 137"/>
                  <a:gd name="T12" fmla="*/ 18 w 77"/>
                  <a:gd name="T13" fmla="*/ 80 h 137"/>
                  <a:gd name="T14" fmla="*/ 32 w 77"/>
                  <a:gd name="T15" fmla="*/ 76 h 137"/>
                  <a:gd name="T16" fmla="*/ 35 w 77"/>
                  <a:gd name="T17" fmla="*/ 67 h 137"/>
                  <a:gd name="T18" fmla="*/ 51 w 77"/>
                  <a:gd name="T19" fmla="*/ 44 h 137"/>
                  <a:gd name="T20" fmla="*/ 51 w 77"/>
                  <a:gd name="T21" fmla="*/ 31 h 137"/>
                  <a:gd name="T22" fmla="*/ 58 w 77"/>
                  <a:gd name="T23" fmla="*/ 0 h 1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137"/>
                  <a:gd name="T38" fmla="*/ 77 w 77"/>
                  <a:gd name="T39" fmla="*/ 137 h 1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137">
                    <a:moveTo>
                      <a:pt x="76" y="0"/>
                    </a:moveTo>
                    <a:lnTo>
                      <a:pt x="51" y="29"/>
                    </a:lnTo>
                    <a:lnTo>
                      <a:pt x="22" y="29"/>
                    </a:lnTo>
                    <a:lnTo>
                      <a:pt x="0" y="45"/>
                    </a:lnTo>
                    <a:lnTo>
                      <a:pt x="4" y="70"/>
                    </a:lnTo>
                    <a:lnTo>
                      <a:pt x="4" y="108"/>
                    </a:lnTo>
                    <a:lnTo>
                      <a:pt x="22" y="136"/>
                    </a:lnTo>
                    <a:lnTo>
                      <a:pt x="42" y="129"/>
                    </a:lnTo>
                    <a:lnTo>
                      <a:pt x="46" y="113"/>
                    </a:lnTo>
                    <a:lnTo>
                      <a:pt x="67" y="74"/>
                    </a:lnTo>
                    <a:lnTo>
                      <a:pt x="67" y="52"/>
                    </a:lnTo>
                    <a:lnTo>
                      <a:pt x="76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6" name="Freeform 50"/>
              <p:cNvSpPr>
                <a:spLocks/>
              </p:cNvSpPr>
              <p:nvPr/>
            </p:nvSpPr>
            <p:spPr bwMode="auto">
              <a:xfrm>
                <a:off x="2433" y="2534"/>
                <a:ext cx="812" cy="735"/>
              </a:xfrm>
              <a:custGeom>
                <a:avLst/>
                <a:gdLst>
                  <a:gd name="T0" fmla="*/ 10 w 853"/>
                  <a:gd name="T1" fmla="*/ 96 h 837"/>
                  <a:gd name="T2" fmla="*/ 10 w 853"/>
                  <a:gd name="T3" fmla="*/ 116 h 837"/>
                  <a:gd name="T4" fmla="*/ 66 w 853"/>
                  <a:gd name="T5" fmla="*/ 148 h 837"/>
                  <a:gd name="T6" fmla="*/ 111 w 853"/>
                  <a:gd name="T7" fmla="*/ 166 h 837"/>
                  <a:gd name="T8" fmla="*/ 108 w 853"/>
                  <a:gd name="T9" fmla="*/ 193 h 837"/>
                  <a:gd name="T10" fmla="*/ 131 w 853"/>
                  <a:gd name="T11" fmla="*/ 231 h 837"/>
                  <a:gd name="T12" fmla="*/ 145 w 853"/>
                  <a:gd name="T13" fmla="*/ 286 h 837"/>
                  <a:gd name="T14" fmla="*/ 121 w 853"/>
                  <a:gd name="T15" fmla="*/ 286 h 837"/>
                  <a:gd name="T16" fmla="*/ 106 w 853"/>
                  <a:gd name="T17" fmla="*/ 313 h 837"/>
                  <a:gd name="T18" fmla="*/ 89 w 853"/>
                  <a:gd name="T19" fmla="*/ 340 h 837"/>
                  <a:gd name="T20" fmla="*/ 51 w 853"/>
                  <a:gd name="T21" fmla="*/ 389 h 837"/>
                  <a:gd name="T22" fmla="*/ 53 w 853"/>
                  <a:gd name="T23" fmla="*/ 412 h 837"/>
                  <a:gd name="T24" fmla="*/ 147 w 853"/>
                  <a:gd name="T25" fmla="*/ 457 h 837"/>
                  <a:gd name="T26" fmla="*/ 227 w 853"/>
                  <a:gd name="T27" fmla="*/ 484 h 837"/>
                  <a:gd name="T28" fmla="*/ 297 w 853"/>
                  <a:gd name="T29" fmla="*/ 497 h 837"/>
                  <a:gd name="T30" fmla="*/ 322 w 853"/>
                  <a:gd name="T31" fmla="*/ 458 h 837"/>
                  <a:gd name="T32" fmla="*/ 386 w 853"/>
                  <a:gd name="T33" fmla="*/ 443 h 837"/>
                  <a:gd name="T34" fmla="*/ 431 w 853"/>
                  <a:gd name="T35" fmla="*/ 458 h 837"/>
                  <a:gd name="T36" fmla="*/ 494 w 853"/>
                  <a:gd name="T37" fmla="*/ 484 h 837"/>
                  <a:gd name="T38" fmla="*/ 552 w 853"/>
                  <a:gd name="T39" fmla="*/ 474 h 837"/>
                  <a:gd name="T40" fmla="*/ 595 w 853"/>
                  <a:gd name="T41" fmla="*/ 442 h 837"/>
                  <a:gd name="T42" fmla="*/ 569 w 853"/>
                  <a:gd name="T43" fmla="*/ 428 h 837"/>
                  <a:gd name="T44" fmla="*/ 565 w 853"/>
                  <a:gd name="T45" fmla="*/ 382 h 837"/>
                  <a:gd name="T46" fmla="*/ 580 w 853"/>
                  <a:gd name="T47" fmla="*/ 340 h 837"/>
                  <a:gd name="T48" fmla="*/ 580 w 853"/>
                  <a:gd name="T49" fmla="*/ 302 h 837"/>
                  <a:gd name="T50" fmla="*/ 550 w 853"/>
                  <a:gd name="T51" fmla="*/ 304 h 837"/>
                  <a:gd name="T52" fmla="*/ 537 w 853"/>
                  <a:gd name="T53" fmla="*/ 297 h 837"/>
                  <a:gd name="T54" fmla="*/ 569 w 853"/>
                  <a:gd name="T55" fmla="*/ 270 h 837"/>
                  <a:gd name="T56" fmla="*/ 619 w 853"/>
                  <a:gd name="T57" fmla="*/ 235 h 837"/>
                  <a:gd name="T58" fmla="*/ 644 w 853"/>
                  <a:gd name="T59" fmla="*/ 219 h 837"/>
                  <a:gd name="T60" fmla="*/ 663 w 853"/>
                  <a:gd name="T61" fmla="*/ 185 h 837"/>
                  <a:gd name="T62" fmla="*/ 700 w 853"/>
                  <a:gd name="T63" fmla="*/ 155 h 837"/>
                  <a:gd name="T64" fmla="*/ 658 w 853"/>
                  <a:gd name="T65" fmla="*/ 142 h 837"/>
                  <a:gd name="T66" fmla="*/ 610 w 853"/>
                  <a:gd name="T67" fmla="*/ 130 h 837"/>
                  <a:gd name="T68" fmla="*/ 576 w 853"/>
                  <a:gd name="T69" fmla="*/ 108 h 837"/>
                  <a:gd name="T70" fmla="*/ 532 w 853"/>
                  <a:gd name="T71" fmla="*/ 80 h 837"/>
                  <a:gd name="T72" fmla="*/ 493 w 853"/>
                  <a:gd name="T73" fmla="*/ 50 h 837"/>
                  <a:gd name="T74" fmla="*/ 465 w 853"/>
                  <a:gd name="T75" fmla="*/ 20 h 837"/>
                  <a:gd name="T76" fmla="*/ 405 w 853"/>
                  <a:gd name="T77" fmla="*/ 2 h 837"/>
                  <a:gd name="T78" fmla="*/ 380 w 853"/>
                  <a:gd name="T79" fmla="*/ 22 h 837"/>
                  <a:gd name="T80" fmla="*/ 290 w 853"/>
                  <a:gd name="T81" fmla="*/ 58 h 837"/>
                  <a:gd name="T82" fmla="*/ 242 w 853"/>
                  <a:gd name="T83" fmla="*/ 68 h 837"/>
                  <a:gd name="T84" fmla="*/ 200 w 853"/>
                  <a:gd name="T85" fmla="*/ 52 h 837"/>
                  <a:gd name="T86" fmla="*/ 179 w 853"/>
                  <a:gd name="T87" fmla="*/ 37 h 837"/>
                  <a:gd name="T88" fmla="*/ 186 w 853"/>
                  <a:gd name="T89" fmla="*/ 55 h 837"/>
                  <a:gd name="T90" fmla="*/ 179 w 853"/>
                  <a:gd name="T91" fmla="*/ 76 h 837"/>
                  <a:gd name="T92" fmla="*/ 167 w 853"/>
                  <a:gd name="T93" fmla="*/ 91 h 837"/>
                  <a:gd name="T94" fmla="*/ 129 w 853"/>
                  <a:gd name="T95" fmla="*/ 83 h 837"/>
                  <a:gd name="T96" fmla="*/ 85 w 853"/>
                  <a:gd name="T97" fmla="*/ 63 h 837"/>
                  <a:gd name="T98" fmla="*/ 53 w 853"/>
                  <a:gd name="T99" fmla="*/ 71 h 8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3"/>
                  <a:gd name="T151" fmla="*/ 0 h 837"/>
                  <a:gd name="T152" fmla="*/ 853 w 853"/>
                  <a:gd name="T153" fmla="*/ 837 h 8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3" h="837">
                    <a:moveTo>
                      <a:pt x="13" y="118"/>
                    </a:moveTo>
                    <a:lnTo>
                      <a:pt x="22" y="138"/>
                    </a:lnTo>
                    <a:lnTo>
                      <a:pt x="13" y="156"/>
                    </a:lnTo>
                    <a:lnTo>
                      <a:pt x="11" y="161"/>
                    </a:lnTo>
                    <a:lnTo>
                      <a:pt x="0" y="159"/>
                    </a:lnTo>
                    <a:lnTo>
                      <a:pt x="4" y="168"/>
                    </a:lnTo>
                    <a:lnTo>
                      <a:pt x="4" y="177"/>
                    </a:lnTo>
                    <a:lnTo>
                      <a:pt x="13" y="195"/>
                    </a:lnTo>
                    <a:lnTo>
                      <a:pt x="33" y="188"/>
                    </a:lnTo>
                    <a:lnTo>
                      <a:pt x="56" y="215"/>
                    </a:lnTo>
                    <a:lnTo>
                      <a:pt x="67" y="233"/>
                    </a:lnTo>
                    <a:lnTo>
                      <a:pt x="81" y="247"/>
                    </a:lnTo>
                    <a:lnTo>
                      <a:pt x="101" y="247"/>
                    </a:lnTo>
                    <a:lnTo>
                      <a:pt x="108" y="263"/>
                    </a:lnTo>
                    <a:lnTo>
                      <a:pt x="126" y="277"/>
                    </a:lnTo>
                    <a:lnTo>
                      <a:pt x="135" y="279"/>
                    </a:lnTo>
                    <a:lnTo>
                      <a:pt x="138" y="286"/>
                    </a:lnTo>
                    <a:lnTo>
                      <a:pt x="133" y="302"/>
                    </a:lnTo>
                    <a:lnTo>
                      <a:pt x="133" y="313"/>
                    </a:lnTo>
                    <a:lnTo>
                      <a:pt x="131" y="324"/>
                    </a:lnTo>
                    <a:lnTo>
                      <a:pt x="126" y="347"/>
                    </a:lnTo>
                    <a:lnTo>
                      <a:pt x="142" y="368"/>
                    </a:lnTo>
                    <a:lnTo>
                      <a:pt x="160" y="381"/>
                    </a:lnTo>
                    <a:lnTo>
                      <a:pt x="160" y="390"/>
                    </a:lnTo>
                    <a:lnTo>
                      <a:pt x="158" y="427"/>
                    </a:lnTo>
                    <a:lnTo>
                      <a:pt x="154" y="456"/>
                    </a:lnTo>
                    <a:lnTo>
                      <a:pt x="158" y="467"/>
                    </a:lnTo>
                    <a:lnTo>
                      <a:pt x="176" y="481"/>
                    </a:lnTo>
                    <a:lnTo>
                      <a:pt x="176" y="506"/>
                    </a:lnTo>
                    <a:lnTo>
                      <a:pt x="176" y="522"/>
                    </a:lnTo>
                    <a:lnTo>
                      <a:pt x="156" y="497"/>
                    </a:lnTo>
                    <a:lnTo>
                      <a:pt x="147" y="481"/>
                    </a:lnTo>
                    <a:lnTo>
                      <a:pt x="140" y="486"/>
                    </a:lnTo>
                    <a:lnTo>
                      <a:pt x="145" y="497"/>
                    </a:lnTo>
                    <a:lnTo>
                      <a:pt x="138" y="513"/>
                    </a:lnTo>
                    <a:lnTo>
                      <a:pt x="129" y="527"/>
                    </a:lnTo>
                    <a:lnTo>
                      <a:pt x="122" y="538"/>
                    </a:lnTo>
                    <a:lnTo>
                      <a:pt x="131" y="547"/>
                    </a:lnTo>
                    <a:lnTo>
                      <a:pt x="124" y="558"/>
                    </a:lnTo>
                    <a:lnTo>
                      <a:pt x="108" y="572"/>
                    </a:lnTo>
                    <a:lnTo>
                      <a:pt x="106" y="586"/>
                    </a:lnTo>
                    <a:lnTo>
                      <a:pt x="99" y="599"/>
                    </a:lnTo>
                    <a:lnTo>
                      <a:pt x="77" y="627"/>
                    </a:lnTo>
                    <a:lnTo>
                      <a:pt x="63" y="654"/>
                    </a:lnTo>
                    <a:lnTo>
                      <a:pt x="63" y="658"/>
                    </a:lnTo>
                    <a:lnTo>
                      <a:pt x="70" y="665"/>
                    </a:lnTo>
                    <a:lnTo>
                      <a:pt x="61" y="679"/>
                    </a:lnTo>
                    <a:lnTo>
                      <a:pt x="65" y="692"/>
                    </a:lnTo>
                    <a:lnTo>
                      <a:pt x="77" y="711"/>
                    </a:lnTo>
                    <a:lnTo>
                      <a:pt x="131" y="740"/>
                    </a:lnTo>
                    <a:lnTo>
                      <a:pt x="167" y="772"/>
                    </a:lnTo>
                    <a:lnTo>
                      <a:pt x="179" y="767"/>
                    </a:lnTo>
                    <a:lnTo>
                      <a:pt x="199" y="761"/>
                    </a:lnTo>
                    <a:lnTo>
                      <a:pt x="262" y="788"/>
                    </a:lnTo>
                    <a:lnTo>
                      <a:pt x="271" y="797"/>
                    </a:lnTo>
                    <a:lnTo>
                      <a:pt x="276" y="813"/>
                    </a:lnTo>
                    <a:lnTo>
                      <a:pt x="287" y="820"/>
                    </a:lnTo>
                    <a:lnTo>
                      <a:pt x="301" y="822"/>
                    </a:lnTo>
                    <a:lnTo>
                      <a:pt x="324" y="833"/>
                    </a:lnTo>
                    <a:lnTo>
                      <a:pt x="362" y="836"/>
                    </a:lnTo>
                    <a:lnTo>
                      <a:pt x="373" y="822"/>
                    </a:lnTo>
                    <a:lnTo>
                      <a:pt x="376" y="804"/>
                    </a:lnTo>
                    <a:lnTo>
                      <a:pt x="376" y="786"/>
                    </a:lnTo>
                    <a:lnTo>
                      <a:pt x="392" y="772"/>
                    </a:lnTo>
                    <a:lnTo>
                      <a:pt x="423" y="756"/>
                    </a:lnTo>
                    <a:lnTo>
                      <a:pt x="439" y="754"/>
                    </a:lnTo>
                    <a:lnTo>
                      <a:pt x="455" y="745"/>
                    </a:lnTo>
                    <a:lnTo>
                      <a:pt x="469" y="745"/>
                    </a:lnTo>
                    <a:lnTo>
                      <a:pt x="487" y="756"/>
                    </a:lnTo>
                    <a:lnTo>
                      <a:pt x="498" y="770"/>
                    </a:lnTo>
                    <a:lnTo>
                      <a:pt x="514" y="770"/>
                    </a:lnTo>
                    <a:lnTo>
                      <a:pt x="525" y="772"/>
                    </a:lnTo>
                    <a:lnTo>
                      <a:pt x="550" y="774"/>
                    </a:lnTo>
                    <a:lnTo>
                      <a:pt x="566" y="797"/>
                    </a:lnTo>
                    <a:lnTo>
                      <a:pt x="582" y="806"/>
                    </a:lnTo>
                    <a:lnTo>
                      <a:pt x="602" y="813"/>
                    </a:lnTo>
                    <a:lnTo>
                      <a:pt x="620" y="824"/>
                    </a:lnTo>
                    <a:lnTo>
                      <a:pt x="629" y="826"/>
                    </a:lnTo>
                    <a:lnTo>
                      <a:pt x="657" y="799"/>
                    </a:lnTo>
                    <a:lnTo>
                      <a:pt x="672" y="797"/>
                    </a:lnTo>
                    <a:lnTo>
                      <a:pt x="686" y="786"/>
                    </a:lnTo>
                    <a:lnTo>
                      <a:pt x="702" y="772"/>
                    </a:lnTo>
                    <a:lnTo>
                      <a:pt x="727" y="772"/>
                    </a:lnTo>
                    <a:lnTo>
                      <a:pt x="725" y="742"/>
                    </a:lnTo>
                    <a:lnTo>
                      <a:pt x="720" y="733"/>
                    </a:lnTo>
                    <a:lnTo>
                      <a:pt x="709" y="720"/>
                    </a:lnTo>
                    <a:lnTo>
                      <a:pt x="702" y="722"/>
                    </a:lnTo>
                    <a:lnTo>
                      <a:pt x="693" y="720"/>
                    </a:lnTo>
                    <a:lnTo>
                      <a:pt x="686" y="706"/>
                    </a:lnTo>
                    <a:lnTo>
                      <a:pt x="684" y="679"/>
                    </a:lnTo>
                    <a:lnTo>
                      <a:pt x="700" y="658"/>
                    </a:lnTo>
                    <a:lnTo>
                      <a:pt x="688" y="642"/>
                    </a:lnTo>
                    <a:lnTo>
                      <a:pt x="688" y="636"/>
                    </a:lnTo>
                    <a:lnTo>
                      <a:pt x="711" y="613"/>
                    </a:lnTo>
                    <a:lnTo>
                      <a:pt x="711" y="604"/>
                    </a:lnTo>
                    <a:lnTo>
                      <a:pt x="706" y="572"/>
                    </a:lnTo>
                    <a:lnTo>
                      <a:pt x="722" y="558"/>
                    </a:lnTo>
                    <a:lnTo>
                      <a:pt x="709" y="542"/>
                    </a:lnTo>
                    <a:lnTo>
                      <a:pt x="709" y="529"/>
                    </a:lnTo>
                    <a:lnTo>
                      <a:pt x="706" y="508"/>
                    </a:lnTo>
                    <a:lnTo>
                      <a:pt x="702" y="502"/>
                    </a:lnTo>
                    <a:lnTo>
                      <a:pt x="688" y="502"/>
                    </a:lnTo>
                    <a:lnTo>
                      <a:pt x="675" y="506"/>
                    </a:lnTo>
                    <a:lnTo>
                      <a:pt x="670" y="511"/>
                    </a:lnTo>
                    <a:lnTo>
                      <a:pt x="661" y="517"/>
                    </a:lnTo>
                    <a:lnTo>
                      <a:pt x="650" y="522"/>
                    </a:lnTo>
                    <a:lnTo>
                      <a:pt x="645" y="511"/>
                    </a:lnTo>
                    <a:lnTo>
                      <a:pt x="654" y="499"/>
                    </a:lnTo>
                    <a:lnTo>
                      <a:pt x="659" y="490"/>
                    </a:lnTo>
                    <a:lnTo>
                      <a:pt x="659" y="481"/>
                    </a:lnTo>
                    <a:lnTo>
                      <a:pt x="682" y="458"/>
                    </a:lnTo>
                    <a:lnTo>
                      <a:pt x="693" y="454"/>
                    </a:lnTo>
                    <a:lnTo>
                      <a:pt x="695" y="438"/>
                    </a:lnTo>
                    <a:lnTo>
                      <a:pt x="706" y="422"/>
                    </a:lnTo>
                    <a:lnTo>
                      <a:pt x="743" y="395"/>
                    </a:lnTo>
                    <a:lnTo>
                      <a:pt x="754" y="395"/>
                    </a:lnTo>
                    <a:lnTo>
                      <a:pt x="759" y="386"/>
                    </a:lnTo>
                    <a:lnTo>
                      <a:pt x="770" y="374"/>
                    </a:lnTo>
                    <a:lnTo>
                      <a:pt x="779" y="374"/>
                    </a:lnTo>
                    <a:lnTo>
                      <a:pt x="784" y="368"/>
                    </a:lnTo>
                    <a:lnTo>
                      <a:pt x="790" y="363"/>
                    </a:lnTo>
                    <a:lnTo>
                      <a:pt x="799" y="347"/>
                    </a:lnTo>
                    <a:lnTo>
                      <a:pt x="806" y="324"/>
                    </a:lnTo>
                    <a:lnTo>
                      <a:pt x="808" y="311"/>
                    </a:lnTo>
                    <a:lnTo>
                      <a:pt x="808" y="299"/>
                    </a:lnTo>
                    <a:lnTo>
                      <a:pt x="822" y="281"/>
                    </a:lnTo>
                    <a:lnTo>
                      <a:pt x="840" y="272"/>
                    </a:lnTo>
                    <a:lnTo>
                      <a:pt x="852" y="261"/>
                    </a:lnTo>
                    <a:lnTo>
                      <a:pt x="852" y="256"/>
                    </a:lnTo>
                    <a:lnTo>
                      <a:pt x="833" y="245"/>
                    </a:lnTo>
                    <a:lnTo>
                      <a:pt x="827" y="240"/>
                    </a:lnTo>
                    <a:lnTo>
                      <a:pt x="802" y="238"/>
                    </a:lnTo>
                    <a:lnTo>
                      <a:pt x="774" y="233"/>
                    </a:lnTo>
                    <a:lnTo>
                      <a:pt x="763" y="233"/>
                    </a:lnTo>
                    <a:lnTo>
                      <a:pt x="754" y="229"/>
                    </a:lnTo>
                    <a:lnTo>
                      <a:pt x="743" y="218"/>
                    </a:lnTo>
                    <a:lnTo>
                      <a:pt x="734" y="202"/>
                    </a:lnTo>
                    <a:lnTo>
                      <a:pt x="727" y="190"/>
                    </a:lnTo>
                    <a:lnTo>
                      <a:pt x="716" y="186"/>
                    </a:lnTo>
                    <a:lnTo>
                      <a:pt x="702" y="181"/>
                    </a:lnTo>
                    <a:lnTo>
                      <a:pt x="697" y="179"/>
                    </a:lnTo>
                    <a:lnTo>
                      <a:pt x="682" y="165"/>
                    </a:lnTo>
                    <a:lnTo>
                      <a:pt x="659" y="149"/>
                    </a:lnTo>
                    <a:lnTo>
                      <a:pt x="648" y="134"/>
                    </a:lnTo>
                    <a:lnTo>
                      <a:pt x="632" y="129"/>
                    </a:lnTo>
                    <a:lnTo>
                      <a:pt x="625" y="122"/>
                    </a:lnTo>
                    <a:lnTo>
                      <a:pt x="618" y="106"/>
                    </a:lnTo>
                    <a:lnTo>
                      <a:pt x="600" y="84"/>
                    </a:lnTo>
                    <a:lnTo>
                      <a:pt x="595" y="70"/>
                    </a:lnTo>
                    <a:lnTo>
                      <a:pt x="582" y="56"/>
                    </a:lnTo>
                    <a:lnTo>
                      <a:pt x="575" y="43"/>
                    </a:lnTo>
                    <a:lnTo>
                      <a:pt x="566" y="34"/>
                    </a:lnTo>
                    <a:lnTo>
                      <a:pt x="552" y="22"/>
                    </a:lnTo>
                    <a:lnTo>
                      <a:pt x="537" y="6"/>
                    </a:lnTo>
                    <a:lnTo>
                      <a:pt x="525" y="0"/>
                    </a:lnTo>
                    <a:lnTo>
                      <a:pt x="493" y="2"/>
                    </a:lnTo>
                    <a:lnTo>
                      <a:pt x="482" y="2"/>
                    </a:lnTo>
                    <a:lnTo>
                      <a:pt x="464" y="13"/>
                    </a:lnTo>
                    <a:lnTo>
                      <a:pt x="475" y="24"/>
                    </a:lnTo>
                    <a:lnTo>
                      <a:pt x="462" y="38"/>
                    </a:lnTo>
                    <a:lnTo>
                      <a:pt x="432" y="79"/>
                    </a:lnTo>
                    <a:lnTo>
                      <a:pt x="416" y="86"/>
                    </a:lnTo>
                    <a:lnTo>
                      <a:pt x="373" y="90"/>
                    </a:lnTo>
                    <a:lnTo>
                      <a:pt x="353" y="97"/>
                    </a:lnTo>
                    <a:lnTo>
                      <a:pt x="344" y="106"/>
                    </a:lnTo>
                    <a:lnTo>
                      <a:pt x="339" y="115"/>
                    </a:lnTo>
                    <a:lnTo>
                      <a:pt x="321" y="111"/>
                    </a:lnTo>
                    <a:lnTo>
                      <a:pt x="294" y="115"/>
                    </a:lnTo>
                    <a:lnTo>
                      <a:pt x="278" y="113"/>
                    </a:lnTo>
                    <a:lnTo>
                      <a:pt x="265" y="104"/>
                    </a:lnTo>
                    <a:lnTo>
                      <a:pt x="253" y="90"/>
                    </a:lnTo>
                    <a:lnTo>
                      <a:pt x="244" y="86"/>
                    </a:lnTo>
                    <a:lnTo>
                      <a:pt x="251" y="77"/>
                    </a:lnTo>
                    <a:lnTo>
                      <a:pt x="240" y="65"/>
                    </a:lnTo>
                    <a:lnTo>
                      <a:pt x="228" y="63"/>
                    </a:lnTo>
                    <a:lnTo>
                      <a:pt x="219" y="63"/>
                    </a:lnTo>
                    <a:lnTo>
                      <a:pt x="219" y="65"/>
                    </a:lnTo>
                    <a:lnTo>
                      <a:pt x="226" y="74"/>
                    </a:lnTo>
                    <a:lnTo>
                      <a:pt x="222" y="81"/>
                    </a:lnTo>
                    <a:lnTo>
                      <a:pt x="226" y="93"/>
                    </a:lnTo>
                    <a:lnTo>
                      <a:pt x="228" y="106"/>
                    </a:lnTo>
                    <a:lnTo>
                      <a:pt x="228" y="118"/>
                    </a:lnTo>
                    <a:lnTo>
                      <a:pt x="226" y="120"/>
                    </a:lnTo>
                    <a:lnTo>
                      <a:pt x="219" y="127"/>
                    </a:lnTo>
                    <a:lnTo>
                      <a:pt x="217" y="136"/>
                    </a:lnTo>
                    <a:lnTo>
                      <a:pt x="217" y="147"/>
                    </a:lnTo>
                    <a:lnTo>
                      <a:pt x="215" y="156"/>
                    </a:lnTo>
                    <a:lnTo>
                      <a:pt x="203" y="154"/>
                    </a:lnTo>
                    <a:lnTo>
                      <a:pt x="188" y="145"/>
                    </a:lnTo>
                    <a:lnTo>
                      <a:pt x="179" y="154"/>
                    </a:lnTo>
                    <a:lnTo>
                      <a:pt x="165" y="143"/>
                    </a:lnTo>
                    <a:lnTo>
                      <a:pt x="156" y="140"/>
                    </a:lnTo>
                    <a:lnTo>
                      <a:pt x="147" y="149"/>
                    </a:lnTo>
                    <a:lnTo>
                      <a:pt x="138" y="147"/>
                    </a:lnTo>
                    <a:lnTo>
                      <a:pt x="138" y="140"/>
                    </a:lnTo>
                    <a:lnTo>
                      <a:pt x="104" y="106"/>
                    </a:lnTo>
                    <a:lnTo>
                      <a:pt x="95" y="106"/>
                    </a:lnTo>
                    <a:lnTo>
                      <a:pt x="88" y="111"/>
                    </a:lnTo>
                    <a:lnTo>
                      <a:pt x="74" y="118"/>
                    </a:lnTo>
                    <a:lnTo>
                      <a:pt x="65" y="120"/>
                    </a:lnTo>
                    <a:lnTo>
                      <a:pt x="54" y="109"/>
                    </a:lnTo>
                    <a:lnTo>
                      <a:pt x="31" y="109"/>
                    </a:lnTo>
                    <a:lnTo>
                      <a:pt x="13" y="118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7" name="Freeform 51"/>
              <p:cNvSpPr>
                <a:spLocks/>
              </p:cNvSpPr>
              <p:nvPr/>
            </p:nvSpPr>
            <p:spPr bwMode="auto">
              <a:xfrm>
                <a:off x="4018" y="2038"/>
                <a:ext cx="394" cy="194"/>
              </a:xfrm>
              <a:custGeom>
                <a:avLst/>
                <a:gdLst>
                  <a:gd name="T0" fmla="*/ 83 w 415"/>
                  <a:gd name="T1" fmla="*/ 43 h 220"/>
                  <a:gd name="T2" fmla="*/ 76 w 415"/>
                  <a:gd name="T3" fmla="*/ 26 h 220"/>
                  <a:gd name="T4" fmla="*/ 53 w 415"/>
                  <a:gd name="T5" fmla="*/ 18 h 220"/>
                  <a:gd name="T6" fmla="*/ 28 w 415"/>
                  <a:gd name="T7" fmla="*/ 32 h 220"/>
                  <a:gd name="T8" fmla="*/ 14 w 415"/>
                  <a:gd name="T9" fmla="*/ 61 h 220"/>
                  <a:gd name="T10" fmla="*/ 9 w 415"/>
                  <a:gd name="T11" fmla="*/ 70 h 220"/>
                  <a:gd name="T12" fmla="*/ 0 w 415"/>
                  <a:gd name="T13" fmla="*/ 81 h 220"/>
                  <a:gd name="T14" fmla="*/ 4 w 415"/>
                  <a:gd name="T15" fmla="*/ 102 h 220"/>
                  <a:gd name="T16" fmla="*/ 11 w 415"/>
                  <a:gd name="T17" fmla="*/ 115 h 220"/>
                  <a:gd name="T18" fmla="*/ 44 w 415"/>
                  <a:gd name="T19" fmla="*/ 103 h 220"/>
                  <a:gd name="T20" fmla="*/ 63 w 415"/>
                  <a:gd name="T21" fmla="*/ 102 h 220"/>
                  <a:gd name="T22" fmla="*/ 88 w 415"/>
                  <a:gd name="T23" fmla="*/ 106 h 220"/>
                  <a:gd name="T24" fmla="*/ 115 w 415"/>
                  <a:gd name="T25" fmla="*/ 102 h 220"/>
                  <a:gd name="T26" fmla="*/ 131 w 415"/>
                  <a:gd name="T27" fmla="*/ 105 h 220"/>
                  <a:gd name="T28" fmla="*/ 152 w 415"/>
                  <a:gd name="T29" fmla="*/ 102 h 220"/>
                  <a:gd name="T30" fmla="*/ 178 w 415"/>
                  <a:gd name="T31" fmla="*/ 101 h 220"/>
                  <a:gd name="T32" fmla="*/ 203 w 415"/>
                  <a:gd name="T33" fmla="*/ 114 h 220"/>
                  <a:gd name="T34" fmla="*/ 238 w 415"/>
                  <a:gd name="T35" fmla="*/ 124 h 220"/>
                  <a:gd name="T36" fmla="*/ 258 w 415"/>
                  <a:gd name="T37" fmla="*/ 132 h 220"/>
                  <a:gd name="T38" fmla="*/ 288 w 415"/>
                  <a:gd name="T39" fmla="*/ 126 h 220"/>
                  <a:gd name="T40" fmla="*/ 303 w 415"/>
                  <a:gd name="T41" fmla="*/ 115 h 220"/>
                  <a:gd name="T42" fmla="*/ 329 w 415"/>
                  <a:gd name="T43" fmla="*/ 90 h 220"/>
                  <a:gd name="T44" fmla="*/ 331 w 415"/>
                  <a:gd name="T45" fmla="*/ 62 h 220"/>
                  <a:gd name="T46" fmla="*/ 311 w 415"/>
                  <a:gd name="T47" fmla="*/ 47 h 220"/>
                  <a:gd name="T48" fmla="*/ 296 w 415"/>
                  <a:gd name="T49" fmla="*/ 22 h 220"/>
                  <a:gd name="T50" fmla="*/ 275 w 415"/>
                  <a:gd name="T51" fmla="*/ 13 h 220"/>
                  <a:gd name="T52" fmla="*/ 236 w 415"/>
                  <a:gd name="T53" fmla="*/ 20 h 220"/>
                  <a:gd name="T54" fmla="*/ 214 w 415"/>
                  <a:gd name="T55" fmla="*/ 13 h 220"/>
                  <a:gd name="T56" fmla="*/ 194 w 415"/>
                  <a:gd name="T57" fmla="*/ 4 h 220"/>
                  <a:gd name="T58" fmla="*/ 173 w 415"/>
                  <a:gd name="T59" fmla="*/ 0 h 220"/>
                  <a:gd name="T60" fmla="*/ 151 w 415"/>
                  <a:gd name="T61" fmla="*/ 4 h 220"/>
                  <a:gd name="T62" fmla="*/ 140 w 415"/>
                  <a:gd name="T63" fmla="*/ 13 h 220"/>
                  <a:gd name="T64" fmla="*/ 143 w 415"/>
                  <a:gd name="T65" fmla="*/ 41 h 220"/>
                  <a:gd name="T66" fmla="*/ 131 w 415"/>
                  <a:gd name="T67" fmla="*/ 57 h 220"/>
                  <a:gd name="T68" fmla="*/ 116 w 415"/>
                  <a:gd name="T69" fmla="*/ 57 h 2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5"/>
                  <a:gd name="T106" fmla="*/ 0 h 220"/>
                  <a:gd name="T107" fmla="*/ 415 w 415"/>
                  <a:gd name="T108" fmla="*/ 220 h 2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5" h="220">
                    <a:moveTo>
                      <a:pt x="122" y="86"/>
                    </a:moveTo>
                    <a:lnTo>
                      <a:pt x="102" y="73"/>
                    </a:lnTo>
                    <a:lnTo>
                      <a:pt x="97" y="59"/>
                    </a:lnTo>
                    <a:lnTo>
                      <a:pt x="93" y="43"/>
                    </a:lnTo>
                    <a:lnTo>
                      <a:pt x="81" y="29"/>
                    </a:lnTo>
                    <a:lnTo>
                      <a:pt x="65" y="29"/>
                    </a:lnTo>
                    <a:lnTo>
                      <a:pt x="54" y="36"/>
                    </a:lnTo>
                    <a:lnTo>
                      <a:pt x="36" y="52"/>
                    </a:lnTo>
                    <a:lnTo>
                      <a:pt x="15" y="91"/>
                    </a:lnTo>
                    <a:lnTo>
                      <a:pt x="18" y="100"/>
                    </a:lnTo>
                    <a:lnTo>
                      <a:pt x="18" y="111"/>
                    </a:lnTo>
                    <a:lnTo>
                      <a:pt x="13" y="116"/>
                    </a:lnTo>
                    <a:lnTo>
                      <a:pt x="6" y="125"/>
                    </a:lnTo>
                    <a:lnTo>
                      <a:pt x="0" y="134"/>
                    </a:lnTo>
                    <a:lnTo>
                      <a:pt x="4" y="143"/>
                    </a:lnTo>
                    <a:lnTo>
                      <a:pt x="4" y="168"/>
                    </a:lnTo>
                    <a:lnTo>
                      <a:pt x="6" y="187"/>
                    </a:lnTo>
                    <a:lnTo>
                      <a:pt x="15" y="189"/>
                    </a:lnTo>
                    <a:lnTo>
                      <a:pt x="34" y="184"/>
                    </a:lnTo>
                    <a:lnTo>
                      <a:pt x="54" y="171"/>
                    </a:lnTo>
                    <a:lnTo>
                      <a:pt x="63" y="164"/>
                    </a:lnTo>
                    <a:lnTo>
                      <a:pt x="77" y="168"/>
                    </a:lnTo>
                    <a:lnTo>
                      <a:pt x="95" y="171"/>
                    </a:lnTo>
                    <a:lnTo>
                      <a:pt x="109" y="175"/>
                    </a:lnTo>
                    <a:lnTo>
                      <a:pt x="120" y="180"/>
                    </a:lnTo>
                    <a:lnTo>
                      <a:pt x="141" y="168"/>
                    </a:lnTo>
                    <a:lnTo>
                      <a:pt x="152" y="168"/>
                    </a:lnTo>
                    <a:lnTo>
                      <a:pt x="161" y="173"/>
                    </a:lnTo>
                    <a:lnTo>
                      <a:pt x="175" y="177"/>
                    </a:lnTo>
                    <a:lnTo>
                      <a:pt x="188" y="168"/>
                    </a:lnTo>
                    <a:lnTo>
                      <a:pt x="207" y="164"/>
                    </a:lnTo>
                    <a:lnTo>
                      <a:pt x="220" y="166"/>
                    </a:lnTo>
                    <a:lnTo>
                      <a:pt x="229" y="184"/>
                    </a:lnTo>
                    <a:lnTo>
                      <a:pt x="250" y="187"/>
                    </a:lnTo>
                    <a:lnTo>
                      <a:pt x="275" y="184"/>
                    </a:lnTo>
                    <a:lnTo>
                      <a:pt x="293" y="205"/>
                    </a:lnTo>
                    <a:lnTo>
                      <a:pt x="304" y="216"/>
                    </a:lnTo>
                    <a:lnTo>
                      <a:pt x="318" y="219"/>
                    </a:lnTo>
                    <a:lnTo>
                      <a:pt x="336" y="212"/>
                    </a:lnTo>
                    <a:lnTo>
                      <a:pt x="354" y="209"/>
                    </a:lnTo>
                    <a:lnTo>
                      <a:pt x="366" y="198"/>
                    </a:lnTo>
                    <a:lnTo>
                      <a:pt x="373" y="189"/>
                    </a:lnTo>
                    <a:lnTo>
                      <a:pt x="395" y="164"/>
                    </a:lnTo>
                    <a:lnTo>
                      <a:pt x="407" y="150"/>
                    </a:lnTo>
                    <a:lnTo>
                      <a:pt x="414" y="132"/>
                    </a:lnTo>
                    <a:lnTo>
                      <a:pt x="409" y="102"/>
                    </a:lnTo>
                    <a:lnTo>
                      <a:pt x="400" y="95"/>
                    </a:lnTo>
                    <a:lnTo>
                      <a:pt x="382" y="77"/>
                    </a:lnTo>
                    <a:lnTo>
                      <a:pt x="373" y="59"/>
                    </a:lnTo>
                    <a:lnTo>
                      <a:pt x="366" y="36"/>
                    </a:lnTo>
                    <a:lnTo>
                      <a:pt x="348" y="22"/>
                    </a:lnTo>
                    <a:lnTo>
                      <a:pt x="338" y="22"/>
                    </a:lnTo>
                    <a:lnTo>
                      <a:pt x="304" y="22"/>
                    </a:lnTo>
                    <a:lnTo>
                      <a:pt x="291" y="34"/>
                    </a:lnTo>
                    <a:lnTo>
                      <a:pt x="279" y="36"/>
                    </a:lnTo>
                    <a:lnTo>
                      <a:pt x="263" y="22"/>
                    </a:lnTo>
                    <a:lnTo>
                      <a:pt x="247" y="15"/>
                    </a:lnTo>
                    <a:lnTo>
                      <a:pt x="238" y="4"/>
                    </a:lnTo>
                    <a:lnTo>
                      <a:pt x="232" y="2"/>
                    </a:lnTo>
                    <a:lnTo>
                      <a:pt x="213" y="0"/>
                    </a:lnTo>
                    <a:lnTo>
                      <a:pt x="200" y="4"/>
                    </a:lnTo>
                    <a:lnTo>
                      <a:pt x="186" y="4"/>
                    </a:lnTo>
                    <a:lnTo>
                      <a:pt x="179" y="11"/>
                    </a:lnTo>
                    <a:lnTo>
                      <a:pt x="172" y="22"/>
                    </a:lnTo>
                    <a:lnTo>
                      <a:pt x="172" y="43"/>
                    </a:lnTo>
                    <a:lnTo>
                      <a:pt x="177" y="68"/>
                    </a:lnTo>
                    <a:lnTo>
                      <a:pt x="177" y="79"/>
                    </a:lnTo>
                    <a:lnTo>
                      <a:pt x="161" y="95"/>
                    </a:lnTo>
                    <a:lnTo>
                      <a:pt x="152" y="104"/>
                    </a:lnTo>
                    <a:lnTo>
                      <a:pt x="143" y="95"/>
                    </a:lnTo>
                    <a:lnTo>
                      <a:pt x="122" y="86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8" name="Freeform 52"/>
              <p:cNvSpPr>
                <a:spLocks/>
              </p:cNvSpPr>
              <p:nvPr/>
            </p:nvSpPr>
            <p:spPr bwMode="auto">
              <a:xfrm>
                <a:off x="2442" y="1793"/>
                <a:ext cx="480" cy="735"/>
              </a:xfrm>
              <a:custGeom>
                <a:avLst/>
                <a:gdLst>
                  <a:gd name="T0" fmla="*/ 134 w 504"/>
                  <a:gd name="T1" fmla="*/ 344 h 836"/>
                  <a:gd name="T2" fmla="*/ 89 w 504"/>
                  <a:gd name="T3" fmla="*/ 368 h 836"/>
                  <a:gd name="T4" fmla="*/ 76 w 504"/>
                  <a:gd name="T5" fmla="*/ 387 h 836"/>
                  <a:gd name="T6" fmla="*/ 104 w 504"/>
                  <a:gd name="T7" fmla="*/ 400 h 836"/>
                  <a:gd name="T8" fmla="*/ 124 w 504"/>
                  <a:gd name="T9" fmla="*/ 406 h 836"/>
                  <a:gd name="T10" fmla="*/ 165 w 504"/>
                  <a:gd name="T11" fmla="*/ 413 h 836"/>
                  <a:gd name="T12" fmla="*/ 139 w 504"/>
                  <a:gd name="T13" fmla="*/ 435 h 836"/>
                  <a:gd name="T14" fmla="*/ 80 w 504"/>
                  <a:gd name="T15" fmla="*/ 423 h 836"/>
                  <a:gd name="T16" fmla="*/ 37 w 504"/>
                  <a:gd name="T17" fmla="*/ 448 h 836"/>
                  <a:gd name="T18" fmla="*/ 2 w 504"/>
                  <a:gd name="T19" fmla="*/ 462 h 836"/>
                  <a:gd name="T20" fmla="*/ 20 w 504"/>
                  <a:gd name="T21" fmla="*/ 472 h 836"/>
                  <a:gd name="T22" fmla="*/ 53 w 504"/>
                  <a:gd name="T23" fmla="*/ 469 h 836"/>
                  <a:gd name="T24" fmla="*/ 100 w 504"/>
                  <a:gd name="T25" fmla="*/ 484 h 836"/>
                  <a:gd name="T26" fmla="*/ 136 w 504"/>
                  <a:gd name="T27" fmla="*/ 461 h 836"/>
                  <a:gd name="T28" fmla="*/ 167 w 504"/>
                  <a:gd name="T29" fmla="*/ 475 h 836"/>
                  <a:gd name="T30" fmla="*/ 210 w 504"/>
                  <a:gd name="T31" fmla="*/ 480 h 836"/>
                  <a:gd name="T32" fmla="*/ 242 w 504"/>
                  <a:gd name="T33" fmla="*/ 477 h 836"/>
                  <a:gd name="T34" fmla="*/ 289 w 504"/>
                  <a:gd name="T35" fmla="*/ 491 h 836"/>
                  <a:gd name="T36" fmla="*/ 326 w 504"/>
                  <a:gd name="T37" fmla="*/ 492 h 836"/>
                  <a:gd name="T38" fmla="*/ 366 w 504"/>
                  <a:gd name="T39" fmla="*/ 484 h 836"/>
                  <a:gd name="T40" fmla="*/ 349 w 504"/>
                  <a:gd name="T41" fmla="*/ 461 h 836"/>
                  <a:gd name="T42" fmla="*/ 350 w 504"/>
                  <a:gd name="T43" fmla="*/ 446 h 836"/>
                  <a:gd name="T44" fmla="*/ 401 w 504"/>
                  <a:gd name="T45" fmla="*/ 423 h 836"/>
                  <a:gd name="T46" fmla="*/ 413 w 504"/>
                  <a:gd name="T47" fmla="*/ 390 h 836"/>
                  <a:gd name="T48" fmla="*/ 377 w 504"/>
                  <a:gd name="T49" fmla="*/ 373 h 836"/>
                  <a:gd name="T50" fmla="*/ 352 w 504"/>
                  <a:gd name="T51" fmla="*/ 371 h 836"/>
                  <a:gd name="T52" fmla="*/ 361 w 504"/>
                  <a:gd name="T53" fmla="*/ 341 h 836"/>
                  <a:gd name="T54" fmla="*/ 361 w 504"/>
                  <a:gd name="T55" fmla="*/ 299 h 836"/>
                  <a:gd name="T56" fmla="*/ 324 w 504"/>
                  <a:gd name="T57" fmla="*/ 250 h 836"/>
                  <a:gd name="T58" fmla="*/ 324 w 504"/>
                  <a:gd name="T59" fmla="*/ 211 h 836"/>
                  <a:gd name="T60" fmla="*/ 311 w 504"/>
                  <a:gd name="T61" fmla="*/ 182 h 836"/>
                  <a:gd name="T62" fmla="*/ 271 w 504"/>
                  <a:gd name="T63" fmla="*/ 165 h 836"/>
                  <a:gd name="T64" fmla="*/ 268 w 504"/>
                  <a:gd name="T65" fmla="*/ 153 h 836"/>
                  <a:gd name="T66" fmla="*/ 302 w 504"/>
                  <a:gd name="T67" fmla="*/ 156 h 836"/>
                  <a:gd name="T68" fmla="*/ 354 w 504"/>
                  <a:gd name="T69" fmla="*/ 110 h 836"/>
                  <a:gd name="T70" fmla="*/ 352 w 504"/>
                  <a:gd name="T71" fmla="*/ 80 h 836"/>
                  <a:gd name="T72" fmla="*/ 302 w 504"/>
                  <a:gd name="T73" fmla="*/ 65 h 836"/>
                  <a:gd name="T74" fmla="*/ 276 w 504"/>
                  <a:gd name="T75" fmla="*/ 67 h 836"/>
                  <a:gd name="T76" fmla="*/ 290 w 504"/>
                  <a:gd name="T77" fmla="*/ 48 h 836"/>
                  <a:gd name="T78" fmla="*/ 345 w 504"/>
                  <a:gd name="T79" fmla="*/ 24 h 836"/>
                  <a:gd name="T80" fmla="*/ 310 w 504"/>
                  <a:gd name="T81" fmla="*/ 8 h 836"/>
                  <a:gd name="T82" fmla="*/ 253 w 504"/>
                  <a:gd name="T83" fmla="*/ 14 h 836"/>
                  <a:gd name="T84" fmla="*/ 229 w 504"/>
                  <a:gd name="T85" fmla="*/ 32 h 836"/>
                  <a:gd name="T86" fmla="*/ 210 w 504"/>
                  <a:gd name="T87" fmla="*/ 55 h 836"/>
                  <a:gd name="T88" fmla="*/ 167 w 504"/>
                  <a:gd name="T89" fmla="*/ 97 h 836"/>
                  <a:gd name="T90" fmla="*/ 195 w 504"/>
                  <a:gd name="T91" fmla="*/ 103 h 836"/>
                  <a:gd name="T92" fmla="*/ 154 w 504"/>
                  <a:gd name="T93" fmla="*/ 153 h 836"/>
                  <a:gd name="T94" fmla="*/ 170 w 504"/>
                  <a:gd name="T95" fmla="*/ 161 h 836"/>
                  <a:gd name="T96" fmla="*/ 193 w 504"/>
                  <a:gd name="T97" fmla="*/ 171 h 836"/>
                  <a:gd name="T98" fmla="*/ 165 w 504"/>
                  <a:gd name="T99" fmla="*/ 201 h 836"/>
                  <a:gd name="T100" fmla="*/ 207 w 504"/>
                  <a:gd name="T101" fmla="*/ 221 h 836"/>
                  <a:gd name="T102" fmla="*/ 230 w 504"/>
                  <a:gd name="T103" fmla="*/ 228 h 836"/>
                  <a:gd name="T104" fmla="*/ 223 w 504"/>
                  <a:gd name="T105" fmla="*/ 271 h 836"/>
                  <a:gd name="T106" fmla="*/ 221 w 504"/>
                  <a:gd name="T107" fmla="*/ 301 h 836"/>
                  <a:gd name="T108" fmla="*/ 202 w 504"/>
                  <a:gd name="T109" fmla="*/ 314 h 8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04"/>
                  <a:gd name="T166" fmla="*/ 0 h 836"/>
                  <a:gd name="T167" fmla="*/ 504 w 504"/>
                  <a:gd name="T168" fmla="*/ 836 h 8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04" h="836">
                    <a:moveTo>
                      <a:pt x="149" y="535"/>
                    </a:moveTo>
                    <a:lnTo>
                      <a:pt x="174" y="555"/>
                    </a:lnTo>
                    <a:lnTo>
                      <a:pt x="163" y="576"/>
                    </a:lnTo>
                    <a:lnTo>
                      <a:pt x="149" y="594"/>
                    </a:lnTo>
                    <a:lnTo>
                      <a:pt x="126" y="605"/>
                    </a:lnTo>
                    <a:lnTo>
                      <a:pt x="108" y="614"/>
                    </a:lnTo>
                    <a:lnTo>
                      <a:pt x="88" y="617"/>
                    </a:lnTo>
                    <a:lnTo>
                      <a:pt x="79" y="623"/>
                    </a:lnTo>
                    <a:lnTo>
                      <a:pt x="92" y="648"/>
                    </a:lnTo>
                    <a:lnTo>
                      <a:pt x="115" y="648"/>
                    </a:lnTo>
                    <a:lnTo>
                      <a:pt x="126" y="651"/>
                    </a:lnTo>
                    <a:lnTo>
                      <a:pt x="126" y="669"/>
                    </a:lnTo>
                    <a:lnTo>
                      <a:pt x="138" y="669"/>
                    </a:lnTo>
                    <a:lnTo>
                      <a:pt x="147" y="664"/>
                    </a:lnTo>
                    <a:lnTo>
                      <a:pt x="151" y="680"/>
                    </a:lnTo>
                    <a:lnTo>
                      <a:pt x="165" y="696"/>
                    </a:lnTo>
                    <a:lnTo>
                      <a:pt x="185" y="696"/>
                    </a:lnTo>
                    <a:lnTo>
                      <a:pt x="201" y="692"/>
                    </a:lnTo>
                    <a:lnTo>
                      <a:pt x="212" y="696"/>
                    </a:lnTo>
                    <a:lnTo>
                      <a:pt x="181" y="721"/>
                    </a:lnTo>
                    <a:lnTo>
                      <a:pt x="169" y="728"/>
                    </a:lnTo>
                    <a:lnTo>
                      <a:pt x="151" y="721"/>
                    </a:lnTo>
                    <a:lnTo>
                      <a:pt x="115" y="707"/>
                    </a:lnTo>
                    <a:lnTo>
                      <a:pt x="97" y="707"/>
                    </a:lnTo>
                    <a:lnTo>
                      <a:pt x="79" y="721"/>
                    </a:lnTo>
                    <a:lnTo>
                      <a:pt x="56" y="741"/>
                    </a:lnTo>
                    <a:lnTo>
                      <a:pt x="45" y="751"/>
                    </a:lnTo>
                    <a:lnTo>
                      <a:pt x="31" y="755"/>
                    </a:lnTo>
                    <a:lnTo>
                      <a:pt x="13" y="764"/>
                    </a:lnTo>
                    <a:lnTo>
                      <a:pt x="2" y="773"/>
                    </a:lnTo>
                    <a:lnTo>
                      <a:pt x="0" y="780"/>
                    </a:lnTo>
                    <a:lnTo>
                      <a:pt x="13" y="782"/>
                    </a:lnTo>
                    <a:lnTo>
                      <a:pt x="24" y="791"/>
                    </a:lnTo>
                    <a:lnTo>
                      <a:pt x="38" y="798"/>
                    </a:lnTo>
                    <a:lnTo>
                      <a:pt x="52" y="791"/>
                    </a:lnTo>
                    <a:lnTo>
                      <a:pt x="65" y="785"/>
                    </a:lnTo>
                    <a:lnTo>
                      <a:pt x="79" y="787"/>
                    </a:lnTo>
                    <a:lnTo>
                      <a:pt x="101" y="800"/>
                    </a:lnTo>
                    <a:lnTo>
                      <a:pt x="122" y="810"/>
                    </a:lnTo>
                    <a:lnTo>
                      <a:pt x="135" y="800"/>
                    </a:lnTo>
                    <a:lnTo>
                      <a:pt x="142" y="785"/>
                    </a:lnTo>
                    <a:lnTo>
                      <a:pt x="165" y="771"/>
                    </a:lnTo>
                    <a:lnTo>
                      <a:pt x="178" y="771"/>
                    </a:lnTo>
                    <a:lnTo>
                      <a:pt x="192" y="785"/>
                    </a:lnTo>
                    <a:lnTo>
                      <a:pt x="203" y="794"/>
                    </a:lnTo>
                    <a:lnTo>
                      <a:pt x="219" y="794"/>
                    </a:lnTo>
                    <a:lnTo>
                      <a:pt x="242" y="796"/>
                    </a:lnTo>
                    <a:lnTo>
                      <a:pt x="256" y="803"/>
                    </a:lnTo>
                    <a:lnTo>
                      <a:pt x="271" y="791"/>
                    </a:lnTo>
                    <a:lnTo>
                      <a:pt x="283" y="791"/>
                    </a:lnTo>
                    <a:lnTo>
                      <a:pt x="294" y="798"/>
                    </a:lnTo>
                    <a:lnTo>
                      <a:pt x="310" y="814"/>
                    </a:lnTo>
                    <a:lnTo>
                      <a:pt x="328" y="816"/>
                    </a:lnTo>
                    <a:lnTo>
                      <a:pt x="351" y="821"/>
                    </a:lnTo>
                    <a:lnTo>
                      <a:pt x="364" y="830"/>
                    </a:lnTo>
                    <a:lnTo>
                      <a:pt x="382" y="835"/>
                    </a:lnTo>
                    <a:lnTo>
                      <a:pt x="396" y="825"/>
                    </a:lnTo>
                    <a:lnTo>
                      <a:pt x="416" y="814"/>
                    </a:lnTo>
                    <a:lnTo>
                      <a:pt x="428" y="812"/>
                    </a:lnTo>
                    <a:lnTo>
                      <a:pt x="444" y="810"/>
                    </a:lnTo>
                    <a:lnTo>
                      <a:pt x="457" y="796"/>
                    </a:lnTo>
                    <a:lnTo>
                      <a:pt x="446" y="785"/>
                    </a:lnTo>
                    <a:lnTo>
                      <a:pt x="423" y="771"/>
                    </a:lnTo>
                    <a:lnTo>
                      <a:pt x="416" y="764"/>
                    </a:lnTo>
                    <a:lnTo>
                      <a:pt x="416" y="755"/>
                    </a:lnTo>
                    <a:lnTo>
                      <a:pt x="425" y="746"/>
                    </a:lnTo>
                    <a:lnTo>
                      <a:pt x="444" y="744"/>
                    </a:lnTo>
                    <a:lnTo>
                      <a:pt x="459" y="737"/>
                    </a:lnTo>
                    <a:lnTo>
                      <a:pt x="487" y="707"/>
                    </a:lnTo>
                    <a:lnTo>
                      <a:pt x="498" y="694"/>
                    </a:lnTo>
                    <a:lnTo>
                      <a:pt x="503" y="669"/>
                    </a:lnTo>
                    <a:lnTo>
                      <a:pt x="503" y="653"/>
                    </a:lnTo>
                    <a:lnTo>
                      <a:pt x="491" y="644"/>
                    </a:lnTo>
                    <a:lnTo>
                      <a:pt x="473" y="630"/>
                    </a:lnTo>
                    <a:lnTo>
                      <a:pt x="459" y="623"/>
                    </a:lnTo>
                    <a:lnTo>
                      <a:pt x="444" y="626"/>
                    </a:lnTo>
                    <a:lnTo>
                      <a:pt x="432" y="633"/>
                    </a:lnTo>
                    <a:lnTo>
                      <a:pt x="428" y="621"/>
                    </a:lnTo>
                    <a:lnTo>
                      <a:pt x="437" y="605"/>
                    </a:lnTo>
                    <a:lnTo>
                      <a:pt x="441" y="594"/>
                    </a:lnTo>
                    <a:lnTo>
                      <a:pt x="439" y="571"/>
                    </a:lnTo>
                    <a:lnTo>
                      <a:pt x="437" y="540"/>
                    </a:lnTo>
                    <a:lnTo>
                      <a:pt x="444" y="515"/>
                    </a:lnTo>
                    <a:lnTo>
                      <a:pt x="439" y="501"/>
                    </a:lnTo>
                    <a:lnTo>
                      <a:pt x="428" y="481"/>
                    </a:lnTo>
                    <a:lnTo>
                      <a:pt x="403" y="437"/>
                    </a:lnTo>
                    <a:lnTo>
                      <a:pt x="394" y="417"/>
                    </a:lnTo>
                    <a:lnTo>
                      <a:pt x="389" y="392"/>
                    </a:lnTo>
                    <a:lnTo>
                      <a:pt x="387" y="378"/>
                    </a:lnTo>
                    <a:lnTo>
                      <a:pt x="394" y="353"/>
                    </a:lnTo>
                    <a:lnTo>
                      <a:pt x="394" y="335"/>
                    </a:lnTo>
                    <a:lnTo>
                      <a:pt x="389" y="315"/>
                    </a:lnTo>
                    <a:lnTo>
                      <a:pt x="378" y="304"/>
                    </a:lnTo>
                    <a:lnTo>
                      <a:pt x="360" y="285"/>
                    </a:lnTo>
                    <a:lnTo>
                      <a:pt x="346" y="279"/>
                    </a:lnTo>
                    <a:lnTo>
                      <a:pt x="330" y="276"/>
                    </a:lnTo>
                    <a:lnTo>
                      <a:pt x="321" y="274"/>
                    </a:lnTo>
                    <a:lnTo>
                      <a:pt x="321" y="265"/>
                    </a:lnTo>
                    <a:lnTo>
                      <a:pt x="326" y="256"/>
                    </a:lnTo>
                    <a:lnTo>
                      <a:pt x="344" y="254"/>
                    </a:lnTo>
                    <a:lnTo>
                      <a:pt x="357" y="260"/>
                    </a:lnTo>
                    <a:lnTo>
                      <a:pt x="367" y="263"/>
                    </a:lnTo>
                    <a:lnTo>
                      <a:pt x="373" y="251"/>
                    </a:lnTo>
                    <a:lnTo>
                      <a:pt x="371" y="240"/>
                    </a:lnTo>
                    <a:lnTo>
                      <a:pt x="432" y="183"/>
                    </a:lnTo>
                    <a:lnTo>
                      <a:pt x="444" y="172"/>
                    </a:lnTo>
                    <a:lnTo>
                      <a:pt x="444" y="147"/>
                    </a:lnTo>
                    <a:lnTo>
                      <a:pt x="428" y="133"/>
                    </a:lnTo>
                    <a:lnTo>
                      <a:pt x="412" y="131"/>
                    </a:lnTo>
                    <a:lnTo>
                      <a:pt x="396" y="108"/>
                    </a:lnTo>
                    <a:lnTo>
                      <a:pt x="367" y="108"/>
                    </a:lnTo>
                    <a:lnTo>
                      <a:pt x="342" y="113"/>
                    </a:lnTo>
                    <a:lnTo>
                      <a:pt x="335" y="111"/>
                    </a:lnTo>
                    <a:lnTo>
                      <a:pt x="328" y="102"/>
                    </a:lnTo>
                    <a:lnTo>
                      <a:pt x="342" y="93"/>
                    </a:lnTo>
                    <a:lnTo>
                      <a:pt x="353" y="81"/>
                    </a:lnTo>
                    <a:lnTo>
                      <a:pt x="378" y="58"/>
                    </a:lnTo>
                    <a:lnTo>
                      <a:pt x="398" y="56"/>
                    </a:lnTo>
                    <a:lnTo>
                      <a:pt x="419" y="40"/>
                    </a:lnTo>
                    <a:lnTo>
                      <a:pt x="437" y="27"/>
                    </a:lnTo>
                    <a:lnTo>
                      <a:pt x="394" y="15"/>
                    </a:lnTo>
                    <a:lnTo>
                      <a:pt x="376" y="13"/>
                    </a:lnTo>
                    <a:lnTo>
                      <a:pt x="355" y="11"/>
                    </a:lnTo>
                    <a:lnTo>
                      <a:pt x="330" y="0"/>
                    </a:lnTo>
                    <a:lnTo>
                      <a:pt x="308" y="24"/>
                    </a:lnTo>
                    <a:lnTo>
                      <a:pt x="310" y="36"/>
                    </a:lnTo>
                    <a:lnTo>
                      <a:pt x="296" y="40"/>
                    </a:lnTo>
                    <a:lnTo>
                      <a:pt x="278" y="54"/>
                    </a:lnTo>
                    <a:lnTo>
                      <a:pt x="258" y="61"/>
                    </a:lnTo>
                    <a:lnTo>
                      <a:pt x="258" y="79"/>
                    </a:lnTo>
                    <a:lnTo>
                      <a:pt x="256" y="93"/>
                    </a:lnTo>
                    <a:lnTo>
                      <a:pt x="240" y="115"/>
                    </a:lnTo>
                    <a:lnTo>
                      <a:pt x="212" y="145"/>
                    </a:lnTo>
                    <a:lnTo>
                      <a:pt x="203" y="161"/>
                    </a:lnTo>
                    <a:lnTo>
                      <a:pt x="208" y="170"/>
                    </a:lnTo>
                    <a:lnTo>
                      <a:pt x="235" y="167"/>
                    </a:lnTo>
                    <a:lnTo>
                      <a:pt x="237" y="172"/>
                    </a:lnTo>
                    <a:lnTo>
                      <a:pt x="237" y="183"/>
                    </a:lnTo>
                    <a:lnTo>
                      <a:pt x="201" y="231"/>
                    </a:lnTo>
                    <a:lnTo>
                      <a:pt x="188" y="256"/>
                    </a:lnTo>
                    <a:lnTo>
                      <a:pt x="178" y="279"/>
                    </a:lnTo>
                    <a:lnTo>
                      <a:pt x="188" y="290"/>
                    </a:lnTo>
                    <a:lnTo>
                      <a:pt x="206" y="270"/>
                    </a:lnTo>
                    <a:lnTo>
                      <a:pt x="222" y="245"/>
                    </a:lnTo>
                    <a:lnTo>
                      <a:pt x="233" y="251"/>
                    </a:lnTo>
                    <a:lnTo>
                      <a:pt x="235" y="288"/>
                    </a:lnTo>
                    <a:lnTo>
                      <a:pt x="237" y="310"/>
                    </a:lnTo>
                    <a:lnTo>
                      <a:pt x="215" y="322"/>
                    </a:lnTo>
                    <a:lnTo>
                      <a:pt x="201" y="338"/>
                    </a:lnTo>
                    <a:lnTo>
                      <a:pt x="197" y="349"/>
                    </a:lnTo>
                    <a:lnTo>
                      <a:pt x="224" y="374"/>
                    </a:lnTo>
                    <a:lnTo>
                      <a:pt x="251" y="369"/>
                    </a:lnTo>
                    <a:lnTo>
                      <a:pt x="256" y="385"/>
                    </a:lnTo>
                    <a:lnTo>
                      <a:pt x="283" y="367"/>
                    </a:lnTo>
                    <a:lnTo>
                      <a:pt x="280" y="381"/>
                    </a:lnTo>
                    <a:lnTo>
                      <a:pt x="258" y="408"/>
                    </a:lnTo>
                    <a:lnTo>
                      <a:pt x="269" y="437"/>
                    </a:lnTo>
                    <a:lnTo>
                      <a:pt x="271" y="453"/>
                    </a:lnTo>
                    <a:lnTo>
                      <a:pt x="294" y="456"/>
                    </a:lnTo>
                    <a:lnTo>
                      <a:pt x="294" y="469"/>
                    </a:lnTo>
                    <a:lnTo>
                      <a:pt x="269" y="503"/>
                    </a:lnTo>
                    <a:lnTo>
                      <a:pt x="258" y="499"/>
                    </a:lnTo>
                    <a:lnTo>
                      <a:pt x="249" y="508"/>
                    </a:lnTo>
                    <a:lnTo>
                      <a:pt x="246" y="526"/>
                    </a:lnTo>
                    <a:lnTo>
                      <a:pt x="219" y="510"/>
                    </a:lnTo>
                    <a:lnTo>
                      <a:pt x="149" y="535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9" name="Freeform 53"/>
              <p:cNvSpPr>
                <a:spLocks/>
              </p:cNvSpPr>
              <p:nvPr/>
            </p:nvSpPr>
            <p:spPr bwMode="auto">
              <a:xfrm>
                <a:off x="2614" y="2144"/>
                <a:ext cx="40" cy="34"/>
              </a:xfrm>
              <a:custGeom>
                <a:avLst/>
                <a:gdLst>
                  <a:gd name="T0" fmla="*/ 18 w 42"/>
                  <a:gd name="T1" fmla="*/ 0 h 38"/>
                  <a:gd name="T2" fmla="*/ 30 w 42"/>
                  <a:gd name="T3" fmla="*/ 2 h 38"/>
                  <a:gd name="T4" fmla="*/ 33 w 42"/>
                  <a:gd name="T5" fmla="*/ 11 h 38"/>
                  <a:gd name="T6" fmla="*/ 18 w 42"/>
                  <a:gd name="T7" fmla="*/ 20 h 38"/>
                  <a:gd name="T8" fmla="*/ 2 w 42"/>
                  <a:gd name="T9" fmla="*/ 24 h 38"/>
                  <a:gd name="T10" fmla="*/ 0 w 42"/>
                  <a:gd name="T11" fmla="*/ 12 h 38"/>
                  <a:gd name="T12" fmla="*/ 18 w 42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8"/>
                  <a:gd name="T23" fmla="*/ 42 w 42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8">
                    <a:moveTo>
                      <a:pt x="22" y="0"/>
                    </a:moveTo>
                    <a:lnTo>
                      <a:pt x="38" y="2"/>
                    </a:lnTo>
                    <a:lnTo>
                      <a:pt x="41" y="17"/>
                    </a:lnTo>
                    <a:lnTo>
                      <a:pt x="22" y="31"/>
                    </a:lnTo>
                    <a:lnTo>
                      <a:pt x="2" y="37"/>
                    </a:lnTo>
                    <a:lnTo>
                      <a:pt x="0" y="19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0" name="Freeform 54"/>
              <p:cNvSpPr>
                <a:spLocks/>
              </p:cNvSpPr>
              <p:nvPr/>
            </p:nvSpPr>
            <p:spPr bwMode="auto">
              <a:xfrm>
                <a:off x="2586" y="1972"/>
                <a:ext cx="41" cy="33"/>
              </a:xfrm>
              <a:custGeom>
                <a:avLst/>
                <a:gdLst>
                  <a:gd name="T0" fmla="*/ 29 w 43"/>
                  <a:gd name="T1" fmla="*/ 0 h 38"/>
                  <a:gd name="T2" fmla="*/ 34 w 43"/>
                  <a:gd name="T3" fmla="*/ 10 h 38"/>
                  <a:gd name="T4" fmla="*/ 18 w 43"/>
                  <a:gd name="T5" fmla="*/ 17 h 38"/>
                  <a:gd name="T6" fmla="*/ 4 w 43"/>
                  <a:gd name="T7" fmla="*/ 21 h 38"/>
                  <a:gd name="T8" fmla="*/ 0 w 43"/>
                  <a:gd name="T9" fmla="*/ 11 h 38"/>
                  <a:gd name="T10" fmla="*/ 8 w 43"/>
                  <a:gd name="T11" fmla="*/ 3 h 38"/>
                  <a:gd name="T12" fmla="*/ 29 w 43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8"/>
                  <a:gd name="T23" fmla="*/ 43 w 43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8">
                    <a:moveTo>
                      <a:pt x="35" y="0"/>
                    </a:moveTo>
                    <a:lnTo>
                      <a:pt x="42" y="17"/>
                    </a:lnTo>
                    <a:lnTo>
                      <a:pt x="22" y="31"/>
                    </a:lnTo>
                    <a:lnTo>
                      <a:pt x="4" y="37"/>
                    </a:lnTo>
                    <a:lnTo>
                      <a:pt x="0" y="19"/>
                    </a:lnTo>
                    <a:lnTo>
                      <a:pt x="8" y="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1" name="Freeform 55"/>
              <p:cNvSpPr>
                <a:spLocks/>
              </p:cNvSpPr>
              <p:nvPr/>
            </p:nvSpPr>
            <p:spPr bwMode="auto">
              <a:xfrm>
                <a:off x="2647" y="1839"/>
                <a:ext cx="34" cy="51"/>
              </a:xfrm>
              <a:custGeom>
                <a:avLst/>
                <a:gdLst>
                  <a:gd name="T0" fmla="*/ 10 w 36"/>
                  <a:gd name="T1" fmla="*/ 34 h 58"/>
                  <a:gd name="T2" fmla="*/ 27 w 36"/>
                  <a:gd name="T3" fmla="*/ 26 h 58"/>
                  <a:gd name="T4" fmla="*/ 23 w 36"/>
                  <a:gd name="T5" fmla="*/ 15 h 58"/>
                  <a:gd name="T6" fmla="*/ 17 w 36"/>
                  <a:gd name="T7" fmla="*/ 8 h 58"/>
                  <a:gd name="T8" fmla="*/ 10 w 36"/>
                  <a:gd name="T9" fmla="*/ 0 h 58"/>
                  <a:gd name="T10" fmla="*/ 0 w 36"/>
                  <a:gd name="T11" fmla="*/ 4 h 58"/>
                  <a:gd name="T12" fmla="*/ 7 w 36"/>
                  <a:gd name="T13" fmla="*/ 16 h 58"/>
                  <a:gd name="T14" fmla="*/ 10 w 36"/>
                  <a:gd name="T15" fmla="*/ 3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58"/>
                  <a:gd name="T26" fmla="*/ 36 w 36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58">
                    <a:moveTo>
                      <a:pt x="14" y="57"/>
                    </a:moveTo>
                    <a:lnTo>
                      <a:pt x="35" y="43"/>
                    </a:lnTo>
                    <a:lnTo>
                      <a:pt x="28" y="25"/>
                    </a:lnTo>
                    <a:lnTo>
                      <a:pt x="21" y="13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7" y="27"/>
                    </a:lnTo>
                    <a:lnTo>
                      <a:pt x="14" y="57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2" name="Freeform 56"/>
              <p:cNvSpPr>
                <a:spLocks/>
              </p:cNvSpPr>
              <p:nvPr/>
            </p:nvSpPr>
            <p:spPr bwMode="auto">
              <a:xfrm>
                <a:off x="2488" y="2039"/>
                <a:ext cx="103" cy="96"/>
              </a:xfrm>
              <a:custGeom>
                <a:avLst/>
                <a:gdLst>
                  <a:gd name="T0" fmla="*/ 30 w 109"/>
                  <a:gd name="T1" fmla="*/ 0 h 109"/>
                  <a:gd name="T2" fmla="*/ 51 w 109"/>
                  <a:gd name="T3" fmla="*/ 0 h 109"/>
                  <a:gd name="T4" fmla="*/ 65 w 109"/>
                  <a:gd name="T5" fmla="*/ 4 h 109"/>
                  <a:gd name="T6" fmla="*/ 75 w 109"/>
                  <a:gd name="T7" fmla="*/ 13 h 109"/>
                  <a:gd name="T8" fmla="*/ 84 w 109"/>
                  <a:gd name="T9" fmla="*/ 29 h 109"/>
                  <a:gd name="T10" fmla="*/ 86 w 109"/>
                  <a:gd name="T11" fmla="*/ 44 h 109"/>
                  <a:gd name="T12" fmla="*/ 77 w 109"/>
                  <a:gd name="T13" fmla="*/ 53 h 109"/>
                  <a:gd name="T14" fmla="*/ 73 w 109"/>
                  <a:gd name="T15" fmla="*/ 62 h 109"/>
                  <a:gd name="T16" fmla="*/ 62 w 109"/>
                  <a:gd name="T17" fmla="*/ 65 h 109"/>
                  <a:gd name="T18" fmla="*/ 54 w 109"/>
                  <a:gd name="T19" fmla="*/ 56 h 109"/>
                  <a:gd name="T20" fmla="*/ 44 w 109"/>
                  <a:gd name="T21" fmla="*/ 41 h 109"/>
                  <a:gd name="T22" fmla="*/ 39 w 109"/>
                  <a:gd name="T23" fmla="*/ 35 h 109"/>
                  <a:gd name="T24" fmla="*/ 23 w 109"/>
                  <a:gd name="T25" fmla="*/ 33 h 109"/>
                  <a:gd name="T26" fmla="*/ 0 w 109"/>
                  <a:gd name="T27" fmla="*/ 18 h 109"/>
                  <a:gd name="T28" fmla="*/ 30 w 109"/>
                  <a:gd name="T29" fmla="*/ 0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09"/>
                  <a:gd name="T47" fmla="*/ 109 w 109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09">
                    <a:moveTo>
                      <a:pt x="38" y="0"/>
                    </a:moveTo>
                    <a:lnTo>
                      <a:pt x="63" y="0"/>
                    </a:lnTo>
                    <a:lnTo>
                      <a:pt x="81" y="4"/>
                    </a:lnTo>
                    <a:lnTo>
                      <a:pt x="94" y="22"/>
                    </a:lnTo>
                    <a:lnTo>
                      <a:pt x="105" y="49"/>
                    </a:lnTo>
                    <a:lnTo>
                      <a:pt x="108" y="74"/>
                    </a:lnTo>
                    <a:lnTo>
                      <a:pt x="96" y="87"/>
                    </a:lnTo>
                    <a:lnTo>
                      <a:pt x="92" y="103"/>
                    </a:lnTo>
                    <a:lnTo>
                      <a:pt x="78" y="108"/>
                    </a:lnTo>
                    <a:lnTo>
                      <a:pt x="67" y="94"/>
                    </a:lnTo>
                    <a:lnTo>
                      <a:pt x="56" y="67"/>
                    </a:lnTo>
                    <a:lnTo>
                      <a:pt x="49" y="58"/>
                    </a:lnTo>
                    <a:lnTo>
                      <a:pt x="27" y="56"/>
                    </a:lnTo>
                    <a:lnTo>
                      <a:pt x="0" y="29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3" name="Freeform 57"/>
              <p:cNvSpPr>
                <a:spLocks/>
              </p:cNvSpPr>
              <p:nvPr/>
            </p:nvSpPr>
            <p:spPr bwMode="auto">
              <a:xfrm>
                <a:off x="2640" y="1780"/>
                <a:ext cx="55" cy="38"/>
              </a:xfrm>
              <a:custGeom>
                <a:avLst/>
                <a:gdLst>
                  <a:gd name="T0" fmla="*/ 41 w 58"/>
                  <a:gd name="T1" fmla="*/ 0 h 43"/>
                  <a:gd name="T2" fmla="*/ 46 w 58"/>
                  <a:gd name="T3" fmla="*/ 5 h 43"/>
                  <a:gd name="T4" fmla="*/ 27 w 58"/>
                  <a:gd name="T5" fmla="*/ 13 h 43"/>
                  <a:gd name="T6" fmla="*/ 9 w 58"/>
                  <a:gd name="T7" fmla="*/ 26 h 43"/>
                  <a:gd name="T8" fmla="*/ 2 w 58"/>
                  <a:gd name="T9" fmla="*/ 23 h 43"/>
                  <a:gd name="T10" fmla="*/ 0 w 58"/>
                  <a:gd name="T11" fmla="*/ 9 h 43"/>
                  <a:gd name="T12" fmla="*/ 0 w 58"/>
                  <a:gd name="T13" fmla="*/ 4 h 43"/>
                  <a:gd name="T14" fmla="*/ 27 w 58"/>
                  <a:gd name="T15" fmla="*/ 0 h 43"/>
                  <a:gd name="T16" fmla="*/ 41 w 5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43"/>
                  <a:gd name="T29" fmla="*/ 58 w 5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43">
                    <a:moveTo>
                      <a:pt x="50" y="0"/>
                    </a:moveTo>
                    <a:lnTo>
                      <a:pt x="57" y="9"/>
                    </a:lnTo>
                    <a:lnTo>
                      <a:pt x="34" y="21"/>
                    </a:lnTo>
                    <a:lnTo>
                      <a:pt x="13" y="42"/>
                    </a:lnTo>
                    <a:lnTo>
                      <a:pt x="2" y="3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34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009FDA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4" name="Freeform 58"/>
              <p:cNvSpPr>
                <a:spLocks/>
              </p:cNvSpPr>
              <p:nvPr/>
            </p:nvSpPr>
            <p:spPr bwMode="auto">
              <a:xfrm>
                <a:off x="2310" y="845"/>
                <a:ext cx="396" cy="319"/>
              </a:xfrm>
              <a:custGeom>
                <a:avLst/>
                <a:gdLst>
                  <a:gd name="T0" fmla="*/ 16 w 416"/>
                  <a:gd name="T1" fmla="*/ 58 h 363"/>
                  <a:gd name="T2" fmla="*/ 41 w 416"/>
                  <a:gd name="T3" fmla="*/ 76 h 363"/>
                  <a:gd name="T4" fmla="*/ 53 w 416"/>
                  <a:gd name="T5" fmla="*/ 105 h 363"/>
                  <a:gd name="T6" fmla="*/ 30 w 416"/>
                  <a:gd name="T7" fmla="*/ 126 h 363"/>
                  <a:gd name="T8" fmla="*/ 0 w 416"/>
                  <a:gd name="T9" fmla="*/ 125 h 363"/>
                  <a:gd name="T10" fmla="*/ 45 w 416"/>
                  <a:gd name="T11" fmla="*/ 154 h 363"/>
                  <a:gd name="T12" fmla="*/ 61 w 416"/>
                  <a:gd name="T13" fmla="*/ 188 h 363"/>
                  <a:gd name="T14" fmla="*/ 104 w 416"/>
                  <a:gd name="T15" fmla="*/ 204 h 363"/>
                  <a:gd name="T16" fmla="*/ 129 w 416"/>
                  <a:gd name="T17" fmla="*/ 212 h 363"/>
                  <a:gd name="T18" fmla="*/ 175 w 416"/>
                  <a:gd name="T19" fmla="*/ 212 h 363"/>
                  <a:gd name="T20" fmla="*/ 212 w 416"/>
                  <a:gd name="T21" fmla="*/ 214 h 363"/>
                  <a:gd name="T22" fmla="*/ 236 w 416"/>
                  <a:gd name="T23" fmla="*/ 204 h 363"/>
                  <a:gd name="T24" fmla="*/ 256 w 416"/>
                  <a:gd name="T25" fmla="*/ 214 h 363"/>
                  <a:gd name="T26" fmla="*/ 279 w 416"/>
                  <a:gd name="T27" fmla="*/ 202 h 363"/>
                  <a:gd name="T28" fmla="*/ 312 w 416"/>
                  <a:gd name="T29" fmla="*/ 193 h 363"/>
                  <a:gd name="T30" fmla="*/ 322 w 416"/>
                  <a:gd name="T31" fmla="*/ 178 h 363"/>
                  <a:gd name="T32" fmla="*/ 341 w 416"/>
                  <a:gd name="T33" fmla="*/ 160 h 363"/>
                  <a:gd name="T34" fmla="*/ 326 w 416"/>
                  <a:gd name="T35" fmla="*/ 146 h 363"/>
                  <a:gd name="T36" fmla="*/ 336 w 416"/>
                  <a:gd name="T37" fmla="*/ 111 h 363"/>
                  <a:gd name="T38" fmla="*/ 317 w 416"/>
                  <a:gd name="T39" fmla="*/ 101 h 363"/>
                  <a:gd name="T40" fmla="*/ 314 w 416"/>
                  <a:gd name="T41" fmla="*/ 96 h 363"/>
                  <a:gd name="T42" fmla="*/ 303 w 416"/>
                  <a:gd name="T43" fmla="*/ 84 h 363"/>
                  <a:gd name="T44" fmla="*/ 277 w 416"/>
                  <a:gd name="T45" fmla="*/ 98 h 363"/>
                  <a:gd name="T46" fmla="*/ 260 w 416"/>
                  <a:gd name="T47" fmla="*/ 92 h 363"/>
                  <a:gd name="T48" fmla="*/ 232 w 416"/>
                  <a:gd name="T49" fmla="*/ 84 h 363"/>
                  <a:gd name="T50" fmla="*/ 217 w 416"/>
                  <a:gd name="T51" fmla="*/ 82 h 363"/>
                  <a:gd name="T52" fmla="*/ 210 w 416"/>
                  <a:gd name="T53" fmla="*/ 73 h 363"/>
                  <a:gd name="T54" fmla="*/ 179 w 416"/>
                  <a:gd name="T55" fmla="*/ 75 h 363"/>
                  <a:gd name="T56" fmla="*/ 175 w 416"/>
                  <a:gd name="T57" fmla="*/ 64 h 363"/>
                  <a:gd name="T58" fmla="*/ 160 w 416"/>
                  <a:gd name="T59" fmla="*/ 69 h 363"/>
                  <a:gd name="T60" fmla="*/ 150 w 416"/>
                  <a:gd name="T61" fmla="*/ 69 h 363"/>
                  <a:gd name="T62" fmla="*/ 129 w 416"/>
                  <a:gd name="T63" fmla="*/ 76 h 363"/>
                  <a:gd name="T64" fmla="*/ 124 w 416"/>
                  <a:gd name="T65" fmla="*/ 54 h 363"/>
                  <a:gd name="T66" fmla="*/ 140 w 416"/>
                  <a:gd name="T67" fmla="*/ 40 h 363"/>
                  <a:gd name="T68" fmla="*/ 140 w 416"/>
                  <a:gd name="T69" fmla="*/ 13 h 363"/>
                  <a:gd name="T70" fmla="*/ 129 w 416"/>
                  <a:gd name="T71" fmla="*/ 0 h 363"/>
                  <a:gd name="T72" fmla="*/ 119 w 416"/>
                  <a:gd name="T73" fmla="*/ 17 h 363"/>
                  <a:gd name="T74" fmla="*/ 106 w 416"/>
                  <a:gd name="T75" fmla="*/ 18 h 363"/>
                  <a:gd name="T76" fmla="*/ 102 w 416"/>
                  <a:gd name="T77" fmla="*/ 4 h 363"/>
                  <a:gd name="T78" fmla="*/ 81 w 416"/>
                  <a:gd name="T79" fmla="*/ 12 h 363"/>
                  <a:gd name="T80" fmla="*/ 80 w 416"/>
                  <a:gd name="T81" fmla="*/ 24 h 363"/>
                  <a:gd name="T82" fmla="*/ 65 w 416"/>
                  <a:gd name="T83" fmla="*/ 16 h 363"/>
                  <a:gd name="T84" fmla="*/ 51 w 416"/>
                  <a:gd name="T85" fmla="*/ 24 h 363"/>
                  <a:gd name="T86" fmla="*/ 72 w 416"/>
                  <a:gd name="T87" fmla="*/ 35 h 363"/>
                  <a:gd name="T88" fmla="*/ 93 w 416"/>
                  <a:gd name="T89" fmla="*/ 47 h 363"/>
                  <a:gd name="T90" fmla="*/ 80 w 416"/>
                  <a:gd name="T91" fmla="*/ 56 h 363"/>
                  <a:gd name="T92" fmla="*/ 87 w 416"/>
                  <a:gd name="T93" fmla="*/ 71 h 363"/>
                  <a:gd name="T94" fmla="*/ 70 w 416"/>
                  <a:gd name="T95" fmla="*/ 76 h 363"/>
                  <a:gd name="T96" fmla="*/ 41 w 416"/>
                  <a:gd name="T97" fmla="*/ 55 h 3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16"/>
                  <a:gd name="T148" fmla="*/ 0 h 363"/>
                  <a:gd name="T149" fmla="*/ 416 w 416"/>
                  <a:gd name="T150" fmla="*/ 363 h 3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16" h="363">
                    <a:moveTo>
                      <a:pt x="31" y="84"/>
                    </a:moveTo>
                    <a:lnTo>
                      <a:pt x="20" y="97"/>
                    </a:lnTo>
                    <a:lnTo>
                      <a:pt x="34" y="122"/>
                    </a:lnTo>
                    <a:lnTo>
                      <a:pt x="49" y="127"/>
                    </a:lnTo>
                    <a:lnTo>
                      <a:pt x="65" y="138"/>
                    </a:lnTo>
                    <a:lnTo>
                      <a:pt x="65" y="177"/>
                    </a:lnTo>
                    <a:lnTo>
                      <a:pt x="52" y="204"/>
                    </a:lnTo>
                    <a:lnTo>
                      <a:pt x="38" y="211"/>
                    </a:lnTo>
                    <a:lnTo>
                      <a:pt x="4" y="204"/>
                    </a:lnTo>
                    <a:lnTo>
                      <a:pt x="0" y="209"/>
                    </a:lnTo>
                    <a:lnTo>
                      <a:pt x="40" y="250"/>
                    </a:lnTo>
                    <a:lnTo>
                      <a:pt x="54" y="257"/>
                    </a:lnTo>
                    <a:lnTo>
                      <a:pt x="61" y="286"/>
                    </a:lnTo>
                    <a:lnTo>
                      <a:pt x="74" y="316"/>
                    </a:lnTo>
                    <a:lnTo>
                      <a:pt x="99" y="336"/>
                    </a:lnTo>
                    <a:lnTo>
                      <a:pt x="126" y="341"/>
                    </a:lnTo>
                    <a:lnTo>
                      <a:pt x="142" y="355"/>
                    </a:lnTo>
                    <a:lnTo>
                      <a:pt x="158" y="355"/>
                    </a:lnTo>
                    <a:lnTo>
                      <a:pt x="176" y="346"/>
                    </a:lnTo>
                    <a:lnTo>
                      <a:pt x="213" y="355"/>
                    </a:lnTo>
                    <a:lnTo>
                      <a:pt x="233" y="362"/>
                    </a:lnTo>
                    <a:lnTo>
                      <a:pt x="258" y="357"/>
                    </a:lnTo>
                    <a:lnTo>
                      <a:pt x="274" y="355"/>
                    </a:lnTo>
                    <a:lnTo>
                      <a:pt x="288" y="341"/>
                    </a:lnTo>
                    <a:lnTo>
                      <a:pt x="299" y="346"/>
                    </a:lnTo>
                    <a:lnTo>
                      <a:pt x="312" y="357"/>
                    </a:lnTo>
                    <a:lnTo>
                      <a:pt x="328" y="350"/>
                    </a:lnTo>
                    <a:lnTo>
                      <a:pt x="340" y="339"/>
                    </a:lnTo>
                    <a:lnTo>
                      <a:pt x="349" y="330"/>
                    </a:lnTo>
                    <a:lnTo>
                      <a:pt x="380" y="323"/>
                    </a:lnTo>
                    <a:lnTo>
                      <a:pt x="387" y="314"/>
                    </a:lnTo>
                    <a:lnTo>
                      <a:pt x="392" y="298"/>
                    </a:lnTo>
                    <a:lnTo>
                      <a:pt x="412" y="282"/>
                    </a:lnTo>
                    <a:lnTo>
                      <a:pt x="415" y="268"/>
                    </a:lnTo>
                    <a:lnTo>
                      <a:pt x="408" y="259"/>
                    </a:lnTo>
                    <a:lnTo>
                      <a:pt x="396" y="245"/>
                    </a:lnTo>
                    <a:lnTo>
                      <a:pt x="394" y="193"/>
                    </a:lnTo>
                    <a:lnTo>
                      <a:pt x="410" y="186"/>
                    </a:lnTo>
                    <a:lnTo>
                      <a:pt x="401" y="170"/>
                    </a:lnTo>
                    <a:lnTo>
                      <a:pt x="387" y="170"/>
                    </a:lnTo>
                    <a:lnTo>
                      <a:pt x="378" y="170"/>
                    </a:lnTo>
                    <a:lnTo>
                      <a:pt x="383" y="161"/>
                    </a:lnTo>
                    <a:lnTo>
                      <a:pt x="378" y="145"/>
                    </a:lnTo>
                    <a:lnTo>
                      <a:pt x="369" y="141"/>
                    </a:lnTo>
                    <a:lnTo>
                      <a:pt x="351" y="150"/>
                    </a:lnTo>
                    <a:lnTo>
                      <a:pt x="337" y="163"/>
                    </a:lnTo>
                    <a:lnTo>
                      <a:pt x="328" y="161"/>
                    </a:lnTo>
                    <a:lnTo>
                      <a:pt x="317" y="154"/>
                    </a:lnTo>
                    <a:lnTo>
                      <a:pt x="301" y="145"/>
                    </a:lnTo>
                    <a:lnTo>
                      <a:pt x="283" y="141"/>
                    </a:lnTo>
                    <a:lnTo>
                      <a:pt x="274" y="145"/>
                    </a:lnTo>
                    <a:lnTo>
                      <a:pt x="265" y="138"/>
                    </a:lnTo>
                    <a:lnTo>
                      <a:pt x="265" y="125"/>
                    </a:lnTo>
                    <a:lnTo>
                      <a:pt x="256" y="122"/>
                    </a:lnTo>
                    <a:lnTo>
                      <a:pt x="238" y="127"/>
                    </a:lnTo>
                    <a:lnTo>
                      <a:pt x="219" y="125"/>
                    </a:lnTo>
                    <a:lnTo>
                      <a:pt x="219" y="116"/>
                    </a:lnTo>
                    <a:lnTo>
                      <a:pt x="213" y="107"/>
                    </a:lnTo>
                    <a:lnTo>
                      <a:pt x="201" y="104"/>
                    </a:lnTo>
                    <a:lnTo>
                      <a:pt x="195" y="116"/>
                    </a:lnTo>
                    <a:lnTo>
                      <a:pt x="190" y="120"/>
                    </a:lnTo>
                    <a:lnTo>
                      <a:pt x="183" y="116"/>
                    </a:lnTo>
                    <a:lnTo>
                      <a:pt x="170" y="118"/>
                    </a:lnTo>
                    <a:lnTo>
                      <a:pt x="158" y="129"/>
                    </a:lnTo>
                    <a:lnTo>
                      <a:pt x="149" y="120"/>
                    </a:lnTo>
                    <a:lnTo>
                      <a:pt x="151" y="91"/>
                    </a:lnTo>
                    <a:lnTo>
                      <a:pt x="161" y="75"/>
                    </a:lnTo>
                    <a:lnTo>
                      <a:pt x="170" y="66"/>
                    </a:lnTo>
                    <a:lnTo>
                      <a:pt x="167" y="45"/>
                    </a:lnTo>
                    <a:lnTo>
                      <a:pt x="170" y="22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49" y="9"/>
                    </a:lnTo>
                    <a:lnTo>
                      <a:pt x="145" y="29"/>
                    </a:lnTo>
                    <a:lnTo>
                      <a:pt x="138" y="45"/>
                    </a:lnTo>
                    <a:lnTo>
                      <a:pt x="129" y="31"/>
                    </a:lnTo>
                    <a:lnTo>
                      <a:pt x="136" y="15"/>
                    </a:lnTo>
                    <a:lnTo>
                      <a:pt x="124" y="6"/>
                    </a:lnTo>
                    <a:lnTo>
                      <a:pt x="106" y="9"/>
                    </a:lnTo>
                    <a:lnTo>
                      <a:pt x="99" y="20"/>
                    </a:lnTo>
                    <a:lnTo>
                      <a:pt x="104" y="29"/>
                    </a:lnTo>
                    <a:lnTo>
                      <a:pt x="97" y="40"/>
                    </a:lnTo>
                    <a:lnTo>
                      <a:pt x="90" y="36"/>
                    </a:lnTo>
                    <a:lnTo>
                      <a:pt x="79" y="27"/>
                    </a:lnTo>
                    <a:lnTo>
                      <a:pt x="70" y="29"/>
                    </a:lnTo>
                    <a:lnTo>
                      <a:pt x="63" y="40"/>
                    </a:lnTo>
                    <a:lnTo>
                      <a:pt x="72" y="56"/>
                    </a:lnTo>
                    <a:lnTo>
                      <a:pt x="88" y="59"/>
                    </a:lnTo>
                    <a:lnTo>
                      <a:pt x="106" y="77"/>
                    </a:lnTo>
                    <a:lnTo>
                      <a:pt x="113" y="81"/>
                    </a:lnTo>
                    <a:lnTo>
                      <a:pt x="113" y="93"/>
                    </a:lnTo>
                    <a:lnTo>
                      <a:pt x="97" y="95"/>
                    </a:lnTo>
                    <a:lnTo>
                      <a:pt x="99" y="111"/>
                    </a:lnTo>
                    <a:lnTo>
                      <a:pt x="106" y="120"/>
                    </a:lnTo>
                    <a:lnTo>
                      <a:pt x="99" y="129"/>
                    </a:lnTo>
                    <a:lnTo>
                      <a:pt x="86" y="127"/>
                    </a:lnTo>
                    <a:lnTo>
                      <a:pt x="65" y="107"/>
                    </a:lnTo>
                    <a:lnTo>
                      <a:pt x="49" y="93"/>
                    </a:lnTo>
                    <a:lnTo>
                      <a:pt x="31" y="84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55" name="Group 59"/>
              <p:cNvGrpSpPr>
                <a:grpSpLocks/>
              </p:cNvGrpSpPr>
              <p:nvPr/>
            </p:nvGrpSpPr>
            <p:grpSpPr bwMode="auto">
              <a:xfrm>
                <a:off x="3555" y="1082"/>
                <a:ext cx="597" cy="1162"/>
                <a:chOff x="3324" y="947"/>
                <a:chExt cx="626" cy="1332"/>
              </a:xfrm>
              <a:grpFill/>
            </p:grpSpPr>
            <p:sp>
              <p:nvSpPr>
                <p:cNvPr id="75" name="Freeform 60"/>
                <p:cNvSpPr>
                  <a:spLocks/>
                </p:cNvSpPr>
                <p:nvPr/>
              </p:nvSpPr>
              <p:spPr bwMode="auto">
                <a:xfrm>
                  <a:off x="3573" y="2095"/>
                  <a:ext cx="42" cy="103"/>
                </a:xfrm>
                <a:custGeom>
                  <a:avLst/>
                  <a:gdLst>
                    <a:gd name="T0" fmla="*/ 41 w 42"/>
                    <a:gd name="T1" fmla="*/ 0 h 103"/>
                    <a:gd name="T2" fmla="*/ 38 w 42"/>
                    <a:gd name="T3" fmla="*/ 34 h 103"/>
                    <a:gd name="T4" fmla="*/ 27 w 42"/>
                    <a:gd name="T5" fmla="*/ 61 h 103"/>
                    <a:gd name="T6" fmla="*/ 6 w 42"/>
                    <a:gd name="T7" fmla="*/ 77 h 103"/>
                    <a:gd name="T8" fmla="*/ 11 w 42"/>
                    <a:gd name="T9" fmla="*/ 95 h 103"/>
                    <a:gd name="T10" fmla="*/ 4 w 42"/>
                    <a:gd name="T11" fmla="*/ 102 h 103"/>
                    <a:gd name="T12" fmla="*/ 0 w 42"/>
                    <a:gd name="T13" fmla="*/ 79 h 103"/>
                    <a:gd name="T14" fmla="*/ 6 w 42"/>
                    <a:gd name="T15" fmla="*/ 63 h 103"/>
                    <a:gd name="T16" fmla="*/ 11 w 42"/>
                    <a:gd name="T17" fmla="*/ 43 h 103"/>
                    <a:gd name="T18" fmla="*/ 41 w 42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103"/>
                    <a:gd name="T32" fmla="*/ 42 w 42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103">
                      <a:moveTo>
                        <a:pt x="41" y="0"/>
                      </a:moveTo>
                      <a:lnTo>
                        <a:pt x="38" y="34"/>
                      </a:lnTo>
                      <a:lnTo>
                        <a:pt x="27" y="61"/>
                      </a:lnTo>
                      <a:lnTo>
                        <a:pt x="6" y="77"/>
                      </a:lnTo>
                      <a:lnTo>
                        <a:pt x="11" y="95"/>
                      </a:lnTo>
                      <a:lnTo>
                        <a:pt x="4" y="102"/>
                      </a:lnTo>
                      <a:lnTo>
                        <a:pt x="0" y="79"/>
                      </a:lnTo>
                      <a:lnTo>
                        <a:pt x="6" y="63"/>
                      </a:lnTo>
                      <a:lnTo>
                        <a:pt x="11" y="43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76" name="Freeform 61"/>
                <p:cNvSpPr>
                  <a:spLocks/>
                </p:cNvSpPr>
                <p:nvPr/>
              </p:nvSpPr>
              <p:spPr bwMode="auto">
                <a:xfrm>
                  <a:off x="3666" y="2049"/>
                  <a:ext cx="58" cy="81"/>
                </a:xfrm>
                <a:custGeom>
                  <a:avLst/>
                  <a:gdLst>
                    <a:gd name="T0" fmla="*/ 45 w 58"/>
                    <a:gd name="T1" fmla="*/ 0 h 81"/>
                    <a:gd name="T2" fmla="*/ 57 w 58"/>
                    <a:gd name="T3" fmla="*/ 0 h 81"/>
                    <a:gd name="T4" fmla="*/ 43 w 58"/>
                    <a:gd name="T5" fmla="*/ 15 h 81"/>
                    <a:gd name="T6" fmla="*/ 41 w 58"/>
                    <a:gd name="T7" fmla="*/ 26 h 81"/>
                    <a:gd name="T8" fmla="*/ 45 w 58"/>
                    <a:gd name="T9" fmla="*/ 44 h 81"/>
                    <a:gd name="T10" fmla="*/ 29 w 58"/>
                    <a:gd name="T11" fmla="*/ 60 h 81"/>
                    <a:gd name="T12" fmla="*/ 11 w 58"/>
                    <a:gd name="T13" fmla="*/ 80 h 81"/>
                    <a:gd name="T14" fmla="*/ 6 w 58"/>
                    <a:gd name="T15" fmla="*/ 60 h 81"/>
                    <a:gd name="T16" fmla="*/ 0 w 58"/>
                    <a:gd name="T17" fmla="*/ 53 h 81"/>
                    <a:gd name="T18" fmla="*/ 0 w 58"/>
                    <a:gd name="T19" fmla="*/ 37 h 81"/>
                    <a:gd name="T20" fmla="*/ 18 w 58"/>
                    <a:gd name="T21" fmla="*/ 22 h 81"/>
                    <a:gd name="T22" fmla="*/ 45 w 58"/>
                    <a:gd name="T23" fmla="*/ 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81"/>
                    <a:gd name="T38" fmla="*/ 58 w 58"/>
                    <a:gd name="T39" fmla="*/ 81 h 8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81">
                      <a:moveTo>
                        <a:pt x="45" y="0"/>
                      </a:moveTo>
                      <a:lnTo>
                        <a:pt x="57" y="0"/>
                      </a:lnTo>
                      <a:lnTo>
                        <a:pt x="43" y="15"/>
                      </a:lnTo>
                      <a:lnTo>
                        <a:pt x="41" y="26"/>
                      </a:lnTo>
                      <a:lnTo>
                        <a:pt x="45" y="44"/>
                      </a:lnTo>
                      <a:lnTo>
                        <a:pt x="29" y="60"/>
                      </a:lnTo>
                      <a:lnTo>
                        <a:pt x="11" y="80"/>
                      </a:lnTo>
                      <a:lnTo>
                        <a:pt x="6" y="60"/>
                      </a:lnTo>
                      <a:lnTo>
                        <a:pt x="0" y="53"/>
                      </a:lnTo>
                      <a:lnTo>
                        <a:pt x="0" y="37"/>
                      </a:lnTo>
                      <a:lnTo>
                        <a:pt x="18" y="22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grpSp>
              <p:nvGrpSpPr>
                <p:cNvPr id="77" name="Group 62"/>
                <p:cNvGrpSpPr>
                  <a:grpSpLocks/>
                </p:cNvGrpSpPr>
                <p:nvPr/>
              </p:nvGrpSpPr>
              <p:grpSpPr bwMode="auto">
                <a:xfrm>
                  <a:off x="3324" y="947"/>
                  <a:ext cx="626" cy="1332"/>
                  <a:chOff x="3324" y="947"/>
                  <a:chExt cx="626" cy="1332"/>
                </a:xfrm>
                <a:grpFill/>
              </p:grpSpPr>
              <p:sp>
                <p:nvSpPr>
                  <p:cNvPr id="78" name="Freeform 63"/>
                  <p:cNvSpPr>
                    <a:spLocks/>
                  </p:cNvSpPr>
                  <p:nvPr/>
                </p:nvSpPr>
                <p:spPr bwMode="auto">
                  <a:xfrm>
                    <a:off x="3324" y="947"/>
                    <a:ext cx="626" cy="1332"/>
                  </a:xfrm>
                  <a:custGeom>
                    <a:avLst/>
                    <a:gdLst>
                      <a:gd name="T0" fmla="*/ 492 w 626"/>
                      <a:gd name="T1" fmla="*/ 24 h 1332"/>
                      <a:gd name="T2" fmla="*/ 577 w 626"/>
                      <a:gd name="T3" fmla="*/ 81 h 1332"/>
                      <a:gd name="T4" fmla="*/ 583 w 626"/>
                      <a:gd name="T5" fmla="*/ 131 h 1332"/>
                      <a:gd name="T6" fmla="*/ 604 w 626"/>
                      <a:gd name="T7" fmla="*/ 177 h 1332"/>
                      <a:gd name="T8" fmla="*/ 599 w 626"/>
                      <a:gd name="T9" fmla="*/ 236 h 1332"/>
                      <a:gd name="T10" fmla="*/ 618 w 626"/>
                      <a:gd name="T11" fmla="*/ 277 h 1332"/>
                      <a:gd name="T12" fmla="*/ 613 w 626"/>
                      <a:gd name="T13" fmla="*/ 311 h 1332"/>
                      <a:gd name="T14" fmla="*/ 538 w 626"/>
                      <a:gd name="T15" fmla="*/ 317 h 1332"/>
                      <a:gd name="T16" fmla="*/ 504 w 626"/>
                      <a:gd name="T17" fmla="*/ 367 h 1332"/>
                      <a:gd name="T18" fmla="*/ 494 w 626"/>
                      <a:gd name="T19" fmla="*/ 406 h 1332"/>
                      <a:gd name="T20" fmla="*/ 499 w 626"/>
                      <a:gd name="T21" fmla="*/ 458 h 1332"/>
                      <a:gd name="T22" fmla="*/ 476 w 626"/>
                      <a:gd name="T23" fmla="*/ 508 h 1332"/>
                      <a:gd name="T24" fmla="*/ 406 w 626"/>
                      <a:gd name="T25" fmla="*/ 551 h 1332"/>
                      <a:gd name="T26" fmla="*/ 378 w 626"/>
                      <a:gd name="T27" fmla="*/ 576 h 1332"/>
                      <a:gd name="T28" fmla="*/ 346 w 626"/>
                      <a:gd name="T29" fmla="*/ 638 h 1332"/>
                      <a:gd name="T30" fmla="*/ 335 w 626"/>
                      <a:gd name="T31" fmla="*/ 688 h 1332"/>
                      <a:gd name="T32" fmla="*/ 305 w 626"/>
                      <a:gd name="T33" fmla="*/ 754 h 1332"/>
                      <a:gd name="T34" fmla="*/ 348 w 626"/>
                      <a:gd name="T35" fmla="*/ 842 h 1332"/>
                      <a:gd name="T36" fmla="*/ 383 w 626"/>
                      <a:gd name="T37" fmla="*/ 908 h 1332"/>
                      <a:gd name="T38" fmla="*/ 346 w 626"/>
                      <a:gd name="T39" fmla="*/ 933 h 1332"/>
                      <a:gd name="T40" fmla="*/ 312 w 626"/>
                      <a:gd name="T41" fmla="*/ 938 h 1332"/>
                      <a:gd name="T42" fmla="*/ 241 w 626"/>
                      <a:gd name="T43" fmla="*/ 942 h 1332"/>
                      <a:gd name="T44" fmla="*/ 307 w 626"/>
                      <a:gd name="T45" fmla="*/ 958 h 1332"/>
                      <a:gd name="T46" fmla="*/ 346 w 626"/>
                      <a:gd name="T47" fmla="*/ 978 h 1332"/>
                      <a:gd name="T48" fmla="*/ 321 w 626"/>
                      <a:gd name="T49" fmla="*/ 994 h 1332"/>
                      <a:gd name="T50" fmla="*/ 278 w 626"/>
                      <a:gd name="T51" fmla="*/ 1033 h 1332"/>
                      <a:gd name="T52" fmla="*/ 266 w 626"/>
                      <a:gd name="T53" fmla="*/ 1069 h 1332"/>
                      <a:gd name="T54" fmla="*/ 250 w 626"/>
                      <a:gd name="T55" fmla="*/ 1156 h 1332"/>
                      <a:gd name="T56" fmla="*/ 230 w 626"/>
                      <a:gd name="T57" fmla="*/ 1215 h 1332"/>
                      <a:gd name="T58" fmla="*/ 177 w 626"/>
                      <a:gd name="T59" fmla="*/ 1260 h 1332"/>
                      <a:gd name="T60" fmla="*/ 130 w 626"/>
                      <a:gd name="T61" fmla="*/ 1276 h 1332"/>
                      <a:gd name="T62" fmla="*/ 120 w 626"/>
                      <a:gd name="T63" fmla="*/ 1319 h 1332"/>
                      <a:gd name="T64" fmla="*/ 70 w 626"/>
                      <a:gd name="T65" fmla="*/ 1331 h 1332"/>
                      <a:gd name="T66" fmla="*/ 50 w 626"/>
                      <a:gd name="T67" fmla="*/ 1310 h 1332"/>
                      <a:gd name="T68" fmla="*/ 29 w 626"/>
                      <a:gd name="T69" fmla="*/ 1235 h 1332"/>
                      <a:gd name="T70" fmla="*/ 45 w 626"/>
                      <a:gd name="T71" fmla="*/ 1219 h 1332"/>
                      <a:gd name="T72" fmla="*/ 50 w 626"/>
                      <a:gd name="T73" fmla="*/ 1194 h 1332"/>
                      <a:gd name="T74" fmla="*/ 29 w 626"/>
                      <a:gd name="T75" fmla="*/ 1126 h 1332"/>
                      <a:gd name="T76" fmla="*/ 11 w 626"/>
                      <a:gd name="T77" fmla="*/ 1074 h 1332"/>
                      <a:gd name="T78" fmla="*/ 0 w 626"/>
                      <a:gd name="T79" fmla="*/ 990 h 1332"/>
                      <a:gd name="T80" fmla="*/ 20 w 626"/>
                      <a:gd name="T81" fmla="*/ 958 h 1332"/>
                      <a:gd name="T82" fmla="*/ 36 w 626"/>
                      <a:gd name="T83" fmla="*/ 874 h 1332"/>
                      <a:gd name="T84" fmla="*/ 79 w 626"/>
                      <a:gd name="T85" fmla="*/ 824 h 1332"/>
                      <a:gd name="T86" fmla="*/ 66 w 626"/>
                      <a:gd name="T87" fmla="*/ 738 h 1332"/>
                      <a:gd name="T88" fmla="*/ 84 w 626"/>
                      <a:gd name="T89" fmla="*/ 697 h 1332"/>
                      <a:gd name="T90" fmla="*/ 75 w 626"/>
                      <a:gd name="T91" fmla="*/ 622 h 1332"/>
                      <a:gd name="T92" fmla="*/ 91 w 626"/>
                      <a:gd name="T93" fmla="*/ 533 h 1332"/>
                      <a:gd name="T94" fmla="*/ 145 w 626"/>
                      <a:gd name="T95" fmla="*/ 476 h 1332"/>
                      <a:gd name="T96" fmla="*/ 196 w 626"/>
                      <a:gd name="T97" fmla="*/ 458 h 1332"/>
                      <a:gd name="T98" fmla="*/ 175 w 626"/>
                      <a:gd name="T99" fmla="*/ 406 h 1332"/>
                      <a:gd name="T100" fmla="*/ 196 w 626"/>
                      <a:gd name="T101" fmla="*/ 361 h 1332"/>
                      <a:gd name="T102" fmla="*/ 207 w 626"/>
                      <a:gd name="T103" fmla="*/ 293 h 1332"/>
                      <a:gd name="T104" fmla="*/ 262 w 626"/>
                      <a:gd name="T105" fmla="*/ 252 h 1332"/>
                      <a:gd name="T106" fmla="*/ 287 w 626"/>
                      <a:gd name="T107" fmla="*/ 199 h 1332"/>
                      <a:gd name="T108" fmla="*/ 328 w 626"/>
                      <a:gd name="T109" fmla="*/ 115 h 1332"/>
                      <a:gd name="T110" fmla="*/ 374 w 626"/>
                      <a:gd name="T111" fmla="*/ 77 h 1332"/>
                      <a:gd name="T112" fmla="*/ 415 w 626"/>
                      <a:gd name="T113" fmla="*/ 47 h 1332"/>
                      <a:gd name="T114" fmla="*/ 467 w 626"/>
                      <a:gd name="T115" fmla="*/ 0 h 133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26"/>
                      <a:gd name="T175" fmla="*/ 0 h 1332"/>
                      <a:gd name="T176" fmla="*/ 626 w 626"/>
                      <a:gd name="T177" fmla="*/ 1332 h 133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26" h="1332">
                        <a:moveTo>
                          <a:pt x="472" y="0"/>
                        </a:moveTo>
                        <a:lnTo>
                          <a:pt x="479" y="4"/>
                        </a:lnTo>
                        <a:lnTo>
                          <a:pt x="492" y="24"/>
                        </a:lnTo>
                        <a:lnTo>
                          <a:pt x="547" y="77"/>
                        </a:lnTo>
                        <a:lnTo>
                          <a:pt x="554" y="65"/>
                        </a:lnTo>
                        <a:lnTo>
                          <a:pt x="577" y="81"/>
                        </a:lnTo>
                        <a:lnTo>
                          <a:pt x="583" y="99"/>
                        </a:lnTo>
                        <a:lnTo>
                          <a:pt x="583" y="111"/>
                        </a:lnTo>
                        <a:lnTo>
                          <a:pt x="583" y="131"/>
                        </a:lnTo>
                        <a:lnTo>
                          <a:pt x="577" y="145"/>
                        </a:lnTo>
                        <a:lnTo>
                          <a:pt x="590" y="161"/>
                        </a:lnTo>
                        <a:lnTo>
                          <a:pt x="604" y="177"/>
                        </a:lnTo>
                        <a:lnTo>
                          <a:pt x="604" y="190"/>
                        </a:lnTo>
                        <a:lnTo>
                          <a:pt x="604" y="211"/>
                        </a:lnTo>
                        <a:lnTo>
                          <a:pt x="599" y="236"/>
                        </a:lnTo>
                        <a:lnTo>
                          <a:pt x="590" y="245"/>
                        </a:lnTo>
                        <a:lnTo>
                          <a:pt x="604" y="256"/>
                        </a:lnTo>
                        <a:lnTo>
                          <a:pt x="618" y="277"/>
                        </a:lnTo>
                        <a:lnTo>
                          <a:pt x="625" y="297"/>
                        </a:lnTo>
                        <a:lnTo>
                          <a:pt x="625" y="306"/>
                        </a:lnTo>
                        <a:lnTo>
                          <a:pt x="613" y="311"/>
                        </a:lnTo>
                        <a:lnTo>
                          <a:pt x="558" y="311"/>
                        </a:lnTo>
                        <a:lnTo>
                          <a:pt x="547" y="311"/>
                        </a:lnTo>
                        <a:lnTo>
                          <a:pt x="538" y="317"/>
                        </a:lnTo>
                        <a:lnTo>
                          <a:pt x="538" y="336"/>
                        </a:lnTo>
                        <a:lnTo>
                          <a:pt x="529" y="347"/>
                        </a:lnTo>
                        <a:lnTo>
                          <a:pt x="504" y="367"/>
                        </a:lnTo>
                        <a:lnTo>
                          <a:pt x="508" y="386"/>
                        </a:lnTo>
                        <a:lnTo>
                          <a:pt x="504" y="397"/>
                        </a:lnTo>
                        <a:lnTo>
                          <a:pt x="494" y="406"/>
                        </a:lnTo>
                        <a:lnTo>
                          <a:pt x="504" y="431"/>
                        </a:lnTo>
                        <a:lnTo>
                          <a:pt x="508" y="447"/>
                        </a:lnTo>
                        <a:lnTo>
                          <a:pt x="499" y="458"/>
                        </a:lnTo>
                        <a:lnTo>
                          <a:pt x="483" y="472"/>
                        </a:lnTo>
                        <a:lnTo>
                          <a:pt x="479" y="488"/>
                        </a:lnTo>
                        <a:lnTo>
                          <a:pt x="476" y="508"/>
                        </a:lnTo>
                        <a:lnTo>
                          <a:pt x="447" y="522"/>
                        </a:lnTo>
                        <a:lnTo>
                          <a:pt x="428" y="533"/>
                        </a:lnTo>
                        <a:lnTo>
                          <a:pt x="406" y="551"/>
                        </a:lnTo>
                        <a:lnTo>
                          <a:pt x="408" y="563"/>
                        </a:lnTo>
                        <a:lnTo>
                          <a:pt x="387" y="567"/>
                        </a:lnTo>
                        <a:lnTo>
                          <a:pt x="378" y="576"/>
                        </a:lnTo>
                        <a:lnTo>
                          <a:pt x="358" y="604"/>
                        </a:lnTo>
                        <a:lnTo>
                          <a:pt x="342" y="617"/>
                        </a:lnTo>
                        <a:lnTo>
                          <a:pt x="346" y="638"/>
                        </a:lnTo>
                        <a:lnTo>
                          <a:pt x="335" y="647"/>
                        </a:lnTo>
                        <a:lnTo>
                          <a:pt x="326" y="656"/>
                        </a:lnTo>
                        <a:lnTo>
                          <a:pt x="335" y="688"/>
                        </a:lnTo>
                        <a:lnTo>
                          <a:pt x="330" y="708"/>
                        </a:lnTo>
                        <a:lnTo>
                          <a:pt x="307" y="722"/>
                        </a:lnTo>
                        <a:lnTo>
                          <a:pt x="305" y="754"/>
                        </a:lnTo>
                        <a:lnTo>
                          <a:pt x="307" y="797"/>
                        </a:lnTo>
                        <a:lnTo>
                          <a:pt x="317" y="815"/>
                        </a:lnTo>
                        <a:lnTo>
                          <a:pt x="348" y="842"/>
                        </a:lnTo>
                        <a:lnTo>
                          <a:pt x="362" y="867"/>
                        </a:lnTo>
                        <a:lnTo>
                          <a:pt x="376" y="890"/>
                        </a:lnTo>
                        <a:lnTo>
                          <a:pt x="383" y="908"/>
                        </a:lnTo>
                        <a:lnTo>
                          <a:pt x="376" y="924"/>
                        </a:lnTo>
                        <a:lnTo>
                          <a:pt x="358" y="938"/>
                        </a:lnTo>
                        <a:lnTo>
                          <a:pt x="346" y="933"/>
                        </a:lnTo>
                        <a:lnTo>
                          <a:pt x="335" y="919"/>
                        </a:lnTo>
                        <a:lnTo>
                          <a:pt x="317" y="924"/>
                        </a:lnTo>
                        <a:lnTo>
                          <a:pt x="312" y="938"/>
                        </a:lnTo>
                        <a:lnTo>
                          <a:pt x="287" y="938"/>
                        </a:lnTo>
                        <a:lnTo>
                          <a:pt x="250" y="933"/>
                        </a:lnTo>
                        <a:lnTo>
                          <a:pt x="241" y="942"/>
                        </a:lnTo>
                        <a:lnTo>
                          <a:pt x="266" y="953"/>
                        </a:lnTo>
                        <a:lnTo>
                          <a:pt x="301" y="942"/>
                        </a:lnTo>
                        <a:lnTo>
                          <a:pt x="307" y="958"/>
                        </a:lnTo>
                        <a:lnTo>
                          <a:pt x="335" y="963"/>
                        </a:lnTo>
                        <a:lnTo>
                          <a:pt x="353" y="969"/>
                        </a:lnTo>
                        <a:lnTo>
                          <a:pt x="346" y="978"/>
                        </a:lnTo>
                        <a:lnTo>
                          <a:pt x="321" y="974"/>
                        </a:lnTo>
                        <a:lnTo>
                          <a:pt x="317" y="983"/>
                        </a:lnTo>
                        <a:lnTo>
                          <a:pt x="321" y="994"/>
                        </a:lnTo>
                        <a:lnTo>
                          <a:pt x="307" y="1013"/>
                        </a:lnTo>
                        <a:lnTo>
                          <a:pt x="287" y="1028"/>
                        </a:lnTo>
                        <a:lnTo>
                          <a:pt x="278" y="1033"/>
                        </a:lnTo>
                        <a:lnTo>
                          <a:pt x="271" y="1037"/>
                        </a:lnTo>
                        <a:lnTo>
                          <a:pt x="276" y="1056"/>
                        </a:lnTo>
                        <a:lnTo>
                          <a:pt x="266" y="1069"/>
                        </a:lnTo>
                        <a:lnTo>
                          <a:pt x="253" y="1094"/>
                        </a:lnTo>
                        <a:lnTo>
                          <a:pt x="257" y="1119"/>
                        </a:lnTo>
                        <a:lnTo>
                          <a:pt x="250" y="1156"/>
                        </a:lnTo>
                        <a:lnTo>
                          <a:pt x="241" y="1174"/>
                        </a:lnTo>
                        <a:lnTo>
                          <a:pt x="241" y="1196"/>
                        </a:lnTo>
                        <a:lnTo>
                          <a:pt x="230" y="1215"/>
                        </a:lnTo>
                        <a:lnTo>
                          <a:pt x="212" y="1244"/>
                        </a:lnTo>
                        <a:lnTo>
                          <a:pt x="207" y="1265"/>
                        </a:lnTo>
                        <a:lnTo>
                          <a:pt x="177" y="1260"/>
                        </a:lnTo>
                        <a:lnTo>
                          <a:pt x="150" y="1260"/>
                        </a:lnTo>
                        <a:lnTo>
                          <a:pt x="145" y="1271"/>
                        </a:lnTo>
                        <a:lnTo>
                          <a:pt x="130" y="1276"/>
                        </a:lnTo>
                        <a:lnTo>
                          <a:pt x="120" y="1281"/>
                        </a:lnTo>
                        <a:lnTo>
                          <a:pt x="125" y="1296"/>
                        </a:lnTo>
                        <a:lnTo>
                          <a:pt x="120" y="1319"/>
                        </a:lnTo>
                        <a:lnTo>
                          <a:pt x="100" y="1331"/>
                        </a:lnTo>
                        <a:lnTo>
                          <a:pt x="88" y="1319"/>
                        </a:lnTo>
                        <a:lnTo>
                          <a:pt x="70" y="1331"/>
                        </a:lnTo>
                        <a:lnTo>
                          <a:pt x="50" y="1331"/>
                        </a:lnTo>
                        <a:lnTo>
                          <a:pt x="41" y="1319"/>
                        </a:lnTo>
                        <a:lnTo>
                          <a:pt x="50" y="1310"/>
                        </a:lnTo>
                        <a:lnTo>
                          <a:pt x="54" y="1285"/>
                        </a:lnTo>
                        <a:lnTo>
                          <a:pt x="36" y="1253"/>
                        </a:lnTo>
                        <a:lnTo>
                          <a:pt x="29" y="1235"/>
                        </a:lnTo>
                        <a:lnTo>
                          <a:pt x="34" y="1226"/>
                        </a:lnTo>
                        <a:lnTo>
                          <a:pt x="41" y="1226"/>
                        </a:lnTo>
                        <a:lnTo>
                          <a:pt x="45" y="1219"/>
                        </a:lnTo>
                        <a:lnTo>
                          <a:pt x="50" y="1210"/>
                        </a:lnTo>
                        <a:lnTo>
                          <a:pt x="54" y="1201"/>
                        </a:lnTo>
                        <a:lnTo>
                          <a:pt x="50" y="1194"/>
                        </a:lnTo>
                        <a:lnTo>
                          <a:pt x="41" y="1178"/>
                        </a:lnTo>
                        <a:lnTo>
                          <a:pt x="25" y="1153"/>
                        </a:lnTo>
                        <a:lnTo>
                          <a:pt x="29" y="1126"/>
                        </a:lnTo>
                        <a:lnTo>
                          <a:pt x="15" y="1108"/>
                        </a:lnTo>
                        <a:lnTo>
                          <a:pt x="4" y="1094"/>
                        </a:lnTo>
                        <a:lnTo>
                          <a:pt x="11" y="1074"/>
                        </a:lnTo>
                        <a:lnTo>
                          <a:pt x="20" y="1033"/>
                        </a:lnTo>
                        <a:lnTo>
                          <a:pt x="4" y="1013"/>
                        </a:lnTo>
                        <a:lnTo>
                          <a:pt x="0" y="990"/>
                        </a:lnTo>
                        <a:lnTo>
                          <a:pt x="0" y="978"/>
                        </a:lnTo>
                        <a:lnTo>
                          <a:pt x="9" y="953"/>
                        </a:lnTo>
                        <a:lnTo>
                          <a:pt x="20" y="958"/>
                        </a:lnTo>
                        <a:lnTo>
                          <a:pt x="34" y="924"/>
                        </a:lnTo>
                        <a:lnTo>
                          <a:pt x="34" y="888"/>
                        </a:lnTo>
                        <a:lnTo>
                          <a:pt x="36" y="874"/>
                        </a:lnTo>
                        <a:lnTo>
                          <a:pt x="54" y="863"/>
                        </a:lnTo>
                        <a:lnTo>
                          <a:pt x="79" y="844"/>
                        </a:lnTo>
                        <a:lnTo>
                          <a:pt x="79" y="824"/>
                        </a:lnTo>
                        <a:lnTo>
                          <a:pt x="75" y="763"/>
                        </a:lnTo>
                        <a:lnTo>
                          <a:pt x="66" y="754"/>
                        </a:lnTo>
                        <a:lnTo>
                          <a:pt x="66" y="738"/>
                        </a:lnTo>
                        <a:lnTo>
                          <a:pt x="88" y="729"/>
                        </a:lnTo>
                        <a:lnTo>
                          <a:pt x="95" y="722"/>
                        </a:lnTo>
                        <a:lnTo>
                          <a:pt x="84" y="697"/>
                        </a:lnTo>
                        <a:lnTo>
                          <a:pt x="66" y="672"/>
                        </a:lnTo>
                        <a:lnTo>
                          <a:pt x="70" y="642"/>
                        </a:lnTo>
                        <a:lnTo>
                          <a:pt x="75" y="622"/>
                        </a:lnTo>
                        <a:lnTo>
                          <a:pt x="91" y="583"/>
                        </a:lnTo>
                        <a:lnTo>
                          <a:pt x="91" y="567"/>
                        </a:lnTo>
                        <a:lnTo>
                          <a:pt x="91" y="533"/>
                        </a:lnTo>
                        <a:lnTo>
                          <a:pt x="104" y="506"/>
                        </a:lnTo>
                        <a:lnTo>
                          <a:pt x="125" y="488"/>
                        </a:lnTo>
                        <a:lnTo>
                          <a:pt x="145" y="476"/>
                        </a:lnTo>
                        <a:lnTo>
                          <a:pt x="166" y="481"/>
                        </a:lnTo>
                        <a:lnTo>
                          <a:pt x="187" y="488"/>
                        </a:lnTo>
                        <a:lnTo>
                          <a:pt x="196" y="458"/>
                        </a:lnTo>
                        <a:lnTo>
                          <a:pt x="187" y="433"/>
                        </a:lnTo>
                        <a:lnTo>
                          <a:pt x="177" y="417"/>
                        </a:lnTo>
                        <a:lnTo>
                          <a:pt x="175" y="406"/>
                        </a:lnTo>
                        <a:lnTo>
                          <a:pt x="177" y="392"/>
                        </a:lnTo>
                        <a:lnTo>
                          <a:pt x="191" y="388"/>
                        </a:lnTo>
                        <a:lnTo>
                          <a:pt x="196" y="361"/>
                        </a:lnTo>
                        <a:lnTo>
                          <a:pt x="205" y="336"/>
                        </a:lnTo>
                        <a:lnTo>
                          <a:pt x="207" y="315"/>
                        </a:lnTo>
                        <a:lnTo>
                          <a:pt x="207" y="293"/>
                        </a:lnTo>
                        <a:lnTo>
                          <a:pt x="221" y="274"/>
                        </a:lnTo>
                        <a:lnTo>
                          <a:pt x="246" y="256"/>
                        </a:lnTo>
                        <a:lnTo>
                          <a:pt x="262" y="252"/>
                        </a:lnTo>
                        <a:lnTo>
                          <a:pt x="262" y="231"/>
                        </a:lnTo>
                        <a:lnTo>
                          <a:pt x="271" y="218"/>
                        </a:lnTo>
                        <a:lnTo>
                          <a:pt x="287" y="199"/>
                        </a:lnTo>
                        <a:lnTo>
                          <a:pt x="305" y="186"/>
                        </a:lnTo>
                        <a:lnTo>
                          <a:pt x="296" y="149"/>
                        </a:lnTo>
                        <a:lnTo>
                          <a:pt x="328" y="115"/>
                        </a:lnTo>
                        <a:lnTo>
                          <a:pt x="335" y="102"/>
                        </a:lnTo>
                        <a:lnTo>
                          <a:pt x="358" y="97"/>
                        </a:lnTo>
                        <a:lnTo>
                          <a:pt x="374" y="77"/>
                        </a:lnTo>
                        <a:lnTo>
                          <a:pt x="374" y="65"/>
                        </a:lnTo>
                        <a:lnTo>
                          <a:pt x="387" y="49"/>
                        </a:lnTo>
                        <a:lnTo>
                          <a:pt x="415" y="47"/>
                        </a:lnTo>
                        <a:lnTo>
                          <a:pt x="447" y="47"/>
                        </a:lnTo>
                        <a:lnTo>
                          <a:pt x="472" y="24"/>
                        </a:lnTo>
                        <a:lnTo>
                          <a:pt x="467" y="0"/>
                        </a:lnTo>
                        <a:lnTo>
                          <a:pt x="472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79" name="Freeform 64"/>
                  <p:cNvSpPr>
                    <a:spLocks/>
                  </p:cNvSpPr>
                  <p:nvPr/>
                </p:nvSpPr>
                <p:spPr bwMode="auto">
                  <a:xfrm>
                    <a:off x="3324" y="947"/>
                    <a:ext cx="626" cy="1332"/>
                  </a:xfrm>
                  <a:custGeom>
                    <a:avLst/>
                    <a:gdLst>
                      <a:gd name="T0" fmla="*/ 492 w 626"/>
                      <a:gd name="T1" fmla="*/ 24 h 1332"/>
                      <a:gd name="T2" fmla="*/ 577 w 626"/>
                      <a:gd name="T3" fmla="*/ 81 h 1332"/>
                      <a:gd name="T4" fmla="*/ 583 w 626"/>
                      <a:gd name="T5" fmla="*/ 131 h 1332"/>
                      <a:gd name="T6" fmla="*/ 604 w 626"/>
                      <a:gd name="T7" fmla="*/ 177 h 1332"/>
                      <a:gd name="T8" fmla="*/ 599 w 626"/>
                      <a:gd name="T9" fmla="*/ 236 h 1332"/>
                      <a:gd name="T10" fmla="*/ 618 w 626"/>
                      <a:gd name="T11" fmla="*/ 277 h 1332"/>
                      <a:gd name="T12" fmla="*/ 613 w 626"/>
                      <a:gd name="T13" fmla="*/ 311 h 1332"/>
                      <a:gd name="T14" fmla="*/ 538 w 626"/>
                      <a:gd name="T15" fmla="*/ 317 h 1332"/>
                      <a:gd name="T16" fmla="*/ 504 w 626"/>
                      <a:gd name="T17" fmla="*/ 367 h 1332"/>
                      <a:gd name="T18" fmla="*/ 494 w 626"/>
                      <a:gd name="T19" fmla="*/ 406 h 1332"/>
                      <a:gd name="T20" fmla="*/ 499 w 626"/>
                      <a:gd name="T21" fmla="*/ 458 h 1332"/>
                      <a:gd name="T22" fmla="*/ 476 w 626"/>
                      <a:gd name="T23" fmla="*/ 508 h 1332"/>
                      <a:gd name="T24" fmla="*/ 406 w 626"/>
                      <a:gd name="T25" fmla="*/ 551 h 1332"/>
                      <a:gd name="T26" fmla="*/ 378 w 626"/>
                      <a:gd name="T27" fmla="*/ 576 h 1332"/>
                      <a:gd name="T28" fmla="*/ 346 w 626"/>
                      <a:gd name="T29" fmla="*/ 638 h 1332"/>
                      <a:gd name="T30" fmla="*/ 335 w 626"/>
                      <a:gd name="T31" fmla="*/ 688 h 1332"/>
                      <a:gd name="T32" fmla="*/ 305 w 626"/>
                      <a:gd name="T33" fmla="*/ 754 h 1332"/>
                      <a:gd name="T34" fmla="*/ 348 w 626"/>
                      <a:gd name="T35" fmla="*/ 842 h 1332"/>
                      <a:gd name="T36" fmla="*/ 383 w 626"/>
                      <a:gd name="T37" fmla="*/ 908 h 1332"/>
                      <a:gd name="T38" fmla="*/ 346 w 626"/>
                      <a:gd name="T39" fmla="*/ 933 h 1332"/>
                      <a:gd name="T40" fmla="*/ 312 w 626"/>
                      <a:gd name="T41" fmla="*/ 938 h 1332"/>
                      <a:gd name="T42" fmla="*/ 241 w 626"/>
                      <a:gd name="T43" fmla="*/ 942 h 1332"/>
                      <a:gd name="T44" fmla="*/ 307 w 626"/>
                      <a:gd name="T45" fmla="*/ 958 h 1332"/>
                      <a:gd name="T46" fmla="*/ 346 w 626"/>
                      <a:gd name="T47" fmla="*/ 978 h 1332"/>
                      <a:gd name="T48" fmla="*/ 321 w 626"/>
                      <a:gd name="T49" fmla="*/ 994 h 1332"/>
                      <a:gd name="T50" fmla="*/ 278 w 626"/>
                      <a:gd name="T51" fmla="*/ 1033 h 1332"/>
                      <a:gd name="T52" fmla="*/ 266 w 626"/>
                      <a:gd name="T53" fmla="*/ 1069 h 1332"/>
                      <a:gd name="T54" fmla="*/ 250 w 626"/>
                      <a:gd name="T55" fmla="*/ 1156 h 1332"/>
                      <a:gd name="T56" fmla="*/ 230 w 626"/>
                      <a:gd name="T57" fmla="*/ 1215 h 1332"/>
                      <a:gd name="T58" fmla="*/ 177 w 626"/>
                      <a:gd name="T59" fmla="*/ 1260 h 1332"/>
                      <a:gd name="T60" fmla="*/ 130 w 626"/>
                      <a:gd name="T61" fmla="*/ 1276 h 1332"/>
                      <a:gd name="T62" fmla="*/ 120 w 626"/>
                      <a:gd name="T63" fmla="*/ 1319 h 1332"/>
                      <a:gd name="T64" fmla="*/ 70 w 626"/>
                      <a:gd name="T65" fmla="*/ 1331 h 1332"/>
                      <a:gd name="T66" fmla="*/ 50 w 626"/>
                      <a:gd name="T67" fmla="*/ 1310 h 1332"/>
                      <a:gd name="T68" fmla="*/ 29 w 626"/>
                      <a:gd name="T69" fmla="*/ 1235 h 1332"/>
                      <a:gd name="T70" fmla="*/ 45 w 626"/>
                      <a:gd name="T71" fmla="*/ 1219 h 1332"/>
                      <a:gd name="T72" fmla="*/ 50 w 626"/>
                      <a:gd name="T73" fmla="*/ 1194 h 1332"/>
                      <a:gd name="T74" fmla="*/ 29 w 626"/>
                      <a:gd name="T75" fmla="*/ 1126 h 1332"/>
                      <a:gd name="T76" fmla="*/ 11 w 626"/>
                      <a:gd name="T77" fmla="*/ 1074 h 1332"/>
                      <a:gd name="T78" fmla="*/ 0 w 626"/>
                      <a:gd name="T79" fmla="*/ 990 h 1332"/>
                      <a:gd name="T80" fmla="*/ 20 w 626"/>
                      <a:gd name="T81" fmla="*/ 958 h 1332"/>
                      <a:gd name="T82" fmla="*/ 36 w 626"/>
                      <a:gd name="T83" fmla="*/ 874 h 1332"/>
                      <a:gd name="T84" fmla="*/ 79 w 626"/>
                      <a:gd name="T85" fmla="*/ 824 h 1332"/>
                      <a:gd name="T86" fmla="*/ 66 w 626"/>
                      <a:gd name="T87" fmla="*/ 738 h 1332"/>
                      <a:gd name="T88" fmla="*/ 84 w 626"/>
                      <a:gd name="T89" fmla="*/ 697 h 1332"/>
                      <a:gd name="T90" fmla="*/ 75 w 626"/>
                      <a:gd name="T91" fmla="*/ 622 h 1332"/>
                      <a:gd name="T92" fmla="*/ 91 w 626"/>
                      <a:gd name="T93" fmla="*/ 533 h 1332"/>
                      <a:gd name="T94" fmla="*/ 145 w 626"/>
                      <a:gd name="T95" fmla="*/ 476 h 1332"/>
                      <a:gd name="T96" fmla="*/ 196 w 626"/>
                      <a:gd name="T97" fmla="*/ 458 h 1332"/>
                      <a:gd name="T98" fmla="*/ 175 w 626"/>
                      <a:gd name="T99" fmla="*/ 406 h 1332"/>
                      <a:gd name="T100" fmla="*/ 196 w 626"/>
                      <a:gd name="T101" fmla="*/ 361 h 1332"/>
                      <a:gd name="T102" fmla="*/ 207 w 626"/>
                      <a:gd name="T103" fmla="*/ 293 h 1332"/>
                      <a:gd name="T104" fmla="*/ 262 w 626"/>
                      <a:gd name="T105" fmla="*/ 252 h 1332"/>
                      <a:gd name="T106" fmla="*/ 287 w 626"/>
                      <a:gd name="T107" fmla="*/ 199 h 1332"/>
                      <a:gd name="T108" fmla="*/ 328 w 626"/>
                      <a:gd name="T109" fmla="*/ 115 h 1332"/>
                      <a:gd name="T110" fmla="*/ 374 w 626"/>
                      <a:gd name="T111" fmla="*/ 77 h 1332"/>
                      <a:gd name="T112" fmla="*/ 415 w 626"/>
                      <a:gd name="T113" fmla="*/ 47 h 1332"/>
                      <a:gd name="T114" fmla="*/ 467 w 626"/>
                      <a:gd name="T115" fmla="*/ 0 h 133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26"/>
                      <a:gd name="T175" fmla="*/ 0 h 1332"/>
                      <a:gd name="T176" fmla="*/ 626 w 626"/>
                      <a:gd name="T177" fmla="*/ 1332 h 133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26" h="1332">
                        <a:moveTo>
                          <a:pt x="472" y="0"/>
                        </a:moveTo>
                        <a:lnTo>
                          <a:pt x="479" y="4"/>
                        </a:lnTo>
                        <a:lnTo>
                          <a:pt x="492" y="24"/>
                        </a:lnTo>
                        <a:lnTo>
                          <a:pt x="547" y="77"/>
                        </a:lnTo>
                        <a:lnTo>
                          <a:pt x="554" y="65"/>
                        </a:lnTo>
                        <a:lnTo>
                          <a:pt x="577" y="81"/>
                        </a:lnTo>
                        <a:lnTo>
                          <a:pt x="583" y="99"/>
                        </a:lnTo>
                        <a:lnTo>
                          <a:pt x="583" y="111"/>
                        </a:lnTo>
                        <a:lnTo>
                          <a:pt x="583" y="131"/>
                        </a:lnTo>
                        <a:lnTo>
                          <a:pt x="577" y="145"/>
                        </a:lnTo>
                        <a:lnTo>
                          <a:pt x="590" y="161"/>
                        </a:lnTo>
                        <a:lnTo>
                          <a:pt x="604" y="177"/>
                        </a:lnTo>
                        <a:lnTo>
                          <a:pt x="604" y="190"/>
                        </a:lnTo>
                        <a:lnTo>
                          <a:pt x="604" y="211"/>
                        </a:lnTo>
                        <a:lnTo>
                          <a:pt x="599" y="236"/>
                        </a:lnTo>
                        <a:lnTo>
                          <a:pt x="590" y="245"/>
                        </a:lnTo>
                        <a:lnTo>
                          <a:pt x="604" y="256"/>
                        </a:lnTo>
                        <a:lnTo>
                          <a:pt x="618" y="277"/>
                        </a:lnTo>
                        <a:lnTo>
                          <a:pt x="625" y="297"/>
                        </a:lnTo>
                        <a:lnTo>
                          <a:pt x="625" y="306"/>
                        </a:lnTo>
                        <a:lnTo>
                          <a:pt x="613" y="311"/>
                        </a:lnTo>
                        <a:lnTo>
                          <a:pt x="558" y="311"/>
                        </a:lnTo>
                        <a:lnTo>
                          <a:pt x="547" y="311"/>
                        </a:lnTo>
                        <a:lnTo>
                          <a:pt x="538" y="317"/>
                        </a:lnTo>
                        <a:lnTo>
                          <a:pt x="538" y="336"/>
                        </a:lnTo>
                        <a:lnTo>
                          <a:pt x="529" y="347"/>
                        </a:lnTo>
                        <a:lnTo>
                          <a:pt x="504" y="367"/>
                        </a:lnTo>
                        <a:lnTo>
                          <a:pt x="508" y="386"/>
                        </a:lnTo>
                        <a:lnTo>
                          <a:pt x="504" y="397"/>
                        </a:lnTo>
                        <a:lnTo>
                          <a:pt x="494" y="406"/>
                        </a:lnTo>
                        <a:lnTo>
                          <a:pt x="504" y="431"/>
                        </a:lnTo>
                        <a:lnTo>
                          <a:pt x="508" y="447"/>
                        </a:lnTo>
                        <a:lnTo>
                          <a:pt x="499" y="458"/>
                        </a:lnTo>
                        <a:lnTo>
                          <a:pt x="483" y="472"/>
                        </a:lnTo>
                        <a:lnTo>
                          <a:pt x="479" y="488"/>
                        </a:lnTo>
                        <a:lnTo>
                          <a:pt x="476" y="508"/>
                        </a:lnTo>
                        <a:lnTo>
                          <a:pt x="447" y="522"/>
                        </a:lnTo>
                        <a:lnTo>
                          <a:pt x="428" y="533"/>
                        </a:lnTo>
                        <a:lnTo>
                          <a:pt x="406" y="551"/>
                        </a:lnTo>
                        <a:lnTo>
                          <a:pt x="408" y="563"/>
                        </a:lnTo>
                        <a:lnTo>
                          <a:pt x="387" y="567"/>
                        </a:lnTo>
                        <a:lnTo>
                          <a:pt x="378" y="576"/>
                        </a:lnTo>
                        <a:lnTo>
                          <a:pt x="358" y="604"/>
                        </a:lnTo>
                        <a:lnTo>
                          <a:pt x="342" y="617"/>
                        </a:lnTo>
                        <a:lnTo>
                          <a:pt x="346" y="638"/>
                        </a:lnTo>
                        <a:lnTo>
                          <a:pt x="335" y="647"/>
                        </a:lnTo>
                        <a:lnTo>
                          <a:pt x="326" y="656"/>
                        </a:lnTo>
                        <a:lnTo>
                          <a:pt x="335" y="688"/>
                        </a:lnTo>
                        <a:lnTo>
                          <a:pt x="330" y="708"/>
                        </a:lnTo>
                        <a:lnTo>
                          <a:pt x="307" y="722"/>
                        </a:lnTo>
                        <a:lnTo>
                          <a:pt x="305" y="754"/>
                        </a:lnTo>
                        <a:lnTo>
                          <a:pt x="307" y="797"/>
                        </a:lnTo>
                        <a:lnTo>
                          <a:pt x="317" y="815"/>
                        </a:lnTo>
                        <a:lnTo>
                          <a:pt x="348" y="842"/>
                        </a:lnTo>
                        <a:lnTo>
                          <a:pt x="362" y="867"/>
                        </a:lnTo>
                        <a:lnTo>
                          <a:pt x="376" y="890"/>
                        </a:lnTo>
                        <a:lnTo>
                          <a:pt x="383" y="908"/>
                        </a:lnTo>
                        <a:lnTo>
                          <a:pt x="376" y="924"/>
                        </a:lnTo>
                        <a:lnTo>
                          <a:pt x="358" y="938"/>
                        </a:lnTo>
                        <a:lnTo>
                          <a:pt x="346" y="933"/>
                        </a:lnTo>
                        <a:lnTo>
                          <a:pt x="335" y="919"/>
                        </a:lnTo>
                        <a:lnTo>
                          <a:pt x="317" y="924"/>
                        </a:lnTo>
                        <a:lnTo>
                          <a:pt x="312" y="938"/>
                        </a:lnTo>
                        <a:lnTo>
                          <a:pt x="287" y="938"/>
                        </a:lnTo>
                        <a:lnTo>
                          <a:pt x="250" y="933"/>
                        </a:lnTo>
                        <a:lnTo>
                          <a:pt x="241" y="942"/>
                        </a:lnTo>
                        <a:lnTo>
                          <a:pt x="266" y="953"/>
                        </a:lnTo>
                        <a:lnTo>
                          <a:pt x="301" y="942"/>
                        </a:lnTo>
                        <a:lnTo>
                          <a:pt x="307" y="958"/>
                        </a:lnTo>
                        <a:lnTo>
                          <a:pt x="335" y="963"/>
                        </a:lnTo>
                        <a:lnTo>
                          <a:pt x="353" y="969"/>
                        </a:lnTo>
                        <a:lnTo>
                          <a:pt x="346" y="978"/>
                        </a:lnTo>
                        <a:lnTo>
                          <a:pt x="321" y="974"/>
                        </a:lnTo>
                        <a:lnTo>
                          <a:pt x="317" y="983"/>
                        </a:lnTo>
                        <a:lnTo>
                          <a:pt x="321" y="994"/>
                        </a:lnTo>
                        <a:lnTo>
                          <a:pt x="307" y="1013"/>
                        </a:lnTo>
                        <a:lnTo>
                          <a:pt x="287" y="1028"/>
                        </a:lnTo>
                        <a:lnTo>
                          <a:pt x="278" y="1033"/>
                        </a:lnTo>
                        <a:lnTo>
                          <a:pt x="271" y="1037"/>
                        </a:lnTo>
                        <a:lnTo>
                          <a:pt x="276" y="1056"/>
                        </a:lnTo>
                        <a:lnTo>
                          <a:pt x="266" y="1069"/>
                        </a:lnTo>
                        <a:lnTo>
                          <a:pt x="253" y="1094"/>
                        </a:lnTo>
                        <a:lnTo>
                          <a:pt x="257" y="1119"/>
                        </a:lnTo>
                        <a:lnTo>
                          <a:pt x="250" y="1156"/>
                        </a:lnTo>
                        <a:lnTo>
                          <a:pt x="241" y="1174"/>
                        </a:lnTo>
                        <a:lnTo>
                          <a:pt x="241" y="1196"/>
                        </a:lnTo>
                        <a:lnTo>
                          <a:pt x="230" y="1215"/>
                        </a:lnTo>
                        <a:lnTo>
                          <a:pt x="212" y="1244"/>
                        </a:lnTo>
                        <a:lnTo>
                          <a:pt x="207" y="1265"/>
                        </a:lnTo>
                        <a:lnTo>
                          <a:pt x="177" y="1260"/>
                        </a:lnTo>
                        <a:lnTo>
                          <a:pt x="150" y="1260"/>
                        </a:lnTo>
                        <a:lnTo>
                          <a:pt x="145" y="1271"/>
                        </a:lnTo>
                        <a:lnTo>
                          <a:pt x="130" y="1276"/>
                        </a:lnTo>
                        <a:lnTo>
                          <a:pt x="120" y="1281"/>
                        </a:lnTo>
                        <a:lnTo>
                          <a:pt x="125" y="1296"/>
                        </a:lnTo>
                        <a:lnTo>
                          <a:pt x="120" y="1319"/>
                        </a:lnTo>
                        <a:lnTo>
                          <a:pt x="100" y="1331"/>
                        </a:lnTo>
                        <a:lnTo>
                          <a:pt x="88" y="1319"/>
                        </a:lnTo>
                        <a:lnTo>
                          <a:pt x="70" y="1331"/>
                        </a:lnTo>
                        <a:lnTo>
                          <a:pt x="50" y="1331"/>
                        </a:lnTo>
                        <a:lnTo>
                          <a:pt x="41" y="1319"/>
                        </a:lnTo>
                        <a:lnTo>
                          <a:pt x="50" y="1310"/>
                        </a:lnTo>
                        <a:lnTo>
                          <a:pt x="54" y="1285"/>
                        </a:lnTo>
                        <a:lnTo>
                          <a:pt x="36" y="1253"/>
                        </a:lnTo>
                        <a:lnTo>
                          <a:pt x="29" y="1235"/>
                        </a:lnTo>
                        <a:lnTo>
                          <a:pt x="34" y="1226"/>
                        </a:lnTo>
                        <a:lnTo>
                          <a:pt x="41" y="1226"/>
                        </a:lnTo>
                        <a:lnTo>
                          <a:pt x="45" y="1219"/>
                        </a:lnTo>
                        <a:lnTo>
                          <a:pt x="50" y="1210"/>
                        </a:lnTo>
                        <a:lnTo>
                          <a:pt x="54" y="1201"/>
                        </a:lnTo>
                        <a:lnTo>
                          <a:pt x="50" y="1194"/>
                        </a:lnTo>
                        <a:lnTo>
                          <a:pt x="41" y="1178"/>
                        </a:lnTo>
                        <a:lnTo>
                          <a:pt x="25" y="1153"/>
                        </a:lnTo>
                        <a:lnTo>
                          <a:pt x="29" y="1126"/>
                        </a:lnTo>
                        <a:lnTo>
                          <a:pt x="15" y="1108"/>
                        </a:lnTo>
                        <a:lnTo>
                          <a:pt x="4" y="1094"/>
                        </a:lnTo>
                        <a:lnTo>
                          <a:pt x="11" y="1074"/>
                        </a:lnTo>
                        <a:lnTo>
                          <a:pt x="20" y="1033"/>
                        </a:lnTo>
                        <a:lnTo>
                          <a:pt x="4" y="1013"/>
                        </a:lnTo>
                        <a:lnTo>
                          <a:pt x="0" y="990"/>
                        </a:lnTo>
                        <a:lnTo>
                          <a:pt x="0" y="978"/>
                        </a:lnTo>
                        <a:lnTo>
                          <a:pt x="9" y="953"/>
                        </a:lnTo>
                        <a:lnTo>
                          <a:pt x="20" y="958"/>
                        </a:lnTo>
                        <a:lnTo>
                          <a:pt x="34" y="924"/>
                        </a:lnTo>
                        <a:lnTo>
                          <a:pt x="34" y="888"/>
                        </a:lnTo>
                        <a:lnTo>
                          <a:pt x="36" y="874"/>
                        </a:lnTo>
                        <a:lnTo>
                          <a:pt x="54" y="863"/>
                        </a:lnTo>
                        <a:lnTo>
                          <a:pt x="79" y="844"/>
                        </a:lnTo>
                        <a:lnTo>
                          <a:pt x="79" y="824"/>
                        </a:lnTo>
                        <a:lnTo>
                          <a:pt x="75" y="763"/>
                        </a:lnTo>
                        <a:lnTo>
                          <a:pt x="66" y="754"/>
                        </a:lnTo>
                        <a:lnTo>
                          <a:pt x="66" y="738"/>
                        </a:lnTo>
                        <a:lnTo>
                          <a:pt x="88" y="729"/>
                        </a:lnTo>
                        <a:lnTo>
                          <a:pt x="95" y="722"/>
                        </a:lnTo>
                        <a:lnTo>
                          <a:pt x="84" y="697"/>
                        </a:lnTo>
                        <a:lnTo>
                          <a:pt x="66" y="672"/>
                        </a:lnTo>
                        <a:lnTo>
                          <a:pt x="70" y="642"/>
                        </a:lnTo>
                        <a:lnTo>
                          <a:pt x="75" y="622"/>
                        </a:lnTo>
                        <a:lnTo>
                          <a:pt x="91" y="583"/>
                        </a:lnTo>
                        <a:lnTo>
                          <a:pt x="91" y="567"/>
                        </a:lnTo>
                        <a:lnTo>
                          <a:pt x="91" y="533"/>
                        </a:lnTo>
                        <a:lnTo>
                          <a:pt x="104" y="506"/>
                        </a:lnTo>
                        <a:lnTo>
                          <a:pt x="125" y="488"/>
                        </a:lnTo>
                        <a:lnTo>
                          <a:pt x="145" y="476"/>
                        </a:lnTo>
                        <a:lnTo>
                          <a:pt x="166" y="481"/>
                        </a:lnTo>
                        <a:lnTo>
                          <a:pt x="187" y="488"/>
                        </a:lnTo>
                        <a:lnTo>
                          <a:pt x="196" y="458"/>
                        </a:lnTo>
                        <a:lnTo>
                          <a:pt x="187" y="433"/>
                        </a:lnTo>
                        <a:lnTo>
                          <a:pt x="177" y="417"/>
                        </a:lnTo>
                        <a:lnTo>
                          <a:pt x="175" y="406"/>
                        </a:lnTo>
                        <a:lnTo>
                          <a:pt x="177" y="392"/>
                        </a:lnTo>
                        <a:lnTo>
                          <a:pt x="191" y="388"/>
                        </a:lnTo>
                        <a:lnTo>
                          <a:pt x="196" y="361"/>
                        </a:lnTo>
                        <a:lnTo>
                          <a:pt x="205" y="336"/>
                        </a:lnTo>
                        <a:lnTo>
                          <a:pt x="207" y="315"/>
                        </a:lnTo>
                        <a:lnTo>
                          <a:pt x="207" y="293"/>
                        </a:lnTo>
                        <a:lnTo>
                          <a:pt x="221" y="274"/>
                        </a:lnTo>
                        <a:lnTo>
                          <a:pt x="246" y="256"/>
                        </a:lnTo>
                        <a:lnTo>
                          <a:pt x="262" y="252"/>
                        </a:lnTo>
                        <a:lnTo>
                          <a:pt x="262" y="231"/>
                        </a:lnTo>
                        <a:lnTo>
                          <a:pt x="271" y="218"/>
                        </a:lnTo>
                        <a:lnTo>
                          <a:pt x="287" y="199"/>
                        </a:lnTo>
                        <a:lnTo>
                          <a:pt x="305" y="186"/>
                        </a:lnTo>
                        <a:lnTo>
                          <a:pt x="296" y="149"/>
                        </a:lnTo>
                        <a:lnTo>
                          <a:pt x="328" y="115"/>
                        </a:lnTo>
                        <a:lnTo>
                          <a:pt x="335" y="102"/>
                        </a:lnTo>
                        <a:lnTo>
                          <a:pt x="358" y="97"/>
                        </a:lnTo>
                        <a:lnTo>
                          <a:pt x="374" y="77"/>
                        </a:lnTo>
                        <a:lnTo>
                          <a:pt x="374" y="65"/>
                        </a:lnTo>
                        <a:lnTo>
                          <a:pt x="387" y="49"/>
                        </a:lnTo>
                        <a:lnTo>
                          <a:pt x="415" y="47"/>
                        </a:lnTo>
                        <a:lnTo>
                          <a:pt x="447" y="47"/>
                        </a:lnTo>
                        <a:lnTo>
                          <a:pt x="472" y="24"/>
                        </a:lnTo>
                        <a:lnTo>
                          <a:pt x="467" y="0"/>
                        </a:lnTo>
                      </a:path>
                    </a:pathLst>
                  </a:custGeom>
                  <a:solidFill>
                    <a:srgbClr val="009FDA"/>
                  </a:solidFill>
                  <a:ln w="12700" cap="rnd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</p:grpSp>
          <p:sp>
            <p:nvSpPr>
              <p:cNvPr id="56" name="Freeform 65"/>
              <p:cNvSpPr>
                <a:spLocks/>
              </p:cNvSpPr>
              <p:nvPr/>
            </p:nvSpPr>
            <p:spPr bwMode="auto">
              <a:xfrm>
                <a:off x="3681" y="3074"/>
                <a:ext cx="519" cy="460"/>
              </a:xfrm>
              <a:custGeom>
                <a:avLst/>
                <a:gdLst>
                  <a:gd name="T0" fmla="*/ 224 w 545"/>
                  <a:gd name="T1" fmla="*/ 241 h 524"/>
                  <a:gd name="T2" fmla="*/ 236 w 545"/>
                  <a:gd name="T3" fmla="*/ 218 h 524"/>
                  <a:gd name="T4" fmla="*/ 262 w 545"/>
                  <a:gd name="T5" fmla="*/ 218 h 524"/>
                  <a:gd name="T6" fmla="*/ 280 w 545"/>
                  <a:gd name="T7" fmla="*/ 228 h 524"/>
                  <a:gd name="T8" fmla="*/ 303 w 545"/>
                  <a:gd name="T9" fmla="*/ 235 h 524"/>
                  <a:gd name="T10" fmla="*/ 298 w 545"/>
                  <a:gd name="T11" fmla="*/ 280 h 524"/>
                  <a:gd name="T12" fmla="*/ 316 w 545"/>
                  <a:gd name="T13" fmla="*/ 302 h 524"/>
                  <a:gd name="T14" fmla="*/ 330 w 545"/>
                  <a:gd name="T15" fmla="*/ 306 h 524"/>
                  <a:gd name="T16" fmla="*/ 354 w 545"/>
                  <a:gd name="T17" fmla="*/ 311 h 524"/>
                  <a:gd name="T18" fmla="*/ 389 w 545"/>
                  <a:gd name="T19" fmla="*/ 297 h 524"/>
                  <a:gd name="T20" fmla="*/ 436 w 545"/>
                  <a:gd name="T21" fmla="*/ 295 h 524"/>
                  <a:gd name="T22" fmla="*/ 438 w 545"/>
                  <a:gd name="T23" fmla="*/ 278 h 524"/>
                  <a:gd name="T24" fmla="*/ 427 w 545"/>
                  <a:gd name="T25" fmla="*/ 241 h 524"/>
                  <a:gd name="T26" fmla="*/ 410 w 545"/>
                  <a:gd name="T27" fmla="*/ 230 h 524"/>
                  <a:gd name="T28" fmla="*/ 417 w 545"/>
                  <a:gd name="T29" fmla="*/ 205 h 524"/>
                  <a:gd name="T30" fmla="*/ 436 w 545"/>
                  <a:gd name="T31" fmla="*/ 180 h 524"/>
                  <a:gd name="T32" fmla="*/ 436 w 545"/>
                  <a:gd name="T33" fmla="*/ 155 h 524"/>
                  <a:gd name="T34" fmla="*/ 410 w 545"/>
                  <a:gd name="T35" fmla="*/ 137 h 524"/>
                  <a:gd name="T36" fmla="*/ 420 w 545"/>
                  <a:gd name="T37" fmla="*/ 121 h 524"/>
                  <a:gd name="T38" fmla="*/ 417 w 545"/>
                  <a:gd name="T39" fmla="*/ 111 h 524"/>
                  <a:gd name="T40" fmla="*/ 401 w 545"/>
                  <a:gd name="T41" fmla="*/ 97 h 524"/>
                  <a:gd name="T42" fmla="*/ 389 w 545"/>
                  <a:gd name="T43" fmla="*/ 80 h 524"/>
                  <a:gd name="T44" fmla="*/ 361 w 545"/>
                  <a:gd name="T45" fmla="*/ 87 h 524"/>
                  <a:gd name="T46" fmla="*/ 354 w 545"/>
                  <a:gd name="T47" fmla="*/ 65 h 524"/>
                  <a:gd name="T48" fmla="*/ 328 w 545"/>
                  <a:gd name="T49" fmla="*/ 45 h 524"/>
                  <a:gd name="T50" fmla="*/ 319 w 545"/>
                  <a:gd name="T51" fmla="*/ 25 h 524"/>
                  <a:gd name="T52" fmla="*/ 308 w 545"/>
                  <a:gd name="T53" fmla="*/ 13 h 524"/>
                  <a:gd name="T54" fmla="*/ 296 w 545"/>
                  <a:gd name="T55" fmla="*/ 4 h 524"/>
                  <a:gd name="T56" fmla="*/ 248 w 545"/>
                  <a:gd name="T57" fmla="*/ 4 h 524"/>
                  <a:gd name="T58" fmla="*/ 191 w 545"/>
                  <a:gd name="T59" fmla="*/ 39 h 524"/>
                  <a:gd name="T60" fmla="*/ 205 w 545"/>
                  <a:gd name="T61" fmla="*/ 61 h 524"/>
                  <a:gd name="T62" fmla="*/ 190 w 545"/>
                  <a:gd name="T63" fmla="*/ 67 h 524"/>
                  <a:gd name="T64" fmla="*/ 164 w 545"/>
                  <a:gd name="T65" fmla="*/ 55 h 524"/>
                  <a:gd name="T66" fmla="*/ 121 w 545"/>
                  <a:gd name="T67" fmla="*/ 60 h 524"/>
                  <a:gd name="T68" fmla="*/ 108 w 545"/>
                  <a:gd name="T69" fmla="*/ 60 h 524"/>
                  <a:gd name="T70" fmla="*/ 78 w 545"/>
                  <a:gd name="T71" fmla="*/ 47 h 524"/>
                  <a:gd name="T72" fmla="*/ 16 w 545"/>
                  <a:gd name="T73" fmla="*/ 58 h 524"/>
                  <a:gd name="T74" fmla="*/ 0 w 545"/>
                  <a:gd name="T75" fmla="*/ 67 h 524"/>
                  <a:gd name="T76" fmla="*/ 48 w 545"/>
                  <a:gd name="T77" fmla="*/ 117 h 524"/>
                  <a:gd name="T78" fmla="*/ 82 w 545"/>
                  <a:gd name="T79" fmla="*/ 129 h 524"/>
                  <a:gd name="T80" fmla="*/ 140 w 545"/>
                  <a:gd name="T81" fmla="*/ 180 h 524"/>
                  <a:gd name="T82" fmla="*/ 131 w 545"/>
                  <a:gd name="T83" fmla="*/ 199 h 5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5"/>
                  <a:gd name="T127" fmla="*/ 0 h 524"/>
                  <a:gd name="T128" fmla="*/ 545 w 545"/>
                  <a:gd name="T129" fmla="*/ 524 h 5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5" h="524">
                    <a:moveTo>
                      <a:pt x="262" y="427"/>
                    </a:moveTo>
                    <a:lnTo>
                      <a:pt x="272" y="407"/>
                    </a:lnTo>
                    <a:lnTo>
                      <a:pt x="278" y="372"/>
                    </a:lnTo>
                    <a:lnTo>
                      <a:pt x="287" y="366"/>
                    </a:lnTo>
                    <a:lnTo>
                      <a:pt x="315" y="370"/>
                    </a:lnTo>
                    <a:lnTo>
                      <a:pt x="319" y="366"/>
                    </a:lnTo>
                    <a:lnTo>
                      <a:pt x="333" y="368"/>
                    </a:lnTo>
                    <a:lnTo>
                      <a:pt x="340" y="384"/>
                    </a:lnTo>
                    <a:lnTo>
                      <a:pt x="362" y="388"/>
                    </a:lnTo>
                    <a:lnTo>
                      <a:pt x="369" y="395"/>
                    </a:lnTo>
                    <a:lnTo>
                      <a:pt x="369" y="457"/>
                    </a:lnTo>
                    <a:lnTo>
                      <a:pt x="362" y="472"/>
                    </a:lnTo>
                    <a:lnTo>
                      <a:pt x="371" y="500"/>
                    </a:lnTo>
                    <a:lnTo>
                      <a:pt x="385" y="509"/>
                    </a:lnTo>
                    <a:lnTo>
                      <a:pt x="394" y="507"/>
                    </a:lnTo>
                    <a:lnTo>
                      <a:pt x="401" y="516"/>
                    </a:lnTo>
                    <a:lnTo>
                      <a:pt x="423" y="520"/>
                    </a:lnTo>
                    <a:lnTo>
                      <a:pt x="432" y="523"/>
                    </a:lnTo>
                    <a:lnTo>
                      <a:pt x="460" y="523"/>
                    </a:lnTo>
                    <a:lnTo>
                      <a:pt x="473" y="500"/>
                    </a:lnTo>
                    <a:lnTo>
                      <a:pt x="494" y="504"/>
                    </a:lnTo>
                    <a:lnTo>
                      <a:pt x="530" y="497"/>
                    </a:lnTo>
                    <a:lnTo>
                      <a:pt x="544" y="477"/>
                    </a:lnTo>
                    <a:lnTo>
                      <a:pt x="532" y="468"/>
                    </a:lnTo>
                    <a:lnTo>
                      <a:pt x="532" y="422"/>
                    </a:lnTo>
                    <a:lnTo>
                      <a:pt x="519" y="407"/>
                    </a:lnTo>
                    <a:lnTo>
                      <a:pt x="507" y="407"/>
                    </a:lnTo>
                    <a:lnTo>
                      <a:pt x="500" y="388"/>
                    </a:lnTo>
                    <a:lnTo>
                      <a:pt x="510" y="370"/>
                    </a:lnTo>
                    <a:lnTo>
                      <a:pt x="507" y="345"/>
                    </a:lnTo>
                    <a:lnTo>
                      <a:pt x="505" y="325"/>
                    </a:lnTo>
                    <a:lnTo>
                      <a:pt x="530" y="302"/>
                    </a:lnTo>
                    <a:lnTo>
                      <a:pt x="534" y="275"/>
                    </a:lnTo>
                    <a:lnTo>
                      <a:pt x="530" y="261"/>
                    </a:lnTo>
                    <a:lnTo>
                      <a:pt x="510" y="259"/>
                    </a:lnTo>
                    <a:lnTo>
                      <a:pt x="500" y="231"/>
                    </a:lnTo>
                    <a:lnTo>
                      <a:pt x="500" y="220"/>
                    </a:lnTo>
                    <a:lnTo>
                      <a:pt x="510" y="204"/>
                    </a:lnTo>
                    <a:lnTo>
                      <a:pt x="505" y="200"/>
                    </a:lnTo>
                    <a:lnTo>
                      <a:pt x="507" y="186"/>
                    </a:lnTo>
                    <a:lnTo>
                      <a:pt x="510" y="177"/>
                    </a:lnTo>
                    <a:lnTo>
                      <a:pt x="487" y="163"/>
                    </a:lnTo>
                    <a:lnTo>
                      <a:pt x="487" y="147"/>
                    </a:lnTo>
                    <a:lnTo>
                      <a:pt x="473" y="134"/>
                    </a:lnTo>
                    <a:lnTo>
                      <a:pt x="453" y="147"/>
                    </a:lnTo>
                    <a:lnTo>
                      <a:pt x="439" y="147"/>
                    </a:lnTo>
                    <a:lnTo>
                      <a:pt x="432" y="134"/>
                    </a:lnTo>
                    <a:lnTo>
                      <a:pt x="432" y="109"/>
                    </a:lnTo>
                    <a:lnTo>
                      <a:pt x="421" y="77"/>
                    </a:lnTo>
                    <a:lnTo>
                      <a:pt x="398" y="75"/>
                    </a:lnTo>
                    <a:lnTo>
                      <a:pt x="389" y="68"/>
                    </a:lnTo>
                    <a:lnTo>
                      <a:pt x="389" y="43"/>
                    </a:lnTo>
                    <a:lnTo>
                      <a:pt x="380" y="27"/>
                    </a:lnTo>
                    <a:lnTo>
                      <a:pt x="374" y="22"/>
                    </a:lnTo>
                    <a:lnTo>
                      <a:pt x="369" y="9"/>
                    </a:lnTo>
                    <a:lnTo>
                      <a:pt x="360" y="4"/>
                    </a:lnTo>
                    <a:lnTo>
                      <a:pt x="340" y="0"/>
                    </a:lnTo>
                    <a:lnTo>
                      <a:pt x="301" y="4"/>
                    </a:lnTo>
                    <a:lnTo>
                      <a:pt x="233" y="31"/>
                    </a:lnTo>
                    <a:lnTo>
                      <a:pt x="233" y="65"/>
                    </a:lnTo>
                    <a:lnTo>
                      <a:pt x="253" y="88"/>
                    </a:lnTo>
                    <a:lnTo>
                      <a:pt x="249" y="104"/>
                    </a:lnTo>
                    <a:lnTo>
                      <a:pt x="247" y="113"/>
                    </a:lnTo>
                    <a:lnTo>
                      <a:pt x="231" y="113"/>
                    </a:lnTo>
                    <a:lnTo>
                      <a:pt x="219" y="102"/>
                    </a:lnTo>
                    <a:lnTo>
                      <a:pt x="199" y="93"/>
                    </a:lnTo>
                    <a:lnTo>
                      <a:pt x="176" y="104"/>
                    </a:lnTo>
                    <a:lnTo>
                      <a:pt x="147" y="100"/>
                    </a:lnTo>
                    <a:lnTo>
                      <a:pt x="133" y="109"/>
                    </a:lnTo>
                    <a:lnTo>
                      <a:pt x="131" y="100"/>
                    </a:lnTo>
                    <a:lnTo>
                      <a:pt x="115" y="100"/>
                    </a:lnTo>
                    <a:lnTo>
                      <a:pt x="95" y="79"/>
                    </a:lnTo>
                    <a:lnTo>
                      <a:pt x="63" y="113"/>
                    </a:lnTo>
                    <a:lnTo>
                      <a:pt x="20" y="97"/>
                    </a:lnTo>
                    <a:lnTo>
                      <a:pt x="0" y="100"/>
                    </a:lnTo>
                    <a:lnTo>
                      <a:pt x="0" y="113"/>
                    </a:lnTo>
                    <a:lnTo>
                      <a:pt x="49" y="165"/>
                    </a:lnTo>
                    <a:lnTo>
                      <a:pt x="58" y="197"/>
                    </a:lnTo>
                    <a:lnTo>
                      <a:pt x="81" y="220"/>
                    </a:lnTo>
                    <a:lnTo>
                      <a:pt x="99" y="218"/>
                    </a:lnTo>
                    <a:lnTo>
                      <a:pt x="165" y="293"/>
                    </a:lnTo>
                    <a:lnTo>
                      <a:pt x="170" y="304"/>
                    </a:lnTo>
                    <a:lnTo>
                      <a:pt x="165" y="311"/>
                    </a:lnTo>
                    <a:lnTo>
                      <a:pt x="160" y="336"/>
                    </a:lnTo>
                    <a:lnTo>
                      <a:pt x="262" y="42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noFill/>
                </a:endParaRPr>
              </a:p>
            </p:txBody>
          </p:sp>
          <p:sp>
            <p:nvSpPr>
              <p:cNvPr id="57" name="Freeform 66"/>
              <p:cNvSpPr>
                <a:spLocks/>
              </p:cNvSpPr>
              <p:nvPr/>
            </p:nvSpPr>
            <p:spPr bwMode="auto">
              <a:xfrm>
                <a:off x="3248" y="898"/>
                <a:ext cx="1082" cy="1093"/>
              </a:xfrm>
              <a:custGeom>
                <a:avLst/>
                <a:gdLst>
                  <a:gd name="T0" fmla="*/ 273 w 1136"/>
                  <a:gd name="T1" fmla="*/ 675 h 1245"/>
                  <a:gd name="T2" fmla="*/ 311 w 1136"/>
                  <a:gd name="T3" fmla="*/ 634 h 1245"/>
                  <a:gd name="T4" fmla="*/ 301 w 1136"/>
                  <a:gd name="T5" fmla="*/ 576 h 1245"/>
                  <a:gd name="T6" fmla="*/ 309 w 1136"/>
                  <a:gd name="T7" fmla="*/ 527 h 1245"/>
                  <a:gd name="T8" fmla="*/ 323 w 1136"/>
                  <a:gd name="T9" fmla="*/ 457 h 1245"/>
                  <a:gd name="T10" fmla="*/ 372 w 1136"/>
                  <a:gd name="T11" fmla="*/ 412 h 1245"/>
                  <a:gd name="T12" fmla="*/ 396 w 1136"/>
                  <a:gd name="T13" fmla="*/ 375 h 1245"/>
                  <a:gd name="T14" fmla="*/ 412 w 1136"/>
                  <a:gd name="T15" fmla="*/ 338 h 1245"/>
                  <a:gd name="T16" fmla="*/ 464 w 1136"/>
                  <a:gd name="T17" fmla="*/ 276 h 1245"/>
                  <a:gd name="T18" fmla="*/ 492 w 1136"/>
                  <a:gd name="T19" fmla="*/ 226 h 1245"/>
                  <a:gd name="T20" fmla="*/ 557 w 1136"/>
                  <a:gd name="T21" fmla="*/ 177 h 1245"/>
                  <a:gd name="T22" fmla="*/ 609 w 1136"/>
                  <a:gd name="T23" fmla="*/ 161 h 1245"/>
                  <a:gd name="T24" fmla="*/ 644 w 1136"/>
                  <a:gd name="T25" fmla="*/ 116 h 1245"/>
                  <a:gd name="T26" fmla="*/ 724 w 1136"/>
                  <a:gd name="T27" fmla="*/ 140 h 1245"/>
                  <a:gd name="T28" fmla="*/ 770 w 1136"/>
                  <a:gd name="T29" fmla="*/ 148 h 1245"/>
                  <a:gd name="T30" fmla="*/ 792 w 1136"/>
                  <a:gd name="T31" fmla="*/ 89 h 1245"/>
                  <a:gd name="T32" fmla="*/ 861 w 1136"/>
                  <a:gd name="T33" fmla="*/ 83 h 1245"/>
                  <a:gd name="T34" fmla="*/ 885 w 1136"/>
                  <a:gd name="T35" fmla="*/ 106 h 1245"/>
                  <a:gd name="T36" fmla="*/ 906 w 1136"/>
                  <a:gd name="T37" fmla="*/ 76 h 1245"/>
                  <a:gd name="T38" fmla="*/ 930 w 1136"/>
                  <a:gd name="T39" fmla="*/ 41 h 1245"/>
                  <a:gd name="T40" fmla="*/ 885 w 1136"/>
                  <a:gd name="T41" fmla="*/ 13 h 1245"/>
                  <a:gd name="T42" fmla="*/ 846 w 1136"/>
                  <a:gd name="T43" fmla="*/ 14 h 1245"/>
                  <a:gd name="T44" fmla="*/ 822 w 1136"/>
                  <a:gd name="T45" fmla="*/ 13 h 1245"/>
                  <a:gd name="T46" fmla="*/ 789 w 1136"/>
                  <a:gd name="T47" fmla="*/ 29 h 1245"/>
                  <a:gd name="T48" fmla="*/ 772 w 1136"/>
                  <a:gd name="T49" fmla="*/ 20 h 1245"/>
                  <a:gd name="T50" fmla="*/ 721 w 1136"/>
                  <a:gd name="T51" fmla="*/ 64 h 1245"/>
                  <a:gd name="T52" fmla="*/ 670 w 1136"/>
                  <a:gd name="T53" fmla="*/ 76 h 1245"/>
                  <a:gd name="T54" fmla="*/ 615 w 1136"/>
                  <a:gd name="T55" fmla="*/ 89 h 1245"/>
                  <a:gd name="T56" fmla="*/ 550 w 1136"/>
                  <a:gd name="T57" fmla="*/ 97 h 1245"/>
                  <a:gd name="T58" fmla="*/ 543 w 1136"/>
                  <a:gd name="T59" fmla="*/ 136 h 1245"/>
                  <a:gd name="T60" fmla="*/ 536 w 1136"/>
                  <a:gd name="T61" fmla="*/ 168 h 1245"/>
                  <a:gd name="T62" fmla="*/ 482 w 1136"/>
                  <a:gd name="T63" fmla="*/ 175 h 1245"/>
                  <a:gd name="T64" fmla="*/ 464 w 1136"/>
                  <a:gd name="T65" fmla="*/ 202 h 1245"/>
                  <a:gd name="T66" fmla="*/ 425 w 1136"/>
                  <a:gd name="T67" fmla="*/ 241 h 1245"/>
                  <a:gd name="T68" fmla="*/ 384 w 1136"/>
                  <a:gd name="T69" fmla="*/ 291 h 1245"/>
                  <a:gd name="T70" fmla="*/ 349 w 1136"/>
                  <a:gd name="T71" fmla="*/ 340 h 1245"/>
                  <a:gd name="T72" fmla="*/ 328 w 1136"/>
                  <a:gd name="T73" fmla="*/ 370 h 1245"/>
                  <a:gd name="T74" fmla="*/ 262 w 1136"/>
                  <a:gd name="T75" fmla="*/ 412 h 1245"/>
                  <a:gd name="T76" fmla="*/ 301 w 1136"/>
                  <a:gd name="T77" fmla="*/ 416 h 1245"/>
                  <a:gd name="T78" fmla="*/ 243 w 1136"/>
                  <a:gd name="T79" fmla="*/ 425 h 1245"/>
                  <a:gd name="T80" fmla="*/ 189 w 1136"/>
                  <a:gd name="T81" fmla="*/ 449 h 1245"/>
                  <a:gd name="T82" fmla="*/ 142 w 1136"/>
                  <a:gd name="T83" fmla="*/ 450 h 1245"/>
                  <a:gd name="T84" fmla="*/ 105 w 1136"/>
                  <a:gd name="T85" fmla="*/ 469 h 1245"/>
                  <a:gd name="T86" fmla="*/ 80 w 1136"/>
                  <a:gd name="T87" fmla="*/ 488 h 1245"/>
                  <a:gd name="T88" fmla="*/ 30 w 1136"/>
                  <a:gd name="T89" fmla="*/ 511 h 1245"/>
                  <a:gd name="T90" fmla="*/ 18 w 1136"/>
                  <a:gd name="T91" fmla="*/ 591 h 1245"/>
                  <a:gd name="T92" fmla="*/ 37 w 1136"/>
                  <a:gd name="T93" fmla="*/ 610 h 1245"/>
                  <a:gd name="T94" fmla="*/ 18 w 1136"/>
                  <a:gd name="T95" fmla="*/ 647 h 1245"/>
                  <a:gd name="T96" fmla="*/ 29 w 1136"/>
                  <a:gd name="T97" fmla="*/ 667 h 1245"/>
                  <a:gd name="T98" fmla="*/ 0 w 1136"/>
                  <a:gd name="T99" fmla="*/ 686 h 1245"/>
                  <a:gd name="T100" fmla="*/ 78 w 1136"/>
                  <a:gd name="T101" fmla="*/ 739 h 1245"/>
                  <a:gd name="T102" fmla="*/ 192 w 1136"/>
                  <a:gd name="T103" fmla="*/ 679 h 1245"/>
                  <a:gd name="T104" fmla="*/ 234 w 1136"/>
                  <a:gd name="T105" fmla="*/ 645 h 1245"/>
                  <a:gd name="T106" fmla="*/ 243 w 1136"/>
                  <a:gd name="T107" fmla="*/ 695 h 12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6"/>
                  <a:gd name="T163" fmla="*/ 0 h 1245"/>
                  <a:gd name="T164" fmla="*/ 1136 w 1136"/>
                  <a:gd name="T165" fmla="*/ 1245 h 12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6" h="1245">
                    <a:moveTo>
                      <a:pt x="304" y="1171"/>
                    </a:moveTo>
                    <a:lnTo>
                      <a:pt x="307" y="1169"/>
                    </a:lnTo>
                    <a:lnTo>
                      <a:pt x="318" y="1166"/>
                    </a:lnTo>
                    <a:lnTo>
                      <a:pt x="327" y="1153"/>
                    </a:lnTo>
                    <a:lnTo>
                      <a:pt x="332" y="1137"/>
                    </a:lnTo>
                    <a:lnTo>
                      <a:pt x="336" y="1128"/>
                    </a:lnTo>
                    <a:lnTo>
                      <a:pt x="332" y="1103"/>
                    </a:lnTo>
                    <a:lnTo>
                      <a:pt x="336" y="1087"/>
                    </a:lnTo>
                    <a:lnTo>
                      <a:pt x="348" y="1078"/>
                    </a:lnTo>
                    <a:lnTo>
                      <a:pt x="377" y="1066"/>
                    </a:lnTo>
                    <a:lnTo>
                      <a:pt x="382" y="1053"/>
                    </a:lnTo>
                    <a:lnTo>
                      <a:pt x="377" y="1012"/>
                    </a:lnTo>
                    <a:lnTo>
                      <a:pt x="375" y="1003"/>
                    </a:lnTo>
                    <a:lnTo>
                      <a:pt x="375" y="978"/>
                    </a:lnTo>
                    <a:lnTo>
                      <a:pt x="366" y="969"/>
                    </a:lnTo>
                    <a:lnTo>
                      <a:pt x="370" y="951"/>
                    </a:lnTo>
                    <a:lnTo>
                      <a:pt x="377" y="951"/>
                    </a:lnTo>
                    <a:lnTo>
                      <a:pt x="398" y="937"/>
                    </a:lnTo>
                    <a:lnTo>
                      <a:pt x="382" y="898"/>
                    </a:lnTo>
                    <a:lnTo>
                      <a:pt x="375" y="887"/>
                    </a:lnTo>
                    <a:lnTo>
                      <a:pt x="375" y="883"/>
                    </a:lnTo>
                    <a:lnTo>
                      <a:pt x="375" y="851"/>
                    </a:lnTo>
                    <a:lnTo>
                      <a:pt x="386" y="826"/>
                    </a:lnTo>
                    <a:lnTo>
                      <a:pt x="391" y="799"/>
                    </a:lnTo>
                    <a:lnTo>
                      <a:pt x="393" y="771"/>
                    </a:lnTo>
                    <a:lnTo>
                      <a:pt x="391" y="746"/>
                    </a:lnTo>
                    <a:lnTo>
                      <a:pt x="398" y="728"/>
                    </a:lnTo>
                    <a:lnTo>
                      <a:pt x="402" y="717"/>
                    </a:lnTo>
                    <a:lnTo>
                      <a:pt x="427" y="701"/>
                    </a:lnTo>
                    <a:lnTo>
                      <a:pt x="452" y="692"/>
                    </a:lnTo>
                    <a:lnTo>
                      <a:pt x="475" y="701"/>
                    </a:lnTo>
                    <a:lnTo>
                      <a:pt x="482" y="705"/>
                    </a:lnTo>
                    <a:lnTo>
                      <a:pt x="493" y="687"/>
                    </a:lnTo>
                    <a:lnTo>
                      <a:pt x="493" y="667"/>
                    </a:lnTo>
                    <a:lnTo>
                      <a:pt x="482" y="631"/>
                    </a:lnTo>
                    <a:lnTo>
                      <a:pt x="477" y="615"/>
                    </a:lnTo>
                    <a:lnTo>
                      <a:pt x="482" y="606"/>
                    </a:lnTo>
                    <a:lnTo>
                      <a:pt x="489" y="606"/>
                    </a:lnTo>
                    <a:lnTo>
                      <a:pt x="498" y="592"/>
                    </a:lnTo>
                    <a:lnTo>
                      <a:pt x="502" y="569"/>
                    </a:lnTo>
                    <a:lnTo>
                      <a:pt x="507" y="535"/>
                    </a:lnTo>
                    <a:lnTo>
                      <a:pt x="511" y="501"/>
                    </a:lnTo>
                    <a:lnTo>
                      <a:pt x="523" y="490"/>
                    </a:lnTo>
                    <a:lnTo>
                      <a:pt x="548" y="474"/>
                    </a:lnTo>
                    <a:lnTo>
                      <a:pt x="564" y="465"/>
                    </a:lnTo>
                    <a:lnTo>
                      <a:pt x="568" y="440"/>
                    </a:lnTo>
                    <a:lnTo>
                      <a:pt x="577" y="422"/>
                    </a:lnTo>
                    <a:lnTo>
                      <a:pt x="598" y="406"/>
                    </a:lnTo>
                    <a:lnTo>
                      <a:pt x="602" y="394"/>
                    </a:lnTo>
                    <a:lnTo>
                      <a:pt x="598" y="381"/>
                    </a:lnTo>
                    <a:lnTo>
                      <a:pt x="598" y="365"/>
                    </a:lnTo>
                    <a:lnTo>
                      <a:pt x="616" y="351"/>
                    </a:lnTo>
                    <a:lnTo>
                      <a:pt x="636" y="315"/>
                    </a:lnTo>
                    <a:lnTo>
                      <a:pt x="652" y="320"/>
                    </a:lnTo>
                    <a:lnTo>
                      <a:pt x="677" y="299"/>
                    </a:lnTo>
                    <a:lnTo>
                      <a:pt x="673" y="281"/>
                    </a:lnTo>
                    <a:lnTo>
                      <a:pt x="689" y="265"/>
                    </a:lnTo>
                    <a:lnTo>
                      <a:pt x="698" y="270"/>
                    </a:lnTo>
                    <a:lnTo>
                      <a:pt x="716" y="265"/>
                    </a:lnTo>
                    <a:lnTo>
                      <a:pt x="739" y="270"/>
                    </a:lnTo>
                    <a:lnTo>
                      <a:pt x="773" y="240"/>
                    </a:lnTo>
                    <a:lnTo>
                      <a:pt x="768" y="224"/>
                    </a:lnTo>
                    <a:lnTo>
                      <a:pt x="773" y="215"/>
                    </a:lnTo>
                    <a:lnTo>
                      <a:pt x="764" y="211"/>
                    </a:lnTo>
                    <a:lnTo>
                      <a:pt x="782" y="195"/>
                    </a:lnTo>
                    <a:lnTo>
                      <a:pt x="805" y="190"/>
                    </a:lnTo>
                    <a:lnTo>
                      <a:pt x="823" y="215"/>
                    </a:lnTo>
                    <a:lnTo>
                      <a:pt x="852" y="249"/>
                    </a:lnTo>
                    <a:lnTo>
                      <a:pt x="864" y="249"/>
                    </a:lnTo>
                    <a:lnTo>
                      <a:pt x="880" y="236"/>
                    </a:lnTo>
                    <a:lnTo>
                      <a:pt x="893" y="233"/>
                    </a:lnTo>
                    <a:lnTo>
                      <a:pt x="900" y="236"/>
                    </a:lnTo>
                    <a:lnTo>
                      <a:pt x="914" y="249"/>
                    </a:lnTo>
                    <a:lnTo>
                      <a:pt x="930" y="254"/>
                    </a:lnTo>
                    <a:lnTo>
                      <a:pt x="934" y="249"/>
                    </a:lnTo>
                    <a:lnTo>
                      <a:pt x="943" y="233"/>
                    </a:lnTo>
                    <a:lnTo>
                      <a:pt x="948" y="224"/>
                    </a:lnTo>
                    <a:lnTo>
                      <a:pt x="964" y="195"/>
                    </a:lnTo>
                    <a:lnTo>
                      <a:pt x="968" y="190"/>
                    </a:lnTo>
                    <a:lnTo>
                      <a:pt x="964" y="149"/>
                    </a:lnTo>
                    <a:lnTo>
                      <a:pt x="984" y="129"/>
                    </a:lnTo>
                    <a:lnTo>
                      <a:pt x="993" y="133"/>
                    </a:lnTo>
                    <a:lnTo>
                      <a:pt x="1018" y="108"/>
                    </a:lnTo>
                    <a:lnTo>
                      <a:pt x="1039" y="133"/>
                    </a:lnTo>
                    <a:lnTo>
                      <a:pt x="1046" y="140"/>
                    </a:lnTo>
                    <a:lnTo>
                      <a:pt x="1059" y="136"/>
                    </a:lnTo>
                    <a:lnTo>
                      <a:pt x="1069" y="149"/>
                    </a:lnTo>
                    <a:lnTo>
                      <a:pt x="1069" y="158"/>
                    </a:lnTo>
                    <a:lnTo>
                      <a:pt x="1075" y="165"/>
                    </a:lnTo>
                    <a:lnTo>
                      <a:pt x="1075" y="179"/>
                    </a:lnTo>
                    <a:lnTo>
                      <a:pt x="1089" y="163"/>
                    </a:lnTo>
                    <a:lnTo>
                      <a:pt x="1109" y="145"/>
                    </a:lnTo>
                    <a:lnTo>
                      <a:pt x="1121" y="120"/>
                    </a:lnTo>
                    <a:lnTo>
                      <a:pt x="1114" y="115"/>
                    </a:lnTo>
                    <a:lnTo>
                      <a:pt x="1100" y="129"/>
                    </a:lnTo>
                    <a:lnTo>
                      <a:pt x="1098" y="108"/>
                    </a:lnTo>
                    <a:lnTo>
                      <a:pt x="1089" y="104"/>
                    </a:lnTo>
                    <a:lnTo>
                      <a:pt x="1084" y="93"/>
                    </a:lnTo>
                    <a:lnTo>
                      <a:pt x="1119" y="65"/>
                    </a:lnTo>
                    <a:lnTo>
                      <a:pt x="1130" y="70"/>
                    </a:lnTo>
                    <a:lnTo>
                      <a:pt x="1135" y="54"/>
                    </a:lnTo>
                    <a:lnTo>
                      <a:pt x="1125" y="49"/>
                    </a:lnTo>
                    <a:lnTo>
                      <a:pt x="1105" y="40"/>
                    </a:lnTo>
                    <a:lnTo>
                      <a:pt x="1094" y="36"/>
                    </a:lnTo>
                    <a:lnTo>
                      <a:pt x="1075" y="22"/>
                    </a:lnTo>
                    <a:lnTo>
                      <a:pt x="1059" y="18"/>
                    </a:lnTo>
                    <a:lnTo>
                      <a:pt x="1041" y="34"/>
                    </a:lnTo>
                    <a:lnTo>
                      <a:pt x="1034" y="45"/>
                    </a:lnTo>
                    <a:lnTo>
                      <a:pt x="1018" y="34"/>
                    </a:lnTo>
                    <a:lnTo>
                      <a:pt x="1028" y="24"/>
                    </a:lnTo>
                    <a:lnTo>
                      <a:pt x="1030" y="4"/>
                    </a:lnTo>
                    <a:lnTo>
                      <a:pt x="1028" y="0"/>
                    </a:lnTo>
                    <a:lnTo>
                      <a:pt x="1005" y="0"/>
                    </a:lnTo>
                    <a:lnTo>
                      <a:pt x="1000" y="9"/>
                    </a:lnTo>
                    <a:lnTo>
                      <a:pt x="998" y="22"/>
                    </a:lnTo>
                    <a:lnTo>
                      <a:pt x="1000" y="34"/>
                    </a:lnTo>
                    <a:lnTo>
                      <a:pt x="984" y="49"/>
                    </a:lnTo>
                    <a:lnTo>
                      <a:pt x="971" y="24"/>
                    </a:lnTo>
                    <a:lnTo>
                      <a:pt x="959" y="29"/>
                    </a:lnTo>
                    <a:lnTo>
                      <a:pt x="957" y="49"/>
                    </a:lnTo>
                    <a:lnTo>
                      <a:pt x="948" y="79"/>
                    </a:lnTo>
                    <a:lnTo>
                      <a:pt x="928" y="99"/>
                    </a:lnTo>
                    <a:lnTo>
                      <a:pt x="914" y="74"/>
                    </a:lnTo>
                    <a:lnTo>
                      <a:pt x="934" y="59"/>
                    </a:lnTo>
                    <a:lnTo>
                      <a:pt x="939" y="34"/>
                    </a:lnTo>
                    <a:lnTo>
                      <a:pt x="928" y="34"/>
                    </a:lnTo>
                    <a:lnTo>
                      <a:pt x="905" y="34"/>
                    </a:lnTo>
                    <a:lnTo>
                      <a:pt x="889" y="59"/>
                    </a:lnTo>
                    <a:lnTo>
                      <a:pt x="868" y="93"/>
                    </a:lnTo>
                    <a:lnTo>
                      <a:pt x="877" y="108"/>
                    </a:lnTo>
                    <a:lnTo>
                      <a:pt x="864" y="115"/>
                    </a:lnTo>
                    <a:lnTo>
                      <a:pt x="848" y="104"/>
                    </a:lnTo>
                    <a:lnTo>
                      <a:pt x="830" y="111"/>
                    </a:lnTo>
                    <a:lnTo>
                      <a:pt x="834" y="129"/>
                    </a:lnTo>
                    <a:lnTo>
                      <a:pt x="814" y="129"/>
                    </a:lnTo>
                    <a:lnTo>
                      <a:pt x="800" y="133"/>
                    </a:lnTo>
                    <a:lnTo>
                      <a:pt x="786" y="154"/>
                    </a:lnTo>
                    <a:lnTo>
                      <a:pt x="764" y="149"/>
                    </a:lnTo>
                    <a:lnTo>
                      <a:pt x="764" y="163"/>
                    </a:lnTo>
                    <a:lnTo>
                      <a:pt x="748" y="149"/>
                    </a:lnTo>
                    <a:lnTo>
                      <a:pt x="727" y="158"/>
                    </a:lnTo>
                    <a:lnTo>
                      <a:pt x="723" y="174"/>
                    </a:lnTo>
                    <a:lnTo>
                      <a:pt x="707" y="179"/>
                    </a:lnTo>
                    <a:lnTo>
                      <a:pt x="693" y="163"/>
                    </a:lnTo>
                    <a:lnTo>
                      <a:pt x="668" y="165"/>
                    </a:lnTo>
                    <a:lnTo>
                      <a:pt x="643" y="174"/>
                    </a:lnTo>
                    <a:lnTo>
                      <a:pt x="643" y="199"/>
                    </a:lnTo>
                    <a:lnTo>
                      <a:pt x="659" y="204"/>
                    </a:lnTo>
                    <a:lnTo>
                      <a:pt x="659" y="211"/>
                    </a:lnTo>
                    <a:lnTo>
                      <a:pt x="659" y="229"/>
                    </a:lnTo>
                    <a:lnTo>
                      <a:pt x="648" y="224"/>
                    </a:lnTo>
                    <a:lnTo>
                      <a:pt x="632" y="233"/>
                    </a:lnTo>
                    <a:lnTo>
                      <a:pt x="636" y="249"/>
                    </a:lnTo>
                    <a:lnTo>
                      <a:pt x="652" y="263"/>
                    </a:lnTo>
                    <a:lnTo>
                      <a:pt x="652" y="281"/>
                    </a:lnTo>
                    <a:lnTo>
                      <a:pt x="636" y="274"/>
                    </a:lnTo>
                    <a:lnTo>
                      <a:pt x="623" y="276"/>
                    </a:lnTo>
                    <a:lnTo>
                      <a:pt x="623" y="295"/>
                    </a:lnTo>
                    <a:lnTo>
                      <a:pt x="602" y="295"/>
                    </a:lnTo>
                    <a:lnTo>
                      <a:pt x="586" y="295"/>
                    </a:lnTo>
                    <a:lnTo>
                      <a:pt x="582" y="306"/>
                    </a:lnTo>
                    <a:lnTo>
                      <a:pt x="577" y="315"/>
                    </a:lnTo>
                    <a:lnTo>
                      <a:pt x="564" y="320"/>
                    </a:lnTo>
                    <a:lnTo>
                      <a:pt x="559" y="329"/>
                    </a:lnTo>
                    <a:lnTo>
                      <a:pt x="564" y="340"/>
                    </a:lnTo>
                    <a:lnTo>
                      <a:pt x="541" y="347"/>
                    </a:lnTo>
                    <a:lnTo>
                      <a:pt x="557" y="365"/>
                    </a:lnTo>
                    <a:lnTo>
                      <a:pt x="559" y="374"/>
                    </a:lnTo>
                    <a:lnTo>
                      <a:pt x="545" y="385"/>
                    </a:lnTo>
                    <a:lnTo>
                      <a:pt x="516" y="406"/>
                    </a:lnTo>
                    <a:lnTo>
                      <a:pt x="493" y="422"/>
                    </a:lnTo>
                    <a:lnTo>
                      <a:pt x="482" y="447"/>
                    </a:lnTo>
                    <a:lnTo>
                      <a:pt x="461" y="465"/>
                    </a:lnTo>
                    <a:lnTo>
                      <a:pt x="461" y="476"/>
                    </a:lnTo>
                    <a:lnTo>
                      <a:pt x="466" y="490"/>
                    </a:lnTo>
                    <a:lnTo>
                      <a:pt x="448" y="501"/>
                    </a:lnTo>
                    <a:lnTo>
                      <a:pt x="452" y="517"/>
                    </a:lnTo>
                    <a:lnTo>
                      <a:pt x="436" y="547"/>
                    </a:lnTo>
                    <a:lnTo>
                      <a:pt x="423" y="551"/>
                    </a:lnTo>
                    <a:lnTo>
                      <a:pt x="423" y="572"/>
                    </a:lnTo>
                    <a:lnTo>
                      <a:pt x="432" y="585"/>
                    </a:lnTo>
                    <a:lnTo>
                      <a:pt x="418" y="597"/>
                    </a:lnTo>
                    <a:lnTo>
                      <a:pt x="411" y="587"/>
                    </a:lnTo>
                    <a:lnTo>
                      <a:pt x="393" y="597"/>
                    </a:lnTo>
                    <a:lnTo>
                      <a:pt x="398" y="622"/>
                    </a:lnTo>
                    <a:lnTo>
                      <a:pt x="382" y="631"/>
                    </a:lnTo>
                    <a:lnTo>
                      <a:pt x="357" y="635"/>
                    </a:lnTo>
                    <a:lnTo>
                      <a:pt x="341" y="656"/>
                    </a:lnTo>
                    <a:lnTo>
                      <a:pt x="336" y="676"/>
                    </a:lnTo>
                    <a:lnTo>
                      <a:pt x="318" y="692"/>
                    </a:lnTo>
                    <a:lnTo>
                      <a:pt x="318" y="705"/>
                    </a:lnTo>
                    <a:lnTo>
                      <a:pt x="341" y="687"/>
                    </a:lnTo>
                    <a:lnTo>
                      <a:pt x="366" y="671"/>
                    </a:lnTo>
                    <a:lnTo>
                      <a:pt x="375" y="676"/>
                    </a:lnTo>
                    <a:lnTo>
                      <a:pt x="366" y="701"/>
                    </a:lnTo>
                    <a:lnTo>
                      <a:pt x="345" y="715"/>
                    </a:lnTo>
                    <a:lnTo>
                      <a:pt x="322" y="710"/>
                    </a:lnTo>
                    <a:lnTo>
                      <a:pt x="327" y="726"/>
                    </a:lnTo>
                    <a:lnTo>
                      <a:pt x="300" y="737"/>
                    </a:lnTo>
                    <a:lnTo>
                      <a:pt x="295" y="715"/>
                    </a:lnTo>
                    <a:lnTo>
                      <a:pt x="282" y="705"/>
                    </a:lnTo>
                    <a:lnTo>
                      <a:pt x="266" y="728"/>
                    </a:lnTo>
                    <a:lnTo>
                      <a:pt x="247" y="728"/>
                    </a:lnTo>
                    <a:lnTo>
                      <a:pt x="232" y="733"/>
                    </a:lnTo>
                    <a:lnTo>
                      <a:pt x="229" y="755"/>
                    </a:lnTo>
                    <a:lnTo>
                      <a:pt x="220" y="758"/>
                    </a:lnTo>
                    <a:lnTo>
                      <a:pt x="220" y="769"/>
                    </a:lnTo>
                    <a:lnTo>
                      <a:pt x="209" y="765"/>
                    </a:lnTo>
                    <a:lnTo>
                      <a:pt x="195" y="755"/>
                    </a:lnTo>
                    <a:lnTo>
                      <a:pt x="172" y="758"/>
                    </a:lnTo>
                    <a:lnTo>
                      <a:pt x="172" y="771"/>
                    </a:lnTo>
                    <a:lnTo>
                      <a:pt x="175" y="783"/>
                    </a:lnTo>
                    <a:lnTo>
                      <a:pt x="166" y="785"/>
                    </a:lnTo>
                    <a:lnTo>
                      <a:pt x="145" y="776"/>
                    </a:lnTo>
                    <a:lnTo>
                      <a:pt x="127" y="789"/>
                    </a:lnTo>
                    <a:lnTo>
                      <a:pt x="131" y="801"/>
                    </a:lnTo>
                    <a:lnTo>
                      <a:pt x="129" y="810"/>
                    </a:lnTo>
                    <a:lnTo>
                      <a:pt x="109" y="801"/>
                    </a:lnTo>
                    <a:lnTo>
                      <a:pt x="104" y="812"/>
                    </a:lnTo>
                    <a:lnTo>
                      <a:pt x="97" y="821"/>
                    </a:lnTo>
                    <a:lnTo>
                      <a:pt x="75" y="817"/>
                    </a:lnTo>
                    <a:lnTo>
                      <a:pt x="63" y="819"/>
                    </a:lnTo>
                    <a:lnTo>
                      <a:pt x="61" y="835"/>
                    </a:lnTo>
                    <a:lnTo>
                      <a:pt x="52" y="839"/>
                    </a:lnTo>
                    <a:lnTo>
                      <a:pt x="38" y="860"/>
                    </a:lnTo>
                    <a:lnTo>
                      <a:pt x="40" y="883"/>
                    </a:lnTo>
                    <a:lnTo>
                      <a:pt x="36" y="917"/>
                    </a:lnTo>
                    <a:lnTo>
                      <a:pt x="31" y="951"/>
                    </a:lnTo>
                    <a:lnTo>
                      <a:pt x="27" y="980"/>
                    </a:lnTo>
                    <a:lnTo>
                      <a:pt x="22" y="996"/>
                    </a:lnTo>
                    <a:lnTo>
                      <a:pt x="34" y="1012"/>
                    </a:lnTo>
                    <a:lnTo>
                      <a:pt x="52" y="998"/>
                    </a:lnTo>
                    <a:lnTo>
                      <a:pt x="63" y="1005"/>
                    </a:lnTo>
                    <a:lnTo>
                      <a:pt x="63" y="1019"/>
                    </a:lnTo>
                    <a:lnTo>
                      <a:pt x="45" y="1028"/>
                    </a:lnTo>
                    <a:lnTo>
                      <a:pt x="43" y="1048"/>
                    </a:lnTo>
                    <a:lnTo>
                      <a:pt x="38" y="1060"/>
                    </a:lnTo>
                    <a:lnTo>
                      <a:pt x="20" y="1057"/>
                    </a:lnTo>
                    <a:lnTo>
                      <a:pt x="13" y="1082"/>
                    </a:lnTo>
                    <a:lnTo>
                      <a:pt x="22" y="1089"/>
                    </a:lnTo>
                    <a:lnTo>
                      <a:pt x="38" y="1085"/>
                    </a:lnTo>
                    <a:lnTo>
                      <a:pt x="47" y="1096"/>
                    </a:lnTo>
                    <a:lnTo>
                      <a:pt x="50" y="1100"/>
                    </a:lnTo>
                    <a:lnTo>
                      <a:pt x="36" y="1110"/>
                    </a:lnTo>
                    <a:lnTo>
                      <a:pt x="36" y="1123"/>
                    </a:lnTo>
                    <a:lnTo>
                      <a:pt x="20" y="1128"/>
                    </a:lnTo>
                    <a:lnTo>
                      <a:pt x="9" y="1119"/>
                    </a:lnTo>
                    <a:lnTo>
                      <a:pt x="11" y="1139"/>
                    </a:lnTo>
                    <a:lnTo>
                      <a:pt x="9" y="1155"/>
                    </a:lnTo>
                    <a:lnTo>
                      <a:pt x="0" y="1155"/>
                    </a:lnTo>
                    <a:lnTo>
                      <a:pt x="25" y="1180"/>
                    </a:lnTo>
                    <a:lnTo>
                      <a:pt x="36" y="1194"/>
                    </a:lnTo>
                    <a:lnTo>
                      <a:pt x="43" y="1214"/>
                    </a:lnTo>
                    <a:lnTo>
                      <a:pt x="68" y="1230"/>
                    </a:lnTo>
                    <a:lnTo>
                      <a:pt x="95" y="1244"/>
                    </a:lnTo>
                    <a:lnTo>
                      <a:pt x="120" y="1244"/>
                    </a:lnTo>
                    <a:lnTo>
                      <a:pt x="156" y="1219"/>
                    </a:lnTo>
                    <a:lnTo>
                      <a:pt x="195" y="1191"/>
                    </a:lnTo>
                    <a:lnTo>
                      <a:pt x="229" y="1146"/>
                    </a:lnTo>
                    <a:lnTo>
                      <a:pt x="234" y="1141"/>
                    </a:lnTo>
                    <a:lnTo>
                      <a:pt x="243" y="1157"/>
                    </a:lnTo>
                    <a:lnTo>
                      <a:pt x="259" y="1146"/>
                    </a:lnTo>
                    <a:lnTo>
                      <a:pt x="266" y="1130"/>
                    </a:lnTo>
                    <a:lnTo>
                      <a:pt x="268" y="1110"/>
                    </a:lnTo>
                    <a:lnTo>
                      <a:pt x="284" y="1085"/>
                    </a:lnTo>
                    <a:lnTo>
                      <a:pt x="277" y="1112"/>
                    </a:lnTo>
                    <a:lnTo>
                      <a:pt x="286" y="1116"/>
                    </a:lnTo>
                    <a:lnTo>
                      <a:pt x="282" y="1130"/>
                    </a:lnTo>
                    <a:lnTo>
                      <a:pt x="286" y="1153"/>
                    </a:lnTo>
                    <a:lnTo>
                      <a:pt x="295" y="1171"/>
                    </a:lnTo>
                    <a:lnTo>
                      <a:pt x="304" y="1166"/>
                    </a:lnTo>
                    <a:lnTo>
                      <a:pt x="304" y="1171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8" name="Freeform 67"/>
              <p:cNvSpPr>
                <a:spLocks/>
              </p:cNvSpPr>
              <p:nvPr/>
            </p:nvSpPr>
            <p:spPr bwMode="auto">
              <a:xfrm>
                <a:off x="3255" y="898"/>
                <a:ext cx="1082" cy="1093"/>
              </a:xfrm>
              <a:custGeom>
                <a:avLst/>
                <a:gdLst>
                  <a:gd name="T0" fmla="*/ 273 w 1136"/>
                  <a:gd name="T1" fmla="*/ 675 h 1245"/>
                  <a:gd name="T2" fmla="*/ 311 w 1136"/>
                  <a:gd name="T3" fmla="*/ 634 h 1245"/>
                  <a:gd name="T4" fmla="*/ 301 w 1136"/>
                  <a:gd name="T5" fmla="*/ 576 h 1245"/>
                  <a:gd name="T6" fmla="*/ 309 w 1136"/>
                  <a:gd name="T7" fmla="*/ 527 h 1245"/>
                  <a:gd name="T8" fmla="*/ 323 w 1136"/>
                  <a:gd name="T9" fmla="*/ 457 h 1245"/>
                  <a:gd name="T10" fmla="*/ 372 w 1136"/>
                  <a:gd name="T11" fmla="*/ 412 h 1245"/>
                  <a:gd name="T12" fmla="*/ 396 w 1136"/>
                  <a:gd name="T13" fmla="*/ 375 h 1245"/>
                  <a:gd name="T14" fmla="*/ 412 w 1136"/>
                  <a:gd name="T15" fmla="*/ 338 h 1245"/>
                  <a:gd name="T16" fmla="*/ 464 w 1136"/>
                  <a:gd name="T17" fmla="*/ 276 h 1245"/>
                  <a:gd name="T18" fmla="*/ 492 w 1136"/>
                  <a:gd name="T19" fmla="*/ 226 h 1245"/>
                  <a:gd name="T20" fmla="*/ 557 w 1136"/>
                  <a:gd name="T21" fmla="*/ 177 h 1245"/>
                  <a:gd name="T22" fmla="*/ 609 w 1136"/>
                  <a:gd name="T23" fmla="*/ 161 h 1245"/>
                  <a:gd name="T24" fmla="*/ 644 w 1136"/>
                  <a:gd name="T25" fmla="*/ 116 h 1245"/>
                  <a:gd name="T26" fmla="*/ 724 w 1136"/>
                  <a:gd name="T27" fmla="*/ 140 h 1245"/>
                  <a:gd name="T28" fmla="*/ 770 w 1136"/>
                  <a:gd name="T29" fmla="*/ 148 h 1245"/>
                  <a:gd name="T30" fmla="*/ 792 w 1136"/>
                  <a:gd name="T31" fmla="*/ 89 h 1245"/>
                  <a:gd name="T32" fmla="*/ 861 w 1136"/>
                  <a:gd name="T33" fmla="*/ 83 h 1245"/>
                  <a:gd name="T34" fmla="*/ 885 w 1136"/>
                  <a:gd name="T35" fmla="*/ 106 h 1245"/>
                  <a:gd name="T36" fmla="*/ 906 w 1136"/>
                  <a:gd name="T37" fmla="*/ 76 h 1245"/>
                  <a:gd name="T38" fmla="*/ 930 w 1136"/>
                  <a:gd name="T39" fmla="*/ 41 h 1245"/>
                  <a:gd name="T40" fmla="*/ 885 w 1136"/>
                  <a:gd name="T41" fmla="*/ 13 h 1245"/>
                  <a:gd name="T42" fmla="*/ 846 w 1136"/>
                  <a:gd name="T43" fmla="*/ 14 h 1245"/>
                  <a:gd name="T44" fmla="*/ 822 w 1136"/>
                  <a:gd name="T45" fmla="*/ 13 h 1245"/>
                  <a:gd name="T46" fmla="*/ 789 w 1136"/>
                  <a:gd name="T47" fmla="*/ 29 h 1245"/>
                  <a:gd name="T48" fmla="*/ 772 w 1136"/>
                  <a:gd name="T49" fmla="*/ 20 h 1245"/>
                  <a:gd name="T50" fmla="*/ 721 w 1136"/>
                  <a:gd name="T51" fmla="*/ 64 h 1245"/>
                  <a:gd name="T52" fmla="*/ 670 w 1136"/>
                  <a:gd name="T53" fmla="*/ 76 h 1245"/>
                  <a:gd name="T54" fmla="*/ 615 w 1136"/>
                  <a:gd name="T55" fmla="*/ 89 h 1245"/>
                  <a:gd name="T56" fmla="*/ 550 w 1136"/>
                  <a:gd name="T57" fmla="*/ 97 h 1245"/>
                  <a:gd name="T58" fmla="*/ 543 w 1136"/>
                  <a:gd name="T59" fmla="*/ 136 h 1245"/>
                  <a:gd name="T60" fmla="*/ 536 w 1136"/>
                  <a:gd name="T61" fmla="*/ 168 h 1245"/>
                  <a:gd name="T62" fmla="*/ 482 w 1136"/>
                  <a:gd name="T63" fmla="*/ 175 h 1245"/>
                  <a:gd name="T64" fmla="*/ 464 w 1136"/>
                  <a:gd name="T65" fmla="*/ 202 h 1245"/>
                  <a:gd name="T66" fmla="*/ 425 w 1136"/>
                  <a:gd name="T67" fmla="*/ 241 h 1245"/>
                  <a:gd name="T68" fmla="*/ 384 w 1136"/>
                  <a:gd name="T69" fmla="*/ 291 h 1245"/>
                  <a:gd name="T70" fmla="*/ 349 w 1136"/>
                  <a:gd name="T71" fmla="*/ 340 h 1245"/>
                  <a:gd name="T72" fmla="*/ 328 w 1136"/>
                  <a:gd name="T73" fmla="*/ 370 h 1245"/>
                  <a:gd name="T74" fmla="*/ 262 w 1136"/>
                  <a:gd name="T75" fmla="*/ 412 h 1245"/>
                  <a:gd name="T76" fmla="*/ 301 w 1136"/>
                  <a:gd name="T77" fmla="*/ 416 h 1245"/>
                  <a:gd name="T78" fmla="*/ 243 w 1136"/>
                  <a:gd name="T79" fmla="*/ 425 h 1245"/>
                  <a:gd name="T80" fmla="*/ 189 w 1136"/>
                  <a:gd name="T81" fmla="*/ 449 h 1245"/>
                  <a:gd name="T82" fmla="*/ 142 w 1136"/>
                  <a:gd name="T83" fmla="*/ 450 h 1245"/>
                  <a:gd name="T84" fmla="*/ 105 w 1136"/>
                  <a:gd name="T85" fmla="*/ 469 h 1245"/>
                  <a:gd name="T86" fmla="*/ 80 w 1136"/>
                  <a:gd name="T87" fmla="*/ 488 h 1245"/>
                  <a:gd name="T88" fmla="*/ 30 w 1136"/>
                  <a:gd name="T89" fmla="*/ 511 h 1245"/>
                  <a:gd name="T90" fmla="*/ 18 w 1136"/>
                  <a:gd name="T91" fmla="*/ 591 h 1245"/>
                  <a:gd name="T92" fmla="*/ 37 w 1136"/>
                  <a:gd name="T93" fmla="*/ 610 h 1245"/>
                  <a:gd name="T94" fmla="*/ 18 w 1136"/>
                  <a:gd name="T95" fmla="*/ 647 h 1245"/>
                  <a:gd name="T96" fmla="*/ 29 w 1136"/>
                  <a:gd name="T97" fmla="*/ 667 h 1245"/>
                  <a:gd name="T98" fmla="*/ 0 w 1136"/>
                  <a:gd name="T99" fmla="*/ 686 h 1245"/>
                  <a:gd name="T100" fmla="*/ 78 w 1136"/>
                  <a:gd name="T101" fmla="*/ 739 h 1245"/>
                  <a:gd name="T102" fmla="*/ 192 w 1136"/>
                  <a:gd name="T103" fmla="*/ 679 h 1245"/>
                  <a:gd name="T104" fmla="*/ 234 w 1136"/>
                  <a:gd name="T105" fmla="*/ 645 h 1245"/>
                  <a:gd name="T106" fmla="*/ 243 w 1136"/>
                  <a:gd name="T107" fmla="*/ 695 h 12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6"/>
                  <a:gd name="T163" fmla="*/ 0 h 1245"/>
                  <a:gd name="T164" fmla="*/ 1136 w 1136"/>
                  <a:gd name="T165" fmla="*/ 1245 h 12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6" h="1245">
                    <a:moveTo>
                      <a:pt x="304" y="1171"/>
                    </a:moveTo>
                    <a:lnTo>
                      <a:pt x="307" y="1169"/>
                    </a:lnTo>
                    <a:lnTo>
                      <a:pt x="318" y="1166"/>
                    </a:lnTo>
                    <a:lnTo>
                      <a:pt x="327" y="1153"/>
                    </a:lnTo>
                    <a:lnTo>
                      <a:pt x="332" y="1137"/>
                    </a:lnTo>
                    <a:lnTo>
                      <a:pt x="336" y="1128"/>
                    </a:lnTo>
                    <a:lnTo>
                      <a:pt x="332" y="1103"/>
                    </a:lnTo>
                    <a:lnTo>
                      <a:pt x="336" y="1087"/>
                    </a:lnTo>
                    <a:lnTo>
                      <a:pt x="348" y="1078"/>
                    </a:lnTo>
                    <a:lnTo>
                      <a:pt x="377" y="1066"/>
                    </a:lnTo>
                    <a:lnTo>
                      <a:pt x="382" y="1053"/>
                    </a:lnTo>
                    <a:lnTo>
                      <a:pt x="377" y="1012"/>
                    </a:lnTo>
                    <a:lnTo>
                      <a:pt x="375" y="1003"/>
                    </a:lnTo>
                    <a:lnTo>
                      <a:pt x="375" y="978"/>
                    </a:lnTo>
                    <a:lnTo>
                      <a:pt x="366" y="969"/>
                    </a:lnTo>
                    <a:lnTo>
                      <a:pt x="370" y="951"/>
                    </a:lnTo>
                    <a:lnTo>
                      <a:pt x="377" y="951"/>
                    </a:lnTo>
                    <a:lnTo>
                      <a:pt x="398" y="937"/>
                    </a:lnTo>
                    <a:lnTo>
                      <a:pt x="382" y="898"/>
                    </a:lnTo>
                    <a:lnTo>
                      <a:pt x="375" y="887"/>
                    </a:lnTo>
                    <a:lnTo>
                      <a:pt x="375" y="883"/>
                    </a:lnTo>
                    <a:lnTo>
                      <a:pt x="375" y="851"/>
                    </a:lnTo>
                    <a:lnTo>
                      <a:pt x="386" y="826"/>
                    </a:lnTo>
                    <a:lnTo>
                      <a:pt x="391" y="799"/>
                    </a:lnTo>
                    <a:lnTo>
                      <a:pt x="393" y="771"/>
                    </a:lnTo>
                    <a:lnTo>
                      <a:pt x="391" y="746"/>
                    </a:lnTo>
                    <a:lnTo>
                      <a:pt x="398" y="728"/>
                    </a:lnTo>
                    <a:lnTo>
                      <a:pt x="402" y="717"/>
                    </a:lnTo>
                    <a:lnTo>
                      <a:pt x="427" y="701"/>
                    </a:lnTo>
                    <a:lnTo>
                      <a:pt x="452" y="692"/>
                    </a:lnTo>
                    <a:lnTo>
                      <a:pt x="475" y="701"/>
                    </a:lnTo>
                    <a:lnTo>
                      <a:pt x="482" y="705"/>
                    </a:lnTo>
                    <a:lnTo>
                      <a:pt x="493" y="687"/>
                    </a:lnTo>
                    <a:lnTo>
                      <a:pt x="493" y="667"/>
                    </a:lnTo>
                    <a:lnTo>
                      <a:pt x="482" y="631"/>
                    </a:lnTo>
                    <a:lnTo>
                      <a:pt x="477" y="615"/>
                    </a:lnTo>
                    <a:lnTo>
                      <a:pt x="482" y="606"/>
                    </a:lnTo>
                    <a:lnTo>
                      <a:pt x="489" y="606"/>
                    </a:lnTo>
                    <a:lnTo>
                      <a:pt x="498" y="592"/>
                    </a:lnTo>
                    <a:lnTo>
                      <a:pt x="502" y="569"/>
                    </a:lnTo>
                    <a:lnTo>
                      <a:pt x="507" y="535"/>
                    </a:lnTo>
                    <a:lnTo>
                      <a:pt x="511" y="501"/>
                    </a:lnTo>
                    <a:lnTo>
                      <a:pt x="523" y="490"/>
                    </a:lnTo>
                    <a:lnTo>
                      <a:pt x="548" y="474"/>
                    </a:lnTo>
                    <a:lnTo>
                      <a:pt x="564" y="465"/>
                    </a:lnTo>
                    <a:lnTo>
                      <a:pt x="568" y="440"/>
                    </a:lnTo>
                    <a:lnTo>
                      <a:pt x="577" y="422"/>
                    </a:lnTo>
                    <a:lnTo>
                      <a:pt x="598" y="406"/>
                    </a:lnTo>
                    <a:lnTo>
                      <a:pt x="602" y="394"/>
                    </a:lnTo>
                    <a:lnTo>
                      <a:pt x="598" y="381"/>
                    </a:lnTo>
                    <a:lnTo>
                      <a:pt x="598" y="365"/>
                    </a:lnTo>
                    <a:lnTo>
                      <a:pt x="616" y="351"/>
                    </a:lnTo>
                    <a:lnTo>
                      <a:pt x="636" y="315"/>
                    </a:lnTo>
                    <a:lnTo>
                      <a:pt x="652" y="320"/>
                    </a:lnTo>
                    <a:lnTo>
                      <a:pt x="677" y="299"/>
                    </a:lnTo>
                    <a:lnTo>
                      <a:pt x="673" y="281"/>
                    </a:lnTo>
                    <a:lnTo>
                      <a:pt x="689" y="265"/>
                    </a:lnTo>
                    <a:lnTo>
                      <a:pt x="698" y="270"/>
                    </a:lnTo>
                    <a:lnTo>
                      <a:pt x="716" y="265"/>
                    </a:lnTo>
                    <a:lnTo>
                      <a:pt x="739" y="270"/>
                    </a:lnTo>
                    <a:lnTo>
                      <a:pt x="773" y="240"/>
                    </a:lnTo>
                    <a:lnTo>
                      <a:pt x="768" y="224"/>
                    </a:lnTo>
                    <a:lnTo>
                      <a:pt x="773" y="215"/>
                    </a:lnTo>
                    <a:lnTo>
                      <a:pt x="764" y="211"/>
                    </a:lnTo>
                    <a:lnTo>
                      <a:pt x="782" y="195"/>
                    </a:lnTo>
                    <a:lnTo>
                      <a:pt x="805" y="190"/>
                    </a:lnTo>
                    <a:lnTo>
                      <a:pt x="823" y="215"/>
                    </a:lnTo>
                    <a:lnTo>
                      <a:pt x="852" y="249"/>
                    </a:lnTo>
                    <a:lnTo>
                      <a:pt x="864" y="249"/>
                    </a:lnTo>
                    <a:lnTo>
                      <a:pt x="880" y="236"/>
                    </a:lnTo>
                    <a:lnTo>
                      <a:pt x="893" y="233"/>
                    </a:lnTo>
                    <a:lnTo>
                      <a:pt x="900" y="236"/>
                    </a:lnTo>
                    <a:lnTo>
                      <a:pt x="914" y="249"/>
                    </a:lnTo>
                    <a:lnTo>
                      <a:pt x="930" y="254"/>
                    </a:lnTo>
                    <a:lnTo>
                      <a:pt x="934" y="249"/>
                    </a:lnTo>
                    <a:lnTo>
                      <a:pt x="943" y="233"/>
                    </a:lnTo>
                    <a:lnTo>
                      <a:pt x="948" y="224"/>
                    </a:lnTo>
                    <a:lnTo>
                      <a:pt x="964" y="195"/>
                    </a:lnTo>
                    <a:lnTo>
                      <a:pt x="968" y="190"/>
                    </a:lnTo>
                    <a:lnTo>
                      <a:pt x="964" y="149"/>
                    </a:lnTo>
                    <a:lnTo>
                      <a:pt x="984" y="129"/>
                    </a:lnTo>
                    <a:lnTo>
                      <a:pt x="993" y="133"/>
                    </a:lnTo>
                    <a:lnTo>
                      <a:pt x="1018" y="108"/>
                    </a:lnTo>
                    <a:lnTo>
                      <a:pt x="1039" y="133"/>
                    </a:lnTo>
                    <a:lnTo>
                      <a:pt x="1046" y="140"/>
                    </a:lnTo>
                    <a:lnTo>
                      <a:pt x="1059" y="136"/>
                    </a:lnTo>
                    <a:lnTo>
                      <a:pt x="1069" y="149"/>
                    </a:lnTo>
                    <a:lnTo>
                      <a:pt x="1069" y="158"/>
                    </a:lnTo>
                    <a:lnTo>
                      <a:pt x="1075" y="165"/>
                    </a:lnTo>
                    <a:lnTo>
                      <a:pt x="1075" y="179"/>
                    </a:lnTo>
                    <a:lnTo>
                      <a:pt x="1089" y="163"/>
                    </a:lnTo>
                    <a:lnTo>
                      <a:pt x="1109" y="145"/>
                    </a:lnTo>
                    <a:lnTo>
                      <a:pt x="1121" y="120"/>
                    </a:lnTo>
                    <a:lnTo>
                      <a:pt x="1114" y="115"/>
                    </a:lnTo>
                    <a:lnTo>
                      <a:pt x="1100" y="129"/>
                    </a:lnTo>
                    <a:lnTo>
                      <a:pt x="1098" y="108"/>
                    </a:lnTo>
                    <a:lnTo>
                      <a:pt x="1089" y="104"/>
                    </a:lnTo>
                    <a:lnTo>
                      <a:pt x="1084" y="93"/>
                    </a:lnTo>
                    <a:lnTo>
                      <a:pt x="1119" y="65"/>
                    </a:lnTo>
                    <a:lnTo>
                      <a:pt x="1130" y="70"/>
                    </a:lnTo>
                    <a:lnTo>
                      <a:pt x="1135" y="54"/>
                    </a:lnTo>
                    <a:lnTo>
                      <a:pt x="1125" y="49"/>
                    </a:lnTo>
                    <a:lnTo>
                      <a:pt x="1105" y="40"/>
                    </a:lnTo>
                    <a:lnTo>
                      <a:pt x="1094" y="36"/>
                    </a:lnTo>
                    <a:lnTo>
                      <a:pt x="1075" y="22"/>
                    </a:lnTo>
                    <a:lnTo>
                      <a:pt x="1059" y="18"/>
                    </a:lnTo>
                    <a:lnTo>
                      <a:pt x="1041" y="34"/>
                    </a:lnTo>
                    <a:lnTo>
                      <a:pt x="1034" y="45"/>
                    </a:lnTo>
                    <a:lnTo>
                      <a:pt x="1018" y="34"/>
                    </a:lnTo>
                    <a:lnTo>
                      <a:pt x="1028" y="24"/>
                    </a:lnTo>
                    <a:lnTo>
                      <a:pt x="1030" y="4"/>
                    </a:lnTo>
                    <a:lnTo>
                      <a:pt x="1028" y="0"/>
                    </a:lnTo>
                    <a:lnTo>
                      <a:pt x="1005" y="0"/>
                    </a:lnTo>
                    <a:lnTo>
                      <a:pt x="1000" y="9"/>
                    </a:lnTo>
                    <a:lnTo>
                      <a:pt x="998" y="22"/>
                    </a:lnTo>
                    <a:lnTo>
                      <a:pt x="1000" y="34"/>
                    </a:lnTo>
                    <a:lnTo>
                      <a:pt x="984" y="49"/>
                    </a:lnTo>
                    <a:lnTo>
                      <a:pt x="971" y="24"/>
                    </a:lnTo>
                    <a:lnTo>
                      <a:pt x="959" y="29"/>
                    </a:lnTo>
                    <a:lnTo>
                      <a:pt x="957" y="49"/>
                    </a:lnTo>
                    <a:lnTo>
                      <a:pt x="948" y="79"/>
                    </a:lnTo>
                    <a:lnTo>
                      <a:pt x="928" y="99"/>
                    </a:lnTo>
                    <a:lnTo>
                      <a:pt x="914" y="74"/>
                    </a:lnTo>
                    <a:lnTo>
                      <a:pt x="934" y="59"/>
                    </a:lnTo>
                    <a:lnTo>
                      <a:pt x="939" y="34"/>
                    </a:lnTo>
                    <a:lnTo>
                      <a:pt x="928" y="34"/>
                    </a:lnTo>
                    <a:lnTo>
                      <a:pt x="905" y="34"/>
                    </a:lnTo>
                    <a:lnTo>
                      <a:pt x="889" y="59"/>
                    </a:lnTo>
                    <a:lnTo>
                      <a:pt x="868" y="93"/>
                    </a:lnTo>
                    <a:lnTo>
                      <a:pt x="877" y="108"/>
                    </a:lnTo>
                    <a:lnTo>
                      <a:pt x="864" y="115"/>
                    </a:lnTo>
                    <a:lnTo>
                      <a:pt x="848" y="104"/>
                    </a:lnTo>
                    <a:lnTo>
                      <a:pt x="830" y="111"/>
                    </a:lnTo>
                    <a:lnTo>
                      <a:pt x="834" y="129"/>
                    </a:lnTo>
                    <a:lnTo>
                      <a:pt x="814" y="129"/>
                    </a:lnTo>
                    <a:lnTo>
                      <a:pt x="800" y="133"/>
                    </a:lnTo>
                    <a:lnTo>
                      <a:pt x="786" y="154"/>
                    </a:lnTo>
                    <a:lnTo>
                      <a:pt x="764" y="149"/>
                    </a:lnTo>
                    <a:lnTo>
                      <a:pt x="764" y="163"/>
                    </a:lnTo>
                    <a:lnTo>
                      <a:pt x="748" y="149"/>
                    </a:lnTo>
                    <a:lnTo>
                      <a:pt x="727" y="158"/>
                    </a:lnTo>
                    <a:lnTo>
                      <a:pt x="723" y="174"/>
                    </a:lnTo>
                    <a:lnTo>
                      <a:pt x="707" y="179"/>
                    </a:lnTo>
                    <a:lnTo>
                      <a:pt x="693" y="163"/>
                    </a:lnTo>
                    <a:lnTo>
                      <a:pt x="668" y="165"/>
                    </a:lnTo>
                    <a:lnTo>
                      <a:pt x="643" y="174"/>
                    </a:lnTo>
                    <a:lnTo>
                      <a:pt x="643" y="199"/>
                    </a:lnTo>
                    <a:lnTo>
                      <a:pt x="659" y="204"/>
                    </a:lnTo>
                    <a:lnTo>
                      <a:pt x="659" y="211"/>
                    </a:lnTo>
                    <a:lnTo>
                      <a:pt x="659" y="229"/>
                    </a:lnTo>
                    <a:lnTo>
                      <a:pt x="648" y="224"/>
                    </a:lnTo>
                    <a:lnTo>
                      <a:pt x="632" y="233"/>
                    </a:lnTo>
                    <a:lnTo>
                      <a:pt x="636" y="249"/>
                    </a:lnTo>
                    <a:lnTo>
                      <a:pt x="652" y="263"/>
                    </a:lnTo>
                    <a:lnTo>
                      <a:pt x="652" y="281"/>
                    </a:lnTo>
                    <a:lnTo>
                      <a:pt x="636" y="274"/>
                    </a:lnTo>
                    <a:lnTo>
                      <a:pt x="623" y="276"/>
                    </a:lnTo>
                    <a:lnTo>
                      <a:pt x="623" y="295"/>
                    </a:lnTo>
                    <a:lnTo>
                      <a:pt x="602" y="295"/>
                    </a:lnTo>
                    <a:lnTo>
                      <a:pt x="586" y="295"/>
                    </a:lnTo>
                    <a:lnTo>
                      <a:pt x="582" y="306"/>
                    </a:lnTo>
                    <a:lnTo>
                      <a:pt x="577" y="315"/>
                    </a:lnTo>
                    <a:lnTo>
                      <a:pt x="564" y="320"/>
                    </a:lnTo>
                    <a:lnTo>
                      <a:pt x="559" y="329"/>
                    </a:lnTo>
                    <a:lnTo>
                      <a:pt x="564" y="340"/>
                    </a:lnTo>
                    <a:lnTo>
                      <a:pt x="541" y="347"/>
                    </a:lnTo>
                    <a:lnTo>
                      <a:pt x="557" y="365"/>
                    </a:lnTo>
                    <a:lnTo>
                      <a:pt x="559" y="374"/>
                    </a:lnTo>
                    <a:lnTo>
                      <a:pt x="545" y="385"/>
                    </a:lnTo>
                    <a:lnTo>
                      <a:pt x="516" y="406"/>
                    </a:lnTo>
                    <a:lnTo>
                      <a:pt x="493" y="422"/>
                    </a:lnTo>
                    <a:lnTo>
                      <a:pt x="482" y="447"/>
                    </a:lnTo>
                    <a:lnTo>
                      <a:pt x="461" y="465"/>
                    </a:lnTo>
                    <a:lnTo>
                      <a:pt x="461" y="476"/>
                    </a:lnTo>
                    <a:lnTo>
                      <a:pt x="466" y="490"/>
                    </a:lnTo>
                    <a:lnTo>
                      <a:pt x="448" y="501"/>
                    </a:lnTo>
                    <a:lnTo>
                      <a:pt x="452" y="517"/>
                    </a:lnTo>
                    <a:lnTo>
                      <a:pt x="436" y="547"/>
                    </a:lnTo>
                    <a:lnTo>
                      <a:pt x="423" y="551"/>
                    </a:lnTo>
                    <a:lnTo>
                      <a:pt x="423" y="572"/>
                    </a:lnTo>
                    <a:lnTo>
                      <a:pt x="432" y="585"/>
                    </a:lnTo>
                    <a:lnTo>
                      <a:pt x="418" y="597"/>
                    </a:lnTo>
                    <a:lnTo>
                      <a:pt x="411" y="587"/>
                    </a:lnTo>
                    <a:lnTo>
                      <a:pt x="393" y="597"/>
                    </a:lnTo>
                    <a:lnTo>
                      <a:pt x="398" y="622"/>
                    </a:lnTo>
                    <a:lnTo>
                      <a:pt x="382" y="631"/>
                    </a:lnTo>
                    <a:lnTo>
                      <a:pt x="357" y="635"/>
                    </a:lnTo>
                    <a:lnTo>
                      <a:pt x="341" y="656"/>
                    </a:lnTo>
                    <a:lnTo>
                      <a:pt x="336" y="676"/>
                    </a:lnTo>
                    <a:lnTo>
                      <a:pt x="318" y="692"/>
                    </a:lnTo>
                    <a:lnTo>
                      <a:pt x="318" y="705"/>
                    </a:lnTo>
                    <a:lnTo>
                      <a:pt x="341" y="687"/>
                    </a:lnTo>
                    <a:lnTo>
                      <a:pt x="366" y="671"/>
                    </a:lnTo>
                    <a:lnTo>
                      <a:pt x="375" y="676"/>
                    </a:lnTo>
                    <a:lnTo>
                      <a:pt x="366" y="701"/>
                    </a:lnTo>
                    <a:lnTo>
                      <a:pt x="345" y="715"/>
                    </a:lnTo>
                    <a:lnTo>
                      <a:pt x="322" y="710"/>
                    </a:lnTo>
                    <a:lnTo>
                      <a:pt x="327" y="726"/>
                    </a:lnTo>
                    <a:lnTo>
                      <a:pt x="300" y="737"/>
                    </a:lnTo>
                    <a:lnTo>
                      <a:pt x="295" y="715"/>
                    </a:lnTo>
                    <a:lnTo>
                      <a:pt x="282" y="705"/>
                    </a:lnTo>
                    <a:lnTo>
                      <a:pt x="266" y="728"/>
                    </a:lnTo>
                    <a:lnTo>
                      <a:pt x="247" y="728"/>
                    </a:lnTo>
                    <a:lnTo>
                      <a:pt x="232" y="733"/>
                    </a:lnTo>
                    <a:lnTo>
                      <a:pt x="229" y="755"/>
                    </a:lnTo>
                    <a:lnTo>
                      <a:pt x="220" y="758"/>
                    </a:lnTo>
                    <a:lnTo>
                      <a:pt x="220" y="769"/>
                    </a:lnTo>
                    <a:lnTo>
                      <a:pt x="209" y="765"/>
                    </a:lnTo>
                    <a:lnTo>
                      <a:pt x="195" y="755"/>
                    </a:lnTo>
                    <a:lnTo>
                      <a:pt x="172" y="758"/>
                    </a:lnTo>
                    <a:lnTo>
                      <a:pt x="172" y="771"/>
                    </a:lnTo>
                    <a:lnTo>
                      <a:pt x="175" y="783"/>
                    </a:lnTo>
                    <a:lnTo>
                      <a:pt x="166" y="785"/>
                    </a:lnTo>
                    <a:lnTo>
                      <a:pt x="145" y="776"/>
                    </a:lnTo>
                    <a:lnTo>
                      <a:pt x="127" y="789"/>
                    </a:lnTo>
                    <a:lnTo>
                      <a:pt x="131" y="801"/>
                    </a:lnTo>
                    <a:lnTo>
                      <a:pt x="129" y="810"/>
                    </a:lnTo>
                    <a:lnTo>
                      <a:pt x="109" y="801"/>
                    </a:lnTo>
                    <a:lnTo>
                      <a:pt x="104" y="812"/>
                    </a:lnTo>
                    <a:lnTo>
                      <a:pt x="97" y="821"/>
                    </a:lnTo>
                    <a:lnTo>
                      <a:pt x="75" y="817"/>
                    </a:lnTo>
                    <a:lnTo>
                      <a:pt x="63" y="819"/>
                    </a:lnTo>
                    <a:lnTo>
                      <a:pt x="61" y="835"/>
                    </a:lnTo>
                    <a:lnTo>
                      <a:pt x="52" y="839"/>
                    </a:lnTo>
                    <a:lnTo>
                      <a:pt x="38" y="860"/>
                    </a:lnTo>
                    <a:lnTo>
                      <a:pt x="40" y="883"/>
                    </a:lnTo>
                    <a:lnTo>
                      <a:pt x="36" y="917"/>
                    </a:lnTo>
                    <a:lnTo>
                      <a:pt x="31" y="951"/>
                    </a:lnTo>
                    <a:lnTo>
                      <a:pt x="27" y="980"/>
                    </a:lnTo>
                    <a:lnTo>
                      <a:pt x="22" y="996"/>
                    </a:lnTo>
                    <a:lnTo>
                      <a:pt x="34" y="1012"/>
                    </a:lnTo>
                    <a:lnTo>
                      <a:pt x="52" y="998"/>
                    </a:lnTo>
                    <a:lnTo>
                      <a:pt x="63" y="1005"/>
                    </a:lnTo>
                    <a:lnTo>
                      <a:pt x="63" y="1019"/>
                    </a:lnTo>
                    <a:lnTo>
                      <a:pt x="45" y="1028"/>
                    </a:lnTo>
                    <a:lnTo>
                      <a:pt x="43" y="1048"/>
                    </a:lnTo>
                    <a:lnTo>
                      <a:pt x="38" y="1060"/>
                    </a:lnTo>
                    <a:lnTo>
                      <a:pt x="20" y="1057"/>
                    </a:lnTo>
                    <a:lnTo>
                      <a:pt x="13" y="1082"/>
                    </a:lnTo>
                    <a:lnTo>
                      <a:pt x="22" y="1089"/>
                    </a:lnTo>
                    <a:lnTo>
                      <a:pt x="38" y="1085"/>
                    </a:lnTo>
                    <a:lnTo>
                      <a:pt x="47" y="1096"/>
                    </a:lnTo>
                    <a:lnTo>
                      <a:pt x="50" y="1100"/>
                    </a:lnTo>
                    <a:lnTo>
                      <a:pt x="36" y="1110"/>
                    </a:lnTo>
                    <a:lnTo>
                      <a:pt x="36" y="1123"/>
                    </a:lnTo>
                    <a:lnTo>
                      <a:pt x="20" y="1128"/>
                    </a:lnTo>
                    <a:lnTo>
                      <a:pt x="9" y="1119"/>
                    </a:lnTo>
                    <a:lnTo>
                      <a:pt x="11" y="1139"/>
                    </a:lnTo>
                    <a:lnTo>
                      <a:pt x="9" y="1155"/>
                    </a:lnTo>
                    <a:lnTo>
                      <a:pt x="0" y="1155"/>
                    </a:lnTo>
                    <a:lnTo>
                      <a:pt x="25" y="1180"/>
                    </a:lnTo>
                    <a:lnTo>
                      <a:pt x="36" y="1194"/>
                    </a:lnTo>
                    <a:lnTo>
                      <a:pt x="43" y="1214"/>
                    </a:lnTo>
                    <a:lnTo>
                      <a:pt x="68" y="1230"/>
                    </a:lnTo>
                    <a:lnTo>
                      <a:pt x="95" y="1244"/>
                    </a:lnTo>
                    <a:lnTo>
                      <a:pt x="120" y="1244"/>
                    </a:lnTo>
                    <a:lnTo>
                      <a:pt x="156" y="1219"/>
                    </a:lnTo>
                    <a:lnTo>
                      <a:pt x="195" y="1191"/>
                    </a:lnTo>
                    <a:lnTo>
                      <a:pt x="229" y="1146"/>
                    </a:lnTo>
                    <a:lnTo>
                      <a:pt x="234" y="1141"/>
                    </a:lnTo>
                    <a:lnTo>
                      <a:pt x="243" y="1157"/>
                    </a:lnTo>
                    <a:lnTo>
                      <a:pt x="259" y="1146"/>
                    </a:lnTo>
                    <a:lnTo>
                      <a:pt x="266" y="1130"/>
                    </a:lnTo>
                    <a:lnTo>
                      <a:pt x="268" y="1110"/>
                    </a:lnTo>
                    <a:lnTo>
                      <a:pt x="284" y="1085"/>
                    </a:lnTo>
                    <a:lnTo>
                      <a:pt x="277" y="1112"/>
                    </a:lnTo>
                    <a:lnTo>
                      <a:pt x="286" y="1116"/>
                    </a:lnTo>
                    <a:lnTo>
                      <a:pt x="282" y="1130"/>
                    </a:lnTo>
                    <a:lnTo>
                      <a:pt x="286" y="1153"/>
                    </a:lnTo>
                    <a:lnTo>
                      <a:pt x="295" y="1171"/>
                    </a:lnTo>
                    <a:lnTo>
                      <a:pt x="304" y="1166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9" name="Freeform 68"/>
              <p:cNvSpPr>
                <a:spLocks/>
              </p:cNvSpPr>
              <p:nvPr/>
            </p:nvSpPr>
            <p:spPr bwMode="auto">
              <a:xfrm>
                <a:off x="3798" y="1089"/>
                <a:ext cx="34" cy="41"/>
              </a:xfrm>
              <a:custGeom>
                <a:avLst/>
                <a:gdLst>
                  <a:gd name="T0" fmla="*/ 27 w 36"/>
                  <a:gd name="T1" fmla="*/ 3 h 47"/>
                  <a:gd name="T2" fmla="*/ 24 w 36"/>
                  <a:gd name="T3" fmla="*/ 10 h 47"/>
                  <a:gd name="T4" fmla="*/ 27 w 36"/>
                  <a:gd name="T5" fmla="*/ 23 h 47"/>
                  <a:gd name="T6" fmla="*/ 9 w 36"/>
                  <a:gd name="T7" fmla="*/ 27 h 47"/>
                  <a:gd name="T8" fmla="*/ 0 w 36"/>
                  <a:gd name="T9" fmla="*/ 20 h 47"/>
                  <a:gd name="T10" fmla="*/ 0 w 36"/>
                  <a:gd name="T11" fmla="*/ 10 h 47"/>
                  <a:gd name="T12" fmla="*/ 7 w 36"/>
                  <a:gd name="T13" fmla="*/ 0 h 47"/>
                  <a:gd name="T14" fmla="*/ 27 w 36"/>
                  <a:gd name="T15" fmla="*/ 3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47"/>
                  <a:gd name="T26" fmla="*/ 36 w 36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47">
                    <a:moveTo>
                      <a:pt x="35" y="6"/>
                    </a:moveTo>
                    <a:lnTo>
                      <a:pt x="30" y="18"/>
                    </a:lnTo>
                    <a:lnTo>
                      <a:pt x="35" y="39"/>
                    </a:lnTo>
                    <a:lnTo>
                      <a:pt x="9" y="46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35" y="6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0" name="Freeform 69"/>
              <p:cNvSpPr>
                <a:spLocks/>
              </p:cNvSpPr>
              <p:nvPr/>
            </p:nvSpPr>
            <p:spPr bwMode="auto">
              <a:xfrm>
                <a:off x="3745" y="1116"/>
                <a:ext cx="36" cy="34"/>
              </a:xfrm>
              <a:custGeom>
                <a:avLst/>
                <a:gdLst>
                  <a:gd name="T0" fmla="*/ 25 w 38"/>
                  <a:gd name="T1" fmla="*/ 0 h 38"/>
                  <a:gd name="T2" fmla="*/ 29 w 38"/>
                  <a:gd name="T3" fmla="*/ 16 h 38"/>
                  <a:gd name="T4" fmla="*/ 7 w 38"/>
                  <a:gd name="T5" fmla="*/ 24 h 38"/>
                  <a:gd name="T6" fmla="*/ 0 w 38"/>
                  <a:gd name="T7" fmla="*/ 7 h 38"/>
                  <a:gd name="T8" fmla="*/ 25 w 3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31" y="0"/>
                    </a:moveTo>
                    <a:lnTo>
                      <a:pt x="37" y="25"/>
                    </a:lnTo>
                    <a:lnTo>
                      <a:pt x="7" y="37"/>
                    </a:lnTo>
                    <a:lnTo>
                      <a:pt x="0" y="1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1" name="Freeform 70"/>
              <p:cNvSpPr>
                <a:spLocks/>
              </p:cNvSpPr>
              <p:nvPr/>
            </p:nvSpPr>
            <p:spPr bwMode="auto">
              <a:xfrm>
                <a:off x="3756" y="1071"/>
                <a:ext cx="36" cy="31"/>
              </a:xfrm>
              <a:custGeom>
                <a:avLst/>
                <a:gdLst>
                  <a:gd name="T0" fmla="*/ 0 w 39"/>
                  <a:gd name="T1" fmla="*/ 12 h 36"/>
                  <a:gd name="T2" fmla="*/ 20 w 39"/>
                  <a:gd name="T3" fmla="*/ 19 h 36"/>
                  <a:gd name="T4" fmla="*/ 28 w 39"/>
                  <a:gd name="T5" fmla="*/ 3 h 36"/>
                  <a:gd name="T6" fmla="*/ 16 w 39"/>
                  <a:gd name="T7" fmla="*/ 0 h 36"/>
                  <a:gd name="T8" fmla="*/ 6 w 39"/>
                  <a:gd name="T9" fmla="*/ 3 h 36"/>
                  <a:gd name="T10" fmla="*/ 0 w 39"/>
                  <a:gd name="T11" fmla="*/ 8 h 36"/>
                  <a:gd name="T12" fmla="*/ 0 w 39"/>
                  <a:gd name="T13" fmla="*/ 1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6"/>
                  <a:gd name="T23" fmla="*/ 39 w 3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6">
                    <a:moveTo>
                      <a:pt x="0" y="22"/>
                    </a:moveTo>
                    <a:lnTo>
                      <a:pt x="28" y="35"/>
                    </a:lnTo>
                    <a:lnTo>
                      <a:pt x="38" y="7"/>
                    </a:lnTo>
                    <a:lnTo>
                      <a:pt x="21" y="0"/>
                    </a:lnTo>
                    <a:lnTo>
                      <a:pt x="9" y="7"/>
                    </a:lnTo>
                    <a:lnTo>
                      <a:pt x="0" y="15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2" name="Freeform 71"/>
              <p:cNvSpPr>
                <a:spLocks/>
              </p:cNvSpPr>
              <p:nvPr/>
            </p:nvSpPr>
            <p:spPr bwMode="auto">
              <a:xfrm>
                <a:off x="3798" y="1048"/>
                <a:ext cx="34" cy="33"/>
              </a:xfrm>
              <a:custGeom>
                <a:avLst/>
                <a:gdLst>
                  <a:gd name="T0" fmla="*/ 0 w 36"/>
                  <a:gd name="T1" fmla="*/ 21 h 38"/>
                  <a:gd name="T2" fmla="*/ 22 w 36"/>
                  <a:gd name="T3" fmla="*/ 0 h 38"/>
                  <a:gd name="T4" fmla="*/ 27 w 36"/>
                  <a:gd name="T5" fmla="*/ 9 h 38"/>
                  <a:gd name="T6" fmla="*/ 0 w 36"/>
                  <a:gd name="T7" fmla="*/ 21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8"/>
                  <a:gd name="T14" fmla="*/ 36 w 36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8">
                    <a:moveTo>
                      <a:pt x="0" y="37"/>
                    </a:moveTo>
                    <a:lnTo>
                      <a:pt x="26" y="0"/>
                    </a:lnTo>
                    <a:lnTo>
                      <a:pt x="35" y="15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3" name="Freeform 72"/>
              <p:cNvSpPr>
                <a:spLocks/>
              </p:cNvSpPr>
              <p:nvPr/>
            </p:nvSpPr>
            <p:spPr bwMode="auto">
              <a:xfrm>
                <a:off x="3703" y="1124"/>
                <a:ext cx="38" cy="33"/>
              </a:xfrm>
              <a:custGeom>
                <a:avLst/>
                <a:gdLst>
                  <a:gd name="T0" fmla="*/ 28 w 38"/>
                  <a:gd name="T1" fmla="*/ 0 h 37"/>
                  <a:gd name="T2" fmla="*/ 37 w 38"/>
                  <a:gd name="T3" fmla="*/ 18 h 37"/>
                  <a:gd name="T4" fmla="*/ 0 w 38"/>
                  <a:gd name="T5" fmla="*/ 23 h 37"/>
                  <a:gd name="T6" fmla="*/ 28 w 38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37"/>
                  <a:gd name="T14" fmla="*/ 38 w 38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37">
                    <a:moveTo>
                      <a:pt x="28" y="0"/>
                    </a:moveTo>
                    <a:lnTo>
                      <a:pt x="37" y="28"/>
                    </a:lnTo>
                    <a:lnTo>
                      <a:pt x="0" y="36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3909" y="1001"/>
                <a:ext cx="37" cy="32"/>
              </a:xfrm>
              <a:custGeom>
                <a:avLst/>
                <a:gdLst>
                  <a:gd name="T0" fmla="*/ 16 w 38"/>
                  <a:gd name="T1" fmla="*/ 0 h 36"/>
                  <a:gd name="T2" fmla="*/ 0 w 38"/>
                  <a:gd name="T3" fmla="*/ 10 h 36"/>
                  <a:gd name="T4" fmla="*/ 19 w 38"/>
                  <a:gd name="T5" fmla="*/ 22 h 36"/>
                  <a:gd name="T6" fmla="*/ 33 w 38"/>
                  <a:gd name="T7" fmla="*/ 10 h 36"/>
                  <a:gd name="T8" fmla="*/ 16 w 3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6"/>
                  <a:gd name="T17" fmla="*/ 38 w 3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6">
                    <a:moveTo>
                      <a:pt x="16" y="0"/>
                    </a:moveTo>
                    <a:lnTo>
                      <a:pt x="0" y="16"/>
                    </a:lnTo>
                    <a:lnTo>
                      <a:pt x="23" y="35"/>
                    </a:lnTo>
                    <a:lnTo>
                      <a:pt x="37" y="16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auto">
              <a:xfrm>
                <a:off x="3940" y="978"/>
                <a:ext cx="38" cy="31"/>
              </a:xfrm>
              <a:custGeom>
                <a:avLst/>
                <a:gdLst>
                  <a:gd name="T0" fmla="*/ 0 w 39"/>
                  <a:gd name="T1" fmla="*/ 7 h 36"/>
                  <a:gd name="T2" fmla="*/ 17 w 39"/>
                  <a:gd name="T3" fmla="*/ 19 h 36"/>
                  <a:gd name="T4" fmla="*/ 34 w 39"/>
                  <a:gd name="T5" fmla="*/ 12 h 36"/>
                  <a:gd name="T6" fmla="*/ 19 w 39"/>
                  <a:gd name="T7" fmla="*/ 0 h 36"/>
                  <a:gd name="T8" fmla="*/ 0 w 39"/>
                  <a:gd name="T9" fmla="*/ 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6"/>
                  <a:gd name="T17" fmla="*/ 39 w 3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6">
                    <a:moveTo>
                      <a:pt x="0" y="13"/>
                    </a:moveTo>
                    <a:lnTo>
                      <a:pt x="17" y="35"/>
                    </a:lnTo>
                    <a:lnTo>
                      <a:pt x="38" y="21"/>
                    </a:lnTo>
                    <a:lnTo>
                      <a:pt x="20" y="0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4032" y="928"/>
                <a:ext cx="55" cy="31"/>
              </a:xfrm>
              <a:custGeom>
                <a:avLst/>
                <a:gdLst>
                  <a:gd name="T0" fmla="*/ 21 w 57"/>
                  <a:gd name="T1" fmla="*/ 4 h 36"/>
                  <a:gd name="T2" fmla="*/ 31 w 57"/>
                  <a:gd name="T3" fmla="*/ 8 h 36"/>
                  <a:gd name="T4" fmla="*/ 48 w 57"/>
                  <a:gd name="T5" fmla="*/ 0 h 36"/>
                  <a:gd name="T6" fmla="*/ 40 w 57"/>
                  <a:gd name="T7" fmla="*/ 18 h 36"/>
                  <a:gd name="T8" fmla="*/ 21 w 57"/>
                  <a:gd name="T9" fmla="*/ 19 h 36"/>
                  <a:gd name="T10" fmla="*/ 0 w 57"/>
                  <a:gd name="T11" fmla="*/ 7 h 36"/>
                  <a:gd name="T12" fmla="*/ 21 w 57"/>
                  <a:gd name="T13" fmla="*/ 4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6"/>
                  <a:gd name="T23" fmla="*/ 57 w 57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6">
                    <a:moveTo>
                      <a:pt x="25" y="8"/>
                    </a:moveTo>
                    <a:lnTo>
                      <a:pt x="35" y="15"/>
                    </a:lnTo>
                    <a:lnTo>
                      <a:pt x="56" y="0"/>
                    </a:lnTo>
                    <a:lnTo>
                      <a:pt x="46" y="32"/>
                    </a:lnTo>
                    <a:lnTo>
                      <a:pt x="25" y="35"/>
                    </a:lnTo>
                    <a:lnTo>
                      <a:pt x="0" y="13"/>
                    </a:lnTo>
                    <a:lnTo>
                      <a:pt x="25" y="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auto">
              <a:xfrm>
                <a:off x="4126" y="898"/>
                <a:ext cx="35" cy="31"/>
              </a:xfrm>
              <a:custGeom>
                <a:avLst/>
                <a:gdLst>
                  <a:gd name="T0" fmla="*/ 14 w 38"/>
                  <a:gd name="T1" fmla="*/ 0 h 36"/>
                  <a:gd name="T2" fmla="*/ 24 w 38"/>
                  <a:gd name="T3" fmla="*/ 6 h 36"/>
                  <a:gd name="T4" fmla="*/ 27 w 38"/>
                  <a:gd name="T5" fmla="*/ 19 h 36"/>
                  <a:gd name="T6" fmla="*/ 0 w 38"/>
                  <a:gd name="T7" fmla="*/ 19 h 36"/>
                  <a:gd name="T8" fmla="*/ 14 w 3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6"/>
                  <a:gd name="T17" fmla="*/ 38 w 3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6">
                    <a:moveTo>
                      <a:pt x="18" y="0"/>
                    </a:moveTo>
                    <a:lnTo>
                      <a:pt x="33" y="11"/>
                    </a:lnTo>
                    <a:lnTo>
                      <a:pt x="37" y="35"/>
                    </a:lnTo>
                    <a:lnTo>
                      <a:pt x="0" y="35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auto">
              <a:xfrm>
                <a:off x="3467" y="1502"/>
                <a:ext cx="37" cy="32"/>
              </a:xfrm>
              <a:custGeom>
                <a:avLst/>
                <a:gdLst>
                  <a:gd name="T0" fmla="*/ 30 w 39"/>
                  <a:gd name="T1" fmla="*/ 10 h 37"/>
                  <a:gd name="T2" fmla="*/ 8 w 39"/>
                  <a:gd name="T3" fmla="*/ 0 h 37"/>
                  <a:gd name="T4" fmla="*/ 0 w 39"/>
                  <a:gd name="T5" fmla="*/ 9 h 37"/>
                  <a:gd name="T6" fmla="*/ 2 w 39"/>
                  <a:gd name="T7" fmla="*/ 20 h 37"/>
                  <a:gd name="T8" fmla="*/ 30 w 39"/>
                  <a:gd name="T9" fmla="*/ 1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7"/>
                  <a:gd name="T17" fmla="*/ 39 w 3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7">
                    <a:moveTo>
                      <a:pt x="38" y="19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2" y="36"/>
                    </a:lnTo>
                    <a:lnTo>
                      <a:pt x="38" y="19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3763" y="2745"/>
                <a:ext cx="382" cy="177"/>
              </a:xfrm>
              <a:custGeom>
                <a:avLst/>
                <a:gdLst>
                  <a:gd name="T0" fmla="*/ 0 w 401"/>
                  <a:gd name="T1" fmla="*/ 73 h 201"/>
                  <a:gd name="T2" fmla="*/ 19 w 401"/>
                  <a:gd name="T3" fmla="*/ 58 h 201"/>
                  <a:gd name="T4" fmla="*/ 33 w 401"/>
                  <a:gd name="T5" fmla="*/ 42 h 201"/>
                  <a:gd name="T6" fmla="*/ 48 w 401"/>
                  <a:gd name="T7" fmla="*/ 26 h 201"/>
                  <a:gd name="T8" fmla="*/ 66 w 401"/>
                  <a:gd name="T9" fmla="*/ 5 h 201"/>
                  <a:gd name="T10" fmla="*/ 78 w 401"/>
                  <a:gd name="T11" fmla="*/ 6 h 201"/>
                  <a:gd name="T12" fmla="*/ 101 w 401"/>
                  <a:gd name="T13" fmla="*/ 8 h 201"/>
                  <a:gd name="T14" fmla="*/ 116 w 401"/>
                  <a:gd name="T15" fmla="*/ 4 h 201"/>
                  <a:gd name="T16" fmla="*/ 153 w 401"/>
                  <a:gd name="T17" fmla="*/ 22 h 201"/>
                  <a:gd name="T18" fmla="*/ 163 w 401"/>
                  <a:gd name="T19" fmla="*/ 17 h 201"/>
                  <a:gd name="T20" fmla="*/ 191 w 401"/>
                  <a:gd name="T21" fmla="*/ 29 h 201"/>
                  <a:gd name="T22" fmla="*/ 212 w 401"/>
                  <a:gd name="T23" fmla="*/ 40 h 201"/>
                  <a:gd name="T24" fmla="*/ 234 w 401"/>
                  <a:gd name="T25" fmla="*/ 35 h 201"/>
                  <a:gd name="T26" fmla="*/ 278 w 401"/>
                  <a:gd name="T27" fmla="*/ 41 h 201"/>
                  <a:gd name="T28" fmla="*/ 299 w 401"/>
                  <a:gd name="T29" fmla="*/ 43 h 201"/>
                  <a:gd name="T30" fmla="*/ 316 w 401"/>
                  <a:gd name="T31" fmla="*/ 48 h 201"/>
                  <a:gd name="T32" fmla="*/ 331 w 401"/>
                  <a:gd name="T33" fmla="*/ 51 h 201"/>
                  <a:gd name="T34" fmla="*/ 314 w 401"/>
                  <a:gd name="T35" fmla="*/ 65 h 201"/>
                  <a:gd name="T36" fmla="*/ 301 w 401"/>
                  <a:gd name="T37" fmla="*/ 77 h 201"/>
                  <a:gd name="T38" fmla="*/ 294 w 401"/>
                  <a:gd name="T39" fmla="*/ 91 h 201"/>
                  <a:gd name="T40" fmla="*/ 271 w 401"/>
                  <a:gd name="T41" fmla="*/ 85 h 201"/>
                  <a:gd name="T42" fmla="*/ 262 w 401"/>
                  <a:gd name="T43" fmla="*/ 79 h 201"/>
                  <a:gd name="T44" fmla="*/ 239 w 401"/>
                  <a:gd name="T45" fmla="*/ 80 h 201"/>
                  <a:gd name="T46" fmla="*/ 219 w 401"/>
                  <a:gd name="T47" fmla="*/ 88 h 201"/>
                  <a:gd name="T48" fmla="*/ 205 w 401"/>
                  <a:gd name="T49" fmla="*/ 95 h 201"/>
                  <a:gd name="T50" fmla="*/ 182 w 401"/>
                  <a:gd name="T51" fmla="*/ 106 h 201"/>
                  <a:gd name="T52" fmla="*/ 161 w 401"/>
                  <a:gd name="T53" fmla="*/ 103 h 201"/>
                  <a:gd name="T54" fmla="*/ 144 w 401"/>
                  <a:gd name="T55" fmla="*/ 103 h 201"/>
                  <a:gd name="T56" fmla="*/ 129 w 401"/>
                  <a:gd name="T57" fmla="*/ 107 h 201"/>
                  <a:gd name="T58" fmla="*/ 113 w 401"/>
                  <a:gd name="T59" fmla="*/ 113 h 201"/>
                  <a:gd name="T60" fmla="*/ 99 w 401"/>
                  <a:gd name="T61" fmla="*/ 116 h 201"/>
                  <a:gd name="T62" fmla="*/ 77 w 401"/>
                  <a:gd name="T63" fmla="*/ 121 h 201"/>
                  <a:gd name="T64" fmla="*/ 53 w 401"/>
                  <a:gd name="T65" fmla="*/ 118 h 201"/>
                  <a:gd name="T66" fmla="*/ 23 w 401"/>
                  <a:gd name="T67" fmla="*/ 108 h 201"/>
                  <a:gd name="T68" fmla="*/ 9 w 401"/>
                  <a:gd name="T69" fmla="*/ 94 h 201"/>
                  <a:gd name="T70" fmla="*/ 0 w 401"/>
                  <a:gd name="T71" fmla="*/ 73 h 2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01"/>
                  <a:gd name="T110" fmla="*/ 401 w 401"/>
                  <a:gd name="T111" fmla="*/ 201 h 20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01">
                    <a:moveTo>
                      <a:pt x="0" y="121"/>
                    </a:moveTo>
                    <a:cubicBezTo>
                      <a:pt x="8" y="116"/>
                      <a:pt x="17" y="104"/>
                      <a:pt x="23" y="96"/>
                    </a:cubicBezTo>
                    <a:cubicBezTo>
                      <a:pt x="25" y="88"/>
                      <a:pt x="35" y="76"/>
                      <a:pt x="41" y="69"/>
                    </a:cubicBezTo>
                    <a:cubicBezTo>
                      <a:pt x="43" y="59"/>
                      <a:pt x="51" y="48"/>
                      <a:pt x="59" y="42"/>
                    </a:cubicBezTo>
                    <a:cubicBezTo>
                      <a:pt x="66" y="31"/>
                      <a:pt x="72" y="20"/>
                      <a:pt x="80" y="9"/>
                    </a:cubicBezTo>
                    <a:cubicBezTo>
                      <a:pt x="82" y="0"/>
                      <a:pt x="88" y="9"/>
                      <a:pt x="95" y="10"/>
                    </a:cubicBezTo>
                    <a:cubicBezTo>
                      <a:pt x="105" y="15"/>
                      <a:pt x="111" y="13"/>
                      <a:pt x="123" y="12"/>
                    </a:cubicBezTo>
                    <a:cubicBezTo>
                      <a:pt x="129" y="10"/>
                      <a:pt x="135" y="9"/>
                      <a:pt x="141" y="7"/>
                    </a:cubicBezTo>
                    <a:cubicBezTo>
                      <a:pt x="167" y="11"/>
                      <a:pt x="167" y="26"/>
                      <a:pt x="186" y="36"/>
                    </a:cubicBezTo>
                    <a:cubicBezTo>
                      <a:pt x="190" y="30"/>
                      <a:pt x="192" y="31"/>
                      <a:pt x="198" y="28"/>
                    </a:cubicBezTo>
                    <a:cubicBezTo>
                      <a:pt x="211" y="33"/>
                      <a:pt x="219" y="46"/>
                      <a:pt x="233" y="49"/>
                    </a:cubicBezTo>
                    <a:cubicBezTo>
                      <a:pt x="242" y="54"/>
                      <a:pt x="250" y="60"/>
                      <a:pt x="258" y="66"/>
                    </a:cubicBezTo>
                    <a:cubicBezTo>
                      <a:pt x="276" y="63"/>
                      <a:pt x="271" y="63"/>
                      <a:pt x="284" y="58"/>
                    </a:cubicBezTo>
                    <a:cubicBezTo>
                      <a:pt x="312" y="60"/>
                      <a:pt x="317" y="63"/>
                      <a:pt x="338" y="67"/>
                    </a:cubicBezTo>
                    <a:cubicBezTo>
                      <a:pt x="346" y="71"/>
                      <a:pt x="355" y="72"/>
                      <a:pt x="363" y="73"/>
                    </a:cubicBezTo>
                    <a:cubicBezTo>
                      <a:pt x="369" y="76"/>
                      <a:pt x="376" y="78"/>
                      <a:pt x="383" y="79"/>
                    </a:cubicBezTo>
                    <a:cubicBezTo>
                      <a:pt x="389" y="82"/>
                      <a:pt x="395" y="84"/>
                      <a:pt x="401" y="85"/>
                    </a:cubicBezTo>
                    <a:cubicBezTo>
                      <a:pt x="396" y="97"/>
                      <a:pt x="392" y="102"/>
                      <a:pt x="381" y="108"/>
                    </a:cubicBezTo>
                    <a:cubicBezTo>
                      <a:pt x="376" y="115"/>
                      <a:pt x="370" y="120"/>
                      <a:pt x="366" y="129"/>
                    </a:cubicBezTo>
                    <a:cubicBezTo>
                      <a:pt x="364" y="139"/>
                      <a:pt x="369" y="149"/>
                      <a:pt x="357" y="151"/>
                    </a:cubicBezTo>
                    <a:cubicBezTo>
                      <a:pt x="338" y="150"/>
                      <a:pt x="343" y="143"/>
                      <a:pt x="330" y="141"/>
                    </a:cubicBezTo>
                    <a:cubicBezTo>
                      <a:pt x="325" y="137"/>
                      <a:pt x="325" y="133"/>
                      <a:pt x="318" y="132"/>
                    </a:cubicBezTo>
                    <a:cubicBezTo>
                      <a:pt x="309" y="128"/>
                      <a:pt x="299" y="131"/>
                      <a:pt x="290" y="133"/>
                    </a:cubicBezTo>
                    <a:cubicBezTo>
                      <a:pt x="281" y="137"/>
                      <a:pt x="274" y="138"/>
                      <a:pt x="266" y="145"/>
                    </a:cubicBezTo>
                    <a:cubicBezTo>
                      <a:pt x="260" y="151"/>
                      <a:pt x="257" y="156"/>
                      <a:pt x="249" y="159"/>
                    </a:cubicBezTo>
                    <a:cubicBezTo>
                      <a:pt x="243" y="168"/>
                      <a:pt x="232" y="173"/>
                      <a:pt x="222" y="175"/>
                    </a:cubicBezTo>
                    <a:cubicBezTo>
                      <a:pt x="213" y="180"/>
                      <a:pt x="204" y="173"/>
                      <a:pt x="195" y="171"/>
                    </a:cubicBezTo>
                    <a:cubicBezTo>
                      <a:pt x="188" y="165"/>
                      <a:pt x="182" y="170"/>
                      <a:pt x="174" y="172"/>
                    </a:cubicBezTo>
                    <a:cubicBezTo>
                      <a:pt x="168" y="175"/>
                      <a:pt x="162" y="177"/>
                      <a:pt x="156" y="178"/>
                    </a:cubicBezTo>
                    <a:cubicBezTo>
                      <a:pt x="151" y="182"/>
                      <a:pt x="144" y="186"/>
                      <a:pt x="138" y="187"/>
                    </a:cubicBezTo>
                    <a:cubicBezTo>
                      <a:pt x="132" y="190"/>
                      <a:pt x="126" y="192"/>
                      <a:pt x="120" y="193"/>
                    </a:cubicBezTo>
                    <a:cubicBezTo>
                      <a:pt x="112" y="197"/>
                      <a:pt x="102" y="199"/>
                      <a:pt x="93" y="201"/>
                    </a:cubicBezTo>
                    <a:cubicBezTo>
                      <a:pt x="69" y="198"/>
                      <a:pt x="78" y="200"/>
                      <a:pt x="65" y="196"/>
                    </a:cubicBezTo>
                    <a:cubicBezTo>
                      <a:pt x="34" y="200"/>
                      <a:pt x="47" y="193"/>
                      <a:pt x="27" y="181"/>
                    </a:cubicBezTo>
                    <a:cubicBezTo>
                      <a:pt x="21" y="173"/>
                      <a:pt x="15" y="164"/>
                      <a:pt x="9" y="156"/>
                    </a:cubicBezTo>
                    <a:cubicBezTo>
                      <a:pt x="7" y="145"/>
                      <a:pt x="6" y="130"/>
                      <a:pt x="0" y="12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auto">
              <a:xfrm>
                <a:off x="4032" y="3405"/>
                <a:ext cx="128" cy="39"/>
              </a:xfrm>
              <a:custGeom>
                <a:avLst/>
                <a:gdLst>
                  <a:gd name="T0" fmla="*/ 0 w 135"/>
                  <a:gd name="T1" fmla="*/ 25 h 45"/>
                  <a:gd name="T2" fmla="*/ 7 w 135"/>
                  <a:gd name="T3" fmla="*/ 16 h 45"/>
                  <a:gd name="T4" fmla="*/ 37 w 135"/>
                  <a:gd name="T5" fmla="*/ 7 h 45"/>
                  <a:gd name="T6" fmla="*/ 56 w 135"/>
                  <a:gd name="T7" fmla="*/ 3 h 45"/>
                  <a:gd name="T8" fmla="*/ 102 w 135"/>
                  <a:gd name="T9" fmla="*/ 3 h 45"/>
                  <a:gd name="T10" fmla="*/ 109 w 135"/>
                  <a:gd name="T11" fmla="*/ 8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5"/>
                  <a:gd name="T20" fmla="*/ 135 w 13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5">
                    <a:moveTo>
                      <a:pt x="0" y="45"/>
                    </a:moveTo>
                    <a:cubicBezTo>
                      <a:pt x="4" y="39"/>
                      <a:pt x="5" y="34"/>
                      <a:pt x="7" y="28"/>
                    </a:cubicBezTo>
                    <a:cubicBezTo>
                      <a:pt x="12" y="16"/>
                      <a:pt x="34" y="14"/>
                      <a:pt x="45" y="12"/>
                    </a:cubicBezTo>
                    <a:cubicBezTo>
                      <a:pt x="52" y="9"/>
                      <a:pt x="61" y="7"/>
                      <a:pt x="69" y="6"/>
                    </a:cubicBezTo>
                    <a:cubicBezTo>
                      <a:pt x="88" y="0"/>
                      <a:pt x="108" y="4"/>
                      <a:pt x="127" y="7"/>
                    </a:cubicBezTo>
                    <a:cubicBezTo>
                      <a:pt x="133" y="13"/>
                      <a:pt x="130" y="11"/>
                      <a:pt x="135" y="13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" name="Freeform 80"/>
              <p:cNvSpPr>
                <a:spLocks/>
              </p:cNvSpPr>
              <p:nvPr/>
            </p:nvSpPr>
            <p:spPr bwMode="auto">
              <a:xfrm>
                <a:off x="3855" y="3167"/>
                <a:ext cx="125" cy="214"/>
              </a:xfrm>
              <a:custGeom>
                <a:avLst/>
                <a:gdLst>
                  <a:gd name="T0" fmla="*/ 0 w 132"/>
                  <a:gd name="T1" fmla="*/ 145 h 244"/>
                  <a:gd name="T2" fmla="*/ 8 w 132"/>
                  <a:gd name="T3" fmla="*/ 118 h 244"/>
                  <a:gd name="T4" fmla="*/ 99 w 132"/>
                  <a:gd name="T5" fmla="*/ 85 h 244"/>
                  <a:gd name="T6" fmla="*/ 90 w 132"/>
                  <a:gd name="T7" fmla="*/ 66 h 244"/>
                  <a:gd name="T8" fmla="*/ 87 w 132"/>
                  <a:gd name="T9" fmla="*/ 60 h 244"/>
                  <a:gd name="T10" fmla="*/ 87 w 132"/>
                  <a:gd name="T11" fmla="*/ 50 h 244"/>
                  <a:gd name="T12" fmla="*/ 71 w 132"/>
                  <a:gd name="T13" fmla="*/ 31 h 244"/>
                  <a:gd name="T14" fmla="*/ 71 w 132"/>
                  <a:gd name="T15" fmla="*/ 0 h 244"/>
                  <a:gd name="T16" fmla="*/ 58 w 132"/>
                  <a:gd name="T17" fmla="*/ 4 h 244"/>
                  <a:gd name="T18" fmla="*/ 48 w 132"/>
                  <a:gd name="T19" fmla="*/ 8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2"/>
                  <a:gd name="T31" fmla="*/ 0 h 244"/>
                  <a:gd name="T32" fmla="*/ 132 w 132"/>
                  <a:gd name="T33" fmla="*/ 244 h 2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2" h="244">
                    <a:moveTo>
                      <a:pt x="0" y="244"/>
                    </a:moveTo>
                    <a:cubicBezTo>
                      <a:pt x="4" y="230"/>
                      <a:pt x="3" y="214"/>
                      <a:pt x="8" y="200"/>
                    </a:cubicBezTo>
                    <a:cubicBezTo>
                      <a:pt x="26" y="153"/>
                      <a:pt x="81" y="149"/>
                      <a:pt x="124" y="144"/>
                    </a:cubicBezTo>
                    <a:cubicBezTo>
                      <a:pt x="130" y="126"/>
                      <a:pt x="127" y="122"/>
                      <a:pt x="112" y="112"/>
                    </a:cubicBezTo>
                    <a:cubicBezTo>
                      <a:pt x="111" y="108"/>
                      <a:pt x="107" y="104"/>
                      <a:pt x="108" y="100"/>
                    </a:cubicBezTo>
                    <a:cubicBezTo>
                      <a:pt x="114" y="82"/>
                      <a:pt x="132" y="92"/>
                      <a:pt x="108" y="84"/>
                    </a:cubicBezTo>
                    <a:cubicBezTo>
                      <a:pt x="98" y="55"/>
                      <a:pt x="107" y="65"/>
                      <a:pt x="88" y="52"/>
                    </a:cubicBezTo>
                    <a:cubicBezTo>
                      <a:pt x="93" y="27"/>
                      <a:pt x="98" y="24"/>
                      <a:pt x="88" y="0"/>
                    </a:cubicBezTo>
                    <a:cubicBezTo>
                      <a:pt x="83" y="1"/>
                      <a:pt x="77" y="2"/>
                      <a:pt x="72" y="4"/>
                    </a:cubicBezTo>
                    <a:cubicBezTo>
                      <a:pt x="68" y="6"/>
                      <a:pt x="60" y="12"/>
                      <a:pt x="60" y="12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noFill/>
                </a:endParaRPr>
              </a:p>
            </p:txBody>
          </p:sp>
          <p:sp>
            <p:nvSpPr>
              <p:cNvPr id="72" name="Freeform 81"/>
              <p:cNvSpPr>
                <a:spLocks/>
              </p:cNvSpPr>
              <p:nvPr/>
            </p:nvSpPr>
            <p:spPr bwMode="auto">
              <a:xfrm>
                <a:off x="3964" y="3293"/>
                <a:ext cx="48" cy="92"/>
              </a:xfrm>
              <a:custGeom>
                <a:avLst/>
                <a:gdLst>
                  <a:gd name="T0" fmla="*/ 20 w 50"/>
                  <a:gd name="T1" fmla="*/ 64 h 104"/>
                  <a:gd name="T2" fmla="*/ 12 w 50"/>
                  <a:gd name="T3" fmla="*/ 17 h 104"/>
                  <a:gd name="T4" fmla="*/ 0 w 50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04"/>
                  <a:gd name="T11" fmla="*/ 50 w 50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04">
                    <a:moveTo>
                      <a:pt x="24" y="104"/>
                    </a:moveTo>
                    <a:cubicBezTo>
                      <a:pt x="50" y="78"/>
                      <a:pt x="34" y="56"/>
                      <a:pt x="16" y="28"/>
                    </a:cubicBezTo>
                    <a:cubicBezTo>
                      <a:pt x="1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3" name="Freeform 82"/>
              <p:cNvSpPr>
                <a:spLocks/>
              </p:cNvSpPr>
              <p:nvPr/>
            </p:nvSpPr>
            <p:spPr bwMode="auto">
              <a:xfrm>
                <a:off x="3999" y="3353"/>
                <a:ext cx="80" cy="63"/>
              </a:xfrm>
              <a:custGeom>
                <a:avLst/>
                <a:gdLst>
                  <a:gd name="T0" fmla="*/ 0 w 84"/>
                  <a:gd name="T1" fmla="*/ 11 h 72"/>
                  <a:gd name="T2" fmla="*/ 32 w 84"/>
                  <a:gd name="T3" fmla="*/ 0 h 72"/>
                  <a:gd name="T4" fmla="*/ 56 w 84"/>
                  <a:gd name="T5" fmla="*/ 28 h 72"/>
                  <a:gd name="T6" fmla="*/ 69 w 84"/>
                  <a:gd name="T7" fmla="*/ 4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72"/>
                  <a:gd name="T14" fmla="*/ 84 w 8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72">
                    <a:moveTo>
                      <a:pt x="0" y="20"/>
                    </a:moveTo>
                    <a:cubicBezTo>
                      <a:pt x="13" y="7"/>
                      <a:pt x="23" y="6"/>
                      <a:pt x="40" y="0"/>
                    </a:cubicBezTo>
                    <a:cubicBezTo>
                      <a:pt x="51" y="17"/>
                      <a:pt x="59" y="31"/>
                      <a:pt x="68" y="48"/>
                    </a:cubicBezTo>
                    <a:cubicBezTo>
                      <a:pt x="73" y="56"/>
                      <a:pt x="84" y="72"/>
                      <a:pt x="84" y="72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20" name="Oval 119"/>
            <p:cNvSpPr/>
            <p:nvPr/>
          </p:nvSpPr>
          <p:spPr>
            <a:xfrm>
              <a:off x="3691141" y="2990375"/>
              <a:ext cx="71954" cy="648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US" sz="1600" dirty="0" err="1" smtClean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381874" y="3507825"/>
              <a:ext cx="71954" cy="648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US" sz="1600" dirty="0" err="1" smtClean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328713" y="2783073"/>
              <a:ext cx="71954" cy="648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US" sz="1600" dirty="0" err="1" smtClean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368037" y="3992318"/>
              <a:ext cx="71954" cy="648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US" sz="1600" dirty="0" err="1" smtClean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2489093" y="5173070"/>
              <a:ext cx="71954" cy="648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US" sz="1600" dirty="0" err="1" smtClean="0"/>
            </a:p>
          </p:txBody>
        </p:sp>
      </p:grpSp>
      <p:sp>
        <p:nvSpPr>
          <p:cNvPr id="140" name="Text Placeholder 350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081963" y="3019425"/>
            <a:ext cx="276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Verdana"/>
              <a:sym typeface="Verdana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804025" y="1052513"/>
            <a:ext cx="1800200" cy="1328325"/>
          </a:xfrm>
          <a:prstGeom prst="rect">
            <a:avLst/>
          </a:prstGeom>
          <a:ln>
            <a:solidFill>
              <a:srgbClr val="009F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30" name="Rectangle 129"/>
          <p:cNvSpPr/>
          <p:nvPr/>
        </p:nvSpPr>
        <p:spPr>
          <a:xfrm>
            <a:off x="6804025" y="1052513"/>
            <a:ext cx="1800200" cy="241704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6851650" y="1073150"/>
            <a:ext cx="1728192" cy="208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NL - </a:t>
            </a:r>
            <a:r>
              <a:rPr lang="en-US" sz="1200" b="1" dirty="0" err="1" smtClean="0">
                <a:solidFill>
                  <a:schemeClr val="bg1"/>
                </a:solidFill>
              </a:rPr>
              <a:t>Schiermonnikoog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804025" y="3908425"/>
            <a:ext cx="1800200" cy="1328325"/>
          </a:xfrm>
          <a:prstGeom prst="rect">
            <a:avLst/>
          </a:prstGeom>
          <a:ln>
            <a:solidFill>
              <a:srgbClr val="009F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37" name="Rectangle 136"/>
          <p:cNvSpPr/>
          <p:nvPr/>
        </p:nvSpPr>
        <p:spPr>
          <a:xfrm>
            <a:off x="6804025" y="3908425"/>
            <a:ext cx="1800200" cy="241704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38" name="TextBox 137"/>
          <p:cNvSpPr txBox="1"/>
          <p:nvPr/>
        </p:nvSpPr>
        <p:spPr>
          <a:xfrm>
            <a:off x="6851650" y="3929063"/>
            <a:ext cx="1728192" cy="208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GR - Kos</a:t>
            </a:r>
          </a:p>
        </p:txBody>
      </p:sp>
      <p:sp>
        <p:nvSpPr>
          <p:cNvPr id="144" name="Text Placeholder 349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119938" y="4381500"/>
            <a:ext cx="276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Verdana"/>
              <a:sym typeface="Verdana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01968" y="2480767"/>
            <a:ext cx="1800200" cy="1328325"/>
          </a:xfrm>
          <a:prstGeom prst="rect">
            <a:avLst/>
          </a:prstGeom>
          <a:ln>
            <a:solidFill>
              <a:srgbClr val="009F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47" name="Rectangle 146"/>
          <p:cNvSpPr/>
          <p:nvPr/>
        </p:nvSpPr>
        <p:spPr>
          <a:xfrm>
            <a:off x="501968" y="2480767"/>
            <a:ext cx="1800200" cy="241704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48" name="TextBox 147"/>
          <p:cNvSpPr txBox="1"/>
          <p:nvPr/>
        </p:nvSpPr>
        <p:spPr>
          <a:xfrm>
            <a:off x="574298" y="2501404"/>
            <a:ext cx="1728192" cy="208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FR - Brest</a:t>
            </a:r>
          </a:p>
        </p:txBody>
      </p:sp>
      <p:sp>
        <p:nvSpPr>
          <p:cNvPr id="152" name="Text Placeholder 350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743667" y="2817796"/>
            <a:ext cx="276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Verdana"/>
              <a:sym typeface="Verdana"/>
            </a:endParaRPr>
          </a:p>
        </p:txBody>
      </p:sp>
      <p:sp>
        <p:nvSpPr>
          <p:cNvPr id="151" name="Text Placeholder 349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81642" y="2874946"/>
            <a:ext cx="276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Verdana"/>
              <a:sym typeface="Verdana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01968" y="1031876"/>
            <a:ext cx="1800200" cy="1328325"/>
          </a:xfrm>
          <a:prstGeom prst="rect">
            <a:avLst/>
          </a:prstGeom>
          <a:ln>
            <a:solidFill>
              <a:srgbClr val="009F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54" name="Rectangle 153"/>
          <p:cNvSpPr/>
          <p:nvPr/>
        </p:nvSpPr>
        <p:spPr>
          <a:xfrm>
            <a:off x="501968" y="1031876"/>
            <a:ext cx="1800200" cy="241704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55" name="TextBox 154"/>
          <p:cNvSpPr txBox="1"/>
          <p:nvPr/>
        </p:nvSpPr>
        <p:spPr>
          <a:xfrm>
            <a:off x="549593" y="1052513"/>
            <a:ext cx="1728192" cy="208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UK – Glasgow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501968" y="3921126"/>
            <a:ext cx="1800200" cy="1328325"/>
          </a:xfrm>
          <a:prstGeom prst="rect">
            <a:avLst/>
          </a:prstGeom>
          <a:ln>
            <a:solidFill>
              <a:srgbClr val="009F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61" name="Rectangle 160"/>
          <p:cNvSpPr/>
          <p:nvPr/>
        </p:nvSpPr>
        <p:spPr>
          <a:xfrm>
            <a:off x="501968" y="3921126"/>
            <a:ext cx="1800200" cy="241704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62" name="TextBox 161"/>
          <p:cNvSpPr txBox="1"/>
          <p:nvPr/>
        </p:nvSpPr>
        <p:spPr>
          <a:xfrm>
            <a:off x="549593" y="3941763"/>
            <a:ext cx="1728192" cy="208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IT - Lecce</a:t>
            </a:r>
          </a:p>
        </p:txBody>
      </p:sp>
      <p:sp>
        <p:nvSpPr>
          <p:cNvPr id="171" name="Text Placeholder 80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28000" y="5589588"/>
            <a:ext cx="7056368" cy="719732"/>
          </a:xfrm>
          <a:prstGeom prst="roundRect">
            <a:avLst>
              <a:gd name="adj" fmla="val 35647"/>
            </a:avLst>
          </a:prstGeom>
          <a:solidFill>
            <a:srgbClr val="009FDA"/>
          </a:solidFill>
          <a:ln w="9525">
            <a:solidFill>
              <a:schemeClr val="tx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259632" y="5657850"/>
            <a:ext cx="6232430" cy="83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*Generally</a:t>
            </a:r>
            <a:r>
              <a:rPr lang="en-US" sz="1600" dirty="0" smtClean="0">
                <a:solidFill>
                  <a:schemeClr val="bg1"/>
                </a:solidFill>
              </a:rPr>
              <a:t>, support schemes vary significantly between countries. This results in different financial outputs from one country to another under similar wind resources.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961498" y="4665526"/>
            <a:ext cx="56032" cy="4882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59" name="Oval 158"/>
          <p:cNvSpPr/>
          <p:nvPr/>
        </p:nvSpPr>
        <p:spPr>
          <a:xfrm>
            <a:off x="5132823" y="4358821"/>
            <a:ext cx="56032" cy="4882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166" name="Oval 165"/>
          <p:cNvSpPr/>
          <p:nvPr/>
        </p:nvSpPr>
        <p:spPr>
          <a:xfrm>
            <a:off x="4626002" y="2770734"/>
            <a:ext cx="56032" cy="4882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US" sz="1600" dirty="0" err="1" smtClean="0"/>
          </a:p>
        </p:txBody>
      </p:sp>
      <p:sp>
        <p:nvSpPr>
          <p:cNvPr id="74" name="TextBox 73"/>
          <p:cNvSpPr txBox="1"/>
          <p:nvPr/>
        </p:nvSpPr>
        <p:spPr>
          <a:xfrm>
            <a:off x="549593" y="1298372"/>
            <a:ext cx="19037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>
                <a:latin typeface="+mn-lt"/>
              </a:rPr>
              <a:t>Wind speed: 4,6 m/s</a:t>
            </a:r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>
                <a:latin typeface="+mn-lt"/>
              </a:rPr>
              <a:t>LCOE: 0,17 </a:t>
            </a:r>
            <a:r>
              <a:rPr lang="nl-NL" sz="1200" dirty="0" smtClean="0">
                <a:latin typeface="+mn-lt"/>
                <a:cs typeface="Times New Roman"/>
              </a:rPr>
              <a:t>€/kWh</a:t>
            </a:r>
            <a:endParaRPr lang="nl-NL" sz="1200" dirty="0" smtClean="0">
              <a:latin typeface="+mn-lt"/>
            </a:endParaRPr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PBP</a:t>
            </a:r>
            <a:r>
              <a:rPr lang="nl-NL" sz="1200" dirty="0" smtClean="0"/>
              <a:t>: 17 </a:t>
            </a:r>
            <a:r>
              <a:rPr lang="nl-NL" sz="1200" dirty="0" err="1" smtClean="0"/>
              <a:t>years</a:t>
            </a:r>
            <a:r>
              <a:rPr lang="nl-NL" sz="1200" dirty="0" smtClean="0"/>
              <a:t>*</a:t>
            </a:r>
            <a:endParaRPr lang="nl-NL" sz="1200" dirty="0" smtClean="0"/>
          </a:p>
          <a:p>
            <a:pPr marL="285750" indent="-285750" algn="l">
              <a:buClr>
                <a:srgbClr val="00B050"/>
              </a:buClr>
              <a:buFont typeface="Wingdings" pitchFamily="2" charset="2"/>
              <a:buChar char="§"/>
            </a:pPr>
            <a:endParaRPr lang="en-GB" sz="1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851650" y="1328541"/>
            <a:ext cx="182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Wind </a:t>
            </a:r>
            <a:r>
              <a:rPr lang="nl-NL" sz="1200" dirty="0"/>
              <a:t>speed: </a:t>
            </a:r>
            <a:r>
              <a:rPr lang="nl-NL" sz="1200" dirty="0" smtClean="0"/>
              <a:t>7,5 </a:t>
            </a:r>
            <a:r>
              <a:rPr lang="nl-NL" sz="1200" dirty="0"/>
              <a:t>m/s</a:t>
            </a:r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LCOE: 0,12 </a:t>
            </a:r>
            <a:r>
              <a:rPr lang="nl-NL" sz="1200" dirty="0">
                <a:cs typeface="Times New Roman"/>
              </a:rPr>
              <a:t>€/kWh</a:t>
            </a:r>
            <a:endParaRPr lang="nl-NL" sz="1200" dirty="0" smtClean="0"/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PBP</a:t>
            </a:r>
            <a:r>
              <a:rPr lang="nl-NL" sz="1200" dirty="0" smtClean="0"/>
              <a:t>: </a:t>
            </a:r>
            <a:r>
              <a:rPr lang="nl-NL" sz="1200" dirty="0" smtClean="0"/>
              <a:t>12 </a:t>
            </a:r>
            <a:r>
              <a:rPr lang="nl-NL" sz="1200" dirty="0" err="1" smtClean="0"/>
              <a:t>years</a:t>
            </a:r>
            <a:r>
              <a:rPr lang="nl-NL" sz="1200" dirty="0" smtClean="0"/>
              <a:t>*</a:t>
            </a:r>
            <a:endParaRPr lang="nl-NL" sz="1200" dirty="0" smtClean="0"/>
          </a:p>
          <a:p>
            <a:pPr marL="285750" indent="-285750" algn="l">
              <a:buClr>
                <a:srgbClr val="00B050"/>
              </a:buClr>
              <a:buFont typeface="Wingdings" pitchFamily="2" charset="2"/>
              <a:buChar char="§"/>
            </a:pPr>
            <a:endParaRPr lang="en-GB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30131" y="2745628"/>
            <a:ext cx="1816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/>
              <a:t>Wind speed: </a:t>
            </a:r>
            <a:r>
              <a:rPr lang="nl-NL" sz="1200" dirty="0" smtClean="0"/>
              <a:t>7,2 </a:t>
            </a:r>
            <a:r>
              <a:rPr lang="nl-NL" sz="1200" dirty="0"/>
              <a:t>m/s</a:t>
            </a:r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LCOE: 0,12 </a:t>
            </a:r>
            <a:r>
              <a:rPr lang="nl-NL" sz="1200" dirty="0">
                <a:cs typeface="Times New Roman"/>
              </a:rPr>
              <a:t>€/kWh</a:t>
            </a:r>
            <a:endParaRPr lang="nl-NL" sz="1200" dirty="0" smtClean="0"/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PBP</a:t>
            </a:r>
            <a:r>
              <a:rPr lang="nl-NL" sz="1200" dirty="0" smtClean="0"/>
              <a:t>: 12 </a:t>
            </a:r>
            <a:r>
              <a:rPr lang="nl-NL" sz="1200" dirty="0" err="1" smtClean="0"/>
              <a:t>years</a:t>
            </a:r>
            <a:r>
              <a:rPr lang="nl-NL" sz="1200" dirty="0" smtClean="0"/>
              <a:t>*</a:t>
            </a:r>
            <a:endParaRPr lang="nl-NL" sz="1200" dirty="0" smtClean="0"/>
          </a:p>
          <a:p>
            <a:pPr marL="285750" indent="-285750" algn="l">
              <a:buClr>
                <a:srgbClr val="00B050"/>
              </a:buClr>
              <a:buFont typeface="Wingdings" pitchFamily="2" charset="2"/>
              <a:buChar char="§"/>
            </a:pPr>
            <a:endParaRPr lang="en-GB" sz="1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49592" y="4203265"/>
            <a:ext cx="18561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/>
              <a:t>Wind speed: </a:t>
            </a:r>
            <a:r>
              <a:rPr lang="nl-NL" sz="1200" dirty="0" smtClean="0"/>
              <a:t>4,3 </a:t>
            </a:r>
            <a:r>
              <a:rPr lang="nl-NL" sz="1200" dirty="0"/>
              <a:t>m/s</a:t>
            </a:r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LCOE: 0,17 </a:t>
            </a:r>
            <a:r>
              <a:rPr lang="nl-NL" sz="1200" dirty="0">
                <a:cs typeface="Times New Roman"/>
              </a:rPr>
              <a:t>€/kWh</a:t>
            </a:r>
            <a:endParaRPr lang="nl-NL" sz="1200" dirty="0" smtClean="0"/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PBP</a:t>
            </a:r>
            <a:r>
              <a:rPr lang="nl-NL" sz="1200" dirty="0" smtClean="0"/>
              <a:t>: 17 </a:t>
            </a:r>
            <a:r>
              <a:rPr lang="nl-NL" sz="1200" dirty="0" err="1" smtClean="0"/>
              <a:t>years</a:t>
            </a:r>
            <a:r>
              <a:rPr lang="nl-NL" sz="1200" dirty="0" smtClean="0"/>
              <a:t>*</a:t>
            </a:r>
            <a:endParaRPr lang="nl-NL" sz="1200" dirty="0" smtClean="0"/>
          </a:p>
          <a:p>
            <a:pPr marL="285750" indent="-285750" algn="l">
              <a:buClr>
                <a:srgbClr val="00B050"/>
              </a:buClr>
              <a:buFont typeface="Wingdings" pitchFamily="2" charset="2"/>
              <a:buChar char="§"/>
            </a:pPr>
            <a:endParaRPr lang="en-GB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6804025" y="2775363"/>
            <a:ext cx="18567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/>
              <a:t>Wind speed: </a:t>
            </a:r>
            <a:r>
              <a:rPr lang="nl-NL" sz="1200" dirty="0" smtClean="0"/>
              <a:t>6,1 </a:t>
            </a:r>
            <a:r>
              <a:rPr lang="nl-NL" sz="1200" dirty="0"/>
              <a:t>m/s</a:t>
            </a:r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LCOE: 0,17 </a:t>
            </a:r>
            <a:r>
              <a:rPr lang="nl-NL" sz="1200" dirty="0">
                <a:cs typeface="Times New Roman"/>
              </a:rPr>
              <a:t>€/kWh</a:t>
            </a:r>
            <a:endParaRPr lang="nl-NL" sz="1200" dirty="0" smtClean="0"/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PBP</a:t>
            </a:r>
            <a:r>
              <a:rPr lang="nl-NL" sz="1200" dirty="0" smtClean="0"/>
              <a:t>: 12 </a:t>
            </a:r>
            <a:r>
              <a:rPr lang="nl-NL" sz="1200" dirty="0" err="1" smtClean="0"/>
              <a:t>years</a:t>
            </a:r>
            <a:r>
              <a:rPr lang="nl-NL" sz="1200" dirty="0" smtClean="0"/>
              <a:t>*</a:t>
            </a:r>
            <a:endParaRPr lang="nl-NL" sz="1200" dirty="0" smtClean="0"/>
          </a:p>
          <a:p>
            <a:pPr marL="285750" indent="-285750" algn="l">
              <a:buClr>
                <a:srgbClr val="00B050"/>
              </a:buClr>
              <a:buFont typeface="Wingdings" pitchFamily="2" charset="2"/>
              <a:buChar char="§"/>
            </a:pPr>
            <a:endParaRPr lang="en-GB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6831013" y="4180615"/>
            <a:ext cx="182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/>
              <a:t>Wind speed: </a:t>
            </a:r>
            <a:r>
              <a:rPr lang="nl-NL" sz="1200" dirty="0" smtClean="0"/>
              <a:t>7,1 </a:t>
            </a:r>
            <a:r>
              <a:rPr lang="nl-NL" sz="1200" dirty="0"/>
              <a:t>m/s</a:t>
            </a:r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LCOE: 0,09 </a:t>
            </a:r>
            <a:r>
              <a:rPr lang="nl-NL" sz="1200" dirty="0">
                <a:cs typeface="Times New Roman"/>
              </a:rPr>
              <a:t>€/kWh</a:t>
            </a:r>
            <a:endParaRPr lang="nl-NL" sz="1200" dirty="0" smtClean="0"/>
          </a:p>
          <a:p>
            <a:pPr marL="174625" indent="-174625" algn="l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nl-NL" sz="1200" dirty="0" smtClean="0"/>
              <a:t>PBP</a:t>
            </a:r>
            <a:r>
              <a:rPr lang="nl-NL" sz="1200" dirty="0" smtClean="0"/>
              <a:t>: 13 </a:t>
            </a:r>
            <a:r>
              <a:rPr lang="nl-NL" sz="1200" dirty="0" err="1" smtClean="0"/>
              <a:t>years</a:t>
            </a:r>
            <a:r>
              <a:rPr lang="nl-NL" sz="1200" dirty="0" smtClean="0"/>
              <a:t>*</a:t>
            </a:r>
            <a:endParaRPr lang="nl-NL" sz="1200" dirty="0" smtClean="0"/>
          </a:p>
          <a:p>
            <a:pPr marL="285750" indent="-285750" algn="l">
              <a:buClr>
                <a:srgbClr val="00B050"/>
              </a:buClr>
              <a:buFont typeface="Wingdings" pitchFamily="2" charset="2"/>
              <a:buChar char="§"/>
            </a:pPr>
            <a:endParaRPr lang="en-GB" sz="1200" dirty="0"/>
          </a:p>
        </p:txBody>
      </p:sp>
      <p:sp>
        <p:nvSpPr>
          <p:cNvPr id="126" name="4 Título"/>
          <p:cNvSpPr txBox="1">
            <a:spLocks/>
          </p:cNvSpPr>
          <p:nvPr/>
        </p:nvSpPr>
        <p:spPr>
          <a:xfrm>
            <a:off x="828000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kumimoji="0" sz="2800" b="1" kern="1200">
                <a:solidFill>
                  <a:srgbClr val="008688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Financial output in selected locations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39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Autarky in combination with PV per location</a:t>
            </a:r>
            <a:endParaRPr lang="en-GB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30" y="4581128"/>
            <a:ext cx="2552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88" y="2962464"/>
            <a:ext cx="4243660" cy="226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4843"/>
            <a:ext cx="4253284" cy="22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7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10780"/>
              </p:ext>
            </p:extLst>
          </p:nvPr>
        </p:nvGraphicFramePr>
        <p:xfrm>
          <a:off x="827584" y="1510106"/>
          <a:ext cx="7303108" cy="394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91680" y="5589240"/>
            <a:ext cx="5184576" cy="8271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In all case studies: Annual electricity consumption = Annual production by PV and SWT technology. Energy storage is a fixed value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59632" y="44624"/>
            <a:ext cx="7776864" cy="1052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kumimoji="0" sz="2800" b="1" kern="1200">
                <a:solidFill>
                  <a:srgbClr val="008688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Indicative autarky rate of households in selected locations of different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83568" y="1196752"/>
            <a:ext cx="8061850" cy="1008112"/>
            <a:chOff x="683568" y="1120900"/>
            <a:chExt cx="8061850" cy="1008112"/>
          </a:xfrm>
        </p:grpSpPr>
        <p:sp>
          <p:nvSpPr>
            <p:cNvPr id="49" name="Oval 48"/>
            <p:cNvSpPr/>
            <p:nvPr>
              <p:custDataLst>
                <p:tags r:id="rId4"/>
              </p:custDataLst>
            </p:nvPr>
          </p:nvSpPr>
          <p:spPr>
            <a:xfrm>
              <a:off x="683568" y="1124744"/>
              <a:ext cx="499893" cy="481343"/>
            </a:xfrm>
            <a:prstGeom prst="ellipse">
              <a:avLst/>
            </a:prstGeom>
            <a:solidFill>
              <a:srgbClr val="009FDA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1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262678" y="1365415"/>
              <a:ext cx="6837712" cy="0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33514" y="1668933"/>
              <a:ext cx="0" cy="460079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259632" y="1498068"/>
              <a:ext cx="7416824" cy="563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333333"/>
                  </a:solidFill>
                </a:rPr>
                <a:t>The research verifies that SWTs are not economically appealing</a:t>
              </a:r>
            </a:p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333333"/>
                  </a:solidFill>
                </a:rPr>
                <a:t>High capital costs, no targeted legislations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59632" y="1120900"/>
              <a:ext cx="7485786" cy="250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3000"/>
                </a:lnSpc>
                <a:spcBef>
                  <a:spcPts val="600"/>
                </a:spcBef>
              </a:pPr>
              <a:r>
                <a:rPr lang="en-US" sz="1600" b="1" dirty="0" smtClean="0">
                  <a:solidFill>
                    <a:srgbClr val="333333"/>
                  </a:solidFill>
                </a:rPr>
                <a:t>The SWT market is less attractive than the PV market.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3568" y="2348880"/>
            <a:ext cx="8212782" cy="1090433"/>
            <a:chOff x="683568" y="1120900"/>
            <a:chExt cx="8212782" cy="1090433"/>
          </a:xfrm>
        </p:grpSpPr>
        <p:sp>
          <p:nvSpPr>
            <p:cNvPr id="55" name="Oval 54"/>
            <p:cNvSpPr/>
            <p:nvPr>
              <p:custDataLst>
                <p:tags r:id="rId3"/>
              </p:custDataLst>
            </p:nvPr>
          </p:nvSpPr>
          <p:spPr>
            <a:xfrm>
              <a:off x="683568" y="1124744"/>
              <a:ext cx="499893" cy="481343"/>
            </a:xfrm>
            <a:prstGeom prst="ellipse">
              <a:avLst/>
            </a:prstGeom>
            <a:solidFill>
              <a:srgbClr val="009FDA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2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262678" y="1365415"/>
              <a:ext cx="6837712" cy="0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33514" y="1668933"/>
              <a:ext cx="0" cy="542400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259632" y="1480940"/>
              <a:ext cx="7636718" cy="563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333333"/>
                  </a:solidFill>
                </a:rPr>
                <a:t>Wind speed, electricity prices and subsidies</a:t>
              </a:r>
            </a:p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333333"/>
                  </a:solidFill>
                </a:rPr>
                <a:t>SWTs &gt;10 kW can be profitable, but more suitable for industrial and rural areas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59632" y="1120900"/>
              <a:ext cx="7485786" cy="250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3000"/>
                </a:lnSpc>
                <a:spcBef>
                  <a:spcPts val="600"/>
                </a:spcBef>
              </a:pPr>
              <a:r>
                <a:rPr lang="en-US" sz="1600" b="1" dirty="0" smtClean="0">
                  <a:solidFill>
                    <a:srgbClr val="333333"/>
                  </a:solidFill>
                </a:rPr>
                <a:t>Price competitiveness does not depend on a single factor.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83568" y="3645024"/>
            <a:ext cx="8061850" cy="1090433"/>
            <a:chOff x="683568" y="1120900"/>
            <a:chExt cx="8061850" cy="1090433"/>
          </a:xfrm>
        </p:grpSpPr>
        <p:sp>
          <p:nvSpPr>
            <p:cNvPr id="61" name="Oval 60"/>
            <p:cNvSpPr/>
            <p:nvPr>
              <p:custDataLst>
                <p:tags r:id="rId2"/>
              </p:custDataLst>
            </p:nvPr>
          </p:nvSpPr>
          <p:spPr>
            <a:xfrm>
              <a:off x="683568" y="1124744"/>
              <a:ext cx="499893" cy="481343"/>
            </a:xfrm>
            <a:prstGeom prst="ellipse">
              <a:avLst/>
            </a:prstGeom>
            <a:solidFill>
              <a:srgbClr val="009FDA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3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62678" y="1365415"/>
              <a:ext cx="6837712" cy="0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3514" y="1668933"/>
              <a:ext cx="0" cy="542400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259632" y="1480940"/>
              <a:ext cx="6840759" cy="563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333333"/>
                  </a:solidFill>
                </a:rPr>
                <a:t>Policy driven technology</a:t>
              </a:r>
            </a:p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333333"/>
                  </a:solidFill>
                </a:rPr>
                <a:t>Not distinguished from large turbines regarding support schemes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59632" y="1120900"/>
              <a:ext cx="7485786" cy="250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3000"/>
                </a:lnSpc>
                <a:spcBef>
                  <a:spcPts val="600"/>
                </a:spcBef>
              </a:pPr>
              <a:r>
                <a:rPr lang="en-US" sz="1600" b="1" dirty="0" smtClean="0">
                  <a:solidFill>
                    <a:srgbClr val="333333"/>
                  </a:solidFill>
                </a:rPr>
                <a:t>SWTs need financial support to be an attractive investment.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568" y="4941168"/>
            <a:ext cx="8061850" cy="1479227"/>
            <a:chOff x="683568" y="1120900"/>
            <a:chExt cx="8061850" cy="1479227"/>
          </a:xfrm>
        </p:grpSpPr>
        <p:sp>
          <p:nvSpPr>
            <p:cNvPr id="23" name="Oval 22"/>
            <p:cNvSpPr/>
            <p:nvPr>
              <p:custDataLst>
                <p:tags r:id="rId1"/>
              </p:custDataLst>
            </p:nvPr>
          </p:nvSpPr>
          <p:spPr>
            <a:xfrm>
              <a:off x="683568" y="1124744"/>
              <a:ext cx="499893" cy="481343"/>
            </a:xfrm>
            <a:prstGeom prst="ellipse">
              <a:avLst/>
            </a:prstGeom>
            <a:solidFill>
              <a:srgbClr val="009FDA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44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4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62678" y="1365415"/>
              <a:ext cx="6837712" cy="0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3514" y="1668933"/>
              <a:ext cx="0" cy="523529"/>
            </a:xfrm>
            <a:prstGeom prst="line">
              <a:avLst/>
            </a:prstGeom>
            <a:ln w="25400">
              <a:solidFill>
                <a:srgbClr val="009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59632" y="1472382"/>
              <a:ext cx="6840759" cy="1127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solidFill>
                    <a:srgbClr val="333333"/>
                  </a:solidFill>
                </a:rPr>
                <a:t>SWT+PV systems can economically compete with PV</a:t>
              </a:r>
              <a:r>
                <a:rPr lang="en-US" sz="1400" dirty="0" smtClean="0">
                  <a:solidFill>
                    <a:srgbClr val="333333"/>
                  </a:solidFill>
                </a:rPr>
                <a:t>+ storage </a:t>
              </a:r>
              <a:r>
                <a:rPr lang="en-US" sz="1400" dirty="0" smtClean="0">
                  <a:solidFill>
                    <a:srgbClr val="333333"/>
                  </a:solidFill>
                </a:rPr>
                <a:t>systems for increased electricity autarky</a:t>
              </a:r>
            </a:p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§"/>
              </a:pPr>
              <a:endParaRPr lang="en-US" sz="1400" dirty="0" smtClean="0">
                <a:solidFill>
                  <a:srgbClr val="333333"/>
                </a:solidFill>
              </a:endParaRPr>
            </a:p>
            <a:p>
              <a:pPr marL="285750" indent="-285750" algn="l">
                <a:lnSpc>
                  <a:spcPct val="113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endParaRPr lang="en-US" sz="1400" dirty="0" smtClean="0">
                <a:solidFill>
                  <a:srgbClr val="333333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2" y="1120900"/>
              <a:ext cx="7485786" cy="250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3000"/>
                </a:lnSpc>
                <a:spcBef>
                  <a:spcPts val="600"/>
                </a:spcBef>
              </a:pPr>
              <a:r>
                <a:rPr lang="en-US" sz="1600" b="1" dirty="0" smtClean="0">
                  <a:solidFill>
                    <a:srgbClr val="333333"/>
                  </a:solidFill>
                </a:rPr>
                <a:t>SWTs can be used for increased autarky. 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models for SWT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2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contenido"/>
          <p:cNvSpPr txBox="1">
            <a:spLocks/>
          </p:cNvSpPr>
          <p:nvPr/>
        </p:nvSpPr>
        <p:spPr>
          <a:xfrm>
            <a:off x="2627784" y="2204864"/>
            <a:ext cx="5616624" cy="30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688"/>
              </a:buClr>
              <a:buSzPct val="70000"/>
              <a:buFont typeface="Wingdings" panose="05000000000000000000" pitchFamily="2" charset="2"/>
              <a:buNone/>
              <a:defRPr kumimoji="0" sz="3200" b="0" kern="1200" baseline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39763" indent="-277813" algn="l" rtl="0" eaLnBrk="1" latinLnBrk="0" hangingPunct="1">
              <a:spcBef>
                <a:spcPts val="55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895350" indent="-180975" algn="l" rtl="0" eaLnBrk="1" latinLnBrk="0" hangingPunct="1">
              <a:spcBef>
                <a:spcPts val="50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165225" indent="-174625" algn="l" rtl="0" eaLnBrk="1" latinLnBrk="0" hangingPunct="1">
              <a:spcBef>
                <a:spcPts val="400"/>
              </a:spcBef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 kumimoji="0"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795463" indent="-195263" algn="l" rtl="0" eaLnBrk="1" latinLnBrk="0" hangingPunct="1">
              <a:spcBef>
                <a:spcPts val="400"/>
              </a:spcBef>
              <a:buClr>
                <a:srgbClr val="ED9E7B"/>
              </a:buClr>
              <a:buSzPct val="90000"/>
              <a:buFont typeface="Wingdings" pitchFamily="2" charset="2"/>
              <a:buChar char="§"/>
              <a:defRPr kumimoji="0" sz="2000" kern="1200" baseline="0">
                <a:solidFill>
                  <a:srgbClr val="002857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Thanks!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k</a:t>
            </a:r>
            <a:r>
              <a:rPr lang="en-US" sz="2000" dirty="0" smtClean="0"/>
              <a:t>oen.broess@dnvgl.com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Tel: +31263566290</a:t>
            </a:r>
            <a:endParaRPr lang="en-GB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93296"/>
            <a:ext cx="228121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62947572"/>
              </p:ext>
            </p:extLst>
          </p:nvPr>
        </p:nvGraphicFramePr>
        <p:xfrm>
          <a:off x="291254" y="3068960"/>
          <a:ext cx="8708571" cy="271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2348880"/>
            <a:ext cx="84182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B050"/>
              </a:buClr>
            </a:pPr>
            <a:r>
              <a:rPr lang="nl-NL" sz="2000" dirty="0" smtClean="0">
                <a:latin typeface="Gill Sans MT" pitchFamily="34" charset="0"/>
              </a:rPr>
              <a:t>International IEC </a:t>
            </a:r>
            <a:r>
              <a:rPr lang="nl-NL" sz="2000" dirty="0" err="1">
                <a:latin typeface="Gill Sans MT" pitchFamily="34" charset="0"/>
              </a:rPr>
              <a:t>definition</a:t>
            </a:r>
            <a:r>
              <a:rPr lang="nl-NL" sz="2000" dirty="0">
                <a:latin typeface="Gill Sans MT" pitchFamily="34" charset="0"/>
              </a:rPr>
              <a:t>: Rotor </a:t>
            </a:r>
            <a:r>
              <a:rPr lang="nl-NL" sz="2000" dirty="0" err="1">
                <a:latin typeface="Gill Sans MT" pitchFamily="34" charset="0"/>
              </a:rPr>
              <a:t>swept</a:t>
            </a:r>
            <a:r>
              <a:rPr lang="nl-NL" sz="2000" dirty="0">
                <a:latin typeface="Gill Sans MT" pitchFamily="34" charset="0"/>
              </a:rPr>
              <a:t> area </a:t>
            </a:r>
            <a:r>
              <a:rPr lang="nl-NL" sz="2000" dirty="0" err="1">
                <a:latin typeface="Gill Sans MT" pitchFamily="34" charset="0"/>
              </a:rPr>
              <a:t>less</a:t>
            </a:r>
            <a:r>
              <a:rPr lang="nl-NL" sz="2000" dirty="0">
                <a:latin typeface="Gill Sans MT" pitchFamily="34" charset="0"/>
              </a:rPr>
              <a:t> </a:t>
            </a:r>
            <a:r>
              <a:rPr lang="nl-NL" sz="2000" dirty="0" err="1">
                <a:latin typeface="Gill Sans MT" pitchFamily="34" charset="0"/>
              </a:rPr>
              <a:t>than</a:t>
            </a:r>
            <a:r>
              <a:rPr lang="nl-NL" sz="2000" dirty="0">
                <a:latin typeface="Gill Sans MT" pitchFamily="34" charset="0"/>
              </a:rPr>
              <a:t> 200 m2</a:t>
            </a:r>
          </a:p>
          <a:p>
            <a:pPr algn="l">
              <a:buClr>
                <a:srgbClr val="00B050"/>
              </a:buClr>
            </a:pPr>
            <a:endParaRPr lang="nl-NL" sz="1800" dirty="0" smtClean="0"/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827584" y="0"/>
            <a:ext cx="8208912" cy="1052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kumimoji="0" sz="2800" b="1" kern="1200">
                <a:solidFill>
                  <a:srgbClr val="008688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SWTs in urban </a:t>
            </a:r>
            <a:r>
              <a:rPr lang="en-US" dirty="0" smtClean="0"/>
              <a:t>and industrial areas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78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contenido"/>
          <p:cNvSpPr txBox="1">
            <a:spLocks/>
          </p:cNvSpPr>
          <p:nvPr/>
        </p:nvSpPr>
        <p:spPr>
          <a:xfrm>
            <a:off x="539552" y="1556792"/>
            <a:ext cx="3536002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688"/>
              </a:buClr>
              <a:buSzPct val="70000"/>
              <a:buFont typeface="Wingdings" panose="05000000000000000000" pitchFamily="2" charset="2"/>
              <a:buNone/>
              <a:defRPr kumimoji="0" sz="3200" b="0" kern="1200" baseline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39763" indent="-277813" algn="l" rtl="0" eaLnBrk="1" latinLnBrk="0" hangingPunct="1">
              <a:spcBef>
                <a:spcPts val="55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895350" indent="-180975" algn="l" rtl="0" eaLnBrk="1" latinLnBrk="0" hangingPunct="1">
              <a:spcBef>
                <a:spcPts val="50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165225" indent="-174625" algn="l" rtl="0" eaLnBrk="1" latinLnBrk="0" hangingPunct="1">
              <a:spcBef>
                <a:spcPts val="400"/>
              </a:spcBef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 kumimoji="0"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795463" indent="-195263" algn="l" rtl="0" eaLnBrk="1" latinLnBrk="0" hangingPunct="1">
              <a:spcBef>
                <a:spcPts val="400"/>
              </a:spcBef>
              <a:buClr>
                <a:srgbClr val="ED9E7B"/>
              </a:buClr>
              <a:buSzPct val="90000"/>
              <a:buFont typeface="Wingdings" pitchFamily="2" charset="2"/>
              <a:buChar char="§"/>
              <a:defRPr kumimoji="0" sz="2000" kern="1200" baseline="0">
                <a:solidFill>
                  <a:srgbClr val="002857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Questionnaire consisting of  20 questions – available in English, French, German, Polish and Spanish</a:t>
            </a:r>
          </a:p>
          <a:p>
            <a:r>
              <a:rPr lang="en-GB" sz="2000" dirty="0" smtClean="0"/>
              <a:t>Online Questionnaire at:</a:t>
            </a:r>
            <a:endParaRPr lang="en-GB" sz="2000" dirty="0"/>
          </a:p>
          <a:p>
            <a:r>
              <a:rPr lang="en-GB" sz="2000" dirty="0">
                <a:hlinkClick r:id="rId3"/>
              </a:rPr>
              <a:t>http://swipproject.eu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   </a:t>
            </a:r>
          </a:p>
          <a:p>
            <a:endParaRPr lang="en-GB" sz="2000" dirty="0"/>
          </a:p>
          <a:p>
            <a:r>
              <a:rPr lang="en-GB" sz="2000" dirty="0" smtClean="0">
                <a:solidFill>
                  <a:srgbClr val="FF0000"/>
                </a:solidFill>
              </a:rPr>
              <a:t>Aim</a:t>
            </a:r>
          </a:p>
          <a:p>
            <a:r>
              <a:rPr lang="en-GB" sz="2000" dirty="0" smtClean="0"/>
              <a:t>To inform communications efforts by illuminating perceptions of SWTs and differences amongst stakeholder groups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 smtClean="0"/>
              <a:t>Questionnaire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132856"/>
            <a:ext cx="3644460" cy="2761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9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contenido"/>
          <p:cNvSpPr txBox="1">
            <a:spLocks/>
          </p:cNvSpPr>
          <p:nvPr/>
        </p:nvSpPr>
        <p:spPr>
          <a:xfrm>
            <a:off x="323528" y="1340768"/>
            <a:ext cx="1709809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688"/>
              </a:buClr>
              <a:buSzPct val="70000"/>
              <a:buFont typeface="Wingdings" panose="05000000000000000000" pitchFamily="2" charset="2"/>
              <a:buNone/>
              <a:defRPr kumimoji="0" sz="3200" b="0" kern="1200" baseline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39763" indent="-277813" algn="l" rtl="0" eaLnBrk="1" latinLnBrk="0" hangingPunct="1">
              <a:spcBef>
                <a:spcPts val="55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895350" indent="-180975" algn="l" rtl="0" eaLnBrk="1" latinLnBrk="0" hangingPunct="1">
              <a:spcBef>
                <a:spcPts val="50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165225" indent="-174625" algn="l" rtl="0" eaLnBrk="1" latinLnBrk="0" hangingPunct="1">
              <a:spcBef>
                <a:spcPts val="400"/>
              </a:spcBef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 kumimoji="0"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795463" indent="-195263" algn="l" rtl="0" eaLnBrk="1" latinLnBrk="0" hangingPunct="1">
              <a:spcBef>
                <a:spcPts val="400"/>
              </a:spcBef>
              <a:buClr>
                <a:srgbClr val="ED9E7B"/>
              </a:buClr>
              <a:buSzPct val="90000"/>
              <a:buFont typeface="Wingdings" pitchFamily="2" charset="2"/>
              <a:buChar char="§"/>
              <a:defRPr kumimoji="0" sz="2000" kern="1200" baseline="0">
                <a:solidFill>
                  <a:srgbClr val="002857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Age</a:t>
            </a:r>
          </a:p>
          <a:p>
            <a:r>
              <a:rPr lang="en-GB" sz="2000" dirty="0" smtClean="0"/>
              <a:t>19-25 – 52</a:t>
            </a:r>
          </a:p>
          <a:p>
            <a:r>
              <a:rPr lang="en-GB" sz="2000" dirty="0" smtClean="0"/>
              <a:t>26-35 – 126</a:t>
            </a:r>
          </a:p>
          <a:p>
            <a:r>
              <a:rPr lang="en-GB" sz="2000" dirty="0" smtClean="0"/>
              <a:t>36-45 – 52</a:t>
            </a:r>
            <a:endParaRPr lang="en-GB" sz="2000" dirty="0"/>
          </a:p>
          <a:p>
            <a:r>
              <a:rPr lang="en-GB" sz="2000" dirty="0" smtClean="0"/>
              <a:t>45-60 – 42</a:t>
            </a:r>
            <a:endParaRPr lang="en-GB" sz="2000" dirty="0"/>
          </a:p>
          <a:p>
            <a:r>
              <a:rPr lang="en-GB" sz="2000" dirty="0" smtClean="0"/>
              <a:t>60+ – 10</a:t>
            </a:r>
            <a:endParaRPr lang="en-GB" sz="2000" dirty="0"/>
          </a:p>
          <a:p>
            <a:endParaRPr lang="en-GB" sz="2000" dirty="0" smtClean="0"/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 smtClean="0"/>
              <a:t>Profile of respondents</a:t>
            </a:r>
            <a:endParaRPr lang="es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289449" y="4110891"/>
            <a:ext cx="1656184" cy="136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688"/>
              </a:buClr>
              <a:buSzPct val="70000"/>
              <a:buFont typeface="Wingdings" panose="05000000000000000000" pitchFamily="2" charset="2"/>
              <a:buNone/>
              <a:defRPr kumimoji="0" sz="3200" b="0" kern="1200" baseline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39763" indent="-277813" algn="l" rtl="0" eaLnBrk="1" latinLnBrk="0" hangingPunct="1">
              <a:spcBef>
                <a:spcPts val="55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895350" indent="-180975" algn="l" rtl="0" eaLnBrk="1" latinLnBrk="0" hangingPunct="1">
              <a:spcBef>
                <a:spcPts val="50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165225" indent="-174625" algn="l" rtl="0" eaLnBrk="1" latinLnBrk="0" hangingPunct="1">
              <a:spcBef>
                <a:spcPts val="400"/>
              </a:spcBef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 kumimoji="0"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795463" indent="-195263" algn="l" rtl="0" eaLnBrk="1" latinLnBrk="0" hangingPunct="1">
              <a:spcBef>
                <a:spcPts val="400"/>
              </a:spcBef>
              <a:buClr>
                <a:srgbClr val="ED9E7B"/>
              </a:buClr>
              <a:buSzPct val="90000"/>
              <a:buFont typeface="Wingdings" pitchFamily="2" charset="2"/>
              <a:buChar char="§"/>
              <a:defRPr kumimoji="0" sz="2000" kern="1200" baseline="0">
                <a:solidFill>
                  <a:srgbClr val="002857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 smtClean="0"/>
              <a:t>Environment</a:t>
            </a:r>
          </a:p>
          <a:p>
            <a:r>
              <a:rPr lang="en-GB" sz="1900" dirty="0"/>
              <a:t>Rural – </a:t>
            </a:r>
            <a:r>
              <a:rPr lang="en-GB" sz="1900" dirty="0" smtClean="0"/>
              <a:t>52</a:t>
            </a:r>
            <a:endParaRPr lang="en-GB" sz="1900" dirty="0"/>
          </a:p>
          <a:p>
            <a:r>
              <a:rPr lang="en-GB" sz="1900" dirty="0"/>
              <a:t>Urban – </a:t>
            </a:r>
            <a:r>
              <a:rPr lang="en-GB" sz="1900" dirty="0" smtClean="0"/>
              <a:t>230</a:t>
            </a:r>
            <a:endParaRPr lang="en-GB" sz="1900" dirty="0"/>
          </a:p>
          <a:p>
            <a:endParaRPr lang="en-GB" sz="1900" dirty="0" smtClean="0"/>
          </a:p>
        </p:txBody>
      </p:sp>
      <p:sp>
        <p:nvSpPr>
          <p:cNvPr id="11" name="5 Marcador de contenido"/>
          <p:cNvSpPr txBox="1">
            <a:spLocks/>
          </p:cNvSpPr>
          <p:nvPr/>
        </p:nvSpPr>
        <p:spPr>
          <a:xfrm>
            <a:off x="2175447" y="1340768"/>
            <a:ext cx="1656184" cy="136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688"/>
              </a:buClr>
              <a:buSzPct val="70000"/>
              <a:buFont typeface="Wingdings" panose="05000000000000000000" pitchFamily="2" charset="2"/>
              <a:buNone/>
              <a:defRPr kumimoji="0" sz="3200" b="0" kern="1200" baseline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39763" indent="-277813" algn="l" rtl="0" eaLnBrk="1" latinLnBrk="0" hangingPunct="1">
              <a:spcBef>
                <a:spcPts val="55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895350" indent="-180975" algn="l" rtl="0" eaLnBrk="1" latinLnBrk="0" hangingPunct="1">
              <a:spcBef>
                <a:spcPts val="50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165225" indent="-174625" algn="l" rtl="0" eaLnBrk="1" latinLnBrk="0" hangingPunct="1">
              <a:spcBef>
                <a:spcPts val="400"/>
              </a:spcBef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 kumimoji="0"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795463" indent="-195263" algn="l" rtl="0" eaLnBrk="1" latinLnBrk="0" hangingPunct="1">
              <a:spcBef>
                <a:spcPts val="400"/>
              </a:spcBef>
              <a:buClr>
                <a:srgbClr val="ED9E7B"/>
              </a:buClr>
              <a:buSzPct val="90000"/>
              <a:buFont typeface="Wingdings" pitchFamily="2" charset="2"/>
              <a:buChar char="§"/>
              <a:defRPr kumimoji="0" sz="2000" kern="1200" baseline="0">
                <a:solidFill>
                  <a:srgbClr val="002857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 smtClean="0"/>
              <a:t>Gender</a:t>
            </a:r>
          </a:p>
          <a:p>
            <a:r>
              <a:rPr lang="en-GB" sz="2000" dirty="0" smtClean="0"/>
              <a:t>Male – 197</a:t>
            </a:r>
            <a:endParaRPr lang="en-GB" sz="2000" dirty="0"/>
          </a:p>
          <a:p>
            <a:r>
              <a:rPr lang="en-GB" sz="2000" dirty="0" smtClean="0"/>
              <a:t>Female </a:t>
            </a:r>
            <a:r>
              <a:rPr lang="en-GB" sz="2000" dirty="0"/>
              <a:t>– </a:t>
            </a:r>
            <a:r>
              <a:rPr lang="en-GB" sz="2000" dirty="0" smtClean="0"/>
              <a:t>85</a:t>
            </a:r>
            <a:endParaRPr lang="en-GB" sz="2000" dirty="0"/>
          </a:p>
          <a:p>
            <a:endParaRPr lang="en-GB" sz="1900" dirty="0" smtClean="0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832039426"/>
              </p:ext>
            </p:extLst>
          </p:nvPr>
        </p:nvGraphicFramePr>
        <p:xfrm>
          <a:off x="5148064" y="3573016"/>
          <a:ext cx="3577681" cy="274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054405461"/>
              </p:ext>
            </p:extLst>
          </p:nvPr>
        </p:nvGraphicFramePr>
        <p:xfrm>
          <a:off x="5148064" y="764704"/>
          <a:ext cx="3656166" cy="273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5 Marcador de contenido"/>
          <p:cNvSpPr txBox="1">
            <a:spLocks/>
          </p:cNvSpPr>
          <p:nvPr/>
        </p:nvSpPr>
        <p:spPr>
          <a:xfrm>
            <a:off x="2049180" y="4146611"/>
            <a:ext cx="2698373" cy="201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t" anchorCtr="0">
            <a:normAutofit fontScale="9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688"/>
              </a:buClr>
              <a:buSzPct val="70000"/>
              <a:buFont typeface="Wingdings" panose="05000000000000000000" pitchFamily="2" charset="2"/>
              <a:buNone/>
              <a:defRPr kumimoji="0" sz="3200" b="0" kern="1200" baseline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39763" indent="-277813" algn="l" rtl="0" eaLnBrk="1" latinLnBrk="0" hangingPunct="1">
              <a:spcBef>
                <a:spcPts val="55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¨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895350" indent="-180975" algn="l" rtl="0" eaLnBrk="1" latinLnBrk="0" hangingPunct="1">
              <a:spcBef>
                <a:spcPts val="500"/>
              </a:spcBef>
              <a:buClr>
                <a:srgbClr val="008688"/>
              </a:buClr>
              <a:buSzPct val="60000"/>
              <a:buFont typeface="Wingdings" panose="05000000000000000000" pitchFamily="2" charset="2"/>
              <a:buChar char="n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165225" indent="-174625" algn="l" rtl="0" eaLnBrk="1" latinLnBrk="0" hangingPunct="1">
              <a:spcBef>
                <a:spcPts val="400"/>
              </a:spcBef>
              <a:buClr>
                <a:srgbClr val="008688"/>
              </a:buClr>
              <a:buSzPct val="50000"/>
              <a:buFont typeface="Wingdings" panose="05000000000000000000" pitchFamily="2" charset="2"/>
              <a:buChar char="¨"/>
              <a:defRPr kumimoji="0"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795463" indent="-195263" algn="l" rtl="0" eaLnBrk="1" latinLnBrk="0" hangingPunct="1">
              <a:spcBef>
                <a:spcPts val="400"/>
              </a:spcBef>
              <a:buClr>
                <a:srgbClr val="ED9E7B"/>
              </a:buClr>
              <a:buSzPct val="90000"/>
              <a:buFont typeface="Wingdings" pitchFamily="2" charset="2"/>
              <a:buChar char="§"/>
              <a:defRPr kumimoji="0" sz="2000" kern="1200" baseline="0">
                <a:solidFill>
                  <a:srgbClr val="002857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 smtClean="0"/>
              <a:t>Profession</a:t>
            </a:r>
          </a:p>
          <a:p>
            <a:r>
              <a:rPr lang="en-GB" sz="1900" dirty="0" smtClean="0"/>
              <a:t>Policy maker – 2</a:t>
            </a:r>
            <a:endParaRPr lang="en-GB" sz="1900" dirty="0"/>
          </a:p>
          <a:p>
            <a:r>
              <a:rPr lang="en-GB" sz="1900" dirty="0" smtClean="0"/>
              <a:t>Business owner – 13</a:t>
            </a:r>
          </a:p>
          <a:p>
            <a:r>
              <a:rPr lang="en-GB" sz="1900" dirty="0" smtClean="0"/>
              <a:t>Energy prof./student – 61</a:t>
            </a:r>
          </a:p>
          <a:p>
            <a:r>
              <a:rPr lang="en-GB" sz="1900" dirty="0" smtClean="0"/>
              <a:t>Agriculture – 2</a:t>
            </a:r>
          </a:p>
          <a:p>
            <a:r>
              <a:rPr lang="en-GB" sz="1900" dirty="0" smtClean="0"/>
              <a:t>None of the above - 27</a:t>
            </a:r>
            <a:endParaRPr lang="en-GB" sz="1900" dirty="0"/>
          </a:p>
          <a:p>
            <a:endParaRPr lang="en-GB" sz="1900" dirty="0" smtClean="0"/>
          </a:p>
        </p:txBody>
      </p:sp>
    </p:spTree>
    <p:extLst>
      <p:ext uri="{BB962C8B-B14F-4D97-AF65-F5344CB8AC3E}">
        <p14:creationId xmlns:p14="http://schemas.microsoft.com/office/powerpoint/2010/main" val="3661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 smtClean="0"/>
              <a:t>Profile of respondents</a:t>
            </a:r>
            <a:endParaRPr lang="es-E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77143866"/>
              </p:ext>
            </p:extLst>
          </p:nvPr>
        </p:nvGraphicFramePr>
        <p:xfrm>
          <a:off x="2051720" y="1340768"/>
          <a:ext cx="4402566" cy="497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7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 smtClean="0"/>
              <a:t>Agreement with RES &amp; Wind Statements</a:t>
            </a:r>
            <a:endParaRPr lang="es-ES" dirty="0"/>
          </a:p>
        </p:txBody>
      </p:sp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2114"/>
              </p:ext>
            </p:extLst>
          </p:nvPr>
        </p:nvGraphicFramePr>
        <p:xfrm>
          <a:off x="3110125" y="1697905"/>
          <a:ext cx="5616624" cy="158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3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9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Important response to Energy needs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Important for Economic Development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Important for </a:t>
                      </a:r>
                      <a:r>
                        <a:rPr lang="en-GB" sz="1200" dirty="0" err="1">
                          <a:effectLst/>
                        </a:rPr>
                        <a:t>Env</a:t>
                      </a:r>
                      <a:r>
                        <a:rPr lang="en-GB" sz="1200" dirty="0">
                          <a:effectLst/>
                        </a:rPr>
                        <a:t>. &amp; Climate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Good Investments</a:t>
                      </a:r>
                      <a:endParaRPr lang="en-GB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 Lot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 bit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Not at all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13470"/>
              </p:ext>
            </p:extLst>
          </p:nvPr>
        </p:nvGraphicFramePr>
        <p:xfrm>
          <a:off x="3110125" y="3540199"/>
          <a:ext cx="5653741" cy="1425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1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10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Harmful to wildlife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Attractive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Noisy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Cost Competitive &amp; Reliable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 Lot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 bit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Not at all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1844824"/>
            <a:ext cx="2930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857"/>
                </a:solidFill>
                <a:latin typeface="Arial" panose="020B0604020202020204" pitchFamily="34" charset="0"/>
              </a:rPr>
              <a:t>How much do you agree with the following statements on renewable energies?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79512" y="3714130"/>
            <a:ext cx="2584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2857"/>
                </a:solidFill>
                <a:latin typeface="Arial" panose="020B0604020202020204" pitchFamily="34" charset="0"/>
              </a:rPr>
              <a:t>How </a:t>
            </a:r>
            <a:r>
              <a:rPr lang="en-GB" sz="1600" b="1" dirty="0">
                <a:solidFill>
                  <a:srgbClr val="002857"/>
                </a:solidFill>
                <a:latin typeface="Arial" panose="020B0604020202020204" pitchFamily="34" charset="0"/>
              </a:rPr>
              <a:t>much do you agree with the following statements about </a:t>
            </a:r>
            <a:r>
              <a:rPr lang="en-GB" sz="1600" b="1" dirty="0" smtClean="0">
                <a:solidFill>
                  <a:srgbClr val="002857"/>
                </a:solidFill>
                <a:latin typeface="Arial" panose="020B0604020202020204" pitchFamily="34" charset="0"/>
              </a:rPr>
              <a:t>wind </a:t>
            </a:r>
            <a:r>
              <a:rPr lang="en-GB" sz="1600" b="1" dirty="0">
                <a:solidFill>
                  <a:srgbClr val="002857"/>
                </a:solidFill>
                <a:latin typeface="Arial" panose="020B0604020202020204" pitchFamily="34" charset="0"/>
              </a:rPr>
              <a:t>turbines?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79512" y="5085184"/>
            <a:ext cx="8079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002857"/>
                </a:solidFill>
                <a:latin typeface="Gill Sans MT" panose="020B0502020104020203" pitchFamily="34" charset="0"/>
              </a:rPr>
              <a:t>Would potential co-ownership of a turbine with neighbours or your community increase your interest in wind energy generation?</a:t>
            </a:r>
          </a:p>
          <a:p>
            <a:endParaRPr lang="en-GB" sz="1600" dirty="0" smtClean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– 100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</a:p>
        </p:txBody>
      </p:sp>
    </p:spTree>
    <p:extLst>
      <p:ext uri="{BB962C8B-B14F-4D97-AF65-F5344CB8AC3E}">
        <p14:creationId xmlns:p14="http://schemas.microsoft.com/office/powerpoint/2010/main" val="28660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 smtClean="0"/>
              <a:t>SWTs</a:t>
            </a:r>
            <a:endParaRPr lang="es-ES" dirty="0"/>
          </a:p>
        </p:txBody>
      </p:sp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5371"/>
              </p:ext>
            </p:extLst>
          </p:nvPr>
        </p:nvGraphicFramePr>
        <p:xfrm>
          <a:off x="2964001" y="3933056"/>
          <a:ext cx="5531469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7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96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36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Reduced noise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Integration into architecture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Reduced vibration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Improved performance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Reduced costs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200" b="1" kern="120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200" b="1" kern="120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  <a:endParaRPr kumimoji="0" lang="en-GB" sz="1200" b="1" kern="1200" dirty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220072" y="1667272"/>
            <a:ext cx="3466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002857"/>
                </a:solidFill>
                <a:latin typeface="Gill Sans MT" panose="020B0502020104020203" pitchFamily="34" charset="0"/>
              </a:rPr>
              <a:t>SWT </a:t>
            </a:r>
            <a:r>
              <a:rPr lang="en-GB" sz="1600" b="1" dirty="0" smtClean="0">
                <a:solidFill>
                  <a:srgbClr val="002857"/>
                </a:solidFill>
                <a:latin typeface="Gill Sans MT" panose="020B0502020104020203" pitchFamily="34" charset="0"/>
              </a:rPr>
              <a:t>Installation Preference</a:t>
            </a:r>
            <a:endParaRPr lang="en-GB" sz="1600" b="1" dirty="0">
              <a:solidFill>
                <a:srgbClr val="002857"/>
              </a:solidFill>
              <a:latin typeface="Gill Sans MT" panose="020B0502020104020203" pitchFamily="34" charset="0"/>
            </a:endParaRPr>
          </a:p>
          <a:p>
            <a:endParaRPr lang="en-GB" sz="1600" dirty="0" smtClean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234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Roofs in residential areas 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 level 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125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building facades 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117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Nowhere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GB" sz="1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4001" y="1667272"/>
            <a:ext cx="2566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 smtClean="0">
                <a:solidFill>
                  <a:srgbClr val="002857"/>
                </a:solidFill>
                <a:latin typeface="Gill Sans MT" panose="020B0502020104020203" pitchFamily="34" charset="0"/>
              </a:rPr>
              <a:t>Reaction to SWT in neighbourhood?</a:t>
            </a:r>
          </a:p>
          <a:p>
            <a:pPr>
              <a:spcAft>
                <a:spcPts val="0"/>
              </a:spcAft>
            </a:pPr>
            <a:endParaRPr lang="en-GB" sz="1600" b="1" dirty="0" smtClean="0">
              <a:solidFill>
                <a:srgbClr val="002857"/>
              </a:solidFill>
              <a:latin typeface="Gill Sans MT" panose="020B0502020104020203" pitchFamily="34" charset="0"/>
            </a:endParaRPr>
          </a:p>
          <a:p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– 15</a:t>
            </a:r>
          </a:p>
          <a:p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Indifferent 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220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363" y="1667272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002857"/>
                </a:solidFill>
                <a:latin typeface="Gill Sans MT" panose="020B0502020104020203" pitchFamily="34" charset="0"/>
              </a:rPr>
              <a:t>Reaction to wind turbine in your neighbourhood?</a:t>
            </a:r>
          </a:p>
          <a:p>
            <a:endParaRPr lang="en-GB" sz="1600" dirty="0" smtClean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Indifferent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</a:t>
            </a:r>
            <a:r>
              <a:rPr lang="en-GB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6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</a:t>
            </a:r>
            <a:endParaRPr lang="en-GB" sz="1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63" y="4005064"/>
            <a:ext cx="2696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857"/>
                </a:solidFill>
                <a:latin typeface="Arial" panose="020B0604020202020204" pitchFamily="34" charset="0"/>
              </a:rPr>
              <a:t>Would the following developments increase your interest in Small Wind Turbines?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55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 smtClean="0"/>
              <a:t>SWTs</a:t>
            </a:r>
            <a:endParaRPr lang="es-ES" dirty="0"/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94872"/>
              </p:ext>
            </p:extLst>
          </p:nvPr>
        </p:nvGraphicFramePr>
        <p:xfrm>
          <a:off x="467544" y="2636912"/>
          <a:ext cx="8199349" cy="243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4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41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8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65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Insufficient information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Investment is too high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Concerned about … Noise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Safety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Flicker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Visual impact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Performance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Vibrations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lot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bit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	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Not at all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7504" y="16288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857"/>
                </a:solidFill>
                <a:latin typeface="Arial" panose="020B0604020202020204" pitchFamily="34" charset="0"/>
              </a:rPr>
              <a:t>How much do you agree with the following statements for explaining what prevents you from investing in a Small Wind Turbine?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98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828000" y="0"/>
            <a:ext cx="8208912" cy="1052736"/>
          </a:xfrm>
        </p:spPr>
        <p:txBody>
          <a:bodyPr/>
          <a:lstStyle/>
          <a:p>
            <a:r>
              <a:rPr lang="en-US" dirty="0" smtClean="0"/>
              <a:t>Interest in Competing Solutions</a:t>
            </a:r>
            <a:endParaRPr lang="es-ES" dirty="0"/>
          </a:p>
        </p:txBody>
      </p:sp>
      <p:graphicFrame>
        <p:nvGraphicFramePr>
          <p:cNvPr id="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2016"/>
              </p:ext>
            </p:extLst>
          </p:nvPr>
        </p:nvGraphicFramePr>
        <p:xfrm>
          <a:off x="1642073" y="2924944"/>
          <a:ext cx="6014586" cy="209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4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4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Solar PV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Solar Thermal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Collectors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Combined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Heat &amp; Power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lot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bit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Not at all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87624" y="184482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857"/>
                </a:solidFill>
                <a:latin typeface="Arial" panose="020B0604020202020204" pitchFamily="34" charset="0"/>
              </a:rPr>
              <a:t>How interested would you be in the following decentralised energy solutions for your home?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24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a6PM0puEivUxM8A1ia7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Iie9ub30GTNmfL4KSX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MAHlySVk2VbVh3jSy9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ZmiSBMQ0aXDlSGPqnbe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_aWyWQN0.VsXxHS4a9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a6PM0puEivUxM8A1ia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AKfJAT8EO5mqcBjYAA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Iie9ub30GTNmfL4KSX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MAHlySVk2VbVh3jSy9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ZmiSBMQ0aXDlSGPqnb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AKfJAT8EO5mqcBjYAAm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_aWyWQN0.VsXxHS4a9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a6PM0puEivUxM8A1ia7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AKfJAT8EO5mqcBjYAAm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Iie9ub30GTNmfL4KSX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MAHlySVk2VbVh3jSy9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ZmiSBMQ0aXDlSGPqnbe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_aWyWQN0.VsXxHS4a9Y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Iie9ub30GTNmfL4KSXu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KZ27hJukaXp7IAEnspE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v5MOsuGEKmTQ_w_0zD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J6P0N21Uez1pv6vrTUi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vixS_hnkqj9B82ITLes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7vwX1NECnQl50xh7uS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J6Wr_qCEO6BM9rtBH6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MAHlySVk2VbVh3jSy9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ZmiSBMQ0aXDlSGPqnb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_aWyWQN0.VsXxHS4a9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MPyeViTki3L5H1aCq1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a6PM0puEivUxM8A1ia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AKfJAT8EO5mqcBjYAAm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F7FD3B3915B4EAE3A96514B5B3622" ma:contentTypeVersion="0" ma:contentTypeDescription="Create a new document." ma:contentTypeScope="" ma:versionID="df8e74625bf98aeb29a0190a79d4d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0EE4FE-1C3D-4137-82F9-80DD189A0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23498D-8815-451E-92CA-CFC952A11C7B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5C5776E-82CC-4983-BC44-8001134AB2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8309</TotalTime>
  <Words>1070</Words>
  <Application>Microsoft Office PowerPoint</Application>
  <PresentationFormat>On-screen Show (4:3)</PresentationFormat>
  <Paragraphs>309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Intermedio</vt:lpstr>
      <vt:lpstr>think-cell Slide</vt:lpstr>
      <vt:lpstr>SWIP</vt:lpstr>
      <vt:lpstr>PowerPoint Presentation</vt:lpstr>
      <vt:lpstr>Questionnaire</vt:lpstr>
      <vt:lpstr>Profile of respondents</vt:lpstr>
      <vt:lpstr>Profile of respondents</vt:lpstr>
      <vt:lpstr>Agreement with RES &amp; Wind Statements</vt:lpstr>
      <vt:lpstr>SWTs</vt:lpstr>
      <vt:lpstr>SWTs</vt:lpstr>
      <vt:lpstr>Interest in Competing Solutions</vt:lpstr>
      <vt:lpstr>Conclusions questionnaire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Autarky in combination with PV per location</vt:lpstr>
      <vt:lpstr>PowerPoint Presentation</vt:lpstr>
      <vt:lpstr>Business models for SWT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apisa</dc:creator>
  <cp:lastModifiedBy>Broess, Koen</cp:lastModifiedBy>
  <cp:revision>487</cp:revision>
  <dcterms:created xsi:type="dcterms:W3CDTF">2012-02-09T09:07:32Z</dcterms:created>
  <dcterms:modified xsi:type="dcterms:W3CDTF">2016-09-27T20:59:12Z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0x01010094DF7FD3B3915B4EAE3A96514B5B3622</vt:lpwstr>
  </property>
</Properties>
</file>