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68" r:id="rId2"/>
    <p:sldId id="269" r:id="rId3"/>
    <p:sldId id="306" r:id="rId4"/>
    <p:sldId id="291" r:id="rId5"/>
    <p:sldId id="305" r:id="rId6"/>
    <p:sldId id="307" r:id="rId7"/>
    <p:sldId id="295" r:id="rId8"/>
    <p:sldId id="296" r:id="rId9"/>
    <p:sldId id="292" r:id="rId10"/>
    <p:sldId id="297" r:id="rId11"/>
    <p:sldId id="298" r:id="rId12"/>
    <p:sldId id="299" r:id="rId13"/>
    <p:sldId id="300" r:id="rId14"/>
    <p:sldId id="267" r:id="rId15"/>
  </p:sldIdLst>
  <p:sldSz cx="9144000" cy="6858000" type="screen4x3"/>
  <p:notesSz cx="7315200" cy="96012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ie Plumley" initials="CP" lastIdx="1" clrIdx="0">
    <p:extLst>
      <p:ext uri="{19B8F6BF-5375-455C-9EA6-DF929625EA0E}">
        <p15:presenceInfo xmlns:p15="http://schemas.microsoft.com/office/powerpoint/2012/main" userId="S-1-5-21-1181987103-375783561-1590016233-6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EDDDA"/>
    <a:srgbClr val="FDBEB9"/>
    <a:srgbClr val="FF3F3F"/>
    <a:srgbClr val="FF7C80"/>
    <a:srgbClr val="C1FDB9"/>
    <a:srgbClr val="E6522A"/>
    <a:srgbClr val="59595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3357" autoAdjust="0"/>
  </p:normalViewPr>
  <p:slideViewPr>
    <p:cSldViewPr>
      <p:cViewPr varScale="1">
        <p:scale>
          <a:sx n="105" d="100"/>
          <a:sy n="105" d="100"/>
        </p:scale>
        <p:origin x="1878" y="78"/>
      </p:cViewPr>
      <p:guideLst>
        <p:guide orient="horz" pos="2160"/>
        <p:guide pos="2880"/>
      </p:guideLst>
    </p:cSldViewPr>
  </p:slideViewPr>
  <p:notesTextViewPr>
    <p:cViewPr>
      <p:scale>
        <a:sx n="3" d="2"/>
        <a:sy n="3" d="2"/>
      </p:scale>
      <p:origin x="0" y="0"/>
    </p:cViewPr>
  </p:notesTextViewPr>
  <p:notesViewPr>
    <p:cSldViewPr showGuides="1">
      <p:cViewPr varScale="1">
        <p:scale>
          <a:sx n="86" d="100"/>
          <a:sy n="86" d="100"/>
        </p:scale>
        <p:origin x="2928"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smtClean="0"/>
            </a:lvl1pPr>
          </a:lstStyle>
          <a:p>
            <a:pPr>
              <a:defRPr/>
            </a:pPr>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smtClean="0"/>
            </a:lvl1pPr>
          </a:lstStyle>
          <a:p>
            <a:pPr>
              <a:defRPr/>
            </a:pPr>
            <a:fld id="{C7307A33-4EBF-4F48-9292-0D34DAF8711A}" type="datetimeFigureOut">
              <a:rPr lang="en-GB"/>
              <a:pPr>
                <a:defRPr/>
              </a:pPr>
              <a:t>27/09/2016</a:t>
            </a:fld>
            <a:endParaRPr lang="en-GB"/>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smtClean="0"/>
            </a:lvl1pPr>
          </a:lstStyle>
          <a:p>
            <a:pPr>
              <a:defRPr/>
            </a:pPr>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smtClean="0"/>
            </a:lvl1pPr>
          </a:lstStyle>
          <a:p>
            <a:pPr>
              <a:defRPr/>
            </a:pPr>
            <a:fld id="{BA0CF48F-3652-4F1E-83CB-54AE0001751D}" type="slidenum">
              <a:rPr lang="en-GB"/>
              <a:pPr>
                <a:defRPr/>
              </a:pPr>
              <a:t>‹#›</a:t>
            </a:fld>
            <a:endParaRPr lang="en-GB"/>
          </a:p>
        </p:txBody>
      </p:sp>
    </p:spTree>
    <p:extLst>
      <p:ext uri="{BB962C8B-B14F-4D97-AF65-F5344CB8AC3E}">
        <p14:creationId xmlns:p14="http://schemas.microsoft.com/office/powerpoint/2010/main" val="1609128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underlying cause of most loads on the wind turbine is the wind itself. What we find though, is that with non-uniform wind fields, the damage to the turbine is greater. Turbulence, wind shear, low level jets, veer, yaw misalignment, coherent eddies, tower shadow all negatively impact on the turbine loads. In particular at harmonics of the rotational frequency of the turbine. This is due to rotational sampling of the wind field. </a:t>
            </a:r>
          </a:p>
          <a:p>
            <a:r>
              <a:rPr lang="en-GB" baseline="0" dirty="0" smtClean="0"/>
              <a:t>So taking wind shear as an example, during each rotation the blades experience high wind speeds at the top of their rotation, and low wind speeds at the bottom of their rotation, and this loading repeats itself once per revolution. Or if we consider a coherent eddy passing through, each rotation the blade is going to slice through that eddy, experiencing a change in loading that repeats once per revolution. On many wind turbines, there are three blades, this means that for other components, for example the drivetrain, rather than experiencing a once per revolution loading, they experience this as a 3 times per revolution loading, as each blade contributes to the loading on the main shaft. Other harmonics may also manifest themselves, depending on the symmetries in the wind field.</a:t>
            </a:r>
          </a:p>
        </p:txBody>
      </p:sp>
      <p:sp>
        <p:nvSpPr>
          <p:cNvPr id="4" name="Slide Number Placeholder 3"/>
          <p:cNvSpPr>
            <a:spLocks noGrp="1"/>
          </p:cNvSpPr>
          <p:nvPr>
            <p:ph type="sldNum" sz="quarter" idx="10"/>
          </p:nvPr>
        </p:nvSpPr>
        <p:spPr/>
        <p:txBody>
          <a:bodyPr/>
          <a:lstStyle/>
          <a:p>
            <a:pPr>
              <a:defRPr/>
            </a:pPr>
            <a:fld id="{BA0CF48F-3652-4F1E-83CB-54AE0001751D}" type="slidenum">
              <a:rPr lang="en-GB" smtClean="0"/>
              <a:pPr>
                <a:defRPr/>
              </a:pPr>
              <a:t>3</a:t>
            </a:fld>
            <a:endParaRPr lang="en-GB"/>
          </a:p>
        </p:txBody>
      </p:sp>
    </p:spTree>
    <p:extLst>
      <p:ext uri="{BB962C8B-B14F-4D97-AF65-F5344CB8AC3E}">
        <p14:creationId xmlns:p14="http://schemas.microsoft.com/office/powerpoint/2010/main" val="217860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baseline="0" dirty="0" smtClean="0"/>
              <a:t>To pitch the blades individually, we have a c</a:t>
            </a:r>
            <a:r>
              <a:rPr lang="en-GB" dirty="0" smtClean="0"/>
              <a:t>ontrol structure looks something</a:t>
            </a:r>
            <a:r>
              <a:rPr lang="en-GB" baseline="0" dirty="0" smtClean="0"/>
              <a:t> like this</a:t>
            </a:r>
          </a:p>
          <a:p>
            <a:pPr defTabSz="966612">
              <a:defRPr/>
            </a:pPr>
            <a:r>
              <a:rPr lang="en-GB" baseline="0" dirty="0" smtClean="0"/>
              <a:t>What each term is</a:t>
            </a:r>
          </a:p>
          <a:p>
            <a:pPr defTabSz="966612">
              <a:defRPr/>
            </a:pPr>
            <a:endParaRPr lang="en-GB" dirty="0"/>
          </a:p>
        </p:txBody>
      </p:sp>
      <p:sp>
        <p:nvSpPr>
          <p:cNvPr id="4" name="Slide Number Placeholder 3"/>
          <p:cNvSpPr>
            <a:spLocks noGrp="1"/>
          </p:cNvSpPr>
          <p:nvPr>
            <p:ph type="sldNum" sz="quarter" idx="10"/>
          </p:nvPr>
        </p:nvSpPr>
        <p:spPr/>
        <p:txBody>
          <a:bodyPr/>
          <a:lstStyle/>
          <a:p>
            <a:pPr>
              <a:defRPr/>
            </a:pPr>
            <a:fld id="{BA0CF48F-3652-4F1E-83CB-54AE0001751D}" type="slidenum">
              <a:rPr lang="en-GB" smtClean="0"/>
              <a:pPr>
                <a:defRPr/>
              </a:pPr>
              <a:t>4</a:t>
            </a:fld>
            <a:endParaRPr lang="en-GB"/>
          </a:p>
        </p:txBody>
      </p:sp>
    </p:spTree>
    <p:extLst>
      <p:ext uri="{BB962C8B-B14F-4D97-AF65-F5344CB8AC3E}">
        <p14:creationId xmlns:p14="http://schemas.microsoft.com/office/powerpoint/2010/main" val="4534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GB" sz="1300" dirty="0"/>
              <a:t>After running with the two methods we can answer the question, is AT working? The answer is yes. We can affirm that by looking how AT reduces the fatigue loads on the blade. The blade loads has been reduced at the 1P frequency as intended. ATLAS wasn’t designed to reduce the whole 1P peak. The graph on the right show the fatigue reduction when we aggregate lots of data under different conditions (wind speed, TI). Every point represents the equivalent fatigue load for 10 minutes of data captured and the lines are the average of these points at different wind speeds. The reduction with AT is around a 10 %</a:t>
            </a:r>
          </a:p>
          <a:p>
            <a:endParaRPr lang="en-GB" dirty="0"/>
          </a:p>
        </p:txBody>
      </p:sp>
      <p:sp>
        <p:nvSpPr>
          <p:cNvPr id="4" name="Slide Number Placeholder 3"/>
          <p:cNvSpPr>
            <a:spLocks noGrp="1"/>
          </p:cNvSpPr>
          <p:nvPr>
            <p:ph type="sldNum" sz="quarter" idx="10"/>
          </p:nvPr>
        </p:nvSpPr>
        <p:spPr/>
        <p:txBody>
          <a:bodyPr/>
          <a:lstStyle/>
          <a:p>
            <a:pPr>
              <a:defRPr/>
            </a:pPr>
            <a:fld id="{BA0CF48F-3652-4F1E-83CB-54AE0001751D}" type="slidenum">
              <a:rPr lang="en-GB" smtClean="0"/>
              <a:pPr>
                <a:defRPr/>
              </a:pPr>
              <a:t>6</a:t>
            </a:fld>
            <a:endParaRPr lang="en-GB"/>
          </a:p>
        </p:txBody>
      </p:sp>
    </p:spTree>
    <p:extLst>
      <p:ext uri="{BB962C8B-B14F-4D97-AF65-F5344CB8AC3E}">
        <p14:creationId xmlns:p14="http://schemas.microsoft.com/office/powerpoint/2010/main" val="27817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other aspect to verify is that is the new controller does not interfere with the speed and power control.</a:t>
            </a:r>
          </a:p>
          <a:p>
            <a:r>
              <a:rPr lang="en-GB" sz="1300" dirty="0"/>
              <a:t>The graph on the right depicts part of the power curve. Every point is the average power for 10 minutes of data and the lines are the mean value binned respect to wind speed. As you can see there is not a significant variation between both power curves so the same energy is captured with and without ATLAS. The 2</a:t>
            </a:r>
            <a:r>
              <a:rPr lang="en-GB" sz="1300" baseline="30000" dirty="0"/>
              <a:t>nd</a:t>
            </a:r>
            <a:r>
              <a:rPr lang="en-GB" sz="1300" dirty="0"/>
              <a:t> graph shows the PSD of the generator speed. For those who are not familiar with the representation on the frequency domain, it is not that important, the important part is that both lines match really well.</a:t>
            </a:r>
          </a:p>
          <a:p>
            <a:r>
              <a:rPr lang="en-GB" sz="1300" dirty="0"/>
              <a:t>As a conclusion we can say that AT does not have any impact on the wind turbine controller and is effective on reducing loads.</a:t>
            </a:r>
          </a:p>
          <a:p>
            <a:endParaRPr lang="en-GB" dirty="0"/>
          </a:p>
        </p:txBody>
      </p:sp>
      <p:sp>
        <p:nvSpPr>
          <p:cNvPr id="4" name="Slide Number Placeholder 3"/>
          <p:cNvSpPr>
            <a:spLocks noGrp="1"/>
          </p:cNvSpPr>
          <p:nvPr>
            <p:ph type="sldNum" sz="quarter" idx="10"/>
          </p:nvPr>
        </p:nvSpPr>
        <p:spPr/>
        <p:txBody>
          <a:bodyPr/>
          <a:lstStyle/>
          <a:p>
            <a:pPr>
              <a:defRPr/>
            </a:pPr>
            <a:fld id="{BA0CF48F-3652-4F1E-83CB-54AE0001751D}" type="slidenum">
              <a:rPr lang="en-GB" smtClean="0"/>
              <a:pPr>
                <a:defRPr/>
              </a:pPr>
              <a:t>7</a:t>
            </a:fld>
            <a:endParaRPr lang="en-GB"/>
          </a:p>
        </p:txBody>
      </p:sp>
    </p:spTree>
    <p:extLst>
      <p:ext uri="{BB962C8B-B14F-4D97-AF65-F5344CB8AC3E}">
        <p14:creationId xmlns:p14="http://schemas.microsoft.com/office/powerpoint/2010/main" val="17411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2</a:t>
            </a:r>
            <a:r>
              <a:rPr lang="en-GB" sz="1300" baseline="30000" dirty="0"/>
              <a:t>nd</a:t>
            </a:r>
            <a:r>
              <a:rPr lang="en-GB" sz="1300" dirty="0"/>
              <a:t> objective of the demonstration is to validate that the model and design methods match to what is observed in reality. On site we had a very well instrumented met mast with anemometers and wind vanes at different heights including the hub and top and bottom tip heights.</a:t>
            </a:r>
          </a:p>
          <a:p>
            <a:r>
              <a:rPr lang="en-GB" sz="1300" dirty="0"/>
              <a:t>We recorded a lot of information from the wind turbine, here are the example of some of the signals that we recorded. For example </a:t>
            </a:r>
            <a:r>
              <a:rPr lang="en-GB" sz="1300" dirty="0" err="1"/>
              <a:t>blabla</a:t>
            </a:r>
            <a:r>
              <a:rPr lang="en-GB" sz="1300" dirty="0"/>
              <a:t>. From the met mast we obtained the wind and meteorological conditions that can input our model and the question is: is the output of the model the same as we observed in reality?</a:t>
            </a:r>
          </a:p>
          <a:p>
            <a:endParaRPr lang="en-GB" dirty="0"/>
          </a:p>
        </p:txBody>
      </p:sp>
      <p:sp>
        <p:nvSpPr>
          <p:cNvPr id="4" name="Slide Number Placeholder 3"/>
          <p:cNvSpPr>
            <a:spLocks noGrp="1"/>
          </p:cNvSpPr>
          <p:nvPr>
            <p:ph type="sldNum" sz="quarter" idx="10"/>
          </p:nvPr>
        </p:nvSpPr>
        <p:spPr/>
        <p:txBody>
          <a:bodyPr/>
          <a:lstStyle/>
          <a:p>
            <a:pPr>
              <a:defRPr/>
            </a:pPr>
            <a:fld id="{BA0CF48F-3652-4F1E-83CB-54AE0001751D}" type="slidenum">
              <a:rPr lang="en-GB" smtClean="0"/>
              <a:pPr>
                <a:defRPr/>
              </a:pPr>
              <a:t>8</a:t>
            </a:fld>
            <a:endParaRPr lang="en-GB"/>
          </a:p>
        </p:txBody>
      </p:sp>
    </p:spTree>
    <p:extLst>
      <p:ext uri="{BB962C8B-B14F-4D97-AF65-F5344CB8AC3E}">
        <p14:creationId xmlns:p14="http://schemas.microsoft.com/office/powerpoint/2010/main" val="151796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148263" y="4725145"/>
            <a:ext cx="3744912" cy="504055"/>
          </a:xfrm>
          <a:prstGeom prst="rect">
            <a:avLst/>
          </a:prstGeom>
        </p:spPr>
        <p:txBody>
          <a:bodyPr/>
          <a:lstStyle>
            <a:lvl1pPr marL="0" indent="0" algn="r">
              <a:buFontTx/>
              <a:buNone/>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Presenter name</a:t>
            </a:r>
          </a:p>
        </p:txBody>
      </p:sp>
      <p:sp>
        <p:nvSpPr>
          <p:cNvPr id="15" name="Title 14"/>
          <p:cNvSpPr>
            <a:spLocks noGrp="1"/>
          </p:cNvSpPr>
          <p:nvPr>
            <p:ph type="title" hasCustomPrompt="1"/>
          </p:nvPr>
        </p:nvSpPr>
        <p:spPr>
          <a:xfrm>
            <a:off x="5148263" y="3933056"/>
            <a:ext cx="3744912" cy="792088"/>
          </a:xfrm>
          <a:prstGeom prst="rect">
            <a:avLst/>
          </a:prstGeom>
        </p:spPr>
        <p:txBody>
          <a:bodyPr/>
          <a:lstStyle>
            <a:lvl1pPr algn="r">
              <a:defRPr baseline="0">
                <a:latin typeface="Segoe UI" panose="020B0502040204020203" pitchFamily="34" charset="0"/>
                <a:ea typeface="Segoe UI" panose="020B0502040204020203" pitchFamily="34" charset="0"/>
                <a:cs typeface="Segoe UI" panose="020B0502040204020203" pitchFamily="34" charset="0"/>
              </a:defRPr>
            </a:lvl1pPr>
          </a:lstStyle>
          <a:p>
            <a:r>
              <a:rPr lang="en-US" dirty="0" err="1" smtClean="0"/>
              <a:t>Presentaution</a:t>
            </a:r>
            <a:r>
              <a:rPr lang="en-US" dirty="0" smtClean="0"/>
              <a:t> title</a:t>
            </a:r>
            <a:endParaRPr lang="en-GB" dirty="0"/>
          </a:p>
        </p:txBody>
      </p:sp>
      <p:sp>
        <p:nvSpPr>
          <p:cNvPr id="16" name="Text Placeholder 12"/>
          <p:cNvSpPr>
            <a:spLocks noGrp="1"/>
          </p:cNvSpPr>
          <p:nvPr>
            <p:ph type="body" sz="quarter" idx="11" hasCustomPrompt="1"/>
          </p:nvPr>
        </p:nvSpPr>
        <p:spPr>
          <a:xfrm>
            <a:off x="5136253" y="5229200"/>
            <a:ext cx="3744912" cy="504055"/>
          </a:xfrm>
          <a:prstGeom prst="rect">
            <a:avLst/>
          </a:prstGeom>
        </p:spPr>
        <p:txBody>
          <a:bodyPr/>
          <a:lstStyle>
            <a:lvl1pPr marL="0" indent="0" algn="r">
              <a:buFontTx/>
              <a:buNone/>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Date</a:t>
            </a:r>
          </a:p>
        </p:txBody>
      </p:sp>
      <p:sp>
        <p:nvSpPr>
          <p:cNvPr id="5" name="TextBox 4"/>
          <p:cNvSpPr txBox="1"/>
          <p:nvPr userDrawn="1"/>
        </p:nvSpPr>
        <p:spPr>
          <a:xfrm>
            <a:off x="4783462" y="6320121"/>
            <a:ext cx="4101353" cy="307777"/>
          </a:xfrm>
          <a:prstGeom prst="rect">
            <a:avLst/>
          </a:prstGeom>
          <a:noFill/>
        </p:spPr>
        <p:txBody>
          <a:bodyPr wrap="square" rtlCol="0">
            <a:spAutoFit/>
          </a:bodyPr>
          <a:lstStyle/>
          <a:p>
            <a:pPr algn="r"/>
            <a:r>
              <a:rPr lang="en-GB" sz="1400" i="1" dirty="0">
                <a:solidFill>
                  <a:srgbClr val="7F7F7F"/>
                </a:solidFill>
                <a:latin typeface="Segoe UI" panose="020B0502040204020203" pitchFamily="34" charset="0"/>
                <a:ea typeface="Segoe UI" panose="020B0502040204020203" pitchFamily="34" charset="0"/>
                <a:cs typeface="Segoe UI" panose="020B0502040204020203" pitchFamily="34" charset="0"/>
                <a:sym typeface="Gill Sans" charset="0"/>
              </a:rPr>
              <a:t>Wind and tidal energy control experts</a:t>
            </a:r>
            <a:endParaRPr lang="es-ES" sz="1400" i="1" dirty="0">
              <a:solidFill>
                <a:srgbClr val="7F7F7F"/>
              </a:solidFill>
              <a:latin typeface="Segoe UI" panose="020B0502040204020203" pitchFamily="34" charset="0"/>
              <a:ea typeface="Segoe UI" panose="020B0502040204020203" pitchFamily="34" charset="0"/>
              <a:cs typeface="Segoe UI" panose="020B0502040204020203" pitchFamily="34" charset="0"/>
              <a:sym typeface="Gill Sans" charset="0"/>
            </a:endParaRPr>
          </a:p>
        </p:txBody>
      </p:sp>
    </p:spTree>
    <p:extLst>
      <p:ext uri="{BB962C8B-B14F-4D97-AF65-F5344CB8AC3E}">
        <p14:creationId xmlns:p14="http://schemas.microsoft.com/office/powerpoint/2010/main" val="215275548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64140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okmark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2731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ookmark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08520" y="0"/>
            <a:ext cx="5867878" cy="10651050"/>
          </a:xfrm>
          <a:prstGeom prst="rect">
            <a:avLst/>
          </a:prstGeom>
        </p:spPr>
      </p:pic>
    </p:spTree>
    <p:extLst>
      <p:ext uri="{BB962C8B-B14F-4D97-AF65-F5344CB8AC3E}">
        <p14:creationId xmlns:p14="http://schemas.microsoft.com/office/powerpoint/2010/main" val="66552755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40" y="1124744"/>
            <a:ext cx="7886700" cy="5052219"/>
          </a:xfrm>
          <a:prstGeom prst="rect">
            <a:avLst/>
          </a:prstGeom>
        </p:spPr>
        <p:txBody>
          <a:bodyPr/>
          <a:lstStyle>
            <a:lvl1pPr marL="450000" indent="-450000">
              <a:defRPr>
                <a:solidFill>
                  <a:srgbClr val="595959"/>
                </a:solidFill>
              </a:defRPr>
            </a:lvl1pPr>
            <a:lvl2pPr marL="810000" indent="-360000">
              <a:defRPr sz="2000">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6" name="Title 5"/>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70597572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3050" y="1085850"/>
            <a:ext cx="683895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3506242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73050" y="1085851"/>
            <a:ext cx="6838950" cy="504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7" name="Picture Placeholder 6"/>
          <p:cNvSpPr>
            <a:spLocks noGrp="1"/>
          </p:cNvSpPr>
          <p:nvPr>
            <p:ph type="pic" sz="quarter" idx="10" hasCustomPrompt="1"/>
          </p:nvPr>
        </p:nvSpPr>
        <p:spPr>
          <a:xfrm>
            <a:off x="7233948" y="1085851"/>
            <a:ext cx="1800000" cy="1800000"/>
          </a:xfrm>
        </p:spPr>
        <p:txBody>
          <a:bodyPr/>
          <a:lstStyle>
            <a:lvl1pPr marL="0" indent="0">
              <a:buNone/>
              <a:defRPr/>
            </a:lvl1pPr>
          </a:lstStyle>
          <a:p>
            <a:r>
              <a:rPr lang="en-GB" dirty="0" smtClean="0"/>
              <a:t>Product logo</a:t>
            </a:r>
            <a:endParaRPr lang="en-GB" dirty="0"/>
          </a:p>
        </p:txBody>
      </p:sp>
      <p:sp>
        <p:nvSpPr>
          <p:cNvPr id="9" name="Text Placeholder 8"/>
          <p:cNvSpPr>
            <a:spLocks noGrp="1"/>
          </p:cNvSpPr>
          <p:nvPr>
            <p:ph type="body" sz="quarter" idx="11" hasCustomPrompt="1"/>
          </p:nvPr>
        </p:nvSpPr>
        <p:spPr>
          <a:xfrm>
            <a:off x="7112000" y="2885851"/>
            <a:ext cx="2032001" cy="828000"/>
          </a:xfrm>
        </p:spPr>
        <p:txBody>
          <a:bodyPr anchor="ctr">
            <a:normAutofit/>
          </a:bodyPr>
          <a:lstStyle>
            <a:lvl1pPr marL="0" indent="0" algn="ctr">
              <a:buNone/>
              <a:defRPr sz="1800" baseline="0"/>
            </a:lvl1pPr>
          </a:lstStyle>
          <a:p>
            <a:pPr lvl="0"/>
            <a:r>
              <a:rPr lang="en-GB" dirty="0" smtClean="0"/>
              <a:t>Product slogan</a:t>
            </a:r>
            <a:endParaRPr lang="en-GB" dirty="0"/>
          </a:p>
        </p:txBody>
      </p:sp>
    </p:spTree>
    <p:extLst>
      <p:ext uri="{BB962C8B-B14F-4D97-AF65-F5344CB8AC3E}">
        <p14:creationId xmlns:p14="http://schemas.microsoft.com/office/powerpoint/2010/main" val="150397973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083" y="4406901"/>
            <a:ext cx="6864350" cy="393700"/>
          </a:xfrm>
        </p:spPr>
        <p:txBody>
          <a:bodyPr anchor="t"/>
          <a:lstStyle>
            <a:lvl1pPr algn="l">
              <a:defRPr sz="2400" b="0" i="0" cap="none">
                <a:solidFill>
                  <a:schemeClr val="tx1">
                    <a:lumMod val="65000"/>
                    <a:lumOff val="35000"/>
                  </a:schemeClr>
                </a:solidFill>
              </a:defRPr>
            </a:lvl1pPr>
          </a:lstStyle>
          <a:p>
            <a:r>
              <a:rPr lang="en-GB" dirty="0" smtClean="0"/>
              <a:t>Click to edit subtitle</a:t>
            </a:r>
            <a:endParaRPr lang="en-US" dirty="0"/>
          </a:p>
        </p:txBody>
      </p:sp>
      <p:sp>
        <p:nvSpPr>
          <p:cNvPr id="3" name="Text Placeholder 2"/>
          <p:cNvSpPr>
            <a:spLocks noGrp="1"/>
          </p:cNvSpPr>
          <p:nvPr>
            <p:ph type="body" idx="1" hasCustomPrompt="1"/>
          </p:nvPr>
        </p:nvSpPr>
        <p:spPr>
          <a:xfrm>
            <a:off x="279082" y="3937000"/>
            <a:ext cx="7550786" cy="469900"/>
          </a:xfrm>
        </p:spPr>
        <p:txBody>
          <a:bodyPr anchor="b">
            <a:noAutofit/>
          </a:bodyPr>
          <a:lstStyle>
            <a:lvl1pPr marL="0" indent="0">
              <a:buNone/>
              <a:defRPr sz="3200" b="1">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title</a:t>
            </a:r>
          </a:p>
        </p:txBody>
      </p:sp>
    </p:spTree>
    <p:extLst>
      <p:ext uri="{BB962C8B-B14F-4D97-AF65-F5344CB8AC3E}">
        <p14:creationId xmlns:p14="http://schemas.microsoft.com/office/powerpoint/2010/main" val="283210503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Extend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1124744"/>
            <a:ext cx="7755334" cy="504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6" name="Title 5"/>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2878237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050" y="1124745"/>
            <a:ext cx="3652074" cy="504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355976" y="1124745"/>
            <a:ext cx="3672408" cy="504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4670359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1463" y="1124744"/>
            <a:ext cx="3655913" cy="8191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73051" y="1948657"/>
            <a:ext cx="3654413" cy="421664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5" name="Text Placeholder 4"/>
          <p:cNvSpPr>
            <a:spLocks noGrp="1"/>
          </p:cNvSpPr>
          <p:nvPr>
            <p:ph type="body" sz="quarter" idx="3"/>
          </p:nvPr>
        </p:nvSpPr>
        <p:spPr>
          <a:xfrm>
            <a:off x="4355976" y="1124744"/>
            <a:ext cx="3672408" cy="81918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55976" y="1948657"/>
            <a:ext cx="3672408" cy="42166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9244921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fa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20" name="Picture Placeholder 19"/>
          <p:cNvSpPr>
            <a:spLocks noGrp="1"/>
          </p:cNvSpPr>
          <p:nvPr>
            <p:ph type="pic" sz="quarter" idx="10" hasCustomPrompt="1"/>
          </p:nvPr>
        </p:nvSpPr>
        <p:spPr>
          <a:xfrm>
            <a:off x="273050" y="1085850"/>
            <a:ext cx="666750" cy="925200"/>
          </a:xfrm>
          <a:prstGeom prst="rect">
            <a:avLst/>
          </a:prstGeom>
        </p:spPr>
        <p:txBody>
          <a:bodyPr/>
          <a:lstStyle>
            <a:lvl1pPr marL="0" indent="0">
              <a:buNone/>
              <a:defRPr/>
            </a:lvl1pPr>
          </a:lstStyle>
          <a:p>
            <a:r>
              <a:rPr lang="en-GB" dirty="0" smtClean="0"/>
              <a:t>Face</a:t>
            </a:r>
            <a:endParaRPr lang="en-GB" dirty="0"/>
          </a:p>
        </p:txBody>
      </p:sp>
      <p:sp>
        <p:nvSpPr>
          <p:cNvPr id="21" name="Picture Placeholder 19"/>
          <p:cNvSpPr>
            <a:spLocks noGrp="1"/>
          </p:cNvSpPr>
          <p:nvPr>
            <p:ph type="pic" sz="quarter" idx="11" hasCustomPrompt="1"/>
          </p:nvPr>
        </p:nvSpPr>
        <p:spPr>
          <a:xfrm>
            <a:off x="273050" y="3516494"/>
            <a:ext cx="666750" cy="925200"/>
          </a:xfrm>
          <a:prstGeom prst="rect">
            <a:avLst/>
          </a:prstGeom>
        </p:spPr>
        <p:txBody>
          <a:bodyPr/>
          <a:lstStyle>
            <a:lvl1pPr marL="0" indent="0">
              <a:buNone/>
              <a:defRPr/>
            </a:lvl1pPr>
          </a:lstStyle>
          <a:p>
            <a:r>
              <a:rPr lang="en-GB" dirty="0" smtClean="0"/>
              <a:t>Face</a:t>
            </a:r>
            <a:endParaRPr lang="en-GB" dirty="0"/>
          </a:p>
        </p:txBody>
      </p:sp>
      <p:sp>
        <p:nvSpPr>
          <p:cNvPr id="22" name="Picture Placeholder 19"/>
          <p:cNvSpPr>
            <a:spLocks noGrp="1"/>
          </p:cNvSpPr>
          <p:nvPr>
            <p:ph type="pic" sz="quarter" idx="12" hasCustomPrompt="1"/>
          </p:nvPr>
        </p:nvSpPr>
        <p:spPr>
          <a:xfrm>
            <a:off x="273050" y="2301172"/>
            <a:ext cx="666750" cy="925200"/>
          </a:xfrm>
          <a:prstGeom prst="rect">
            <a:avLst/>
          </a:prstGeom>
        </p:spPr>
        <p:txBody>
          <a:bodyPr/>
          <a:lstStyle>
            <a:lvl1pPr marL="0" indent="0">
              <a:buNone/>
              <a:defRPr/>
            </a:lvl1pPr>
          </a:lstStyle>
          <a:p>
            <a:r>
              <a:rPr lang="en-GB" dirty="0" smtClean="0"/>
              <a:t>Face</a:t>
            </a:r>
            <a:endParaRPr lang="en-GB" dirty="0"/>
          </a:p>
        </p:txBody>
      </p:sp>
      <p:sp>
        <p:nvSpPr>
          <p:cNvPr id="23" name="Picture Placeholder 19"/>
          <p:cNvSpPr>
            <a:spLocks noGrp="1"/>
          </p:cNvSpPr>
          <p:nvPr>
            <p:ph type="pic" sz="quarter" idx="13" hasCustomPrompt="1"/>
          </p:nvPr>
        </p:nvSpPr>
        <p:spPr>
          <a:xfrm>
            <a:off x="273050" y="4731816"/>
            <a:ext cx="666750" cy="925200"/>
          </a:xfrm>
          <a:prstGeom prst="rect">
            <a:avLst/>
          </a:prstGeom>
        </p:spPr>
        <p:txBody>
          <a:bodyPr/>
          <a:lstStyle>
            <a:lvl1pPr marL="0" indent="0">
              <a:buNone/>
              <a:defRPr/>
            </a:lvl1pPr>
          </a:lstStyle>
          <a:p>
            <a:r>
              <a:rPr lang="en-GB" dirty="0" smtClean="0"/>
              <a:t>Face</a:t>
            </a:r>
            <a:endParaRPr lang="en-GB" dirty="0"/>
          </a:p>
        </p:txBody>
      </p:sp>
      <p:sp>
        <p:nvSpPr>
          <p:cNvPr id="29" name="Text Placeholder 28"/>
          <p:cNvSpPr>
            <a:spLocks noGrp="1"/>
          </p:cNvSpPr>
          <p:nvPr>
            <p:ph type="body" sz="quarter" idx="14" hasCustomPrompt="1"/>
          </p:nvPr>
        </p:nvSpPr>
        <p:spPr>
          <a:xfrm>
            <a:off x="1318088" y="1085850"/>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0" name="Text Placeholder 28"/>
          <p:cNvSpPr>
            <a:spLocks noGrp="1"/>
          </p:cNvSpPr>
          <p:nvPr>
            <p:ph type="body" sz="quarter" idx="15" hasCustomPrompt="1"/>
          </p:nvPr>
        </p:nvSpPr>
        <p:spPr>
          <a:xfrm>
            <a:off x="1318088" y="2300832"/>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1" name="Text Placeholder 28"/>
          <p:cNvSpPr>
            <a:spLocks noGrp="1"/>
          </p:cNvSpPr>
          <p:nvPr>
            <p:ph type="body" sz="quarter" idx="16" hasCustomPrompt="1"/>
          </p:nvPr>
        </p:nvSpPr>
        <p:spPr>
          <a:xfrm>
            <a:off x="1330281" y="3515814"/>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2" name="Text Placeholder 28"/>
          <p:cNvSpPr>
            <a:spLocks noGrp="1"/>
          </p:cNvSpPr>
          <p:nvPr>
            <p:ph type="body" sz="quarter" idx="17" hasCustomPrompt="1"/>
          </p:nvPr>
        </p:nvSpPr>
        <p:spPr>
          <a:xfrm>
            <a:off x="1318088" y="4730795"/>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3" name="Picture Placeholder 19"/>
          <p:cNvSpPr>
            <a:spLocks noGrp="1"/>
          </p:cNvSpPr>
          <p:nvPr>
            <p:ph type="pic" sz="quarter" idx="18" hasCustomPrompt="1"/>
          </p:nvPr>
        </p:nvSpPr>
        <p:spPr>
          <a:xfrm>
            <a:off x="3885643" y="1085850"/>
            <a:ext cx="666750" cy="925200"/>
          </a:xfrm>
          <a:prstGeom prst="rect">
            <a:avLst/>
          </a:prstGeom>
        </p:spPr>
        <p:txBody>
          <a:bodyPr/>
          <a:lstStyle>
            <a:lvl1pPr marL="0" indent="0">
              <a:buNone/>
              <a:defRPr/>
            </a:lvl1pPr>
          </a:lstStyle>
          <a:p>
            <a:r>
              <a:rPr lang="en-GB" dirty="0" smtClean="0"/>
              <a:t>Face</a:t>
            </a:r>
            <a:endParaRPr lang="en-GB" dirty="0"/>
          </a:p>
        </p:txBody>
      </p:sp>
      <p:sp>
        <p:nvSpPr>
          <p:cNvPr id="44" name="Picture Placeholder 19"/>
          <p:cNvSpPr>
            <a:spLocks noGrp="1"/>
          </p:cNvSpPr>
          <p:nvPr>
            <p:ph type="pic" sz="quarter" idx="19" hasCustomPrompt="1"/>
          </p:nvPr>
        </p:nvSpPr>
        <p:spPr>
          <a:xfrm>
            <a:off x="3885643" y="3516494"/>
            <a:ext cx="666750" cy="925200"/>
          </a:xfrm>
          <a:prstGeom prst="rect">
            <a:avLst/>
          </a:prstGeom>
        </p:spPr>
        <p:txBody>
          <a:bodyPr/>
          <a:lstStyle>
            <a:lvl1pPr marL="0" indent="0">
              <a:buNone/>
              <a:defRPr/>
            </a:lvl1pPr>
          </a:lstStyle>
          <a:p>
            <a:r>
              <a:rPr lang="en-GB" dirty="0" smtClean="0"/>
              <a:t>Face</a:t>
            </a:r>
            <a:endParaRPr lang="en-GB" dirty="0"/>
          </a:p>
        </p:txBody>
      </p:sp>
      <p:sp>
        <p:nvSpPr>
          <p:cNvPr id="45" name="Picture Placeholder 19"/>
          <p:cNvSpPr>
            <a:spLocks noGrp="1"/>
          </p:cNvSpPr>
          <p:nvPr>
            <p:ph type="pic" sz="quarter" idx="20" hasCustomPrompt="1"/>
          </p:nvPr>
        </p:nvSpPr>
        <p:spPr>
          <a:xfrm>
            <a:off x="3885643" y="2301172"/>
            <a:ext cx="666750" cy="925200"/>
          </a:xfrm>
          <a:prstGeom prst="rect">
            <a:avLst/>
          </a:prstGeom>
        </p:spPr>
        <p:txBody>
          <a:bodyPr/>
          <a:lstStyle>
            <a:lvl1pPr marL="0" indent="0">
              <a:buNone/>
              <a:defRPr/>
            </a:lvl1pPr>
          </a:lstStyle>
          <a:p>
            <a:r>
              <a:rPr lang="en-GB" dirty="0" smtClean="0"/>
              <a:t>Face</a:t>
            </a:r>
            <a:endParaRPr lang="en-GB" dirty="0"/>
          </a:p>
        </p:txBody>
      </p:sp>
      <p:sp>
        <p:nvSpPr>
          <p:cNvPr id="46" name="Picture Placeholder 19"/>
          <p:cNvSpPr>
            <a:spLocks noGrp="1"/>
          </p:cNvSpPr>
          <p:nvPr>
            <p:ph type="pic" sz="quarter" idx="21" hasCustomPrompt="1"/>
          </p:nvPr>
        </p:nvSpPr>
        <p:spPr>
          <a:xfrm>
            <a:off x="3885643" y="4731816"/>
            <a:ext cx="666750" cy="925200"/>
          </a:xfrm>
          <a:prstGeom prst="rect">
            <a:avLst/>
          </a:prstGeom>
        </p:spPr>
        <p:txBody>
          <a:bodyPr/>
          <a:lstStyle>
            <a:lvl1pPr marL="0" indent="0">
              <a:buNone/>
              <a:defRPr/>
            </a:lvl1pPr>
          </a:lstStyle>
          <a:p>
            <a:r>
              <a:rPr lang="en-GB" dirty="0" smtClean="0"/>
              <a:t>Face</a:t>
            </a:r>
            <a:endParaRPr lang="en-GB" dirty="0"/>
          </a:p>
        </p:txBody>
      </p:sp>
      <p:sp>
        <p:nvSpPr>
          <p:cNvPr id="47" name="Text Placeholder 28"/>
          <p:cNvSpPr>
            <a:spLocks noGrp="1"/>
          </p:cNvSpPr>
          <p:nvPr>
            <p:ph type="body" sz="quarter" idx="22" hasCustomPrompt="1"/>
          </p:nvPr>
        </p:nvSpPr>
        <p:spPr>
          <a:xfrm>
            <a:off x="4930681" y="1085850"/>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8" name="Text Placeholder 28"/>
          <p:cNvSpPr>
            <a:spLocks noGrp="1"/>
          </p:cNvSpPr>
          <p:nvPr>
            <p:ph type="body" sz="quarter" idx="23" hasCustomPrompt="1"/>
          </p:nvPr>
        </p:nvSpPr>
        <p:spPr>
          <a:xfrm>
            <a:off x="4930681" y="2300832"/>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49" name="Text Placeholder 28"/>
          <p:cNvSpPr>
            <a:spLocks noGrp="1"/>
          </p:cNvSpPr>
          <p:nvPr>
            <p:ph type="body" sz="quarter" idx="24" hasCustomPrompt="1"/>
          </p:nvPr>
        </p:nvSpPr>
        <p:spPr>
          <a:xfrm>
            <a:off x="4942874" y="3515814"/>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
        <p:nvSpPr>
          <p:cNvPr id="50" name="Text Placeholder 28"/>
          <p:cNvSpPr>
            <a:spLocks noGrp="1"/>
          </p:cNvSpPr>
          <p:nvPr>
            <p:ph type="body" sz="quarter" idx="25" hasCustomPrompt="1"/>
          </p:nvPr>
        </p:nvSpPr>
        <p:spPr>
          <a:xfrm>
            <a:off x="4930681" y="4730795"/>
            <a:ext cx="1872208" cy="926221"/>
          </a:xfrm>
          <a:prstGeom prst="rect">
            <a:avLst/>
          </a:prstGeom>
        </p:spPr>
        <p:txBody>
          <a:bodyPr anchor="ctr">
            <a:normAutofit/>
          </a:bodyPr>
          <a:lstStyle>
            <a:lvl1pPr marL="0" indent="0">
              <a:buNone/>
              <a:defRPr/>
            </a:lvl1pPr>
            <a:lvl5pPr marL="1828800" indent="0">
              <a:buNone/>
              <a:defRPr sz="1600">
                <a:latin typeface="+mn-lt"/>
              </a:defRPr>
            </a:lvl5pPr>
          </a:lstStyle>
          <a:p>
            <a:pPr lvl="4"/>
            <a:r>
              <a:rPr lang="en-GB" dirty="0" smtClean="0"/>
              <a:t>Name</a:t>
            </a:r>
            <a:endParaRPr lang="en-GB" dirty="0"/>
          </a:p>
        </p:txBody>
      </p:sp>
    </p:spTree>
    <p:extLst>
      <p:ext uri="{BB962C8B-B14F-4D97-AF65-F5344CB8AC3E}">
        <p14:creationId xmlns:p14="http://schemas.microsoft.com/office/powerpoint/2010/main" val="164677583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1762534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3050" y="1085850"/>
            <a:ext cx="6838950" cy="5040000"/>
          </a:xfrm>
          <a:prstGeom prst="rect">
            <a:avLst/>
          </a:prstGeom>
        </p:spPr>
        <p:txBody>
          <a:bodyPr vert="horz" lIns="91440" tIns="45720" rIns="91440" bIns="45720" rtlCol="0">
            <a:normAutofit/>
          </a:bodyPr>
          <a:lstStyle/>
          <a:p>
            <a:pPr lvl="0"/>
            <a:r>
              <a:rPr lang="en-US" dirty="0" smtClean="0"/>
              <a:t>Click to edit Master text styles</a:t>
            </a:r>
          </a:p>
          <a:p>
            <a:pPr lvl="0"/>
            <a:r>
              <a:rPr lang="en-US" dirty="0" smtClean="0"/>
              <a:t>Test text to show what would happen if it ran over more than one line</a:t>
            </a:r>
          </a:p>
          <a:p>
            <a:pPr lvl="1"/>
            <a:r>
              <a:rPr lang="en-US" dirty="0" smtClean="0"/>
              <a:t>Second level</a:t>
            </a:r>
          </a:p>
          <a:p>
            <a:pPr marL="742950" marR="0" lvl="1" indent="-285750" algn="l" defTabSz="914400" rtl="0" eaLnBrk="0" fontAlgn="base" latinLnBrk="0" hangingPunct="0">
              <a:lnSpc>
                <a:spcPct val="100000"/>
              </a:lnSpc>
              <a:spcBef>
                <a:spcPts val="400"/>
              </a:spcBef>
              <a:spcAft>
                <a:spcPct val="0"/>
              </a:spcAft>
              <a:buClr>
                <a:srgbClr val="000000"/>
              </a:buClr>
              <a:buSzPct val="100000"/>
              <a:buFont typeface="Calibri" panose="020F0502020204030204" pitchFamily="34" charset="0"/>
              <a:buChar char="̶"/>
              <a:tabLst/>
              <a:defRPr/>
            </a:pPr>
            <a:r>
              <a:rPr lang="en-US" dirty="0" smtClean="0"/>
              <a:t>Test text to show what would happen if it ran over more than one line</a:t>
            </a:r>
          </a:p>
          <a:p>
            <a:pPr lvl="2"/>
            <a:r>
              <a:rPr lang="en-US" dirty="0" smtClean="0"/>
              <a:t>Third level</a:t>
            </a:r>
          </a:p>
          <a:p>
            <a:pPr marL="1143000" marR="0" lvl="2" indent="-228600" algn="l" defTabSz="914400" rtl="0" eaLnBrk="0" fontAlgn="base" latinLnBrk="0" hangingPunct="0">
              <a:lnSpc>
                <a:spcPct val="100000"/>
              </a:lnSpc>
              <a:spcBef>
                <a:spcPts val="300"/>
              </a:spcBef>
              <a:spcAft>
                <a:spcPct val="0"/>
              </a:spcAft>
              <a:buClr>
                <a:srgbClr val="000000"/>
              </a:buClr>
              <a:buSzPct val="100000"/>
              <a:buFont typeface="Arial" panose="020B0604020202020204" pitchFamily="34" charset="0"/>
              <a:buChar char="•"/>
              <a:tabLst/>
              <a:defRPr/>
            </a:pPr>
            <a:r>
              <a:rPr lang="en-US" dirty="0" smtClean="0"/>
              <a:t>Test text to show what would happen if it ran over more than one line</a:t>
            </a:r>
          </a:p>
          <a:p>
            <a:pPr lvl="2"/>
            <a:endParaRPr lang="en-US" dirty="0" smtClean="0"/>
          </a:p>
        </p:txBody>
      </p:sp>
      <p:sp>
        <p:nvSpPr>
          <p:cNvPr id="7" name="Title Placeholder 6"/>
          <p:cNvSpPr>
            <a:spLocks noGrp="1"/>
          </p:cNvSpPr>
          <p:nvPr>
            <p:ph type="title"/>
          </p:nvPr>
        </p:nvSpPr>
        <p:spPr>
          <a:xfrm>
            <a:off x="273050" y="274638"/>
            <a:ext cx="6838950" cy="398462"/>
          </a:xfrm>
          <a:prstGeom prst="rect">
            <a:avLst/>
          </a:prstGeom>
        </p:spPr>
        <p:txBody>
          <a:bodyPr vert="horz" lIns="91440" tIns="45720" rIns="91440" bIns="45720" rtlCol="0" anchor="ctr" anchorCtr="0">
            <a:no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2" r:id="rId4"/>
    <p:sldLayoutId id="2147483650" r:id="rId5"/>
    <p:sldLayoutId id="2147483652" r:id="rId6"/>
    <p:sldLayoutId id="2147483653" r:id="rId7"/>
    <p:sldLayoutId id="2147483657" r:id="rId8"/>
    <p:sldLayoutId id="2147483654" r:id="rId9"/>
    <p:sldLayoutId id="2147483656" r:id="rId10"/>
    <p:sldLayoutId id="2147483655" r:id="rId11"/>
    <p:sldLayoutId id="2147483666" r:id="rId12"/>
    <p:sldLayoutId id="2147483665"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kern="1200">
          <a:solidFill>
            <a:srgbClr val="7F7F7F"/>
          </a:solidFill>
          <a:latin typeface="+mj-lt"/>
          <a:ea typeface="+mj-ea"/>
          <a:cs typeface="+mj-cs"/>
          <a:sym typeface="Calibri" panose="020F0502020204030204" pitchFamily="34" charset="0"/>
        </a:defRPr>
      </a:lvl1pPr>
      <a:lvl2pPr algn="l" rtl="0" eaLnBrk="0" fontAlgn="base" hangingPunct="0">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l" rtl="0" eaLnBrk="0" fontAlgn="base" hangingPunct="0">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l" rtl="0" eaLnBrk="0" fontAlgn="base" hangingPunct="0">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l" rtl="0" eaLnBrk="0" fontAlgn="base" hangingPunct="0">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l" rtl="0" fontAlgn="base">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l" rtl="0" fontAlgn="base">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l" rtl="0" fontAlgn="base">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l" rtl="0" fontAlgn="base">
        <a:spcBef>
          <a:spcPct val="0"/>
        </a:spcBef>
        <a:spcAft>
          <a:spcPct val="0"/>
        </a:spcAft>
        <a:defRPr sz="3200">
          <a:solidFill>
            <a:srgbClr val="A5A5A5"/>
          </a:solidFill>
          <a:latin typeface="Calibri" panose="020F0502020204030204" pitchFamily="34" charset="0"/>
          <a:ea typeface="ヒラギノ角ゴ ProN W3" charset="0"/>
          <a:cs typeface="ヒラギノ角ゴ ProN W3" charset="0"/>
          <a:sym typeface="Calibri" panose="020F0502020204030204" pitchFamily="34" charset="0"/>
        </a:defRPr>
      </a:lvl9pPr>
    </p:titleStyle>
    <p:bodyStyle>
      <a:lvl1pPr marL="468000" indent="-468000" algn="l" rtl="0" eaLnBrk="0" fontAlgn="base" hangingPunct="0">
        <a:lnSpc>
          <a:spcPct val="100000"/>
        </a:lnSpc>
        <a:spcBef>
          <a:spcPts val="1200"/>
        </a:spcBef>
        <a:spcAft>
          <a:spcPct val="0"/>
        </a:spcAft>
        <a:buClr>
          <a:srgbClr val="000000"/>
        </a:buClr>
        <a:buSzPct val="100000"/>
        <a:buFontTx/>
        <a:buBlip>
          <a:blip r:embed="rId16"/>
        </a:buBlip>
        <a:defRPr sz="2400" kern="1200" baseline="0">
          <a:solidFill>
            <a:srgbClr val="595959"/>
          </a:solidFill>
          <a:latin typeface="+mn-lt"/>
          <a:ea typeface="+mn-ea"/>
          <a:cs typeface="+mn-cs"/>
          <a:sym typeface="Calibri" panose="020F0502020204030204" pitchFamily="34" charset="0"/>
        </a:defRPr>
      </a:lvl1pPr>
      <a:lvl2pPr marL="742950" marR="0" indent="-285750" algn="l" defTabSz="914400" rtl="0" eaLnBrk="0" fontAlgn="base" latinLnBrk="0" hangingPunct="0">
        <a:lnSpc>
          <a:spcPct val="100000"/>
        </a:lnSpc>
        <a:spcBef>
          <a:spcPts val="400"/>
        </a:spcBef>
        <a:spcAft>
          <a:spcPct val="0"/>
        </a:spcAft>
        <a:buClr>
          <a:srgbClr val="000000"/>
        </a:buClr>
        <a:buSzPct val="100000"/>
        <a:buFont typeface="Calibri" panose="020F0502020204030204" pitchFamily="34" charset="0"/>
        <a:buChar char="̶"/>
        <a:tabLst/>
        <a:defRPr sz="2000" kern="1200">
          <a:solidFill>
            <a:srgbClr val="595959"/>
          </a:solidFill>
          <a:latin typeface="+mn-lt"/>
          <a:ea typeface="+mn-ea"/>
          <a:cs typeface="+mn-cs"/>
          <a:sym typeface="Calibri" panose="020F0502020204030204" pitchFamily="34" charset="0"/>
        </a:defRPr>
      </a:lvl2pPr>
      <a:lvl3pPr marL="1143000" marR="0" indent="-228600" algn="l" defTabSz="914400" rtl="0" eaLnBrk="0" fontAlgn="base" latinLnBrk="0" hangingPunct="0">
        <a:lnSpc>
          <a:spcPct val="100000"/>
        </a:lnSpc>
        <a:spcBef>
          <a:spcPts val="300"/>
        </a:spcBef>
        <a:spcAft>
          <a:spcPct val="0"/>
        </a:spcAft>
        <a:buClr>
          <a:srgbClr val="000000"/>
        </a:buClr>
        <a:buSzPct val="100000"/>
        <a:buFont typeface="Arial" panose="020B0604020202020204" pitchFamily="34" charset="0"/>
        <a:buChar char="•"/>
        <a:tabLst/>
        <a:defRPr sz="1800" kern="1200">
          <a:solidFill>
            <a:srgbClr val="595959"/>
          </a:solidFill>
          <a:latin typeface="+mn-lt"/>
          <a:ea typeface="+mn-ea"/>
          <a:cs typeface="+mn-cs"/>
          <a:sym typeface="Calibri" panose="020F0502020204030204" pitchFamily="34" charset="0"/>
        </a:defRPr>
      </a:lvl3pPr>
      <a:lvl4pPr marL="1600200" indent="-228600" algn="l" rtl="0" eaLnBrk="0" fontAlgn="base" hangingPunct="0">
        <a:spcBef>
          <a:spcPts val="300"/>
        </a:spcBef>
        <a:spcAft>
          <a:spcPct val="0"/>
        </a:spcAft>
        <a:buClr>
          <a:srgbClr val="000000"/>
        </a:buClr>
        <a:buSzPct val="100000"/>
        <a:buFontTx/>
        <a:buBlip>
          <a:blip r:embed="rId16"/>
        </a:buBlip>
        <a:defRPr sz="1400" kern="1200">
          <a:solidFill>
            <a:srgbClr val="595959"/>
          </a:solidFill>
          <a:latin typeface="+mn-lt"/>
          <a:ea typeface="+mn-ea"/>
          <a:cs typeface="+mn-cs"/>
          <a:sym typeface="Calibri" panose="020F0502020204030204" pitchFamily="34" charset="0"/>
        </a:defRPr>
      </a:lvl4pPr>
      <a:lvl5pPr marL="2057400" indent="-228600" algn="l" rtl="0" eaLnBrk="0" fontAlgn="base" hangingPunct="0">
        <a:spcBef>
          <a:spcPts val="300"/>
        </a:spcBef>
        <a:spcAft>
          <a:spcPct val="0"/>
        </a:spcAft>
        <a:buClr>
          <a:srgbClr val="000000"/>
        </a:buClr>
        <a:buSzPct val="100000"/>
        <a:buFontTx/>
        <a:buBlip>
          <a:blip r:embed="rId16"/>
        </a:buBlip>
        <a:defRPr sz="1400" kern="1200">
          <a:solidFill>
            <a:srgbClr val="595959"/>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t>Carlos Gonzalez</a:t>
            </a:r>
            <a:endParaRPr lang="en-GB" dirty="0"/>
          </a:p>
        </p:txBody>
      </p:sp>
      <p:sp>
        <p:nvSpPr>
          <p:cNvPr id="4" name="Title 3"/>
          <p:cNvSpPr>
            <a:spLocks noGrp="1"/>
          </p:cNvSpPr>
          <p:nvPr>
            <p:ph type="title"/>
          </p:nvPr>
        </p:nvSpPr>
        <p:spPr>
          <a:xfrm>
            <a:off x="5724127" y="1052736"/>
            <a:ext cx="3169047" cy="3672408"/>
          </a:xfrm>
        </p:spPr>
        <p:txBody>
          <a:bodyPr>
            <a:normAutofit fontScale="90000"/>
          </a:bodyPr>
          <a:lstStyle/>
          <a:p>
            <a:r>
              <a:rPr lang="en-GB" dirty="0"/>
              <a:t>Field tests of Individual Blade Control and its impact on the wind turbine components lifetime</a:t>
            </a:r>
          </a:p>
        </p:txBody>
      </p:sp>
      <p:sp>
        <p:nvSpPr>
          <p:cNvPr id="8" name="Text Placeholder 7"/>
          <p:cNvSpPr>
            <a:spLocks noGrp="1"/>
          </p:cNvSpPr>
          <p:nvPr>
            <p:ph type="body" sz="quarter" idx="11"/>
          </p:nvPr>
        </p:nvSpPr>
        <p:spPr/>
        <p:txBody>
          <a:bodyPr/>
          <a:lstStyle/>
          <a:p>
            <a:r>
              <a:rPr lang="en-GB" dirty="0" smtClean="0"/>
              <a:t>29 September</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err="1" smtClean="0"/>
              <a:t>RomaxWIND</a:t>
            </a:r>
            <a:r>
              <a:rPr lang="en-GB" dirty="0" smtClean="0"/>
              <a:t> model of drive train</a:t>
            </a:r>
          </a:p>
          <a:p>
            <a:r>
              <a:rPr lang="en-GB" dirty="0"/>
              <a:t>Assess </a:t>
            </a:r>
            <a:r>
              <a:rPr lang="en-GB" dirty="0" smtClean="0"/>
              <a:t>Lifetime with </a:t>
            </a:r>
            <a:r>
              <a:rPr lang="en-GB" dirty="0"/>
              <a:t>ISO </a:t>
            </a:r>
            <a:r>
              <a:rPr lang="en-GB" dirty="0" smtClean="0"/>
              <a:t>6336 and </a:t>
            </a:r>
            <a:r>
              <a:rPr lang="en-GB" dirty="0"/>
              <a:t>ISO </a:t>
            </a:r>
            <a:r>
              <a:rPr lang="en-GB" dirty="0" smtClean="0"/>
              <a:t>281:1990</a:t>
            </a:r>
          </a:p>
          <a:p>
            <a:r>
              <a:rPr lang="en-GB" dirty="0" err="1" smtClean="0"/>
              <a:t>Romax</a:t>
            </a:r>
            <a:r>
              <a:rPr lang="en-GB" dirty="0" smtClean="0"/>
              <a:t> bespoke calculation methods</a:t>
            </a:r>
            <a:endParaRPr lang="en-GB" dirty="0"/>
          </a:p>
        </p:txBody>
      </p:sp>
      <p:sp>
        <p:nvSpPr>
          <p:cNvPr id="9" name="Title 8"/>
          <p:cNvSpPr>
            <a:spLocks noGrp="1"/>
          </p:cNvSpPr>
          <p:nvPr>
            <p:ph type="title"/>
          </p:nvPr>
        </p:nvSpPr>
        <p:spPr/>
        <p:txBody>
          <a:bodyPr/>
          <a:lstStyle/>
          <a:p>
            <a:r>
              <a:rPr lang="en-GB" dirty="0" smtClean="0"/>
              <a:t>Benefits - Drive train analysis</a:t>
            </a:r>
            <a:endParaRPr lang="en-GB" dirty="0"/>
          </a:p>
        </p:txBody>
      </p:sp>
      <p:pic>
        <p:nvPicPr>
          <p:cNvPr id="12" name="Content Placeholder 11"/>
          <p:cNvPicPr>
            <a:picLocks noGrp="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59122" y="2941638"/>
            <a:ext cx="3652838" cy="3582987"/>
          </a:xfrm>
          <a:prstGeom prst="rect">
            <a:avLst/>
          </a:prstGeom>
        </p:spPr>
      </p:pic>
      <p:pic>
        <p:nvPicPr>
          <p:cNvPr id="13" name="Content Placeholder 12"/>
          <p:cNvPicPr>
            <a:picLocks noGrp="1"/>
          </p:cNvPicPr>
          <p:nvPr>
            <p:ph sz="half" idx="4294967295"/>
          </p:nvPr>
        </p:nvPicPr>
        <p:blipFill>
          <a:blip r:embed="rId3"/>
          <a:stretch>
            <a:fillRect/>
          </a:stretch>
        </p:blipFill>
        <p:spPr>
          <a:xfrm>
            <a:off x="4644529" y="3136478"/>
            <a:ext cx="3671887" cy="3244850"/>
          </a:xfrm>
          <a:prstGeom prst="rect">
            <a:avLst/>
          </a:prstGeom>
        </p:spPr>
      </p:pic>
    </p:spTree>
    <p:extLst>
      <p:ext uri="{BB962C8B-B14F-4D97-AF65-F5344CB8AC3E}">
        <p14:creationId xmlns:p14="http://schemas.microsoft.com/office/powerpoint/2010/main" val="13013432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fontScale="92500" lnSpcReduction="20000"/>
          </a:bodyPr>
          <a:lstStyle/>
          <a:p>
            <a:r>
              <a:rPr lang="en-GB" dirty="0" smtClean="0"/>
              <a:t>Gearbox (Minimum safety factors for gears)</a:t>
            </a:r>
          </a:p>
          <a:p>
            <a:endParaRPr lang="en-GB" dirty="0"/>
          </a:p>
          <a:p>
            <a:endParaRPr lang="en-GB" dirty="0" smtClean="0"/>
          </a:p>
          <a:p>
            <a:pPr marL="0" indent="0">
              <a:buNone/>
            </a:pPr>
            <a:endParaRPr lang="en-GB" dirty="0"/>
          </a:p>
          <a:p>
            <a:r>
              <a:rPr lang="en-GB" dirty="0" smtClean="0"/>
              <a:t>Main Bearing Damage (%)</a:t>
            </a:r>
            <a:endParaRPr lang="en-GB" sz="1600" dirty="0" smtClean="0"/>
          </a:p>
          <a:p>
            <a:endParaRPr lang="en-GB" dirty="0" smtClean="0"/>
          </a:p>
          <a:p>
            <a:endParaRPr lang="en-GB" dirty="0"/>
          </a:p>
          <a:p>
            <a:endParaRPr lang="en-GB" dirty="0" smtClean="0"/>
          </a:p>
          <a:p>
            <a:endParaRPr lang="en-GB" dirty="0"/>
          </a:p>
          <a:p>
            <a:r>
              <a:rPr lang="en-GB" dirty="0" smtClean="0"/>
              <a:t>Reduces peak stresses: It can </a:t>
            </a:r>
            <a:r>
              <a:rPr lang="en-GB" b="1" dirty="0" smtClean="0"/>
              <a:t>prevent</a:t>
            </a:r>
            <a:r>
              <a:rPr lang="en-GB" dirty="0" smtClean="0"/>
              <a:t> other </a:t>
            </a:r>
            <a:r>
              <a:rPr lang="en-GB" dirty="0"/>
              <a:t>failure modes seen in the </a:t>
            </a:r>
            <a:r>
              <a:rPr lang="en-GB" dirty="0" smtClean="0"/>
              <a:t>field</a:t>
            </a:r>
            <a:r>
              <a:rPr lang="en-GB" dirty="0"/>
              <a:t>:</a:t>
            </a:r>
            <a:r>
              <a:rPr lang="en-GB" dirty="0" smtClean="0"/>
              <a:t> </a:t>
            </a:r>
            <a:r>
              <a:rPr lang="en-GB" b="1" dirty="0" smtClean="0"/>
              <a:t>edge </a:t>
            </a:r>
            <a:r>
              <a:rPr lang="en-GB" b="1" dirty="0"/>
              <a:t>load failure, cage failure and cage debris related failures</a:t>
            </a:r>
          </a:p>
        </p:txBody>
      </p:sp>
      <p:sp>
        <p:nvSpPr>
          <p:cNvPr id="5" name="Title 4"/>
          <p:cNvSpPr>
            <a:spLocks noGrp="1"/>
          </p:cNvSpPr>
          <p:nvPr>
            <p:ph type="title"/>
          </p:nvPr>
        </p:nvSpPr>
        <p:spPr/>
        <p:txBody>
          <a:bodyPr/>
          <a:lstStyle/>
          <a:p>
            <a:r>
              <a:rPr lang="en-GB" dirty="0" smtClean="0"/>
              <a:t>Drive train benefits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176998407"/>
              </p:ext>
            </p:extLst>
          </p:nvPr>
        </p:nvGraphicFramePr>
        <p:xfrm>
          <a:off x="838259" y="1494433"/>
          <a:ext cx="5633794" cy="1152129"/>
        </p:xfrm>
        <a:graphic>
          <a:graphicData uri="http://schemas.openxmlformats.org/drawingml/2006/table">
            <a:tbl>
              <a:tblPr firstRow="1" firstCol="1" bandRow="1">
                <a:tableStyleId>{5C22544A-7EE6-4342-B048-85BDC9FD1C3A}</a:tableStyleId>
              </a:tblPr>
              <a:tblGrid>
                <a:gridCol w="1877710"/>
                <a:gridCol w="1877710"/>
                <a:gridCol w="1878374"/>
              </a:tblGrid>
              <a:tr h="384043">
                <a:tc>
                  <a:txBody>
                    <a:bodyPr/>
                    <a:lstStyle/>
                    <a:p>
                      <a:pPr algn="just">
                        <a:lnSpc>
                          <a:spcPct val="130000"/>
                        </a:lnSpc>
                        <a:spcBef>
                          <a:spcPts val="600"/>
                        </a:spcBef>
                        <a:spcAft>
                          <a:spcPts val="600"/>
                        </a:spcAft>
                      </a:pPr>
                      <a:r>
                        <a:rPr lang="en-GB" sz="1800" dirty="0">
                          <a:effectLst/>
                        </a:rPr>
                        <a:t>Control strategy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30000"/>
                        </a:lnSpc>
                        <a:spcBef>
                          <a:spcPts val="600"/>
                        </a:spcBef>
                        <a:spcAft>
                          <a:spcPts val="600"/>
                        </a:spcAft>
                      </a:pPr>
                      <a:r>
                        <a:rPr lang="en-GB" sz="1800">
                          <a:effectLst/>
                        </a:rPr>
                        <a:t>2.5 MW</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30000"/>
                        </a:lnSpc>
                        <a:spcBef>
                          <a:spcPts val="600"/>
                        </a:spcBef>
                        <a:spcAft>
                          <a:spcPts val="600"/>
                        </a:spcAft>
                      </a:pPr>
                      <a:r>
                        <a:rPr lang="en-GB" sz="1800">
                          <a:effectLst/>
                        </a:rPr>
                        <a:t>2.3 MW</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84043">
                <a:tc>
                  <a:txBody>
                    <a:bodyPr/>
                    <a:lstStyle/>
                    <a:p>
                      <a:pPr algn="just">
                        <a:lnSpc>
                          <a:spcPct val="130000"/>
                        </a:lnSpc>
                        <a:spcBef>
                          <a:spcPts val="600"/>
                        </a:spcBef>
                        <a:spcAft>
                          <a:spcPts val="600"/>
                        </a:spcAft>
                      </a:pPr>
                      <a:r>
                        <a:rPr lang="en-GB" sz="1800" dirty="0">
                          <a:effectLst/>
                        </a:rPr>
                        <a:t>Collective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fontAlgn="ctr"/>
                      <a:r>
                        <a:rPr lang="en-GB" sz="1800" b="0" i="0" u="none" strike="noStrike" dirty="0">
                          <a:solidFill>
                            <a:schemeClr val="tx1"/>
                          </a:solidFill>
                          <a:effectLst/>
                          <a:latin typeface="Calibri" panose="020F0502020204030204" pitchFamily="34" charset="0"/>
                        </a:rPr>
                        <a:t>0.95</a:t>
                      </a:r>
                    </a:p>
                  </a:txBody>
                  <a:tcPr marL="9525" marR="9525" marT="9525" marB="0" anchor="ctr">
                    <a:solidFill>
                      <a:srgbClr val="FF3F3F"/>
                    </a:solidFill>
                  </a:tcPr>
                </a:tc>
                <a:tc>
                  <a:txBody>
                    <a:bodyPr/>
                    <a:lstStyle/>
                    <a:p>
                      <a:pPr algn="just" rtl="0" fontAlgn="ctr"/>
                      <a:r>
                        <a:rPr lang="en-GB" sz="1800" b="0" i="0" u="none" strike="noStrike" dirty="0">
                          <a:solidFill>
                            <a:schemeClr val="tx1"/>
                          </a:solidFill>
                          <a:effectLst/>
                          <a:latin typeface="Calibri" panose="020F0502020204030204" pitchFamily="34" charset="0"/>
                        </a:rPr>
                        <a:t>0.98</a:t>
                      </a:r>
                    </a:p>
                  </a:txBody>
                  <a:tcPr marL="9525" marR="9525" marT="9525" marB="0" anchor="ctr">
                    <a:solidFill>
                      <a:srgbClr val="FF9999"/>
                    </a:solidFill>
                  </a:tcPr>
                </a:tc>
              </a:tr>
              <a:tr h="384043">
                <a:tc>
                  <a:txBody>
                    <a:bodyPr/>
                    <a:lstStyle/>
                    <a:p>
                      <a:pPr algn="just">
                        <a:lnSpc>
                          <a:spcPct val="130000"/>
                        </a:lnSpc>
                        <a:spcBef>
                          <a:spcPts val="600"/>
                        </a:spcBef>
                        <a:spcAft>
                          <a:spcPts val="600"/>
                        </a:spcAft>
                      </a:pPr>
                      <a:r>
                        <a:rPr lang="en-GB" sz="1800">
                          <a:effectLst/>
                        </a:rPr>
                        <a:t>IBC</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fontAlgn="ctr"/>
                      <a:r>
                        <a:rPr lang="en-GB" sz="1800" b="0" i="0" u="none" strike="noStrike" dirty="0">
                          <a:solidFill>
                            <a:schemeClr val="tx1"/>
                          </a:solidFill>
                          <a:effectLst/>
                          <a:latin typeface="Calibri" panose="020F0502020204030204" pitchFamily="34" charset="0"/>
                        </a:rPr>
                        <a:t>1.05</a:t>
                      </a:r>
                    </a:p>
                  </a:txBody>
                  <a:tcPr marL="9525" marR="9525" marT="9525" marB="0" anchor="ctr">
                    <a:solidFill>
                      <a:schemeClr val="accent5">
                        <a:lumMod val="60000"/>
                        <a:lumOff val="40000"/>
                      </a:schemeClr>
                    </a:solidFill>
                  </a:tcPr>
                </a:tc>
                <a:tc>
                  <a:txBody>
                    <a:bodyPr/>
                    <a:lstStyle/>
                    <a:p>
                      <a:pPr algn="just" rtl="0" fontAlgn="ctr"/>
                      <a:r>
                        <a:rPr lang="en-GB" sz="1800" b="0" i="0" u="none" strike="noStrike" dirty="0">
                          <a:solidFill>
                            <a:schemeClr val="tx1"/>
                          </a:solidFill>
                          <a:effectLst/>
                          <a:latin typeface="Calibri" panose="020F0502020204030204" pitchFamily="34" charset="0"/>
                        </a:rPr>
                        <a:t>1.12</a:t>
                      </a:r>
                    </a:p>
                  </a:txBody>
                  <a:tcPr marL="9525" marR="9525" marT="9525" marB="0" anchor="ctr">
                    <a:solidFill>
                      <a:schemeClr val="accent5"/>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9498108"/>
              </p:ext>
            </p:extLst>
          </p:nvPr>
        </p:nvGraphicFramePr>
        <p:xfrm>
          <a:off x="838258" y="3188847"/>
          <a:ext cx="5633795" cy="1426464"/>
        </p:xfrm>
        <a:graphic>
          <a:graphicData uri="http://schemas.openxmlformats.org/drawingml/2006/table">
            <a:tbl>
              <a:tblPr firstRow="1" firstCol="1" bandRow="1">
                <a:tableStyleId>{5C22544A-7EE6-4342-B048-85BDC9FD1C3A}</a:tableStyleId>
              </a:tblPr>
              <a:tblGrid>
                <a:gridCol w="1126759"/>
                <a:gridCol w="1126759"/>
                <a:gridCol w="1126759"/>
                <a:gridCol w="1126759"/>
                <a:gridCol w="1126759"/>
              </a:tblGrid>
              <a:tr h="306837">
                <a:tc rowSpan="2">
                  <a:txBody>
                    <a:bodyPr/>
                    <a:lstStyle/>
                    <a:p>
                      <a:pPr algn="just">
                        <a:lnSpc>
                          <a:spcPct val="130000"/>
                        </a:lnSpc>
                        <a:spcBef>
                          <a:spcPts val="600"/>
                        </a:spcBef>
                        <a:spcAft>
                          <a:spcPts val="600"/>
                        </a:spcAft>
                      </a:pPr>
                      <a:r>
                        <a:rPr lang="en-GB" sz="1800" dirty="0">
                          <a:effectLst/>
                        </a:rPr>
                        <a:t>Control strategy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just">
                        <a:lnSpc>
                          <a:spcPct val="130000"/>
                        </a:lnSpc>
                        <a:spcBef>
                          <a:spcPts val="600"/>
                        </a:spcBef>
                        <a:spcAft>
                          <a:spcPts val="600"/>
                        </a:spcAft>
                      </a:pPr>
                      <a:r>
                        <a:rPr lang="en-GB" sz="1800">
                          <a:effectLst/>
                        </a:rPr>
                        <a:t>Upwind bearing</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c gridSpan="2">
                  <a:txBody>
                    <a:bodyPr/>
                    <a:lstStyle/>
                    <a:p>
                      <a:pPr algn="just">
                        <a:lnSpc>
                          <a:spcPct val="130000"/>
                        </a:lnSpc>
                        <a:spcBef>
                          <a:spcPts val="600"/>
                        </a:spcBef>
                        <a:spcAft>
                          <a:spcPts val="600"/>
                        </a:spcAft>
                      </a:pPr>
                      <a:r>
                        <a:rPr lang="en-GB" sz="1800">
                          <a:effectLst/>
                        </a:rPr>
                        <a:t>Downwind bearing</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tr>
              <a:tr h="306837">
                <a:tc vMerge="1">
                  <a:txBody>
                    <a:bodyPr/>
                    <a:lstStyle/>
                    <a:p>
                      <a:endParaRPr lang="en-GB"/>
                    </a:p>
                  </a:txBody>
                  <a:tcPr/>
                </a:tc>
                <a:tc>
                  <a:txBody>
                    <a:bodyPr/>
                    <a:lstStyle/>
                    <a:p>
                      <a:pPr algn="just">
                        <a:lnSpc>
                          <a:spcPct val="130000"/>
                        </a:lnSpc>
                        <a:spcBef>
                          <a:spcPts val="600"/>
                        </a:spcBef>
                        <a:spcAft>
                          <a:spcPts val="600"/>
                        </a:spcAft>
                      </a:pPr>
                      <a:r>
                        <a:rPr lang="en-GB" sz="1800" dirty="0">
                          <a:solidFill>
                            <a:schemeClr val="bg1"/>
                          </a:solidFill>
                          <a:effectLst/>
                        </a:rPr>
                        <a:t>2.5 MW</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30000"/>
                        </a:lnSpc>
                        <a:spcBef>
                          <a:spcPts val="600"/>
                        </a:spcBef>
                        <a:spcAft>
                          <a:spcPts val="600"/>
                        </a:spcAft>
                      </a:pPr>
                      <a:r>
                        <a:rPr lang="en-GB" sz="1800" dirty="0">
                          <a:solidFill>
                            <a:schemeClr val="bg1"/>
                          </a:solidFill>
                          <a:effectLst/>
                        </a:rPr>
                        <a:t>2.3 MW</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30000"/>
                        </a:lnSpc>
                        <a:spcBef>
                          <a:spcPts val="600"/>
                        </a:spcBef>
                        <a:spcAft>
                          <a:spcPts val="600"/>
                        </a:spcAft>
                      </a:pPr>
                      <a:r>
                        <a:rPr lang="en-GB" sz="1800" dirty="0">
                          <a:solidFill>
                            <a:schemeClr val="bg1"/>
                          </a:solidFill>
                          <a:effectLst/>
                        </a:rPr>
                        <a:t>2.5 MW</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30000"/>
                        </a:lnSpc>
                        <a:spcBef>
                          <a:spcPts val="600"/>
                        </a:spcBef>
                        <a:spcAft>
                          <a:spcPts val="600"/>
                        </a:spcAft>
                      </a:pPr>
                      <a:r>
                        <a:rPr lang="en-GB" sz="1800" dirty="0">
                          <a:solidFill>
                            <a:schemeClr val="bg1"/>
                          </a:solidFill>
                          <a:effectLst/>
                        </a:rPr>
                        <a:t>2.3 MW</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r>
              <a:tr h="306837">
                <a:tc>
                  <a:txBody>
                    <a:bodyPr/>
                    <a:lstStyle/>
                    <a:p>
                      <a:pPr algn="just">
                        <a:lnSpc>
                          <a:spcPct val="130000"/>
                        </a:lnSpc>
                        <a:spcBef>
                          <a:spcPts val="600"/>
                        </a:spcBef>
                        <a:spcAft>
                          <a:spcPts val="600"/>
                        </a:spcAft>
                      </a:pPr>
                      <a:r>
                        <a:rPr lang="en-GB" sz="1800">
                          <a:effectLst/>
                        </a:rPr>
                        <a:t>Collective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30000"/>
                        </a:lnSpc>
                        <a:spcBef>
                          <a:spcPts val="600"/>
                        </a:spcBef>
                        <a:spcAft>
                          <a:spcPts val="600"/>
                        </a:spcAft>
                      </a:pPr>
                      <a:r>
                        <a:rPr lang="en-GB" sz="1800" dirty="0">
                          <a:effectLst/>
                        </a:rPr>
                        <a:t>89.9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9999"/>
                    </a:solidFill>
                  </a:tcPr>
                </a:tc>
                <a:tc>
                  <a:txBody>
                    <a:bodyPr/>
                    <a:lstStyle/>
                    <a:p>
                      <a:pPr algn="just">
                        <a:lnSpc>
                          <a:spcPct val="130000"/>
                        </a:lnSpc>
                        <a:spcBef>
                          <a:spcPts val="600"/>
                        </a:spcBef>
                        <a:spcAft>
                          <a:spcPts val="600"/>
                        </a:spcAft>
                      </a:pPr>
                      <a:r>
                        <a:rPr lang="en-GB" sz="1800" dirty="0">
                          <a:effectLst/>
                        </a:rPr>
                        <a:t>81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EDDDA"/>
                    </a:solidFill>
                  </a:tcPr>
                </a:tc>
                <a:tc>
                  <a:txBody>
                    <a:bodyPr/>
                    <a:lstStyle/>
                    <a:p>
                      <a:pPr algn="just">
                        <a:lnSpc>
                          <a:spcPct val="130000"/>
                        </a:lnSpc>
                        <a:spcBef>
                          <a:spcPts val="600"/>
                        </a:spcBef>
                        <a:spcAft>
                          <a:spcPts val="600"/>
                        </a:spcAft>
                      </a:pPr>
                      <a:r>
                        <a:rPr lang="en-GB" sz="1800" dirty="0">
                          <a:effectLst/>
                        </a:rPr>
                        <a:t>59.1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c>
                  <a:txBody>
                    <a:bodyPr/>
                    <a:lstStyle/>
                    <a:p>
                      <a:pPr algn="just">
                        <a:lnSpc>
                          <a:spcPct val="130000"/>
                        </a:lnSpc>
                        <a:spcBef>
                          <a:spcPts val="600"/>
                        </a:spcBef>
                        <a:spcAft>
                          <a:spcPts val="600"/>
                        </a:spcAft>
                      </a:pPr>
                      <a:r>
                        <a:rPr lang="en-GB" sz="1800" dirty="0">
                          <a:effectLst/>
                        </a:rPr>
                        <a:t>49.1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r>
              <a:tr h="306837">
                <a:tc>
                  <a:txBody>
                    <a:bodyPr/>
                    <a:lstStyle/>
                    <a:p>
                      <a:pPr algn="just">
                        <a:lnSpc>
                          <a:spcPct val="130000"/>
                        </a:lnSpc>
                        <a:spcBef>
                          <a:spcPts val="600"/>
                        </a:spcBef>
                        <a:spcAft>
                          <a:spcPts val="600"/>
                        </a:spcAft>
                      </a:pPr>
                      <a:r>
                        <a:rPr lang="en-GB" sz="1800">
                          <a:effectLst/>
                        </a:rPr>
                        <a:t>IBC</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30000"/>
                        </a:lnSpc>
                        <a:spcBef>
                          <a:spcPts val="600"/>
                        </a:spcBef>
                        <a:spcAft>
                          <a:spcPts val="600"/>
                        </a:spcAft>
                      </a:pPr>
                      <a:r>
                        <a:rPr lang="en-GB" sz="1800" dirty="0">
                          <a:effectLst/>
                        </a:rPr>
                        <a:t>77.3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lumMod val="60000"/>
                        <a:lumOff val="40000"/>
                      </a:schemeClr>
                    </a:solidFill>
                  </a:tcPr>
                </a:tc>
                <a:tc>
                  <a:txBody>
                    <a:bodyPr/>
                    <a:lstStyle/>
                    <a:p>
                      <a:pPr algn="just">
                        <a:lnSpc>
                          <a:spcPct val="130000"/>
                        </a:lnSpc>
                        <a:spcBef>
                          <a:spcPts val="600"/>
                        </a:spcBef>
                        <a:spcAft>
                          <a:spcPts val="600"/>
                        </a:spcAft>
                      </a:pPr>
                      <a:r>
                        <a:rPr lang="en-GB" sz="1800" dirty="0">
                          <a:effectLst/>
                        </a:rPr>
                        <a:t>65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c>
                  <a:txBody>
                    <a:bodyPr/>
                    <a:lstStyle/>
                    <a:p>
                      <a:pPr algn="just">
                        <a:lnSpc>
                          <a:spcPct val="130000"/>
                        </a:lnSpc>
                        <a:spcBef>
                          <a:spcPts val="600"/>
                        </a:spcBef>
                        <a:spcAft>
                          <a:spcPts val="600"/>
                        </a:spcAft>
                      </a:pPr>
                      <a:r>
                        <a:rPr lang="en-GB" sz="1800" dirty="0">
                          <a:effectLst/>
                        </a:rPr>
                        <a:t>58.7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c>
                  <a:txBody>
                    <a:bodyPr/>
                    <a:lstStyle/>
                    <a:p>
                      <a:pPr algn="just">
                        <a:lnSpc>
                          <a:spcPct val="130000"/>
                        </a:lnSpc>
                        <a:spcBef>
                          <a:spcPts val="600"/>
                        </a:spcBef>
                        <a:spcAft>
                          <a:spcPts val="600"/>
                        </a:spcAft>
                      </a:pPr>
                      <a:r>
                        <a:rPr lang="en-GB" sz="1800" dirty="0">
                          <a:effectLst/>
                        </a:rPr>
                        <a:t>40.6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r>
            </a:tbl>
          </a:graphicData>
        </a:graphic>
      </p:graphicFrame>
      <p:grpSp>
        <p:nvGrpSpPr>
          <p:cNvPr id="12" name="Group 11"/>
          <p:cNvGrpSpPr/>
          <p:nvPr/>
        </p:nvGrpSpPr>
        <p:grpSpPr>
          <a:xfrm>
            <a:off x="6516216" y="3501008"/>
            <a:ext cx="2025088" cy="1114465"/>
            <a:chOff x="6516216" y="3501008"/>
            <a:chExt cx="2025088" cy="1114465"/>
          </a:xfrm>
        </p:grpSpPr>
        <p:sp>
          <p:nvSpPr>
            <p:cNvPr id="2" name="Right Brace 1"/>
            <p:cNvSpPr/>
            <p:nvPr/>
          </p:nvSpPr>
          <p:spPr bwMode="auto">
            <a:xfrm>
              <a:off x="6516216" y="3501008"/>
              <a:ext cx="360040" cy="1114303"/>
            </a:xfrm>
            <a:prstGeom prst="rightBrac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6813112" y="3507477"/>
              <a:ext cx="1728192" cy="1107996"/>
            </a:xfrm>
            <a:prstGeom prst="rect">
              <a:avLst/>
            </a:prstGeom>
            <a:noFill/>
          </p:spPr>
          <p:txBody>
            <a:bodyPr wrap="square" rtlCol="0">
              <a:spAutoFit/>
            </a:bodyPr>
            <a:lstStyle/>
            <a:p>
              <a:pPr algn="ctr"/>
              <a:r>
                <a:rPr lang="en-GB" sz="2200" dirty="0">
                  <a:solidFill>
                    <a:srgbClr val="595959"/>
                  </a:solidFill>
                  <a:latin typeface="+mn-lt"/>
                  <a:ea typeface="+mn-ea"/>
                  <a:cs typeface="+mn-cs"/>
                  <a:sym typeface="Calibri" panose="020F0502020204030204" pitchFamily="34" charset="0"/>
                </a:rPr>
                <a:t>15 % average damage reduction</a:t>
              </a:r>
            </a:p>
          </p:txBody>
        </p:sp>
      </p:grpSp>
      <p:grpSp>
        <p:nvGrpSpPr>
          <p:cNvPr id="4" name="Group 3"/>
          <p:cNvGrpSpPr/>
          <p:nvPr/>
        </p:nvGrpSpPr>
        <p:grpSpPr>
          <a:xfrm>
            <a:off x="6453072" y="1513345"/>
            <a:ext cx="1995265" cy="1114303"/>
            <a:chOff x="6453072" y="1513345"/>
            <a:chExt cx="1995265" cy="1114303"/>
          </a:xfrm>
        </p:grpSpPr>
        <p:sp>
          <p:nvSpPr>
            <p:cNvPr id="10" name="TextBox 9"/>
            <p:cNvSpPr txBox="1"/>
            <p:nvPr/>
          </p:nvSpPr>
          <p:spPr>
            <a:xfrm>
              <a:off x="6720145" y="1685775"/>
              <a:ext cx="1728192" cy="769441"/>
            </a:xfrm>
            <a:prstGeom prst="rect">
              <a:avLst/>
            </a:prstGeom>
            <a:noFill/>
          </p:spPr>
          <p:txBody>
            <a:bodyPr wrap="square" rtlCol="0">
              <a:spAutoFit/>
            </a:bodyPr>
            <a:lstStyle/>
            <a:p>
              <a:pPr algn="ctr"/>
              <a:r>
                <a:rPr lang="en-GB" sz="2200" dirty="0" smtClean="0">
                  <a:solidFill>
                    <a:srgbClr val="595959"/>
                  </a:solidFill>
                  <a:latin typeface="+mn-lt"/>
                  <a:ea typeface="+mn-ea"/>
                  <a:cs typeface="+mn-cs"/>
                  <a:sym typeface="Calibri" panose="020F0502020204030204" pitchFamily="34" charset="0"/>
                </a:rPr>
                <a:t>10-15 % improve</a:t>
              </a:r>
              <a:endParaRPr lang="en-GB" sz="2200" dirty="0">
                <a:solidFill>
                  <a:srgbClr val="595959"/>
                </a:solidFill>
                <a:latin typeface="+mn-lt"/>
                <a:ea typeface="+mn-ea"/>
                <a:cs typeface="+mn-cs"/>
                <a:sym typeface="Calibri" panose="020F0502020204030204" pitchFamily="34" charset="0"/>
              </a:endParaRPr>
            </a:p>
          </p:txBody>
        </p:sp>
        <p:sp>
          <p:nvSpPr>
            <p:cNvPr id="11" name="Right Brace 10"/>
            <p:cNvSpPr/>
            <p:nvPr/>
          </p:nvSpPr>
          <p:spPr bwMode="auto">
            <a:xfrm>
              <a:off x="6453072" y="1513345"/>
              <a:ext cx="360040" cy="1114303"/>
            </a:xfrm>
            <a:prstGeom prst="rightBrace">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Oval 12"/>
          <p:cNvSpPr/>
          <p:nvPr/>
        </p:nvSpPr>
        <p:spPr bwMode="auto">
          <a:xfrm rot="20899124">
            <a:off x="2507256" y="1952552"/>
            <a:ext cx="3147017" cy="553938"/>
          </a:xfrm>
          <a:prstGeom prst="ellips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76535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smtClean="0"/>
              <a:t>NREL </a:t>
            </a:r>
            <a:r>
              <a:rPr lang="en-GB" dirty="0"/>
              <a:t>DG03 </a:t>
            </a:r>
            <a:r>
              <a:rPr lang="en-GB" dirty="0" smtClean="0"/>
              <a:t>method used</a:t>
            </a:r>
          </a:p>
          <a:p>
            <a:pPr lvl="1"/>
            <a:r>
              <a:rPr lang="en-GB" b="1" dirty="0" smtClean="0"/>
              <a:t>Little difference on life </a:t>
            </a:r>
            <a:r>
              <a:rPr lang="en-GB" dirty="0"/>
              <a:t>between the IBC and collective control </a:t>
            </a:r>
            <a:endParaRPr lang="en-GB" dirty="0" smtClean="0"/>
          </a:p>
          <a:p>
            <a:pPr lvl="1"/>
            <a:r>
              <a:rPr lang="en-GB" dirty="0" smtClean="0"/>
              <a:t>Majority </a:t>
            </a:r>
            <a:r>
              <a:rPr lang="en-GB" dirty="0"/>
              <a:t>of the oscillations are below the dither amplitude (0.17°) </a:t>
            </a:r>
            <a:r>
              <a:rPr lang="en-GB" dirty="0" smtClean="0"/>
              <a:t> and </a:t>
            </a:r>
            <a:r>
              <a:rPr lang="en-GB" dirty="0"/>
              <a:t>a </a:t>
            </a:r>
            <a:r>
              <a:rPr lang="en-GB" b="1" dirty="0"/>
              <a:t>slight increase in the overall number of </a:t>
            </a:r>
            <a:r>
              <a:rPr lang="en-GB" b="1" dirty="0" smtClean="0"/>
              <a:t>oscillations</a:t>
            </a:r>
            <a:endParaRPr lang="en-GB" b="1" dirty="0"/>
          </a:p>
          <a:p>
            <a:r>
              <a:rPr lang="en-GB" b="1" dirty="0" smtClean="0"/>
              <a:t>Lower peak loading for </a:t>
            </a:r>
            <a:r>
              <a:rPr lang="en-GB" b="1" dirty="0"/>
              <a:t>the IBC </a:t>
            </a:r>
            <a:r>
              <a:rPr lang="en-GB" b="1" dirty="0" smtClean="0"/>
              <a:t>case</a:t>
            </a:r>
            <a:r>
              <a:rPr lang="en-GB" b="1" dirty="0"/>
              <a:t> </a:t>
            </a:r>
            <a:r>
              <a:rPr lang="en-GB" dirty="0" smtClean="0">
                <a:sym typeface="Wingdings" panose="05000000000000000000" pitchFamily="2" charset="2"/>
              </a:rPr>
              <a:t> </a:t>
            </a:r>
            <a:r>
              <a:rPr lang="en-GB" dirty="0" smtClean="0"/>
              <a:t>This </a:t>
            </a:r>
            <a:r>
              <a:rPr lang="en-GB" dirty="0"/>
              <a:t>should provide fatigue </a:t>
            </a:r>
            <a:r>
              <a:rPr lang="en-GB" dirty="0" smtClean="0"/>
              <a:t>benefits</a:t>
            </a:r>
          </a:p>
          <a:p>
            <a:endParaRPr lang="en-GB" dirty="0" smtClean="0"/>
          </a:p>
          <a:p>
            <a:r>
              <a:rPr lang="en-GB" dirty="0" err="1" smtClean="0"/>
              <a:t>Romax</a:t>
            </a:r>
            <a:r>
              <a:rPr lang="en-GB" dirty="0" smtClean="0"/>
              <a:t> analysis concluded </a:t>
            </a:r>
            <a:r>
              <a:rPr lang="en-GB" dirty="0"/>
              <a:t>that the pitch bearing is </a:t>
            </a:r>
            <a:r>
              <a:rPr lang="en-GB" b="1" dirty="0"/>
              <a:t>not </a:t>
            </a:r>
            <a:r>
              <a:rPr lang="en-GB" b="1" dirty="0" smtClean="0"/>
              <a:t>affected </a:t>
            </a:r>
            <a:r>
              <a:rPr lang="en-GB" b="1" dirty="0"/>
              <a:t>by the IBC strategy</a:t>
            </a:r>
            <a:r>
              <a:rPr lang="en-GB" dirty="0"/>
              <a:t>.</a:t>
            </a:r>
          </a:p>
          <a:p>
            <a:endParaRPr lang="en-GB" dirty="0"/>
          </a:p>
        </p:txBody>
      </p:sp>
      <p:sp>
        <p:nvSpPr>
          <p:cNvPr id="3" name="Title 2"/>
          <p:cNvSpPr>
            <a:spLocks noGrp="1"/>
          </p:cNvSpPr>
          <p:nvPr>
            <p:ph type="title"/>
          </p:nvPr>
        </p:nvSpPr>
        <p:spPr/>
        <p:txBody>
          <a:bodyPr/>
          <a:lstStyle/>
          <a:p>
            <a:r>
              <a:rPr lang="en-GB" dirty="0" smtClean="0"/>
              <a:t>Impact on pitch bearing</a:t>
            </a:r>
            <a:endParaRPr lang="en-GB" dirty="0"/>
          </a:p>
        </p:txBody>
      </p:sp>
    </p:spTree>
    <p:extLst>
      <p:ext uri="{BB962C8B-B14F-4D97-AF65-F5344CB8AC3E}">
        <p14:creationId xmlns:p14="http://schemas.microsoft.com/office/powerpoint/2010/main" val="28168895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smtClean="0"/>
              <a:t>IBC demonstrated on a real wind turbine</a:t>
            </a:r>
          </a:p>
          <a:p>
            <a:pPr lvl="1"/>
            <a:r>
              <a:rPr lang="en-GB" dirty="0"/>
              <a:t>Easy to retrofit and integrate </a:t>
            </a:r>
            <a:r>
              <a:rPr lang="en-GB" dirty="0" smtClean="0"/>
              <a:t>into </a:t>
            </a:r>
            <a:r>
              <a:rPr lang="en-GB" dirty="0"/>
              <a:t>new wind </a:t>
            </a:r>
            <a:r>
              <a:rPr lang="en-GB" dirty="0" smtClean="0"/>
              <a:t>turbines</a:t>
            </a:r>
          </a:p>
          <a:p>
            <a:r>
              <a:rPr lang="en-GB" dirty="0" smtClean="0"/>
              <a:t>Design methods and performance validated from field data</a:t>
            </a:r>
          </a:p>
          <a:p>
            <a:r>
              <a:rPr lang="en-GB" dirty="0" smtClean="0"/>
              <a:t>Target 10 % blade loads reduction achieved</a:t>
            </a:r>
          </a:p>
          <a:p>
            <a:r>
              <a:rPr lang="en-GB" dirty="0" smtClean="0"/>
              <a:t>Extend the </a:t>
            </a:r>
            <a:r>
              <a:rPr lang="en-GB" dirty="0"/>
              <a:t>life of the </a:t>
            </a:r>
            <a:r>
              <a:rPr lang="en-GB" dirty="0" smtClean="0"/>
              <a:t>gearbox. Safety Factors improved by 18 % </a:t>
            </a:r>
            <a:endParaRPr lang="en-GB" dirty="0"/>
          </a:p>
          <a:p>
            <a:r>
              <a:rPr lang="en-GB" dirty="0"/>
              <a:t>M</a:t>
            </a:r>
            <a:r>
              <a:rPr lang="en-GB" dirty="0" smtClean="0"/>
              <a:t>ain bearing raceway damage reduced by 15 %</a:t>
            </a:r>
          </a:p>
          <a:p>
            <a:r>
              <a:rPr lang="en-GB" dirty="0" smtClean="0"/>
              <a:t>No impact on the pitch bearing life.</a:t>
            </a:r>
          </a:p>
        </p:txBody>
      </p:sp>
      <p:sp>
        <p:nvSpPr>
          <p:cNvPr id="3" name="Title 2"/>
          <p:cNvSpPr>
            <a:spLocks noGrp="1"/>
          </p:cNvSpPr>
          <p:nvPr>
            <p:ph type="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30405430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449811" y="2177715"/>
            <a:ext cx="8297148" cy="3747864"/>
          </a:xfrm>
          <a:prstGeom prst="rect">
            <a:avLst/>
          </a:prstGeom>
        </p:spPr>
        <p:txBody>
          <a:bodyPr vert="horz" lIns="68580" tIns="34291" rIns="68580" bIns="34291"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65000"/>
                    <a:lumOff val="3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lumMod val="65000"/>
                    <a:lumOff val="3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lumMod val="65000"/>
                    <a:lumOff val="35000"/>
                  </a:schemeClr>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5768" indent="-535768">
              <a:buBlip>
                <a:blip r:embed="rId2"/>
              </a:buBlip>
            </a:pPr>
            <a:endParaRPr lang="en-US" sz="24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4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a:p>
            <a:pPr marL="257168" indent="-257168" defTabSz="685783">
              <a:defRPr/>
            </a:pPr>
            <a:endParaRPr lang="en-GB" sz="2400" dirty="0">
              <a:solidFill>
                <a:sysClr val="windowText" lastClr="000000">
                  <a:lumMod val="65000"/>
                  <a:lumOff val="35000"/>
                </a:sysClr>
              </a:solidFill>
            </a:endParaRPr>
          </a:p>
          <a:p>
            <a:pPr marL="257168" indent="-257168" defTabSz="685783">
              <a:defRPr/>
            </a:pPr>
            <a:endParaRPr lang="en-GB" sz="2400" dirty="0">
              <a:solidFill>
                <a:sysClr val="windowText" lastClr="000000">
                  <a:lumMod val="65000"/>
                  <a:lumOff val="35000"/>
                </a:sysClr>
              </a:solidFill>
            </a:endParaRPr>
          </a:p>
        </p:txBody>
      </p:sp>
      <p:sp>
        <p:nvSpPr>
          <p:cNvPr id="5" name="Content Placeholder 4"/>
          <p:cNvSpPr>
            <a:spLocks noGrp="1"/>
          </p:cNvSpPr>
          <p:nvPr>
            <p:ph sz="half" idx="1"/>
          </p:nvPr>
        </p:nvSpPr>
        <p:spPr/>
        <p:txBody>
          <a:bodyPr>
            <a:normAutofit/>
          </a:bodyPr>
          <a:lstStyle/>
          <a:p>
            <a:endParaRPr lang="en-GB" dirty="0" smtClean="0"/>
          </a:p>
          <a:p>
            <a:r>
              <a:rPr lang="en-GB" dirty="0" smtClean="0"/>
              <a:t>Engineering </a:t>
            </a:r>
            <a:r>
              <a:rPr lang="en-GB" dirty="0"/>
              <a:t>organisation </a:t>
            </a:r>
            <a:r>
              <a:rPr lang="en-GB" dirty="0" smtClean="0"/>
              <a:t>providing advanced </a:t>
            </a:r>
            <a:r>
              <a:rPr lang="en-GB" dirty="0"/>
              <a:t>control solutions to </a:t>
            </a:r>
            <a:r>
              <a:rPr lang="en-GB" dirty="0" smtClean="0"/>
              <a:t>wind and tidal turbines.</a:t>
            </a:r>
          </a:p>
          <a:p>
            <a:r>
              <a:rPr lang="en-GB" dirty="0" smtClean="0"/>
              <a:t>Part of </a:t>
            </a:r>
            <a:r>
              <a:rPr lang="en-GB" dirty="0" err="1" smtClean="0"/>
              <a:t>SgurrEnergy</a:t>
            </a:r>
            <a:endParaRPr lang="en-GB" dirty="0"/>
          </a:p>
        </p:txBody>
      </p:sp>
      <p:sp>
        <p:nvSpPr>
          <p:cNvPr id="6" name="Content Placeholder 5"/>
          <p:cNvSpPr>
            <a:spLocks noGrp="1"/>
          </p:cNvSpPr>
          <p:nvPr>
            <p:ph sz="half" idx="2"/>
          </p:nvPr>
        </p:nvSpPr>
        <p:spPr/>
        <p:txBody>
          <a:bodyPr/>
          <a:lstStyle/>
          <a:p>
            <a:endParaRPr lang="en-GB" dirty="0" smtClean="0"/>
          </a:p>
          <a:p>
            <a:r>
              <a:rPr lang="en-GB" dirty="0"/>
              <a:t>G</a:t>
            </a:r>
            <a:r>
              <a:rPr lang="en-GB" dirty="0" smtClean="0"/>
              <a:t>lobal </a:t>
            </a:r>
            <a:r>
              <a:rPr lang="en-GB" dirty="0"/>
              <a:t>leader in software, analysis and services for gearbox, bearings and driveline </a:t>
            </a:r>
            <a:r>
              <a:rPr lang="en-GB" dirty="0" smtClean="0"/>
              <a:t>systems.</a:t>
            </a:r>
          </a:p>
        </p:txBody>
      </p:sp>
      <p:sp>
        <p:nvSpPr>
          <p:cNvPr id="3" name="Title 2"/>
          <p:cNvSpPr>
            <a:spLocks noGrp="1"/>
          </p:cNvSpPr>
          <p:nvPr>
            <p:ph type="title"/>
          </p:nvPr>
        </p:nvSpPr>
        <p:spPr/>
        <p:txBody>
          <a:bodyPr/>
          <a:lstStyle/>
          <a:p>
            <a:endParaRPr lang="en-GB"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28" y="784587"/>
            <a:ext cx="2337146" cy="820800"/>
          </a:xfrm>
          <a:prstGeom prst="rect">
            <a:avLst/>
          </a:prstGeom>
        </p:spPr>
      </p:pic>
      <p:pic>
        <p:nvPicPr>
          <p:cNvPr id="1026" name="Picture 2" descr="https://www.romaxtech.com/media/1052/romax-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786236"/>
            <a:ext cx="1924050" cy="819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693" y="5589240"/>
            <a:ext cx="3282644" cy="455923"/>
          </a:xfrm>
          <a:prstGeom prst="rect">
            <a:avLst/>
          </a:prstGeom>
        </p:spPr>
      </p:pic>
      <p:sp>
        <p:nvSpPr>
          <p:cNvPr id="9" name="TextBox 8"/>
          <p:cNvSpPr txBox="1"/>
          <p:nvPr/>
        </p:nvSpPr>
        <p:spPr>
          <a:xfrm>
            <a:off x="456683" y="5561364"/>
            <a:ext cx="3932102" cy="1107996"/>
          </a:xfrm>
          <a:prstGeom prst="rect">
            <a:avLst/>
          </a:prstGeom>
          <a:noFill/>
        </p:spPr>
        <p:txBody>
          <a:bodyPr wrap="none" rtlCol="0">
            <a:spAutoFit/>
          </a:bodyPr>
          <a:lstStyle/>
          <a:p>
            <a:r>
              <a:rPr lang="en-GB" sz="2400" dirty="0">
                <a:solidFill>
                  <a:srgbClr val="595959"/>
                </a:solidFill>
                <a:latin typeface="+mn-lt"/>
                <a:ea typeface="+mn-ea"/>
                <a:cs typeface="+mn-cs"/>
                <a:sym typeface="Calibri" panose="020F0502020204030204" pitchFamily="34" charset="0"/>
              </a:rPr>
              <a:t>Project partly funded by DECC</a:t>
            </a:r>
          </a:p>
          <a:p>
            <a:endParaRPr lang="en-GB" dirty="0"/>
          </a:p>
        </p:txBody>
      </p:sp>
    </p:spTree>
    <p:extLst>
      <p:ext uri="{BB962C8B-B14F-4D97-AF65-F5344CB8AC3E}">
        <p14:creationId xmlns:p14="http://schemas.microsoft.com/office/powerpoint/2010/main" val="6244440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31712" y="740624"/>
            <a:ext cx="2781308" cy="3600000"/>
          </a:xfrm>
          <a:prstGeom prst="rect">
            <a:avLst/>
          </a:prstGeom>
        </p:spPr>
      </p:pic>
      <p:sp>
        <p:nvSpPr>
          <p:cNvPr id="2" name="Text Placeholder 1"/>
          <p:cNvSpPr>
            <a:spLocks noGrp="1"/>
          </p:cNvSpPr>
          <p:nvPr>
            <p:ph type="body" sz="quarter" idx="10"/>
          </p:nvPr>
        </p:nvSpPr>
        <p:spPr>
          <a:xfrm>
            <a:off x="312974" y="5456277"/>
            <a:ext cx="7874437" cy="5386769"/>
          </a:xfrm>
        </p:spPr>
        <p:txBody>
          <a:bodyPr/>
          <a:lstStyle/>
          <a:p>
            <a:r>
              <a:rPr lang="en-GB" sz="2600" dirty="0" smtClean="0"/>
              <a:t>IBC extends life of blades and drive train components</a:t>
            </a:r>
          </a:p>
          <a:p>
            <a:r>
              <a:rPr lang="en-GB" sz="2600" dirty="0" smtClean="0"/>
              <a:t>IBC reduces CAPEX and OPEX costs</a:t>
            </a:r>
          </a:p>
          <a:p>
            <a:endParaRPr lang="en-GB" dirty="0"/>
          </a:p>
        </p:txBody>
      </p:sp>
      <p:sp>
        <p:nvSpPr>
          <p:cNvPr id="3" name="Title 2"/>
          <p:cNvSpPr>
            <a:spLocks noGrp="1"/>
          </p:cNvSpPr>
          <p:nvPr>
            <p:ph type="title"/>
          </p:nvPr>
        </p:nvSpPr>
        <p:spPr>
          <a:xfrm>
            <a:off x="273050" y="274638"/>
            <a:ext cx="7576274" cy="398462"/>
          </a:xfrm>
        </p:spPr>
        <p:txBody>
          <a:bodyPr/>
          <a:lstStyle/>
          <a:p>
            <a:r>
              <a:rPr lang="en-GB" sz="2800" dirty="0" smtClean="0"/>
              <a:t>Why Individual Blade Control? </a:t>
            </a:r>
            <a:endParaRPr lang="en-GB" sz="2800" dirty="0"/>
          </a:p>
        </p:txBody>
      </p:sp>
      <p:pic>
        <p:nvPicPr>
          <p:cNvPr id="4" name="Picture 3"/>
          <p:cNvPicPr>
            <a:picLocks noChangeAspect="1"/>
          </p:cNvPicPr>
          <p:nvPr/>
        </p:nvPicPr>
        <p:blipFill>
          <a:blip r:embed="rId4"/>
          <a:stretch>
            <a:fillRect/>
          </a:stretch>
        </p:blipFill>
        <p:spPr>
          <a:xfrm rot="21294035">
            <a:off x="44676" y="1382086"/>
            <a:ext cx="1998022" cy="3536062"/>
          </a:xfrm>
          <a:prstGeom prst="rect">
            <a:avLst/>
          </a:prstGeom>
        </p:spPr>
      </p:pic>
      <p:sp>
        <p:nvSpPr>
          <p:cNvPr id="30" name="Freeform 29"/>
          <p:cNvSpPr/>
          <p:nvPr/>
        </p:nvSpPr>
        <p:spPr bwMode="auto">
          <a:xfrm>
            <a:off x="1018453" y="794360"/>
            <a:ext cx="2200099" cy="4434840"/>
          </a:xfrm>
          <a:custGeom>
            <a:avLst/>
            <a:gdLst>
              <a:gd name="connsiteX0" fmla="*/ 0 w 2200099"/>
              <a:gd name="connsiteY0" fmla="*/ 4434840 h 4434840"/>
              <a:gd name="connsiteX1" fmla="*/ 2148840 w 2200099"/>
              <a:gd name="connsiteY1" fmla="*/ 1668780 h 4434840"/>
              <a:gd name="connsiteX2" fmla="*/ 1520190 w 2200099"/>
              <a:gd name="connsiteY2" fmla="*/ 0 h 4434840"/>
            </a:gdLst>
            <a:ahLst/>
            <a:cxnLst>
              <a:cxn ang="0">
                <a:pos x="connsiteX0" y="connsiteY0"/>
              </a:cxn>
              <a:cxn ang="0">
                <a:pos x="connsiteX1" y="connsiteY1"/>
              </a:cxn>
              <a:cxn ang="0">
                <a:pos x="connsiteX2" y="connsiteY2"/>
              </a:cxn>
            </a:cxnLst>
            <a:rect l="l" t="t" r="r" b="b"/>
            <a:pathLst>
              <a:path w="2200099" h="4434840">
                <a:moveTo>
                  <a:pt x="0" y="4434840"/>
                </a:moveTo>
                <a:cubicBezTo>
                  <a:pt x="947737" y="3421380"/>
                  <a:pt x="1895475" y="2407920"/>
                  <a:pt x="2148840" y="1668780"/>
                </a:cubicBezTo>
                <a:cubicBezTo>
                  <a:pt x="2402205" y="929640"/>
                  <a:pt x="1640205" y="289560"/>
                  <a:pt x="1520190" y="0"/>
                </a:cubicBezTo>
              </a:path>
            </a:pathLst>
          </a:custGeom>
          <a:ln w="38100">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Rectangle 30"/>
          <p:cNvSpPr/>
          <p:nvPr/>
        </p:nvSpPr>
        <p:spPr>
          <a:xfrm>
            <a:off x="49757" y="900177"/>
            <a:ext cx="1529713" cy="400110"/>
          </a:xfrm>
          <a:prstGeom prst="rect">
            <a:avLst/>
          </a:prstGeom>
          <a:noFill/>
        </p:spPr>
        <p:txBody>
          <a:bodyPr wrap="none" lIns="91440" tIns="45720" rIns="91440" bIns="45720">
            <a:spAutoFit/>
          </a:bodyPr>
          <a:lstStyle/>
          <a:p>
            <a:pPr algn="ctr"/>
            <a:r>
              <a:rPr lang="en-GB" sz="2000" dirty="0" smtClean="0">
                <a:ln w="0"/>
                <a:solidFill>
                  <a:schemeClr val="accent1"/>
                </a:solidFill>
                <a:effectLst>
                  <a:outerShdw blurRad="38100" dist="25400" dir="5400000" algn="ctr" rotWithShape="0">
                    <a:srgbClr val="6E747A">
                      <a:alpha val="43000"/>
                    </a:srgbClr>
                  </a:outerShdw>
                </a:effectLst>
              </a:rPr>
              <a:t>Turbulence</a:t>
            </a:r>
            <a:r>
              <a:rPr lang="en-GB" sz="2000" b="0" cap="none" spc="0" dirty="0" smtClean="0">
                <a:ln w="0"/>
                <a:solidFill>
                  <a:schemeClr val="accent1"/>
                </a:solidFill>
                <a:effectLst>
                  <a:outerShdw blurRad="38100" dist="25400" dir="5400000" algn="ctr" rotWithShape="0">
                    <a:srgbClr val="6E747A">
                      <a:alpha val="43000"/>
                    </a:srgbClr>
                  </a:outerShdw>
                </a:effectLst>
              </a:rPr>
              <a:t> </a:t>
            </a:r>
            <a:endParaRPr lang="en-GB" sz="2000" dirty="0">
              <a:ln w="0"/>
              <a:solidFill>
                <a:schemeClr val="accent1"/>
              </a:solidFill>
              <a:effectLst>
                <a:outerShdw blurRad="38100" dist="25400" dir="5400000" algn="ctr" rotWithShape="0">
                  <a:srgbClr val="6E747A">
                    <a:alpha val="43000"/>
                  </a:srgbClr>
                </a:outerShdw>
              </a:effectLst>
            </a:endParaRPr>
          </a:p>
        </p:txBody>
      </p:sp>
      <p:sp>
        <p:nvSpPr>
          <p:cNvPr id="32" name="Rectangle 31"/>
          <p:cNvSpPr/>
          <p:nvPr/>
        </p:nvSpPr>
        <p:spPr>
          <a:xfrm>
            <a:off x="1770007" y="4213537"/>
            <a:ext cx="1880643" cy="1015663"/>
          </a:xfrm>
          <a:prstGeom prst="rect">
            <a:avLst/>
          </a:prstGeom>
          <a:noFill/>
        </p:spPr>
        <p:txBody>
          <a:bodyPr wrap="none" lIns="91440" tIns="45720" rIns="91440" bIns="45720">
            <a:spAutoFit/>
          </a:bodyPr>
          <a:lstStyle/>
          <a:p>
            <a:pPr algn="ctr"/>
            <a:r>
              <a:rPr lang="en-GB" sz="2000" b="0" cap="none" spc="0" dirty="0" smtClean="0">
                <a:ln w="0"/>
                <a:solidFill>
                  <a:schemeClr val="accent1"/>
                </a:solidFill>
                <a:effectLst>
                  <a:outerShdw blurRad="38100" dist="25400" dir="5400000" algn="ctr" rotWithShape="0">
                    <a:srgbClr val="6E747A">
                      <a:alpha val="43000"/>
                    </a:srgbClr>
                  </a:outerShdw>
                </a:effectLst>
              </a:rPr>
              <a:t>Low Level Jets</a:t>
            </a:r>
          </a:p>
          <a:p>
            <a:pPr algn="ctr"/>
            <a:r>
              <a:rPr lang="en-GB" sz="2000" dirty="0" smtClean="0">
                <a:ln w="0"/>
                <a:solidFill>
                  <a:schemeClr val="accent1"/>
                </a:solidFill>
                <a:effectLst>
                  <a:outerShdw blurRad="38100" dist="25400" dir="5400000" algn="ctr" rotWithShape="0">
                    <a:srgbClr val="6E747A">
                      <a:alpha val="43000"/>
                    </a:srgbClr>
                  </a:outerShdw>
                </a:effectLst>
              </a:rPr>
              <a:t>strong shear</a:t>
            </a:r>
          </a:p>
          <a:p>
            <a:pPr algn="ctr"/>
            <a:r>
              <a:rPr lang="en-GB" sz="2000" dirty="0" smtClean="0">
                <a:ln w="0"/>
                <a:solidFill>
                  <a:schemeClr val="accent1"/>
                </a:solidFill>
                <a:effectLst>
                  <a:outerShdw blurRad="38100" dist="25400" dir="5400000" algn="ctr" rotWithShape="0">
                    <a:srgbClr val="6E747A">
                      <a:alpha val="43000"/>
                    </a:srgbClr>
                  </a:outerShdw>
                </a:effectLst>
              </a:rPr>
              <a:t>veer</a:t>
            </a:r>
            <a:endParaRPr lang="en-GB" sz="2000" b="0" cap="none" spc="0" dirty="0" smtClean="0">
              <a:ln w="0"/>
              <a:solidFill>
                <a:schemeClr val="accent1"/>
              </a:solidFill>
              <a:effectLst>
                <a:outerShdw blurRad="38100" dist="25400" dir="5400000" algn="ctr" rotWithShape="0">
                  <a:srgbClr val="6E747A">
                    <a:alpha val="43000"/>
                  </a:srgbClr>
                </a:outerShdw>
              </a:effectLst>
            </a:endParaRPr>
          </a:p>
        </p:txBody>
      </p:sp>
      <p:sp>
        <p:nvSpPr>
          <p:cNvPr id="13" name="Notched Right Arrow 12"/>
          <p:cNvSpPr/>
          <p:nvPr/>
        </p:nvSpPr>
        <p:spPr bwMode="auto">
          <a:xfrm>
            <a:off x="3578652" y="1443180"/>
            <a:ext cx="2069388" cy="509885"/>
          </a:xfrm>
          <a:prstGeom prst="notchedRightArrow">
            <a:avLst/>
          </a:prstGeom>
          <a:solidFill>
            <a:schemeClr val="accent2">
              <a:lumMod val="20000"/>
              <a:lumOff val="80000"/>
            </a:schemeClr>
          </a:solidFill>
          <a:ln w="25400" cap="flat" cmpd="sng" algn="ctr">
            <a:solidFill>
              <a:schemeClr val="tx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5" name="Group 24"/>
          <p:cNvGrpSpPr/>
          <p:nvPr/>
        </p:nvGrpSpPr>
        <p:grpSpPr>
          <a:xfrm>
            <a:off x="3598428" y="1323103"/>
            <a:ext cx="1906680" cy="3384376"/>
            <a:chOff x="3598428" y="1715697"/>
            <a:chExt cx="1906680" cy="3384376"/>
          </a:xfrm>
        </p:grpSpPr>
        <p:cxnSp>
          <p:nvCxnSpPr>
            <p:cNvPr id="15" name="Straight Arrow Connector 14"/>
            <p:cNvCxnSpPr/>
            <p:nvPr/>
          </p:nvCxnSpPr>
          <p:spPr bwMode="auto">
            <a:xfrm>
              <a:off x="3598428" y="1715697"/>
              <a:ext cx="1133284"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a:off x="3598428" y="2435777"/>
              <a:ext cx="1133284"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3598428" y="2765863"/>
              <a:ext cx="1133284"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a:off x="3598428" y="3095949"/>
              <a:ext cx="1133284"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a:off x="3598428" y="3426035"/>
              <a:ext cx="845252"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bwMode="auto">
            <a:xfrm flipV="1">
              <a:off x="3598428" y="3756121"/>
              <a:ext cx="845252" cy="11806"/>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bwMode="auto">
            <a:xfrm flipV="1">
              <a:off x="3598428" y="4098013"/>
              <a:ext cx="845252" cy="11806"/>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bwMode="auto">
            <a:xfrm>
              <a:off x="3598428" y="4439905"/>
              <a:ext cx="845252"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bwMode="auto">
            <a:xfrm>
              <a:off x="3598428" y="4769991"/>
              <a:ext cx="845252"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a:off x="3598428" y="5100073"/>
              <a:ext cx="845252" cy="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3638891" y="1893831"/>
              <a:ext cx="1866217" cy="400110"/>
            </a:xfrm>
            <a:prstGeom prst="rect">
              <a:avLst/>
            </a:prstGeom>
            <a:noFill/>
          </p:spPr>
          <p:txBody>
            <a:bodyPr wrap="none" lIns="91440" tIns="45720" rIns="91440" bIns="45720">
              <a:spAutoFit/>
            </a:bodyPr>
            <a:lstStyle/>
            <a:p>
              <a:pPr algn="ctr"/>
              <a:r>
                <a:rPr lang="en-GB" sz="2000" b="0" cap="none" spc="0" dirty="0" smtClean="0">
                  <a:ln w="0"/>
                  <a:solidFill>
                    <a:schemeClr val="accent1"/>
                  </a:solidFill>
                  <a:effectLst>
                    <a:outerShdw blurRad="38100" dist="25400" dir="5400000" algn="ctr" rotWithShape="0">
                      <a:srgbClr val="6E747A">
                        <a:alpha val="43000"/>
                      </a:srgbClr>
                    </a:outerShdw>
                  </a:effectLst>
                </a:rPr>
                <a:t>Coherent eddy</a:t>
              </a:r>
            </a:p>
          </p:txBody>
        </p:sp>
      </p:grpSp>
      <p:sp>
        <p:nvSpPr>
          <p:cNvPr id="34" name="Rectangle 33"/>
          <p:cNvSpPr/>
          <p:nvPr/>
        </p:nvSpPr>
        <p:spPr>
          <a:xfrm>
            <a:off x="1475735" y="1117777"/>
            <a:ext cx="1481496" cy="400110"/>
          </a:xfrm>
          <a:prstGeom prst="rect">
            <a:avLst/>
          </a:prstGeom>
        </p:spPr>
        <p:txBody>
          <a:bodyPr wrap="none">
            <a:spAutoFit/>
          </a:bodyPr>
          <a:lstStyle/>
          <a:p>
            <a:pPr algn="ctr"/>
            <a:r>
              <a:rPr lang="en-GB" sz="2000" dirty="0">
                <a:ln w="0"/>
                <a:solidFill>
                  <a:schemeClr val="accent1"/>
                </a:solidFill>
                <a:effectLst>
                  <a:outerShdw blurRad="38100" dist="25400" dir="5400000" algn="ctr" rotWithShape="0">
                    <a:srgbClr val="6E747A">
                      <a:alpha val="43000"/>
                    </a:srgbClr>
                  </a:outerShdw>
                </a:effectLst>
              </a:rPr>
              <a:t>Wind shear</a:t>
            </a:r>
          </a:p>
        </p:txBody>
      </p:sp>
      <p:sp>
        <p:nvSpPr>
          <p:cNvPr id="35" name="Rectangle 34"/>
          <p:cNvSpPr/>
          <p:nvPr/>
        </p:nvSpPr>
        <p:spPr>
          <a:xfrm>
            <a:off x="4211960" y="782847"/>
            <a:ext cx="2270664" cy="400110"/>
          </a:xfrm>
          <a:prstGeom prst="rect">
            <a:avLst/>
          </a:prstGeom>
        </p:spPr>
        <p:txBody>
          <a:bodyPr wrap="square">
            <a:spAutoFit/>
          </a:bodyPr>
          <a:lstStyle/>
          <a:p>
            <a:pPr algn="ctr"/>
            <a:r>
              <a:rPr lang="en-GB" sz="2000" dirty="0" smtClean="0">
                <a:ln w="0"/>
                <a:solidFill>
                  <a:schemeClr val="accent1"/>
                </a:solidFill>
                <a:effectLst>
                  <a:outerShdw blurRad="38100" dist="25400" dir="5400000" algn="ctr" rotWithShape="0">
                    <a:srgbClr val="6E747A">
                      <a:alpha val="43000"/>
                    </a:srgbClr>
                  </a:outerShdw>
                </a:effectLst>
              </a:rPr>
              <a:t>Yaw </a:t>
            </a:r>
            <a:r>
              <a:rPr lang="en-GB" sz="2000" dirty="0">
                <a:ln w="0"/>
                <a:solidFill>
                  <a:schemeClr val="accent1"/>
                </a:solidFill>
                <a:effectLst>
                  <a:outerShdw blurRad="38100" dist="25400" dir="5400000" algn="ctr" rotWithShape="0">
                    <a:srgbClr val="6E747A">
                      <a:alpha val="43000"/>
                    </a:srgbClr>
                  </a:outerShdw>
                </a:effectLst>
              </a:rPr>
              <a:t>misalignment</a:t>
            </a:r>
          </a:p>
        </p:txBody>
      </p:sp>
      <p:sp>
        <p:nvSpPr>
          <p:cNvPr id="36" name="Rectangle 35"/>
          <p:cNvSpPr/>
          <p:nvPr/>
        </p:nvSpPr>
        <p:spPr>
          <a:xfrm>
            <a:off x="5004048" y="3462099"/>
            <a:ext cx="1247456" cy="830997"/>
          </a:xfrm>
          <a:prstGeom prst="rect">
            <a:avLst/>
          </a:prstGeom>
        </p:spPr>
        <p:txBody>
          <a:bodyPr wrap="none">
            <a:spAutoFit/>
          </a:bodyPr>
          <a:lstStyle/>
          <a:p>
            <a:pPr algn="ctr"/>
            <a:r>
              <a:rPr lang="en-GB" sz="2400" dirty="0">
                <a:ln w="0"/>
                <a:solidFill>
                  <a:schemeClr val="accent1"/>
                </a:solidFill>
                <a:effectLst>
                  <a:outerShdw blurRad="38100" dist="25400" dir="5400000" algn="ctr" rotWithShape="0">
                    <a:srgbClr val="6E747A">
                      <a:alpha val="43000"/>
                    </a:srgbClr>
                  </a:outerShdw>
                </a:effectLst>
              </a:rPr>
              <a:t>Tower </a:t>
            </a:r>
            <a:endParaRPr lang="en-GB" sz="2400" dirty="0" smtClean="0">
              <a:ln w="0"/>
              <a:solidFill>
                <a:schemeClr val="accent1"/>
              </a:solidFill>
              <a:effectLst>
                <a:outerShdw blurRad="38100" dist="25400" dir="5400000" algn="ctr" rotWithShape="0">
                  <a:srgbClr val="6E747A">
                    <a:alpha val="43000"/>
                  </a:srgbClr>
                </a:outerShdw>
              </a:effectLst>
            </a:endParaRPr>
          </a:p>
          <a:p>
            <a:pPr algn="ctr"/>
            <a:r>
              <a:rPr lang="en-GB" sz="2400" dirty="0" smtClean="0">
                <a:ln w="0"/>
                <a:solidFill>
                  <a:schemeClr val="accent1"/>
                </a:solidFill>
                <a:effectLst>
                  <a:outerShdw blurRad="38100" dist="25400" dir="5400000" algn="ctr" rotWithShape="0">
                    <a:srgbClr val="6E747A">
                      <a:alpha val="43000"/>
                    </a:srgbClr>
                  </a:outerShdw>
                </a:effectLst>
              </a:rPr>
              <a:t>shadow</a:t>
            </a:r>
            <a:endParaRPr lang="en-GB" sz="2400" dirty="0">
              <a:ln w="0"/>
              <a:solidFill>
                <a:schemeClr val="accent1"/>
              </a:solidFill>
              <a:effectLst>
                <a:outerShdw blurRad="38100" dist="25400" dir="5400000" algn="ctr" rotWithShape="0">
                  <a:srgbClr val="6E747A">
                    <a:alpha val="43000"/>
                  </a:srgbClr>
                </a:outerShdw>
              </a:effectLst>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451" y="774000"/>
            <a:ext cx="2700000" cy="3600000"/>
          </a:xfrm>
          <a:prstGeom prst="rect">
            <a:avLst/>
          </a:prstGeom>
        </p:spPr>
      </p:pic>
      <p:sp>
        <p:nvSpPr>
          <p:cNvPr id="38" name="Right Arrow 37"/>
          <p:cNvSpPr/>
          <p:nvPr/>
        </p:nvSpPr>
        <p:spPr bwMode="auto">
          <a:xfrm>
            <a:off x="6911300" y="3330002"/>
            <a:ext cx="1117084" cy="603054"/>
          </a:xfrm>
          <a:prstGeom prst="rightArrow">
            <a:avLst/>
          </a:prstGeom>
          <a:solidFill>
            <a:schemeClr val="bg2"/>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dirty="0">
                <a:ln w="0"/>
                <a:solidFill>
                  <a:schemeClr val="accent1"/>
                </a:solidFill>
                <a:effectLst>
                  <a:outerShdw blurRad="38100" dist="25400" dir="5400000" algn="ctr" rotWithShape="0">
                    <a:srgbClr val="6E747A">
                      <a:alpha val="43000"/>
                    </a:srgbClr>
                  </a:outerShdw>
                </a:effectLst>
                <a:latin typeface="Gill Sans" charset="0"/>
                <a:ea typeface="ヒラギノ角ゴ ProN W3" charset="0"/>
                <a:cs typeface="ヒラギノ角ゴ ProN W3" charset="0"/>
              </a:rPr>
              <a:t>IBC</a:t>
            </a:r>
          </a:p>
        </p:txBody>
      </p:sp>
    </p:spTree>
    <p:extLst>
      <p:ext uri="{BB962C8B-B14F-4D97-AF65-F5344CB8AC3E}">
        <p14:creationId xmlns:p14="http://schemas.microsoft.com/office/powerpoint/2010/main" val="1785378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87824" y="1844824"/>
            <a:ext cx="2152206" cy="2952328"/>
          </a:xfrm>
          <a:prstGeom prst="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GB" sz="1600" kern="0" dirty="0">
                <a:solidFill>
                  <a:schemeClr val="accent1"/>
                </a:solidFill>
                <a:latin typeface="Verdana"/>
                <a:ea typeface="+mn-ea"/>
                <a:cs typeface="+mn-cs"/>
              </a:rPr>
              <a:t>IBC</a:t>
            </a:r>
          </a:p>
        </p:txBody>
      </p:sp>
      <p:sp>
        <p:nvSpPr>
          <p:cNvPr id="3" name="Title 2"/>
          <p:cNvSpPr>
            <a:spLocks noGrp="1"/>
          </p:cNvSpPr>
          <p:nvPr>
            <p:ph type="title"/>
          </p:nvPr>
        </p:nvSpPr>
        <p:spPr/>
        <p:txBody>
          <a:bodyPr/>
          <a:lstStyle/>
          <a:p>
            <a:r>
              <a:rPr lang="en-GB" dirty="0" smtClean="0"/>
              <a:t>IBC control structure</a:t>
            </a:r>
            <a:endParaRPr lang="en-GB" dirty="0"/>
          </a:p>
        </p:txBody>
      </p:sp>
      <p:grpSp>
        <p:nvGrpSpPr>
          <p:cNvPr id="57" name="Group 80"/>
          <p:cNvGrpSpPr>
            <a:grpSpLocks/>
          </p:cNvGrpSpPr>
          <p:nvPr/>
        </p:nvGrpSpPr>
        <p:grpSpPr bwMode="auto">
          <a:xfrm>
            <a:off x="-22521" y="2132558"/>
            <a:ext cx="8839200" cy="3455988"/>
            <a:chOff x="261" y="1185"/>
            <a:chExt cx="5568" cy="2177"/>
          </a:xfrm>
        </p:grpSpPr>
        <p:sp>
          <p:nvSpPr>
            <p:cNvPr id="62" name="Line 6"/>
            <p:cNvSpPr>
              <a:spLocks noChangeShapeType="1"/>
            </p:cNvSpPr>
            <p:nvPr/>
          </p:nvSpPr>
          <p:spPr bwMode="auto">
            <a:xfrm flipV="1">
              <a:off x="5378" y="2059"/>
              <a:ext cx="0" cy="1303"/>
            </a:xfrm>
            <a:prstGeom prst="line">
              <a:avLst/>
            </a:prstGeom>
            <a:noFill/>
            <a:ln w="28575">
              <a:solidFill>
                <a:schemeClr val="accent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grpSp>
          <p:nvGrpSpPr>
            <p:cNvPr id="63" name="Group 9"/>
            <p:cNvGrpSpPr>
              <a:grpSpLocks/>
            </p:cNvGrpSpPr>
            <p:nvPr/>
          </p:nvGrpSpPr>
          <p:grpSpPr bwMode="auto">
            <a:xfrm>
              <a:off x="1043" y="1661"/>
              <a:ext cx="907" cy="726"/>
              <a:chOff x="1247" y="2250"/>
              <a:chExt cx="907" cy="726"/>
            </a:xfrm>
          </p:grpSpPr>
          <p:sp>
            <p:nvSpPr>
              <p:cNvPr id="100" name="Rectangle 10"/>
              <p:cNvSpPr>
                <a:spLocks noChangeArrowheads="1"/>
              </p:cNvSpPr>
              <p:nvPr/>
            </p:nvSpPr>
            <p:spPr bwMode="auto">
              <a:xfrm>
                <a:off x="1247" y="2250"/>
                <a:ext cx="907" cy="726"/>
              </a:xfrm>
              <a:prstGeom prst="rect">
                <a:avLst/>
              </a:prstGeom>
              <a:solidFill>
                <a:schemeClr val="accent1">
                  <a:lumMod val="40000"/>
                  <a:lumOff val="60000"/>
                </a:schemeClr>
              </a:solidFill>
              <a:ln w="25400">
                <a:solidFill>
                  <a:schemeClr val="accent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101" name="Text Box 11"/>
              <p:cNvSpPr txBox="1">
                <a:spLocks noChangeArrowheads="1"/>
              </p:cNvSpPr>
              <p:nvPr/>
            </p:nvSpPr>
            <p:spPr bwMode="auto">
              <a:xfrm>
                <a:off x="1249" y="2480"/>
                <a:ext cx="863" cy="291"/>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50000"/>
                  </a:lnSpc>
                  <a:spcBef>
                    <a:spcPct val="50000"/>
                  </a:spcBef>
                  <a:spcAft>
                    <a:spcPts val="0"/>
                  </a:spcAft>
                  <a:buClrTx/>
                  <a:buSzTx/>
                  <a:buFontTx/>
                  <a:buNone/>
                  <a:tabLst/>
                  <a:defRPr/>
                </a:pPr>
                <a:r>
                  <a:rPr lang="en-GB" sz="1600" kern="0" dirty="0">
                    <a:solidFill>
                      <a:schemeClr val="accent1"/>
                    </a:solidFill>
                    <a:latin typeface="Verdana"/>
                    <a:ea typeface="+mn-ea"/>
                    <a:cs typeface="+mn-cs"/>
                  </a:rPr>
                  <a:t>C</a:t>
                </a:r>
                <a:r>
                  <a:rPr lang="en-GB" sz="1600" kern="0" dirty="0" err="1">
                    <a:solidFill>
                      <a:schemeClr val="accent1"/>
                    </a:solidFill>
                    <a:latin typeface="Verdana"/>
                    <a:ea typeface="+mn-ea"/>
                    <a:cs typeface="+mn-cs"/>
                  </a:rPr>
                  <a:t>entral</a:t>
                </a:r>
                <a:endParaRPr lang="en-GB" sz="1600" kern="0" dirty="0">
                  <a:solidFill>
                    <a:schemeClr val="accent1"/>
                  </a:solidFill>
                  <a:latin typeface="Verdana"/>
                  <a:ea typeface="+mn-ea"/>
                  <a:cs typeface="+mn-cs"/>
                </a:endParaRPr>
              </a:p>
              <a:p>
                <a:pPr marL="0" marR="0" lvl="0" indent="0" algn="ctr" defTabSz="914400" eaLnBrk="1" fontAlgn="auto" latinLnBrk="0" hangingPunct="1">
                  <a:lnSpc>
                    <a:spcPct val="50000"/>
                  </a:lnSpc>
                  <a:spcBef>
                    <a:spcPct val="50000"/>
                  </a:spcBef>
                  <a:spcAft>
                    <a:spcPts val="0"/>
                  </a:spcAft>
                  <a:buClrTx/>
                  <a:buSzTx/>
                  <a:buFontTx/>
                  <a:buNone/>
                  <a:tabLst/>
                  <a:defRPr/>
                </a:pPr>
                <a:r>
                  <a:rPr lang="en-GB" sz="1600" kern="0" dirty="0">
                    <a:solidFill>
                      <a:schemeClr val="accent1"/>
                    </a:solidFill>
                    <a:latin typeface="Verdana"/>
                    <a:ea typeface="+mn-ea"/>
                    <a:cs typeface="+mn-cs"/>
                  </a:rPr>
                  <a:t>C</a:t>
                </a:r>
                <a:r>
                  <a:rPr lang="en-GB" sz="1600" kern="0" dirty="0" err="1">
                    <a:solidFill>
                      <a:schemeClr val="accent1"/>
                    </a:solidFill>
                    <a:latin typeface="Verdana"/>
                    <a:ea typeface="+mn-ea"/>
                    <a:cs typeface="+mn-cs"/>
                  </a:rPr>
                  <a:t>ontroller</a:t>
                </a:r>
                <a:endParaRPr lang="en-GB" sz="1600" kern="0" dirty="0">
                  <a:solidFill>
                    <a:schemeClr val="accent1"/>
                  </a:solidFill>
                  <a:latin typeface="Verdana"/>
                  <a:ea typeface="+mn-ea"/>
                  <a:cs typeface="+mn-cs"/>
                </a:endParaRPr>
              </a:p>
            </p:txBody>
          </p:sp>
        </p:grpSp>
        <p:sp>
          <p:nvSpPr>
            <p:cNvPr id="64" name="Rectangle 13"/>
            <p:cNvSpPr>
              <a:spLocks noChangeArrowheads="1"/>
            </p:cNvSpPr>
            <p:nvPr/>
          </p:nvSpPr>
          <p:spPr bwMode="auto">
            <a:xfrm>
              <a:off x="3810" y="1321"/>
              <a:ext cx="1407" cy="1496"/>
            </a:xfrm>
            <a:prstGeom prst="rect">
              <a:avLst/>
            </a:prstGeom>
            <a:solidFill>
              <a:schemeClr val="accent1">
                <a:lumMod val="40000"/>
                <a:lumOff val="60000"/>
              </a:schemeClr>
            </a:solidFill>
            <a:ln w="25400">
              <a:solidFill>
                <a:schemeClr val="accent1"/>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65" name="Text Box 14"/>
            <p:cNvSpPr txBox="1">
              <a:spLocks noChangeArrowheads="1"/>
            </p:cNvSpPr>
            <p:nvPr/>
          </p:nvSpPr>
          <p:spPr bwMode="auto">
            <a:xfrm>
              <a:off x="4056" y="1913"/>
              <a:ext cx="977" cy="291"/>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50000"/>
                </a:lnSpc>
                <a:spcBef>
                  <a:spcPct val="50000"/>
                </a:spcBef>
                <a:spcAft>
                  <a:spcPts val="0"/>
                </a:spcAft>
                <a:buClrTx/>
                <a:buSzTx/>
                <a:buFontTx/>
                <a:buNone/>
                <a:tabLst/>
                <a:defRPr/>
              </a:pPr>
              <a:r>
                <a:rPr lang="en-GB" sz="1600" kern="0" dirty="0">
                  <a:solidFill>
                    <a:schemeClr val="accent1"/>
                  </a:solidFill>
                  <a:latin typeface="Verdana"/>
                  <a:ea typeface="+mn-ea"/>
                  <a:cs typeface="+mn-cs"/>
                </a:rPr>
                <a:t>W</a:t>
              </a:r>
              <a:r>
                <a:rPr lang="en-GB" sz="1600" kern="0" dirty="0" smtClean="0">
                  <a:solidFill>
                    <a:schemeClr val="accent1"/>
                  </a:solidFill>
                  <a:latin typeface="Verdana"/>
                  <a:ea typeface="+mn-ea"/>
                  <a:cs typeface="+mn-cs"/>
                </a:rPr>
                <a:t>ind</a:t>
              </a:r>
            </a:p>
            <a:p>
              <a:pPr marL="0" marR="0" lvl="0" indent="0" algn="ctr" defTabSz="914400" eaLnBrk="1" fontAlgn="auto" latinLnBrk="0" hangingPunct="1">
                <a:lnSpc>
                  <a:spcPct val="50000"/>
                </a:lnSpc>
                <a:spcBef>
                  <a:spcPct val="50000"/>
                </a:spcBef>
                <a:spcAft>
                  <a:spcPts val="0"/>
                </a:spcAft>
                <a:buClrTx/>
                <a:buSzTx/>
                <a:buFontTx/>
                <a:buNone/>
                <a:tabLst/>
                <a:defRPr/>
              </a:pPr>
              <a:r>
                <a:rPr lang="en-GB" sz="1600" kern="0" dirty="0" smtClean="0">
                  <a:solidFill>
                    <a:schemeClr val="accent1"/>
                  </a:solidFill>
                  <a:latin typeface="Verdana"/>
                  <a:ea typeface="+mn-ea"/>
                  <a:cs typeface="+mn-cs"/>
                </a:rPr>
                <a:t>Turbine</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p:sp>
          <p:nvSpPr>
            <p:cNvPr id="66" name="Text Box 18"/>
            <p:cNvSpPr txBox="1">
              <a:spLocks noChangeArrowheads="1"/>
            </p:cNvSpPr>
            <p:nvPr/>
          </p:nvSpPr>
          <p:spPr bwMode="auto">
            <a:xfrm>
              <a:off x="3493" y="1412"/>
              <a:ext cx="317" cy="25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0" i="1" u="none" strike="noStrike" kern="0" cap="none" spc="0" normalizeH="0" baseline="0" noProof="0" dirty="0">
                  <a:ln>
                    <a:noFill/>
                  </a:ln>
                  <a:solidFill>
                    <a:schemeClr val="accent1"/>
                  </a:solidFill>
                  <a:effectLst/>
                  <a:uLnTx/>
                  <a:uFillTx/>
                  <a:latin typeface="Symbol" pitchFamily="18" charset="2"/>
                  <a:ea typeface="+mn-ea"/>
                  <a:cs typeface="+mn-cs"/>
                </a:rPr>
                <a:t>b</a:t>
              </a:r>
              <a:r>
                <a:rPr kumimoji="0" lang="en-GB" sz="2000" b="0" i="0" u="none" strike="noStrike" kern="0" cap="none" spc="0" normalizeH="0" baseline="-25000" noProof="0" dirty="0">
                  <a:ln>
                    <a:noFill/>
                  </a:ln>
                  <a:solidFill>
                    <a:schemeClr val="accent1"/>
                  </a:solidFill>
                  <a:effectLst/>
                  <a:uLnTx/>
                  <a:uFillTx/>
                  <a:latin typeface="Verdana"/>
                  <a:ea typeface="+mn-ea"/>
                  <a:cs typeface="+mn-cs"/>
                </a:rPr>
                <a:t>1</a:t>
              </a:r>
              <a:endParaRPr kumimoji="0" lang="en-GB" sz="2000" b="0" i="0" u="none" strike="noStrike" kern="0" cap="none" spc="0" normalizeH="0" baseline="0" noProof="0" dirty="0">
                <a:ln>
                  <a:noFill/>
                </a:ln>
                <a:solidFill>
                  <a:schemeClr val="accent1"/>
                </a:solidFill>
                <a:effectLst/>
                <a:uLnTx/>
                <a:uFillTx/>
                <a:latin typeface="Verdana"/>
                <a:ea typeface="+mn-ea"/>
                <a:cs typeface="+mn-cs"/>
              </a:endParaRPr>
            </a:p>
          </p:txBody>
        </p:sp>
        <p:sp>
          <p:nvSpPr>
            <p:cNvPr id="67" name="Text Box 19"/>
            <p:cNvSpPr txBox="1">
              <a:spLocks noChangeArrowheads="1"/>
            </p:cNvSpPr>
            <p:nvPr/>
          </p:nvSpPr>
          <p:spPr bwMode="auto">
            <a:xfrm>
              <a:off x="3492" y="1910"/>
              <a:ext cx="317" cy="25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0" i="1" u="none" strike="noStrike" kern="0" cap="none" spc="0" normalizeH="0" baseline="0" noProof="0" dirty="0">
                  <a:ln>
                    <a:noFill/>
                  </a:ln>
                  <a:solidFill>
                    <a:schemeClr val="accent1"/>
                  </a:solidFill>
                  <a:effectLst/>
                  <a:uLnTx/>
                  <a:uFillTx/>
                  <a:latin typeface="Symbol" pitchFamily="18" charset="2"/>
                  <a:ea typeface="+mn-ea"/>
                  <a:cs typeface="+mn-cs"/>
                </a:rPr>
                <a:t>b</a:t>
              </a:r>
              <a:r>
                <a:rPr kumimoji="0" lang="en-GB" sz="2000" b="0" i="0" u="none" strike="noStrike" kern="0" cap="none" spc="0" normalizeH="0" baseline="-25000" noProof="0" dirty="0">
                  <a:ln>
                    <a:noFill/>
                  </a:ln>
                  <a:solidFill>
                    <a:schemeClr val="accent1"/>
                  </a:solidFill>
                  <a:effectLst/>
                  <a:uLnTx/>
                  <a:uFillTx/>
                  <a:latin typeface="Verdana"/>
                  <a:ea typeface="+mn-ea"/>
                  <a:cs typeface="+mn-cs"/>
                </a:rPr>
                <a:t>2</a:t>
              </a:r>
              <a:endParaRPr kumimoji="0" lang="en-GB" sz="2000" b="0" i="0" u="none" strike="noStrike" kern="0" cap="none" spc="0" normalizeH="0" baseline="0" noProof="0" dirty="0">
                <a:ln>
                  <a:noFill/>
                </a:ln>
                <a:solidFill>
                  <a:schemeClr val="accent1"/>
                </a:solidFill>
                <a:effectLst/>
                <a:uLnTx/>
                <a:uFillTx/>
                <a:latin typeface="Verdana"/>
                <a:ea typeface="+mn-ea"/>
                <a:cs typeface="+mn-cs"/>
              </a:endParaRPr>
            </a:p>
          </p:txBody>
        </p:sp>
        <p:sp>
          <p:nvSpPr>
            <p:cNvPr id="68" name="Text Box 20"/>
            <p:cNvSpPr txBox="1">
              <a:spLocks noChangeArrowheads="1"/>
            </p:cNvSpPr>
            <p:nvPr/>
          </p:nvSpPr>
          <p:spPr bwMode="auto">
            <a:xfrm>
              <a:off x="3493" y="2455"/>
              <a:ext cx="317" cy="25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0" i="1" u="none" strike="noStrike" kern="0" cap="none" spc="0" normalizeH="0" baseline="0" noProof="0" dirty="0">
                  <a:ln>
                    <a:noFill/>
                  </a:ln>
                  <a:solidFill>
                    <a:schemeClr val="accent1"/>
                  </a:solidFill>
                  <a:effectLst/>
                  <a:uLnTx/>
                  <a:uFillTx/>
                  <a:latin typeface="Symbol" pitchFamily="18" charset="2"/>
                  <a:ea typeface="+mn-ea"/>
                  <a:cs typeface="+mn-cs"/>
                </a:rPr>
                <a:t>b</a:t>
              </a:r>
              <a:r>
                <a:rPr kumimoji="0" lang="en-GB" sz="2000" b="0" i="0" u="none" strike="noStrike" kern="0" cap="none" spc="0" normalizeH="0" baseline="-25000" noProof="0" dirty="0">
                  <a:ln>
                    <a:noFill/>
                  </a:ln>
                  <a:solidFill>
                    <a:schemeClr val="accent1"/>
                  </a:solidFill>
                  <a:effectLst/>
                  <a:uLnTx/>
                  <a:uFillTx/>
                  <a:latin typeface="Verdana"/>
                  <a:ea typeface="+mn-ea"/>
                  <a:cs typeface="+mn-cs"/>
                </a:rPr>
                <a:t>3</a:t>
              </a:r>
              <a:endParaRPr kumimoji="0" lang="en-GB" sz="2000" b="0" i="0" u="none" strike="noStrike" kern="0" cap="none" spc="0" normalizeH="0" baseline="0" noProof="0" dirty="0">
                <a:ln>
                  <a:noFill/>
                </a:ln>
                <a:solidFill>
                  <a:schemeClr val="accent1"/>
                </a:solidFill>
                <a:effectLst/>
                <a:uLnTx/>
                <a:uFillTx/>
                <a:latin typeface="Verdana"/>
                <a:ea typeface="+mn-ea"/>
                <a:cs typeface="+mn-cs"/>
              </a:endParaRPr>
            </a:p>
          </p:txBody>
        </p:sp>
        <p:sp>
          <p:nvSpPr>
            <p:cNvPr id="69" name="Line 29"/>
            <p:cNvSpPr>
              <a:spLocks noChangeShapeType="1"/>
            </p:cNvSpPr>
            <p:nvPr/>
          </p:nvSpPr>
          <p:spPr bwMode="auto">
            <a:xfrm flipV="1">
              <a:off x="1496" y="2387"/>
              <a:ext cx="0" cy="975"/>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70" name="Line 31"/>
            <p:cNvSpPr>
              <a:spLocks noChangeShapeType="1"/>
            </p:cNvSpPr>
            <p:nvPr/>
          </p:nvSpPr>
          <p:spPr bwMode="auto">
            <a:xfrm flipV="1">
              <a:off x="2269" y="1525"/>
              <a:ext cx="1" cy="499"/>
            </a:xfrm>
            <a:prstGeom prst="line">
              <a:avLst/>
            </a:prstGeom>
            <a:noFill/>
            <a:ln w="28575">
              <a:solidFill>
                <a:schemeClr val="accent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71" name="Line 36"/>
            <p:cNvSpPr>
              <a:spLocks noChangeShapeType="1"/>
            </p:cNvSpPr>
            <p:nvPr/>
          </p:nvSpPr>
          <p:spPr bwMode="auto">
            <a:xfrm>
              <a:off x="1496" y="3362"/>
              <a:ext cx="3882" cy="0"/>
            </a:xfrm>
            <a:prstGeom prst="line">
              <a:avLst/>
            </a:prstGeom>
            <a:noFill/>
            <a:ln w="28575">
              <a:solidFill>
                <a:schemeClr val="accent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72" name="Text Box 40"/>
            <p:cNvSpPr txBox="1">
              <a:spLocks noChangeArrowheads="1"/>
            </p:cNvSpPr>
            <p:nvPr/>
          </p:nvSpPr>
          <p:spPr bwMode="auto">
            <a:xfrm>
              <a:off x="3492" y="1185"/>
              <a:ext cx="318" cy="233"/>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Verdana"/>
                  <a:ea typeface="+mn-ea"/>
                  <a:cs typeface="+mn-cs"/>
                </a:rPr>
                <a:t>M</a:t>
              </a:r>
              <a:r>
                <a:rPr kumimoji="0" lang="en-GB" sz="1800" b="0" i="0" u="none" strike="noStrike" kern="0" cap="none" spc="0" normalizeH="0" baseline="-25000" noProof="0" dirty="0">
                  <a:ln>
                    <a:noFill/>
                  </a:ln>
                  <a:solidFill>
                    <a:schemeClr val="accent1"/>
                  </a:solidFill>
                  <a:effectLst/>
                  <a:uLnTx/>
                  <a:uFillTx/>
                  <a:latin typeface="Verdana"/>
                  <a:ea typeface="+mn-ea"/>
                  <a:cs typeface="+mn-cs"/>
                </a:rPr>
                <a:t>1</a:t>
              </a:r>
              <a:endParaRPr kumimoji="0" lang="en-GB" sz="1800" b="0" i="0" u="none" strike="noStrike" kern="0" cap="none" spc="0" normalizeH="0" baseline="0" noProof="0" dirty="0">
                <a:ln>
                  <a:noFill/>
                </a:ln>
                <a:solidFill>
                  <a:schemeClr val="accent1"/>
                </a:solidFill>
                <a:effectLst/>
                <a:uLnTx/>
                <a:uFillTx/>
                <a:latin typeface="Verdana"/>
                <a:ea typeface="+mn-ea"/>
                <a:cs typeface="+mn-cs"/>
              </a:endParaRPr>
            </a:p>
          </p:txBody>
        </p:sp>
        <p:sp>
          <p:nvSpPr>
            <p:cNvPr id="73" name="Text Box 41"/>
            <p:cNvSpPr txBox="1">
              <a:spLocks noChangeArrowheads="1"/>
            </p:cNvSpPr>
            <p:nvPr/>
          </p:nvSpPr>
          <p:spPr bwMode="auto">
            <a:xfrm>
              <a:off x="3492" y="1683"/>
              <a:ext cx="318" cy="233"/>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Verdana"/>
                  <a:ea typeface="+mn-ea"/>
                  <a:cs typeface="+mn-cs"/>
                </a:rPr>
                <a:t>M</a:t>
              </a:r>
              <a:r>
                <a:rPr kumimoji="0" lang="en-GB" sz="1800" b="0" i="0" u="none" strike="noStrike" kern="0" cap="none" spc="0" normalizeH="0" baseline="-25000" noProof="0" dirty="0">
                  <a:ln>
                    <a:noFill/>
                  </a:ln>
                  <a:solidFill>
                    <a:schemeClr val="accent1"/>
                  </a:solidFill>
                  <a:effectLst/>
                  <a:uLnTx/>
                  <a:uFillTx/>
                  <a:latin typeface="Verdana"/>
                  <a:ea typeface="+mn-ea"/>
                  <a:cs typeface="+mn-cs"/>
                </a:rPr>
                <a:t>2</a:t>
              </a:r>
              <a:endParaRPr kumimoji="0" lang="en-GB" sz="1800" b="0" i="0" u="none" strike="noStrike" kern="0" cap="none" spc="0" normalizeH="0" baseline="0" noProof="0" dirty="0">
                <a:ln>
                  <a:noFill/>
                </a:ln>
                <a:solidFill>
                  <a:schemeClr val="accent1"/>
                </a:solidFill>
                <a:effectLst/>
                <a:uLnTx/>
                <a:uFillTx/>
                <a:latin typeface="Verdana"/>
                <a:ea typeface="+mn-ea"/>
                <a:cs typeface="+mn-cs"/>
              </a:endParaRPr>
            </a:p>
          </p:txBody>
        </p:sp>
        <p:sp>
          <p:nvSpPr>
            <p:cNvPr id="74" name="Text Box 42"/>
            <p:cNvSpPr txBox="1">
              <a:spLocks noChangeArrowheads="1"/>
            </p:cNvSpPr>
            <p:nvPr/>
          </p:nvSpPr>
          <p:spPr bwMode="auto">
            <a:xfrm>
              <a:off x="3492" y="2228"/>
              <a:ext cx="318" cy="233"/>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Verdana"/>
                  <a:ea typeface="+mn-ea"/>
                  <a:cs typeface="+mn-cs"/>
                </a:rPr>
                <a:t>M</a:t>
              </a:r>
              <a:r>
                <a:rPr kumimoji="0" lang="en-GB" sz="1800" b="0" i="0" u="none" strike="noStrike" kern="0" cap="none" spc="0" normalizeH="0" baseline="-25000" noProof="0" dirty="0">
                  <a:ln>
                    <a:noFill/>
                  </a:ln>
                  <a:solidFill>
                    <a:schemeClr val="accent1"/>
                  </a:solidFill>
                  <a:effectLst/>
                  <a:uLnTx/>
                  <a:uFillTx/>
                  <a:latin typeface="Verdana"/>
                  <a:ea typeface="+mn-ea"/>
                  <a:cs typeface="+mn-cs"/>
                </a:rPr>
                <a:t>3</a:t>
              </a:r>
              <a:endParaRPr kumimoji="0" lang="en-GB" sz="1800" b="0" i="0" u="none" strike="noStrike" kern="0" cap="none" spc="0" normalizeH="0" baseline="0" noProof="0" dirty="0">
                <a:ln>
                  <a:noFill/>
                </a:ln>
                <a:solidFill>
                  <a:schemeClr val="accent1"/>
                </a:solidFill>
                <a:effectLst/>
                <a:uLnTx/>
                <a:uFillTx/>
                <a:latin typeface="Verdana"/>
                <a:ea typeface="+mn-ea"/>
                <a:cs typeface="+mn-cs"/>
              </a:endParaRPr>
            </a:p>
          </p:txBody>
        </p:sp>
        <p:sp>
          <p:nvSpPr>
            <p:cNvPr id="76" name="Text Box 44"/>
            <p:cNvSpPr txBox="1">
              <a:spLocks noChangeArrowheads="1"/>
            </p:cNvSpPr>
            <p:nvPr/>
          </p:nvSpPr>
          <p:spPr bwMode="auto">
            <a:xfrm>
              <a:off x="5217" y="1562"/>
              <a:ext cx="612" cy="36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GB" sz="1600" kern="0" dirty="0" smtClean="0">
                  <a:solidFill>
                    <a:schemeClr val="accent1"/>
                  </a:solidFill>
                  <a:latin typeface="Verdana"/>
                  <a:ea typeface="+mn-ea"/>
                  <a:cs typeface="+mn-cs"/>
                </a:rPr>
                <a:t>R</a:t>
              </a:r>
              <a:r>
                <a:rPr kumimoji="0" lang="en-GB" sz="1600" b="0" i="0" u="none" strike="noStrike" kern="0" cap="none" spc="0" normalizeH="0" baseline="0" noProof="0" dirty="0" err="1" smtClean="0">
                  <a:ln>
                    <a:noFill/>
                  </a:ln>
                  <a:solidFill>
                    <a:schemeClr val="accent1"/>
                  </a:solidFill>
                  <a:effectLst/>
                  <a:uLnTx/>
                  <a:uFillTx/>
                  <a:latin typeface="Verdana"/>
                  <a:ea typeface="+mn-ea"/>
                  <a:cs typeface="+mn-cs"/>
                </a:rPr>
                <a:t>otor</a:t>
              </a: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 </a:t>
              </a:r>
              <a:r>
                <a:rPr kumimoji="0" lang="en-GB" sz="1600" b="0" i="0" u="none" strike="noStrike" kern="0" cap="none" spc="0" normalizeH="0" baseline="0" noProof="0" dirty="0">
                  <a:ln>
                    <a:noFill/>
                  </a:ln>
                  <a:solidFill>
                    <a:schemeClr val="accent1"/>
                  </a:solidFill>
                  <a:effectLst/>
                  <a:uLnTx/>
                  <a:uFillTx/>
                  <a:latin typeface="Verdana"/>
                  <a:ea typeface="+mn-ea"/>
                  <a:cs typeface="+mn-cs"/>
                </a:rPr>
                <a:t>speed</a:t>
              </a:r>
            </a:p>
          </p:txBody>
        </p:sp>
        <p:sp>
          <p:nvSpPr>
            <p:cNvPr id="77" name="Text Box 45"/>
            <p:cNvSpPr txBox="1">
              <a:spLocks noChangeArrowheads="1"/>
            </p:cNvSpPr>
            <p:nvPr/>
          </p:nvSpPr>
          <p:spPr bwMode="auto">
            <a:xfrm>
              <a:off x="261" y="1547"/>
              <a:ext cx="816" cy="36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Reference speed</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p:sp>
          <p:nvSpPr>
            <p:cNvPr id="78" name="Line 22"/>
            <p:cNvSpPr>
              <a:spLocks noChangeShapeType="1"/>
            </p:cNvSpPr>
            <p:nvPr/>
          </p:nvSpPr>
          <p:spPr bwMode="auto">
            <a:xfrm>
              <a:off x="3402" y="1661"/>
              <a:ext cx="408" cy="0"/>
            </a:xfrm>
            <a:prstGeom prst="line">
              <a:avLst/>
            </a:prstGeom>
            <a:noFill/>
            <a:ln w="38100" cmpd="dbl">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79" name="Line 37"/>
            <p:cNvSpPr>
              <a:spLocks noChangeShapeType="1"/>
            </p:cNvSpPr>
            <p:nvPr/>
          </p:nvSpPr>
          <p:spPr bwMode="auto">
            <a:xfrm>
              <a:off x="2268" y="1524"/>
              <a:ext cx="318"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9" name="Rectangle 98"/>
            <p:cNvSpPr>
              <a:spLocks noChangeArrowheads="1"/>
            </p:cNvSpPr>
            <p:nvPr/>
          </p:nvSpPr>
          <p:spPr bwMode="auto">
            <a:xfrm>
              <a:off x="2586" y="1343"/>
              <a:ext cx="816" cy="408"/>
            </a:xfrm>
            <a:prstGeom prst="rect">
              <a:avLst/>
            </a:prstGeom>
            <a:solidFill>
              <a:schemeClr val="accent5">
                <a:lumMod val="60000"/>
                <a:lumOff val="40000"/>
              </a:schemeClr>
            </a:solidFill>
            <a:ln w="9525">
              <a:solidFill>
                <a:srgbClr val="1A4480"/>
              </a:solidFill>
              <a:miter lim="800000"/>
              <a:headEnd/>
              <a:tailEnd/>
            </a:ln>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a:solidFill>
                    <a:schemeClr val="accent1"/>
                  </a:solidFill>
                  <a:latin typeface="Verdana"/>
                  <a:ea typeface="+mn-ea"/>
                  <a:cs typeface="+mn-cs"/>
                </a:rPr>
                <a:t>B</a:t>
              </a:r>
              <a:r>
                <a:rPr kumimoji="0" lang="en-GB" sz="1800" b="0" i="0" u="none" strike="noStrike" kern="0" cap="none" spc="0" normalizeH="0" baseline="0" noProof="0" dirty="0" smtClean="0">
                  <a:ln>
                    <a:noFill/>
                  </a:ln>
                  <a:solidFill>
                    <a:schemeClr val="accent1"/>
                  </a:solidFill>
                  <a:effectLst/>
                  <a:uLnTx/>
                  <a:uFillTx/>
                  <a:latin typeface="Verdana"/>
                  <a:ea typeface="+mn-ea"/>
                  <a:cs typeface="+mn-cs"/>
                </a:rPr>
                <a:t>lade controller</a:t>
              </a:r>
              <a:endParaRPr kumimoji="0" lang="en-GB" sz="1800" b="0" i="0" u="none" strike="noStrike" kern="0" cap="none" spc="0" normalizeH="0" baseline="0" noProof="0" dirty="0">
                <a:ln>
                  <a:noFill/>
                </a:ln>
                <a:solidFill>
                  <a:schemeClr val="accent1"/>
                </a:solidFill>
                <a:effectLst/>
                <a:uLnTx/>
                <a:uFillTx/>
                <a:latin typeface="Verdana"/>
                <a:ea typeface="+mn-ea"/>
                <a:cs typeface="+mn-cs"/>
              </a:endParaRPr>
            </a:p>
          </p:txBody>
        </p:sp>
        <p:sp>
          <p:nvSpPr>
            <p:cNvPr id="81" name="Line 54"/>
            <p:cNvSpPr>
              <a:spLocks noChangeShapeType="1"/>
            </p:cNvSpPr>
            <p:nvPr/>
          </p:nvSpPr>
          <p:spPr bwMode="auto">
            <a:xfrm>
              <a:off x="544" y="2024"/>
              <a:ext cx="499"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82" name="Line 59"/>
            <p:cNvSpPr>
              <a:spLocks noChangeShapeType="1"/>
            </p:cNvSpPr>
            <p:nvPr/>
          </p:nvSpPr>
          <p:spPr bwMode="auto">
            <a:xfrm>
              <a:off x="3402" y="2160"/>
              <a:ext cx="408" cy="0"/>
            </a:xfrm>
            <a:prstGeom prst="line">
              <a:avLst/>
            </a:prstGeom>
            <a:noFill/>
            <a:ln w="38100" cmpd="dbl">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83" name="Line 60"/>
            <p:cNvSpPr>
              <a:spLocks noChangeShapeType="1"/>
            </p:cNvSpPr>
            <p:nvPr/>
          </p:nvSpPr>
          <p:spPr bwMode="auto">
            <a:xfrm flipV="1">
              <a:off x="1950" y="2023"/>
              <a:ext cx="636" cy="1"/>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7" name="Rectangle 63"/>
            <p:cNvSpPr>
              <a:spLocks noChangeArrowheads="1"/>
            </p:cNvSpPr>
            <p:nvPr/>
          </p:nvSpPr>
          <p:spPr bwMode="auto">
            <a:xfrm>
              <a:off x="2586" y="1842"/>
              <a:ext cx="816" cy="408"/>
            </a:xfrm>
            <a:prstGeom prst="rect">
              <a:avLst/>
            </a:prstGeom>
            <a:solidFill>
              <a:schemeClr val="accent5">
                <a:lumMod val="60000"/>
                <a:lumOff val="40000"/>
              </a:schemeClr>
            </a:solidFill>
            <a:ln w="9525">
              <a:solidFill>
                <a:srgbClr val="1A4480"/>
              </a:solidFill>
              <a:miter lim="800000"/>
              <a:headEnd/>
              <a:tailEnd/>
            </a:ln>
            <a:effectLst/>
          </p:spPr>
          <p:txBody>
            <a:bodyPr wrap="square" anchor="ctr"/>
            <a:lstStyle/>
            <a:p>
              <a:pPr algn="ctr" eaLnBrk="1" fontAlgn="auto" hangingPunct="1">
                <a:spcBef>
                  <a:spcPts val="0"/>
                </a:spcBef>
                <a:spcAft>
                  <a:spcPts val="0"/>
                </a:spcAft>
                <a:defRPr/>
              </a:pPr>
              <a:r>
                <a:rPr lang="en-GB" sz="1800" kern="0" dirty="0">
                  <a:solidFill>
                    <a:schemeClr val="accent1"/>
                  </a:solidFill>
                  <a:latin typeface="Verdana"/>
                </a:rPr>
                <a:t>B</a:t>
              </a:r>
              <a:r>
                <a:rPr lang="en-GB" sz="1800" kern="0" dirty="0" smtClean="0">
                  <a:solidFill>
                    <a:schemeClr val="accent1"/>
                  </a:solidFill>
                  <a:latin typeface="Verdana"/>
                </a:rPr>
                <a:t>lade controller</a:t>
              </a:r>
              <a:endParaRPr lang="en-GB" sz="1800" kern="0" dirty="0">
                <a:solidFill>
                  <a:schemeClr val="accent1"/>
                </a:solidFill>
                <a:latin typeface="Verdana"/>
              </a:endParaRPr>
            </a:p>
          </p:txBody>
        </p:sp>
        <p:sp>
          <p:nvSpPr>
            <p:cNvPr id="85" name="Line 65"/>
            <p:cNvSpPr>
              <a:spLocks noChangeShapeType="1"/>
            </p:cNvSpPr>
            <p:nvPr/>
          </p:nvSpPr>
          <p:spPr bwMode="auto">
            <a:xfrm>
              <a:off x="3402" y="2705"/>
              <a:ext cx="408" cy="0"/>
            </a:xfrm>
            <a:prstGeom prst="line">
              <a:avLst/>
            </a:prstGeom>
            <a:noFill/>
            <a:ln w="38100" cmpd="dbl">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86" name="Line 66"/>
            <p:cNvSpPr>
              <a:spLocks noChangeShapeType="1"/>
            </p:cNvSpPr>
            <p:nvPr/>
          </p:nvSpPr>
          <p:spPr bwMode="auto">
            <a:xfrm>
              <a:off x="2268" y="2568"/>
              <a:ext cx="318"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5" name="Rectangle 69"/>
            <p:cNvSpPr>
              <a:spLocks noChangeArrowheads="1"/>
            </p:cNvSpPr>
            <p:nvPr/>
          </p:nvSpPr>
          <p:spPr bwMode="auto">
            <a:xfrm>
              <a:off x="2586" y="2387"/>
              <a:ext cx="816" cy="408"/>
            </a:xfrm>
            <a:prstGeom prst="rect">
              <a:avLst/>
            </a:prstGeom>
            <a:solidFill>
              <a:schemeClr val="accent5">
                <a:lumMod val="60000"/>
                <a:lumOff val="40000"/>
              </a:schemeClr>
            </a:solidFill>
            <a:ln w="9525">
              <a:solidFill>
                <a:srgbClr val="1A4480"/>
              </a:solidFill>
              <a:miter lim="800000"/>
              <a:headEnd/>
              <a:tailEnd/>
            </a:ln>
            <a:effectLst/>
          </p:spPr>
          <p:txBody>
            <a:bodyPr wrap="square" anchor="ctr"/>
            <a:lstStyle/>
            <a:p>
              <a:pPr algn="ctr" eaLnBrk="1" fontAlgn="auto" hangingPunct="1">
                <a:spcBef>
                  <a:spcPts val="0"/>
                </a:spcBef>
                <a:spcAft>
                  <a:spcPts val="0"/>
                </a:spcAft>
                <a:defRPr/>
              </a:pPr>
              <a:r>
                <a:rPr lang="en-GB" sz="1800" kern="0" dirty="0">
                  <a:solidFill>
                    <a:schemeClr val="accent1"/>
                  </a:solidFill>
                  <a:latin typeface="Verdana"/>
                </a:rPr>
                <a:t>B</a:t>
              </a:r>
              <a:r>
                <a:rPr lang="en-GB" sz="1800" kern="0" dirty="0" smtClean="0">
                  <a:solidFill>
                    <a:schemeClr val="accent1"/>
                  </a:solidFill>
                  <a:latin typeface="Verdana"/>
                </a:rPr>
                <a:t>lade controller</a:t>
              </a:r>
              <a:endParaRPr lang="en-GB" sz="1800" kern="0" dirty="0">
                <a:solidFill>
                  <a:schemeClr val="accent1"/>
                </a:solidFill>
                <a:latin typeface="Verdana"/>
              </a:endParaRPr>
            </a:p>
          </p:txBody>
        </p:sp>
        <p:sp>
          <p:nvSpPr>
            <p:cNvPr id="88" name="Line 72"/>
            <p:cNvSpPr>
              <a:spLocks noChangeShapeType="1"/>
            </p:cNvSpPr>
            <p:nvPr/>
          </p:nvSpPr>
          <p:spPr bwMode="auto">
            <a:xfrm flipH="1" flipV="1">
              <a:off x="2269" y="2024"/>
              <a:ext cx="1" cy="544"/>
            </a:xfrm>
            <a:prstGeom prst="line">
              <a:avLst/>
            </a:prstGeom>
            <a:noFill/>
            <a:ln w="28575">
              <a:solidFill>
                <a:schemeClr val="accent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89" name="Line 74"/>
            <p:cNvSpPr>
              <a:spLocks noChangeShapeType="1"/>
            </p:cNvSpPr>
            <p:nvPr/>
          </p:nvSpPr>
          <p:spPr bwMode="auto">
            <a:xfrm flipH="1">
              <a:off x="3401" y="1435"/>
              <a:ext cx="408"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0" name="Line 75"/>
            <p:cNvSpPr>
              <a:spLocks noChangeShapeType="1"/>
            </p:cNvSpPr>
            <p:nvPr/>
          </p:nvSpPr>
          <p:spPr bwMode="auto">
            <a:xfrm flipH="1">
              <a:off x="3402" y="1933"/>
              <a:ext cx="408"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1" name="Line 76"/>
            <p:cNvSpPr>
              <a:spLocks noChangeShapeType="1"/>
            </p:cNvSpPr>
            <p:nvPr/>
          </p:nvSpPr>
          <p:spPr bwMode="auto">
            <a:xfrm flipH="1">
              <a:off x="3401" y="2478"/>
              <a:ext cx="408"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sp>
          <p:nvSpPr>
            <p:cNvPr id="92" name="Line 77"/>
            <p:cNvSpPr>
              <a:spLocks noChangeShapeType="1"/>
            </p:cNvSpPr>
            <p:nvPr/>
          </p:nvSpPr>
          <p:spPr bwMode="auto">
            <a:xfrm>
              <a:off x="5217" y="2069"/>
              <a:ext cx="532" cy="0"/>
            </a:xfrm>
            <a:prstGeom prst="line">
              <a:avLst/>
            </a:prstGeom>
            <a:noFill/>
            <a:ln w="28575">
              <a:solidFill>
                <a:schemeClr val="accent1"/>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A4480"/>
                </a:solidFill>
                <a:effectLst/>
                <a:uLnTx/>
                <a:uFillTx/>
                <a:latin typeface="Verdana"/>
                <a:ea typeface="+mn-ea"/>
                <a:cs typeface="+mn-cs"/>
              </a:endParaRPr>
            </a:p>
          </p:txBody>
        </p:sp>
      </p:grpSp>
      <p:sp>
        <p:nvSpPr>
          <p:cNvPr id="42" name="Text Box 45"/>
          <p:cNvSpPr txBox="1">
            <a:spLocks noChangeArrowheads="1"/>
          </p:cNvSpPr>
          <p:nvPr/>
        </p:nvSpPr>
        <p:spPr bwMode="auto">
          <a:xfrm>
            <a:off x="1488866" y="1507424"/>
            <a:ext cx="1295400" cy="830997"/>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GB" sz="1600" kern="0" dirty="0">
                <a:solidFill>
                  <a:schemeClr val="accent1"/>
                </a:solidFill>
                <a:latin typeface="Verdana"/>
                <a:ea typeface="+mn-ea"/>
                <a:cs typeface="+mn-cs"/>
              </a:rPr>
              <a:t>C</a:t>
            </a:r>
            <a:r>
              <a:rPr kumimoji="0" lang="en-GB" sz="1600" b="0" i="0" u="none" strike="noStrike" kern="0" cap="none" spc="0" normalizeH="0" baseline="0" noProof="0" dirty="0" err="1" smtClean="0">
                <a:ln>
                  <a:noFill/>
                </a:ln>
                <a:solidFill>
                  <a:schemeClr val="accent1"/>
                </a:solidFill>
                <a:effectLst/>
                <a:uLnTx/>
                <a:uFillTx/>
                <a:latin typeface="Verdana"/>
                <a:ea typeface="+mn-ea"/>
                <a:cs typeface="+mn-cs"/>
              </a:rPr>
              <a:t>ollective</a:t>
            </a: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 pitch demand</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mc:AlternateContent xmlns:mc="http://schemas.openxmlformats.org/markup-compatibility/2006" xmlns:a14="http://schemas.microsoft.com/office/drawing/2010/main">
        <mc:Choice Requires="a14">
          <p:sp>
            <p:nvSpPr>
              <p:cNvPr id="43" name="Text Box 45"/>
              <p:cNvSpPr txBox="1">
                <a:spLocks noChangeArrowheads="1"/>
              </p:cNvSpPr>
              <p:nvPr/>
            </p:nvSpPr>
            <p:spPr bwMode="auto">
              <a:xfrm>
                <a:off x="4572000" y="5622401"/>
                <a:ext cx="2808312" cy="584775"/>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GB" sz="1600" kern="0" dirty="0" smtClean="0">
                    <a:solidFill>
                      <a:schemeClr val="accent1"/>
                    </a:solidFill>
                    <a:latin typeface="Verdana"/>
                    <a:ea typeface="+mn-ea"/>
                    <a:cs typeface="+mn-cs"/>
                  </a:rPr>
                  <a:t>I</a:t>
                </a:r>
                <a:r>
                  <a:rPr kumimoji="0" lang="en-GB" sz="1600" b="0" i="0" u="none" strike="noStrike" kern="0" cap="none" spc="0" normalizeH="0" baseline="0" noProof="0" dirty="0" err="1" smtClean="0">
                    <a:ln>
                      <a:noFill/>
                    </a:ln>
                    <a:solidFill>
                      <a:schemeClr val="accent1"/>
                    </a:solidFill>
                    <a:effectLst/>
                    <a:uLnTx/>
                    <a:uFillTx/>
                    <a:latin typeface="Verdana"/>
                    <a:ea typeface="+mn-ea"/>
                    <a:cs typeface="+mn-cs"/>
                  </a:rPr>
                  <a:t>ndividual</a:t>
                </a: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 pitch </a:t>
                </a:r>
                <a:r>
                  <a:rPr lang="en-GB" sz="1600" kern="0" dirty="0">
                    <a:solidFill>
                      <a:schemeClr val="accent1"/>
                    </a:solidFill>
                    <a:latin typeface="Verdana"/>
                    <a:ea typeface="+mn-ea"/>
                    <a:cs typeface="+mn-cs"/>
                  </a:rPr>
                  <a:t>demands </a:t>
                </a:r>
                <a:r>
                  <a:rPr lang="en-GB" sz="1600" kern="0" dirty="0" smtClean="0">
                    <a:solidFill>
                      <a:schemeClr val="accent1"/>
                    </a:solidFill>
                    <a:latin typeface="Verdana"/>
                    <a:ea typeface="+mn-ea"/>
                    <a:cs typeface="+mn-cs"/>
                  </a:rPr>
                  <a:t>(</a:t>
                </a:r>
                <a14:m>
                  <m:oMath xmlns:m="http://schemas.openxmlformats.org/officeDocument/2006/math">
                    <m:sSub>
                      <m:sSubPr>
                        <m:ctrlPr>
                          <a:rPr lang="en-GB" sz="1600" b="0" i="1" kern="0" smtClean="0">
                            <a:solidFill>
                              <a:schemeClr val="accent1"/>
                            </a:solidFill>
                            <a:latin typeface="Cambria Math" panose="02040503050406030204" pitchFamily="18" charset="0"/>
                            <a:ea typeface="+mn-ea"/>
                            <a:cs typeface="+mn-cs"/>
                          </a:rPr>
                        </m:ctrlPr>
                      </m:sSubPr>
                      <m:e>
                        <m:r>
                          <a:rPr lang="en-GB" sz="1600" b="0" i="1" kern="0" smtClean="0">
                            <a:solidFill>
                              <a:schemeClr val="accent1"/>
                            </a:solidFill>
                            <a:latin typeface="Cambria Math" panose="02040503050406030204" pitchFamily="18" charset="0"/>
                            <a:ea typeface="+mn-ea"/>
                            <a:cs typeface="+mn-cs"/>
                          </a:rPr>
                          <m:t>𝛽</m:t>
                        </m:r>
                      </m:e>
                      <m:sub>
                        <m:r>
                          <a:rPr lang="en-GB" sz="1600" b="0" i="1" kern="0" smtClean="0">
                            <a:solidFill>
                              <a:schemeClr val="accent1"/>
                            </a:solidFill>
                            <a:latin typeface="Cambria Math" panose="02040503050406030204" pitchFamily="18" charset="0"/>
                            <a:ea typeface="+mn-ea"/>
                            <a:cs typeface="+mn-cs"/>
                          </a:rPr>
                          <m:t>1</m:t>
                        </m:r>
                      </m:sub>
                    </m:sSub>
                  </m:oMath>
                </a14:m>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 </a:t>
                </a:r>
                <a14:m>
                  <m:oMath xmlns:m="http://schemas.openxmlformats.org/officeDocument/2006/math">
                    <m:sSub>
                      <m:sSubPr>
                        <m:ctrlP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ctrlPr>
                      </m:sSubPr>
                      <m:e>
                        <m: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t>𝛽</m:t>
                        </m:r>
                      </m:e>
                      <m:sub>
                        <m: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t>2</m:t>
                        </m:r>
                      </m:sub>
                    </m:sSub>
                  </m:oMath>
                </a14:m>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 </a:t>
                </a:r>
                <a14:m>
                  <m:oMath xmlns:m="http://schemas.openxmlformats.org/officeDocument/2006/math">
                    <m:sSub>
                      <m:sSubPr>
                        <m:ctrlP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ctrlPr>
                      </m:sSubPr>
                      <m:e>
                        <m: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t>𝛽</m:t>
                        </m:r>
                      </m:e>
                      <m:sub>
                        <m:r>
                          <a:rPr kumimoji="0" lang="en-GB" sz="1600" b="0" i="1" u="none" strike="noStrike" kern="0" cap="none" spc="0" normalizeH="0" baseline="0" noProof="0" smtClean="0">
                            <a:ln>
                              <a:noFill/>
                            </a:ln>
                            <a:solidFill>
                              <a:schemeClr val="accent1"/>
                            </a:solidFill>
                            <a:effectLst/>
                            <a:uLnTx/>
                            <a:uFillTx/>
                            <a:latin typeface="Cambria Math" panose="02040503050406030204" pitchFamily="18" charset="0"/>
                            <a:ea typeface="+mn-ea"/>
                            <a:cs typeface="+mn-cs"/>
                          </a:rPr>
                          <m:t>3</m:t>
                        </m:r>
                      </m:sub>
                    </m:sSub>
                  </m:oMath>
                </a14:m>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mc:Choice>
        <mc:Fallback xmlns="">
          <p:sp>
            <p:nvSpPr>
              <p:cNvPr id="43" name="Text Box 45"/>
              <p:cNvSpPr txBox="1">
                <a:spLocks noRot="1" noChangeAspect="1" noMove="1" noResize="1" noEditPoints="1" noAdjustHandles="1" noChangeArrowheads="1" noChangeShapeType="1" noTextEdit="1"/>
              </p:cNvSpPr>
              <p:nvPr/>
            </p:nvSpPr>
            <p:spPr bwMode="auto">
              <a:xfrm>
                <a:off x="4572000" y="5622401"/>
                <a:ext cx="2808312" cy="584775"/>
              </a:xfrm>
              <a:prstGeom prst="rect">
                <a:avLst/>
              </a:prstGeom>
              <a:blipFill rotWithShape="0">
                <a:blip r:embed="rId3"/>
                <a:stretch>
                  <a:fillRect l="-217" t="-3125" r="-2820" b="-12500"/>
                </a:stretch>
              </a:blipFill>
              <a:ln w="9525">
                <a:noFill/>
                <a:miter lim="800000"/>
                <a:headEnd/>
                <a:tailEnd/>
              </a:ln>
              <a:effectLst/>
            </p:spPr>
            <p:txBody>
              <a:bodyPr/>
              <a:lstStyle/>
              <a:p>
                <a:r>
                  <a:rPr lang="en-GB">
                    <a:noFill/>
                  </a:rPr>
                  <a:t> </a:t>
                </a:r>
              </a:p>
            </p:txBody>
          </p:sp>
        </mc:Fallback>
      </mc:AlternateContent>
      <p:sp>
        <p:nvSpPr>
          <p:cNvPr id="44" name="Text Box 45"/>
          <p:cNvSpPr txBox="1">
            <a:spLocks noChangeArrowheads="1"/>
          </p:cNvSpPr>
          <p:nvPr/>
        </p:nvSpPr>
        <p:spPr bwMode="auto">
          <a:xfrm>
            <a:off x="4941825" y="1393678"/>
            <a:ext cx="2061712" cy="584775"/>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GB" sz="1600" kern="0" dirty="0">
                <a:solidFill>
                  <a:schemeClr val="accent1"/>
                </a:solidFill>
                <a:latin typeface="Verdana"/>
                <a:ea typeface="+mn-ea"/>
                <a:cs typeface="+mn-cs"/>
              </a:rPr>
              <a:t>B</a:t>
            </a: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lade moments (</a:t>
            </a:r>
            <a:r>
              <a:rPr lang="en-GB" sz="1600" kern="0" dirty="0" smtClean="0">
                <a:solidFill>
                  <a:schemeClr val="accent1"/>
                </a:solidFill>
                <a:latin typeface="Verdana"/>
              </a:rPr>
              <a:t>M</a:t>
            </a:r>
            <a:r>
              <a:rPr lang="en-GB" sz="1600" kern="0" baseline="-25000" dirty="0" smtClean="0">
                <a:solidFill>
                  <a:schemeClr val="accent1"/>
                </a:solidFill>
                <a:latin typeface="Verdana"/>
              </a:rPr>
              <a:t>1</a:t>
            </a:r>
            <a:r>
              <a:rPr lang="en-GB" sz="1600" kern="0" dirty="0" smtClean="0">
                <a:solidFill>
                  <a:schemeClr val="accent1"/>
                </a:solidFill>
                <a:latin typeface="Verdana"/>
              </a:rPr>
              <a:t> , M</a:t>
            </a:r>
            <a:r>
              <a:rPr lang="en-GB" sz="1600" kern="0" baseline="-25000" dirty="0" smtClean="0">
                <a:solidFill>
                  <a:schemeClr val="accent1"/>
                </a:solidFill>
                <a:latin typeface="Verdana"/>
              </a:rPr>
              <a:t>2</a:t>
            </a:r>
            <a:r>
              <a:rPr lang="en-GB" sz="1600" kern="0" dirty="0" smtClean="0">
                <a:solidFill>
                  <a:schemeClr val="accent1"/>
                </a:solidFill>
                <a:latin typeface="Verdana"/>
              </a:rPr>
              <a:t> , M</a:t>
            </a:r>
            <a:r>
              <a:rPr lang="en-GB" sz="1600" kern="0" baseline="-25000" dirty="0" smtClean="0">
                <a:solidFill>
                  <a:schemeClr val="accent1"/>
                </a:solidFill>
                <a:latin typeface="Verdana"/>
              </a:rPr>
              <a:t>3</a:t>
            </a:r>
            <a:r>
              <a:rPr lang="en-GB" sz="1600" kern="0" dirty="0">
                <a:solidFill>
                  <a:schemeClr val="accent1"/>
                </a:solidFill>
                <a:latin typeface="Verdana"/>
              </a:rPr>
              <a:t>)</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p:cxnSp>
        <p:nvCxnSpPr>
          <p:cNvPr id="5" name="Straight Arrow Connector 4"/>
          <p:cNvCxnSpPr/>
          <p:nvPr/>
        </p:nvCxnSpPr>
        <p:spPr bwMode="auto">
          <a:xfrm>
            <a:off x="2587330" y="2378334"/>
            <a:ext cx="256478" cy="1016286"/>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3834047" y="4814639"/>
            <a:ext cx="0" cy="1091406"/>
          </a:xfrm>
          <a:prstGeom prst="straightConnector1">
            <a:avLst/>
          </a:prstGeom>
          <a:noFill/>
          <a:ln w="28575">
            <a:solidFill>
              <a:schemeClr val="accent1"/>
            </a:solidFill>
            <a:round/>
            <a:headEnd type="none"/>
            <a:tailEnd type="triangle"/>
          </a:ln>
          <a:effectLst/>
          <a:extLst/>
        </p:spPr>
      </p:cxnSp>
      <p:sp>
        <p:nvSpPr>
          <p:cNvPr id="47" name="Text Box 45"/>
          <p:cNvSpPr txBox="1">
            <a:spLocks noChangeArrowheads="1"/>
          </p:cNvSpPr>
          <p:nvPr/>
        </p:nvSpPr>
        <p:spPr bwMode="auto">
          <a:xfrm>
            <a:off x="2987824" y="5923532"/>
            <a:ext cx="1690728" cy="584775"/>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schemeClr val="accent1"/>
                </a:solidFill>
                <a:effectLst/>
                <a:uLnTx/>
                <a:uFillTx/>
                <a:latin typeface="Verdana"/>
                <a:ea typeface="+mn-ea"/>
                <a:cs typeface="+mn-cs"/>
              </a:rPr>
              <a:t>Hub accelerations</a:t>
            </a:r>
            <a:endParaRPr kumimoji="0" lang="en-GB" sz="1600" b="0" i="0" u="none" strike="noStrike" kern="0" cap="none" spc="0" normalizeH="0" baseline="0" noProof="0" dirty="0">
              <a:ln>
                <a:noFill/>
              </a:ln>
              <a:solidFill>
                <a:schemeClr val="accent1"/>
              </a:solidFill>
              <a:effectLst/>
              <a:uLnTx/>
              <a:uFillTx/>
              <a:latin typeface="Verdana"/>
              <a:ea typeface="+mn-ea"/>
              <a:cs typeface="+mn-cs"/>
            </a:endParaRPr>
          </a:p>
        </p:txBody>
      </p:sp>
      <p:cxnSp>
        <p:nvCxnSpPr>
          <p:cNvPr id="45" name="Straight Arrow Connector 44"/>
          <p:cNvCxnSpPr/>
          <p:nvPr/>
        </p:nvCxnSpPr>
        <p:spPr bwMode="auto">
          <a:xfrm flipH="1">
            <a:off x="5481691" y="1978453"/>
            <a:ext cx="579881" cy="229798"/>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flipH="1" flipV="1">
            <a:off x="5392231" y="4721075"/>
            <a:ext cx="337821" cy="984947"/>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33250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28304" y="934922"/>
            <a:ext cx="11328434" cy="6022470"/>
          </a:xfrm>
          <a:prstGeom prst="rect">
            <a:avLst/>
          </a:prstGeom>
        </p:spPr>
      </p:pic>
      <p:grpSp>
        <p:nvGrpSpPr>
          <p:cNvPr id="76" name="Group 75"/>
          <p:cNvGrpSpPr/>
          <p:nvPr/>
        </p:nvGrpSpPr>
        <p:grpSpPr>
          <a:xfrm>
            <a:off x="1450800" y="2996952"/>
            <a:ext cx="6757588" cy="2359026"/>
            <a:chOff x="1450800" y="2996952"/>
            <a:chExt cx="6757588" cy="2359026"/>
          </a:xfrm>
        </p:grpSpPr>
        <p:sp>
          <p:nvSpPr>
            <p:cNvPr id="14" name="Rectangle 5"/>
            <p:cNvSpPr>
              <a:spLocks noChangeArrowheads="1"/>
            </p:cNvSpPr>
            <p:nvPr/>
          </p:nvSpPr>
          <p:spPr bwMode="auto">
            <a:xfrm>
              <a:off x="3432813" y="2996952"/>
              <a:ext cx="21986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1"/>
                  </a:solidFill>
                  <a:effectLst/>
                </a:rPr>
                <a:t>Bending Moments and</a:t>
              </a:r>
            </a:p>
            <a:p>
              <a:pPr algn="ctr"/>
              <a:r>
                <a:rPr lang="en-US" altLang="en-US" sz="1600" b="1" dirty="0">
                  <a:solidFill>
                    <a:schemeClr val="accent1"/>
                  </a:solidFill>
                </a:rPr>
                <a:t>Hub </a:t>
              </a:r>
              <a:r>
                <a:rPr lang="en-US" altLang="en-US" sz="1600" b="1" dirty="0" smtClean="0">
                  <a:solidFill>
                    <a:schemeClr val="accent1"/>
                  </a:solidFill>
                </a:rPr>
                <a:t>Accelerations</a:t>
              </a:r>
              <a:r>
                <a:rPr kumimoji="0" lang="en-US" altLang="en-US" sz="1600" b="1" i="0" u="none" strike="noStrike" cap="none" normalizeH="0" baseline="0" dirty="0" smtClean="0">
                  <a:ln>
                    <a:noFill/>
                  </a:ln>
                  <a:solidFill>
                    <a:schemeClr val="accent1"/>
                  </a:solidFill>
                  <a:effectLst/>
                </a:rPr>
                <a:t> </a:t>
              </a:r>
            </a:p>
          </p:txBody>
        </p:sp>
        <p:sp>
          <p:nvSpPr>
            <p:cNvPr id="15" name="Rectangle 6"/>
            <p:cNvSpPr>
              <a:spLocks noChangeArrowheads="1"/>
            </p:cNvSpPr>
            <p:nvPr/>
          </p:nvSpPr>
          <p:spPr bwMode="auto">
            <a:xfrm>
              <a:off x="3988438" y="3123952"/>
              <a:ext cx="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6" name="Line 7"/>
            <p:cNvSpPr>
              <a:spLocks noChangeShapeType="1"/>
            </p:cNvSpPr>
            <p:nvPr/>
          </p:nvSpPr>
          <p:spPr bwMode="auto">
            <a:xfrm>
              <a:off x="4515488" y="3541465"/>
              <a:ext cx="0" cy="179388"/>
            </a:xfrm>
            <a:prstGeom prst="line">
              <a:avLst/>
            </a:prstGeom>
            <a:noFill/>
            <a:ln w="4763" cap="rnd">
              <a:solidFill>
                <a:srgbClr val="4677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8"/>
            <p:cNvSpPr>
              <a:spLocks/>
            </p:cNvSpPr>
            <p:nvPr/>
          </p:nvSpPr>
          <p:spPr bwMode="auto">
            <a:xfrm>
              <a:off x="4471038" y="3685927"/>
              <a:ext cx="95250" cy="95250"/>
            </a:xfrm>
            <a:custGeom>
              <a:avLst/>
              <a:gdLst>
                <a:gd name="T0" fmla="*/ 60 w 60"/>
                <a:gd name="T1" fmla="*/ 0 h 60"/>
                <a:gd name="T2" fmla="*/ 30 w 60"/>
                <a:gd name="T3" fmla="*/ 60 h 60"/>
                <a:gd name="T4" fmla="*/ 0 w 60"/>
                <a:gd name="T5" fmla="*/ 0 h 60"/>
                <a:gd name="T6" fmla="*/ 60 w 60"/>
                <a:gd name="T7" fmla="*/ 0 h 60"/>
              </a:gdLst>
              <a:ahLst/>
              <a:cxnLst>
                <a:cxn ang="0">
                  <a:pos x="T0" y="T1"/>
                </a:cxn>
                <a:cxn ang="0">
                  <a:pos x="T2" y="T3"/>
                </a:cxn>
                <a:cxn ang="0">
                  <a:pos x="T4" y="T5"/>
                </a:cxn>
                <a:cxn ang="0">
                  <a:pos x="T6" y="T7"/>
                </a:cxn>
              </a:cxnLst>
              <a:rect l="0" t="0" r="r" b="b"/>
              <a:pathLst>
                <a:path w="60" h="60">
                  <a:moveTo>
                    <a:pt x="60" y="0"/>
                  </a:moveTo>
                  <a:lnTo>
                    <a:pt x="30" y="60"/>
                  </a:lnTo>
                  <a:lnTo>
                    <a:pt x="0" y="0"/>
                  </a:lnTo>
                  <a:lnTo>
                    <a:pt x="60" y="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9"/>
            <p:cNvSpPr>
              <a:spLocks noChangeArrowheads="1"/>
            </p:cNvSpPr>
            <p:nvPr/>
          </p:nvSpPr>
          <p:spPr bwMode="auto">
            <a:xfrm>
              <a:off x="3907476" y="3795465"/>
              <a:ext cx="1222375" cy="736600"/>
            </a:xfrm>
            <a:prstGeom prst="rect">
              <a:avLst/>
            </a:prstGeom>
            <a:solidFill>
              <a:schemeClr val="accent5">
                <a:lumMod val="60000"/>
                <a:lumOff val="40000"/>
              </a:schemeClr>
            </a:solidFill>
            <a:ln w="25400">
              <a:solidFill>
                <a:schemeClr val="accent1"/>
              </a:solidFill>
              <a:miter lim="800000"/>
              <a:headEnd/>
              <a:tailEnd/>
            </a:ln>
          </p:spPr>
          <p:txBody>
            <a:bodyPr vert="horz" wrap="square" lIns="91440" tIns="45720" rIns="91440" bIns="45720" numCol="1" anchor="t" anchorCtr="0" compatLnSpc="1">
              <a:prstTxWarp prst="textNoShape">
                <a:avLst/>
              </a:prstTxWarp>
            </a:bodyPr>
            <a:lstStyle/>
            <a:p>
              <a:pPr algn="ctr"/>
              <a:r>
                <a:rPr lang="en-GB" sz="1600" b="1" dirty="0" smtClean="0">
                  <a:solidFill>
                    <a:schemeClr val="accent1"/>
                  </a:solidFill>
                </a:rPr>
                <a:t>IBC Hardware</a:t>
              </a:r>
              <a:endParaRPr lang="en-GB" sz="1600" b="1" dirty="0">
                <a:solidFill>
                  <a:schemeClr val="accent1"/>
                </a:solidFill>
              </a:endParaRPr>
            </a:p>
          </p:txBody>
        </p:sp>
        <p:sp>
          <p:nvSpPr>
            <p:cNvPr id="21" name="Rectangle 12"/>
            <p:cNvSpPr>
              <a:spLocks noChangeArrowheads="1"/>
            </p:cNvSpPr>
            <p:nvPr/>
          </p:nvSpPr>
          <p:spPr bwMode="auto">
            <a:xfrm>
              <a:off x="6987600" y="3794400"/>
              <a:ext cx="1220788" cy="735013"/>
            </a:xfrm>
            <a:prstGeom prst="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lnSpcReduction="10000"/>
            </a:bodyPr>
            <a:lstStyle/>
            <a:p>
              <a:pPr algn="ctr" eaLnBrk="1" hangingPunct="1"/>
              <a:r>
                <a:rPr lang="en-GB" sz="1600" b="1" dirty="0">
                  <a:solidFill>
                    <a:schemeClr val="accent1"/>
                  </a:solidFill>
                  <a:latin typeface="Arial" panose="020B0604020202020204" pitchFamily="34" charset="0"/>
                  <a:cs typeface="Arial" panose="020B0604020202020204" pitchFamily="34" charset="0"/>
                </a:rPr>
                <a:t>Pitch Control Unit</a:t>
              </a:r>
            </a:p>
          </p:txBody>
        </p:sp>
        <p:sp>
          <p:nvSpPr>
            <p:cNvPr id="24" name="Rectangle 15"/>
            <p:cNvSpPr>
              <a:spLocks noChangeArrowheads="1"/>
            </p:cNvSpPr>
            <p:nvPr/>
          </p:nvSpPr>
          <p:spPr bwMode="auto">
            <a:xfrm>
              <a:off x="1450800" y="3794400"/>
              <a:ext cx="1220788" cy="736600"/>
            </a:xfrm>
            <a:prstGeom prst="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92500" lnSpcReduction="10000"/>
            </a:bodyPr>
            <a:lstStyle/>
            <a:p>
              <a:pPr algn="ctr" eaLnBrk="1" hangingPunct="1"/>
              <a:r>
                <a:rPr lang="en-GB" sz="1600" b="1" dirty="0">
                  <a:solidFill>
                    <a:schemeClr val="accent1"/>
                  </a:solidFill>
                  <a:latin typeface="Arial" panose="020B0604020202020204" pitchFamily="34" charset="0"/>
                  <a:cs typeface="Arial" panose="020B0604020202020204" pitchFamily="34" charset="0"/>
                </a:rPr>
                <a:t>Turbine Control Unit</a:t>
              </a:r>
            </a:p>
          </p:txBody>
        </p:sp>
        <p:sp>
          <p:nvSpPr>
            <p:cNvPr id="42" name="Oval 19"/>
            <p:cNvSpPr>
              <a:spLocks noChangeArrowheads="1"/>
            </p:cNvSpPr>
            <p:nvPr/>
          </p:nvSpPr>
          <p:spPr bwMode="auto">
            <a:xfrm>
              <a:off x="6487163" y="4298702"/>
              <a:ext cx="38100" cy="38100"/>
            </a:xfrm>
            <a:prstGeom prst="ellipse">
              <a:avLst/>
            </a:prstGeom>
            <a:solidFill>
              <a:srgbClr val="E8EE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Oval 20"/>
            <p:cNvSpPr>
              <a:spLocks noChangeArrowheads="1"/>
            </p:cNvSpPr>
            <p:nvPr/>
          </p:nvSpPr>
          <p:spPr bwMode="auto">
            <a:xfrm>
              <a:off x="6487163" y="4298702"/>
              <a:ext cx="38100" cy="3810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Oval 21"/>
            <p:cNvSpPr>
              <a:spLocks noChangeArrowheads="1"/>
            </p:cNvSpPr>
            <p:nvPr/>
          </p:nvSpPr>
          <p:spPr bwMode="auto">
            <a:xfrm>
              <a:off x="6301426" y="4141540"/>
              <a:ext cx="38100" cy="39688"/>
            </a:xfrm>
            <a:prstGeom prst="ellipse">
              <a:avLst/>
            </a:prstGeom>
            <a:solidFill>
              <a:srgbClr val="E8EE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Oval 22"/>
            <p:cNvSpPr>
              <a:spLocks noChangeArrowheads="1"/>
            </p:cNvSpPr>
            <p:nvPr/>
          </p:nvSpPr>
          <p:spPr bwMode="auto">
            <a:xfrm>
              <a:off x="6301426" y="4141540"/>
              <a:ext cx="38100" cy="39688"/>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Oval 23"/>
            <p:cNvSpPr>
              <a:spLocks noChangeArrowheads="1"/>
            </p:cNvSpPr>
            <p:nvPr/>
          </p:nvSpPr>
          <p:spPr bwMode="auto">
            <a:xfrm>
              <a:off x="6487163" y="4141540"/>
              <a:ext cx="38100" cy="38100"/>
            </a:xfrm>
            <a:prstGeom prst="ellipse">
              <a:avLst/>
            </a:prstGeom>
            <a:solidFill>
              <a:srgbClr val="E8EE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Oval 24"/>
            <p:cNvSpPr>
              <a:spLocks noChangeArrowheads="1"/>
            </p:cNvSpPr>
            <p:nvPr/>
          </p:nvSpPr>
          <p:spPr bwMode="auto">
            <a:xfrm>
              <a:off x="6487163" y="4141540"/>
              <a:ext cx="38100" cy="38100"/>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5"/>
            <p:cNvSpPr>
              <a:spLocks noChangeShapeType="1"/>
            </p:cNvSpPr>
            <p:nvPr/>
          </p:nvSpPr>
          <p:spPr bwMode="auto">
            <a:xfrm flipH="1">
              <a:off x="6506213" y="4179640"/>
              <a:ext cx="1588" cy="119063"/>
            </a:xfrm>
            <a:prstGeom prst="line">
              <a:avLst/>
            </a:prstGeom>
            <a:noFill/>
            <a:ln w="47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6"/>
            <p:cNvSpPr>
              <a:spLocks noChangeShapeType="1"/>
            </p:cNvSpPr>
            <p:nvPr/>
          </p:nvSpPr>
          <p:spPr bwMode="auto">
            <a:xfrm>
              <a:off x="5129851" y="4108202"/>
              <a:ext cx="1055688" cy="0"/>
            </a:xfrm>
            <a:prstGeom prst="line">
              <a:avLst/>
            </a:prstGeom>
            <a:noFill/>
            <a:ln w="4763"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p:cNvSpPr>
            <p:nvPr/>
          </p:nvSpPr>
          <p:spPr bwMode="auto">
            <a:xfrm>
              <a:off x="6172838" y="4060577"/>
              <a:ext cx="142875" cy="95250"/>
            </a:xfrm>
            <a:custGeom>
              <a:avLst/>
              <a:gdLst>
                <a:gd name="T0" fmla="*/ 0 w 90"/>
                <a:gd name="T1" fmla="*/ 0 h 60"/>
                <a:gd name="T2" fmla="*/ 90 w 90"/>
                <a:gd name="T3" fmla="*/ 30 h 60"/>
                <a:gd name="T4" fmla="*/ 0 w 90"/>
                <a:gd name="T5" fmla="*/ 60 h 60"/>
                <a:gd name="T6" fmla="*/ 0 w 90"/>
                <a:gd name="T7" fmla="*/ 0 h 60"/>
              </a:gdLst>
              <a:ahLst/>
              <a:cxnLst>
                <a:cxn ang="0">
                  <a:pos x="T0" y="T1"/>
                </a:cxn>
                <a:cxn ang="0">
                  <a:pos x="T2" y="T3"/>
                </a:cxn>
                <a:cxn ang="0">
                  <a:pos x="T4" y="T5"/>
                </a:cxn>
                <a:cxn ang="0">
                  <a:pos x="T6" y="T7"/>
                </a:cxn>
              </a:cxnLst>
              <a:rect l="0" t="0" r="r" b="b"/>
              <a:pathLst>
                <a:path w="90" h="60">
                  <a:moveTo>
                    <a:pt x="0" y="0"/>
                  </a:moveTo>
                  <a:lnTo>
                    <a:pt x="90" y="30"/>
                  </a:lnTo>
                  <a:lnTo>
                    <a:pt x="0" y="6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8"/>
            <p:cNvSpPr>
              <a:spLocks/>
            </p:cNvSpPr>
            <p:nvPr/>
          </p:nvSpPr>
          <p:spPr bwMode="auto">
            <a:xfrm>
              <a:off x="3307401" y="4074865"/>
              <a:ext cx="3149600" cy="944563"/>
            </a:xfrm>
            <a:custGeom>
              <a:avLst/>
              <a:gdLst>
                <a:gd name="T0" fmla="*/ 0 w 1984"/>
                <a:gd name="T1" fmla="*/ 0 h 595"/>
                <a:gd name="T2" fmla="*/ 0 w 1984"/>
                <a:gd name="T3" fmla="*/ 595 h 595"/>
                <a:gd name="T4" fmla="*/ 1984 w 1984"/>
                <a:gd name="T5" fmla="*/ 595 h 595"/>
                <a:gd name="T6" fmla="*/ 1984 w 1984"/>
                <a:gd name="T7" fmla="*/ 237 h 595"/>
              </a:gdLst>
              <a:ahLst/>
              <a:cxnLst>
                <a:cxn ang="0">
                  <a:pos x="T0" y="T1"/>
                </a:cxn>
                <a:cxn ang="0">
                  <a:pos x="T2" y="T3"/>
                </a:cxn>
                <a:cxn ang="0">
                  <a:pos x="T4" y="T5"/>
                </a:cxn>
                <a:cxn ang="0">
                  <a:pos x="T6" y="T7"/>
                </a:cxn>
              </a:cxnLst>
              <a:rect l="0" t="0" r="r" b="b"/>
              <a:pathLst>
                <a:path w="1984" h="595">
                  <a:moveTo>
                    <a:pt x="0" y="0"/>
                  </a:moveTo>
                  <a:lnTo>
                    <a:pt x="0" y="595"/>
                  </a:lnTo>
                  <a:lnTo>
                    <a:pt x="1984" y="595"/>
                  </a:lnTo>
                  <a:lnTo>
                    <a:pt x="1984" y="237"/>
                  </a:lnTo>
                </a:path>
              </a:pathLst>
            </a:custGeom>
            <a:noFill/>
            <a:ln w="1016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9"/>
            <p:cNvSpPr>
              <a:spLocks/>
            </p:cNvSpPr>
            <p:nvPr/>
          </p:nvSpPr>
          <p:spPr bwMode="auto">
            <a:xfrm>
              <a:off x="6410963" y="4320927"/>
              <a:ext cx="93663" cy="142875"/>
            </a:xfrm>
            <a:custGeom>
              <a:avLst/>
              <a:gdLst>
                <a:gd name="T0" fmla="*/ 0 w 59"/>
                <a:gd name="T1" fmla="*/ 90 h 90"/>
                <a:gd name="T2" fmla="*/ 29 w 59"/>
                <a:gd name="T3" fmla="*/ 0 h 90"/>
                <a:gd name="T4" fmla="*/ 59 w 59"/>
                <a:gd name="T5" fmla="*/ 90 h 90"/>
                <a:gd name="T6" fmla="*/ 0 w 59"/>
                <a:gd name="T7" fmla="*/ 90 h 90"/>
              </a:gdLst>
              <a:ahLst/>
              <a:cxnLst>
                <a:cxn ang="0">
                  <a:pos x="T0" y="T1"/>
                </a:cxn>
                <a:cxn ang="0">
                  <a:pos x="T2" y="T3"/>
                </a:cxn>
                <a:cxn ang="0">
                  <a:pos x="T4" y="T5"/>
                </a:cxn>
                <a:cxn ang="0">
                  <a:pos x="T6" y="T7"/>
                </a:cxn>
              </a:cxnLst>
              <a:rect l="0" t="0" r="r" b="b"/>
              <a:pathLst>
                <a:path w="59" h="90">
                  <a:moveTo>
                    <a:pt x="0" y="90"/>
                  </a:moveTo>
                  <a:lnTo>
                    <a:pt x="29" y="0"/>
                  </a:lnTo>
                  <a:lnTo>
                    <a:pt x="59" y="90"/>
                  </a:lnTo>
                  <a:lnTo>
                    <a:pt x="0"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30"/>
            <p:cNvSpPr>
              <a:spLocks noChangeArrowheads="1"/>
            </p:cNvSpPr>
            <p:nvPr/>
          </p:nvSpPr>
          <p:spPr bwMode="auto">
            <a:xfrm>
              <a:off x="5056826" y="3520827"/>
              <a:ext cx="175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8000"/>
                  </a:solidFill>
                  <a:effectLst/>
                  <a:latin typeface="Arial" panose="020B0604020202020204" pitchFamily="34" charset="0"/>
                </a:rPr>
                <a:t>Individual Pitch</a:t>
              </a:r>
              <a:r>
                <a:rPr kumimoji="0" lang="en-US" altLang="en-US" sz="1600" b="1" i="0" u="none" strike="noStrike" cap="none" normalizeH="0" dirty="0" smtClean="0">
                  <a:ln>
                    <a:noFill/>
                  </a:ln>
                  <a:solidFill>
                    <a:srgbClr val="008000"/>
                  </a:solidFill>
                  <a:effectLst/>
                  <a:latin typeface="Arial" panose="020B0604020202020204" pitchFamily="34" charset="0"/>
                </a:rPr>
                <a:t> Angles</a:t>
              </a:r>
              <a:r>
                <a:rPr kumimoji="0" lang="en-US" altLang="en-US" sz="1600" b="1" i="0" u="none" strike="noStrike" cap="none" normalizeH="0" baseline="0" dirty="0" smtClean="0">
                  <a:ln>
                    <a:noFill/>
                  </a:ln>
                  <a:solidFill>
                    <a:srgbClr val="008000"/>
                  </a:solidFill>
                  <a:effectLst/>
                  <a:latin typeface="Arial" panose="020B0604020202020204" pitchFamily="34" charset="0"/>
                </a:rPr>
                <a:t> </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sp>
          <p:nvSpPr>
            <p:cNvPr id="55" name="Rectangle 32"/>
            <p:cNvSpPr>
              <a:spLocks noChangeArrowheads="1"/>
            </p:cNvSpPr>
            <p:nvPr/>
          </p:nvSpPr>
          <p:spPr bwMode="auto">
            <a:xfrm>
              <a:off x="4285301" y="4759077"/>
              <a:ext cx="1528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Collective Pitch</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sp>
          <p:nvSpPr>
            <p:cNvPr id="56" name="Freeform 33"/>
            <p:cNvSpPr>
              <a:spLocks/>
            </p:cNvSpPr>
            <p:nvPr/>
          </p:nvSpPr>
          <p:spPr bwMode="auto">
            <a:xfrm>
              <a:off x="3234376" y="4163765"/>
              <a:ext cx="3321050" cy="927100"/>
            </a:xfrm>
            <a:custGeom>
              <a:avLst/>
              <a:gdLst>
                <a:gd name="T0" fmla="*/ 0 w 2092"/>
                <a:gd name="T1" fmla="*/ 0 h 584"/>
                <a:gd name="T2" fmla="*/ 0 w 2092"/>
                <a:gd name="T3" fmla="*/ 584 h 584"/>
                <a:gd name="T4" fmla="*/ 2092 w 2092"/>
                <a:gd name="T5" fmla="*/ 584 h 584"/>
                <a:gd name="T6" fmla="*/ 2092 w 2092"/>
                <a:gd name="T7" fmla="*/ 99 h 584"/>
              </a:gdLst>
              <a:ahLst/>
              <a:cxnLst>
                <a:cxn ang="0">
                  <a:pos x="T0" y="T1"/>
                </a:cxn>
                <a:cxn ang="0">
                  <a:pos x="T2" y="T3"/>
                </a:cxn>
                <a:cxn ang="0">
                  <a:pos x="T4" y="T5"/>
                </a:cxn>
                <a:cxn ang="0">
                  <a:pos x="T6" y="T7"/>
                </a:cxn>
              </a:cxnLst>
              <a:rect l="0" t="0" r="r" b="b"/>
              <a:pathLst>
                <a:path w="2092" h="584">
                  <a:moveTo>
                    <a:pt x="0" y="0"/>
                  </a:moveTo>
                  <a:lnTo>
                    <a:pt x="0" y="584"/>
                  </a:lnTo>
                  <a:lnTo>
                    <a:pt x="2092" y="584"/>
                  </a:lnTo>
                  <a:lnTo>
                    <a:pt x="2092" y="99"/>
                  </a:lnTo>
                </a:path>
              </a:pathLst>
            </a:custGeom>
            <a:noFill/>
            <a:ln w="1016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4"/>
            <p:cNvSpPr>
              <a:spLocks noChangeShapeType="1"/>
            </p:cNvSpPr>
            <p:nvPr/>
          </p:nvSpPr>
          <p:spPr bwMode="auto">
            <a:xfrm>
              <a:off x="2802576" y="4163765"/>
              <a:ext cx="431800" cy="0"/>
            </a:xfrm>
            <a:prstGeom prst="line">
              <a:avLst/>
            </a:prstGeom>
            <a:noFill/>
            <a:ln w="10160" cap="rnd">
              <a:solidFill>
                <a:srgbClr val="4677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35"/>
            <p:cNvSpPr>
              <a:spLocks/>
            </p:cNvSpPr>
            <p:nvPr/>
          </p:nvSpPr>
          <p:spPr bwMode="auto">
            <a:xfrm>
              <a:off x="2672401" y="4114552"/>
              <a:ext cx="142875" cy="96838"/>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Line 36"/>
            <p:cNvSpPr>
              <a:spLocks noChangeShapeType="1"/>
            </p:cNvSpPr>
            <p:nvPr/>
          </p:nvSpPr>
          <p:spPr bwMode="auto">
            <a:xfrm flipH="1">
              <a:off x="2672401" y="4074865"/>
              <a:ext cx="1104900" cy="0"/>
            </a:xfrm>
            <a:prstGeom prst="line">
              <a:avLst/>
            </a:prstGeom>
            <a:noFill/>
            <a:ln w="10160"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37"/>
            <p:cNvSpPr>
              <a:spLocks/>
            </p:cNvSpPr>
            <p:nvPr/>
          </p:nvSpPr>
          <p:spPr bwMode="auto">
            <a:xfrm>
              <a:off x="3764601" y="4027240"/>
              <a:ext cx="142875" cy="95250"/>
            </a:xfrm>
            <a:custGeom>
              <a:avLst/>
              <a:gdLst>
                <a:gd name="T0" fmla="*/ 0 w 90"/>
                <a:gd name="T1" fmla="*/ 0 h 60"/>
                <a:gd name="T2" fmla="*/ 90 w 90"/>
                <a:gd name="T3" fmla="*/ 30 h 60"/>
                <a:gd name="T4" fmla="*/ 0 w 90"/>
                <a:gd name="T5" fmla="*/ 60 h 60"/>
                <a:gd name="T6" fmla="*/ 0 w 90"/>
                <a:gd name="T7" fmla="*/ 0 h 60"/>
              </a:gdLst>
              <a:ahLst/>
              <a:cxnLst>
                <a:cxn ang="0">
                  <a:pos x="T0" y="T1"/>
                </a:cxn>
                <a:cxn ang="0">
                  <a:pos x="T2" y="T3"/>
                </a:cxn>
                <a:cxn ang="0">
                  <a:pos x="T4" y="T5"/>
                </a:cxn>
                <a:cxn ang="0">
                  <a:pos x="T6" y="T7"/>
                </a:cxn>
              </a:cxnLst>
              <a:rect l="0" t="0" r="r" b="b"/>
              <a:pathLst>
                <a:path w="90" h="60">
                  <a:moveTo>
                    <a:pt x="0" y="0"/>
                  </a:moveTo>
                  <a:lnTo>
                    <a:pt x="90" y="30"/>
                  </a:lnTo>
                  <a:lnTo>
                    <a:pt x="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38"/>
            <p:cNvSpPr>
              <a:spLocks noChangeArrowheads="1"/>
            </p:cNvSpPr>
            <p:nvPr/>
          </p:nvSpPr>
          <p:spPr bwMode="auto">
            <a:xfrm>
              <a:off x="4285301" y="5109915"/>
              <a:ext cx="1503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1"/>
                  </a:solidFill>
                  <a:effectLst/>
                  <a:latin typeface="Arial" panose="020B0604020202020204" pitchFamily="34" charset="0"/>
                </a:rPr>
                <a:t>Pitch Feedback</a:t>
              </a:r>
            </a:p>
          </p:txBody>
        </p:sp>
        <p:sp>
          <p:nvSpPr>
            <p:cNvPr id="62" name="Line 39"/>
            <p:cNvSpPr>
              <a:spLocks noChangeShapeType="1"/>
            </p:cNvSpPr>
            <p:nvPr/>
          </p:nvSpPr>
          <p:spPr bwMode="auto">
            <a:xfrm>
              <a:off x="5260026" y="4222502"/>
              <a:ext cx="1055688" cy="0"/>
            </a:xfrm>
            <a:prstGeom prst="line">
              <a:avLst/>
            </a:prstGeom>
            <a:noFill/>
            <a:ln w="4763" cap="rnd">
              <a:solidFill>
                <a:srgbClr val="4677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40"/>
            <p:cNvSpPr>
              <a:spLocks/>
            </p:cNvSpPr>
            <p:nvPr/>
          </p:nvSpPr>
          <p:spPr bwMode="auto">
            <a:xfrm>
              <a:off x="5129851" y="4174877"/>
              <a:ext cx="141288" cy="95250"/>
            </a:xfrm>
            <a:custGeom>
              <a:avLst/>
              <a:gdLst>
                <a:gd name="T0" fmla="*/ 89 w 89"/>
                <a:gd name="T1" fmla="*/ 60 h 60"/>
                <a:gd name="T2" fmla="*/ 0 w 89"/>
                <a:gd name="T3" fmla="*/ 30 h 60"/>
                <a:gd name="T4" fmla="*/ 89 w 89"/>
                <a:gd name="T5" fmla="*/ 0 h 60"/>
                <a:gd name="T6" fmla="*/ 89 w 89"/>
                <a:gd name="T7" fmla="*/ 60 h 60"/>
              </a:gdLst>
              <a:ahLst/>
              <a:cxnLst>
                <a:cxn ang="0">
                  <a:pos x="T0" y="T1"/>
                </a:cxn>
                <a:cxn ang="0">
                  <a:pos x="T2" y="T3"/>
                </a:cxn>
                <a:cxn ang="0">
                  <a:pos x="T4" y="T5"/>
                </a:cxn>
                <a:cxn ang="0">
                  <a:pos x="T6" y="T7"/>
                </a:cxn>
              </a:cxnLst>
              <a:rect l="0" t="0" r="r" b="b"/>
              <a:pathLst>
                <a:path w="89" h="60">
                  <a:moveTo>
                    <a:pt x="89" y="60"/>
                  </a:moveTo>
                  <a:lnTo>
                    <a:pt x="0" y="30"/>
                  </a:lnTo>
                  <a:lnTo>
                    <a:pt x="89" y="0"/>
                  </a:lnTo>
                  <a:lnTo>
                    <a:pt x="89" y="60"/>
                  </a:lnTo>
                  <a:close/>
                </a:path>
              </a:pathLst>
            </a:custGeom>
            <a:solidFill>
              <a:srgbClr val="467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41"/>
            <p:cNvSpPr>
              <a:spLocks noChangeArrowheads="1"/>
            </p:cNvSpPr>
            <p:nvPr/>
          </p:nvSpPr>
          <p:spPr bwMode="auto">
            <a:xfrm>
              <a:off x="5308703" y="4234686"/>
              <a:ext cx="8880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1"/>
                  </a:solidFill>
                  <a:effectLst/>
                  <a:latin typeface="Arial" panose="020B0604020202020204" pitchFamily="34" charset="0"/>
                </a:rPr>
                <a:t>Pitch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1"/>
                  </a:solidFill>
                  <a:effectLst/>
                  <a:latin typeface="Arial" panose="020B0604020202020204" pitchFamily="34" charset="0"/>
                </a:rPr>
                <a:t>feedback</a:t>
              </a:r>
            </a:p>
          </p:txBody>
        </p:sp>
        <p:sp>
          <p:nvSpPr>
            <p:cNvPr id="65" name="Line 42"/>
            <p:cNvSpPr>
              <a:spLocks noChangeShapeType="1"/>
            </p:cNvSpPr>
            <p:nvPr/>
          </p:nvSpPr>
          <p:spPr bwMode="auto">
            <a:xfrm>
              <a:off x="6555426" y="4114552"/>
              <a:ext cx="298450" cy="0"/>
            </a:xfrm>
            <a:prstGeom prst="line">
              <a:avLst/>
            </a:prstGeom>
            <a:noFill/>
            <a:ln w="10160"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43"/>
            <p:cNvSpPr>
              <a:spLocks/>
            </p:cNvSpPr>
            <p:nvPr/>
          </p:nvSpPr>
          <p:spPr bwMode="auto">
            <a:xfrm>
              <a:off x="6842763" y="4066927"/>
              <a:ext cx="142875" cy="96838"/>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Line 44"/>
            <p:cNvSpPr>
              <a:spLocks noChangeShapeType="1"/>
            </p:cNvSpPr>
            <p:nvPr/>
          </p:nvSpPr>
          <p:spPr bwMode="auto">
            <a:xfrm>
              <a:off x="6685601" y="4220915"/>
              <a:ext cx="300038" cy="1588"/>
            </a:xfrm>
            <a:prstGeom prst="line">
              <a:avLst/>
            </a:prstGeom>
            <a:noFill/>
            <a:ln w="10160" cap="rnd">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 name="Freeform 45"/>
            <p:cNvSpPr>
              <a:spLocks/>
            </p:cNvSpPr>
            <p:nvPr/>
          </p:nvSpPr>
          <p:spPr bwMode="auto">
            <a:xfrm>
              <a:off x="6555426" y="4173290"/>
              <a:ext cx="142875" cy="95250"/>
            </a:xfrm>
            <a:custGeom>
              <a:avLst/>
              <a:gdLst>
                <a:gd name="T0" fmla="*/ 90 w 90"/>
                <a:gd name="T1" fmla="*/ 60 h 60"/>
                <a:gd name="T2" fmla="*/ 0 w 90"/>
                <a:gd name="T3" fmla="*/ 30 h 60"/>
                <a:gd name="T4" fmla="*/ 90 w 90"/>
                <a:gd name="T5" fmla="*/ 0 h 60"/>
                <a:gd name="T6" fmla="*/ 90 w 90"/>
                <a:gd name="T7" fmla="*/ 60 h 60"/>
              </a:gdLst>
              <a:ahLst/>
              <a:cxnLst>
                <a:cxn ang="0">
                  <a:pos x="T0" y="T1"/>
                </a:cxn>
                <a:cxn ang="0">
                  <a:pos x="T2" y="T3"/>
                </a:cxn>
                <a:cxn ang="0">
                  <a:pos x="T4" y="T5"/>
                </a:cxn>
                <a:cxn ang="0">
                  <a:pos x="T6" y="T7"/>
                </a:cxn>
              </a:cxnLst>
              <a:rect l="0" t="0" r="r" b="b"/>
              <a:pathLst>
                <a:path w="90" h="60">
                  <a:moveTo>
                    <a:pt x="90" y="60"/>
                  </a:moveTo>
                  <a:lnTo>
                    <a:pt x="0" y="30"/>
                  </a:lnTo>
                  <a:lnTo>
                    <a:pt x="90" y="0"/>
                  </a:lnTo>
                  <a:lnTo>
                    <a:pt x="90" y="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6"/>
            <p:cNvSpPr>
              <a:spLocks/>
            </p:cNvSpPr>
            <p:nvPr/>
          </p:nvSpPr>
          <p:spPr bwMode="auto">
            <a:xfrm>
              <a:off x="3234376" y="4122490"/>
              <a:ext cx="673100" cy="41275"/>
            </a:xfrm>
            <a:custGeom>
              <a:avLst/>
              <a:gdLst>
                <a:gd name="T0" fmla="*/ 0 w 835"/>
                <a:gd name="T1" fmla="*/ 50 h 50"/>
                <a:gd name="T2" fmla="*/ 41 w 835"/>
                <a:gd name="T3" fmla="*/ 50 h 50"/>
                <a:gd name="T4" fmla="*/ 91 w 835"/>
                <a:gd name="T5" fmla="*/ 0 h 50"/>
                <a:gd name="T6" fmla="*/ 141 w 835"/>
                <a:gd name="T7" fmla="*/ 50 h 50"/>
                <a:gd name="T8" fmla="*/ 141 w 835"/>
                <a:gd name="T9" fmla="*/ 50 h 50"/>
                <a:gd name="T10" fmla="*/ 835 w 835"/>
                <a:gd name="T11" fmla="*/ 50 h 50"/>
              </a:gdLst>
              <a:ahLst/>
              <a:cxnLst>
                <a:cxn ang="0">
                  <a:pos x="T0" y="T1"/>
                </a:cxn>
                <a:cxn ang="0">
                  <a:pos x="T2" y="T3"/>
                </a:cxn>
                <a:cxn ang="0">
                  <a:pos x="T4" y="T5"/>
                </a:cxn>
                <a:cxn ang="0">
                  <a:pos x="T6" y="T7"/>
                </a:cxn>
                <a:cxn ang="0">
                  <a:pos x="T8" y="T9"/>
                </a:cxn>
                <a:cxn ang="0">
                  <a:pos x="T10" y="T11"/>
                </a:cxn>
              </a:cxnLst>
              <a:rect l="0" t="0" r="r" b="b"/>
              <a:pathLst>
                <a:path w="835" h="50">
                  <a:moveTo>
                    <a:pt x="0" y="50"/>
                  </a:moveTo>
                  <a:lnTo>
                    <a:pt x="41" y="50"/>
                  </a:lnTo>
                  <a:cubicBezTo>
                    <a:pt x="41" y="22"/>
                    <a:pt x="63" y="0"/>
                    <a:pt x="91" y="0"/>
                  </a:cubicBezTo>
                  <a:cubicBezTo>
                    <a:pt x="119" y="0"/>
                    <a:pt x="141" y="22"/>
                    <a:pt x="141" y="50"/>
                  </a:cubicBezTo>
                  <a:cubicBezTo>
                    <a:pt x="141" y="50"/>
                    <a:pt x="141" y="50"/>
                    <a:pt x="141" y="50"/>
                  </a:cubicBezTo>
                  <a:lnTo>
                    <a:pt x="835" y="50"/>
                  </a:lnTo>
                </a:path>
              </a:pathLst>
            </a:custGeom>
            <a:noFill/>
            <a:ln w="1016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74" name="Picture 73"/>
          <p:cNvPicPr>
            <a:picLocks noChangeAspect="1"/>
          </p:cNvPicPr>
          <p:nvPr/>
        </p:nvPicPr>
        <p:blipFill>
          <a:blip r:embed="rId3"/>
          <a:stretch>
            <a:fillRect/>
          </a:stretch>
        </p:blipFill>
        <p:spPr>
          <a:xfrm>
            <a:off x="2915816" y="548680"/>
            <a:ext cx="3357915" cy="2520000"/>
          </a:xfrm>
          <a:prstGeom prst="rect">
            <a:avLst/>
          </a:prstGeom>
        </p:spPr>
      </p:pic>
      <p:sp>
        <p:nvSpPr>
          <p:cNvPr id="3" name="Title 2"/>
          <p:cNvSpPr>
            <a:spLocks noGrp="1"/>
          </p:cNvSpPr>
          <p:nvPr>
            <p:ph type="title"/>
          </p:nvPr>
        </p:nvSpPr>
        <p:spPr/>
        <p:txBody>
          <a:bodyPr/>
          <a:lstStyle/>
          <a:p>
            <a:r>
              <a:rPr lang="en-GB" dirty="0"/>
              <a:t>Implementation </a:t>
            </a:r>
            <a:r>
              <a:rPr lang="en-GB" dirty="0" smtClean="0"/>
              <a:t>on Clipper C96</a:t>
            </a:r>
            <a:endParaRPr lang="en-GB" dirty="0"/>
          </a:p>
        </p:txBody>
      </p:sp>
      <p:pic>
        <p:nvPicPr>
          <p:cNvPr id="73" name="Picture 72"/>
          <p:cNvPicPr>
            <a:picLocks noChangeAspect="1"/>
          </p:cNvPicPr>
          <p:nvPr/>
        </p:nvPicPr>
        <p:blipFill>
          <a:blip r:embed="rId4"/>
          <a:stretch>
            <a:fillRect/>
          </a:stretch>
        </p:blipFill>
        <p:spPr>
          <a:xfrm>
            <a:off x="2916000" y="547200"/>
            <a:ext cx="3357915" cy="2520000"/>
          </a:xfrm>
          <a:prstGeom prst="rect">
            <a:avLst/>
          </a:prstGeom>
        </p:spPr>
      </p:pic>
      <p:grpSp>
        <p:nvGrpSpPr>
          <p:cNvPr id="23" name="Group 22"/>
          <p:cNvGrpSpPr/>
          <p:nvPr/>
        </p:nvGrpSpPr>
        <p:grpSpPr>
          <a:xfrm>
            <a:off x="1335600" y="2924944"/>
            <a:ext cx="6870593" cy="1772857"/>
            <a:chOff x="1335832" y="2941548"/>
            <a:chExt cx="6870593" cy="1772857"/>
          </a:xfrm>
        </p:grpSpPr>
        <p:grpSp>
          <p:nvGrpSpPr>
            <p:cNvPr id="20" name="Group 19"/>
            <p:cNvGrpSpPr/>
            <p:nvPr/>
          </p:nvGrpSpPr>
          <p:grpSpPr>
            <a:xfrm>
              <a:off x="1335832" y="2941548"/>
              <a:ext cx="6870593" cy="1772857"/>
              <a:chOff x="1335832" y="2941548"/>
              <a:chExt cx="6870593" cy="1772857"/>
            </a:xfrm>
          </p:grpSpPr>
          <p:sp>
            <p:nvSpPr>
              <p:cNvPr id="7" name="AutoShape 3"/>
              <p:cNvSpPr>
                <a:spLocks noChangeAspect="1" noChangeArrowheads="1" noTextEdit="1"/>
              </p:cNvSpPr>
              <p:nvPr/>
            </p:nvSpPr>
            <p:spPr bwMode="auto">
              <a:xfrm>
                <a:off x="1335832" y="2941548"/>
                <a:ext cx="6328557" cy="177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5"/>
              <p:cNvSpPr>
                <a:spLocks noChangeArrowheads="1"/>
              </p:cNvSpPr>
              <p:nvPr/>
            </p:nvSpPr>
            <p:spPr bwMode="auto">
              <a:xfrm>
                <a:off x="1450800" y="3807436"/>
                <a:ext cx="1220400" cy="738000"/>
              </a:xfrm>
              <a:prstGeom prst="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90000"/>
                  </a:lnSpc>
                </a:pPr>
                <a:r>
                  <a:rPr lang="en-GB" sz="1500" b="1" dirty="0">
                    <a:solidFill>
                      <a:schemeClr val="accent1"/>
                    </a:solidFill>
                    <a:latin typeface="Arial" panose="020B0604020202020204" pitchFamily="34" charset="0"/>
                    <a:cs typeface="Arial" panose="020B0604020202020204" pitchFamily="34" charset="0"/>
                  </a:rPr>
                  <a:t>Turbine </a:t>
                </a:r>
                <a:r>
                  <a:rPr lang="en-GB" sz="1500" b="1" dirty="0" smtClean="0">
                    <a:solidFill>
                      <a:schemeClr val="accent1"/>
                    </a:solidFill>
                    <a:latin typeface="Arial" panose="020B0604020202020204" pitchFamily="34" charset="0"/>
                    <a:cs typeface="Arial" panose="020B0604020202020204" pitchFamily="34" charset="0"/>
                  </a:rPr>
                  <a:t>Control Unit</a:t>
                </a:r>
                <a:endParaRPr lang="en-GB" sz="1500" b="1" dirty="0">
                  <a:solidFill>
                    <a:schemeClr val="accent1"/>
                  </a:solidFill>
                  <a:latin typeface="Arial" panose="020B0604020202020204" pitchFamily="34" charset="0"/>
                  <a:cs typeface="Arial" panose="020B0604020202020204" pitchFamily="34" charset="0"/>
                </a:endParaRPr>
              </a:p>
            </p:txBody>
          </p:sp>
          <p:sp>
            <p:nvSpPr>
              <p:cNvPr id="28" name="Rectangle 9"/>
              <p:cNvSpPr>
                <a:spLocks noChangeArrowheads="1"/>
              </p:cNvSpPr>
              <p:nvPr/>
            </p:nvSpPr>
            <p:spPr bwMode="auto">
              <a:xfrm>
                <a:off x="6984050" y="3789040"/>
                <a:ext cx="1222375" cy="760473"/>
              </a:xfrm>
              <a:prstGeom prst="rect">
                <a:avLst/>
              </a:prstGeom>
              <a:solidFill>
                <a:schemeClr val="accent1">
                  <a:lumMod val="40000"/>
                  <a:lumOff val="60000"/>
                </a:schemeClr>
              </a:solidFill>
              <a:ln w="254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90000"/>
                  </a:lnSpc>
                </a:pPr>
                <a:r>
                  <a:rPr lang="en-GB" sz="1500" b="1" dirty="0">
                    <a:solidFill>
                      <a:schemeClr val="accent1"/>
                    </a:solidFill>
                    <a:latin typeface="Arial" panose="020B0604020202020204" pitchFamily="34" charset="0"/>
                    <a:cs typeface="Arial" panose="020B0604020202020204" pitchFamily="34" charset="0"/>
                  </a:rPr>
                  <a:t>Pitch Control Unit</a:t>
                </a:r>
              </a:p>
            </p:txBody>
          </p:sp>
          <p:sp>
            <p:nvSpPr>
              <p:cNvPr id="33" name="Rectangle 14"/>
              <p:cNvSpPr>
                <a:spLocks noChangeArrowheads="1"/>
              </p:cNvSpPr>
              <p:nvPr/>
            </p:nvSpPr>
            <p:spPr bwMode="auto">
              <a:xfrm>
                <a:off x="3692525" y="3689503"/>
                <a:ext cx="21688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rPr>
                  <a:t>Collective pitch angle </a:t>
                </a:r>
                <a:endParaRPr kumimoji="0" lang="en-US" altLang="en-US" sz="1800" b="1" i="0" u="none" strike="noStrike" cap="none" normalizeH="0" baseline="0" dirty="0" smtClean="0">
                  <a:ln>
                    <a:noFill/>
                  </a:ln>
                  <a:solidFill>
                    <a:srgbClr val="FF0000"/>
                  </a:solidFill>
                  <a:effectLst/>
                  <a:latin typeface="Arial" panose="020B0604020202020204" pitchFamily="34" charset="0"/>
                </a:endParaRPr>
              </a:p>
            </p:txBody>
          </p:sp>
          <p:sp>
            <p:nvSpPr>
              <p:cNvPr id="37" name="Rectangle 18"/>
              <p:cNvSpPr>
                <a:spLocks noChangeArrowheads="1"/>
              </p:cNvSpPr>
              <p:nvPr/>
            </p:nvSpPr>
            <p:spPr bwMode="auto">
              <a:xfrm>
                <a:off x="3962282" y="4406915"/>
                <a:ext cx="1447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1"/>
                    </a:solidFill>
                    <a:effectLst/>
                    <a:latin typeface="Arial" panose="020B0604020202020204" pitchFamily="34" charset="0"/>
                  </a:rPr>
                  <a:t>Pitch feedback</a:t>
                </a:r>
                <a:endParaRPr kumimoji="0" lang="en-US" altLang="en-US" sz="1800" b="1" i="0" u="none" strike="noStrike" cap="none" normalizeH="0" baseline="0" dirty="0" smtClean="0">
                  <a:ln>
                    <a:noFill/>
                  </a:ln>
                  <a:solidFill>
                    <a:schemeClr val="accent1"/>
                  </a:solidFill>
                  <a:effectLst/>
                  <a:latin typeface="Arial" panose="020B0604020202020204" pitchFamily="34" charset="0"/>
                </a:endParaRPr>
              </a:p>
            </p:txBody>
          </p:sp>
        </p:grpSp>
        <p:cxnSp>
          <p:nvCxnSpPr>
            <p:cNvPr id="6" name="Straight Arrow Connector 5"/>
            <p:cNvCxnSpPr/>
            <p:nvPr/>
          </p:nvCxnSpPr>
          <p:spPr bwMode="auto">
            <a:xfrm flipH="1">
              <a:off x="2671200" y="4165684"/>
              <a:ext cx="4312850" cy="15875"/>
            </a:xfrm>
            <a:prstGeom prst="straightConnector1">
              <a:avLst/>
            </a:prstGeom>
            <a:solidFill>
              <a:schemeClr val="accent1"/>
            </a:solidFill>
            <a:ln w="1016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2671200" y="4058149"/>
              <a:ext cx="4312850" cy="35527"/>
            </a:xfrm>
            <a:prstGeom prst="straightConnector1">
              <a:avLst/>
            </a:prstGeom>
            <a:solidFill>
              <a:schemeClr val="accent1"/>
            </a:solidFill>
            <a:ln w="1016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Rectangle 74"/>
          <p:cNvSpPr/>
          <p:nvPr/>
        </p:nvSpPr>
        <p:spPr>
          <a:xfrm>
            <a:off x="407593" y="5496402"/>
            <a:ext cx="3428445" cy="1421928"/>
          </a:xfrm>
          <a:prstGeom prst="rect">
            <a:avLst/>
          </a:prstGeom>
        </p:spPr>
        <p:txBody>
          <a:bodyPr wrap="square">
            <a:spAutoFit/>
          </a:bodyPr>
          <a:lstStyle/>
          <a:p>
            <a:pPr>
              <a:lnSpc>
                <a:spcPct val="120000"/>
              </a:lnSpc>
            </a:pPr>
            <a:r>
              <a:rPr lang="en-GB" sz="2400" dirty="0">
                <a:solidFill>
                  <a:srgbClr val="595959"/>
                </a:solidFill>
                <a:latin typeface="+mn-lt"/>
                <a:ea typeface="+mn-ea"/>
                <a:cs typeface="+mn-cs"/>
                <a:sym typeface="Calibri" panose="020F0502020204030204" pitchFamily="34" charset="0"/>
              </a:rPr>
              <a:t>Clipper C96 </a:t>
            </a:r>
            <a:r>
              <a:rPr lang="en-GB" sz="2400" dirty="0" smtClean="0">
                <a:solidFill>
                  <a:srgbClr val="595959"/>
                </a:solidFill>
                <a:latin typeface="+mn-lt"/>
                <a:ea typeface="+mn-ea"/>
                <a:cs typeface="+mn-cs"/>
                <a:sym typeface="Calibri" panose="020F0502020204030204" pitchFamily="34" charset="0"/>
              </a:rPr>
              <a:t>2.5MW </a:t>
            </a:r>
            <a:r>
              <a:rPr lang="en-GB" sz="2400" dirty="0">
                <a:solidFill>
                  <a:srgbClr val="595959"/>
                </a:solidFill>
                <a:latin typeface="+mn-lt"/>
                <a:ea typeface="+mn-ea"/>
                <a:cs typeface="+mn-cs"/>
                <a:sym typeface="Calibri" panose="020F0502020204030204" pitchFamily="34" charset="0"/>
              </a:rPr>
              <a:t>wind turbine owned by University of Minnesota</a:t>
            </a:r>
          </a:p>
        </p:txBody>
      </p:sp>
    </p:spTree>
    <p:extLst>
      <p:ext uri="{BB962C8B-B14F-4D97-AF65-F5344CB8AC3E}">
        <p14:creationId xmlns:p14="http://schemas.microsoft.com/office/powerpoint/2010/main" val="3447358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3"/>
                                        </p:tgtEl>
                                      </p:cBhvr>
                                    </p:animEffect>
                                    <p:set>
                                      <p:cBhvr>
                                        <p:cTn id="13" dur="1" fill="hold">
                                          <p:stCondLst>
                                            <p:cond delay="499"/>
                                          </p:stCondLst>
                                        </p:cTn>
                                        <p:tgtEl>
                                          <p:spTgt spid="73"/>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10 % Fatigue blade </a:t>
            </a:r>
            <a:r>
              <a:rPr lang="en-GB" dirty="0"/>
              <a:t>loads </a:t>
            </a:r>
            <a:r>
              <a:rPr lang="en-GB" dirty="0" smtClean="0"/>
              <a:t>reduction (out-plane bending moment)</a:t>
            </a:r>
            <a:endParaRPr lang="en-GB" dirty="0"/>
          </a:p>
        </p:txBody>
      </p:sp>
      <p:sp>
        <p:nvSpPr>
          <p:cNvPr id="3" name="Title 2"/>
          <p:cNvSpPr>
            <a:spLocks noGrp="1"/>
          </p:cNvSpPr>
          <p:nvPr>
            <p:ph type="title"/>
          </p:nvPr>
        </p:nvSpPr>
        <p:spPr/>
        <p:txBody>
          <a:bodyPr/>
          <a:lstStyle/>
          <a:p>
            <a:r>
              <a:rPr lang="en-GB" dirty="0" smtClean="0"/>
              <a:t>Field data - </a:t>
            </a:r>
            <a:r>
              <a:rPr lang="en-GB" dirty="0"/>
              <a:t>Results</a:t>
            </a:r>
          </a:p>
        </p:txBody>
      </p:sp>
      <p:sp>
        <p:nvSpPr>
          <p:cNvPr id="5" name="Rectangle 2"/>
          <p:cNvSpPr>
            <a:spLocks noChangeArrowheads="1"/>
          </p:cNvSpPr>
          <p:nvPr/>
        </p:nvSpPr>
        <p:spPr bwMode="auto">
          <a:xfrm>
            <a:off x="4819650" y="1773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04864"/>
            <a:ext cx="4680000" cy="35048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31378" y="2203553"/>
            <a:ext cx="4680000" cy="3513815"/>
          </a:xfrm>
          <a:prstGeom prst="rect">
            <a:avLst/>
          </a:prstGeom>
        </p:spPr>
      </p:pic>
      <p:pic>
        <p:nvPicPr>
          <p:cNvPr id="11" name="Picture 10"/>
          <p:cNvPicPr>
            <a:picLocks noChangeAspect="1"/>
          </p:cNvPicPr>
          <p:nvPr/>
        </p:nvPicPr>
        <p:blipFill>
          <a:blip r:embed="rId5"/>
          <a:stretch>
            <a:fillRect/>
          </a:stretch>
        </p:blipFill>
        <p:spPr>
          <a:xfrm>
            <a:off x="31378" y="2202579"/>
            <a:ext cx="4680000" cy="3513815"/>
          </a:xfrm>
          <a:prstGeom prst="rect">
            <a:avLst/>
          </a:prstGeom>
        </p:spPr>
      </p:pic>
      <p:pic>
        <p:nvPicPr>
          <p:cNvPr id="12" name="Picture 11"/>
          <p:cNvPicPr>
            <a:picLocks noChangeAspect="1"/>
          </p:cNvPicPr>
          <p:nvPr/>
        </p:nvPicPr>
        <p:blipFill>
          <a:blip r:embed="rId6"/>
          <a:stretch>
            <a:fillRect/>
          </a:stretch>
        </p:blipFill>
        <p:spPr>
          <a:xfrm>
            <a:off x="31378" y="2204864"/>
            <a:ext cx="4680000" cy="3513815"/>
          </a:xfrm>
          <a:prstGeom prst="rect">
            <a:avLst/>
          </a:prstGeom>
        </p:spPr>
      </p:pic>
    </p:spTree>
    <p:extLst>
      <p:ext uri="{BB962C8B-B14F-4D97-AF65-F5344CB8AC3E}">
        <p14:creationId xmlns:p14="http://schemas.microsoft.com/office/powerpoint/2010/main" val="2164302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ATLAS does not interfere with the speed/power </a:t>
            </a:r>
            <a:r>
              <a:rPr lang="en-GB" dirty="0" smtClean="0"/>
              <a:t>control</a:t>
            </a:r>
          </a:p>
          <a:p>
            <a:r>
              <a:rPr lang="en-GB" dirty="0" smtClean="0"/>
              <a:t>Same power curve</a:t>
            </a:r>
            <a:endParaRPr lang="en-GB" dirty="0"/>
          </a:p>
        </p:txBody>
      </p:sp>
      <p:sp>
        <p:nvSpPr>
          <p:cNvPr id="3" name="Title 2"/>
          <p:cNvSpPr>
            <a:spLocks noGrp="1"/>
          </p:cNvSpPr>
          <p:nvPr>
            <p:ph type="title"/>
          </p:nvPr>
        </p:nvSpPr>
        <p:spPr/>
        <p:txBody>
          <a:bodyPr/>
          <a:lstStyle/>
          <a:p>
            <a:r>
              <a:rPr lang="en-GB" dirty="0" smtClean="0"/>
              <a:t>Field data </a:t>
            </a:r>
            <a:r>
              <a:rPr lang="en-GB" dirty="0"/>
              <a:t>-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658" y="2249614"/>
            <a:ext cx="4304197" cy="2973600"/>
          </a:xfrm>
          <a:prstGeom prst="rect">
            <a:avLst/>
          </a:prstGeom>
        </p:spPr>
      </p:pic>
      <p:sp>
        <p:nvSpPr>
          <p:cNvPr id="7" name="TextBox 6"/>
          <p:cNvSpPr txBox="1"/>
          <p:nvPr/>
        </p:nvSpPr>
        <p:spPr>
          <a:xfrm>
            <a:off x="503260" y="5261079"/>
            <a:ext cx="3888432" cy="461665"/>
          </a:xfrm>
          <a:prstGeom prst="rect">
            <a:avLst/>
          </a:prstGeom>
          <a:noFill/>
        </p:spPr>
        <p:txBody>
          <a:bodyPr wrap="square" rtlCol="0">
            <a:spAutoFit/>
          </a:bodyPr>
          <a:lstStyle/>
          <a:p>
            <a:pPr algn="ctr"/>
            <a:r>
              <a:rPr lang="en-GB" sz="2400" dirty="0">
                <a:solidFill>
                  <a:srgbClr val="7F7F7F"/>
                </a:solidFill>
                <a:latin typeface="+mn-lt"/>
                <a:ea typeface="+mn-ea"/>
                <a:cs typeface="+mn-cs"/>
                <a:sym typeface="Calibri" panose="020F0502020204030204" pitchFamily="34" charset="0"/>
              </a:rPr>
              <a:t>Power curve</a:t>
            </a:r>
          </a:p>
        </p:txBody>
      </p:sp>
      <p:sp>
        <p:nvSpPr>
          <p:cNvPr id="8" name="TextBox 7"/>
          <p:cNvSpPr txBox="1"/>
          <p:nvPr/>
        </p:nvSpPr>
        <p:spPr>
          <a:xfrm>
            <a:off x="4822204" y="5256267"/>
            <a:ext cx="3888432" cy="830997"/>
          </a:xfrm>
          <a:prstGeom prst="rect">
            <a:avLst/>
          </a:prstGeom>
          <a:noFill/>
        </p:spPr>
        <p:txBody>
          <a:bodyPr wrap="square" rtlCol="0">
            <a:spAutoFit/>
          </a:bodyPr>
          <a:lstStyle/>
          <a:p>
            <a:pPr algn="ctr"/>
            <a:r>
              <a:rPr lang="en-GB" sz="2400" dirty="0">
                <a:solidFill>
                  <a:srgbClr val="7F7F7F"/>
                </a:solidFill>
                <a:latin typeface="+mn-lt"/>
                <a:ea typeface="+mn-ea"/>
                <a:cs typeface="+mn-cs"/>
                <a:sym typeface="Calibri" panose="020F0502020204030204" pitchFamily="34" charset="0"/>
              </a:rPr>
              <a:t>Generator speed </a:t>
            </a:r>
          </a:p>
          <a:p>
            <a:pPr algn="ctr"/>
            <a:r>
              <a:rPr lang="en-GB" sz="2400" dirty="0">
                <a:solidFill>
                  <a:srgbClr val="7F7F7F"/>
                </a:solidFill>
                <a:latin typeface="+mn-lt"/>
                <a:ea typeface="+mn-ea"/>
                <a:cs typeface="+mn-cs"/>
                <a:sym typeface="Calibri" panose="020F0502020204030204" pitchFamily="34" charset="0"/>
              </a:rPr>
              <a:t>spectrum</a:t>
            </a:r>
          </a:p>
        </p:txBody>
      </p:sp>
      <p:pic>
        <p:nvPicPr>
          <p:cNvPr id="4" name="Picture 3"/>
          <p:cNvPicPr>
            <a:picLocks noChangeAspect="1"/>
          </p:cNvPicPr>
          <p:nvPr/>
        </p:nvPicPr>
        <p:blipFill>
          <a:blip r:embed="rId4"/>
          <a:stretch>
            <a:fillRect/>
          </a:stretch>
        </p:blipFill>
        <p:spPr>
          <a:xfrm>
            <a:off x="4786420" y="2249985"/>
            <a:ext cx="3960000" cy="2973229"/>
          </a:xfrm>
          <a:prstGeom prst="rect">
            <a:avLst/>
          </a:prstGeom>
        </p:spPr>
      </p:pic>
    </p:spTree>
    <p:extLst>
      <p:ext uri="{BB962C8B-B14F-4D97-AF65-F5344CB8AC3E}">
        <p14:creationId xmlns:p14="http://schemas.microsoft.com/office/powerpoint/2010/main" val="18610884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77515" y="1805816"/>
            <a:ext cx="4104456" cy="2654205"/>
          </a:xfrm>
          <a:prstGeom prst="rect">
            <a:avLst/>
          </a:prstGeom>
        </p:spPr>
      </p:pic>
      <p:grpSp>
        <p:nvGrpSpPr>
          <p:cNvPr id="8" name="Group 7"/>
          <p:cNvGrpSpPr/>
          <p:nvPr/>
        </p:nvGrpSpPr>
        <p:grpSpPr>
          <a:xfrm>
            <a:off x="3542650" y="796389"/>
            <a:ext cx="5119221" cy="3650814"/>
            <a:chOff x="3542650" y="796389"/>
            <a:chExt cx="5119221" cy="3650814"/>
          </a:xfrm>
        </p:grpSpPr>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772816"/>
              <a:ext cx="3297783" cy="2674387"/>
            </a:xfrm>
            <a:prstGeom prst="rect">
              <a:avLst/>
            </a:prstGeom>
            <a:noFill/>
            <a:ln>
              <a:noFill/>
            </a:ln>
          </p:spPr>
        </p:pic>
        <p:sp>
          <p:nvSpPr>
            <p:cNvPr id="6" name="Right Arrow 5"/>
            <p:cNvSpPr/>
            <p:nvPr/>
          </p:nvSpPr>
          <p:spPr bwMode="auto">
            <a:xfrm>
              <a:off x="4112493" y="2930732"/>
              <a:ext cx="963563" cy="432048"/>
            </a:xfrm>
            <a:prstGeom prst="rightArrow">
              <a:avLst/>
            </a:prstGeom>
            <a:solidFill>
              <a:schemeClr val="bg2"/>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endParaRPr lang="en-GB" sz="200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7" name="TextBox 6"/>
            <p:cNvSpPr txBox="1"/>
            <p:nvPr/>
          </p:nvSpPr>
          <p:spPr>
            <a:xfrm>
              <a:off x="3542650" y="796389"/>
              <a:ext cx="1872208" cy="2462213"/>
            </a:xfrm>
            <a:prstGeom prst="rect">
              <a:avLst/>
            </a:prstGeom>
            <a:noFill/>
          </p:spPr>
          <p:txBody>
            <a:bodyPr wrap="square" rtlCol="0">
              <a:spAutoFit/>
            </a:bodyPr>
            <a:lstStyle/>
            <a:p>
              <a:pPr algn="ctr"/>
              <a:r>
                <a:rPr lang="en-GB" sz="2000" b="1" u="sng"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Wind conditions:</a:t>
              </a:r>
            </a:p>
            <a:p>
              <a:pPr algn="ctr"/>
              <a:r>
                <a:rPr lang="en-GB" sz="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Wind speed</a:t>
              </a:r>
            </a:p>
            <a:p>
              <a:pPr algn="ctr"/>
              <a:r>
                <a:rPr lang="en-GB" sz="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Turbulence intensity</a:t>
              </a:r>
            </a:p>
            <a:p>
              <a:pPr algn="ctr"/>
              <a:r>
                <a:rPr lang="en-GB" sz="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Wind shear</a:t>
              </a:r>
            </a:p>
            <a:p>
              <a:pPr algn="ctr"/>
              <a:r>
                <a:rPr lang="en-GB" sz="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Air density</a:t>
              </a:r>
            </a:p>
            <a:p>
              <a:pPr algn="ctr"/>
              <a:endParaRPr lang="en-GB" sz="14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sym typeface="Calibri" panose="020F0502020204030204" pitchFamily="34" charset="0"/>
              </a:endParaRPr>
            </a:p>
          </p:txBody>
        </p:sp>
      </p:grpSp>
      <p:sp>
        <p:nvSpPr>
          <p:cNvPr id="3" name="Title 2"/>
          <p:cNvSpPr>
            <a:spLocks noGrp="1"/>
          </p:cNvSpPr>
          <p:nvPr>
            <p:ph type="title"/>
          </p:nvPr>
        </p:nvSpPr>
        <p:spPr/>
        <p:txBody>
          <a:bodyPr/>
          <a:lstStyle/>
          <a:p>
            <a:r>
              <a:rPr lang="en-GB" dirty="0" smtClean="0"/>
              <a:t>IBC design </a:t>
            </a:r>
            <a:r>
              <a:rPr lang="en-GB" dirty="0"/>
              <a:t>validation</a:t>
            </a:r>
          </a:p>
        </p:txBody>
      </p:sp>
      <p:sp>
        <p:nvSpPr>
          <p:cNvPr id="10" name="Bent-Up Arrow 9"/>
          <p:cNvSpPr/>
          <p:nvPr/>
        </p:nvSpPr>
        <p:spPr bwMode="auto">
          <a:xfrm rot="5400000">
            <a:off x="1635445" y="4812927"/>
            <a:ext cx="1860592" cy="1420229"/>
          </a:xfrm>
          <a:prstGeom prst="bentUpArrow">
            <a:avLst/>
          </a:prstGeom>
          <a:solidFill>
            <a:schemeClr val="bg2"/>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endParaRPr lang="en-GB" sz="2000">
              <a:ln w="0"/>
              <a:solidFill>
                <a:schemeClr val="accent1"/>
              </a:solidFill>
              <a:effectLst>
                <a:outerShdw blurRad="38100" dist="25400" dir="5400000" algn="ctr" rotWithShape="0">
                  <a:srgbClr val="6E747A">
                    <a:alpha val="43000"/>
                  </a:srgbClr>
                </a:outerShdw>
              </a:effectLst>
            </a:endParaRPr>
          </a:p>
        </p:txBody>
      </p:sp>
      <p:sp>
        <p:nvSpPr>
          <p:cNvPr id="16" name="Bent Arrow 15"/>
          <p:cNvSpPr/>
          <p:nvPr/>
        </p:nvSpPr>
        <p:spPr bwMode="auto">
          <a:xfrm rot="10800000">
            <a:off x="5656130" y="4601667"/>
            <a:ext cx="2304256" cy="1860593"/>
          </a:xfrm>
          <a:prstGeom prst="bentArrow">
            <a:avLst/>
          </a:prstGeom>
          <a:solidFill>
            <a:schemeClr val="bg2"/>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1" hangingPunct="1"/>
            <a:endParaRPr lang="en-GB" sz="2000">
              <a:ln w="0"/>
              <a:solidFill>
                <a:schemeClr val="accent1"/>
              </a:solidFill>
              <a:effectLst>
                <a:outerShdw blurRad="38100" dist="25400" dir="5400000" algn="ctr" rotWithShape="0">
                  <a:srgbClr val="6E747A">
                    <a:alpha val="43000"/>
                  </a:srgbClr>
                </a:outerShdw>
              </a:effectLst>
            </a:endParaRPr>
          </a:p>
        </p:txBody>
      </p:sp>
      <p:sp>
        <p:nvSpPr>
          <p:cNvPr id="20" name="TextBox 19"/>
          <p:cNvSpPr txBox="1"/>
          <p:nvPr/>
        </p:nvSpPr>
        <p:spPr>
          <a:xfrm>
            <a:off x="3609540" y="5095275"/>
            <a:ext cx="1886273" cy="1938992"/>
          </a:xfrm>
          <a:prstGeom prst="rect">
            <a:avLst/>
          </a:prstGeom>
          <a:noFill/>
        </p:spPr>
        <p:txBody>
          <a:bodyPr wrap="square" rtlCol="0">
            <a:spAutoFit/>
          </a:bodyPr>
          <a:lstStyle/>
          <a:p>
            <a:pPr algn="ctr"/>
            <a:r>
              <a:rPr lang="en-GB" sz="1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a:t>
            </a:r>
          </a:p>
        </p:txBody>
      </p:sp>
      <p:sp>
        <p:nvSpPr>
          <p:cNvPr id="21" name="TextBox 20"/>
          <p:cNvSpPr txBox="1"/>
          <p:nvPr/>
        </p:nvSpPr>
        <p:spPr>
          <a:xfrm>
            <a:off x="3449223" y="4691621"/>
            <a:ext cx="2206906" cy="1015663"/>
          </a:xfrm>
          <a:prstGeom prst="rect">
            <a:avLst/>
          </a:prstGeom>
          <a:noFill/>
        </p:spPr>
        <p:txBody>
          <a:bodyPr wrap="square" rtlCol="0">
            <a:spAutoFit/>
          </a:bodyPr>
          <a:lstStyle/>
          <a:p>
            <a:pPr algn="ctr"/>
            <a:r>
              <a:rPr lang="en-GB" sz="2000" dirty="0">
                <a:solidFill>
                  <a:srgbClr val="595959"/>
                </a:solidFill>
                <a:latin typeface="+mn-lt"/>
                <a:ea typeface="Segoe UI" panose="020B0502040204020203" pitchFamily="34" charset="0"/>
                <a:cs typeface="Segoe UI" panose="020B0502040204020203" pitchFamily="34" charset="0"/>
                <a:sym typeface="Calibri" panose="020F0502020204030204" pitchFamily="34" charset="0"/>
              </a:rPr>
              <a:t>Loads, generator speed, pitch angle …</a:t>
            </a:r>
          </a:p>
        </p:txBody>
      </p:sp>
      <p:pic>
        <p:nvPicPr>
          <p:cNvPr id="13" name="Picture 12"/>
          <p:cNvPicPr/>
          <p:nvPr/>
        </p:nvPicPr>
        <p:blipFill>
          <a:blip r:embed="rId3"/>
          <a:stretch>
            <a:fillRect/>
          </a:stretch>
        </p:blipFill>
        <p:spPr>
          <a:xfrm>
            <a:off x="299386" y="847280"/>
            <a:ext cx="8640959" cy="5472608"/>
          </a:xfrm>
          <a:prstGeom prst="rect">
            <a:avLst/>
          </a:prstGeom>
        </p:spPr>
      </p:pic>
    </p:spTree>
    <p:extLst>
      <p:ext uri="{BB962C8B-B14F-4D97-AF65-F5344CB8AC3E}">
        <p14:creationId xmlns:p14="http://schemas.microsoft.com/office/powerpoint/2010/main" val="1242817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Model Validation: real vs simulated</a:t>
            </a:r>
            <a:endParaRPr lang="en-GB" dirty="0"/>
          </a:p>
        </p:txBody>
      </p:sp>
      <p:pic>
        <p:nvPicPr>
          <p:cNvPr id="5" name="Content Placeholder 4"/>
          <p:cNvPicPr>
            <a:picLocks noGrp="1"/>
          </p:cNvPicPr>
          <p:nvPr>
            <p:ph sz="half" idx="1"/>
          </p:nvPr>
        </p:nvPicPr>
        <p:blipFill>
          <a:blip r:embed="rId2"/>
          <a:stretch>
            <a:fillRect/>
          </a:stretch>
        </p:blipFill>
        <p:spPr>
          <a:xfrm>
            <a:off x="37875" y="673100"/>
            <a:ext cx="3652838" cy="2742606"/>
          </a:xfrm>
          <a:prstGeom prst="rect">
            <a:avLst/>
          </a:prstGeom>
        </p:spPr>
      </p:pic>
      <p:pic>
        <p:nvPicPr>
          <p:cNvPr id="6" name="Content Placeholder 5"/>
          <p:cNvPicPr>
            <a:picLocks noGrp="1"/>
          </p:cNvPicPr>
          <p:nvPr>
            <p:ph sz="half" idx="2"/>
          </p:nvPr>
        </p:nvPicPr>
        <p:blipFill>
          <a:blip r:embed="rId3"/>
          <a:stretch>
            <a:fillRect/>
          </a:stretch>
        </p:blipFill>
        <p:spPr>
          <a:xfrm>
            <a:off x="5452870" y="607026"/>
            <a:ext cx="3671888" cy="2756909"/>
          </a:xfrm>
          <a:prstGeom prst="rect">
            <a:avLst/>
          </a:prstGeom>
        </p:spPr>
      </p:pic>
      <p:sp>
        <p:nvSpPr>
          <p:cNvPr id="7" name="TextBox 6"/>
          <p:cNvSpPr txBox="1"/>
          <p:nvPr/>
        </p:nvSpPr>
        <p:spPr>
          <a:xfrm>
            <a:off x="3203848" y="1412776"/>
            <a:ext cx="2587949" cy="830997"/>
          </a:xfrm>
          <a:prstGeom prst="rect">
            <a:avLst/>
          </a:prstGeom>
          <a:noFill/>
        </p:spPr>
        <p:txBody>
          <a:bodyPr wrap="square" rtlCol="0">
            <a:spAutoFit/>
          </a:bodyPr>
          <a:lstStyle/>
          <a:p>
            <a:pPr algn="ctr"/>
            <a:r>
              <a:rPr lang="en-GB" sz="2400" dirty="0" err="1" smtClean="0">
                <a:solidFill>
                  <a:srgbClr val="7F7F7F"/>
                </a:solidFill>
                <a:latin typeface="+mn-lt"/>
                <a:ea typeface="+mn-ea"/>
                <a:cs typeface="+mn-cs"/>
                <a:sym typeface="Calibri" panose="020F0502020204030204" pitchFamily="34" charset="0"/>
              </a:rPr>
              <a:t>Flapwise</a:t>
            </a:r>
            <a:r>
              <a:rPr lang="en-GB" sz="2400" dirty="0" smtClean="0">
                <a:solidFill>
                  <a:srgbClr val="7F7F7F"/>
                </a:solidFill>
                <a:latin typeface="+mn-lt"/>
                <a:ea typeface="+mn-ea"/>
                <a:cs typeface="+mn-cs"/>
                <a:sym typeface="Calibri" panose="020F0502020204030204" pitchFamily="34" charset="0"/>
              </a:rPr>
              <a:t> bending moment</a:t>
            </a:r>
            <a:endParaRPr lang="en-GB" sz="2400" dirty="0">
              <a:solidFill>
                <a:srgbClr val="7F7F7F"/>
              </a:solidFill>
              <a:latin typeface="+mn-lt"/>
              <a:ea typeface="+mn-ea"/>
              <a:cs typeface="+mn-cs"/>
              <a:sym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400" y="3986872"/>
            <a:ext cx="3823200" cy="2898512"/>
          </a:xfrm>
          <a:prstGeom prst="rect">
            <a:avLst/>
          </a:prstGeom>
        </p:spPr>
      </p:pic>
      <p:sp>
        <p:nvSpPr>
          <p:cNvPr id="9" name="TextBox 8"/>
          <p:cNvSpPr txBox="1"/>
          <p:nvPr/>
        </p:nvSpPr>
        <p:spPr>
          <a:xfrm>
            <a:off x="2362522" y="3640472"/>
            <a:ext cx="4749478" cy="461665"/>
          </a:xfrm>
          <a:prstGeom prst="rect">
            <a:avLst/>
          </a:prstGeom>
          <a:noFill/>
        </p:spPr>
        <p:txBody>
          <a:bodyPr wrap="square" rtlCol="0">
            <a:spAutoFit/>
          </a:bodyPr>
          <a:lstStyle/>
          <a:p>
            <a:pPr algn="ctr"/>
            <a:r>
              <a:rPr lang="en-GB" sz="2400" dirty="0" smtClean="0">
                <a:solidFill>
                  <a:srgbClr val="7F7F7F"/>
                </a:solidFill>
                <a:latin typeface="+mn-lt"/>
                <a:ea typeface="+mn-ea"/>
                <a:cs typeface="+mn-cs"/>
                <a:sym typeface="Calibri" panose="020F0502020204030204" pitchFamily="34" charset="0"/>
              </a:rPr>
              <a:t>Generator speed (Collective)</a:t>
            </a:r>
            <a:endParaRPr lang="en-GB" sz="2400" dirty="0">
              <a:solidFill>
                <a:srgbClr val="7F7F7F"/>
              </a:solidFill>
              <a:latin typeface="+mn-lt"/>
              <a:ea typeface="+mn-ea"/>
              <a:cs typeface="+mn-cs"/>
              <a:sym typeface="Calibri" panose="020F0502020204030204" pitchFamily="34" charset="0"/>
            </a:endParaRPr>
          </a:p>
        </p:txBody>
      </p:sp>
      <p:sp>
        <p:nvSpPr>
          <p:cNvPr id="2" name="TextBox 1"/>
          <p:cNvSpPr txBox="1"/>
          <p:nvPr/>
        </p:nvSpPr>
        <p:spPr>
          <a:xfrm>
            <a:off x="273050" y="3344425"/>
            <a:ext cx="3218830" cy="461665"/>
          </a:xfrm>
          <a:prstGeom prst="rect">
            <a:avLst/>
          </a:prstGeom>
          <a:noFill/>
        </p:spPr>
        <p:txBody>
          <a:bodyPr wrap="square" rtlCol="0">
            <a:spAutoFit/>
          </a:bodyPr>
          <a:lstStyle/>
          <a:p>
            <a:pPr lvl="0" algn="ctr"/>
            <a:r>
              <a:rPr lang="en-GB" sz="2400" dirty="0">
                <a:solidFill>
                  <a:srgbClr val="7F7F7F"/>
                </a:solidFill>
                <a:latin typeface="Calibri" panose="020F0502020204030204"/>
                <a:ea typeface="+mn-ea"/>
                <a:cs typeface="+mn-cs"/>
                <a:sym typeface="Calibri" panose="020F0502020204030204" pitchFamily="34" charset="0"/>
              </a:rPr>
              <a:t>a) </a:t>
            </a:r>
            <a:r>
              <a:rPr lang="en-GB" sz="2400" dirty="0" smtClean="0">
                <a:solidFill>
                  <a:srgbClr val="7F7F7F"/>
                </a:solidFill>
                <a:latin typeface="Calibri" panose="020F0502020204030204"/>
                <a:ea typeface="+mn-ea"/>
                <a:cs typeface="+mn-cs"/>
                <a:sym typeface="Calibri" panose="020F0502020204030204" pitchFamily="34" charset="0"/>
              </a:rPr>
              <a:t>Collective</a:t>
            </a:r>
            <a:endParaRPr lang="en-GB" sz="2400" dirty="0">
              <a:solidFill>
                <a:srgbClr val="7F7F7F"/>
              </a:solidFill>
              <a:latin typeface="Calibri" panose="020F0502020204030204"/>
              <a:ea typeface="+mn-ea"/>
              <a:cs typeface="+mn-cs"/>
              <a:sym typeface="Calibri" panose="020F0502020204030204" pitchFamily="34" charset="0"/>
            </a:endParaRPr>
          </a:p>
        </p:txBody>
      </p:sp>
      <p:sp>
        <p:nvSpPr>
          <p:cNvPr id="10" name="TextBox 9"/>
          <p:cNvSpPr txBox="1"/>
          <p:nvPr/>
        </p:nvSpPr>
        <p:spPr>
          <a:xfrm>
            <a:off x="5780185" y="3260068"/>
            <a:ext cx="3218830" cy="461665"/>
          </a:xfrm>
          <a:prstGeom prst="rect">
            <a:avLst/>
          </a:prstGeom>
          <a:noFill/>
        </p:spPr>
        <p:txBody>
          <a:bodyPr wrap="square" rtlCol="0">
            <a:spAutoFit/>
          </a:bodyPr>
          <a:lstStyle/>
          <a:p>
            <a:pPr lvl="0" algn="ctr"/>
            <a:r>
              <a:rPr lang="en-GB" sz="2400" dirty="0" smtClean="0">
                <a:solidFill>
                  <a:srgbClr val="7F7F7F"/>
                </a:solidFill>
                <a:latin typeface="Calibri" panose="020F0502020204030204"/>
                <a:ea typeface="+mn-ea"/>
                <a:cs typeface="+mn-cs"/>
                <a:sym typeface="Calibri" panose="020F0502020204030204" pitchFamily="34" charset="0"/>
              </a:rPr>
              <a:t>b</a:t>
            </a:r>
            <a:r>
              <a:rPr lang="en-GB" sz="2400" dirty="0">
                <a:solidFill>
                  <a:srgbClr val="7F7F7F"/>
                </a:solidFill>
                <a:latin typeface="Calibri" panose="020F0502020204030204"/>
                <a:ea typeface="+mn-ea"/>
                <a:cs typeface="+mn-cs"/>
                <a:sym typeface="Calibri" panose="020F0502020204030204" pitchFamily="34" charset="0"/>
              </a:rPr>
              <a:t>) IBC</a:t>
            </a:r>
          </a:p>
        </p:txBody>
      </p:sp>
    </p:spTree>
    <p:extLst>
      <p:ext uri="{BB962C8B-B14F-4D97-AF65-F5344CB8AC3E}">
        <p14:creationId xmlns:p14="http://schemas.microsoft.com/office/powerpoint/2010/main" val="954312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gurrContro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5888</TotalTime>
  <Pages>0</Pages>
  <Words>1135</Words>
  <Characters>0</Characters>
  <Application>Microsoft Office PowerPoint</Application>
  <PresentationFormat>On-screen Show (4:3)</PresentationFormat>
  <Lines>0</Lines>
  <Paragraphs>156</Paragraphs>
  <Slides>14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Cambria Math</vt:lpstr>
      <vt:lpstr>Gill Sans</vt:lpstr>
      <vt:lpstr>Segoe UI</vt:lpstr>
      <vt:lpstr>Symbol</vt:lpstr>
      <vt:lpstr>Verdana</vt:lpstr>
      <vt:lpstr>Wingdings</vt:lpstr>
      <vt:lpstr>ヒラギノ角ゴ ProN W3</vt:lpstr>
      <vt:lpstr>SgurrControl</vt:lpstr>
      <vt:lpstr>Field tests of Individual Blade Control and its impact on the wind turbine components lifetime</vt:lpstr>
      <vt:lpstr>PowerPoint Presentation</vt:lpstr>
      <vt:lpstr>Why Individual Blade Control? </vt:lpstr>
      <vt:lpstr>IBC control structure</vt:lpstr>
      <vt:lpstr>Implementation on Clipper C96</vt:lpstr>
      <vt:lpstr>Field data - Results</vt:lpstr>
      <vt:lpstr>Field data - Results</vt:lpstr>
      <vt:lpstr>IBC design validation</vt:lpstr>
      <vt:lpstr>Model Validation: real vs simulated</vt:lpstr>
      <vt:lpstr>Benefits - Drive train analysis</vt:lpstr>
      <vt:lpstr>Drive train benefits</vt:lpstr>
      <vt:lpstr>Impact on pitch bearing</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Carlos Gonzalez</cp:lastModifiedBy>
  <cp:revision>148</cp:revision>
  <cp:lastPrinted>2016-09-27T10:46:16Z</cp:lastPrinted>
  <dcterms:modified xsi:type="dcterms:W3CDTF">2016-09-27T10:55:22Z</dcterms:modified>
</cp:coreProperties>
</file>