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74" r:id="rId1"/>
    <p:sldMasterId id="2147483788" r:id="rId2"/>
    <p:sldMasterId id="2147483777" r:id="rId3"/>
  </p:sldMasterIdLst>
  <p:notesMasterIdLst>
    <p:notesMasterId r:id="rId26"/>
  </p:notesMasterIdLst>
  <p:handoutMasterIdLst>
    <p:handoutMasterId r:id="rId27"/>
  </p:handoutMasterIdLst>
  <p:sldIdLst>
    <p:sldId id="507" r:id="rId4"/>
    <p:sldId id="577" r:id="rId5"/>
    <p:sldId id="568" r:id="rId6"/>
    <p:sldId id="637" r:id="rId7"/>
    <p:sldId id="653" r:id="rId8"/>
    <p:sldId id="655" r:id="rId9"/>
    <p:sldId id="647" r:id="rId10"/>
    <p:sldId id="639" r:id="rId11"/>
    <p:sldId id="657" r:id="rId12"/>
    <p:sldId id="634" r:id="rId13"/>
    <p:sldId id="643" r:id="rId14"/>
    <p:sldId id="635" r:id="rId15"/>
    <p:sldId id="658" r:id="rId16"/>
    <p:sldId id="648" r:id="rId17"/>
    <p:sldId id="646" r:id="rId18"/>
    <p:sldId id="630" r:id="rId19"/>
    <p:sldId id="649" r:id="rId20"/>
    <p:sldId id="632" r:id="rId21"/>
    <p:sldId id="642" r:id="rId22"/>
    <p:sldId id="645" r:id="rId23"/>
    <p:sldId id="650" r:id="rId24"/>
    <p:sldId id="508" r:id="rId25"/>
  </p:sldIdLst>
  <p:sldSz cx="9906000" cy="6858000" type="A4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girones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0000"/>
    <a:srgbClr val="D3D3D3"/>
    <a:srgbClr val="E2E2E2"/>
    <a:srgbClr val="14F82A"/>
    <a:srgbClr val="F67B00"/>
    <a:srgbClr val="003399"/>
    <a:srgbClr val="0000CC"/>
    <a:srgbClr val="FFFFFF"/>
    <a:srgbClr val="D5D5D5"/>
    <a:srgbClr val="DCDC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9492" autoAdjust="0"/>
  </p:normalViewPr>
  <p:slideViewPr>
    <p:cSldViewPr>
      <p:cViewPr varScale="1">
        <p:scale>
          <a:sx n="67" d="100"/>
          <a:sy n="67" d="100"/>
        </p:scale>
        <p:origin x="-1014" y="-108"/>
      </p:cViewPr>
      <p:guideLst>
        <p:guide orient="horz" pos="1797"/>
        <p:guide pos="1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34" y="72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2A165-D7AF-426A-83D5-4F8491399280}" type="doc">
      <dgm:prSet loTypeId="urn:microsoft.com/office/officeart/2005/8/layout/arrow2" loCatId="process" qsTypeId="urn:microsoft.com/office/officeart/2005/8/quickstyle/simple4" qsCatId="simple" csTypeId="urn:microsoft.com/office/officeart/2005/8/colors/accent4_2" csCatId="accent4" phldr="1"/>
      <dgm:spPr/>
    </dgm:pt>
    <dgm:pt modelId="{EBC0B3A9-846F-436F-A3CD-3BC94CE766D5}">
      <dgm:prSet phldrT="[Texto]"/>
      <dgm:spPr/>
      <dgm:t>
        <a:bodyPr/>
        <a:lstStyle/>
        <a:p>
          <a:endParaRPr lang="en-GB" noProof="0" dirty="0" smtClean="0"/>
        </a:p>
        <a:p>
          <a:r>
            <a:rPr lang="en-GB" noProof="0" dirty="0" smtClean="0"/>
            <a:t>2 MW</a:t>
          </a:r>
          <a:endParaRPr lang="en-GB" noProof="0" dirty="0"/>
        </a:p>
      </dgm:t>
    </dgm:pt>
    <dgm:pt modelId="{F57AA1A4-D4D1-4A51-951D-97867C9BE94A}" type="parTrans" cxnId="{531652FB-5F26-4D98-AE5F-0DAB30885AF3}">
      <dgm:prSet/>
      <dgm:spPr/>
      <dgm:t>
        <a:bodyPr/>
        <a:lstStyle/>
        <a:p>
          <a:endParaRPr lang="en-GB" noProof="0"/>
        </a:p>
      </dgm:t>
    </dgm:pt>
    <dgm:pt modelId="{116AA62B-A934-493B-B63A-C3CE8BDEDDFE}" type="sibTrans" cxnId="{531652FB-5F26-4D98-AE5F-0DAB30885AF3}">
      <dgm:prSet/>
      <dgm:spPr/>
      <dgm:t>
        <a:bodyPr/>
        <a:lstStyle/>
        <a:p>
          <a:endParaRPr lang="en-GB" noProof="0"/>
        </a:p>
      </dgm:t>
    </dgm:pt>
    <dgm:pt modelId="{896C6152-4AA8-4B95-8D96-42A46F81AD06}">
      <dgm:prSet phldrT="[Texto]"/>
      <dgm:spPr/>
      <dgm:t>
        <a:bodyPr/>
        <a:lstStyle/>
        <a:p>
          <a:endParaRPr lang="en-GB" noProof="0" dirty="0" smtClean="0"/>
        </a:p>
        <a:p>
          <a:r>
            <a:rPr lang="en-GB" noProof="0" dirty="0" smtClean="0"/>
            <a:t>12 MW</a:t>
          </a:r>
          <a:endParaRPr lang="en-GB" noProof="0" dirty="0"/>
        </a:p>
      </dgm:t>
    </dgm:pt>
    <dgm:pt modelId="{186AB65C-5C5C-4B9E-BDDC-0574CE217E9B}" type="parTrans" cxnId="{681F886D-E5DF-4D9B-BF38-8ABC6EE2A5FD}">
      <dgm:prSet/>
      <dgm:spPr/>
      <dgm:t>
        <a:bodyPr/>
        <a:lstStyle/>
        <a:p>
          <a:endParaRPr lang="en-GB" noProof="0"/>
        </a:p>
      </dgm:t>
    </dgm:pt>
    <dgm:pt modelId="{25DB2DAD-AA07-4595-ACB6-D94E42F691EB}" type="sibTrans" cxnId="{681F886D-E5DF-4D9B-BF38-8ABC6EE2A5FD}">
      <dgm:prSet/>
      <dgm:spPr/>
      <dgm:t>
        <a:bodyPr/>
        <a:lstStyle/>
        <a:p>
          <a:endParaRPr lang="en-GB" noProof="0"/>
        </a:p>
      </dgm:t>
    </dgm:pt>
    <dgm:pt modelId="{47509115-8555-4580-8BC0-9B9B50FFFA9E}">
      <dgm:prSet phldrT="[Texto]"/>
      <dgm:spPr/>
      <dgm:t>
        <a:bodyPr/>
        <a:lstStyle/>
        <a:p>
          <a:endParaRPr lang="en-GB" noProof="0" dirty="0" smtClean="0"/>
        </a:p>
        <a:p>
          <a:r>
            <a:rPr lang="en-GB" noProof="0" dirty="0" smtClean="0"/>
            <a:t>5 MW</a:t>
          </a:r>
        </a:p>
      </dgm:t>
    </dgm:pt>
    <dgm:pt modelId="{CD8B080F-8AB4-4C0E-861B-65642E0BDD26}" type="parTrans" cxnId="{8006329F-8E3C-4D65-B45A-B28087EC0951}">
      <dgm:prSet/>
      <dgm:spPr/>
      <dgm:t>
        <a:bodyPr/>
        <a:lstStyle/>
        <a:p>
          <a:endParaRPr lang="en-GB" noProof="0"/>
        </a:p>
      </dgm:t>
    </dgm:pt>
    <dgm:pt modelId="{32E0C30B-3295-44D2-A6D3-6610993D91DE}" type="sibTrans" cxnId="{8006329F-8E3C-4D65-B45A-B28087EC0951}">
      <dgm:prSet/>
      <dgm:spPr/>
      <dgm:t>
        <a:bodyPr/>
        <a:lstStyle/>
        <a:p>
          <a:endParaRPr lang="en-GB" noProof="0"/>
        </a:p>
      </dgm:t>
    </dgm:pt>
    <dgm:pt modelId="{9D98A440-802F-43F6-8068-98B4EDBDB3CC}">
      <dgm:prSet phldrT="[Texto]"/>
      <dgm:spPr/>
      <dgm:t>
        <a:bodyPr/>
        <a:lstStyle/>
        <a:p>
          <a:endParaRPr lang="en-GB" noProof="0" dirty="0" smtClean="0"/>
        </a:p>
        <a:p>
          <a:r>
            <a:rPr lang="en-GB" noProof="0" dirty="0" smtClean="0"/>
            <a:t>8 MW</a:t>
          </a:r>
          <a:endParaRPr lang="en-GB" noProof="0" dirty="0"/>
        </a:p>
      </dgm:t>
    </dgm:pt>
    <dgm:pt modelId="{4C0230FA-613A-42E2-9A11-EDA25F887E88}" type="parTrans" cxnId="{CEB5843D-18C5-48B4-BBEC-DD66260C25B7}">
      <dgm:prSet/>
      <dgm:spPr/>
      <dgm:t>
        <a:bodyPr/>
        <a:lstStyle/>
        <a:p>
          <a:endParaRPr lang="en-GB" noProof="0"/>
        </a:p>
      </dgm:t>
    </dgm:pt>
    <dgm:pt modelId="{BF3BECA6-B902-4AE0-8C6C-0D08BD102C50}" type="sibTrans" cxnId="{CEB5843D-18C5-48B4-BBEC-DD66260C25B7}">
      <dgm:prSet/>
      <dgm:spPr/>
      <dgm:t>
        <a:bodyPr/>
        <a:lstStyle/>
        <a:p>
          <a:endParaRPr lang="en-GB" noProof="0"/>
        </a:p>
      </dgm:t>
    </dgm:pt>
    <dgm:pt modelId="{18EA2784-F398-4E87-88D9-CA9E8FD42D87}" type="pres">
      <dgm:prSet presAssocID="{D5B2A165-D7AF-426A-83D5-4F8491399280}" presName="arrowDiagram" presStyleCnt="0">
        <dgm:presLayoutVars>
          <dgm:chMax val="5"/>
          <dgm:dir/>
          <dgm:resizeHandles val="exact"/>
        </dgm:presLayoutVars>
      </dgm:prSet>
      <dgm:spPr/>
    </dgm:pt>
    <dgm:pt modelId="{AA114C2D-35CB-4F67-A60D-E50DC22F6639}" type="pres">
      <dgm:prSet presAssocID="{D5B2A165-D7AF-426A-83D5-4F8491399280}" presName="arrow" presStyleLbl="bgShp" presStyleIdx="0" presStyleCnt="1" custLinFactNeighborX="-157" custLinFactNeighborY="-64"/>
      <dgm:spPr>
        <a:solidFill>
          <a:schemeClr val="accent6">
            <a:lumMod val="75000"/>
          </a:schemeClr>
        </a:solidFill>
      </dgm:spPr>
    </dgm:pt>
    <dgm:pt modelId="{368A6E9E-CA92-4DF9-A230-15E7BA8220F4}" type="pres">
      <dgm:prSet presAssocID="{D5B2A165-D7AF-426A-83D5-4F8491399280}" presName="arrowDiagram4" presStyleCnt="0"/>
      <dgm:spPr/>
    </dgm:pt>
    <dgm:pt modelId="{3E29032E-4BB3-4847-BF4A-CD89F77F71AA}" type="pres">
      <dgm:prSet presAssocID="{EBC0B3A9-846F-436F-A3CD-3BC94CE766D5}" presName="bullet4a" presStyleLbl="node1" presStyleIdx="0" presStyleCnt="4"/>
      <dgm:spPr>
        <a:solidFill>
          <a:srgbClr val="14F82A"/>
        </a:solidFill>
      </dgm:spPr>
    </dgm:pt>
    <dgm:pt modelId="{A072B8AF-800E-4CD3-AB9E-8375E52AD55C}" type="pres">
      <dgm:prSet presAssocID="{EBC0B3A9-846F-436F-A3CD-3BC94CE766D5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AF5BA6-62E8-4956-B2C7-0B6B076D2C75}" type="pres">
      <dgm:prSet presAssocID="{47509115-8555-4580-8BC0-9B9B50FFFA9E}" presName="bullet4b" presStyleLbl="node1" presStyleIdx="1" presStyleCnt="4"/>
      <dgm:spPr>
        <a:solidFill>
          <a:srgbClr val="14F82A"/>
        </a:solidFill>
      </dgm:spPr>
    </dgm:pt>
    <dgm:pt modelId="{1752C55B-9F60-4A5D-94CA-16ECE44E5C4C}" type="pres">
      <dgm:prSet presAssocID="{47509115-8555-4580-8BC0-9B9B50FFFA9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F660A1-92D4-4F02-9347-F7199BBABB46}" type="pres">
      <dgm:prSet presAssocID="{9D98A440-802F-43F6-8068-98B4EDBDB3CC}" presName="bullet4c" presStyleLbl="node1" presStyleIdx="2" presStyleCnt="4"/>
      <dgm:spPr/>
    </dgm:pt>
    <dgm:pt modelId="{48198FC7-D679-46B0-A6FA-17D231DCC17D}" type="pres">
      <dgm:prSet presAssocID="{9D98A440-802F-43F6-8068-98B4EDBDB3CC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1EBFAC-664C-44BD-B671-9503EDAEAC76}" type="pres">
      <dgm:prSet presAssocID="{896C6152-4AA8-4B95-8D96-42A46F81AD06}" presName="bullet4d" presStyleLbl="node1" presStyleIdx="3" presStyleCnt="4"/>
      <dgm:spPr/>
    </dgm:pt>
    <dgm:pt modelId="{A2992935-56AA-4FFC-98B5-21B5836A3D94}" type="pres">
      <dgm:prSet presAssocID="{896C6152-4AA8-4B95-8D96-42A46F81AD0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06329F-8E3C-4D65-B45A-B28087EC0951}" srcId="{D5B2A165-D7AF-426A-83D5-4F8491399280}" destId="{47509115-8555-4580-8BC0-9B9B50FFFA9E}" srcOrd="1" destOrd="0" parTransId="{CD8B080F-8AB4-4C0E-861B-65642E0BDD26}" sibTransId="{32E0C30B-3295-44D2-A6D3-6610993D91DE}"/>
    <dgm:cxn modelId="{3B28DC38-D9CE-4161-88AC-4CA877710F0C}" type="presOf" srcId="{D5B2A165-D7AF-426A-83D5-4F8491399280}" destId="{18EA2784-F398-4E87-88D9-CA9E8FD42D87}" srcOrd="0" destOrd="0" presId="urn:microsoft.com/office/officeart/2005/8/layout/arrow2"/>
    <dgm:cxn modelId="{47BF7F24-38EC-497C-A34A-39E6AD807CE2}" type="presOf" srcId="{9D98A440-802F-43F6-8068-98B4EDBDB3CC}" destId="{48198FC7-D679-46B0-A6FA-17D231DCC17D}" srcOrd="0" destOrd="0" presId="urn:microsoft.com/office/officeart/2005/8/layout/arrow2"/>
    <dgm:cxn modelId="{CEB5843D-18C5-48B4-BBEC-DD66260C25B7}" srcId="{D5B2A165-D7AF-426A-83D5-4F8491399280}" destId="{9D98A440-802F-43F6-8068-98B4EDBDB3CC}" srcOrd="2" destOrd="0" parTransId="{4C0230FA-613A-42E2-9A11-EDA25F887E88}" sibTransId="{BF3BECA6-B902-4AE0-8C6C-0D08BD102C50}"/>
    <dgm:cxn modelId="{124534C9-85E0-4541-8CBB-DEB50255CC4C}" type="presOf" srcId="{EBC0B3A9-846F-436F-A3CD-3BC94CE766D5}" destId="{A072B8AF-800E-4CD3-AB9E-8375E52AD55C}" srcOrd="0" destOrd="0" presId="urn:microsoft.com/office/officeart/2005/8/layout/arrow2"/>
    <dgm:cxn modelId="{531652FB-5F26-4D98-AE5F-0DAB30885AF3}" srcId="{D5B2A165-D7AF-426A-83D5-4F8491399280}" destId="{EBC0B3A9-846F-436F-A3CD-3BC94CE766D5}" srcOrd="0" destOrd="0" parTransId="{F57AA1A4-D4D1-4A51-951D-97867C9BE94A}" sibTransId="{116AA62B-A934-493B-B63A-C3CE8BDEDDFE}"/>
    <dgm:cxn modelId="{681F886D-E5DF-4D9B-BF38-8ABC6EE2A5FD}" srcId="{D5B2A165-D7AF-426A-83D5-4F8491399280}" destId="{896C6152-4AA8-4B95-8D96-42A46F81AD06}" srcOrd="3" destOrd="0" parTransId="{186AB65C-5C5C-4B9E-BDDC-0574CE217E9B}" sibTransId="{25DB2DAD-AA07-4595-ACB6-D94E42F691EB}"/>
    <dgm:cxn modelId="{804464F8-411E-4FD4-A7D5-6C52C70847D3}" type="presOf" srcId="{47509115-8555-4580-8BC0-9B9B50FFFA9E}" destId="{1752C55B-9F60-4A5D-94CA-16ECE44E5C4C}" srcOrd="0" destOrd="0" presId="urn:microsoft.com/office/officeart/2005/8/layout/arrow2"/>
    <dgm:cxn modelId="{207641C4-DCEB-4AD6-B635-D22A1DF7CA1A}" type="presOf" srcId="{896C6152-4AA8-4B95-8D96-42A46F81AD06}" destId="{A2992935-56AA-4FFC-98B5-21B5836A3D94}" srcOrd="0" destOrd="0" presId="urn:microsoft.com/office/officeart/2005/8/layout/arrow2"/>
    <dgm:cxn modelId="{F38CD8A4-66C0-4F09-8D06-72363F546692}" type="presParOf" srcId="{18EA2784-F398-4E87-88D9-CA9E8FD42D87}" destId="{AA114C2D-35CB-4F67-A60D-E50DC22F6639}" srcOrd="0" destOrd="0" presId="urn:microsoft.com/office/officeart/2005/8/layout/arrow2"/>
    <dgm:cxn modelId="{80C7B195-2928-4E51-9350-8E8432BC676A}" type="presParOf" srcId="{18EA2784-F398-4E87-88D9-CA9E8FD42D87}" destId="{368A6E9E-CA92-4DF9-A230-15E7BA8220F4}" srcOrd="1" destOrd="0" presId="urn:microsoft.com/office/officeart/2005/8/layout/arrow2"/>
    <dgm:cxn modelId="{A8782430-3D3A-4BD6-A0D2-DCF4207E8129}" type="presParOf" srcId="{368A6E9E-CA92-4DF9-A230-15E7BA8220F4}" destId="{3E29032E-4BB3-4847-BF4A-CD89F77F71AA}" srcOrd="0" destOrd="0" presId="urn:microsoft.com/office/officeart/2005/8/layout/arrow2"/>
    <dgm:cxn modelId="{3AE4AA47-15F2-4B5D-8689-FF2DC1B8EDD8}" type="presParOf" srcId="{368A6E9E-CA92-4DF9-A230-15E7BA8220F4}" destId="{A072B8AF-800E-4CD3-AB9E-8375E52AD55C}" srcOrd="1" destOrd="0" presId="urn:microsoft.com/office/officeart/2005/8/layout/arrow2"/>
    <dgm:cxn modelId="{32FE7506-4E66-4447-B538-981958E735C4}" type="presParOf" srcId="{368A6E9E-CA92-4DF9-A230-15E7BA8220F4}" destId="{38AF5BA6-62E8-4956-B2C7-0B6B076D2C75}" srcOrd="2" destOrd="0" presId="urn:microsoft.com/office/officeart/2005/8/layout/arrow2"/>
    <dgm:cxn modelId="{99F1C894-B0F0-4454-9FA2-93575E23E66B}" type="presParOf" srcId="{368A6E9E-CA92-4DF9-A230-15E7BA8220F4}" destId="{1752C55B-9F60-4A5D-94CA-16ECE44E5C4C}" srcOrd="3" destOrd="0" presId="urn:microsoft.com/office/officeart/2005/8/layout/arrow2"/>
    <dgm:cxn modelId="{99008C05-6FD3-4818-A815-58C06DB35640}" type="presParOf" srcId="{368A6E9E-CA92-4DF9-A230-15E7BA8220F4}" destId="{ABF660A1-92D4-4F02-9347-F7199BBABB46}" srcOrd="4" destOrd="0" presId="urn:microsoft.com/office/officeart/2005/8/layout/arrow2"/>
    <dgm:cxn modelId="{C65D5D4A-4A1A-49F5-AE0B-3D06DB25AEE5}" type="presParOf" srcId="{368A6E9E-CA92-4DF9-A230-15E7BA8220F4}" destId="{48198FC7-D679-46B0-A6FA-17D231DCC17D}" srcOrd="5" destOrd="0" presId="urn:microsoft.com/office/officeart/2005/8/layout/arrow2"/>
    <dgm:cxn modelId="{0189EE75-8498-40DF-9A59-32916FAB8304}" type="presParOf" srcId="{368A6E9E-CA92-4DF9-A230-15E7BA8220F4}" destId="{4B1EBFAC-664C-44BD-B671-9503EDAEAC76}" srcOrd="6" destOrd="0" presId="urn:microsoft.com/office/officeart/2005/8/layout/arrow2"/>
    <dgm:cxn modelId="{7082F94B-12C1-43F6-A547-811C93EDCF39}" type="presParOf" srcId="{368A6E9E-CA92-4DF9-A230-15E7BA8220F4}" destId="{A2992935-56AA-4FFC-98B5-21B5836A3D9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B3E4D-C121-4A28-8F9A-99E0765EDFD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E21923-C87C-4354-AC11-3F1E4D7F6D3D}">
      <dgm:prSet phldrT="[Texto]"/>
      <dgm:spPr/>
      <dgm:t>
        <a:bodyPr/>
        <a:lstStyle/>
        <a:p>
          <a:r>
            <a:rPr lang="en-US" noProof="0" dirty="0" smtClean="0"/>
            <a:t>Fast</a:t>
          </a:r>
          <a:endParaRPr lang="en-US" noProof="0" dirty="0"/>
        </a:p>
      </dgm:t>
    </dgm:pt>
    <dgm:pt modelId="{B694638D-D27B-4991-9579-187673BD363B}" type="parTrans" cxnId="{715B01E1-4092-4267-8561-255324A08F94}">
      <dgm:prSet/>
      <dgm:spPr/>
      <dgm:t>
        <a:bodyPr/>
        <a:lstStyle/>
        <a:p>
          <a:endParaRPr lang="es-ES"/>
        </a:p>
      </dgm:t>
    </dgm:pt>
    <dgm:pt modelId="{D1702FCB-8D53-463A-8382-18263D167374}" type="sibTrans" cxnId="{715B01E1-4092-4267-8561-255324A08F94}">
      <dgm:prSet/>
      <dgm:spPr/>
      <dgm:t>
        <a:bodyPr/>
        <a:lstStyle/>
        <a:p>
          <a:endParaRPr lang="es-ES"/>
        </a:p>
      </dgm:t>
    </dgm:pt>
    <dgm:pt modelId="{98CC48E1-4F47-4480-A734-A15F1C5C4F02}">
      <dgm:prSet phldrT="[Texto]"/>
      <dgm:spPr/>
      <dgm:t>
        <a:bodyPr/>
        <a:lstStyle/>
        <a:p>
          <a:r>
            <a:rPr lang="en-US" noProof="0" dirty="0" smtClean="0"/>
            <a:t>Reliable</a:t>
          </a:r>
          <a:endParaRPr lang="en-US" noProof="0" dirty="0"/>
        </a:p>
      </dgm:t>
    </dgm:pt>
    <dgm:pt modelId="{36699D68-660B-4486-B68E-694F5282E254}" type="parTrans" cxnId="{9BEDB7AE-BC73-497B-BC91-7342E0A03A18}">
      <dgm:prSet/>
      <dgm:spPr/>
      <dgm:t>
        <a:bodyPr/>
        <a:lstStyle/>
        <a:p>
          <a:endParaRPr lang="es-ES"/>
        </a:p>
      </dgm:t>
    </dgm:pt>
    <dgm:pt modelId="{7E3A3533-C1C4-42A0-8128-9741D2198B1E}" type="sibTrans" cxnId="{9BEDB7AE-BC73-497B-BC91-7342E0A03A18}">
      <dgm:prSet/>
      <dgm:spPr/>
      <dgm:t>
        <a:bodyPr/>
        <a:lstStyle/>
        <a:p>
          <a:endParaRPr lang="es-ES"/>
        </a:p>
      </dgm:t>
    </dgm:pt>
    <dgm:pt modelId="{2261EB7D-A67F-477E-BC27-059FDCD65274}" type="pres">
      <dgm:prSet presAssocID="{B6DB3E4D-C121-4A28-8F9A-99E0765EDFD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79931F-7EE3-4E63-8659-DC00DEF000C7}" type="pres">
      <dgm:prSet presAssocID="{B6DB3E4D-C121-4A28-8F9A-99E0765EDFD3}" presName="dummyMaxCanvas" presStyleCnt="0"/>
      <dgm:spPr/>
    </dgm:pt>
    <dgm:pt modelId="{033CFD7C-7A0F-428A-A9CC-42F9734EA4E3}" type="pres">
      <dgm:prSet presAssocID="{B6DB3E4D-C121-4A28-8F9A-99E0765EDFD3}" presName="parentComposite" presStyleCnt="0"/>
      <dgm:spPr/>
    </dgm:pt>
    <dgm:pt modelId="{4CDB1357-512B-47B0-9607-A713B226F0C8}" type="pres">
      <dgm:prSet presAssocID="{B6DB3E4D-C121-4A28-8F9A-99E0765EDFD3}" presName="parent1" presStyleLbl="alignAccFollowNode1" presStyleIdx="0" presStyleCnt="4" custLinFactX="41049" custLinFactY="100000" custLinFactNeighborX="100000" custLinFactNeighborY="174132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1959E01E-2DEF-4557-978B-BBDF20449488}" type="pres">
      <dgm:prSet presAssocID="{B6DB3E4D-C121-4A28-8F9A-99E0765EDFD3}" presName="parent2" presStyleLbl="alignAccFollowNode1" presStyleIdx="1" presStyleCnt="4" custLinFactY="100000" custLinFactNeighborX="-3395" custLinFactNeighborY="176178">
        <dgm:presLayoutVars>
          <dgm:chMax val="4"/>
        </dgm:presLayoutVars>
      </dgm:prSet>
      <dgm:spPr>
        <a:solidFill>
          <a:schemeClr val="accent1">
            <a:tint val="4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es-ES"/>
        </a:p>
      </dgm:t>
    </dgm:pt>
    <dgm:pt modelId="{A5C90D63-7FE0-4236-8FBA-60A293750D1A}" type="pres">
      <dgm:prSet presAssocID="{B6DB3E4D-C121-4A28-8F9A-99E0765EDFD3}" presName="childrenComposite" presStyleCnt="0"/>
      <dgm:spPr/>
    </dgm:pt>
    <dgm:pt modelId="{2C34A11C-AAAF-4513-B596-E6131CAA5A86}" type="pres">
      <dgm:prSet presAssocID="{B6DB3E4D-C121-4A28-8F9A-99E0765EDFD3}" presName="dummyMaxCanvas_ChildArea" presStyleCnt="0"/>
      <dgm:spPr/>
    </dgm:pt>
    <dgm:pt modelId="{36DC51E8-9AA6-4B47-A686-4428A361B4AB}" type="pres">
      <dgm:prSet presAssocID="{B6DB3E4D-C121-4A28-8F9A-99E0765EDFD3}" presName="fulcrum" presStyleLbl="alignAccFollowNode1" presStyleIdx="2" presStyleCnt="4"/>
      <dgm:spPr/>
    </dgm:pt>
    <dgm:pt modelId="{C464E6D5-DD8B-4B9B-948E-D5D8B50B9E33}" type="pres">
      <dgm:prSet presAssocID="{B6DB3E4D-C121-4A28-8F9A-99E0765EDFD3}" presName="balance_10" presStyleLbl="alignAccFollowNode1" presStyleIdx="3" presStyleCnt="4">
        <dgm:presLayoutVars>
          <dgm:bulletEnabled val="1"/>
        </dgm:presLayoutVars>
      </dgm:prSet>
      <dgm:spPr/>
    </dgm:pt>
    <dgm:pt modelId="{15FF8160-01BE-44BF-9927-514014852E19}" type="pres">
      <dgm:prSet presAssocID="{B6DB3E4D-C121-4A28-8F9A-99E0765EDFD3}" presName="left_10_1" presStyleLbl="node1" presStyleIdx="0" presStyleCnt="1" custScaleY="28875" custLinFactNeighborX="8322" custLinFactNeighborY="359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0752DB-B543-4A40-98F4-030D236F47A9}" type="presOf" srcId="{98CC48E1-4F47-4480-A734-A15F1C5C4F02}" destId="{15FF8160-01BE-44BF-9927-514014852E19}" srcOrd="0" destOrd="0" presId="urn:microsoft.com/office/officeart/2005/8/layout/balance1"/>
    <dgm:cxn modelId="{9BEDB7AE-BC73-497B-BC91-7342E0A03A18}" srcId="{E7E21923-C87C-4354-AC11-3F1E4D7F6D3D}" destId="{98CC48E1-4F47-4480-A734-A15F1C5C4F02}" srcOrd="0" destOrd="0" parTransId="{36699D68-660B-4486-B68E-694F5282E254}" sibTransId="{7E3A3533-C1C4-42A0-8128-9741D2198B1E}"/>
    <dgm:cxn modelId="{715B01E1-4092-4267-8561-255324A08F94}" srcId="{B6DB3E4D-C121-4A28-8F9A-99E0765EDFD3}" destId="{E7E21923-C87C-4354-AC11-3F1E4D7F6D3D}" srcOrd="0" destOrd="0" parTransId="{B694638D-D27B-4991-9579-187673BD363B}" sibTransId="{D1702FCB-8D53-463A-8382-18263D167374}"/>
    <dgm:cxn modelId="{D383D202-58FF-4CEB-A62F-8D4D0321F8E1}" type="presOf" srcId="{B6DB3E4D-C121-4A28-8F9A-99E0765EDFD3}" destId="{2261EB7D-A67F-477E-BC27-059FDCD65274}" srcOrd="0" destOrd="0" presId="urn:microsoft.com/office/officeart/2005/8/layout/balance1"/>
    <dgm:cxn modelId="{A1C43122-CF44-4180-AA92-899D29F9FEE3}" type="presOf" srcId="{E7E21923-C87C-4354-AC11-3F1E4D7F6D3D}" destId="{4CDB1357-512B-47B0-9607-A713B226F0C8}" srcOrd="0" destOrd="0" presId="urn:microsoft.com/office/officeart/2005/8/layout/balance1"/>
    <dgm:cxn modelId="{41C52183-0B24-43D6-9632-14FB6E4A2F94}" type="presParOf" srcId="{2261EB7D-A67F-477E-BC27-059FDCD65274}" destId="{6379931F-7EE3-4E63-8659-DC00DEF000C7}" srcOrd="0" destOrd="0" presId="urn:microsoft.com/office/officeart/2005/8/layout/balance1"/>
    <dgm:cxn modelId="{537C035D-8FC2-4463-89CE-16E99B883798}" type="presParOf" srcId="{2261EB7D-A67F-477E-BC27-059FDCD65274}" destId="{033CFD7C-7A0F-428A-A9CC-42F9734EA4E3}" srcOrd="1" destOrd="0" presId="urn:microsoft.com/office/officeart/2005/8/layout/balance1"/>
    <dgm:cxn modelId="{18436B1B-9C8C-4874-9FAD-2C56BF478F74}" type="presParOf" srcId="{033CFD7C-7A0F-428A-A9CC-42F9734EA4E3}" destId="{4CDB1357-512B-47B0-9607-A713B226F0C8}" srcOrd="0" destOrd="0" presId="urn:microsoft.com/office/officeart/2005/8/layout/balance1"/>
    <dgm:cxn modelId="{B80900CE-4718-41A6-AAE5-2DB549E72605}" type="presParOf" srcId="{033CFD7C-7A0F-428A-A9CC-42F9734EA4E3}" destId="{1959E01E-2DEF-4557-978B-BBDF20449488}" srcOrd="1" destOrd="0" presId="urn:microsoft.com/office/officeart/2005/8/layout/balance1"/>
    <dgm:cxn modelId="{E377A182-9867-4B32-8DD6-2B7B0843FADE}" type="presParOf" srcId="{2261EB7D-A67F-477E-BC27-059FDCD65274}" destId="{A5C90D63-7FE0-4236-8FBA-60A293750D1A}" srcOrd="2" destOrd="0" presId="urn:microsoft.com/office/officeart/2005/8/layout/balance1"/>
    <dgm:cxn modelId="{2072EA88-D5F8-42AD-829E-7256535F76E6}" type="presParOf" srcId="{A5C90D63-7FE0-4236-8FBA-60A293750D1A}" destId="{2C34A11C-AAAF-4513-B596-E6131CAA5A86}" srcOrd="0" destOrd="0" presId="urn:microsoft.com/office/officeart/2005/8/layout/balance1"/>
    <dgm:cxn modelId="{953535FE-B70C-423B-B1E8-4CD800BEB0CE}" type="presParOf" srcId="{A5C90D63-7FE0-4236-8FBA-60A293750D1A}" destId="{36DC51E8-9AA6-4B47-A686-4428A361B4AB}" srcOrd="1" destOrd="0" presId="urn:microsoft.com/office/officeart/2005/8/layout/balance1"/>
    <dgm:cxn modelId="{24E9EA50-C6DE-415C-B724-BD9AE297A10A}" type="presParOf" srcId="{A5C90D63-7FE0-4236-8FBA-60A293750D1A}" destId="{C464E6D5-DD8B-4B9B-948E-D5D8B50B9E33}" srcOrd="2" destOrd="0" presId="urn:microsoft.com/office/officeart/2005/8/layout/balance1"/>
    <dgm:cxn modelId="{4FF2F4EF-2131-406B-B37F-73E0338B00A1}" type="presParOf" srcId="{A5C90D63-7FE0-4236-8FBA-60A293750D1A}" destId="{15FF8160-01BE-44BF-9927-514014852E19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114C2D-35CB-4F67-A60D-E50DC22F6639}">
      <dsp:nvSpPr>
        <dsp:cNvPr id="0" name=""/>
        <dsp:cNvSpPr/>
      </dsp:nvSpPr>
      <dsp:spPr>
        <a:xfrm>
          <a:off x="1045127" y="0"/>
          <a:ext cx="5530214" cy="34563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29032E-4BB3-4847-BF4A-CD89F77F71AA}">
      <dsp:nvSpPr>
        <dsp:cNvPr id="0" name=""/>
        <dsp:cNvSpPr/>
      </dsp:nvSpPr>
      <dsp:spPr>
        <a:xfrm>
          <a:off x="1598535" y="2570167"/>
          <a:ext cx="127194" cy="127194"/>
        </a:xfrm>
        <a:prstGeom prst="ellipse">
          <a:avLst/>
        </a:prstGeom>
        <a:solidFill>
          <a:srgbClr val="14F8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72B8AF-800E-4CD3-AB9E-8375E52AD55C}">
      <dsp:nvSpPr>
        <dsp:cNvPr id="0" name=""/>
        <dsp:cNvSpPr/>
      </dsp:nvSpPr>
      <dsp:spPr>
        <a:xfrm>
          <a:off x="1662133" y="2633764"/>
          <a:ext cx="945666" cy="822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98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noProof="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/>
            <a:t>2 MW</a:t>
          </a:r>
          <a:endParaRPr lang="en-GB" sz="2600" kern="1200" noProof="0" dirty="0"/>
        </a:p>
      </dsp:txBody>
      <dsp:txXfrm>
        <a:off x="1662133" y="2633764"/>
        <a:ext cx="945666" cy="822619"/>
      </dsp:txXfrm>
    </dsp:sp>
    <dsp:sp modelId="{38AF5BA6-62E8-4956-B2C7-0B6B076D2C75}">
      <dsp:nvSpPr>
        <dsp:cNvPr id="0" name=""/>
        <dsp:cNvSpPr/>
      </dsp:nvSpPr>
      <dsp:spPr>
        <a:xfrm>
          <a:off x="2497195" y="1766212"/>
          <a:ext cx="221208" cy="221208"/>
        </a:xfrm>
        <a:prstGeom prst="ellipse">
          <a:avLst/>
        </a:prstGeom>
        <a:solidFill>
          <a:srgbClr val="14F82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52C55B-9F60-4A5D-94CA-16ECE44E5C4C}">
      <dsp:nvSpPr>
        <dsp:cNvPr id="0" name=""/>
        <dsp:cNvSpPr/>
      </dsp:nvSpPr>
      <dsp:spPr>
        <a:xfrm>
          <a:off x="2607800" y="1876816"/>
          <a:ext cx="1161345" cy="157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214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noProof="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/>
            <a:t>5 MW</a:t>
          </a:r>
        </a:p>
      </dsp:txBody>
      <dsp:txXfrm>
        <a:off x="2607800" y="1876816"/>
        <a:ext cx="1161345" cy="1579567"/>
      </dsp:txXfrm>
    </dsp:sp>
    <dsp:sp modelId="{ABF660A1-92D4-4F02-9347-F7199BBABB46}">
      <dsp:nvSpPr>
        <dsp:cNvPr id="0" name=""/>
        <dsp:cNvSpPr/>
      </dsp:nvSpPr>
      <dsp:spPr>
        <a:xfrm>
          <a:off x="3644715" y="1173788"/>
          <a:ext cx="293101" cy="2931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198FC7-D679-46B0-A6FA-17D231DCC17D}">
      <dsp:nvSpPr>
        <dsp:cNvPr id="0" name=""/>
        <dsp:cNvSpPr/>
      </dsp:nvSpPr>
      <dsp:spPr>
        <a:xfrm>
          <a:off x="3791265" y="1320338"/>
          <a:ext cx="1161345" cy="2136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308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noProof="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/>
            <a:t>8 MW</a:t>
          </a:r>
          <a:endParaRPr lang="en-GB" sz="2600" kern="1200" noProof="0" dirty="0"/>
        </a:p>
      </dsp:txBody>
      <dsp:txXfrm>
        <a:off x="3791265" y="1320338"/>
        <a:ext cx="1161345" cy="2136045"/>
      </dsp:txXfrm>
    </dsp:sp>
    <dsp:sp modelId="{4B1EBFAC-664C-44BD-B671-9503EDAEAC76}">
      <dsp:nvSpPr>
        <dsp:cNvPr id="0" name=""/>
        <dsp:cNvSpPr/>
      </dsp:nvSpPr>
      <dsp:spPr>
        <a:xfrm>
          <a:off x="4894543" y="781834"/>
          <a:ext cx="392645" cy="39264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92935-56AA-4FFC-98B5-21B5836A3D94}">
      <dsp:nvSpPr>
        <dsp:cNvPr id="0" name=""/>
        <dsp:cNvSpPr/>
      </dsp:nvSpPr>
      <dsp:spPr>
        <a:xfrm>
          <a:off x="5090866" y="978156"/>
          <a:ext cx="1161345" cy="2478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55" tIns="0" rIns="0" bIns="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600" kern="1200" noProof="0" dirty="0" smtClean="0"/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noProof="0" dirty="0" smtClean="0"/>
            <a:t>12 MW</a:t>
          </a:r>
          <a:endParaRPr lang="en-GB" sz="2600" kern="1200" noProof="0" dirty="0"/>
        </a:p>
      </dsp:txBody>
      <dsp:txXfrm>
        <a:off x="5090866" y="978156"/>
        <a:ext cx="1161345" cy="24782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DB1357-512B-47B0-9607-A713B226F0C8}">
      <dsp:nvSpPr>
        <dsp:cNvPr id="0" name=""/>
        <dsp:cNvSpPr/>
      </dsp:nvSpPr>
      <dsp:spPr>
        <a:xfrm>
          <a:off x="3600396" y="2413823"/>
          <a:ext cx="1584960" cy="8805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noProof="0" dirty="0" smtClean="0"/>
            <a:t>Fast</a:t>
          </a:r>
          <a:endParaRPr lang="en-US" sz="3900" kern="1200" noProof="0" dirty="0"/>
        </a:p>
      </dsp:txBody>
      <dsp:txXfrm>
        <a:off x="3600396" y="2413823"/>
        <a:ext cx="1584960" cy="880533"/>
      </dsp:txXfrm>
    </dsp:sp>
    <dsp:sp modelId="{1959E01E-2DEF-4557-978B-BBDF20449488}">
      <dsp:nvSpPr>
        <dsp:cNvPr id="0" name=""/>
        <dsp:cNvSpPr/>
      </dsp:nvSpPr>
      <dsp:spPr>
        <a:xfrm>
          <a:off x="3600403" y="2431839"/>
          <a:ext cx="1584960" cy="880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C51E8-9AA6-4B47-A686-4428A361B4AB}">
      <dsp:nvSpPr>
        <dsp:cNvPr id="0" name=""/>
        <dsp:cNvSpPr/>
      </dsp:nvSpPr>
      <dsp:spPr>
        <a:xfrm>
          <a:off x="2971799" y="3742266"/>
          <a:ext cx="660400" cy="6604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64E6D5-DD8B-4B9B-948E-D5D8B50B9E33}">
      <dsp:nvSpPr>
        <dsp:cNvPr id="0" name=""/>
        <dsp:cNvSpPr/>
      </dsp:nvSpPr>
      <dsp:spPr>
        <a:xfrm rot="21360000">
          <a:off x="1320194" y="3459278"/>
          <a:ext cx="3963610" cy="2771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F8160-01BE-44BF-9927-514014852E19}">
      <dsp:nvSpPr>
        <dsp:cNvPr id="0" name=""/>
        <dsp:cNvSpPr/>
      </dsp:nvSpPr>
      <dsp:spPr>
        <a:xfrm rot="21360000">
          <a:off x="1353862" y="2913439"/>
          <a:ext cx="1723893" cy="593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 smtClean="0"/>
            <a:t>Reliable</a:t>
          </a:r>
          <a:endParaRPr lang="en-US" sz="2500" kern="1200" noProof="0" dirty="0"/>
        </a:p>
      </dsp:txBody>
      <dsp:txXfrm rot="21360000">
        <a:off x="1353862" y="2913439"/>
        <a:ext cx="1723893" cy="593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s-ES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85" y="0"/>
            <a:ext cx="2945767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s-ES" dirty="0"/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121"/>
            <a:ext cx="2945767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s-ES" smtClean="0"/>
              <a:t>uuuu</a:t>
            </a:r>
            <a:endParaRPr lang="es-ES" dirty="0"/>
          </a:p>
        </p:txBody>
      </p:sp>
      <p:sp>
        <p:nvSpPr>
          <p:cNvPr id="410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85" y="9430121"/>
            <a:ext cx="2945767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2AED082-8BF0-4CDD-9CE3-301936892BB9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884726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767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1" tIns="45625" rIns="91251" bIns="45625" numCol="1" anchor="t" anchorCtr="0" compatLnSpc="1">
            <a:prstTxWarp prst="textNoShape">
              <a:avLst/>
            </a:prstTxWarp>
          </a:bodyPr>
          <a:lstStyle>
            <a:lvl1pPr defTabSz="911824">
              <a:defRPr sz="1200" b="0"/>
            </a:lvl1pPr>
          </a:lstStyle>
          <a:p>
            <a:endParaRPr lang="es-E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85" y="0"/>
            <a:ext cx="2945767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1" tIns="45625" rIns="91251" bIns="45625" numCol="1" anchor="t" anchorCtr="0" compatLnSpc="1">
            <a:prstTxWarp prst="textNoShape">
              <a:avLst/>
            </a:prstTxWarp>
          </a:bodyPr>
          <a:lstStyle>
            <a:lvl1pPr algn="r" defTabSz="911824">
              <a:defRPr sz="1200" b="0"/>
            </a:lvl1pPr>
          </a:lstStyle>
          <a:p>
            <a:endParaRPr lang="es-E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6549" y="1219696"/>
            <a:ext cx="53768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794" y="4716673"/>
            <a:ext cx="5440089" cy="446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1" tIns="45625" rIns="91251" bIns="45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121"/>
            <a:ext cx="2945767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1" tIns="45625" rIns="91251" bIns="45625" numCol="1" anchor="b" anchorCtr="0" compatLnSpc="1">
            <a:prstTxWarp prst="textNoShape">
              <a:avLst/>
            </a:prstTxWarp>
          </a:bodyPr>
          <a:lstStyle>
            <a:lvl1pPr defTabSz="911824">
              <a:defRPr sz="1200" b="0"/>
            </a:lvl1pPr>
          </a:lstStyle>
          <a:p>
            <a:r>
              <a:rPr lang="es-ES" smtClean="0"/>
              <a:t>uuuu</a:t>
            </a:r>
            <a:endParaRPr lang="es-E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85" y="9430121"/>
            <a:ext cx="2945767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1" tIns="45625" rIns="91251" bIns="45625" numCol="1" anchor="b" anchorCtr="0" compatLnSpc="1">
            <a:prstTxWarp prst="textNoShape">
              <a:avLst/>
            </a:prstTxWarp>
          </a:bodyPr>
          <a:lstStyle>
            <a:lvl1pPr algn="r" defTabSz="911824">
              <a:defRPr sz="1200" b="0"/>
            </a:lvl1pPr>
          </a:lstStyle>
          <a:p>
            <a:fld id="{F1EB771F-DA56-4D5B-8ADA-037514B428F1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87690023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RIC2:ESCRITORIO%20TEMPORAL:TRABAJOS%20TEMPORAL:Ingeteam:logos:LOGO%20INGETEAM:L_INGETEAM_P200_trazbaja.jpg" TargetMode="External"/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PPT Corpotativa Ingeteam_ING5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-1"/>
            <a:ext cx="8239149" cy="714357"/>
          </a:xfrm>
          <a:prstGeom prst="rect">
            <a:avLst/>
          </a:prstGeom>
          <a:noFill/>
        </p:spPr>
      </p:pic>
      <p:sp>
        <p:nvSpPr>
          <p:cNvPr id="16" name="15 Marcador de título"/>
          <p:cNvSpPr>
            <a:spLocks noGrp="1"/>
          </p:cNvSpPr>
          <p:nvPr>
            <p:ph type="title"/>
          </p:nvPr>
        </p:nvSpPr>
        <p:spPr>
          <a:xfrm>
            <a:off x="154748" y="214290"/>
            <a:ext cx="8012962" cy="35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8239148" y="0"/>
            <a:ext cx="1666857" cy="6858000"/>
          </a:xfrm>
          <a:prstGeom prst="rect">
            <a:avLst/>
          </a:prstGeom>
          <a:solidFill>
            <a:srgbClr val="BA122E"/>
          </a:solidFill>
          <a:ln w="9525">
            <a:solidFill>
              <a:srgbClr val="BA122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b="0" dirty="0"/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7113588" y="4581525"/>
            <a:ext cx="115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sz="900" b="0" dirty="0" smtClean="0">
                <a:solidFill>
                  <a:schemeClr val="bg1"/>
                </a:solidFill>
                <a:ea typeface="MS PGothic" charset="-128"/>
              </a:rPr>
              <a:t>Pág.. </a:t>
            </a:r>
            <a:r>
              <a:rPr lang="es-ES_tradnl" sz="900" b="0" dirty="0">
                <a:solidFill>
                  <a:schemeClr val="bg1"/>
                </a:solidFill>
                <a:ea typeface="MS PGothic" charset="-128"/>
              </a:rPr>
              <a:t>n</a:t>
            </a:r>
          </a:p>
        </p:txBody>
      </p:sp>
      <p:sp>
        <p:nvSpPr>
          <p:cNvPr id="17" name="16 Marcador de texto"/>
          <p:cNvSpPr>
            <a:spLocks noGrp="1"/>
          </p:cNvSpPr>
          <p:nvPr>
            <p:ph type="body" idx="1"/>
          </p:nvPr>
        </p:nvSpPr>
        <p:spPr>
          <a:xfrm>
            <a:off x="154748" y="1000108"/>
            <a:ext cx="8012962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28" name="27 Imagen" descr="L_INGETEAM_P200_BLANCO.g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167" y="285737"/>
            <a:ext cx="1083442" cy="222099"/>
          </a:xfrm>
          <a:prstGeom prst="rect">
            <a:avLst/>
          </a:prstGeom>
        </p:spPr>
      </p:pic>
      <p:sp>
        <p:nvSpPr>
          <p:cNvPr id="9" name="4 CuadroTexto">
            <a:hlinkClick r:id="" action="ppaction://noaction" highlightClick="1"/>
            <a:hlinkHover r:id="" action="ppaction://noaction" highlightClick="1"/>
          </p:cNvPr>
          <p:cNvSpPr txBox="1"/>
          <p:nvPr userDrawn="1"/>
        </p:nvSpPr>
        <p:spPr>
          <a:xfrm>
            <a:off x="8453462" y="1671568"/>
            <a:ext cx="14525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Grid emulator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test bench</a:t>
            </a:r>
          </a:p>
        </p:txBody>
      </p:sp>
      <p:sp>
        <p:nvSpPr>
          <p:cNvPr id="10" name="6 CuadroTexto">
            <a:hlinkClick r:id="" action="ppaction://noaction" highlightClick="1"/>
            <a:hlinkHover r:id="" action="ppaction://noaction" highlightClick="1"/>
          </p:cNvPr>
          <p:cNvSpPr txBox="1"/>
          <p:nvPr userDrawn="1"/>
        </p:nvSpPr>
        <p:spPr>
          <a:xfrm>
            <a:off x="8453462" y="2357430"/>
            <a:ext cx="14525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Converter under test characteristics</a:t>
            </a:r>
          </a:p>
        </p:txBody>
      </p:sp>
      <p:cxnSp>
        <p:nvCxnSpPr>
          <p:cNvPr id="11" name="44 Conector recto"/>
          <p:cNvCxnSpPr>
            <a:cxnSpLocks noChangeShapeType="1"/>
          </p:cNvCxnSpPr>
          <p:nvPr userDrawn="1"/>
        </p:nvCxnSpPr>
        <p:spPr bwMode="auto">
          <a:xfrm rot="16200000" flipV="1">
            <a:off x="6402037" y="2960715"/>
            <a:ext cx="3960000" cy="26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5" name="14 CuadroTexto">
            <a:hlinkClick r:id="" action="ppaction://noaction" highlightClick="1"/>
            <a:hlinkHover r:id="" action="ppaction://noaction" highlightClick="1"/>
          </p:cNvPr>
          <p:cNvSpPr txBox="1"/>
          <p:nvPr userDrawn="1"/>
        </p:nvSpPr>
        <p:spPr>
          <a:xfrm>
            <a:off x="8453462" y="3068960"/>
            <a:ext cx="14525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Validation</a:t>
            </a:r>
            <a:r>
              <a:rPr lang="en-US" sz="1050" baseline="0" dirty="0" smtClean="0">
                <a:solidFill>
                  <a:schemeClr val="bg1"/>
                </a:solidFill>
              </a:rPr>
              <a:t> process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4 CuadroTexto">
            <a:hlinkClick r:id="rId7" action="ppaction://hlinksldjump" highlightClick="1"/>
            <a:hlinkHover r:id="" action="ppaction://noaction" highlightClick="1"/>
          </p:cNvPr>
          <p:cNvSpPr txBox="1"/>
          <p:nvPr userDrawn="1"/>
        </p:nvSpPr>
        <p:spPr>
          <a:xfrm>
            <a:off x="8453462" y="1124744"/>
            <a:ext cx="14525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Introduction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4" name="13 CuadroTexto">
            <a:hlinkClick r:id="" action="ppaction://noaction" highlightClick="1"/>
            <a:hlinkHover r:id="" action="ppaction://noaction" highlightClick="1"/>
          </p:cNvPr>
          <p:cNvSpPr txBox="1"/>
          <p:nvPr userDrawn="1"/>
        </p:nvSpPr>
        <p:spPr>
          <a:xfrm>
            <a:off x="8453462" y="3645024"/>
            <a:ext cx="14525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aseline="0" dirty="0" smtClean="0">
                <a:solidFill>
                  <a:schemeClr val="bg1"/>
                </a:solidFill>
              </a:rPr>
              <a:t>Case examples</a:t>
            </a:r>
          </a:p>
        </p:txBody>
      </p:sp>
      <p:cxnSp>
        <p:nvCxnSpPr>
          <p:cNvPr id="24" name="23 Conector recto"/>
          <p:cNvCxnSpPr/>
          <p:nvPr userDrawn="1"/>
        </p:nvCxnSpPr>
        <p:spPr bwMode="auto">
          <a:xfrm>
            <a:off x="8239148" y="712768"/>
            <a:ext cx="1666852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9" name="18 CuadroTexto">
            <a:hlinkClick r:id="" action="ppaction://noaction" highlightClick="1"/>
            <a:hlinkHover r:id="" action="ppaction://noaction" highlightClick="1"/>
          </p:cNvPr>
          <p:cNvSpPr txBox="1"/>
          <p:nvPr userDrawn="1"/>
        </p:nvSpPr>
        <p:spPr>
          <a:xfrm>
            <a:off x="8453462" y="4286256"/>
            <a:ext cx="145253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baseline="0" dirty="0" smtClean="0">
                <a:solidFill>
                  <a:schemeClr val="bg1"/>
                </a:solidFill>
              </a:rPr>
              <a:t>Conclusions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4" r:id="rId2"/>
    <p:sldLayoutId id="2147483787" r:id="rId3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lang="es-ES" sz="1600" b="1" cap="none" spc="0" baseline="0" dirty="0" smtClean="0">
          <a:ln>
            <a:noFill/>
          </a:ln>
          <a:solidFill>
            <a:schemeClr val="tx2">
              <a:lumMod val="65000"/>
              <a:lumOff val="35000"/>
            </a:schemeClr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15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5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PPT Corpotativa Ingeteam_ING5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-1"/>
            <a:ext cx="8788754" cy="714357"/>
          </a:xfrm>
          <a:prstGeom prst="rect">
            <a:avLst/>
          </a:prstGeom>
          <a:noFill/>
        </p:spPr>
      </p:pic>
      <p:sp>
        <p:nvSpPr>
          <p:cNvPr id="16" name="15 Marcador de título"/>
          <p:cNvSpPr>
            <a:spLocks noGrp="1"/>
          </p:cNvSpPr>
          <p:nvPr>
            <p:ph type="title"/>
          </p:nvPr>
        </p:nvSpPr>
        <p:spPr>
          <a:xfrm>
            <a:off x="154748" y="214290"/>
            <a:ext cx="8358246" cy="357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8624893" y="0"/>
            <a:ext cx="1281112" cy="6858000"/>
          </a:xfrm>
          <a:prstGeom prst="rect">
            <a:avLst/>
          </a:prstGeom>
          <a:solidFill>
            <a:srgbClr val="BA122E"/>
          </a:solidFill>
          <a:ln w="9525">
            <a:solidFill>
              <a:srgbClr val="BA122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b="0" dirty="0"/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>
            <a:off x="8624893" y="714356"/>
            <a:ext cx="1281112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7113588" y="4581525"/>
            <a:ext cx="1155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sz="900" b="0" dirty="0" smtClean="0">
                <a:solidFill>
                  <a:schemeClr val="bg1"/>
                </a:solidFill>
                <a:ea typeface="MS PGothic" charset="-128"/>
              </a:rPr>
              <a:t>Pág.. </a:t>
            </a:r>
            <a:r>
              <a:rPr lang="es-ES_tradnl" sz="900" b="0" dirty="0">
                <a:solidFill>
                  <a:schemeClr val="bg1"/>
                </a:solidFill>
                <a:ea typeface="MS PGothic" charset="-128"/>
              </a:rPr>
              <a:t>n</a:t>
            </a:r>
          </a:p>
        </p:txBody>
      </p:sp>
      <p:pic>
        <p:nvPicPr>
          <p:cNvPr id="28" name="27 Imagen" descr="L_INGETEAM_P200_BLANC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167" y="285737"/>
            <a:ext cx="1083442" cy="222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0092419"/>
      </p:ext>
    </p:extLst>
  </p:cSld>
  <p:clrMap bg1="lt1" tx1="dk1" bg2="lt2" tx2="dk2" accent1="accent1" accent2="accent2" accent3="accent3" accent4="accent4" accent5="accent5" accent6="accent6" hlink="hlink" folHlink="folHlink"/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lang="es-ES" sz="1600" b="1" cap="none" spc="0" baseline="0" dirty="0" smtClean="0">
          <a:ln>
            <a:noFill/>
          </a:ln>
          <a:solidFill>
            <a:schemeClr val="tx2">
              <a:lumMod val="65000"/>
              <a:lumOff val="35000"/>
            </a:schemeClr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defRPr sz="1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15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5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0" y="0"/>
            <a:ext cx="8255000" cy="6858000"/>
          </a:xfrm>
          <a:prstGeom prst="rect">
            <a:avLst/>
          </a:prstGeom>
          <a:solidFill>
            <a:srgbClr val="BA122E"/>
          </a:solidFill>
          <a:ln w="9525">
            <a:solidFill>
              <a:srgbClr val="BA122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b="0" dirty="0"/>
          </a:p>
        </p:txBody>
      </p:sp>
      <p:sp>
        <p:nvSpPr>
          <p:cNvPr id="364547" name="Line 3"/>
          <p:cNvSpPr>
            <a:spLocks noChangeShapeType="1"/>
          </p:cNvSpPr>
          <p:nvPr/>
        </p:nvSpPr>
        <p:spPr bwMode="auto">
          <a:xfrm>
            <a:off x="8229600" y="762000"/>
            <a:ext cx="1676400" cy="0"/>
          </a:xfrm>
          <a:prstGeom prst="line">
            <a:avLst/>
          </a:prstGeom>
          <a:noFill/>
          <a:ln w="3175">
            <a:solidFill>
              <a:srgbClr val="BA122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364548" name="Line 4"/>
          <p:cNvSpPr>
            <a:spLocks noChangeShapeType="1"/>
          </p:cNvSpPr>
          <p:nvPr/>
        </p:nvSpPr>
        <p:spPr bwMode="auto">
          <a:xfrm>
            <a:off x="0" y="7620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364550" name="Picture 6" descr="RIC2:ESCRITORIO TEMPORAL:TRABAJOS TEMPORAL:Ingeteam:logos:LOGO INGETEAM:L_INGETEAM_P200_trazbaja.jpg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8482020" y="342904"/>
            <a:ext cx="1266825" cy="252413"/>
          </a:xfrm>
          <a:prstGeom prst="rect">
            <a:avLst/>
          </a:prstGeom>
          <a:noFill/>
        </p:spPr>
      </p:pic>
      <p:sp>
        <p:nvSpPr>
          <p:cNvPr id="3645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8594" y="3429005"/>
            <a:ext cx="8135937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dirty="0" smtClean="0"/>
              <a:t>Gracias por su atención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/>
  <p:timing>
    <p:tnLst>
      <p:par>
        <p:cTn id="1" dur="indefinite" restart="never" nodeType="tmRoot"/>
      </p:par>
    </p:tnLst>
  </p:timing>
  <p:hf sldNum="0" hdr="0" dt="0"/>
  <p:txStyles>
    <p:titleStyle>
      <a:lvl1pPr algn="r" rtl="0" fontAlgn="base">
        <a:lnSpc>
          <a:spcPct val="7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lnSpc>
          <a:spcPct val="7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r" rtl="0" fontAlgn="base">
        <a:lnSpc>
          <a:spcPct val="7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r" rtl="0" fontAlgn="base">
        <a:lnSpc>
          <a:spcPct val="7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r" rtl="0" fontAlgn="base">
        <a:lnSpc>
          <a:spcPct val="7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r" rtl="0" fontAlgn="base">
        <a:lnSpc>
          <a:spcPct val="7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r" rtl="0" fontAlgn="base">
        <a:lnSpc>
          <a:spcPct val="7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r" rtl="0" fontAlgn="base">
        <a:lnSpc>
          <a:spcPct val="7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r" rtl="0" fontAlgn="base">
        <a:lnSpc>
          <a:spcPct val="70000"/>
        </a:lnSpc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ChangeArrowheads="1"/>
          </p:cNvSpPr>
          <p:nvPr/>
        </p:nvSpPr>
        <p:spPr bwMode="auto">
          <a:xfrm>
            <a:off x="0" y="0"/>
            <a:ext cx="9992768" cy="6858000"/>
          </a:xfrm>
          <a:prstGeom prst="rect">
            <a:avLst/>
          </a:prstGeom>
          <a:solidFill>
            <a:srgbClr val="BA122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" name="Rectangle 1028"/>
          <p:cNvSpPr txBox="1">
            <a:spLocks noChangeArrowheads="1"/>
          </p:cNvSpPr>
          <p:nvPr/>
        </p:nvSpPr>
        <p:spPr bwMode="auto">
          <a:xfrm>
            <a:off x="6844866" y="6381410"/>
            <a:ext cx="3580742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_tradnl" sz="1400" b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www.ingeteam.com</a:t>
            </a:r>
            <a:endParaRPr lang="es-ES_tradnl" sz="4800" dirty="0">
              <a:ea typeface="ＭＳ Ｐゴシック" pitchFamily="34" charset="-128"/>
            </a:endParaRPr>
          </a:p>
        </p:txBody>
      </p:sp>
      <p:pic>
        <p:nvPicPr>
          <p:cNvPr id="6" name="Picture 1029" descr="Logo Ingetea me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81" y="1700213"/>
            <a:ext cx="504322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4 Marcador de texto"/>
          <p:cNvSpPr txBox="1">
            <a:spLocks/>
          </p:cNvSpPr>
          <p:nvPr/>
        </p:nvSpPr>
        <p:spPr>
          <a:xfrm>
            <a:off x="632520" y="6237312"/>
            <a:ext cx="3672408" cy="2880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sz="1800" b="1" dirty="0" smtClean="0"/>
              <a:t>Speaker: Markel Zubiaga</a:t>
            </a:r>
            <a:endParaRPr lang="es-ES" sz="1800" b="1" dirty="0"/>
          </a:p>
        </p:txBody>
      </p:sp>
      <p:sp>
        <p:nvSpPr>
          <p:cNvPr id="9" name="8 Rectángulo"/>
          <p:cNvSpPr/>
          <p:nvPr/>
        </p:nvSpPr>
        <p:spPr>
          <a:xfrm>
            <a:off x="4587288" y="3429000"/>
            <a:ext cx="5400600" cy="16561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4736976" y="3541952"/>
            <a:ext cx="511256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Low Scale Grid Emulator Test Bench For In-house Validation Of High Power Converters Oriented To Offshore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33 Grupo"/>
          <p:cNvGrpSpPr/>
          <p:nvPr/>
        </p:nvGrpSpPr>
        <p:grpSpPr>
          <a:xfrm>
            <a:off x="0" y="1268760"/>
            <a:ext cx="7488832" cy="4752528"/>
            <a:chOff x="0" y="733677"/>
            <a:chExt cx="7488832" cy="1858104"/>
          </a:xfrm>
        </p:grpSpPr>
        <p:sp>
          <p:nvSpPr>
            <p:cNvPr id="36" name="35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7" name="36 Rectángulo"/>
          <p:cNvSpPr/>
          <p:nvPr/>
        </p:nvSpPr>
        <p:spPr>
          <a:xfrm>
            <a:off x="776536" y="5517232"/>
            <a:ext cx="4392488" cy="1008112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pic>
        <p:nvPicPr>
          <p:cNvPr id="20" name="19 Imagen" descr="IMG_713_Archivo_fc-mv-3000-10000-0218-9-mv-8bits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1628800"/>
            <a:ext cx="3770053" cy="288032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89040"/>
            <a:ext cx="3024336" cy="26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31 CuadroTexto"/>
          <p:cNvSpPr txBox="1"/>
          <p:nvPr/>
        </p:nvSpPr>
        <p:spPr>
          <a:xfrm>
            <a:off x="920552" y="4509120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WIND AREA SCALED REPLICA</a:t>
            </a:r>
          </a:p>
          <a:p>
            <a:endParaRPr lang="en-GB" dirty="0" smtClean="0"/>
          </a:p>
          <a:p>
            <a:r>
              <a:rPr lang="en-GB" dirty="0" smtClean="0"/>
              <a:t>INVERTER  TOPOLOGY      </a:t>
            </a:r>
            <a:r>
              <a:rPr lang="en-GB" b="0" dirty="0" smtClean="0"/>
              <a:t>3L-NPC</a:t>
            </a:r>
          </a:p>
          <a:p>
            <a:r>
              <a:rPr lang="en-GB" dirty="0" smtClean="0"/>
              <a:t>SEMICONDUCTORS            </a:t>
            </a:r>
            <a:r>
              <a:rPr lang="en-GB" b="0" dirty="0" smtClean="0"/>
              <a:t>IGBT</a:t>
            </a:r>
          </a:p>
          <a:p>
            <a:r>
              <a:rPr lang="en-GB" dirty="0" smtClean="0"/>
              <a:t>COOLING                              </a:t>
            </a:r>
            <a:r>
              <a:rPr lang="en-GB" b="0" dirty="0" smtClean="0"/>
              <a:t>Natural convection</a:t>
            </a:r>
          </a:p>
          <a:p>
            <a:r>
              <a:rPr lang="en-GB" dirty="0" smtClean="0"/>
              <a:t>CHOPPER		          </a:t>
            </a:r>
            <a:r>
              <a:rPr lang="en-GB" b="0" dirty="0" smtClean="0"/>
              <a:t>Yes</a:t>
            </a:r>
          </a:p>
          <a:p>
            <a:r>
              <a:rPr lang="en-GB" dirty="0" smtClean="0"/>
              <a:t>VBUS		          </a:t>
            </a:r>
            <a:r>
              <a:rPr lang="en-GB" b="0" dirty="0" smtClean="0"/>
              <a:t>1100 V</a:t>
            </a:r>
          </a:p>
          <a:p>
            <a:r>
              <a:rPr lang="en-GB" dirty="0" smtClean="0"/>
              <a:t>INPUT VOLTAGE	          </a:t>
            </a:r>
            <a:r>
              <a:rPr lang="en-GB" b="0" dirty="0" smtClean="0"/>
              <a:t>690 V</a:t>
            </a:r>
          </a:p>
          <a:p>
            <a:r>
              <a:rPr lang="en-GB" dirty="0" smtClean="0"/>
              <a:t>OUTPUT CURRENT</a:t>
            </a:r>
            <a:r>
              <a:rPr lang="en-GB" b="0" dirty="0" smtClean="0"/>
              <a:t>	          150 A</a:t>
            </a:r>
          </a:p>
          <a:p>
            <a:endParaRPr lang="en-GB" dirty="0"/>
          </a:p>
        </p:txBody>
      </p:sp>
      <p:sp>
        <p:nvSpPr>
          <p:cNvPr id="21" name="20 Flecha doblada hacia arriba"/>
          <p:cNvSpPr/>
          <p:nvPr/>
        </p:nvSpPr>
        <p:spPr>
          <a:xfrm>
            <a:off x="4448944" y="2852936"/>
            <a:ext cx="1080120" cy="720080"/>
          </a:xfrm>
          <a:prstGeom prst="bentUpArrow">
            <a:avLst/>
          </a:prstGeom>
          <a:scene3d>
            <a:camera prst="orthographicFront">
              <a:rot lat="10800000" lon="0" rev="0"/>
            </a:camera>
            <a:lightRig rig="flat" dir="t"/>
          </a:scene3d>
          <a:sp3d extrusionH="12700"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grpSp>
        <p:nvGrpSpPr>
          <p:cNvPr id="38" name="37 Grupo"/>
          <p:cNvGrpSpPr/>
          <p:nvPr/>
        </p:nvGrpSpPr>
        <p:grpSpPr>
          <a:xfrm>
            <a:off x="560512" y="1052736"/>
            <a:ext cx="4032448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39" name="38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Low Voltage / Power Replica</a:t>
              </a:r>
            </a:p>
          </p:txBody>
        </p:sp>
      </p:grpSp>
      <p:grpSp>
        <p:nvGrpSpPr>
          <p:cNvPr id="19" name="43 Grupo"/>
          <p:cNvGrpSpPr>
            <a:grpSpLocks/>
          </p:cNvGrpSpPr>
          <p:nvPr/>
        </p:nvGrpSpPr>
        <p:grpSpPr bwMode="auto">
          <a:xfrm>
            <a:off x="8382026" y="2320399"/>
            <a:ext cx="1437975" cy="460529"/>
            <a:chOff x="8389283" y="1203848"/>
            <a:chExt cx="1203237" cy="121159"/>
          </a:xfrm>
        </p:grpSpPr>
        <p:sp>
          <p:nvSpPr>
            <p:cNvPr id="24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23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CONVERTER UNDER TEST CHARACTERISTICS</a:t>
            </a: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49 Grupo"/>
          <p:cNvGrpSpPr/>
          <p:nvPr/>
        </p:nvGrpSpPr>
        <p:grpSpPr>
          <a:xfrm>
            <a:off x="0" y="4437112"/>
            <a:ext cx="8265368" cy="2160240"/>
            <a:chOff x="0" y="733677"/>
            <a:chExt cx="7488832" cy="1858104"/>
          </a:xfrm>
        </p:grpSpPr>
        <p:sp>
          <p:nvSpPr>
            <p:cNvPr id="51" name="50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4" name="43 Grupo"/>
          <p:cNvGrpSpPr/>
          <p:nvPr/>
        </p:nvGrpSpPr>
        <p:grpSpPr>
          <a:xfrm>
            <a:off x="0" y="1268760"/>
            <a:ext cx="8265368" cy="2736304"/>
            <a:chOff x="0" y="733677"/>
            <a:chExt cx="7488832" cy="1858104"/>
          </a:xfrm>
        </p:grpSpPr>
        <p:sp>
          <p:nvSpPr>
            <p:cNvPr id="45" name="44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48544" y="1700808"/>
            <a:ext cx="69847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/>
              <a:t>The control hardware and the control code in the real equipment and the scaled one are the same</a:t>
            </a:r>
          </a:p>
          <a:p>
            <a:pPr marL="268288" indent="-268288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/>
              <a:t>Same control logics, auxiliary equipment and input/output signals</a:t>
            </a:r>
          </a:p>
          <a:p>
            <a:pPr marL="268288" indent="-268288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/>
              <a:t>A simple wind turbine level Control (WTC) system is also implemented in order to test dynamic operations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848544" y="4869160"/>
            <a:ext cx="59766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/>
              <a:t>The components of the power circuit are scaled maintaining the same per unit value</a:t>
            </a:r>
          </a:p>
          <a:p>
            <a:pPr marL="268288" indent="-268288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/>
              <a:t>The equipment under test (</a:t>
            </a:r>
            <a:r>
              <a:rPr lang="en-US" sz="2000" b="0" dirty="0" err="1" smtClean="0"/>
              <a:t>EuT</a:t>
            </a:r>
            <a:r>
              <a:rPr lang="en-US" sz="2000" b="0" dirty="0" smtClean="0"/>
              <a:t>) can represent the whole range of converter product family (5 – 10MW)</a:t>
            </a:r>
            <a:endParaRPr lang="es-ES" sz="2000" b="0" dirty="0" smtClean="0"/>
          </a:p>
          <a:p>
            <a:endParaRPr lang="es-ES" dirty="0"/>
          </a:p>
        </p:txBody>
      </p:sp>
      <p:grpSp>
        <p:nvGrpSpPr>
          <p:cNvPr id="47" name="8 Grupo"/>
          <p:cNvGrpSpPr/>
          <p:nvPr/>
        </p:nvGrpSpPr>
        <p:grpSpPr>
          <a:xfrm>
            <a:off x="776536" y="4221088"/>
            <a:ext cx="1944216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48" name="47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9" name="48 Rectángulo"/>
            <p:cNvSpPr/>
            <p:nvPr/>
          </p:nvSpPr>
          <p:spPr>
            <a:xfrm>
              <a:off x="14850" y="16638"/>
              <a:ext cx="4542332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1" dirty="0" smtClean="0"/>
                <a:t>Power Circuit</a:t>
              </a:r>
              <a:endParaRPr lang="en-GB" sz="2000" b="1" i="1" kern="1200" dirty="0"/>
            </a:p>
          </p:txBody>
        </p:sp>
      </p:grpSp>
      <p:sp>
        <p:nvSpPr>
          <p:cNvPr id="53" name="52 Rectángulo"/>
          <p:cNvSpPr/>
          <p:nvPr/>
        </p:nvSpPr>
        <p:spPr>
          <a:xfrm>
            <a:off x="6465168" y="4293096"/>
            <a:ext cx="288032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54" name="53 Rectángulo"/>
          <p:cNvSpPr/>
          <p:nvPr/>
        </p:nvSpPr>
        <p:spPr>
          <a:xfrm>
            <a:off x="7401272" y="6093296"/>
            <a:ext cx="720080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pic>
        <p:nvPicPr>
          <p:cNvPr id="29" name="28 Imagen" descr="IMG_20160606_15353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8295" y="4077072"/>
            <a:ext cx="1595065" cy="240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54 Rectángulo"/>
          <p:cNvSpPr/>
          <p:nvPr/>
        </p:nvSpPr>
        <p:spPr>
          <a:xfrm>
            <a:off x="0" y="6165304"/>
            <a:ext cx="1280592" cy="692696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pic>
        <p:nvPicPr>
          <p:cNvPr id="30" name="29 Imagen" descr="IMG_20160606_160204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264696"/>
            <a:ext cx="1152128" cy="62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31 Grupo"/>
          <p:cNvGrpSpPr/>
          <p:nvPr/>
        </p:nvGrpSpPr>
        <p:grpSpPr>
          <a:xfrm>
            <a:off x="560512" y="1052736"/>
            <a:ext cx="4032448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33" name="32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Low Voltage / Power Replica</a:t>
              </a:r>
            </a:p>
          </p:txBody>
        </p:sp>
      </p:grpSp>
      <p:grpSp>
        <p:nvGrpSpPr>
          <p:cNvPr id="35" name="43 Grupo"/>
          <p:cNvGrpSpPr>
            <a:grpSpLocks/>
          </p:cNvGrpSpPr>
          <p:nvPr/>
        </p:nvGrpSpPr>
        <p:grpSpPr bwMode="auto">
          <a:xfrm>
            <a:off x="8382026" y="2320399"/>
            <a:ext cx="1437975" cy="460529"/>
            <a:chOff x="8389283" y="1203848"/>
            <a:chExt cx="1203237" cy="121159"/>
          </a:xfrm>
        </p:grpSpPr>
        <p:sp>
          <p:nvSpPr>
            <p:cNvPr id="36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26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CONVERTER UNDER TEST: POWER CIRCUIT CHARACTERISTICS</a:t>
            </a: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0" y="1196752"/>
            <a:ext cx="8193360" cy="2520280"/>
            <a:chOff x="0" y="733677"/>
            <a:chExt cx="7488832" cy="1858104"/>
          </a:xfrm>
        </p:grpSpPr>
        <p:sp>
          <p:nvSpPr>
            <p:cNvPr id="17" name="16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8382026" y="2968471"/>
            <a:ext cx="1437975" cy="460529"/>
            <a:chOff x="8389283" y="1203848"/>
            <a:chExt cx="1203237" cy="121159"/>
          </a:xfrm>
        </p:grpSpPr>
        <p:sp>
          <p:nvSpPr>
            <p:cNvPr id="7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796414" y="1700808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Control code is always in constant evolution</a:t>
            </a:r>
          </a:p>
          <a:p>
            <a:pPr marL="725488" lvl="1" indent="-268288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600" b="0" dirty="0"/>
              <a:t>n</a:t>
            </a:r>
            <a:r>
              <a:rPr lang="en-US" sz="1600" b="0" dirty="0" smtClean="0"/>
              <a:t>ew environments, new requirements, new regulations, new products, new hardware, etc</a:t>
            </a:r>
          </a:p>
          <a:p>
            <a: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2000" dirty="0" smtClean="0"/>
              <a:t> As important as developing new software capabilities is integrating them into the control code</a:t>
            </a:r>
            <a:endParaRPr lang="es-ES" sz="2000" dirty="0" smtClean="0"/>
          </a:p>
        </p:txBody>
      </p:sp>
      <p:sp>
        <p:nvSpPr>
          <p:cNvPr id="34" name="33 Rectángulo"/>
          <p:cNvSpPr/>
          <p:nvPr/>
        </p:nvSpPr>
        <p:spPr>
          <a:xfrm>
            <a:off x="416496" y="3873822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Generic validation plan:               /          Specific validation plan: </a:t>
            </a:r>
          </a:p>
          <a:p>
            <a:r>
              <a:rPr lang="en-US" sz="1800" b="0" dirty="0" smtClean="0"/>
              <a:t>Tests every issue in the grid codes             focused on a specific aspect.</a:t>
            </a:r>
            <a:endParaRPr lang="es-ES" sz="1800" b="0" dirty="0" smtClean="0"/>
          </a:p>
          <a:p>
            <a:endParaRPr lang="en-US" sz="1800" b="0" dirty="0" smtClean="0"/>
          </a:p>
        </p:txBody>
      </p:sp>
      <p:graphicFrame>
        <p:nvGraphicFramePr>
          <p:cNvPr id="35" name="34 Diagrama"/>
          <p:cNvGraphicFramePr/>
          <p:nvPr/>
        </p:nvGraphicFramePr>
        <p:xfrm>
          <a:off x="848544" y="2266693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6" name="8 Grupo"/>
          <p:cNvGrpSpPr/>
          <p:nvPr/>
        </p:nvGrpSpPr>
        <p:grpSpPr>
          <a:xfrm>
            <a:off x="741008" y="980728"/>
            <a:ext cx="3779944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37" name="36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37 Rectángulo"/>
            <p:cNvSpPr/>
            <p:nvPr/>
          </p:nvSpPr>
          <p:spPr>
            <a:xfrm>
              <a:off x="14850" y="16638"/>
              <a:ext cx="4542332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1" dirty="0" smtClean="0"/>
                <a:t>Control Code Validation</a:t>
              </a:r>
              <a:endParaRPr lang="en-GB" sz="2000" b="1" i="1" kern="1200" dirty="0"/>
            </a:p>
          </p:txBody>
        </p:sp>
      </p:grpSp>
      <p:sp>
        <p:nvSpPr>
          <p:cNvPr id="18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VALIDATION PROCESS</a:t>
            </a: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 Imagen" descr="esquema_sim_t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283" y="1461815"/>
            <a:ext cx="6134957" cy="3191321"/>
          </a:xfrm>
          <a:prstGeom prst="rect">
            <a:avLst/>
          </a:prstGeom>
        </p:spPr>
      </p:pic>
      <p:grpSp>
        <p:nvGrpSpPr>
          <p:cNvPr id="2" name="25 Grupo"/>
          <p:cNvGrpSpPr/>
          <p:nvPr/>
        </p:nvGrpSpPr>
        <p:grpSpPr>
          <a:xfrm>
            <a:off x="-15552" y="1196752"/>
            <a:ext cx="7977336" cy="3545814"/>
            <a:chOff x="0" y="733676"/>
            <a:chExt cx="7488832" cy="1858105"/>
          </a:xfrm>
        </p:grpSpPr>
        <p:sp>
          <p:nvSpPr>
            <p:cNvPr id="27" name="26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320500" y="733676"/>
              <a:ext cx="6840760" cy="1811241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196752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grpSp>
        <p:nvGrpSpPr>
          <p:cNvPr id="3" name="8 Grupo"/>
          <p:cNvGrpSpPr/>
          <p:nvPr/>
        </p:nvGrpSpPr>
        <p:grpSpPr>
          <a:xfrm>
            <a:off x="741008" y="980728"/>
            <a:ext cx="3779944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14850" y="16638"/>
              <a:ext cx="4542332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Simulation – Test - Prove</a:t>
              </a:r>
              <a:endParaRPr lang="en-GB" sz="2000" dirty="0" smtClean="0"/>
            </a:p>
          </p:txBody>
        </p:sp>
      </p:grpSp>
      <p:grpSp>
        <p:nvGrpSpPr>
          <p:cNvPr id="4" name="43 Grupo"/>
          <p:cNvGrpSpPr>
            <a:grpSpLocks/>
          </p:cNvGrpSpPr>
          <p:nvPr/>
        </p:nvGrpSpPr>
        <p:grpSpPr bwMode="auto">
          <a:xfrm>
            <a:off x="8382026" y="2968471"/>
            <a:ext cx="1437975" cy="460529"/>
            <a:chOff x="8389283" y="1203848"/>
            <a:chExt cx="1203237" cy="121159"/>
          </a:xfrm>
        </p:grpSpPr>
        <p:sp>
          <p:nvSpPr>
            <p:cNvPr id="15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17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VALIDATION PROCESS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: SIMULATION 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TEST SCHEME</a:t>
            </a:r>
          </a:p>
        </p:txBody>
      </p:sp>
      <p:pic>
        <p:nvPicPr>
          <p:cNvPr id="14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0792" y="4941168"/>
            <a:ext cx="1731632" cy="1759652"/>
          </a:xfrm>
          <a:prstGeom prst="rect">
            <a:avLst/>
          </a:prstGeom>
        </p:spPr>
      </p:pic>
      <p:grpSp>
        <p:nvGrpSpPr>
          <p:cNvPr id="19" name="18 Grupo"/>
          <p:cNvGrpSpPr/>
          <p:nvPr/>
        </p:nvGrpSpPr>
        <p:grpSpPr>
          <a:xfrm>
            <a:off x="1568624" y="6074498"/>
            <a:ext cx="1512168" cy="378838"/>
            <a:chOff x="0" y="6529"/>
            <a:chExt cx="2357453" cy="378838"/>
          </a:xfrm>
        </p:grpSpPr>
        <p:sp>
          <p:nvSpPr>
            <p:cNvPr id="20" name="19 Rectángulo redondeado"/>
            <p:cNvSpPr/>
            <p:nvPr/>
          </p:nvSpPr>
          <p:spPr>
            <a:xfrm>
              <a:off x="0" y="6529"/>
              <a:ext cx="2357453" cy="3788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18493" y="25022"/>
              <a:ext cx="2320467" cy="341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noProof="0" dirty="0" smtClean="0"/>
                <a:t>PROGRAM</a:t>
              </a:r>
              <a:endParaRPr lang="en-US" sz="1600" b="1" kern="1200" noProof="0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448944" y="4822607"/>
            <a:ext cx="1440160" cy="406593"/>
            <a:chOff x="0" y="73868"/>
            <a:chExt cx="2952328" cy="406593"/>
          </a:xfrm>
        </p:grpSpPr>
        <p:sp>
          <p:nvSpPr>
            <p:cNvPr id="26" name="25 Rectángulo redondeado"/>
            <p:cNvSpPr/>
            <p:nvPr/>
          </p:nvSpPr>
          <p:spPr>
            <a:xfrm>
              <a:off x="0" y="73868"/>
              <a:ext cx="2952328" cy="4065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19848" y="106443"/>
              <a:ext cx="2912632" cy="3668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SIMULATE</a:t>
              </a:r>
              <a:endParaRPr lang="es-ES" sz="1600" b="1" kern="1200" dirty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4520952" y="6370043"/>
            <a:ext cx="936104" cy="371325"/>
            <a:chOff x="0" y="0"/>
            <a:chExt cx="3072974" cy="371325"/>
          </a:xfrm>
        </p:grpSpPr>
        <p:sp>
          <p:nvSpPr>
            <p:cNvPr id="31" name="30 Rectángulo redondeado"/>
            <p:cNvSpPr/>
            <p:nvPr/>
          </p:nvSpPr>
          <p:spPr>
            <a:xfrm>
              <a:off x="0" y="0"/>
              <a:ext cx="3072974" cy="37132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18127" y="18127"/>
              <a:ext cx="3036720" cy="335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noProof="0" dirty="0" smtClean="0"/>
                <a:t>TEST</a:t>
              </a:r>
              <a:endParaRPr lang="en-US" sz="1600" b="1" kern="1200" noProof="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77 Grupo"/>
          <p:cNvGrpSpPr/>
          <p:nvPr/>
        </p:nvGrpSpPr>
        <p:grpSpPr>
          <a:xfrm>
            <a:off x="0" y="1196752"/>
            <a:ext cx="7488832" cy="4824536"/>
            <a:chOff x="0" y="733677"/>
            <a:chExt cx="7488832" cy="1858104"/>
          </a:xfrm>
        </p:grpSpPr>
        <p:sp>
          <p:nvSpPr>
            <p:cNvPr id="79" name="78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2" name="81 Rectángulo"/>
          <p:cNvSpPr/>
          <p:nvPr/>
        </p:nvSpPr>
        <p:spPr>
          <a:xfrm>
            <a:off x="6753200" y="1556792"/>
            <a:ext cx="720080" cy="4248472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81" name="80 Rectángulo"/>
          <p:cNvSpPr/>
          <p:nvPr/>
        </p:nvSpPr>
        <p:spPr>
          <a:xfrm>
            <a:off x="4880992" y="5805264"/>
            <a:ext cx="720080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grpSp>
        <p:nvGrpSpPr>
          <p:cNvPr id="11" name="8 Grupo"/>
          <p:cNvGrpSpPr/>
          <p:nvPr/>
        </p:nvGrpSpPr>
        <p:grpSpPr>
          <a:xfrm>
            <a:off x="596992" y="980728"/>
            <a:ext cx="4680444" cy="504056"/>
            <a:chOff x="0" y="1788"/>
            <a:chExt cx="4469275" cy="304200"/>
          </a:xfrm>
          <a:scene3d>
            <a:camera prst="orthographicFront"/>
            <a:lightRig rig="flat" dir="t"/>
          </a:scene3d>
        </p:grpSpPr>
        <p:sp>
          <p:nvSpPr>
            <p:cNvPr id="12" name="11 Rectángulo redondeado"/>
            <p:cNvSpPr/>
            <p:nvPr/>
          </p:nvSpPr>
          <p:spPr>
            <a:xfrm>
              <a:off x="0" y="1788"/>
              <a:ext cx="3471885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14850" y="16638"/>
              <a:ext cx="4454425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1" dirty="0" smtClean="0"/>
                <a:t>Grid Emulator capabilities</a:t>
              </a:r>
              <a:endParaRPr lang="en-GB" sz="2000" b="1" i="1" kern="1200" dirty="0"/>
            </a:p>
          </p:txBody>
        </p:sp>
      </p:grpSp>
      <p:grpSp>
        <p:nvGrpSpPr>
          <p:cNvPr id="20" name="43 Grupo"/>
          <p:cNvGrpSpPr>
            <a:grpSpLocks/>
          </p:cNvGrpSpPr>
          <p:nvPr/>
        </p:nvGrpSpPr>
        <p:grpSpPr bwMode="auto">
          <a:xfrm>
            <a:off x="8382026" y="2968471"/>
            <a:ext cx="1437975" cy="460529"/>
            <a:chOff x="8389283" y="1203848"/>
            <a:chExt cx="1203237" cy="121159"/>
          </a:xfrm>
        </p:grpSpPr>
        <p:sp>
          <p:nvSpPr>
            <p:cNvPr id="21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pic>
        <p:nvPicPr>
          <p:cNvPr id="24" name="2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3808"/>
            <a:ext cx="2243822" cy="2004192"/>
          </a:xfrm>
          <a:prstGeom prst="rect">
            <a:avLst/>
          </a:prstGeom>
        </p:spPr>
      </p:pic>
      <p:grpSp>
        <p:nvGrpSpPr>
          <p:cNvPr id="25" name="12 Grupo"/>
          <p:cNvGrpSpPr/>
          <p:nvPr/>
        </p:nvGrpSpPr>
        <p:grpSpPr>
          <a:xfrm>
            <a:off x="2432720" y="1700808"/>
            <a:ext cx="5529064" cy="432048"/>
            <a:chOff x="-1632688" y="-286244"/>
            <a:chExt cx="7498440" cy="432048"/>
          </a:xfrm>
          <a:scene3d>
            <a:camera prst="orthographicFront"/>
            <a:lightRig rig="flat" dir="t"/>
          </a:scene3d>
        </p:grpSpPr>
        <p:sp>
          <p:nvSpPr>
            <p:cNvPr id="26" name="25 Rectángulo redondeado"/>
            <p:cNvSpPr/>
            <p:nvPr/>
          </p:nvSpPr>
          <p:spPr>
            <a:xfrm>
              <a:off x="-1632688" y="-214236"/>
              <a:ext cx="7400784" cy="28803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-1458467" y="-286244"/>
              <a:ext cx="7324219" cy="432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b="0" dirty="0" smtClean="0">
                  <a:cs typeface="Arial" charset="0"/>
                </a:rPr>
                <a:t>Symmetric &amp; Asymmetric voltage dips (97% depth)</a:t>
              </a: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4736976" y="5570076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atin typeface="Berlin Sans FB" pitchFamily="34" charset="0"/>
              </a:rPr>
              <a:t>·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4736976" y="593011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Berlin Sans FB" pitchFamily="34" charset="0"/>
              </a:rPr>
              <a:t>·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4736976" y="5202485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latin typeface="Berlin Sans FB" pitchFamily="34" charset="0"/>
              </a:rPr>
              <a:t>·</a:t>
            </a:r>
          </a:p>
        </p:txBody>
      </p:sp>
      <p:grpSp>
        <p:nvGrpSpPr>
          <p:cNvPr id="60" name="12 Grupo"/>
          <p:cNvGrpSpPr/>
          <p:nvPr/>
        </p:nvGrpSpPr>
        <p:grpSpPr>
          <a:xfrm>
            <a:off x="2448272" y="2250157"/>
            <a:ext cx="5529064" cy="432048"/>
            <a:chOff x="-1632688" y="-286244"/>
            <a:chExt cx="7498440" cy="432048"/>
          </a:xfrm>
          <a:scene3d>
            <a:camera prst="orthographicFront"/>
            <a:lightRig rig="flat" dir="t"/>
          </a:scene3d>
        </p:grpSpPr>
        <p:sp>
          <p:nvSpPr>
            <p:cNvPr id="61" name="60 Rectángulo redondeado"/>
            <p:cNvSpPr/>
            <p:nvPr/>
          </p:nvSpPr>
          <p:spPr>
            <a:xfrm>
              <a:off x="-1632688" y="-214236"/>
              <a:ext cx="7400784" cy="28803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2" name="61 Rectángulo"/>
            <p:cNvSpPr/>
            <p:nvPr/>
          </p:nvSpPr>
          <p:spPr>
            <a:xfrm>
              <a:off x="-1458467" y="-286244"/>
              <a:ext cx="7324219" cy="432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b="0" dirty="0" smtClean="0">
                  <a:cs typeface="Arial" charset="0"/>
                </a:rPr>
                <a:t>Voltage dips with specific phase-angle jumps</a:t>
              </a:r>
            </a:p>
          </p:txBody>
        </p:sp>
      </p:grpSp>
      <p:grpSp>
        <p:nvGrpSpPr>
          <p:cNvPr id="63" name="12 Grupo"/>
          <p:cNvGrpSpPr/>
          <p:nvPr/>
        </p:nvGrpSpPr>
        <p:grpSpPr>
          <a:xfrm>
            <a:off x="2432720" y="2799506"/>
            <a:ext cx="5529064" cy="432048"/>
            <a:chOff x="-1632688" y="-286244"/>
            <a:chExt cx="7498440" cy="432048"/>
          </a:xfrm>
          <a:scene3d>
            <a:camera prst="orthographicFront"/>
            <a:lightRig rig="flat" dir="t"/>
          </a:scene3d>
        </p:grpSpPr>
        <p:sp>
          <p:nvSpPr>
            <p:cNvPr id="64" name="63 Rectángulo redondeado"/>
            <p:cNvSpPr/>
            <p:nvPr/>
          </p:nvSpPr>
          <p:spPr>
            <a:xfrm>
              <a:off x="-1632688" y="-214236"/>
              <a:ext cx="7400784" cy="28803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5" name="64 Rectángulo"/>
            <p:cNvSpPr/>
            <p:nvPr/>
          </p:nvSpPr>
          <p:spPr>
            <a:xfrm>
              <a:off x="-1458467" y="-286244"/>
              <a:ext cx="7324219" cy="432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b="0" dirty="0" smtClean="0">
                  <a:cs typeface="Arial" charset="0"/>
                </a:rPr>
                <a:t>Voltage dips with specific start phase-angle</a:t>
              </a:r>
            </a:p>
          </p:txBody>
        </p:sp>
      </p:grpSp>
      <p:grpSp>
        <p:nvGrpSpPr>
          <p:cNvPr id="66" name="12 Grupo"/>
          <p:cNvGrpSpPr/>
          <p:nvPr/>
        </p:nvGrpSpPr>
        <p:grpSpPr>
          <a:xfrm>
            <a:off x="2448272" y="3330277"/>
            <a:ext cx="5529064" cy="432048"/>
            <a:chOff x="-1632688" y="-286244"/>
            <a:chExt cx="7498440" cy="432048"/>
          </a:xfrm>
          <a:scene3d>
            <a:camera prst="orthographicFront"/>
            <a:lightRig rig="flat" dir="t"/>
          </a:scene3d>
        </p:grpSpPr>
        <p:sp>
          <p:nvSpPr>
            <p:cNvPr id="67" name="66 Rectángulo redondeado"/>
            <p:cNvSpPr/>
            <p:nvPr/>
          </p:nvSpPr>
          <p:spPr>
            <a:xfrm>
              <a:off x="-1632688" y="-214236"/>
              <a:ext cx="7400784" cy="28803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8" name="67 Rectángulo"/>
            <p:cNvSpPr/>
            <p:nvPr/>
          </p:nvSpPr>
          <p:spPr>
            <a:xfrm>
              <a:off x="-1458467" y="-286244"/>
              <a:ext cx="7324219" cy="432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b="0" dirty="0" smtClean="0">
                  <a:cs typeface="Arial" charset="0"/>
                </a:rPr>
                <a:t>Frequency deviations</a:t>
              </a:r>
            </a:p>
          </p:txBody>
        </p:sp>
      </p:grpSp>
      <p:grpSp>
        <p:nvGrpSpPr>
          <p:cNvPr id="69" name="12 Grupo"/>
          <p:cNvGrpSpPr/>
          <p:nvPr/>
        </p:nvGrpSpPr>
        <p:grpSpPr>
          <a:xfrm>
            <a:off x="2432720" y="3906341"/>
            <a:ext cx="5529064" cy="432048"/>
            <a:chOff x="-1632688" y="-286244"/>
            <a:chExt cx="7498440" cy="432048"/>
          </a:xfrm>
          <a:scene3d>
            <a:camera prst="orthographicFront"/>
            <a:lightRig rig="flat" dir="t"/>
          </a:scene3d>
        </p:grpSpPr>
        <p:sp>
          <p:nvSpPr>
            <p:cNvPr id="70" name="69 Rectángulo redondeado"/>
            <p:cNvSpPr/>
            <p:nvPr/>
          </p:nvSpPr>
          <p:spPr>
            <a:xfrm>
              <a:off x="-1632688" y="-214236"/>
              <a:ext cx="7400784" cy="28803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1" name="70 Rectángulo"/>
            <p:cNvSpPr/>
            <p:nvPr/>
          </p:nvSpPr>
          <p:spPr>
            <a:xfrm>
              <a:off x="-1458467" y="-286244"/>
              <a:ext cx="7324219" cy="432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b="0" dirty="0" smtClean="0">
                  <a:cs typeface="Arial" charset="0"/>
                </a:rPr>
                <a:t>Grids with high harmonic components</a:t>
              </a:r>
            </a:p>
          </p:txBody>
        </p:sp>
      </p:grpSp>
      <p:grpSp>
        <p:nvGrpSpPr>
          <p:cNvPr id="72" name="12 Grupo"/>
          <p:cNvGrpSpPr/>
          <p:nvPr/>
        </p:nvGrpSpPr>
        <p:grpSpPr>
          <a:xfrm>
            <a:off x="2448272" y="4482405"/>
            <a:ext cx="5529064" cy="432048"/>
            <a:chOff x="-1632688" y="-286244"/>
            <a:chExt cx="7498440" cy="432048"/>
          </a:xfrm>
          <a:scene3d>
            <a:camera prst="orthographicFront"/>
            <a:lightRig rig="flat" dir="t"/>
          </a:scene3d>
        </p:grpSpPr>
        <p:sp>
          <p:nvSpPr>
            <p:cNvPr id="73" name="72 Rectángulo redondeado"/>
            <p:cNvSpPr/>
            <p:nvPr/>
          </p:nvSpPr>
          <p:spPr>
            <a:xfrm>
              <a:off x="-1632688" y="-214236"/>
              <a:ext cx="7400784" cy="28803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4" name="73 Rectángulo"/>
            <p:cNvSpPr/>
            <p:nvPr/>
          </p:nvSpPr>
          <p:spPr>
            <a:xfrm>
              <a:off x="-1458467" y="-286244"/>
              <a:ext cx="7324219" cy="432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b="0" dirty="0" smtClean="0">
                  <a:cs typeface="Arial" charset="0"/>
                </a:rPr>
                <a:t>HVRT up </a:t>
              </a:r>
              <a:r>
                <a:rPr lang="en-US" sz="1800" b="0" smtClean="0">
                  <a:cs typeface="Arial" charset="0"/>
                </a:rPr>
                <a:t>to 1.5 </a:t>
              </a:r>
              <a:r>
                <a:rPr lang="en-US" sz="1800" b="0" dirty="0" err="1" smtClean="0">
                  <a:cs typeface="Arial" charset="0"/>
                </a:rPr>
                <a:t>pu</a:t>
              </a:r>
              <a:endParaRPr lang="en-US" sz="1800" b="0" dirty="0" smtClean="0">
                <a:cs typeface="Arial" charset="0"/>
              </a:endParaRPr>
            </a:p>
          </p:txBody>
        </p:sp>
      </p:grpSp>
      <p:grpSp>
        <p:nvGrpSpPr>
          <p:cNvPr id="75" name="12 Grupo"/>
          <p:cNvGrpSpPr/>
          <p:nvPr/>
        </p:nvGrpSpPr>
        <p:grpSpPr>
          <a:xfrm>
            <a:off x="2448272" y="5058469"/>
            <a:ext cx="5529064" cy="432048"/>
            <a:chOff x="-1632688" y="-286244"/>
            <a:chExt cx="7498440" cy="432048"/>
          </a:xfrm>
          <a:scene3d>
            <a:camera prst="orthographicFront"/>
            <a:lightRig rig="flat" dir="t"/>
          </a:scene3d>
        </p:grpSpPr>
        <p:sp>
          <p:nvSpPr>
            <p:cNvPr id="76" name="75 Rectángulo redondeado"/>
            <p:cNvSpPr/>
            <p:nvPr/>
          </p:nvSpPr>
          <p:spPr>
            <a:xfrm>
              <a:off x="-1632688" y="-214236"/>
              <a:ext cx="7400784" cy="28803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7" name="76 Rectángulo"/>
            <p:cNvSpPr/>
            <p:nvPr/>
          </p:nvSpPr>
          <p:spPr>
            <a:xfrm>
              <a:off x="-1458467" y="-286244"/>
              <a:ext cx="7324219" cy="432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800" b="0" dirty="0" smtClean="0">
                  <a:cs typeface="Arial" charset="0"/>
                </a:rPr>
                <a:t>Weak grids with negative sequence voltage</a:t>
              </a:r>
            </a:p>
          </p:txBody>
        </p:sp>
      </p:grpSp>
      <p:sp>
        <p:nvSpPr>
          <p:cNvPr id="40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VALIDATION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PROCESS</a:t>
            </a:r>
            <a:endParaRPr lang="en-US" sz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1196752"/>
            <a:ext cx="8193360" cy="4464496"/>
            <a:chOff x="0" y="733677"/>
            <a:chExt cx="7488832" cy="1858106"/>
          </a:xfrm>
        </p:grpSpPr>
        <p:sp>
          <p:nvSpPr>
            <p:cNvPr id="20" name="19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272480" y="733677"/>
              <a:ext cx="6840760" cy="1858106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15 Rectángulo"/>
          <p:cNvSpPr/>
          <p:nvPr/>
        </p:nvSpPr>
        <p:spPr>
          <a:xfrm>
            <a:off x="7329264" y="4293096"/>
            <a:ext cx="720080" cy="180020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pic>
        <p:nvPicPr>
          <p:cNvPr id="19" name="18 Imagen" descr="steps55-580x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4574" y="4581128"/>
            <a:ext cx="3688786" cy="2276872"/>
          </a:xfrm>
          <a:prstGeom prst="rect">
            <a:avLst/>
          </a:prstGeom>
        </p:spPr>
      </p:pic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8382026" y="3544535"/>
            <a:ext cx="1437975" cy="460529"/>
            <a:chOff x="8389283" y="1203848"/>
            <a:chExt cx="1203237" cy="121159"/>
          </a:xfrm>
        </p:grpSpPr>
        <p:sp>
          <p:nvSpPr>
            <p:cNvPr id="7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04529" y="1772816"/>
            <a:ext cx="69847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000" i="1" dirty="0" smtClean="0"/>
              <a:t>Development of new  FOM (Filter Oriented Modulation)</a:t>
            </a:r>
          </a:p>
          <a:p>
            <a:pPr marL="268288" indent="-268288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000" i="1" dirty="0" smtClean="0"/>
          </a:p>
          <a:p>
            <a:pPr marL="268288" indent="-268288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i="1" dirty="0" smtClean="0"/>
              <a:t>Upgrade control code for LVRT due to requirement changes</a:t>
            </a:r>
          </a:p>
          <a:p>
            <a:pPr marL="177800" indent="-177800">
              <a:buFont typeface="Arial" pitchFamily="34" charset="0"/>
              <a:buChar char="•"/>
            </a:pPr>
            <a:endParaRPr lang="en-US" sz="2000" i="1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b="0" dirty="0" smtClean="0"/>
              <a:t>TRANSFORMER ENERGIZATION</a:t>
            </a:r>
          </a:p>
          <a:p>
            <a:pPr marL="177800" indent="-177800">
              <a:buFont typeface="Arial" pitchFamily="34" charset="0"/>
              <a:buChar char="•"/>
            </a:pPr>
            <a:endParaRPr lang="en-US" b="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b="0" dirty="0" smtClean="0"/>
              <a:t>REDUNDANCY</a:t>
            </a:r>
          </a:p>
          <a:p>
            <a:pPr marL="177800" indent="-177800">
              <a:buFont typeface="Arial" pitchFamily="34" charset="0"/>
              <a:buChar char="•"/>
            </a:pPr>
            <a:endParaRPr lang="en-US" b="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b="0" dirty="0" smtClean="0"/>
              <a:t>EVALUATION OF TWO CONVERTER LINES (RECIRCULATION, ETC)…</a:t>
            </a:r>
          </a:p>
          <a:p>
            <a:pPr marL="177800" indent="-177800">
              <a:buFont typeface="Arial" pitchFamily="34" charset="0"/>
              <a:buChar char="•"/>
            </a:pPr>
            <a:endParaRPr lang="en-US" b="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b="0" dirty="0" smtClean="0"/>
              <a:t>GENERATOR CONTROL OPTIMIZATION</a:t>
            </a:r>
          </a:p>
          <a:p>
            <a:pPr marL="177800" indent="-177800">
              <a:buFont typeface="Arial" pitchFamily="34" charset="0"/>
              <a:buChar char="•"/>
            </a:pPr>
            <a:endParaRPr lang="en-US" b="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b="0" dirty="0" smtClean="0"/>
              <a:t>AND MANY MORE…</a:t>
            </a:r>
          </a:p>
          <a:p>
            <a:pPr marL="177800" indent="-177800"/>
            <a:endParaRPr lang="es-ES" b="0" dirty="0" smtClean="0"/>
          </a:p>
          <a:p>
            <a:endParaRPr lang="es-ES" sz="2000" dirty="0" smtClean="0"/>
          </a:p>
          <a:p>
            <a:endParaRPr lang="en-GB" sz="2000" dirty="0"/>
          </a:p>
        </p:txBody>
      </p:sp>
      <p:grpSp>
        <p:nvGrpSpPr>
          <p:cNvPr id="11" name="8 Grupo"/>
          <p:cNvGrpSpPr/>
          <p:nvPr/>
        </p:nvGrpSpPr>
        <p:grpSpPr>
          <a:xfrm>
            <a:off x="741008" y="980728"/>
            <a:ext cx="5724160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12" name="11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14850" y="16638"/>
              <a:ext cx="4499667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i="1" dirty="0" smtClean="0"/>
                <a:t>Developments made by using grid emulator</a:t>
              </a:r>
              <a:endParaRPr lang="en-GB" sz="2000" b="1" i="1" kern="1200" dirty="0"/>
            </a:p>
          </p:txBody>
        </p:sp>
      </p:grpSp>
      <p:sp>
        <p:nvSpPr>
          <p:cNvPr id="23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CASE EXAMPLES: EVALUATED CONTROL ASPECTS</a:t>
            </a: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8382026" y="3544535"/>
            <a:ext cx="1437975" cy="460529"/>
            <a:chOff x="8389283" y="1203848"/>
            <a:chExt cx="1203237" cy="121159"/>
          </a:xfrm>
        </p:grpSpPr>
        <p:sp>
          <p:nvSpPr>
            <p:cNvPr id="7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" y="5013176"/>
            <a:ext cx="1710190" cy="1800200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2216696" y="5301208"/>
            <a:ext cx="5641288" cy="461665"/>
          </a:xfrm>
          <a:prstGeom prst="rect">
            <a:avLst/>
          </a:prstGeom>
          <a:ln w="4445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Extensive tests have to be performed</a:t>
            </a:r>
            <a:endParaRPr lang="es-ES" sz="2400" dirty="0"/>
          </a:p>
        </p:txBody>
      </p:sp>
      <p:grpSp>
        <p:nvGrpSpPr>
          <p:cNvPr id="15" name="14 Grupo"/>
          <p:cNvGrpSpPr/>
          <p:nvPr/>
        </p:nvGrpSpPr>
        <p:grpSpPr>
          <a:xfrm>
            <a:off x="0" y="1196752"/>
            <a:ext cx="8193360" cy="3240360"/>
            <a:chOff x="0" y="733677"/>
            <a:chExt cx="7488832" cy="1858104"/>
          </a:xfrm>
        </p:grpSpPr>
        <p:sp>
          <p:nvSpPr>
            <p:cNvPr id="16" name="15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19 Rectángulo"/>
          <p:cNvSpPr/>
          <p:nvPr/>
        </p:nvSpPr>
        <p:spPr>
          <a:xfrm>
            <a:off x="776536" y="1700808"/>
            <a:ext cx="64807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Offshore MV applications require high power</a:t>
            </a:r>
          </a:p>
          <a:p>
            <a:pPr marL="268288" indent="-2682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dirty="0" smtClean="0"/>
              <a:t>Commutation frequency Vs Output power</a:t>
            </a:r>
          </a:p>
          <a:p>
            <a:pPr marL="268288" indent="-2682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Improving modulation allows to achieve higher output  power in converters</a:t>
            </a:r>
          </a:p>
          <a:p>
            <a:pPr marL="268288" indent="-268288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Modulation changes affect almost every aspect of the converter</a:t>
            </a:r>
            <a:endParaRPr lang="en-GB" sz="2000" dirty="0" smtClean="0"/>
          </a:p>
          <a:p>
            <a:r>
              <a:rPr lang="en-US" sz="1800" b="0" dirty="0" smtClean="0"/>
              <a:t>	 Control techniques, filter,  step response….</a:t>
            </a:r>
            <a:endParaRPr lang="es-ES" sz="1800" b="0" dirty="0" smtClean="0"/>
          </a:p>
        </p:txBody>
      </p:sp>
      <p:grpSp>
        <p:nvGrpSpPr>
          <p:cNvPr id="21" name="8 Grupo"/>
          <p:cNvGrpSpPr/>
          <p:nvPr/>
        </p:nvGrpSpPr>
        <p:grpSpPr>
          <a:xfrm>
            <a:off x="741008" y="980728"/>
            <a:ext cx="3779944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23" name="22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14850" y="16638"/>
              <a:ext cx="4542332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Development of new FOM</a:t>
              </a:r>
              <a:endParaRPr lang="en-GB" sz="2000" dirty="0" smtClean="0"/>
            </a:p>
          </p:txBody>
        </p:sp>
      </p:grpSp>
      <p:sp>
        <p:nvSpPr>
          <p:cNvPr id="17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CASE EXAMPLES: NEW MODULATION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32 Grupo"/>
          <p:cNvGrpSpPr/>
          <p:nvPr/>
        </p:nvGrpSpPr>
        <p:grpSpPr>
          <a:xfrm>
            <a:off x="0" y="1196752"/>
            <a:ext cx="8265368" cy="5256584"/>
            <a:chOff x="0" y="733677"/>
            <a:chExt cx="7488832" cy="1858104"/>
          </a:xfrm>
        </p:grpSpPr>
        <p:sp>
          <p:nvSpPr>
            <p:cNvPr id="34" name="33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8382026" y="3544535"/>
            <a:ext cx="1437975" cy="460529"/>
            <a:chOff x="8389283" y="1203848"/>
            <a:chExt cx="1203237" cy="121159"/>
          </a:xfrm>
        </p:grpSpPr>
        <p:sp>
          <p:nvSpPr>
            <p:cNvPr id="7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grpSp>
        <p:nvGrpSpPr>
          <p:cNvPr id="30" name="8 Grupo"/>
          <p:cNvGrpSpPr/>
          <p:nvPr/>
        </p:nvGrpSpPr>
        <p:grpSpPr>
          <a:xfrm>
            <a:off x="741008" y="980728"/>
            <a:ext cx="3779944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14850" y="16638"/>
              <a:ext cx="4542332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Development of new FOM</a:t>
              </a:r>
              <a:endParaRPr lang="en-GB" sz="2000" dirty="0" smtClean="0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968" y="1808504"/>
            <a:ext cx="3600000" cy="195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016" y="2168544"/>
            <a:ext cx="3600000" cy="197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1472" y="2571765"/>
            <a:ext cx="3600000" cy="19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5528" y="2993622"/>
            <a:ext cx="3600000" cy="198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7176" y="3392680"/>
            <a:ext cx="3600000" cy="19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1232" y="3752720"/>
            <a:ext cx="3600000" cy="198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CASE EXAMPLES: RESULTS FOR NEW MODULATION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25 Grupo"/>
          <p:cNvGrpSpPr/>
          <p:nvPr/>
        </p:nvGrpSpPr>
        <p:grpSpPr>
          <a:xfrm>
            <a:off x="0" y="1196752"/>
            <a:ext cx="8265368" cy="4824536"/>
            <a:chOff x="0" y="733677"/>
            <a:chExt cx="7488832" cy="1858104"/>
          </a:xfrm>
        </p:grpSpPr>
        <p:sp>
          <p:nvSpPr>
            <p:cNvPr id="27" name="26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pic>
        <p:nvPicPr>
          <p:cNvPr id="10" name="Picture 2" descr="http://www.globalwebtek.com/_/rsrc/1269786048716/mejora-de-paginas-y-sitios-web/MejorasPaginas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152" y="4985792"/>
            <a:ext cx="1879727" cy="1872208"/>
          </a:xfrm>
          <a:prstGeom prst="rect">
            <a:avLst/>
          </a:prstGeom>
          <a:noFill/>
        </p:spPr>
      </p:pic>
      <p:grpSp>
        <p:nvGrpSpPr>
          <p:cNvPr id="12" name="43 Grupo"/>
          <p:cNvGrpSpPr>
            <a:grpSpLocks/>
          </p:cNvGrpSpPr>
          <p:nvPr/>
        </p:nvGrpSpPr>
        <p:grpSpPr bwMode="auto">
          <a:xfrm>
            <a:off x="8382026" y="3544535"/>
            <a:ext cx="1437975" cy="460529"/>
            <a:chOff x="8389283" y="1203848"/>
            <a:chExt cx="1203237" cy="121159"/>
          </a:xfrm>
        </p:grpSpPr>
        <p:sp>
          <p:nvSpPr>
            <p:cNvPr id="13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250074" y="6135687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Specific tests of voltage dips</a:t>
            </a:r>
            <a:endParaRPr lang="es-ES" sz="2400" dirty="0"/>
          </a:p>
        </p:txBody>
      </p:sp>
      <p:grpSp>
        <p:nvGrpSpPr>
          <p:cNvPr id="19" name="8 Grupo"/>
          <p:cNvGrpSpPr/>
          <p:nvPr/>
        </p:nvGrpSpPr>
        <p:grpSpPr>
          <a:xfrm>
            <a:off x="741008" y="980728"/>
            <a:ext cx="4211992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20" name="19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14850" y="16638"/>
              <a:ext cx="4542332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i="1" dirty="0" smtClean="0"/>
                <a:t>Upgrade control code for LVRT</a:t>
              </a:r>
              <a:endParaRPr lang="en-GB" sz="2000" dirty="0" smtClean="0"/>
            </a:p>
          </p:txBody>
        </p:sp>
      </p:grpSp>
      <p:pic>
        <p:nvPicPr>
          <p:cNvPr id="25" name="2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28" y="1844824"/>
            <a:ext cx="45365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0832" y="2204864"/>
            <a:ext cx="4176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504" y="4005064"/>
            <a:ext cx="48965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CASE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EXAMPLES</a:t>
            </a:r>
            <a:endParaRPr lang="en-US" sz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0" y="1196753"/>
            <a:ext cx="8193360" cy="1440159"/>
            <a:chOff x="0" y="733677"/>
            <a:chExt cx="7488832" cy="1858106"/>
          </a:xfrm>
        </p:grpSpPr>
        <p:sp>
          <p:nvSpPr>
            <p:cNvPr id="24" name="23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272480" y="733677"/>
              <a:ext cx="6840760" cy="1858106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8382026" y="4192607"/>
            <a:ext cx="1437975" cy="460529"/>
            <a:chOff x="8389283" y="1203849"/>
            <a:chExt cx="1203237" cy="121159"/>
          </a:xfrm>
        </p:grpSpPr>
        <p:sp>
          <p:nvSpPr>
            <p:cNvPr id="7" name="45 Rectángulo"/>
            <p:cNvSpPr>
              <a:spLocks noChangeArrowheads="1"/>
            </p:cNvSpPr>
            <p:nvPr/>
          </p:nvSpPr>
          <p:spPr bwMode="auto">
            <a:xfrm>
              <a:off x="8389283" y="126023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47 CuadroTexto"/>
            <p:cNvSpPr txBox="1">
              <a:spLocks noChangeArrowheads="1"/>
            </p:cNvSpPr>
            <p:nvPr/>
          </p:nvSpPr>
          <p:spPr bwMode="auto">
            <a:xfrm>
              <a:off x="8449058" y="1203849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704528" y="1628800"/>
            <a:ext cx="705678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/>
            <a:r>
              <a:rPr lang="en-US" sz="1800" dirty="0" smtClean="0"/>
              <a:t>Test bench results have been contrasted with real equipment. 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Normal operation tests</a:t>
            </a:r>
          </a:p>
          <a:p>
            <a:pPr marL="1200150" lvl="2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LVRT</a:t>
            </a:r>
          </a:p>
          <a:p>
            <a:pPr marL="1009650" lvl="2" indent="-95250">
              <a:buFont typeface="Arial" pitchFamily="34" charset="0"/>
              <a:buChar char="•"/>
            </a:pPr>
            <a:endParaRPr lang="en-US" sz="1100" dirty="0" smtClean="0"/>
          </a:p>
        </p:txBody>
      </p:sp>
      <p:sp>
        <p:nvSpPr>
          <p:cNvPr id="25" name="24 Rectángulo"/>
          <p:cNvSpPr/>
          <p:nvPr/>
        </p:nvSpPr>
        <p:spPr>
          <a:xfrm>
            <a:off x="1064568" y="5517232"/>
            <a:ext cx="2133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Power lab up to 12 MW</a:t>
            </a:r>
          </a:p>
          <a:p>
            <a:r>
              <a:rPr lang="en-US" dirty="0" err="1" smtClean="0"/>
              <a:t>Beasain</a:t>
            </a:r>
            <a:r>
              <a:rPr lang="en-US" dirty="0" smtClean="0"/>
              <a:t>, Spain</a:t>
            </a:r>
            <a:endParaRPr lang="es-ES" dirty="0"/>
          </a:p>
        </p:txBody>
      </p:sp>
      <p:pic>
        <p:nvPicPr>
          <p:cNvPr id="32" name="31 Imagen" descr="Indarstrap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0632" y="2814090"/>
            <a:ext cx="1008112" cy="470894"/>
          </a:xfrm>
          <a:prstGeom prst="rect">
            <a:avLst/>
          </a:prstGeom>
        </p:spPr>
      </p:pic>
      <p:grpSp>
        <p:nvGrpSpPr>
          <p:cNvPr id="20" name="8 Grupo"/>
          <p:cNvGrpSpPr/>
          <p:nvPr/>
        </p:nvGrpSpPr>
        <p:grpSpPr>
          <a:xfrm>
            <a:off x="741008" y="980728"/>
            <a:ext cx="4067976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21" name="20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14850" y="16638"/>
              <a:ext cx="4542332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Translation to real equipment</a:t>
              </a:r>
              <a:endParaRPr lang="en-GB" sz="2000" dirty="0" smtClean="0"/>
            </a:p>
          </p:txBody>
        </p:sp>
      </p:grpSp>
      <p:pic>
        <p:nvPicPr>
          <p:cNvPr id="29" name="28 Imagen"/>
          <p:cNvPicPr/>
          <p:nvPr/>
        </p:nvPicPr>
        <p:blipFill>
          <a:blip r:embed="rId3" cstate="print"/>
          <a:srcRect t="-394" r="-177" b="-580"/>
          <a:stretch>
            <a:fillRect/>
          </a:stretch>
        </p:blipFill>
        <p:spPr bwMode="auto">
          <a:xfrm>
            <a:off x="4232920" y="3251822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1439417" y="6237312"/>
            <a:ext cx="5404043" cy="369332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95250" indent="-95250" algn="ctr"/>
            <a:r>
              <a:rPr lang="en-US" sz="1800" dirty="0" smtClean="0"/>
              <a:t>Performed tests have shown successful results</a:t>
            </a:r>
            <a:endParaRPr lang="es-ES" sz="1800" dirty="0"/>
          </a:p>
        </p:txBody>
      </p:sp>
      <p:sp>
        <p:nvSpPr>
          <p:cNvPr id="26" name="25 Rectángulo"/>
          <p:cNvSpPr/>
          <p:nvPr/>
        </p:nvSpPr>
        <p:spPr>
          <a:xfrm>
            <a:off x="4736976" y="5517232"/>
            <a:ext cx="181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In-house power lab</a:t>
            </a:r>
          </a:p>
          <a:p>
            <a:r>
              <a:rPr lang="en-US" dirty="0" err="1" smtClean="0"/>
              <a:t>Zamudio</a:t>
            </a:r>
            <a:r>
              <a:rPr lang="en-US" dirty="0" smtClean="0"/>
              <a:t>, Spain</a:t>
            </a:r>
            <a:endParaRPr lang="es-ES" dirty="0"/>
          </a:p>
        </p:txBody>
      </p:sp>
      <p:pic>
        <p:nvPicPr>
          <p:cNvPr id="28" name="27 Imagen" descr="Sin títu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512" y="3212976"/>
            <a:ext cx="3384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29 Imagen" descr="Ingete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9024" y="2899370"/>
            <a:ext cx="1080120" cy="232175"/>
          </a:xfrm>
          <a:prstGeom prst="rect">
            <a:avLst/>
          </a:prstGeom>
        </p:spPr>
      </p:pic>
      <p:sp>
        <p:nvSpPr>
          <p:cNvPr id="31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CONCLUSIONS</a:t>
            </a:r>
          </a:p>
        </p:txBody>
      </p:sp>
    </p:spTree>
    <p:extLst>
      <p:ext uri="{BB962C8B-B14F-4D97-AF65-F5344CB8AC3E}">
        <p14:creationId xmlns="" xmlns:p14="http://schemas.microsoft.com/office/powerpoint/2010/main" val="1445390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83077" y="5013220"/>
            <a:ext cx="7200999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flat" dir="t"/>
          </a:scene3d>
          <a:sp3d extrusionH="12700" prstMaterial="plastic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2672" tIns="0" rIns="180000" bIns="0" spcCol="1270" anchor="ctr"/>
          <a:lstStyle/>
          <a:p>
            <a:pPr marL="180975" indent="-85725" algn="just" defTabSz="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•"/>
              <a:tabLst>
                <a:tab pos="3143250" algn="l"/>
              </a:tabLst>
              <a:defRPr/>
            </a:pPr>
            <a:endParaRPr lang="es-ES" sz="11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283077" y="4230350"/>
            <a:ext cx="7201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flat" dir="t"/>
          </a:scene3d>
          <a:sp3d extrusionH="12700" prstMaterial="plastic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2672" tIns="0" rIns="180000" bIns="0" spcCol="1270" anchor="ctr"/>
          <a:lstStyle/>
          <a:p>
            <a:pPr marL="180975" indent="-85725" algn="just" defTabSz="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•"/>
              <a:tabLst>
                <a:tab pos="3143250" algn="l"/>
              </a:tabLst>
              <a:defRPr/>
            </a:pPr>
            <a:endParaRPr lang="es-ES" sz="11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272418" y="3465080"/>
            <a:ext cx="7201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flat" dir="t"/>
          </a:scene3d>
          <a:sp3d extrusionH="12700" prstMaterial="plastic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2672" tIns="0" rIns="180000" bIns="0" spcCol="1270" anchor="ctr"/>
          <a:lstStyle/>
          <a:p>
            <a:pPr marL="180975" indent="-85725" algn="just" defTabSz="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•"/>
              <a:tabLst>
                <a:tab pos="3143250" algn="l"/>
              </a:tabLst>
              <a:defRPr/>
            </a:pPr>
            <a:endParaRPr lang="es-ES" sz="11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251400" y="2708900"/>
            <a:ext cx="7201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flat" dir="t"/>
          </a:scene3d>
          <a:sp3d extrusionH="12700" prstMaterial="plastic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2672" tIns="0" rIns="180000" bIns="0" spcCol="1270" anchor="ctr"/>
          <a:lstStyle/>
          <a:p>
            <a:pPr marL="180975" indent="-85725" algn="just" defTabSz="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•"/>
              <a:tabLst>
                <a:tab pos="3143250" algn="l"/>
              </a:tabLst>
              <a:defRPr/>
            </a:pPr>
            <a:endParaRPr lang="es-ES" sz="11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251401" y="1952870"/>
            <a:ext cx="7201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flat" dir="t"/>
          </a:scene3d>
          <a:sp3d extrusionH="12700" prstMaterial="plastic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2672" tIns="0" rIns="180000" bIns="0" spcCol="1270" anchor="ctr"/>
          <a:lstStyle/>
          <a:p>
            <a:pPr marL="180975" indent="-85725" algn="just" defTabSz="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•"/>
              <a:tabLst>
                <a:tab pos="3143250" algn="l"/>
              </a:tabLst>
              <a:defRPr/>
            </a:pPr>
            <a:endParaRPr lang="es-ES" sz="11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0" y="709613"/>
            <a:ext cx="7712075" cy="0"/>
          </a:xfrm>
          <a:prstGeom prst="line">
            <a:avLst/>
          </a:prstGeom>
          <a:noFill/>
          <a:ln w="19050">
            <a:solidFill>
              <a:srgbClr val="BF1A4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>
              <a:latin typeface="Arial" pitchFamily="100" charset="0"/>
              <a:ea typeface="+mn-ea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51401" y="1232812"/>
            <a:ext cx="7201000" cy="5400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  <a:scene3d>
            <a:camera prst="orthographicFront"/>
            <a:lightRig rig="flat" dir="t"/>
          </a:scene3d>
          <a:sp3d extrusionH="12700" prstMaterial="plastic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2672" tIns="0" rIns="180000" bIns="0" spcCol="1270" anchor="ctr"/>
          <a:lstStyle/>
          <a:p>
            <a:pPr marL="180975" indent="-85725" algn="just" defTabSz="3556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••"/>
              <a:tabLst>
                <a:tab pos="3143250" algn="l"/>
              </a:tabLst>
              <a:defRPr/>
            </a:pPr>
            <a:endParaRPr lang="es-ES" sz="1100" dirty="0"/>
          </a:p>
        </p:txBody>
      </p:sp>
      <p:cxnSp>
        <p:nvCxnSpPr>
          <p:cNvPr id="10" name="102 Conector recto"/>
          <p:cNvCxnSpPr>
            <a:cxnSpLocks noChangeShapeType="1"/>
          </p:cNvCxnSpPr>
          <p:nvPr/>
        </p:nvCxnSpPr>
        <p:spPr bwMode="auto">
          <a:xfrm>
            <a:off x="539440" y="980660"/>
            <a:ext cx="0" cy="48960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265368" y="747464"/>
            <a:ext cx="1640632" cy="6110536"/>
          </a:xfrm>
          <a:prstGeom prst="rect">
            <a:avLst/>
          </a:prstGeom>
          <a:solidFill>
            <a:srgbClr val="BA122E"/>
          </a:solidFill>
          <a:ln w="9525">
            <a:solidFill>
              <a:srgbClr val="BA122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b="0" dirty="0"/>
          </a:p>
        </p:txBody>
      </p:sp>
      <p:sp>
        <p:nvSpPr>
          <p:cNvPr id="14" name="13 Rectángulo"/>
          <p:cNvSpPr/>
          <p:nvPr/>
        </p:nvSpPr>
        <p:spPr>
          <a:xfrm>
            <a:off x="711614" y="1300698"/>
            <a:ext cx="2153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INTRODUCTION</a:t>
            </a:r>
            <a:endParaRPr lang="en-GB" sz="2000" dirty="0"/>
          </a:p>
        </p:txBody>
      </p:sp>
      <p:sp>
        <p:nvSpPr>
          <p:cNvPr id="15" name="14 Rectángulo"/>
          <p:cNvSpPr/>
          <p:nvPr/>
        </p:nvSpPr>
        <p:spPr>
          <a:xfrm>
            <a:off x="704528" y="2780928"/>
            <a:ext cx="6040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CONVERTER UNDER TEST CHARACTERISTICS</a:t>
            </a:r>
            <a:endParaRPr lang="en-GB" sz="2000" dirty="0"/>
          </a:p>
        </p:txBody>
      </p:sp>
      <p:sp>
        <p:nvSpPr>
          <p:cNvPr id="16" name="15 Rectángulo"/>
          <p:cNvSpPr/>
          <p:nvPr/>
        </p:nvSpPr>
        <p:spPr>
          <a:xfrm>
            <a:off x="695100" y="1988840"/>
            <a:ext cx="4041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GRID EMULATOR TEST BENCH</a:t>
            </a:r>
            <a:endParaRPr lang="en-GB" sz="2000" dirty="0"/>
          </a:p>
        </p:txBody>
      </p:sp>
      <p:sp>
        <p:nvSpPr>
          <p:cNvPr id="17" name="16 Rectángulo"/>
          <p:cNvSpPr/>
          <p:nvPr/>
        </p:nvSpPr>
        <p:spPr>
          <a:xfrm>
            <a:off x="704528" y="3501008"/>
            <a:ext cx="3043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VALIDATION PROCESS</a:t>
            </a:r>
            <a:endParaRPr lang="en-GB" sz="2000" dirty="0"/>
          </a:p>
        </p:txBody>
      </p:sp>
      <p:sp>
        <p:nvSpPr>
          <p:cNvPr id="18" name="17 Rectángulo"/>
          <p:cNvSpPr/>
          <p:nvPr/>
        </p:nvSpPr>
        <p:spPr>
          <a:xfrm>
            <a:off x="776536" y="4293096"/>
            <a:ext cx="2383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CASE EXAMPLES</a:t>
            </a:r>
            <a:endParaRPr lang="en-GB" sz="2000" dirty="0"/>
          </a:p>
        </p:txBody>
      </p:sp>
      <p:sp>
        <p:nvSpPr>
          <p:cNvPr id="19" name="18 Rectángulo"/>
          <p:cNvSpPr/>
          <p:nvPr/>
        </p:nvSpPr>
        <p:spPr>
          <a:xfrm>
            <a:off x="776536" y="5085184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/>
              <a:t>CONCLUSIONS</a:t>
            </a:r>
            <a:endParaRPr lang="en-GB" sz="2000" dirty="0"/>
          </a:p>
        </p:txBody>
      </p:sp>
      <p:sp>
        <p:nvSpPr>
          <p:cNvPr id="20" name="CuadroTexto 7"/>
          <p:cNvSpPr txBox="1">
            <a:spLocks noChangeArrowheads="1"/>
          </p:cNvSpPr>
          <p:nvPr/>
        </p:nvSpPr>
        <p:spPr bwMode="auto">
          <a:xfrm>
            <a:off x="228600" y="271463"/>
            <a:ext cx="4848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_tradnl" altLang="en-US" sz="1200" b="1" dirty="0">
                <a:solidFill>
                  <a:schemeClr val="bg1"/>
                </a:solidFill>
                <a:cs typeface="Arial" charset="0"/>
              </a:rPr>
              <a:t>INDEX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27 Grupo"/>
          <p:cNvGrpSpPr/>
          <p:nvPr/>
        </p:nvGrpSpPr>
        <p:grpSpPr>
          <a:xfrm>
            <a:off x="0" y="1196752"/>
            <a:ext cx="8193360" cy="3960440"/>
            <a:chOff x="0" y="733677"/>
            <a:chExt cx="7488832" cy="1858106"/>
          </a:xfrm>
        </p:grpSpPr>
        <p:sp>
          <p:nvSpPr>
            <p:cNvPr id="29" name="28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272480" y="733677"/>
              <a:ext cx="6840760" cy="1858106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8382026" y="4192607"/>
            <a:ext cx="1437975" cy="460529"/>
            <a:chOff x="8389283" y="1203849"/>
            <a:chExt cx="1203237" cy="121159"/>
          </a:xfrm>
        </p:grpSpPr>
        <p:sp>
          <p:nvSpPr>
            <p:cNvPr id="7" name="45 Rectángulo"/>
            <p:cNvSpPr>
              <a:spLocks noChangeArrowheads="1"/>
            </p:cNvSpPr>
            <p:nvPr/>
          </p:nvSpPr>
          <p:spPr bwMode="auto">
            <a:xfrm>
              <a:off x="8389283" y="126023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47 CuadroTexto"/>
            <p:cNvSpPr txBox="1">
              <a:spLocks noChangeArrowheads="1"/>
            </p:cNvSpPr>
            <p:nvPr/>
          </p:nvSpPr>
          <p:spPr bwMode="auto">
            <a:xfrm>
              <a:off x="8449058" y="1203849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848544" y="1686287"/>
            <a:ext cx="66967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Grid emulator test bench is located in-house close to code developers and the whole system has been modeled and translated into simulation. So, the access to both, makes the product </a:t>
            </a:r>
            <a:r>
              <a:rPr lang="en-GB" sz="1800" dirty="0" smtClean="0"/>
              <a:t>development </a:t>
            </a:r>
            <a:r>
              <a:rPr lang="en-US" sz="1800" dirty="0" smtClean="0"/>
              <a:t>process shorter and performed with more guaranties.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Validation process with real equipment is shorter.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Simulation models can be improved by comparing the results in the test bench with the results in the simulated scenario.</a:t>
            </a:r>
            <a:endParaRPr lang="es-ES" sz="1800" dirty="0" smtClean="0"/>
          </a:p>
          <a:p>
            <a:endParaRPr lang="es-ES" dirty="0"/>
          </a:p>
        </p:txBody>
      </p:sp>
      <p:grpSp>
        <p:nvGrpSpPr>
          <p:cNvPr id="15" name="8 Grupo"/>
          <p:cNvGrpSpPr/>
          <p:nvPr/>
        </p:nvGrpSpPr>
        <p:grpSpPr>
          <a:xfrm>
            <a:off x="741008" y="980728"/>
            <a:ext cx="3779944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19" name="18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23 Rectángulo"/>
            <p:cNvSpPr/>
            <p:nvPr/>
          </p:nvSpPr>
          <p:spPr>
            <a:xfrm>
              <a:off x="14850" y="16638"/>
              <a:ext cx="4542332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Conclusions</a:t>
              </a:r>
              <a:endParaRPr lang="en-GB" sz="2000" dirty="0" smtClean="0"/>
            </a:p>
          </p:txBody>
        </p:sp>
      </p:grpSp>
      <p:sp>
        <p:nvSpPr>
          <p:cNvPr id="13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CONCLUSIONS</a:t>
            </a:r>
          </a:p>
        </p:txBody>
      </p:sp>
    </p:spTree>
    <p:extLst>
      <p:ext uri="{BB962C8B-B14F-4D97-AF65-F5344CB8AC3E}">
        <p14:creationId xmlns="" xmlns:p14="http://schemas.microsoft.com/office/powerpoint/2010/main" val="1445390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0" y="1196752"/>
            <a:ext cx="8193360" cy="3312367"/>
            <a:chOff x="0" y="733677"/>
            <a:chExt cx="7488832" cy="1858106"/>
          </a:xfrm>
        </p:grpSpPr>
        <p:sp>
          <p:nvSpPr>
            <p:cNvPr id="21" name="20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72480" y="733677"/>
              <a:ext cx="6840760" cy="1858106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8382026" y="4192607"/>
            <a:ext cx="1437975" cy="460529"/>
            <a:chOff x="8389283" y="1203849"/>
            <a:chExt cx="1203237" cy="121159"/>
          </a:xfrm>
        </p:grpSpPr>
        <p:sp>
          <p:nvSpPr>
            <p:cNvPr id="7" name="45 Rectángulo"/>
            <p:cNvSpPr>
              <a:spLocks noChangeArrowheads="1"/>
            </p:cNvSpPr>
            <p:nvPr/>
          </p:nvSpPr>
          <p:spPr bwMode="auto">
            <a:xfrm>
              <a:off x="8389283" y="126023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47 CuadroTexto"/>
            <p:cNvSpPr txBox="1">
              <a:spLocks noChangeArrowheads="1"/>
            </p:cNvSpPr>
            <p:nvPr/>
          </p:nvSpPr>
          <p:spPr bwMode="auto">
            <a:xfrm>
              <a:off x="8449058" y="1203849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848544" y="1700808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More accurate and validated simulation models of the converter can be used by the wind turbine manufacturer to optimize the wind turbine and the transmission system.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Scaled replica with the grid emulator gives the opportunity to provide support to turbine manufacturer going offshore.</a:t>
            </a:r>
            <a:endParaRPr lang="en-US" sz="1800" dirty="0"/>
          </a:p>
        </p:txBody>
      </p:sp>
      <p:grpSp>
        <p:nvGrpSpPr>
          <p:cNvPr id="15" name="8 Grupo"/>
          <p:cNvGrpSpPr/>
          <p:nvPr/>
        </p:nvGrpSpPr>
        <p:grpSpPr>
          <a:xfrm>
            <a:off x="741008" y="980728"/>
            <a:ext cx="3779944" cy="504056"/>
            <a:chOff x="0" y="1788"/>
            <a:chExt cx="4572032" cy="304200"/>
          </a:xfrm>
          <a:scene3d>
            <a:camera prst="orthographicFront"/>
            <a:lightRig rig="flat" dir="t"/>
          </a:scene3d>
        </p:grpSpPr>
        <p:sp>
          <p:nvSpPr>
            <p:cNvPr id="16" name="15 Rectángulo redondeado"/>
            <p:cNvSpPr/>
            <p:nvPr/>
          </p:nvSpPr>
          <p:spPr>
            <a:xfrm>
              <a:off x="0" y="1788"/>
              <a:ext cx="4572032" cy="3042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14850" y="16638"/>
              <a:ext cx="4542332" cy="2745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 Additional advantages</a:t>
              </a:r>
              <a:endParaRPr lang="en-GB" sz="2000" dirty="0" smtClean="0"/>
            </a:p>
          </p:txBody>
        </p:sp>
      </p:grpSp>
      <p:sp>
        <p:nvSpPr>
          <p:cNvPr id="13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CONCLUSIONS</a:t>
            </a:r>
          </a:p>
        </p:txBody>
      </p:sp>
    </p:spTree>
    <p:extLst>
      <p:ext uri="{BB962C8B-B14F-4D97-AF65-F5344CB8AC3E}">
        <p14:creationId xmlns="" xmlns:p14="http://schemas.microsoft.com/office/powerpoint/2010/main" val="1445390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906000" cy="357187"/>
          </a:xfrm>
        </p:spPr>
        <p:txBody>
          <a:bodyPr/>
          <a:lstStyle/>
          <a:p>
            <a:pPr algn="ctr"/>
            <a:r>
              <a:rPr lang="es-ES" sz="1200" dirty="0" smtClean="0">
                <a:solidFill>
                  <a:schemeClr val="bg1"/>
                </a:solidFill>
              </a:rPr>
              <a:t>FIN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8" y="0"/>
            <a:ext cx="9932007" cy="686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29 Grupo"/>
          <p:cNvGrpSpPr/>
          <p:nvPr/>
        </p:nvGrpSpPr>
        <p:grpSpPr>
          <a:xfrm>
            <a:off x="272480" y="1268760"/>
            <a:ext cx="7632848" cy="4032448"/>
            <a:chOff x="0" y="342065"/>
            <a:chExt cx="7488832" cy="2835000"/>
          </a:xfrm>
        </p:grpSpPr>
        <p:sp>
          <p:nvSpPr>
            <p:cNvPr id="31" name="30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374904" rIns="581217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 smtClean="0"/>
            </a:p>
          </p:txBody>
        </p:sp>
      </p:grpSp>
      <p:sp>
        <p:nvSpPr>
          <p:cNvPr id="18" name="17 Título"/>
          <p:cNvSpPr>
            <a:spLocks noGrp="1"/>
          </p:cNvSpPr>
          <p:nvPr>
            <p:ph type="title" idx="4294967295"/>
          </p:nvPr>
        </p:nvSpPr>
        <p:spPr>
          <a:xfrm>
            <a:off x="222785" y="325702"/>
            <a:ext cx="7473280" cy="224357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sz="1200" kern="1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INTRODUCTION</a:t>
            </a:r>
            <a:endParaRPr lang="es-ES" sz="1200" kern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8382026" y="980728"/>
            <a:ext cx="1437975" cy="460529"/>
            <a:chOff x="8389283" y="1203848"/>
            <a:chExt cx="1203237" cy="121159"/>
          </a:xfrm>
        </p:grpSpPr>
        <p:sp>
          <p:nvSpPr>
            <p:cNvPr id="7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8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0" y="-243408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graphicFrame>
        <p:nvGraphicFramePr>
          <p:cNvPr id="19" name="18 Diagrama"/>
          <p:cNvGraphicFramePr/>
          <p:nvPr>
            <p:extLst>
              <p:ext uri="{D42A27DB-BD31-4B8C-83A1-F6EECF244321}">
                <p14:modId xmlns="" xmlns:p14="http://schemas.microsoft.com/office/powerpoint/2010/main" val="404695064"/>
              </p:ext>
            </p:extLst>
          </p:nvPr>
        </p:nvGraphicFramePr>
        <p:xfrm>
          <a:off x="272480" y="1700808"/>
          <a:ext cx="763783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936899" y="1700808"/>
            <a:ext cx="3944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i="1" dirty="0" smtClean="0"/>
              <a:t>OFFSHORE INDUSTRY TREND</a:t>
            </a:r>
            <a:endParaRPr lang="es-ES" sz="2000" dirty="0"/>
          </a:p>
        </p:txBody>
      </p:sp>
      <p:sp>
        <p:nvSpPr>
          <p:cNvPr id="25" name="24 Rectángulo"/>
          <p:cNvSpPr/>
          <p:nvPr/>
        </p:nvSpPr>
        <p:spPr>
          <a:xfrm>
            <a:off x="608265" y="6021288"/>
            <a:ext cx="7378943" cy="369332"/>
          </a:xfrm>
          <a:prstGeom prst="rect">
            <a:avLst/>
          </a:prstGeom>
          <a:ln w="38100" cmpd="sng"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ES" sz="1800" i="1" dirty="0" smtClean="0"/>
              <a:t>CONSEQUENCE: LONGER  PROJECT DEVELOPMENT PROCESS</a:t>
            </a:r>
            <a:endParaRPr lang="es-ES" sz="1800" dirty="0"/>
          </a:p>
        </p:txBody>
      </p:sp>
      <p:grpSp>
        <p:nvGrpSpPr>
          <p:cNvPr id="33" name="32 Grupo"/>
          <p:cNvGrpSpPr/>
          <p:nvPr/>
        </p:nvGrpSpPr>
        <p:grpSpPr>
          <a:xfrm>
            <a:off x="560512" y="1052736"/>
            <a:ext cx="5242182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34" name="33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Why Grid emulator based test bench ?</a:t>
              </a:r>
              <a:endParaRPr lang="en-GB" sz="2000" dirty="0" smtClean="0"/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4232920" y="4221088"/>
            <a:ext cx="3096344" cy="1656184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21" name="20 Rectángulo"/>
          <p:cNvSpPr/>
          <p:nvPr/>
        </p:nvSpPr>
        <p:spPr>
          <a:xfrm>
            <a:off x="4472187" y="4941168"/>
            <a:ext cx="1587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/>
              <a:t>+Less cost </a:t>
            </a:r>
            <a:endParaRPr lang="en-GB" sz="2000" dirty="0"/>
          </a:p>
        </p:txBody>
      </p:sp>
      <p:sp>
        <p:nvSpPr>
          <p:cNvPr id="17" name="16 Rectángulo"/>
          <p:cNvSpPr/>
          <p:nvPr/>
        </p:nvSpPr>
        <p:spPr>
          <a:xfrm>
            <a:off x="4448944" y="4509120"/>
            <a:ext cx="28825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/>
              <a:t>+Bigger wind turbines</a:t>
            </a:r>
            <a:endParaRPr lang="en-GB" sz="2000" dirty="0"/>
          </a:p>
        </p:txBody>
      </p:sp>
      <p:sp>
        <p:nvSpPr>
          <p:cNvPr id="23" name="22 Rectángulo"/>
          <p:cNvSpPr/>
          <p:nvPr/>
        </p:nvSpPr>
        <p:spPr>
          <a:xfrm>
            <a:off x="4448944" y="5373216"/>
            <a:ext cx="2393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smtClean="0"/>
              <a:t>+Higher efficiency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272480" y="1268760"/>
            <a:ext cx="7632848" cy="3312368"/>
            <a:chOff x="0" y="342065"/>
            <a:chExt cx="7488832" cy="2835000"/>
          </a:xfrm>
        </p:grpSpPr>
        <p:sp>
          <p:nvSpPr>
            <p:cNvPr id="26" name="25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374904" rIns="581217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 smtClean="0"/>
            </a:p>
          </p:txBody>
        </p:sp>
      </p:grpSp>
      <p:grpSp>
        <p:nvGrpSpPr>
          <p:cNvPr id="2" name="43 Grupo"/>
          <p:cNvGrpSpPr>
            <a:grpSpLocks/>
          </p:cNvGrpSpPr>
          <p:nvPr/>
        </p:nvGrpSpPr>
        <p:grpSpPr bwMode="auto">
          <a:xfrm>
            <a:off x="8382026" y="980728"/>
            <a:ext cx="1437975" cy="460529"/>
            <a:chOff x="8389283" y="1203848"/>
            <a:chExt cx="1203237" cy="121159"/>
          </a:xfrm>
        </p:grpSpPr>
        <p:sp>
          <p:nvSpPr>
            <p:cNvPr id="7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8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pic>
        <p:nvPicPr>
          <p:cNvPr id="9" name="8 Imagen" descr="figure_point_cliff_400_wht_4134-resized-6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2" y="4164027"/>
            <a:ext cx="1933006" cy="2577341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504728" y="5169386"/>
            <a:ext cx="4570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i="1" dirty="0" smtClean="0"/>
              <a:t>GOING OFFSHORE IS A BIG STEP </a:t>
            </a:r>
          </a:p>
          <a:p>
            <a:pPr algn="ctr"/>
            <a:r>
              <a:rPr lang="es-ES" sz="2000" i="1" dirty="0" smtClean="0"/>
              <a:t>FOR POWER CONVERTERS</a:t>
            </a:r>
            <a:endParaRPr lang="es-ES" sz="2000" dirty="0"/>
          </a:p>
        </p:txBody>
      </p:sp>
      <p:sp>
        <p:nvSpPr>
          <p:cNvPr id="11" name="10 Rectángulo"/>
          <p:cNvSpPr/>
          <p:nvPr/>
        </p:nvSpPr>
        <p:spPr>
          <a:xfrm>
            <a:off x="1208584" y="1640994"/>
            <a:ext cx="6125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0" dirty="0" smtClean="0"/>
              <a:t>To improve efficiency and reduce costs </a:t>
            </a:r>
          </a:p>
          <a:p>
            <a:r>
              <a:rPr lang="en-GB" sz="2000" b="0" dirty="0" smtClean="0"/>
              <a:t>Less conservative solutions have to be implemented</a:t>
            </a:r>
            <a:endParaRPr lang="en-GB" sz="2000" b="0" dirty="0"/>
          </a:p>
        </p:txBody>
      </p:sp>
      <p:sp>
        <p:nvSpPr>
          <p:cNvPr id="14" name="13 Rectángulo"/>
          <p:cNvSpPr/>
          <p:nvPr/>
        </p:nvSpPr>
        <p:spPr>
          <a:xfrm>
            <a:off x="1208584" y="2413337"/>
            <a:ext cx="63367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 smtClean="0"/>
              <a:t>High power solutions:   </a:t>
            </a:r>
          </a:p>
          <a:p>
            <a:pPr marL="1693863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/>
              <a:t> MV</a:t>
            </a:r>
          </a:p>
          <a:p>
            <a:pPr marL="1693863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/>
              <a:t> Low commutation frequency</a:t>
            </a:r>
          </a:p>
          <a:p>
            <a:pPr marL="1693863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/>
              <a:t> Multi-stator generators</a:t>
            </a:r>
          </a:p>
          <a:p>
            <a:pPr marL="1693863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/>
              <a:t> Several conversion lines</a:t>
            </a:r>
          </a:p>
          <a:p>
            <a:pPr marL="1693863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000" b="0" dirty="0" smtClean="0"/>
              <a:t> New semiconductors</a:t>
            </a:r>
          </a:p>
          <a:p>
            <a:endParaRPr lang="en-GB" sz="2000" b="0" dirty="0" smtClean="0"/>
          </a:p>
          <a:p>
            <a:r>
              <a:rPr lang="en-GB" sz="2000" b="0" dirty="0" smtClean="0"/>
              <a:t>		</a:t>
            </a:r>
          </a:p>
        </p:txBody>
      </p:sp>
      <p:grpSp>
        <p:nvGrpSpPr>
          <p:cNvPr id="28" name="27 Grupo"/>
          <p:cNvGrpSpPr/>
          <p:nvPr/>
        </p:nvGrpSpPr>
        <p:grpSpPr>
          <a:xfrm>
            <a:off x="560512" y="1052736"/>
            <a:ext cx="5242182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29" name="28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Why Grid emulator based test bench?</a:t>
              </a:r>
              <a:endParaRPr lang="en-GB" sz="2000" dirty="0" smtClean="0"/>
            </a:p>
          </p:txBody>
        </p:sp>
      </p:grpSp>
      <p:sp>
        <p:nvSpPr>
          <p:cNvPr id="17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kern="120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INTRODUCTION</a:t>
            </a:r>
            <a:endParaRPr lang="en-US" sz="1200" kern="120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23647" t="26666" r="31406" b="38802"/>
          <a:stretch>
            <a:fillRect/>
          </a:stretch>
        </p:blipFill>
        <p:spPr bwMode="auto">
          <a:xfrm>
            <a:off x="3142052" y="4569417"/>
            <a:ext cx="1018860" cy="62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979" y="4534366"/>
            <a:ext cx="3488349" cy="231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68" y="5253140"/>
            <a:ext cx="878136" cy="13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509120"/>
            <a:ext cx="2664296" cy="21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34 Grupo"/>
          <p:cNvGrpSpPr/>
          <p:nvPr/>
        </p:nvGrpSpPr>
        <p:grpSpPr>
          <a:xfrm>
            <a:off x="272480" y="1268760"/>
            <a:ext cx="7632848" cy="3240360"/>
            <a:chOff x="0" y="342065"/>
            <a:chExt cx="7488832" cy="2835000"/>
          </a:xfrm>
        </p:grpSpPr>
        <p:sp>
          <p:nvSpPr>
            <p:cNvPr id="36" name="35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374904" rIns="581217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 smtClean="0"/>
            </a:p>
          </p:txBody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4438222"/>
              </p:ext>
            </p:extLst>
          </p:nvPr>
        </p:nvGraphicFramePr>
        <p:xfrm>
          <a:off x="560512" y="1804784"/>
          <a:ext cx="7008693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012"/>
                <a:gridCol w="1059570"/>
                <a:gridCol w="995805"/>
                <a:gridCol w="1019960"/>
                <a:gridCol w="982449"/>
                <a:gridCol w="1199897"/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CONVERSION LINES ARRANGEMENT</a:t>
                      </a:r>
                      <a:endParaRPr lang="en-GB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BA12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20392"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GRID</a:t>
                      </a:r>
                      <a:endParaRPr lang="en-GB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A122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MACHINE</a:t>
                      </a:r>
                      <a:endParaRPr lang="en-GB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A122B"/>
                    </a:solidFill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WT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 [kW] </a:t>
                      </a:r>
                      <a:endParaRPr lang="en-GB" sz="14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V(</a:t>
                      </a:r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pu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 / PF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0,9/0,9</a:t>
                      </a:r>
                      <a:endParaRPr lang="en-GB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A1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WT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 [kW] </a:t>
                      </a:r>
                      <a:endParaRPr lang="en-GB" sz="14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V(</a:t>
                      </a:r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pu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 / PF 0,9/0,95</a:t>
                      </a:r>
                      <a:endParaRPr lang="en-GB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A1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WT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 [kW] </a:t>
                      </a:r>
                      <a:endParaRPr lang="en-GB" sz="14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V(</a:t>
                      </a:r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pu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 / PF 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0,95/0,95</a:t>
                      </a:r>
                      <a:endParaRPr lang="en-GB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rgbClr val="BA1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WT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 [kW] </a:t>
                      </a:r>
                      <a:endParaRPr lang="en-GB" sz="14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endParaRPr lang="en-GB" sz="14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Vn@PF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=1</a:t>
                      </a:r>
                    </a:p>
                  </a:txBody>
                  <a:tcPr marL="0" marR="0" marT="0" marB="0" anchor="b">
                    <a:solidFill>
                      <a:srgbClr val="BA1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WT </a:t>
                      </a:r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Power [kW] </a:t>
                      </a:r>
                      <a:endParaRPr lang="en-GB" sz="14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endParaRPr lang="en-GB" sz="1400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1400" u="none" strike="noStrike" dirty="0" err="1" smtClean="0">
                          <a:solidFill>
                            <a:schemeClr val="bg1"/>
                          </a:solidFill>
                          <a:effectLst/>
                        </a:rPr>
                        <a:t>Vn@PF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=0,95</a:t>
                      </a:r>
                    </a:p>
                  </a:txBody>
                  <a:tcPr marL="0" marR="0" marT="0" marB="0" anchor="b">
                    <a:solidFill>
                      <a:srgbClr val="BA122B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INGECON WIND MV100 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5600</a:t>
                      </a:r>
                    </a:p>
                  </a:txBody>
                  <a:tcPr marL="0" marR="0" marT="0" marB="0" anchor="ctr">
                    <a:solidFill>
                      <a:srgbClr val="BA1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9100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9600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10100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11200</a:t>
                      </a:r>
                      <a:endParaRPr lang="en-GB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11400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8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10600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11200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12400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12500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INGECON WIND MV100 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4600</a:t>
                      </a:r>
                    </a:p>
                  </a:txBody>
                  <a:tcPr marL="0" marR="0" marT="0" marB="0" anchor="ctr">
                    <a:solidFill>
                      <a:srgbClr val="BA122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7900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8300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9200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9300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2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8300</a:t>
                      </a:r>
                      <a:endParaRPr lang="en-GB" sz="14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8700</a:t>
                      </a:r>
                      <a:endParaRPr lang="en-GB" sz="14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9200</a:t>
                      </a:r>
                      <a:endParaRPr lang="en-GB" sz="14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10200</a:t>
                      </a:r>
                      <a:endParaRPr lang="en-GB" sz="14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10300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INGECON WIND MV100 </a:t>
                      </a:r>
                      <a:r>
                        <a:rPr lang="en-GB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3400</a:t>
                      </a:r>
                    </a:p>
                  </a:txBody>
                  <a:tcPr marL="0" marR="0" marT="0" marB="0" anchor="ctr">
                    <a:solidFill>
                      <a:srgbClr val="BA12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5500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5800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6100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6800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6800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36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7600</a:t>
                      </a:r>
                      <a:endParaRPr lang="en-GB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4309163"/>
              </p:ext>
            </p:extLst>
          </p:nvPr>
        </p:nvGraphicFramePr>
        <p:xfrm>
          <a:off x="560464" y="1988840"/>
          <a:ext cx="1728240" cy="67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240"/>
              </a:tblGrid>
              <a:tr h="19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RATED POWER</a:t>
                      </a:r>
                      <a:endParaRPr lang="en-GB" sz="16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OVERLOAD</a:t>
                      </a:r>
                      <a:endParaRPr lang="en-GB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" name="43 Grupo"/>
          <p:cNvGrpSpPr>
            <a:grpSpLocks/>
          </p:cNvGrpSpPr>
          <p:nvPr/>
        </p:nvGrpSpPr>
        <p:grpSpPr bwMode="auto">
          <a:xfrm>
            <a:off x="8382026" y="980728"/>
            <a:ext cx="1437975" cy="460529"/>
            <a:chOff x="8389283" y="1203848"/>
            <a:chExt cx="1203237" cy="121159"/>
          </a:xfrm>
        </p:grpSpPr>
        <p:sp>
          <p:nvSpPr>
            <p:cNvPr id="24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560512" y="1052736"/>
            <a:ext cx="4032448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32" name="31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err="1" smtClean="0"/>
                <a:t>Ingecon</a:t>
              </a:r>
              <a:r>
                <a:rPr lang="en-GB" sz="2000" i="1" dirty="0" smtClean="0"/>
                <a:t> Wind MV100 family</a:t>
              </a:r>
              <a:endParaRPr lang="en-GB" sz="2000" dirty="0" smtClean="0"/>
            </a:p>
          </p:txBody>
        </p:sp>
      </p:grpSp>
      <p:sp>
        <p:nvSpPr>
          <p:cNvPr id="19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INTRODUCTION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: PRODUCT  CHARACTERISTICS</a:t>
            </a:r>
            <a:endParaRPr lang="en-US" sz="1200" kern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37 Grupo"/>
          <p:cNvGrpSpPr/>
          <p:nvPr/>
        </p:nvGrpSpPr>
        <p:grpSpPr>
          <a:xfrm>
            <a:off x="272480" y="1268760"/>
            <a:ext cx="7632848" cy="2808312"/>
            <a:chOff x="0" y="342065"/>
            <a:chExt cx="7488832" cy="2835000"/>
          </a:xfrm>
        </p:grpSpPr>
        <p:sp>
          <p:nvSpPr>
            <p:cNvPr id="39" name="38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374904" rIns="581217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 smtClean="0"/>
            </a:p>
          </p:txBody>
        </p:sp>
      </p:grpSp>
      <p:grpSp>
        <p:nvGrpSpPr>
          <p:cNvPr id="2" name="12 Grupo"/>
          <p:cNvGrpSpPr/>
          <p:nvPr/>
        </p:nvGrpSpPr>
        <p:grpSpPr>
          <a:xfrm>
            <a:off x="272480" y="4653136"/>
            <a:ext cx="7632848" cy="1944216"/>
            <a:chOff x="0" y="342065"/>
            <a:chExt cx="7488832" cy="2835000"/>
          </a:xfrm>
        </p:grpSpPr>
        <p:sp>
          <p:nvSpPr>
            <p:cNvPr id="14" name="13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0" y="342065"/>
              <a:ext cx="7488832" cy="283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374904" rIns="581217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 smtClean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776536" y="5229200"/>
            <a:ext cx="7056784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337" lvl="0" indent="-342900" algn="just">
              <a:lnSpc>
                <a:spcPct val="90000"/>
              </a:lnSpc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/>
              <a:t>Grid emulator to replicate easily grid conditions </a:t>
            </a:r>
          </a:p>
          <a:p>
            <a:pPr marL="414337" lvl="0" indent="-342900" algn="just">
              <a:lnSpc>
                <a:spcPct val="100000"/>
              </a:lnSpc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/>
              <a:t>Low voltage / power MV100 replica</a:t>
            </a:r>
          </a:p>
          <a:p>
            <a:pPr marL="414337" lvl="0" indent="-342900" algn="just">
              <a:lnSpc>
                <a:spcPct val="100000"/>
              </a:lnSpc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000" b="0" dirty="0" smtClean="0"/>
              <a:t>Simple turbine environment (Drive-generator + WTC)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136576" y="2924944"/>
            <a:ext cx="480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i="1" dirty="0" smtClean="0"/>
              <a:t>Expensive and special testing  power labs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1136576" y="2204864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i="1" dirty="0" smtClean="0"/>
              <a:t>Not friendly environment for on site tests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76536" y="2062589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i="1" dirty="0" smtClean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776536" y="3358733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i="1" dirty="0" smtClean="0">
                <a:solidFill>
                  <a:srgbClr val="C00000"/>
                </a:solidFill>
              </a:rPr>
              <a:t>=</a:t>
            </a:r>
          </a:p>
        </p:txBody>
      </p:sp>
      <p:grpSp>
        <p:nvGrpSpPr>
          <p:cNvPr id="4" name="43 Grupo"/>
          <p:cNvGrpSpPr>
            <a:grpSpLocks/>
          </p:cNvGrpSpPr>
          <p:nvPr/>
        </p:nvGrpSpPr>
        <p:grpSpPr bwMode="auto">
          <a:xfrm>
            <a:off x="8382026" y="980728"/>
            <a:ext cx="1437975" cy="460529"/>
            <a:chOff x="8389283" y="1203848"/>
            <a:chExt cx="1203237" cy="121159"/>
          </a:xfrm>
        </p:grpSpPr>
        <p:sp>
          <p:nvSpPr>
            <p:cNvPr id="27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8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1136576" y="1844824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i="1" dirty="0" smtClean="0"/>
              <a:t>High power converter</a:t>
            </a:r>
            <a:endParaRPr lang="es-ES" sz="1800" dirty="0"/>
          </a:p>
        </p:txBody>
      </p:sp>
      <p:sp>
        <p:nvSpPr>
          <p:cNvPr id="26" name="25 Rectángulo"/>
          <p:cNvSpPr/>
          <p:nvPr/>
        </p:nvSpPr>
        <p:spPr>
          <a:xfrm>
            <a:off x="823542" y="27809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704528" y="2670011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srgbClr val="C00000"/>
                </a:solidFill>
              </a:rPr>
              <a:t>________________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76536" y="2420888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i="1" dirty="0" smtClean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136576" y="2564904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 smtClean="0"/>
              <a:t>Big design challenges</a:t>
            </a:r>
          </a:p>
        </p:txBody>
      </p:sp>
      <p:sp>
        <p:nvSpPr>
          <p:cNvPr id="32" name="31 Rectángulo"/>
          <p:cNvSpPr/>
          <p:nvPr/>
        </p:nvSpPr>
        <p:spPr>
          <a:xfrm>
            <a:off x="1288976" y="3491716"/>
            <a:ext cx="52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 smtClean="0"/>
              <a:t>Low scale test bench in-house</a:t>
            </a:r>
            <a:endParaRPr lang="es-ES" sz="1800" dirty="0"/>
          </a:p>
        </p:txBody>
      </p:sp>
      <p:grpSp>
        <p:nvGrpSpPr>
          <p:cNvPr id="35" name="34 Grupo"/>
          <p:cNvGrpSpPr/>
          <p:nvPr/>
        </p:nvGrpSpPr>
        <p:grpSpPr>
          <a:xfrm>
            <a:off x="560512" y="1052736"/>
            <a:ext cx="6264696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36" name="35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Facing the design of MV100 family for offshore</a:t>
              </a:r>
              <a:endParaRPr lang="en-GB" sz="2000" dirty="0" smtClean="0"/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632520" y="4437112"/>
            <a:ext cx="3024336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42" name="41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Low scale test bench</a:t>
              </a:r>
              <a:endParaRPr lang="en-GB" sz="2000" dirty="0" smtClean="0"/>
            </a:p>
          </p:txBody>
        </p:sp>
      </p:grpSp>
      <p:sp>
        <p:nvSpPr>
          <p:cNvPr id="33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PROBLEM BASICS</a:t>
            </a: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41 Conector recto"/>
          <p:cNvCxnSpPr/>
          <p:nvPr/>
        </p:nvCxnSpPr>
        <p:spPr bwMode="auto">
          <a:xfrm flipH="1">
            <a:off x="6105128" y="1270501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31 Grupo"/>
          <p:cNvGrpSpPr/>
          <p:nvPr/>
        </p:nvGrpSpPr>
        <p:grpSpPr>
          <a:xfrm>
            <a:off x="200472" y="1270501"/>
            <a:ext cx="1512168" cy="3816424"/>
            <a:chOff x="0" y="733677"/>
            <a:chExt cx="7488832" cy="1858104"/>
          </a:xfrm>
        </p:grpSpPr>
        <p:sp>
          <p:nvSpPr>
            <p:cNvPr id="33" name="32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1568624" y="1270501"/>
            <a:ext cx="4824536" cy="3816424"/>
            <a:chOff x="0" y="733677"/>
            <a:chExt cx="7488832" cy="1858104"/>
          </a:xfrm>
        </p:grpSpPr>
        <p:sp>
          <p:nvSpPr>
            <p:cNvPr id="36" name="35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6249144" y="1270501"/>
            <a:ext cx="1872208" cy="3816424"/>
            <a:chOff x="0" y="733677"/>
            <a:chExt cx="7488832" cy="1858104"/>
          </a:xfrm>
        </p:grpSpPr>
        <p:sp>
          <p:nvSpPr>
            <p:cNvPr id="39" name="38 Rectángulo"/>
            <p:cNvSpPr/>
            <p:nvPr/>
          </p:nvSpPr>
          <p:spPr>
            <a:xfrm>
              <a:off x="272480" y="733677"/>
              <a:ext cx="6840760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39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939851"/>
            <a:ext cx="7704856" cy="30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6 Marcador de texto"/>
          <p:cNvSpPr txBox="1">
            <a:spLocks/>
          </p:cNvSpPr>
          <p:nvPr/>
        </p:nvSpPr>
        <p:spPr>
          <a:xfrm>
            <a:off x="128464" y="162880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sp>
        <p:nvSpPr>
          <p:cNvPr id="16" name="32 CuadroTexto"/>
          <p:cNvSpPr txBox="1">
            <a:spLocks noChangeArrowheads="1"/>
          </p:cNvSpPr>
          <p:nvPr/>
        </p:nvSpPr>
        <p:spPr bwMode="auto">
          <a:xfrm>
            <a:off x="5148264" y="971552"/>
            <a:ext cx="24114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1200" b="1" dirty="0">
                <a:solidFill>
                  <a:schemeClr val="bg1"/>
                </a:solidFill>
                <a:cs typeface="Arial" charset="0"/>
              </a:rPr>
              <a:t>Power Converter Testing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38254" y="5273332"/>
            <a:ext cx="139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cs typeface="Arial" charset="0"/>
              </a:rPr>
              <a:t>MULTIPHASE </a:t>
            </a:r>
            <a:r>
              <a:rPr lang="en-US" sz="1200" b="1" dirty="0" smtClean="0">
                <a:cs typeface="Arial" charset="0"/>
              </a:rPr>
              <a:t>MACHINE</a:t>
            </a:r>
            <a:endParaRPr lang="en-US" sz="1200" b="1" dirty="0">
              <a:cs typeface="Arial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712640" y="5343600"/>
            <a:ext cx="2700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Arial" charset="0"/>
              </a:rPr>
              <a:t>2 x CONVERSION LINES (3L B2B)</a:t>
            </a:r>
            <a:endParaRPr lang="en-US" sz="1200" b="1" dirty="0">
              <a:cs typeface="Arial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520952" y="5158933"/>
            <a:ext cx="161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cs typeface="Arial" charset="0"/>
              </a:rPr>
              <a:t>CCU +                   WT CONTROLLER    &amp; SYSTEM </a:t>
            </a:r>
            <a:endParaRPr lang="en-US" sz="1200" b="1" dirty="0">
              <a:cs typeface="Arial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249144" y="52733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cs typeface="Arial" charset="0"/>
              </a:rPr>
              <a:t>GRID EMULATOR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560512" y="1052736"/>
            <a:ext cx="5976664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44" name="43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44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i="1" dirty="0" smtClean="0"/>
                <a:t>Configurable low scale test bench: 1 &amp; 2 CL</a:t>
              </a:r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2864769" y="587727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A</a:t>
            </a:r>
            <a:endParaRPr lang="en-US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7" name="46 Elipse"/>
          <p:cNvSpPr/>
          <p:nvPr/>
        </p:nvSpPr>
        <p:spPr>
          <a:xfrm>
            <a:off x="2864768" y="5877272"/>
            <a:ext cx="648072" cy="698376"/>
          </a:xfrm>
          <a:prstGeom prst="ellipse">
            <a:avLst/>
          </a:prstGeom>
          <a:noFill/>
          <a:ln w="69850">
            <a:solidFill>
              <a:srgbClr val="C00000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48" name="47 CuadroTexto"/>
          <p:cNvSpPr txBox="1"/>
          <p:nvPr/>
        </p:nvSpPr>
        <p:spPr>
          <a:xfrm>
            <a:off x="4953001" y="587727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B</a:t>
            </a:r>
            <a:endParaRPr lang="en-US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4953000" y="5877272"/>
            <a:ext cx="648072" cy="698376"/>
          </a:xfrm>
          <a:prstGeom prst="ellipse">
            <a:avLst/>
          </a:prstGeom>
          <a:noFill/>
          <a:ln w="69850">
            <a:solidFill>
              <a:srgbClr val="C00000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50" name="49 CuadroTexto"/>
          <p:cNvSpPr txBox="1"/>
          <p:nvPr/>
        </p:nvSpPr>
        <p:spPr>
          <a:xfrm>
            <a:off x="6609185" y="589897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C</a:t>
            </a:r>
            <a:endParaRPr lang="en-US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51" name="50 Elipse"/>
          <p:cNvSpPr/>
          <p:nvPr/>
        </p:nvSpPr>
        <p:spPr>
          <a:xfrm>
            <a:off x="6609184" y="5898976"/>
            <a:ext cx="648072" cy="698376"/>
          </a:xfrm>
          <a:prstGeom prst="ellipse">
            <a:avLst/>
          </a:prstGeom>
          <a:noFill/>
          <a:ln w="69850">
            <a:solidFill>
              <a:srgbClr val="C00000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grpSp>
        <p:nvGrpSpPr>
          <p:cNvPr id="41" name="43 Grupo"/>
          <p:cNvGrpSpPr>
            <a:grpSpLocks/>
          </p:cNvGrpSpPr>
          <p:nvPr/>
        </p:nvGrpSpPr>
        <p:grpSpPr bwMode="auto">
          <a:xfrm>
            <a:off x="8382026" y="1672327"/>
            <a:ext cx="1437975" cy="460529"/>
            <a:chOff x="8389283" y="1203848"/>
            <a:chExt cx="1203237" cy="121159"/>
          </a:xfrm>
        </p:grpSpPr>
        <p:sp>
          <p:nvSpPr>
            <p:cNvPr id="52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3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54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GRID EMULATOR TEST BENCH SCHEME</a:t>
            </a: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36 Grupo"/>
          <p:cNvGrpSpPr/>
          <p:nvPr/>
        </p:nvGrpSpPr>
        <p:grpSpPr>
          <a:xfrm>
            <a:off x="0" y="1268760"/>
            <a:ext cx="7905328" cy="4824536"/>
            <a:chOff x="0" y="733677"/>
            <a:chExt cx="7488832" cy="1858104"/>
          </a:xfrm>
        </p:grpSpPr>
        <p:sp>
          <p:nvSpPr>
            <p:cNvPr id="38" name="37 Rectángulo"/>
            <p:cNvSpPr/>
            <p:nvPr/>
          </p:nvSpPr>
          <p:spPr>
            <a:xfrm>
              <a:off x="255794" y="733677"/>
              <a:ext cx="6960181" cy="1858104"/>
            </a:xfrm>
            <a:prstGeom prst="rect">
              <a:avLst/>
            </a:prstGeom>
            <a:solidFill>
              <a:schemeClr val="lt1">
                <a:hueOff val="0"/>
                <a:satOff val="0"/>
                <a:lumOff val="0"/>
                <a:alpha val="0"/>
              </a:schemeClr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0" y="733677"/>
              <a:ext cx="7488832" cy="1858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916432" rIns="581217" bIns="142240" numCol="1" spcCol="1270" anchor="t" anchorCtr="0">
              <a:noAutofit/>
            </a:bodyPr>
            <a:lstStyle/>
            <a:p>
              <a:pPr marL="720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GB" sz="2000" kern="1200" noProof="0" dirty="0"/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7185248" y="3284984"/>
            <a:ext cx="720080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27" name="26 Rectángulo"/>
          <p:cNvSpPr/>
          <p:nvPr/>
        </p:nvSpPr>
        <p:spPr>
          <a:xfrm>
            <a:off x="1856656" y="5805264"/>
            <a:ext cx="720080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22" name="16 Marcador de texto"/>
          <p:cNvSpPr txBox="1">
            <a:spLocks/>
          </p:cNvSpPr>
          <p:nvPr/>
        </p:nvSpPr>
        <p:spPr>
          <a:xfrm>
            <a:off x="166654" y="1643050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pic>
        <p:nvPicPr>
          <p:cNvPr id="11" name="10 Imagen"/>
          <p:cNvPicPr/>
          <p:nvPr/>
        </p:nvPicPr>
        <p:blipFill>
          <a:blip r:embed="rId2" cstate="print"/>
          <a:srcRect t="-394" r="-177" b="-580"/>
          <a:stretch>
            <a:fillRect/>
          </a:stretch>
        </p:blipFill>
        <p:spPr bwMode="auto">
          <a:xfrm>
            <a:off x="2144688" y="3429000"/>
            <a:ext cx="58326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Rectángulo"/>
          <p:cNvSpPr/>
          <p:nvPr/>
        </p:nvSpPr>
        <p:spPr>
          <a:xfrm>
            <a:off x="642459" y="1849847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2 Converter Line B2B (3L)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V</a:t>
            </a:r>
            <a:r>
              <a:rPr lang="en-US" sz="1800" baseline="-25000" dirty="0" smtClean="0"/>
              <a:t>BUS</a:t>
            </a:r>
            <a:r>
              <a:rPr lang="en-US" sz="1800" dirty="0" smtClean="0"/>
              <a:t>=1100V e I</a:t>
            </a:r>
            <a:r>
              <a:rPr lang="en-US" sz="1800" baseline="-25000" dirty="0" smtClean="0"/>
              <a:t>RED</a:t>
            </a:r>
            <a:r>
              <a:rPr lang="en-US" sz="1800" dirty="0" smtClean="0"/>
              <a:t>=150A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Several filter options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Several taps to configure inductors</a:t>
            </a:r>
          </a:p>
          <a:p>
            <a:pPr marL="285750" lvl="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Test bench modeled and translated to a simulation scenario</a:t>
            </a:r>
            <a:endParaRPr lang="en-US" sz="1800" dirty="0"/>
          </a:p>
        </p:txBody>
      </p:sp>
      <p:grpSp>
        <p:nvGrpSpPr>
          <p:cNvPr id="30" name="29 Grupo"/>
          <p:cNvGrpSpPr/>
          <p:nvPr/>
        </p:nvGrpSpPr>
        <p:grpSpPr>
          <a:xfrm>
            <a:off x="560512" y="1052736"/>
            <a:ext cx="5976664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32" name="31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i="1" dirty="0" smtClean="0"/>
                <a:t>Configurable low scale test bench: 1 &amp; 2 CL</a:t>
              </a: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5385049" y="472514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A</a:t>
            </a:r>
            <a:endParaRPr lang="en-US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5385048" y="4725144"/>
            <a:ext cx="648072" cy="698376"/>
          </a:xfrm>
          <a:prstGeom prst="ellipse">
            <a:avLst/>
          </a:prstGeom>
          <a:noFill/>
          <a:ln w="69850">
            <a:solidFill>
              <a:srgbClr val="C00000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28" name="27 CuadroTexto"/>
          <p:cNvSpPr txBox="1"/>
          <p:nvPr/>
        </p:nvSpPr>
        <p:spPr>
          <a:xfrm>
            <a:off x="2576737" y="465313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B</a:t>
            </a:r>
            <a:endParaRPr lang="en-US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2576736" y="4653136"/>
            <a:ext cx="648072" cy="698376"/>
          </a:xfrm>
          <a:prstGeom prst="ellipse">
            <a:avLst/>
          </a:prstGeom>
          <a:noFill/>
          <a:ln w="69850">
            <a:solidFill>
              <a:srgbClr val="C00000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34" name="33 CuadroTexto"/>
          <p:cNvSpPr txBox="1"/>
          <p:nvPr/>
        </p:nvSpPr>
        <p:spPr>
          <a:xfrm>
            <a:off x="4232921" y="4005064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cs typeface="Arial" charset="0"/>
              </a:rPr>
              <a:t>C</a:t>
            </a:r>
            <a:endParaRPr lang="en-US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4232920" y="4005064"/>
            <a:ext cx="648072" cy="698376"/>
          </a:xfrm>
          <a:prstGeom prst="ellipse">
            <a:avLst/>
          </a:prstGeom>
          <a:noFill/>
          <a:ln w="69850">
            <a:solidFill>
              <a:srgbClr val="C00000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grpSp>
        <p:nvGrpSpPr>
          <p:cNvPr id="23" name="43 Grupo"/>
          <p:cNvGrpSpPr>
            <a:grpSpLocks/>
          </p:cNvGrpSpPr>
          <p:nvPr/>
        </p:nvGrpSpPr>
        <p:grpSpPr bwMode="auto">
          <a:xfrm>
            <a:off x="8382026" y="1672327"/>
            <a:ext cx="1437975" cy="460529"/>
            <a:chOff x="8389283" y="1203848"/>
            <a:chExt cx="1203237" cy="121159"/>
          </a:xfrm>
        </p:grpSpPr>
        <p:sp>
          <p:nvSpPr>
            <p:cNvPr id="36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41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GRID EMULATOR TEST BENCH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OVERVIEW</a:t>
            </a:r>
            <a:endParaRPr lang="en-US" sz="1200" dirty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58 Rectángulo"/>
          <p:cNvSpPr/>
          <p:nvPr/>
        </p:nvSpPr>
        <p:spPr>
          <a:xfrm>
            <a:off x="272480" y="4869160"/>
            <a:ext cx="7128792" cy="1584176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60 Rectángulo"/>
          <p:cNvSpPr/>
          <p:nvPr/>
        </p:nvSpPr>
        <p:spPr>
          <a:xfrm>
            <a:off x="7041232" y="5013176"/>
            <a:ext cx="720080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62" name="61 Rectángulo"/>
          <p:cNvSpPr/>
          <p:nvPr/>
        </p:nvSpPr>
        <p:spPr>
          <a:xfrm>
            <a:off x="6537176" y="6237312"/>
            <a:ext cx="720080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grpSp>
        <p:nvGrpSpPr>
          <p:cNvPr id="2" name="18 Grupo"/>
          <p:cNvGrpSpPr/>
          <p:nvPr/>
        </p:nvGrpSpPr>
        <p:grpSpPr>
          <a:xfrm>
            <a:off x="272480" y="1268760"/>
            <a:ext cx="7200800" cy="1296145"/>
            <a:chOff x="0" y="342065"/>
            <a:chExt cx="7488832" cy="2126252"/>
          </a:xfrm>
        </p:grpSpPr>
        <p:sp>
          <p:nvSpPr>
            <p:cNvPr id="20" name="19 Rectángulo"/>
            <p:cNvSpPr/>
            <p:nvPr/>
          </p:nvSpPr>
          <p:spPr>
            <a:xfrm>
              <a:off x="0" y="342065"/>
              <a:ext cx="7339055" cy="212625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0" y="342065"/>
              <a:ext cx="7488832" cy="2126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374904" rIns="581217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 smtClean="0"/>
            </a:p>
          </p:txBody>
        </p:sp>
      </p:grpSp>
      <p:sp>
        <p:nvSpPr>
          <p:cNvPr id="22" name="16 Marcador de texto"/>
          <p:cNvSpPr txBox="1">
            <a:spLocks/>
          </p:cNvSpPr>
          <p:nvPr/>
        </p:nvSpPr>
        <p:spPr>
          <a:xfrm>
            <a:off x="0" y="1556792"/>
            <a:ext cx="8358246" cy="385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2400" b="0" kern="0" dirty="0" smtClean="0">
              <a:latin typeface="+mn-lt"/>
            </a:endParaRPr>
          </a:p>
        </p:txBody>
      </p:sp>
      <p:grpSp>
        <p:nvGrpSpPr>
          <p:cNvPr id="3" name="15 Grupo"/>
          <p:cNvGrpSpPr/>
          <p:nvPr/>
        </p:nvGrpSpPr>
        <p:grpSpPr>
          <a:xfrm>
            <a:off x="560512" y="980727"/>
            <a:ext cx="5400600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17" name="16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/>
                <a:t>3L-B2B Converter to emulate a grid</a:t>
              </a:r>
            </a:p>
          </p:txBody>
        </p:sp>
      </p:grpSp>
      <p:sp>
        <p:nvSpPr>
          <p:cNvPr id="23" name="22 Rectángulo"/>
          <p:cNvSpPr/>
          <p:nvPr/>
        </p:nvSpPr>
        <p:spPr>
          <a:xfrm>
            <a:off x="632520" y="1631701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lvl="0" indent="-268288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cs typeface="Arial" charset="0"/>
              </a:rPr>
              <a:t>Power range:       </a:t>
            </a:r>
            <a:r>
              <a:rPr lang="en-GB" sz="1600" b="0" dirty="0" smtClean="0">
                <a:cs typeface="Arial" charset="0"/>
              </a:rPr>
              <a:t>775 kW</a:t>
            </a:r>
            <a:endParaRPr lang="en-GB" sz="1600" b="0" dirty="0" smtClean="0"/>
          </a:p>
          <a:p>
            <a:pPr marL="268288" lvl="0" indent="-268288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cs typeface="Arial" charset="0"/>
              </a:rPr>
              <a:t>Input voltage:      </a:t>
            </a:r>
            <a:r>
              <a:rPr lang="en-GB" sz="1600" b="0" dirty="0" smtClean="0">
                <a:cs typeface="Arial" charset="0"/>
              </a:rPr>
              <a:t>690V</a:t>
            </a:r>
            <a:endParaRPr lang="en-GB" sz="1600" b="0" dirty="0" smtClean="0"/>
          </a:p>
          <a:p>
            <a:pPr marL="268288" lvl="0" indent="-268288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cs typeface="Arial" charset="0"/>
              </a:rPr>
              <a:t>Output current</a:t>
            </a:r>
            <a:r>
              <a:rPr lang="en-GB" sz="1600" b="0" dirty="0" smtClean="0">
                <a:cs typeface="Arial" charset="0"/>
              </a:rPr>
              <a:t>:    650A</a:t>
            </a:r>
            <a:endParaRPr lang="en-GB" sz="1600" b="0" dirty="0" smtClean="0"/>
          </a:p>
        </p:txBody>
      </p:sp>
      <p:sp>
        <p:nvSpPr>
          <p:cNvPr id="24" name="23 Rectángulo"/>
          <p:cNvSpPr/>
          <p:nvPr/>
        </p:nvSpPr>
        <p:spPr>
          <a:xfrm>
            <a:off x="6537176" y="2348880"/>
            <a:ext cx="720080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grpSp>
        <p:nvGrpSpPr>
          <p:cNvPr id="4" name="43 Grupo"/>
          <p:cNvGrpSpPr>
            <a:grpSpLocks/>
          </p:cNvGrpSpPr>
          <p:nvPr/>
        </p:nvGrpSpPr>
        <p:grpSpPr bwMode="auto">
          <a:xfrm>
            <a:off x="8382026" y="1672327"/>
            <a:ext cx="1437975" cy="460529"/>
            <a:chOff x="8389283" y="1203848"/>
            <a:chExt cx="1203237" cy="121159"/>
          </a:xfrm>
        </p:grpSpPr>
        <p:sp>
          <p:nvSpPr>
            <p:cNvPr id="26" name="45 Rectángulo"/>
            <p:cNvSpPr>
              <a:spLocks noChangeArrowheads="1"/>
            </p:cNvSpPr>
            <p:nvPr/>
          </p:nvSpPr>
          <p:spPr bwMode="auto">
            <a:xfrm>
              <a:off x="8389283" y="1260681"/>
              <a:ext cx="59777" cy="120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47 CuadroTexto"/>
            <p:cNvSpPr txBox="1">
              <a:spLocks noChangeArrowheads="1"/>
            </p:cNvSpPr>
            <p:nvPr/>
          </p:nvSpPr>
          <p:spPr bwMode="auto">
            <a:xfrm>
              <a:off x="8449058" y="1203848"/>
              <a:ext cx="1143462" cy="12115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s-ES" sz="1000">
                <a:solidFill>
                  <a:schemeClr val="bg1"/>
                </a:solidFill>
              </a:endParaRPr>
            </a:p>
          </p:txBody>
        </p:sp>
      </p:grpSp>
      <p:sp>
        <p:nvSpPr>
          <p:cNvPr id="28" name="17 Título"/>
          <p:cNvSpPr txBox="1">
            <a:spLocks/>
          </p:cNvSpPr>
          <p:nvPr/>
        </p:nvSpPr>
        <p:spPr>
          <a:xfrm>
            <a:off x="222785" y="325702"/>
            <a:ext cx="7473280" cy="22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lang="es-ES" sz="1600" b="1" cap="none" spc="0" baseline="0" dirty="0" smtClean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GRID EMULATOR TEST </a:t>
            </a:r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BENCH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: 3L-B2B CONVERTER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272480" y="2924944"/>
            <a:ext cx="7200800" cy="1512169"/>
            <a:chOff x="0" y="342065"/>
            <a:chExt cx="7488832" cy="2381402"/>
          </a:xfrm>
        </p:grpSpPr>
        <p:sp>
          <p:nvSpPr>
            <p:cNvPr id="25" name="24 Rectángulo"/>
            <p:cNvSpPr/>
            <p:nvPr/>
          </p:nvSpPr>
          <p:spPr>
            <a:xfrm>
              <a:off x="0" y="342065"/>
              <a:ext cx="7339055" cy="2381402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0" y="342065"/>
              <a:ext cx="7488832" cy="2381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1217" tIns="374904" rIns="581217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800" kern="1200" dirty="0" smtClean="0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60512" y="2708920"/>
            <a:ext cx="5400600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>
                  <a:cs typeface="Arial" charset="0"/>
                </a:rPr>
                <a:t>Additional cabinet composed by:</a:t>
              </a:r>
              <a:endParaRPr lang="en-GB" sz="2000" i="1" dirty="0" smtClean="0"/>
            </a:p>
          </p:txBody>
        </p:sp>
      </p:grpSp>
      <p:sp>
        <p:nvSpPr>
          <p:cNvPr id="33" name="32 Rectángulo"/>
          <p:cNvSpPr/>
          <p:nvPr/>
        </p:nvSpPr>
        <p:spPr>
          <a:xfrm>
            <a:off x="632520" y="3356992"/>
            <a:ext cx="5544616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cs typeface="Arial" charset="0"/>
              </a:rPr>
              <a:t>Grid transformer (possibility of several winding connections)</a:t>
            </a:r>
            <a:endParaRPr lang="en-GB" sz="1600" dirty="0" smtClean="0"/>
          </a:p>
          <a:p>
            <a:pPr marL="268288" lvl="0" indent="-268288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Grid impedance configuration</a:t>
            </a:r>
            <a:endParaRPr lang="en-GB" sz="1600" dirty="0" smtClean="0"/>
          </a:p>
          <a:p>
            <a:pPr marL="268288" lvl="0" indent="-268288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Contactors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6465168" y="4221088"/>
            <a:ext cx="720080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sp>
        <p:nvSpPr>
          <p:cNvPr id="35" name="34 Rectángulo"/>
          <p:cNvSpPr/>
          <p:nvPr/>
        </p:nvSpPr>
        <p:spPr>
          <a:xfrm>
            <a:off x="7041232" y="3068960"/>
            <a:ext cx="720080" cy="360040"/>
          </a:xfrm>
          <a:prstGeom prst="rect">
            <a:avLst/>
          </a:prstGeom>
          <a:solidFill>
            <a:schemeClr val="bg1"/>
          </a:solidFill>
          <a:effectLst/>
          <a:scene3d>
            <a:camera prst="orthographicFront"/>
            <a:lightRig rig="flat" dir="t"/>
          </a:scene3d>
          <a:sp3d prstMaterial="plastic">
            <a:bevelT w="50800" h="508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0" rIns="180000" bIns="0" numCol="1" spcCol="1270" rtlCol="0" anchor="ctr" anchorCtr="0">
            <a:noAutofit/>
          </a:bodyPr>
          <a:lstStyle/>
          <a:p>
            <a:pPr marL="180975" indent="-85725" algn="just" defTabSz="355600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har char="••"/>
              <a:tabLst>
                <a:tab pos="3143250" algn="l"/>
              </a:tabLst>
            </a:pPr>
            <a:endParaRPr lang="es-ES" sz="1100" b="0" kern="1200" dirty="0" smtClean="0"/>
          </a:p>
        </p:txBody>
      </p:sp>
      <p:grpSp>
        <p:nvGrpSpPr>
          <p:cNvPr id="55" name="54 Grupo"/>
          <p:cNvGrpSpPr/>
          <p:nvPr/>
        </p:nvGrpSpPr>
        <p:grpSpPr>
          <a:xfrm>
            <a:off x="560512" y="4625832"/>
            <a:ext cx="5400600" cy="531360"/>
            <a:chOff x="374441" y="76385"/>
            <a:chExt cx="5242182" cy="531360"/>
          </a:xfrm>
          <a:scene3d>
            <a:camera prst="orthographicFront"/>
            <a:lightRig rig="flat" dir="t"/>
          </a:scene3d>
        </p:grpSpPr>
        <p:sp>
          <p:nvSpPr>
            <p:cNvPr id="56" name="55 Rectángulo redondeado"/>
            <p:cNvSpPr/>
            <p:nvPr/>
          </p:nvSpPr>
          <p:spPr>
            <a:xfrm>
              <a:off x="374441" y="76385"/>
              <a:ext cx="5242182" cy="53136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7" name="56 Rectángulo"/>
            <p:cNvSpPr/>
            <p:nvPr/>
          </p:nvSpPr>
          <p:spPr>
            <a:xfrm>
              <a:off x="400380" y="102324"/>
              <a:ext cx="5190304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8142" tIns="0" rIns="198142" bIns="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i="1" dirty="0" smtClean="0">
                  <a:cs typeface="Arial" charset="0"/>
                </a:rPr>
                <a:t>Drives and several generators:</a:t>
              </a:r>
              <a:endParaRPr lang="en-GB" sz="2000" i="1" dirty="0" smtClean="0"/>
            </a:p>
          </p:txBody>
        </p:sp>
      </p:grpSp>
      <p:sp>
        <p:nvSpPr>
          <p:cNvPr id="58" name="57 Rectángulo"/>
          <p:cNvSpPr/>
          <p:nvPr/>
        </p:nvSpPr>
        <p:spPr>
          <a:xfrm>
            <a:off x="648072" y="5301208"/>
            <a:ext cx="567308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lnSpc>
                <a:spcPct val="9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cs typeface="Arial" charset="0"/>
              </a:rPr>
              <a:t>Multi-phase PMG generator (Configurable angle between stators)</a:t>
            </a:r>
            <a:endParaRPr lang="en-GB" sz="1600" dirty="0" smtClean="0"/>
          </a:p>
          <a:p>
            <a:pPr marL="268288" lvl="0" indent="-268288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SCIG generator</a:t>
            </a:r>
            <a:endParaRPr lang="en-GB" sz="1600" dirty="0" smtClean="0"/>
          </a:p>
          <a:p>
            <a:pPr marL="268288" lvl="0" indent="-268288" algn="just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1600" dirty="0" smtClean="0"/>
              <a:t>Synchronous generator</a:t>
            </a:r>
          </a:p>
        </p:txBody>
      </p:sp>
      <p:pic>
        <p:nvPicPr>
          <p:cNvPr id="37" name="36 Imagen" descr="Imagen_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1192" y="1412776"/>
            <a:ext cx="1152128" cy="1368152"/>
          </a:xfrm>
          <a:prstGeom prst="rect">
            <a:avLst/>
          </a:prstGeom>
        </p:spPr>
      </p:pic>
      <p:pic>
        <p:nvPicPr>
          <p:cNvPr id="38" name="37 Imagen" descr="Imagen_traf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6131" y="3068960"/>
            <a:ext cx="1271205" cy="1663385"/>
          </a:xfrm>
          <a:prstGeom prst="rect">
            <a:avLst/>
          </a:prstGeom>
        </p:spPr>
      </p:pic>
      <p:pic>
        <p:nvPicPr>
          <p:cNvPr id="39" name="38 Imagen" descr="Imagen_maquina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1192" y="5157192"/>
            <a:ext cx="1368152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154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iseño personalizado">
  <a:themeElements>
    <a:clrScheme name="Personaliz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7F7F"/>
      </a:accent1>
      <a:accent2>
        <a:srgbClr val="C00000"/>
      </a:accent2>
      <a:accent3>
        <a:srgbClr val="EAEAEA"/>
      </a:accent3>
      <a:accent4>
        <a:srgbClr val="A50021"/>
      </a:accent4>
      <a:accent5>
        <a:srgbClr val="DAEDEF"/>
      </a:accent5>
      <a:accent6>
        <a:srgbClr val="FFFFFF"/>
      </a:accent6>
      <a:hlink>
        <a:srgbClr val="3F3F3F"/>
      </a:hlink>
      <a:folHlink>
        <a:srgbClr val="3F3F3F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flat" dir="t"/>
        </a:scene3d>
        <a:sp3d extrusionH="12700" prstMaterial="plastic">
          <a:bevelT w="50800" h="50800"/>
        </a:sp3d>
      </a:spPr>
      <a:bodyPr spcFirstLastPara="0" vert="horz" wrap="square" lIns="42672" tIns="0" rIns="180000" bIns="0" numCol="1" spcCol="1270" anchor="ctr" anchorCtr="0">
        <a:noAutofit/>
      </a:bodyPr>
      <a:lstStyle>
        <a:defPPr marL="180975" indent="-85725" algn="just" defTabSz="355600" rtl="0">
          <a:lnSpc>
            <a:spcPct val="150000"/>
          </a:lnSpc>
          <a:spcBef>
            <a:spcPts val="600"/>
          </a:spcBef>
          <a:spcAft>
            <a:spcPts val="600"/>
          </a:spcAft>
          <a:buChar char="••"/>
          <a:tabLst>
            <a:tab pos="3143250" algn="l"/>
          </a:tabLst>
          <a:defRPr sz="1100" b="0" kern="1200" dirty="0" smtClean="0"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iseño personalizado">
  <a:themeElements>
    <a:clrScheme name="Personaliz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7F7F"/>
      </a:accent1>
      <a:accent2>
        <a:srgbClr val="C00000"/>
      </a:accent2>
      <a:accent3>
        <a:srgbClr val="EAEAEA"/>
      </a:accent3>
      <a:accent4>
        <a:srgbClr val="A50021"/>
      </a:accent4>
      <a:accent5>
        <a:srgbClr val="DAEDEF"/>
      </a:accent5>
      <a:accent6>
        <a:srgbClr val="FFFFFF"/>
      </a:accent6>
      <a:hlink>
        <a:srgbClr val="3F3F3F"/>
      </a:hlink>
      <a:folHlink>
        <a:srgbClr val="3F3F3F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flat" dir="t"/>
        </a:scene3d>
        <a:sp3d extrusionH="12700" prstMaterial="plastic">
          <a:bevelT w="50800" h="50800"/>
        </a:sp3d>
      </a:spPr>
      <a:bodyPr spcFirstLastPara="0" vert="horz" wrap="square" lIns="42672" tIns="0" rIns="180000" bIns="0" numCol="1" spcCol="1270" anchor="ctr" anchorCtr="0">
        <a:noAutofit/>
      </a:bodyPr>
      <a:lstStyle>
        <a:defPPr marL="180975" indent="-85725" algn="just" defTabSz="355600" rtl="0">
          <a:lnSpc>
            <a:spcPct val="150000"/>
          </a:lnSpc>
          <a:spcBef>
            <a:spcPts val="600"/>
          </a:spcBef>
          <a:spcAft>
            <a:spcPts val="600"/>
          </a:spcAft>
          <a:buChar char="••"/>
          <a:tabLst>
            <a:tab pos="3143250" algn="l"/>
          </a:tabLst>
          <a:defRPr sz="1100" b="0" kern="1200" dirty="0" smtClean="0"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19946</TotalTime>
  <Words>959</Words>
  <Application>Microsoft Office PowerPoint</Application>
  <PresentationFormat>A4 (210 x 297 mm)</PresentationFormat>
  <Paragraphs>237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3_Diseño personalizado</vt:lpstr>
      <vt:lpstr>5_Diseño personalizado</vt:lpstr>
      <vt:lpstr>4_Diseño personalizado</vt:lpstr>
      <vt:lpstr>Diapositiva 1</vt:lpstr>
      <vt:lpstr>Diapositiva 2</vt:lpstr>
      <vt:lpstr>INTRODUCTION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WindEurope 2016</dc:title>
  <dc:creator>Ingeteam Wind Energy</dc:creator>
  <cp:lastModifiedBy>Markel Zubiaga Lazkano</cp:lastModifiedBy>
  <cp:revision>2426</cp:revision>
  <cp:lastPrinted>2007-09-12T16:56:17Z</cp:lastPrinted>
  <dcterms:created xsi:type="dcterms:W3CDTF">2006-09-27T14:09:14Z</dcterms:created>
  <dcterms:modified xsi:type="dcterms:W3CDTF">2016-08-22T08:15:25Z</dcterms:modified>
</cp:coreProperties>
</file>