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7" r:id="rId2"/>
    <p:sldId id="364" r:id="rId3"/>
    <p:sldId id="365" r:id="rId4"/>
    <p:sldId id="366" r:id="rId5"/>
    <p:sldId id="371" r:id="rId6"/>
    <p:sldId id="370" r:id="rId7"/>
    <p:sldId id="372" r:id="rId8"/>
    <p:sldId id="379" r:id="rId9"/>
    <p:sldId id="373" r:id="rId10"/>
    <p:sldId id="374" r:id="rId11"/>
    <p:sldId id="375" r:id="rId12"/>
    <p:sldId id="380" r:id="rId13"/>
  </p:sldIdLst>
  <p:sldSz cx="12195175" cy="6858000"/>
  <p:notesSz cx="6799263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9714E"/>
    <a:srgbClr val="FEFEFD"/>
    <a:srgbClr val="FFFEFD"/>
    <a:srgbClr val="FFFFFD"/>
    <a:srgbClr val="FFFFFE"/>
    <a:srgbClr val="FFFEFF"/>
    <a:srgbClr val="FFFEFE"/>
    <a:srgbClr val="FEFEFE"/>
    <a:srgbClr val="FEFEFF"/>
    <a:srgbClr val="FE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73" autoAdjust="0"/>
    <p:restoredTop sz="92114" autoAdjust="0"/>
  </p:normalViewPr>
  <p:slideViewPr>
    <p:cSldViewPr showGuides="1">
      <p:cViewPr varScale="1">
        <p:scale>
          <a:sx n="108" d="100"/>
          <a:sy n="108" d="100"/>
        </p:scale>
        <p:origin x="-426" y="-78"/>
      </p:cViewPr>
      <p:guideLst>
        <p:guide orient="horz" pos="867"/>
        <p:guide orient="horz" pos="3997"/>
        <p:guide pos="348"/>
        <p:guide pos="7334"/>
        <p:guide pos="3909"/>
        <p:guide pos="3773"/>
      </p:guideLst>
    </p:cSldViewPr>
  </p:slideViewPr>
  <p:outlineViewPr>
    <p:cViewPr>
      <p:scale>
        <a:sx n="33" d="100"/>
        <a:sy n="33" d="100"/>
      </p:scale>
      <p:origin x="0" y="176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5154" y="-114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A22EDC-F444-4824-97A5-4652B5B19EE6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55662013-517C-4170-8EDD-8EEF9F0D173D}">
      <dgm:prSet phldrT="[Text]"/>
      <dgm:spPr/>
      <dgm:t>
        <a:bodyPr/>
        <a:lstStyle/>
        <a:p>
          <a:endParaRPr lang="de-DE" dirty="0"/>
        </a:p>
      </dgm:t>
    </dgm:pt>
    <dgm:pt modelId="{A8DB2CC1-4F02-416B-9DE3-9414CE4B60BE}" type="sibTrans" cxnId="{0559ECDC-0443-458C-9C9A-3CF100C8A417}">
      <dgm:prSet/>
      <dgm:spPr/>
      <dgm:t>
        <a:bodyPr/>
        <a:lstStyle/>
        <a:p>
          <a:endParaRPr lang="de-DE"/>
        </a:p>
      </dgm:t>
    </dgm:pt>
    <dgm:pt modelId="{2853DAE5-8A3D-4077-834C-B0C4A9343D73}" type="parTrans" cxnId="{0559ECDC-0443-458C-9C9A-3CF100C8A417}">
      <dgm:prSet/>
      <dgm:spPr/>
      <dgm:t>
        <a:bodyPr/>
        <a:lstStyle/>
        <a:p>
          <a:endParaRPr lang="de-DE"/>
        </a:p>
      </dgm:t>
    </dgm:pt>
    <dgm:pt modelId="{1265A166-890B-4397-A5B2-E8F850E804E9}" type="pres">
      <dgm:prSet presAssocID="{94A22EDC-F444-4824-97A5-4652B5B19EE6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A64E6C2-E11A-4461-8AB3-C4A2AFE504AA}" type="pres">
      <dgm:prSet presAssocID="{94A22EDC-F444-4824-97A5-4652B5B19EE6}" presName="ellipse" presStyleLbl="trBgShp" presStyleIdx="0" presStyleCnt="1"/>
      <dgm:spPr/>
    </dgm:pt>
    <dgm:pt modelId="{E533309F-8369-4691-91E5-BE6866BE61C4}" type="pres">
      <dgm:prSet presAssocID="{94A22EDC-F444-4824-97A5-4652B5B19EE6}" presName="arrow1" presStyleLbl="fgShp" presStyleIdx="0" presStyleCnt="1"/>
      <dgm:spPr/>
    </dgm:pt>
    <dgm:pt modelId="{5D9C823B-6CF7-4B4D-8AF4-42725E291976}" type="pres">
      <dgm:prSet presAssocID="{94A22EDC-F444-4824-97A5-4652B5B19EE6}" presName="rectangle" presStyleLbl="revTx" presStyleIdx="0" presStyleCnt="1" custLinFactY="-51813" custLinFactNeighborX="-49984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64AFFA3-AC29-447E-A327-46A92BFD5258}" type="pres">
      <dgm:prSet presAssocID="{94A22EDC-F444-4824-97A5-4652B5B19EE6}" presName="funnel" presStyleLbl="trAlignAcc1" presStyleIdx="0" presStyleCnt="1" custLinFactNeighborX="-420" custLinFactNeighborY="-893"/>
      <dgm:spPr/>
    </dgm:pt>
  </dgm:ptLst>
  <dgm:cxnLst>
    <dgm:cxn modelId="{0559ECDC-0443-458C-9C9A-3CF100C8A417}" srcId="{94A22EDC-F444-4824-97A5-4652B5B19EE6}" destId="{55662013-517C-4170-8EDD-8EEF9F0D173D}" srcOrd="0" destOrd="0" parTransId="{2853DAE5-8A3D-4077-834C-B0C4A9343D73}" sibTransId="{A8DB2CC1-4F02-416B-9DE3-9414CE4B60BE}"/>
    <dgm:cxn modelId="{41B29DD7-F219-4C18-B636-E2F904FF6634}" type="presOf" srcId="{55662013-517C-4170-8EDD-8EEF9F0D173D}" destId="{5D9C823B-6CF7-4B4D-8AF4-42725E291976}" srcOrd="0" destOrd="0" presId="urn:microsoft.com/office/officeart/2005/8/layout/funnel1"/>
    <dgm:cxn modelId="{0340AE05-6AEB-49E4-BA1D-6CCC5D5F4691}" type="presOf" srcId="{94A22EDC-F444-4824-97A5-4652B5B19EE6}" destId="{1265A166-890B-4397-A5B2-E8F850E804E9}" srcOrd="0" destOrd="0" presId="urn:microsoft.com/office/officeart/2005/8/layout/funnel1"/>
    <dgm:cxn modelId="{7027522D-4BEF-4AC0-AF83-666629071A4C}" type="presParOf" srcId="{1265A166-890B-4397-A5B2-E8F850E804E9}" destId="{FA64E6C2-E11A-4461-8AB3-C4A2AFE504AA}" srcOrd="0" destOrd="0" presId="urn:microsoft.com/office/officeart/2005/8/layout/funnel1"/>
    <dgm:cxn modelId="{1D909A1C-6414-4A88-A9F1-E72103D9085B}" type="presParOf" srcId="{1265A166-890B-4397-A5B2-E8F850E804E9}" destId="{E533309F-8369-4691-91E5-BE6866BE61C4}" srcOrd="1" destOrd="0" presId="urn:microsoft.com/office/officeart/2005/8/layout/funnel1"/>
    <dgm:cxn modelId="{1AE6D789-D1DA-4F16-8E53-93D88A79CBBA}" type="presParOf" srcId="{1265A166-890B-4397-A5B2-E8F850E804E9}" destId="{5D9C823B-6CF7-4B4D-8AF4-42725E291976}" srcOrd="2" destOrd="0" presId="urn:microsoft.com/office/officeart/2005/8/layout/funnel1"/>
    <dgm:cxn modelId="{84CF2FCD-8AC6-4990-9E64-7254C1D18D3B}" type="presParOf" srcId="{1265A166-890B-4397-A5B2-E8F850E804E9}" destId="{164AFFA3-AC29-447E-A327-46A92BFD5258}" srcOrd="3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4E6C2-E11A-4461-8AB3-C4A2AFE504AA}">
      <dsp:nvSpPr>
        <dsp:cNvPr id="0" name=""/>
        <dsp:cNvSpPr/>
      </dsp:nvSpPr>
      <dsp:spPr>
        <a:xfrm>
          <a:off x="861020" y="128488"/>
          <a:ext cx="2550007" cy="885584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33309F-8369-4691-91E5-BE6866BE61C4}">
      <dsp:nvSpPr>
        <dsp:cNvPr id="0" name=""/>
        <dsp:cNvSpPr/>
      </dsp:nvSpPr>
      <dsp:spPr>
        <a:xfrm>
          <a:off x="1892883" y="2296983"/>
          <a:ext cx="494187" cy="31628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9C823B-6CF7-4B4D-8AF4-42725E291976}">
      <dsp:nvSpPr>
        <dsp:cNvPr id="0" name=""/>
        <dsp:cNvSpPr/>
      </dsp:nvSpPr>
      <dsp:spPr>
        <a:xfrm>
          <a:off x="0" y="1649718"/>
          <a:ext cx="2372100" cy="593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100" kern="1200" dirty="0"/>
        </a:p>
      </dsp:txBody>
      <dsp:txXfrm>
        <a:off x="0" y="1649718"/>
        <a:ext cx="2372100" cy="593025"/>
      </dsp:txXfrm>
    </dsp:sp>
    <dsp:sp modelId="{164AFFA3-AC29-447E-A327-46A92BFD5258}">
      <dsp:nvSpPr>
        <dsp:cNvPr id="0" name=""/>
        <dsp:cNvSpPr/>
      </dsp:nvSpPr>
      <dsp:spPr>
        <a:xfrm>
          <a:off x="744629" y="0"/>
          <a:ext cx="2767450" cy="221396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56B96-C92F-4274-9893-8E03F72E065B}" type="datetimeFigureOut">
              <a:rPr lang="de-DE" smtClean="0"/>
              <a:t>20.09.2016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7E699-0B7E-4F86-9124-FF154229B6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8739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727CA-123E-409E-8EA0-7C47D8B85400}" type="datetimeFigureOut">
              <a:rPr lang="de-DE" smtClean="0"/>
              <a:t>20.09.2016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146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2F588-7A12-4625-B544-6DD487CC54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3490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82563" indent="-182563" algn="l" defTabSz="914400" rtl="0" eaLnBrk="1" latinLnBrk="0" hangingPunct="1">
      <a:buClr>
        <a:schemeClr val="accent1"/>
      </a:buClr>
      <a:buFont typeface="Wingdings" pitchFamily="2" charset="2"/>
      <a:buChar char="n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5600" indent="-173038" algn="l" defTabSz="914400" rtl="0" eaLnBrk="1" latinLnBrk="0" hangingPunct="1">
      <a:buClr>
        <a:schemeClr val="accent1"/>
      </a:buClr>
      <a:buFont typeface="Wingdings" pitchFamily="2" charset="2"/>
      <a:buChar char="n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39750" indent="-184150" algn="l" defTabSz="914400" rtl="0" eaLnBrk="1" latinLnBrk="0" hangingPunct="1">
      <a:buClr>
        <a:schemeClr val="accent1"/>
      </a:buClr>
      <a:buFont typeface="Wingdings" pitchFamily="2" charset="2"/>
      <a:buChar char="n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2313" indent="-182563" algn="l" defTabSz="914400" rtl="0" eaLnBrk="1" latinLnBrk="0" hangingPunct="1">
      <a:buClr>
        <a:schemeClr val="accent1"/>
      </a:buClr>
      <a:buFont typeface="Wingdings" pitchFamily="2" charset="2"/>
      <a:buChar char="n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5350" indent="-173038" algn="l" defTabSz="914400" rtl="0" eaLnBrk="1" latinLnBrk="0" hangingPunct="1">
      <a:buClr>
        <a:schemeClr val="accent1"/>
      </a:buClr>
      <a:buFont typeface="Wingdings" pitchFamily="2" charset="2"/>
      <a:buChar char="n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Turbine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parameter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set</a:t>
            </a:r>
            <a:r>
              <a:rPr lang="de-DE" baseline="0" dirty="0" smtClean="0"/>
              <a:t> : </a:t>
            </a:r>
            <a:r>
              <a:rPr lang="de-DE" baseline="0" dirty="0" err="1" smtClean="0"/>
              <a:t>Defines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turbine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behaves</a:t>
            </a:r>
            <a:endParaRPr lang="de-DE" baseline="0" dirty="0" smtClean="0"/>
          </a:p>
          <a:p>
            <a:r>
              <a:rPr lang="de-DE" baseline="0" dirty="0" smtClean="0"/>
              <a:t>Turbine Master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Defines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turbine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located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kind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turbine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we‘re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analyzing</a:t>
            </a:r>
            <a:endParaRPr lang="de-DE" baseline="0" dirty="0" smtClean="0"/>
          </a:p>
          <a:p>
            <a:r>
              <a:rPr lang="de-DE" baseline="0" dirty="0" err="1" smtClean="0"/>
              <a:t>We‘re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only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having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lot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per </a:t>
            </a:r>
            <a:r>
              <a:rPr lang="de-DE" baseline="0" dirty="0" err="1" smtClean="0"/>
              <a:t>turbine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lot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a large </a:t>
            </a:r>
            <a:r>
              <a:rPr lang="de-DE" baseline="0" dirty="0" err="1" smtClean="0"/>
              <a:t>fleet</a:t>
            </a:r>
            <a:endParaRPr lang="de-DE" baseline="0" dirty="0" smtClean="0"/>
          </a:p>
          <a:p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know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acutally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means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technical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knowledge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about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turbines</a:t>
            </a:r>
            <a:endParaRPr lang="de-DE" baseline="0" dirty="0" smtClean="0"/>
          </a:p>
          <a:p>
            <a:r>
              <a:rPr lang="de-DE" baseline="0" dirty="0" err="1" smtClean="0"/>
              <a:t>Ultimaltely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also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access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service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analyse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maintenance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events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F588-7A12-4625-B544-6DD487CC545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2347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Wie viel bringt 5°  im Feld?</a:t>
            </a:r>
            <a:r>
              <a:rPr lang="de-DE" baseline="0" dirty="0" smtClean="0"/>
              <a:t> </a:t>
            </a:r>
            <a:r>
              <a:rPr lang="de-DE" baseline="0" dirty="0" smtClean="0">
                <a:sym typeface="Wingdings" panose="05000000000000000000" pitchFamily="2" charset="2"/>
              </a:rPr>
              <a:t> 1% AEP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F588-7A12-4625-B544-6DD487CC545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467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2F588-7A12-4625-B544-6DD487CC545A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6187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5175" cy="4545124"/>
          </a:xfrm>
          <a:custGeom>
            <a:avLst/>
            <a:gdLst/>
            <a:ahLst/>
            <a:cxnLst/>
            <a:rect l="l" t="t" r="r" b="b"/>
            <a:pathLst>
              <a:path w="9144000" h="4545124">
                <a:moveTo>
                  <a:pt x="0" y="0"/>
                </a:moveTo>
                <a:lnTo>
                  <a:pt x="9144000" y="0"/>
                </a:lnTo>
                <a:lnTo>
                  <a:pt x="9144000" y="3918460"/>
                </a:lnTo>
                <a:cubicBezTo>
                  <a:pt x="9022537" y="4105093"/>
                  <a:pt x="8816672" y="4231710"/>
                  <a:pt x="8587891" y="4261665"/>
                </a:cubicBezTo>
                <a:cubicBezTo>
                  <a:pt x="8283425" y="4302168"/>
                  <a:pt x="7164269" y="4389387"/>
                  <a:pt x="7164247" y="4389388"/>
                </a:cubicBezTo>
                <a:cubicBezTo>
                  <a:pt x="7053835" y="4398931"/>
                  <a:pt x="6968517" y="4457743"/>
                  <a:pt x="6936732" y="4527652"/>
                </a:cubicBezTo>
                <a:cubicBezTo>
                  <a:pt x="6932963" y="4533963"/>
                  <a:pt x="6929725" y="4540557"/>
                  <a:pt x="6927640" y="4545124"/>
                </a:cubicBezTo>
                <a:lnTo>
                  <a:pt x="0" y="454512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de-DE" noProof="0" smtClean="0"/>
              <a:t>Bild durch Klicken auf Symbol hinzufügen</a:t>
            </a:r>
            <a:endParaRPr lang="en-GB" noProof="0"/>
          </a:p>
        </p:txBody>
      </p:sp>
      <p:pic>
        <p:nvPicPr>
          <p:cNvPr id="6" name="Bild 5" descr="image1.emf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50" t="3720" b="82286"/>
          <a:stretch/>
        </p:blipFill>
        <p:spPr>
          <a:xfrm>
            <a:off x="0" y="3912136"/>
            <a:ext cx="12213004" cy="921020"/>
          </a:xfrm>
          <a:prstGeom prst="rect">
            <a:avLst/>
          </a:prstGeom>
        </p:spPr>
      </p:pic>
      <p:sp>
        <p:nvSpPr>
          <p:cNvPr id="16" name="Titel 1"/>
          <p:cNvSpPr>
            <a:spLocks noGrp="1"/>
          </p:cNvSpPr>
          <p:nvPr>
            <p:ph type="ctrTitle"/>
          </p:nvPr>
        </p:nvSpPr>
        <p:spPr>
          <a:xfrm>
            <a:off x="552450" y="4919574"/>
            <a:ext cx="8138100" cy="813683"/>
          </a:xfrm>
        </p:spPr>
        <p:txBody>
          <a:bodyPr anchor="t" anchorCtr="0"/>
          <a:lstStyle>
            <a:lvl1pPr>
              <a:lnSpc>
                <a:spcPct val="100000"/>
              </a:lnSpc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de-DE" noProof="0" smtClean="0"/>
              <a:t>Titelmasterformat durch Klicken bearbeiten</a:t>
            </a:r>
            <a:endParaRPr lang="en-GB" noProof="0" dirty="0"/>
          </a:p>
        </p:txBody>
      </p:sp>
      <p:sp>
        <p:nvSpPr>
          <p:cNvPr id="17" name="Untertitel 2"/>
          <p:cNvSpPr>
            <a:spLocks noGrp="1"/>
          </p:cNvSpPr>
          <p:nvPr>
            <p:ph type="subTitle" idx="1"/>
          </p:nvPr>
        </p:nvSpPr>
        <p:spPr>
          <a:xfrm>
            <a:off x="552450" y="5769260"/>
            <a:ext cx="8138100" cy="784468"/>
          </a:xfrm>
        </p:spPr>
        <p:txBody>
          <a:bodyPr anchor="b" anchorCtr="0"/>
          <a:lstStyle>
            <a:lvl1pPr marL="0" indent="0" algn="l">
              <a:lnSpc>
                <a:spcPct val="110000"/>
              </a:lnSpc>
              <a:spcAft>
                <a:spcPts val="0"/>
              </a:spcAft>
              <a:buNone/>
              <a:defRPr sz="15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smtClean="0"/>
              <a:t>Formatvorlage des Untertitelmasters durch Klicken bearbeiten</a:t>
            </a:r>
            <a:endParaRPr lang="en-GB" noProof="0"/>
          </a:p>
        </p:txBody>
      </p:sp>
      <p:pic>
        <p:nvPicPr>
          <p:cNvPr id="12" name="Bild 9" descr="SE_SL_RGB.emf"/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215" y="5925957"/>
            <a:ext cx="2113884" cy="73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80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(b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en-GB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>
          <a:xfrm>
            <a:off x="552450" y="1376364"/>
            <a:ext cx="11090275" cy="4968875"/>
          </a:xfrm>
          <a:solidFill>
            <a:schemeClr val="bg2"/>
          </a:solidFill>
          <a:ln>
            <a:noFill/>
          </a:ln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de-DE" noProof="0" smtClean="0"/>
              <a:t>Bild durch Klicken auf Symbol hinzufügen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6122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en-GB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14551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34673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2450" y="1052737"/>
            <a:ext cx="11090275" cy="906239"/>
          </a:xfrm>
        </p:spPr>
        <p:txBody>
          <a:bodyPr anchor="t" anchorCtr="0"/>
          <a:lstStyle>
            <a:lvl1pPr>
              <a:lnSpc>
                <a:spcPct val="100000"/>
              </a:lnSpc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de-DE" noProof="0" smtClean="0"/>
              <a:t>Titelmasterformat durch Klicken bearbeiten</a:t>
            </a:r>
            <a:endParaRPr lang="en-GB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52451" y="2060848"/>
            <a:ext cx="11090274" cy="2124022"/>
          </a:xfrm>
        </p:spPr>
        <p:txBody>
          <a:bodyPr anchor="b" anchorCtr="0"/>
          <a:lstStyle>
            <a:lvl1pPr marL="0" indent="0" algn="l">
              <a:lnSpc>
                <a:spcPct val="110000"/>
              </a:lnSpc>
              <a:spcAft>
                <a:spcPts val="0"/>
              </a:spcAft>
              <a:buNone/>
              <a:defRPr sz="1200" b="1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smtClean="0"/>
              <a:t>Formatvorlage des Untertitelmasters durch Klicken bearbeiten</a:t>
            </a:r>
            <a:endParaRPr lang="en-GB" noProof="0"/>
          </a:p>
        </p:txBody>
      </p:sp>
      <p:sp>
        <p:nvSpPr>
          <p:cNvPr id="4" name="Textfeld 3"/>
          <p:cNvSpPr txBox="1"/>
          <p:nvPr userDrawn="1"/>
        </p:nvSpPr>
        <p:spPr>
          <a:xfrm>
            <a:off x="552450" y="5534525"/>
            <a:ext cx="2872581" cy="997196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900" noProof="0" dirty="0" smtClean="0">
                <a:solidFill>
                  <a:schemeClr val="accent1"/>
                </a:solidFill>
              </a:rPr>
              <a:t>© Company XY</a:t>
            </a:r>
          </a:p>
          <a:p>
            <a:pPr>
              <a:lnSpc>
                <a:spcPct val="120000"/>
              </a:lnSpc>
            </a:pPr>
            <a:r>
              <a:rPr lang="en-GB" sz="900" noProof="0" dirty="0" smtClean="0">
                <a:solidFill>
                  <a:schemeClr val="accent1"/>
                </a:solidFill>
              </a:rPr>
              <a:t>All rights reserved. No part of this document may be </a:t>
            </a:r>
          </a:p>
          <a:p>
            <a:pPr>
              <a:lnSpc>
                <a:spcPct val="120000"/>
              </a:lnSpc>
            </a:pPr>
            <a:r>
              <a:rPr lang="en-GB" sz="900" noProof="0" dirty="0" smtClean="0">
                <a:solidFill>
                  <a:schemeClr val="accent1"/>
                </a:solidFill>
              </a:rPr>
              <a:t>reproduced or transmitted in any form or by any means, </a:t>
            </a:r>
          </a:p>
          <a:p>
            <a:pPr>
              <a:lnSpc>
                <a:spcPct val="120000"/>
              </a:lnSpc>
            </a:pPr>
            <a:r>
              <a:rPr lang="en-GB" sz="900" noProof="0" dirty="0" smtClean="0">
                <a:solidFill>
                  <a:schemeClr val="accent1"/>
                </a:solidFill>
              </a:rPr>
              <a:t>electronic or mechanical, including photography, </a:t>
            </a:r>
          </a:p>
          <a:p>
            <a:pPr>
              <a:lnSpc>
                <a:spcPct val="120000"/>
              </a:lnSpc>
            </a:pPr>
            <a:r>
              <a:rPr lang="en-GB" sz="900" noProof="0" dirty="0" smtClean="0">
                <a:solidFill>
                  <a:schemeClr val="accent1"/>
                </a:solidFill>
              </a:rPr>
              <a:t>recording, or any information storage and retrieval </a:t>
            </a:r>
          </a:p>
          <a:p>
            <a:pPr>
              <a:lnSpc>
                <a:spcPct val="120000"/>
              </a:lnSpc>
            </a:pPr>
            <a:r>
              <a:rPr lang="en-GB" sz="900" noProof="0" dirty="0" smtClean="0">
                <a:solidFill>
                  <a:schemeClr val="accent1"/>
                </a:solidFill>
              </a:rPr>
              <a:t>system, without permission from Company XY.</a:t>
            </a:r>
            <a:endParaRPr lang="en-GB" sz="900" noProof="0" dirty="0">
              <a:solidFill>
                <a:schemeClr val="accent1"/>
              </a:solidFill>
            </a:endParaRPr>
          </a:p>
        </p:txBody>
      </p:sp>
      <p:pic>
        <p:nvPicPr>
          <p:cNvPr id="11" name="Bild 10" descr="image1.emf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50" t="3720" b="82286"/>
          <a:stretch/>
        </p:blipFill>
        <p:spPr>
          <a:xfrm>
            <a:off x="0" y="3912136"/>
            <a:ext cx="12213004" cy="921020"/>
          </a:xfrm>
          <a:prstGeom prst="rect">
            <a:avLst/>
          </a:prstGeom>
        </p:spPr>
      </p:pic>
      <p:pic>
        <p:nvPicPr>
          <p:cNvPr id="7" name="Bild 9" descr="SE_SL_RGB.emf"/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215" y="5925957"/>
            <a:ext cx="2113884" cy="73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25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en-GB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552450" y="1315306"/>
            <a:ext cx="11090275" cy="5029933"/>
          </a:xfrm>
        </p:spPr>
        <p:txBody>
          <a:bodyPr/>
          <a:lstStyle>
            <a:lvl1pPr marL="446088" indent="-446088">
              <a:buClr>
                <a:schemeClr val="accent1"/>
              </a:buClr>
              <a:buFont typeface="Wingdings" pitchFamily="2" charset="2"/>
              <a:buChar char="n"/>
              <a:defRPr sz="2000"/>
            </a:lvl1pPr>
            <a:lvl2pPr marL="720725" indent="-266700">
              <a:buClr>
                <a:schemeClr val="accent1"/>
              </a:buClr>
              <a:buFont typeface="Wingdings" pitchFamily="2" charset="2"/>
              <a:buChar char="n"/>
              <a:defRPr/>
            </a:lvl2pPr>
            <a:lvl3pPr marL="989013" indent="-276225">
              <a:buClr>
                <a:schemeClr val="accent1"/>
              </a:buClr>
              <a:buFont typeface="Wingdings" pitchFamily="2" charset="2"/>
              <a:buChar char="n"/>
              <a:defRPr/>
            </a:lvl3pPr>
            <a:lvl4pPr marL="1255713" indent="-266700">
              <a:buClr>
                <a:schemeClr val="accent1"/>
              </a:buClr>
              <a:buFont typeface="Wingdings" pitchFamily="2" charset="2"/>
              <a:buChar char="n"/>
              <a:defRPr/>
            </a:lvl4pPr>
            <a:lvl5pPr marL="1524000" indent="-266700">
              <a:buClr>
                <a:schemeClr val="accent1"/>
              </a:buClr>
              <a:buFont typeface="Wingdings" pitchFamily="2" charset="2"/>
              <a:buChar char="n"/>
              <a:defRPr/>
            </a:lvl5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4181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>
          <a:xfrm>
            <a:off x="0" y="5108400"/>
            <a:ext cx="12195175" cy="1044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54000" rIns="72000" bIns="54000" rtlCol="0" anchor="ctr"/>
          <a:lstStyle/>
          <a:p>
            <a:pPr algn="ctr"/>
            <a:r>
              <a:rPr lang="en-GB" sz="1500" noProof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2450" y="5445224"/>
            <a:ext cx="11090275" cy="900014"/>
          </a:xfrm>
        </p:spPr>
        <p:txBody>
          <a:bodyPr anchor="t" anchorCtr="0"/>
          <a:lstStyle>
            <a:lvl1pPr>
              <a:lnSpc>
                <a:spcPct val="100000"/>
              </a:lnSpc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de-DE" noProof="0" smtClean="0"/>
              <a:t>Titelmasterformat durch Klicken bearbeiten</a:t>
            </a:r>
            <a:endParaRPr lang="en-GB" noProof="0" dirty="0"/>
          </a:p>
        </p:txBody>
      </p:sp>
      <p:sp>
        <p:nvSpPr>
          <p:cNvPr id="17" name="Bildplatzhalter 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5175" cy="5085184"/>
          </a:xfrm>
          <a:solidFill>
            <a:schemeClr val="bg1"/>
          </a:solidFill>
          <a:ln>
            <a:noFill/>
          </a:ln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de-DE" noProof="0" smtClean="0"/>
              <a:t>Bild durch Klicken auf Symbol hinzufügen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50567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en-GB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552450" y="1315306"/>
            <a:ext cx="11090275" cy="5029933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18159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en-GB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552450" y="1315306"/>
            <a:ext cx="5437188" cy="5029933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/>
          </a:p>
        </p:txBody>
      </p:sp>
      <p:sp>
        <p:nvSpPr>
          <p:cNvPr id="7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6205538" y="1315306"/>
            <a:ext cx="5437187" cy="5029933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735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icture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en-GB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552450" y="1315306"/>
            <a:ext cx="5437188" cy="5029933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>
          <a:xfrm>
            <a:off x="6205538" y="1376364"/>
            <a:ext cx="5437187" cy="4968875"/>
          </a:xfrm>
          <a:solidFill>
            <a:schemeClr val="bg2"/>
          </a:solidFill>
          <a:ln>
            <a:noFill/>
          </a:ln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de-DE" noProof="0" smtClean="0"/>
              <a:t>Bild durch Klicken auf Symbol hinzufügen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6830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en-GB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552450" y="1315306"/>
            <a:ext cx="11090275" cy="349983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>
          <a:xfrm>
            <a:off x="6205538" y="4185084"/>
            <a:ext cx="5437187" cy="2160154"/>
          </a:xfrm>
          <a:solidFill>
            <a:schemeClr val="bg2"/>
          </a:solidFill>
          <a:ln>
            <a:noFill/>
          </a:ln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de-DE" noProof="0" smtClean="0"/>
              <a:t>Bild durch Klicken auf Symbol hinzufügen</a:t>
            </a:r>
            <a:endParaRPr lang="en-GB" noProof="0"/>
          </a:p>
        </p:txBody>
      </p:sp>
      <p:sp>
        <p:nvSpPr>
          <p:cNvPr id="8" name="Bildplatzhalter 3"/>
          <p:cNvSpPr>
            <a:spLocks noGrp="1"/>
          </p:cNvSpPr>
          <p:nvPr>
            <p:ph type="pic" sz="quarter" idx="14"/>
          </p:nvPr>
        </p:nvSpPr>
        <p:spPr>
          <a:xfrm>
            <a:off x="6205538" y="1808820"/>
            <a:ext cx="5437187" cy="2160240"/>
          </a:xfrm>
          <a:solidFill>
            <a:schemeClr val="bg2"/>
          </a:solidFill>
          <a:ln>
            <a:noFill/>
          </a:ln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de-DE" noProof="0" smtClean="0"/>
              <a:t>Bild durch Klicken auf Symbol hinzufügen</a:t>
            </a:r>
            <a:endParaRPr lang="en-GB" noProof="0"/>
          </a:p>
        </p:txBody>
      </p:sp>
      <p:sp>
        <p:nvSpPr>
          <p:cNvPr id="9" name="Textplatzhalter 5"/>
          <p:cNvSpPr>
            <a:spLocks noGrp="1"/>
          </p:cNvSpPr>
          <p:nvPr>
            <p:ph type="body" sz="quarter" idx="15"/>
          </p:nvPr>
        </p:nvSpPr>
        <p:spPr>
          <a:xfrm>
            <a:off x="552450" y="1772817"/>
            <a:ext cx="5437188" cy="2196244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 dirty="0"/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552450" y="4148994"/>
            <a:ext cx="5437188" cy="2196244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4702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 (with Cap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en-GB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552450" y="1315306"/>
            <a:ext cx="11090275" cy="349983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>
          <a:xfrm>
            <a:off x="6205538" y="4185084"/>
            <a:ext cx="5437187" cy="2052228"/>
          </a:xfrm>
          <a:solidFill>
            <a:schemeClr val="bg2"/>
          </a:solidFill>
          <a:ln>
            <a:noFill/>
          </a:ln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de-DE" noProof="0" smtClean="0"/>
              <a:t>Bild durch Klicken auf Symbol hinzufügen</a:t>
            </a:r>
            <a:endParaRPr lang="en-GB" noProof="0"/>
          </a:p>
        </p:txBody>
      </p:sp>
      <p:sp>
        <p:nvSpPr>
          <p:cNvPr id="8" name="Bildplatzhalter 3"/>
          <p:cNvSpPr>
            <a:spLocks noGrp="1"/>
          </p:cNvSpPr>
          <p:nvPr>
            <p:ph type="pic" sz="quarter" idx="14"/>
          </p:nvPr>
        </p:nvSpPr>
        <p:spPr>
          <a:xfrm>
            <a:off x="6205538" y="1808820"/>
            <a:ext cx="5437187" cy="2052309"/>
          </a:xfrm>
          <a:solidFill>
            <a:schemeClr val="bg2"/>
          </a:solidFill>
          <a:ln>
            <a:noFill/>
          </a:ln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de-DE" noProof="0" smtClean="0"/>
              <a:t>Bild durch Klicken auf Symbol hinzufügen</a:t>
            </a:r>
            <a:endParaRPr lang="en-GB" noProof="0"/>
          </a:p>
        </p:txBody>
      </p:sp>
      <p:sp>
        <p:nvSpPr>
          <p:cNvPr id="9" name="Textplatzhalter 5"/>
          <p:cNvSpPr>
            <a:spLocks noGrp="1"/>
          </p:cNvSpPr>
          <p:nvPr>
            <p:ph type="body" sz="quarter" idx="15"/>
          </p:nvPr>
        </p:nvSpPr>
        <p:spPr>
          <a:xfrm>
            <a:off x="552450" y="1772817"/>
            <a:ext cx="5437188" cy="2196244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/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552450" y="4148994"/>
            <a:ext cx="5437188" cy="2196244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 dirty="0"/>
          </a:p>
        </p:txBody>
      </p:sp>
      <p:sp>
        <p:nvSpPr>
          <p:cNvPr id="11" name="Textplatzhalter 5"/>
          <p:cNvSpPr>
            <a:spLocks noGrp="1"/>
          </p:cNvSpPr>
          <p:nvPr>
            <p:ph type="body" sz="quarter" idx="17"/>
          </p:nvPr>
        </p:nvSpPr>
        <p:spPr>
          <a:xfrm>
            <a:off x="6205621" y="3861048"/>
            <a:ext cx="5437187" cy="216024"/>
          </a:xfrm>
        </p:spPr>
        <p:txBody>
          <a:bodyPr/>
          <a:lstStyle>
            <a:lvl1pPr>
              <a:defRPr sz="900"/>
            </a:lvl1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12" name="Textplatzhalter 5"/>
          <p:cNvSpPr>
            <a:spLocks noGrp="1"/>
          </p:cNvSpPr>
          <p:nvPr>
            <p:ph type="body" sz="quarter" idx="18"/>
          </p:nvPr>
        </p:nvSpPr>
        <p:spPr>
          <a:xfrm>
            <a:off x="6205538" y="6232549"/>
            <a:ext cx="5437187" cy="216024"/>
          </a:xfrm>
        </p:spPr>
        <p:txBody>
          <a:bodyPr/>
          <a:lstStyle>
            <a:lvl1pPr>
              <a:defRPr sz="900"/>
            </a:lvl1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397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icture (b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en-GB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552450" y="1315306"/>
            <a:ext cx="11090275" cy="349983"/>
          </a:xfrm>
        </p:spPr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>
          <a:xfrm>
            <a:off x="552450" y="1665288"/>
            <a:ext cx="11090275" cy="4679950"/>
          </a:xfrm>
          <a:solidFill>
            <a:schemeClr val="bg2"/>
          </a:solidFill>
          <a:ln>
            <a:noFill/>
          </a:ln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de-DE" noProof="0" smtClean="0"/>
              <a:t>Bild durch Klicken auf Symbol hinzufügen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5738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52450" y="284574"/>
            <a:ext cx="9290529" cy="63854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GB" noProof="0" dirty="0" err="1" smtClean="0"/>
              <a:t>Titelmasterformat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durch</a:t>
            </a:r>
            <a:r>
              <a:rPr lang="en-GB" noProof="0" dirty="0" smtClean="0"/>
              <a:t> </a:t>
            </a:r>
            <a:r>
              <a:rPr lang="en-GB" noProof="0" dirty="0" err="1" smtClean="0"/>
              <a:t>Klicken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52450" y="1315306"/>
            <a:ext cx="11090275" cy="50299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smtClean="0"/>
              <a:t>Textmasterformat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  <a:endParaRPr lang="en-GB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52450" y="6453336"/>
            <a:ext cx="10076410" cy="21602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8" name="Textfeld 7"/>
          <p:cNvSpPr txBox="1"/>
          <p:nvPr/>
        </p:nvSpPr>
        <p:spPr>
          <a:xfrm>
            <a:off x="11114793" y="6453336"/>
            <a:ext cx="527932" cy="21600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defPPr>
              <a:defRPr lang="de-DE"/>
            </a:defPPr>
            <a:lvl1pPr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r"/>
            <a:fld id="{0E4EB8D2-6FB3-41D3-893C-65ECCA2256B6}" type="slidenum">
              <a:rPr lang="en-GB" noProof="0" smtClean="0">
                <a:solidFill>
                  <a:schemeClr val="accent3"/>
                </a:solidFill>
              </a:rPr>
              <a:t>‹Nr.›</a:t>
            </a:fld>
            <a:endParaRPr lang="en-GB" noProof="0" dirty="0">
              <a:solidFill>
                <a:schemeClr val="accent3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1008273"/>
            <a:ext cx="12195175" cy="10509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pic>
        <p:nvPicPr>
          <p:cNvPr id="13" name="Bild 5" descr="SE_SL_RGB.emf"/>
          <p:cNvPicPr preferRelativeResize="0"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576" y="275888"/>
            <a:ext cx="1585257" cy="55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7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5" r:id="rId3"/>
    <p:sldLayoutId id="2147483656" r:id="rId4"/>
    <p:sldLayoutId id="2147483657" r:id="rId5"/>
    <p:sldLayoutId id="2147483658" r:id="rId6"/>
    <p:sldLayoutId id="2147483662" r:id="rId7"/>
    <p:sldLayoutId id="2147483663" r:id="rId8"/>
    <p:sldLayoutId id="2147483659" r:id="rId9"/>
    <p:sldLayoutId id="2147483660" r:id="rId10"/>
    <p:sldLayoutId id="2147483654" r:id="rId11"/>
    <p:sldLayoutId id="2147483655" r:id="rId12"/>
    <p:sldLayoutId id="2147483664" r:id="rId1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None/>
        <a:defRPr sz="2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6700" algn="l" defTabSz="9144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Wingdings" pitchFamily="2" charset="2"/>
        <a:buChar char="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276225" algn="l" defTabSz="9144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Wingdings" pitchFamily="2" charset="2"/>
        <a:buChar char="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266700" algn="l" defTabSz="9144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Wingdings" pitchFamily="2" charset="2"/>
        <a:buChar char="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076325" indent="-266700" algn="l" defTabSz="9144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Wingdings" pitchFamily="2" charset="2"/>
        <a:buChar char="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platzhalter 13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75" b="12575"/>
          <a:stretch>
            <a:fillRect/>
          </a:stretch>
        </p:blipFill>
        <p:spPr/>
      </p:pic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552449" y="4919574"/>
            <a:ext cx="11521801" cy="813683"/>
          </a:xfrm>
        </p:spPr>
        <p:txBody>
          <a:bodyPr/>
          <a:lstStyle/>
          <a:p>
            <a:r>
              <a:rPr lang="en-US" dirty="0"/>
              <a:t>Machine Learning Algorithms for Wind Turbine Performance Enhancement </a:t>
            </a:r>
            <a:br>
              <a:rPr lang="en-US" dirty="0"/>
            </a:br>
            <a:r>
              <a:rPr lang="en-US" sz="1600" dirty="0"/>
              <a:t>Optimization of </a:t>
            </a:r>
            <a:r>
              <a:rPr lang="en-US" sz="1600" dirty="0" smtClean="0"/>
              <a:t>wind turbine performance </a:t>
            </a:r>
            <a:r>
              <a:rPr lang="en-US" sz="1600" dirty="0"/>
              <a:t>based on SCADA data</a:t>
            </a:r>
            <a:endParaRPr lang="en-GB" noProof="0" dirty="0"/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552450" y="5733256"/>
            <a:ext cx="8138100" cy="784468"/>
          </a:xfrm>
        </p:spPr>
        <p:txBody>
          <a:bodyPr/>
          <a:lstStyle/>
          <a:p>
            <a:r>
              <a:rPr lang="en-GB" b="1" dirty="0"/>
              <a:t>Sebastian Kaus, </a:t>
            </a:r>
            <a:r>
              <a:rPr lang="en-GB" b="1" dirty="0" smtClean="0"/>
              <a:t>Specialist </a:t>
            </a:r>
            <a:r>
              <a:rPr lang="en-GB" b="1" dirty="0"/>
              <a:t>Wind Farm Performance Monitoring</a:t>
            </a:r>
            <a:endParaRPr lang="en-GB" dirty="0"/>
          </a:p>
          <a:p>
            <a:r>
              <a:rPr lang="en-GB" dirty="0"/>
              <a:t>WindEurope </a:t>
            </a:r>
            <a:r>
              <a:rPr lang="en-GB" dirty="0" smtClean="0"/>
              <a:t>Summit Hamburg</a:t>
            </a:r>
          </a:p>
          <a:p>
            <a:r>
              <a:rPr lang="en-GB" dirty="0"/>
              <a:t>September 29</a:t>
            </a:r>
            <a:r>
              <a:rPr lang="en-GB" baseline="30000" dirty="0"/>
              <a:t>th</a:t>
            </a:r>
            <a:r>
              <a:rPr lang="en-GB" dirty="0" smtClean="0"/>
              <a:t>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26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DE" dirty="0"/>
              <a:t>Case </a:t>
            </a:r>
            <a:r>
              <a:rPr lang="de-DE" dirty="0" smtClean="0"/>
              <a:t>Study – 5° Yaw </a:t>
            </a:r>
            <a:r>
              <a:rPr lang="de-DE" dirty="0" err="1" smtClean="0"/>
              <a:t>misalignment</a:t>
            </a:r>
            <a:r>
              <a:rPr lang="de-DE" dirty="0" smtClean="0"/>
              <a:t> </a:t>
            </a:r>
            <a:r>
              <a:rPr lang="de-DE" dirty="0" err="1" smtClean="0"/>
              <a:t>successfully</a:t>
            </a:r>
            <a:r>
              <a:rPr lang="de-DE" dirty="0" smtClean="0"/>
              <a:t> </a:t>
            </a:r>
            <a:r>
              <a:rPr lang="de-DE" dirty="0" err="1" smtClean="0"/>
              <a:t>detected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3"/>
          <a:stretch/>
        </p:blipFill>
        <p:spPr bwMode="auto">
          <a:xfrm>
            <a:off x="7638364" y="1424555"/>
            <a:ext cx="446377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uppieren 3"/>
          <p:cNvGrpSpPr/>
          <p:nvPr/>
        </p:nvGrpSpPr>
        <p:grpSpPr>
          <a:xfrm>
            <a:off x="4940319" y="3354816"/>
            <a:ext cx="3196284" cy="3062179"/>
            <a:chOff x="8761883" y="1086901"/>
            <a:chExt cx="3196284" cy="3062179"/>
          </a:xfrm>
        </p:grpSpPr>
        <p:sp>
          <p:nvSpPr>
            <p:cNvPr id="6" name="Gleichschenkliges Dreieck 5"/>
            <p:cNvSpPr/>
            <p:nvPr/>
          </p:nvSpPr>
          <p:spPr bwMode="auto">
            <a:xfrm>
              <a:off x="11044276" y="2492896"/>
              <a:ext cx="216000" cy="432000"/>
            </a:xfrm>
            <a:prstGeom prst="triangle">
              <a:avLst/>
            </a:prstGeom>
            <a:solidFill>
              <a:srgbClr val="66990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" name="Gleichschenkliges Dreieck 6"/>
            <p:cNvSpPr/>
            <p:nvPr/>
          </p:nvSpPr>
          <p:spPr bwMode="auto">
            <a:xfrm>
              <a:off x="10864130" y="2495904"/>
              <a:ext cx="216000" cy="432000"/>
            </a:xfrm>
            <a:prstGeom prst="triangle">
              <a:avLst/>
            </a:prstGeom>
            <a:solidFill>
              <a:srgbClr val="66990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" name="Gleichschenkliges Dreieck 7"/>
            <p:cNvSpPr/>
            <p:nvPr/>
          </p:nvSpPr>
          <p:spPr bwMode="auto">
            <a:xfrm>
              <a:off x="11410183" y="1683558"/>
              <a:ext cx="216000" cy="432000"/>
            </a:xfrm>
            <a:prstGeom prst="triangle">
              <a:avLst/>
            </a:prstGeom>
            <a:solidFill>
              <a:srgbClr val="66990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" name="Gleichschenkliges Dreieck 8"/>
            <p:cNvSpPr/>
            <p:nvPr/>
          </p:nvSpPr>
          <p:spPr bwMode="auto">
            <a:xfrm>
              <a:off x="10946350" y="2566022"/>
              <a:ext cx="216000" cy="432000"/>
            </a:xfrm>
            <a:prstGeom prst="triangle">
              <a:avLst/>
            </a:prstGeom>
            <a:solidFill>
              <a:srgbClr val="66990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" name="Ellipse 9"/>
            <p:cNvSpPr/>
            <p:nvPr/>
          </p:nvSpPr>
          <p:spPr bwMode="auto">
            <a:xfrm>
              <a:off x="10200696" y="1553897"/>
              <a:ext cx="180000" cy="1800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Ellipse 10"/>
            <p:cNvSpPr/>
            <p:nvPr/>
          </p:nvSpPr>
          <p:spPr bwMode="auto">
            <a:xfrm>
              <a:off x="10200696" y="1878365"/>
              <a:ext cx="180000" cy="1800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Ellipse 11"/>
            <p:cNvSpPr/>
            <p:nvPr/>
          </p:nvSpPr>
          <p:spPr bwMode="auto">
            <a:xfrm>
              <a:off x="10951051" y="1512652"/>
              <a:ext cx="180000" cy="180000"/>
            </a:xfrm>
            <a:prstGeom prst="ellipse">
              <a:avLst/>
            </a:prstGeom>
            <a:solidFill>
              <a:srgbClr val="005596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Ellipse 12"/>
            <p:cNvSpPr/>
            <p:nvPr/>
          </p:nvSpPr>
          <p:spPr bwMode="auto">
            <a:xfrm>
              <a:off x="10200696" y="1208888"/>
              <a:ext cx="180000" cy="1800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lipse 13"/>
            <p:cNvSpPr/>
            <p:nvPr/>
          </p:nvSpPr>
          <p:spPr bwMode="auto">
            <a:xfrm>
              <a:off x="10584726" y="1705882"/>
              <a:ext cx="180000" cy="180000"/>
            </a:xfrm>
            <a:prstGeom prst="ellipse">
              <a:avLst/>
            </a:prstGeom>
            <a:solidFill>
              <a:srgbClr val="6699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lipse 14"/>
            <p:cNvSpPr/>
            <p:nvPr/>
          </p:nvSpPr>
          <p:spPr bwMode="auto">
            <a:xfrm>
              <a:off x="10584726" y="1358820"/>
              <a:ext cx="180000" cy="180000"/>
            </a:xfrm>
            <a:prstGeom prst="ellipse">
              <a:avLst/>
            </a:prstGeom>
            <a:solidFill>
              <a:srgbClr val="6699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6" name="Gerade Verbindung 15"/>
            <p:cNvCxnSpPr>
              <a:stCxn id="13" idx="6"/>
              <a:endCxn id="15" idx="2"/>
            </p:cNvCxnSpPr>
            <p:nvPr/>
          </p:nvCxnSpPr>
          <p:spPr bwMode="auto">
            <a:xfrm>
              <a:off x="10380696" y="1298888"/>
              <a:ext cx="204030" cy="14993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Gerade Verbindung 16"/>
            <p:cNvCxnSpPr>
              <a:stCxn id="10" idx="6"/>
              <a:endCxn id="15" idx="2"/>
            </p:cNvCxnSpPr>
            <p:nvPr/>
          </p:nvCxnSpPr>
          <p:spPr bwMode="auto">
            <a:xfrm flipV="1">
              <a:off x="10380696" y="1448820"/>
              <a:ext cx="204030" cy="195077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Gerade Verbindung 17"/>
            <p:cNvCxnSpPr>
              <a:stCxn id="10" idx="6"/>
              <a:endCxn id="14" idx="2"/>
            </p:cNvCxnSpPr>
            <p:nvPr/>
          </p:nvCxnSpPr>
          <p:spPr bwMode="auto">
            <a:xfrm>
              <a:off x="10380696" y="1643897"/>
              <a:ext cx="204030" cy="151985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Gerade Verbindung 18"/>
            <p:cNvCxnSpPr>
              <a:stCxn id="11" idx="6"/>
              <a:endCxn id="14" idx="2"/>
            </p:cNvCxnSpPr>
            <p:nvPr/>
          </p:nvCxnSpPr>
          <p:spPr bwMode="auto">
            <a:xfrm flipV="1">
              <a:off x="10380696" y="1795882"/>
              <a:ext cx="204030" cy="17248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Gerade Verbindung 19"/>
            <p:cNvCxnSpPr>
              <a:stCxn id="15" idx="6"/>
              <a:endCxn id="12" idx="2"/>
            </p:cNvCxnSpPr>
            <p:nvPr/>
          </p:nvCxnSpPr>
          <p:spPr bwMode="auto">
            <a:xfrm>
              <a:off x="10764726" y="1448820"/>
              <a:ext cx="186325" cy="15383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Gerade Verbindung 20"/>
            <p:cNvCxnSpPr>
              <a:stCxn id="14" idx="6"/>
              <a:endCxn id="12" idx="2"/>
            </p:cNvCxnSpPr>
            <p:nvPr/>
          </p:nvCxnSpPr>
          <p:spPr bwMode="auto">
            <a:xfrm flipV="1">
              <a:off x="10764726" y="1602652"/>
              <a:ext cx="186325" cy="19323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Ellipse 21"/>
            <p:cNvSpPr/>
            <p:nvPr/>
          </p:nvSpPr>
          <p:spPr bwMode="auto">
            <a:xfrm>
              <a:off x="9766642" y="3091497"/>
              <a:ext cx="180000" cy="18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lipse 22"/>
            <p:cNvSpPr/>
            <p:nvPr/>
          </p:nvSpPr>
          <p:spPr bwMode="auto">
            <a:xfrm>
              <a:off x="9856642" y="3280994"/>
              <a:ext cx="180000" cy="18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lipse 23"/>
            <p:cNvSpPr/>
            <p:nvPr/>
          </p:nvSpPr>
          <p:spPr bwMode="auto">
            <a:xfrm>
              <a:off x="10238067" y="3205440"/>
              <a:ext cx="180000" cy="180000"/>
            </a:xfrm>
            <a:prstGeom prst="ellipse">
              <a:avLst/>
            </a:prstGeom>
            <a:solidFill>
              <a:srgbClr val="005596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lipse 24"/>
            <p:cNvSpPr/>
            <p:nvPr/>
          </p:nvSpPr>
          <p:spPr bwMode="auto">
            <a:xfrm>
              <a:off x="10112501" y="2911497"/>
              <a:ext cx="180000" cy="180000"/>
            </a:xfrm>
            <a:prstGeom prst="ellipse">
              <a:avLst/>
            </a:prstGeom>
            <a:solidFill>
              <a:srgbClr val="005596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6" name="Gerade Verbindung 25"/>
            <p:cNvCxnSpPr/>
            <p:nvPr/>
          </p:nvCxnSpPr>
          <p:spPr bwMode="auto">
            <a:xfrm flipV="1">
              <a:off x="9748523" y="2861986"/>
              <a:ext cx="0" cy="63902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Gerade Verbindung 26"/>
            <p:cNvCxnSpPr/>
            <p:nvPr/>
          </p:nvCxnSpPr>
          <p:spPr bwMode="auto">
            <a:xfrm flipH="1">
              <a:off x="9732603" y="3501007"/>
              <a:ext cx="568728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Gerade Verbindung 27"/>
            <p:cNvCxnSpPr/>
            <p:nvPr/>
          </p:nvCxnSpPr>
          <p:spPr bwMode="auto">
            <a:xfrm flipH="1" flipV="1">
              <a:off x="9892051" y="2998098"/>
              <a:ext cx="296413" cy="45032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Gerade Verbindung 28"/>
            <p:cNvCxnSpPr>
              <a:stCxn id="22" idx="7"/>
            </p:cNvCxnSpPr>
            <p:nvPr/>
          </p:nvCxnSpPr>
          <p:spPr bwMode="auto">
            <a:xfrm flipV="1">
              <a:off x="9920282" y="3091497"/>
              <a:ext cx="35602" cy="2636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Gerade Verbindung 29"/>
            <p:cNvCxnSpPr>
              <a:stCxn id="23" idx="7"/>
            </p:cNvCxnSpPr>
            <p:nvPr/>
          </p:nvCxnSpPr>
          <p:spPr bwMode="auto">
            <a:xfrm flipV="1">
              <a:off x="10010282" y="3271497"/>
              <a:ext cx="64289" cy="35857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Gerade Verbindung 30"/>
            <p:cNvCxnSpPr>
              <a:stCxn id="25" idx="3"/>
            </p:cNvCxnSpPr>
            <p:nvPr/>
          </p:nvCxnSpPr>
          <p:spPr bwMode="auto">
            <a:xfrm flipH="1">
              <a:off x="10010282" y="3065137"/>
              <a:ext cx="128579" cy="9525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Gerade Verbindung 31"/>
            <p:cNvCxnSpPr>
              <a:stCxn id="24" idx="2"/>
            </p:cNvCxnSpPr>
            <p:nvPr/>
          </p:nvCxnSpPr>
          <p:spPr bwMode="auto">
            <a:xfrm flipH="1">
              <a:off x="10112501" y="3295440"/>
              <a:ext cx="125566" cy="5128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Ellipse 32"/>
            <p:cNvSpPr/>
            <p:nvPr/>
          </p:nvSpPr>
          <p:spPr bwMode="auto">
            <a:xfrm>
              <a:off x="9076118" y="1851895"/>
              <a:ext cx="180000" cy="18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" name="Ellipse 33"/>
            <p:cNvSpPr/>
            <p:nvPr/>
          </p:nvSpPr>
          <p:spPr bwMode="auto">
            <a:xfrm>
              <a:off x="9192433" y="2214474"/>
              <a:ext cx="180000" cy="18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" name="Ellipse 34"/>
            <p:cNvSpPr/>
            <p:nvPr/>
          </p:nvSpPr>
          <p:spPr bwMode="auto">
            <a:xfrm>
              <a:off x="9356384" y="1953870"/>
              <a:ext cx="180000" cy="180000"/>
            </a:xfrm>
            <a:prstGeom prst="ellipse">
              <a:avLst/>
            </a:prstGeom>
            <a:solidFill>
              <a:srgbClr val="005596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" name="Ellipse 35"/>
            <p:cNvSpPr/>
            <p:nvPr/>
          </p:nvSpPr>
          <p:spPr bwMode="auto">
            <a:xfrm>
              <a:off x="9446384" y="2193417"/>
              <a:ext cx="180000" cy="180000"/>
            </a:xfrm>
            <a:prstGeom prst="ellipse">
              <a:avLst/>
            </a:prstGeom>
            <a:solidFill>
              <a:srgbClr val="005596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7" name="Gerade Verbindung 36"/>
            <p:cNvCxnSpPr/>
            <p:nvPr/>
          </p:nvCxnSpPr>
          <p:spPr bwMode="auto">
            <a:xfrm flipV="1">
              <a:off x="9060814" y="1779358"/>
              <a:ext cx="0" cy="70902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Gerade Verbindung 37"/>
            <p:cNvCxnSpPr/>
            <p:nvPr/>
          </p:nvCxnSpPr>
          <p:spPr bwMode="auto">
            <a:xfrm flipH="1">
              <a:off x="9044894" y="2488382"/>
              <a:ext cx="982980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Ellipse 38"/>
            <p:cNvSpPr/>
            <p:nvPr/>
          </p:nvSpPr>
          <p:spPr bwMode="auto">
            <a:xfrm>
              <a:off x="9688607" y="2221352"/>
              <a:ext cx="180000" cy="18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" name="Ellipse 39"/>
            <p:cNvSpPr/>
            <p:nvPr/>
          </p:nvSpPr>
          <p:spPr bwMode="auto">
            <a:xfrm>
              <a:off x="9393725" y="1700808"/>
              <a:ext cx="180000" cy="18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" name="Ellipse 40"/>
            <p:cNvSpPr/>
            <p:nvPr/>
          </p:nvSpPr>
          <p:spPr bwMode="auto">
            <a:xfrm>
              <a:off x="9713859" y="1880808"/>
              <a:ext cx="180000" cy="18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" name="Ellipse 41"/>
            <p:cNvSpPr/>
            <p:nvPr/>
          </p:nvSpPr>
          <p:spPr bwMode="auto">
            <a:xfrm rot="4037945">
              <a:off x="9209105" y="1994019"/>
              <a:ext cx="573402" cy="308387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17208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3" name="Ellipse 42"/>
            <p:cNvSpPr/>
            <p:nvPr/>
          </p:nvSpPr>
          <p:spPr bwMode="auto">
            <a:xfrm>
              <a:off x="8761883" y="1086901"/>
              <a:ext cx="3196284" cy="3062179"/>
            </a:xfrm>
            <a:prstGeom prst="ellipse">
              <a:avLst/>
            </a:prstGeom>
            <a:noFill/>
            <a:ln w="25400" cap="flat" cmpd="sng" algn="ctr">
              <a:solidFill>
                <a:srgbClr val="009D6D"/>
              </a:solidFill>
              <a:prstDash val="solid"/>
              <a:headEnd type="oval" w="med" len="med"/>
              <a:tailEnd type="triangle" w="lg" len="med"/>
            </a:ln>
            <a:effectLst/>
          </p:spPr>
          <p:txBody>
            <a:bodyPr rot="0" spcFirstLastPara="0" vert="horz" wrap="square" lIns="72000" tIns="54000" rIns="72000" bIns="54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sp>
          <p:nvSpPr>
            <p:cNvPr id="44" name="Textfeld 31"/>
            <p:cNvSpPr txBox="1"/>
            <p:nvPr/>
          </p:nvSpPr>
          <p:spPr>
            <a:xfrm>
              <a:off x="9308920" y="3501008"/>
              <a:ext cx="1829227" cy="51155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en-GB" sz="1400" kern="1200" dirty="0" smtClean="0">
                  <a:solidFill>
                    <a:srgbClr val="4F81BD"/>
                  </a:solidFill>
                  <a:effectLst/>
                  <a:latin typeface="Arial"/>
                  <a:ea typeface="Calibri"/>
                  <a:cs typeface="Times New Roman"/>
                </a:rPr>
                <a:t>Support Vector Machine</a:t>
              </a:r>
              <a:endParaRPr lang="de-DE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5" name="Textfeld 31"/>
            <p:cNvSpPr txBox="1"/>
            <p:nvPr/>
          </p:nvSpPr>
          <p:spPr>
            <a:xfrm>
              <a:off x="9977532" y="2000976"/>
              <a:ext cx="1254674" cy="58355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en-GB" sz="1400" kern="1200" dirty="0" smtClean="0">
                  <a:solidFill>
                    <a:srgbClr val="4F81BD"/>
                  </a:solidFill>
                  <a:effectLst/>
                  <a:latin typeface="Arial"/>
                  <a:ea typeface="Calibri"/>
                  <a:cs typeface="Times New Roman"/>
                </a:rPr>
                <a:t>Neural Network</a:t>
              </a:r>
              <a:endParaRPr lang="de-DE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6" name="Textfeld 31"/>
            <p:cNvSpPr txBox="1"/>
            <p:nvPr/>
          </p:nvSpPr>
          <p:spPr>
            <a:xfrm>
              <a:off x="8905899" y="2512995"/>
              <a:ext cx="1829227" cy="29242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en-GB" sz="1400" kern="1200" dirty="0" smtClean="0">
                  <a:solidFill>
                    <a:srgbClr val="4F81BD"/>
                  </a:solidFill>
                  <a:effectLst/>
                  <a:latin typeface="Arial"/>
                  <a:ea typeface="Calibri"/>
                  <a:cs typeface="Times New Roman"/>
                </a:rPr>
                <a:t>Naïve Bayes</a:t>
              </a:r>
              <a:endParaRPr lang="de-DE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7" name="Textfeld 31"/>
            <p:cNvSpPr txBox="1"/>
            <p:nvPr/>
          </p:nvSpPr>
          <p:spPr>
            <a:xfrm>
              <a:off x="11092609" y="2048515"/>
              <a:ext cx="865558" cy="27916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en-GB" sz="1400" kern="1200" dirty="0" smtClean="0">
                  <a:solidFill>
                    <a:srgbClr val="4F81BD"/>
                  </a:solidFill>
                  <a:effectLst/>
                  <a:latin typeface="Arial"/>
                  <a:ea typeface="Calibri"/>
                  <a:cs typeface="Times New Roman"/>
                </a:rPr>
                <a:t>Decision Tree</a:t>
              </a:r>
              <a:endParaRPr lang="de-DE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8" name="Textfeld 31"/>
            <p:cNvSpPr txBox="1"/>
            <p:nvPr/>
          </p:nvSpPr>
          <p:spPr>
            <a:xfrm>
              <a:off x="10490075" y="2919921"/>
              <a:ext cx="1151613" cy="51155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en-GB" sz="1400" dirty="0">
                  <a:solidFill>
                    <a:srgbClr val="4F81BD"/>
                  </a:solidFill>
                  <a:latin typeface="Arial"/>
                  <a:ea typeface="Calibri"/>
                  <a:cs typeface="Times New Roman"/>
                </a:rPr>
                <a:t>Random Forrest</a:t>
              </a:r>
              <a:endParaRPr lang="de-DE" sz="1400" dirty="0">
                <a:solidFill>
                  <a:srgbClr val="4F81BD"/>
                </a:solidFill>
                <a:latin typeface="Arial"/>
                <a:ea typeface="Calibri"/>
                <a:cs typeface="Times New Roman"/>
              </a:endParaRPr>
            </a:p>
          </p:txBody>
        </p:sp>
      </p:grpSp>
      <p:sp>
        <p:nvSpPr>
          <p:cNvPr id="54" name="Rechteck 53"/>
          <p:cNvSpPr/>
          <p:nvPr/>
        </p:nvSpPr>
        <p:spPr>
          <a:xfrm>
            <a:off x="7638364" y="1909561"/>
            <a:ext cx="4463776" cy="194802"/>
          </a:xfrm>
          <a:prstGeom prst="rect">
            <a:avLst/>
          </a:pr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58" name="Rechteck 57"/>
          <p:cNvSpPr/>
          <p:nvPr/>
        </p:nvSpPr>
        <p:spPr>
          <a:xfrm>
            <a:off x="336947" y="1292210"/>
            <a:ext cx="6096000" cy="53245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b="1" dirty="0"/>
              <a:t>Training Set</a:t>
            </a:r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8 wind </a:t>
            </a:r>
            <a:r>
              <a:rPr lang="de-DE" sz="2000" dirty="0" err="1"/>
              <a:t>farms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de-DE" sz="2000" dirty="0" err="1"/>
              <a:t>aligned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/>
              <a:t>misaligned</a:t>
            </a:r>
            <a:r>
              <a:rPr lang="de-DE" sz="2000" dirty="0"/>
              <a:t> </a:t>
            </a:r>
            <a:r>
              <a:rPr lang="de-DE" sz="2000" dirty="0" err="1"/>
              <a:t>turbines</a:t>
            </a:r>
            <a:endParaRPr lang="de-DE" sz="2000" dirty="0"/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1100 KPI </a:t>
            </a:r>
            <a:r>
              <a:rPr lang="de-DE" sz="2000" dirty="0" err="1"/>
              <a:t>used</a:t>
            </a:r>
            <a:r>
              <a:rPr lang="de-DE" sz="2000" dirty="0"/>
              <a:t> 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train</a:t>
            </a:r>
            <a:r>
              <a:rPr lang="de-DE" sz="2000" dirty="0"/>
              <a:t> </a:t>
            </a:r>
            <a:r>
              <a:rPr lang="de-DE" sz="2000" dirty="0" err="1"/>
              <a:t>model</a:t>
            </a:r>
            <a:endParaRPr lang="de-DE" sz="2000" dirty="0"/>
          </a:p>
          <a:p>
            <a:pPr>
              <a:buClr>
                <a:srgbClr val="002060"/>
              </a:buClr>
            </a:pPr>
            <a:endParaRPr lang="de-DE" sz="2000" b="1" dirty="0" smtClean="0"/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b="1" dirty="0" smtClean="0"/>
              <a:t>Case </a:t>
            </a:r>
            <a:r>
              <a:rPr lang="de-DE" sz="2000" b="1" dirty="0" err="1" smtClean="0"/>
              <a:t>conditions</a:t>
            </a:r>
            <a:endParaRPr lang="de-DE" sz="2000" b="1" dirty="0"/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dirty="0" smtClean="0"/>
              <a:t>Wind </a:t>
            </a:r>
            <a:r>
              <a:rPr lang="de-DE" sz="2000" dirty="0" err="1"/>
              <a:t>farm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12 </a:t>
            </a:r>
            <a:r>
              <a:rPr lang="de-DE" sz="2000" dirty="0" err="1" smtClean="0"/>
              <a:t>turbines</a:t>
            </a:r>
            <a:endParaRPr lang="de-DE" sz="2000" dirty="0" smtClean="0"/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dirty="0" smtClean="0"/>
              <a:t>Turbine #8 </a:t>
            </a:r>
            <a:r>
              <a:rPr lang="de-DE" sz="2000" dirty="0" err="1" smtClean="0"/>
              <a:t>purposly</a:t>
            </a:r>
            <a:r>
              <a:rPr lang="de-DE" sz="2000" dirty="0" smtClean="0"/>
              <a:t> </a:t>
            </a:r>
            <a:r>
              <a:rPr lang="de-DE" sz="2000" dirty="0" err="1" smtClean="0"/>
              <a:t>misaligned</a:t>
            </a:r>
            <a:r>
              <a:rPr lang="de-DE" sz="2000" dirty="0" smtClean="0"/>
              <a:t> </a:t>
            </a:r>
            <a:r>
              <a:rPr lang="de-DE" sz="2000" dirty="0" err="1" smtClean="0"/>
              <a:t>by</a:t>
            </a:r>
            <a:r>
              <a:rPr lang="de-DE" sz="2000" dirty="0" smtClean="0"/>
              <a:t> 5°</a:t>
            </a:r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dirty="0" smtClean="0"/>
              <a:t>2 </a:t>
            </a:r>
            <a:r>
              <a:rPr lang="de-DE" sz="2000" dirty="0" err="1"/>
              <a:t>Week</a:t>
            </a:r>
            <a:r>
              <a:rPr lang="de-DE" sz="2000" dirty="0"/>
              <a:t> </a:t>
            </a:r>
            <a:r>
              <a:rPr lang="de-DE" sz="2000" dirty="0" err="1" smtClean="0"/>
              <a:t>misalignment</a:t>
            </a:r>
            <a:r>
              <a:rPr lang="de-DE" sz="2000" dirty="0" smtClean="0"/>
              <a:t> </a:t>
            </a:r>
            <a:endParaRPr lang="de-DE" sz="2000" dirty="0"/>
          </a:p>
          <a:p>
            <a:pPr>
              <a:buClr>
                <a:srgbClr val="002060"/>
              </a:buClr>
            </a:pPr>
            <a:endParaRPr lang="de-DE" sz="2000" dirty="0"/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b="1" dirty="0" smtClean="0"/>
              <a:t>Input </a:t>
            </a:r>
            <a:r>
              <a:rPr lang="de-DE" sz="2000" b="1" dirty="0" err="1" smtClean="0"/>
              <a:t>data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misaligned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turbine</a:t>
            </a:r>
            <a:endParaRPr lang="de-DE" sz="2000" b="1" dirty="0"/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10 Minute Standard SCADA Data </a:t>
            </a:r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dirty="0" err="1"/>
              <a:t>Converted</a:t>
            </a:r>
            <a:r>
              <a:rPr lang="de-DE" sz="2000" dirty="0"/>
              <a:t> </a:t>
            </a:r>
            <a:r>
              <a:rPr lang="de-DE" sz="2000" dirty="0" err="1"/>
              <a:t>into</a:t>
            </a:r>
            <a:r>
              <a:rPr lang="de-DE" sz="2000" dirty="0"/>
              <a:t> 11 KPI</a:t>
            </a:r>
          </a:p>
          <a:p>
            <a:pPr>
              <a:buClr>
                <a:srgbClr val="002060"/>
              </a:buClr>
            </a:pPr>
            <a:endParaRPr lang="de-DE" sz="2000" dirty="0"/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b="1" dirty="0" smtClean="0"/>
              <a:t>Analysis</a:t>
            </a:r>
            <a:endParaRPr lang="de-DE" sz="2000" b="1" dirty="0"/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de-DE" sz="2000" dirty="0"/>
              <a:t>Ensemble </a:t>
            </a:r>
            <a:r>
              <a:rPr lang="de-DE" sz="2000" dirty="0" err="1"/>
              <a:t>of</a:t>
            </a:r>
            <a:r>
              <a:rPr lang="de-DE" sz="2000" dirty="0"/>
              <a:t> </a:t>
            </a:r>
            <a:r>
              <a:rPr lang="de-DE" sz="2000" dirty="0" err="1" smtClean="0"/>
              <a:t>selected</a:t>
            </a:r>
            <a:r>
              <a:rPr lang="de-DE" sz="2000" dirty="0" smtClean="0"/>
              <a:t> </a:t>
            </a:r>
            <a:r>
              <a:rPr lang="de-DE" sz="2000" dirty="0" err="1" smtClean="0"/>
              <a:t>machine</a:t>
            </a:r>
            <a:r>
              <a:rPr lang="de-DE" sz="2000" dirty="0" smtClean="0"/>
              <a:t> </a:t>
            </a:r>
            <a:r>
              <a:rPr lang="de-DE" sz="2000" dirty="0" err="1"/>
              <a:t>learning</a:t>
            </a:r>
            <a:r>
              <a:rPr lang="de-DE" sz="2000" dirty="0"/>
              <a:t> </a:t>
            </a:r>
            <a:r>
              <a:rPr lang="de-DE" sz="2000" dirty="0" err="1"/>
              <a:t>algorithms</a:t>
            </a:r>
            <a:endParaRPr lang="de-DE" sz="2000" dirty="0"/>
          </a:p>
          <a:p>
            <a:pPr marL="285750" indent="-285750"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de-DE" sz="2000" dirty="0"/>
          </a:p>
        </p:txBody>
      </p:sp>
      <p:sp>
        <p:nvSpPr>
          <p:cNvPr id="117" name="Textfeld 116"/>
          <p:cNvSpPr txBox="1"/>
          <p:nvPr/>
        </p:nvSpPr>
        <p:spPr>
          <a:xfrm>
            <a:off x="7566444" y="1086001"/>
            <a:ext cx="1505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/>
              <a:t>Analysis </a:t>
            </a:r>
            <a:r>
              <a:rPr lang="de-DE" sz="1600" dirty="0" err="1"/>
              <a:t>r</a:t>
            </a:r>
            <a:r>
              <a:rPr lang="de-DE" sz="1600" dirty="0" err="1" smtClean="0"/>
              <a:t>esult</a:t>
            </a:r>
            <a:endParaRPr lang="de-DE" sz="1600" dirty="0" smtClean="0"/>
          </a:p>
        </p:txBody>
      </p:sp>
      <p:cxnSp>
        <p:nvCxnSpPr>
          <p:cNvPr id="53" name="Gerade Verbindung mit Pfeil 52"/>
          <p:cNvCxnSpPr/>
          <p:nvPr/>
        </p:nvCxnSpPr>
        <p:spPr>
          <a:xfrm>
            <a:off x="11210155" y="3780567"/>
            <a:ext cx="0" cy="465694"/>
          </a:xfrm>
          <a:prstGeom prst="straightConnector1">
            <a:avLst/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feld 50"/>
              <p:cNvSpPr txBox="1"/>
              <p:nvPr/>
            </p:nvSpPr>
            <p:spPr>
              <a:xfrm>
                <a:off x="10349119" y="4425821"/>
                <a:ext cx="174438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000" b="0" dirty="0" smtClean="0"/>
                  <a:t>+1% AEP </a:t>
                </a:r>
              </a:p>
              <a:p>
                <a:r>
                  <a:rPr lang="de-DE" sz="2000" b="0" dirty="0" smtClean="0"/>
                  <a:t>(</a:t>
                </a:r>
                <a14:m>
                  <m:oMath xmlns:m="http://schemas.openxmlformats.org/officeDocument/2006/math">
                    <m:r>
                      <a:rPr lang="de-DE" sz="2000" b="0" i="1" smtClean="0">
                        <a:latin typeface="Cambria Math"/>
                      </a:rPr>
                      <m:t>𝑐𝑜𝑠</m:t>
                    </m:r>
                    <m:r>
                      <a:rPr lang="de-DE" sz="2000" b="0" i="1" smtClean="0">
                        <a:latin typeface="Cambria Math"/>
                      </a:rPr>
                      <m:t>²</m:t>
                    </m:r>
                  </m:oMath>
                </a14:m>
                <a:r>
                  <a:rPr lang="de-DE" sz="2000" dirty="0" smtClean="0"/>
                  <a:t>-Criteria)</a:t>
                </a:r>
              </a:p>
            </p:txBody>
          </p:sp>
        </mc:Choice>
        <mc:Fallback xmlns="">
          <p:sp>
            <p:nvSpPr>
              <p:cNvPr id="51" name="Textfeld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9119" y="4425821"/>
                <a:ext cx="1744388" cy="707886"/>
              </a:xfrm>
              <a:prstGeom prst="rect">
                <a:avLst/>
              </a:prstGeom>
              <a:blipFill rotWithShape="1">
                <a:blip r:embed="rId4"/>
                <a:stretch>
                  <a:fillRect l="-3846" t="-3448" r="-3497" b="-1551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458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117" grpId="0"/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Machine Learning Algorithms for Wind Turbine Performance Enhancement· Sebastian Kaus · Senvion · 29/09/2016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Machine learning approach for performance monitoring</a:t>
            </a:r>
          </a:p>
          <a:p>
            <a:pPr marL="0" lvl="0" indent="0">
              <a:buNone/>
            </a:pPr>
            <a:endParaRPr lang="de-DE" dirty="0"/>
          </a:p>
          <a:p>
            <a:pPr lvl="0"/>
            <a:r>
              <a:rPr lang="de-DE" dirty="0"/>
              <a:t>Case </a:t>
            </a:r>
            <a:r>
              <a:rPr lang="de-DE" dirty="0" err="1"/>
              <a:t>study</a:t>
            </a:r>
            <a:r>
              <a:rPr lang="de-DE" dirty="0"/>
              <a:t> – </a:t>
            </a:r>
            <a:r>
              <a:rPr lang="de-DE" dirty="0" err="1"/>
              <a:t>Detection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yaw</a:t>
            </a:r>
            <a:r>
              <a:rPr lang="de-DE" dirty="0"/>
              <a:t> </a:t>
            </a:r>
            <a:r>
              <a:rPr lang="de-DE" dirty="0" err="1"/>
              <a:t>misaligment</a:t>
            </a:r>
            <a:endParaRPr lang="de-DE" dirty="0"/>
          </a:p>
          <a:p>
            <a:pPr lvl="0"/>
            <a:endParaRPr lang="de-DE" dirty="0"/>
          </a:p>
          <a:p>
            <a:pPr lvl="0"/>
            <a:r>
              <a:rPr lang="de-DE" b="1" dirty="0"/>
              <a:t>Summary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540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Summary &amp; </a:t>
            </a:r>
            <a:r>
              <a:rPr lang="de-DE" dirty="0" err="1" smtClean="0"/>
              <a:t>Conclusion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551928" y="1124744"/>
            <a:ext cx="11090275" cy="5029933"/>
          </a:xfrm>
        </p:spPr>
        <p:txBody>
          <a:bodyPr/>
          <a:lstStyle/>
          <a:p>
            <a:pPr marL="0" indent="0">
              <a:buNone/>
            </a:pPr>
            <a:r>
              <a:rPr lang="de-DE" b="1" dirty="0" smtClean="0"/>
              <a:t>Summary</a:t>
            </a:r>
          </a:p>
          <a:p>
            <a:r>
              <a:rPr lang="de-DE" dirty="0" smtClean="0"/>
              <a:t>OEM </a:t>
            </a:r>
            <a:r>
              <a:rPr lang="en-US" dirty="0"/>
              <a:t>has ideal preconditions for Big Data &amp; Machine </a:t>
            </a:r>
            <a:r>
              <a:rPr lang="en-US" dirty="0" smtClean="0"/>
              <a:t>Learning</a:t>
            </a:r>
          </a:p>
          <a:p>
            <a:endParaRPr lang="en-US" dirty="0" smtClean="0"/>
          </a:p>
          <a:p>
            <a:r>
              <a:rPr lang="en-US" dirty="0" smtClean="0"/>
              <a:t>Machine learning techniques enable automated complex analysis without installing additional hardware or software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Conclusion</a:t>
            </a:r>
            <a:endParaRPr lang="en-US" b="1" dirty="0"/>
          </a:p>
          <a:p>
            <a:r>
              <a:rPr lang="en-US" dirty="0" smtClean="0"/>
              <a:t>Use of machine learning algorithms on </a:t>
            </a:r>
            <a:r>
              <a:rPr lang="en-US" b="1" dirty="0" smtClean="0"/>
              <a:t>combination of all available turbine data </a:t>
            </a:r>
            <a:r>
              <a:rPr lang="en-US" dirty="0" smtClean="0"/>
              <a:t>across the fleet</a:t>
            </a:r>
          </a:p>
          <a:p>
            <a:endParaRPr lang="en-US" dirty="0"/>
          </a:p>
          <a:p>
            <a:r>
              <a:rPr lang="en-US" dirty="0" err="1" smtClean="0"/>
              <a:t>Senvion</a:t>
            </a:r>
            <a:r>
              <a:rPr lang="en-US" dirty="0" smtClean="0"/>
              <a:t> Advanced </a:t>
            </a:r>
            <a:r>
              <a:rPr lang="en-US" smtClean="0"/>
              <a:t>Monitoring Service </a:t>
            </a:r>
            <a:r>
              <a:rPr lang="en-US" b="1" smtClean="0"/>
              <a:t>increases </a:t>
            </a:r>
            <a:r>
              <a:rPr lang="en-US" b="1" dirty="0" smtClean="0"/>
              <a:t>the yield </a:t>
            </a:r>
            <a:r>
              <a:rPr lang="en-US" dirty="0" smtClean="0"/>
              <a:t>of turbines with </a:t>
            </a:r>
            <a:r>
              <a:rPr lang="en-US" b="1" dirty="0" smtClean="0"/>
              <a:t>specific fault analysis </a:t>
            </a:r>
            <a:r>
              <a:rPr lang="en-US" dirty="0" smtClean="0"/>
              <a:t>and </a:t>
            </a:r>
            <a:r>
              <a:rPr lang="en-US" b="1" dirty="0" smtClean="0"/>
              <a:t>fast resolving due to integrated service</a:t>
            </a:r>
            <a:endParaRPr lang="en-US" b="1" dirty="0"/>
          </a:p>
          <a:p>
            <a:endParaRPr lang="en-US" dirty="0"/>
          </a:p>
        </p:txBody>
      </p:sp>
      <p:sp>
        <p:nvSpPr>
          <p:cNvPr id="6" name="Textfeld 5"/>
          <p:cNvSpPr txBox="1"/>
          <p:nvPr/>
        </p:nvSpPr>
        <p:spPr>
          <a:xfrm>
            <a:off x="9354714" y="6021288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Thank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much</a:t>
            </a:r>
            <a:r>
              <a:rPr lang="de-DE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7071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Target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Machine Learning Algorithms for Wind Turbine Performance Enhancement· Sebastian Kaus · Senvion · 29/09/2016</a:t>
            </a:r>
            <a:endParaRPr lang="en-GB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400" dirty="0"/>
              <a:t>How </a:t>
            </a:r>
            <a:r>
              <a:rPr lang="en-US" sz="2400" b="1" dirty="0" err="1"/>
              <a:t>Senvion</a:t>
            </a:r>
            <a:r>
              <a:rPr lang="en-US" sz="2400" b="1" dirty="0"/>
              <a:t> uses machine learning algorithms</a:t>
            </a:r>
            <a:r>
              <a:rPr lang="en-US" sz="2400" dirty="0"/>
              <a:t> for turbine performance monitoring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smtClean="0"/>
              <a:t>How </a:t>
            </a:r>
            <a:r>
              <a:rPr lang="en-US" sz="2400" dirty="0" err="1" smtClean="0"/>
              <a:t>Senvion</a:t>
            </a:r>
            <a:r>
              <a:rPr lang="en-US" sz="2400" dirty="0" smtClean="0"/>
              <a:t> </a:t>
            </a:r>
            <a:r>
              <a:rPr lang="en-US" sz="2400" b="1" dirty="0"/>
              <a:t>machine learning techniques improve</a:t>
            </a:r>
            <a:r>
              <a:rPr lang="en-US" sz="2400" dirty="0"/>
              <a:t> the </a:t>
            </a:r>
            <a:r>
              <a:rPr lang="en-US" sz="2400" b="1" dirty="0"/>
              <a:t>yield</a:t>
            </a:r>
            <a:r>
              <a:rPr lang="en-US" sz="2400" dirty="0"/>
              <a:t> of a wind turbine</a:t>
            </a:r>
          </a:p>
        </p:txBody>
      </p:sp>
    </p:spTree>
    <p:extLst>
      <p:ext uri="{BB962C8B-B14F-4D97-AF65-F5344CB8AC3E}">
        <p14:creationId xmlns:p14="http://schemas.microsoft.com/office/powerpoint/2010/main" val="209519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Machine Learning Algorithms for Wind Turbine Performance Enhancement· Sebastian Kaus · Senvion · 29/09/2016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400" dirty="0"/>
              <a:t>Introduction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Machine learning approach for performance monitoring</a:t>
            </a:r>
          </a:p>
          <a:p>
            <a:pPr marL="0" lvl="0" indent="0">
              <a:buNone/>
            </a:pPr>
            <a:endParaRPr lang="de-DE" sz="2400" dirty="0"/>
          </a:p>
          <a:p>
            <a:pPr lvl="0"/>
            <a:r>
              <a:rPr lang="de-DE" sz="2400" dirty="0"/>
              <a:t>Case </a:t>
            </a:r>
            <a:r>
              <a:rPr lang="de-DE" sz="2400" dirty="0" err="1"/>
              <a:t>study</a:t>
            </a:r>
            <a:r>
              <a:rPr lang="de-DE" sz="2400" dirty="0"/>
              <a:t> – </a:t>
            </a:r>
            <a:r>
              <a:rPr lang="de-DE" sz="2400" dirty="0" err="1"/>
              <a:t>Detection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yaw</a:t>
            </a:r>
            <a:r>
              <a:rPr lang="de-DE" sz="2400" dirty="0"/>
              <a:t> </a:t>
            </a:r>
            <a:r>
              <a:rPr lang="de-DE" sz="2400" dirty="0" err="1"/>
              <a:t>misaligment</a:t>
            </a:r>
            <a:endParaRPr lang="de-DE" sz="2400" dirty="0"/>
          </a:p>
          <a:p>
            <a:pPr lvl="0"/>
            <a:endParaRPr lang="de-DE" sz="2400" dirty="0"/>
          </a:p>
          <a:p>
            <a:pPr lvl="0"/>
            <a:r>
              <a:rPr lang="de-DE" sz="2400" dirty="0"/>
              <a:t>Summary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9757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Machine Learning Algorithms for Wind Turbine Performance Enhancement· Sebastian Kaus · Senvion · 29/09/2016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400" b="1" dirty="0"/>
              <a:t>Introduction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Machine learning approach for performance monitoring</a:t>
            </a:r>
          </a:p>
          <a:p>
            <a:pPr marL="0" lvl="0" indent="0">
              <a:buNone/>
            </a:pPr>
            <a:endParaRPr lang="de-DE" sz="2400" dirty="0"/>
          </a:p>
          <a:p>
            <a:pPr lvl="0"/>
            <a:r>
              <a:rPr lang="de-DE" sz="2400" dirty="0"/>
              <a:t>Case </a:t>
            </a:r>
            <a:r>
              <a:rPr lang="de-DE" sz="2400" dirty="0" err="1"/>
              <a:t>study</a:t>
            </a:r>
            <a:r>
              <a:rPr lang="de-DE" sz="2400" dirty="0"/>
              <a:t> – </a:t>
            </a:r>
            <a:r>
              <a:rPr lang="de-DE" sz="2400" dirty="0" err="1"/>
              <a:t>Detection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yaw</a:t>
            </a:r>
            <a:r>
              <a:rPr lang="de-DE" sz="2400" dirty="0"/>
              <a:t> </a:t>
            </a:r>
            <a:r>
              <a:rPr lang="de-DE" sz="2400" dirty="0" err="1"/>
              <a:t>misaligment</a:t>
            </a:r>
            <a:endParaRPr lang="de-DE" sz="2400" dirty="0"/>
          </a:p>
          <a:p>
            <a:pPr lvl="0"/>
            <a:endParaRPr lang="de-DE" sz="2400" dirty="0"/>
          </a:p>
          <a:p>
            <a:pPr lvl="0"/>
            <a:r>
              <a:rPr lang="de-DE" sz="2400" dirty="0"/>
              <a:t>Summary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70925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OEM has ideal preconditions for Big Data &amp; Machine Learning</a:t>
            </a:r>
            <a:endParaRPr lang="en-GB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Machine Learning Algorithms for Wind Turbine Performance Enhancement· Sebastian Kaus · Senvion · 29/09/2016</a:t>
            </a:r>
            <a:endParaRPr lang="en-GB"/>
          </a:p>
        </p:txBody>
      </p:sp>
      <p:grpSp>
        <p:nvGrpSpPr>
          <p:cNvPr id="7" name="Gruppieren 6"/>
          <p:cNvGrpSpPr>
            <a:grpSpLocks noChangeAspect="1"/>
          </p:cNvGrpSpPr>
          <p:nvPr/>
        </p:nvGrpSpPr>
        <p:grpSpPr>
          <a:xfrm>
            <a:off x="8106821" y="4220726"/>
            <a:ext cx="1879198" cy="2160000"/>
            <a:chOff x="1179490" y="65191"/>
            <a:chExt cx="1583575" cy="1820202"/>
          </a:xfrm>
        </p:grpSpPr>
        <p:sp>
          <p:nvSpPr>
            <p:cNvPr id="9" name="Sechseck 8"/>
            <p:cNvSpPr/>
            <p:nvPr/>
          </p:nvSpPr>
          <p:spPr>
            <a:xfrm rot="5400000">
              <a:off x="1061177" y="183504"/>
              <a:ext cx="1820202" cy="1583575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Sechseck 4"/>
            <p:cNvSpPr/>
            <p:nvPr/>
          </p:nvSpPr>
          <p:spPr>
            <a:xfrm>
              <a:off x="1426264" y="348839"/>
              <a:ext cx="1090027" cy="12529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222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000" kern="1200" dirty="0" smtClean="0"/>
                <a:t>Turbine Master Data</a:t>
              </a:r>
              <a:endParaRPr lang="de-DE" sz="2000" kern="1200" dirty="0"/>
            </a:p>
          </p:txBody>
        </p:sp>
      </p:grpSp>
      <p:grpSp>
        <p:nvGrpSpPr>
          <p:cNvPr id="11" name="Gruppieren 10"/>
          <p:cNvGrpSpPr>
            <a:grpSpLocks noChangeAspect="1"/>
          </p:cNvGrpSpPr>
          <p:nvPr/>
        </p:nvGrpSpPr>
        <p:grpSpPr>
          <a:xfrm>
            <a:off x="2266285" y="4220727"/>
            <a:ext cx="1878261" cy="2160000"/>
            <a:chOff x="2889752" y="65191"/>
            <a:chExt cx="1583575" cy="1820202"/>
          </a:xfrm>
        </p:grpSpPr>
        <p:sp>
          <p:nvSpPr>
            <p:cNvPr id="12" name="Sechseck 11"/>
            <p:cNvSpPr/>
            <p:nvPr/>
          </p:nvSpPr>
          <p:spPr>
            <a:xfrm rot="5400000">
              <a:off x="2771439" y="183504"/>
              <a:ext cx="1820202" cy="1583575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Sechseck 4"/>
            <p:cNvSpPr/>
            <p:nvPr/>
          </p:nvSpPr>
          <p:spPr>
            <a:xfrm>
              <a:off x="3136526" y="348839"/>
              <a:ext cx="1090027" cy="12529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222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000" kern="1200" dirty="0" smtClean="0"/>
                <a:t>SCADA Data</a:t>
              </a:r>
              <a:endParaRPr lang="de-DE" sz="2000" kern="1200" dirty="0"/>
            </a:p>
          </p:txBody>
        </p:sp>
      </p:grpSp>
      <p:grpSp>
        <p:nvGrpSpPr>
          <p:cNvPr id="14" name="Gruppieren 13"/>
          <p:cNvGrpSpPr>
            <a:grpSpLocks noChangeAspect="1"/>
          </p:cNvGrpSpPr>
          <p:nvPr/>
        </p:nvGrpSpPr>
        <p:grpSpPr>
          <a:xfrm>
            <a:off x="6655652" y="2708919"/>
            <a:ext cx="1879198" cy="2160000"/>
            <a:chOff x="1179490" y="65191"/>
            <a:chExt cx="1583575" cy="1820202"/>
          </a:xfrm>
        </p:grpSpPr>
        <p:sp>
          <p:nvSpPr>
            <p:cNvPr id="15" name="Sechseck 14"/>
            <p:cNvSpPr/>
            <p:nvPr/>
          </p:nvSpPr>
          <p:spPr>
            <a:xfrm rot="5400000">
              <a:off x="1061177" y="183504"/>
              <a:ext cx="1820202" cy="1583575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Sechseck 4"/>
            <p:cNvSpPr/>
            <p:nvPr/>
          </p:nvSpPr>
          <p:spPr>
            <a:xfrm>
              <a:off x="1426264" y="348839"/>
              <a:ext cx="1090027" cy="12529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222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000" kern="1200" dirty="0" smtClean="0"/>
                <a:t>Large Fleet</a:t>
              </a:r>
              <a:endParaRPr lang="de-DE" sz="2000" kern="1200" dirty="0"/>
            </a:p>
          </p:txBody>
        </p:sp>
      </p:grpSp>
      <p:grpSp>
        <p:nvGrpSpPr>
          <p:cNvPr id="17" name="Gruppieren 16"/>
          <p:cNvGrpSpPr>
            <a:grpSpLocks noChangeAspect="1"/>
          </p:cNvGrpSpPr>
          <p:nvPr/>
        </p:nvGrpSpPr>
        <p:grpSpPr>
          <a:xfrm>
            <a:off x="5174709" y="4220727"/>
            <a:ext cx="1879198" cy="2160000"/>
            <a:chOff x="1179490" y="65191"/>
            <a:chExt cx="1583575" cy="1820202"/>
          </a:xfrm>
        </p:grpSpPr>
        <p:sp>
          <p:nvSpPr>
            <p:cNvPr id="18" name="Sechseck 17"/>
            <p:cNvSpPr/>
            <p:nvPr/>
          </p:nvSpPr>
          <p:spPr>
            <a:xfrm rot="5400000">
              <a:off x="1061177" y="183504"/>
              <a:ext cx="1820202" cy="1583575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Sechseck 4"/>
            <p:cNvSpPr/>
            <p:nvPr/>
          </p:nvSpPr>
          <p:spPr>
            <a:xfrm>
              <a:off x="1426264" y="348839"/>
              <a:ext cx="1090027" cy="12529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222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000" kern="1200" dirty="0" smtClean="0"/>
                <a:t>Turbine Parameter Set</a:t>
              </a:r>
              <a:endParaRPr lang="de-DE" sz="2000" kern="1200" dirty="0"/>
            </a:p>
          </p:txBody>
        </p:sp>
      </p:grpSp>
      <p:grpSp>
        <p:nvGrpSpPr>
          <p:cNvPr id="20" name="Gruppieren 19"/>
          <p:cNvGrpSpPr>
            <a:grpSpLocks noChangeAspect="1"/>
          </p:cNvGrpSpPr>
          <p:nvPr/>
        </p:nvGrpSpPr>
        <p:grpSpPr>
          <a:xfrm>
            <a:off x="3721323" y="2708920"/>
            <a:ext cx="1879198" cy="2160000"/>
            <a:chOff x="1179490" y="65191"/>
            <a:chExt cx="1583575" cy="1820202"/>
          </a:xfrm>
        </p:grpSpPr>
        <p:sp>
          <p:nvSpPr>
            <p:cNvPr id="21" name="Sechseck 20"/>
            <p:cNvSpPr/>
            <p:nvPr/>
          </p:nvSpPr>
          <p:spPr>
            <a:xfrm rot="5400000">
              <a:off x="1061177" y="183504"/>
              <a:ext cx="1820202" cy="1583575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Sechseck 4"/>
            <p:cNvSpPr/>
            <p:nvPr/>
          </p:nvSpPr>
          <p:spPr>
            <a:xfrm>
              <a:off x="1426264" y="348839"/>
              <a:ext cx="1090027" cy="12529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222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000" kern="1200" dirty="0" smtClean="0"/>
                <a:t>Technical </a:t>
              </a:r>
              <a:r>
                <a:rPr lang="de-DE" sz="2000" kern="1200" dirty="0" smtClean="0"/>
                <a:t>Knowledge</a:t>
              </a:r>
              <a:endParaRPr lang="de-DE" sz="2000" kern="1200" dirty="0"/>
            </a:p>
          </p:txBody>
        </p:sp>
      </p:grpSp>
      <p:grpSp>
        <p:nvGrpSpPr>
          <p:cNvPr id="23" name="Gruppieren 22"/>
          <p:cNvGrpSpPr>
            <a:grpSpLocks noChangeAspect="1"/>
          </p:cNvGrpSpPr>
          <p:nvPr/>
        </p:nvGrpSpPr>
        <p:grpSpPr>
          <a:xfrm>
            <a:off x="5153055" y="1196752"/>
            <a:ext cx="1879198" cy="2160000"/>
            <a:chOff x="1179490" y="65191"/>
            <a:chExt cx="1583575" cy="1820202"/>
          </a:xfrm>
        </p:grpSpPr>
        <p:sp>
          <p:nvSpPr>
            <p:cNvPr id="24" name="Sechseck 23"/>
            <p:cNvSpPr/>
            <p:nvPr/>
          </p:nvSpPr>
          <p:spPr>
            <a:xfrm rot="5400000">
              <a:off x="1061177" y="183504"/>
              <a:ext cx="1820202" cy="1583575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Sechseck 4"/>
            <p:cNvSpPr/>
            <p:nvPr/>
          </p:nvSpPr>
          <p:spPr>
            <a:xfrm>
              <a:off x="1426264" y="348839"/>
              <a:ext cx="1090027" cy="12529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222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000" kern="1200" dirty="0" smtClean="0"/>
                <a:t>Feedback </a:t>
              </a:r>
              <a:r>
                <a:rPr lang="de-DE" sz="2000" kern="1200" dirty="0" err="1" smtClean="0"/>
                <a:t>from</a:t>
              </a:r>
              <a:r>
                <a:rPr lang="de-DE" sz="2000" kern="1200" dirty="0" smtClean="0"/>
                <a:t> </a:t>
              </a:r>
              <a:r>
                <a:rPr lang="de-DE" sz="2000" kern="1200" dirty="0" smtClean="0"/>
                <a:t>Service</a:t>
              </a:r>
              <a:endParaRPr lang="de-DE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168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Machine Learning Algorithms for Wind Turbine Performance Enhancement· Sebastian Kaus · Senvion · 29/09/2016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400" dirty="0"/>
              <a:t>Introduction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b="1" dirty="0"/>
              <a:t>Machine learning approach for performance monitoring</a:t>
            </a:r>
          </a:p>
          <a:p>
            <a:pPr marL="0" lvl="0" indent="0">
              <a:buNone/>
            </a:pPr>
            <a:endParaRPr lang="de-DE" sz="2400" dirty="0"/>
          </a:p>
          <a:p>
            <a:pPr lvl="0"/>
            <a:r>
              <a:rPr lang="de-DE" sz="2400" dirty="0"/>
              <a:t>Case </a:t>
            </a:r>
            <a:r>
              <a:rPr lang="de-DE" sz="2400" dirty="0" err="1"/>
              <a:t>study</a:t>
            </a:r>
            <a:r>
              <a:rPr lang="de-DE" sz="2400" dirty="0"/>
              <a:t> – </a:t>
            </a:r>
            <a:r>
              <a:rPr lang="de-DE" sz="2400" dirty="0" err="1"/>
              <a:t>Detection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yaw</a:t>
            </a:r>
            <a:r>
              <a:rPr lang="de-DE" sz="2400" dirty="0"/>
              <a:t> </a:t>
            </a:r>
            <a:r>
              <a:rPr lang="de-DE" sz="2400" dirty="0" err="1"/>
              <a:t>misaligment</a:t>
            </a:r>
            <a:endParaRPr lang="de-DE" sz="2400" dirty="0"/>
          </a:p>
          <a:p>
            <a:pPr lvl="0"/>
            <a:endParaRPr lang="de-DE" sz="2400" dirty="0"/>
          </a:p>
          <a:p>
            <a:pPr lvl="0"/>
            <a:r>
              <a:rPr lang="de-DE" sz="2400" dirty="0"/>
              <a:t>Summary</a:t>
            </a:r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17616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Self learning algorithm improves over time</a:t>
            </a:r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Machine Learning Algorithms for Wind Turbine Performance Enhancement· Sebastian Kaus · Senvion · 29/09/2016</a:t>
            </a:r>
            <a:endParaRPr lang="en-GB"/>
          </a:p>
        </p:txBody>
      </p:sp>
      <p:sp>
        <p:nvSpPr>
          <p:cNvPr id="35" name="Rechteck 34"/>
          <p:cNvSpPr/>
          <p:nvPr/>
        </p:nvSpPr>
        <p:spPr>
          <a:xfrm>
            <a:off x="1951153" y="1822568"/>
            <a:ext cx="7776864" cy="2542536"/>
          </a:xfrm>
          <a:prstGeom prst="rect">
            <a:avLst/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39" name="Bild 5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969" y="2060848"/>
            <a:ext cx="1080000" cy="1080000"/>
          </a:xfrm>
          <a:prstGeom prst="rect">
            <a:avLst/>
          </a:prstGeom>
        </p:spPr>
      </p:pic>
      <p:pic>
        <p:nvPicPr>
          <p:cNvPr id="40" name="Bild 6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067" y="2060848"/>
            <a:ext cx="1080000" cy="1080000"/>
          </a:xfrm>
          <a:prstGeom prst="rect">
            <a:avLst/>
          </a:prstGeom>
        </p:spPr>
      </p:pic>
      <p:pic>
        <p:nvPicPr>
          <p:cNvPr id="41" name="Bild 6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729" y="2060968"/>
            <a:ext cx="1080000" cy="1080000"/>
          </a:xfrm>
          <a:prstGeom prst="rect">
            <a:avLst/>
          </a:prstGeom>
        </p:spPr>
      </p:pic>
      <p:pic>
        <p:nvPicPr>
          <p:cNvPr id="42" name="Bild 5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59" y="2060848"/>
            <a:ext cx="1080000" cy="1080000"/>
          </a:xfrm>
          <a:prstGeom prst="rect">
            <a:avLst/>
          </a:prstGeom>
        </p:spPr>
      </p:pic>
      <p:sp>
        <p:nvSpPr>
          <p:cNvPr id="44" name="Textfeld 43"/>
          <p:cNvSpPr txBox="1"/>
          <p:nvPr/>
        </p:nvSpPr>
        <p:spPr>
          <a:xfrm>
            <a:off x="120923" y="3053378"/>
            <a:ext cx="13111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GB" b="1" dirty="0">
                <a:solidFill>
                  <a:schemeClr val="accent1"/>
                </a:solidFill>
                <a:latin typeface="Arial"/>
                <a:cs typeface="Arial"/>
              </a:rPr>
              <a:t>Wind </a:t>
            </a: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farm</a:t>
            </a:r>
          </a:p>
          <a:p>
            <a:pPr algn="ctr">
              <a:buClr>
                <a:schemeClr val="accent1"/>
              </a:buClr>
            </a:pP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data</a:t>
            </a:r>
            <a:endParaRPr lang="en-GB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47" name="Textfeld 46"/>
          <p:cNvSpPr txBox="1"/>
          <p:nvPr/>
        </p:nvSpPr>
        <p:spPr>
          <a:xfrm>
            <a:off x="5767637" y="3099544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Calculation of Key Performance Indicators</a:t>
            </a:r>
            <a:endParaRPr lang="en-GB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49" name="Bild 10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169" y="2060968"/>
            <a:ext cx="936000" cy="1080000"/>
          </a:xfrm>
          <a:prstGeom prst="rect">
            <a:avLst/>
          </a:prstGeom>
        </p:spPr>
      </p:pic>
      <p:sp>
        <p:nvSpPr>
          <p:cNvPr id="55" name="Textfeld 54"/>
          <p:cNvSpPr txBox="1"/>
          <p:nvPr/>
        </p:nvSpPr>
        <p:spPr>
          <a:xfrm>
            <a:off x="1946940" y="3131676"/>
            <a:ext cx="1300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Data Base</a:t>
            </a:r>
            <a:endParaRPr lang="en-GB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7603691" y="3131676"/>
            <a:ext cx="2146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Evaluation with </a:t>
            </a:r>
          </a:p>
          <a:p>
            <a:pPr algn="ctr">
              <a:buClr>
                <a:schemeClr val="accent1"/>
              </a:buClr>
            </a:pPr>
            <a:r>
              <a:rPr lang="en-GB" b="1" dirty="0">
                <a:solidFill>
                  <a:schemeClr val="accent1"/>
                </a:solidFill>
                <a:latin typeface="Arial"/>
                <a:cs typeface="Arial"/>
              </a:rPr>
              <a:t>m</a:t>
            </a: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achine learning </a:t>
            </a:r>
          </a:p>
          <a:p>
            <a:pPr algn="ctr">
              <a:buClr>
                <a:schemeClr val="accent1"/>
              </a:buClr>
            </a:pP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algorithm</a:t>
            </a:r>
            <a:endParaRPr lang="en-GB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57" name="Textfeld 56"/>
          <p:cNvSpPr txBox="1"/>
          <p:nvPr/>
        </p:nvSpPr>
        <p:spPr>
          <a:xfrm>
            <a:off x="2497662" y="1196752"/>
            <a:ext cx="6417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de-DE" sz="3600" b="1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</a:t>
            </a:r>
            <a:r>
              <a:rPr lang="de-DE" sz="3600" b="1" dirty="0" err="1" smtClean="0">
                <a:latin typeface="+mj-lt"/>
                <a:ea typeface="+mj-ea"/>
                <a:cs typeface="+mj-cs"/>
              </a:rPr>
              <a:t>dvanced</a:t>
            </a:r>
            <a:r>
              <a:rPr lang="de-DE" sz="36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</a:t>
            </a:r>
            <a:r>
              <a:rPr lang="de-DE" sz="3600" b="1" dirty="0" err="1" smtClean="0">
                <a:latin typeface="+mj-lt"/>
                <a:ea typeface="+mj-ea"/>
                <a:cs typeface="+mj-cs"/>
              </a:rPr>
              <a:t>onitoring</a:t>
            </a:r>
            <a:r>
              <a:rPr lang="de-DE" sz="36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</a:t>
            </a:r>
            <a:r>
              <a:rPr lang="de-DE" sz="3600" b="1" dirty="0" err="1" smtClean="0">
                <a:latin typeface="+mj-lt"/>
                <a:ea typeface="+mj-ea"/>
                <a:cs typeface="+mj-cs"/>
              </a:rPr>
              <a:t>ervice</a:t>
            </a:r>
            <a:endParaRPr lang="de-DE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58" name="Textfeld 57"/>
          <p:cNvSpPr txBox="1"/>
          <p:nvPr/>
        </p:nvSpPr>
        <p:spPr>
          <a:xfrm>
            <a:off x="10202043" y="306925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Corrective action </a:t>
            </a:r>
          </a:p>
        </p:txBody>
      </p:sp>
      <p:pic>
        <p:nvPicPr>
          <p:cNvPr id="59" name="Bild 6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369" y="2060968"/>
            <a:ext cx="1080000" cy="1080000"/>
          </a:xfrm>
          <a:prstGeom prst="rect">
            <a:avLst/>
          </a:prstGeom>
        </p:spPr>
      </p:pic>
      <p:sp>
        <p:nvSpPr>
          <p:cNvPr id="60" name="Textfeld 59"/>
          <p:cNvSpPr txBox="1"/>
          <p:nvPr/>
        </p:nvSpPr>
        <p:spPr>
          <a:xfrm>
            <a:off x="3245588" y="3140848"/>
            <a:ext cx="24801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Sensor &amp; Plausibility</a:t>
            </a:r>
          </a:p>
          <a:p>
            <a:pPr algn="ctr">
              <a:buClr>
                <a:schemeClr val="accent1"/>
              </a:buClr>
            </a:pPr>
            <a:r>
              <a:rPr lang="en-GB" b="1" dirty="0" smtClean="0">
                <a:solidFill>
                  <a:schemeClr val="accent1"/>
                </a:solidFill>
                <a:latin typeface="Arial"/>
                <a:cs typeface="Arial"/>
              </a:rPr>
              <a:t>Analysis</a:t>
            </a:r>
            <a:endParaRPr lang="en-GB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cxnSp>
        <p:nvCxnSpPr>
          <p:cNvPr id="61" name="Gerade Verbindung mit Pfeil 60"/>
          <p:cNvCxnSpPr/>
          <p:nvPr/>
        </p:nvCxnSpPr>
        <p:spPr>
          <a:xfrm flipV="1">
            <a:off x="3145259" y="2675619"/>
            <a:ext cx="483917" cy="1"/>
          </a:xfrm>
          <a:prstGeom prst="straightConnector1">
            <a:avLst/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61"/>
          <p:cNvCxnSpPr/>
          <p:nvPr/>
        </p:nvCxnSpPr>
        <p:spPr>
          <a:xfrm flipV="1">
            <a:off x="1432052" y="2666178"/>
            <a:ext cx="417063" cy="1190"/>
          </a:xfrm>
          <a:prstGeom prst="straightConnector1">
            <a:avLst/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mit Pfeil 62"/>
          <p:cNvCxnSpPr/>
          <p:nvPr/>
        </p:nvCxnSpPr>
        <p:spPr>
          <a:xfrm flipV="1">
            <a:off x="5305499" y="2666178"/>
            <a:ext cx="483917" cy="1"/>
          </a:xfrm>
          <a:prstGeom prst="straightConnector1">
            <a:avLst/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mit Pfeil 63"/>
          <p:cNvCxnSpPr/>
          <p:nvPr/>
        </p:nvCxnSpPr>
        <p:spPr>
          <a:xfrm flipV="1">
            <a:off x="7413870" y="2686666"/>
            <a:ext cx="483917" cy="1"/>
          </a:xfrm>
          <a:prstGeom prst="straightConnector1">
            <a:avLst/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/>
          <p:nvPr/>
        </p:nvCxnSpPr>
        <p:spPr>
          <a:xfrm>
            <a:off x="9914011" y="2675622"/>
            <a:ext cx="360040" cy="0"/>
          </a:xfrm>
          <a:prstGeom prst="straightConnector1">
            <a:avLst/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408955" y="5517232"/>
            <a:ext cx="10728994" cy="720080"/>
          </a:xfrm>
        </p:spPr>
        <p:txBody>
          <a:bodyPr/>
          <a:lstStyle/>
          <a:p>
            <a:pPr marL="0" lvl="1" indent="0">
              <a:buNone/>
            </a:pPr>
            <a:r>
              <a:rPr lang="en-GB" sz="2400" dirty="0" smtClean="0"/>
              <a:t>KPI for specific turbine anomalies e.g. yaw or pitch misalignment</a:t>
            </a:r>
          </a:p>
          <a:p>
            <a:pPr lvl="1"/>
            <a:endParaRPr lang="en-GB" sz="2400" dirty="0"/>
          </a:p>
          <a:p>
            <a:pPr lvl="1"/>
            <a:endParaRPr lang="en-GB" sz="2400" dirty="0" smtClean="0"/>
          </a:p>
          <a:p>
            <a:pPr lvl="1"/>
            <a:endParaRPr lang="en-GB" sz="2400" dirty="0"/>
          </a:p>
          <a:p>
            <a:pPr lvl="1"/>
            <a:endParaRPr lang="en-GB" sz="2400" dirty="0"/>
          </a:p>
          <a:p>
            <a:pPr lvl="1"/>
            <a:endParaRPr lang="en-GB" sz="2400" dirty="0" smtClean="0"/>
          </a:p>
          <a:p>
            <a:pPr lvl="1"/>
            <a:endParaRPr lang="en-GB" sz="2400" dirty="0" smtClean="0"/>
          </a:p>
          <a:p>
            <a:pPr lvl="1"/>
            <a:endParaRPr lang="en-GB" sz="2400" dirty="0" smtClean="0"/>
          </a:p>
          <a:p>
            <a:pPr lvl="1"/>
            <a:endParaRPr lang="en-GB" sz="2400" dirty="0"/>
          </a:p>
        </p:txBody>
      </p:sp>
      <p:sp>
        <p:nvSpPr>
          <p:cNvPr id="67" name="Ellipse 66"/>
          <p:cNvSpPr/>
          <p:nvPr/>
        </p:nvSpPr>
        <p:spPr>
          <a:xfrm>
            <a:off x="5685410" y="2924944"/>
            <a:ext cx="1738411" cy="1440160"/>
          </a:xfrm>
          <a:prstGeom prst="ellipse">
            <a:avLst/>
          </a:prstGeom>
          <a:ln w="25400">
            <a:solidFill>
              <a:srgbClr val="FF0000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66700" indent="-266700" algn="ctr">
              <a:buClr>
                <a:schemeClr val="accent1"/>
              </a:buClr>
              <a:buFont typeface="Wingdings" panose="05000000000000000000" pitchFamily="2" charset="2"/>
              <a:buChar char=""/>
            </a:pPr>
            <a:endParaRPr lang="de-DE" sz="1500" dirty="0">
              <a:solidFill>
                <a:schemeClr val="tx1"/>
              </a:solidFill>
            </a:endParaRPr>
          </a:p>
        </p:txBody>
      </p:sp>
      <p:sp>
        <p:nvSpPr>
          <p:cNvPr id="3" name="Bogen 2"/>
          <p:cNvSpPr/>
          <p:nvPr/>
        </p:nvSpPr>
        <p:spPr>
          <a:xfrm>
            <a:off x="776487" y="2361349"/>
            <a:ext cx="10289652" cy="2723835"/>
          </a:xfrm>
          <a:prstGeom prst="arc">
            <a:avLst>
              <a:gd name="adj1" fmla="val 112690"/>
              <a:gd name="adj2" fmla="val 10714526"/>
            </a:avLst>
          </a:prstGeom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81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4" grpId="0"/>
      <p:bldP spid="47" grpId="0"/>
      <p:bldP spid="55" grpId="0"/>
      <p:bldP spid="56" grpId="0"/>
      <p:bldP spid="58" grpId="0"/>
      <p:bldP spid="60" grpId="0"/>
      <p:bldP spid="67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Key Performance </a:t>
            </a:r>
            <a:r>
              <a:rPr lang="de-DE" dirty="0" err="1"/>
              <a:t>Indicators</a:t>
            </a:r>
            <a:r>
              <a:rPr lang="de-DE" dirty="0"/>
              <a:t> „</a:t>
            </a:r>
            <a:r>
              <a:rPr lang="de-DE" dirty="0" err="1"/>
              <a:t>sharpen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picture</a:t>
            </a:r>
            <a:r>
              <a:rPr lang="de-DE" dirty="0"/>
              <a:t>“ 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Machine Learning Algorithms for Wind Turbine Performance Enhancement· Sebastian Kaus · </a:t>
            </a:r>
            <a:r>
              <a:rPr lang="en-US" noProof="0" dirty="0" err="1" smtClean="0"/>
              <a:t>Senvion</a:t>
            </a:r>
            <a:r>
              <a:rPr lang="en-US" noProof="0" dirty="0" smtClean="0"/>
              <a:t> · 29/09/2016</a:t>
            </a:r>
            <a:endParaRPr lang="en-GB" noProof="0" dirty="0"/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332296817"/>
              </p:ext>
            </p:extLst>
          </p:nvPr>
        </p:nvGraphicFramePr>
        <p:xfrm>
          <a:off x="-486624" y="3146520"/>
          <a:ext cx="4279955" cy="316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pieren 5"/>
          <p:cNvGrpSpPr/>
          <p:nvPr/>
        </p:nvGrpSpPr>
        <p:grpSpPr>
          <a:xfrm>
            <a:off x="192931" y="1458041"/>
            <a:ext cx="1804960" cy="1587473"/>
            <a:chOff x="7677" y="-844799"/>
            <a:chExt cx="3414941" cy="2985799"/>
          </a:xfrm>
        </p:grpSpPr>
        <p:sp>
          <p:nvSpPr>
            <p:cNvPr id="7" name="Ellipse 6"/>
            <p:cNvSpPr/>
            <p:nvPr/>
          </p:nvSpPr>
          <p:spPr>
            <a:xfrm>
              <a:off x="7677" y="-844799"/>
              <a:ext cx="2985796" cy="298579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de-DE" sz="2000" dirty="0" smtClean="0"/>
                <a:t>Vane </a:t>
              </a:r>
              <a:r>
                <a:rPr lang="de-DE" sz="2000" dirty="0" err="1" smtClean="0"/>
                <a:t>position</a:t>
              </a:r>
              <a:endParaRPr lang="de-DE" sz="2000" dirty="0"/>
            </a:p>
          </p:txBody>
        </p:sp>
        <p:sp>
          <p:nvSpPr>
            <p:cNvPr id="8" name="Ellipse 4"/>
            <p:cNvSpPr/>
            <p:nvPr/>
          </p:nvSpPr>
          <p:spPr>
            <a:xfrm>
              <a:off x="2165382" y="488981"/>
              <a:ext cx="1257236" cy="12572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260" tIns="48260" rIns="48260" bIns="48260" numCol="1" spcCol="1270" anchor="ctr" anchorCtr="0">
              <a:noAutofit/>
            </a:bodyPr>
            <a:lstStyle/>
            <a:p>
              <a:pPr lvl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3800" kern="1200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1110119" y="5379032"/>
            <a:ext cx="1099036" cy="1074304"/>
            <a:chOff x="1905000" y="228599"/>
            <a:chExt cx="1778000" cy="1778000"/>
          </a:xfrm>
        </p:grpSpPr>
        <p:sp>
          <p:nvSpPr>
            <p:cNvPr id="10" name="Ellipse 9"/>
            <p:cNvSpPr/>
            <p:nvPr/>
          </p:nvSpPr>
          <p:spPr>
            <a:xfrm>
              <a:off x="1905000" y="228599"/>
              <a:ext cx="1778000" cy="177800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r>
                <a:rPr lang="de-DE" sz="2000" dirty="0" err="1" smtClean="0"/>
                <a:t>KPI‘s</a:t>
              </a:r>
              <a:endParaRPr lang="de-DE" sz="2000" dirty="0"/>
            </a:p>
          </p:txBody>
        </p:sp>
        <p:sp>
          <p:nvSpPr>
            <p:cNvPr id="11" name="Ellipse 4"/>
            <p:cNvSpPr/>
            <p:nvPr/>
          </p:nvSpPr>
          <p:spPr>
            <a:xfrm>
              <a:off x="2165382" y="488981"/>
              <a:ext cx="1257236" cy="12572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260" tIns="48260" rIns="48260" bIns="48260" numCol="1" spcCol="1270" anchor="ctr" anchorCtr="0">
              <a:noAutofit/>
            </a:bodyPr>
            <a:lstStyle/>
            <a:p>
              <a:pPr lvl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2000" kern="1200"/>
            </a:p>
          </p:txBody>
        </p:sp>
      </p:grpSp>
      <p:sp>
        <p:nvSpPr>
          <p:cNvPr id="18" name="Ellipse 4"/>
          <p:cNvSpPr/>
          <p:nvPr/>
        </p:nvSpPr>
        <p:spPr>
          <a:xfrm>
            <a:off x="3374730" y="4821861"/>
            <a:ext cx="831894" cy="81467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8260" tIns="48260" rIns="48260" bIns="48260" numCol="1" spcCol="1270" anchor="ctr" anchorCtr="0">
            <a:noAutofit/>
          </a:bodyPr>
          <a:lstStyle/>
          <a:p>
            <a:pPr lvl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1500" kern="1200"/>
          </a:p>
        </p:txBody>
      </p:sp>
      <p:sp>
        <p:nvSpPr>
          <p:cNvPr id="20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289472" y="5157192"/>
            <a:ext cx="3662365" cy="597657"/>
          </a:xfrm>
        </p:spPr>
        <p:txBody>
          <a:bodyPr/>
          <a:lstStyle/>
          <a:p>
            <a:pPr lvl="1"/>
            <a:r>
              <a:rPr lang="en-GB" sz="2000" dirty="0" smtClean="0"/>
              <a:t>Reduction of noise in data set </a:t>
            </a:r>
          </a:p>
          <a:p>
            <a:pPr lvl="1"/>
            <a:r>
              <a:rPr lang="en-GB" sz="2000" dirty="0" smtClean="0"/>
              <a:t>KPI work like a low pass filter</a:t>
            </a:r>
            <a:endParaRPr lang="en-GB" sz="2000" dirty="0"/>
          </a:p>
        </p:txBody>
      </p:sp>
      <p:sp>
        <p:nvSpPr>
          <p:cNvPr id="21" name="Rechteck 20"/>
          <p:cNvSpPr/>
          <p:nvPr/>
        </p:nvSpPr>
        <p:spPr>
          <a:xfrm>
            <a:off x="10347731" y="1816264"/>
            <a:ext cx="540000" cy="2188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2000" tIns="54000" rIns="72000" bIns="54000" rtlCol="0" anchor="ctr"/>
          <a:lstStyle/>
          <a:p>
            <a:pPr algn="ctr"/>
            <a:r>
              <a:rPr lang="de-DE" sz="1500" dirty="0" smtClean="0">
                <a:solidFill>
                  <a:schemeClr val="tx1"/>
                </a:solidFill>
              </a:rPr>
              <a:t>~-20%</a:t>
            </a:r>
            <a:endParaRPr lang="de-DE" sz="15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9697522" y="1274928"/>
            <a:ext cx="540000" cy="2736304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2000" tIns="54000" rIns="72000" bIns="54000" rtlCol="0" anchor="ctr"/>
          <a:lstStyle/>
          <a:p>
            <a:pPr algn="ctr"/>
            <a:r>
              <a:rPr lang="de-DE" sz="1500" dirty="0" smtClean="0">
                <a:solidFill>
                  <a:schemeClr val="tx1"/>
                </a:solidFill>
              </a:rPr>
              <a:t>Reference</a:t>
            </a:r>
            <a:endParaRPr lang="de-DE" sz="1500" dirty="0">
              <a:solidFill>
                <a:schemeClr val="tx1"/>
              </a:solidFill>
            </a:endParaRPr>
          </a:p>
        </p:txBody>
      </p:sp>
      <p:sp>
        <p:nvSpPr>
          <p:cNvPr id="25" name="Textplatzhalter 3"/>
          <p:cNvSpPr txBox="1">
            <a:spLocks/>
          </p:cNvSpPr>
          <p:nvPr/>
        </p:nvSpPr>
        <p:spPr>
          <a:xfrm>
            <a:off x="7841550" y="5190136"/>
            <a:ext cx="4320480" cy="71696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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2925" indent="-276225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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9625" indent="-266700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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6325" indent="-266700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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sz="2000" dirty="0" smtClean="0"/>
              <a:t>Less </a:t>
            </a:r>
            <a:r>
              <a:rPr lang="en-GB" sz="2000" dirty="0"/>
              <a:t>computing time to </a:t>
            </a:r>
            <a:r>
              <a:rPr lang="en-GB" sz="2000" dirty="0" smtClean="0"/>
              <a:t>train model</a:t>
            </a:r>
          </a:p>
          <a:p>
            <a:pPr lvl="1"/>
            <a:r>
              <a:rPr lang="en-GB" sz="2000" dirty="0"/>
              <a:t>Less data points, but more meaningful </a:t>
            </a:r>
            <a:r>
              <a:rPr lang="en-GB" sz="2000" dirty="0" smtClean="0"/>
              <a:t>data</a:t>
            </a:r>
            <a:endParaRPr lang="en-GB" sz="2000" dirty="0"/>
          </a:p>
        </p:txBody>
      </p:sp>
      <p:cxnSp>
        <p:nvCxnSpPr>
          <p:cNvPr id="28" name="Gerade Verbindung mit Pfeil 27"/>
          <p:cNvCxnSpPr/>
          <p:nvPr/>
        </p:nvCxnSpPr>
        <p:spPr>
          <a:xfrm flipV="1">
            <a:off x="9589105" y="1173340"/>
            <a:ext cx="0" cy="31917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feld 30"/>
          <p:cNvSpPr txBox="1"/>
          <p:nvPr/>
        </p:nvSpPr>
        <p:spPr>
          <a:xfrm rot="16200000">
            <a:off x="8253969" y="2634920"/>
            <a:ext cx="234711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500" dirty="0" smtClean="0"/>
              <a:t>Error rate in </a:t>
            </a:r>
            <a:r>
              <a:rPr lang="de-DE" sz="1500" dirty="0" err="1" smtClean="0"/>
              <a:t>classification</a:t>
            </a:r>
            <a:endParaRPr lang="de-DE" sz="1500" dirty="0" smtClean="0"/>
          </a:p>
        </p:txBody>
      </p:sp>
      <p:cxnSp>
        <p:nvCxnSpPr>
          <p:cNvPr id="33" name="Gerade Verbindung mit Pfeil 32"/>
          <p:cNvCxnSpPr/>
          <p:nvPr/>
        </p:nvCxnSpPr>
        <p:spPr>
          <a:xfrm>
            <a:off x="9427522" y="4125668"/>
            <a:ext cx="1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pieren 16"/>
          <p:cNvGrpSpPr/>
          <p:nvPr/>
        </p:nvGrpSpPr>
        <p:grpSpPr>
          <a:xfrm>
            <a:off x="3102328" y="1988840"/>
            <a:ext cx="4291403" cy="2736304"/>
            <a:chOff x="3246344" y="1412776"/>
            <a:chExt cx="4291403" cy="2736304"/>
          </a:xfrm>
        </p:grpSpPr>
        <p:sp>
          <p:nvSpPr>
            <p:cNvPr id="15" name="Ellipse 4"/>
            <p:cNvSpPr/>
            <p:nvPr/>
          </p:nvSpPr>
          <p:spPr>
            <a:xfrm>
              <a:off x="4012243" y="2092222"/>
              <a:ext cx="727694" cy="7276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260" tIns="48260" rIns="48260" bIns="48260" numCol="1" spcCol="1270" anchor="ctr" anchorCtr="0">
              <a:noAutofit/>
            </a:bodyPr>
            <a:lstStyle/>
            <a:p>
              <a:pPr lvl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3800" kern="1200"/>
            </a:p>
          </p:txBody>
        </p:sp>
        <p:pic>
          <p:nvPicPr>
            <p:cNvPr id="4098" name="Picture 2" descr="\\inter.rsag.site\home\1080\sebastian.kaus\Desktop\Rplot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6344" y="1412776"/>
              <a:ext cx="4291403" cy="2736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Ellipse 37"/>
            <p:cNvSpPr/>
            <p:nvPr/>
          </p:nvSpPr>
          <p:spPr>
            <a:xfrm>
              <a:off x="3504957" y="2643079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39" name="Ellipse 38"/>
            <p:cNvSpPr/>
            <p:nvPr/>
          </p:nvSpPr>
          <p:spPr>
            <a:xfrm>
              <a:off x="3662420" y="2092222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889803" y="2931111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186998" y="2643079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42" name="Ellipse 41"/>
            <p:cNvSpPr/>
            <p:nvPr/>
          </p:nvSpPr>
          <p:spPr>
            <a:xfrm>
              <a:off x="4479161" y="2920752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44" name="Ellipse 43"/>
            <p:cNvSpPr/>
            <p:nvPr/>
          </p:nvSpPr>
          <p:spPr>
            <a:xfrm>
              <a:off x="4863264" y="2931111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45" name="Ellipse 44"/>
            <p:cNvSpPr/>
            <p:nvPr/>
          </p:nvSpPr>
          <p:spPr>
            <a:xfrm>
              <a:off x="5073103" y="2461501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46" name="Ellipse 45"/>
            <p:cNvSpPr/>
            <p:nvPr/>
          </p:nvSpPr>
          <p:spPr>
            <a:xfrm>
              <a:off x="5298971" y="2810587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47" name="Ellipse 46"/>
            <p:cNvSpPr/>
            <p:nvPr/>
          </p:nvSpPr>
          <p:spPr>
            <a:xfrm>
              <a:off x="5677239" y="2926470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48" name="Ellipse 47"/>
            <p:cNvSpPr/>
            <p:nvPr/>
          </p:nvSpPr>
          <p:spPr>
            <a:xfrm>
              <a:off x="5958656" y="3077027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49" name="Ellipse 48"/>
            <p:cNvSpPr/>
            <p:nvPr/>
          </p:nvSpPr>
          <p:spPr>
            <a:xfrm>
              <a:off x="6167700" y="2762899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50" name="Ellipse 49"/>
            <p:cNvSpPr/>
            <p:nvPr/>
          </p:nvSpPr>
          <p:spPr>
            <a:xfrm>
              <a:off x="6529293" y="2931111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  <p:sp>
          <p:nvSpPr>
            <p:cNvPr id="51" name="Ellipse 50"/>
            <p:cNvSpPr/>
            <p:nvPr/>
          </p:nvSpPr>
          <p:spPr>
            <a:xfrm>
              <a:off x="6951838" y="2566429"/>
              <a:ext cx="225869" cy="209857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algn="ctr"/>
              <a:endParaRPr lang="de-DE" sz="1500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1489075" y="1549808"/>
            <a:ext cx="1574306" cy="1384611"/>
            <a:chOff x="7677" y="-844799"/>
            <a:chExt cx="3414941" cy="2985799"/>
          </a:xfrm>
        </p:grpSpPr>
        <p:sp>
          <p:nvSpPr>
            <p:cNvPr id="35" name="Ellipse 34"/>
            <p:cNvSpPr/>
            <p:nvPr/>
          </p:nvSpPr>
          <p:spPr>
            <a:xfrm>
              <a:off x="7677" y="-844799"/>
              <a:ext cx="2985796" cy="298579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de-DE" sz="2000" dirty="0" smtClean="0"/>
                <a:t>Power</a:t>
              </a:r>
              <a:endParaRPr lang="de-DE" sz="2000" dirty="0"/>
            </a:p>
          </p:txBody>
        </p:sp>
        <p:sp>
          <p:nvSpPr>
            <p:cNvPr id="36" name="Ellipse 4"/>
            <p:cNvSpPr/>
            <p:nvPr/>
          </p:nvSpPr>
          <p:spPr>
            <a:xfrm>
              <a:off x="2165382" y="488981"/>
              <a:ext cx="1257236" cy="12572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260" tIns="48260" rIns="48260" bIns="48260" numCol="1" spcCol="1270" anchor="ctr" anchorCtr="0">
              <a:noAutofit/>
            </a:bodyPr>
            <a:lstStyle/>
            <a:p>
              <a:pPr lvl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3800" kern="1200"/>
            </a:p>
          </p:txBody>
        </p:sp>
      </p:grpSp>
      <p:grpSp>
        <p:nvGrpSpPr>
          <p:cNvPr id="37" name="Gruppieren 36"/>
          <p:cNvGrpSpPr/>
          <p:nvPr/>
        </p:nvGrpSpPr>
        <p:grpSpPr>
          <a:xfrm>
            <a:off x="898842" y="2574379"/>
            <a:ext cx="1814369" cy="1534488"/>
            <a:chOff x="7677" y="-844799"/>
            <a:chExt cx="3414941" cy="2985799"/>
          </a:xfrm>
        </p:grpSpPr>
        <p:sp>
          <p:nvSpPr>
            <p:cNvPr id="43" name="Ellipse 42"/>
            <p:cNvSpPr/>
            <p:nvPr/>
          </p:nvSpPr>
          <p:spPr>
            <a:xfrm>
              <a:off x="7677" y="-844799"/>
              <a:ext cx="2985796" cy="298579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de-DE" sz="2000" dirty="0" smtClean="0"/>
                <a:t>Wind Speed</a:t>
              </a:r>
              <a:endParaRPr lang="de-DE" sz="2000" dirty="0"/>
            </a:p>
          </p:txBody>
        </p:sp>
        <p:sp>
          <p:nvSpPr>
            <p:cNvPr id="52" name="Ellipse 4"/>
            <p:cNvSpPr/>
            <p:nvPr/>
          </p:nvSpPr>
          <p:spPr>
            <a:xfrm>
              <a:off x="2165382" y="488981"/>
              <a:ext cx="1257236" cy="12572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260" tIns="48260" rIns="48260" bIns="48260" numCol="1" spcCol="1270" anchor="ctr" anchorCtr="0">
              <a:noAutofit/>
            </a:bodyPr>
            <a:lstStyle/>
            <a:p>
              <a:pPr lvl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de-DE" sz="3800" kern="1200"/>
            </a:p>
          </p:txBody>
        </p:sp>
      </p:grpSp>
      <p:sp>
        <p:nvSpPr>
          <p:cNvPr id="12" name="Textfeld 11"/>
          <p:cNvSpPr txBox="1"/>
          <p:nvPr/>
        </p:nvSpPr>
        <p:spPr>
          <a:xfrm>
            <a:off x="769996" y="1117623"/>
            <a:ext cx="1681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/>
              <a:t>Multiple </a:t>
            </a:r>
            <a:r>
              <a:rPr lang="de-DE" sz="2000" dirty="0" err="1" smtClean="0"/>
              <a:t>days</a:t>
            </a:r>
            <a:endParaRPr lang="de-DE" sz="2000" dirty="0" smtClean="0"/>
          </a:p>
        </p:txBody>
      </p:sp>
      <p:sp>
        <p:nvSpPr>
          <p:cNvPr id="53" name="Rechteck 52"/>
          <p:cNvSpPr/>
          <p:nvPr/>
        </p:nvSpPr>
        <p:spPr>
          <a:xfrm>
            <a:off x="7906185" y="1274927"/>
            <a:ext cx="540000" cy="2736304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2000" tIns="54000" rIns="72000" bIns="54000" rtlCol="0" anchor="ctr"/>
          <a:lstStyle/>
          <a:p>
            <a:pPr algn="ctr"/>
            <a:r>
              <a:rPr lang="de-DE" sz="1500" dirty="0" smtClean="0">
                <a:solidFill>
                  <a:schemeClr val="tx1"/>
                </a:solidFill>
              </a:rPr>
              <a:t>9331</a:t>
            </a:r>
          </a:p>
        </p:txBody>
      </p:sp>
      <p:sp>
        <p:nvSpPr>
          <p:cNvPr id="54" name="Rechteck 53"/>
          <p:cNvSpPr/>
          <p:nvPr/>
        </p:nvSpPr>
        <p:spPr>
          <a:xfrm>
            <a:off x="8550875" y="3933056"/>
            <a:ext cx="540000" cy="4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72000" tIns="54000" rIns="72000" bIns="54000" rtlCol="0" anchor="ctr"/>
          <a:lstStyle/>
          <a:p>
            <a:pPr algn="ctr"/>
            <a:endParaRPr lang="de-DE" sz="1500" dirty="0" smtClean="0">
              <a:solidFill>
                <a:schemeClr val="tx1"/>
              </a:solidFill>
            </a:endParaRPr>
          </a:p>
        </p:txBody>
      </p:sp>
      <p:cxnSp>
        <p:nvCxnSpPr>
          <p:cNvPr id="55" name="Gerade Verbindung mit Pfeil 54"/>
          <p:cNvCxnSpPr/>
          <p:nvPr/>
        </p:nvCxnSpPr>
        <p:spPr>
          <a:xfrm flipV="1">
            <a:off x="7841550" y="1168473"/>
            <a:ext cx="0" cy="31917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feld 55"/>
          <p:cNvSpPr txBox="1"/>
          <p:nvPr/>
        </p:nvSpPr>
        <p:spPr>
          <a:xfrm rot="16200000">
            <a:off x="7238533" y="2630053"/>
            <a:ext cx="88287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500" dirty="0" smtClean="0"/>
              <a:t>Time (s)</a:t>
            </a:r>
          </a:p>
        </p:txBody>
      </p:sp>
      <p:cxnSp>
        <p:nvCxnSpPr>
          <p:cNvPr id="57" name="Gerade Verbindung mit Pfeil 56"/>
          <p:cNvCxnSpPr/>
          <p:nvPr/>
        </p:nvCxnSpPr>
        <p:spPr>
          <a:xfrm>
            <a:off x="7688759" y="4120801"/>
            <a:ext cx="1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hteck 13"/>
          <p:cNvSpPr/>
          <p:nvPr/>
        </p:nvSpPr>
        <p:spPr>
          <a:xfrm rot="16200000">
            <a:off x="7730902" y="4359039"/>
            <a:ext cx="890565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500" dirty="0"/>
              <a:t>SCADA </a:t>
            </a:r>
          </a:p>
        </p:txBody>
      </p:sp>
      <p:sp>
        <p:nvSpPr>
          <p:cNvPr id="16" name="Rechteck 15"/>
          <p:cNvSpPr/>
          <p:nvPr/>
        </p:nvSpPr>
        <p:spPr>
          <a:xfrm rot="16200000">
            <a:off x="8620229" y="4388187"/>
            <a:ext cx="49404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500" dirty="0"/>
              <a:t>KPI</a:t>
            </a:r>
          </a:p>
        </p:txBody>
      </p:sp>
      <p:sp>
        <p:nvSpPr>
          <p:cNvPr id="58" name="Rechteck 57"/>
          <p:cNvSpPr/>
          <p:nvPr/>
        </p:nvSpPr>
        <p:spPr>
          <a:xfrm rot="16200000">
            <a:off x="9481381" y="4427664"/>
            <a:ext cx="890565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500" dirty="0"/>
              <a:t>SCADA </a:t>
            </a:r>
          </a:p>
        </p:txBody>
      </p:sp>
      <p:sp>
        <p:nvSpPr>
          <p:cNvPr id="59" name="Rechteck 58"/>
          <p:cNvSpPr/>
          <p:nvPr/>
        </p:nvSpPr>
        <p:spPr>
          <a:xfrm rot="16200000">
            <a:off x="10370708" y="4456812"/>
            <a:ext cx="49404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500" dirty="0"/>
              <a:t>KPI</a:t>
            </a:r>
          </a:p>
        </p:txBody>
      </p:sp>
      <p:sp>
        <p:nvSpPr>
          <p:cNvPr id="60" name="Rechteck 59"/>
          <p:cNvSpPr/>
          <p:nvPr/>
        </p:nvSpPr>
        <p:spPr>
          <a:xfrm rot="16200000">
            <a:off x="8540994" y="3491589"/>
            <a:ext cx="55976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500" dirty="0" smtClean="0"/>
              <a:t>1,68</a:t>
            </a:r>
            <a:endParaRPr lang="de-DE" sz="1500" dirty="0"/>
          </a:p>
        </p:txBody>
      </p:sp>
    </p:spTree>
    <p:extLst>
      <p:ext uri="{BB962C8B-B14F-4D97-AF65-F5344CB8AC3E}">
        <p14:creationId xmlns:p14="http://schemas.microsoft.com/office/powerpoint/2010/main" val="244507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  <p:bldP spid="21" grpId="0" animBg="1"/>
      <p:bldP spid="22" grpId="0" animBg="1"/>
      <p:bldP spid="25" grpId="0"/>
      <p:bldP spid="31" grpId="0"/>
      <p:bldP spid="53" grpId="0" animBg="1"/>
      <p:bldP spid="54" grpId="0" animBg="1"/>
      <p:bldP spid="56" grpId="0"/>
      <p:bldP spid="14" grpId="0"/>
      <p:bldP spid="16" grpId="0"/>
      <p:bldP spid="58" grpId="0"/>
      <p:bldP spid="59" grpId="0"/>
      <p:bldP spid="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Machine Learning Algorithms for Wind Turbine Performance Enhancement· Sebastian Kaus · Senvion · 29/09/2016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Machine learning approach for performance monitoring</a:t>
            </a:r>
          </a:p>
          <a:p>
            <a:pPr marL="0" lvl="0" indent="0">
              <a:buNone/>
            </a:pPr>
            <a:endParaRPr lang="de-DE" dirty="0"/>
          </a:p>
          <a:p>
            <a:pPr lvl="0"/>
            <a:r>
              <a:rPr lang="de-DE" b="1" dirty="0"/>
              <a:t>Case </a:t>
            </a:r>
            <a:r>
              <a:rPr lang="de-DE" b="1" dirty="0" err="1"/>
              <a:t>study</a:t>
            </a:r>
            <a:r>
              <a:rPr lang="de-DE" b="1" dirty="0"/>
              <a:t> – </a:t>
            </a:r>
            <a:r>
              <a:rPr lang="de-DE" b="1" dirty="0" err="1"/>
              <a:t>Detection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yaw</a:t>
            </a:r>
            <a:r>
              <a:rPr lang="de-DE" b="1" dirty="0"/>
              <a:t> </a:t>
            </a:r>
            <a:r>
              <a:rPr lang="de-DE" b="1" dirty="0" err="1"/>
              <a:t>misaligment</a:t>
            </a:r>
            <a:endParaRPr lang="de-DE" b="1" dirty="0"/>
          </a:p>
          <a:p>
            <a:pPr lvl="0"/>
            <a:endParaRPr lang="de-DE" dirty="0"/>
          </a:p>
          <a:p>
            <a:pPr lvl="0"/>
            <a:r>
              <a:rPr lang="de-DE" dirty="0"/>
              <a:t>Summary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88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_ppt2010_16x9_en">
  <a:themeElements>
    <a:clrScheme name="SE PPT 2013-12-04">
      <a:dk1>
        <a:sysClr val="windowText" lastClr="000000"/>
      </a:dk1>
      <a:lt1>
        <a:sysClr val="window" lastClr="FFFFFF"/>
      </a:lt1>
      <a:dk2>
        <a:srgbClr val="B1B7BD"/>
      </a:dk2>
      <a:lt2>
        <a:srgbClr val="DAE0E3"/>
      </a:lt2>
      <a:accent1>
        <a:srgbClr val="003872"/>
      </a:accent1>
      <a:accent2>
        <a:srgbClr val="009D6D"/>
      </a:accent2>
      <a:accent3>
        <a:srgbClr val="808C92"/>
      </a:accent3>
      <a:accent4>
        <a:srgbClr val="007F9F"/>
      </a:accent4>
      <a:accent5>
        <a:srgbClr val="BBD26A"/>
      </a:accent5>
      <a:accent6>
        <a:srgbClr val="01B4D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72000" tIns="54000" rIns="72000" bIns="54000" rtlCol="0" anchor="ctr"/>
      <a:lstStyle>
        <a:defPPr algn="ctr">
          <a:defRPr sz="15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5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SE PPT 2013-12-04">
      <a:dk1>
        <a:sysClr val="windowText" lastClr="000000"/>
      </a:dk1>
      <a:lt1>
        <a:sysClr val="window" lastClr="FFFFFF"/>
      </a:lt1>
      <a:dk2>
        <a:srgbClr val="B1B7BD"/>
      </a:dk2>
      <a:lt2>
        <a:srgbClr val="DAE0E3"/>
      </a:lt2>
      <a:accent1>
        <a:srgbClr val="003872"/>
      </a:accent1>
      <a:accent2>
        <a:srgbClr val="009D6D"/>
      </a:accent2>
      <a:accent3>
        <a:srgbClr val="808C92"/>
      </a:accent3>
      <a:accent4>
        <a:srgbClr val="007F9F"/>
      </a:accent4>
      <a:accent5>
        <a:srgbClr val="BBD26A"/>
      </a:accent5>
      <a:accent6>
        <a:srgbClr val="01B4D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E PPT 2013-12-04">
      <a:dk1>
        <a:sysClr val="windowText" lastClr="000000"/>
      </a:dk1>
      <a:lt1>
        <a:sysClr val="window" lastClr="FFFFFF"/>
      </a:lt1>
      <a:dk2>
        <a:srgbClr val="B1B7BD"/>
      </a:dk2>
      <a:lt2>
        <a:srgbClr val="DAE0E3"/>
      </a:lt2>
      <a:accent1>
        <a:srgbClr val="003872"/>
      </a:accent1>
      <a:accent2>
        <a:srgbClr val="009D6D"/>
      </a:accent2>
      <a:accent3>
        <a:srgbClr val="808C92"/>
      </a:accent3>
      <a:accent4>
        <a:srgbClr val="007F9F"/>
      </a:accent4>
      <a:accent5>
        <a:srgbClr val="BBD26A"/>
      </a:accent5>
      <a:accent6>
        <a:srgbClr val="01B4D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se_ppt2010_16x9_en</Template>
  <TotalTime>0</TotalTime>
  <Words>668</Words>
  <Application>Microsoft Office PowerPoint</Application>
  <PresentationFormat>Benutzerdefiniert</PresentationFormat>
  <Paragraphs>153</Paragraphs>
  <Slides>12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se_ppt2010_16x9_en</vt:lpstr>
      <vt:lpstr>Machine Learning Algorithms for Wind Turbine Performance Enhancement  Optimization of wind turbine performance based on SCADA data</vt:lpstr>
      <vt:lpstr>Target of presentation </vt:lpstr>
      <vt:lpstr>Agenda</vt:lpstr>
      <vt:lpstr>Agenda</vt:lpstr>
      <vt:lpstr>OEM has ideal preconditions for Big Data &amp; Machine Learning</vt:lpstr>
      <vt:lpstr>Agenda</vt:lpstr>
      <vt:lpstr>Self learning algorithm improves over time</vt:lpstr>
      <vt:lpstr>Key Performance Indicators „sharpen the picture“ </vt:lpstr>
      <vt:lpstr>Agenda</vt:lpstr>
      <vt:lpstr>Case Study – 5° Yaw misalignment successfully detected</vt:lpstr>
      <vt:lpstr>Agenda</vt:lpstr>
      <vt:lpstr>Summary &amp; Conclusion</vt:lpstr>
    </vt:vector>
  </TitlesOfParts>
  <Company>Senvion 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Algorithms for Wind Turbine Performance Enhancement  Optimization of Wind Turbine Performance based on SCADA data</dc:title>
  <dc:creator>Kaus, Sebastian</dc:creator>
  <cp:lastModifiedBy>Kaus, Sebastian</cp:lastModifiedBy>
  <cp:revision>105</cp:revision>
  <cp:lastPrinted>2013-12-03T13:56:29Z</cp:lastPrinted>
  <dcterms:created xsi:type="dcterms:W3CDTF">2016-07-14T08:31:27Z</dcterms:created>
  <dcterms:modified xsi:type="dcterms:W3CDTF">2016-09-20T14:07:50Z</dcterms:modified>
</cp:coreProperties>
</file>