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687" r:id="rId2"/>
    <p:sldId id="723" r:id="rId3"/>
    <p:sldId id="714" r:id="rId4"/>
    <p:sldId id="724" r:id="rId5"/>
    <p:sldId id="725" r:id="rId6"/>
    <p:sldId id="727" r:id="rId7"/>
    <p:sldId id="728" r:id="rId8"/>
    <p:sldId id="729" r:id="rId9"/>
    <p:sldId id="658" r:id="rId10"/>
  </p:sldIdLst>
  <p:sldSz cx="9144000" cy="6858000" type="letter"/>
  <p:notesSz cx="7315200" cy="9601200"/>
  <p:photoAlbum/>
  <p:defaultTextStyle>
    <a:defPPr>
      <a:defRPr lang="en-US"/>
    </a:defPPr>
    <a:lvl1pPr marL="0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3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0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6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3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9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6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72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0">
          <p15:clr>
            <a:srgbClr val="A4A3A4"/>
          </p15:clr>
        </p15:guide>
        <p15:guide id="2" orient="horz" pos="938">
          <p15:clr>
            <a:srgbClr val="A4A3A4"/>
          </p15:clr>
        </p15:guide>
        <p15:guide id="3" orient="horz" pos="1056">
          <p15:clr>
            <a:srgbClr val="A4A3A4"/>
          </p15:clr>
        </p15:guide>
        <p15:guide id="4" orient="horz" pos="4166">
          <p15:clr>
            <a:srgbClr val="A4A3A4"/>
          </p15:clr>
        </p15:guide>
        <p15:guide id="5" pos="398">
          <p15:clr>
            <a:srgbClr val="A4A3A4"/>
          </p15:clr>
        </p15:guide>
        <p15:guide id="6" pos="1442">
          <p15:clr>
            <a:srgbClr val="A4A3A4"/>
          </p15:clr>
        </p15:guide>
        <p15:guide id="7" pos="4324">
          <p15:clr>
            <a:srgbClr val="A4A3A4"/>
          </p15:clr>
        </p15:guide>
        <p15:guide id="8" pos="288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charuk" initials="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CED1D0"/>
    <a:srgbClr val="CEE5D0"/>
    <a:srgbClr val="D7DF23"/>
    <a:srgbClr val="CC6600"/>
    <a:srgbClr val="E8F3E9"/>
    <a:srgbClr val="ED145B"/>
    <a:srgbClr val="00CC66"/>
    <a:srgbClr val="CBDEF1"/>
    <a:srgbClr val="E7EF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73" autoAdjust="0"/>
    <p:restoredTop sz="88285" autoAdjust="0"/>
  </p:normalViewPr>
  <p:slideViewPr>
    <p:cSldViewPr snapToGrid="0" showGuides="1">
      <p:cViewPr varScale="1">
        <p:scale>
          <a:sx n="100" d="100"/>
          <a:sy n="100" d="100"/>
        </p:scale>
        <p:origin x="1026" y="90"/>
      </p:cViewPr>
      <p:guideLst>
        <p:guide orient="horz" pos="520"/>
        <p:guide orient="horz" pos="938"/>
        <p:guide orient="horz" pos="1056"/>
        <p:guide orient="horz" pos="4166"/>
        <p:guide pos="398"/>
        <p:guide pos="1442"/>
        <p:guide pos="4324"/>
        <p:guide pos="288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5"/>
            <a:ext cx="3170031" cy="479569"/>
          </a:xfrm>
          <a:prstGeom prst="rect">
            <a:avLst/>
          </a:prstGeom>
        </p:spPr>
        <p:txBody>
          <a:bodyPr vert="horz" lIns="94564" tIns="47283" rIns="94564" bIns="47283" rtlCol="0"/>
          <a:lstStyle>
            <a:lvl1pPr algn="l">
              <a:defRPr sz="11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26" y="5"/>
            <a:ext cx="3170031" cy="479569"/>
          </a:xfrm>
          <a:prstGeom prst="rect">
            <a:avLst/>
          </a:prstGeom>
        </p:spPr>
        <p:txBody>
          <a:bodyPr vert="horz" lIns="94564" tIns="47283" rIns="94564" bIns="47283" rtlCol="0"/>
          <a:lstStyle>
            <a:lvl1pPr algn="r">
              <a:defRPr sz="1100"/>
            </a:lvl1pPr>
          </a:lstStyle>
          <a:p>
            <a:fld id="{DB2CF772-70A5-45CE-8F3A-19E68BCCEF20}" type="datetimeFigureOut">
              <a:rPr lang="en-CA" smtClean="0"/>
              <a:pPr/>
              <a:t>17/09/2016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9120006"/>
            <a:ext cx="3170031" cy="479569"/>
          </a:xfrm>
          <a:prstGeom prst="rect">
            <a:avLst/>
          </a:prstGeom>
        </p:spPr>
        <p:txBody>
          <a:bodyPr vert="horz" lIns="94564" tIns="47283" rIns="94564" bIns="47283" rtlCol="0" anchor="b"/>
          <a:lstStyle>
            <a:lvl1pPr algn="l">
              <a:defRPr sz="1100"/>
            </a:lvl1pPr>
          </a:lstStyle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26" y="9120006"/>
            <a:ext cx="3170031" cy="479569"/>
          </a:xfrm>
          <a:prstGeom prst="rect">
            <a:avLst/>
          </a:prstGeom>
        </p:spPr>
        <p:txBody>
          <a:bodyPr vert="horz" lIns="94564" tIns="47283" rIns="94564" bIns="47283" rtlCol="0" anchor="b"/>
          <a:lstStyle>
            <a:lvl1pPr algn="r">
              <a:defRPr sz="1100"/>
            </a:lvl1pPr>
          </a:lstStyle>
          <a:p>
            <a:fld id="{ECC6B635-D2AC-4960-B344-7FDF4159915D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866155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69920" cy="480060"/>
          </a:xfrm>
          <a:prstGeom prst="rect">
            <a:avLst/>
          </a:prstGeom>
        </p:spPr>
        <p:txBody>
          <a:bodyPr vert="horz" lIns="96487" tIns="48245" rIns="96487" bIns="48245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95" y="0"/>
            <a:ext cx="3169920" cy="480060"/>
          </a:xfrm>
          <a:prstGeom prst="rect">
            <a:avLst/>
          </a:prstGeom>
        </p:spPr>
        <p:txBody>
          <a:bodyPr vert="horz" lIns="96487" tIns="48245" rIns="96487" bIns="48245" rtlCol="0"/>
          <a:lstStyle>
            <a:lvl1pPr algn="r">
              <a:defRPr sz="1300"/>
            </a:lvl1pPr>
          </a:lstStyle>
          <a:p>
            <a:fld id="{BEDC2E91-39BE-43AF-886C-A616D43A6FB3}" type="datetimeFigureOut">
              <a:rPr lang="en-US" smtClean="0"/>
              <a:pPr/>
              <a:t>9/17/2016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87" tIns="48245" rIns="96487" bIns="4824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</p:spPr>
        <p:txBody>
          <a:bodyPr vert="horz" lIns="96487" tIns="48245" rIns="96487" bIns="4824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119473"/>
            <a:ext cx="3169920" cy="480060"/>
          </a:xfrm>
          <a:prstGeom prst="rect">
            <a:avLst/>
          </a:prstGeom>
        </p:spPr>
        <p:txBody>
          <a:bodyPr vert="horz" lIns="96487" tIns="48245" rIns="96487" bIns="48245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95" y="9119473"/>
            <a:ext cx="3169920" cy="480060"/>
          </a:xfrm>
          <a:prstGeom prst="rect">
            <a:avLst/>
          </a:prstGeom>
        </p:spPr>
        <p:txBody>
          <a:bodyPr vert="horz" lIns="96487" tIns="48245" rIns="96487" bIns="48245" rtlCol="0" anchor="b"/>
          <a:lstStyle>
            <a:lvl1pPr algn="r">
              <a:defRPr sz="1300"/>
            </a:lvl1pPr>
          </a:lstStyle>
          <a:p>
            <a:fld id="{D1C4712C-3A14-4E64-B6EB-9F6F1E9E3A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927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4712C-3A14-4E64-B6EB-9F6F1E9E3AA0}" type="slidenum">
              <a:rPr lang="en-US" smtClean="0"/>
              <a:pPr/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073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16063" y="984250"/>
            <a:ext cx="4283075" cy="32115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642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BBA2B-3BC5-43B8-9E46-62844D085CD8}" type="datetimeFigureOut">
              <a:rPr lang="en-US" smtClean="0"/>
              <a:pPr/>
              <a:t>9/17/2016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D0C6177-DF09-488F-B07B-9C43F91E57C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BBA2B-3BC5-43B8-9E46-62844D085CD8}" type="datetimeFigureOut">
              <a:rPr lang="en-US" smtClean="0"/>
              <a:pPr/>
              <a:t>9/17/2016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D0C6177-DF09-488F-B07B-9C43F91E57C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BBA2B-3BC5-43B8-9E46-62844D085CD8}" type="datetimeFigureOut">
              <a:rPr lang="en-US" smtClean="0"/>
              <a:pPr/>
              <a:t>9/17/2016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D0C6177-DF09-488F-B07B-9C43F91E57C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7544" y="1324648"/>
            <a:ext cx="8229600" cy="45259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defRPr sz="1100"/>
            </a:lvl1pPr>
            <a:lvl2pPr>
              <a:lnSpc>
                <a:spcPct val="100000"/>
              </a:lnSpc>
              <a:spcBef>
                <a:spcPts val="300"/>
              </a:spcBef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526093" y="1052186"/>
            <a:ext cx="8204548" cy="87682"/>
            <a:chOff x="526093" y="1027134"/>
            <a:chExt cx="8204548" cy="87682"/>
          </a:xfrm>
        </p:grpSpPr>
        <p:sp>
          <p:nvSpPr>
            <p:cNvPr id="9" name="Rectangle 8"/>
            <p:cNvSpPr/>
            <p:nvPr userDrawn="1"/>
          </p:nvSpPr>
          <p:spPr>
            <a:xfrm>
              <a:off x="1465545" y="1039660"/>
              <a:ext cx="87682" cy="751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1490597" y="1027134"/>
              <a:ext cx="7240044" cy="45719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526093" y="1027134"/>
              <a:ext cx="926926" cy="4571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BBA2B-3BC5-43B8-9E46-62844D085CD8}" type="datetimeFigureOut">
              <a:rPr lang="en-US" smtClean="0"/>
              <a:pPr/>
              <a:t>9/17/2016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D0C6177-DF09-488F-B07B-9C43F91E57C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BBA2B-3BC5-43B8-9E46-62844D085CD8}" type="datetimeFigureOut">
              <a:rPr lang="en-US" smtClean="0"/>
              <a:pPr/>
              <a:t>9/17/2016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D0C6177-DF09-488F-B07B-9C43F91E57C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6" indent="0">
              <a:buNone/>
              <a:defRPr sz="2000" b="1"/>
            </a:lvl2pPr>
            <a:lvl3pPr marL="914293" indent="0">
              <a:buNone/>
              <a:defRPr sz="1800" b="1"/>
            </a:lvl3pPr>
            <a:lvl4pPr marL="1371440" indent="0">
              <a:buNone/>
              <a:defRPr sz="1600" b="1"/>
            </a:lvl4pPr>
            <a:lvl5pPr marL="1828586" indent="0">
              <a:buNone/>
              <a:defRPr sz="1600" b="1"/>
            </a:lvl5pPr>
            <a:lvl6pPr marL="2285733" indent="0">
              <a:buNone/>
              <a:defRPr sz="1600" b="1"/>
            </a:lvl6pPr>
            <a:lvl7pPr marL="2742879" indent="0">
              <a:buNone/>
              <a:defRPr sz="1600" b="1"/>
            </a:lvl7pPr>
            <a:lvl8pPr marL="3200026" indent="0">
              <a:buNone/>
              <a:defRPr sz="1600" b="1"/>
            </a:lvl8pPr>
            <a:lvl9pPr marL="3657172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6" indent="0">
              <a:buNone/>
              <a:defRPr sz="2000" b="1"/>
            </a:lvl2pPr>
            <a:lvl3pPr marL="914293" indent="0">
              <a:buNone/>
              <a:defRPr sz="1800" b="1"/>
            </a:lvl3pPr>
            <a:lvl4pPr marL="1371440" indent="0">
              <a:buNone/>
              <a:defRPr sz="1600" b="1"/>
            </a:lvl4pPr>
            <a:lvl5pPr marL="1828586" indent="0">
              <a:buNone/>
              <a:defRPr sz="1600" b="1"/>
            </a:lvl5pPr>
            <a:lvl6pPr marL="2285733" indent="0">
              <a:buNone/>
              <a:defRPr sz="1600" b="1"/>
            </a:lvl6pPr>
            <a:lvl7pPr marL="2742879" indent="0">
              <a:buNone/>
              <a:defRPr sz="1600" b="1"/>
            </a:lvl7pPr>
            <a:lvl8pPr marL="3200026" indent="0">
              <a:buNone/>
              <a:defRPr sz="1600" b="1"/>
            </a:lvl8pPr>
            <a:lvl9pPr marL="3657172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BBA2B-3BC5-43B8-9E46-62844D085CD8}" type="datetimeFigureOut">
              <a:rPr lang="en-US" smtClean="0"/>
              <a:pPr/>
              <a:t>9/17/2016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D0C6177-DF09-488F-B07B-9C43F91E57C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BBA2B-3BC5-43B8-9E46-62844D085CD8}" type="datetimeFigureOut">
              <a:rPr lang="en-US" smtClean="0"/>
              <a:pPr/>
              <a:t>9/17/2016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D0C6177-DF09-488F-B07B-9C43F91E57C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BBA2B-3BC5-43B8-9E46-62844D085CD8}" type="datetimeFigureOut">
              <a:rPr lang="en-US" smtClean="0"/>
              <a:pPr/>
              <a:t>9/17/2016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D0C6177-DF09-488F-B07B-9C43F91E57C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3" indent="0">
              <a:buNone/>
              <a:defRPr sz="1000"/>
            </a:lvl3pPr>
            <a:lvl4pPr marL="1371440" indent="0">
              <a:buNone/>
              <a:defRPr sz="900"/>
            </a:lvl4pPr>
            <a:lvl5pPr marL="1828586" indent="0">
              <a:buNone/>
              <a:defRPr sz="900"/>
            </a:lvl5pPr>
            <a:lvl6pPr marL="2285733" indent="0">
              <a:buNone/>
              <a:defRPr sz="900"/>
            </a:lvl6pPr>
            <a:lvl7pPr marL="2742879" indent="0">
              <a:buNone/>
              <a:defRPr sz="900"/>
            </a:lvl7pPr>
            <a:lvl8pPr marL="3200026" indent="0">
              <a:buNone/>
              <a:defRPr sz="900"/>
            </a:lvl8pPr>
            <a:lvl9pPr marL="3657172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BBA2B-3BC5-43B8-9E46-62844D085CD8}" type="datetimeFigureOut">
              <a:rPr lang="en-US" smtClean="0"/>
              <a:pPr/>
              <a:t>9/17/2016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D0C6177-DF09-488F-B07B-9C43F91E57C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3" indent="0">
              <a:buNone/>
              <a:defRPr sz="2400"/>
            </a:lvl3pPr>
            <a:lvl4pPr marL="1371440" indent="0">
              <a:buNone/>
              <a:defRPr sz="2000"/>
            </a:lvl4pPr>
            <a:lvl5pPr marL="1828586" indent="0">
              <a:buNone/>
              <a:defRPr sz="2000"/>
            </a:lvl5pPr>
            <a:lvl6pPr marL="2285733" indent="0">
              <a:buNone/>
              <a:defRPr sz="2000"/>
            </a:lvl6pPr>
            <a:lvl7pPr marL="2742879" indent="0">
              <a:buNone/>
              <a:defRPr sz="2000"/>
            </a:lvl7pPr>
            <a:lvl8pPr marL="3200026" indent="0">
              <a:buNone/>
              <a:defRPr sz="2000"/>
            </a:lvl8pPr>
            <a:lvl9pPr marL="3657172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3" indent="0">
              <a:buNone/>
              <a:defRPr sz="1000"/>
            </a:lvl3pPr>
            <a:lvl4pPr marL="1371440" indent="0">
              <a:buNone/>
              <a:defRPr sz="900"/>
            </a:lvl4pPr>
            <a:lvl5pPr marL="1828586" indent="0">
              <a:buNone/>
              <a:defRPr sz="900"/>
            </a:lvl5pPr>
            <a:lvl6pPr marL="2285733" indent="0">
              <a:buNone/>
              <a:defRPr sz="900"/>
            </a:lvl6pPr>
            <a:lvl7pPr marL="2742879" indent="0">
              <a:buNone/>
              <a:defRPr sz="900"/>
            </a:lvl7pPr>
            <a:lvl8pPr marL="3200026" indent="0">
              <a:buNone/>
              <a:defRPr sz="900"/>
            </a:lvl8pPr>
            <a:lvl9pPr marL="3657172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BBA2B-3BC5-43B8-9E46-62844D085CD8}" type="datetimeFigureOut">
              <a:rPr lang="en-US" smtClean="0"/>
              <a:pPr/>
              <a:t>9/17/2016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D0C6177-DF09-488F-B07B-9C43F91E57C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NPI-Logo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496907" y="332633"/>
            <a:ext cx="1029150" cy="5993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7544" y="169122"/>
            <a:ext cx="8229600" cy="114300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7538" y="1312986"/>
            <a:ext cx="8229600" cy="4525963"/>
          </a:xfrm>
          <a:prstGeom prst="rect">
            <a:avLst/>
          </a:prstGeom>
        </p:spPr>
        <p:txBody>
          <a:bodyPr vert="horz" lIns="91429" tIns="45714" rIns="91429" bIns="45714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619299" y="1070976"/>
            <a:ext cx="789213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88548" y="6297556"/>
            <a:ext cx="32252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53DBFBA5-E05C-4B08-AB54-236593B72E43}" type="slidenum">
              <a:rPr lang="en-US" sz="900" b="1" smtClean="0"/>
              <a:pPr algn="r"/>
              <a:t>‹#›</a:t>
            </a:fld>
            <a:endParaRPr lang="en-US" sz="900" b="1" dirty="0"/>
          </a:p>
        </p:txBody>
      </p:sp>
      <p:grpSp>
        <p:nvGrpSpPr>
          <p:cNvPr id="9" name="Group 8"/>
          <p:cNvGrpSpPr/>
          <p:nvPr/>
        </p:nvGrpSpPr>
        <p:grpSpPr>
          <a:xfrm>
            <a:off x="526093" y="1052186"/>
            <a:ext cx="8204548" cy="87682"/>
            <a:chOff x="526093" y="1027134"/>
            <a:chExt cx="8204548" cy="87682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465545" y="1039660"/>
              <a:ext cx="87682" cy="751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490597" y="1027134"/>
              <a:ext cx="7240044" cy="45719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526093" y="1027134"/>
              <a:ext cx="926926" cy="4571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" name="Title 3"/>
          <p:cNvSpPr txBox="1">
            <a:spLocks/>
          </p:cNvSpPr>
          <p:nvPr userDrawn="1"/>
        </p:nvSpPr>
        <p:spPr>
          <a:xfrm>
            <a:off x="352425" y="6044607"/>
            <a:ext cx="8780941" cy="45719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lvl="0">
              <a:spcBef>
                <a:spcPct val="0"/>
              </a:spcBef>
            </a:pPr>
            <a:endParaRPr lang="en-US" sz="3200" i="1" dirty="0">
              <a:solidFill>
                <a:srgbClr val="FF0000"/>
              </a:solidFill>
            </a:endParaRPr>
          </a:p>
          <a:p>
            <a:pPr lvl="0">
              <a:spcBef>
                <a:spcPct val="0"/>
              </a:spcBef>
            </a:pPr>
            <a:endParaRPr lang="en-US" sz="3200" i="1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293" rtl="0" eaLnBrk="1" latinLnBrk="0" hangingPunct="1"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17475" indent="-117475" algn="l" defTabSz="914293" rtl="0" eaLnBrk="1" latinLnBrk="0" hangingPunct="1">
        <a:lnSpc>
          <a:spcPct val="90000"/>
        </a:lnSpc>
        <a:spcBef>
          <a:spcPts val="1200"/>
        </a:spcBef>
        <a:buSzPct val="11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46075" indent="-117475" algn="l" defTabSz="914293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7" indent="-228573" algn="l" defTabSz="91429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3" indent="-228573" algn="l" defTabSz="914293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9" indent="-228573" algn="l" defTabSz="914293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6" indent="-228573" algn="l" defTabSz="9142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53" indent="-228573" algn="l" defTabSz="9142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9" indent="-228573" algn="l" defTabSz="9142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6" indent="-228573" algn="l" defTabSz="9142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3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0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3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9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72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555354" y="4886477"/>
            <a:ext cx="7947378" cy="88958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995684" y="4837833"/>
            <a:ext cx="1137683" cy="138204"/>
          </a:xfrm>
          <a:prstGeom prst="rect">
            <a:avLst/>
          </a:prstGeom>
          <a:solidFill>
            <a:srgbClr val="CED1D0"/>
          </a:solidFill>
          <a:ln>
            <a:solidFill>
              <a:srgbClr val="CED1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352425" y="5053949"/>
            <a:ext cx="8780941" cy="1036377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 lvl="0">
              <a:spcBef>
                <a:spcPct val="0"/>
              </a:spcBef>
            </a:pPr>
            <a:endParaRPr lang="en-US" sz="3200" i="1" dirty="0">
              <a:solidFill>
                <a:srgbClr val="FF0000"/>
              </a:solidFill>
            </a:endParaRPr>
          </a:p>
          <a:p>
            <a:pPr lvl="0">
              <a:spcBef>
                <a:spcPct val="0"/>
              </a:spcBef>
            </a:pPr>
            <a:endParaRPr lang="en-US" sz="3200" i="1" dirty="0" smtClean="0"/>
          </a:p>
          <a:p>
            <a:pPr lvl="0">
              <a:spcBef>
                <a:spcPct val="0"/>
              </a:spcBef>
            </a:pPr>
            <a:r>
              <a:rPr lang="en-US" sz="5900" i="1" dirty="0" smtClean="0"/>
              <a:t>Offshore Wind Development from an IPP Equity Perspective</a:t>
            </a:r>
            <a:endParaRPr kumimoji="0" lang="en-US" sz="59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2014843" y="6256994"/>
            <a:ext cx="5334120" cy="346553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spcBef>
                <a:spcPct val="0"/>
              </a:spcBef>
            </a:pPr>
            <a:r>
              <a:rPr lang="en-US" sz="1400" b="1" dirty="0">
                <a:ea typeface="ＭＳ Ｐゴシック" pitchFamily="34" charset="-128"/>
              </a:rPr>
              <a:t>Presented at </a:t>
            </a:r>
            <a:r>
              <a:rPr lang="en-US" sz="1400" b="1" dirty="0" err="1" smtClean="0">
                <a:ea typeface="ＭＳ Ｐゴシック" pitchFamily="34" charset="-128"/>
              </a:rPr>
              <a:t>WindEurope</a:t>
            </a:r>
            <a:r>
              <a:rPr lang="en-US" sz="1400" b="1" dirty="0" smtClean="0">
                <a:ea typeface="ＭＳ Ｐゴシック" pitchFamily="34" charset="-128"/>
              </a:rPr>
              <a:t>, Hamburg -  </a:t>
            </a:r>
            <a:r>
              <a:rPr lang="en-US" sz="1400" b="1" dirty="0">
                <a:ea typeface="ＭＳ Ｐゴシック" pitchFamily="34" charset="-128"/>
              </a:rPr>
              <a:t>September 28, 2016</a:t>
            </a: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4575537" y="3590473"/>
            <a:ext cx="4130581" cy="376221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spcBef>
                <a:spcPct val="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Executing on Growth</a:t>
            </a: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0" descr="NPI-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96907" y="332633"/>
            <a:ext cx="1029150" cy="5993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372104" y="6317673"/>
            <a:ext cx="261257" cy="225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3"/>
          <p:cNvSpPr txBox="1">
            <a:spLocks/>
          </p:cNvSpPr>
          <p:nvPr/>
        </p:nvSpPr>
        <p:spPr>
          <a:xfrm>
            <a:off x="171967" y="3694282"/>
            <a:ext cx="8534151" cy="1054409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sz="3600" dirty="0">
                <a:solidFill>
                  <a:schemeClr val="bg1"/>
                </a:solidFill>
              </a:rPr>
              <a:t>Northland Power Inc. –</a:t>
            </a:r>
            <a:r>
              <a:rPr lang="en-US" sz="3600" i="1" dirty="0">
                <a:solidFill>
                  <a:schemeClr val="bg1"/>
                </a:solidFill>
              </a:rPr>
              <a:t> </a:t>
            </a:r>
            <a:endParaRPr lang="en-US" sz="3600" i="1" dirty="0" smtClean="0">
              <a:solidFill>
                <a:schemeClr val="bg1"/>
              </a:solidFill>
            </a:endParaRPr>
          </a:p>
          <a:p>
            <a:pPr lvl="0" algn="ctr">
              <a:spcBef>
                <a:spcPct val="0"/>
              </a:spcBef>
            </a:pPr>
            <a:r>
              <a:rPr lang="en-US" sz="3600" dirty="0" smtClean="0">
                <a:solidFill>
                  <a:schemeClr val="bg1"/>
                </a:solidFill>
              </a:rPr>
              <a:t>Offshore Wind as an Investment Class</a:t>
            </a:r>
            <a:endParaRPr lang="en-US" sz="3600" i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15" y="1126896"/>
            <a:ext cx="6254977" cy="3688256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Agenda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lvl="0" indent="-2286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500" dirty="0" smtClean="0"/>
              <a:t>     Introduction </a:t>
            </a:r>
            <a:r>
              <a:rPr lang="en-US" sz="2500" dirty="0"/>
              <a:t>to Northland Power</a:t>
            </a:r>
          </a:p>
          <a:p>
            <a:pPr marL="228600" lvl="0" indent="-2286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500" dirty="0" smtClean="0"/>
              <a:t>     What </a:t>
            </a:r>
            <a:r>
              <a:rPr lang="en-US" sz="2500" dirty="0" smtClean="0"/>
              <a:t>NPI seeks in </a:t>
            </a:r>
            <a:r>
              <a:rPr lang="en-US" sz="2500" dirty="0" smtClean="0"/>
              <a:t>our investments</a:t>
            </a:r>
            <a:endParaRPr lang="en-US" sz="2500" dirty="0"/>
          </a:p>
          <a:p>
            <a:pPr marL="228600" lvl="0" indent="-2286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500" dirty="0" smtClean="0"/>
              <a:t>     How </a:t>
            </a:r>
            <a:r>
              <a:rPr lang="en-US" sz="2500" dirty="0" smtClean="0"/>
              <a:t>NPI got </a:t>
            </a:r>
            <a:r>
              <a:rPr lang="en-US" sz="2500" dirty="0"/>
              <a:t>into </a:t>
            </a:r>
            <a:r>
              <a:rPr lang="en-US" sz="2500" dirty="0" smtClean="0"/>
              <a:t>offshore </a:t>
            </a:r>
            <a:r>
              <a:rPr lang="en-US" sz="2500" dirty="0"/>
              <a:t>wind</a:t>
            </a:r>
          </a:p>
          <a:p>
            <a:pPr marL="228600" lvl="0" indent="-2286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500" dirty="0" smtClean="0"/>
              <a:t>     Current </a:t>
            </a:r>
            <a:r>
              <a:rPr lang="en-US" sz="2500" dirty="0" smtClean="0"/>
              <a:t>perspectives on the industry</a:t>
            </a:r>
          </a:p>
          <a:p>
            <a:pPr marL="228600" lvl="0" indent="-2286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500" dirty="0" smtClean="0"/>
              <a:t>     Future </a:t>
            </a:r>
            <a:r>
              <a:rPr lang="en-US" sz="2500" dirty="0"/>
              <a:t>a</a:t>
            </a:r>
            <a:r>
              <a:rPr lang="en-US" sz="2500" dirty="0" smtClean="0"/>
              <a:t>spirations for NPI</a:t>
            </a:r>
            <a:endParaRPr lang="en-US" sz="2500" dirty="0"/>
          </a:p>
          <a:p>
            <a:pPr marL="228600" lvl="0" indent="-2286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500" dirty="0" smtClean="0"/>
              <a:t>     Challenges </a:t>
            </a:r>
            <a:r>
              <a:rPr lang="en-US" sz="2500" dirty="0"/>
              <a:t>going forward</a:t>
            </a: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363059" y="6120807"/>
            <a:ext cx="8780941" cy="45719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lvl="0">
              <a:spcBef>
                <a:spcPct val="0"/>
              </a:spcBef>
            </a:pPr>
            <a:endParaRPr lang="en-US" sz="3200" i="1" dirty="0">
              <a:solidFill>
                <a:srgbClr val="FF0000"/>
              </a:solidFill>
            </a:endParaRPr>
          </a:p>
          <a:p>
            <a:pPr lvl="0">
              <a:spcBef>
                <a:spcPct val="0"/>
              </a:spcBef>
            </a:pPr>
            <a:endParaRPr lang="en-US" sz="3200" i="1" dirty="0" smtClean="0"/>
          </a:p>
          <a:p>
            <a:pPr lvl="0">
              <a:spcBef>
                <a:spcPct val="0"/>
              </a:spcBef>
            </a:pPr>
            <a:r>
              <a:rPr lang="en-US" sz="5900" i="1" dirty="0" smtClean="0"/>
              <a:t>Offshore Wind Development from an IPP Equity Perspective</a:t>
            </a:r>
            <a:endParaRPr kumimoji="0" lang="en-US" sz="59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768" y="1269086"/>
            <a:ext cx="2719375" cy="497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706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4194" y="52687"/>
            <a:ext cx="8229600" cy="1143000"/>
          </a:xfrm>
        </p:spPr>
        <p:txBody>
          <a:bodyPr>
            <a:normAutofit/>
          </a:bodyPr>
          <a:lstStyle/>
          <a:p>
            <a:pPr lvl="0">
              <a:spcBef>
                <a:spcPts val="600"/>
              </a:spcBef>
              <a:buSzPct val="110000"/>
            </a:pPr>
            <a:r>
              <a:rPr lang="en-US" sz="3600" dirty="0"/>
              <a:t>Introduction</a:t>
            </a:r>
            <a:r>
              <a:rPr lang="en-US" sz="2500" b="0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en-US" sz="3600" dirty="0"/>
              <a:t>to</a:t>
            </a:r>
            <a:r>
              <a:rPr lang="en-US" sz="2500" b="0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en-US" sz="3600" dirty="0"/>
              <a:t>Northland</a:t>
            </a:r>
            <a:r>
              <a:rPr lang="en-US" sz="2500" b="0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en-US" sz="3600" dirty="0"/>
              <a:t>Power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82764" y="1195687"/>
            <a:ext cx="8465985" cy="4257674"/>
          </a:xfrm>
          <a:ln>
            <a:noFill/>
          </a:ln>
        </p:spPr>
        <p:txBody>
          <a:bodyPr>
            <a:noAutofit/>
          </a:bodyPr>
          <a:lstStyle/>
          <a:p>
            <a:pPr marL="355600" indent="-355600"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/>
              <a:t>Canadian based Independent Power Producer since 1987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CA" sz="2000" b="1" i="1" dirty="0"/>
              <a:t>Full lifecycle </a:t>
            </a:r>
            <a:r>
              <a:rPr lang="en-CA" sz="2000" dirty="0"/>
              <a:t>developers, owners, and operators of our facilities </a:t>
            </a:r>
          </a:p>
          <a:p>
            <a:pPr marL="355600" indent="-355600"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/>
              <a:t>2,050MW (net) of operating projects in Canada and Europe</a:t>
            </a:r>
          </a:p>
          <a:p>
            <a:pPr marL="355600" indent="-355600"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/>
              <a:t>98% of revenues from long-term power contracts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/>
              <a:t>Management has a vested interest through a 35% ownership interest</a:t>
            </a:r>
          </a:p>
          <a:p>
            <a:pPr marL="355600" indent="-355600"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CA" sz="2000" dirty="0"/>
              <a:t>Publicly traded on Toronto Stock </a:t>
            </a:r>
            <a:r>
              <a:rPr lang="en-CA" sz="2000" dirty="0" smtClean="0"/>
              <a:t>Exchange (NPI)</a:t>
            </a:r>
            <a:endParaRPr lang="en-CA" sz="2000" dirty="0"/>
          </a:p>
          <a:p>
            <a:pPr marL="355600" indent="-355600"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CA" sz="2000" dirty="0"/>
              <a:t>Market Capitalization C$4B, Enterprise Value C$10B, ~4.5% </a:t>
            </a:r>
            <a:r>
              <a:rPr lang="en-CA" sz="2000" dirty="0" smtClean="0"/>
              <a:t>Dividend Yield</a:t>
            </a:r>
            <a:endParaRPr lang="en-CA" sz="2000" dirty="0"/>
          </a:p>
          <a:p>
            <a:pPr marL="355600" indent="-355600"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CA" sz="2000" dirty="0"/>
              <a:t>Approximately 280 employees (175 at operating </a:t>
            </a:r>
            <a:r>
              <a:rPr lang="en-CA" sz="2000" dirty="0" smtClean="0"/>
              <a:t>plants, </a:t>
            </a:r>
            <a:r>
              <a:rPr lang="en-CA" sz="2000" dirty="0"/>
              <a:t>105 head office)</a:t>
            </a:r>
          </a:p>
          <a:p>
            <a:pPr marL="355600" indent="-355600"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CA" sz="2000" dirty="0"/>
              <a:t>Development focus areas currently the </a:t>
            </a:r>
            <a:r>
              <a:rPr lang="en-CA" sz="2000" dirty="0" smtClean="0"/>
              <a:t>Americas, Europe, Taiwan</a:t>
            </a:r>
            <a:endParaRPr lang="en-CA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4" y="5774997"/>
            <a:ext cx="7610475" cy="1083003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4000" dirty="0"/>
              <a:t>What </a:t>
            </a:r>
            <a:r>
              <a:rPr lang="en-US" sz="4000" dirty="0" smtClean="0"/>
              <a:t>NPI seeks </a:t>
            </a:r>
            <a:r>
              <a:rPr lang="en-US" sz="4000" dirty="0"/>
              <a:t>in </a:t>
            </a:r>
            <a:r>
              <a:rPr lang="en-US" sz="4000" dirty="0" smtClean="0"/>
              <a:t>its </a:t>
            </a:r>
            <a:r>
              <a:rPr lang="en-US" sz="4000" dirty="0"/>
              <a:t>investments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819" y="1312122"/>
            <a:ext cx="6568581" cy="4525963"/>
          </a:xfrm>
        </p:spPr>
        <p:txBody>
          <a:bodyPr>
            <a:normAutofit lnSpcReduction="10000"/>
          </a:bodyPr>
          <a:lstStyle/>
          <a:p>
            <a:pPr marL="355600" lvl="0" indent="-355600"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 smtClean="0">
                <a:solidFill>
                  <a:prstClr val="black"/>
                </a:solidFill>
              </a:rPr>
              <a:t>Visible long-term contracted cash flows to satisfy our dividend requirement</a:t>
            </a:r>
            <a:endParaRPr lang="en-US" sz="2000" dirty="0">
              <a:solidFill>
                <a:prstClr val="black"/>
              </a:solidFill>
            </a:endParaRP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CA" sz="2000" dirty="0" smtClean="0">
                <a:solidFill>
                  <a:prstClr val="black"/>
                </a:solidFill>
              </a:rPr>
              <a:t>“Clean and Green” near mature technologies (natural gas, onshore Wind, offshore wind, utility scale solar)</a:t>
            </a:r>
            <a:endParaRPr lang="en-CA" sz="2000" dirty="0">
              <a:solidFill>
                <a:prstClr val="black"/>
              </a:solidFill>
            </a:endParaRPr>
          </a:p>
          <a:p>
            <a:pPr marL="355600" lvl="0" indent="-355600"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 smtClean="0">
                <a:solidFill>
                  <a:prstClr val="black"/>
                </a:solidFill>
              </a:rPr>
              <a:t>Ability to add value, generally through development – not an acquirer of operating assets</a:t>
            </a:r>
            <a:endParaRPr lang="en-US" sz="2000" dirty="0">
              <a:solidFill>
                <a:prstClr val="black"/>
              </a:solidFill>
            </a:endParaRPr>
          </a:p>
          <a:p>
            <a:pPr marL="355600" lvl="0" indent="-355600"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 smtClean="0">
                <a:solidFill>
                  <a:prstClr val="black"/>
                </a:solidFill>
              </a:rPr>
              <a:t>Politically stable jurisdictions with reasonable hedging capabilities for currency</a:t>
            </a:r>
            <a:endParaRPr lang="en-US" sz="2000" dirty="0">
              <a:solidFill>
                <a:prstClr val="black"/>
              </a:solidFill>
            </a:endParaRP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 smtClean="0">
                <a:solidFill>
                  <a:prstClr val="black"/>
                </a:solidFill>
              </a:rPr>
              <a:t>Suitability for non-recourse project financing</a:t>
            </a:r>
            <a:endParaRPr lang="en-US" sz="2000" dirty="0">
              <a:solidFill>
                <a:prstClr val="black"/>
              </a:solidFill>
            </a:endParaRPr>
          </a:p>
          <a:p>
            <a:pPr marL="355600" lvl="0" indent="-355600"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CA" sz="2000" dirty="0" smtClean="0">
                <a:solidFill>
                  <a:prstClr val="black"/>
                </a:solidFill>
              </a:rPr>
              <a:t>Supportive communities and government policies / programs</a:t>
            </a:r>
          </a:p>
          <a:p>
            <a:pPr marL="355600" lvl="0" indent="-355600"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CA" sz="2000" dirty="0" smtClean="0">
                <a:solidFill>
                  <a:prstClr val="black"/>
                </a:solidFill>
              </a:rPr>
              <a:t>Scale – generally </a:t>
            </a:r>
            <a:r>
              <a:rPr lang="en-CA" sz="2000" dirty="0" smtClean="0"/>
              <a:t>€</a:t>
            </a:r>
            <a:r>
              <a:rPr lang="en-CA" sz="2000" dirty="0" smtClean="0">
                <a:solidFill>
                  <a:prstClr val="black"/>
                </a:solidFill>
              </a:rPr>
              <a:t>75 or greater equity cheque</a:t>
            </a:r>
            <a:endParaRPr lang="en-CA" sz="2000" dirty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1312121"/>
            <a:ext cx="2133600" cy="473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012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</a:t>
            </a:r>
            <a:r>
              <a:rPr lang="en-US" dirty="0" smtClean="0"/>
              <a:t>NPI got </a:t>
            </a:r>
            <a:r>
              <a:rPr lang="en-US" dirty="0"/>
              <a:t>into Offshore wind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7544" y="1324648"/>
            <a:ext cx="5968506" cy="5333327"/>
          </a:xfrm>
        </p:spPr>
        <p:txBody>
          <a:bodyPr>
            <a:normAutofit fontScale="92500"/>
          </a:bodyPr>
          <a:lstStyle/>
          <a:p>
            <a:pPr marL="355600" lvl="0" indent="-355600"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 smtClean="0">
                <a:solidFill>
                  <a:prstClr val="black"/>
                </a:solidFill>
              </a:rPr>
              <a:t>August 2012 banker inquiry re: interest in providing funding for a European off-shore wind company</a:t>
            </a:r>
            <a:endParaRPr lang="en-US" sz="2000" dirty="0">
              <a:solidFill>
                <a:prstClr val="black"/>
              </a:solidFill>
            </a:endParaRP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CA" sz="2000" dirty="0" smtClean="0">
                <a:solidFill>
                  <a:prstClr val="black"/>
                </a:solidFill>
              </a:rPr>
              <a:t>NPI generally interested in projects – agreed to cooperate on a specific project</a:t>
            </a:r>
            <a:endParaRPr lang="en-CA" sz="2000" dirty="0">
              <a:solidFill>
                <a:prstClr val="black"/>
              </a:solidFill>
            </a:endParaRPr>
          </a:p>
          <a:p>
            <a:pPr marL="355600" lvl="0" indent="-355600"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 smtClean="0">
                <a:solidFill>
                  <a:prstClr val="black"/>
                </a:solidFill>
              </a:rPr>
              <a:t>Slowly but surely became convinced industry was maturing faster than most of the financial markets realized, projects could be project financed</a:t>
            </a:r>
            <a:endParaRPr lang="en-US" sz="2000" dirty="0">
              <a:solidFill>
                <a:prstClr val="black"/>
              </a:solidFill>
            </a:endParaRPr>
          </a:p>
          <a:p>
            <a:pPr marL="355600" lvl="0" indent="-355600"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 smtClean="0">
                <a:solidFill>
                  <a:prstClr val="black"/>
                </a:solidFill>
              </a:rPr>
              <a:t>Serious due diligence, built internal acceptance</a:t>
            </a:r>
          </a:p>
          <a:p>
            <a:pPr marL="355600" lvl="0" indent="-355600"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 smtClean="0">
                <a:solidFill>
                  <a:prstClr val="black"/>
                </a:solidFill>
              </a:rPr>
              <a:t>Announced NPI’s involvement in Gemini August 2013</a:t>
            </a:r>
          </a:p>
          <a:p>
            <a:pPr marL="355600" lvl="0" indent="-355600"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 smtClean="0">
                <a:solidFill>
                  <a:prstClr val="black"/>
                </a:solidFill>
              </a:rPr>
              <a:t>May 2014 Financial close</a:t>
            </a:r>
          </a:p>
          <a:p>
            <a:pPr marL="355600" lvl="0" indent="-355600"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 smtClean="0">
                <a:solidFill>
                  <a:prstClr val="black"/>
                </a:solidFill>
              </a:rPr>
              <a:t>Sep. 2014 announced involvement in Nordsee One project</a:t>
            </a:r>
          </a:p>
          <a:p>
            <a:pPr marL="355600" lvl="0" indent="-355600"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 smtClean="0">
                <a:solidFill>
                  <a:prstClr val="black"/>
                </a:solidFill>
              </a:rPr>
              <a:t>Sep. 2016 Gemini almost completed, Nordsee One very advanced</a:t>
            </a:r>
            <a:endParaRPr lang="en-CA" sz="20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8924" y="1142999"/>
            <a:ext cx="2118219" cy="508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43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/>
              <a:t>Current perspectives on the industry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7544" y="1324648"/>
            <a:ext cx="5445211" cy="5323802"/>
          </a:xfrm>
        </p:spPr>
        <p:txBody>
          <a:bodyPr>
            <a:normAutofit fontScale="92500"/>
          </a:bodyPr>
          <a:lstStyle/>
          <a:p>
            <a:pPr marL="355600" indent="-355600"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>
                <a:solidFill>
                  <a:prstClr val="black"/>
                </a:solidFill>
              </a:rPr>
              <a:t>Tremendous </a:t>
            </a:r>
            <a:r>
              <a:rPr lang="en-US" sz="2000" dirty="0" smtClean="0">
                <a:solidFill>
                  <a:prstClr val="black"/>
                </a:solidFill>
              </a:rPr>
              <a:t>future opportunities </a:t>
            </a:r>
            <a:r>
              <a:rPr lang="en-US" sz="2000" dirty="0">
                <a:solidFill>
                  <a:prstClr val="black"/>
                </a:solidFill>
              </a:rPr>
              <a:t>worldwide for Offshore wind</a:t>
            </a:r>
          </a:p>
          <a:p>
            <a:pPr marL="355600" lvl="0" indent="-355600"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 smtClean="0">
                <a:solidFill>
                  <a:prstClr val="black"/>
                </a:solidFill>
              </a:rPr>
              <a:t>Offshore wind in Europe is nearing maturity</a:t>
            </a:r>
            <a:endParaRPr lang="en-US" sz="2000" dirty="0">
              <a:solidFill>
                <a:prstClr val="black"/>
              </a:solidFill>
            </a:endParaRP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 smtClean="0">
                <a:solidFill>
                  <a:prstClr val="black"/>
                </a:solidFill>
              </a:rPr>
              <a:t>Cost curve is coming down quickly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 smtClean="0">
                <a:solidFill>
                  <a:prstClr val="black"/>
                </a:solidFill>
              </a:rPr>
              <a:t>Major technical advances coming – floating foundations, larger turbines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 smtClean="0">
                <a:solidFill>
                  <a:prstClr val="black"/>
                </a:solidFill>
              </a:rPr>
              <a:t>Returns will come largely in-line with similar infrastructure, but should always command a premium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 smtClean="0">
                <a:solidFill>
                  <a:prstClr val="black"/>
                </a:solidFill>
              </a:rPr>
              <a:t>More institutional capital will flow into the sector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 smtClean="0">
                <a:solidFill>
                  <a:prstClr val="black"/>
                </a:solidFill>
              </a:rPr>
              <a:t>Abundance of capital and credit required for developers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r>
              <a:rPr lang="en-US" sz="2000" dirty="0" smtClean="0">
                <a:solidFill>
                  <a:prstClr val="black"/>
                </a:solidFill>
              </a:rPr>
              <a:t>Project financiers will have to adapt to a greater level of risk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§"/>
            </a:pPr>
            <a:endParaRPr lang="en-CA" sz="20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955" y="1772323"/>
            <a:ext cx="3000665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520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smtClean="0"/>
              <a:t>Future </a:t>
            </a:r>
            <a:r>
              <a:rPr lang="en-US" dirty="0" smtClean="0"/>
              <a:t>Aspirations for NPI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7544" y="1324648"/>
            <a:ext cx="4330206" cy="4525963"/>
          </a:xfrm>
        </p:spPr>
        <p:txBody>
          <a:bodyPr/>
          <a:lstStyle/>
          <a:p>
            <a:pPr marL="225425" indent="-225425">
              <a:lnSpc>
                <a:spcPct val="110000"/>
              </a:lnSpc>
              <a:buFont typeface="Wingdings" pitchFamily="2" charset="2"/>
              <a:buChar char="§"/>
            </a:pPr>
            <a:r>
              <a:rPr lang="en-CA" sz="2000" dirty="0"/>
              <a:t>European o</a:t>
            </a:r>
            <a:r>
              <a:rPr lang="en-CA" sz="2000" dirty="0" smtClean="0"/>
              <a:t>ffshore wind </a:t>
            </a:r>
            <a:r>
              <a:rPr lang="en-CA" sz="2000" dirty="0"/>
              <a:t>continues to be a compelling opportunity for </a:t>
            </a:r>
            <a:r>
              <a:rPr lang="en-CA" sz="2000" dirty="0" smtClean="0"/>
              <a:t>Northland</a:t>
            </a:r>
          </a:p>
          <a:p>
            <a:pPr marL="225425" indent="-225425">
              <a:lnSpc>
                <a:spcPct val="110000"/>
              </a:lnSpc>
              <a:buFont typeface="Wingdings" pitchFamily="2" charset="2"/>
              <a:buChar char="§"/>
            </a:pPr>
            <a:r>
              <a:rPr lang="en-CA" sz="2000" dirty="0" smtClean="0"/>
              <a:t>Nordsee 2 &amp; 3</a:t>
            </a:r>
          </a:p>
          <a:p>
            <a:pPr marL="225425" indent="-225425">
              <a:lnSpc>
                <a:spcPct val="110000"/>
              </a:lnSpc>
              <a:buFont typeface="Wingdings" pitchFamily="2" charset="2"/>
              <a:buChar char="§"/>
            </a:pPr>
            <a:r>
              <a:rPr lang="en-CA" sz="2000" dirty="0" smtClean="0"/>
              <a:t>USA is waking up</a:t>
            </a:r>
          </a:p>
          <a:p>
            <a:pPr marL="225425" indent="-225425">
              <a:lnSpc>
                <a:spcPct val="110000"/>
              </a:lnSpc>
              <a:buFont typeface="Wingdings" pitchFamily="2" charset="2"/>
              <a:buChar char="§"/>
            </a:pPr>
            <a:r>
              <a:rPr lang="en-CA" sz="2000" dirty="0" smtClean="0"/>
              <a:t>Asia – cannot be ignored</a:t>
            </a:r>
          </a:p>
          <a:p>
            <a:pPr marL="225425" indent="-225425">
              <a:lnSpc>
                <a:spcPct val="110000"/>
              </a:lnSpc>
              <a:buFont typeface="Wingdings" pitchFamily="2" charset="2"/>
              <a:buChar char="§"/>
            </a:pPr>
            <a:r>
              <a:rPr lang="en-CA" sz="2000" dirty="0" smtClean="0"/>
              <a:t>Earlier stage development</a:t>
            </a:r>
          </a:p>
          <a:p>
            <a:pPr marL="225425" indent="-225425">
              <a:lnSpc>
                <a:spcPct val="110000"/>
              </a:lnSpc>
              <a:buFont typeface="Wingdings" pitchFamily="2" charset="2"/>
              <a:buChar char="§"/>
            </a:pPr>
            <a:r>
              <a:rPr lang="en-CA" sz="2000" dirty="0" smtClean="0"/>
              <a:t>O&amp;M / Asset Management Services</a:t>
            </a:r>
          </a:p>
          <a:p>
            <a:pPr marL="225425" indent="-225425">
              <a:lnSpc>
                <a:spcPct val="110000"/>
              </a:lnSpc>
              <a:buFont typeface="Wingdings" pitchFamily="2" charset="2"/>
              <a:buChar char="§"/>
            </a:pPr>
            <a:endParaRPr lang="en-CA" sz="19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49" y="1312122"/>
            <a:ext cx="4081263" cy="4631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772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Going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5425" indent="-225425"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000" dirty="0" smtClean="0"/>
              <a:t>Competition</a:t>
            </a:r>
            <a:endParaRPr lang="en-US" sz="2000" dirty="0"/>
          </a:p>
          <a:p>
            <a:pPr marL="225425" indent="-225425"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000" dirty="0" smtClean="0"/>
              <a:t>Overall returns</a:t>
            </a:r>
          </a:p>
          <a:p>
            <a:pPr marL="225425" indent="-225425"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000" dirty="0" smtClean="0"/>
              <a:t>Capital availability</a:t>
            </a:r>
            <a:endParaRPr lang="en-US" sz="2000" dirty="0"/>
          </a:p>
          <a:p>
            <a:pPr marL="225425" indent="-225425"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000" dirty="0"/>
              <a:t>Credit availability</a:t>
            </a:r>
          </a:p>
          <a:p>
            <a:pPr marL="225425" indent="-225425"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000" dirty="0"/>
              <a:t>Adaptation to new risk </a:t>
            </a:r>
            <a:r>
              <a:rPr lang="en-US" sz="2000" dirty="0" smtClean="0"/>
              <a:t>environment</a:t>
            </a:r>
          </a:p>
          <a:p>
            <a:pPr marL="225425" indent="-225425"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000" dirty="0" smtClean="0"/>
              <a:t>Embracing floating foundations, paper turbines</a:t>
            </a:r>
          </a:p>
          <a:p>
            <a:pPr marL="225425" indent="-225425"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000" dirty="0" smtClean="0"/>
              <a:t>Cost to play in early stage development</a:t>
            </a:r>
          </a:p>
          <a:p>
            <a:pPr marL="225425" indent="-225425"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000" dirty="0" smtClean="0"/>
              <a:t>Managing multiple geographies</a:t>
            </a:r>
          </a:p>
          <a:p>
            <a:pPr marL="225425" indent="-225425">
              <a:lnSpc>
                <a:spcPct val="110000"/>
              </a:lnSpc>
              <a:buFont typeface="Wingdings" pitchFamily="2" charset="2"/>
              <a:buChar char="§"/>
            </a:pPr>
            <a:r>
              <a:rPr lang="en-US" sz="2000" dirty="0" smtClean="0"/>
              <a:t>Public (listed) market realities</a:t>
            </a:r>
          </a:p>
          <a:p>
            <a:pPr marL="225425" indent="-225425">
              <a:lnSpc>
                <a:spcPct val="110000"/>
              </a:lnSpc>
              <a:buFont typeface="Wingdings" pitchFamily="2" charset="2"/>
              <a:buChar char="§"/>
            </a:pPr>
            <a:endParaRPr lang="en-US" sz="2000" dirty="0"/>
          </a:p>
          <a:p>
            <a:pPr marL="225425" indent="-225425">
              <a:lnSpc>
                <a:spcPct val="110000"/>
              </a:lnSpc>
              <a:buFont typeface="Wingdings" pitchFamily="2" charset="2"/>
              <a:buChar char="§"/>
            </a:pPr>
            <a:endParaRPr lang="en-CA" sz="2000" dirty="0" smtClean="0"/>
          </a:p>
          <a:p>
            <a:pPr marL="225425" indent="-225425">
              <a:lnSpc>
                <a:spcPct val="110000"/>
              </a:lnSpc>
              <a:buFont typeface="Wingdings" pitchFamily="2" charset="2"/>
              <a:buChar char="§"/>
            </a:pPr>
            <a:endParaRPr lang="en-CA" sz="2000" dirty="0"/>
          </a:p>
          <a:p>
            <a:endParaRPr lang="en-US" sz="2000" dirty="0" smtClean="0">
              <a:solidFill>
                <a:prstClr val="black"/>
              </a:solidFill>
            </a:endParaRPr>
          </a:p>
          <a:p>
            <a:endParaRPr lang="en-US" sz="20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pic>
        <p:nvPicPr>
          <p:cNvPr id="4" name="Picture 3" descr="turbine blad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7543" y="5241470"/>
            <a:ext cx="7654431" cy="133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916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 txBox="1">
            <a:spLocks/>
          </p:cNvSpPr>
          <p:nvPr/>
        </p:nvSpPr>
        <p:spPr bwMode="auto">
          <a:xfrm>
            <a:off x="235329" y="1438276"/>
            <a:ext cx="3174622" cy="3747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CA" sz="2000" b="1" dirty="0" smtClean="0">
                <a:ea typeface="ＭＳ Ｐゴシック" charset="-128"/>
                <a:cs typeface="ＭＳ Ｐゴシック" charset="-128"/>
              </a:rPr>
              <a:t> Paul Bradley</a:t>
            </a:r>
            <a:r>
              <a:rPr kumimoji="0" lang="en-C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/>
            </a:r>
            <a:br>
              <a:rPr kumimoji="0" lang="en-C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r>
              <a:rPr kumimoji="0" lang="en-CA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Chief Financial Officer</a:t>
            </a:r>
            <a:br>
              <a:rPr kumimoji="0" lang="en-CA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r>
              <a:rPr kumimoji="0" lang="en-CA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647.288</a:t>
            </a:r>
            <a:r>
              <a:rPr lang="en-CA" sz="1600" dirty="0" smtClean="0">
                <a:latin typeface="+mj-lt"/>
                <a:ea typeface="ＭＳ Ｐゴシック" charset="-128"/>
                <a:cs typeface="ＭＳ Ｐゴシック" charset="-128"/>
              </a:rPr>
              <a:t>.1261</a:t>
            </a:r>
          </a:p>
          <a:p>
            <a:pPr lvl="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CA" sz="16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Paul.bradley@northlandpower.ca</a:t>
            </a:r>
            <a:endParaRPr kumimoji="0" lang="en-CA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  <a:p>
            <a:pPr lvl="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C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/>
            </a:r>
            <a:br>
              <a:rPr kumimoji="0" lang="en-C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CA" sz="2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C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www.northlandpower.ca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28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Contact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1438276"/>
            <a:ext cx="5213377" cy="3467099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Northland 2013">
      <a:dk1>
        <a:sysClr val="windowText" lastClr="000000"/>
      </a:dk1>
      <a:lt1>
        <a:sysClr val="window" lastClr="FFFFFF"/>
      </a:lt1>
      <a:dk2>
        <a:srgbClr val="008A5E"/>
      </a:dk2>
      <a:lt2>
        <a:srgbClr val="EEECE1"/>
      </a:lt2>
      <a:accent1>
        <a:srgbClr val="0099DA"/>
      </a:accent1>
      <a:accent2>
        <a:srgbClr val="00A79D"/>
      </a:accent2>
      <a:accent3>
        <a:srgbClr val="39B54A"/>
      </a:accent3>
      <a:accent4>
        <a:srgbClr val="8DC63F"/>
      </a:accent4>
      <a:accent5>
        <a:srgbClr val="D7DF23"/>
      </a:accent5>
      <a:accent6>
        <a:srgbClr val="FFFBD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20952</TotalTime>
  <Words>506</Words>
  <Application>Microsoft Office PowerPoint</Application>
  <PresentationFormat>Letter Paper (8.5x11 in)</PresentationFormat>
  <Paragraphs>80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ＭＳ Ｐゴシック</vt:lpstr>
      <vt:lpstr>Arial</vt:lpstr>
      <vt:lpstr>Calibri</vt:lpstr>
      <vt:lpstr>Wingdings</vt:lpstr>
      <vt:lpstr>Office Theme</vt:lpstr>
      <vt:lpstr>PowerPoint Presentation</vt:lpstr>
      <vt:lpstr>Agenda</vt:lpstr>
      <vt:lpstr>Introduction to Northland Power</vt:lpstr>
      <vt:lpstr>What NPI seeks in its investments </vt:lpstr>
      <vt:lpstr>How NPI got into Offshore wind</vt:lpstr>
      <vt:lpstr>Current perspectives on the industry </vt:lpstr>
      <vt:lpstr>Future Aspirations for NPI </vt:lpstr>
      <vt:lpstr>Challenges Going Forward</vt:lpstr>
      <vt:lpstr>Contact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Jude</dc:creator>
  <cp:lastModifiedBy>Paul Bradley</cp:lastModifiedBy>
  <cp:revision>1961</cp:revision>
  <dcterms:created xsi:type="dcterms:W3CDTF">2012-10-03T17:32:54Z</dcterms:created>
  <dcterms:modified xsi:type="dcterms:W3CDTF">2016-09-17T18:30:00Z</dcterms:modified>
</cp:coreProperties>
</file>