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87" r:id="rId2"/>
    <p:sldId id="723" r:id="rId3"/>
    <p:sldId id="714" r:id="rId4"/>
    <p:sldId id="724" r:id="rId5"/>
    <p:sldId id="725" r:id="rId6"/>
    <p:sldId id="727" r:id="rId7"/>
    <p:sldId id="728" r:id="rId8"/>
    <p:sldId id="729" r:id="rId9"/>
    <p:sldId id="658" r:id="rId10"/>
  </p:sldIdLst>
  <p:sldSz cx="9144000" cy="6858000" type="letter"/>
  <p:notesSz cx="7315200" cy="9601200"/>
  <p:photoAlbum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0">
          <p15:clr>
            <a:srgbClr val="A4A3A4"/>
          </p15:clr>
        </p15:guide>
        <p15:guide id="2" orient="horz" pos="938">
          <p15:clr>
            <a:srgbClr val="A4A3A4"/>
          </p15:clr>
        </p15:guide>
        <p15:guide id="3" orient="horz" pos="1056">
          <p15:clr>
            <a:srgbClr val="A4A3A4"/>
          </p15:clr>
        </p15:guide>
        <p15:guide id="4" orient="horz" pos="4166">
          <p15:clr>
            <a:srgbClr val="A4A3A4"/>
          </p15:clr>
        </p15:guide>
        <p15:guide id="5" pos="398">
          <p15:clr>
            <a:srgbClr val="A4A3A4"/>
          </p15:clr>
        </p15:guide>
        <p15:guide id="6" pos="1442">
          <p15:clr>
            <a:srgbClr val="A4A3A4"/>
          </p15:clr>
        </p15:guide>
        <p15:guide id="7" pos="4324">
          <p15:clr>
            <a:srgbClr val="A4A3A4"/>
          </p15:clr>
        </p15:guide>
        <p15:guide id="8" pos="28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aruk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ED1D0"/>
    <a:srgbClr val="CEE5D0"/>
    <a:srgbClr val="D7DF23"/>
    <a:srgbClr val="CC6600"/>
    <a:srgbClr val="E8F3E9"/>
    <a:srgbClr val="ED145B"/>
    <a:srgbClr val="00CC66"/>
    <a:srgbClr val="CBDEF1"/>
    <a:srgbClr val="E7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88285" autoAdjust="0"/>
  </p:normalViewPr>
  <p:slideViewPr>
    <p:cSldViewPr snapToGrid="0" showGuides="1">
      <p:cViewPr varScale="1">
        <p:scale>
          <a:sx n="100" d="100"/>
          <a:sy n="100" d="100"/>
        </p:scale>
        <p:origin x="1026" y="90"/>
      </p:cViewPr>
      <p:guideLst>
        <p:guide orient="horz" pos="520"/>
        <p:guide orient="horz" pos="938"/>
        <p:guide orient="horz" pos="1056"/>
        <p:guide orient="horz" pos="4166"/>
        <p:guide pos="398"/>
        <p:guide pos="1442"/>
        <p:guide pos="432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3170031" cy="479569"/>
          </a:xfrm>
          <a:prstGeom prst="rect">
            <a:avLst/>
          </a:prstGeom>
        </p:spPr>
        <p:txBody>
          <a:bodyPr vert="horz" lIns="94564" tIns="47283" rIns="94564" bIns="47283" rtlCol="0"/>
          <a:lstStyle>
            <a:lvl1pPr algn="l">
              <a:defRPr sz="11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26" y="5"/>
            <a:ext cx="3170031" cy="479569"/>
          </a:xfrm>
          <a:prstGeom prst="rect">
            <a:avLst/>
          </a:prstGeom>
        </p:spPr>
        <p:txBody>
          <a:bodyPr vert="horz" lIns="94564" tIns="47283" rIns="94564" bIns="47283" rtlCol="0"/>
          <a:lstStyle>
            <a:lvl1pPr algn="r">
              <a:defRPr sz="1100"/>
            </a:lvl1pPr>
          </a:lstStyle>
          <a:p>
            <a:fld id="{DB2CF772-70A5-45CE-8F3A-19E68BCCEF20}" type="datetimeFigureOut">
              <a:rPr lang="en-CA" smtClean="0"/>
              <a:pPr/>
              <a:t>17/09/2016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006"/>
            <a:ext cx="3170031" cy="479569"/>
          </a:xfrm>
          <a:prstGeom prst="rect">
            <a:avLst/>
          </a:prstGeom>
        </p:spPr>
        <p:txBody>
          <a:bodyPr vert="horz" lIns="94564" tIns="47283" rIns="94564" bIns="47283" rtlCol="0" anchor="b"/>
          <a:lstStyle>
            <a:lvl1pPr algn="l">
              <a:defRPr sz="11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26" y="9120006"/>
            <a:ext cx="3170031" cy="479569"/>
          </a:xfrm>
          <a:prstGeom prst="rect">
            <a:avLst/>
          </a:prstGeom>
        </p:spPr>
        <p:txBody>
          <a:bodyPr vert="horz" lIns="94564" tIns="47283" rIns="94564" bIns="47283" rtlCol="0" anchor="b"/>
          <a:lstStyle>
            <a:lvl1pPr algn="r">
              <a:defRPr sz="1100"/>
            </a:lvl1pPr>
          </a:lstStyle>
          <a:p>
            <a:fld id="{ECC6B635-D2AC-4960-B344-7FDF4159915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6615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487" tIns="48245" rIns="96487" bIns="482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5" y="0"/>
            <a:ext cx="3169920" cy="480060"/>
          </a:xfrm>
          <a:prstGeom prst="rect">
            <a:avLst/>
          </a:prstGeom>
        </p:spPr>
        <p:txBody>
          <a:bodyPr vert="horz" lIns="96487" tIns="48245" rIns="96487" bIns="48245" rtlCol="0"/>
          <a:lstStyle>
            <a:lvl1pPr algn="r">
              <a:defRPr sz="1300"/>
            </a:lvl1pPr>
          </a:lstStyle>
          <a:p>
            <a:fld id="{BEDC2E91-39BE-43AF-886C-A616D43A6FB3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87" tIns="48245" rIns="96487" bIns="482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487" tIns="48245" rIns="96487" bIns="482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487" tIns="48245" rIns="96487" bIns="4824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5" y="9119473"/>
            <a:ext cx="3169920" cy="480060"/>
          </a:xfrm>
          <a:prstGeom prst="rect">
            <a:avLst/>
          </a:prstGeom>
        </p:spPr>
        <p:txBody>
          <a:bodyPr vert="horz" lIns="96487" tIns="48245" rIns="96487" bIns="48245" rtlCol="0" anchor="b"/>
          <a:lstStyle>
            <a:lvl1pPr algn="r">
              <a:defRPr sz="1300"/>
            </a:lvl1pPr>
          </a:lstStyle>
          <a:p>
            <a:fld id="{D1C4712C-3A14-4E64-B6EB-9F6F1E9E3A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2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4712C-3A14-4E64-B6EB-9F6F1E9E3AA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7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6063" y="984250"/>
            <a:ext cx="4283075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4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44" y="1324648"/>
            <a:ext cx="8229600" cy="45259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1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26093" y="1052186"/>
            <a:ext cx="8204548" cy="87682"/>
            <a:chOff x="526093" y="1027134"/>
            <a:chExt cx="8204548" cy="87682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5545" y="1039660"/>
              <a:ext cx="87682" cy="75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490597" y="1027134"/>
              <a:ext cx="7240044" cy="457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526093" y="1027134"/>
              <a:ext cx="926926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BBA2B-3BC5-43B8-9E46-62844D085CD8}" type="datetimeFigureOut">
              <a:rPr lang="en-US" smtClean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0C6177-DF09-488F-B07B-9C43F91E5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PI-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96907" y="332633"/>
            <a:ext cx="1029150" cy="599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544" y="169122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38" y="1312986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9299" y="1070976"/>
            <a:ext cx="78921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88548" y="6297556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3DBFBA5-E05C-4B08-AB54-236593B72E43}" type="slidenum">
              <a:rPr lang="en-US" sz="900" b="1" smtClean="0"/>
              <a:pPr algn="r"/>
              <a:t>‹#›</a:t>
            </a:fld>
            <a:endParaRPr lang="en-US" sz="9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26093" y="1052186"/>
            <a:ext cx="8204548" cy="87682"/>
            <a:chOff x="526093" y="1027134"/>
            <a:chExt cx="8204548" cy="8768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5545" y="1039660"/>
              <a:ext cx="87682" cy="75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490597" y="1027134"/>
              <a:ext cx="7240044" cy="457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26093" y="1027134"/>
              <a:ext cx="926926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3"/>
          <p:cNvSpPr txBox="1">
            <a:spLocks/>
          </p:cNvSpPr>
          <p:nvPr userDrawn="1"/>
        </p:nvSpPr>
        <p:spPr>
          <a:xfrm>
            <a:off x="352425" y="6044607"/>
            <a:ext cx="8780941" cy="4571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>
              <a:spcBef>
                <a:spcPct val="0"/>
              </a:spcBef>
            </a:pPr>
            <a:endParaRPr lang="en-US" sz="3200" i="1" dirty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</a:pPr>
            <a:endParaRPr lang="en-US" sz="3200" i="1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93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7475" indent="-117475" algn="l" defTabSz="914293" rtl="0" eaLnBrk="1" latinLnBrk="0" hangingPunct="1">
        <a:lnSpc>
          <a:spcPct val="90000"/>
        </a:lnSpc>
        <a:spcBef>
          <a:spcPts val="1200"/>
        </a:spcBef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17475" algn="l" defTabSz="914293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5354" y="4886477"/>
            <a:ext cx="7947378" cy="889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95684" y="4837833"/>
            <a:ext cx="1137683" cy="138204"/>
          </a:xfrm>
          <a:prstGeom prst="rect">
            <a:avLst/>
          </a:prstGeom>
          <a:solidFill>
            <a:srgbClr val="CED1D0"/>
          </a:solidFill>
          <a:ln>
            <a:solidFill>
              <a:srgbClr val="CED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52425" y="5053949"/>
            <a:ext cx="8780941" cy="103637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lvl="0">
              <a:spcBef>
                <a:spcPct val="0"/>
              </a:spcBef>
            </a:pPr>
            <a:endParaRPr lang="en-US" sz="3200" i="1" dirty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</a:pPr>
            <a:endParaRPr lang="en-US" sz="3200" i="1" dirty="0" smtClean="0"/>
          </a:p>
          <a:p>
            <a:pPr lvl="0">
              <a:spcBef>
                <a:spcPct val="0"/>
              </a:spcBef>
            </a:pPr>
            <a:r>
              <a:rPr lang="en-US" sz="5900" i="1" dirty="0" smtClean="0"/>
              <a:t>Offshore Wind Development from an IPP Equity Perspective</a:t>
            </a:r>
            <a:endParaRPr kumimoji="0" lang="en-US" sz="59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014843" y="6256994"/>
            <a:ext cx="5334120" cy="34655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b="1" dirty="0">
                <a:ea typeface="ＭＳ Ｐゴシック" pitchFamily="34" charset="-128"/>
              </a:rPr>
              <a:t>Presented at </a:t>
            </a:r>
            <a:r>
              <a:rPr lang="en-US" sz="1400" b="1" dirty="0" err="1" smtClean="0">
                <a:ea typeface="ＭＳ Ｐゴシック" pitchFamily="34" charset="-128"/>
              </a:rPr>
              <a:t>WindEurope</a:t>
            </a:r>
            <a:r>
              <a:rPr lang="en-US" sz="1400" b="1" dirty="0" smtClean="0">
                <a:ea typeface="ＭＳ Ｐゴシック" pitchFamily="34" charset="-128"/>
              </a:rPr>
              <a:t>, Hamburg -  </a:t>
            </a:r>
            <a:r>
              <a:rPr lang="en-US" sz="1400" b="1" dirty="0">
                <a:ea typeface="ＭＳ Ｐゴシック" pitchFamily="34" charset="-128"/>
              </a:rPr>
              <a:t>September 28, 2016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5537" y="3590473"/>
            <a:ext cx="4130581" cy="37622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Executing on Growth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NPI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6907" y="332633"/>
            <a:ext cx="1029150" cy="599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72104" y="6317673"/>
            <a:ext cx="261257" cy="22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71967" y="3694282"/>
            <a:ext cx="8534151" cy="105440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Northland Power Inc. –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endParaRPr lang="en-US" sz="3600" i="1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Offshore Wind as an Investment Class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15" y="1126896"/>
            <a:ext cx="6254977" cy="3688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500" dirty="0" smtClean="0"/>
              <a:t>     Introduction </a:t>
            </a:r>
            <a:r>
              <a:rPr lang="en-US" sz="2500" dirty="0"/>
              <a:t>to Northland Power</a:t>
            </a:r>
          </a:p>
          <a:p>
            <a:pPr marL="228600" lvl="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500" dirty="0" smtClean="0"/>
              <a:t>     What </a:t>
            </a:r>
            <a:r>
              <a:rPr lang="en-US" sz="2500" dirty="0" smtClean="0"/>
              <a:t>NPI seeks in </a:t>
            </a:r>
            <a:r>
              <a:rPr lang="en-US" sz="2500" dirty="0" smtClean="0"/>
              <a:t>our investments</a:t>
            </a:r>
            <a:endParaRPr lang="en-US" sz="2500" dirty="0"/>
          </a:p>
          <a:p>
            <a:pPr marL="228600" lvl="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500" dirty="0" smtClean="0"/>
              <a:t>     How </a:t>
            </a:r>
            <a:r>
              <a:rPr lang="en-US" sz="2500" dirty="0" smtClean="0"/>
              <a:t>NPI got </a:t>
            </a:r>
            <a:r>
              <a:rPr lang="en-US" sz="2500" dirty="0"/>
              <a:t>into </a:t>
            </a:r>
            <a:r>
              <a:rPr lang="en-US" sz="2500" dirty="0" smtClean="0"/>
              <a:t>offshore </a:t>
            </a:r>
            <a:r>
              <a:rPr lang="en-US" sz="2500" dirty="0"/>
              <a:t>wind</a:t>
            </a:r>
          </a:p>
          <a:p>
            <a:pPr marL="228600" lvl="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500" dirty="0" smtClean="0"/>
              <a:t>     Current </a:t>
            </a:r>
            <a:r>
              <a:rPr lang="en-US" sz="2500" dirty="0" smtClean="0"/>
              <a:t>perspectives on the industry</a:t>
            </a:r>
          </a:p>
          <a:p>
            <a:pPr marL="228600" lvl="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500" dirty="0" smtClean="0"/>
              <a:t>     Future </a:t>
            </a:r>
            <a:r>
              <a:rPr lang="en-US" sz="2500" dirty="0"/>
              <a:t>a</a:t>
            </a:r>
            <a:r>
              <a:rPr lang="en-US" sz="2500" dirty="0" smtClean="0"/>
              <a:t>spirations for NPI</a:t>
            </a:r>
            <a:endParaRPr lang="en-US" sz="2500" dirty="0"/>
          </a:p>
          <a:p>
            <a:pPr marL="228600" lvl="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500" dirty="0" smtClean="0"/>
              <a:t>     Challenges </a:t>
            </a:r>
            <a:r>
              <a:rPr lang="en-US" sz="2500" dirty="0"/>
              <a:t>going forward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3059" y="6120807"/>
            <a:ext cx="8780941" cy="4571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>
              <a:spcBef>
                <a:spcPct val="0"/>
              </a:spcBef>
            </a:pPr>
            <a:endParaRPr lang="en-US" sz="3200" i="1" dirty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</a:pPr>
            <a:endParaRPr lang="en-US" sz="3200" i="1" dirty="0" smtClean="0"/>
          </a:p>
          <a:p>
            <a:pPr lvl="0">
              <a:spcBef>
                <a:spcPct val="0"/>
              </a:spcBef>
            </a:pPr>
            <a:r>
              <a:rPr lang="en-US" sz="5900" i="1" dirty="0" smtClean="0"/>
              <a:t>Offshore Wind Development from an IPP Equity Perspective</a:t>
            </a:r>
            <a:endParaRPr kumimoji="0" lang="en-US" sz="59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68" y="1269086"/>
            <a:ext cx="2719375" cy="49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0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4194" y="52687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SzPct val="110000"/>
            </a:pPr>
            <a:r>
              <a:rPr lang="en-US" sz="3600" dirty="0"/>
              <a:t>Introduction</a:t>
            </a:r>
            <a:r>
              <a:rPr lang="en-US" sz="25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dirty="0"/>
              <a:t>to</a:t>
            </a:r>
            <a:r>
              <a:rPr lang="en-US" sz="25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dirty="0"/>
              <a:t>Northland</a:t>
            </a:r>
            <a:r>
              <a:rPr lang="en-US" sz="25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dirty="0"/>
              <a:t>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2764" y="1195687"/>
            <a:ext cx="8465985" cy="4257674"/>
          </a:xfrm>
          <a:ln>
            <a:noFill/>
          </a:ln>
        </p:spPr>
        <p:txBody>
          <a:bodyPr>
            <a:noAutofit/>
          </a:bodyPr>
          <a:lstStyle/>
          <a:p>
            <a:pPr marL="35560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/>
              <a:t>Canadian based Independent Power Producer since 1987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CA" sz="2000" b="1" i="1" dirty="0"/>
              <a:t>Full lifecycle </a:t>
            </a:r>
            <a:r>
              <a:rPr lang="en-CA" sz="2000" dirty="0"/>
              <a:t>developers, owners, and operators of our facilities </a:t>
            </a:r>
          </a:p>
          <a:p>
            <a:pPr marL="35560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/>
              <a:t>2,050MW (net) of operating projects in Canada and Europe</a:t>
            </a:r>
          </a:p>
          <a:p>
            <a:pPr marL="35560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/>
              <a:t>98% of revenues from long-term power contracts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/>
              <a:t>Management has a vested interest through a 35% ownership interest</a:t>
            </a:r>
          </a:p>
          <a:p>
            <a:pPr marL="35560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CA" sz="2000" dirty="0"/>
              <a:t>Publicly traded on Toronto Stock </a:t>
            </a:r>
            <a:r>
              <a:rPr lang="en-CA" sz="2000" dirty="0" smtClean="0"/>
              <a:t>Exchange (NPI)</a:t>
            </a:r>
            <a:endParaRPr lang="en-CA" sz="2000" dirty="0"/>
          </a:p>
          <a:p>
            <a:pPr marL="35560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CA" sz="2000" dirty="0"/>
              <a:t>Market Capitalization C$4B, Enterprise Value C$10B, ~4.5% </a:t>
            </a:r>
            <a:r>
              <a:rPr lang="en-CA" sz="2000" dirty="0" smtClean="0"/>
              <a:t>Dividend Yield</a:t>
            </a:r>
            <a:endParaRPr lang="en-CA" sz="2000" dirty="0"/>
          </a:p>
          <a:p>
            <a:pPr marL="35560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CA" sz="2000" dirty="0"/>
              <a:t>Approximately 280 employees (175 at operating </a:t>
            </a:r>
            <a:r>
              <a:rPr lang="en-CA" sz="2000" dirty="0" smtClean="0"/>
              <a:t>plants, </a:t>
            </a:r>
            <a:r>
              <a:rPr lang="en-CA" sz="2000" dirty="0"/>
              <a:t>105 head office)</a:t>
            </a:r>
          </a:p>
          <a:p>
            <a:pPr marL="35560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CA" sz="2000" dirty="0"/>
              <a:t>Development focus areas currently the </a:t>
            </a:r>
            <a:r>
              <a:rPr lang="en-CA" sz="2000" dirty="0" smtClean="0"/>
              <a:t>Americas, Europe, Taiwan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5774997"/>
            <a:ext cx="7610475" cy="108300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/>
              <a:t>What </a:t>
            </a:r>
            <a:r>
              <a:rPr lang="en-US" sz="4000" dirty="0" smtClean="0"/>
              <a:t>NPI seeks </a:t>
            </a:r>
            <a:r>
              <a:rPr lang="en-US" sz="4000" dirty="0"/>
              <a:t>in </a:t>
            </a:r>
            <a:r>
              <a:rPr lang="en-US" sz="4000" dirty="0" smtClean="0"/>
              <a:t>its </a:t>
            </a:r>
            <a:r>
              <a:rPr lang="en-US" sz="4000" dirty="0"/>
              <a:t>investments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19" y="1312122"/>
            <a:ext cx="6568581" cy="4525963"/>
          </a:xfrm>
        </p:spPr>
        <p:txBody>
          <a:bodyPr>
            <a:normAutofit lnSpcReduction="10000"/>
          </a:bodyPr>
          <a:lstStyle/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Visible long-term contracted cash flows to satisfy our dividend requirement</a:t>
            </a:r>
            <a:endParaRPr lang="en-US" sz="2000" dirty="0">
              <a:solidFill>
                <a:prstClr val="black"/>
              </a:solidFill>
            </a:endParaRP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CA" sz="2000" dirty="0" smtClean="0">
                <a:solidFill>
                  <a:prstClr val="black"/>
                </a:solidFill>
              </a:rPr>
              <a:t>“Clean and Green” near mature technologies (natural gas, onshore Wind, offshore wind, utility scale solar)</a:t>
            </a:r>
            <a:endParaRPr lang="en-CA" sz="2000" dirty="0">
              <a:solidFill>
                <a:prstClr val="black"/>
              </a:solidFill>
            </a:endParaRP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Ability to add value, generally through development – not an acquirer of operating assets</a:t>
            </a:r>
            <a:endParaRPr lang="en-US" sz="2000" dirty="0">
              <a:solidFill>
                <a:prstClr val="black"/>
              </a:solidFill>
            </a:endParaRP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Politically stable jurisdictions with reasonable hedging capabilities for currency</a:t>
            </a:r>
            <a:endParaRPr lang="en-US" sz="2000" dirty="0">
              <a:solidFill>
                <a:prstClr val="black"/>
              </a:solidFill>
            </a:endParaRP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Suitability for non-recourse project financing</a:t>
            </a:r>
            <a:endParaRPr lang="en-US" sz="2000" dirty="0">
              <a:solidFill>
                <a:prstClr val="black"/>
              </a:solidFill>
            </a:endParaRP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CA" sz="2000" dirty="0" smtClean="0">
                <a:solidFill>
                  <a:prstClr val="black"/>
                </a:solidFill>
              </a:rPr>
              <a:t>Supportive communities and government policies / programs</a:t>
            </a: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CA" sz="2000" dirty="0" smtClean="0">
                <a:solidFill>
                  <a:prstClr val="black"/>
                </a:solidFill>
              </a:rPr>
              <a:t>Scale – generally </a:t>
            </a:r>
            <a:r>
              <a:rPr lang="en-CA" sz="2000" dirty="0" smtClean="0"/>
              <a:t>€</a:t>
            </a:r>
            <a:r>
              <a:rPr lang="en-CA" sz="2000" dirty="0" smtClean="0">
                <a:solidFill>
                  <a:prstClr val="black"/>
                </a:solidFill>
              </a:rPr>
              <a:t>75 or greater equity cheque</a:t>
            </a:r>
            <a:endParaRPr lang="en-CA" sz="2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12121"/>
            <a:ext cx="2133600" cy="47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NPI got </a:t>
            </a:r>
            <a:r>
              <a:rPr lang="en-US" dirty="0"/>
              <a:t>into Offshore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44" y="1324648"/>
            <a:ext cx="5968506" cy="5333327"/>
          </a:xfrm>
        </p:spPr>
        <p:txBody>
          <a:bodyPr>
            <a:normAutofit fontScale="92500"/>
          </a:bodyPr>
          <a:lstStyle/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August 2012 banker inquiry re: interest in providing funding for a European off-shore wind company</a:t>
            </a:r>
            <a:endParaRPr lang="en-US" sz="2000" dirty="0">
              <a:solidFill>
                <a:prstClr val="black"/>
              </a:solidFill>
            </a:endParaRP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CA" sz="2000" dirty="0" smtClean="0">
                <a:solidFill>
                  <a:prstClr val="black"/>
                </a:solidFill>
              </a:rPr>
              <a:t>NPI generally interested in projects – agreed to cooperate on a specific project</a:t>
            </a:r>
            <a:endParaRPr lang="en-CA" sz="2000" dirty="0">
              <a:solidFill>
                <a:prstClr val="black"/>
              </a:solidFill>
            </a:endParaRP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Slowly but surely became convinced industry was maturing faster than most of the financial markets realized, projects could be project financed</a:t>
            </a:r>
            <a:endParaRPr lang="en-US" sz="2000" dirty="0">
              <a:solidFill>
                <a:prstClr val="black"/>
              </a:solidFill>
            </a:endParaRP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Serious due diligence, built internal acceptance</a:t>
            </a: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Announced NPI’s involvement in Gemini August 2013</a:t>
            </a: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May 2014 Financial close</a:t>
            </a: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Sep. 2014 announced involvement in Nordsee One project</a:t>
            </a: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Sep. 2016 Gemini almost completed, Nordsee One very advanced</a:t>
            </a:r>
            <a:endParaRPr lang="en-CA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4" y="1142999"/>
            <a:ext cx="2118219" cy="50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4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Current perspectives on the industry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44" y="1324648"/>
            <a:ext cx="5445211" cy="5323802"/>
          </a:xfrm>
        </p:spPr>
        <p:txBody>
          <a:bodyPr>
            <a:normAutofit fontScale="92500"/>
          </a:bodyPr>
          <a:lstStyle/>
          <a:p>
            <a:pPr marL="35560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Tremendous </a:t>
            </a:r>
            <a:r>
              <a:rPr lang="en-US" sz="2000" dirty="0" smtClean="0">
                <a:solidFill>
                  <a:prstClr val="black"/>
                </a:solidFill>
              </a:rPr>
              <a:t>future opportunities </a:t>
            </a:r>
            <a:r>
              <a:rPr lang="en-US" sz="2000" dirty="0">
                <a:solidFill>
                  <a:prstClr val="black"/>
                </a:solidFill>
              </a:rPr>
              <a:t>worldwide for Offshore wind</a:t>
            </a:r>
          </a:p>
          <a:p>
            <a:pPr marL="355600" lvl="0" indent="-355600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Offshore wind in Europe is nearing maturity</a:t>
            </a:r>
            <a:endParaRPr lang="en-US" sz="2000" dirty="0">
              <a:solidFill>
                <a:prstClr val="black"/>
              </a:solidFill>
            </a:endParaRP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Cost curve is coming down quickly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Major technical advances coming – floating foundations, larger turbines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Returns will come largely in-line with similar infrastructure, but should always command a premium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More institutional capital will flow into the sector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Abundance of capital and credit required for developers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Project financiers will have to adapt to a greater level of risk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en-CA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55" y="1772323"/>
            <a:ext cx="300066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2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Future </a:t>
            </a:r>
            <a:r>
              <a:rPr lang="en-US" dirty="0" smtClean="0"/>
              <a:t>Aspirations for NPI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44" y="1324648"/>
            <a:ext cx="4330206" cy="4525963"/>
          </a:xfrm>
        </p:spPr>
        <p:txBody>
          <a:bodyPr/>
          <a:lstStyle/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CA" sz="2000" dirty="0"/>
              <a:t>European o</a:t>
            </a:r>
            <a:r>
              <a:rPr lang="en-CA" sz="2000" dirty="0" smtClean="0"/>
              <a:t>ffshore wind </a:t>
            </a:r>
            <a:r>
              <a:rPr lang="en-CA" sz="2000" dirty="0"/>
              <a:t>continues to be a compelling opportunity for </a:t>
            </a:r>
            <a:r>
              <a:rPr lang="en-CA" sz="2000" dirty="0" smtClean="0"/>
              <a:t>Northland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CA" sz="2000" dirty="0" smtClean="0"/>
              <a:t>Nordsee 2 &amp; 3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CA" sz="2000" dirty="0" smtClean="0"/>
              <a:t>USA is waking up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CA" sz="2000" dirty="0" smtClean="0"/>
              <a:t>Asia – cannot be ignored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CA" sz="2000" dirty="0" smtClean="0"/>
              <a:t>Earlier stage development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CA" sz="2000" dirty="0" smtClean="0"/>
              <a:t>O&amp;M / Asset Management Services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endParaRPr lang="en-CA" sz="19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1312122"/>
            <a:ext cx="4081263" cy="46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7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Competition</a:t>
            </a:r>
            <a:endParaRPr lang="en-US" sz="2000" dirty="0"/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Overall returns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Capital availability</a:t>
            </a:r>
            <a:endParaRPr lang="en-US" sz="2000" dirty="0"/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/>
              <a:t>Credit availability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/>
              <a:t>Adaptation to new risk </a:t>
            </a:r>
            <a:r>
              <a:rPr lang="en-US" sz="2000" dirty="0" smtClean="0"/>
              <a:t>environment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Embracing floating foundations, paper turbines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Cost to play in early stage development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Managing multiple geographies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Public (listed) market realities</a:t>
            </a:r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endParaRPr lang="en-US" sz="2000" dirty="0"/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endParaRPr lang="en-CA" sz="2000" dirty="0" smtClean="0"/>
          </a:p>
          <a:p>
            <a:pPr marL="225425" indent="-225425">
              <a:lnSpc>
                <a:spcPct val="110000"/>
              </a:lnSpc>
              <a:buFont typeface="Wingdings" pitchFamily="2" charset="2"/>
              <a:buChar char="§"/>
            </a:pPr>
            <a:endParaRPr lang="en-CA" sz="2000" dirty="0"/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turbine bl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543" y="5241470"/>
            <a:ext cx="7654431" cy="13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1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235329" y="1438276"/>
            <a:ext cx="3174622" cy="37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000" b="1" dirty="0" smtClean="0">
                <a:ea typeface="ＭＳ Ｐゴシック" charset="-128"/>
                <a:cs typeface="ＭＳ Ｐゴシック" charset="-128"/>
              </a:rPr>
              <a:t> Paul Bradley</a:t>
            </a: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CA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Chief Financial Officer</a:t>
            </a:r>
            <a:br>
              <a:rPr kumimoji="0" lang="en-CA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CA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647.288</a:t>
            </a:r>
            <a:r>
              <a:rPr lang="en-CA" sz="1600" dirty="0" smtClean="0">
                <a:latin typeface="+mj-lt"/>
                <a:ea typeface="ＭＳ Ｐゴシック" charset="-128"/>
                <a:cs typeface="ＭＳ Ｐゴシック" charset="-128"/>
              </a:rPr>
              <a:t>.1261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Paul.bradley@northlandpower.ca</a:t>
            </a:r>
            <a:endParaRPr kumimoji="0" lang="en-CA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en-CA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www.northlandpower.ca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Contact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438276"/>
            <a:ext cx="5213377" cy="34670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rthland 2013">
      <a:dk1>
        <a:sysClr val="windowText" lastClr="000000"/>
      </a:dk1>
      <a:lt1>
        <a:sysClr val="window" lastClr="FFFFFF"/>
      </a:lt1>
      <a:dk2>
        <a:srgbClr val="008A5E"/>
      </a:dk2>
      <a:lt2>
        <a:srgbClr val="EEECE1"/>
      </a:lt2>
      <a:accent1>
        <a:srgbClr val="0099DA"/>
      </a:accent1>
      <a:accent2>
        <a:srgbClr val="00A79D"/>
      </a:accent2>
      <a:accent3>
        <a:srgbClr val="39B54A"/>
      </a:accent3>
      <a:accent4>
        <a:srgbClr val="8DC63F"/>
      </a:accent4>
      <a:accent5>
        <a:srgbClr val="D7DF23"/>
      </a:accent5>
      <a:accent6>
        <a:srgbClr val="FFFBD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20952</TotalTime>
  <Words>506</Words>
  <Application>Microsoft Office PowerPoint</Application>
  <PresentationFormat>Letter Paper (8.5x11 in)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Agenda</vt:lpstr>
      <vt:lpstr>Introduction to Northland Power</vt:lpstr>
      <vt:lpstr>What NPI seeks in its investments </vt:lpstr>
      <vt:lpstr>How NPI got into Offshore wind</vt:lpstr>
      <vt:lpstr>Current perspectives on the industry </vt:lpstr>
      <vt:lpstr>Future Aspirations for NPI </vt:lpstr>
      <vt:lpstr>Challenges Going Forward</vt:lpstr>
      <vt:lpstr>Contact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Jude</dc:creator>
  <cp:lastModifiedBy>Paul Bradley</cp:lastModifiedBy>
  <cp:revision>1961</cp:revision>
  <dcterms:created xsi:type="dcterms:W3CDTF">2012-10-03T17:32:54Z</dcterms:created>
  <dcterms:modified xsi:type="dcterms:W3CDTF">2016-09-17T18:30:00Z</dcterms:modified>
</cp:coreProperties>
</file>