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54" r:id="rId2"/>
  </p:sldMasterIdLst>
  <p:notesMasterIdLst>
    <p:notesMasterId r:id="rId27"/>
  </p:notesMasterIdLst>
  <p:handoutMasterIdLst>
    <p:handoutMasterId r:id="rId28"/>
  </p:handoutMasterIdLst>
  <p:sldIdLst>
    <p:sldId id="590" r:id="rId3"/>
    <p:sldId id="595" r:id="rId4"/>
    <p:sldId id="592" r:id="rId5"/>
    <p:sldId id="581" r:id="rId6"/>
    <p:sldId id="593" r:id="rId7"/>
    <p:sldId id="567" r:id="rId8"/>
    <p:sldId id="562" r:id="rId9"/>
    <p:sldId id="566" r:id="rId10"/>
    <p:sldId id="571" r:id="rId11"/>
    <p:sldId id="572" r:id="rId12"/>
    <p:sldId id="573" r:id="rId13"/>
    <p:sldId id="597" r:id="rId14"/>
    <p:sldId id="596" r:id="rId15"/>
    <p:sldId id="409" r:id="rId16"/>
    <p:sldId id="428" r:id="rId17"/>
    <p:sldId id="598" r:id="rId18"/>
    <p:sldId id="599" r:id="rId19"/>
    <p:sldId id="600" r:id="rId20"/>
    <p:sldId id="601" r:id="rId21"/>
    <p:sldId id="602" r:id="rId22"/>
    <p:sldId id="603" r:id="rId23"/>
    <p:sldId id="604" r:id="rId24"/>
    <p:sldId id="605" r:id="rId25"/>
    <p:sldId id="606" r:id="rId26"/>
  </p:sldIdLst>
  <p:sldSz cx="9144000" cy="6858000" type="screen4x3"/>
  <p:notesSz cx="6858000" cy="9144000"/>
  <p:custDataLst>
    <p:tags r:id="rId29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1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385">
          <p15:clr>
            <a:srgbClr val="A4A3A4"/>
          </p15:clr>
        </p15:guide>
        <p15:guide id="4" pos="2789">
          <p15:clr>
            <a:srgbClr val="A4A3A4"/>
          </p15:clr>
        </p15:guide>
        <p15:guide id="5" pos="2880">
          <p15:clr>
            <a:srgbClr val="A4A3A4"/>
          </p15:clr>
        </p15:guide>
        <p15:guide id="6" pos="52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99CC33"/>
    <a:srgbClr val="FFFFFF"/>
    <a:srgbClr val="FFFF99"/>
    <a:srgbClr val="D6E0F5"/>
    <a:srgbClr val="66CCFF"/>
    <a:srgbClr val="9751CB"/>
    <a:srgbClr val="8FDAF5"/>
    <a:srgbClr val="8BE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233" autoAdjust="0"/>
    <p:restoredTop sz="91483" autoAdjust="0"/>
  </p:normalViewPr>
  <p:slideViewPr>
    <p:cSldViewPr showGuides="1">
      <p:cViewPr varScale="1">
        <p:scale>
          <a:sx n="82" d="100"/>
          <a:sy n="82" d="100"/>
        </p:scale>
        <p:origin x="-1253" y="-86"/>
      </p:cViewPr>
      <p:guideLst>
        <p:guide orient="horz" pos="1012"/>
        <p:guide orient="horz" pos="3884"/>
        <p:guide pos="385"/>
        <p:guide pos="2789"/>
        <p:guide pos="2880"/>
        <p:guide pos="5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-288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C734BB09-483B-4C4B-A5A4-C02A22055B01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1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114694" name="Picture 6" descr="DTU frise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econdLogo0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6" y="6029563"/>
            <a:ext cx="5162677" cy="627975"/>
          </a:xfrm>
          <a:prstGeom prst="rect">
            <a:avLst/>
          </a:prstGeom>
        </p:spPr>
      </p:pic>
      <p:pic>
        <p:nvPicPr>
          <p:cNvPr id="8" name="frise01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43750" l="0" r="25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63" y="3125763"/>
            <a:ext cx="5039531" cy="2340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project UniTTe www.unitte.dk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3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</a:t>
            </a: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9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7000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project UniTTe www.unitte.dk  </a:t>
            </a:r>
            <a:endParaRPr lang="en-US"/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fld id="{2AF09DA4-B740-4DBC-9D5D-281A304EB322}" type="datetimeFigureOut">
              <a:rPr lang="en-US" smtClean="0">
                <a:solidFill>
                  <a:schemeClr val="bg1"/>
                </a:solidFill>
              </a:rPr>
              <a:pPr/>
              <a:t>9/9/2016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pic>
        <p:nvPicPr>
          <p:cNvPr id="8" name="Picture 2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97200"/>
            <a:ext cx="2411412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114694" name="Picture 6" descr="DTU frise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</a:t>
            </a: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7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</a:t>
            </a:r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0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5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3676" name="bmkOffWorkareaText"/>
          <p:cNvSpPr>
            <a:spLocks noChangeArrowheads="1"/>
          </p:cNvSpPr>
          <p:nvPr/>
        </p:nvSpPr>
        <p:spPr bwMode="auto">
          <a:xfrm>
            <a:off x="989012" y="6477000"/>
            <a:ext cx="423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sz="900" b="1" smtClean="0"/>
              <a:t>DTU Wind Energy, Technical University of Denmark</a:t>
            </a:r>
            <a:endParaRPr lang="en-US" sz="900" b="1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  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3676" name="bmkOffWorkareaText02"/>
          <p:cNvSpPr>
            <a:spLocks noChangeArrowheads="1"/>
          </p:cNvSpPr>
          <p:nvPr/>
        </p:nvSpPr>
        <p:spPr bwMode="auto">
          <a:xfrm>
            <a:off x="989012" y="6477000"/>
            <a:ext cx="423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sz="900" b="1" smtClean="0"/>
              <a:t>DTU Wind Energy, Technical University of Denmark</a:t>
            </a:r>
            <a:endParaRPr lang="en-US" sz="900" b="1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</a:t>
            </a: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project UniTTe www.unitte.dk  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rr@dtu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3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mailto:borr@dtu.dk" TargetMode="External"/><Relationship Id="rId4" Type="http://schemas.openxmlformats.org/officeDocument/2006/relationships/hyperlink" Target="http://www.unitte.d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tte.d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75/1520-0426(1987)004%3c0191:LMOTEB%3e2.0.CO;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3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we.451/ful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4345" y="796465"/>
            <a:ext cx="8415310" cy="1008112"/>
          </a:xfrm>
        </p:spPr>
        <p:txBody>
          <a:bodyPr anchor="t">
            <a:noAutofit/>
          </a:bodyPr>
          <a:lstStyle/>
          <a:p>
            <a:pPr algn="ctr"/>
            <a:r>
              <a:rPr lang="en-US" smtClean="0"/>
              <a:t>Near flow measurements with nacelle lidars: </a:t>
            </a:r>
            <a:br>
              <a:rPr lang="en-US" smtClean="0"/>
            </a:br>
            <a:r>
              <a:rPr lang="en-US" smtClean="0"/>
              <a:t>the future of power performance verification?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4681385"/>
            <a:ext cx="6696744" cy="92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da-DK" sz="1500" i="1" u="sng" dirty="0" smtClean="0">
                <a:solidFill>
                  <a:schemeClr val="accent5">
                    <a:lumMod val="50000"/>
                  </a:schemeClr>
                </a:solidFill>
              </a:rPr>
              <a:t>A. </a:t>
            </a:r>
            <a:r>
              <a:rPr lang="da-DK" sz="1500" i="1" u="sng" smtClean="0">
                <a:solidFill>
                  <a:schemeClr val="accent5">
                    <a:lumMod val="50000"/>
                  </a:schemeClr>
                </a:solidFill>
              </a:rPr>
              <a:t>Borraccino</a:t>
            </a:r>
            <a:r>
              <a:rPr lang="da-DK" sz="1500" i="1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da-DK" sz="1500" i="1" smtClean="0">
                <a:solidFill>
                  <a:schemeClr val="accent5">
                    <a:lumMod val="50000"/>
                  </a:schemeClr>
                </a:solidFill>
              </a:rPr>
              <a:t>R. </a:t>
            </a:r>
            <a:r>
              <a:rPr lang="da-DK" sz="1500" i="1">
                <a:solidFill>
                  <a:schemeClr val="accent5">
                    <a:lumMod val="50000"/>
                  </a:schemeClr>
                </a:solidFill>
              </a:rPr>
              <a:t>Wagner, </a:t>
            </a:r>
            <a:r>
              <a:rPr lang="da-DK" sz="1500" i="1" dirty="0" smtClean="0">
                <a:solidFill>
                  <a:schemeClr val="accent5">
                    <a:lumMod val="50000"/>
                  </a:schemeClr>
                </a:solidFill>
              </a:rPr>
              <a:t>DTU </a:t>
            </a:r>
            <a:r>
              <a:rPr lang="da-DK" sz="1500" i="1" smtClean="0">
                <a:solidFill>
                  <a:schemeClr val="accent5">
                    <a:lumMod val="50000"/>
                  </a:schemeClr>
                </a:solidFill>
              </a:rPr>
              <a:t>Wind Energy, </a:t>
            </a:r>
            <a:r>
              <a:rPr lang="da-DK" sz="1500" b="0" i="1" u="sng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borr@dtu.dk</a:t>
            </a:r>
            <a:r>
              <a:rPr lang="da-DK" sz="1200" i="1" u="sng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a-DK" sz="1200" i="1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da-DK" sz="1200" i="1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da-DK" sz="1500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da-DK" sz="1500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da-DK" sz="1500" i="1" dirty="0" smtClean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da-DK" sz="1500" i="1" smtClean="0">
                <a:solidFill>
                  <a:schemeClr val="accent5">
                    <a:lumMod val="50000"/>
                  </a:schemeClr>
                </a:solidFill>
              </a:rPr>
              <a:t>. Schlipf, F. Haizmann, Stuttgart Wind Energy</a:t>
            </a:r>
            <a:r>
              <a:rPr lang="da-DK" sz="1800" i="1" smtClean="0"/>
              <a:t/>
            </a:r>
            <a:br>
              <a:rPr lang="da-DK" sz="1800" i="1" smtClean="0"/>
            </a:br>
            <a:endParaRPr lang="en-US" sz="2800"/>
          </a:p>
        </p:txBody>
      </p:sp>
      <p:pic>
        <p:nvPicPr>
          <p:cNvPr id="1026" name="Picture 2" descr="M:\Documents\PhD\Dissemination\DEWEK 2015\Slides\innovationfunddenmark_logo_eng_rgb_mell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64968"/>
            <a:ext cx="2688911" cy="5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3646" y="1767285"/>
            <a:ext cx="6992437" cy="2813843"/>
            <a:chOff x="304278" y="2061207"/>
            <a:chExt cx="6799013" cy="2690319"/>
          </a:xfrm>
        </p:grpSpPr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5087067" y="3226707"/>
              <a:ext cx="2016224" cy="28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defRPr>
              </a:lvl9pPr>
            </a:lstStyle>
            <a:p>
              <a:pPr algn="ctr"/>
              <a:r>
                <a:rPr lang="da-DK" sz="1400" b="0" i="1" smtClean="0"/>
                <a:t>5-beam Avent </a:t>
              </a:r>
              <a:br>
                <a:rPr lang="da-DK" sz="1400" b="0" i="1" smtClean="0"/>
              </a:br>
              <a:r>
                <a:rPr lang="da-DK" sz="1400" b="0" i="1" smtClean="0"/>
                <a:t>demonstrator</a:t>
              </a:r>
              <a:endParaRPr lang="en-US" sz="2000" b="0"/>
            </a:p>
          </p:txBody>
        </p:sp>
        <p:sp>
          <p:nvSpPr>
            <p:cNvPr id="13" name="Rectangle 2"/>
            <p:cNvSpPr txBox="1">
              <a:spLocks noChangeArrowheads="1"/>
            </p:cNvSpPr>
            <p:nvPr/>
          </p:nvSpPr>
          <p:spPr bwMode="auto">
            <a:xfrm>
              <a:off x="5087066" y="2843695"/>
              <a:ext cx="2016224" cy="28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defRPr>
              </a:lvl9pPr>
            </a:lstStyle>
            <a:p>
              <a:pPr algn="ctr"/>
              <a:r>
                <a:rPr lang="da-DK" sz="1400" b="0" i="1" smtClean="0"/>
                <a:t>ZephIR Dual-Mode</a:t>
              </a:r>
              <a:endParaRPr lang="en-US" sz="2000" b="0"/>
            </a:p>
          </p:txBody>
        </p:sp>
        <p:pic>
          <p:nvPicPr>
            <p:cNvPr id="14" name="Picture 7" descr="E:\2015_10_26_UniTTe_Q_manual_backup\UniTTe\WP3_MCs\MC2_NørrekærEnge\Pictures\Lidars_install_2015-05-21\Website\5_lidars_view_from_nacell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78" y="2061207"/>
              <a:ext cx="4782789" cy="269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0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 anchor="t"/>
          <a:lstStyle/>
          <a:p>
            <a:r>
              <a:rPr lang="en-US"/>
              <a:t>Case </a:t>
            </a:r>
            <a:r>
              <a:rPr lang="en-US" smtClean="0"/>
              <a:t>2: </a:t>
            </a:r>
            <a:r>
              <a:rPr lang="en-US"/>
              <a:t>lidar meas. @ multi-dist (near flow)</a:t>
            </a:r>
            <a:r>
              <a:rPr lang="en-US" smtClean="0"/>
              <a:t/>
            </a:r>
            <a:br>
              <a:rPr lang="en-US" smtClean="0"/>
            </a:br>
            <a:r>
              <a:rPr lang="en-US" sz="1600" smtClean="0"/>
              <a:t>Mast comparison</a:t>
            </a:r>
            <a:r>
              <a:rPr lang="en-US" smtClean="0"/>
              <a:t/>
            </a:r>
            <a:br>
              <a:rPr lang="en-US" smtClean="0"/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3528" y="1102145"/>
            <a:ext cx="8568952" cy="13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79412" lvl="1" indent="0">
              <a:buNone/>
            </a:pPr>
            <a:r>
              <a:rPr lang="en-US" sz="2000" b="1" smtClean="0">
                <a:solidFill>
                  <a:srgbClr val="0000FF"/>
                </a:solidFill>
              </a:rPr>
              <a:t>5B-Demo</a:t>
            </a:r>
            <a:r>
              <a:rPr lang="en-US" sz="2000" smtClean="0"/>
              <a:t>:</a:t>
            </a:r>
            <a:r>
              <a:rPr lang="en-US" sz="2000" b="1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/>
              <a:t>use the 5 pts</a:t>
            </a:r>
            <a:r>
              <a:rPr lang="en-US" sz="2000" b="1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en-US" sz="2000" b="1">
                <a:solidFill>
                  <a:srgbClr val="FF0000"/>
                </a:solidFill>
              </a:rPr>
              <a:t>ZDM</a:t>
            </a:r>
            <a:r>
              <a:rPr lang="en-US" sz="2000"/>
              <a:t>: use 10 </a:t>
            </a:r>
            <a:r>
              <a:rPr lang="en-US" sz="2000" smtClean="0"/>
              <a:t>pts</a:t>
            </a:r>
            <a:r>
              <a:rPr lang="en-US" sz="2000" b="1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b="1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/>
              <a:t>@[0.5 0.75 1.0 1.15] D		 </a:t>
            </a:r>
            <a:r>
              <a:rPr lang="en-US" sz="2000" smtClean="0"/>
              <a:t>	@[</a:t>
            </a:r>
            <a:r>
              <a:rPr lang="en-US" sz="2000"/>
              <a:t>0.3 1.0 1.25] </a:t>
            </a:r>
            <a:r>
              <a:rPr lang="en-US" sz="2000" smtClean="0"/>
              <a:t>D</a:t>
            </a:r>
            <a:br>
              <a:rPr lang="en-US" sz="2000" smtClean="0"/>
            </a:br>
            <a:r>
              <a:rPr lang="en-US" sz="2000" kern="0" smtClean="0">
                <a:sym typeface="Wingdings" panose="05000000000000000000" pitchFamily="2" charset="2"/>
              </a:rPr>
              <a:t/>
            </a:r>
            <a:br>
              <a:rPr lang="en-US" sz="2000" kern="0" smtClean="0">
                <a:sym typeface="Wingdings" panose="05000000000000000000" pitchFamily="2" charset="2"/>
              </a:rPr>
            </a:br>
            <a:r>
              <a:rPr lang="en-US" sz="2000" kern="0" smtClean="0">
                <a:sym typeface="Wingdings" panose="05000000000000000000" pitchFamily="2" charset="2"/>
              </a:rPr>
              <a:t>HWS estimated @hub height and @2.5D distance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6166" y="2531268"/>
            <a:ext cx="8951668" cy="3713523"/>
            <a:chOff x="192332" y="2531268"/>
            <a:chExt cx="8951668" cy="3713523"/>
          </a:xfrm>
        </p:grpSpPr>
        <p:pic>
          <p:nvPicPr>
            <p:cNvPr id="3074" name="Picture 2" descr="M:\Documents\PhD\Dissemination\EWEA Hamburg 2016\Presentations\Joint\5B_Inh2D5P_ShExp_49to109_80\Plots\Compare_HWS_v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32" y="2531268"/>
              <a:ext cx="4428000" cy="3713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M:\Documents\PhD\Dissemination\EWEA Hamburg 2016\Presentations\Joint\ZDM_Inh2D10P_ShExp_30to95_80\Plots\Compare_HWS_v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00" y="2531269"/>
              <a:ext cx="4428000" cy="3713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7998" y="2665058"/>
                <a:ext cx="3024336" cy="22025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𝟗𝟗𝟕𝟐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𝟎𝟑𝟕𝟓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da-DK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a-DK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da-DK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𝟗𝟖𝟖𝟐</m:t>
                      </m:r>
                    </m:oMath>
                  </m:oMathPara>
                </a14:m>
                <a:endParaRPr lang="da-DK" sz="14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98" y="2665058"/>
                <a:ext cx="3024336" cy="220253"/>
              </a:xfrm>
              <a:prstGeom prst="rect">
                <a:avLst/>
              </a:prstGeom>
              <a:blipFill rotWithShape="1">
                <a:blip r:embed="rId5"/>
                <a:stretch>
                  <a:fillRect l="-1210" r="-1008" b="-2777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94042" y="5560634"/>
                <a:ext cx="2232248" cy="22025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1400" b="1" i="1" smtClean="0">
                          <a:latin typeface="Cambria Math"/>
                        </a:rPr>
                        <m:t>𝒚</m:t>
                      </m:r>
                      <m:r>
                        <a:rPr lang="da-DK" sz="1400" b="1" i="1" smtClean="0">
                          <a:latin typeface="Cambria Math"/>
                        </a:rPr>
                        <m:t>=</m:t>
                      </m:r>
                      <m:r>
                        <a:rPr lang="da-DK" sz="1400" b="1" i="1" smtClean="0">
                          <a:latin typeface="Cambria Math"/>
                        </a:rPr>
                        <m:t>𝟏</m:t>
                      </m:r>
                      <m:r>
                        <a:rPr lang="da-DK" sz="1400" b="1" i="1" smtClean="0">
                          <a:latin typeface="Cambria Math"/>
                        </a:rPr>
                        <m:t>.</m:t>
                      </m:r>
                      <m:r>
                        <a:rPr lang="da-DK" sz="1400" b="1" i="1" smtClean="0">
                          <a:latin typeface="Cambria Math"/>
                        </a:rPr>
                        <m:t>𝟎𝟎𝟏𝟏</m:t>
                      </m:r>
                      <m:r>
                        <a:rPr lang="da-DK" sz="1400" b="1" i="1" smtClean="0">
                          <a:latin typeface="Cambria Math"/>
                        </a:rPr>
                        <m:t>𝒙</m:t>
                      </m:r>
                      <m:r>
                        <a:rPr lang="da-DK" sz="1400" b="1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da-DK" sz="1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a-DK" sz="1400" b="1" i="1" smtClean="0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da-DK" sz="1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a-DK" sz="1400" b="1" i="1" smtClean="0">
                          <a:latin typeface="Cambria Math"/>
                        </a:rPr>
                        <m:t>=</m:t>
                      </m:r>
                      <m:r>
                        <a:rPr lang="da-DK" sz="1400" b="1" i="1" smtClean="0">
                          <a:latin typeface="Cambria Math"/>
                        </a:rPr>
                        <m:t>𝟎</m:t>
                      </m:r>
                      <m:r>
                        <a:rPr lang="da-DK" sz="1400" b="1" i="1" smtClean="0">
                          <a:latin typeface="Cambria Math"/>
                        </a:rPr>
                        <m:t>.</m:t>
                      </m:r>
                      <m:r>
                        <a:rPr lang="da-DK" sz="1400" b="1" i="1" smtClean="0">
                          <a:latin typeface="Cambria Math"/>
                        </a:rPr>
                        <m:t>𝟗𝟖𝟖𝟐</m:t>
                      </m:r>
                    </m:oMath>
                  </m:oMathPara>
                </a14:m>
                <a:endParaRPr lang="da-DK" sz="1400" b="1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042" y="5560634"/>
                <a:ext cx="2232248" cy="220253"/>
              </a:xfrm>
              <a:prstGeom prst="rect">
                <a:avLst/>
              </a:prstGeom>
              <a:blipFill rotWithShape="1">
                <a:blip r:embed="rId6"/>
                <a:stretch>
                  <a:fillRect l="-1366" r="-820" b="-2777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 bwMode="auto">
          <a:xfrm>
            <a:off x="1086030" y="5474372"/>
            <a:ext cx="2448272" cy="392771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21666" y="2665058"/>
                <a:ext cx="3024336" cy="22025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𝟗𝟗𝟖𝟖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𝟎𝟓𝟑𝟖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da-DK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a-DK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da-DK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da-DK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𝟗𝟖𝟖𝟖</m:t>
                      </m:r>
                    </m:oMath>
                  </m:oMathPara>
                </a14:m>
                <a:endParaRPr lang="da-DK" sz="14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666" y="2665058"/>
                <a:ext cx="3024336" cy="220253"/>
              </a:xfrm>
              <a:prstGeom prst="rect">
                <a:avLst/>
              </a:prstGeom>
              <a:blipFill rotWithShape="1">
                <a:blip r:embed="rId7"/>
                <a:stretch>
                  <a:fillRect l="-1210" r="-1008" b="-2777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17710" y="5560633"/>
                <a:ext cx="2232248" cy="22025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1400" b="1" i="1" smtClean="0">
                          <a:latin typeface="Cambria Math"/>
                        </a:rPr>
                        <m:t>𝒚</m:t>
                      </m:r>
                      <m:r>
                        <a:rPr lang="da-DK" sz="1400" b="1" i="1" smtClean="0">
                          <a:latin typeface="Cambria Math"/>
                        </a:rPr>
                        <m:t>=</m:t>
                      </m:r>
                      <m:r>
                        <a:rPr lang="da-DK" sz="1400" b="1" i="1" smtClean="0">
                          <a:latin typeface="Cambria Math"/>
                        </a:rPr>
                        <m:t>𝟎</m:t>
                      </m:r>
                      <m:r>
                        <a:rPr lang="da-DK" sz="1400" b="1" i="1" smtClean="0">
                          <a:latin typeface="Cambria Math"/>
                        </a:rPr>
                        <m:t>.</m:t>
                      </m:r>
                      <m:r>
                        <a:rPr lang="da-DK" sz="1400" b="1" i="1" smtClean="0">
                          <a:latin typeface="Cambria Math"/>
                        </a:rPr>
                        <m:t>𝟗𝟗𝟑𝟐</m:t>
                      </m:r>
                      <m:r>
                        <a:rPr lang="da-DK" sz="1400" b="1" i="1" smtClean="0">
                          <a:latin typeface="Cambria Math"/>
                        </a:rPr>
                        <m:t>𝒙</m:t>
                      </m:r>
                      <m:r>
                        <a:rPr lang="da-DK" sz="1400" b="1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da-DK" sz="1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a-DK" sz="1400" b="1" i="1" smtClean="0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da-DK" sz="1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a-DK" sz="1400" b="1" i="1" smtClean="0">
                          <a:latin typeface="Cambria Math"/>
                        </a:rPr>
                        <m:t>=</m:t>
                      </m:r>
                      <m:r>
                        <a:rPr lang="da-DK" sz="1400" b="1" i="1" smtClean="0">
                          <a:latin typeface="Cambria Math"/>
                        </a:rPr>
                        <m:t>𝟎</m:t>
                      </m:r>
                      <m:r>
                        <a:rPr lang="da-DK" sz="1400" b="1" i="1" smtClean="0">
                          <a:latin typeface="Cambria Math"/>
                        </a:rPr>
                        <m:t>.</m:t>
                      </m:r>
                      <m:r>
                        <a:rPr lang="da-DK" sz="1400" b="1" i="1" smtClean="0">
                          <a:latin typeface="Cambria Math"/>
                        </a:rPr>
                        <m:t>𝟗𝟖𝟖𝟖</m:t>
                      </m:r>
                    </m:oMath>
                  </m:oMathPara>
                </a14:m>
                <a:endParaRPr lang="da-DK" sz="1400" b="1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710" y="5560633"/>
                <a:ext cx="2232248" cy="220253"/>
              </a:xfrm>
              <a:prstGeom prst="rect">
                <a:avLst/>
              </a:prstGeom>
              <a:blipFill rotWithShape="1">
                <a:blip r:embed="rId8"/>
                <a:stretch>
                  <a:fillRect l="-1366" r="-820" b="-2777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 bwMode="auto">
          <a:xfrm>
            <a:off x="5609698" y="5474373"/>
            <a:ext cx="2448272" cy="392771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57358" y="6122537"/>
                <a:ext cx="1829283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a-DK" sz="1800" b="1" i="1" smtClean="0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da-DK" sz="1800" b="1" i="1" smtClean="0">
                              <a:latin typeface="Cambria Math"/>
                            </a:rPr>
                            <m:t>𝒑𝒐𝒊𝒏𝒕𝒔</m:t>
                          </m:r>
                        </m:sub>
                      </m:sSub>
                      <m:r>
                        <a:rPr lang="da-DK" sz="1800" b="1" i="1" smtClean="0">
                          <a:latin typeface="Cambria Math"/>
                        </a:rPr>
                        <m:t>=</m:t>
                      </m:r>
                      <m:r>
                        <a:rPr lang="da-DK" sz="1800" b="1" i="1" smtClean="0">
                          <a:latin typeface="Cambria Math"/>
                        </a:rPr>
                        <m:t>𝟒𝟎𝟐𝟖</m:t>
                      </m:r>
                    </m:oMath>
                  </m:oMathPara>
                </a14:m>
                <a:endParaRPr lang="da-DK" sz="1800" b="1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358" y="6122537"/>
                <a:ext cx="1829283" cy="394210"/>
              </a:xfrm>
              <a:prstGeom prst="rect">
                <a:avLst/>
              </a:prstGeom>
              <a:blipFill rotWithShape="1"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8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 anchor="t"/>
          <a:lstStyle/>
          <a:p>
            <a:r>
              <a:rPr lang="en-US" smtClean="0"/>
              <a:t>Case 2: lidar meas. </a:t>
            </a:r>
            <a:r>
              <a:rPr lang="en-US"/>
              <a:t>@ multi-dist (near flow) </a:t>
            </a:r>
            <a:r>
              <a:rPr lang="en-US" sz="1600" smtClean="0"/>
              <a:t>Power curves</a:t>
            </a:r>
            <a:r>
              <a:rPr lang="en-US" smtClean="0"/>
              <a:t/>
            </a:r>
            <a:br>
              <a:rPr lang="en-US" smtClean="0"/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 descr="M:\Documents\PhD\Dissemination\EWEA Hamburg 2016\Presentations\Joint\PC_binned_adim_joint_multiDist_2_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44" y="1259395"/>
            <a:ext cx="6665913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 anchor="t"/>
          <a:lstStyle/>
          <a:p>
            <a:r>
              <a:rPr lang="en-US" smtClean="0"/>
              <a:t>AEP results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79512" y="836712"/>
            <a:ext cx="878497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smtClean="0"/>
              <a:t>IEC -12-1 methodology</a:t>
            </a:r>
          </a:p>
          <a:p>
            <a:r>
              <a:rPr lang="en-US" sz="2000" kern="0" smtClean="0"/>
              <a:t>extrapolated AEPs </a:t>
            </a:r>
          </a:p>
          <a:p>
            <a:r>
              <a:rPr lang="en-US" sz="2000" kern="0" smtClean="0"/>
              <a:t>0.5 m/s bin width</a:t>
            </a:r>
          </a:p>
          <a:p>
            <a:r>
              <a:rPr lang="en-US" sz="2000" kern="0"/>
              <a:t>Relative difference in % of </a:t>
            </a:r>
            <a:r>
              <a:rPr lang="en-US" sz="2000" kern="0" smtClean="0"/>
              <a:t>cup-based AEP</a:t>
            </a:r>
          </a:p>
          <a:p>
            <a:endParaRPr lang="en-US" sz="2000" kern="0" smtClean="0"/>
          </a:p>
          <a:p>
            <a:endParaRPr lang="en-US" sz="2000" kern="0"/>
          </a:p>
          <a:p>
            <a:endParaRPr lang="en-US" sz="2000" kern="0"/>
          </a:p>
          <a:p>
            <a:endParaRPr lang="en-US" sz="2000" kern="0" smtClean="0"/>
          </a:p>
          <a:p>
            <a:endParaRPr lang="en-US" sz="2000" kern="0"/>
          </a:p>
          <a:p>
            <a:endParaRPr lang="en-US" sz="2000" kern="0" smtClean="0"/>
          </a:p>
          <a:p>
            <a:endParaRPr lang="en-US" sz="2000" kern="0"/>
          </a:p>
          <a:p>
            <a:endParaRPr lang="en-US" sz="2000" kern="0" smtClean="0"/>
          </a:p>
          <a:p>
            <a:endParaRPr lang="en-US" sz="2000" kern="0"/>
          </a:p>
          <a:p>
            <a:pPr marL="0" indent="0">
              <a:buNone/>
            </a:pPr>
            <a:r>
              <a:rPr lang="en-US" sz="2000" kern="0" smtClean="0">
                <a:sym typeface="Wingdings" panose="05000000000000000000" pitchFamily="2" charset="2"/>
              </a:rPr>
              <a:t>AEP estimations as good with the “multi-distances” method as with the 2.5D (&lt;1.5% difference)</a:t>
            </a:r>
            <a:endParaRPr lang="en-US" sz="2000" kern="0" smtClean="0"/>
          </a:p>
          <a:p>
            <a:endParaRPr lang="en-US" sz="2000" kern="0"/>
          </a:p>
          <a:p>
            <a:endParaRPr lang="en-US" sz="2000" kern="0" smtClean="0"/>
          </a:p>
          <a:p>
            <a:endParaRPr lang="en-US" sz="2000" kern="0"/>
          </a:p>
          <a:p>
            <a:endParaRPr lang="en-US" sz="2000" kern="0" smtClean="0"/>
          </a:p>
          <a:p>
            <a:endParaRPr lang="en-US" sz="2000" kern="0"/>
          </a:p>
          <a:p>
            <a:endParaRPr lang="en-US" sz="2000" kern="0" smtClean="0"/>
          </a:p>
          <a:p>
            <a:endParaRPr lang="en-US" sz="2000" kern="0"/>
          </a:p>
          <a:p>
            <a:endParaRPr lang="en-US" sz="1000" kern="0"/>
          </a:p>
          <a:p>
            <a:pPr marL="0" indent="0">
              <a:buNone/>
            </a:pPr>
            <a:endParaRPr lang="en-US" sz="2000" ker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346922"/>
              </p:ext>
            </p:extLst>
          </p:nvPr>
        </p:nvGraphicFramePr>
        <p:xfrm>
          <a:off x="323528" y="2398226"/>
          <a:ext cx="8496944" cy="288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236"/>
                <a:gridCol w="1062118"/>
                <a:gridCol w="1062118"/>
                <a:gridCol w="1062118"/>
                <a:gridCol w="1062118"/>
                <a:gridCol w="1062118"/>
                <a:gridCol w="1062118"/>
              </a:tblGrid>
              <a:tr h="516057">
                <a:tc>
                  <a:txBody>
                    <a:bodyPr/>
                    <a:lstStyle/>
                    <a:p>
                      <a:pPr algn="ctr"/>
                      <a:r>
                        <a:rPr lang="da-DK" sz="1600" b="1" smtClean="0">
                          <a:solidFill>
                            <a:srgbClr val="FF0000"/>
                          </a:solidFill>
                        </a:rPr>
                        <a:t>Lidar measurements</a:t>
                      </a:r>
                      <a:endParaRPr lang="da-DK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a-DK" sz="1400" b="1" baseline="0" smtClean="0">
                          <a:solidFill>
                            <a:srgbClr val="FF0000"/>
                          </a:solidFill>
                        </a:rPr>
                        <a:t>@2.5 D</a:t>
                      </a:r>
                      <a:r>
                        <a:rPr lang="da-DK" sz="1400" b="1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a-DK" sz="1400" b="0" baseline="0" smtClean="0">
                          <a:solidFill>
                            <a:schemeClr val="tx1"/>
                          </a:solidFill>
                        </a:rPr>
                        <a:t>(case 1)</a:t>
                      </a:r>
                      <a:endParaRPr lang="da-DK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b="1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b="1" smtClean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baseline="0" smtClean="0">
                          <a:solidFill>
                            <a:srgbClr val="FF0000"/>
                          </a:solidFill>
                        </a:rPr>
                        <a:t>@multiple distances </a:t>
                      </a:r>
                      <a:r>
                        <a:rPr lang="da-DK" sz="1400" b="0" baseline="0" smtClean="0">
                          <a:solidFill>
                            <a:schemeClr val="tx1"/>
                          </a:solidFill>
                        </a:rPr>
                        <a:t>(case 2)</a:t>
                      </a:r>
                      <a:endParaRPr lang="da-DK" sz="1400" b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b="1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b="1" smtClean="0"/>
                    </a:p>
                  </a:txBody>
                  <a:tcPr anchor="ctr"/>
                </a:tc>
              </a:tr>
              <a:tr h="516057">
                <a:tc>
                  <a:txBody>
                    <a:bodyPr/>
                    <a:lstStyle/>
                    <a:p>
                      <a:pPr algn="ctr"/>
                      <a:r>
                        <a:rPr lang="da-DK" sz="1600" b="1" smtClean="0"/>
                        <a:t>Rayleigh avg wind speed</a:t>
                      </a:r>
                      <a:endParaRPr lang="da-DK" sz="1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smtClean="0"/>
                        <a:t>6</a:t>
                      </a:r>
                      <a:r>
                        <a:rPr lang="da-DK" sz="1600" b="1" baseline="0" smtClean="0"/>
                        <a:t> m/s</a:t>
                      </a:r>
                      <a:endParaRPr lang="da-DK" sz="1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baseline="0" smtClean="0"/>
                        <a:t>8 m/s</a:t>
                      </a:r>
                      <a:endParaRPr lang="da-DK" sz="1600" b="1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baseline="0" smtClean="0"/>
                        <a:t>10 m/s</a:t>
                      </a:r>
                      <a:endParaRPr lang="da-DK" sz="1600" b="1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smtClean="0"/>
                        <a:t>6</a:t>
                      </a:r>
                      <a:r>
                        <a:rPr lang="da-DK" sz="1600" b="1" baseline="0" smtClean="0"/>
                        <a:t> m/s</a:t>
                      </a:r>
                      <a:endParaRPr lang="da-DK" sz="1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baseline="0" smtClean="0"/>
                        <a:t>8 m/s</a:t>
                      </a:r>
                      <a:endParaRPr lang="da-DK" sz="1600" b="1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baseline="0" smtClean="0"/>
                        <a:t>10 m/s</a:t>
                      </a:r>
                      <a:endParaRPr lang="da-DK" sz="1600" b="1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0000">
                <a:tc rowSpan="2">
                  <a:txBody>
                    <a:bodyPr/>
                    <a:lstStyle/>
                    <a:p>
                      <a:pPr algn="ctr"/>
                      <a:r>
                        <a:rPr lang="da-DK" sz="1400" smtClean="0"/>
                        <a:t>Avent 5-Beam demonstrator </a:t>
                      </a:r>
                      <a:r>
                        <a:rPr lang="da-DK" sz="1400" baseline="0" smtClean="0"/>
                        <a:t>lidar</a:t>
                      </a:r>
                      <a:endParaRPr lang="da-DK" sz="1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a-DK" sz="1400" smtClean="0"/>
                        <a:t>Wspeed difference: +1.2%</a:t>
                      </a:r>
                      <a:endParaRPr lang="da-DK" sz="1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60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smtClean="0"/>
                        <a:t>Wspeed difference: +0.1%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04000">
                <a:tc vMerge="1">
                  <a:txBody>
                    <a:bodyPr/>
                    <a:lstStyle/>
                    <a:p>
                      <a:pPr algn="ctr"/>
                      <a:endParaRPr lang="da-DK" sz="1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smtClean="0"/>
                        <a:t>-2.0%</a:t>
                      </a:r>
                      <a:endParaRPr lang="da-DK" sz="1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smtClean="0">
                          <a:solidFill>
                            <a:srgbClr val="00B050"/>
                          </a:solidFill>
                        </a:rPr>
                        <a:t>-1.6%</a:t>
                      </a:r>
                      <a:endParaRPr lang="da-DK" sz="160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smtClean="0"/>
                        <a:t>-1.2%</a:t>
                      </a:r>
                      <a:endParaRPr lang="da-DK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smtClean="0"/>
                        <a:t>-0.4%</a:t>
                      </a:r>
                      <a:endParaRPr lang="da-DK" sz="1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smtClean="0">
                          <a:solidFill>
                            <a:srgbClr val="00B050"/>
                          </a:solidFill>
                        </a:rPr>
                        <a:t>-0.1%</a:t>
                      </a:r>
                      <a:endParaRPr lang="da-DK" sz="160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smtClean="0"/>
                        <a:t>+0.0%</a:t>
                      </a:r>
                      <a:endParaRPr lang="da-DK" sz="1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0000">
                <a:tc rowSpan="2">
                  <a:txBody>
                    <a:bodyPr/>
                    <a:lstStyle/>
                    <a:p>
                      <a:pPr algn="ctr"/>
                      <a:r>
                        <a:rPr lang="da-DK" sz="1400" smtClean="0"/>
                        <a:t>Zephir</a:t>
                      </a:r>
                      <a:r>
                        <a:rPr lang="da-DK" sz="1400" baseline="0" smtClean="0"/>
                        <a:t> </a:t>
                      </a:r>
                      <a:r>
                        <a:rPr lang="da-DK" sz="1400" smtClean="0"/>
                        <a:t>Dual Mode lidar</a:t>
                      </a:r>
                      <a:endParaRPr lang="da-DK" sz="1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smtClean="0"/>
                        <a:t>Wspeed difference: +0.1%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a-DK" sz="1400" smtClean="0"/>
                        <a:t>Wspeed difference: -0.7%</a:t>
                      </a:r>
                      <a:endParaRPr lang="da-DK" sz="1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60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04000">
                <a:tc vMerge="1">
                  <a:txBody>
                    <a:bodyPr/>
                    <a:lstStyle/>
                    <a:p>
                      <a:pPr algn="ctr"/>
                      <a:endParaRPr lang="da-DK" sz="1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smtClean="0"/>
                        <a:t>+0.4%</a:t>
                      </a:r>
                      <a:endParaRPr lang="da-DK" sz="1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smtClean="0">
                          <a:solidFill>
                            <a:srgbClr val="00B050"/>
                          </a:solidFill>
                        </a:rPr>
                        <a:t>+0.2%</a:t>
                      </a:r>
                      <a:endParaRPr lang="da-DK" sz="160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smtClean="0"/>
                        <a:t>+0.1%</a:t>
                      </a:r>
                      <a:endParaRPr lang="da-DK" sz="1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smtClean="0"/>
                        <a:t>+2.0%</a:t>
                      </a:r>
                      <a:endParaRPr lang="da-DK" sz="1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smtClean="0">
                          <a:solidFill>
                            <a:srgbClr val="00B050"/>
                          </a:solidFill>
                        </a:rPr>
                        <a:t>+1.3%</a:t>
                      </a:r>
                      <a:endParaRPr lang="da-DK" sz="160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smtClean="0"/>
                        <a:t>+0.9%</a:t>
                      </a:r>
                      <a:endParaRPr lang="da-DK" sz="1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 anchor="t"/>
          <a:lstStyle/>
          <a:p>
            <a:r>
              <a:rPr lang="en-US" smtClean="0"/>
              <a:t>Take-aways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323528" y="908720"/>
                <a:ext cx="8424936" cy="5400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8913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4675" indent="-1952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2795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986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1177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749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30321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893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9465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000" b="1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a-DK" sz="2000" b="1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da-DK" sz="2000" b="1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000" b="1" kern="0">
                    <a:solidFill>
                      <a:srgbClr val="FF0000"/>
                    </a:solidFill>
                  </a:rPr>
                  <a:t> is found! </a:t>
                </a:r>
                <a:r>
                  <a:rPr lang="en-US" sz="2000" kern="0" smtClean="0">
                    <a:solidFill>
                      <a:srgbClr val="FF0000"/>
                    </a:solidFill>
                  </a:rPr>
                  <a:t>The solution: measurements </a:t>
                </a:r>
                <a:r>
                  <a:rPr lang="en-US" sz="2000" kern="0">
                    <a:solidFill>
                      <a:srgbClr val="FF0000"/>
                    </a:solidFill>
                  </a:rPr>
                  <a:t>close to rotor, within the </a:t>
                </a:r>
                <a:r>
                  <a:rPr lang="en-US" sz="2000" kern="0" smtClean="0">
                    <a:solidFill>
                      <a:srgbClr val="FF0000"/>
                    </a:solidFill>
                  </a:rPr>
                  <a:t>induction zone, at multiple </a:t>
                </a:r>
                <a:r>
                  <a:rPr lang="en-US" sz="2000" kern="0">
                    <a:solidFill>
                      <a:srgbClr val="FF0000"/>
                    </a:solidFill>
                  </a:rPr>
                  <a:t>distances, e.g. with nacelle </a:t>
                </a:r>
                <a:r>
                  <a:rPr lang="en-US" sz="2000" kern="0" smtClean="0">
                    <a:solidFill>
                      <a:srgbClr val="FF0000"/>
                    </a:solidFill>
                  </a:rPr>
                  <a:t>lidars</a:t>
                </a:r>
                <a:endParaRPr lang="en-US" sz="2000" ker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000" kern="0" smtClean="0">
                  <a:solidFill>
                    <a:srgbClr val="FF0000"/>
                  </a:solidFill>
                </a:endParaRPr>
              </a:p>
              <a:p>
                <a:r>
                  <a:rPr lang="en-US" sz="2000" kern="0" smtClean="0"/>
                  <a:t>Wind Field Reconstruction algo. provide estimates comparable classic mast instrumentation (</a:t>
                </a:r>
                <a14:m>
                  <m:oMath xmlns:m="http://schemas.openxmlformats.org/officeDocument/2006/math">
                    <m:r>
                      <a:rPr lang="da-DK" sz="2000" b="0" i="1" kern="0" smtClean="0">
                        <a:latin typeface="Cambria Math"/>
                      </a:rPr>
                      <m:t>&lt;1%</m:t>
                    </m:r>
                  </m:oMath>
                </a14:m>
                <a:r>
                  <a:rPr lang="en-US" sz="2000" kern="0" smtClean="0"/>
                  <a:t> difference)</a:t>
                </a:r>
              </a:p>
              <a:p>
                <a:pPr marL="0" indent="0">
                  <a:buNone/>
                </a:pPr>
                <a:endParaRPr lang="en-US" sz="2000" kern="0" smtClean="0"/>
              </a:p>
              <a:p>
                <a:r>
                  <a:rPr lang="en-US" sz="2000" kern="0" smtClean="0"/>
                  <a:t>Power curves in flat terrain verified accurately, reduced scatter </a:t>
                </a:r>
                <a:r>
                  <a:rPr lang="en-US" kern="0" smtClean="0"/>
                  <a:t>(as usual with nacelle lidars)</a:t>
                </a:r>
              </a:p>
              <a:p>
                <a:pPr marL="542925">
                  <a:buFont typeface="Wingdings"/>
                  <a:buChar char="è"/>
                </a:pPr>
                <a:r>
                  <a:rPr lang="en-US" sz="2000" kern="0">
                    <a:sym typeface="Wingdings" panose="05000000000000000000" pitchFamily="2" charset="2"/>
                  </a:rPr>
                  <a:t>n</a:t>
                </a:r>
                <a:r>
                  <a:rPr lang="en-US" sz="2000" kern="0" smtClean="0">
                    <a:sym typeface="Wingdings" panose="05000000000000000000" pitchFamily="2" charset="2"/>
                  </a:rPr>
                  <a:t>ext generation of IEC61400-12-1 standards? (NWIP)</a:t>
                </a:r>
              </a:p>
              <a:p>
                <a:pPr marL="0" indent="0">
                  <a:buNone/>
                </a:pPr>
                <a:endParaRPr lang="en-US" sz="2000" kern="0">
                  <a:sym typeface="Wingdings" panose="05000000000000000000" pitchFamily="2" charset="2"/>
                </a:endParaRPr>
              </a:p>
              <a:p>
                <a:r>
                  <a:rPr lang="en-US" sz="2000" b="1" kern="0" smtClean="0">
                    <a:solidFill>
                      <a:srgbClr val="FF0000"/>
                    </a:solidFill>
                  </a:rPr>
                  <a:t>Further </a:t>
                </a:r>
                <a:r>
                  <a:rPr lang="en-US" sz="2000" b="1" kern="0">
                    <a:solidFill>
                      <a:srgbClr val="FF0000"/>
                    </a:solidFill>
                  </a:rPr>
                  <a:t>work </a:t>
                </a:r>
                <a:r>
                  <a:rPr lang="en-US" sz="2000" kern="0" smtClean="0"/>
                  <a:t>: </a:t>
                </a:r>
              </a:p>
              <a:p>
                <a:pPr lvl="1"/>
                <a:r>
                  <a:rPr lang="en-US" sz="2000" kern="0" smtClean="0"/>
                  <a:t>Two-dimensional induction? (ongoing)</a:t>
                </a:r>
              </a:p>
              <a:p>
                <a:pPr lvl="1"/>
                <a:r>
                  <a:rPr lang="en-US" sz="2000" kern="0" smtClean="0"/>
                  <a:t>Adaptation and testing of method in complex terrain</a:t>
                </a:r>
                <a:br>
                  <a:rPr lang="en-US" sz="2000" kern="0" smtClean="0"/>
                </a:br>
                <a:r>
                  <a:rPr lang="en-US" sz="2000" kern="0" smtClean="0"/>
                  <a:t>(campaign in Hill of Towie, Zephir DM+4-beam Wind Iris)</a:t>
                </a:r>
              </a:p>
              <a:p>
                <a:pPr lvl="1"/>
                <a:r>
                  <a:rPr lang="en-US" sz="2000" kern="0" smtClean="0"/>
                  <a:t>Uncertainty assessment of Wind Field Characteristics: speed, direction, shear, induction factor / Ct, …</a:t>
                </a:r>
              </a:p>
              <a:p>
                <a:pPr lvl="1"/>
                <a:endParaRPr lang="en-US" sz="2000" kern="0"/>
              </a:p>
              <a:p>
                <a:endParaRPr lang="en-US" sz="2000" b="1" ker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lvl="3"/>
                <a:endParaRPr lang="en-US" sz="2000" smtClean="0">
                  <a:sym typeface="Wingdings" panose="05000000000000000000" pitchFamily="2" charset="2"/>
                </a:endParaRPr>
              </a:p>
              <a:p>
                <a:pPr lvl="2"/>
                <a:endParaRPr lang="da-DK" sz="2000" smtClean="0">
                  <a:sym typeface="Wingdings" panose="05000000000000000000" pitchFamily="2" charset="2"/>
                </a:endParaRPr>
              </a:p>
              <a:p>
                <a:pPr marL="379412" lvl="1" indent="0">
                  <a:buNone/>
                </a:pPr>
                <a:endParaRPr lang="da-DK" sz="2000" b="1" kern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908720"/>
                <a:ext cx="8424936" cy="5400599"/>
              </a:xfrm>
              <a:prstGeom prst="rect">
                <a:avLst/>
              </a:prstGeom>
              <a:blipFill rotWithShape="1">
                <a:blip r:embed="rId3"/>
                <a:stretch>
                  <a:fillRect l="-1809" t="-1354" r="-2388" b="-33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4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4587"/>
            <a:ext cx="7772400" cy="1872208"/>
          </a:xfrm>
        </p:spPr>
        <p:txBody>
          <a:bodyPr anchor="t"/>
          <a:lstStyle/>
          <a:p>
            <a:pPr algn="ctr"/>
            <a:r>
              <a:rPr lang="en-US" sz="4400" smtClean="0"/>
              <a:t>Thanks for your attention!</a:t>
            </a:r>
            <a:endParaRPr lang="en-US" sz="3600"/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70" name="Picture 2" descr="C:\Users\borr\Desktop\ppm2\equipmentprotection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98650"/>
            <a:ext cx="3446140" cy="344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02444" y="5142716"/>
            <a:ext cx="470160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79412" lvl="1" indent="0">
              <a:buNone/>
            </a:pPr>
            <a:r>
              <a:rPr lang="en-US" sz="2000" smtClean="0"/>
              <a:t>More </a:t>
            </a:r>
            <a:r>
              <a:rPr lang="en-US" sz="2000"/>
              <a:t>info</a:t>
            </a:r>
            <a:r>
              <a:rPr lang="en-US" sz="200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smtClean="0"/>
              <a:t>website </a:t>
            </a:r>
            <a:r>
              <a:rPr lang="en-US" sz="2000" smtClean="0">
                <a:hlinkClick r:id="rId4"/>
              </a:rPr>
              <a:t>www.unitte.dk</a:t>
            </a:r>
            <a:endParaRPr lang="en-US" sz="200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smtClean="0"/>
              <a:t>contact </a:t>
            </a:r>
            <a:r>
              <a:rPr lang="en-US" sz="2000" smtClean="0">
                <a:hlinkClick r:id="rId5"/>
              </a:rPr>
              <a:t>borr@dtu.dk</a:t>
            </a:r>
            <a:endParaRPr lang="en-US" sz="20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26961" y="1542316"/>
            <a:ext cx="4818510" cy="3600400"/>
            <a:chOff x="326961" y="1412776"/>
            <a:chExt cx="4818510" cy="3600400"/>
          </a:xfrm>
        </p:grpSpPr>
        <p:grpSp>
          <p:nvGrpSpPr>
            <p:cNvPr id="9" name="Group 8"/>
            <p:cNvGrpSpPr/>
            <p:nvPr/>
          </p:nvGrpSpPr>
          <p:grpSpPr>
            <a:xfrm>
              <a:off x="326961" y="3258176"/>
              <a:ext cx="2340000" cy="1755000"/>
              <a:chOff x="326961" y="3258176"/>
              <a:chExt cx="2340000" cy="1755000"/>
            </a:xfrm>
          </p:grpSpPr>
          <p:pic>
            <p:nvPicPr>
              <p:cNvPr id="3076" name="Picture 4" descr="M:\Documents\PhD\Dissemination\EWEA Hamburg 2016\Presentations\Joint\PC_scatter_adim_joint_multiDist_2_5D_5B_ref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61" y="3258176"/>
                <a:ext cx="2340000" cy="175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490843" y="4383208"/>
                <a:ext cx="11555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mtClean="0">
                    <a:solidFill>
                      <a:srgbClr val="FF0000"/>
                    </a:solidFill>
                  </a:rPr>
                  <a:t>5B-Demo</a:t>
                </a:r>
                <a:endParaRPr lang="da-DK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805471" y="3258176"/>
              <a:ext cx="2340000" cy="1755000"/>
              <a:chOff x="2666961" y="3276902"/>
              <a:chExt cx="2340000" cy="1755000"/>
            </a:xfrm>
          </p:grpSpPr>
          <p:pic>
            <p:nvPicPr>
              <p:cNvPr id="3075" name="Picture 3" descr="M:\Documents\PhD\Dissemination\EWEA Hamburg 2016\Presentations\Joint\PC_scatter_adim_joint_multiDist_2_5D_ZDM_ref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6961" y="3276902"/>
                <a:ext cx="2340000" cy="175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4183043" y="4401934"/>
                <a:ext cx="722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mtClean="0">
                    <a:solidFill>
                      <a:srgbClr val="00B050"/>
                    </a:solidFill>
                  </a:rPr>
                  <a:t>ZDM</a:t>
                </a:r>
                <a:endParaRPr lang="da-DK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511849" y="1412776"/>
              <a:ext cx="2340000" cy="1755000"/>
              <a:chOff x="1927537" y="1052736"/>
              <a:chExt cx="2340000" cy="1755000"/>
            </a:xfrm>
          </p:grpSpPr>
          <p:pic>
            <p:nvPicPr>
              <p:cNvPr id="3074" name="Picture 2" descr="M:\Documents\PhD\Dissemination\EWEA Hamburg 2016\Presentations\Joint\PC_scatter_adim_joint_multiDist_2_5D_cup_ref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537" y="1052736"/>
                <a:ext cx="2340000" cy="175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3504123" y="2086463"/>
                <a:ext cx="7043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mtClean="0"/>
                  <a:t>Mast</a:t>
                </a:r>
                <a:endParaRPr lang="da-D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40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 anchor="t"/>
          <a:lstStyle/>
          <a:p>
            <a:r>
              <a:rPr lang="da-DK" smtClean="0"/>
              <a:t>Acknowledgements</a:t>
            </a:r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73438" y="3578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M:\Documents\PhD\Dissemination\DEWEK 2015\Slides\innovationfunddenmark_logo_eng_rgb_mel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09" y="1124744"/>
            <a:ext cx="548818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727684" y="2786136"/>
            <a:ext cx="5688632" cy="222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da-DK" sz="2000" kern="0" smtClean="0"/>
              <a:t>This work was performed within the UniTTe project (</a:t>
            </a:r>
            <a:r>
              <a:rPr lang="da-DK" sz="2000" kern="0" smtClean="0">
                <a:hlinkClick r:id="rId4"/>
              </a:rPr>
              <a:t>www.unitte.dk</a:t>
            </a:r>
            <a:r>
              <a:rPr lang="da-DK" sz="2000" kern="0" smtClean="0"/>
              <a:t>) which is financed by Innovation Fund Denmark. </a:t>
            </a:r>
          </a:p>
          <a:p>
            <a:pPr marL="0" indent="0" algn="ctr">
              <a:buNone/>
            </a:pPr>
            <a:r>
              <a:rPr lang="da-DK" sz="2000" kern="0" smtClean="0"/>
              <a:t/>
            </a:r>
            <a:br>
              <a:rPr lang="da-DK" sz="2000" kern="0" smtClean="0"/>
            </a:br>
            <a:endParaRPr lang="da-DK" sz="2000" kern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 anchor="t"/>
          <a:lstStyle/>
          <a:p>
            <a:r>
              <a:rPr lang="en-US" smtClean="0"/>
              <a:t>Model-based wind field reconstruction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3528" y="908720"/>
            <a:ext cx="8424936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b="1" kern="0" smtClean="0">
                <a:solidFill>
                  <a:srgbClr val="FF0000"/>
                </a:solidFill>
              </a:rPr>
              <a:t>Doppler wind LiDaRs do not…</a:t>
            </a:r>
          </a:p>
          <a:p>
            <a:pPr marL="0" indent="0">
              <a:buNone/>
            </a:pPr>
            <a:r>
              <a:rPr lang="en-US" sz="2000" b="1" kern="0" smtClean="0">
                <a:solidFill>
                  <a:srgbClr val="FF0000"/>
                </a:solidFill>
                <a:sym typeface="Wingdings" panose="05000000000000000000" pitchFamily="2" charset="2"/>
              </a:rPr>
              <a:t>…measure wind speed, wind direction, shear, …</a:t>
            </a:r>
          </a:p>
          <a:p>
            <a:pPr marL="0" indent="0">
              <a:buNone/>
            </a:pPr>
            <a:r>
              <a:rPr lang="en-US" kern="0">
                <a:sym typeface="Wingdings" panose="05000000000000000000" pitchFamily="2" charset="2"/>
              </a:rPr>
              <a:t>s</a:t>
            </a:r>
            <a:r>
              <a:rPr lang="en-US" kern="0" smtClean="0">
                <a:sym typeface="Wingdings" panose="05000000000000000000" pitchFamily="2" charset="2"/>
              </a:rPr>
              <a:t>ee </a:t>
            </a:r>
            <a:r>
              <a:rPr lang="en-US" kern="0" smtClean="0">
                <a:sym typeface="Wingdings" panose="05000000000000000000" pitchFamily="2" charset="2"/>
                <a:hlinkClick r:id="rId3"/>
              </a:rPr>
              <a:t>Hardesty, 1987</a:t>
            </a:r>
            <a:r>
              <a:rPr lang="en-US" kern="0" smtClean="0">
                <a:sym typeface="Wingdings" panose="05000000000000000000" pitchFamily="2" charset="2"/>
              </a:rPr>
              <a:t> (wonderful </a:t>
            </a:r>
            <a:r>
              <a:rPr lang="en-US" kern="0">
                <a:sym typeface="Wingdings" panose="05000000000000000000" pitchFamily="2" charset="2"/>
              </a:rPr>
              <a:t>description </a:t>
            </a:r>
            <a:r>
              <a:rPr lang="en-US" kern="0" smtClean="0">
                <a:sym typeface="Wingdings" panose="05000000000000000000" pitchFamily="2" charset="2"/>
              </a:rPr>
              <a:t>of lidar principles)</a:t>
            </a:r>
            <a:endParaRPr lang="en-US" sz="2000" kern="0">
              <a:sym typeface="Wingdings" panose="05000000000000000000" pitchFamily="2" charset="2"/>
            </a:endParaRPr>
          </a:p>
          <a:p>
            <a:r>
              <a:rPr lang="en-US" sz="2000" b="1" kern="0" smtClean="0">
                <a:solidFill>
                  <a:srgbClr val="FF0000"/>
                </a:solidFill>
                <a:sym typeface="Wingdings" panose="05000000000000000000" pitchFamily="2" charset="2"/>
              </a:rPr>
              <a:t>They:</a:t>
            </a:r>
          </a:p>
          <a:p>
            <a:pPr lvl="1"/>
            <a:r>
              <a:rPr lang="en-US" sz="2000" kern="0" smtClean="0">
                <a:sym typeface="Wingdings" panose="05000000000000000000" pitchFamily="2" charset="2"/>
              </a:rPr>
              <a:t>only measure LOS velocities</a:t>
            </a:r>
          </a:p>
          <a:p>
            <a:pPr lvl="1"/>
            <a:r>
              <a:rPr lang="en-US" sz="2000" kern="0">
                <a:sym typeface="Wingdings" panose="05000000000000000000" pitchFamily="2" charset="2"/>
              </a:rPr>
              <a:t>e</a:t>
            </a:r>
            <a:r>
              <a:rPr lang="en-US" sz="2000" kern="0" smtClean="0">
                <a:sym typeface="Wingdings" panose="05000000000000000000" pitchFamily="2" charset="2"/>
              </a:rPr>
              <a:t>stimate/reconstruct wind field characteristics (WFC) </a:t>
            </a:r>
            <a:endParaRPr lang="en-US" sz="2000" b="1" ker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kern="0">
              <a:sym typeface="Wingdings" panose="05000000000000000000" pitchFamily="2" charset="2"/>
            </a:endParaRPr>
          </a:p>
          <a:p>
            <a:endParaRPr lang="en-US" sz="2000" b="1" ker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000" b="1" kern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000" b="1" ker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000" b="1" kern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3"/>
            <a:endParaRPr lang="en-US" sz="2000" smtClean="0">
              <a:sym typeface="Wingdings" panose="05000000000000000000" pitchFamily="2" charset="2"/>
            </a:endParaRPr>
          </a:p>
          <a:p>
            <a:pPr lvl="2"/>
            <a:endParaRPr lang="da-DK" sz="2000" smtClea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da-DK" sz="2000" b="1" kern="0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71" y="3068960"/>
            <a:ext cx="7204058" cy="3360118"/>
          </a:xfrm>
          <a:prstGeom prst="rect">
            <a:avLst/>
          </a:prstGeom>
        </p:spPr>
      </p:pic>
      <p:sp>
        <p:nvSpPr>
          <p:cNvPr id="8" name="Curved Right Arrow 7"/>
          <p:cNvSpPr/>
          <p:nvPr/>
        </p:nvSpPr>
        <p:spPr bwMode="auto">
          <a:xfrm>
            <a:off x="323528" y="2492896"/>
            <a:ext cx="288032" cy="36004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30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 anchor="t"/>
          <a:lstStyle/>
          <a:p>
            <a:r>
              <a:rPr lang="en-US" smtClean="0"/>
              <a:t>Model-based wind field reconstruction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3528" y="908720"/>
            <a:ext cx="8424936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b="1" kern="0" smtClean="0">
                <a:solidFill>
                  <a:srgbClr val="FF0000"/>
                </a:solidFill>
              </a:rPr>
              <a:t>Modelling the wind field</a:t>
            </a:r>
          </a:p>
          <a:p>
            <a:pPr lvl="1"/>
            <a:r>
              <a:rPr lang="en-US" sz="2000" kern="0"/>
              <a:t>c</a:t>
            </a:r>
            <a:r>
              <a:rPr lang="en-US" sz="2000" kern="0" smtClean="0"/>
              <a:t>hoose a wind model that fits the application &amp; site characteristics</a:t>
            </a:r>
          </a:p>
          <a:p>
            <a:pPr lvl="1"/>
            <a:r>
              <a:rPr lang="en-US" sz="2000" kern="0" smtClean="0"/>
              <a:t>the reconstruction should be performed either in the WIND coordinate systems or in the HUB</a:t>
            </a:r>
          </a:p>
          <a:p>
            <a:r>
              <a:rPr lang="en-US" sz="2000" b="1" kern="0" smtClean="0">
                <a:solidFill>
                  <a:srgbClr val="FF0000"/>
                </a:solidFill>
              </a:rPr>
              <a:t>For power performance: static models</a:t>
            </a:r>
          </a:p>
          <a:p>
            <a:pPr lvl="1"/>
            <a:r>
              <a:rPr lang="en-US" sz="2000" kern="0" smtClean="0"/>
              <a:t>i.e. no time dependency</a:t>
            </a:r>
          </a:p>
          <a:p>
            <a:pPr lvl="1"/>
            <a:r>
              <a:rPr lang="en-US" sz="2000" kern="0" smtClean="0"/>
              <a:t>use 10-min averages of:</a:t>
            </a:r>
          </a:p>
          <a:p>
            <a:pPr lvl="2"/>
            <a:r>
              <a:rPr lang="en-US" sz="2000" kern="0" smtClean="0"/>
              <a:t>LOS velocities</a:t>
            </a:r>
          </a:p>
          <a:p>
            <a:pPr lvl="2"/>
            <a:r>
              <a:rPr lang="en-US" sz="2000" kern="0" smtClean="0"/>
              <a:t>inclinometers readings </a:t>
            </a:r>
          </a:p>
          <a:p>
            <a:pPr lvl="1"/>
            <a:r>
              <a:rPr lang="en-US" sz="2000" kern="0"/>
              <a:t>u</a:t>
            </a:r>
            <a:r>
              <a:rPr lang="en-US" sz="2000" kern="0" smtClean="0"/>
              <a:t>se knowledge of the trajectory (opening angles, ranges config) and of lidar position</a:t>
            </a:r>
          </a:p>
          <a:p>
            <a:pPr marL="0" indent="0">
              <a:buNone/>
            </a:pPr>
            <a:endParaRPr lang="en-US" sz="2000" b="1" kern="0" smtClean="0">
              <a:solidFill>
                <a:srgbClr val="FF0000"/>
              </a:solidFill>
            </a:endParaRPr>
          </a:p>
          <a:p>
            <a:endParaRPr lang="en-US" sz="2000" b="1" ker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000" b="1" kern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000" b="1" ker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000" b="1" kern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000" b="1" ker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000" b="1" kern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3"/>
            <a:endParaRPr lang="en-US" sz="2000" smtClean="0">
              <a:sym typeface="Wingdings" panose="05000000000000000000" pitchFamily="2" charset="2"/>
            </a:endParaRPr>
          </a:p>
          <a:p>
            <a:pPr lvl="2"/>
            <a:endParaRPr lang="da-DK" sz="2000" smtClea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da-DK" sz="2000" b="1" kern="0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 anchor="t"/>
          <a:lstStyle/>
          <a:p>
            <a:r>
              <a:rPr lang="en-US" smtClean="0"/>
              <a:t>Model-based wind field reconstruction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323528" y="908720"/>
                <a:ext cx="8424936" cy="5400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8913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4675" indent="-1952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2795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986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1177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749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30321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893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9465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000" b="1" kern="0" smtClean="0">
                    <a:solidFill>
                      <a:srgbClr val="FF0000"/>
                    </a:solidFill>
                  </a:rPr>
                  <a:t>Wind models</a:t>
                </a:r>
              </a:p>
              <a:p>
                <a:endParaRPr lang="en-US" sz="2000" kern="0">
                  <a:solidFill>
                    <a:srgbClr val="FF0000"/>
                  </a:solidFill>
                </a:endParaRPr>
              </a:p>
              <a:p>
                <a:endParaRPr lang="en-US" sz="2000" kern="0" smtClean="0">
                  <a:solidFill>
                    <a:srgbClr val="FF0000"/>
                  </a:solidFill>
                </a:endParaRPr>
              </a:p>
              <a:p>
                <a:endParaRPr lang="en-US" sz="2000" kern="0">
                  <a:solidFill>
                    <a:srgbClr val="FF0000"/>
                  </a:solidFill>
                </a:endParaRPr>
              </a:p>
              <a:p>
                <a:endParaRPr lang="en-US" sz="2000" kern="0" smtClean="0">
                  <a:solidFill>
                    <a:srgbClr val="FF0000"/>
                  </a:solidFill>
                </a:endParaRPr>
              </a:p>
              <a:p>
                <a:endParaRPr lang="en-US" sz="2000" kern="0">
                  <a:solidFill>
                    <a:srgbClr val="FF0000"/>
                  </a:solidFill>
                </a:endParaRPr>
              </a:p>
              <a:p>
                <a:endParaRPr lang="en-US" sz="2000" kern="0" smtClean="0">
                  <a:solidFill>
                    <a:srgbClr val="FF0000"/>
                  </a:solidFill>
                </a:endParaRPr>
              </a:p>
              <a:p>
                <a:endParaRPr lang="en-US" sz="2000" kern="0">
                  <a:solidFill>
                    <a:srgbClr val="FF0000"/>
                  </a:solidFill>
                </a:endParaRPr>
              </a:p>
              <a:p>
                <a:endParaRPr lang="en-US" sz="2000" kern="0" smtClean="0">
                  <a:solidFill>
                    <a:srgbClr val="FF0000"/>
                  </a:solidFill>
                </a:endParaRPr>
              </a:p>
              <a:p>
                <a:endParaRPr lang="en-US" sz="2000" kern="0">
                  <a:solidFill>
                    <a:srgbClr val="FF0000"/>
                  </a:solidFill>
                </a:endParaRPr>
              </a:p>
              <a:p>
                <a:endParaRPr lang="en-US" sz="2000" kern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kern="0" smtClean="0">
                    <a:solidFill>
                      <a:srgbClr val="FF0000"/>
                    </a:solidFill>
                  </a:rPr>
                  <a:t>	</a:t>
                </a:r>
                <a:r>
                  <a:rPr lang="en-US" sz="2000" kern="0" smtClean="0"/>
                  <a:t>fitted wind characteristics are: 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sz="2000" kern="0" smtClean="0"/>
                  <a:t>HWS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sz="2000" b="0" i="1" kern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da-DK" sz="2000" b="0" i="1" kern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kern="0" smtClean="0"/>
                  <a:t> 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sz="2000" kern="0" smtClean="0"/>
                  <a:t>yaw misalignment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kern="0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000" kern="0" smtClean="0"/>
                  <a:t> (relative wind dir)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sz="2000" kern="0"/>
                  <a:t>s</a:t>
                </a:r>
                <a:r>
                  <a:rPr lang="en-US" sz="2000" kern="0" smtClean="0"/>
                  <a:t>hear exponent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da-DK" sz="2000" b="0" i="1" ker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da-DK" sz="2000" b="0" i="1" kern="0">
                            <a:latin typeface="Cambria Math"/>
                          </a:rPr>
                          <m:t>𝑒𝑥𝑝</m:t>
                        </m:r>
                      </m:sub>
                    </m:sSub>
                  </m:oMath>
                </a14:m>
                <a:endParaRPr lang="en-US" sz="2000" kern="0" smtClean="0"/>
              </a:p>
              <a:p>
                <a:pPr marL="0" indent="0">
                  <a:buNone/>
                </a:pPr>
                <a:endParaRPr lang="en-US" sz="2000" b="1" kern="0" smtClean="0">
                  <a:solidFill>
                    <a:srgbClr val="FF0000"/>
                  </a:solidFill>
                </a:endParaRPr>
              </a:p>
              <a:p>
                <a:endParaRPr lang="en-US" sz="2000" b="1" ker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lvl="3"/>
                <a:endParaRPr lang="en-US" sz="2000" smtClean="0">
                  <a:sym typeface="Wingdings" panose="05000000000000000000" pitchFamily="2" charset="2"/>
                </a:endParaRPr>
              </a:p>
              <a:p>
                <a:pPr lvl="2"/>
                <a:endParaRPr lang="da-DK" sz="2000" smtClean="0">
                  <a:sym typeface="Wingdings" panose="05000000000000000000" pitchFamily="2" charset="2"/>
                </a:endParaRPr>
              </a:p>
              <a:p>
                <a:pPr marL="379412" lvl="1" indent="0">
                  <a:buNone/>
                </a:pPr>
                <a:endParaRPr lang="da-DK" sz="2000" b="1" kern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908720"/>
                <a:ext cx="8424936" cy="5400599"/>
              </a:xfrm>
              <a:prstGeom prst="rect">
                <a:avLst/>
              </a:prstGeom>
              <a:blipFill rotWithShape="1">
                <a:blip r:embed="rId3"/>
                <a:stretch>
                  <a:fillRect l="-1809" t="-1467" b="-37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8634036"/>
                  </p:ext>
                </p:extLst>
              </p:nvPr>
            </p:nvGraphicFramePr>
            <p:xfrm>
              <a:off x="107504" y="1340768"/>
              <a:ext cx="8820981" cy="33958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50605"/>
                    <a:gridCol w="1965819"/>
                    <a:gridCol w="1656184"/>
                    <a:gridCol w="1605779"/>
                    <a:gridCol w="1742594"/>
                  </a:tblGrid>
                  <a:tr h="5160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1600" b="1" smtClean="0"/>
                            <a:t>Model</a:t>
                          </a:r>
                          <a:endParaRPr lang="da-DK" sz="16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1600" b="1" i="1" smtClean="0">
                                    <a:latin typeface="Cambria Math"/>
                                  </a:rPr>
                                  <m:t>𝑼</m:t>
                                </m:r>
                              </m:oMath>
                            </m:oMathPara>
                          </a14:m>
                          <a:endParaRPr lang="da-DK" sz="16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1600" b="1" i="1" smtClean="0">
                                    <a:latin typeface="Cambria Math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da-DK" sz="16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1600" b="1" i="1" smtClean="0">
                                    <a:latin typeface="Cambria Math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da-DK" sz="16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1600" b="1" smtClean="0"/>
                            <a:t>comment</a:t>
                          </a:r>
                          <a:endParaRPr lang="da-DK" sz="1600" b="1"/>
                        </a:p>
                      </a:txBody>
                      <a:tcPr anchor="ctr"/>
                    </a:tc>
                  </a:tr>
                  <a:tr h="391999">
                    <a:tc>
                      <a:txBody>
                        <a:bodyPr/>
                        <a:lstStyle/>
                        <a:p>
                          <a:r>
                            <a:rPr lang="da-DK" sz="1200" smtClean="0"/>
                            <a:t>Homogeneous 2D</a:t>
                          </a:r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𝑐𝑠𝑡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 ↔</m:t>
                                </m:r>
                                <m:sSub>
                                  <m:sSubPr>
                                    <m:ctrlPr>
                                      <a:rPr lang="en-US" sz="120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ker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200" i="1" kern="0">
                                    <a:latin typeface="Cambria Math"/>
                                  </a:rPr>
                                  <m:t>𝑈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en-US" sz="120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a-DK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da-DK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i="1" kern="0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1200" smtClean="0"/>
                            <a:t>Does not depend on X,</a:t>
                          </a:r>
                          <a:r>
                            <a:rPr lang="da-DK" sz="1200" baseline="0" smtClean="0"/>
                            <a:t> Y, Z</a:t>
                          </a:r>
                          <a:endParaRPr lang="da-DK" sz="1200"/>
                        </a:p>
                      </a:txBody>
                      <a:tcPr anchor="ctr"/>
                    </a:tc>
                  </a:tr>
                  <a:tr h="516057">
                    <a:tc>
                      <a:txBody>
                        <a:bodyPr/>
                        <a:lstStyle/>
                        <a:p>
                          <a:r>
                            <a:rPr lang="da-DK" sz="1200" smtClean="0"/>
                            <a:t>Homogeneous</a:t>
                          </a:r>
                          <a:r>
                            <a:rPr lang="da-DK" sz="1200" baseline="0" smtClean="0"/>
                            <a:t> 3D</a:t>
                          </a:r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𝑐𝑠𝑡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 ↔</m:t>
                                </m:r>
                                <m:sSub>
                                  <m:sSubPr>
                                    <m:ctrlPr>
                                      <a:rPr lang="en-US" sz="120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ker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200" i="1" kern="0">
                                    <a:latin typeface="Cambria Math"/>
                                  </a:rPr>
                                  <m:t>𝑈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en-US" sz="120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a-DK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da-DK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i="1" kern="0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200" smtClean="0"/>
                            <a:t>Does not depend on X,</a:t>
                          </a:r>
                          <a:r>
                            <a:rPr lang="da-DK" sz="1200" baseline="0" smtClean="0"/>
                            <a:t> Y, Z</a:t>
                          </a:r>
                          <a:endParaRPr lang="da-DK" sz="1200" smtClean="0"/>
                        </a:p>
                      </a:txBody>
                      <a:tcPr anchor="ctr"/>
                    </a:tc>
                  </a:tr>
                  <a:tr h="516057">
                    <a:tc>
                      <a:txBody>
                        <a:bodyPr/>
                        <a:lstStyle/>
                        <a:p>
                          <a:r>
                            <a:rPr lang="da-DK" sz="1200" smtClean="0"/>
                            <a:t>Inhomogeneous 2D + linear V shear</a:t>
                          </a:r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  <m:t>𝑊</m:t>
                                        </m:r>
                                      </m:sub>
                                    </m:s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  <m:t>h𝑢𝑏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↔</m:t>
                                </m:r>
                                <m:sSub>
                                  <m:sSubPr>
                                    <m:ctrlPr>
                                      <a:rPr lang="en-US" sz="120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ker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en-US" sz="120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a-DK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da-DK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i="1" kern="0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  <a:p>
                          <a:pPr algn="ctr"/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0" smtClean="0"/>
                            <a:t>Yaw misalignment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kern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kern="0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200" b="0" i="1" kern="0" smtClean="0">
                                      <a:latin typeface="Cambria Math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1200" b="0" i="1" kern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200" b="0" i="1" kern="0" smtClean="0">
                                  <a:latin typeface="Cambria Math"/>
                                </a:rPr>
                                <m:t>𝑐𝑠𝑡</m:t>
                              </m:r>
                            </m:oMath>
                          </a14:m>
                          <a:endParaRPr lang="da-DK" sz="1200"/>
                        </a:p>
                      </a:txBody>
                      <a:tcPr anchor="ctr"/>
                    </a:tc>
                  </a:tr>
                  <a:tr h="65892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200" smtClean="0"/>
                            <a:t>Inhomogeneous 2D + linear V shear</a:t>
                          </a:r>
                        </a:p>
                        <a:p>
                          <a:r>
                            <a:rPr lang="da-DK" sz="1200" smtClean="0"/>
                            <a:t>+ linear V veer</a:t>
                          </a:r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  <m:t>𝑊</m:t>
                                        </m:r>
                                      </m:sub>
                                    </m:s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  <m:t>h𝑢𝑏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↔</m:t>
                                </m:r>
                                <m:sSub>
                                  <m:sSubPr>
                                    <m:ctrlPr>
                                      <a:rPr lang="en-US" sz="120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ker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en-US" sz="120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a-DK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da-DK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i="1" kern="0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kern="0" smtClean="0"/>
                            <a:t>Yaw misalignment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kern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kern="0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200" b="0" i="1" kern="0" smtClean="0">
                                      <a:latin typeface="Cambria Math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1200" b="0" i="1" kern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da-DK" sz="1200" b="0" i="1" kern="0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da-DK" sz="1200" b="0" i="1" kern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da-DK" sz="1200" b="0" i="1" kern="0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da-DK" sz="1200" b="0" i="1" kern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da-DK" sz="1200"/>
                        </a:p>
                      </a:txBody>
                      <a:tcPr anchor="ctr"/>
                    </a:tc>
                  </a:tr>
                  <a:tr h="516057">
                    <a:tc>
                      <a:txBody>
                        <a:bodyPr/>
                        <a:lstStyle/>
                        <a:p>
                          <a:r>
                            <a:rPr lang="da-DK" sz="1400" b="1" smtClean="0">
                              <a:solidFill>
                                <a:schemeClr val="tx1"/>
                              </a:solidFill>
                            </a:rPr>
                            <a:t>Inhomogeneous 2D + power</a:t>
                          </a:r>
                          <a:r>
                            <a:rPr lang="da-DK" sz="1400" b="1" baseline="0" smtClean="0">
                              <a:solidFill>
                                <a:schemeClr val="tx1"/>
                              </a:solidFill>
                            </a:rPr>
                            <a:t> law </a:t>
                          </a:r>
                          <a:r>
                            <a:rPr lang="da-DK" sz="1400" b="1" smtClean="0">
                              <a:solidFill>
                                <a:schemeClr val="tx1"/>
                              </a:solidFill>
                            </a:rPr>
                            <a:t>shear</a:t>
                          </a:r>
                          <a:endParaRPr lang="da-DK" sz="1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𝑼</m:t>
                                  </m:r>
                                </m:e>
                                <m:sub>
                                  <m:r>
                                    <a:rPr lang="en-US" sz="1400" b="1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sub>
                              </m:sSub>
                              <m:r>
                                <a:rPr lang="en-US" sz="1400" b="1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400" b="1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400" b="1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a-DK" sz="1400" b="1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a-DK" sz="1400" b="1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da-DK" sz="1400" b="1" i="1" kern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da-DK" sz="1400" b="1" i="1" kern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a-DK" sz="1400" b="1" i="1" kern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𝒛</m:t>
                                              </m:r>
                                            </m:e>
                                            <m:sub>
                                              <m:r>
                                                <a:rPr lang="da-DK" sz="1400" b="1" i="1" kern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𝒘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da-DK" sz="1400" b="1" i="1" kern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a-DK" sz="1400" b="1" i="1" kern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𝒛</m:t>
                                              </m:r>
                                            </m:e>
                                            <m:sub>
                                              <m:r>
                                                <a:rPr lang="da-DK" sz="1400" b="1" i="1" kern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𝒉𝒖𝒃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da-DK" sz="1400" b="1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a-DK" sz="1400" b="1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𝜶</m:t>
                                      </m:r>
                                    </m:e>
                                    <m:sub>
                                      <m:r>
                                        <a:rPr lang="da-DK" sz="1400" b="1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𝒆𝒙𝒑</m:t>
                                      </m:r>
                                    </m:sub>
                                  </m:sSub>
                                </m:sup>
                              </m:sSup>
                            </m:oMath>
                          </a14:m>
                          <a:r>
                            <a:rPr lang="en-US" sz="1400" b="1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 </a:t>
                          </a:r>
                          <a:br>
                            <a:rPr lang="en-US" sz="1400" b="1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↔</m:t>
                                </m:r>
                                <m:sSub>
                                  <m:sSubPr>
                                    <m:ctrlPr>
                                      <a:rPr lang="en-US" sz="14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14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𝑰</m:t>
                                    </m:r>
                                  </m:sub>
                                </m:sSub>
                                <m:r>
                                  <a:rPr lang="en-US" sz="1400" b="1" i="1" ker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4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da-DK" sz="14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a-DK" sz="14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  <m:r>
                                  <a:rPr lang="da-DK" sz="14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a-DK" sz="1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4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4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𝒘</m:t>
                                    </m:r>
                                  </m:sub>
                                </m:sSub>
                                <m:r>
                                  <a:rPr lang="en-US" sz="14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4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z="14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en-US" sz="14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4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4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𝑰</m:t>
                                    </m:r>
                                  </m:sub>
                                </m:sSub>
                                <m:r>
                                  <a:rPr lang="en-US" sz="1400" b="1" i="1" ker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4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da-DK" sz="1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a-DK" sz="14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4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lang="da-DK" sz="14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𝒘</m:t>
                                    </m:r>
                                  </m:sub>
                                </m:sSub>
                                <m:r>
                                  <a:rPr lang="en-US" sz="14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4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z="14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da-DK" sz="14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4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lang="da-DK" sz="14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𝑰</m:t>
                                    </m:r>
                                  </m:sub>
                                </m:sSub>
                                <m:r>
                                  <a:rPr lang="en-US" sz="1400" b="1" i="1" ker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4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da-DK" sz="1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0" smtClean="0"/>
                            <a:t>Yaw misalignment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kern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0" smtClean="0">
                                      <a:latin typeface="Cambria Math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1400" b="1" i="1" kern="0" smtClean="0">
                                      <a:latin typeface="Cambria Math"/>
                                    </a:rPr>
                                    <m:t>𝑯</m:t>
                                  </m:r>
                                </m:sub>
                              </m:sSub>
                              <m:r>
                                <a:rPr lang="en-US" sz="1400" b="1" i="1" kern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400" b="1" i="1" kern="0" smtClean="0">
                                  <a:latin typeface="Cambria Math"/>
                                </a:rPr>
                                <m:t>𝒄𝒔𝒕</m:t>
                              </m:r>
                            </m:oMath>
                          </a14:m>
                          <a:endParaRPr lang="da-DK" sz="1400" b="1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8258845"/>
                  </p:ext>
                </p:extLst>
              </p:nvPr>
            </p:nvGraphicFramePr>
            <p:xfrm>
              <a:off x="107504" y="1340768"/>
              <a:ext cx="8820981" cy="33958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50605"/>
                    <a:gridCol w="1965819"/>
                    <a:gridCol w="1656184"/>
                    <a:gridCol w="1605779"/>
                    <a:gridCol w="1742594"/>
                  </a:tblGrid>
                  <a:tr h="5160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1600" b="1" smtClean="0"/>
                            <a:t>Model</a:t>
                          </a:r>
                          <a:endParaRPr lang="da-DK" sz="16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4720" t="-1176" r="-254969" b="-58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0515" t="-1176" r="-201838" b="-58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41825" t="-1176" r="-108745" b="-58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1600" b="1" smtClean="0"/>
                            <a:t>comment</a:t>
                          </a:r>
                          <a:endParaRPr lang="da-DK" sz="1600" b="1"/>
                        </a:p>
                      </a:txBody>
                      <a:tcPr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da-DK" sz="1200" smtClean="0"/>
                            <a:t>Homogeneous 2D</a:t>
                          </a:r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4720" t="-114667" r="-254969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0515" t="-114667" r="-201838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41825" t="-114667" r="-108745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1200" smtClean="0"/>
                            <a:t>Does not depend on X,</a:t>
                          </a:r>
                          <a:r>
                            <a:rPr lang="da-DK" sz="1200" baseline="0" smtClean="0"/>
                            <a:t> Y, Z</a:t>
                          </a:r>
                          <a:endParaRPr lang="da-DK" sz="1200"/>
                        </a:p>
                      </a:txBody>
                      <a:tcPr anchor="ctr"/>
                    </a:tc>
                  </a:tr>
                  <a:tr h="516057">
                    <a:tc>
                      <a:txBody>
                        <a:bodyPr/>
                        <a:lstStyle/>
                        <a:p>
                          <a:r>
                            <a:rPr lang="da-DK" sz="1200" smtClean="0"/>
                            <a:t>Homogeneous</a:t>
                          </a:r>
                          <a:r>
                            <a:rPr lang="da-DK" sz="1200" baseline="0" smtClean="0"/>
                            <a:t> 3D</a:t>
                          </a:r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4720" t="-191667" r="-254969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0515" t="-191667" r="-201838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41825" t="-191667" r="-108745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200" smtClean="0"/>
                            <a:t>Does not depend on X,</a:t>
                          </a:r>
                          <a:r>
                            <a:rPr lang="da-DK" sz="1200" baseline="0" smtClean="0"/>
                            <a:t> Y, Z</a:t>
                          </a:r>
                          <a:endParaRPr lang="da-DK" sz="1200" smtClean="0"/>
                        </a:p>
                      </a:txBody>
                      <a:tcPr anchor="ctr"/>
                    </a:tc>
                  </a:tr>
                  <a:tr h="516057">
                    <a:tc>
                      <a:txBody>
                        <a:bodyPr/>
                        <a:lstStyle/>
                        <a:p>
                          <a:r>
                            <a:rPr lang="da-DK" sz="1200" smtClean="0"/>
                            <a:t>Inhomogeneous 2D + linear V shear</a:t>
                          </a:r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4720" t="-288235" r="-254969" b="-29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0515" t="-288235" r="-201838" b="-29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41825" t="-288235" r="-108745" b="-29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06294" t="-288235" b="-298824"/>
                          </a:stretch>
                        </a:blipFill>
                      </a:tcPr>
                    </a:tc>
                  </a:tr>
                  <a:tr h="65892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200" smtClean="0"/>
                            <a:t>Inhomogeneous 2D + linear V shear</a:t>
                          </a:r>
                        </a:p>
                        <a:p>
                          <a:r>
                            <a:rPr lang="da-DK" sz="1200" smtClean="0"/>
                            <a:t>+ linear V veer</a:t>
                          </a:r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4720" t="-305556" r="-254969" b="-13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0515" t="-305556" r="-201838" b="-13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41825" t="-305556" r="-108745" b="-13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06294" t="-305556" b="-135185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da-DK" sz="1400" b="1" smtClean="0">
                              <a:solidFill>
                                <a:schemeClr val="tx1"/>
                              </a:solidFill>
                            </a:rPr>
                            <a:t>Inhomogeneous 2D + power</a:t>
                          </a:r>
                          <a:r>
                            <a:rPr lang="da-DK" sz="1400" b="1" baseline="0" smtClean="0">
                              <a:solidFill>
                                <a:schemeClr val="tx1"/>
                              </a:solidFill>
                            </a:rPr>
                            <a:t> law </a:t>
                          </a:r>
                          <a:r>
                            <a:rPr lang="da-DK" sz="1400" b="1" smtClean="0">
                              <a:solidFill>
                                <a:schemeClr val="tx1"/>
                              </a:solidFill>
                            </a:rPr>
                            <a:t>shear</a:t>
                          </a:r>
                          <a:endParaRPr lang="da-DK" sz="1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4720" t="-365000" r="-254969" b="-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0515" t="-365000" r="-201838" b="-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41825" t="-365000" r="-108745" b="-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06294" t="-365000" b="-2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Bent-Up Arrow 4"/>
          <p:cNvSpPr/>
          <p:nvPr/>
        </p:nvSpPr>
        <p:spPr bwMode="auto">
          <a:xfrm rot="5400000">
            <a:off x="620546" y="4716158"/>
            <a:ext cx="378012" cy="540000"/>
          </a:xfrm>
          <a:prstGeom prst="bentUpArrow">
            <a:avLst>
              <a:gd name="adj1" fmla="val 14922"/>
              <a:gd name="adj2" fmla="val 16601"/>
              <a:gd name="adj3" fmla="val 2332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44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 anchor="t"/>
          <a:lstStyle/>
          <a:p>
            <a:r>
              <a:rPr lang="en-US" smtClean="0"/>
              <a:t>Model-based wind field reconstruction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323528" y="908720"/>
                <a:ext cx="8424936" cy="5400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8913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4675" indent="-1952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2795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986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1177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749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30321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893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9465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000" b="1" kern="0" smtClean="0">
                    <a:solidFill>
                      <a:srgbClr val="FF0000"/>
                    </a:solidFill>
                  </a:rPr>
                  <a:t>Wind models</a:t>
                </a:r>
              </a:p>
              <a:p>
                <a:endParaRPr lang="en-US" sz="2000" b="1" kern="0">
                  <a:solidFill>
                    <a:srgbClr val="FF0000"/>
                  </a:solidFill>
                </a:endParaRPr>
              </a:p>
              <a:p>
                <a:endParaRPr lang="en-US" sz="2000" b="1" kern="0" smtClean="0">
                  <a:solidFill>
                    <a:srgbClr val="FF0000"/>
                  </a:solidFill>
                </a:endParaRPr>
              </a:p>
              <a:p>
                <a:endParaRPr lang="en-US" sz="2000" b="1" kern="0">
                  <a:solidFill>
                    <a:srgbClr val="FF0000"/>
                  </a:solidFill>
                </a:endParaRPr>
              </a:p>
              <a:p>
                <a:endParaRPr lang="en-US" sz="2000" b="1" kern="0" smtClean="0">
                  <a:solidFill>
                    <a:srgbClr val="FF0000"/>
                  </a:solidFill>
                </a:endParaRPr>
              </a:p>
              <a:p>
                <a:endParaRPr lang="en-US" sz="2000" b="1" kern="0">
                  <a:solidFill>
                    <a:srgbClr val="FF0000"/>
                  </a:solidFill>
                </a:endParaRPr>
              </a:p>
              <a:p>
                <a:endParaRPr lang="en-US" sz="2000" b="1" kern="0" smtClean="0">
                  <a:solidFill>
                    <a:srgbClr val="FF0000"/>
                  </a:solidFill>
                </a:endParaRPr>
              </a:p>
              <a:p>
                <a:endParaRPr lang="en-US" sz="2000" b="1" kern="0">
                  <a:solidFill>
                    <a:srgbClr val="FF0000"/>
                  </a:solidFill>
                </a:endParaRPr>
              </a:p>
              <a:p>
                <a:endParaRPr lang="en-US" sz="2000" b="1" kern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000" b="1" kern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kern="0" smtClean="0"/>
                  <a:t>	    </a:t>
                </a:r>
              </a:p>
              <a:p>
                <a:pPr marL="0" indent="0">
                  <a:buNone/>
                </a:pPr>
                <a:r>
                  <a:rPr lang="en-US" sz="2000" kern="0"/>
                  <a:t>	</a:t>
                </a:r>
                <a:endParaRPr lang="en-US" sz="2000" kern="0" smtClean="0"/>
              </a:p>
              <a:p>
                <a:pPr marL="0" indent="0">
                  <a:buNone/>
                </a:pPr>
                <a:endParaRPr lang="en-US" sz="1050" kern="0" smtClean="0"/>
              </a:p>
              <a:p>
                <a:pPr marL="0" indent="0">
                  <a:buNone/>
                </a:pPr>
                <a:r>
                  <a:rPr lang="en-US" sz="2000" kern="0"/>
                  <a:t>	</a:t>
                </a:r>
                <a:r>
                  <a:rPr lang="en-US" sz="2000" kern="0" smtClean="0"/>
                  <a:t>fitted </a:t>
                </a:r>
                <a:r>
                  <a:rPr lang="en-US" sz="2000" kern="0"/>
                  <a:t>wind characteristics are: </a:t>
                </a:r>
                <a:r>
                  <a:rPr lang="en-US" sz="2000" kern="0" smtClean="0"/>
                  <a:t>free stream HWS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da-DK" sz="2000" b="0" i="1" kern="0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da-DK" sz="2000" b="0" i="1" kern="0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000" kern="0"/>
                  <a:t> </a:t>
                </a:r>
                <a:r>
                  <a:rPr lang="en-US" sz="2000" kern="0" smtClean="0"/>
                  <a:t>, yaw </a:t>
                </a:r>
                <a:r>
                  <a:rPr lang="en-US" sz="2000" kern="0"/>
                  <a:t>misalignment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i="1" kern="0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000" kern="0" smtClean="0"/>
                  <a:t>, shear </a:t>
                </a:r>
                <a:r>
                  <a:rPr lang="en-US" sz="2000" kern="0"/>
                  <a:t>exponent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da-DK" sz="2000" i="1" ker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da-DK" sz="2000" i="1" kern="0">
                            <a:latin typeface="Cambria Math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lang="en-US" sz="2000" kern="0" smtClean="0"/>
                  <a:t>, induction factor </a:t>
                </a:r>
                <a14:m>
                  <m:oMath xmlns:m="http://schemas.openxmlformats.org/officeDocument/2006/math">
                    <m:r>
                      <a:rPr lang="da-DK" sz="2000" b="0" i="1" kern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kern="0" smtClean="0"/>
                  <a:t>.</a:t>
                </a:r>
              </a:p>
              <a:p>
                <a:pPr marL="0" indent="0">
                  <a:buNone/>
                </a:pPr>
                <a:endParaRPr lang="en-US" sz="2000" b="1" kern="0" smtClean="0">
                  <a:solidFill>
                    <a:srgbClr val="FF0000"/>
                  </a:solidFill>
                </a:endParaRPr>
              </a:p>
              <a:p>
                <a:endParaRPr lang="en-US" sz="2000" b="1" ker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lvl="3"/>
                <a:endParaRPr lang="en-US" sz="2000" smtClean="0">
                  <a:sym typeface="Wingdings" panose="05000000000000000000" pitchFamily="2" charset="2"/>
                </a:endParaRPr>
              </a:p>
              <a:p>
                <a:pPr lvl="2"/>
                <a:endParaRPr lang="da-DK" sz="2000" smtClean="0">
                  <a:sym typeface="Wingdings" panose="05000000000000000000" pitchFamily="2" charset="2"/>
                </a:endParaRPr>
              </a:p>
              <a:p>
                <a:pPr marL="379412" lvl="1" indent="0">
                  <a:buNone/>
                </a:pPr>
                <a:endParaRPr lang="da-DK" sz="2000" b="1" kern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908720"/>
                <a:ext cx="8424936" cy="5400599"/>
              </a:xfrm>
              <a:prstGeom prst="rect">
                <a:avLst/>
              </a:prstGeom>
              <a:blipFill rotWithShape="1">
                <a:blip r:embed="rId3"/>
                <a:stretch>
                  <a:fillRect l="-1809" t="-1467" r="-13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3041800"/>
                  </p:ext>
                </p:extLst>
              </p:nvPr>
            </p:nvGraphicFramePr>
            <p:xfrm>
              <a:off x="125505" y="1290861"/>
              <a:ext cx="8820981" cy="400331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50605"/>
                    <a:gridCol w="1965819"/>
                    <a:gridCol w="1656184"/>
                    <a:gridCol w="1605779"/>
                    <a:gridCol w="1742594"/>
                  </a:tblGrid>
                  <a:tr h="5160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1600" b="1" smtClean="0"/>
                            <a:t>Model</a:t>
                          </a:r>
                          <a:r>
                            <a:rPr lang="da-DK" sz="1600" b="1" baseline="0" smtClean="0"/>
                            <a:t> name</a:t>
                          </a:r>
                          <a:endParaRPr lang="da-DK" sz="16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1600" b="1" i="1" smtClean="0">
                                    <a:latin typeface="Cambria Math"/>
                                  </a:rPr>
                                  <m:t>𝑼</m:t>
                                </m:r>
                              </m:oMath>
                            </m:oMathPara>
                          </a14:m>
                          <a:endParaRPr lang="da-DK" sz="16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1600" b="1" i="1" smtClean="0">
                                    <a:latin typeface="Cambria Math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da-DK" sz="16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1600" b="1" i="1" smtClean="0">
                                    <a:latin typeface="Cambria Math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da-DK" sz="16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1600" b="1" smtClean="0"/>
                            <a:t>comment</a:t>
                          </a:r>
                          <a:endParaRPr lang="da-DK" sz="1600" b="1"/>
                        </a:p>
                      </a:txBody>
                      <a:tcPr anchor="ctr"/>
                    </a:tc>
                  </a:tr>
                  <a:tr h="391999">
                    <a:tc>
                      <a:txBody>
                        <a:bodyPr/>
                        <a:lstStyle/>
                        <a:p>
                          <a:r>
                            <a:rPr lang="da-DK" sz="1200" smtClean="0"/>
                            <a:t>Homogeneous 2D</a:t>
                          </a:r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𝑐𝑠𝑡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 ↔</m:t>
                                </m:r>
                                <m:sSub>
                                  <m:sSubPr>
                                    <m:ctrlPr>
                                      <a:rPr lang="en-US" sz="120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ker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200" i="1" kern="0">
                                    <a:latin typeface="Cambria Math"/>
                                  </a:rPr>
                                  <m:t>𝑈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en-US" sz="120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a-DK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da-DK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i="1" kern="0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1200" smtClean="0"/>
                            <a:t>Does not depend on X,</a:t>
                          </a:r>
                          <a:r>
                            <a:rPr lang="da-DK" sz="1200" baseline="0" smtClean="0"/>
                            <a:t> Y, Z</a:t>
                          </a:r>
                          <a:endParaRPr lang="da-DK" sz="1200"/>
                        </a:p>
                      </a:txBody>
                      <a:tcPr anchor="ctr"/>
                    </a:tc>
                  </a:tr>
                  <a:tr h="516057">
                    <a:tc>
                      <a:txBody>
                        <a:bodyPr/>
                        <a:lstStyle/>
                        <a:p>
                          <a:r>
                            <a:rPr lang="da-DK" sz="1200" smtClean="0"/>
                            <a:t>Homogeneous</a:t>
                          </a:r>
                          <a:r>
                            <a:rPr lang="da-DK" sz="1200" baseline="0" smtClean="0"/>
                            <a:t> 3D</a:t>
                          </a:r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𝑐𝑠𝑡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 ↔</m:t>
                                </m:r>
                                <m:sSub>
                                  <m:sSubPr>
                                    <m:ctrlPr>
                                      <a:rPr lang="en-US" sz="120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ker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200" i="1" kern="0">
                                    <a:latin typeface="Cambria Math"/>
                                  </a:rPr>
                                  <m:t>𝑈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en-US" sz="120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a-DK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da-DK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i="1" kern="0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200" smtClean="0"/>
                            <a:t>Does not depend on X,</a:t>
                          </a:r>
                          <a:r>
                            <a:rPr lang="da-DK" sz="1200" baseline="0" smtClean="0"/>
                            <a:t> Y, Z</a:t>
                          </a:r>
                          <a:endParaRPr lang="da-DK" sz="1200" smtClean="0"/>
                        </a:p>
                      </a:txBody>
                      <a:tcPr anchor="ctr"/>
                    </a:tc>
                  </a:tr>
                  <a:tr h="516057">
                    <a:tc>
                      <a:txBody>
                        <a:bodyPr/>
                        <a:lstStyle/>
                        <a:p>
                          <a:r>
                            <a:rPr lang="da-DK" sz="1200" smtClean="0"/>
                            <a:t>Inhomogeneous 2D + linear V shear</a:t>
                          </a:r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  <m:t>𝑊</m:t>
                                        </m:r>
                                      </m:sub>
                                    </m:s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  <m:t>h𝑢𝑏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↔</m:t>
                                </m:r>
                                <m:sSub>
                                  <m:sSubPr>
                                    <m:ctrlPr>
                                      <a:rPr lang="en-US" sz="120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ker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en-US" sz="120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a-DK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da-DK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i="1" kern="0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  <a:p>
                          <a:pPr algn="ctr"/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0" smtClean="0"/>
                            <a:t>Yaw misalignment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kern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kern="0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200" b="0" i="1" kern="0" smtClean="0">
                                      <a:latin typeface="Cambria Math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1200" b="0" i="1" kern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200" b="0" i="1" kern="0" smtClean="0">
                                  <a:latin typeface="Cambria Math"/>
                                </a:rPr>
                                <m:t>𝑐𝑠𝑡</m:t>
                              </m:r>
                            </m:oMath>
                          </a14:m>
                          <a:endParaRPr lang="da-DK" sz="1200"/>
                        </a:p>
                      </a:txBody>
                      <a:tcPr anchor="ctr"/>
                    </a:tc>
                  </a:tr>
                  <a:tr h="65892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200" smtClean="0"/>
                            <a:t>Inhomogeneous 2D + linear V shear</a:t>
                          </a:r>
                        </a:p>
                        <a:p>
                          <a:r>
                            <a:rPr lang="da-DK" sz="1200" smtClean="0"/>
                            <a:t>+ linear V veer</a:t>
                          </a:r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  <m:t>𝑊</m:t>
                                        </m:r>
                                      </m:sub>
                                    </m:s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b="0" i="1" kern="0" smtClean="0">
                                            <a:latin typeface="Cambria Math"/>
                                          </a:rPr>
                                          <m:t>h𝑢𝑏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↔</m:t>
                                </m:r>
                                <m:sSub>
                                  <m:sSubPr>
                                    <m:ctrlPr>
                                      <a:rPr lang="en-US" sz="120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ker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en-US" sz="120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a-DK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 i="1" kern="0" smtClean="0"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da-DK" sz="1200" b="0" i="1" kern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i="1" kern="0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a-DK" sz="1200" b="0" i="1" kern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i="1" ker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kern="0" smtClean="0"/>
                            <a:t>Yaw misalignment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kern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kern="0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200" b="0" i="1" kern="0" smtClean="0">
                                      <a:latin typeface="Cambria Math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1200" b="0" i="1" kern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da-DK" sz="1200" b="0" i="1" kern="0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da-DK" sz="1200" b="0" i="1" kern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da-DK" sz="1200" b="0" i="1" kern="0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da-DK" sz="1200" b="0" i="1" kern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da-DK" sz="1200"/>
                        </a:p>
                      </a:txBody>
                      <a:tcPr anchor="ctr"/>
                    </a:tc>
                  </a:tr>
                  <a:tr h="516057">
                    <a:tc>
                      <a:txBody>
                        <a:bodyPr/>
                        <a:lstStyle/>
                        <a:p>
                          <a:r>
                            <a:rPr lang="da-DK" sz="1200" b="0" smtClean="0">
                              <a:solidFill>
                                <a:schemeClr val="tx1"/>
                              </a:solidFill>
                            </a:rPr>
                            <a:t>Inhomogeneous 2D + power</a:t>
                          </a:r>
                          <a:r>
                            <a:rPr lang="da-DK" sz="1200" b="0" baseline="0" smtClean="0">
                              <a:solidFill>
                                <a:schemeClr val="tx1"/>
                              </a:solidFill>
                            </a:rPr>
                            <a:t> law </a:t>
                          </a:r>
                          <a:r>
                            <a:rPr lang="da-DK" sz="1200" b="0" smtClean="0">
                              <a:solidFill>
                                <a:schemeClr val="tx1"/>
                              </a:solidFill>
                            </a:rPr>
                            <a:t>shear</a:t>
                          </a:r>
                          <a:endParaRPr lang="da-DK" sz="12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200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sz="1200" b="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200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200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a-DK" sz="1200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a-DK" sz="12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da-DK" sz="1200" b="0" i="1" kern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da-DK" sz="1200" b="0" i="1" kern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a-DK" sz="1200" b="0" i="1" kern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da-DK" sz="1200" b="0" i="1" kern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𝑤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da-DK" sz="1200" b="0" i="1" kern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a-DK" sz="1200" b="0" i="1" kern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da-DK" sz="1200" b="0" i="1" kern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h𝑢𝑏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da-DK" sz="12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a-DK" sz="12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da-DK" sz="12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𝑒𝑥𝑝</m:t>
                                      </m:r>
                                    </m:sub>
                                  </m:sSub>
                                </m:sup>
                              </m:sSup>
                            </m:oMath>
                          </a14:m>
                          <a:r>
                            <a:rPr lang="en-US" sz="1200" b="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 </a:t>
                          </a:r>
                          <a:br>
                            <a:rPr lang="en-US" sz="1200" b="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↔</m:t>
                                </m:r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ker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b="0" i="1" ker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da-DK" sz="12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a-DK" sz="12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da-DK" sz="12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a-DK" sz="12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en-US" sz="12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b="0" i="1" ker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da-DK" sz="12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a-DK" sz="12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a-DK" sz="12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2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da-DK" sz="12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a-DK" sz="12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1200" b="0" i="1" ker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a-DK" sz="12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kern="0" smtClean="0">
                              <a:solidFill>
                                <a:schemeClr val="tx1"/>
                              </a:solidFill>
                            </a:rPr>
                            <a:t>Yaw misalignment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200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1200" b="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200" b="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𝑐𝑠𝑡</m:t>
                              </m:r>
                            </m:oMath>
                          </a14:m>
                          <a:endParaRPr lang="da-DK" sz="12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516057">
                    <a:tc>
                      <a:txBody>
                        <a:bodyPr/>
                        <a:lstStyle/>
                        <a:p>
                          <a:r>
                            <a:rPr lang="da-DK" sz="1200" b="1" smtClean="0">
                              <a:solidFill>
                                <a:schemeClr val="tx1"/>
                              </a:solidFill>
                            </a:rPr>
                            <a:t>Inhomogeneous 2D</a:t>
                          </a:r>
                        </a:p>
                        <a:p>
                          <a:r>
                            <a:rPr lang="da-DK" sz="1200" b="1" smtClean="0">
                              <a:solidFill>
                                <a:schemeClr val="tx1"/>
                              </a:solidFill>
                            </a:rPr>
                            <a:t>+ power</a:t>
                          </a:r>
                          <a:r>
                            <a:rPr lang="da-DK" sz="1200" b="1" baseline="0" smtClean="0">
                              <a:solidFill>
                                <a:schemeClr val="tx1"/>
                              </a:solidFill>
                            </a:rPr>
                            <a:t> law shear</a:t>
                          </a:r>
                        </a:p>
                        <a:p>
                          <a:r>
                            <a:rPr lang="da-DK" sz="1200" b="1" smtClean="0">
                              <a:solidFill>
                                <a:schemeClr val="tx1"/>
                              </a:solidFill>
                            </a:rPr>
                            <a:t>+ induction model</a:t>
                          </a:r>
                          <a:endParaRPr lang="da-DK" sz="12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𝒘</m:t>
                                    </m:r>
                                  </m:sub>
                                </m:sSub>
                                <m:r>
                                  <a:rPr lang="en-US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da-DK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da-DK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da-DK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↔</m:t>
                                </m:r>
                                <m:sSub>
                                  <m:sSubPr>
                                    <m:ctrlPr>
                                      <a:rPr lang="en-US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1" ker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𝑰</m:t>
                                    </m:r>
                                  </m:sub>
                                </m:sSub>
                                <m:r>
                                  <a:rPr lang="en-US" sz="1200" b="1" i="1" ker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da-DK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a-DK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da-DK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da-DK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  <m:r>
                                  <a:rPr lang="da-DK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a-DK" sz="12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𝒘</m:t>
                                    </m:r>
                                  </m:sub>
                                </m:sSub>
                                <m:r>
                                  <a:rPr lang="en-US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↔</m:t>
                                </m:r>
                                <m:sSub>
                                  <m:sSubPr>
                                    <m:ctrlPr>
                                      <a:rPr lang="en-US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𝑰</m:t>
                                    </m:r>
                                  </m:sub>
                                </m:sSub>
                                <m:r>
                                  <a:rPr lang="da-DK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da-DK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a-DK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da-DK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da-DK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  <m:r>
                                  <a:rPr lang="da-DK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a-DK" sz="12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a-DK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lang="da-DK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𝒘</m:t>
                                    </m:r>
                                  </m:sub>
                                </m:sSub>
                                <m:r>
                                  <a:rPr lang="en-US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 ↔</m:t>
                                </m:r>
                                <m:sSub>
                                  <m:sSubPr>
                                    <m:ctrlPr>
                                      <a:rPr lang="da-DK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lang="da-DK" sz="1200" b="1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𝑰</m:t>
                                    </m:r>
                                  </m:sub>
                                </m:sSub>
                                <m:r>
                                  <a:rPr lang="en-US" sz="1200" b="1" i="1" ker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da-DK" sz="1200" b="1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da-DK" sz="12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0" smtClean="0">
                              <a:solidFill>
                                <a:schemeClr val="tx1"/>
                              </a:solidFill>
                            </a:rPr>
                            <a:t>1D</a:t>
                          </a:r>
                          <a:r>
                            <a:rPr lang="en-US" sz="1600" b="1" kern="0" baseline="0" smtClean="0">
                              <a:solidFill>
                                <a:schemeClr val="tx1"/>
                              </a:solidFill>
                            </a:rPr>
                            <a:t> Biot-Savard for induction fct</a:t>
                          </a:r>
                          <a:endParaRPr lang="da-DK" sz="16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4529790"/>
                  </p:ext>
                </p:extLst>
              </p:nvPr>
            </p:nvGraphicFramePr>
            <p:xfrm>
              <a:off x="125505" y="1290861"/>
              <a:ext cx="8820981" cy="400331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50605"/>
                    <a:gridCol w="1965819"/>
                    <a:gridCol w="1656184"/>
                    <a:gridCol w="1605779"/>
                    <a:gridCol w="1742594"/>
                  </a:tblGrid>
                  <a:tr h="5160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1600" b="1" smtClean="0"/>
                            <a:t>Model</a:t>
                          </a:r>
                          <a:r>
                            <a:rPr lang="da-DK" sz="1600" b="1" baseline="0" smtClean="0"/>
                            <a:t> name</a:t>
                          </a:r>
                          <a:endParaRPr lang="da-DK" sz="16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4720" t="-1176" r="-254969" b="-68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0515" t="-1176" r="-201838" b="-68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41825" t="-1176" r="-108745" b="-68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1600" b="1" smtClean="0"/>
                            <a:t>comment</a:t>
                          </a:r>
                          <a:endParaRPr lang="da-DK" sz="1600" b="1"/>
                        </a:p>
                      </a:txBody>
                      <a:tcPr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da-DK" sz="1200" smtClean="0"/>
                            <a:t>Homogeneous 2D</a:t>
                          </a:r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4720" t="-116216" r="-254969" b="-6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0515" t="-116216" r="-201838" b="-6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41825" t="-116216" r="-108745" b="-6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1200" smtClean="0"/>
                            <a:t>Does not depend on X,</a:t>
                          </a:r>
                          <a:r>
                            <a:rPr lang="da-DK" sz="1200" baseline="0" smtClean="0"/>
                            <a:t> Y, Z</a:t>
                          </a:r>
                          <a:endParaRPr lang="da-DK" sz="1200"/>
                        </a:p>
                      </a:txBody>
                      <a:tcPr anchor="ctr"/>
                    </a:tc>
                  </a:tr>
                  <a:tr h="516057">
                    <a:tc>
                      <a:txBody>
                        <a:bodyPr/>
                        <a:lstStyle/>
                        <a:p>
                          <a:r>
                            <a:rPr lang="da-DK" sz="1200" smtClean="0"/>
                            <a:t>Homogeneous</a:t>
                          </a:r>
                          <a:r>
                            <a:rPr lang="da-DK" sz="1200" baseline="0" smtClean="0"/>
                            <a:t> 3D</a:t>
                          </a:r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4720" t="-188235" r="-254969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0515" t="-188235" r="-201838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41825" t="-188235" r="-108745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200" smtClean="0"/>
                            <a:t>Does not depend on X,</a:t>
                          </a:r>
                          <a:r>
                            <a:rPr lang="da-DK" sz="1200" baseline="0" smtClean="0"/>
                            <a:t> Y, Z</a:t>
                          </a:r>
                          <a:endParaRPr lang="da-DK" sz="1200" smtClean="0"/>
                        </a:p>
                      </a:txBody>
                      <a:tcPr anchor="ctr"/>
                    </a:tc>
                  </a:tr>
                  <a:tr h="516057">
                    <a:tc>
                      <a:txBody>
                        <a:bodyPr/>
                        <a:lstStyle/>
                        <a:p>
                          <a:r>
                            <a:rPr lang="da-DK" sz="1200" smtClean="0"/>
                            <a:t>Inhomogeneous 2D + linear V shear</a:t>
                          </a:r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4720" t="-288235" r="-25496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0515" t="-288235" r="-20183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41825" t="-288235" r="-10874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06294" t="-288235" b="-400000"/>
                          </a:stretch>
                        </a:blipFill>
                      </a:tcPr>
                    </a:tc>
                  </a:tr>
                  <a:tr h="65892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200" smtClean="0"/>
                            <a:t>Inhomogeneous 2D + linear V shear</a:t>
                          </a:r>
                        </a:p>
                        <a:p>
                          <a:r>
                            <a:rPr lang="da-DK" sz="1200" smtClean="0"/>
                            <a:t>+ linear V veer</a:t>
                          </a:r>
                          <a:endParaRPr lang="da-DK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4720" t="-305556" r="-254969" b="-2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0515" t="-305556" r="-201838" b="-2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41825" t="-305556" r="-108745" b="-2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06294" t="-305556" b="-214815"/>
                          </a:stretch>
                        </a:blipFill>
                      </a:tcPr>
                    </a:tc>
                  </a:tr>
                  <a:tr h="516057">
                    <a:tc>
                      <a:txBody>
                        <a:bodyPr/>
                        <a:lstStyle/>
                        <a:p>
                          <a:r>
                            <a:rPr lang="da-DK" sz="1200" b="0" smtClean="0">
                              <a:solidFill>
                                <a:schemeClr val="tx1"/>
                              </a:solidFill>
                            </a:rPr>
                            <a:t>Inhomogeneous 2D + power</a:t>
                          </a:r>
                          <a:r>
                            <a:rPr lang="da-DK" sz="1200" b="0" baseline="0" smtClean="0">
                              <a:solidFill>
                                <a:schemeClr val="tx1"/>
                              </a:solidFill>
                            </a:rPr>
                            <a:t> law </a:t>
                          </a:r>
                          <a:r>
                            <a:rPr lang="da-DK" sz="1200" b="0" smtClean="0">
                              <a:solidFill>
                                <a:schemeClr val="tx1"/>
                              </a:solidFill>
                            </a:rPr>
                            <a:t>shear</a:t>
                          </a:r>
                          <a:endParaRPr lang="da-DK" sz="12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4720" t="-521429" r="-254969" b="-1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0515" t="-521429" r="-201838" b="-1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41825" t="-521429" r="-108745" b="-1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06294" t="-521429" b="-176190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da-DK" sz="1200" b="1" smtClean="0">
                              <a:solidFill>
                                <a:schemeClr val="tx1"/>
                              </a:solidFill>
                            </a:rPr>
                            <a:t>Inhomogeneous 2D</a:t>
                          </a:r>
                        </a:p>
                        <a:p>
                          <a:r>
                            <a:rPr lang="da-DK" sz="1200" b="1" smtClean="0">
                              <a:solidFill>
                                <a:schemeClr val="tx1"/>
                              </a:solidFill>
                            </a:rPr>
                            <a:t>+ </a:t>
                          </a:r>
                          <a:r>
                            <a:rPr lang="da-DK" sz="1200" b="1" smtClean="0">
                              <a:solidFill>
                                <a:schemeClr val="tx1"/>
                              </a:solidFill>
                            </a:rPr>
                            <a:t>power</a:t>
                          </a:r>
                          <a:r>
                            <a:rPr lang="da-DK" sz="1200" b="1" baseline="0" smtClean="0">
                              <a:solidFill>
                                <a:schemeClr val="tx1"/>
                              </a:solidFill>
                            </a:rPr>
                            <a:t> law shear</a:t>
                          </a:r>
                        </a:p>
                        <a:p>
                          <a:r>
                            <a:rPr lang="da-DK" sz="1200" b="1" smtClean="0">
                              <a:solidFill>
                                <a:schemeClr val="tx1"/>
                              </a:solidFill>
                            </a:rPr>
                            <a:t>+ </a:t>
                          </a:r>
                          <a:r>
                            <a:rPr lang="da-DK" sz="1200" b="1" smtClean="0">
                              <a:solidFill>
                                <a:schemeClr val="tx1"/>
                              </a:solidFill>
                            </a:rPr>
                            <a:t>induction model</a:t>
                          </a:r>
                          <a:endParaRPr lang="da-DK" sz="12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4720" t="-386667" r="-254969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0515" t="-386667" r="-201838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41825" t="-386667" r="-108745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0" smtClean="0">
                              <a:solidFill>
                                <a:schemeClr val="tx1"/>
                              </a:solidFill>
                            </a:rPr>
                            <a:t>1D</a:t>
                          </a:r>
                          <a:r>
                            <a:rPr lang="en-US" sz="1600" b="1" kern="0" baseline="0" smtClean="0">
                              <a:solidFill>
                                <a:schemeClr val="tx1"/>
                              </a:solidFill>
                            </a:rPr>
                            <a:t> Biot-Savard for induction fct</a:t>
                          </a:r>
                          <a:endParaRPr lang="da-DK" sz="16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Bent-Up Arrow 8"/>
          <p:cNvSpPr/>
          <p:nvPr/>
        </p:nvSpPr>
        <p:spPr bwMode="auto">
          <a:xfrm rot="5400000">
            <a:off x="692554" y="5259790"/>
            <a:ext cx="378012" cy="540000"/>
          </a:xfrm>
          <a:prstGeom prst="bentUpArrow">
            <a:avLst>
              <a:gd name="adj1" fmla="val 14922"/>
              <a:gd name="adj2" fmla="val 16601"/>
              <a:gd name="adj3" fmla="val 2332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54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19944"/>
          </a:xfrm>
        </p:spPr>
        <p:txBody>
          <a:bodyPr anchor="t"/>
          <a:lstStyle/>
          <a:p>
            <a:r>
              <a:rPr lang="en-US" smtClean="0"/>
              <a:t>Searching for free stream wind speed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79297" y="1401904"/>
            <a:ext cx="392185" cy="4064589"/>
            <a:chOff x="3205108" y="565821"/>
            <a:chExt cx="521037" cy="5400000"/>
          </a:xfrm>
        </p:grpSpPr>
        <p:grpSp>
          <p:nvGrpSpPr>
            <p:cNvPr id="103" name="Group 102"/>
            <p:cNvGrpSpPr/>
            <p:nvPr/>
          </p:nvGrpSpPr>
          <p:grpSpPr>
            <a:xfrm>
              <a:off x="3205108" y="565821"/>
              <a:ext cx="521037" cy="5400000"/>
              <a:chOff x="3205108" y="565821"/>
              <a:chExt cx="521037" cy="5400000"/>
            </a:xfrm>
          </p:grpSpPr>
          <p:sp>
            <p:nvSpPr>
              <p:cNvPr id="105" name="Rectangle 104"/>
              <p:cNvSpPr/>
              <p:nvPr/>
            </p:nvSpPr>
            <p:spPr bwMode="auto">
              <a:xfrm>
                <a:off x="3391602" y="2702254"/>
                <a:ext cx="114806" cy="32635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ctr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205108" y="2489540"/>
                <a:ext cx="393959" cy="2127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ctr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 rot="300000">
                <a:off x="3680943" y="565821"/>
                <a:ext cx="45202" cy="19891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ctr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 rot="21300000" flipV="1">
                <a:off x="3677459" y="2568211"/>
                <a:ext cx="44649" cy="19891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ctr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104" name="Rectangle 103"/>
            <p:cNvSpPr/>
            <p:nvPr/>
          </p:nvSpPr>
          <p:spPr bwMode="auto">
            <a:xfrm>
              <a:off x="3395653" y="2334117"/>
              <a:ext cx="135603" cy="13562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rot="0" spcFirstLastPara="0" vert="horz" wrap="square" lIns="91440" tIns="45720" rIns="91440" bIns="45720" numCol="1" spcCol="0" rtlCol="0" fromWordArt="0" anchor="ctr" anchorCtr="0" forceAA="0" upright="1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77791" y="2877069"/>
            <a:ext cx="91273" cy="2541590"/>
            <a:chOff x="7021367" y="2688827"/>
            <a:chExt cx="121260" cy="3376624"/>
          </a:xfrm>
        </p:grpSpPr>
        <p:sp>
          <p:nvSpPr>
            <p:cNvPr id="97" name="Rectangle 96"/>
            <p:cNvSpPr/>
            <p:nvPr/>
          </p:nvSpPr>
          <p:spPr>
            <a:xfrm>
              <a:off x="7057367" y="2777629"/>
              <a:ext cx="45719" cy="32878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n>
                  <a:solidFill>
                    <a:sysClr val="windowText" lastClr="000000"/>
                  </a:solidFill>
                </a:ln>
                <a:noFill/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7021367" y="2688827"/>
              <a:ext cx="121260" cy="88801"/>
              <a:chOff x="7021367" y="2776635"/>
              <a:chExt cx="121260" cy="88801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7080226" y="2794635"/>
                <a:ext cx="0" cy="70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>
                <a:off x="7080226" y="2759234"/>
                <a:ext cx="0" cy="70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/>
              <p:nvPr/>
            </p:nvSpPr>
            <p:spPr>
              <a:xfrm>
                <a:off x="7106627" y="2776635"/>
                <a:ext cx="36000" cy="36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021367" y="2776635"/>
                <a:ext cx="36000" cy="36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cxnSp>
        <p:nvCxnSpPr>
          <p:cNvPr id="65" name="Straight Connector 64"/>
          <p:cNvCxnSpPr>
            <a:stCxn id="107" idx="2"/>
          </p:cNvCxnSpPr>
          <p:nvPr/>
        </p:nvCxnSpPr>
        <p:spPr>
          <a:xfrm>
            <a:off x="489224" y="2896305"/>
            <a:ext cx="4606533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234570" y="2199612"/>
                <a:ext cx="199432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a-DK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da-DK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da-DK" sz="4800" b="1" smtClean="0">
                    <a:solidFill>
                      <a:srgbClr val="FF0000"/>
                    </a:solidFill>
                  </a:rPr>
                  <a:t> ??</a:t>
                </a:r>
                <a:endParaRPr lang="da-DK" sz="4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570" y="2199612"/>
                <a:ext cx="1994329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17647" r="-12844" b="-3750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4"/>
          <a:srcRect l="25467" t="6414" r="24896" b="3921"/>
          <a:stretch/>
        </p:blipFill>
        <p:spPr>
          <a:xfrm flipH="1">
            <a:off x="4083608" y="1117022"/>
            <a:ext cx="1109677" cy="4106680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4143522" y="1228478"/>
            <a:ext cx="987712" cy="4226559"/>
            <a:chOff x="8956040" y="534154"/>
            <a:chExt cx="1926225" cy="5615186"/>
          </a:xfrm>
        </p:grpSpPr>
        <p:cxnSp>
          <p:nvCxnSpPr>
            <p:cNvPr id="77" name="Straight Arrow Connector 76"/>
            <p:cNvCxnSpPr/>
            <p:nvPr/>
          </p:nvCxnSpPr>
          <p:spPr>
            <a:xfrm flipH="1">
              <a:off x="8956040" y="534154"/>
              <a:ext cx="1926225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882265" y="534154"/>
              <a:ext cx="0" cy="5615186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9072880" y="1263652"/>
              <a:ext cx="1809385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>
              <a:off x="9184640" y="1977584"/>
              <a:ext cx="1697625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9321801" y="2703666"/>
              <a:ext cx="1560464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9489441" y="3426255"/>
              <a:ext cx="1392824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>
              <a:off x="9692641" y="4150358"/>
              <a:ext cx="1189624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9977572" y="4866282"/>
              <a:ext cx="904693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215158" y="2384279"/>
                <a:ext cx="9877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a-DK" sz="24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da-DK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da-DK" sz="2400" b="1" i="1" smtClean="0">
                              <a:latin typeface="Cambria Math"/>
                            </a:rPr>
                            <m:t>.</m:t>
                          </m:r>
                          <m:r>
                            <a:rPr lang="da-DK" sz="24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da-DK" sz="2400" b="1" i="1" smtClean="0">
                              <a:latin typeface="Cambria Math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da-DK" sz="1400" b="1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158" y="2384279"/>
                <a:ext cx="98770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504896" y="1403788"/>
            <a:ext cx="7477200" cy="2988000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01191" y="5364223"/>
            <a:ext cx="8300347" cy="117580"/>
            <a:chOff x="276860" y="5993130"/>
            <a:chExt cx="11027410" cy="156210"/>
          </a:xfrm>
        </p:grpSpPr>
        <p:grpSp>
          <p:nvGrpSpPr>
            <p:cNvPr id="69" name="Group 68"/>
            <p:cNvGrpSpPr/>
            <p:nvPr/>
          </p:nvGrpSpPr>
          <p:grpSpPr>
            <a:xfrm>
              <a:off x="276860" y="6017122"/>
              <a:ext cx="7162800" cy="132218"/>
              <a:chOff x="276860" y="6017122"/>
              <a:chExt cx="7162800" cy="132218"/>
            </a:xfrm>
          </p:grpSpPr>
          <p:sp>
            <p:nvSpPr>
              <p:cNvPr id="71" name="Freeform 70"/>
              <p:cNvSpPr/>
              <p:nvPr/>
            </p:nvSpPr>
            <p:spPr>
              <a:xfrm>
                <a:off x="276860" y="6055360"/>
                <a:ext cx="3802380" cy="93980"/>
              </a:xfrm>
              <a:custGeom>
                <a:avLst/>
                <a:gdLst>
                  <a:gd name="connsiteX0" fmla="*/ 0 w 3802380"/>
                  <a:gd name="connsiteY0" fmla="*/ 93980 h 93980"/>
                  <a:gd name="connsiteX1" fmla="*/ 60960 w 3802380"/>
                  <a:gd name="connsiteY1" fmla="*/ 73660 h 93980"/>
                  <a:gd name="connsiteX2" fmla="*/ 93980 w 3802380"/>
                  <a:gd name="connsiteY2" fmla="*/ 63500 h 93980"/>
                  <a:gd name="connsiteX3" fmla="*/ 304800 w 3802380"/>
                  <a:gd name="connsiteY3" fmla="*/ 58420 h 93980"/>
                  <a:gd name="connsiteX4" fmla="*/ 495300 w 3802380"/>
                  <a:gd name="connsiteY4" fmla="*/ 50800 h 93980"/>
                  <a:gd name="connsiteX5" fmla="*/ 635000 w 3802380"/>
                  <a:gd name="connsiteY5" fmla="*/ 45720 h 93980"/>
                  <a:gd name="connsiteX6" fmla="*/ 652780 w 3802380"/>
                  <a:gd name="connsiteY6" fmla="*/ 43180 h 93980"/>
                  <a:gd name="connsiteX7" fmla="*/ 662940 w 3802380"/>
                  <a:gd name="connsiteY7" fmla="*/ 38100 h 93980"/>
                  <a:gd name="connsiteX8" fmla="*/ 670560 w 3802380"/>
                  <a:gd name="connsiteY8" fmla="*/ 35560 h 93980"/>
                  <a:gd name="connsiteX9" fmla="*/ 683260 w 3802380"/>
                  <a:gd name="connsiteY9" fmla="*/ 33020 h 93980"/>
                  <a:gd name="connsiteX10" fmla="*/ 701040 w 3802380"/>
                  <a:gd name="connsiteY10" fmla="*/ 27940 h 93980"/>
                  <a:gd name="connsiteX11" fmla="*/ 726440 w 3802380"/>
                  <a:gd name="connsiteY11" fmla="*/ 22860 h 93980"/>
                  <a:gd name="connsiteX12" fmla="*/ 792480 w 3802380"/>
                  <a:gd name="connsiteY12" fmla="*/ 27940 h 93980"/>
                  <a:gd name="connsiteX13" fmla="*/ 815340 w 3802380"/>
                  <a:gd name="connsiteY13" fmla="*/ 33020 h 93980"/>
                  <a:gd name="connsiteX14" fmla="*/ 840740 w 3802380"/>
                  <a:gd name="connsiteY14" fmla="*/ 38100 h 93980"/>
                  <a:gd name="connsiteX15" fmla="*/ 850900 w 3802380"/>
                  <a:gd name="connsiteY15" fmla="*/ 40640 h 93980"/>
                  <a:gd name="connsiteX16" fmla="*/ 863600 w 3802380"/>
                  <a:gd name="connsiteY16" fmla="*/ 43180 h 93980"/>
                  <a:gd name="connsiteX17" fmla="*/ 886460 w 3802380"/>
                  <a:gd name="connsiteY17" fmla="*/ 48260 h 93980"/>
                  <a:gd name="connsiteX18" fmla="*/ 909320 w 3802380"/>
                  <a:gd name="connsiteY18" fmla="*/ 50800 h 93980"/>
                  <a:gd name="connsiteX19" fmla="*/ 1021080 w 3802380"/>
                  <a:gd name="connsiteY19" fmla="*/ 55880 h 93980"/>
                  <a:gd name="connsiteX20" fmla="*/ 1104900 w 3802380"/>
                  <a:gd name="connsiteY20" fmla="*/ 63500 h 93980"/>
                  <a:gd name="connsiteX21" fmla="*/ 1381760 w 3802380"/>
                  <a:gd name="connsiteY21" fmla="*/ 68580 h 93980"/>
                  <a:gd name="connsiteX22" fmla="*/ 1524000 w 3802380"/>
                  <a:gd name="connsiteY22" fmla="*/ 78740 h 93980"/>
                  <a:gd name="connsiteX23" fmla="*/ 1541780 w 3802380"/>
                  <a:gd name="connsiteY23" fmla="*/ 83820 h 93980"/>
                  <a:gd name="connsiteX24" fmla="*/ 1927860 w 3802380"/>
                  <a:gd name="connsiteY24" fmla="*/ 81280 h 93980"/>
                  <a:gd name="connsiteX25" fmla="*/ 1958340 w 3802380"/>
                  <a:gd name="connsiteY25" fmla="*/ 76200 h 93980"/>
                  <a:gd name="connsiteX26" fmla="*/ 2011680 w 3802380"/>
                  <a:gd name="connsiteY26" fmla="*/ 73660 h 93980"/>
                  <a:gd name="connsiteX27" fmla="*/ 2108200 w 3802380"/>
                  <a:gd name="connsiteY27" fmla="*/ 66040 h 93980"/>
                  <a:gd name="connsiteX28" fmla="*/ 2247900 w 3802380"/>
                  <a:gd name="connsiteY28" fmla="*/ 63500 h 93980"/>
                  <a:gd name="connsiteX29" fmla="*/ 2301240 w 3802380"/>
                  <a:gd name="connsiteY29" fmla="*/ 55880 h 93980"/>
                  <a:gd name="connsiteX30" fmla="*/ 2321560 w 3802380"/>
                  <a:gd name="connsiteY30" fmla="*/ 50800 h 93980"/>
                  <a:gd name="connsiteX31" fmla="*/ 2341880 w 3802380"/>
                  <a:gd name="connsiteY31" fmla="*/ 48260 h 93980"/>
                  <a:gd name="connsiteX32" fmla="*/ 2430780 w 3802380"/>
                  <a:gd name="connsiteY32" fmla="*/ 35560 h 93980"/>
                  <a:gd name="connsiteX33" fmla="*/ 2456180 w 3802380"/>
                  <a:gd name="connsiteY33" fmla="*/ 30480 h 93980"/>
                  <a:gd name="connsiteX34" fmla="*/ 2547620 w 3802380"/>
                  <a:gd name="connsiteY34" fmla="*/ 22860 h 93980"/>
                  <a:gd name="connsiteX35" fmla="*/ 2598420 w 3802380"/>
                  <a:gd name="connsiteY35" fmla="*/ 17780 h 93980"/>
                  <a:gd name="connsiteX36" fmla="*/ 2639060 w 3802380"/>
                  <a:gd name="connsiteY36" fmla="*/ 15240 h 93980"/>
                  <a:gd name="connsiteX37" fmla="*/ 2692400 w 3802380"/>
                  <a:gd name="connsiteY37" fmla="*/ 10160 h 93980"/>
                  <a:gd name="connsiteX38" fmla="*/ 2730500 w 3802380"/>
                  <a:gd name="connsiteY38" fmla="*/ 5080 h 93980"/>
                  <a:gd name="connsiteX39" fmla="*/ 2918460 w 3802380"/>
                  <a:gd name="connsiteY39" fmla="*/ 0 h 93980"/>
                  <a:gd name="connsiteX40" fmla="*/ 3040380 w 3802380"/>
                  <a:gd name="connsiteY40" fmla="*/ 2540 h 93980"/>
                  <a:gd name="connsiteX41" fmla="*/ 3088640 w 3802380"/>
                  <a:gd name="connsiteY41" fmla="*/ 12700 h 93980"/>
                  <a:gd name="connsiteX42" fmla="*/ 3106420 w 3802380"/>
                  <a:gd name="connsiteY42" fmla="*/ 15240 h 93980"/>
                  <a:gd name="connsiteX43" fmla="*/ 3124200 w 3802380"/>
                  <a:gd name="connsiteY43" fmla="*/ 20320 h 93980"/>
                  <a:gd name="connsiteX44" fmla="*/ 3154680 w 3802380"/>
                  <a:gd name="connsiteY44" fmla="*/ 25400 h 93980"/>
                  <a:gd name="connsiteX45" fmla="*/ 3180080 w 3802380"/>
                  <a:gd name="connsiteY45" fmla="*/ 30480 h 93980"/>
                  <a:gd name="connsiteX46" fmla="*/ 3408680 w 3802380"/>
                  <a:gd name="connsiteY46" fmla="*/ 38100 h 93980"/>
                  <a:gd name="connsiteX47" fmla="*/ 3423920 w 3802380"/>
                  <a:gd name="connsiteY47" fmla="*/ 40640 h 93980"/>
                  <a:gd name="connsiteX48" fmla="*/ 3573780 w 3802380"/>
                  <a:gd name="connsiteY48" fmla="*/ 33020 h 93980"/>
                  <a:gd name="connsiteX49" fmla="*/ 3802380 w 3802380"/>
                  <a:gd name="connsiteY49" fmla="*/ 27940 h 9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802380" h="93980">
                    <a:moveTo>
                      <a:pt x="0" y="93980"/>
                    </a:moveTo>
                    <a:cubicBezTo>
                      <a:pt x="36673" y="87868"/>
                      <a:pt x="-6400" y="96113"/>
                      <a:pt x="60960" y="73660"/>
                    </a:cubicBezTo>
                    <a:cubicBezTo>
                      <a:pt x="65412" y="72176"/>
                      <a:pt x="90201" y="63668"/>
                      <a:pt x="93980" y="63500"/>
                    </a:cubicBezTo>
                    <a:cubicBezTo>
                      <a:pt x="164204" y="60379"/>
                      <a:pt x="234527" y="60113"/>
                      <a:pt x="304800" y="58420"/>
                    </a:cubicBezTo>
                    <a:cubicBezTo>
                      <a:pt x="417149" y="48650"/>
                      <a:pt x="321014" y="55687"/>
                      <a:pt x="495300" y="50800"/>
                    </a:cubicBezTo>
                    <a:lnTo>
                      <a:pt x="635000" y="45720"/>
                    </a:lnTo>
                    <a:cubicBezTo>
                      <a:pt x="640927" y="44873"/>
                      <a:pt x="647004" y="44755"/>
                      <a:pt x="652780" y="43180"/>
                    </a:cubicBezTo>
                    <a:cubicBezTo>
                      <a:pt x="656433" y="42184"/>
                      <a:pt x="659460" y="39592"/>
                      <a:pt x="662940" y="38100"/>
                    </a:cubicBezTo>
                    <a:cubicBezTo>
                      <a:pt x="665401" y="37045"/>
                      <a:pt x="667963" y="36209"/>
                      <a:pt x="670560" y="35560"/>
                    </a:cubicBezTo>
                    <a:cubicBezTo>
                      <a:pt x="674748" y="34513"/>
                      <a:pt x="679072" y="34067"/>
                      <a:pt x="683260" y="33020"/>
                    </a:cubicBezTo>
                    <a:cubicBezTo>
                      <a:pt x="689240" y="31525"/>
                      <a:pt x="695040" y="29352"/>
                      <a:pt x="701040" y="27940"/>
                    </a:cubicBezTo>
                    <a:cubicBezTo>
                      <a:pt x="709445" y="25962"/>
                      <a:pt x="726440" y="22860"/>
                      <a:pt x="726440" y="22860"/>
                    </a:cubicBezTo>
                    <a:lnTo>
                      <a:pt x="792480" y="27940"/>
                    </a:lnTo>
                    <a:cubicBezTo>
                      <a:pt x="799833" y="28652"/>
                      <a:pt x="808083" y="31465"/>
                      <a:pt x="815340" y="33020"/>
                    </a:cubicBezTo>
                    <a:cubicBezTo>
                      <a:pt x="823783" y="34829"/>
                      <a:pt x="832297" y="36291"/>
                      <a:pt x="840740" y="38100"/>
                    </a:cubicBezTo>
                    <a:cubicBezTo>
                      <a:pt x="844153" y="38831"/>
                      <a:pt x="847492" y="39883"/>
                      <a:pt x="850900" y="40640"/>
                    </a:cubicBezTo>
                    <a:cubicBezTo>
                      <a:pt x="855114" y="41577"/>
                      <a:pt x="859379" y="42275"/>
                      <a:pt x="863600" y="43180"/>
                    </a:cubicBezTo>
                    <a:cubicBezTo>
                      <a:pt x="871233" y="44816"/>
                      <a:pt x="878760" y="46977"/>
                      <a:pt x="886460" y="48260"/>
                    </a:cubicBezTo>
                    <a:cubicBezTo>
                      <a:pt x="894023" y="49520"/>
                      <a:pt x="901665" y="50367"/>
                      <a:pt x="909320" y="50800"/>
                    </a:cubicBezTo>
                    <a:cubicBezTo>
                      <a:pt x="946552" y="52907"/>
                      <a:pt x="983827" y="54187"/>
                      <a:pt x="1021080" y="55880"/>
                    </a:cubicBezTo>
                    <a:cubicBezTo>
                      <a:pt x="1058797" y="66656"/>
                      <a:pt x="1037150" y="61994"/>
                      <a:pt x="1104900" y="63500"/>
                    </a:cubicBezTo>
                    <a:lnTo>
                      <a:pt x="1381760" y="68580"/>
                    </a:lnTo>
                    <a:cubicBezTo>
                      <a:pt x="1430230" y="70888"/>
                      <a:pt x="1476798" y="69749"/>
                      <a:pt x="1524000" y="78740"/>
                    </a:cubicBezTo>
                    <a:cubicBezTo>
                      <a:pt x="1530055" y="79893"/>
                      <a:pt x="1535853" y="82127"/>
                      <a:pt x="1541780" y="83820"/>
                    </a:cubicBezTo>
                    <a:lnTo>
                      <a:pt x="1927860" y="81280"/>
                    </a:lnTo>
                    <a:cubicBezTo>
                      <a:pt x="1938158" y="81092"/>
                      <a:pt x="1948082" y="77133"/>
                      <a:pt x="1958340" y="76200"/>
                    </a:cubicBezTo>
                    <a:cubicBezTo>
                      <a:pt x="1976067" y="74588"/>
                      <a:pt x="1993900" y="74507"/>
                      <a:pt x="2011680" y="73660"/>
                    </a:cubicBezTo>
                    <a:cubicBezTo>
                      <a:pt x="2091223" y="62297"/>
                      <a:pt x="2058971" y="61117"/>
                      <a:pt x="2108200" y="66040"/>
                    </a:cubicBezTo>
                    <a:lnTo>
                      <a:pt x="2247900" y="63500"/>
                    </a:lnTo>
                    <a:cubicBezTo>
                      <a:pt x="2255215" y="63268"/>
                      <a:pt x="2300717" y="55980"/>
                      <a:pt x="2301240" y="55880"/>
                    </a:cubicBezTo>
                    <a:cubicBezTo>
                      <a:pt x="2308098" y="54574"/>
                      <a:pt x="2314698" y="52087"/>
                      <a:pt x="2321560" y="50800"/>
                    </a:cubicBezTo>
                    <a:cubicBezTo>
                      <a:pt x="2328269" y="49542"/>
                      <a:pt x="2335160" y="49460"/>
                      <a:pt x="2341880" y="48260"/>
                    </a:cubicBezTo>
                    <a:cubicBezTo>
                      <a:pt x="2417279" y="34796"/>
                      <a:pt x="2366518" y="39844"/>
                      <a:pt x="2430780" y="35560"/>
                    </a:cubicBezTo>
                    <a:cubicBezTo>
                      <a:pt x="2439247" y="33867"/>
                      <a:pt x="2447608" y="31519"/>
                      <a:pt x="2456180" y="30480"/>
                    </a:cubicBezTo>
                    <a:cubicBezTo>
                      <a:pt x="2490038" y="26376"/>
                      <a:pt x="2515193" y="25808"/>
                      <a:pt x="2547620" y="22860"/>
                    </a:cubicBezTo>
                    <a:lnTo>
                      <a:pt x="2598420" y="17780"/>
                    </a:lnTo>
                    <a:cubicBezTo>
                      <a:pt x="2611946" y="16653"/>
                      <a:pt x="2625531" y="16337"/>
                      <a:pt x="2639060" y="15240"/>
                    </a:cubicBezTo>
                    <a:cubicBezTo>
                      <a:pt x="2656862" y="13797"/>
                      <a:pt x="2674649" y="12132"/>
                      <a:pt x="2692400" y="10160"/>
                    </a:cubicBezTo>
                    <a:cubicBezTo>
                      <a:pt x="2705134" y="8745"/>
                      <a:pt x="2717701" y="5655"/>
                      <a:pt x="2730500" y="5080"/>
                    </a:cubicBezTo>
                    <a:cubicBezTo>
                      <a:pt x="2793113" y="2266"/>
                      <a:pt x="2855807" y="1693"/>
                      <a:pt x="2918460" y="0"/>
                    </a:cubicBezTo>
                    <a:cubicBezTo>
                      <a:pt x="2959100" y="847"/>
                      <a:pt x="2999782" y="510"/>
                      <a:pt x="3040380" y="2540"/>
                    </a:cubicBezTo>
                    <a:cubicBezTo>
                      <a:pt x="3071091" y="4076"/>
                      <a:pt x="3064456" y="7518"/>
                      <a:pt x="3088640" y="12700"/>
                    </a:cubicBezTo>
                    <a:cubicBezTo>
                      <a:pt x="3094494" y="13954"/>
                      <a:pt x="3100566" y="13986"/>
                      <a:pt x="3106420" y="15240"/>
                    </a:cubicBezTo>
                    <a:cubicBezTo>
                      <a:pt x="3112447" y="16532"/>
                      <a:pt x="3118168" y="19050"/>
                      <a:pt x="3124200" y="20320"/>
                    </a:cubicBezTo>
                    <a:cubicBezTo>
                      <a:pt x="3134279" y="22442"/>
                      <a:pt x="3144546" y="23557"/>
                      <a:pt x="3154680" y="25400"/>
                    </a:cubicBezTo>
                    <a:cubicBezTo>
                      <a:pt x="3163175" y="26945"/>
                      <a:pt x="3171456" y="30049"/>
                      <a:pt x="3180080" y="30480"/>
                    </a:cubicBezTo>
                    <a:cubicBezTo>
                      <a:pt x="3256227" y="34287"/>
                      <a:pt x="3408680" y="38100"/>
                      <a:pt x="3408680" y="38100"/>
                    </a:cubicBezTo>
                    <a:cubicBezTo>
                      <a:pt x="3413760" y="38947"/>
                      <a:pt x="3418772" y="40798"/>
                      <a:pt x="3423920" y="40640"/>
                    </a:cubicBezTo>
                    <a:cubicBezTo>
                      <a:pt x="3473914" y="39102"/>
                      <a:pt x="3573780" y="33020"/>
                      <a:pt x="3573780" y="33020"/>
                    </a:cubicBezTo>
                    <a:cubicBezTo>
                      <a:pt x="3676590" y="20169"/>
                      <a:pt x="3600768" y="27940"/>
                      <a:pt x="3802380" y="2794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4076700" y="6017122"/>
                <a:ext cx="3362960" cy="96658"/>
              </a:xfrm>
              <a:custGeom>
                <a:avLst/>
                <a:gdLst>
                  <a:gd name="connsiteX0" fmla="*/ 0 w 3362960"/>
                  <a:gd name="connsiteY0" fmla="*/ 68718 h 96658"/>
                  <a:gd name="connsiteX1" fmla="*/ 30480 w 3362960"/>
                  <a:gd name="connsiteY1" fmla="*/ 71258 h 96658"/>
                  <a:gd name="connsiteX2" fmla="*/ 58420 w 3362960"/>
                  <a:gd name="connsiteY2" fmla="*/ 76338 h 96658"/>
                  <a:gd name="connsiteX3" fmla="*/ 78740 w 3362960"/>
                  <a:gd name="connsiteY3" fmla="*/ 78878 h 96658"/>
                  <a:gd name="connsiteX4" fmla="*/ 167640 w 3362960"/>
                  <a:gd name="connsiteY4" fmla="*/ 76338 h 96658"/>
                  <a:gd name="connsiteX5" fmla="*/ 175260 w 3362960"/>
                  <a:gd name="connsiteY5" fmla="*/ 71258 h 96658"/>
                  <a:gd name="connsiteX6" fmla="*/ 195580 w 3362960"/>
                  <a:gd name="connsiteY6" fmla="*/ 66178 h 96658"/>
                  <a:gd name="connsiteX7" fmla="*/ 231140 w 3362960"/>
                  <a:gd name="connsiteY7" fmla="*/ 58558 h 96658"/>
                  <a:gd name="connsiteX8" fmla="*/ 292100 w 3362960"/>
                  <a:gd name="connsiteY8" fmla="*/ 50938 h 96658"/>
                  <a:gd name="connsiteX9" fmla="*/ 320040 w 3362960"/>
                  <a:gd name="connsiteY9" fmla="*/ 43318 h 96658"/>
                  <a:gd name="connsiteX10" fmla="*/ 345440 w 3362960"/>
                  <a:gd name="connsiteY10" fmla="*/ 40778 h 96658"/>
                  <a:gd name="connsiteX11" fmla="*/ 363220 w 3362960"/>
                  <a:gd name="connsiteY11" fmla="*/ 35698 h 96658"/>
                  <a:gd name="connsiteX12" fmla="*/ 375920 w 3362960"/>
                  <a:gd name="connsiteY12" fmla="*/ 30618 h 96658"/>
                  <a:gd name="connsiteX13" fmla="*/ 579120 w 3362960"/>
                  <a:gd name="connsiteY13" fmla="*/ 22998 h 96658"/>
                  <a:gd name="connsiteX14" fmla="*/ 657860 w 3362960"/>
                  <a:gd name="connsiteY14" fmla="*/ 25538 h 96658"/>
                  <a:gd name="connsiteX15" fmla="*/ 685800 w 3362960"/>
                  <a:gd name="connsiteY15" fmla="*/ 33158 h 96658"/>
                  <a:gd name="connsiteX16" fmla="*/ 695960 w 3362960"/>
                  <a:gd name="connsiteY16" fmla="*/ 38238 h 96658"/>
                  <a:gd name="connsiteX17" fmla="*/ 754380 w 3362960"/>
                  <a:gd name="connsiteY17" fmla="*/ 43318 h 96658"/>
                  <a:gd name="connsiteX18" fmla="*/ 774700 w 3362960"/>
                  <a:gd name="connsiteY18" fmla="*/ 50938 h 96658"/>
                  <a:gd name="connsiteX19" fmla="*/ 784860 w 3362960"/>
                  <a:gd name="connsiteY19" fmla="*/ 56018 h 96658"/>
                  <a:gd name="connsiteX20" fmla="*/ 835660 w 3362960"/>
                  <a:gd name="connsiteY20" fmla="*/ 61098 h 96658"/>
                  <a:gd name="connsiteX21" fmla="*/ 927100 w 3362960"/>
                  <a:gd name="connsiteY21" fmla="*/ 66178 h 96658"/>
                  <a:gd name="connsiteX22" fmla="*/ 1143000 w 3362960"/>
                  <a:gd name="connsiteY22" fmla="*/ 76338 h 96658"/>
                  <a:gd name="connsiteX23" fmla="*/ 1239520 w 3362960"/>
                  <a:gd name="connsiteY23" fmla="*/ 91578 h 96658"/>
                  <a:gd name="connsiteX24" fmla="*/ 1313180 w 3362960"/>
                  <a:gd name="connsiteY24" fmla="*/ 96658 h 96658"/>
                  <a:gd name="connsiteX25" fmla="*/ 1465580 w 3362960"/>
                  <a:gd name="connsiteY25" fmla="*/ 91578 h 96658"/>
                  <a:gd name="connsiteX26" fmla="*/ 1541780 w 3362960"/>
                  <a:gd name="connsiteY26" fmla="*/ 78878 h 96658"/>
                  <a:gd name="connsiteX27" fmla="*/ 1557020 w 3362960"/>
                  <a:gd name="connsiteY27" fmla="*/ 76338 h 96658"/>
                  <a:gd name="connsiteX28" fmla="*/ 1572260 w 3362960"/>
                  <a:gd name="connsiteY28" fmla="*/ 71258 h 96658"/>
                  <a:gd name="connsiteX29" fmla="*/ 1590040 w 3362960"/>
                  <a:gd name="connsiteY29" fmla="*/ 68718 h 96658"/>
                  <a:gd name="connsiteX30" fmla="*/ 1699260 w 3362960"/>
                  <a:gd name="connsiteY30" fmla="*/ 63638 h 96658"/>
                  <a:gd name="connsiteX31" fmla="*/ 1770380 w 3362960"/>
                  <a:gd name="connsiteY31" fmla="*/ 58558 h 96658"/>
                  <a:gd name="connsiteX32" fmla="*/ 1882140 w 3362960"/>
                  <a:gd name="connsiteY32" fmla="*/ 50938 h 96658"/>
                  <a:gd name="connsiteX33" fmla="*/ 1902460 w 3362960"/>
                  <a:gd name="connsiteY33" fmla="*/ 48398 h 96658"/>
                  <a:gd name="connsiteX34" fmla="*/ 1953260 w 3362960"/>
                  <a:gd name="connsiteY34" fmla="*/ 38238 h 96658"/>
                  <a:gd name="connsiteX35" fmla="*/ 2016760 w 3362960"/>
                  <a:gd name="connsiteY35" fmla="*/ 35698 h 96658"/>
                  <a:gd name="connsiteX36" fmla="*/ 2077720 w 3362960"/>
                  <a:gd name="connsiteY36" fmla="*/ 28078 h 96658"/>
                  <a:gd name="connsiteX37" fmla="*/ 2092960 w 3362960"/>
                  <a:gd name="connsiteY37" fmla="*/ 25538 h 96658"/>
                  <a:gd name="connsiteX38" fmla="*/ 2110740 w 3362960"/>
                  <a:gd name="connsiteY38" fmla="*/ 22998 h 96658"/>
                  <a:gd name="connsiteX39" fmla="*/ 2128520 w 3362960"/>
                  <a:gd name="connsiteY39" fmla="*/ 17918 h 96658"/>
                  <a:gd name="connsiteX40" fmla="*/ 2143760 w 3362960"/>
                  <a:gd name="connsiteY40" fmla="*/ 15378 h 96658"/>
                  <a:gd name="connsiteX41" fmla="*/ 2219960 w 3362960"/>
                  <a:gd name="connsiteY41" fmla="*/ 7758 h 96658"/>
                  <a:gd name="connsiteX42" fmla="*/ 2242820 w 3362960"/>
                  <a:gd name="connsiteY42" fmla="*/ 2678 h 96658"/>
                  <a:gd name="connsiteX43" fmla="*/ 2379980 w 3362960"/>
                  <a:gd name="connsiteY43" fmla="*/ 5218 h 96658"/>
                  <a:gd name="connsiteX44" fmla="*/ 2392680 w 3362960"/>
                  <a:gd name="connsiteY44" fmla="*/ 7758 h 96658"/>
                  <a:gd name="connsiteX45" fmla="*/ 2413000 w 3362960"/>
                  <a:gd name="connsiteY45" fmla="*/ 12838 h 96658"/>
                  <a:gd name="connsiteX46" fmla="*/ 2433320 w 3362960"/>
                  <a:gd name="connsiteY46" fmla="*/ 15378 h 96658"/>
                  <a:gd name="connsiteX47" fmla="*/ 2496820 w 3362960"/>
                  <a:gd name="connsiteY47" fmla="*/ 25538 h 96658"/>
                  <a:gd name="connsiteX48" fmla="*/ 2540000 w 3362960"/>
                  <a:gd name="connsiteY48" fmla="*/ 28078 h 96658"/>
                  <a:gd name="connsiteX49" fmla="*/ 2565400 w 3362960"/>
                  <a:gd name="connsiteY49" fmla="*/ 33158 h 96658"/>
                  <a:gd name="connsiteX50" fmla="*/ 2585720 w 3362960"/>
                  <a:gd name="connsiteY50" fmla="*/ 38238 h 96658"/>
                  <a:gd name="connsiteX51" fmla="*/ 2700020 w 3362960"/>
                  <a:gd name="connsiteY51" fmla="*/ 40778 h 96658"/>
                  <a:gd name="connsiteX52" fmla="*/ 2862580 w 3362960"/>
                  <a:gd name="connsiteY52" fmla="*/ 50938 h 96658"/>
                  <a:gd name="connsiteX53" fmla="*/ 2923540 w 3362960"/>
                  <a:gd name="connsiteY53" fmla="*/ 56018 h 96658"/>
                  <a:gd name="connsiteX54" fmla="*/ 2964180 w 3362960"/>
                  <a:gd name="connsiteY54" fmla="*/ 58558 h 96658"/>
                  <a:gd name="connsiteX55" fmla="*/ 3121660 w 3362960"/>
                  <a:gd name="connsiteY55" fmla="*/ 50938 h 96658"/>
                  <a:gd name="connsiteX56" fmla="*/ 3164840 w 3362960"/>
                  <a:gd name="connsiteY56" fmla="*/ 43318 h 96658"/>
                  <a:gd name="connsiteX57" fmla="*/ 3195320 w 3362960"/>
                  <a:gd name="connsiteY57" fmla="*/ 35698 h 96658"/>
                  <a:gd name="connsiteX58" fmla="*/ 3213100 w 3362960"/>
                  <a:gd name="connsiteY58" fmla="*/ 33158 h 96658"/>
                  <a:gd name="connsiteX59" fmla="*/ 3362960 w 3362960"/>
                  <a:gd name="connsiteY59" fmla="*/ 33158 h 9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362960" h="96658">
                    <a:moveTo>
                      <a:pt x="0" y="68718"/>
                    </a:moveTo>
                    <a:cubicBezTo>
                      <a:pt x="10160" y="69565"/>
                      <a:pt x="20370" y="69939"/>
                      <a:pt x="30480" y="71258"/>
                    </a:cubicBezTo>
                    <a:cubicBezTo>
                      <a:pt x="39867" y="72482"/>
                      <a:pt x="49070" y="74862"/>
                      <a:pt x="58420" y="76338"/>
                    </a:cubicBezTo>
                    <a:cubicBezTo>
                      <a:pt x="65163" y="77403"/>
                      <a:pt x="71967" y="78031"/>
                      <a:pt x="78740" y="78878"/>
                    </a:cubicBezTo>
                    <a:cubicBezTo>
                      <a:pt x="108373" y="78031"/>
                      <a:pt x="138087" y="78671"/>
                      <a:pt x="167640" y="76338"/>
                    </a:cubicBezTo>
                    <a:cubicBezTo>
                      <a:pt x="170683" y="76098"/>
                      <a:pt x="172391" y="72301"/>
                      <a:pt x="175260" y="71258"/>
                    </a:cubicBezTo>
                    <a:cubicBezTo>
                      <a:pt x="181821" y="68872"/>
                      <a:pt x="189098" y="68771"/>
                      <a:pt x="195580" y="66178"/>
                    </a:cubicBezTo>
                    <a:cubicBezTo>
                      <a:pt x="215399" y="58251"/>
                      <a:pt x="203748" y="61602"/>
                      <a:pt x="231140" y="58558"/>
                    </a:cubicBezTo>
                    <a:cubicBezTo>
                      <a:pt x="256480" y="50111"/>
                      <a:pt x="230918" y="57997"/>
                      <a:pt x="292100" y="50938"/>
                    </a:cubicBezTo>
                    <a:cubicBezTo>
                      <a:pt x="320513" y="47660"/>
                      <a:pt x="287728" y="49377"/>
                      <a:pt x="320040" y="43318"/>
                    </a:cubicBezTo>
                    <a:cubicBezTo>
                      <a:pt x="328403" y="41750"/>
                      <a:pt x="336973" y="41625"/>
                      <a:pt x="345440" y="40778"/>
                    </a:cubicBezTo>
                    <a:cubicBezTo>
                      <a:pt x="351367" y="39085"/>
                      <a:pt x="357372" y="37647"/>
                      <a:pt x="363220" y="35698"/>
                    </a:cubicBezTo>
                    <a:cubicBezTo>
                      <a:pt x="367545" y="34256"/>
                      <a:pt x="371368" y="30886"/>
                      <a:pt x="375920" y="30618"/>
                    </a:cubicBezTo>
                    <a:cubicBezTo>
                      <a:pt x="443584" y="26638"/>
                      <a:pt x="579120" y="22998"/>
                      <a:pt x="579120" y="22998"/>
                    </a:cubicBezTo>
                    <a:cubicBezTo>
                      <a:pt x="605367" y="23845"/>
                      <a:pt x="631677" y="23524"/>
                      <a:pt x="657860" y="25538"/>
                    </a:cubicBezTo>
                    <a:cubicBezTo>
                      <a:pt x="659438" y="25659"/>
                      <a:pt x="679740" y="30561"/>
                      <a:pt x="685800" y="33158"/>
                    </a:cubicBezTo>
                    <a:cubicBezTo>
                      <a:pt x="689280" y="34650"/>
                      <a:pt x="692258" y="37445"/>
                      <a:pt x="695960" y="38238"/>
                    </a:cubicBezTo>
                    <a:cubicBezTo>
                      <a:pt x="702073" y="39548"/>
                      <a:pt x="752150" y="43146"/>
                      <a:pt x="754380" y="43318"/>
                    </a:cubicBezTo>
                    <a:cubicBezTo>
                      <a:pt x="782667" y="57461"/>
                      <a:pt x="747033" y="40563"/>
                      <a:pt x="774700" y="50938"/>
                    </a:cubicBezTo>
                    <a:cubicBezTo>
                      <a:pt x="778245" y="52267"/>
                      <a:pt x="781171" y="55167"/>
                      <a:pt x="784860" y="56018"/>
                    </a:cubicBezTo>
                    <a:cubicBezTo>
                      <a:pt x="789236" y="57028"/>
                      <a:pt x="833968" y="60990"/>
                      <a:pt x="835660" y="61098"/>
                    </a:cubicBezTo>
                    <a:lnTo>
                      <a:pt x="927100" y="66178"/>
                    </a:lnTo>
                    <a:lnTo>
                      <a:pt x="1143000" y="76338"/>
                    </a:lnTo>
                    <a:lnTo>
                      <a:pt x="1239520" y="91578"/>
                    </a:lnTo>
                    <a:cubicBezTo>
                      <a:pt x="1263845" y="95320"/>
                      <a:pt x="1288627" y="94965"/>
                      <a:pt x="1313180" y="96658"/>
                    </a:cubicBezTo>
                    <a:cubicBezTo>
                      <a:pt x="1363980" y="94965"/>
                      <a:pt x="1414851" y="94749"/>
                      <a:pt x="1465580" y="91578"/>
                    </a:cubicBezTo>
                    <a:cubicBezTo>
                      <a:pt x="1491748" y="89942"/>
                      <a:pt x="1516316" y="83652"/>
                      <a:pt x="1541780" y="78878"/>
                    </a:cubicBezTo>
                    <a:cubicBezTo>
                      <a:pt x="1546842" y="77929"/>
                      <a:pt x="1551940" y="77185"/>
                      <a:pt x="1557020" y="76338"/>
                    </a:cubicBezTo>
                    <a:cubicBezTo>
                      <a:pt x="1562100" y="74645"/>
                      <a:pt x="1567042" y="72462"/>
                      <a:pt x="1572260" y="71258"/>
                    </a:cubicBezTo>
                    <a:cubicBezTo>
                      <a:pt x="1578094" y="69912"/>
                      <a:pt x="1584064" y="69077"/>
                      <a:pt x="1590040" y="68718"/>
                    </a:cubicBezTo>
                    <a:cubicBezTo>
                      <a:pt x="1626421" y="66535"/>
                      <a:pt x="1662872" y="65688"/>
                      <a:pt x="1699260" y="63638"/>
                    </a:cubicBezTo>
                    <a:cubicBezTo>
                      <a:pt x="1722989" y="62301"/>
                      <a:pt x="1746657" y="60010"/>
                      <a:pt x="1770380" y="58558"/>
                    </a:cubicBezTo>
                    <a:cubicBezTo>
                      <a:pt x="1851979" y="53562"/>
                      <a:pt x="1796395" y="59236"/>
                      <a:pt x="1882140" y="50938"/>
                    </a:cubicBezTo>
                    <a:cubicBezTo>
                      <a:pt x="1888934" y="50280"/>
                      <a:pt x="1895738" y="49584"/>
                      <a:pt x="1902460" y="48398"/>
                    </a:cubicBezTo>
                    <a:cubicBezTo>
                      <a:pt x="1919270" y="45432"/>
                      <a:pt x="1936183" y="39661"/>
                      <a:pt x="1953260" y="38238"/>
                    </a:cubicBezTo>
                    <a:cubicBezTo>
                      <a:pt x="1974370" y="36479"/>
                      <a:pt x="1995593" y="36545"/>
                      <a:pt x="2016760" y="35698"/>
                    </a:cubicBezTo>
                    <a:cubicBezTo>
                      <a:pt x="2047905" y="29469"/>
                      <a:pt x="2015486" y="35546"/>
                      <a:pt x="2077720" y="28078"/>
                    </a:cubicBezTo>
                    <a:cubicBezTo>
                      <a:pt x="2082833" y="27464"/>
                      <a:pt x="2087870" y="26321"/>
                      <a:pt x="2092960" y="25538"/>
                    </a:cubicBezTo>
                    <a:cubicBezTo>
                      <a:pt x="2098877" y="24628"/>
                      <a:pt x="2104886" y="24252"/>
                      <a:pt x="2110740" y="22998"/>
                    </a:cubicBezTo>
                    <a:cubicBezTo>
                      <a:pt x="2116767" y="21706"/>
                      <a:pt x="2122514" y="19304"/>
                      <a:pt x="2128520" y="17918"/>
                    </a:cubicBezTo>
                    <a:cubicBezTo>
                      <a:pt x="2133538" y="16760"/>
                      <a:pt x="2138653" y="16044"/>
                      <a:pt x="2143760" y="15378"/>
                    </a:cubicBezTo>
                    <a:cubicBezTo>
                      <a:pt x="2184965" y="10003"/>
                      <a:pt x="2182346" y="10651"/>
                      <a:pt x="2219960" y="7758"/>
                    </a:cubicBezTo>
                    <a:cubicBezTo>
                      <a:pt x="2227580" y="6065"/>
                      <a:pt x="2235046" y="3385"/>
                      <a:pt x="2242820" y="2678"/>
                    </a:cubicBezTo>
                    <a:cubicBezTo>
                      <a:pt x="2302216" y="-2722"/>
                      <a:pt x="2317281" y="1038"/>
                      <a:pt x="2379980" y="5218"/>
                    </a:cubicBezTo>
                    <a:cubicBezTo>
                      <a:pt x="2384213" y="6065"/>
                      <a:pt x="2388473" y="6787"/>
                      <a:pt x="2392680" y="7758"/>
                    </a:cubicBezTo>
                    <a:cubicBezTo>
                      <a:pt x="2399483" y="9328"/>
                      <a:pt x="2406138" y="11551"/>
                      <a:pt x="2413000" y="12838"/>
                    </a:cubicBezTo>
                    <a:cubicBezTo>
                      <a:pt x="2419709" y="14096"/>
                      <a:pt x="2426587" y="14256"/>
                      <a:pt x="2433320" y="15378"/>
                    </a:cubicBezTo>
                    <a:cubicBezTo>
                      <a:pt x="2471569" y="21753"/>
                      <a:pt x="2449738" y="21124"/>
                      <a:pt x="2496820" y="25538"/>
                    </a:cubicBezTo>
                    <a:cubicBezTo>
                      <a:pt x="2511175" y="26884"/>
                      <a:pt x="2525607" y="27231"/>
                      <a:pt x="2540000" y="28078"/>
                    </a:cubicBezTo>
                    <a:cubicBezTo>
                      <a:pt x="2548467" y="29771"/>
                      <a:pt x="2556971" y="31285"/>
                      <a:pt x="2565400" y="33158"/>
                    </a:cubicBezTo>
                    <a:cubicBezTo>
                      <a:pt x="2572216" y="34673"/>
                      <a:pt x="2578749" y="37843"/>
                      <a:pt x="2585720" y="38238"/>
                    </a:cubicBezTo>
                    <a:cubicBezTo>
                      <a:pt x="2623769" y="40392"/>
                      <a:pt x="2661920" y="39931"/>
                      <a:pt x="2700020" y="40778"/>
                    </a:cubicBezTo>
                    <a:cubicBezTo>
                      <a:pt x="2790121" y="52041"/>
                      <a:pt x="2699908" y="41901"/>
                      <a:pt x="2862580" y="50938"/>
                    </a:cubicBezTo>
                    <a:cubicBezTo>
                      <a:pt x="2882939" y="52069"/>
                      <a:pt x="2903207" y="54493"/>
                      <a:pt x="2923540" y="56018"/>
                    </a:cubicBezTo>
                    <a:cubicBezTo>
                      <a:pt x="2937075" y="57033"/>
                      <a:pt x="2950633" y="57711"/>
                      <a:pt x="2964180" y="58558"/>
                    </a:cubicBezTo>
                    <a:cubicBezTo>
                      <a:pt x="3033832" y="55978"/>
                      <a:pt x="3067032" y="58742"/>
                      <a:pt x="3121660" y="50938"/>
                    </a:cubicBezTo>
                    <a:cubicBezTo>
                      <a:pt x="3143341" y="47841"/>
                      <a:pt x="3148512" y="47771"/>
                      <a:pt x="3164840" y="43318"/>
                    </a:cubicBezTo>
                    <a:cubicBezTo>
                      <a:pt x="3181046" y="38898"/>
                      <a:pt x="3180586" y="38154"/>
                      <a:pt x="3195320" y="35698"/>
                    </a:cubicBezTo>
                    <a:cubicBezTo>
                      <a:pt x="3201225" y="34714"/>
                      <a:pt x="3207114" y="33249"/>
                      <a:pt x="3213100" y="33158"/>
                    </a:cubicBezTo>
                    <a:cubicBezTo>
                      <a:pt x="3263048" y="32401"/>
                      <a:pt x="3313007" y="33158"/>
                      <a:pt x="3362960" y="3315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70" name="Freeform 69"/>
            <p:cNvSpPr/>
            <p:nvPr/>
          </p:nvSpPr>
          <p:spPr>
            <a:xfrm>
              <a:off x="7433310" y="5993130"/>
              <a:ext cx="3870960" cy="83820"/>
            </a:xfrm>
            <a:custGeom>
              <a:avLst/>
              <a:gdLst>
                <a:gd name="connsiteX0" fmla="*/ 0 w 3870960"/>
                <a:gd name="connsiteY0" fmla="*/ 57150 h 83820"/>
                <a:gd name="connsiteX1" fmla="*/ 95250 w 3870960"/>
                <a:gd name="connsiteY1" fmla="*/ 53340 h 83820"/>
                <a:gd name="connsiteX2" fmla="*/ 129540 w 3870960"/>
                <a:gd name="connsiteY2" fmla="*/ 45720 h 83820"/>
                <a:gd name="connsiteX3" fmla="*/ 186690 w 3870960"/>
                <a:gd name="connsiteY3" fmla="*/ 41910 h 83820"/>
                <a:gd name="connsiteX4" fmla="*/ 217170 w 3870960"/>
                <a:gd name="connsiteY4" fmla="*/ 34290 h 83820"/>
                <a:gd name="connsiteX5" fmla="*/ 255270 w 3870960"/>
                <a:gd name="connsiteY5" fmla="*/ 30480 h 83820"/>
                <a:gd name="connsiteX6" fmla="*/ 579120 w 3870960"/>
                <a:gd name="connsiteY6" fmla="*/ 38100 h 83820"/>
                <a:gd name="connsiteX7" fmla="*/ 674370 w 3870960"/>
                <a:gd name="connsiteY7" fmla="*/ 41910 h 83820"/>
                <a:gd name="connsiteX8" fmla="*/ 1017270 w 3870960"/>
                <a:gd name="connsiteY8" fmla="*/ 41910 h 83820"/>
                <a:gd name="connsiteX9" fmla="*/ 1047750 w 3870960"/>
                <a:gd name="connsiteY9" fmla="*/ 49530 h 83820"/>
                <a:gd name="connsiteX10" fmla="*/ 1162050 w 3870960"/>
                <a:gd name="connsiteY10" fmla="*/ 53340 h 83820"/>
                <a:gd name="connsiteX11" fmla="*/ 1188720 w 3870960"/>
                <a:gd name="connsiteY11" fmla="*/ 57150 h 83820"/>
                <a:gd name="connsiteX12" fmla="*/ 1203960 w 3870960"/>
                <a:gd name="connsiteY12" fmla="*/ 64770 h 83820"/>
                <a:gd name="connsiteX13" fmla="*/ 1310640 w 3870960"/>
                <a:gd name="connsiteY13" fmla="*/ 76200 h 83820"/>
                <a:gd name="connsiteX14" fmla="*/ 1489710 w 3870960"/>
                <a:gd name="connsiteY14" fmla="*/ 72390 h 83820"/>
                <a:gd name="connsiteX15" fmla="*/ 1546860 w 3870960"/>
                <a:gd name="connsiteY15" fmla="*/ 64770 h 83820"/>
                <a:gd name="connsiteX16" fmla="*/ 1722120 w 3870960"/>
                <a:gd name="connsiteY16" fmla="*/ 53340 h 83820"/>
                <a:gd name="connsiteX17" fmla="*/ 1744980 w 3870960"/>
                <a:gd name="connsiteY17" fmla="*/ 45720 h 83820"/>
                <a:gd name="connsiteX18" fmla="*/ 1760220 w 3870960"/>
                <a:gd name="connsiteY18" fmla="*/ 41910 h 83820"/>
                <a:gd name="connsiteX19" fmla="*/ 1779270 w 3870960"/>
                <a:gd name="connsiteY19" fmla="*/ 34290 h 83820"/>
                <a:gd name="connsiteX20" fmla="*/ 1805940 w 3870960"/>
                <a:gd name="connsiteY20" fmla="*/ 30480 h 83820"/>
                <a:gd name="connsiteX21" fmla="*/ 1866900 w 3870960"/>
                <a:gd name="connsiteY21" fmla="*/ 19050 h 83820"/>
                <a:gd name="connsiteX22" fmla="*/ 1927860 w 3870960"/>
                <a:gd name="connsiteY22" fmla="*/ 7620 h 83820"/>
                <a:gd name="connsiteX23" fmla="*/ 1969770 w 3870960"/>
                <a:gd name="connsiteY23" fmla="*/ 0 h 83820"/>
                <a:gd name="connsiteX24" fmla="*/ 2068830 w 3870960"/>
                <a:gd name="connsiteY24" fmla="*/ 3810 h 83820"/>
                <a:gd name="connsiteX25" fmla="*/ 2110740 w 3870960"/>
                <a:gd name="connsiteY25" fmla="*/ 15240 h 83820"/>
                <a:gd name="connsiteX26" fmla="*/ 2141220 w 3870960"/>
                <a:gd name="connsiteY26" fmla="*/ 22860 h 83820"/>
                <a:gd name="connsiteX27" fmla="*/ 2152650 w 3870960"/>
                <a:gd name="connsiteY27" fmla="*/ 26670 h 83820"/>
                <a:gd name="connsiteX28" fmla="*/ 2164080 w 3870960"/>
                <a:gd name="connsiteY28" fmla="*/ 34290 h 83820"/>
                <a:gd name="connsiteX29" fmla="*/ 2175510 w 3870960"/>
                <a:gd name="connsiteY29" fmla="*/ 38100 h 83820"/>
                <a:gd name="connsiteX30" fmla="*/ 2194560 w 3870960"/>
                <a:gd name="connsiteY30" fmla="*/ 45720 h 83820"/>
                <a:gd name="connsiteX31" fmla="*/ 2213610 w 3870960"/>
                <a:gd name="connsiteY31" fmla="*/ 49530 h 83820"/>
                <a:gd name="connsiteX32" fmla="*/ 2278380 w 3870960"/>
                <a:gd name="connsiteY32" fmla="*/ 64770 h 83820"/>
                <a:gd name="connsiteX33" fmla="*/ 2289810 w 3870960"/>
                <a:gd name="connsiteY33" fmla="*/ 76200 h 83820"/>
                <a:gd name="connsiteX34" fmla="*/ 2308860 w 3870960"/>
                <a:gd name="connsiteY34" fmla="*/ 80010 h 83820"/>
                <a:gd name="connsiteX35" fmla="*/ 2415540 w 3870960"/>
                <a:gd name="connsiteY35" fmla="*/ 83820 h 83820"/>
                <a:gd name="connsiteX36" fmla="*/ 2693670 w 3870960"/>
                <a:gd name="connsiteY36" fmla="*/ 76200 h 83820"/>
                <a:gd name="connsiteX37" fmla="*/ 3070860 w 3870960"/>
                <a:gd name="connsiteY37" fmla="*/ 68580 h 83820"/>
                <a:gd name="connsiteX38" fmla="*/ 3108960 w 3870960"/>
                <a:gd name="connsiteY38" fmla="*/ 64770 h 83820"/>
                <a:gd name="connsiteX39" fmla="*/ 3177540 w 3870960"/>
                <a:gd name="connsiteY39" fmla="*/ 49530 h 83820"/>
                <a:gd name="connsiteX40" fmla="*/ 3238500 w 3870960"/>
                <a:gd name="connsiteY40" fmla="*/ 41910 h 83820"/>
                <a:gd name="connsiteX41" fmla="*/ 3276600 w 3870960"/>
                <a:gd name="connsiteY41" fmla="*/ 34290 h 83820"/>
                <a:gd name="connsiteX42" fmla="*/ 3383280 w 3870960"/>
                <a:gd name="connsiteY42" fmla="*/ 38100 h 83820"/>
                <a:gd name="connsiteX43" fmla="*/ 3394710 w 3870960"/>
                <a:gd name="connsiteY43" fmla="*/ 41910 h 83820"/>
                <a:gd name="connsiteX44" fmla="*/ 3493770 w 3870960"/>
                <a:gd name="connsiteY44" fmla="*/ 45720 h 83820"/>
                <a:gd name="connsiteX45" fmla="*/ 3581400 w 3870960"/>
                <a:gd name="connsiteY45" fmla="*/ 53340 h 83820"/>
                <a:gd name="connsiteX46" fmla="*/ 3642360 w 3870960"/>
                <a:gd name="connsiteY46" fmla="*/ 64770 h 83820"/>
                <a:gd name="connsiteX47" fmla="*/ 3676650 w 3870960"/>
                <a:gd name="connsiteY47" fmla="*/ 68580 h 83820"/>
                <a:gd name="connsiteX48" fmla="*/ 3729990 w 3870960"/>
                <a:gd name="connsiteY48" fmla="*/ 76200 h 83820"/>
                <a:gd name="connsiteX49" fmla="*/ 3870960 w 3870960"/>
                <a:gd name="connsiteY49" fmla="*/ 7620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870960" h="83820">
                  <a:moveTo>
                    <a:pt x="0" y="57150"/>
                  </a:moveTo>
                  <a:cubicBezTo>
                    <a:pt x="31750" y="55880"/>
                    <a:pt x="63598" y="56133"/>
                    <a:pt x="95250" y="53340"/>
                  </a:cubicBezTo>
                  <a:cubicBezTo>
                    <a:pt x="106914" y="52311"/>
                    <a:pt x="117922" y="47172"/>
                    <a:pt x="129540" y="45720"/>
                  </a:cubicBezTo>
                  <a:cubicBezTo>
                    <a:pt x="148485" y="43352"/>
                    <a:pt x="167640" y="43180"/>
                    <a:pt x="186690" y="41910"/>
                  </a:cubicBezTo>
                  <a:cubicBezTo>
                    <a:pt x="196850" y="39370"/>
                    <a:pt x="206840" y="36012"/>
                    <a:pt x="217170" y="34290"/>
                  </a:cubicBezTo>
                  <a:cubicBezTo>
                    <a:pt x="229760" y="32192"/>
                    <a:pt x="242507" y="30346"/>
                    <a:pt x="255270" y="30480"/>
                  </a:cubicBezTo>
                  <a:cubicBezTo>
                    <a:pt x="363244" y="31617"/>
                    <a:pt x="471180" y="35156"/>
                    <a:pt x="579120" y="38100"/>
                  </a:cubicBezTo>
                  <a:cubicBezTo>
                    <a:pt x="610884" y="38966"/>
                    <a:pt x="642620" y="40640"/>
                    <a:pt x="674370" y="41910"/>
                  </a:cubicBezTo>
                  <a:cubicBezTo>
                    <a:pt x="782063" y="39916"/>
                    <a:pt x="907417" y="34420"/>
                    <a:pt x="1017270" y="41910"/>
                  </a:cubicBezTo>
                  <a:cubicBezTo>
                    <a:pt x="1027718" y="42622"/>
                    <a:pt x="1037310" y="48706"/>
                    <a:pt x="1047750" y="49530"/>
                  </a:cubicBezTo>
                  <a:cubicBezTo>
                    <a:pt x="1085753" y="52530"/>
                    <a:pt x="1123950" y="52070"/>
                    <a:pt x="1162050" y="53340"/>
                  </a:cubicBezTo>
                  <a:cubicBezTo>
                    <a:pt x="1170940" y="54610"/>
                    <a:pt x="1180056" y="54787"/>
                    <a:pt x="1188720" y="57150"/>
                  </a:cubicBezTo>
                  <a:cubicBezTo>
                    <a:pt x="1194199" y="58644"/>
                    <a:pt x="1198348" y="63893"/>
                    <a:pt x="1203960" y="64770"/>
                  </a:cubicBezTo>
                  <a:cubicBezTo>
                    <a:pt x="1239295" y="70291"/>
                    <a:pt x="1310640" y="76200"/>
                    <a:pt x="1310640" y="76200"/>
                  </a:cubicBezTo>
                  <a:lnTo>
                    <a:pt x="1489710" y="72390"/>
                  </a:lnTo>
                  <a:cubicBezTo>
                    <a:pt x="1512132" y="71575"/>
                    <a:pt x="1524936" y="66425"/>
                    <a:pt x="1546860" y="64770"/>
                  </a:cubicBezTo>
                  <a:cubicBezTo>
                    <a:pt x="1605238" y="60364"/>
                    <a:pt x="1722120" y="53340"/>
                    <a:pt x="1722120" y="53340"/>
                  </a:cubicBezTo>
                  <a:cubicBezTo>
                    <a:pt x="1729740" y="50800"/>
                    <a:pt x="1737287" y="48028"/>
                    <a:pt x="1744980" y="45720"/>
                  </a:cubicBezTo>
                  <a:cubicBezTo>
                    <a:pt x="1749996" y="44215"/>
                    <a:pt x="1755252" y="43566"/>
                    <a:pt x="1760220" y="41910"/>
                  </a:cubicBezTo>
                  <a:cubicBezTo>
                    <a:pt x="1766708" y="39747"/>
                    <a:pt x="1772635" y="35949"/>
                    <a:pt x="1779270" y="34290"/>
                  </a:cubicBezTo>
                  <a:cubicBezTo>
                    <a:pt x="1787982" y="32112"/>
                    <a:pt x="1797134" y="32241"/>
                    <a:pt x="1805940" y="30480"/>
                  </a:cubicBezTo>
                  <a:cubicBezTo>
                    <a:pt x="1873296" y="17009"/>
                    <a:pt x="1799687" y="27452"/>
                    <a:pt x="1866900" y="19050"/>
                  </a:cubicBezTo>
                  <a:cubicBezTo>
                    <a:pt x="1898250" y="3375"/>
                    <a:pt x="1869932" y="15176"/>
                    <a:pt x="1927860" y="7620"/>
                  </a:cubicBezTo>
                  <a:cubicBezTo>
                    <a:pt x="1941940" y="5784"/>
                    <a:pt x="1955800" y="2540"/>
                    <a:pt x="1969770" y="0"/>
                  </a:cubicBezTo>
                  <a:cubicBezTo>
                    <a:pt x="2002790" y="1270"/>
                    <a:pt x="2035850" y="1749"/>
                    <a:pt x="2068830" y="3810"/>
                  </a:cubicBezTo>
                  <a:cubicBezTo>
                    <a:pt x="2097009" y="5571"/>
                    <a:pt x="2085781" y="7560"/>
                    <a:pt x="2110740" y="15240"/>
                  </a:cubicBezTo>
                  <a:cubicBezTo>
                    <a:pt x="2120750" y="18320"/>
                    <a:pt x="2131116" y="20104"/>
                    <a:pt x="2141220" y="22860"/>
                  </a:cubicBezTo>
                  <a:cubicBezTo>
                    <a:pt x="2145095" y="23917"/>
                    <a:pt x="2148840" y="25400"/>
                    <a:pt x="2152650" y="26670"/>
                  </a:cubicBezTo>
                  <a:cubicBezTo>
                    <a:pt x="2156460" y="29210"/>
                    <a:pt x="2159984" y="32242"/>
                    <a:pt x="2164080" y="34290"/>
                  </a:cubicBezTo>
                  <a:cubicBezTo>
                    <a:pt x="2167672" y="36086"/>
                    <a:pt x="2171750" y="36690"/>
                    <a:pt x="2175510" y="38100"/>
                  </a:cubicBezTo>
                  <a:cubicBezTo>
                    <a:pt x="2181914" y="40501"/>
                    <a:pt x="2188009" y="43755"/>
                    <a:pt x="2194560" y="45720"/>
                  </a:cubicBezTo>
                  <a:cubicBezTo>
                    <a:pt x="2200763" y="47581"/>
                    <a:pt x="2207306" y="48047"/>
                    <a:pt x="2213610" y="49530"/>
                  </a:cubicBezTo>
                  <a:cubicBezTo>
                    <a:pt x="2287280" y="66864"/>
                    <a:pt x="2234994" y="56093"/>
                    <a:pt x="2278380" y="64770"/>
                  </a:cubicBezTo>
                  <a:cubicBezTo>
                    <a:pt x="2282190" y="68580"/>
                    <a:pt x="2284991" y="73790"/>
                    <a:pt x="2289810" y="76200"/>
                  </a:cubicBezTo>
                  <a:cubicBezTo>
                    <a:pt x="2295602" y="79096"/>
                    <a:pt x="2302396" y="79618"/>
                    <a:pt x="2308860" y="80010"/>
                  </a:cubicBezTo>
                  <a:cubicBezTo>
                    <a:pt x="2344378" y="82163"/>
                    <a:pt x="2379980" y="82550"/>
                    <a:pt x="2415540" y="83820"/>
                  </a:cubicBezTo>
                  <a:lnTo>
                    <a:pt x="2693670" y="76200"/>
                  </a:lnTo>
                  <a:lnTo>
                    <a:pt x="3070860" y="68580"/>
                  </a:lnTo>
                  <a:cubicBezTo>
                    <a:pt x="3083619" y="68229"/>
                    <a:pt x="3096325" y="66575"/>
                    <a:pt x="3108960" y="64770"/>
                  </a:cubicBezTo>
                  <a:cubicBezTo>
                    <a:pt x="3176065" y="55184"/>
                    <a:pt x="3126735" y="61254"/>
                    <a:pt x="3177540" y="49530"/>
                  </a:cubicBezTo>
                  <a:cubicBezTo>
                    <a:pt x="3202011" y="43883"/>
                    <a:pt x="3210853" y="46057"/>
                    <a:pt x="3238500" y="41910"/>
                  </a:cubicBezTo>
                  <a:cubicBezTo>
                    <a:pt x="3251308" y="39989"/>
                    <a:pt x="3263900" y="36830"/>
                    <a:pt x="3276600" y="34290"/>
                  </a:cubicBezTo>
                  <a:cubicBezTo>
                    <a:pt x="3312160" y="35560"/>
                    <a:pt x="3347771" y="35809"/>
                    <a:pt x="3383280" y="38100"/>
                  </a:cubicBezTo>
                  <a:cubicBezTo>
                    <a:pt x="3387288" y="38359"/>
                    <a:pt x="3390703" y="41634"/>
                    <a:pt x="3394710" y="41910"/>
                  </a:cubicBezTo>
                  <a:cubicBezTo>
                    <a:pt x="3427676" y="44184"/>
                    <a:pt x="3460750" y="44450"/>
                    <a:pt x="3493770" y="45720"/>
                  </a:cubicBezTo>
                  <a:lnTo>
                    <a:pt x="3581400" y="53340"/>
                  </a:lnTo>
                  <a:cubicBezTo>
                    <a:pt x="3596727" y="54926"/>
                    <a:pt x="3630733" y="62934"/>
                    <a:pt x="3642360" y="64770"/>
                  </a:cubicBezTo>
                  <a:cubicBezTo>
                    <a:pt x="3653720" y="66564"/>
                    <a:pt x="3665246" y="67093"/>
                    <a:pt x="3676650" y="68580"/>
                  </a:cubicBezTo>
                  <a:cubicBezTo>
                    <a:pt x="3694460" y="70903"/>
                    <a:pt x="3712043" y="75496"/>
                    <a:pt x="3729990" y="76200"/>
                  </a:cubicBezTo>
                  <a:cubicBezTo>
                    <a:pt x="3776944" y="78041"/>
                    <a:pt x="3823970" y="76200"/>
                    <a:pt x="3870960" y="76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61" name="Left-Right Arrow 60"/>
          <p:cNvSpPr/>
          <p:nvPr/>
        </p:nvSpPr>
        <p:spPr>
          <a:xfrm>
            <a:off x="469653" y="5223702"/>
            <a:ext cx="4735235" cy="140521"/>
          </a:xfrm>
          <a:prstGeom prst="leftRight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2" name="TextBox 61"/>
          <p:cNvSpPr txBox="1"/>
          <p:nvPr/>
        </p:nvSpPr>
        <p:spPr>
          <a:xfrm>
            <a:off x="522913" y="4925304"/>
            <a:ext cx="4277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smtClean="0">
                <a:solidFill>
                  <a:srgbClr val="FF0000"/>
                </a:solidFill>
              </a:rPr>
              <a:t>Modern turbines: 2.5D ~ 200-400m</a:t>
            </a:r>
            <a:endParaRPr lang="da-DK" b="1">
              <a:solidFill>
                <a:srgbClr val="FF0000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290247" y="5640040"/>
            <a:ext cx="8563507" cy="7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2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smtClean="0"/>
              <a:t>Decorrelation WSpeed / power</a:t>
            </a:r>
            <a:endParaRPr lang="en-US" sz="2000" kern="0" smtClean="0">
              <a:sym typeface="Wingdings" panose="05000000000000000000" pitchFamily="2" charset="2"/>
            </a:endParaRPr>
          </a:p>
          <a:p>
            <a:r>
              <a:rPr lang="en-US" sz="2000" kern="0" smtClean="0"/>
              <a:t>H</a:t>
            </a:r>
            <a:r>
              <a:rPr lang="en-US" sz="2000" kern="0" baseline="-25000" smtClean="0"/>
              <a:t>hub</a:t>
            </a:r>
            <a:r>
              <a:rPr lang="en-US" sz="2000" kern="0" smtClean="0"/>
              <a:t> speed insufficient?</a:t>
            </a:r>
            <a:endParaRPr lang="da-DK" sz="2000" b="1" kern="0" dirty="0">
              <a:sym typeface="Wingdings" panose="05000000000000000000" pitchFamily="2" charset="2"/>
            </a:endParaRPr>
          </a:p>
          <a:p>
            <a:pPr marL="533400"/>
            <a:r>
              <a:rPr lang="en-US" sz="2000" kern="0" smtClean="0">
                <a:sym typeface="Wingdings" panose="05000000000000000000" pitchFamily="2" charset="2"/>
              </a:rPr>
              <a:t>2.5D not really free wind …</a:t>
            </a:r>
          </a:p>
        </p:txBody>
      </p:sp>
    </p:spTree>
    <p:extLst>
      <p:ext uri="{BB962C8B-B14F-4D97-AF65-F5344CB8AC3E}">
        <p14:creationId xmlns:p14="http://schemas.microsoft.com/office/powerpoint/2010/main" val="30552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19944"/>
          </a:xfrm>
        </p:spPr>
        <p:txBody>
          <a:bodyPr anchor="t"/>
          <a:lstStyle/>
          <a:p>
            <a:r>
              <a:rPr lang="en-US" smtClean="0"/>
              <a:t>Power </a:t>
            </a:r>
            <a:r>
              <a:rPr lang="en-US"/>
              <a:t>performance </a:t>
            </a:r>
            <a:r>
              <a:rPr lang="en-US" smtClean="0"/>
              <a:t>verification: </a:t>
            </a:r>
            <a:r>
              <a:rPr lang="en-US"/>
              <a:t>“standard” </a:t>
            </a:r>
            <a:r>
              <a:rPr lang="en-US" smtClean="0"/>
              <a:t>procedure, what’s </a:t>
            </a:r>
            <a:r>
              <a:rPr lang="en-US"/>
              <a:t>the problem?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90247" y="5640040"/>
            <a:ext cx="8563507" cy="7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2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smtClean="0"/>
              <a:t>Decorrelation WSpeed / power</a:t>
            </a:r>
            <a:endParaRPr lang="en-US" sz="2000" kern="0" smtClean="0">
              <a:sym typeface="Wingdings" panose="05000000000000000000" pitchFamily="2" charset="2"/>
            </a:endParaRPr>
          </a:p>
          <a:p>
            <a:r>
              <a:rPr lang="en-US" sz="2000" kern="0" smtClean="0"/>
              <a:t>H</a:t>
            </a:r>
            <a:r>
              <a:rPr lang="en-US" sz="2000" kern="0" baseline="-25000" smtClean="0"/>
              <a:t>hub</a:t>
            </a:r>
            <a:r>
              <a:rPr lang="en-US" sz="2000" kern="0" smtClean="0"/>
              <a:t> speed insufficient?</a:t>
            </a:r>
            <a:endParaRPr lang="da-DK" sz="2000" b="1" kern="0" dirty="0">
              <a:sym typeface="Wingdings" panose="05000000000000000000" pitchFamily="2" charset="2"/>
            </a:endParaRPr>
          </a:p>
          <a:p>
            <a:pPr marL="533400"/>
            <a:r>
              <a:rPr lang="en-US" sz="2000" kern="0" smtClean="0">
                <a:sym typeface="Wingdings" panose="05000000000000000000" pitchFamily="2" charset="2"/>
              </a:rPr>
              <a:t>2.5D not really free wind …</a:t>
            </a:r>
          </a:p>
          <a:p>
            <a:pPr marL="533400"/>
            <a:r>
              <a:rPr lang="en-US" sz="2000" kern="0" smtClean="0">
                <a:sym typeface="Wingdings" panose="05000000000000000000" pitchFamily="2" charset="2"/>
              </a:rPr>
              <a:t>Too expensive</a:t>
            </a:r>
            <a:r>
              <a:rPr lang="da-DK" sz="2000" kern="0" smtClean="0">
                <a:sym typeface="Wingdings" panose="05000000000000000000" pitchFamily="2" charset="2"/>
              </a:rPr>
              <a:t>: e.g. offshore</a:t>
            </a:r>
            <a:endParaRPr lang="da-DK" sz="2000" kern="0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79297" y="1401904"/>
            <a:ext cx="392185" cy="4064589"/>
            <a:chOff x="3205108" y="565821"/>
            <a:chExt cx="521037" cy="5400000"/>
          </a:xfrm>
        </p:grpSpPr>
        <p:grpSp>
          <p:nvGrpSpPr>
            <p:cNvPr id="103" name="Group 102"/>
            <p:cNvGrpSpPr/>
            <p:nvPr/>
          </p:nvGrpSpPr>
          <p:grpSpPr>
            <a:xfrm>
              <a:off x="3205108" y="565821"/>
              <a:ext cx="521037" cy="5400000"/>
              <a:chOff x="3205108" y="565821"/>
              <a:chExt cx="521037" cy="5400000"/>
            </a:xfrm>
          </p:grpSpPr>
          <p:sp>
            <p:nvSpPr>
              <p:cNvPr id="105" name="Rectangle 104"/>
              <p:cNvSpPr/>
              <p:nvPr/>
            </p:nvSpPr>
            <p:spPr bwMode="auto">
              <a:xfrm>
                <a:off x="3391602" y="2702254"/>
                <a:ext cx="114806" cy="32635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ctr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205108" y="2489540"/>
                <a:ext cx="393959" cy="2127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ctr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 rot="300000">
                <a:off x="3680943" y="565821"/>
                <a:ext cx="45202" cy="19891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ctr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 rot="21300000" flipV="1">
                <a:off x="3677459" y="2568211"/>
                <a:ext cx="44649" cy="19891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ctr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104" name="Rectangle 103"/>
            <p:cNvSpPr/>
            <p:nvPr/>
          </p:nvSpPr>
          <p:spPr bwMode="auto">
            <a:xfrm>
              <a:off x="3395653" y="2334117"/>
              <a:ext cx="135603" cy="13562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rot="0" spcFirstLastPara="0" vert="horz" wrap="square" lIns="91440" tIns="45720" rIns="91440" bIns="45720" numCol="1" spcCol="0" rtlCol="0" fromWordArt="0" anchor="ctr" anchorCtr="0" forceAA="0" upright="1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77791" y="2877069"/>
            <a:ext cx="91273" cy="2541590"/>
            <a:chOff x="7021367" y="2688827"/>
            <a:chExt cx="121260" cy="3376624"/>
          </a:xfrm>
        </p:grpSpPr>
        <p:sp>
          <p:nvSpPr>
            <p:cNvPr id="97" name="Rectangle 96"/>
            <p:cNvSpPr/>
            <p:nvPr/>
          </p:nvSpPr>
          <p:spPr>
            <a:xfrm>
              <a:off x="7057367" y="2777629"/>
              <a:ext cx="45719" cy="32878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n>
                  <a:solidFill>
                    <a:sysClr val="windowText" lastClr="000000"/>
                  </a:solidFill>
                </a:ln>
                <a:noFill/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7021367" y="2688827"/>
              <a:ext cx="121260" cy="88801"/>
              <a:chOff x="7021367" y="2776635"/>
              <a:chExt cx="121260" cy="88801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7080226" y="2794635"/>
                <a:ext cx="0" cy="70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>
                <a:off x="7080226" y="2759234"/>
                <a:ext cx="0" cy="70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/>
              <p:nvPr/>
            </p:nvSpPr>
            <p:spPr>
              <a:xfrm>
                <a:off x="7106627" y="2776635"/>
                <a:ext cx="36000" cy="36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021367" y="2776635"/>
                <a:ext cx="36000" cy="36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cxnSp>
        <p:nvCxnSpPr>
          <p:cNvPr id="65" name="Straight Connector 64"/>
          <p:cNvCxnSpPr>
            <a:stCxn id="107" idx="2"/>
          </p:cNvCxnSpPr>
          <p:nvPr/>
        </p:nvCxnSpPr>
        <p:spPr>
          <a:xfrm>
            <a:off x="489224" y="2896305"/>
            <a:ext cx="4606533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3"/>
          <a:srcRect l="25467" t="6414" r="24896" b="3921"/>
          <a:stretch/>
        </p:blipFill>
        <p:spPr>
          <a:xfrm flipH="1">
            <a:off x="7405632" y="1117022"/>
            <a:ext cx="1628907" cy="4106680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7493580" y="1228478"/>
            <a:ext cx="1449872" cy="4226559"/>
            <a:chOff x="8956040" y="534154"/>
            <a:chExt cx="1926225" cy="5615186"/>
          </a:xfrm>
        </p:grpSpPr>
        <p:cxnSp>
          <p:nvCxnSpPr>
            <p:cNvPr id="89" name="Straight Arrow Connector 88"/>
            <p:cNvCxnSpPr/>
            <p:nvPr/>
          </p:nvCxnSpPr>
          <p:spPr>
            <a:xfrm flipH="1">
              <a:off x="8956040" y="534154"/>
              <a:ext cx="1926225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0882265" y="534154"/>
              <a:ext cx="0" cy="5615186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9072880" y="1263652"/>
              <a:ext cx="1809385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9184640" y="1977584"/>
              <a:ext cx="1697625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H="1" flipV="1">
              <a:off x="9321801" y="2703666"/>
              <a:ext cx="1560464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H="1">
              <a:off x="9489441" y="3426255"/>
              <a:ext cx="1392824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>
              <a:off x="9692641" y="4150358"/>
              <a:ext cx="1189624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>
              <a:off x="9977572" y="4866282"/>
              <a:ext cx="904693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944952" y="2426889"/>
                <a:ext cx="10886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sz="24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da-DK" sz="2400" b="1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da-DK" sz="2400" b="1" smtClean="0"/>
                  <a:t> ??</a:t>
                </a:r>
                <a:endParaRPr lang="da-DK" sz="2400" b="1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952" y="2426889"/>
                <a:ext cx="108869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117" t="-11842" r="-7821" b="-2763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/>
          <a:srcRect l="25467" t="6414" r="24896" b="3921"/>
          <a:stretch/>
        </p:blipFill>
        <p:spPr>
          <a:xfrm flipH="1">
            <a:off x="4083608" y="1117022"/>
            <a:ext cx="1109677" cy="4106680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4143522" y="1228478"/>
            <a:ext cx="987712" cy="4226559"/>
            <a:chOff x="8956040" y="534154"/>
            <a:chExt cx="1926225" cy="5615186"/>
          </a:xfrm>
        </p:grpSpPr>
        <p:cxnSp>
          <p:nvCxnSpPr>
            <p:cNvPr id="77" name="Straight Arrow Connector 76"/>
            <p:cNvCxnSpPr/>
            <p:nvPr/>
          </p:nvCxnSpPr>
          <p:spPr>
            <a:xfrm flipH="1">
              <a:off x="8956040" y="534154"/>
              <a:ext cx="1926225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882265" y="534154"/>
              <a:ext cx="0" cy="5615186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9072880" y="1263652"/>
              <a:ext cx="1809385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>
              <a:off x="9184640" y="1977584"/>
              <a:ext cx="1697625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9321801" y="2703666"/>
              <a:ext cx="1560464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9489441" y="3426255"/>
              <a:ext cx="1392824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>
              <a:off x="9692641" y="4150358"/>
              <a:ext cx="1189624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9977572" y="4866282"/>
              <a:ext cx="904693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215158" y="2384279"/>
                <a:ext cx="9877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a-DK" sz="24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da-DK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da-DK" sz="2400" b="1" i="1" smtClean="0">
                              <a:latin typeface="Cambria Math"/>
                            </a:rPr>
                            <m:t>.</m:t>
                          </m:r>
                          <m:r>
                            <a:rPr lang="da-DK" sz="24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da-DK" sz="2400" b="1" i="1" smtClean="0">
                              <a:latin typeface="Cambria Math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da-DK" sz="1400" b="1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158" y="2384279"/>
                <a:ext cx="98770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/>
          <p:nvPr/>
        </p:nvGrpSpPr>
        <p:grpSpPr>
          <a:xfrm>
            <a:off x="101191" y="5364223"/>
            <a:ext cx="8300347" cy="117580"/>
            <a:chOff x="276860" y="5993130"/>
            <a:chExt cx="11027410" cy="156210"/>
          </a:xfrm>
        </p:grpSpPr>
        <p:grpSp>
          <p:nvGrpSpPr>
            <p:cNvPr id="69" name="Group 68"/>
            <p:cNvGrpSpPr/>
            <p:nvPr/>
          </p:nvGrpSpPr>
          <p:grpSpPr>
            <a:xfrm>
              <a:off x="276860" y="6017122"/>
              <a:ext cx="7162800" cy="132218"/>
              <a:chOff x="276860" y="6017122"/>
              <a:chExt cx="7162800" cy="132218"/>
            </a:xfrm>
          </p:grpSpPr>
          <p:sp>
            <p:nvSpPr>
              <p:cNvPr id="71" name="Freeform 70"/>
              <p:cNvSpPr/>
              <p:nvPr/>
            </p:nvSpPr>
            <p:spPr>
              <a:xfrm>
                <a:off x="276860" y="6055360"/>
                <a:ext cx="3802380" cy="93980"/>
              </a:xfrm>
              <a:custGeom>
                <a:avLst/>
                <a:gdLst>
                  <a:gd name="connsiteX0" fmla="*/ 0 w 3802380"/>
                  <a:gd name="connsiteY0" fmla="*/ 93980 h 93980"/>
                  <a:gd name="connsiteX1" fmla="*/ 60960 w 3802380"/>
                  <a:gd name="connsiteY1" fmla="*/ 73660 h 93980"/>
                  <a:gd name="connsiteX2" fmla="*/ 93980 w 3802380"/>
                  <a:gd name="connsiteY2" fmla="*/ 63500 h 93980"/>
                  <a:gd name="connsiteX3" fmla="*/ 304800 w 3802380"/>
                  <a:gd name="connsiteY3" fmla="*/ 58420 h 93980"/>
                  <a:gd name="connsiteX4" fmla="*/ 495300 w 3802380"/>
                  <a:gd name="connsiteY4" fmla="*/ 50800 h 93980"/>
                  <a:gd name="connsiteX5" fmla="*/ 635000 w 3802380"/>
                  <a:gd name="connsiteY5" fmla="*/ 45720 h 93980"/>
                  <a:gd name="connsiteX6" fmla="*/ 652780 w 3802380"/>
                  <a:gd name="connsiteY6" fmla="*/ 43180 h 93980"/>
                  <a:gd name="connsiteX7" fmla="*/ 662940 w 3802380"/>
                  <a:gd name="connsiteY7" fmla="*/ 38100 h 93980"/>
                  <a:gd name="connsiteX8" fmla="*/ 670560 w 3802380"/>
                  <a:gd name="connsiteY8" fmla="*/ 35560 h 93980"/>
                  <a:gd name="connsiteX9" fmla="*/ 683260 w 3802380"/>
                  <a:gd name="connsiteY9" fmla="*/ 33020 h 93980"/>
                  <a:gd name="connsiteX10" fmla="*/ 701040 w 3802380"/>
                  <a:gd name="connsiteY10" fmla="*/ 27940 h 93980"/>
                  <a:gd name="connsiteX11" fmla="*/ 726440 w 3802380"/>
                  <a:gd name="connsiteY11" fmla="*/ 22860 h 93980"/>
                  <a:gd name="connsiteX12" fmla="*/ 792480 w 3802380"/>
                  <a:gd name="connsiteY12" fmla="*/ 27940 h 93980"/>
                  <a:gd name="connsiteX13" fmla="*/ 815340 w 3802380"/>
                  <a:gd name="connsiteY13" fmla="*/ 33020 h 93980"/>
                  <a:gd name="connsiteX14" fmla="*/ 840740 w 3802380"/>
                  <a:gd name="connsiteY14" fmla="*/ 38100 h 93980"/>
                  <a:gd name="connsiteX15" fmla="*/ 850900 w 3802380"/>
                  <a:gd name="connsiteY15" fmla="*/ 40640 h 93980"/>
                  <a:gd name="connsiteX16" fmla="*/ 863600 w 3802380"/>
                  <a:gd name="connsiteY16" fmla="*/ 43180 h 93980"/>
                  <a:gd name="connsiteX17" fmla="*/ 886460 w 3802380"/>
                  <a:gd name="connsiteY17" fmla="*/ 48260 h 93980"/>
                  <a:gd name="connsiteX18" fmla="*/ 909320 w 3802380"/>
                  <a:gd name="connsiteY18" fmla="*/ 50800 h 93980"/>
                  <a:gd name="connsiteX19" fmla="*/ 1021080 w 3802380"/>
                  <a:gd name="connsiteY19" fmla="*/ 55880 h 93980"/>
                  <a:gd name="connsiteX20" fmla="*/ 1104900 w 3802380"/>
                  <a:gd name="connsiteY20" fmla="*/ 63500 h 93980"/>
                  <a:gd name="connsiteX21" fmla="*/ 1381760 w 3802380"/>
                  <a:gd name="connsiteY21" fmla="*/ 68580 h 93980"/>
                  <a:gd name="connsiteX22" fmla="*/ 1524000 w 3802380"/>
                  <a:gd name="connsiteY22" fmla="*/ 78740 h 93980"/>
                  <a:gd name="connsiteX23" fmla="*/ 1541780 w 3802380"/>
                  <a:gd name="connsiteY23" fmla="*/ 83820 h 93980"/>
                  <a:gd name="connsiteX24" fmla="*/ 1927860 w 3802380"/>
                  <a:gd name="connsiteY24" fmla="*/ 81280 h 93980"/>
                  <a:gd name="connsiteX25" fmla="*/ 1958340 w 3802380"/>
                  <a:gd name="connsiteY25" fmla="*/ 76200 h 93980"/>
                  <a:gd name="connsiteX26" fmla="*/ 2011680 w 3802380"/>
                  <a:gd name="connsiteY26" fmla="*/ 73660 h 93980"/>
                  <a:gd name="connsiteX27" fmla="*/ 2108200 w 3802380"/>
                  <a:gd name="connsiteY27" fmla="*/ 66040 h 93980"/>
                  <a:gd name="connsiteX28" fmla="*/ 2247900 w 3802380"/>
                  <a:gd name="connsiteY28" fmla="*/ 63500 h 93980"/>
                  <a:gd name="connsiteX29" fmla="*/ 2301240 w 3802380"/>
                  <a:gd name="connsiteY29" fmla="*/ 55880 h 93980"/>
                  <a:gd name="connsiteX30" fmla="*/ 2321560 w 3802380"/>
                  <a:gd name="connsiteY30" fmla="*/ 50800 h 93980"/>
                  <a:gd name="connsiteX31" fmla="*/ 2341880 w 3802380"/>
                  <a:gd name="connsiteY31" fmla="*/ 48260 h 93980"/>
                  <a:gd name="connsiteX32" fmla="*/ 2430780 w 3802380"/>
                  <a:gd name="connsiteY32" fmla="*/ 35560 h 93980"/>
                  <a:gd name="connsiteX33" fmla="*/ 2456180 w 3802380"/>
                  <a:gd name="connsiteY33" fmla="*/ 30480 h 93980"/>
                  <a:gd name="connsiteX34" fmla="*/ 2547620 w 3802380"/>
                  <a:gd name="connsiteY34" fmla="*/ 22860 h 93980"/>
                  <a:gd name="connsiteX35" fmla="*/ 2598420 w 3802380"/>
                  <a:gd name="connsiteY35" fmla="*/ 17780 h 93980"/>
                  <a:gd name="connsiteX36" fmla="*/ 2639060 w 3802380"/>
                  <a:gd name="connsiteY36" fmla="*/ 15240 h 93980"/>
                  <a:gd name="connsiteX37" fmla="*/ 2692400 w 3802380"/>
                  <a:gd name="connsiteY37" fmla="*/ 10160 h 93980"/>
                  <a:gd name="connsiteX38" fmla="*/ 2730500 w 3802380"/>
                  <a:gd name="connsiteY38" fmla="*/ 5080 h 93980"/>
                  <a:gd name="connsiteX39" fmla="*/ 2918460 w 3802380"/>
                  <a:gd name="connsiteY39" fmla="*/ 0 h 93980"/>
                  <a:gd name="connsiteX40" fmla="*/ 3040380 w 3802380"/>
                  <a:gd name="connsiteY40" fmla="*/ 2540 h 93980"/>
                  <a:gd name="connsiteX41" fmla="*/ 3088640 w 3802380"/>
                  <a:gd name="connsiteY41" fmla="*/ 12700 h 93980"/>
                  <a:gd name="connsiteX42" fmla="*/ 3106420 w 3802380"/>
                  <a:gd name="connsiteY42" fmla="*/ 15240 h 93980"/>
                  <a:gd name="connsiteX43" fmla="*/ 3124200 w 3802380"/>
                  <a:gd name="connsiteY43" fmla="*/ 20320 h 93980"/>
                  <a:gd name="connsiteX44" fmla="*/ 3154680 w 3802380"/>
                  <a:gd name="connsiteY44" fmla="*/ 25400 h 93980"/>
                  <a:gd name="connsiteX45" fmla="*/ 3180080 w 3802380"/>
                  <a:gd name="connsiteY45" fmla="*/ 30480 h 93980"/>
                  <a:gd name="connsiteX46" fmla="*/ 3408680 w 3802380"/>
                  <a:gd name="connsiteY46" fmla="*/ 38100 h 93980"/>
                  <a:gd name="connsiteX47" fmla="*/ 3423920 w 3802380"/>
                  <a:gd name="connsiteY47" fmla="*/ 40640 h 93980"/>
                  <a:gd name="connsiteX48" fmla="*/ 3573780 w 3802380"/>
                  <a:gd name="connsiteY48" fmla="*/ 33020 h 93980"/>
                  <a:gd name="connsiteX49" fmla="*/ 3802380 w 3802380"/>
                  <a:gd name="connsiteY49" fmla="*/ 27940 h 9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802380" h="93980">
                    <a:moveTo>
                      <a:pt x="0" y="93980"/>
                    </a:moveTo>
                    <a:cubicBezTo>
                      <a:pt x="36673" y="87868"/>
                      <a:pt x="-6400" y="96113"/>
                      <a:pt x="60960" y="73660"/>
                    </a:cubicBezTo>
                    <a:cubicBezTo>
                      <a:pt x="65412" y="72176"/>
                      <a:pt x="90201" y="63668"/>
                      <a:pt x="93980" y="63500"/>
                    </a:cubicBezTo>
                    <a:cubicBezTo>
                      <a:pt x="164204" y="60379"/>
                      <a:pt x="234527" y="60113"/>
                      <a:pt x="304800" y="58420"/>
                    </a:cubicBezTo>
                    <a:cubicBezTo>
                      <a:pt x="417149" y="48650"/>
                      <a:pt x="321014" y="55687"/>
                      <a:pt x="495300" y="50800"/>
                    </a:cubicBezTo>
                    <a:lnTo>
                      <a:pt x="635000" y="45720"/>
                    </a:lnTo>
                    <a:cubicBezTo>
                      <a:pt x="640927" y="44873"/>
                      <a:pt x="647004" y="44755"/>
                      <a:pt x="652780" y="43180"/>
                    </a:cubicBezTo>
                    <a:cubicBezTo>
                      <a:pt x="656433" y="42184"/>
                      <a:pt x="659460" y="39592"/>
                      <a:pt x="662940" y="38100"/>
                    </a:cubicBezTo>
                    <a:cubicBezTo>
                      <a:pt x="665401" y="37045"/>
                      <a:pt x="667963" y="36209"/>
                      <a:pt x="670560" y="35560"/>
                    </a:cubicBezTo>
                    <a:cubicBezTo>
                      <a:pt x="674748" y="34513"/>
                      <a:pt x="679072" y="34067"/>
                      <a:pt x="683260" y="33020"/>
                    </a:cubicBezTo>
                    <a:cubicBezTo>
                      <a:pt x="689240" y="31525"/>
                      <a:pt x="695040" y="29352"/>
                      <a:pt x="701040" y="27940"/>
                    </a:cubicBezTo>
                    <a:cubicBezTo>
                      <a:pt x="709445" y="25962"/>
                      <a:pt x="726440" y="22860"/>
                      <a:pt x="726440" y="22860"/>
                    </a:cubicBezTo>
                    <a:lnTo>
                      <a:pt x="792480" y="27940"/>
                    </a:lnTo>
                    <a:cubicBezTo>
                      <a:pt x="799833" y="28652"/>
                      <a:pt x="808083" y="31465"/>
                      <a:pt x="815340" y="33020"/>
                    </a:cubicBezTo>
                    <a:cubicBezTo>
                      <a:pt x="823783" y="34829"/>
                      <a:pt x="832297" y="36291"/>
                      <a:pt x="840740" y="38100"/>
                    </a:cubicBezTo>
                    <a:cubicBezTo>
                      <a:pt x="844153" y="38831"/>
                      <a:pt x="847492" y="39883"/>
                      <a:pt x="850900" y="40640"/>
                    </a:cubicBezTo>
                    <a:cubicBezTo>
                      <a:pt x="855114" y="41577"/>
                      <a:pt x="859379" y="42275"/>
                      <a:pt x="863600" y="43180"/>
                    </a:cubicBezTo>
                    <a:cubicBezTo>
                      <a:pt x="871233" y="44816"/>
                      <a:pt x="878760" y="46977"/>
                      <a:pt x="886460" y="48260"/>
                    </a:cubicBezTo>
                    <a:cubicBezTo>
                      <a:pt x="894023" y="49520"/>
                      <a:pt x="901665" y="50367"/>
                      <a:pt x="909320" y="50800"/>
                    </a:cubicBezTo>
                    <a:cubicBezTo>
                      <a:pt x="946552" y="52907"/>
                      <a:pt x="983827" y="54187"/>
                      <a:pt x="1021080" y="55880"/>
                    </a:cubicBezTo>
                    <a:cubicBezTo>
                      <a:pt x="1058797" y="66656"/>
                      <a:pt x="1037150" y="61994"/>
                      <a:pt x="1104900" y="63500"/>
                    </a:cubicBezTo>
                    <a:lnTo>
                      <a:pt x="1381760" y="68580"/>
                    </a:lnTo>
                    <a:cubicBezTo>
                      <a:pt x="1430230" y="70888"/>
                      <a:pt x="1476798" y="69749"/>
                      <a:pt x="1524000" y="78740"/>
                    </a:cubicBezTo>
                    <a:cubicBezTo>
                      <a:pt x="1530055" y="79893"/>
                      <a:pt x="1535853" y="82127"/>
                      <a:pt x="1541780" y="83820"/>
                    </a:cubicBezTo>
                    <a:lnTo>
                      <a:pt x="1927860" y="81280"/>
                    </a:lnTo>
                    <a:cubicBezTo>
                      <a:pt x="1938158" y="81092"/>
                      <a:pt x="1948082" y="77133"/>
                      <a:pt x="1958340" y="76200"/>
                    </a:cubicBezTo>
                    <a:cubicBezTo>
                      <a:pt x="1976067" y="74588"/>
                      <a:pt x="1993900" y="74507"/>
                      <a:pt x="2011680" y="73660"/>
                    </a:cubicBezTo>
                    <a:cubicBezTo>
                      <a:pt x="2091223" y="62297"/>
                      <a:pt x="2058971" y="61117"/>
                      <a:pt x="2108200" y="66040"/>
                    </a:cubicBezTo>
                    <a:lnTo>
                      <a:pt x="2247900" y="63500"/>
                    </a:lnTo>
                    <a:cubicBezTo>
                      <a:pt x="2255215" y="63268"/>
                      <a:pt x="2300717" y="55980"/>
                      <a:pt x="2301240" y="55880"/>
                    </a:cubicBezTo>
                    <a:cubicBezTo>
                      <a:pt x="2308098" y="54574"/>
                      <a:pt x="2314698" y="52087"/>
                      <a:pt x="2321560" y="50800"/>
                    </a:cubicBezTo>
                    <a:cubicBezTo>
                      <a:pt x="2328269" y="49542"/>
                      <a:pt x="2335160" y="49460"/>
                      <a:pt x="2341880" y="48260"/>
                    </a:cubicBezTo>
                    <a:cubicBezTo>
                      <a:pt x="2417279" y="34796"/>
                      <a:pt x="2366518" y="39844"/>
                      <a:pt x="2430780" y="35560"/>
                    </a:cubicBezTo>
                    <a:cubicBezTo>
                      <a:pt x="2439247" y="33867"/>
                      <a:pt x="2447608" y="31519"/>
                      <a:pt x="2456180" y="30480"/>
                    </a:cubicBezTo>
                    <a:cubicBezTo>
                      <a:pt x="2490038" y="26376"/>
                      <a:pt x="2515193" y="25808"/>
                      <a:pt x="2547620" y="22860"/>
                    </a:cubicBezTo>
                    <a:lnTo>
                      <a:pt x="2598420" y="17780"/>
                    </a:lnTo>
                    <a:cubicBezTo>
                      <a:pt x="2611946" y="16653"/>
                      <a:pt x="2625531" y="16337"/>
                      <a:pt x="2639060" y="15240"/>
                    </a:cubicBezTo>
                    <a:cubicBezTo>
                      <a:pt x="2656862" y="13797"/>
                      <a:pt x="2674649" y="12132"/>
                      <a:pt x="2692400" y="10160"/>
                    </a:cubicBezTo>
                    <a:cubicBezTo>
                      <a:pt x="2705134" y="8745"/>
                      <a:pt x="2717701" y="5655"/>
                      <a:pt x="2730500" y="5080"/>
                    </a:cubicBezTo>
                    <a:cubicBezTo>
                      <a:pt x="2793113" y="2266"/>
                      <a:pt x="2855807" y="1693"/>
                      <a:pt x="2918460" y="0"/>
                    </a:cubicBezTo>
                    <a:cubicBezTo>
                      <a:pt x="2959100" y="847"/>
                      <a:pt x="2999782" y="510"/>
                      <a:pt x="3040380" y="2540"/>
                    </a:cubicBezTo>
                    <a:cubicBezTo>
                      <a:pt x="3071091" y="4076"/>
                      <a:pt x="3064456" y="7518"/>
                      <a:pt x="3088640" y="12700"/>
                    </a:cubicBezTo>
                    <a:cubicBezTo>
                      <a:pt x="3094494" y="13954"/>
                      <a:pt x="3100566" y="13986"/>
                      <a:pt x="3106420" y="15240"/>
                    </a:cubicBezTo>
                    <a:cubicBezTo>
                      <a:pt x="3112447" y="16532"/>
                      <a:pt x="3118168" y="19050"/>
                      <a:pt x="3124200" y="20320"/>
                    </a:cubicBezTo>
                    <a:cubicBezTo>
                      <a:pt x="3134279" y="22442"/>
                      <a:pt x="3144546" y="23557"/>
                      <a:pt x="3154680" y="25400"/>
                    </a:cubicBezTo>
                    <a:cubicBezTo>
                      <a:pt x="3163175" y="26945"/>
                      <a:pt x="3171456" y="30049"/>
                      <a:pt x="3180080" y="30480"/>
                    </a:cubicBezTo>
                    <a:cubicBezTo>
                      <a:pt x="3256227" y="34287"/>
                      <a:pt x="3408680" y="38100"/>
                      <a:pt x="3408680" y="38100"/>
                    </a:cubicBezTo>
                    <a:cubicBezTo>
                      <a:pt x="3413760" y="38947"/>
                      <a:pt x="3418772" y="40798"/>
                      <a:pt x="3423920" y="40640"/>
                    </a:cubicBezTo>
                    <a:cubicBezTo>
                      <a:pt x="3473914" y="39102"/>
                      <a:pt x="3573780" y="33020"/>
                      <a:pt x="3573780" y="33020"/>
                    </a:cubicBezTo>
                    <a:cubicBezTo>
                      <a:pt x="3676590" y="20169"/>
                      <a:pt x="3600768" y="27940"/>
                      <a:pt x="3802380" y="2794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4076700" y="6017122"/>
                <a:ext cx="3362960" cy="96658"/>
              </a:xfrm>
              <a:custGeom>
                <a:avLst/>
                <a:gdLst>
                  <a:gd name="connsiteX0" fmla="*/ 0 w 3362960"/>
                  <a:gd name="connsiteY0" fmla="*/ 68718 h 96658"/>
                  <a:gd name="connsiteX1" fmla="*/ 30480 w 3362960"/>
                  <a:gd name="connsiteY1" fmla="*/ 71258 h 96658"/>
                  <a:gd name="connsiteX2" fmla="*/ 58420 w 3362960"/>
                  <a:gd name="connsiteY2" fmla="*/ 76338 h 96658"/>
                  <a:gd name="connsiteX3" fmla="*/ 78740 w 3362960"/>
                  <a:gd name="connsiteY3" fmla="*/ 78878 h 96658"/>
                  <a:gd name="connsiteX4" fmla="*/ 167640 w 3362960"/>
                  <a:gd name="connsiteY4" fmla="*/ 76338 h 96658"/>
                  <a:gd name="connsiteX5" fmla="*/ 175260 w 3362960"/>
                  <a:gd name="connsiteY5" fmla="*/ 71258 h 96658"/>
                  <a:gd name="connsiteX6" fmla="*/ 195580 w 3362960"/>
                  <a:gd name="connsiteY6" fmla="*/ 66178 h 96658"/>
                  <a:gd name="connsiteX7" fmla="*/ 231140 w 3362960"/>
                  <a:gd name="connsiteY7" fmla="*/ 58558 h 96658"/>
                  <a:gd name="connsiteX8" fmla="*/ 292100 w 3362960"/>
                  <a:gd name="connsiteY8" fmla="*/ 50938 h 96658"/>
                  <a:gd name="connsiteX9" fmla="*/ 320040 w 3362960"/>
                  <a:gd name="connsiteY9" fmla="*/ 43318 h 96658"/>
                  <a:gd name="connsiteX10" fmla="*/ 345440 w 3362960"/>
                  <a:gd name="connsiteY10" fmla="*/ 40778 h 96658"/>
                  <a:gd name="connsiteX11" fmla="*/ 363220 w 3362960"/>
                  <a:gd name="connsiteY11" fmla="*/ 35698 h 96658"/>
                  <a:gd name="connsiteX12" fmla="*/ 375920 w 3362960"/>
                  <a:gd name="connsiteY12" fmla="*/ 30618 h 96658"/>
                  <a:gd name="connsiteX13" fmla="*/ 579120 w 3362960"/>
                  <a:gd name="connsiteY13" fmla="*/ 22998 h 96658"/>
                  <a:gd name="connsiteX14" fmla="*/ 657860 w 3362960"/>
                  <a:gd name="connsiteY14" fmla="*/ 25538 h 96658"/>
                  <a:gd name="connsiteX15" fmla="*/ 685800 w 3362960"/>
                  <a:gd name="connsiteY15" fmla="*/ 33158 h 96658"/>
                  <a:gd name="connsiteX16" fmla="*/ 695960 w 3362960"/>
                  <a:gd name="connsiteY16" fmla="*/ 38238 h 96658"/>
                  <a:gd name="connsiteX17" fmla="*/ 754380 w 3362960"/>
                  <a:gd name="connsiteY17" fmla="*/ 43318 h 96658"/>
                  <a:gd name="connsiteX18" fmla="*/ 774700 w 3362960"/>
                  <a:gd name="connsiteY18" fmla="*/ 50938 h 96658"/>
                  <a:gd name="connsiteX19" fmla="*/ 784860 w 3362960"/>
                  <a:gd name="connsiteY19" fmla="*/ 56018 h 96658"/>
                  <a:gd name="connsiteX20" fmla="*/ 835660 w 3362960"/>
                  <a:gd name="connsiteY20" fmla="*/ 61098 h 96658"/>
                  <a:gd name="connsiteX21" fmla="*/ 927100 w 3362960"/>
                  <a:gd name="connsiteY21" fmla="*/ 66178 h 96658"/>
                  <a:gd name="connsiteX22" fmla="*/ 1143000 w 3362960"/>
                  <a:gd name="connsiteY22" fmla="*/ 76338 h 96658"/>
                  <a:gd name="connsiteX23" fmla="*/ 1239520 w 3362960"/>
                  <a:gd name="connsiteY23" fmla="*/ 91578 h 96658"/>
                  <a:gd name="connsiteX24" fmla="*/ 1313180 w 3362960"/>
                  <a:gd name="connsiteY24" fmla="*/ 96658 h 96658"/>
                  <a:gd name="connsiteX25" fmla="*/ 1465580 w 3362960"/>
                  <a:gd name="connsiteY25" fmla="*/ 91578 h 96658"/>
                  <a:gd name="connsiteX26" fmla="*/ 1541780 w 3362960"/>
                  <a:gd name="connsiteY26" fmla="*/ 78878 h 96658"/>
                  <a:gd name="connsiteX27" fmla="*/ 1557020 w 3362960"/>
                  <a:gd name="connsiteY27" fmla="*/ 76338 h 96658"/>
                  <a:gd name="connsiteX28" fmla="*/ 1572260 w 3362960"/>
                  <a:gd name="connsiteY28" fmla="*/ 71258 h 96658"/>
                  <a:gd name="connsiteX29" fmla="*/ 1590040 w 3362960"/>
                  <a:gd name="connsiteY29" fmla="*/ 68718 h 96658"/>
                  <a:gd name="connsiteX30" fmla="*/ 1699260 w 3362960"/>
                  <a:gd name="connsiteY30" fmla="*/ 63638 h 96658"/>
                  <a:gd name="connsiteX31" fmla="*/ 1770380 w 3362960"/>
                  <a:gd name="connsiteY31" fmla="*/ 58558 h 96658"/>
                  <a:gd name="connsiteX32" fmla="*/ 1882140 w 3362960"/>
                  <a:gd name="connsiteY32" fmla="*/ 50938 h 96658"/>
                  <a:gd name="connsiteX33" fmla="*/ 1902460 w 3362960"/>
                  <a:gd name="connsiteY33" fmla="*/ 48398 h 96658"/>
                  <a:gd name="connsiteX34" fmla="*/ 1953260 w 3362960"/>
                  <a:gd name="connsiteY34" fmla="*/ 38238 h 96658"/>
                  <a:gd name="connsiteX35" fmla="*/ 2016760 w 3362960"/>
                  <a:gd name="connsiteY35" fmla="*/ 35698 h 96658"/>
                  <a:gd name="connsiteX36" fmla="*/ 2077720 w 3362960"/>
                  <a:gd name="connsiteY36" fmla="*/ 28078 h 96658"/>
                  <a:gd name="connsiteX37" fmla="*/ 2092960 w 3362960"/>
                  <a:gd name="connsiteY37" fmla="*/ 25538 h 96658"/>
                  <a:gd name="connsiteX38" fmla="*/ 2110740 w 3362960"/>
                  <a:gd name="connsiteY38" fmla="*/ 22998 h 96658"/>
                  <a:gd name="connsiteX39" fmla="*/ 2128520 w 3362960"/>
                  <a:gd name="connsiteY39" fmla="*/ 17918 h 96658"/>
                  <a:gd name="connsiteX40" fmla="*/ 2143760 w 3362960"/>
                  <a:gd name="connsiteY40" fmla="*/ 15378 h 96658"/>
                  <a:gd name="connsiteX41" fmla="*/ 2219960 w 3362960"/>
                  <a:gd name="connsiteY41" fmla="*/ 7758 h 96658"/>
                  <a:gd name="connsiteX42" fmla="*/ 2242820 w 3362960"/>
                  <a:gd name="connsiteY42" fmla="*/ 2678 h 96658"/>
                  <a:gd name="connsiteX43" fmla="*/ 2379980 w 3362960"/>
                  <a:gd name="connsiteY43" fmla="*/ 5218 h 96658"/>
                  <a:gd name="connsiteX44" fmla="*/ 2392680 w 3362960"/>
                  <a:gd name="connsiteY44" fmla="*/ 7758 h 96658"/>
                  <a:gd name="connsiteX45" fmla="*/ 2413000 w 3362960"/>
                  <a:gd name="connsiteY45" fmla="*/ 12838 h 96658"/>
                  <a:gd name="connsiteX46" fmla="*/ 2433320 w 3362960"/>
                  <a:gd name="connsiteY46" fmla="*/ 15378 h 96658"/>
                  <a:gd name="connsiteX47" fmla="*/ 2496820 w 3362960"/>
                  <a:gd name="connsiteY47" fmla="*/ 25538 h 96658"/>
                  <a:gd name="connsiteX48" fmla="*/ 2540000 w 3362960"/>
                  <a:gd name="connsiteY48" fmla="*/ 28078 h 96658"/>
                  <a:gd name="connsiteX49" fmla="*/ 2565400 w 3362960"/>
                  <a:gd name="connsiteY49" fmla="*/ 33158 h 96658"/>
                  <a:gd name="connsiteX50" fmla="*/ 2585720 w 3362960"/>
                  <a:gd name="connsiteY50" fmla="*/ 38238 h 96658"/>
                  <a:gd name="connsiteX51" fmla="*/ 2700020 w 3362960"/>
                  <a:gd name="connsiteY51" fmla="*/ 40778 h 96658"/>
                  <a:gd name="connsiteX52" fmla="*/ 2862580 w 3362960"/>
                  <a:gd name="connsiteY52" fmla="*/ 50938 h 96658"/>
                  <a:gd name="connsiteX53" fmla="*/ 2923540 w 3362960"/>
                  <a:gd name="connsiteY53" fmla="*/ 56018 h 96658"/>
                  <a:gd name="connsiteX54" fmla="*/ 2964180 w 3362960"/>
                  <a:gd name="connsiteY54" fmla="*/ 58558 h 96658"/>
                  <a:gd name="connsiteX55" fmla="*/ 3121660 w 3362960"/>
                  <a:gd name="connsiteY55" fmla="*/ 50938 h 96658"/>
                  <a:gd name="connsiteX56" fmla="*/ 3164840 w 3362960"/>
                  <a:gd name="connsiteY56" fmla="*/ 43318 h 96658"/>
                  <a:gd name="connsiteX57" fmla="*/ 3195320 w 3362960"/>
                  <a:gd name="connsiteY57" fmla="*/ 35698 h 96658"/>
                  <a:gd name="connsiteX58" fmla="*/ 3213100 w 3362960"/>
                  <a:gd name="connsiteY58" fmla="*/ 33158 h 96658"/>
                  <a:gd name="connsiteX59" fmla="*/ 3362960 w 3362960"/>
                  <a:gd name="connsiteY59" fmla="*/ 33158 h 9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362960" h="96658">
                    <a:moveTo>
                      <a:pt x="0" y="68718"/>
                    </a:moveTo>
                    <a:cubicBezTo>
                      <a:pt x="10160" y="69565"/>
                      <a:pt x="20370" y="69939"/>
                      <a:pt x="30480" y="71258"/>
                    </a:cubicBezTo>
                    <a:cubicBezTo>
                      <a:pt x="39867" y="72482"/>
                      <a:pt x="49070" y="74862"/>
                      <a:pt x="58420" y="76338"/>
                    </a:cubicBezTo>
                    <a:cubicBezTo>
                      <a:pt x="65163" y="77403"/>
                      <a:pt x="71967" y="78031"/>
                      <a:pt x="78740" y="78878"/>
                    </a:cubicBezTo>
                    <a:cubicBezTo>
                      <a:pt x="108373" y="78031"/>
                      <a:pt x="138087" y="78671"/>
                      <a:pt x="167640" y="76338"/>
                    </a:cubicBezTo>
                    <a:cubicBezTo>
                      <a:pt x="170683" y="76098"/>
                      <a:pt x="172391" y="72301"/>
                      <a:pt x="175260" y="71258"/>
                    </a:cubicBezTo>
                    <a:cubicBezTo>
                      <a:pt x="181821" y="68872"/>
                      <a:pt x="189098" y="68771"/>
                      <a:pt x="195580" y="66178"/>
                    </a:cubicBezTo>
                    <a:cubicBezTo>
                      <a:pt x="215399" y="58251"/>
                      <a:pt x="203748" y="61602"/>
                      <a:pt x="231140" y="58558"/>
                    </a:cubicBezTo>
                    <a:cubicBezTo>
                      <a:pt x="256480" y="50111"/>
                      <a:pt x="230918" y="57997"/>
                      <a:pt x="292100" y="50938"/>
                    </a:cubicBezTo>
                    <a:cubicBezTo>
                      <a:pt x="320513" y="47660"/>
                      <a:pt x="287728" y="49377"/>
                      <a:pt x="320040" y="43318"/>
                    </a:cubicBezTo>
                    <a:cubicBezTo>
                      <a:pt x="328403" y="41750"/>
                      <a:pt x="336973" y="41625"/>
                      <a:pt x="345440" y="40778"/>
                    </a:cubicBezTo>
                    <a:cubicBezTo>
                      <a:pt x="351367" y="39085"/>
                      <a:pt x="357372" y="37647"/>
                      <a:pt x="363220" y="35698"/>
                    </a:cubicBezTo>
                    <a:cubicBezTo>
                      <a:pt x="367545" y="34256"/>
                      <a:pt x="371368" y="30886"/>
                      <a:pt x="375920" y="30618"/>
                    </a:cubicBezTo>
                    <a:cubicBezTo>
                      <a:pt x="443584" y="26638"/>
                      <a:pt x="579120" y="22998"/>
                      <a:pt x="579120" y="22998"/>
                    </a:cubicBezTo>
                    <a:cubicBezTo>
                      <a:pt x="605367" y="23845"/>
                      <a:pt x="631677" y="23524"/>
                      <a:pt x="657860" y="25538"/>
                    </a:cubicBezTo>
                    <a:cubicBezTo>
                      <a:pt x="659438" y="25659"/>
                      <a:pt x="679740" y="30561"/>
                      <a:pt x="685800" y="33158"/>
                    </a:cubicBezTo>
                    <a:cubicBezTo>
                      <a:pt x="689280" y="34650"/>
                      <a:pt x="692258" y="37445"/>
                      <a:pt x="695960" y="38238"/>
                    </a:cubicBezTo>
                    <a:cubicBezTo>
                      <a:pt x="702073" y="39548"/>
                      <a:pt x="752150" y="43146"/>
                      <a:pt x="754380" y="43318"/>
                    </a:cubicBezTo>
                    <a:cubicBezTo>
                      <a:pt x="782667" y="57461"/>
                      <a:pt x="747033" y="40563"/>
                      <a:pt x="774700" y="50938"/>
                    </a:cubicBezTo>
                    <a:cubicBezTo>
                      <a:pt x="778245" y="52267"/>
                      <a:pt x="781171" y="55167"/>
                      <a:pt x="784860" y="56018"/>
                    </a:cubicBezTo>
                    <a:cubicBezTo>
                      <a:pt x="789236" y="57028"/>
                      <a:pt x="833968" y="60990"/>
                      <a:pt x="835660" y="61098"/>
                    </a:cubicBezTo>
                    <a:lnTo>
                      <a:pt x="927100" y="66178"/>
                    </a:lnTo>
                    <a:lnTo>
                      <a:pt x="1143000" y="76338"/>
                    </a:lnTo>
                    <a:lnTo>
                      <a:pt x="1239520" y="91578"/>
                    </a:lnTo>
                    <a:cubicBezTo>
                      <a:pt x="1263845" y="95320"/>
                      <a:pt x="1288627" y="94965"/>
                      <a:pt x="1313180" y="96658"/>
                    </a:cubicBezTo>
                    <a:cubicBezTo>
                      <a:pt x="1363980" y="94965"/>
                      <a:pt x="1414851" y="94749"/>
                      <a:pt x="1465580" y="91578"/>
                    </a:cubicBezTo>
                    <a:cubicBezTo>
                      <a:pt x="1491748" y="89942"/>
                      <a:pt x="1516316" y="83652"/>
                      <a:pt x="1541780" y="78878"/>
                    </a:cubicBezTo>
                    <a:cubicBezTo>
                      <a:pt x="1546842" y="77929"/>
                      <a:pt x="1551940" y="77185"/>
                      <a:pt x="1557020" y="76338"/>
                    </a:cubicBezTo>
                    <a:cubicBezTo>
                      <a:pt x="1562100" y="74645"/>
                      <a:pt x="1567042" y="72462"/>
                      <a:pt x="1572260" y="71258"/>
                    </a:cubicBezTo>
                    <a:cubicBezTo>
                      <a:pt x="1578094" y="69912"/>
                      <a:pt x="1584064" y="69077"/>
                      <a:pt x="1590040" y="68718"/>
                    </a:cubicBezTo>
                    <a:cubicBezTo>
                      <a:pt x="1626421" y="66535"/>
                      <a:pt x="1662872" y="65688"/>
                      <a:pt x="1699260" y="63638"/>
                    </a:cubicBezTo>
                    <a:cubicBezTo>
                      <a:pt x="1722989" y="62301"/>
                      <a:pt x="1746657" y="60010"/>
                      <a:pt x="1770380" y="58558"/>
                    </a:cubicBezTo>
                    <a:cubicBezTo>
                      <a:pt x="1851979" y="53562"/>
                      <a:pt x="1796395" y="59236"/>
                      <a:pt x="1882140" y="50938"/>
                    </a:cubicBezTo>
                    <a:cubicBezTo>
                      <a:pt x="1888934" y="50280"/>
                      <a:pt x="1895738" y="49584"/>
                      <a:pt x="1902460" y="48398"/>
                    </a:cubicBezTo>
                    <a:cubicBezTo>
                      <a:pt x="1919270" y="45432"/>
                      <a:pt x="1936183" y="39661"/>
                      <a:pt x="1953260" y="38238"/>
                    </a:cubicBezTo>
                    <a:cubicBezTo>
                      <a:pt x="1974370" y="36479"/>
                      <a:pt x="1995593" y="36545"/>
                      <a:pt x="2016760" y="35698"/>
                    </a:cubicBezTo>
                    <a:cubicBezTo>
                      <a:pt x="2047905" y="29469"/>
                      <a:pt x="2015486" y="35546"/>
                      <a:pt x="2077720" y="28078"/>
                    </a:cubicBezTo>
                    <a:cubicBezTo>
                      <a:pt x="2082833" y="27464"/>
                      <a:pt x="2087870" y="26321"/>
                      <a:pt x="2092960" y="25538"/>
                    </a:cubicBezTo>
                    <a:cubicBezTo>
                      <a:pt x="2098877" y="24628"/>
                      <a:pt x="2104886" y="24252"/>
                      <a:pt x="2110740" y="22998"/>
                    </a:cubicBezTo>
                    <a:cubicBezTo>
                      <a:pt x="2116767" y="21706"/>
                      <a:pt x="2122514" y="19304"/>
                      <a:pt x="2128520" y="17918"/>
                    </a:cubicBezTo>
                    <a:cubicBezTo>
                      <a:pt x="2133538" y="16760"/>
                      <a:pt x="2138653" y="16044"/>
                      <a:pt x="2143760" y="15378"/>
                    </a:cubicBezTo>
                    <a:cubicBezTo>
                      <a:pt x="2184965" y="10003"/>
                      <a:pt x="2182346" y="10651"/>
                      <a:pt x="2219960" y="7758"/>
                    </a:cubicBezTo>
                    <a:cubicBezTo>
                      <a:pt x="2227580" y="6065"/>
                      <a:pt x="2235046" y="3385"/>
                      <a:pt x="2242820" y="2678"/>
                    </a:cubicBezTo>
                    <a:cubicBezTo>
                      <a:pt x="2302216" y="-2722"/>
                      <a:pt x="2317281" y="1038"/>
                      <a:pt x="2379980" y="5218"/>
                    </a:cubicBezTo>
                    <a:cubicBezTo>
                      <a:pt x="2384213" y="6065"/>
                      <a:pt x="2388473" y="6787"/>
                      <a:pt x="2392680" y="7758"/>
                    </a:cubicBezTo>
                    <a:cubicBezTo>
                      <a:pt x="2399483" y="9328"/>
                      <a:pt x="2406138" y="11551"/>
                      <a:pt x="2413000" y="12838"/>
                    </a:cubicBezTo>
                    <a:cubicBezTo>
                      <a:pt x="2419709" y="14096"/>
                      <a:pt x="2426587" y="14256"/>
                      <a:pt x="2433320" y="15378"/>
                    </a:cubicBezTo>
                    <a:cubicBezTo>
                      <a:pt x="2471569" y="21753"/>
                      <a:pt x="2449738" y="21124"/>
                      <a:pt x="2496820" y="25538"/>
                    </a:cubicBezTo>
                    <a:cubicBezTo>
                      <a:pt x="2511175" y="26884"/>
                      <a:pt x="2525607" y="27231"/>
                      <a:pt x="2540000" y="28078"/>
                    </a:cubicBezTo>
                    <a:cubicBezTo>
                      <a:pt x="2548467" y="29771"/>
                      <a:pt x="2556971" y="31285"/>
                      <a:pt x="2565400" y="33158"/>
                    </a:cubicBezTo>
                    <a:cubicBezTo>
                      <a:pt x="2572216" y="34673"/>
                      <a:pt x="2578749" y="37843"/>
                      <a:pt x="2585720" y="38238"/>
                    </a:cubicBezTo>
                    <a:cubicBezTo>
                      <a:pt x="2623769" y="40392"/>
                      <a:pt x="2661920" y="39931"/>
                      <a:pt x="2700020" y="40778"/>
                    </a:cubicBezTo>
                    <a:cubicBezTo>
                      <a:pt x="2790121" y="52041"/>
                      <a:pt x="2699908" y="41901"/>
                      <a:pt x="2862580" y="50938"/>
                    </a:cubicBezTo>
                    <a:cubicBezTo>
                      <a:pt x="2882939" y="52069"/>
                      <a:pt x="2903207" y="54493"/>
                      <a:pt x="2923540" y="56018"/>
                    </a:cubicBezTo>
                    <a:cubicBezTo>
                      <a:pt x="2937075" y="57033"/>
                      <a:pt x="2950633" y="57711"/>
                      <a:pt x="2964180" y="58558"/>
                    </a:cubicBezTo>
                    <a:cubicBezTo>
                      <a:pt x="3033832" y="55978"/>
                      <a:pt x="3067032" y="58742"/>
                      <a:pt x="3121660" y="50938"/>
                    </a:cubicBezTo>
                    <a:cubicBezTo>
                      <a:pt x="3143341" y="47841"/>
                      <a:pt x="3148512" y="47771"/>
                      <a:pt x="3164840" y="43318"/>
                    </a:cubicBezTo>
                    <a:cubicBezTo>
                      <a:pt x="3181046" y="38898"/>
                      <a:pt x="3180586" y="38154"/>
                      <a:pt x="3195320" y="35698"/>
                    </a:cubicBezTo>
                    <a:cubicBezTo>
                      <a:pt x="3201225" y="34714"/>
                      <a:pt x="3207114" y="33249"/>
                      <a:pt x="3213100" y="33158"/>
                    </a:cubicBezTo>
                    <a:cubicBezTo>
                      <a:pt x="3263048" y="32401"/>
                      <a:pt x="3313007" y="33158"/>
                      <a:pt x="3362960" y="3315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70" name="Freeform 69"/>
            <p:cNvSpPr/>
            <p:nvPr/>
          </p:nvSpPr>
          <p:spPr>
            <a:xfrm>
              <a:off x="7433310" y="5993130"/>
              <a:ext cx="3870960" cy="83820"/>
            </a:xfrm>
            <a:custGeom>
              <a:avLst/>
              <a:gdLst>
                <a:gd name="connsiteX0" fmla="*/ 0 w 3870960"/>
                <a:gd name="connsiteY0" fmla="*/ 57150 h 83820"/>
                <a:gd name="connsiteX1" fmla="*/ 95250 w 3870960"/>
                <a:gd name="connsiteY1" fmla="*/ 53340 h 83820"/>
                <a:gd name="connsiteX2" fmla="*/ 129540 w 3870960"/>
                <a:gd name="connsiteY2" fmla="*/ 45720 h 83820"/>
                <a:gd name="connsiteX3" fmla="*/ 186690 w 3870960"/>
                <a:gd name="connsiteY3" fmla="*/ 41910 h 83820"/>
                <a:gd name="connsiteX4" fmla="*/ 217170 w 3870960"/>
                <a:gd name="connsiteY4" fmla="*/ 34290 h 83820"/>
                <a:gd name="connsiteX5" fmla="*/ 255270 w 3870960"/>
                <a:gd name="connsiteY5" fmla="*/ 30480 h 83820"/>
                <a:gd name="connsiteX6" fmla="*/ 579120 w 3870960"/>
                <a:gd name="connsiteY6" fmla="*/ 38100 h 83820"/>
                <a:gd name="connsiteX7" fmla="*/ 674370 w 3870960"/>
                <a:gd name="connsiteY7" fmla="*/ 41910 h 83820"/>
                <a:gd name="connsiteX8" fmla="*/ 1017270 w 3870960"/>
                <a:gd name="connsiteY8" fmla="*/ 41910 h 83820"/>
                <a:gd name="connsiteX9" fmla="*/ 1047750 w 3870960"/>
                <a:gd name="connsiteY9" fmla="*/ 49530 h 83820"/>
                <a:gd name="connsiteX10" fmla="*/ 1162050 w 3870960"/>
                <a:gd name="connsiteY10" fmla="*/ 53340 h 83820"/>
                <a:gd name="connsiteX11" fmla="*/ 1188720 w 3870960"/>
                <a:gd name="connsiteY11" fmla="*/ 57150 h 83820"/>
                <a:gd name="connsiteX12" fmla="*/ 1203960 w 3870960"/>
                <a:gd name="connsiteY12" fmla="*/ 64770 h 83820"/>
                <a:gd name="connsiteX13" fmla="*/ 1310640 w 3870960"/>
                <a:gd name="connsiteY13" fmla="*/ 76200 h 83820"/>
                <a:gd name="connsiteX14" fmla="*/ 1489710 w 3870960"/>
                <a:gd name="connsiteY14" fmla="*/ 72390 h 83820"/>
                <a:gd name="connsiteX15" fmla="*/ 1546860 w 3870960"/>
                <a:gd name="connsiteY15" fmla="*/ 64770 h 83820"/>
                <a:gd name="connsiteX16" fmla="*/ 1722120 w 3870960"/>
                <a:gd name="connsiteY16" fmla="*/ 53340 h 83820"/>
                <a:gd name="connsiteX17" fmla="*/ 1744980 w 3870960"/>
                <a:gd name="connsiteY17" fmla="*/ 45720 h 83820"/>
                <a:gd name="connsiteX18" fmla="*/ 1760220 w 3870960"/>
                <a:gd name="connsiteY18" fmla="*/ 41910 h 83820"/>
                <a:gd name="connsiteX19" fmla="*/ 1779270 w 3870960"/>
                <a:gd name="connsiteY19" fmla="*/ 34290 h 83820"/>
                <a:gd name="connsiteX20" fmla="*/ 1805940 w 3870960"/>
                <a:gd name="connsiteY20" fmla="*/ 30480 h 83820"/>
                <a:gd name="connsiteX21" fmla="*/ 1866900 w 3870960"/>
                <a:gd name="connsiteY21" fmla="*/ 19050 h 83820"/>
                <a:gd name="connsiteX22" fmla="*/ 1927860 w 3870960"/>
                <a:gd name="connsiteY22" fmla="*/ 7620 h 83820"/>
                <a:gd name="connsiteX23" fmla="*/ 1969770 w 3870960"/>
                <a:gd name="connsiteY23" fmla="*/ 0 h 83820"/>
                <a:gd name="connsiteX24" fmla="*/ 2068830 w 3870960"/>
                <a:gd name="connsiteY24" fmla="*/ 3810 h 83820"/>
                <a:gd name="connsiteX25" fmla="*/ 2110740 w 3870960"/>
                <a:gd name="connsiteY25" fmla="*/ 15240 h 83820"/>
                <a:gd name="connsiteX26" fmla="*/ 2141220 w 3870960"/>
                <a:gd name="connsiteY26" fmla="*/ 22860 h 83820"/>
                <a:gd name="connsiteX27" fmla="*/ 2152650 w 3870960"/>
                <a:gd name="connsiteY27" fmla="*/ 26670 h 83820"/>
                <a:gd name="connsiteX28" fmla="*/ 2164080 w 3870960"/>
                <a:gd name="connsiteY28" fmla="*/ 34290 h 83820"/>
                <a:gd name="connsiteX29" fmla="*/ 2175510 w 3870960"/>
                <a:gd name="connsiteY29" fmla="*/ 38100 h 83820"/>
                <a:gd name="connsiteX30" fmla="*/ 2194560 w 3870960"/>
                <a:gd name="connsiteY30" fmla="*/ 45720 h 83820"/>
                <a:gd name="connsiteX31" fmla="*/ 2213610 w 3870960"/>
                <a:gd name="connsiteY31" fmla="*/ 49530 h 83820"/>
                <a:gd name="connsiteX32" fmla="*/ 2278380 w 3870960"/>
                <a:gd name="connsiteY32" fmla="*/ 64770 h 83820"/>
                <a:gd name="connsiteX33" fmla="*/ 2289810 w 3870960"/>
                <a:gd name="connsiteY33" fmla="*/ 76200 h 83820"/>
                <a:gd name="connsiteX34" fmla="*/ 2308860 w 3870960"/>
                <a:gd name="connsiteY34" fmla="*/ 80010 h 83820"/>
                <a:gd name="connsiteX35" fmla="*/ 2415540 w 3870960"/>
                <a:gd name="connsiteY35" fmla="*/ 83820 h 83820"/>
                <a:gd name="connsiteX36" fmla="*/ 2693670 w 3870960"/>
                <a:gd name="connsiteY36" fmla="*/ 76200 h 83820"/>
                <a:gd name="connsiteX37" fmla="*/ 3070860 w 3870960"/>
                <a:gd name="connsiteY37" fmla="*/ 68580 h 83820"/>
                <a:gd name="connsiteX38" fmla="*/ 3108960 w 3870960"/>
                <a:gd name="connsiteY38" fmla="*/ 64770 h 83820"/>
                <a:gd name="connsiteX39" fmla="*/ 3177540 w 3870960"/>
                <a:gd name="connsiteY39" fmla="*/ 49530 h 83820"/>
                <a:gd name="connsiteX40" fmla="*/ 3238500 w 3870960"/>
                <a:gd name="connsiteY40" fmla="*/ 41910 h 83820"/>
                <a:gd name="connsiteX41" fmla="*/ 3276600 w 3870960"/>
                <a:gd name="connsiteY41" fmla="*/ 34290 h 83820"/>
                <a:gd name="connsiteX42" fmla="*/ 3383280 w 3870960"/>
                <a:gd name="connsiteY42" fmla="*/ 38100 h 83820"/>
                <a:gd name="connsiteX43" fmla="*/ 3394710 w 3870960"/>
                <a:gd name="connsiteY43" fmla="*/ 41910 h 83820"/>
                <a:gd name="connsiteX44" fmla="*/ 3493770 w 3870960"/>
                <a:gd name="connsiteY44" fmla="*/ 45720 h 83820"/>
                <a:gd name="connsiteX45" fmla="*/ 3581400 w 3870960"/>
                <a:gd name="connsiteY45" fmla="*/ 53340 h 83820"/>
                <a:gd name="connsiteX46" fmla="*/ 3642360 w 3870960"/>
                <a:gd name="connsiteY46" fmla="*/ 64770 h 83820"/>
                <a:gd name="connsiteX47" fmla="*/ 3676650 w 3870960"/>
                <a:gd name="connsiteY47" fmla="*/ 68580 h 83820"/>
                <a:gd name="connsiteX48" fmla="*/ 3729990 w 3870960"/>
                <a:gd name="connsiteY48" fmla="*/ 76200 h 83820"/>
                <a:gd name="connsiteX49" fmla="*/ 3870960 w 3870960"/>
                <a:gd name="connsiteY49" fmla="*/ 7620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870960" h="83820">
                  <a:moveTo>
                    <a:pt x="0" y="57150"/>
                  </a:moveTo>
                  <a:cubicBezTo>
                    <a:pt x="31750" y="55880"/>
                    <a:pt x="63598" y="56133"/>
                    <a:pt x="95250" y="53340"/>
                  </a:cubicBezTo>
                  <a:cubicBezTo>
                    <a:pt x="106914" y="52311"/>
                    <a:pt x="117922" y="47172"/>
                    <a:pt x="129540" y="45720"/>
                  </a:cubicBezTo>
                  <a:cubicBezTo>
                    <a:pt x="148485" y="43352"/>
                    <a:pt x="167640" y="43180"/>
                    <a:pt x="186690" y="41910"/>
                  </a:cubicBezTo>
                  <a:cubicBezTo>
                    <a:pt x="196850" y="39370"/>
                    <a:pt x="206840" y="36012"/>
                    <a:pt x="217170" y="34290"/>
                  </a:cubicBezTo>
                  <a:cubicBezTo>
                    <a:pt x="229760" y="32192"/>
                    <a:pt x="242507" y="30346"/>
                    <a:pt x="255270" y="30480"/>
                  </a:cubicBezTo>
                  <a:cubicBezTo>
                    <a:pt x="363244" y="31617"/>
                    <a:pt x="471180" y="35156"/>
                    <a:pt x="579120" y="38100"/>
                  </a:cubicBezTo>
                  <a:cubicBezTo>
                    <a:pt x="610884" y="38966"/>
                    <a:pt x="642620" y="40640"/>
                    <a:pt x="674370" y="41910"/>
                  </a:cubicBezTo>
                  <a:cubicBezTo>
                    <a:pt x="782063" y="39916"/>
                    <a:pt x="907417" y="34420"/>
                    <a:pt x="1017270" y="41910"/>
                  </a:cubicBezTo>
                  <a:cubicBezTo>
                    <a:pt x="1027718" y="42622"/>
                    <a:pt x="1037310" y="48706"/>
                    <a:pt x="1047750" y="49530"/>
                  </a:cubicBezTo>
                  <a:cubicBezTo>
                    <a:pt x="1085753" y="52530"/>
                    <a:pt x="1123950" y="52070"/>
                    <a:pt x="1162050" y="53340"/>
                  </a:cubicBezTo>
                  <a:cubicBezTo>
                    <a:pt x="1170940" y="54610"/>
                    <a:pt x="1180056" y="54787"/>
                    <a:pt x="1188720" y="57150"/>
                  </a:cubicBezTo>
                  <a:cubicBezTo>
                    <a:pt x="1194199" y="58644"/>
                    <a:pt x="1198348" y="63893"/>
                    <a:pt x="1203960" y="64770"/>
                  </a:cubicBezTo>
                  <a:cubicBezTo>
                    <a:pt x="1239295" y="70291"/>
                    <a:pt x="1310640" y="76200"/>
                    <a:pt x="1310640" y="76200"/>
                  </a:cubicBezTo>
                  <a:lnTo>
                    <a:pt x="1489710" y="72390"/>
                  </a:lnTo>
                  <a:cubicBezTo>
                    <a:pt x="1512132" y="71575"/>
                    <a:pt x="1524936" y="66425"/>
                    <a:pt x="1546860" y="64770"/>
                  </a:cubicBezTo>
                  <a:cubicBezTo>
                    <a:pt x="1605238" y="60364"/>
                    <a:pt x="1722120" y="53340"/>
                    <a:pt x="1722120" y="53340"/>
                  </a:cubicBezTo>
                  <a:cubicBezTo>
                    <a:pt x="1729740" y="50800"/>
                    <a:pt x="1737287" y="48028"/>
                    <a:pt x="1744980" y="45720"/>
                  </a:cubicBezTo>
                  <a:cubicBezTo>
                    <a:pt x="1749996" y="44215"/>
                    <a:pt x="1755252" y="43566"/>
                    <a:pt x="1760220" y="41910"/>
                  </a:cubicBezTo>
                  <a:cubicBezTo>
                    <a:pt x="1766708" y="39747"/>
                    <a:pt x="1772635" y="35949"/>
                    <a:pt x="1779270" y="34290"/>
                  </a:cubicBezTo>
                  <a:cubicBezTo>
                    <a:pt x="1787982" y="32112"/>
                    <a:pt x="1797134" y="32241"/>
                    <a:pt x="1805940" y="30480"/>
                  </a:cubicBezTo>
                  <a:cubicBezTo>
                    <a:pt x="1873296" y="17009"/>
                    <a:pt x="1799687" y="27452"/>
                    <a:pt x="1866900" y="19050"/>
                  </a:cubicBezTo>
                  <a:cubicBezTo>
                    <a:pt x="1898250" y="3375"/>
                    <a:pt x="1869932" y="15176"/>
                    <a:pt x="1927860" y="7620"/>
                  </a:cubicBezTo>
                  <a:cubicBezTo>
                    <a:pt x="1941940" y="5784"/>
                    <a:pt x="1955800" y="2540"/>
                    <a:pt x="1969770" y="0"/>
                  </a:cubicBezTo>
                  <a:cubicBezTo>
                    <a:pt x="2002790" y="1270"/>
                    <a:pt x="2035850" y="1749"/>
                    <a:pt x="2068830" y="3810"/>
                  </a:cubicBezTo>
                  <a:cubicBezTo>
                    <a:pt x="2097009" y="5571"/>
                    <a:pt x="2085781" y="7560"/>
                    <a:pt x="2110740" y="15240"/>
                  </a:cubicBezTo>
                  <a:cubicBezTo>
                    <a:pt x="2120750" y="18320"/>
                    <a:pt x="2131116" y="20104"/>
                    <a:pt x="2141220" y="22860"/>
                  </a:cubicBezTo>
                  <a:cubicBezTo>
                    <a:pt x="2145095" y="23917"/>
                    <a:pt x="2148840" y="25400"/>
                    <a:pt x="2152650" y="26670"/>
                  </a:cubicBezTo>
                  <a:cubicBezTo>
                    <a:pt x="2156460" y="29210"/>
                    <a:pt x="2159984" y="32242"/>
                    <a:pt x="2164080" y="34290"/>
                  </a:cubicBezTo>
                  <a:cubicBezTo>
                    <a:pt x="2167672" y="36086"/>
                    <a:pt x="2171750" y="36690"/>
                    <a:pt x="2175510" y="38100"/>
                  </a:cubicBezTo>
                  <a:cubicBezTo>
                    <a:pt x="2181914" y="40501"/>
                    <a:pt x="2188009" y="43755"/>
                    <a:pt x="2194560" y="45720"/>
                  </a:cubicBezTo>
                  <a:cubicBezTo>
                    <a:pt x="2200763" y="47581"/>
                    <a:pt x="2207306" y="48047"/>
                    <a:pt x="2213610" y="49530"/>
                  </a:cubicBezTo>
                  <a:cubicBezTo>
                    <a:pt x="2287280" y="66864"/>
                    <a:pt x="2234994" y="56093"/>
                    <a:pt x="2278380" y="64770"/>
                  </a:cubicBezTo>
                  <a:cubicBezTo>
                    <a:pt x="2282190" y="68580"/>
                    <a:pt x="2284991" y="73790"/>
                    <a:pt x="2289810" y="76200"/>
                  </a:cubicBezTo>
                  <a:cubicBezTo>
                    <a:pt x="2295602" y="79096"/>
                    <a:pt x="2302396" y="79618"/>
                    <a:pt x="2308860" y="80010"/>
                  </a:cubicBezTo>
                  <a:cubicBezTo>
                    <a:pt x="2344378" y="82163"/>
                    <a:pt x="2379980" y="82550"/>
                    <a:pt x="2415540" y="83820"/>
                  </a:cubicBezTo>
                  <a:lnTo>
                    <a:pt x="2693670" y="76200"/>
                  </a:lnTo>
                  <a:lnTo>
                    <a:pt x="3070860" y="68580"/>
                  </a:lnTo>
                  <a:cubicBezTo>
                    <a:pt x="3083619" y="68229"/>
                    <a:pt x="3096325" y="66575"/>
                    <a:pt x="3108960" y="64770"/>
                  </a:cubicBezTo>
                  <a:cubicBezTo>
                    <a:pt x="3176065" y="55184"/>
                    <a:pt x="3126735" y="61254"/>
                    <a:pt x="3177540" y="49530"/>
                  </a:cubicBezTo>
                  <a:cubicBezTo>
                    <a:pt x="3202011" y="43883"/>
                    <a:pt x="3210853" y="46057"/>
                    <a:pt x="3238500" y="41910"/>
                  </a:cubicBezTo>
                  <a:cubicBezTo>
                    <a:pt x="3251308" y="39989"/>
                    <a:pt x="3263900" y="36830"/>
                    <a:pt x="3276600" y="34290"/>
                  </a:cubicBezTo>
                  <a:cubicBezTo>
                    <a:pt x="3312160" y="35560"/>
                    <a:pt x="3347771" y="35809"/>
                    <a:pt x="3383280" y="38100"/>
                  </a:cubicBezTo>
                  <a:cubicBezTo>
                    <a:pt x="3387288" y="38359"/>
                    <a:pt x="3390703" y="41634"/>
                    <a:pt x="3394710" y="41910"/>
                  </a:cubicBezTo>
                  <a:cubicBezTo>
                    <a:pt x="3427676" y="44184"/>
                    <a:pt x="3460750" y="44450"/>
                    <a:pt x="3493770" y="45720"/>
                  </a:cubicBezTo>
                  <a:lnTo>
                    <a:pt x="3581400" y="53340"/>
                  </a:lnTo>
                  <a:cubicBezTo>
                    <a:pt x="3596727" y="54926"/>
                    <a:pt x="3630733" y="62934"/>
                    <a:pt x="3642360" y="64770"/>
                  </a:cubicBezTo>
                  <a:cubicBezTo>
                    <a:pt x="3653720" y="66564"/>
                    <a:pt x="3665246" y="67093"/>
                    <a:pt x="3676650" y="68580"/>
                  </a:cubicBezTo>
                  <a:cubicBezTo>
                    <a:pt x="3694460" y="70903"/>
                    <a:pt x="3712043" y="75496"/>
                    <a:pt x="3729990" y="76200"/>
                  </a:cubicBezTo>
                  <a:cubicBezTo>
                    <a:pt x="3776944" y="78041"/>
                    <a:pt x="3823970" y="76200"/>
                    <a:pt x="3870960" y="76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61" name="Left-Right Arrow 60"/>
          <p:cNvSpPr/>
          <p:nvPr/>
        </p:nvSpPr>
        <p:spPr>
          <a:xfrm>
            <a:off x="469653" y="5223702"/>
            <a:ext cx="4735235" cy="140521"/>
          </a:xfrm>
          <a:prstGeom prst="leftRight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2" name="TextBox 61"/>
          <p:cNvSpPr txBox="1"/>
          <p:nvPr/>
        </p:nvSpPr>
        <p:spPr>
          <a:xfrm>
            <a:off x="504625" y="4882632"/>
            <a:ext cx="4041056" cy="360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b="1" smtClean="0">
                <a:solidFill>
                  <a:srgbClr val="FF0000"/>
                </a:solidFill>
              </a:rPr>
              <a:t>Modern turbines:     200-400m</a:t>
            </a:r>
            <a:endParaRPr lang="da-DK" sz="1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19944"/>
          </a:xfrm>
        </p:spPr>
        <p:txBody>
          <a:bodyPr anchor="t"/>
          <a:lstStyle/>
          <a:p>
            <a:r>
              <a:rPr lang="en-US" smtClean="0"/>
              <a:t>Power </a:t>
            </a:r>
            <a:r>
              <a:rPr lang="en-US"/>
              <a:t>performance </a:t>
            </a:r>
            <a:r>
              <a:rPr lang="en-US" smtClean="0"/>
              <a:t>verification: </a:t>
            </a:r>
            <a:r>
              <a:rPr lang="en-US"/>
              <a:t>“standard” </a:t>
            </a:r>
            <a:r>
              <a:rPr lang="en-US" smtClean="0"/>
              <a:t>procedure, what’s </a:t>
            </a:r>
            <a:r>
              <a:rPr lang="en-US"/>
              <a:t>the problem?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79297" y="1401904"/>
            <a:ext cx="392185" cy="4064589"/>
            <a:chOff x="3205108" y="565821"/>
            <a:chExt cx="521037" cy="5400000"/>
          </a:xfrm>
        </p:grpSpPr>
        <p:grpSp>
          <p:nvGrpSpPr>
            <p:cNvPr id="103" name="Group 102"/>
            <p:cNvGrpSpPr/>
            <p:nvPr/>
          </p:nvGrpSpPr>
          <p:grpSpPr>
            <a:xfrm>
              <a:off x="3205108" y="565821"/>
              <a:ext cx="521037" cy="5400000"/>
              <a:chOff x="3205108" y="565821"/>
              <a:chExt cx="521037" cy="5400000"/>
            </a:xfrm>
          </p:grpSpPr>
          <p:sp>
            <p:nvSpPr>
              <p:cNvPr id="105" name="Rectangle 104"/>
              <p:cNvSpPr/>
              <p:nvPr/>
            </p:nvSpPr>
            <p:spPr bwMode="auto">
              <a:xfrm>
                <a:off x="3391602" y="2702254"/>
                <a:ext cx="114806" cy="32635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ctr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205108" y="2489540"/>
                <a:ext cx="393959" cy="2127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ctr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 rot="300000">
                <a:off x="3680943" y="565821"/>
                <a:ext cx="45202" cy="19891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ctr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 rot="21300000" flipV="1">
                <a:off x="3677459" y="2568211"/>
                <a:ext cx="44649" cy="19891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ctr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104" name="Rectangle 103"/>
            <p:cNvSpPr/>
            <p:nvPr/>
          </p:nvSpPr>
          <p:spPr bwMode="auto">
            <a:xfrm>
              <a:off x="3395653" y="2334117"/>
              <a:ext cx="135603" cy="13562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rot="0" spcFirstLastPara="0" vert="horz" wrap="square" lIns="91440" tIns="45720" rIns="91440" bIns="45720" numCol="1" spcCol="0" rtlCol="0" fromWordArt="0" anchor="ctr" anchorCtr="0" forceAA="0" upright="1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208192" y="3541795"/>
            <a:ext cx="91273" cy="2541590"/>
            <a:chOff x="7021367" y="2688827"/>
            <a:chExt cx="121260" cy="3376624"/>
          </a:xfrm>
        </p:grpSpPr>
        <p:sp>
          <p:nvSpPr>
            <p:cNvPr id="97" name="Rectangle 96"/>
            <p:cNvSpPr/>
            <p:nvPr/>
          </p:nvSpPr>
          <p:spPr>
            <a:xfrm>
              <a:off x="7057367" y="2777629"/>
              <a:ext cx="45719" cy="32878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n>
                  <a:solidFill>
                    <a:sysClr val="windowText" lastClr="000000"/>
                  </a:solidFill>
                </a:ln>
                <a:noFill/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7021367" y="2688827"/>
              <a:ext cx="121260" cy="88801"/>
              <a:chOff x="7021367" y="2776635"/>
              <a:chExt cx="121260" cy="88801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7080226" y="2794635"/>
                <a:ext cx="0" cy="70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>
                <a:off x="7080226" y="2759234"/>
                <a:ext cx="0" cy="70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/>
              <p:nvPr/>
            </p:nvSpPr>
            <p:spPr>
              <a:xfrm>
                <a:off x="7106627" y="2776635"/>
                <a:ext cx="36000" cy="36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021367" y="2776635"/>
                <a:ext cx="36000" cy="36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cxnSp>
        <p:nvCxnSpPr>
          <p:cNvPr id="65" name="Straight Connector 64"/>
          <p:cNvCxnSpPr>
            <a:stCxn id="107" idx="2"/>
          </p:cNvCxnSpPr>
          <p:nvPr/>
        </p:nvCxnSpPr>
        <p:spPr>
          <a:xfrm>
            <a:off x="489224" y="2896305"/>
            <a:ext cx="4606533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997336" y="2524471"/>
                <a:ext cx="10886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sz="24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da-DK" sz="2400" b="1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da-DK" sz="2400" b="1" smtClean="0"/>
                  <a:t> ??</a:t>
                </a:r>
                <a:endParaRPr lang="da-DK" sz="2400" b="1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336" y="2524471"/>
                <a:ext cx="108869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685" t="-11842" r="-7865" b="-2763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995447" y="2092114"/>
                <a:ext cx="1071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sz="24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da-DK" sz="2400" b="1" i="1" smtClean="0">
                            <a:latin typeface="Cambria Math"/>
                          </a:rPr>
                          <m:t>𝟐</m:t>
                        </m:r>
                        <m:r>
                          <a:rPr lang="da-DK" sz="2400" b="1" i="1" smtClean="0">
                            <a:latin typeface="Cambria Math"/>
                          </a:rPr>
                          <m:t>.</m:t>
                        </m:r>
                        <m:r>
                          <a:rPr lang="da-DK" sz="2400" b="1" i="1" smtClean="0">
                            <a:latin typeface="Cambria Math"/>
                          </a:rPr>
                          <m:t>𝟓</m:t>
                        </m:r>
                        <m:r>
                          <a:rPr lang="da-DK" sz="2400" b="1" i="1" smtClean="0">
                            <a:latin typeface="Cambria Math"/>
                          </a:rPr>
                          <m:t>𝑫</m:t>
                        </m:r>
                      </m:sub>
                    </m:sSub>
                  </m:oMath>
                </a14:m>
                <a:r>
                  <a:rPr lang="da-DK" sz="2400" b="1" smtClean="0"/>
                  <a:t>?</a:t>
                </a:r>
                <a:endParaRPr lang="da-DK" sz="2400" b="1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447" y="2092114"/>
                <a:ext cx="107106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714" t="-11842" r="-8000" b="-2763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504896" y="1403788"/>
            <a:ext cx="7477200" cy="2988000"/>
          </a:xfrm>
          <a:prstGeom prst="rect">
            <a:avLst/>
          </a:prstGeom>
          <a:blipFill dpi="0" rotWithShape="1">
            <a:blip r:embed="rId5">
              <a:alphaModFix amt="63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61" name="Left-Right Arrow 60"/>
          <p:cNvSpPr/>
          <p:nvPr/>
        </p:nvSpPr>
        <p:spPr>
          <a:xfrm>
            <a:off x="469653" y="5985702"/>
            <a:ext cx="4735235" cy="140521"/>
          </a:xfrm>
          <a:prstGeom prst="leftRight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TextBox 49"/>
          <p:cNvSpPr txBox="1"/>
          <p:nvPr/>
        </p:nvSpPr>
        <p:spPr>
          <a:xfrm>
            <a:off x="355273" y="5687304"/>
            <a:ext cx="4277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smtClean="0">
                <a:solidFill>
                  <a:srgbClr val="FF0000"/>
                </a:solidFill>
              </a:rPr>
              <a:t>Modern turbines: 2.5D ~ 200-400m</a:t>
            </a:r>
            <a:endParaRPr lang="da-DK" b="1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183160" y="1791006"/>
            <a:ext cx="1109677" cy="4335217"/>
            <a:chOff x="4098515" y="1897060"/>
            <a:chExt cx="1109677" cy="4335217"/>
          </a:xfrm>
        </p:grpSpPr>
        <p:grpSp>
          <p:nvGrpSpPr>
            <p:cNvPr id="75" name="Group 74"/>
            <p:cNvGrpSpPr/>
            <p:nvPr/>
          </p:nvGrpSpPr>
          <p:grpSpPr>
            <a:xfrm>
              <a:off x="4143522" y="2005718"/>
              <a:ext cx="987712" cy="4226559"/>
              <a:chOff x="8956040" y="534154"/>
              <a:chExt cx="1926225" cy="5615186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 flipH="1">
                <a:off x="8956040" y="534154"/>
                <a:ext cx="1926225" cy="0"/>
              </a:xfrm>
              <a:prstGeom prst="straightConnector1">
                <a:avLst/>
              </a:prstGeom>
              <a:ln w="38100"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0882265" y="534154"/>
                <a:ext cx="0" cy="561518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H="1">
                <a:off x="9072880" y="1263652"/>
                <a:ext cx="1809385" cy="0"/>
              </a:xfrm>
              <a:prstGeom prst="straightConnector1">
                <a:avLst/>
              </a:prstGeom>
              <a:ln w="38100"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>
                <a:off x="9184640" y="1977584"/>
                <a:ext cx="1697625" cy="0"/>
              </a:xfrm>
              <a:prstGeom prst="straightConnector1">
                <a:avLst/>
              </a:prstGeom>
              <a:ln w="38100"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 flipV="1">
                <a:off x="9321801" y="2703666"/>
                <a:ext cx="1560464" cy="0"/>
              </a:xfrm>
              <a:prstGeom prst="straightConnector1">
                <a:avLst/>
              </a:prstGeom>
              <a:ln w="38100"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H="1">
                <a:off x="9489441" y="3426255"/>
                <a:ext cx="1392824" cy="0"/>
              </a:xfrm>
              <a:prstGeom prst="straightConnector1">
                <a:avLst/>
              </a:prstGeom>
              <a:ln w="38100"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H="1">
                <a:off x="9692641" y="4150358"/>
                <a:ext cx="1189624" cy="0"/>
              </a:xfrm>
              <a:prstGeom prst="straightConnector1">
                <a:avLst/>
              </a:prstGeom>
              <a:ln w="38100"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H="1">
                <a:off x="9977572" y="4866282"/>
                <a:ext cx="904693" cy="0"/>
              </a:xfrm>
              <a:prstGeom prst="straightConnector1">
                <a:avLst/>
              </a:prstGeom>
              <a:ln w="38100"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/>
            <a:srcRect l="25467" t="6414" r="24896" b="3921"/>
            <a:stretch/>
          </p:blipFill>
          <p:spPr>
            <a:xfrm flipH="1">
              <a:off x="4098515" y="1897060"/>
              <a:ext cx="1109677" cy="4106680"/>
            </a:xfrm>
            <a:prstGeom prst="rect">
              <a:avLst/>
            </a:prstGeom>
          </p:spPr>
        </p:pic>
      </p:grpSp>
      <p:sp>
        <p:nvSpPr>
          <p:cNvPr id="17" name="Freeform 16"/>
          <p:cNvSpPr/>
          <p:nvPr/>
        </p:nvSpPr>
        <p:spPr bwMode="auto">
          <a:xfrm>
            <a:off x="312420" y="5334000"/>
            <a:ext cx="8130540" cy="1280163"/>
          </a:xfrm>
          <a:custGeom>
            <a:avLst/>
            <a:gdLst>
              <a:gd name="connsiteX0" fmla="*/ 0 w 8130540"/>
              <a:gd name="connsiteY0" fmla="*/ 144780 h 1280163"/>
              <a:gd name="connsiteX1" fmla="*/ 220980 w 8130540"/>
              <a:gd name="connsiteY1" fmla="*/ 144780 h 1280163"/>
              <a:gd name="connsiteX2" fmla="*/ 251460 w 8130540"/>
              <a:gd name="connsiteY2" fmla="*/ 99060 h 1280163"/>
              <a:gd name="connsiteX3" fmla="*/ 327660 w 8130540"/>
              <a:gd name="connsiteY3" fmla="*/ 30480 h 1280163"/>
              <a:gd name="connsiteX4" fmla="*/ 342900 w 8130540"/>
              <a:gd name="connsiteY4" fmla="*/ 7620 h 1280163"/>
              <a:gd name="connsiteX5" fmla="*/ 365760 w 8130540"/>
              <a:gd name="connsiteY5" fmla="*/ 0 h 1280163"/>
              <a:gd name="connsiteX6" fmla="*/ 464820 w 8130540"/>
              <a:gd name="connsiteY6" fmla="*/ 7620 h 1280163"/>
              <a:gd name="connsiteX7" fmla="*/ 525780 w 8130540"/>
              <a:gd name="connsiteY7" fmla="*/ 45720 h 1280163"/>
              <a:gd name="connsiteX8" fmla="*/ 556260 w 8130540"/>
              <a:gd name="connsiteY8" fmla="*/ 60960 h 1280163"/>
              <a:gd name="connsiteX9" fmla="*/ 579120 w 8130540"/>
              <a:gd name="connsiteY9" fmla="*/ 76200 h 1280163"/>
              <a:gd name="connsiteX10" fmla="*/ 609600 w 8130540"/>
              <a:gd name="connsiteY10" fmla="*/ 83820 h 1280163"/>
              <a:gd name="connsiteX11" fmla="*/ 632460 w 8130540"/>
              <a:gd name="connsiteY11" fmla="*/ 99060 h 1280163"/>
              <a:gd name="connsiteX12" fmla="*/ 662940 w 8130540"/>
              <a:gd name="connsiteY12" fmla="*/ 114300 h 1280163"/>
              <a:gd name="connsiteX13" fmla="*/ 678180 w 8130540"/>
              <a:gd name="connsiteY13" fmla="*/ 137160 h 1280163"/>
              <a:gd name="connsiteX14" fmla="*/ 723900 w 8130540"/>
              <a:gd name="connsiteY14" fmla="*/ 175260 h 1280163"/>
              <a:gd name="connsiteX15" fmla="*/ 739140 w 8130540"/>
              <a:gd name="connsiteY15" fmla="*/ 198120 h 1280163"/>
              <a:gd name="connsiteX16" fmla="*/ 792480 w 8130540"/>
              <a:gd name="connsiteY16" fmla="*/ 243840 h 1280163"/>
              <a:gd name="connsiteX17" fmla="*/ 807720 w 8130540"/>
              <a:gd name="connsiteY17" fmla="*/ 266700 h 1280163"/>
              <a:gd name="connsiteX18" fmla="*/ 861060 w 8130540"/>
              <a:gd name="connsiteY18" fmla="*/ 320040 h 1280163"/>
              <a:gd name="connsiteX19" fmla="*/ 914400 w 8130540"/>
              <a:gd name="connsiteY19" fmla="*/ 373380 h 1280163"/>
              <a:gd name="connsiteX20" fmla="*/ 944880 w 8130540"/>
              <a:gd name="connsiteY20" fmla="*/ 419100 h 1280163"/>
              <a:gd name="connsiteX21" fmla="*/ 1051560 w 8130540"/>
              <a:gd name="connsiteY21" fmla="*/ 449580 h 1280163"/>
              <a:gd name="connsiteX22" fmla="*/ 1135380 w 8130540"/>
              <a:gd name="connsiteY22" fmla="*/ 426720 h 1280163"/>
              <a:gd name="connsiteX23" fmla="*/ 1211580 w 8130540"/>
              <a:gd name="connsiteY23" fmla="*/ 365760 h 1280163"/>
              <a:gd name="connsiteX24" fmla="*/ 1234440 w 8130540"/>
              <a:gd name="connsiteY24" fmla="*/ 335280 h 1280163"/>
              <a:gd name="connsiteX25" fmla="*/ 1249680 w 8130540"/>
              <a:gd name="connsiteY25" fmla="*/ 312420 h 1280163"/>
              <a:gd name="connsiteX26" fmla="*/ 1280160 w 8130540"/>
              <a:gd name="connsiteY26" fmla="*/ 251460 h 1280163"/>
              <a:gd name="connsiteX27" fmla="*/ 1310640 w 8130540"/>
              <a:gd name="connsiteY27" fmla="*/ 236220 h 1280163"/>
              <a:gd name="connsiteX28" fmla="*/ 1356360 w 8130540"/>
              <a:gd name="connsiteY28" fmla="*/ 190500 h 1280163"/>
              <a:gd name="connsiteX29" fmla="*/ 1379220 w 8130540"/>
              <a:gd name="connsiteY29" fmla="*/ 160020 h 1280163"/>
              <a:gd name="connsiteX30" fmla="*/ 1455420 w 8130540"/>
              <a:gd name="connsiteY30" fmla="*/ 137160 h 1280163"/>
              <a:gd name="connsiteX31" fmla="*/ 1501140 w 8130540"/>
              <a:gd name="connsiteY31" fmla="*/ 144780 h 1280163"/>
              <a:gd name="connsiteX32" fmla="*/ 1546860 w 8130540"/>
              <a:gd name="connsiteY32" fmla="*/ 175260 h 1280163"/>
              <a:gd name="connsiteX33" fmla="*/ 1562100 w 8130540"/>
              <a:gd name="connsiteY33" fmla="*/ 198120 h 1280163"/>
              <a:gd name="connsiteX34" fmla="*/ 1607820 w 8130540"/>
              <a:gd name="connsiteY34" fmla="*/ 236220 h 1280163"/>
              <a:gd name="connsiteX35" fmla="*/ 1623060 w 8130540"/>
              <a:gd name="connsiteY35" fmla="*/ 259080 h 1280163"/>
              <a:gd name="connsiteX36" fmla="*/ 1645920 w 8130540"/>
              <a:gd name="connsiteY36" fmla="*/ 266700 h 1280163"/>
              <a:gd name="connsiteX37" fmla="*/ 1699260 w 8130540"/>
              <a:gd name="connsiteY37" fmla="*/ 297180 h 1280163"/>
              <a:gd name="connsiteX38" fmla="*/ 1783080 w 8130540"/>
              <a:gd name="connsiteY38" fmla="*/ 373380 h 1280163"/>
              <a:gd name="connsiteX39" fmla="*/ 1828800 w 8130540"/>
              <a:gd name="connsiteY39" fmla="*/ 403860 h 1280163"/>
              <a:gd name="connsiteX40" fmla="*/ 1889760 w 8130540"/>
              <a:gd name="connsiteY40" fmla="*/ 464820 h 1280163"/>
              <a:gd name="connsiteX41" fmla="*/ 1920240 w 8130540"/>
              <a:gd name="connsiteY41" fmla="*/ 480060 h 1280163"/>
              <a:gd name="connsiteX42" fmla="*/ 1981200 w 8130540"/>
              <a:gd name="connsiteY42" fmla="*/ 525780 h 1280163"/>
              <a:gd name="connsiteX43" fmla="*/ 2156460 w 8130540"/>
              <a:gd name="connsiteY43" fmla="*/ 701040 h 1280163"/>
              <a:gd name="connsiteX44" fmla="*/ 2232660 w 8130540"/>
              <a:gd name="connsiteY44" fmla="*/ 777240 h 1280163"/>
              <a:gd name="connsiteX45" fmla="*/ 2263140 w 8130540"/>
              <a:gd name="connsiteY45" fmla="*/ 792480 h 1280163"/>
              <a:gd name="connsiteX46" fmla="*/ 2301240 w 8130540"/>
              <a:gd name="connsiteY46" fmla="*/ 822960 h 1280163"/>
              <a:gd name="connsiteX47" fmla="*/ 2316480 w 8130540"/>
              <a:gd name="connsiteY47" fmla="*/ 845820 h 1280163"/>
              <a:gd name="connsiteX48" fmla="*/ 2346960 w 8130540"/>
              <a:gd name="connsiteY48" fmla="*/ 876300 h 1280163"/>
              <a:gd name="connsiteX49" fmla="*/ 2423160 w 8130540"/>
              <a:gd name="connsiteY49" fmla="*/ 922020 h 1280163"/>
              <a:gd name="connsiteX50" fmla="*/ 2476500 w 8130540"/>
              <a:gd name="connsiteY50" fmla="*/ 960120 h 1280163"/>
              <a:gd name="connsiteX51" fmla="*/ 2606040 w 8130540"/>
              <a:gd name="connsiteY51" fmla="*/ 998220 h 1280163"/>
              <a:gd name="connsiteX52" fmla="*/ 2682240 w 8130540"/>
              <a:gd name="connsiteY52" fmla="*/ 1021080 h 1280163"/>
              <a:gd name="connsiteX53" fmla="*/ 2788920 w 8130540"/>
              <a:gd name="connsiteY53" fmla="*/ 1036320 h 1280163"/>
              <a:gd name="connsiteX54" fmla="*/ 2857500 w 8130540"/>
              <a:gd name="connsiteY54" fmla="*/ 1021080 h 1280163"/>
              <a:gd name="connsiteX55" fmla="*/ 2926080 w 8130540"/>
              <a:gd name="connsiteY55" fmla="*/ 1036320 h 1280163"/>
              <a:gd name="connsiteX56" fmla="*/ 3009900 w 8130540"/>
              <a:gd name="connsiteY56" fmla="*/ 1082040 h 1280163"/>
              <a:gd name="connsiteX57" fmla="*/ 3040380 w 8130540"/>
              <a:gd name="connsiteY57" fmla="*/ 1089660 h 1280163"/>
              <a:gd name="connsiteX58" fmla="*/ 3147060 w 8130540"/>
              <a:gd name="connsiteY58" fmla="*/ 1074420 h 1280163"/>
              <a:gd name="connsiteX59" fmla="*/ 3169920 w 8130540"/>
              <a:gd name="connsiteY59" fmla="*/ 1066800 h 1280163"/>
              <a:gd name="connsiteX60" fmla="*/ 3185160 w 8130540"/>
              <a:gd name="connsiteY60" fmla="*/ 1043940 h 1280163"/>
              <a:gd name="connsiteX61" fmla="*/ 3261360 w 8130540"/>
              <a:gd name="connsiteY61" fmla="*/ 998220 h 1280163"/>
              <a:gd name="connsiteX62" fmla="*/ 3291840 w 8130540"/>
              <a:gd name="connsiteY62" fmla="*/ 967740 h 1280163"/>
              <a:gd name="connsiteX63" fmla="*/ 3314700 w 8130540"/>
              <a:gd name="connsiteY63" fmla="*/ 944880 h 1280163"/>
              <a:gd name="connsiteX64" fmla="*/ 3360420 w 8130540"/>
              <a:gd name="connsiteY64" fmla="*/ 929640 h 1280163"/>
              <a:gd name="connsiteX65" fmla="*/ 3406140 w 8130540"/>
              <a:gd name="connsiteY65" fmla="*/ 883920 h 1280163"/>
              <a:gd name="connsiteX66" fmla="*/ 3429000 w 8130540"/>
              <a:gd name="connsiteY66" fmla="*/ 868680 h 1280163"/>
              <a:gd name="connsiteX67" fmla="*/ 3451860 w 8130540"/>
              <a:gd name="connsiteY67" fmla="*/ 845820 h 1280163"/>
              <a:gd name="connsiteX68" fmla="*/ 3947160 w 8130540"/>
              <a:gd name="connsiteY68" fmla="*/ 807720 h 1280163"/>
              <a:gd name="connsiteX69" fmla="*/ 4023360 w 8130540"/>
              <a:gd name="connsiteY69" fmla="*/ 769620 h 1280163"/>
              <a:gd name="connsiteX70" fmla="*/ 4061460 w 8130540"/>
              <a:gd name="connsiteY70" fmla="*/ 723900 h 1280163"/>
              <a:gd name="connsiteX71" fmla="*/ 4084320 w 8130540"/>
              <a:gd name="connsiteY71" fmla="*/ 708660 h 1280163"/>
              <a:gd name="connsiteX72" fmla="*/ 4122420 w 8130540"/>
              <a:gd name="connsiteY72" fmla="*/ 662940 h 1280163"/>
              <a:gd name="connsiteX73" fmla="*/ 4198620 w 8130540"/>
              <a:gd name="connsiteY73" fmla="*/ 647700 h 1280163"/>
              <a:gd name="connsiteX74" fmla="*/ 4442460 w 8130540"/>
              <a:gd name="connsiteY74" fmla="*/ 655320 h 1280163"/>
              <a:gd name="connsiteX75" fmla="*/ 4503420 w 8130540"/>
              <a:gd name="connsiteY75" fmla="*/ 670560 h 1280163"/>
              <a:gd name="connsiteX76" fmla="*/ 4602480 w 8130540"/>
              <a:gd name="connsiteY76" fmla="*/ 685800 h 1280163"/>
              <a:gd name="connsiteX77" fmla="*/ 4632960 w 8130540"/>
              <a:gd name="connsiteY77" fmla="*/ 701040 h 1280163"/>
              <a:gd name="connsiteX78" fmla="*/ 4709160 w 8130540"/>
              <a:gd name="connsiteY78" fmla="*/ 716280 h 1280163"/>
              <a:gd name="connsiteX79" fmla="*/ 4792980 w 8130540"/>
              <a:gd name="connsiteY79" fmla="*/ 739140 h 1280163"/>
              <a:gd name="connsiteX80" fmla="*/ 5059680 w 8130540"/>
              <a:gd name="connsiteY80" fmla="*/ 769620 h 1280163"/>
              <a:gd name="connsiteX81" fmla="*/ 5113020 w 8130540"/>
              <a:gd name="connsiteY81" fmla="*/ 792480 h 1280163"/>
              <a:gd name="connsiteX82" fmla="*/ 5158740 w 8130540"/>
              <a:gd name="connsiteY82" fmla="*/ 815340 h 1280163"/>
              <a:gd name="connsiteX83" fmla="*/ 5181600 w 8130540"/>
              <a:gd name="connsiteY83" fmla="*/ 830580 h 1280163"/>
              <a:gd name="connsiteX84" fmla="*/ 5212080 w 8130540"/>
              <a:gd name="connsiteY84" fmla="*/ 845820 h 1280163"/>
              <a:gd name="connsiteX85" fmla="*/ 5273040 w 8130540"/>
              <a:gd name="connsiteY85" fmla="*/ 876300 h 1280163"/>
              <a:gd name="connsiteX86" fmla="*/ 5295900 w 8130540"/>
              <a:gd name="connsiteY86" fmla="*/ 899160 h 1280163"/>
              <a:gd name="connsiteX87" fmla="*/ 5318760 w 8130540"/>
              <a:gd name="connsiteY87" fmla="*/ 906780 h 1280163"/>
              <a:gd name="connsiteX88" fmla="*/ 5379720 w 8130540"/>
              <a:gd name="connsiteY88" fmla="*/ 944880 h 1280163"/>
              <a:gd name="connsiteX89" fmla="*/ 5425440 w 8130540"/>
              <a:gd name="connsiteY89" fmla="*/ 975360 h 1280163"/>
              <a:gd name="connsiteX90" fmla="*/ 5448300 w 8130540"/>
              <a:gd name="connsiteY90" fmla="*/ 998220 h 1280163"/>
              <a:gd name="connsiteX91" fmla="*/ 5471160 w 8130540"/>
              <a:gd name="connsiteY91" fmla="*/ 1005840 h 1280163"/>
              <a:gd name="connsiteX92" fmla="*/ 5509260 w 8130540"/>
              <a:gd name="connsiteY92" fmla="*/ 1021080 h 1280163"/>
              <a:gd name="connsiteX93" fmla="*/ 5547360 w 8130540"/>
              <a:gd name="connsiteY93" fmla="*/ 1028700 h 1280163"/>
              <a:gd name="connsiteX94" fmla="*/ 5570220 w 8130540"/>
              <a:gd name="connsiteY94" fmla="*/ 1036320 h 1280163"/>
              <a:gd name="connsiteX95" fmla="*/ 5600700 w 8130540"/>
              <a:gd name="connsiteY95" fmla="*/ 1059180 h 1280163"/>
              <a:gd name="connsiteX96" fmla="*/ 5638800 w 8130540"/>
              <a:gd name="connsiteY96" fmla="*/ 1066800 h 1280163"/>
              <a:gd name="connsiteX97" fmla="*/ 5920740 w 8130540"/>
              <a:gd name="connsiteY97" fmla="*/ 1082040 h 1280163"/>
              <a:gd name="connsiteX98" fmla="*/ 6035040 w 8130540"/>
              <a:gd name="connsiteY98" fmla="*/ 1097280 h 1280163"/>
              <a:gd name="connsiteX99" fmla="*/ 6202680 w 8130540"/>
              <a:gd name="connsiteY99" fmla="*/ 1089660 h 1280163"/>
              <a:gd name="connsiteX100" fmla="*/ 6225540 w 8130540"/>
              <a:gd name="connsiteY100" fmla="*/ 1074420 h 1280163"/>
              <a:gd name="connsiteX101" fmla="*/ 6256020 w 8130540"/>
              <a:gd name="connsiteY101" fmla="*/ 1066800 h 1280163"/>
              <a:gd name="connsiteX102" fmla="*/ 6286500 w 8130540"/>
              <a:gd name="connsiteY102" fmla="*/ 1051560 h 1280163"/>
              <a:gd name="connsiteX103" fmla="*/ 6446520 w 8130540"/>
              <a:gd name="connsiteY103" fmla="*/ 1066800 h 1280163"/>
              <a:gd name="connsiteX104" fmla="*/ 6484620 w 8130540"/>
              <a:gd name="connsiteY104" fmla="*/ 1082040 h 1280163"/>
              <a:gd name="connsiteX105" fmla="*/ 6515100 w 8130540"/>
              <a:gd name="connsiteY105" fmla="*/ 1089660 h 1280163"/>
              <a:gd name="connsiteX106" fmla="*/ 6553200 w 8130540"/>
              <a:gd name="connsiteY106" fmla="*/ 1104900 h 1280163"/>
              <a:gd name="connsiteX107" fmla="*/ 6576060 w 8130540"/>
              <a:gd name="connsiteY107" fmla="*/ 1112520 h 1280163"/>
              <a:gd name="connsiteX108" fmla="*/ 6606540 w 8130540"/>
              <a:gd name="connsiteY108" fmla="*/ 1120140 h 1280163"/>
              <a:gd name="connsiteX109" fmla="*/ 6637020 w 8130540"/>
              <a:gd name="connsiteY109" fmla="*/ 1135380 h 1280163"/>
              <a:gd name="connsiteX110" fmla="*/ 6720840 w 8130540"/>
              <a:gd name="connsiteY110" fmla="*/ 1143000 h 1280163"/>
              <a:gd name="connsiteX111" fmla="*/ 6743700 w 8130540"/>
              <a:gd name="connsiteY111" fmla="*/ 1150620 h 1280163"/>
              <a:gd name="connsiteX112" fmla="*/ 6781800 w 8130540"/>
              <a:gd name="connsiteY112" fmla="*/ 1165860 h 1280163"/>
              <a:gd name="connsiteX113" fmla="*/ 6888480 w 8130540"/>
              <a:gd name="connsiteY113" fmla="*/ 1181100 h 1280163"/>
              <a:gd name="connsiteX114" fmla="*/ 6979920 w 8130540"/>
              <a:gd name="connsiteY114" fmla="*/ 1196340 h 1280163"/>
              <a:gd name="connsiteX115" fmla="*/ 7132320 w 8130540"/>
              <a:gd name="connsiteY115" fmla="*/ 1219200 h 1280163"/>
              <a:gd name="connsiteX116" fmla="*/ 7429500 w 8130540"/>
              <a:gd name="connsiteY116" fmla="*/ 1219200 h 1280163"/>
              <a:gd name="connsiteX117" fmla="*/ 7459980 w 8130540"/>
              <a:gd name="connsiteY117" fmla="*/ 1203960 h 1280163"/>
              <a:gd name="connsiteX118" fmla="*/ 7520940 w 8130540"/>
              <a:gd name="connsiteY118" fmla="*/ 1188720 h 1280163"/>
              <a:gd name="connsiteX119" fmla="*/ 7551420 w 8130540"/>
              <a:gd name="connsiteY119" fmla="*/ 1173480 h 1280163"/>
              <a:gd name="connsiteX120" fmla="*/ 7604760 w 8130540"/>
              <a:gd name="connsiteY120" fmla="*/ 1158240 h 1280163"/>
              <a:gd name="connsiteX121" fmla="*/ 7627620 w 8130540"/>
              <a:gd name="connsiteY121" fmla="*/ 1150620 h 1280163"/>
              <a:gd name="connsiteX122" fmla="*/ 7719060 w 8130540"/>
              <a:gd name="connsiteY122" fmla="*/ 1165860 h 1280163"/>
              <a:gd name="connsiteX123" fmla="*/ 7749540 w 8130540"/>
              <a:gd name="connsiteY123" fmla="*/ 1188720 h 1280163"/>
              <a:gd name="connsiteX124" fmla="*/ 7764780 w 8130540"/>
              <a:gd name="connsiteY124" fmla="*/ 1211580 h 1280163"/>
              <a:gd name="connsiteX125" fmla="*/ 7810500 w 8130540"/>
              <a:gd name="connsiteY125" fmla="*/ 1226820 h 1280163"/>
              <a:gd name="connsiteX126" fmla="*/ 7840980 w 8130540"/>
              <a:gd name="connsiteY126" fmla="*/ 1242060 h 1280163"/>
              <a:gd name="connsiteX127" fmla="*/ 7894320 w 8130540"/>
              <a:gd name="connsiteY127" fmla="*/ 1257300 h 1280163"/>
              <a:gd name="connsiteX128" fmla="*/ 7970520 w 8130540"/>
              <a:gd name="connsiteY128" fmla="*/ 1272540 h 1280163"/>
              <a:gd name="connsiteX129" fmla="*/ 8130540 w 8130540"/>
              <a:gd name="connsiteY129" fmla="*/ 1280160 h 128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8130540" h="1280163">
                <a:moveTo>
                  <a:pt x="0" y="144780"/>
                </a:moveTo>
                <a:cubicBezTo>
                  <a:pt x="78684" y="160517"/>
                  <a:pt x="115817" y="171071"/>
                  <a:pt x="220980" y="144780"/>
                </a:cubicBezTo>
                <a:cubicBezTo>
                  <a:pt x="238749" y="140338"/>
                  <a:pt x="238508" y="112012"/>
                  <a:pt x="251460" y="99060"/>
                </a:cubicBezTo>
                <a:cubicBezTo>
                  <a:pt x="311276" y="39244"/>
                  <a:pt x="283878" y="59668"/>
                  <a:pt x="327660" y="30480"/>
                </a:cubicBezTo>
                <a:cubicBezTo>
                  <a:pt x="332740" y="22860"/>
                  <a:pt x="335749" y="13341"/>
                  <a:pt x="342900" y="7620"/>
                </a:cubicBezTo>
                <a:cubicBezTo>
                  <a:pt x="349172" y="2602"/>
                  <a:pt x="357728" y="0"/>
                  <a:pt x="365760" y="0"/>
                </a:cubicBezTo>
                <a:cubicBezTo>
                  <a:pt x="398878" y="0"/>
                  <a:pt x="431800" y="5080"/>
                  <a:pt x="464820" y="7620"/>
                </a:cubicBezTo>
                <a:cubicBezTo>
                  <a:pt x="485140" y="20320"/>
                  <a:pt x="505082" y="33646"/>
                  <a:pt x="525780" y="45720"/>
                </a:cubicBezTo>
                <a:cubicBezTo>
                  <a:pt x="535592" y="51444"/>
                  <a:pt x="546397" y="55324"/>
                  <a:pt x="556260" y="60960"/>
                </a:cubicBezTo>
                <a:cubicBezTo>
                  <a:pt x="564211" y="65504"/>
                  <a:pt x="570702" y="72592"/>
                  <a:pt x="579120" y="76200"/>
                </a:cubicBezTo>
                <a:cubicBezTo>
                  <a:pt x="588746" y="80325"/>
                  <a:pt x="599440" y="81280"/>
                  <a:pt x="609600" y="83820"/>
                </a:cubicBezTo>
                <a:cubicBezTo>
                  <a:pt x="617220" y="88900"/>
                  <a:pt x="624509" y="94516"/>
                  <a:pt x="632460" y="99060"/>
                </a:cubicBezTo>
                <a:cubicBezTo>
                  <a:pt x="642323" y="104696"/>
                  <a:pt x="654214" y="107028"/>
                  <a:pt x="662940" y="114300"/>
                </a:cubicBezTo>
                <a:cubicBezTo>
                  <a:pt x="669975" y="120163"/>
                  <a:pt x="672317" y="130125"/>
                  <a:pt x="678180" y="137160"/>
                </a:cubicBezTo>
                <a:cubicBezTo>
                  <a:pt x="696515" y="159162"/>
                  <a:pt x="701423" y="160275"/>
                  <a:pt x="723900" y="175260"/>
                </a:cubicBezTo>
                <a:cubicBezTo>
                  <a:pt x="728980" y="182880"/>
                  <a:pt x="733180" y="191167"/>
                  <a:pt x="739140" y="198120"/>
                </a:cubicBezTo>
                <a:cubicBezTo>
                  <a:pt x="763777" y="226863"/>
                  <a:pt x="765516" y="225864"/>
                  <a:pt x="792480" y="243840"/>
                </a:cubicBezTo>
                <a:cubicBezTo>
                  <a:pt x="797560" y="251460"/>
                  <a:pt x="801594" y="259893"/>
                  <a:pt x="807720" y="266700"/>
                </a:cubicBezTo>
                <a:cubicBezTo>
                  <a:pt x="824541" y="285390"/>
                  <a:pt x="845352" y="300405"/>
                  <a:pt x="861060" y="320040"/>
                </a:cubicBezTo>
                <a:cubicBezTo>
                  <a:pt x="897261" y="365291"/>
                  <a:pt x="878008" y="349118"/>
                  <a:pt x="914400" y="373380"/>
                </a:cubicBezTo>
                <a:cubicBezTo>
                  <a:pt x="924560" y="388620"/>
                  <a:pt x="927504" y="413308"/>
                  <a:pt x="944880" y="419100"/>
                </a:cubicBezTo>
                <a:cubicBezTo>
                  <a:pt x="1010471" y="440964"/>
                  <a:pt x="975015" y="430444"/>
                  <a:pt x="1051560" y="449580"/>
                </a:cubicBezTo>
                <a:cubicBezTo>
                  <a:pt x="1120312" y="432392"/>
                  <a:pt x="1092649" y="440964"/>
                  <a:pt x="1135380" y="426720"/>
                </a:cubicBezTo>
                <a:cubicBezTo>
                  <a:pt x="1167619" y="405227"/>
                  <a:pt x="1177127" y="400213"/>
                  <a:pt x="1211580" y="365760"/>
                </a:cubicBezTo>
                <a:cubicBezTo>
                  <a:pt x="1220560" y="356780"/>
                  <a:pt x="1227058" y="345614"/>
                  <a:pt x="1234440" y="335280"/>
                </a:cubicBezTo>
                <a:cubicBezTo>
                  <a:pt x="1239763" y="327828"/>
                  <a:pt x="1245584" y="320611"/>
                  <a:pt x="1249680" y="312420"/>
                </a:cubicBezTo>
                <a:cubicBezTo>
                  <a:pt x="1264528" y="282724"/>
                  <a:pt x="1248476" y="283144"/>
                  <a:pt x="1280160" y="251460"/>
                </a:cubicBezTo>
                <a:cubicBezTo>
                  <a:pt x="1288192" y="243428"/>
                  <a:pt x="1301770" y="243316"/>
                  <a:pt x="1310640" y="236220"/>
                </a:cubicBezTo>
                <a:cubicBezTo>
                  <a:pt x="1327470" y="222756"/>
                  <a:pt x="1341120" y="205740"/>
                  <a:pt x="1356360" y="190500"/>
                </a:cubicBezTo>
                <a:cubicBezTo>
                  <a:pt x="1365340" y="181520"/>
                  <a:pt x="1368653" y="167065"/>
                  <a:pt x="1379220" y="160020"/>
                </a:cubicBezTo>
                <a:cubicBezTo>
                  <a:pt x="1390351" y="152599"/>
                  <a:pt x="1438382" y="141420"/>
                  <a:pt x="1455420" y="137160"/>
                </a:cubicBezTo>
                <a:cubicBezTo>
                  <a:pt x="1470660" y="139700"/>
                  <a:pt x="1486878" y="138838"/>
                  <a:pt x="1501140" y="144780"/>
                </a:cubicBezTo>
                <a:cubicBezTo>
                  <a:pt x="1518047" y="151825"/>
                  <a:pt x="1546860" y="175260"/>
                  <a:pt x="1546860" y="175260"/>
                </a:cubicBezTo>
                <a:cubicBezTo>
                  <a:pt x="1551940" y="182880"/>
                  <a:pt x="1555624" y="191644"/>
                  <a:pt x="1562100" y="198120"/>
                </a:cubicBezTo>
                <a:cubicBezTo>
                  <a:pt x="1622040" y="258060"/>
                  <a:pt x="1545403" y="161320"/>
                  <a:pt x="1607820" y="236220"/>
                </a:cubicBezTo>
                <a:cubicBezTo>
                  <a:pt x="1613683" y="243255"/>
                  <a:pt x="1615909" y="253359"/>
                  <a:pt x="1623060" y="259080"/>
                </a:cubicBezTo>
                <a:cubicBezTo>
                  <a:pt x="1629332" y="264098"/>
                  <a:pt x="1638736" y="263108"/>
                  <a:pt x="1645920" y="266700"/>
                </a:cubicBezTo>
                <a:cubicBezTo>
                  <a:pt x="1664236" y="275858"/>
                  <a:pt x="1681480" y="287020"/>
                  <a:pt x="1699260" y="297180"/>
                </a:cubicBezTo>
                <a:cubicBezTo>
                  <a:pt x="1727368" y="339342"/>
                  <a:pt x="1717379" y="329579"/>
                  <a:pt x="1783080" y="373380"/>
                </a:cubicBezTo>
                <a:cubicBezTo>
                  <a:pt x="1798320" y="383540"/>
                  <a:pt x="1815848" y="390908"/>
                  <a:pt x="1828800" y="403860"/>
                </a:cubicBezTo>
                <a:cubicBezTo>
                  <a:pt x="1849120" y="424180"/>
                  <a:pt x="1864057" y="451969"/>
                  <a:pt x="1889760" y="464820"/>
                </a:cubicBezTo>
                <a:cubicBezTo>
                  <a:pt x="1899920" y="469900"/>
                  <a:pt x="1911274" y="473086"/>
                  <a:pt x="1920240" y="480060"/>
                </a:cubicBezTo>
                <a:cubicBezTo>
                  <a:pt x="1985909" y="531136"/>
                  <a:pt x="1931512" y="509217"/>
                  <a:pt x="1981200" y="525780"/>
                </a:cubicBezTo>
                <a:lnTo>
                  <a:pt x="2156460" y="701040"/>
                </a:lnTo>
                <a:lnTo>
                  <a:pt x="2232660" y="777240"/>
                </a:lnTo>
                <a:cubicBezTo>
                  <a:pt x="2240692" y="785272"/>
                  <a:pt x="2252980" y="787400"/>
                  <a:pt x="2263140" y="792480"/>
                </a:cubicBezTo>
                <a:cubicBezTo>
                  <a:pt x="2306816" y="857994"/>
                  <a:pt x="2248660" y="780896"/>
                  <a:pt x="2301240" y="822960"/>
                </a:cubicBezTo>
                <a:cubicBezTo>
                  <a:pt x="2308391" y="828681"/>
                  <a:pt x="2310520" y="838867"/>
                  <a:pt x="2316480" y="845820"/>
                </a:cubicBezTo>
                <a:cubicBezTo>
                  <a:pt x="2325831" y="856729"/>
                  <a:pt x="2335740" y="867324"/>
                  <a:pt x="2346960" y="876300"/>
                </a:cubicBezTo>
                <a:cubicBezTo>
                  <a:pt x="2420147" y="934849"/>
                  <a:pt x="2365125" y="885089"/>
                  <a:pt x="2423160" y="922020"/>
                </a:cubicBezTo>
                <a:cubicBezTo>
                  <a:pt x="2441594" y="933751"/>
                  <a:pt x="2456957" y="950348"/>
                  <a:pt x="2476500" y="960120"/>
                </a:cubicBezTo>
                <a:cubicBezTo>
                  <a:pt x="2505984" y="974862"/>
                  <a:pt x="2572959" y="989950"/>
                  <a:pt x="2606040" y="998220"/>
                </a:cubicBezTo>
                <a:cubicBezTo>
                  <a:pt x="2646690" y="1008383"/>
                  <a:pt x="2645957" y="1015033"/>
                  <a:pt x="2682240" y="1021080"/>
                </a:cubicBezTo>
                <a:cubicBezTo>
                  <a:pt x="2717672" y="1026985"/>
                  <a:pt x="2753360" y="1031240"/>
                  <a:pt x="2788920" y="1036320"/>
                </a:cubicBezTo>
                <a:cubicBezTo>
                  <a:pt x="2811780" y="1031240"/>
                  <a:pt x="2834134" y="1022638"/>
                  <a:pt x="2857500" y="1021080"/>
                </a:cubicBezTo>
                <a:cubicBezTo>
                  <a:pt x="2879851" y="1019590"/>
                  <a:pt x="2904830" y="1029237"/>
                  <a:pt x="2926080" y="1036320"/>
                </a:cubicBezTo>
                <a:cubicBezTo>
                  <a:pt x="2951117" y="1053012"/>
                  <a:pt x="2982239" y="1075125"/>
                  <a:pt x="3009900" y="1082040"/>
                </a:cubicBezTo>
                <a:lnTo>
                  <a:pt x="3040380" y="1089660"/>
                </a:lnTo>
                <a:cubicBezTo>
                  <a:pt x="3075940" y="1084580"/>
                  <a:pt x="3111686" y="1080663"/>
                  <a:pt x="3147060" y="1074420"/>
                </a:cubicBezTo>
                <a:cubicBezTo>
                  <a:pt x="3154970" y="1073024"/>
                  <a:pt x="3163648" y="1071818"/>
                  <a:pt x="3169920" y="1066800"/>
                </a:cubicBezTo>
                <a:cubicBezTo>
                  <a:pt x="3177071" y="1061079"/>
                  <a:pt x="3178268" y="1049971"/>
                  <a:pt x="3185160" y="1043940"/>
                </a:cubicBezTo>
                <a:cubicBezTo>
                  <a:pt x="3209681" y="1022484"/>
                  <a:pt x="3233506" y="1012147"/>
                  <a:pt x="3261360" y="998220"/>
                </a:cubicBezTo>
                <a:cubicBezTo>
                  <a:pt x="3275874" y="954677"/>
                  <a:pt x="3257006" y="990963"/>
                  <a:pt x="3291840" y="967740"/>
                </a:cubicBezTo>
                <a:cubicBezTo>
                  <a:pt x="3300806" y="961762"/>
                  <a:pt x="3305280" y="950113"/>
                  <a:pt x="3314700" y="944880"/>
                </a:cubicBezTo>
                <a:cubicBezTo>
                  <a:pt x="3328743" y="937078"/>
                  <a:pt x="3360420" y="929640"/>
                  <a:pt x="3360420" y="929640"/>
                </a:cubicBezTo>
                <a:cubicBezTo>
                  <a:pt x="3460033" y="854930"/>
                  <a:pt x="3339286" y="950774"/>
                  <a:pt x="3406140" y="883920"/>
                </a:cubicBezTo>
                <a:cubicBezTo>
                  <a:pt x="3412616" y="877444"/>
                  <a:pt x="3421965" y="874543"/>
                  <a:pt x="3429000" y="868680"/>
                </a:cubicBezTo>
                <a:cubicBezTo>
                  <a:pt x="3437279" y="861781"/>
                  <a:pt x="3443354" y="852436"/>
                  <a:pt x="3451860" y="845820"/>
                </a:cubicBezTo>
                <a:cubicBezTo>
                  <a:pt x="3597400" y="732623"/>
                  <a:pt x="3682936" y="812198"/>
                  <a:pt x="3947160" y="807720"/>
                </a:cubicBezTo>
                <a:cubicBezTo>
                  <a:pt x="3972560" y="795020"/>
                  <a:pt x="4007608" y="793249"/>
                  <a:pt x="4023360" y="769620"/>
                </a:cubicBezTo>
                <a:cubicBezTo>
                  <a:pt x="4038345" y="747143"/>
                  <a:pt x="4039458" y="742235"/>
                  <a:pt x="4061460" y="723900"/>
                </a:cubicBezTo>
                <a:cubicBezTo>
                  <a:pt x="4068495" y="718037"/>
                  <a:pt x="4076700" y="713740"/>
                  <a:pt x="4084320" y="708660"/>
                </a:cubicBezTo>
                <a:cubicBezTo>
                  <a:pt x="4094031" y="694093"/>
                  <a:pt x="4106624" y="671966"/>
                  <a:pt x="4122420" y="662940"/>
                </a:cubicBezTo>
                <a:cubicBezTo>
                  <a:pt x="4131781" y="657591"/>
                  <a:pt x="4195839" y="648164"/>
                  <a:pt x="4198620" y="647700"/>
                </a:cubicBezTo>
                <a:cubicBezTo>
                  <a:pt x="4279900" y="650240"/>
                  <a:pt x="4361368" y="649238"/>
                  <a:pt x="4442460" y="655320"/>
                </a:cubicBezTo>
                <a:cubicBezTo>
                  <a:pt x="4463347" y="656887"/>
                  <a:pt x="4482940" y="666171"/>
                  <a:pt x="4503420" y="670560"/>
                </a:cubicBezTo>
                <a:cubicBezTo>
                  <a:pt x="4524565" y="675091"/>
                  <a:pt x="4583007" y="683018"/>
                  <a:pt x="4602480" y="685800"/>
                </a:cubicBezTo>
                <a:cubicBezTo>
                  <a:pt x="4612640" y="690880"/>
                  <a:pt x="4622324" y="697052"/>
                  <a:pt x="4632960" y="701040"/>
                </a:cubicBezTo>
                <a:cubicBezTo>
                  <a:pt x="4651148" y="707860"/>
                  <a:pt x="4693358" y="713646"/>
                  <a:pt x="4709160" y="716280"/>
                </a:cubicBezTo>
                <a:cubicBezTo>
                  <a:pt x="4748276" y="742357"/>
                  <a:pt x="4724684" y="731552"/>
                  <a:pt x="4792980" y="739140"/>
                </a:cubicBezTo>
                <a:cubicBezTo>
                  <a:pt x="5053101" y="768042"/>
                  <a:pt x="4928274" y="750848"/>
                  <a:pt x="5059680" y="769620"/>
                </a:cubicBezTo>
                <a:cubicBezTo>
                  <a:pt x="5085327" y="778169"/>
                  <a:pt x="5086655" y="777414"/>
                  <a:pt x="5113020" y="792480"/>
                </a:cubicBezTo>
                <a:cubicBezTo>
                  <a:pt x="5154380" y="816115"/>
                  <a:pt x="5116827" y="801369"/>
                  <a:pt x="5158740" y="815340"/>
                </a:cubicBezTo>
                <a:cubicBezTo>
                  <a:pt x="5166360" y="820420"/>
                  <a:pt x="5173649" y="826036"/>
                  <a:pt x="5181600" y="830580"/>
                </a:cubicBezTo>
                <a:cubicBezTo>
                  <a:pt x="5191463" y="836216"/>
                  <a:pt x="5202447" y="839800"/>
                  <a:pt x="5212080" y="845820"/>
                </a:cubicBezTo>
                <a:cubicBezTo>
                  <a:pt x="5263891" y="878202"/>
                  <a:pt x="5219558" y="862930"/>
                  <a:pt x="5273040" y="876300"/>
                </a:cubicBezTo>
                <a:cubicBezTo>
                  <a:pt x="5280660" y="883920"/>
                  <a:pt x="5286934" y="893182"/>
                  <a:pt x="5295900" y="899160"/>
                </a:cubicBezTo>
                <a:cubicBezTo>
                  <a:pt x="5302583" y="903615"/>
                  <a:pt x="5311709" y="902934"/>
                  <a:pt x="5318760" y="906780"/>
                </a:cubicBezTo>
                <a:cubicBezTo>
                  <a:pt x="5339796" y="918254"/>
                  <a:pt x="5359782" y="931588"/>
                  <a:pt x="5379720" y="944880"/>
                </a:cubicBezTo>
                <a:lnTo>
                  <a:pt x="5425440" y="975360"/>
                </a:lnTo>
                <a:cubicBezTo>
                  <a:pt x="5434406" y="981338"/>
                  <a:pt x="5439334" y="992242"/>
                  <a:pt x="5448300" y="998220"/>
                </a:cubicBezTo>
                <a:cubicBezTo>
                  <a:pt x="5454983" y="1002675"/>
                  <a:pt x="5463639" y="1003020"/>
                  <a:pt x="5471160" y="1005840"/>
                </a:cubicBezTo>
                <a:cubicBezTo>
                  <a:pt x="5483967" y="1010643"/>
                  <a:pt x="5496159" y="1017150"/>
                  <a:pt x="5509260" y="1021080"/>
                </a:cubicBezTo>
                <a:cubicBezTo>
                  <a:pt x="5521665" y="1024802"/>
                  <a:pt x="5534795" y="1025559"/>
                  <a:pt x="5547360" y="1028700"/>
                </a:cubicBezTo>
                <a:cubicBezTo>
                  <a:pt x="5555152" y="1030648"/>
                  <a:pt x="5562600" y="1033780"/>
                  <a:pt x="5570220" y="1036320"/>
                </a:cubicBezTo>
                <a:cubicBezTo>
                  <a:pt x="5580380" y="1043940"/>
                  <a:pt x="5589095" y="1054022"/>
                  <a:pt x="5600700" y="1059180"/>
                </a:cubicBezTo>
                <a:cubicBezTo>
                  <a:pt x="5612535" y="1064440"/>
                  <a:pt x="5625881" y="1065877"/>
                  <a:pt x="5638800" y="1066800"/>
                </a:cubicBezTo>
                <a:cubicBezTo>
                  <a:pt x="5732678" y="1073506"/>
                  <a:pt x="5826760" y="1076960"/>
                  <a:pt x="5920740" y="1082040"/>
                </a:cubicBezTo>
                <a:cubicBezTo>
                  <a:pt x="5933893" y="1083919"/>
                  <a:pt x="6025192" y="1097280"/>
                  <a:pt x="6035040" y="1097280"/>
                </a:cubicBezTo>
                <a:cubicBezTo>
                  <a:pt x="6090978" y="1097280"/>
                  <a:pt x="6146800" y="1092200"/>
                  <a:pt x="6202680" y="1089660"/>
                </a:cubicBezTo>
                <a:cubicBezTo>
                  <a:pt x="6210300" y="1084580"/>
                  <a:pt x="6217122" y="1078028"/>
                  <a:pt x="6225540" y="1074420"/>
                </a:cubicBezTo>
                <a:cubicBezTo>
                  <a:pt x="6235166" y="1070295"/>
                  <a:pt x="6246214" y="1070477"/>
                  <a:pt x="6256020" y="1066800"/>
                </a:cubicBezTo>
                <a:cubicBezTo>
                  <a:pt x="6266656" y="1062812"/>
                  <a:pt x="6276340" y="1056640"/>
                  <a:pt x="6286500" y="1051560"/>
                </a:cubicBezTo>
                <a:cubicBezTo>
                  <a:pt x="6318054" y="1053532"/>
                  <a:pt x="6401346" y="1053248"/>
                  <a:pt x="6446520" y="1066800"/>
                </a:cubicBezTo>
                <a:cubicBezTo>
                  <a:pt x="6459621" y="1070730"/>
                  <a:pt x="6471644" y="1077715"/>
                  <a:pt x="6484620" y="1082040"/>
                </a:cubicBezTo>
                <a:cubicBezTo>
                  <a:pt x="6494555" y="1085352"/>
                  <a:pt x="6505165" y="1086348"/>
                  <a:pt x="6515100" y="1089660"/>
                </a:cubicBezTo>
                <a:cubicBezTo>
                  <a:pt x="6528076" y="1093985"/>
                  <a:pt x="6540393" y="1100097"/>
                  <a:pt x="6553200" y="1104900"/>
                </a:cubicBezTo>
                <a:cubicBezTo>
                  <a:pt x="6560721" y="1107720"/>
                  <a:pt x="6568337" y="1110313"/>
                  <a:pt x="6576060" y="1112520"/>
                </a:cubicBezTo>
                <a:cubicBezTo>
                  <a:pt x="6586130" y="1115397"/>
                  <a:pt x="6596734" y="1116463"/>
                  <a:pt x="6606540" y="1120140"/>
                </a:cubicBezTo>
                <a:cubicBezTo>
                  <a:pt x="6617176" y="1124128"/>
                  <a:pt x="6625881" y="1133152"/>
                  <a:pt x="6637020" y="1135380"/>
                </a:cubicBezTo>
                <a:cubicBezTo>
                  <a:pt x="6664530" y="1140882"/>
                  <a:pt x="6692900" y="1140460"/>
                  <a:pt x="6720840" y="1143000"/>
                </a:cubicBezTo>
                <a:cubicBezTo>
                  <a:pt x="6728460" y="1145540"/>
                  <a:pt x="6736179" y="1147800"/>
                  <a:pt x="6743700" y="1150620"/>
                </a:cubicBezTo>
                <a:cubicBezTo>
                  <a:pt x="6756507" y="1155423"/>
                  <a:pt x="6768415" y="1163042"/>
                  <a:pt x="6781800" y="1165860"/>
                </a:cubicBezTo>
                <a:cubicBezTo>
                  <a:pt x="6816951" y="1173260"/>
                  <a:pt x="6853048" y="1175195"/>
                  <a:pt x="6888480" y="1181100"/>
                </a:cubicBezTo>
                <a:cubicBezTo>
                  <a:pt x="6918960" y="1186180"/>
                  <a:pt x="6949620" y="1190280"/>
                  <a:pt x="6979920" y="1196340"/>
                </a:cubicBezTo>
                <a:cubicBezTo>
                  <a:pt x="7109395" y="1222235"/>
                  <a:pt x="6963287" y="1205114"/>
                  <a:pt x="7132320" y="1219200"/>
                </a:cubicBezTo>
                <a:cubicBezTo>
                  <a:pt x="7244254" y="1247183"/>
                  <a:pt x="7193325" y="1237367"/>
                  <a:pt x="7429500" y="1219200"/>
                </a:cubicBezTo>
                <a:cubicBezTo>
                  <a:pt x="7440826" y="1218329"/>
                  <a:pt x="7449204" y="1207552"/>
                  <a:pt x="7459980" y="1203960"/>
                </a:cubicBezTo>
                <a:cubicBezTo>
                  <a:pt x="7479851" y="1197336"/>
                  <a:pt x="7502206" y="1198087"/>
                  <a:pt x="7520940" y="1188720"/>
                </a:cubicBezTo>
                <a:cubicBezTo>
                  <a:pt x="7531100" y="1183640"/>
                  <a:pt x="7540979" y="1177955"/>
                  <a:pt x="7551420" y="1173480"/>
                </a:cubicBezTo>
                <a:cubicBezTo>
                  <a:pt x="7569690" y="1165650"/>
                  <a:pt x="7585426" y="1163764"/>
                  <a:pt x="7604760" y="1158240"/>
                </a:cubicBezTo>
                <a:cubicBezTo>
                  <a:pt x="7612483" y="1156033"/>
                  <a:pt x="7620000" y="1153160"/>
                  <a:pt x="7627620" y="1150620"/>
                </a:cubicBezTo>
                <a:cubicBezTo>
                  <a:pt x="7638005" y="1151774"/>
                  <a:pt x="7697490" y="1153534"/>
                  <a:pt x="7719060" y="1165860"/>
                </a:cubicBezTo>
                <a:cubicBezTo>
                  <a:pt x="7730087" y="1172161"/>
                  <a:pt x="7740560" y="1179740"/>
                  <a:pt x="7749540" y="1188720"/>
                </a:cubicBezTo>
                <a:cubicBezTo>
                  <a:pt x="7756016" y="1195196"/>
                  <a:pt x="7757014" y="1206726"/>
                  <a:pt x="7764780" y="1211580"/>
                </a:cubicBezTo>
                <a:cubicBezTo>
                  <a:pt x="7778403" y="1220094"/>
                  <a:pt x="7795260" y="1221740"/>
                  <a:pt x="7810500" y="1226820"/>
                </a:cubicBezTo>
                <a:cubicBezTo>
                  <a:pt x="7821276" y="1230412"/>
                  <a:pt x="7830539" y="1237585"/>
                  <a:pt x="7840980" y="1242060"/>
                </a:cubicBezTo>
                <a:cubicBezTo>
                  <a:pt x="7854307" y="1247772"/>
                  <a:pt x="7881431" y="1254538"/>
                  <a:pt x="7894320" y="1257300"/>
                </a:cubicBezTo>
                <a:cubicBezTo>
                  <a:pt x="7919648" y="1262727"/>
                  <a:pt x="7944764" y="1269780"/>
                  <a:pt x="7970520" y="1272540"/>
                </a:cubicBezTo>
                <a:cubicBezTo>
                  <a:pt x="8045585" y="1280583"/>
                  <a:pt x="8073489" y="1280160"/>
                  <a:pt x="8130540" y="128016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 anchor="t"/>
          <a:lstStyle/>
          <a:p>
            <a:r>
              <a:rPr lang="en-US" smtClean="0"/>
              <a:t>Nørrekær </a:t>
            </a:r>
            <a:r>
              <a:rPr lang="en-US"/>
              <a:t>Enge </a:t>
            </a:r>
            <a:r>
              <a:rPr lang="en-US" smtClean="0"/>
              <a:t>campaign (NKE), 7 months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3528" y="1010599"/>
            <a:ext cx="8496944" cy="530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588" lvl="1" indent="0">
              <a:buNone/>
            </a:pPr>
            <a:endParaRPr lang="en-US" sz="2000" smtClean="0">
              <a:sym typeface="Wingdings" panose="05000000000000000000" pitchFamily="2" charset="2"/>
            </a:endParaRPr>
          </a:p>
          <a:p>
            <a:pPr lvl="3"/>
            <a:endParaRPr lang="en-US" sz="2000" smtClean="0">
              <a:sym typeface="Wingdings" panose="05000000000000000000" pitchFamily="2" charset="2"/>
            </a:endParaRPr>
          </a:p>
          <a:p>
            <a:pPr lvl="2"/>
            <a:endParaRPr lang="da-DK" sz="2000" smtClea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da-DK" sz="2000" b="1" kern="0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5" y="2049802"/>
            <a:ext cx="8312031" cy="436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3528" y="908721"/>
            <a:ext cx="849694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smtClean="0"/>
              <a:t>Two nacelle lidars: </a:t>
            </a:r>
            <a:br>
              <a:rPr lang="en-US" sz="2000" smtClean="0"/>
            </a:br>
            <a:r>
              <a:rPr lang="en-US" sz="2000" smtClean="0"/>
              <a:t>Avent </a:t>
            </a:r>
            <a:r>
              <a:rPr lang="en-US" sz="2000"/>
              <a:t>5-beam (</a:t>
            </a:r>
            <a:r>
              <a:rPr lang="en-US" sz="2000" b="1">
                <a:solidFill>
                  <a:srgbClr val="0000FF"/>
                </a:solidFill>
              </a:rPr>
              <a:t>5B</a:t>
            </a:r>
            <a:r>
              <a:rPr lang="en-US" sz="2000"/>
              <a:t>) </a:t>
            </a:r>
            <a:r>
              <a:rPr lang="en-US" sz="2000" b="1">
                <a:solidFill>
                  <a:srgbClr val="0000FF"/>
                </a:solidFill>
              </a:rPr>
              <a:t>in </a:t>
            </a:r>
            <a:r>
              <a:rPr lang="en-US" sz="2000" b="1" smtClean="0">
                <a:solidFill>
                  <a:srgbClr val="0000FF"/>
                </a:solidFill>
              </a:rPr>
              <a:t>blue</a:t>
            </a:r>
            <a:r>
              <a:rPr lang="en-US" sz="2000" smtClean="0"/>
              <a:t>, ZephIR </a:t>
            </a:r>
            <a:r>
              <a:rPr lang="en-US" sz="2000"/>
              <a:t>Dual Mode (</a:t>
            </a:r>
            <a:r>
              <a:rPr lang="en-US" sz="2000" b="1">
                <a:solidFill>
                  <a:srgbClr val="FF0000"/>
                </a:solidFill>
              </a:rPr>
              <a:t>ZDM</a:t>
            </a:r>
            <a:r>
              <a:rPr lang="en-US" sz="2000" smtClean="0"/>
              <a:t>) </a:t>
            </a:r>
            <a:r>
              <a:rPr lang="en-US" sz="2000" b="1" smtClean="0">
                <a:solidFill>
                  <a:srgbClr val="FF0000"/>
                </a:solidFill>
              </a:rPr>
              <a:t>in red</a:t>
            </a:r>
          </a:p>
          <a:p>
            <a:r>
              <a:rPr lang="en-US" sz="2000" smtClean="0"/>
              <a:t>IEC compliant mast + SCADA + full loads</a:t>
            </a:r>
            <a:endParaRPr lang="en-US" sz="200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51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 anchor="t"/>
          <a:lstStyle/>
          <a:p>
            <a:r>
              <a:rPr lang="en-US"/>
              <a:t>Power performance </a:t>
            </a:r>
            <a:r>
              <a:rPr lang="en-US" smtClean="0"/>
              <a:t>verification: nacelle-mounted lidars, the future?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79512" y="1124744"/>
            <a:ext cx="626469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smtClean="0"/>
              <a:t>Several possibilities for  lidar measurements:</a:t>
            </a:r>
            <a:br>
              <a:rPr lang="en-US" sz="2000" kern="0" smtClean="0"/>
            </a:br>
            <a:endParaRPr lang="en-US" sz="2000" kern="0" smtClean="0"/>
          </a:p>
          <a:p>
            <a:pPr marL="457200" indent="-457200">
              <a:buAutoNum type="arabicParenR"/>
            </a:pPr>
            <a:r>
              <a:rPr lang="en-US" sz="2000" u="sng" kern="0" smtClean="0"/>
              <a:t>2.5D distance</a:t>
            </a:r>
            <a:r>
              <a:rPr lang="en-US" sz="2000" kern="0" smtClean="0"/>
              <a:t/>
            </a:r>
            <a:br>
              <a:rPr lang="en-US" sz="2000" kern="0" smtClean="0"/>
            </a:br>
            <a:r>
              <a:rPr lang="en-US" sz="2000" kern="0" smtClean="0"/>
              <a:t>incl. shear</a:t>
            </a:r>
          </a:p>
          <a:p>
            <a:pPr marL="457200" indent="-457200">
              <a:buAutoNum type="arabicParenR"/>
            </a:pPr>
            <a:endParaRPr lang="en-US" sz="2000" kern="0" smtClean="0"/>
          </a:p>
          <a:p>
            <a:pPr marL="457200" indent="-457200">
              <a:buAutoNum type="arabicParenR"/>
            </a:pPr>
            <a:r>
              <a:rPr lang="en-US" sz="2000" u="sng" kern="0" smtClean="0"/>
              <a:t>1D distance</a:t>
            </a:r>
            <a:r>
              <a:rPr lang="en-US" sz="2000" kern="0" smtClean="0"/>
              <a:t> (only)</a:t>
            </a:r>
            <a:br>
              <a:rPr lang="en-US" sz="2000" kern="0" smtClean="0"/>
            </a:br>
            <a:r>
              <a:rPr lang="en-US" sz="2000" kern="0" smtClean="0"/>
              <a:t>+ correct with induction</a:t>
            </a:r>
            <a:br>
              <a:rPr lang="en-US" sz="2000" kern="0" smtClean="0"/>
            </a:br>
            <a:r>
              <a:rPr lang="en-US" sz="2000" kern="0" smtClean="0"/>
              <a:t>transfer function</a:t>
            </a:r>
          </a:p>
          <a:p>
            <a:pPr marL="457200" indent="-457200">
              <a:buAutoNum type="arabicParenR"/>
            </a:pPr>
            <a:endParaRPr lang="en-US" sz="2000" kern="0"/>
          </a:p>
          <a:p>
            <a:pPr marL="457200" indent="-457200">
              <a:buAutoNum type="arabicParenR"/>
            </a:pPr>
            <a:r>
              <a:rPr lang="en-US" sz="2000" u="sng" kern="0" smtClean="0"/>
              <a:t>Multiple distances</a:t>
            </a:r>
            <a:r>
              <a:rPr lang="en-US" sz="2000" kern="0" smtClean="0"/>
              <a:t/>
            </a:r>
            <a:br>
              <a:rPr lang="en-US" sz="2000" kern="0" smtClean="0"/>
            </a:br>
            <a:r>
              <a:rPr lang="en-US" sz="2000" u="sng" kern="0" smtClean="0"/>
              <a:t>from 0.5 to 1.5D</a:t>
            </a:r>
            <a:br>
              <a:rPr lang="en-US" sz="2000" u="sng" kern="0" smtClean="0"/>
            </a:br>
            <a:r>
              <a:rPr lang="en-US" sz="2000" kern="0" smtClean="0"/>
              <a:t>induction integrated </a:t>
            </a:r>
            <a:r>
              <a:rPr lang="en-US" sz="2000" kern="0"/>
              <a:t/>
            </a:r>
            <a:br>
              <a:rPr lang="en-US" sz="2000" kern="0"/>
            </a:br>
            <a:r>
              <a:rPr lang="en-US" sz="2000" kern="0"/>
              <a:t>in wind field </a:t>
            </a:r>
            <a:br>
              <a:rPr lang="en-US" sz="2000" kern="0"/>
            </a:br>
            <a:r>
              <a:rPr lang="en-US" sz="2000" kern="0"/>
              <a:t>reconstruction</a:t>
            </a:r>
            <a:endParaRPr lang="en-US" sz="2000" kern="0" smtClean="0"/>
          </a:p>
          <a:p>
            <a:pPr marL="0" indent="0">
              <a:buNone/>
            </a:pPr>
            <a:endParaRPr lang="en-US" sz="2000" b="1" kern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000" b="1" ker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000" b="1" kern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000" b="1" ker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000" b="1" kern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3"/>
            <a:endParaRPr lang="en-US" sz="2000" smtClean="0">
              <a:sym typeface="Wingdings" panose="05000000000000000000" pitchFamily="2" charset="2"/>
            </a:endParaRPr>
          </a:p>
          <a:p>
            <a:pPr lvl="2"/>
            <a:endParaRPr lang="da-DK" sz="2000" smtClea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da-DK" sz="2000" b="1" kern="0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 descr="M:\Documents\PhD\Dissemination\EWEA Hamburg 2016\Presentations\Turbine_plots\PlotTurbine_NKE04_DTU10MW_EWEA_235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3" b="2118"/>
          <a:stretch/>
        </p:blipFill>
        <p:spPr bwMode="auto">
          <a:xfrm>
            <a:off x="3243600" y="1590029"/>
            <a:ext cx="5760000" cy="4326014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Documents\PhD\Dissemination\EWEA Hamburg 2016\Presentations\Turbine_plots\PlotTurbine_NKE04_DTU10MW_EWEA_95m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b="2376"/>
          <a:stretch/>
        </p:blipFill>
        <p:spPr bwMode="auto">
          <a:xfrm>
            <a:off x="3239760" y="1590029"/>
            <a:ext cx="5760000" cy="435586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:\Documents\PhD\Dissemination\EWEA Hamburg 2016\Presentations\Turbine_plots\PlotTurbine_NKE04_DTU10MW_EWEA_NearFlowRange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0" b="2166"/>
          <a:stretch/>
        </p:blipFill>
        <p:spPr bwMode="auto">
          <a:xfrm>
            <a:off x="3252336" y="1590029"/>
            <a:ext cx="5760000" cy="442906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 anchor="t"/>
          <a:lstStyle/>
          <a:p>
            <a:r>
              <a:rPr lang="en-US" smtClean="0"/>
              <a:t>A simple induction model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323528" y="908720"/>
                <a:ext cx="8424936" cy="5400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8913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4675" indent="-1952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2795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986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1177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749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30321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893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9465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000" b="1" kern="0" smtClean="0">
                    <a:solidFill>
                      <a:srgbClr val="FF0000"/>
                    </a:solidFill>
                  </a:rPr>
                  <a:t>Derived from the Biot-Savart law</a:t>
                </a:r>
              </a:p>
              <a:p>
                <a:pPr lvl="1"/>
                <a:r>
                  <a:rPr lang="en-US" sz="2000" kern="0"/>
                  <a:t>s</a:t>
                </a:r>
                <a:r>
                  <a:rPr lang="en-US" sz="2000" kern="0" smtClean="0"/>
                  <a:t>ee </a:t>
                </a:r>
                <a:r>
                  <a:rPr lang="en-US" i="1" kern="0" smtClean="0">
                    <a:hlinkClick r:id="rId3"/>
                  </a:rPr>
                  <a:t>The upstream flow of a wind turbine: blockage effect</a:t>
                </a:r>
                <a:endParaRPr lang="en-US" i="1" kern="0" smtClean="0"/>
              </a:p>
              <a:p>
                <a:pPr lvl="1"/>
                <a:r>
                  <a:rPr lang="en-US" sz="2000" kern="0"/>
                  <a:t>t</a:t>
                </a:r>
                <a:r>
                  <a:rPr lang="en-US" sz="2000" kern="0" smtClean="0"/>
                  <a:t>wo parameters: induction factor </a:t>
                </a:r>
                <a14:m>
                  <m:oMath xmlns:m="http://schemas.openxmlformats.org/officeDocument/2006/math">
                    <m:r>
                      <a:rPr lang="da-DK" sz="2000" b="0" i="1" kern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kern="0" smtClean="0"/>
                  <a:t>, free wind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sz="2000" i="1" kern="0">
                            <a:latin typeface="Cambria Math"/>
                            <a:sym typeface="Wingdings" panose="05000000000000000000" pitchFamily="2" charset="2"/>
                          </a:rPr>
                          <m:t>∞</m:t>
                        </m:r>
                      </m:sub>
                    </m:sSub>
                  </m:oMath>
                </a14:m>
                <a:endParaRPr lang="en-US" sz="2000" kern="0" smtClean="0"/>
              </a:p>
              <a:p>
                <a:pPr marL="379412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kern="0" smtClean="0">
                            <a:latin typeface="Cambria Math"/>
                          </a:rPr>
                          <m:t>𝑈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kern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kern="0" smtClean="0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</m:den>
                    </m:f>
                    <m:r>
                      <a:rPr lang="en-US" sz="2000" b="0" i="1" kern="0" smtClean="0">
                        <a:latin typeface="Cambria Math"/>
                      </a:rPr>
                      <m:t>=1−</m:t>
                    </m:r>
                    <m:r>
                      <a:rPr lang="en-US" sz="2000" b="0" i="1" kern="0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sz="2000" b="0" i="1" kern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kern="0" smtClean="0">
                                <a:latin typeface="Cambria Math"/>
                              </a:rPr>
                              <m:t>𝜉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0" i="1" kern="0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kern="0" smtClean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000" b="0" i="1" kern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kern="0" smtClean="0"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en-US" sz="2000" b="0" i="1" kern="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000" kern="0" smtClean="0"/>
                  <a:t>, with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𝜉</m:t>
                    </m:r>
                    <m:r>
                      <a:rPr lang="en-US" sz="2000" b="0" i="1" kern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kern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kern="0" smtClean="0">
                                <a:latin typeface="Cambria Math"/>
                              </a:rPr>
                              <m:t>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kern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kern="0" smtClean="0">
                                <a:latin typeface="Cambria Math"/>
                              </a:rPr>
                              <m:t>𝑟𝑜𝑡</m:t>
                            </m:r>
                          </m:sub>
                        </m:sSub>
                      </m:den>
                    </m:f>
                  </m:oMath>
                </a14:m>
                <a:endParaRPr lang="en-US" sz="2000" b="0" kern="0" smtClean="0"/>
              </a:p>
              <a:p>
                <a:r>
                  <a:rPr lang="en-US" sz="2000" b="1" kern="0" smtClean="0">
                    <a:solidFill>
                      <a:srgbClr val="FF0000"/>
                    </a:solidFill>
                  </a:rPr>
                  <a:t>What does the induction </a:t>
                </a:r>
                <a:r>
                  <a:rPr lang="en-US" sz="2000" b="1" kern="0">
                    <a:solidFill>
                      <a:srgbClr val="FF0000"/>
                    </a:solidFill>
                  </a:rPr>
                  <a:t>looks like in </a:t>
                </a:r>
                <a:r>
                  <a:rPr lang="en-US" sz="2000" b="1" kern="0" smtClean="0">
                    <a:solidFill>
                      <a:srgbClr val="FF0000"/>
                    </a:solidFill>
                  </a:rPr>
                  <a:t>NKE?</a:t>
                </a:r>
                <a:endParaRPr lang="en-US" sz="2000" b="1" kern="0">
                  <a:solidFill>
                    <a:srgbClr val="FF0000"/>
                  </a:solidFill>
                </a:endParaRPr>
              </a:p>
              <a:p>
                <a:pPr marL="3944938" indent="0">
                  <a:buNone/>
                </a:pPr>
                <a:endParaRPr lang="en-US" sz="2000" kern="0" smtClean="0">
                  <a:sym typeface="Wingdings" panose="05000000000000000000" pitchFamily="2" charset="2"/>
                </a:endParaRPr>
              </a:p>
              <a:p>
                <a:pPr marL="4221163" indent="0">
                  <a:buNone/>
                </a:pPr>
                <a:r>
                  <a:rPr lang="en-US" sz="2000" kern="0" smtClean="0">
                    <a:sym typeface="Wingdings" panose="05000000000000000000" pitchFamily="2" charset="2"/>
                  </a:rPr>
                  <a:t>Black: theoretical,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latin typeface="Cambria Math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000" i="1" kern="0" smtClean="0">
                        <a:latin typeface="Cambria Math"/>
                        <a:sym typeface="Wingdings" panose="05000000000000000000" pitchFamily="2" charset="2"/>
                      </a:rPr>
                      <m:t> = 0.3</m:t>
                    </m:r>
                  </m:oMath>
                </a14:m>
                <a:endParaRPr lang="en-US" sz="2000" kern="0" smtClean="0">
                  <a:sym typeface="Wingdings" panose="05000000000000000000" pitchFamily="2" charset="2"/>
                </a:endParaRPr>
              </a:p>
              <a:p>
                <a:pPr marL="4221163" indent="0">
                  <a:buNone/>
                </a:pPr>
                <a:r>
                  <a:rPr lang="en-US" sz="2000" kern="0" smtClean="0">
                    <a:sym typeface="Wingdings" panose="05000000000000000000" pitchFamily="2" charset="2"/>
                  </a:rPr>
                  <a:t>Colored lines: different 10min periods</a:t>
                </a:r>
                <a:br>
                  <a:rPr lang="en-US" sz="2000" kern="0" smtClean="0">
                    <a:sym typeface="Wingdings" panose="05000000000000000000" pitchFamily="2" charset="2"/>
                  </a:rPr>
                </a:br>
                <a:endParaRPr lang="en-US" sz="2000" kern="0" smtClean="0">
                  <a:sym typeface="Wingdings" panose="05000000000000000000" pitchFamily="2" charset="2"/>
                </a:endParaRPr>
              </a:p>
              <a:p>
                <a:pPr marL="4221163" indent="0">
                  <a:buFont typeface="Wingdings"/>
                  <a:buChar char="è"/>
                </a:pPr>
                <a:r>
                  <a:rPr lang="en-US" sz="2000" kern="0" smtClean="0">
                    <a:sym typeface="Wingdings" panose="05000000000000000000" pitchFamily="2" charset="2"/>
                  </a:rPr>
                  <a:t>Fitting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latin typeface="Cambria Math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000" kern="0" smtClean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  <a:sym typeface="Wingdings" panose="05000000000000000000" pitchFamily="2" charset="2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000" kern="0" smtClean="0">
                    <a:sym typeface="Wingdings" panose="05000000000000000000" pitchFamily="2" charset="2"/>
                  </a:rPr>
                  <a:t> should be possible</a:t>
                </a:r>
                <a:endParaRPr lang="en-US" sz="2000" kern="0">
                  <a:sym typeface="Wingdings" panose="05000000000000000000" pitchFamily="2" charset="2"/>
                </a:endParaRPr>
              </a:p>
              <a:p>
                <a:endParaRPr lang="en-US" sz="2000" b="1" kern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lvl="3"/>
                <a:endParaRPr lang="en-US" sz="2000" smtClean="0">
                  <a:sym typeface="Wingdings" panose="05000000000000000000" pitchFamily="2" charset="2"/>
                </a:endParaRPr>
              </a:p>
              <a:p>
                <a:pPr lvl="2"/>
                <a:endParaRPr lang="da-DK" sz="2000" smtClean="0">
                  <a:sym typeface="Wingdings" panose="05000000000000000000" pitchFamily="2" charset="2"/>
                </a:endParaRPr>
              </a:p>
              <a:p>
                <a:pPr marL="379412" lvl="1" indent="0">
                  <a:buNone/>
                </a:pPr>
                <a:endParaRPr lang="da-DK" sz="2000" b="1" kern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908720"/>
                <a:ext cx="8424936" cy="5400599"/>
              </a:xfrm>
              <a:prstGeom prst="rect">
                <a:avLst/>
              </a:prstGeom>
              <a:blipFill rotWithShape="1">
                <a:blip r:embed="rId4"/>
                <a:stretch>
                  <a:fillRect l="-1809" t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36865"/>
            <a:ext cx="3927526" cy="310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5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19944"/>
          </a:xfrm>
        </p:spPr>
        <p:txBody>
          <a:bodyPr anchor="t"/>
          <a:lstStyle/>
          <a:p>
            <a:r>
              <a:rPr lang="en-US" smtClean="0"/>
              <a:t>Does this make it any easier?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12000" y="1099373"/>
            <a:ext cx="7920000" cy="2987101"/>
            <a:chOff x="612000" y="1099373"/>
            <a:chExt cx="7920000" cy="2987101"/>
          </a:xfrm>
        </p:grpSpPr>
        <p:pic>
          <p:nvPicPr>
            <p:cNvPr id="8" name="Picture 2" descr="M:\Documents\PhD\Dissemination\EWEA Hamburg 2016\Presentations\15654123982_7bc9c10f3e_o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50"/>
            <a:stretch/>
          </p:blipFill>
          <p:spPr bwMode="auto">
            <a:xfrm>
              <a:off x="612000" y="1099373"/>
              <a:ext cx="7920000" cy="2987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2000" y="3624809"/>
              <a:ext cx="1738489" cy="461665"/>
            </a:xfrm>
            <a:prstGeom prst="rect">
              <a:avLst/>
            </a:prstGeom>
            <a:solidFill>
              <a:schemeClr val="bg1">
                <a:lumMod val="95000"/>
                <a:alpha val="74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a-DK" sz="1200" smtClean="0"/>
                <a:t>Perdigão.</a:t>
              </a:r>
              <a:br>
                <a:rPr lang="da-DK" sz="1200" smtClean="0"/>
              </a:br>
              <a:r>
                <a:rPr lang="da-DK" sz="1200" smtClean="0"/>
                <a:t>credit: N. Vasiljevic </a:t>
              </a:r>
              <a:endParaRPr lang="da-DK" sz="1200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90248" y="4221088"/>
            <a:ext cx="85644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a-DK" sz="2000" kern="0" smtClean="0">
                <a:sym typeface="Wingdings" panose="05000000000000000000" pitchFamily="2" charset="2"/>
              </a:rPr>
              <a:t>In complex terrain: </a:t>
            </a:r>
          </a:p>
          <a:p>
            <a:pPr lvl="1"/>
            <a:r>
              <a:rPr lang="da-DK" sz="2000" kern="0">
                <a:sym typeface="Wingdings" panose="05000000000000000000" pitchFamily="2" charset="2"/>
              </a:rPr>
              <a:t>a</a:t>
            </a:r>
            <a:r>
              <a:rPr lang="da-DK" sz="2000" kern="0" smtClean="0">
                <a:sym typeface="Wingdings" panose="05000000000000000000" pitchFamily="2" charset="2"/>
              </a:rPr>
              <a:t>ny ”free stream” wind speed idea?</a:t>
            </a:r>
          </a:p>
          <a:p>
            <a:pPr lvl="1"/>
            <a:r>
              <a:rPr lang="da-DK" sz="2000" kern="0" smtClean="0">
                <a:sym typeface="Wingdings" panose="05000000000000000000" pitchFamily="2" charset="2"/>
              </a:rPr>
              <a:t>site calibration? Maybe</a:t>
            </a:r>
          </a:p>
          <a:p>
            <a:r>
              <a:rPr lang="da-DK" sz="2000" kern="0" smtClean="0">
                <a:sym typeface="Wingdings" panose="05000000000000000000" pitchFamily="2" charset="2"/>
              </a:rPr>
              <a:t>Offshore:</a:t>
            </a:r>
          </a:p>
          <a:p>
            <a:pPr lvl="1"/>
            <a:r>
              <a:rPr lang="da-DK" sz="2000" kern="0" smtClean="0">
                <a:sym typeface="Wingdings" panose="05000000000000000000" pitchFamily="2" charset="2"/>
              </a:rPr>
              <a:t>mast</a:t>
            </a:r>
            <a:r>
              <a:rPr lang="en-US" sz="2000" kern="0" smtClean="0"/>
              <a:t> expensive </a:t>
            </a:r>
          </a:p>
          <a:p>
            <a:pPr lvl="1"/>
            <a:r>
              <a:rPr lang="en-US" sz="2000" kern="0" smtClean="0"/>
              <a:t>free </a:t>
            </a:r>
            <a:r>
              <a:rPr lang="en-US" sz="2000" kern="0"/>
              <a:t>wind </a:t>
            </a:r>
            <a:r>
              <a:rPr lang="en-US" sz="2000" kern="0" smtClean="0"/>
              <a:t>may not be measurable due to wakes</a:t>
            </a:r>
            <a:endParaRPr lang="en-US" sz="2000" kern="0"/>
          </a:p>
          <a:p>
            <a:endParaRPr lang="da-DK" sz="2000" kern="0" dirty="0">
              <a:sym typeface="Wingdings" panose="05000000000000000000" pitchFamily="2" charset="2"/>
            </a:endParaRPr>
          </a:p>
        </p:txBody>
      </p:sp>
      <p:pic>
        <p:nvPicPr>
          <p:cNvPr id="13" name="Picture 2" descr="Résultat de recherche d'images pour &quot;rampion offshore wind farm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55" y="804659"/>
            <a:ext cx="7464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 anchor="t"/>
          <a:lstStyle/>
          <a:p>
            <a:r>
              <a:rPr lang="en-US"/>
              <a:t>Power performance </a:t>
            </a:r>
            <a:r>
              <a:rPr lang="en-US" smtClean="0"/>
              <a:t>verification: nacelle-mounted lidars, the future?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79512" y="1124744"/>
            <a:ext cx="626469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smtClean="0"/>
              <a:t>Several possibilities for  lidar measurements:</a:t>
            </a:r>
            <a:br>
              <a:rPr lang="en-US" sz="2000" kern="0" smtClean="0"/>
            </a:br>
            <a:endParaRPr lang="en-US" sz="1000" kern="0" smtClean="0"/>
          </a:p>
          <a:p>
            <a:pPr marL="457200" indent="-457200">
              <a:buAutoNum type="arabicParenR"/>
            </a:pPr>
            <a:r>
              <a:rPr lang="en-US" sz="2000" u="sng" kern="0" smtClean="0"/>
              <a:t>2.5D distance</a:t>
            </a:r>
            <a:r>
              <a:rPr lang="en-US" sz="2000" kern="0" smtClean="0"/>
              <a:t/>
            </a:r>
            <a:br>
              <a:rPr lang="en-US" sz="2000" kern="0" smtClean="0"/>
            </a:br>
            <a:r>
              <a:rPr lang="en-US" sz="2000" kern="0" smtClean="0"/>
              <a:t>fitting wind speed + </a:t>
            </a:r>
            <a:br>
              <a:rPr lang="en-US" sz="2000" kern="0" smtClean="0"/>
            </a:br>
            <a:r>
              <a:rPr lang="en-US" sz="2000" kern="0" smtClean="0"/>
              <a:t>direction + shear to </a:t>
            </a:r>
            <a:br>
              <a:rPr lang="en-US" sz="2000" kern="0" smtClean="0"/>
            </a:br>
            <a:r>
              <a:rPr lang="en-US" sz="2000" kern="0" smtClean="0"/>
              <a:t>lidar-measured </a:t>
            </a:r>
            <a:br>
              <a:rPr lang="en-US" sz="2000" kern="0" smtClean="0"/>
            </a:br>
            <a:r>
              <a:rPr lang="en-US" sz="2000" kern="0" smtClean="0"/>
              <a:t>LOS velocities</a:t>
            </a:r>
          </a:p>
          <a:p>
            <a:pPr marL="457200" indent="-457200">
              <a:buAutoNum type="arabicParenR"/>
            </a:pPr>
            <a:endParaRPr lang="en-US" sz="2000" kern="0" smtClean="0"/>
          </a:p>
          <a:p>
            <a:pPr marL="0" indent="0">
              <a:buNone/>
            </a:pPr>
            <a:endParaRPr lang="en-US" sz="2000" b="1" kern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000" b="1" ker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000" b="1" kern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000" b="1" ker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000" b="1" kern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3"/>
            <a:endParaRPr lang="en-US" sz="2000" smtClean="0">
              <a:sym typeface="Wingdings" panose="05000000000000000000" pitchFamily="2" charset="2"/>
            </a:endParaRPr>
          </a:p>
          <a:p>
            <a:pPr lvl="2"/>
            <a:endParaRPr lang="da-DK" sz="2000" smtClea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da-DK" sz="2000" b="1" kern="0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M:\Documents\PhD\Dissemination\EWEA Hamburg 2016\Presentations\Turbine_plots\PlotTurbine_NKE04_DTU10MW_EWEA_235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3" b="2118"/>
          <a:stretch/>
        </p:blipFill>
        <p:spPr bwMode="auto">
          <a:xfrm>
            <a:off x="3243600" y="1590029"/>
            <a:ext cx="5760000" cy="4326014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76256" y="4570896"/>
            <a:ext cx="1983235" cy="307777"/>
          </a:xfrm>
          <a:prstGeom prst="rect">
            <a:avLst/>
          </a:prstGeom>
          <a:noFill/>
          <a:scene3d>
            <a:camera prst="orthographicFront">
              <a:rot lat="0" lon="0" rev="4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da-DK" sz="1400" smtClean="0"/>
              <a:t>lidar measurements</a:t>
            </a:r>
            <a:endParaRPr lang="da-DK" sz="1400"/>
          </a:p>
        </p:txBody>
      </p:sp>
    </p:spTree>
    <p:extLst>
      <p:ext uri="{BB962C8B-B14F-4D97-AF65-F5344CB8AC3E}">
        <p14:creationId xmlns:p14="http://schemas.microsoft.com/office/powerpoint/2010/main" val="17294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 anchor="t"/>
          <a:lstStyle/>
          <a:p>
            <a:r>
              <a:rPr lang="en-US"/>
              <a:t>Power performance </a:t>
            </a:r>
            <a:r>
              <a:rPr lang="en-US" smtClean="0"/>
              <a:t>verification: nacelle-mounted lidars, the future?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179512" y="1124744"/>
                <a:ext cx="6264696" cy="5256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8913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4675" indent="-1952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2795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986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1177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749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30321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893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9465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000" kern="0" smtClean="0"/>
                  <a:t>Several possibilities for  lidar measurements:</a:t>
                </a:r>
                <a:br>
                  <a:rPr lang="en-US" sz="2000" kern="0" smtClean="0"/>
                </a:br>
                <a:endParaRPr lang="en-US" sz="1000" kern="0" smtClean="0"/>
              </a:p>
              <a:p>
                <a:pPr marL="457200" indent="-457200">
                  <a:buAutoNum type="arabicParenR"/>
                </a:pPr>
                <a:r>
                  <a:rPr lang="en-US" sz="2000" u="sng" kern="0"/>
                  <a:t>2.5D distance</a:t>
                </a:r>
                <a:r>
                  <a:rPr lang="en-US" sz="2000" kern="0"/>
                  <a:t/>
                </a:r>
                <a:br>
                  <a:rPr lang="en-US" sz="2000" kern="0"/>
                </a:br>
                <a:r>
                  <a:rPr lang="en-US" sz="2000" kern="0"/>
                  <a:t>fitting wind speed + </a:t>
                </a:r>
                <a:br>
                  <a:rPr lang="en-US" sz="2000" kern="0"/>
                </a:br>
                <a:r>
                  <a:rPr lang="en-US" sz="2000" kern="0"/>
                  <a:t>direction + shear to </a:t>
                </a:r>
                <a:br>
                  <a:rPr lang="en-US" sz="2000" kern="0"/>
                </a:br>
                <a:r>
                  <a:rPr lang="en-US" sz="2000" kern="0"/>
                  <a:t>lidar-measured </a:t>
                </a:r>
                <a:br>
                  <a:rPr lang="en-US" sz="2000" kern="0"/>
                </a:br>
                <a:r>
                  <a:rPr lang="en-US" sz="2000" kern="0"/>
                  <a:t>LOS velocities</a:t>
                </a:r>
              </a:p>
              <a:p>
                <a:pPr marL="457200" indent="-457200">
                  <a:buAutoNum type="arabicParenR"/>
                </a:pPr>
                <a:endParaRPr lang="en-US" sz="2000" kern="0" smtClean="0"/>
              </a:p>
              <a:p>
                <a:pPr marL="457200" indent="-457200">
                  <a:buAutoNum type="arabicParenR"/>
                </a:pPr>
                <a:r>
                  <a:rPr lang="en-US" sz="2000" u="sng" kern="0" smtClean="0"/>
                  <a:t>Multiple distances</a:t>
                </a:r>
                <a:r>
                  <a:rPr lang="en-US" sz="2000" kern="0" smtClean="0"/>
                  <a:t/>
                </a:r>
                <a:br>
                  <a:rPr lang="en-US" sz="2000" kern="0" smtClean="0"/>
                </a:br>
                <a:r>
                  <a:rPr lang="en-US" sz="2000" u="sng" kern="0" smtClean="0"/>
                  <a:t>close to rotor</a:t>
                </a:r>
                <a:br>
                  <a:rPr lang="en-US" sz="2000" u="sng" kern="0" smtClean="0"/>
                </a:br>
                <a:r>
                  <a:rPr lang="en-US" sz="2000" kern="0" smtClean="0"/>
                  <a:t>induction integrated </a:t>
                </a:r>
                <a:r>
                  <a:rPr lang="en-US" sz="2000" kern="0"/>
                  <a:t/>
                </a:r>
                <a:br>
                  <a:rPr lang="en-US" sz="2000" kern="0"/>
                </a:br>
                <a:r>
                  <a:rPr lang="en-US" sz="2000" kern="0"/>
                  <a:t>in wind field </a:t>
                </a:r>
                <a:br>
                  <a:rPr lang="en-US" sz="2000" kern="0"/>
                </a:br>
                <a:r>
                  <a:rPr lang="en-US" sz="2000" kern="0"/>
                  <a:t>reconstruction</a:t>
                </a:r>
                <a:r>
                  <a:rPr lang="da-DK" sz="2000" kern="0"/>
                  <a:t> </a:t>
                </a:r>
                <a:endParaRPr lang="da-DK" sz="2000" kern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a-DK" sz="2000" i="1" kern="0">
                            <a:latin typeface="Cambria Math"/>
                          </a:rPr>
                        </m:ctrlPr>
                      </m:fPr>
                      <m:num>
                        <m:r>
                          <a:rPr lang="da-DK" sz="2000" i="1" kern="0"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da-DK" sz="2000" i="1" ker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a-DK" sz="2000" i="1" ker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da-DK" sz="2000" i="1" ker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sz="2000" i="1" ker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da-DK" sz="2000" i="1" kern="0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</m:den>
                    </m:f>
                    <m:r>
                      <a:rPr lang="da-DK" sz="2000" i="1" kern="0">
                        <a:latin typeface="Cambria Math"/>
                      </a:rPr>
                      <m:t>=1−</m:t>
                    </m:r>
                    <m:r>
                      <a:rPr lang="da-DK" sz="2000" i="1" ker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da-DK" sz="2000" i="1" kern="0">
                            <a:latin typeface="Cambria Math"/>
                          </a:rPr>
                        </m:ctrlPr>
                      </m:dPr>
                      <m:e>
                        <m:r>
                          <a:rPr lang="da-DK" sz="2000" i="1" ker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da-DK" sz="2000" i="1" ker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a-DK" sz="2000" i="1" kern="0">
                                <a:latin typeface="Cambria Math"/>
                              </a:rPr>
                              <m:t>𝜉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da-DK" sz="2000" i="1" ker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a-DK" sz="2000" i="1" kern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da-DK" sz="2000" i="1" ker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000" i="1" kern="0"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da-DK" sz="2000" i="1" ker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000" kern="0"/>
                  <a:t> </a:t>
                </a:r>
                <a:br>
                  <a:rPr lang="en-US" sz="2000" kern="0"/>
                </a:br>
                <a:r>
                  <a:rPr lang="en-US" sz="800" kern="0"/>
                  <a:t/>
                </a:r>
                <a:br>
                  <a:rPr lang="en-US" sz="800" kern="0"/>
                </a:br>
                <a14:m>
                  <m:oMath xmlns:m="http://schemas.openxmlformats.org/officeDocument/2006/math">
                    <m:r>
                      <a:rPr lang="da-DK" sz="2000" i="1" kern="0">
                        <a:latin typeface="Cambria Math"/>
                      </a:rPr>
                      <m:t>𝑎</m:t>
                    </m:r>
                    <m:r>
                      <a:rPr lang="da-DK" sz="2000" i="1" ker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a-DK" sz="2000" i="1" kern="0">
                            <a:latin typeface="Cambria Math"/>
                          </a:rPr>
                        </m:ctrlPr>
                      </m:fPr>
                      <m:num>
                        <m:r>
                          <a:rPr lang="da-DK" sz="2000" i="1" ker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a-DK" sz="2000" i="1" ker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da-DK" sz="2000" i="1" kern="0">
                            <a:latin typeface="Cambria Math"/>
                          </a:rPr>
                        </m:ctrlPr>
                      </m:dPr>
                      <m:e>
                        <m:r>
                          <a:rPr lang="da-DK" sz="2000" i="1" kern="0">
                            <a:latin typeface="Cambria Math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da-DK" sz="2000" i="1" ker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da-DK" sz="2000" i="1" kern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da-DK" sz="2000" i="1" ker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a-DK" sz="2000" i="1" ker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da-DK" sz="2000" i="1" ker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e>
                    </m:d>
                  </m:oMath>
                </a14:m>
                <a:r>
                  <a:rPr lang="en-US" sz="2000" kern="0"/>
                  <a:t> </a:t>
                </a:r>
              </a:p>
              <a:p>
                <a:pPr marL="0" indent="0">
                  <a:buNone/>
                </a:pPr>
                <a:endParaRPr lang="en-US" sz="2000" b="1" kern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en-US" sz="2000" b="1" kern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lvl="3"/>
                <a:endParaRPr lang="en-US" sz="2000" smtClean="0">
                  <a:sym typeface="Wingdings" panose="05000000000000000000" pitchFamily="2" charset="2"/>
                </a:endParaRPr>
              </a:p>
              <a:p>
                <a:pPr lvl="2"/>
                <a:endParaRPr lang="da-DK" sz="2000" smtClean="0">
                  <a:sym typeface="Wingdings" panose="05000000000000000000" pitchFamily="2" charset="2"/>
                </a:endParaRPr>
              </a:p>
              <a:p>
                <a:pPr marL="379412" lvl="1" indent="0">
                  <a:buNone/>
                </a:pPr>
                <a:endParaRPr lang="da-DK" sz="2000" b="1" kern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124744"/>
                <a:ext cx="6264696" cy="5256584"/>
              </a:xfrm>
              <a:prstGeom prst="rect">
                <a:avLst/>
              </a:prstGeom>
              <a:blipFill rotWithShape="1">
                <a:blip r:embed="rId3"/>
                <a:stretch>
                  <a:fillRect l="-2432" t="-1624" b="-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52336" y="1590029"/>
            <a:ext cx="5760002" cy="4429062"/>
            <a:chOff x="3252336" y="1590029"/>
            <a:chExt cx="5760002" cy="4429062"/>
          </a:xfrm>
        </p:grpSpPr>
        <p:pic>
          <p:nvPicPr>
            <p:cNvPr id="1028" name="Picture 4" descr="M:\Documents\PhD\Dissemination\EWEA Hamburg 2016\Presentations\Turbine_plots\PlotTurbine_NKE04_DTU10MW_EWEA_NearFlowRange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40" b="2166"/>
            <a:stretch/>
          </p:blipFill>
          <p:spPr bwMode="auto">
            <a:xfrm>
              <a:off x="3252336" y="1590029"/>
              <a:ext cx="5760000" cy="4429062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4235104" y="4610662"/>
              <a:ext cx="4777234" cy="738308"/>
              <a:chOff x="4235104" y="4610662"/>
              <a:chExt cx="4777234" cy="738308"/>
            </a:xfrm>
          </p:grpSpPr>
          <p:sp>
            <p:nvSpPr>
              <p:cNvPr id="10" name="Left Brace 9"/>
              <p:cNvSpPr/>
              <p:nvPr/>
            </p:nvSpPr>
            <p:spPr bwMode="auto">
              <a:xfrm rot="16200000">
                <a:off x="7482337" y="3295749"/>
                <a:ext cx="180001" cy="2880001"/>
              </a:xfrm>
              <a:prstGeom prst="leftBrace">
                <a:avLst>
                  <a:gd name="adj1" fmla="val 89304"/>
                  <a:gd name="adj2" fmla="val 49384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480000"/>
                </a:camera>
                <a:lightRig rig="threePt" dir="t"/>
              </a:scene3d>
              <a:ex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-80" charset="-128"/>
                </a:endParaRPr>
              </a:p>
            </p:txBody>
          </p:sp>
          <p:sp>
            <p:nvSpPr>
              <p:cNvPr id="12" name="Left Brace 11"/>
              <p:cNvSpPr/>
              <p:nvPr/>
            </p:nvSpPr>
            <p:spPr bwMode="auto">
              <a:xfrm rot="16200000">
                <a:off x="5136722" y="3902433"/>
                <a:ext cx="180000" cy="1596458"/>
              </a:xfrm>
              <a:prstGeom prst="leftBrace">
                <a:avLst>
                  <a:gd name="adj1" fmla="val 89304"/>
                  <a:gd name="adj2" fmla="val 49384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480000"/>
                </a:camera>
                <a:lightRig rig="threePt" dir="t"/>
              </a:scene3d>
              <a:ex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-80" charset="-128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35104" y="4791966"/>
                <a:ext cx="1983235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48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da-DK" sz="1400" smtClean="0"/>
                  <a:t>lidar measurements</a:t>
                </a:r>
                <a:endParaRPr lang="da-DK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288940" y="4825750"/>
                    <a:ext cx="2566793" cy="523220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480000"/>
                    </a:camera>
                    <a:lightRig rig="threePt" dir="t"/>
                  </a:scene3d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da-DK" sz="1400" smtClean="0"/>
                      <a:t>induction transfer function</a:t>
                    </a:r>
                    <a:br>
                      <a:rPr lang="da-DK" sz="1400" smtClean="0"/>
                    </a:br>
                    <a:r>
                      <a:rPr lang="da-DK" sz="1400" smtClean="0"/>
                      <a:t> to retrieve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da-DK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sz="1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da-DK" sz="1400" b="0" i="1" smtClean="0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</m:oMath>
                    </a14:m>
                    <a:endParaRPr lang="da-DK" sz="140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8940" y="4825750"/>
                    <a:ext cx="2566793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a-DK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489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 anchor="t"/>
          <a:lstStyle/>
          <a:p>
            <a:r>
              <a:rPr lang="en-US" smtClean="0"/>
              <a:t>Case 1: lidar meas. @2.5D</a:t>
            </a:r>
            <a:br>
              <a:rPr lang="en-US" smtClean="0"/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3528" y="1102145"/>
            <a:ext cx="8568952" cy="74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79412" lvl="1" indent="0">
              <a:buNone/>
            </a:pPr>
            <a:r>
              <a:rPr lang="en-US" sz="2000" b="1" smtClean="0">
                <a:solidFill>
                  <a:srgbClr val="0000FF"/>
                </a:solidFill>
              </a:rPr>
              <a:t>5B-Demo</a:t>
            </a:r>
            <a:r>
              <a:rPr lang="en-US" sz="2000" smtClean="0"/>
              <a:t>:</a:t>
            </a:r>
            <a:r>
              <a:rPr lang="en-US" sz="2000" b="1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smtClean="0"/>
              <a:t>use the 5 pts</a:t>
            </a:r>
            <a:r>
              <a:rPr lang="en-US" sz="2000" b="1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sz="2000" b="1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000" b="1" smtClean="0">
                <a:solidFill>
                  <a:srgbClr val="FF0000"/>
                </a:solidFill>
              </a:rPr>
              <a:t>ZDM</a:t>
            </a:r>
            <a:r>
              <a:rPr lang="en-US" sz="2000"/>
              <a:t>: </a:t>
            </a:r>
            <a:r>
              <a:rPr lang="en-US" sz="2000" smtClean="0"/>
              <a:t>use 10 pts</a:t>
            </a:r>
            <a:endParaRPr lang="en-US" sz="2000" kern="0" smtClea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>
              <a:sym typeface="Wingdings" panose="05000000000000000000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2" descr="M:\Documents\PhD\WP4\NKE\WFR\2016-08-30_13-52\Plots\PlotTurbine_NKE04_DTU10MW_EWEA_235m_v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6" b="2220"/>
          <a:stretch/>
        </p:blipFill>
        <p:spPr bwMode="auto">
          <a:xfrm>
            <a:off x="1512000" y="1700807"/>
            <a:ext cx="6120000" cy="431819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8104" y="4569998"/>
            <a:ext cx="1983235" cy="307777"/>
          </a:xfrm>
          <a:prstGeom prst="rect">
            <a:avLst/>
          </a:prstGeom>
          <a:noFill/>
          <a:scene3d>
            <a:camera prst="orthographicFront">
              <a:rot lat="0" lon="0" rev="4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da-DK" sz="1400" smtClean="0"/>
              <a:t>lidar measurements</a:t>
            </a:r>
            <a:endParaRPr lang="da-DK" sz="1400"/>
          </a:p>
        </p:txBody>
      </p:sp>
    </p:spTree>
    <p:extLst>
      <p:ext uri="{BB962C8B-B14F-4D97-AF65-F5344CB8AC3E}">
        <p14:creationId xmlns:p14="http://schemas.microsoft.com/office/powerpoint/2010/main" val="8858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 anchor="t"/>
          <a:lstStyle/>
          <a:p>
            <a:r>
              <a:rPr lang="en-US" smtClean="0"/>
              <a:t>Case 1: lidar meas. @2.5D</a:t>
            </a:r>
            <a:br>
              <a:rPr lang="en-US" smtClean="0"/>
            </a:br>
            <a:r>
              <a:rPr lang="en-US" sz="1600" smtClean="0"/>
              <a:t>Mast comparison</a:t>
            </a:r>
            <a:r>
              <a:rPr lang="en-US" smtClean="0"/>
              <a:t/>
            </a:r>
            <a:br>
              <a:rPr lang="en-US" smtClean="0"/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3528" y="1102145"/>
            <a:ext cx="8568952" cy="103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79412" lvl="1" indent="0">
              <a:buNone/>
            </a:pPr>
            <a:r>
              <a:rPr lang="en-US" sz="2000" b="1" smtClean="0">
                <a:solidFill>
                  <a:srgbClr val="0000FF"/>
                </a:solidFill>
              </a:rPr>
              <a:t>5B-Demo</a:t>
            </a:r>
            <a:r>
              <a:rPr lang="en-US" sz="2000" smtClean="0"/>
              <a:t>:</a:t>
            </a:r>
            <a:r>
              <a:rPr lang="en-US" sz="2000" b="1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/>
              <a:t>use the 5 pts</a:t>
            </a:r>
            <a:r>
              <a:rPr lang="en-US" sz="2000" b="1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en-US" sz="2000" b="1">
                <a:solidFill>
                  <a:srgbClr val="FF0000"/>
                </a:solidFill>
              </a:rPr>
              <a:t>ZDM</a:t>
            </a:r>
            <a:r>
              <a:rPr lang="en-US" sz="2000"/>
              <a:t>: use 10 pts</a:t>
            </a:r>
            <a:r>
              <a:rPr lang="en-US" sz="2000" b="1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b="1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kern="0" smtClean="0">
                <a:sym typeface="Wingdings" panose="05000000000000000000" pitchFamily="2" charset="2"/>
              </a:rPr>
              <a:t/>
            </a:r>
            <a:br>
              <a:rPr lang="en-US" sz="2000" kern="0" smtClean="0">
                <a:sym typeface="Wingdings" panose="05000000000000000000" pitchFamily="2" charset="2"/>
              </a:rPr>
            </a:br>
            <a:r>
              <a:rPr lang="en-US" sz="2000" kern="0" smtClean="0">
                <a:sym typeface="Wingdings" panose="05000000000000000000" pitchFamily="2" charset="2"/>
              </a:rPr>
              <a:t>HWS estimated @hub height</a:t>
            </a:r>
            <a:endParaRPr lang="en-US" sz="2000" kern="0">
              <a:sym typeface="Wingdings" panose="05000000000000000000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7750" y="2276872"/>
            <a:ext cx="8928500" cy="3713523"/>
            <a:chOff x="107504" y="2276872"/>
            <a:chExt cx="8928500" cy="3713523"/>
          </a:xfrm>
        </p:grpSpPr>
        <p:pic>
          <p:nvPicPr>
            <p:cNvPr id="1026" name="Picture 2" descr="M:\Documents\PhD\Dissemination\EWEA Hamburg 2016\Presentations\Joint\5B_Inh2D5P_ShExp_235_80\Plots\Compare_HWS_v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276872"/>
              <a:ext cx="4428000" cy="371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M:\Documents\PhD\Dissemination\EWEA Hamburg 2016\Presentations\Joint\ZDM_Inh2D10P_ShExp_235_80\Plots\Compare_HWS_v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004" y="2276872"/>
              <a:ext cx="4428000" cy="371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033809" y="2778022"/>
            <a:ext cx="3024336" cy="2864269"/>
            <a:chOff x="1033809" y="2778022"/>
            <a:chExt cx="3024336" cy="28642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33809" y="2778022"/>
                  <a:ext cx="3024336" cy="220253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𝟎𝟑𝟎𝟐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𝟏𝟔𝟒𝟓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</m:t>
                        </m:r>
                        <m:sSup>
                          <m:sSupPr>
                            <m:ctrlPr>
                              <a:rPr lang="da-DK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a-DK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da-DK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𝟗𝟖𝟎𝟗</m:t>
                        </m:r>
                      </m:oMath>
                    </m:oMathPara>
                  </a14:m>
                  <a:endParaRPr lang="da-DK" sz="1400" b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809" y="2778022"/>
                  <a:ext cx="3024336" cy="22025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210" r="-1008" b="-2500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321841" y="5249520"/>
              <a:ext cx="2448272" cy="392771"/>
              <a:chOff x="1321841" y="5249520"/>
              <a:chExt cx="2448272" cy="3927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429853" y="5329777"/>
                    <a:ext cx="2232248" cy="220253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a-DK" sz="1400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da-DK" sz="1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da-DK" sz="1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da-DK" sz="1400" b="1" i="1" smtClean="0">
                              <a:latin typeface="Cambria Math"/>
                            </a:rPr>
                            <m:t>.</m:t>
                          </m:r>
                          <m:r>
                            <a:rPr lang="da-DK" sz="1400" b="1" i="1" smtClean="0">
                              <a:latin typeface="Cambria Math"/>
                            </a:rPr>
                            <m:t>𝟎𝟏𝟐𝟔</m:t>
                          </m:r>
                          <m:r>
                            <a:rPr lang="da-DK" sz="1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da-DK" sz="1400" b="1" i="1" smtClean="0">
                              <a:latin typeface="Cambria Math"/>
                            </a:rPr>
                            <m:t>  </m:t>
                          </m:r>
                          <m:sSup>
                            <m:sSupPr>
                              <m:ctrlPr>
                                <a:rPr lang="da-DK" sz="1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a-DK" sz="14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da-DK" sz="1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da-DK" sz="1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da-DK" sz="14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da-DK" sz="1400" b="1" i="1" smtClean="0">
                              <a:latin typeface="Cambria Math"/>
                            </a:rPr>
                            <m:t>.</m:t>
                          </m:r>
                          <m:r>
                            <a:rPr lang="da-DK" sz="1400" b="1" i="1" smtClean="0">
                              <a:latin typeface="Cambria Math"/>
                            </a:rPr>
                            <m:t>𝟗𝟖𝟎𝟓</m:t>
                          </m:r>
                        </m:oMath>
                      </m:oMathPara>
                    </a14:m>
                    <a:endParaRPr lang="da-DK" sz="1400" b="1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9853" y="5329777"/>
                    <a:ext cx="2232248" cy="22025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1366" r="-82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da-D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Oval 9"/>
              <p:cNvSpPr/>
              <p:nvPr/>
            </p:nvSpPr>
            <p:spPr bwMode="auto">
              <a:xfrm>
                <a:off x="1321841" y="5249520"/>
                <a:ext cx="2448272" cy="392771"/>
              </a:xfrm>
              <a:prstGeom prst="ellipse">
                <a:avLst/>
              </a:prstGeom>
              <a:solidFill>
                <a:srgbClr val="FFC000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-80" charset="-128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310082" y="2778022"/>
            <a:ext cx="3024336" cy="2864269"/>
            <a:chOff x="5310082" y="2778022"/>
            <a:chExt cx="3024336" cy="2864269"/>
          </a:xfrm>
        </p:grpSpPr>
        <p:grpSp>
          <p:nvGrpSpPr>
            <p:cNvPr id="8" name="Group 7"/>
            <p:cNvGrpSpPr/>
            <p:nvPr/>
          </p:nvGrpSpPr>
          <p:grpSpPr>
            <a:xfrm>
              <a:off x="5598114" y="5249520"/>
              <a:ext cx="2448272" cy="392771"/>
              <a:chOff x="5598114" y="5249520"/>
              <a:chExt cx="2448272" cy="3927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706126" y="5335778"/>
                    <a:ext cx="2232248" cy="220253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a-DK" sz="1400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da-DK" sz="1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da-DK" sz="1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da-DK" sz="1400" b="1" i="1" smtClean="0">
                              <a:latin typeface="Cambria Math"/>
                            </a:rPr>
                            <m:t>.</m:t>
                          </m:r>
                          <m:r>
                            <a:rPr lang="da-DK" sz="1400" b="1" i="1" smtClean="0">
                              <a:latin typeface="Cambria Math"/>
                            </a:rPr>
                            <m:t>𝟎𝟎𝟎𝟕</m:t>
                          </m:r>
                          <m:r>
                            <a:rPr lang="da-DK" sz="1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da-DK" sz="1400" b="1" i="1" smtClean="0">
                              <a:latin typeface="Cambria Math"/>
                            </a:rPr>
                            <m:t>  </m:t>
                          </m:r>
                          <m:sSup>
                            <m:sSupPr>
                              <m:ctrlPr>
                                <a:rPr lang="da-DK" sz="1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a-DK" sz="14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da-DK" sz="1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da-DK" sz="1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da-DK" sz="14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da-DK" sz="1400" b="1" i="1" smtClean="0">
                              <a:latin typeface="Cambria Math"/>
                            </a:rPr>
                            <m:t>.</m:t>
                          </m:r>
                          <m:r>
                            <a:rPr lang="da-DK" sz="1400" b="1" i="1" smtClean="0">
                              <a:latin typeface="Cambria Math"/>
                            </a:rPr>
                            <m:t>𝟗𝟖𝟓𝟖</m:t>
                          </m:r>
                        </m:oMath>
                      </m:oMathPara>
                    </a14:m>
                    <a:endParaRPr lang="da-DK" sz="1400" b="1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6126" y="5335778"/>
                    <a:ext cx="2232248" cy="22025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1093" r="-1093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da-D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Oval 15"/>
              <p:cNvSpPr/>
              <p:nvPr/>
            </p:nvSpPr>
            <p:spPr bwMode="auto">
              <a:xfrm>
                <a:off x="5598114" y="5249520"/>
                <a:ext cx="2448272" cy="392771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-80" charset="-128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310082" y="2778022"/>
                  <a:ext cx="3024336" cy="220253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𝟎𝟏𝟖𝟓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𝟏𝟔𝟔𝟐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</m:t>
                        </m:r>
                        <m:sSup>
                          <m:sSupPr>
                            <m:ctrlPr>
                              <a:rPr lang="da-DK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a-DK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da-DK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da-DK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𝟗𝟖𝟔𝟐</m:t>
                        </m:r>
                      </m:oMath>
                    </m:oMathPara>
                  </a14:m>
                  <a:endParaRPr lang="da-DK" sz="1400" b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0082" y="2778022"/>
                  <a:ext cx="3024336" cy="22025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08" r="-1210" b="-2500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57359" y="5918386"/>
                <a:ext cx="1829282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a-DK" sz="1800" b="1" i="1" smtClean="0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da-DK" sz="1800" b="1" i="1" smtClean="0">
                              <a:latin typeface="Cambria Math"/>
                            </a:rPr>
                            <m:t>𝒑𝒐𝒊𝒏𝒕𝒔</m:t>
                          </m:r>
                        </m:sub>
                      </m:sSub>
                      <m:r>
                        <a:rPr lang="da-DK" sz="1800" b="1" i="1" smtClean="0">
                          <a:latin typeface="Cambria Math"/>
                        </a:rPr>
                        <m:t>=</m:t>
                      </m:r>
                      <m:r>
                        <a:rPr lang="da-DK" sz="1800" b="1" i="1" smtClean="0">
                          <a:latin typeface="Cambria Math"/>
                        </a:rPr>
                        <m:t>𝟐𝟓𝟔𝟑</m:t>
                      </m:r>
                    </m:oMath>
                  </m:oMathPara>
                </a14:m>
                <a:endParaRPr lang="da-DK" sz="1800" b="1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359" y="5918386"/>
                <a:ext cx="1829282" cy="394210"/>
              </a:xfrm>
              <a:prstGeom prst="rect">
                <a:avLst/>
              </a:prstGeom>
              <a:blipFill rotWithShape="1"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5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 anchor="t"/>
          <a:lstStyle/>
          <a:p>
            <a:r>
              <a:rPr lang="en-US" smtClean="0"/>
              <a:t>Case 1: lidar meas. @2.5D</a:t>
            </a:r>
            <a:br>
              <a:rPr lang="en-US" smtClean="0"/>
            </a:br>
            <a:r>
              <a:rPr lang="en-US" sz="1600" smtClean="0"/>
              <a:t>Power curves</a:t>
            </a:r>
            <a:r>
              <a:rPr lang="en-US" smtClean="0"/>
              <a:t/>
            </a:r>
            <a:br>
              <a:rPr lang="en-US" smtClean="0"/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3528" y="1102145"/>
            <a:ext cx="8568952" cy="514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79412" lvl="1" indent="0">
              <a:buNone/>
            </a:pPr>
            <a:endParaRPr lang="en-US" sz="2000" ker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 smtClea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 smtClea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 smtClea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 smtClea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 smtClea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 smtClea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 smtClea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 smtClea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 smtClean="0">
              <a:sym typeface="Wingdings" panose="05000000000000000000" pitchFamily="2" charset="2"/>
            </a:endParaRPr>
          </a:p>
          <a:p>
            <a:pPr marL="379412" lvl="1" indent="0">
              <a:buNone/>
            </a:pPr>
            <a:endParaRPr lang="en-US" sz="2000" kern="0">
              <a:sym typeface="Wingdings" panose="05000000000000000000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M:\Documents\PhD\Dissemination\EWEA Hamburg 2016\Presentations\Joint\PC_binned_adim_joint_2_5_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44" y="1254088"/>
            <a:ext cx="6665913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0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 anchor="t"/>
          <a:lstStyle/>
          <a:p>
            <a:r>
              <a:rPr lang="en-US"/>
              <a:t>Case </a:t>
            </a:r>
            <a:r>
              <a:rPr lang="en-US" smtClean="0"/>
              <a:t>2: </a:t>
            </a:r>
            <a:r>
              <a:rPr lang="en-US"/>
              <a:t>lidar meas.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@ multiple distances close to rotor</a:t>
            </a:r>
            <a:br>
              <a:rPr lang="en-US" smtClean="0"/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3528" y="1102145"/>
            <a:ext cx="8568952" cy="78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79412" lvl="1" indent="0">
              <a:buNone/>
            </a:pPr>
            <a:r>
              <a:rPr lang="en-US" sz="2000" b="1">
                <a:solidFill>
                  <a:srgbClr val="0000FF"/>
                </a:solidFill>
              </a:rPr>
              <a:t>5B-Demo </a:t>
            </a:r>
            <a:r>
              <a:rPr lang="en-US" sz="2000" smtClean="0"/>
              <a:t>:</a:t>
            </a:r>
            <a:r>
              <a:rPr lang="en-US" sz="2000" b="1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/>
              <a:t>use the 5 </a:t>
            </a:r>
            <a:r>
              <a:rPr lang="en-US" sz="2000" smtClean="0"/>
              <a:t>pts</a:t>
            </a:r>
            <a:r>
              <a:rPr lang="en-US" sz="2000" b="1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000" b="1" smtClean="0">
                <a:solidFill>
                  <a:srgbClr val="FF0000"/>
                </a:solidFill>
              </a:rPr>
              <a:t>ZDM</a:t>
            </a:r>
            <a:r>
              <a:rPr lang="en-US" sz="2000"/>
              <a:t>: use 10 </a:t>
            </a:r>
            <a:r>
              <a:rPr lang="en-US" sz="2000" smtClean="0"/>
              <a:t>pts</a:t>
            </a:r>
            <a:br>
              <a:rPr lang="en-US" sz="2000" smtClean="0"/>
            </a:br>
            <a:r>
              <a:rPr lang="en-US" sz="2000" smtClean="0"/>
              <a:t>@[0.5 0.75 1.0 1.15] D		</a:t>
            </a:r>
            <a:r>
              <a:rPr lang="en-US" sz="2000"/>
              <a:t> @[</a:t>
            </a:r>
            <a:r>
              <a:rPr lang="en-US" sz="2000" smtClean="0"/>
              <a:t>0.3 1.0 1.25</a:t>
            </a:r>
            <a:r>
              <a:rPr lang="en-US" sz="2000"/>
              <a:t>] </a:t>
            </a:r>
            <a:r>
              <a:rPr lang="en-US" sz="2000" smtClean="0"/>
              <a:t>D</a:t>
            </a:r>
            <a:endParaRPr lang="en-US" sz="2000" kern="0">
              <a:sym typeface="Wingdings" panose="05000000000000000000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512000" y="1889377"/>
            <a:ext cx="6120000" cy="4429062"/>
            <a:chOff x="3252336" y="1608325"/>
            <a:chExt cx="5760002" cy="4429062"/>
          </a:xfrm>
        </p:grpSpPr>
        <p:pic>
          <p:nvPicPr>
            <p:cNvPr id="19" name="Picture 2" descr="M:\Documents\PhD\Dissemination\EWEA Hamburg 2016\Presentations\Turbine_plots\PlotTurbine_NKE04_DTU10MW_EWEA_NearFlowRanges_v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4" b="2293"/>
            <a:stretch/>
          </p:blipFill>
          <p:spPr bwMode="auto">
            <a:xfrm>
              <a:off x="3252336" y="1608325"/>
              <a:ext cx="5760000" cy="4429062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19"/>
            <p:cNvGrpSpPr/>
            <p:nvPr/>
          </p:nvGrpSpPr>
          <p:grpSpPr>
            <a:xfrm>
              <a:off x="4235104" y="4610662"/>
              <a:ext cx="4777234" cy="799268"/>
              <a:chOff x="4235104" y="4610662"/>
              <a:chExt cx="4777234" cy="799268"/>
            </a:xfrm>
          </p:grpSpPr>
          <p:sp>
            <p:nvSpPr>
              <p:cNvPr id="21" name="Left Brace 20"/>
              <p:cNvSpPr/>
              <p:nvPr/>
            </p:nvSpPr>
            <p:spPr bwMode="auto">
              <a:xfrm rot="16200000">
                <a:off x="7482337" y="3356709"/>
                <a:ext cx="180001" cy="2880001"/>
              </a:xfrm>
              <a:prstGeom prst="leftBrace">
                <a:avLst>
                  <a:gd name="adj1" fmla="val 89304"/>
                  <a:gd name="adj2" fmla="val 49384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480000"/>
                </a:camera>
                <a:lightRig rig="threePt" dir="t"/>
              </a:scene3d>
              <a:ex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-80" charset="-128"/>
                </a:endParaRPr>
              </a:p>
            </p:txBody>
          </p:sp>
          <p:sp>
            <p:nvSpPr>
              <p:cNvPr id="22" name="Left Brace 21"/>
              <p:cNvSpPr/>
              <p:nvPr/>
            </p:nvSpPr>
            <p:spPr bwMode="auto">
              <a:xfrm rot="16200000">
                <a:off x="5136722" y="3902433"/>
                <a:ext cx="180000" cy="1596458"/>
              </a:xfrm>
              <a:prstGeom prst="leftBrace">
                <a:avLst>
                  <a:gd name="adj1" fmla="val 89304"/>
                  <a:gd name="adj2" fmla="val 49384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480000"/>
                </a:camera>
                <a:lightRig rig="threePt" dir="t"/>
              </a:scene3d>
              <a:ex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-80" charset="-128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235104" y="4791966"/>
                <a:ext cx="1983235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48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da-DK" sz="1400" smtClean="0"/>
                  <a:t>lidar measurements</a:t>
                </a:r>
                <a:endParaRPr lang="da-DK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288940" y="4886710"/>
                    <a:ext cx="2566793" cy="523220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480000"/>
                    </a:camera>
                    <a:lightRig rig="threePt" dir="t"/>
                  </a:scene3d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da-DK" sz="1400" smtClean="0"/>
                      <a:t>induction transfer function</a:t>
                    </a:r>
                    <a:br>
                      <a:rPr lang="da-DK" sz="1400" smtClean="0"/>
                    </a:br>
                    <a:r>
                      <a:rPr lang="da-DK" sz="1400" smtClean="0"/>
                      <a:t> to retrieve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da-DK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a-DK" sz="1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da-DK" sz="1400" b="0" i="1" smtClean="0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</m:oMath>
                    </a14:m>
                    <a:endParaRPr lang="da-DK" sz="140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8940" y="4886710"/>
                    <a:ext cx="2566793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a-DK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7991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Institute">
  <a:themeElements>
    <a:clrScheme name="4 DTU light orange">
      <a:dk1>
        <a:srgbClr val="000000"/>
      </a:dk1>
      <a:lt1>
        <a:srgbClr val="FFFFFF"/>
      </a:lt1>
      <a:dk2>
        <a:srgbClr val="FF9900"/>
      </a:dk2>
      <a:lt2>
        <a:srgbClr val="FFF1E1"/>
      </a:lt2>
      <a:accent1>
        <a:srgbClr val="99CC33"/>
      </a:accent1>
      <a:accent2>
        <a:srgbClr val="FF6600"/>
      </a:accent2>
      <a:accent3>
        <a:srgbClr val="FF9900"/>
      </a:accent3>
      <a:accent4>
        <a:srgbClr val="FF0000"/>
      </a:accent4>
      <a:accent5>
        <a:srgbClr val="999999"/>
      </a:accent5>
      <a:accent6>
        <a:srgbClr val="33CCFF"/>
      </a:accent6>
      <a:hlink>
        <a:srgbClr val="0000FF"/>
      </a:hlink>
      <a:folHlink>
        <a:srgbClr val="800080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rpora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6090</TotalTime>
  <Words>2006</Words>
  <Application>Microsoft Office PowerPoint</Application>
  <PresentationFormat>On-screen Show (4:3)</PresentationFormat>
  <Paragraphs>426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Institute</vt:lpstr>
      <vt:lpstr>Corporate</vt:lpstr>
      <vt:lpstr>Near flow measurements with nacelle lidars:  the future of power performance verification?</vt:lpstr>
      <vt:lpstr>Searching for free stream wind speed</vt:lpstr>
      <vt:lpstr>Does this make it any easier?</vt:lpstr>
      <vt:lpstr>Power performance verification: nacelle-mounted lidars, the future?</vt:lpstr>
      <vt:lpstr>Power performance verification: nacelle-mounted lidars, the future?</vt:lpstr>
      <vt:lpstr>Case 1: lidar meas. @2.5D </vt:lpstr>
      <vt:lpstr>Case 1: lidar meas. @2.5D Mast comparison </vt:lpstr>
      <vt:lpstr>Case 1: lidar meas. @2.5D Power curves </vt:lpstr>
      <vt:lpstr>Case 2: lidar meas.  @ multiple distances close to rotor </vt:lpstr>
      <vt:lpstr>Case 2: lidar meas. @ multi-dist (near flow) Mast comparison </vt:lpstr>
      <vt:lpstr>Case 2: lidar meas. @ multi-dist (near flow) Power curves </vt:lpstr>
      <vt:lpstr>AEP results</vt:lpstr>
      <vt:lpstr>Take-aways</vt:lpstr>
      <vt:lpstr>Thanks for your attention!</vt:lpstr>
      <vt:lpstr>Acknowledgements</vt:lpstr>
      <vt:lpstr>Model-based wind field reconstruction</vt:lpstr>
      <vt:lpstr>Model-based wind field reconstruction</vt:lpstr>
      <vt:lpstr>Model-based wind field reconstruction</vt:lpstr>
      <vt:lpstr>Model-based wind field reconstruction</vt:lpstr>
      <vt:lpstr>Power performance verification: “standard” procedure, what’s the problem?</vt:lpstr>
      <vt:lpstr>Power performance verification: “standard” procedure, what’s the problem?</vt:lpstr>
      <vt:lpstr>Nørrekær Enge campaign (NKE), 7 months</vt:lpstr>
      <vt:lpstr>Power performance verification: nacelle-mounted lidars, the future?</vt:lpstr>
      <vt:lpstr>A simple induction model</vt:lpstr>
    </vt:vector>
  </TitlesOfParts>
  <Company>DTU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Berit Carius Larsen</dc:creator>
  <cp:lastModifiedBy>Antoine Borraccino</cp:lastModifiedBy>
  <cp:revision>745</cp:revision>
  <dcterms:created xsi:type="dcterms:W3CDTF">2011-02-04T12:04:51Z</dcterms:created>
  <dcterms:modified xsi:type="dcterms:W3CDTF">2016-09-09T10:10:23Z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CurrentSublogo">
    <vt:lpwstr/>
  </property>
  <property fmtid="{D5CDD505-2E9C-101B-9397-08002B2CF9AE}" pid="4" name="CurrentOffice">
    <vt:lpwstr>DTU Wind Energy</vt:lpwstr>
  </property>
  <property fmtid="{D5CDD505-2E9C-101B-9397-08002B2CF9AE}" pid="5" name="CurrentUser">
    <vt:lpwstr>Standard Profile</vt:lpwstr>
  </property>
  <property fmtid="{D5CDD505-2E9C-101B-9397-08002B2CF9AE}" pid="6" name="CurrentLogoPath">
    <vt:lpwstr/>
  </property>
  <property fmtid="{D5CDD505-2E9C-101B-9397-08002B2CF9AE}" pid="7" name="CurrentDepartmentName">
    <vt:lpwstr/>
  </property>
  <property fmtid="{D5CDD505-2E9C-101B-9397-08002B2CF9AE}" pid="8" name="CurrentDate">
    <vt:lpwstr/>
  </property>
  <property fmtid="{D5CDD505-2E9C-101B-9397-08002B2CF9AE}" pid="9" name="CurrentPresentationTitle">
    <vt:lpwstr/>
  </property>
  <property fmtid="{D5CDD505-2E9C-101B-9397-08002B2CF9AE}" pid="10" name="CurrentAuthor">
    <vt:lpwstr/>
  </property>
  <property fmtid="{D5CDD505-2E9C-101B-9397-08002B2CF9AE}" pid="11" name="CurrentDepartment">
    <vt:lpwstr>DTU Wind Energy</vt:lpwstr>
  </property>
  <property fmtid="{D5CDD505-2E9C-101B-9397-08002B2CF9AE}" pid="12" name="CurrentBusinessLine">
    <vt:lpwstr/>
  </property>
  <property fmtid="{D5CDD505-2E9C-101B-9397-08002B2CF9AE}" pid="13" name="CurrentCountry">
    <vt:lpwstr/>
  </property>
  <property fmtid="{D5CDD505-2E9C-101B-9397-08002B2CF9AE}" pid="14" name="CurrentLanguage">
    <vt:lpwstr>US English</vt:lpwstr>
  </property>
  <property fmtid="{D5CDD505-2E9C-101B-9397-08002B2CF9AE}" pid="15" name="CurrentClientLogoPath">
    <vt:lpwstr/>
  </property>
  <property fmtid="{D5CDD505-2E9C-101B-9397-08002B2CF9AE}" pid="16" name="CurrentPaperType">
    <vt:lpwstr/>
  </property>
  <property fmtid="{D5CDD505-2E9C-101B-9397-08002B2CF9AE}" pid="17" name="CurrentInformationClass">
    <vt:lpwstr/>
  </property>
  <property fmtid="{D5CDD505-2E9C-101B-9397-08002B2CF9AE}" pid="18" name="CurrentRestrictedAccess">
    <vt:lpwstr/>
  </property>
</Properties>
</file>