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99" r:id="rId3"/>
    <p:sldId id="306" r:id="rId4"/>
    <p:sldId id="307" r:id="rId5"/>
    <p:sldId id="308" r:id="rId6"/>
    <p:sldId id="316" r:id="rId7"/>
    <p:sldId id="309" r:id="rId8"/>
    <p:sldId id="310" r:id="rId9"/>
    <p:sldId id="313" r:id="rId10"/>
    <p:sldId id="311" r:id="rId11"/>
    <p:sldId id="312" r:id="rId12"/>
    <p:sldId id="315" r:id="rId13"/>
    <p:sldId id="300" r:id="rId14"/>
    <p:sldId id="314" r:id="rId15"/>
  </p:sldIdLst>
  <p:sldSz cx="12192000" cy="6858000"/>
  <p:notesSz cx="6805613" cy="99441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orient="horz" pos="1275" userDrawn="1">
          <p15:clr>
            <a:srgbClr val="A4A3A4"/>
          </p15:clr>
        </p15:guide>
        <p15:guide id="3" orient="horz" pos="3929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3045" userDrawn="1">
          <p15:clr>
            <a:srgbClr val="A4A3A4"/>
          </p15:clr>
        </p15:guide>
        <p15:guide id="6" orient="horz" pos="4269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272" userDrawn="1">
          <p15:clr>
            <a:srgbClr val="A4A3A4"/>
          </p15:clr>
        </p15:guide>
        <p15:guide id="9" pos="7408" userDrawn="1">
          <p15:clr>
            <a:srgbClr val="A4A3A4"/>
          </p15:clr>
        </p15:guide>
        <p15:guide id="10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fano grassi" initials="sg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9" autoAdjust="0"/>
    <p:restoredTop sz="91658" autoAdjust="0"/>
  </p:normalViewPr>
  <p:slideViewPr>
    <p:cSldViewPr snapToGrid="0" snapToObjects="1">
      <p:cViewPr varScale="1">
        <p:scale>
          <a:sx n="76" d="100"/>
          <a:sy n="76" d="100"/>
        </p:scale>
        <p:origin x="177" y="57"/>
      </p:cViewPr>
      <p:guideLst>
        <p:guide orient="horz" pos="391"/>
        <p:guide orient="horz" pos="1275"/>
        <p:guide orient="horz" pos="3929"/>
        <p:guide orient="horz" pos="2160"/>
        <p:guide orient="horz" pos="3045"/>
        <p:guide orient="horz" pos="4269"/>
        <p:guide orient="horz" pos="3974"/>
        <p:guide pos="272"/>
        <p:guide pos="740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302" cy="496665"/>
          </a:xfrm>
          <a:prstGeom prst="rect">
            <a:avLst/>
          </a:prstGeom>
        </p:spPr>
        <p:txBody>
          <a:bodyPr vert="horz" lIns="88349" tIns="44175" rIns="88349" bIns="4417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790" y="1"/>
            <a:ext cx="2949302" cy="496665"/>
          </a:xfrm>
          <a:prstGeom prst="rect">
            <a:avLst/>
          </a:prstGeom>
        </p:spPr>
        <p:txBody>
          <a:bodyPr vert="horz" lIns="88349" tIns="44175" rIns="88349" bIns="44175" rtlCol="0"/>
          <a:lstStyle>
            <a:lvl1pPr algn="r">
              <a:defRPr sz="1200"/>
            </a:lvl1pPr>
          </a:lstStyle>
          <a:p>
            <a:fld id="{0D6DFCE2-C39E-47EC-90AD-358F79254F33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893"/>
            <a:ext cx="2949302" cy="496665"/>
          </a:xfrm>
          <a:prstGeom prst="rect">
            <a:avLst/>
          </a:prstGeom>
        </p:spPr>
        <p:txBody>
          <a:bodyPr vert="horz" lIns="88349" tIns="44175" rIns="88349" bIns="4417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790" y="9445893"/>
            <a:ext cx="2949302" cy="496665"/>
          </a:xfrm>
          <a:prstGeom prst="rect">
            <a:avLst/>
          </a:prstGeom>
        </p:spPr>
        <p:txBody>
          <a:bodyPr vert="horz" lIns="88349" tIns="44175" rIns="88349" bIns="44175" rtlCol="0" anchor="b"/>
          <a:lstStyle>
            <a:lvl1pPr algn="r">
              <a:defRPr sz="1200"/>
            </a:lvl1pPr>
          </a:lstStyle>
          <a:p>
            <a:fld id="{28FF7278-2E69-43FE-98F3-8BF2F770E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97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9099" cy="497205"/>
          </a:xfrm>
          <a:prstGeom prst="rect">
            <a:avLst/>
          </a:prstGeom>
        </p:spPr>
        <p:txBody>
          <a:bodyPr vert="horz" lIns="95692" tIns="47846" rIns="95692" bIns="47846" rtlCol="0"/>
          <a:lstStyle>
            <a:lvl1pPr algn="l">
              <a:defRPr sz="13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941" y="2"/>
            <a:ext cx="2949099" cy="497205"/>
          </a:xfrm>
          <a:prstGeom prst="rect">
            <a:avLst/>
          </a:prstGeom>
        </p:spPr>
        <p:txBody>
          <a:bodyPr vert="horz" lIns="95692" tIns="47846" rIns="95692" bIns="47846" rtlCol="0"/>
          <a:lstStyle>
            <a:lvl1pPr algn="r">
              <a:defRPr sz="1300"/>
            </a:lvl1pPr>
          </a:lstStyle>
          <a:p>
            <a:fld id="{BCDB334D-D17F-49C4-91DD-37BB7E818209}" type="datetimeFigureOut">
              <a:rPr lang="de-CH" smtClean="0"/>
              <a:t>29.09.2016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92" tIns="47846" rIns="95692" bIns="47846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5692" tIns="47846" rIns="95692" bIns="47846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45171"/>
            <a:ext cx="2949099" cy="497205"/>
          </a:xfrm>
          <a:prstGeom prst="rect">
            <a:avLst/>
          </a:prstGeom>
        </p:spPr>
        <p:txBody>
          <a:bodyPr vert="horz" lIns="95692" tIns="47846" rIns="95692" bIns="47846" rtlCol="0" anchor="b"/>
          <a:lstStyle>
            <a:lvl1pPr algn="l">
              <a:defRPr sz="13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941" y="9445171"/>
            <a:ext cx="2949099" cy="497205"/>
          </a:xfrm>
          <a:prstGeom prst="rect">
            <a:avLst/>
          </a:prstGeom>
        </p:spPr>
        <p:txBody>
          <a:bodyPr vert="horz" lIns="95692" tIns="47846" rIns="95692" bIns="47846" rtlCol="0" anchor="b"/>
          <a:lstStyle>
            <a:lvl1pPr algn="r">
              <a:defRPr sz="1300"/>
            </a:lvl1pPr>
          </a:lstStyle>
          <a:p>
            <a:fld id="{A51C0C35-A9A2-4EFD-9BAF-1E52E29E03D1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09913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4563876"/>
            <a:ext cx="11328400" cy="1673412"/>
          </a:xfrm>
          <a:solidFill>
            <a:schemeClr val="bg2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Wind </a:t>
            </a:r>
            <a:r>
              <a:rPr lang="de-DE" dirty="0" err="1" smtClean="0"/>
              <a:t>Summit</a:t>
            </a:r>
            <a:r>
              <a:rPr lang="de-DE" dirty="0" smtClean="0"/>
              <a:t> 2016 - 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9025" r="112" b="21320"/>
          <a:stretch/>
        </p:blipFill>
        <p:spPr>
          <a:xfrm>
            <a:off x="431800" y="620713"/>
            <a:ext cx="11328400" cy="28082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0" y="3429000"/>
            <a:ext cx="11328400" cy="1152128"/>
          </a:xfrm>
          <a:solidFill>
            <a:schemeClr val="bg2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auftak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612001"/>
            <a:ext cx="11328400" cy="5616575"/>
          </a:xfrm>
          <a:solidFill>
            <a:schemeClr val="tx1"/>
          </a:solidFill>
        </p:spPr>
        <p:txBody>
          <a:bodyPr lIns="144000" tIns="450000" bIns="0" anchor="t" anchorCtr="0"/>
          <a:lstStyle>
            <a:lvl1pPr>
              <a:lnSpc>
                <a:spcPct val="113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 und Hintergrundfarbe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80441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0" y="4823306"/>
            <a:ext cx="11328400" cy="1013969"/>
          </a:xfrm>
          <a:solidFill>
            <a:schemeClr val="bg2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5809754"/>
            <a:ext cx="11328400" cy="427535"/>
          </a:xfrm>
          <a:solidFill>
            <a:schemeClr val="bg2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31800" y="620713"/>
            <a:ext cx="113284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0" y="4823306"/>
            <a:ext cx="113284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5809754"/>
            <a:ext cx="113284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31800" y="620714"/>
            <a:ext cx="113284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902917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620714"/>
            <a:ext cx="11328397" cy="465726"/>
          </a:xfrm>
          <a:solidFill>
            <a:schemeClr val="bg1"/>
          </a:solidFill>
          <a:ln>
            <a:noFill/>
          </a:ln>
        </p:spPr>
        <p:txBody>
          <a:bodyPr lIns="144000" tIns="108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90500" y="152401"/>
            <a:ext cx="11811000" cy="612775"/>
            <a:chOff x="142875" y="152400"/>
            <a:chExt cx="8858250" cy="612775"/>
          </a:xfrm>
          <a:solidFill>
            <a:schemeClr val="bg2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1" y="1063255"/>
            <a:ext cx="11328399" cy="960809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800" y="1393372"/>
            <a:ext cx="11328400" cy="4840739"/>
          </a:xfrm>
        </p:spPr>
        <p:txBody>
          <a:bodyPr/>
          <a:lstStyle>
            <a:lvl1pPr marL="180975" indent="-180975">
              <a:defRPr sz="1600" b="1"/>
            </a:lvl1pPr>
            <a:lvl2pPr marL="361950" indent="-180975">
              <a:defRPr sz="1400"/>
            </a:lvl2pPr>
            <a:lvl3pPr marL="542925" indent="-180975">
              <a:defRPr sz="1200"/>
            </a:lvl3pPr>
            <a:lvl4pPr marL="714375" indent="-171450">
              <a:defRPr sz="1100"/>
            </a:lvl4pPr>
            <a:lvl5pPr marL="895350" indent="-180975">
              <a:defRPr sz="10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9C85-C96C-496F-A714-7FABBE7B99B5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31800" y="1487715"/>
            <a:ext cx="5472000" cy="4749574"/>
          </a:xfrm>
        </p:spPr>
        <p:txBody>
          <a:bodyPr lIns="140400" rIns="0"/>
          <a:lstStyle>
            <a:lvl1pPr marL="180975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  <a:defRPr lang="de-DE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marL="361950" lvl="1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de-DE" dirty="0" smtClean="0"/>
              <a:t>Zweite Ebene</a:t>
            </a:r>
          </a:p>
          <a:p>
            <a:pPr marL="542925" lvl="2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de-DE" dirty="0" smtClean="0"/>
              <a:t>Dritte Ebene</a:t>
            </a:r>
          </a:p>
          <a:p>
            <a:pPr marL="714375" lvl="3" indent="-1714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021" y="1487716"/>
            <a:ext cx="5472179" cy="4749573"/>
          </a:xfrm>
        </p:spPr>
        <p:txBody>
          <a:bodyPr lIns="140400" rIns="0"/>
          <a:lstStyle>
            <a:lvl1pPr marL="361950" indent="-3619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725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770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675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 lang="de-DE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80975" lvl="0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de-DE" dirty="0" smtClean="0"/>
              <a:t>Textmasterformate durch Klicken bearbeiten</a:t>
            </a:r>
          </a:p>
          <a:p>
            <a:pPr marL="361950" lvl="1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de-DE" dirty="0" smtClean="0"/>
              <a:t>Zweite Ebene</a:t>
            </a:r>
          </a:p>
          <a:p>
            <a:pPr marL="542925" lvl="2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de-DE" dirty="0" smtClean="0"/>
              <a:t>Dritte Ebene</a:t>
            </a:r>
          </a:p>
          <a:p>
            <a:pPr marL="714375" lvl="3" indent="-1714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de-DE" dirty="0" smtClean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auftak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431800" y="1565138"/>
            <a:ext cx="11328400" cy="4672150"/>
          </a:xfrm>
          <a:solidFill>
            <a:schemeClr val="tx1"/>
          </a:solidFill>
        </p:spPr>
        <p:txBody>
          <a:bodyPr lIns="144000" tIns="450000"/>
          <a:lstStyle>
            <a:lvl1pPr marL="0" indent="0">
              <a:lnSpc>
                <a:spcPct val="114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Inhalt und Hintergrundfarbe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612000"/>
            <a:ext cx="11328400" cy="972000"/>
          </a:xfrm>
          <a:solidFill>
            <a:schemeClr val="tx1"/>
          </a:solidFill>
        </p:spPr>
        <p:txBody>
          <a:bodyPr lIns="140400"/>
          <a:lstStyle>
            <a:lvl1pPr>
              <a:lnSpc>
                <a:spcPct val="10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 und Hintergrundfarbe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29627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 userDrawn="1"/>
        </p:nvGrpSpPr>
        <p:grpSpPr>
          <a:xfrm>
            <a:off x="190500" y="152401"/>
            <a:ext cx="11812801" cy="612775"/>
            <a:chOff x="142874" y="152400"/>
            <a:chExt cx="8859601" cy="612775"/>
          </a:xfrm>
          <a:solidFill>
            <a:schemeClr val="bg2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583499" y="6308726"/>
            <a:ext cx="81609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6001" y="6308726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Wind </a:t>
            </a:r>
            <a:r>
              <a:rPr lang="de-DE" dirty="0" err="1" smtClean="0"/>
              <a:t>Summit</a:t>
            </a:r>
            <a:r>
              <a:rPr lang="de-DE" dirty="0" smtClean="0"/>
              <a:t> 2016 - Hamburg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501801" y="6308726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800" y="1436914"/>
            <a:ext cx="11311917" cy="480037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11413132" y="6300190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de-CH" sz="800" dirty="0" smtClean="0"/>
              <a:t>|</a:t>
            </a:r>
            <a:endParaRPr lang="de-CH" sz="800" dirty="0"/>
          </a:p>
        </p:txBody>
      </p:sp>
      <p:sp>
        <p:nvSpPr>
          <p:cNvPr id="18" name="Textfeld 17"/>
          <p:cNvSpPr txBox="1"/>
          <p:nvPr/>
        </p:nvSpPr>
        <p:spPr>
          <a:xfrm>
            <a:off x="10446011" y="6300189"/>
            <a:ext cx="141277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de-CH" sz="800" dirty="0" smtClean="0"/>
              <a:t>|</a:t>
            </a:r>
            <a:endParaRPr lang="de-CH" sz="80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1800" y="620714"/>
            <a:ext cx="11328400" cy="605743"/>
          </a:xfrm>
          <a:prstGeom prst="rect">
            <a:avLst/>
          </a:prstGeom>
          <a:solidFill>
            <a:schemeClr val="bg1"/>
          </a:solidFill>
        </p:spPr>
        <p:txBody>
          <a:bodyPr vert="horz" lIns="140400" tIns="0" rIns="144000" bIns="0" rtlCol="0" anchor="b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432000" y="6308726"/>
            <a:ext cx="5664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endParaRPr lang="de-CH" sz="80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7" y="6303868"/>
            <a:ext cx="1535416" cy="46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  <p:sldLayoutId id="2147483650" r:id="rId5"/>
    <p:sldLayoutId id="2147483652" r:id="rId6"/>
    <p:sldLayoutId id="2147483655" r:id="rId7"/>
    <p:sldLayoutId id="2147483665" r:id="rId8"/>
    <p:sldLayoutId id="2147483664" r:id="rId9"/>
    <p:sldLayoutId id="2147483663" r:id="rId10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500"/>
        </a:spcBef>
        <a:buClr>
          <a:srgbClr val="0070C0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400"/>
        </a:spcBef>
        <a:buClr>
          <a:srgbClr val="0070C0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400"/>
        </a:spcBef>
        <a:buClr>
          <a:srgbClr val="0070C0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400"/>
        </a:spcBef>
        <a:buClr>
          <a:srgbClr val="0070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400"/>
        </a:spcBef>
        <a:buClr>
          <a:srgbClr val="0070C0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sz="1100" dirty="0"/>
          </a:p>
          <a:p>
            <a:r>
              <a:rPr lang="de-CH" dirty="0" smtClean="0"/>
              <a:t>27-29.09.2016, Hamburg</a:t>
            </a:r>
          </a:p>
          <a:p>
            <a:r>
              <a:rPr lang="de-CH" dirty="0" smtClean="0"/>
              <a:t>Dr. Stefano Grassi</a:t>
            </a:r>
            <a:endParaRPr lang="de-CH" dirty="0"/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cap="small" dirty="0" smtClean="0"/>
              <a:t>GIS-BASED </a:t>
            </a:r>
            <a:r>
              <a:rPr lang="en-US" sz="2400" cap="small" dirty="0"/>
              <a:t>3D </a:t>
            </a:r>
            <a:r>
              <a:rPr lang="en-US" sz="2400" cap="small" dirty="0" smtClean="0"/>
              <a:t>LANDSCAPE VISUALIZATION FOR IMPROVING SOCIAL ACCEPTANCE AND PUBLIC PARTICIPATION OF WIND FARMS</a:t>
            </a:r>
            <a:endParaRPr lang="en-US" sz="2400" cap="smal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</a:t>
            </a:fld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5331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" y="1352189"/>
            <a:ext cx="5472113" cy="4723217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Platform integrating </a:t>
            </a:r>
            <a:r>
              <a:rPr lang="en-US" dirty="0" err="1" smtClean="0"/>
              <a:t>geoprocesses</a:t>
            </a:r>
            <a:r>
              <a:rPr lang="en-US" dirty="0" smtClean="0"/>
              <a:t> and 3D visualization is missing</a:t>
            </a:r>
          </a:p>
          <a:p>
            <a:pPr lvl="1"/>
            <a:r>
              <a:rPr lang="en-US" dirty="0" smtClean="0"/>
              <a:t>Interactive visualization with augmented reality</a:t>
            </a:r>
          </a:p>
          <a:p>
            <a:pPr lvl="1"/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adaptatable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public</a:t>
            </a:r>
            <a:r>
              <a:rPr lang="de-DE" dirty="0" smtClean="0"/>
              <a:t> </a:t>
            </a:r>
            <a:r>
              <a:rPr lang="de-DE" dirty="0" err="1" smtClean="0"/>
              <a:t>participation</a:t>
            </a:r>
            <a:endParaRPr lang="en-US" dirty="0" smtClean="0"/>
          </a:p>
          <a:p>
            <a:r>
              <a:rPr lang="en-US" dirty="0" smtClean="0"/>
              <a:t>Real-time navigation at ground-level or “in the air” </a:t>
            </a:r>
          </a:p>
          <a:p>
            <a:pPr lvl="1"/>
            <a:r>
              <a:rPr lang="de-DE" dirty="0" smtClean="0"/>
              <a:t>Real </a:t>
            </a:r>
            <a:r>
              <a:rPr lang="de-DE" dirty="0" err="1" smtClean="0"/>
              <a:t>perspective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landscape</a:t>
            </a:r>
            <a:endParaRPr lang="de-DE" dirty="0" smtClean="0"/>
          </a:p>
          <a:p>
            <a:r>
              <a:rPr lang="de-DE" dirty="0" err="1" smtClean="0"/>
              <a:t>Adaptable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transmission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planning</a:t>
            </a:r>
            <a:r>
              <a:rPr lang="de-DE" dirty="0" smtClean="0"/>
              <a:t> </a:t>
            </a:r>
            <a:r>
              <a:rPr lang="de-DE" dirty="0" err="1" smtClean="0"/>
              <a:t>supporting</a:t>
            </a:r>
            <a:r>
              <a:rPr lang="de-DE" dirty="0" smtClean="0"/>
              <a:t> wind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10</a:t>
            </a:fld>
            <a:endParaRPr lang="de-DE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process for land identification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571875" y="1392805"/>
            <a:ext cx="2524126" cy="2882015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8535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" y="1621515"/>
            <a:ext cx="5391064" cy="303013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083" y="1602561"/>
            <a:ext cx="5472112" cy="304908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11</a:t>
            </a:fld>
            <a:endParaRPr lang="de-DE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Visualization with augmented reality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2907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WT_plain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0200" y="1393825"/>
            <a:ext cx="6453188" cy="4840288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9C85-C96C-496F-A714-7FABBE7B99B5}" type="slidenum">
              <a:rPr lang="de-DE" smtClean="0"/>
              <a:t>12</a:t>
            </a:fld>
            <a:endParaRPr lang="de-D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1586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>
          <a:xfrm>
            <a:off x="736325" y="1493587"/>
            <a:ext cx="11007999" cy="4124259"/>
          </a:xfrm>
          <a:prstGeom prst="rect">
            <a:avLst/>
          </a:prstGeom>
        </p:spPr>
        <p:txBody>
          <a:bodyPr vert="horz" lIns="118547" tIns="0" rIns="121586" bIns="0" rtlCol="0">
            <a:noAutofit/>
          </a:bodyPr>
          <a:lstStyle>
            <a:lvl1pPr marL="407483" indent="-407483" algn="l" defTabSz="1029432" rtl="0" eaLnBrk="1" latinLnBrk="0" hangingPunct="1">
              <a:lnSpc>
                <a:spcPct val="100000"/>
              </a:lnSpc>
              <a:spcBef>
                <a:spcPts val="563"/>
              </a:spcBef>
              <a:buClr>
                <a:schemeClr val="accent3"/>
              </a:buClr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948" indent="-298464" algn="l" defTabSz="1029432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3"/>
              </a:buClr>
              <a:buFont typeface="Wingdings" pitchFamily="2" charset="2"/>
              <a:buChar char="§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6198" indent="-300251" algn="l" defTabSz="1029432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3514" indent="-200167" algn="l" defTabSz="1029432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0831" indent="-207316" algn="l" defTabSz="1029432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937" indent="-257358" algn="l" defTabSz="1029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5652" indent="-257358" algn="l" defTabSz="1029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0368" indent="-257358" algn="l" defTabSz="1029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5084" indent="-257358" algn="l" defTabSz="1029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1600" dirty="0"/>
              <a:t>3D interactive visualization platform </a:t>
            </a:r>
            <a:r>
              <a:rPr lang="en-US" sz="1600" dirty="0" smtClean="0"/>
              <a:t>allows </a:t>
            </a:r>
            <a:r>
              <a:rPr lang="en-US" sz="1600" dirty="0"/>
              <a:t>a user to navigate through </a:t>
            </a:r>
            <a:r>
              <a:rPr lang="en-US" sz="1600" dirty="0" smtClean="0"/>
              <a:t>more </a:t>
            </a:r>
            <a:r>
              <a:rPr lang="en-US" sz="1600" dirty="0"/>
              <a:t>realistic representation of the landscape</a:t>
            </a:r>
            <a:endParaRPr lang="en-GB" sz="1600" dirty="0"/>
          </a:p>
          <a:p>
            <a:pPr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1600" dirty="0" smtClean="0"/>
              <a:t>It can </a:t>
            </a:r>
            <a:r>
              <a:rPr lang="en-US" sz="1600" dirty="0"/>
              <a:t>be applied to any region and for any wind farm size, layout and wind turbine model overcoming the limitations of fixed </a:t>
            </a:r>
            <a:r>
              <a:rPr lang="en-US" sz="1600" dirty="0" smtClean="0"/>
              <a:t>images</a:t>
            </a:r>
          </a:p>
          <a:p>
            <a:pPr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1600" dirty="0"/>
              <a:t>F</a:t>
            </a:r>
            <a:r>
              <a:rPr lang="en-US" sz="1600" dirty="0" smtClean="0"/>
              <a:t>lexibility </a:t>
            </a:r>
            <a:r>
              <a:rPr lang="en-US" sz="1600" dirty="0"/>
              <a:t>of </a:t>
            </a:r>
            <a:r>
              <a:rPr lang="en-US" sz="1600" dirty="0" smtClean="0"/>
              <a:t>platform </a:t>
            </a:r>
            <a:r>
              <a:rPr lang="en-US" sz="1600" dirty="0"/>
              <a:t>allows integrating also additional tasks to support </a:t>
            </a:r>
            <a:r>
              <a:rPr lang="en-US" sz="1600" dirty="0" smtClean="0"/>
              <a:t>planners</a:t>
            </a:r>
          </a:p>
          <a:p>
            <a:pPr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1600" dirty="0" smtClean="0"/>
              <a:t>Enhancement of </a:t>
            </a:r>
            <a:r>
              <a:rPr lang="en-US" sz="1600" dirty="0"/>
              <a:t>public participation and interaction between all stakeholders of </a:t>
            </a:r>
            <a:r>
              <a:rPr lang="en-US" sz="1600" dirty="0" smtClean="0"/>
              <a:t>wind </a:t>
            </a:r>
            <a:r>
              <a:rPr lang="en-US" sz="1600" dirty="0"/>
              <a:t>project and </a:t>
            </a:r>
            <a:r>
              <a:rPr lang="en-US" sz="1600" dirty="0" smtClean="0"/>
              <a:t>local </a:t>
            </a:r>
            <a:r>
              <a:rPr lang="en-US" sz="1600" dirty="0"/>
              <a:t>communities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1845037" y="649696"/>
            <a:ext cx="8482429" cy="441279"/>
          </a:xfrm>
          <a:prstGeom prst="rect">
            <a:avLst/>
          </a:prstGeom>
          <a:noFill/>
        </p:spPr>
        <p:txBody>
          <a:bodyPr vert="horz" lIns="118547" tIns="0" rIns="121586" bIns="0" rtlCol="0" anchor="b" anchorCtr="0">
            <a:noAutofit/>
          </a:bodyPr>
          <a:lstStyle>
            <a:lvl1pPr algn="l" defTabSz="102943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solidFill>
                  <a:srgbClr val="000000"/>
                </a:solidFill>
              </a:rPr>
              <a:t>Conclusions</a:t>
            </a:r>
            <a:endParaRPr lang="en-GB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9C85-C96C-496F-A714-7FABBE7B99B5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1449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>
          <a:xfrm>
            <a:off x="1845036" y="1362142"/>
            <a:ext cx="8401050" cy="2352607"/>
          </a:xfrm>
          <a:prstGeom prst="rect">
            <a:avLst/>
          </a:prstGeom>
        </p:spPr>
        <p:txBody>
          <a:bodyPr vert="horz" lIns="118547" tIns="0" rIns="121586" bIns="0" rtlCol="0">
            <a:noAutofit/>
          </a:bodyPr>
          <a:lstStyle>
            <a:lvl1pPr marL="407483" indent="-407483" algn="l" defTabSz="1029432" rtl="0" eaLnBrk="1" latinLnBrk="0" hangingPunct="1">
              <a:lnSpc>
                <a:spcPct val="100000"/>
              </a:lnSpc>
              <a:spcBef>
                <a:spcPts val="563"/>
              </a:spcBef>
              <a:buClr>
                <a:schemeClr val="accent3"/>
              </a:buClr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948" indent="-298464" algn="l" defTabSz="1029432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3"/>
              </a:buClr>
              <a:buFont typeface="Wingdings" pitchFamily="2" charset="2"/>
              <a:buChar char="§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6198" indent="-300251" algn="l" defTabSz="1029432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3514" indent="-200167" algn="l" defTabSz="1029432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0831" indent="-207316" algn="l" defTabSz="1029432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937" indent="-257358" algn="l" defTabSz="1029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5652" indent="-257358" algn="l" defTabSz="1029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0368" indent="-257358" algn="l" defTabSz="1029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5084" indent="-257358" algn="l" defTabSz="1029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None/>
            </a:pPr>
            <a:r>
              <a:rPr lang="en-US" sz="3200" b="1" dirty="0" smtClean="0"/>
              <a:t>Thank you for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3200" b="1" dirty="0" smtClean="0"/>
              <a:t>your attention</a:t>
            </a:r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9C85-C96C-496F-A714-7FABBE7B99B5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39806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GB" dirty="0" smtClean="0"/>
              <a:t>Motivation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Scope 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State of the Art of 3D Visualization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Data and Method</a:t>
            </a:r>
          </a:p>
          <a:p>
            <a:pPr lvl="1">
              <a:lnSpc>
                <a:spcPct val="200000"/>
              </a:lnSpc>
            </a:pPr>
            <a:r>
              <a:rPr lang="en-GB" dirty="0" smtClean="0"/>
              <a:t>Workflow</a:t>
            </a:r>
          </a:p>
          <a:p>
            <a:pPr lvl="1">
              <a:lnSpc>
                <a:spcPct val="200000"/>
              </a:lnSpc>
            </a:pPr>
            <a:r>
              <a:rPr lang="en-GB" dirty="0" smtClean="0"/>
              <a:t>Visual impact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Results and Visualization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9C85-C96C-496F-A714-7FABBE7B99B5}" type="slidenum">
              <a:rPr lang="de-DE" smtClean="0"/>
              <a:t>2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623221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069258" y="1487716"/>
            <a:ext cx="4690942" cy="4749573"/>
          </a:xfrm>
        </p:spPr>
        <p:txBody>
          <a:bodyPr/>
          <a:lstStyle/>
          <a:p>
            <a:r>
              <a:rPr lang="en-GB" dirty="0" smtClean="0"/>
              <a:t>Wind farm projects hampered due to multiple environmental-social constraints</a:t>
            </a:r>
          </a:p>
          <a:p>
            <a:pPr lvl="1"/>
            <a:r>
              <a:rPr lang="en-GB" dirty="0" smtClean="0"/>
              <a:t>Visual impact is significant concern within local population</a:t>
            </a:r>
          </a:p>
          <a:p>
            <a:pPr lvl="1"/>
            <a:r>
              <a:rPr lang="en-GB" dirty="0" smtClean="0"/>
              <a:t>Visual impact is element of welfare/well-being </a:t>
            </a:r>
          </a:p>
          <a:p>
            <a:r>
              <a:rPr lang="en-GB" dirty="0" smtClean="0"/>
              <a:t>Communication between stakeholders and local communities not always efficient</a:t>
            </a:r>
          </a:p>
          <a:p>
            <a:r>
              <a:rPr lang="en-GB" dirty="0" smtClean="0"/>
              <a:t>Visual representation of wind turbines often limited to static frames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</a:t>
            </a:fld>
            <a:endParaRPr lang="de-DE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Motivation</a:t>
            </a:r>
            <a:endParaRPr lang="de-CH" dirty="0"/>
          </a:p>
        </p:txBody>
      </p:sp>
      <p:sp>
        <p:nvSpPr>
          <p:cNvPr id="11" name="TextBox 10"/>
          <p:cNvSpPr txBox="1"/>
          <p:nvPr/>
        </p:nvSpPr>
        <p:spPr>
          <a:xfrm>
            <a:off x="669133" y="5975679"/>
            <a:ext cx="2806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/>
              <a:t>Source: wind-works.org</a:t>
            </a:r>
            <a:endParaRPr lang="de-CH" sz="11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7" y="1280491"/>
            <a:ext cx="6410434" cy="4641153"/>
          </a:xfrm>
        </p:spPr>
      </p:pic>
    </p:spTree>
    <p:extLst>
      <p:ext uri="{BB962C8B-B14F-4D97-AF65-F5344CB8AC3E}">
        <p14:creationId xmlns:p14="http://schemas.microsoft.com/office/powerpoint/2010/main" val="1597314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GB" dirty="0" smtClean="0"/>
              <a:t>How to improve the local acceptance of wind energy projects?</a:t>
            </a:r>
          </a:p>
          <a:p>
            <a:pPr lvl="1">
              <a:lnSpc>
                <a:spcPct val="200000"/>
              </a:lnSpc>
            </a:pPr>
            <a:r>
              <a:rPr lang="en-GB" dirty="0" smtClean="0"/>
              <a:t>Local population not familiar with wind energy projects have more conservative attitude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How to enhance the communication between project developers and local communities?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How to let local communities to experience an increased 3D virtual reality of wind farm projects</a:t>
            </a:r>
            <a:r>
              <a:rPr lang="en-GB" dirty="0" smtClean="0"/>
              <a:t>?</a:t>
            </a:r>
            <a:endParaRPr lang="en-GB" dirty="0" smtClean="0"/>
          </a:p>
          <a:p>
            <a:pPr>
              <a:lnSpc>
                <a:spcPct val="200000"/>
              </a:lnSpc>
            </a:pPr>
            <a:r>
              <a:rPr lang="en-GB" dirty="0" smtClean="0"/>
              <a:t>How to visualize an augmented 3D representation of environment?</a:t>
            </a:r>
          </a:p>
          <a:p>
            <a:pPr lvl="1">
              <a:lnSpc>
                <a:spcPct val="200000"/>
              </a:lnSpc>
            </a:pPr>
            <a:r>
              <a:rPr lang="en-GB" dirty="0" smtClean="0"/>
              <a:t>Generalized approach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9C85-C96C-496F-A714-7FABBE7B99B5}" type="slidenum">
              <a:rPr lang="de-DE" smtClean="0"/>
              <a:t>4</a:t>
            </a:fld>
            <a:endParaRPr lang="de-D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Scope of the research project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6559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27822" y="4619041"/>
            <a:ext cx="11129579" cy="185447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dirty="0" smtClean="0"/>
              <a:t>Superimposition of images to represent landscape from limited number of position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Limited overview on visual impact of WTs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Do local communities get convinced with it?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Previous work demonstrated that fixed images are not efficient for improving communication with stakeholders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5</a:t>
            </a:fld>
            <a:endParaRPr lang="de-DE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State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Art</a:t>
            </a:r>
            <a:endParaRPr lang="de-CH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4"/>
          <a:stretch/>
        </p:blipFill>
        <p:spPr>
          <a:xfrm>
            <a:off x="1116198" y="1226458"/>
            <a:ext cx="9333187" cy="32572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02576" y="4173810"/>
            <a:ext cx="244680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Source: www.dailymail.co.uk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1037437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3" y="1803576"/>
            <a:ext cx="11608672" cy="3547094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9C85-C96C-496F-A714-7FABBE7B99B5}" type="slidenum">
              <a:rPr lang="de-DE" smtClean="0"/>
              <a:t>6</a:t>
            </a:fld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356973" y="5414199"/>
            <a:ext cx="4035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Source: www.greenrhinoenergy.com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421146323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1801" y="1487716"/>
            <a:ext cx="11328400" cy="4749573"/>
          </a:xfrm>
        </p:spPr>
        <p:txBody>
          <a:bodyPr/>
          <a:lstStyle/>
          <a:p>
            <a:r>
              <a:rPr lang="en-US" dirty="0" smtClean="0"/>
              <a:t>Spatial data enables 3D visualization of landscape</a:t>
            </a:r>
          </a:p>
          <a:p>
            <a:pPr lvl="1"/>
            <a:r>
              <a:rPr lang="en-US" dirty="0" smtClean="0"/>
              <a:t>GIS data of land</a:t>
            </a:r>
          </a:p>
          <a:p>
            <a:pPr lvl="1"/>
            <a:r>
              <a:rPr lang="en-US" dirty="0" smtClean="0"/>
              <a:t>Satellite images </a:t>
            </a:r>
          </a:p>
          <a:p>
            <a:r>
              <a:rPr lang="en-US" dirty="0" smtClean="0"/>
              <a:t>Combination in order to represent landscape with augmented reality</a:t>
            </a:r>
          </a:p>
          <a:p>
            <a:r>
              <a:rPr lang="en-US" dirty="0" smtClean="0"/>
              <a:t>Integration with spatial </a:t>
            </a:r>
            <a:r>
              <a:rPr lang="en-US" dirty="0" err="1" smtClean="0"/>
              <a:t>geoprocesses</a:t>
            </a:r>
            <a:r>
              <a:rPr lang="en-US" dirty="0" smtClean="0"/>
              <a:t> for supporting planners in the greenfield </a:t>
            </a:r>
            <a:r>
              <a:rPr lang="en-US" dirty="0" smtClean="0"/>
              <a:t>activities</a:t>
            </a:r>
          </a:p>
          <a:p>
            <a:r>
              <a:rPr lang="en-US" dirty="0" smtClean="0"/>
              <a:t>Game engine used for landscape visualization and navigation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7</a:t>
            </a:fld>
            <a:endParaRPr lang="de-DE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46854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" y="1352189"/>
            <a:ext cx="5472113" cy="4723217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GIS data enable to identify suitable location where to install wind turbines</a:t>
            </a:r>
          </a:p>
          <a:p>
            <a:pPr lvl="1"/>
            <a:r>
              <a:rPr lang="en-US" dirty="0" smtClean="0"/>
              <a:t>Multi-Criteria decision Analysis</a:t>
            </a:r>
          </a:p>
          <a:p>
            <a:r>
              <a:rPr lang="en-US" dirty="0" smtClean="0"/>
              <a:t>Preliminary quantitative assessment of visual impact from landmarks or building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ndication of possible critical regions due to visual impact</a:t>
            </a:r>
          </a:p>
          <a:p>
            <a:r>
              <a:rPr lang="en-US" dirty="0"/>
              <a:t>Optimization </a:t>
            </a:r>
            <a:r>
              <a:rPr lang="en-US" dirty="0" smtClean="0"/>
              <a:t>of WTs layout can </a:t>
            </a:r>
            <a:r>
              <a:rPr lang="en-US" dirty="0"/>
              <a:t>be also </a:t>
            </a:r>
            <a:r>
              <a:rPr lang="en-US" dirty="0" smtClean="0"/>
              <a:t>included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8</a:t>
            </a:fld>
            <a:endParaRPr lang="de-DE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process for land identification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91515" y="1392805"/>
            <a:ext cx="2977515" cy="4613660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7133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438411"/>
            <a:ext cx="3691404" cy="4749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28/09/2016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Wind Summit 2016 - Hamburg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9</a:t>
            </a:fld>
            <a:endParaRPr lang="de-DE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distribution of viability from buildings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606291" y="1392692"/>
            <a:ext cx="7153910" cy="1916293"/>
          </a:xfrm>
        </p:spPr>
        <p:txBody>
          <a:bodyPr/>
          <a:lstStyle/>
          <a:p>
            <a:r>
              <a:rPr lang="en-US" dirty="0" smtClean="0"/>
              <a:t>Visual impact estimated from landmarks or buildings</a:t>
            </a:r>
          </a:p>
          <a:p>
            <a:pPr lvl="1"/>
            <a:r>
              <a:rPr lang="en-US" dirty="0" smtClean="0"/>
              <a:t>Distance observer – object</a:t>
            </a:r>
          </a:p>
          <a:p>
            <a:pPr lvl="1"/>
            <a:r>
              <a:rPr lang="en-US" dirty="0" smtClean="0"/>
              <a:t>Height of object (i.e. Wind turbine) selected by user</a:t>
            </a:r>
          </a:p>
          <a:p>
            <a:pPr lvl="1"/>
            <a:r>
              <a:rPr lang="en-US" dirty="0" smtClean="0"/>
              <a:t>Spatial elements on ground (e.g. trees or buildings) used to identify obstructions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9" b="9201"/>
          <a:stretch/>
        </p:blipFill>
        <p:spPr>
          <a:xfrm>
            <a:off x="5491876" y="3342957"/>
            <a:ext cx="5486400" cy="293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054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Folienmaster ETH Zuerich">
  <a:themeElements>
    <a:clrScheme name="ETH Zuerich - Fachwelt">
      <a:dk1>
        <a:sysClr val="windowText" lastClr="000000"/>
      </a:dk1>
      <a:lt1>
        <a:sysClr val="window" lastClr="FFFFFF"/>
      </a:lt1>
      <a:dk2>
        <a:srgbClr val="72791C"/>
      </a:dk2>
      <a:lt2>
        <a:srgbClr val="1269B0"/>
      </a:lt2>
      <a:accent1>
        <a:srgbClr val="91056A"/>
      </a:accent1>
      <a:accent2>
        <a:srgbClr val="6F6F64"/>
      </a:accent2>
      <a:accent3>
        <a:srgbClr val="A8322D"/>
      </a:accent3>
      <a:accent4>
        <a:srgbClr val="007A96"/>
      </a:accent4>
      <a:accent5>
        <a:srgbClr val="956013"/>
      </a:accent5>
      <a:accent6>
        <a:srgbClr val="FFFFFF"/>
      </a:accent6>
      <a:hlink>
        <a:srgbClr val="1269B0"/>
      </a:hlink>
      <a:folHlink>
        <a:srgbClr val="8CB63C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566</Words>
  <Application>Microsoft Office PowerPoint</Application>
  <PresentationFormat>Widescreen</PresentationFormat>
  <Paragraphs>109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Folienmaster ETH Zuerich</vt:lpstr>
      <vt:lpstr>GIS-BASED 3D LANDSCAPE VISUALIZATION FOR IMPROVING SOCIAL ACCEPTANCE AND PUBLIC PARTICIPATION OF WIND FARMS</vt:lpstr>
      <vt:lpstr>Outline</vt:lpstr>
      <vt:lpstr>Motivation</vt:lpstr>
      <vt:lpstr>Scope of the research project</vt:lpstr>
      <vt:lpstr>State of the Art</vt:lpstr>
      <vt:lpstr>PowerPoint Presentation</vt:lpstr>
      <vt:lpstr>Spatial data</vt:lpstr>
      <vt:lpstr>GIS process for land identification</vt:lpstr>
      <vt:lpstr>Spatial distribution of viability from buildings</vt:lpstr>
      <vt:lpstr>GIS process for land identification</vt:lpstr>
      <vt:lpstr>3D Visualization with augmented reality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Folienmaster ETH Zürich</dc:title>
  <dc:creator>Andrea Lingk</dc:creator>
  <cp:lastModifiedBy>Stefano Grassi</cp:lastModifiedBy>
  <cp:revision>154</cp:revision>
  <cp:lastPrinted>2014-01-23T10:08:40Z</cp:lastPrinted>
  <dcterms:created xsi:type="dcterms:W3CDTF">2013-05-24T16:23:39Z</dcterms:created>
  <dcterms:modified xsi:type="dcterms:W3CDTF">2016-09-29T06:50:32Z</dcterms:modified>
</cp:coreProperties>
</file>