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376" r:id="rId7"/>
    <p:sldId id="263" r:id="rId8"/>
    <p:sldId id="420" r:id="rId9"/>
    <p:sldId id="382" r:id="rId10"/>
    <p:sldId id="384" r:id="rId11"/>
    <p:sldId id="421" r:id="rId12"/>
    <p:sldId id="379" r:id="rId13"/>
    <p:sldId id="391" r:id="rId14"/>
    <p:sldId id="392" r:id="rId15"/>
    <p:sldId id="393" r:id="rId16"/>
    <p:sldId id="422" r:id="rId17"/>
    <p:sldId id="394" r:id="rId18"/>
    <p:sldId id="397" r:id="rId19"/>
    <p:sldId id="398" r:id="rId20"/>
    <p:sldId id="395" r:id="rId21"/>
    <p:sldId id="396" r:id="rId22"/>
    <p:sldId id="423" r:id="rId23"/>
    <p:sldId id="389" r:id="rId24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pos="1446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4314">
          <p15:clr>
            <a:srgbClr val="A4A3A4"/>
          </p15:clr>
        </p15:guide>
        <p15:guide id="10" pos="4218">
          <p15:clr>
            <a:srgbClr val="A4A3A4"/>
          </p15:clr>
        </p15:guide>
        <p15:guide id="11" pos="2948" userDrawn="1">
          <p15:clr>
            <a:srgbClr val="A4A3A4"/>
          </p15:clr>
        </p15:guide>
        <p15:guide id="12" pos="2833">
          <p15:clr>
            <a:srgbClr val="A4A3A4"/>
          </p15:clr>
        </p15:guide>
        <p15:guide id="13" pos="15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D82"/>
    <a:srgbClr val="FFA7A7"/>
    <a:srgbClr val="FFC9C9"/>
    <a:srgbClr val="FECB00"/>
    <a:srgbClr val="E98300"/>
    <a:srgbClr val="ED9C33"/>
    <a:srgbClr val="F4C180"/>
    <a:srgbClr val="8B73A7"/>
    <a:srgbClr val="B6A7C8"/>
    <a:srgbClr val="C4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7954" autoAdjust="0"/>
  </p:normalViewPr>
  <p:slideViewPr>
    <p:cSldViewPr snapToObjects="1" showGuides="1">
      <p:cViewPr varScale="1">
        <p:scale>
          <a:sx n="116" d="100"/>
          <a:sy n="116" d="100"/>
        </p:scale>
        <p:origin x="-1686" y="-102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48"/>
        <p:guide pos="2833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-1872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2BF89-F51E-48D1-BA50-9D136EDA05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47E544-BF2B-4FCA-A9AF-138233C23BBD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GB" sz="2000" dirty="0" smtClean="0"/>
            <a:t>small amount of icing = low severity</a:t>
          </a:r>
          <a:endParaRPr lang="en-GB" sz="2000" dirty="0"/>
        </a:p>
      </dgm:t>
    </dgm:pt>
    <dgm:pt modelId="{65A13149-38AB-4F81-92F0-9DFC4012B97C}" type="parTrans" cxnId="{FB77176B-2191-4E67-89D4-012A6709933F}">
      <dgm:prSet/>
      <dgm:spPr/>
      <dgm:t>
        <a:bodyPr/>
        <a:lstStyle/>
        <a:p>
          <a:pPr algn="ctr"/>
          <a:endParaRPr lang="en-GB"/>
        </a:p>
      </dgm:t>
    </dgm:pt>
    <dgm:pt modelId="{BE91525A-96DD-4A70-9F3F-18BFC2813B7A}" type="sibTrans" cxnId="{FB77176B-2191-4E67-89D4-012A6709933F}">
      <dgm:prSet/>
      <dgm:spPr/>
      <dgm:t>
        <a:bodyPr/>
        <a:lstStyle/>
        <a:p>
          <a:pPr algn="ctr"/>
          <a:endParaRPr lang="en-GB"/>
        </a:p>
      </dgm:t>
    </dgm:pt>
    <dgm:pt modelId="{C3BBAE2C-CB1C-44D2-AD42-2EAC03F70236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GB" sz="2000" dirty="0" smtClean="0"/>
            <a:t>large amount of icing = high severity</a:t>
          </a:r>
          <a:endParaRPr lang="en-GB" sz="2000" dirty="0"/>
        </a:p>
      </dgm:t>
    </dgm:pt>
    <dgm:pt modelId="{FE816E2C-F9EE-4978-A2B0-0092B3253DF8}" type="parTrans" cxnId="{B1EB8125-5D2F-47A3-B1B0-074F89222DE9}">
      <dgm:prSet/>
      <dgm:spPr/>
      <dgm:t>
        <a:bodyPr/>
        <a:lstStyle/>
        <a:p>
          <a:pPr algn="ctr"/>
          <a:endParaRPr lang="en-GB"/>
        </a:p>
      </dgm:t>
    </dgm:pt>
    <dgm:pt modelId="{3E233AB9-3095-4546-8889-AEDA38D1DF6F}" type="sibTrans" cxnId="{B1EB8125-5D2F-47A3-B1B0-074F89222DE9}">
      <dgm:prSet/>
      <dgm:spPr/>
      <dgm:t>
        <a:bodyPr/>
        <a:lstStyle/>
        <a:p>
          <a:pPr algn="ctr"/>
          <a:endParaRPr lang="en-GB"/>
        </a:p>
      </dgm:t>
    </dgm:pt>
    <dgm:pt modelId="{25DE48AA-3181-424F-8BDB-8D2E8FA35B6C}" type="pres">
      <dgm:prSet presAssocID="{7B92BF89-F51E-48D1-BA50-9D136EDA05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EB82C7-74ED-4E99-91BF-EEB2D3E9AB1F}" type="pres">
      <dgm:prSet presAssocID="{1347E544-BF2B-4FCA-A9AF-138233C23B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55A78E-73AF-4F7E-94D3-3FCFE8FF98D5}" type="pres">
      <dgm:prSet presAssocID="{BE91525A-96DD-4A70-9F3F-18BFC2813B7A}" presName="spacer" presStyleCnt="0"/>
      <dgm:spPr/>
    </dgm:pt>
    <dgm:pt modelId="{514913F2-D258-457A-90AF-DE4A8CA1B8CD}" type="pres">
      <dgm:prSet presAssocID="{C3BBAE2C-CB1C-44D2-AD42-2EAC03F702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77176B-2191-4E67-89D4-012A6709933F}" srcId="{7B92BF89-F51E-48D1-BA50-9D136EDA050F}" destId="{1347E544-BF2B-4FCA-A9AF-138233C23BBD}" srcOrd="0" destOrd="0" parTransId="{65A13149-38AB-4F81-92F0-9DFC4012B97C}" sibTransId="{BE91525A-96DD-4A70-9F3F-18BFC2813B7A}"/>
    <dgm:cxn modelId="{B1EB8125-5D2F-47A3-B1B0-074F89222DE9}" srcId="{7B92BF89-F51E-48D1-BA50-9D136EDA050F}" destId="{C3BBAE2C-CB1C-44D2-AD42-2EAC03F70236}" srcOrd="1" destOrd="0" parTransId="{FE816E2C-F9EE-4978-A2B0-0092B3253DF8}" sibTransId="{3E233AB9-3095-4546-8889-AEDA38D1DF6F}"/>
    <dgm:cxn modelId="{40C608F0-9C78-4B9F-8914-9EB9CD3C37A6}" type="presOf" srcId="{C3BBAE2C-CB1C-44D2-AD42-2EAC03F70236}" destId="{514913F2-D258-457A-90AF-DE4A8CA1B8CD}" srcOrd="0" destOrd="0" presId="urn:microsoft.com/office/officeart/2005/8/layout/vList2"/>
    <dgm:cxn modelId="{1F21C3C6-89D7-4139-AC6C-F3B078E91759}" type="presOf" srcId="{1347E544-BF2B-4FCA-A9AF-138233C23BBD}" destId="{CCEB82C7-74ED-4E99-91BF-EEB2D3E9AB1F}" srcOrd="0" destOrd="0" presId="urn:microsoft.com/office/officeart/2005/8/layout/vList2"/>
    <dgm:cxn modelId="{973626F6-474A-4617-AB23-3755409FDBC8}" type="presOf" srcId="{7B92BF89-F51E-48D1-BA50-9D136EDA050F}" destId="{25DE48AA-3181-424F-8BDB-8D2E8FA35B6C}" srcOrd="0" destOrd="0" presId="urn:microsoft.com/office/officeart/2005/8/layout/vList2"/>
    <dgm:cxn modelId="{A24A003A-51FE-40D0-B35E-1849515AB27B}" type="presParOf" srcId="{25DE48AA-3181-424F-8BDB-8D2E8FA35B6C}" destId="{CCEB82C7-74ED-4E99-91BF-EEB2D3E9AB1F}" srcOrd="0" destOrd="0" presId="urn:microsoft.com/office/officeart/2005/8/layout/vList2"/>
    <dgm:cxn modelId="{440CE67A-4B0F-4181-AA02-48A0F43406CA}" type="presParOf" srcId="{25DE48AA-3181-424F-8BDB-8D2E8FA35B6C}" destId="{1255A78E-73AF-4F7E-94D3-3FCFE8FF98D5}" srcOrd="1" destOrd="0" presId="urn:microsoft.com/office/officeart/2005/8/layout/vList2"/>
    <dgm:cxn modelId="{ED92BBE3-044A-4637-B640-EB51612BE0A8}" type="presParOf" srcId="{25DE48AA-3181-424F-8BDB-8D2E8FA35B6C}" destId="{514913F2-D258-457A-90AF-DE4A8CA1B8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82C7-74ED-4E99-91BF-EEB2D3E9AB1F}">
      <dsp:nvSpPr>
        <dsp:cNvPr id="0" name=""/>
        <dsp:cNvSpPr/>
      </dsp:nvSpPr>
      <dsp:spPr>
        <a:xfrm>
          <a:off x="0" y="19472"/>
          <a:ext cx="6096000" cy="52416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small amount of icing = low severity</a:t>
          </a:r>
          <a:endParaRPr lang="en-GB" sz="2000" kern="1200" dirty="0"/>
        </a:p>
      </dsp:txBody>
      <dsp:txXfrm>
        <a:off x="25587" y="45059"/>
        <a:ext cx="6044826" cy="472986"/>
      </dsp:txXfrm>
    </dsp:sp>
    <dsp:sp modelId="{514913F2-D258-457A-90AF-DE4A8CA1B8CD}">
      <dsp:nvSpPr>
        <dsp:cNvPr id="0" name=""/>
        <dsp:cNvSpPr/>
      </dsp:nvSpPr>
      <dsp:spPr>
        <a:xfrm>
          <a:off x="0" y="624272"/>
          <a:ext cx="6096000" cy="52416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large amount of icing = high severity</a:t>
          </a:r>
          <a:endParaRPr lang="en-GB" sz="2000" kern="1200" dirty="0"/>
        </a:p>
      </dsp:txBody>
      <dsp:txXfrm>
        <a:off x="25587" y="649859"/>
        <a:ext cx="6044826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36C2A268-0031-441B-BF84-3837035CCF7F}" type="datetimeFigureOut">
              <a:rPr lang="nl-NL" smtClean="0"/>
              <a:pPr/>
              <a:t>12-9-2016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96CAF37C-0745-4063-BCFA-711FC823FCB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12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C00C5E0D-B76F-47A8-91B1-C71AD6BE59C3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AD2EC2AB-FD5C-4EF7-AF8D-FB95907AF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0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5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6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75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252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FF0000"/>
                </a:solidFill>
              </a:rPr>
              <a:t>The</a:t>
            </a:r>
            <a:r>
              <a:rPr lang="en-US" i="0" baseline="0" dirty="0" smtClean="0">
                <a:solidFill>
                  <a:srgbClr val="FF0000"/>
                </a:solidFill>
              </a:rPr>
              <a:t> agenda for today’s webinar includes:</a:t>
            </a:r>
          </a:p>
          <a:p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An overview of our presenter.</a:t>
            </a:r>
          </a:p>
          <a:p>
            <a:pPr marL="178857" indent="-178857">
              <a:buFontTx/>
              <a:buChar char="-"/>
            </a:pPr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Icing: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Meteorological and instrumental icing of instruments during a measurement campaign.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Operational production losses.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Benefits of icing prevention systems (including de-icing and anti-icing).</a:t>
            </a:r>
          </a:p>
          <a:p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Cold weather driven atmospheric stability: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Challenges to wind flow modelling and the benefits of stable CFD.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The impact on turbine performance.</a:t>
            </a:r>
          </a:p>
          <a:p>
            <a:pPr marL="178857" indent="-178857">
              <a:buFontTx/>
              <a:buChar char="-"/>
            </a:pPr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dirty="0" smtClean="0">
                <a:solidFill>
                  <a:srgbClr val="FF0000"/>
                </a:solidFill>
              </a:rPr>
              <a:t>Brief discussion</a:t>
            </a:r>
            <a:r>
              <a:rPr lang="en-US" i="0" baseline="0" dirty="0" smtClean="0">
                <a:solidFill>
                  <a:srgbClr val="FF0000"/>
                </a:solidFill>
              </a:rPr>
              <a:t> about the use of remote sensing in pre-construction measurement campaign.</a:t>
            </a: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A question and answer session.</a:t>
            </a:r>
            <a:endParaRPr lang="en-US" i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FF0000"/>
                </a:solidFill>
              </a:rPr>
              <a:t>The</a:t>
            </a:r>
            <a:r>
              <a:rPr lang="en-US" i="0" baseline="0" dirty="0" smtClean="0">
                <a:solidFill>
                  <a:srgbClr val="FF0000"/>
                </a:solidFill>
              </a:rPr>
              <a:t> agenda for today’s webinar includes:</a:t>
            </a:r>
          </a:p>
          <a:p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An overview of our presenter.</a:t>
            </a:r>
          </a:p>
          <a:p>
            <a:pPr marL="178857" indent="-178857">
              <a:buFontTx/>
              <a:buChar char="-"/>
            </a:pPr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Icing: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Meteorological and instrumental icing of instruments during a measurement campaign.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Operational production losses.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Benefits of icing prevention systems (including de-icing and anti-icing).</a:t>
            </a:r>
          </a:p>
          <a:p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Cold weather driven atmospheric stability: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Challenges to wind flow modelling and the benefits of stable CFD.</a:t>
            </a:r>
          </a:p>
          <a:p>
            <a:pPr marL="655808" lvl="1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The impact on turbine performance.</a:t>
            </a:r>
          </a:p>
          <a:p>
            <a:pPr marL="178857" indent="-178857">
              <a:buFontTx/>
              <a:buChar char="-"/>
            </a:pPr>
            <a:endParaRPr lang="en-US" i="0" baseline="0" dirty="0" smtClean="0">
              <a:solidFill>
                <a:srgbClr val="FF0000"/>
              </a:solidFill>
            </a:endParaRPr>
          </a:p>
          <a:p>
            <a:pPr marL="178857" indent="-178857">
              <a:buFontTx/>
              <a:buChar char="-"/>
            </a:pPr>
            <a:r>
              <a:rPr lang="en-US" i="0" dirty="0" smtClean="0">
                <a:solidFill>
                  <a:srgbClr val="FF0000"/>
                </a:solidFill>
              </a:rPr>
              <a:t>Brief discussion</a:t>
            </a:r>
            <a:r>
              <a:rPr lang="en-US" i="0" baseline="0" dirty="0" smtClean="0">
                <a:solidFill>
                  <a:srgbClr val="FF0000"/>
                </a:solidFill>
              </a:rPr>
              <a:t> about the use of remote sensing in pre-construction measurement campaign.</a:t>
            </a:r>
          </a:p>
          <a:p>
            <a:pPr marL="178857" indent="-178857">
              <a:buFontTx/>
              <a:buChar char="-"/>
            </a:pPr>
            <a:r>
              <a:rPr lang="en-US" i="0" baseline="0" dirty="0" smtClean="0">
                <a:solidFill>
                  <a:srgbClr val="FF0000"/>
                </a:solidFill>
              </a:rPr>
              <a:t>A question and answer session.</a:t>
            </a:r>
            <a:endParaRPr lang="en-US" i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8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0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28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2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0823" y="3572157"/>
            <a:ext cx="6445252" cy="290128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Presenter name</a:t>
            </a:r>
            <a:endParaRPr lang="en-US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862903"/>
            <a:ext cx="6445250" cy="332814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1396800"/>
            <a:ext cx="6445252" cy="209126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Business area name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US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611CC-5BF8-401C-B83C-2B3B197C7527}" type="datetime3">
              <a:rPr lang="en-US" smtClean="0"/>
              <a:pPr/>
              <a:t>12 September 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Private and confidential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 dirty="0" smtClean="0">
                <a:solidFill>
                  <a:schemeClr val="tx1"/>
                </a:solidFill>
              </a:rPr>
              <a:t>DNV GL © 2014</a:t>
            </a:r>
            <a:endParaRPr lang="en-US" sz="700" noProof="0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 userDrawn="1"/>
        </p:nvSpPr>
        <p:spPr>
          <a:xfrm>
            <a:off x="4572000" y="2790742"/>
            <a:ext cx="3600400" cy="278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nl-NL" sz="1600" dirty="0" err="1" smtClean="0">
              <a:solidFill>
                <a:srgbClr val="333333"/>
              </a:solidFill>
            </a:endParaRPr>
          </a:p>
        </p:txBody>
      </p:sp>
      <p:sp>
        <p:nvSpPr>
          <p:cNvPr id="45" name="Tijdelijke aanduiding voor tekst 44"/>
          <p:cNvSpPr>
            <a:spLocks noGrp="1"/>
          </p:cNvSpPr>
          <p:nvPr>
            <p:ph type="body" sz="quarter" idx="18" hasCustomPrompt="1"/>
          </p:nvPr>
        </p:nvSpPr>
        <p:spPr>
          <a:xfrm>
            <a:off x="250825" y="2420938"/>
            <a:ext cx="6445250" cy="647700"/>
          </a:xfrm>
        </p:spPr>
        <p:txBody>
          <a:bodyPr anchor="t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4140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6300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8460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Insert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6563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6562" cy="436635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70248"/>
            <a:ext cx="4248150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0000"/>
            <a:ext cx="4247456" cy="4366800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F9FC-8EF0-4640-B09F-B3A08A5FECB9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72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8CFA-C487-4112-8840-B386912B5E5D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7600" y="1267200"/>
            <a:ext cx="4242692" cy="47232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194-DE57-44A7-B8D8-BF952187A499}" type="datetime3">
              <a:rPr lang="en-US" noProof="0" smtClean="0"/>
              <a:pPr/>
              <a:t>12 September 2016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Private and confidential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no ícone para adicionar uma tabela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0654-D682-4483-8043-FAA235869E2D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7C9424-262E-4F2B-BD12-53C318C8B4EA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9C89-AAE0-4F99-8D01-8BBA6722461C}" type="datetime3">
              <a:rPr lang="en-US" noProof="0" smtClean="0"/>
              <a:pPr/>
              <a:t>12 September 2016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Private and confidential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US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US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79C-FF38-4A8C-9B5F-E771DEA6FEB6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309B-173E-4711-9C3F-0BE0F890036D}" type="datetime3">
              <a:rPr lang="en-US" smtClean="0"/>
              <a:pPr/>
              <a:t>12 September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Private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397837"/>
            <a:ext cx="6445252" cy="209126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Business area name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US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 dirty="0" smtClean="0">
                <a:solidFill>
                  <a:schemeClr val="tx1"/>
                </a:solidFill>
              </a:rPr>
              <a:t>DNV GL © 2013</a:t>
            </a:r>
            <a:endParaRPr lang="en-US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28F-DE27-4571-ABC2-DBF7B16EC406}" type="datetime3">
              <a:rPr lang="en-US" smtClean="0"/>
              <a:pPr/>
              <a:t>12 September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Private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508619"/>
            <a:ext cx="6445252" cy="209126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Business area name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US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 dirty="0" smtClean="0">
                <a:solidFill>
                  <a:schemeClr val="tx1"/>
                </a:solidFill>
              </a:rPr>
              <a:t>DNV GL © 2013</a:t>
            </a:r>
            <a:endParaRPr lang="en-US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3943689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0823" y="5372357"/>
            <a:ext cx="6445252" cy="290128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2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A87F3-3AC0-4A68-A4F7-05FADE80D3FF}" type="datetime3">
              <a:rPr lang="en-US" smtClean="0"/>
              <a:pPr/>
              <a:t>12 September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Private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5652470"/>
            <a:ext cx="6445250" cy="332814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4" y="4067283"/>
            <a:ext cx="6445252" cy="209126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Business area name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US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5038725"/>
            <a:ext cx="6445250" cy="323850"/>
          </a:xfr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4140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6300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8460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Insert subtitle</a:t>
            </a:r>
            <a:endParaRPr lang="en-US" noProof="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 dirty="0" smtClean="0">
                <a:solidFill>
                  <a:schemeClr val="tx1"/>
                </a:solidFill>
              </a:rPr>
              <a:t>DNV GL © 2013</a:t>
            </a:r>
            <a:endParaRPr lang="en-US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810B-9929-4799-88C6-72D432C202F2}" type="datetime3">
              <a:rPr lang="en-US" noProof="0" smtClean="0"/>
              <a:pPr/>
              <a:t>12 September 2016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Private and confidential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7205"/>
            <a:ext cx="8641657" cy="472560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0054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8C6-4319-4149-A1EB-DE5D9ED75A76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D113-30AD-40CD-93EF-9C38651DE4C3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no ícone para adicionar uma tabela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4976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68414"/>
            <a:ext cx="4244281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3A07-2CB0-40B8-92D7-B12857F2FD0A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824" y="6112089"/>
            <a:ext cx="4246563" cy="16031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Private and confidential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t-PT" noProof="0" smtClean="0"/>
              <a:t>Clique para editar o estilo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1680" y="6517926"/>
            <a:ext cx="2805708" cy="317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A7D611CC-5BF8-401C-B83C-2B3B197C7527}" type="datetime3">
              <a:rPr lang="en-US" smtClean="0"/>
              <a:pPr/>
              <a:t>12 September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317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noProof="0" dirty="0" smtClean="0">
                <a:solidFill>
                  <a:schemeClr val="tx1"/>
                </a:solidFill>
              </a:rPr>
              <a:t>DNV GL © 2014</a:t>
            </a:r>
            <a:endParaRPr lang="en-US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65" r:id="rId8"/>
    <p:sldLayoutId id="2147483652" r:id="rId9"/>
    <p:sldLayoutId id="2147483653" r:id="rId10"/>
    <p:sldLayoutId id="2147483664" r:id="rId11"/>
    <p:sldLayoutId id="2147483666" r:id="rId12"/>
    <p:sldLayoutId id="2147483654" r:id="rId13"/>
    <p:sldLayoutId id="2147483655" r:id="rId14"/>
    <p:sldLayoutId id="2147483667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0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Icing losses</a:t>
            </a:r>
            <a:endParaRPr lang="nl-NL" dirty="0"/>
          </a:p>
        </p:txBody>
      </p:sp>
      <p:sp>
        <p:nvSpPr>
          <p:cNvPr id="15" name="Ondertitel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Carla Ribeiro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WindEurope</a:t>
            </a:r>
            <a:r>
              <a:rPr lang="nl-NL" dirty="0" smtClean="0">
                <a:solidFill>
                  <a:schemeClr val="bg1"/>
                </a:solidFill>
              </a:rPr>
              <a:t> - </a:t>
            </a:r>
            <a:r>
              <a:rPr lang="nl-NL" dirty="0" err="1" smtClean="0">
                <a:solidFill>
                  <a:schemeClr val="bg1"/>
                </a:solidFill>
              </a:rPr>
              <a:t>Wednesday</a:t>
            </a:r>
            <a:r>
              <a:rPr lang="nl-NL" dirty="0" smtClean="0">
                <a:solidFill>
                  <a:schemeClr val="bg1"/>
                </a:solidFill>
              </a:rPr>
              <a:t> 28 September 2016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D4C304-777B-4AEF-93B2-6FDEE0416012}" type="datetime3">
              <a:rPr lang="en-US" smtClean="0"/>
              <a:pPr/>
              <a:t>12 September 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50824" y="2420938"/>
            <a:ext cx="7489527" cy="647700"/>
          </a:xfrm>
        </p:spPr>
        <p:txBody>
          <a:bodyPr/>
          <a:lstStyle/>
          <a:p>
            <a:r>
              <a:rPr lang="en-GB" dirty="0"/>
              <a:t>what can we learn from production and meteorological data</a:t>
            </a:r>
          </a:p>
        </p:txBody>
      </p:sp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032448" cy="5112568"/>
          </a:xfrm>
          <a:solidFill>
            <a:schemeClr val="accent4"/>
          </a:solidFill>
        </p:spPr>
        <p:txBody>
          <a:bodyPr/>
          <a:lstStyle/>
          <a:p>
            <a:pPr marL="342900" indent="-342900" algn="ctr">
              <a:buClr>
                <a:schemeClr val="bg1"/>
              </a:buClr>
              <a:buFont typeface="+mj-lt"/>
              <a:buAutoNum type="alphaUcPeriod" startAt="2"/>
            </a:pPr>
            <a:r>
              <a:rPr lang="en-GB" b="1" i="1" dirty="0">
                <a:solidFill>
                  <a:schemeClr val="bg1"/>
                </a:solidFill>
              </a:rPr>
              <a:t>Inter-annual variability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Question: How much do icing losses vary from year to year?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Derive monthly icing loss for each wind farm.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Calculate annual icing loss </a:t>
            </a:r>
            <a:r>
              <a:rPr lang="en-GB" sz="1400" dirty="0">
                <a:solidFill>
                  <a:schemeClr val="bg1"/>
                </a:solidFill>
              </a:rPr>
              <a:t>(</a:t>
            </a:r>
            <a:r>
              <a:rPr lang="en-GB" sz="1400" dirty="0" smtClean="0">
                <a:solidFill>
                  <a:schemeClr val="bg1"/>
                </a:solidFill>
              </a:rPr>
              <a:t>July to June) based on nominal production profile. 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Only projects with very long operating periods useful.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Inter-annual variability (IAV) defined by the coefficient of variation.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High mean loss coincides with low variability.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Low mean loss coincides with high variability.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Very long datasets required to accurately determine long-term mean losses.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0042" y="1052736"/>
            <a:ext cx="4706502" cy="2592288"/>
            <a:chOff x="4320042" y="1052736"/>
            <a:chExt cx="4706502" cy="2592288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0042" y="1052736"/>
              <a:ext cx="4706502" cy="2592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ct val="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475" y="1124744"/>
              <a:ext cx="4577013" cy="2403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313146" y="3789040"/>
            <a:ext cx="4706502" cy="2376264"/>
            <a:chOff x="4313146" y="3789040"/>
            <a:chExt cx="4706502" cy="2376264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13146" y="3789040"/>
              <a:ext cx="4706502" cy="2376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ct val="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475" y="3933056"/>
              <a:ext cx="4577013" cy="213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 Operational </a:t>
            </a:r>
            <a:r>
              <a:rPr lang="en-GB" dirty="0"/>
              <a:t>production losses</a:t>
            </a:r>
          </a:p>
        </p:txBody>
      </p:sp>
    </p:spTree>
    <p:extLst>
      <p:ext uri="{BB962C8B-B14F-4D97-AF65-F5344CB8AC3E}">
        <p14:creationId xmlns:p14="http://schemas.microsoft.com/office/powerpoint/2010/main" val="18837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7" y="1506974"/>
            <a:ext cx="3585964" cy="3938250"/>
          </a:xfrm>
          <a:solidFill>
            <a:schemeClr val="accent4"/>
          </a:solidFill>
        </p:spPr>
        <p:txBody>
          <a:bodyPr/>
          <a:lstStyle/>
          <a:p>
            <a:pPr marL="342900" indent="-342900" algn="ctr">
              <a:buClr>
                <a:schemeClr val="bg1"/>
              </a:buClr>
              <a:buFont typeface="+mj-lt"/>
              <a:buAutoNum type="alphaUcPeriod" startAt="3"/>
            </a:pPr>
            <a:r>
              <a:rPr lang="en-GB" b="1" i="1" dirty="0">
                <a:solidFill>
                  <a:schemeClr val="bg1"/>
                </a:solidFill>
              </a:rPr>
              <a:t>Importance of elevation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Questions: How do icing losses vary with altitude?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Individual turbine mean annual losses calculated.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Correlation of loss vs. effective hub-height.</a:t>
            </a:r>
          </a:p>
          <a:p>
            <a:pPr>
              <a:buClr>
                <a:schemeClr val="bg1"/>
              </a:buClr>
            </a:pPr>
            <a:r>
              <a:rPr lang="en-GB" sz="1400" dirty="0">
                <a:solidFill>
                  <a:schemeClr val="bg1"/>
                </a:solidFill>
              </a:rPr>
              <a:t>Strong </a:t>
            </a:r>
            <a:r>
              <a:rPr lang="en-GB" sz="1400" dirty="0" smtClean="0">
                <a:solidFill>
                  <a:schemeClr val="bg1"/>
                </a:solidFill>
              </a:rPr>
              <a:t>relationship </a:t>
            </a:r>
            <a:r>
              <a:rPr lang="en-GB" sz="1400" dirty="0">
                <a:solidFill>
                  <a:schemeClr val="bg1"/>
                </a:solidFill>
              </a:rPr>
              <a:t>between loss and elevation throughout </a:t>
            </a:r>
            <a:r>
              <a:rPr lang="en-GB" sz="1400" dirty="0" smtClean="0">
                <a:solidFill>
                  <a:schemeClr val="bg1"/>
                </a:solidFill>
              </a:rPr>
              <a:t>Sweden.</a:t>
            </a:r>
            <a:endParaRPr lang="en-GB" sz="1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1400" dirty="0">
                <a:solidFill>
                  <a:schemeClr val="bg1"/>
                </a:solidFill>
              </a:rPr>
              <a:t>Coastal Norway and Finland do not follow trend </a:t>
            </a:r>
            <a:r>
              <a:rPr lang="en-GB" sz="1400" dirty="0" smtClean="0">
                <a:solidFill>
                  <a:schemeClr val="bg1"/>
                </a:solidFill>
              </a:rPr>
              <a:t>of Swedish sites, </a:t>
            </a:r>
            <a:r>
              <a:rPr lang="en-GB" sz="1400" dirty="0">
                <a:solidFill>
                  <a:schemeClr val="bg1"/>
                </a:solidFill>
              </a:rPr>
              <a:t>although </a:t>
            </a:r>
            <a:r>
              <a:rPr lang="en-GB" sz="1400" dirty="0" smtClean="0">
                <a:solidFill>
                  <a:schemeClr val="bg1"/>
                </a:solidFill>
              </a:rPr>
              <a:t>data-sets are </a:t>
            </a:r>
            <a:r>
              <a:rPr lang="en-GB" sz="1400" dirty="0">
                <a:solidFill>
                  <a:schemeClr val="bg1"/>
                </a:solidFill>
              </a:rPr>
              <a:t>small. </a:t>
            </a:r>
          </a:p>
          <a:p>
            <a:pPr marL="198000" lvl="1" indent="0">
              <a:buClr>
                <a:schemeClr val="bg1"/>
              </a:buClr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 Operational </a:t>
            </a:r>
            <a:r>
              <a:rPr lang="en-GB" dirty="0"/>
              <a:t>production losses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23926" y="1506974"/>
            <a:ext cx="5112570" cy="3938250"/>
            <a:chOff x="3923926" y="1146934"/>
            <a:chExt cx="5112570" cy="393825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23926" y="1146934"/>
              <a:ext cx="5112570" cy="3938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ts val="2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4233" y="1244784"/>
              <a:ext cx="4896544" cy="375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2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2276872"/>
            <a:ext cx="8353623" cy="913163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GB" dirty="0"/>
              <a:t>How to estimate icing losses using the lessons </a:t>
            </a:r>
            <a:r>
              <a:rPr lang="en-GB" dirty="0" smtClean="0"/>
              <a:t>above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>	</a:t>
            </a:r>
            <a:br>
              <a:rPr lang="en-GB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8C6-4319-4149-A1EB-DE5D9ED75A76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322712" y="3190839"/>
            <a:ext cx="3249287" cy="11972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Elevation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Meteorological data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Long-term </a:t>
            </a:r>
            <a:r>
              <a:rPr lang="en-GB" sz="2000" dirty="0">
                <a:solidFill>
                  <a:schemeClr val="bg1"/>
                </a:solidFill>
              </a:rPr>
              <a:t>adjustment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9" y="4442906"/>
            <a:ext cx="1516183" cy="14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787" y="1052735"/>
            <a:ext cx="4091693" cy="5174809"/>
            <a:chOff x="4764593" y="1052735"/>
            <a:chExt cx="4091693" cy="5174809"/>
          </a:xfrm>
        </p:grpSpPr>
        <p:sp>
          <p:nvSpPr>
            <p:cNvPr id="9" name="Rectangle 8"/>
            <p:cNvSpPr/>
            <p:nvPr/>
          </p:nvSpPr>
          <p:spPr>
            <a:xfrm>
              <a:off x="4764593" y="1052735"/>
              <a:ext cx="4091693" cy="5174809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nl-NL" sz="1050" dirty="0" err="1" smtClean="0"/>
            </a:p>
          </p:txBody>
        </p:sp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600" y="1114146"/>
              <a:ext cx="3947677" cy="5051986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5" y="1052736"/>
            <a:ext cx="4608512" cy="5174809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A. Icing </a:t>
            </a:r>
            <a:r>
              <a:rPr lang="en-GB" b="1" dirty="0">
                <a:solidFill>
                  <a:schemeClr val="bg1"/>
                </a:solidFill>
              </a:rPr>
              <a:t>loss climatology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Relationship of annual icing loss and elevation used to define icing climatology.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Represents loss for projects were turbines remain operational through icing events. 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Geographical coverage limited by: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Data availability.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Reliability of loss / elevation relation.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General experience of factors driving icing: cloud base elevation, Arctic / Siberian weather systems, Atlantic / Gulf stream effect. 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Uncertainty in loss estimate needs to be recognised.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High variability inevitable leads to high uncertainty.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Confidence elevated due to good length of datasets (6+ years) in combination with geographical diversity.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</a:t>
            </a:r>
            <a:r>
              <a:rPr lang="en-GB" dirty="0" smtClean="0"/>
              <a:t> How to estimate icing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1600" y="1052735"/>
            <a:ext cx="7225408" cy="269151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68216" y="1472778"/>
            <a:ext cx="7009383" cy="21852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04720" y="2564904"/>
            <a:ext cx="2304256" cy="1008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6012160" y="1628454"/>
            <a:ext cx="1680792" cy="2883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8" name="Rounded Rectangle 7"/>
          <p:cNvSpPr/>
          <p:nvPr/>
        </p:nvSpPr>
        <p:spPr>
          <a:xfrm>
            <a:off x="4067944" y="1628454"/>
            <a:ext cx="1605617" cy="288378"/>
          </a:xfrm>
          <a:prstGeom prst="round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6248" y="1628801"/>
                <a:ext cx="6721351" cy="28803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Energy</m:t>
                    </m:r>
                    <m: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loss</m:t>
                    </m:r>
                    <m: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due</m:t>
                    </m:r>
                    <m: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to</m:t>
                    </m:r>
                    <m: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icing</m:t>
                    </m:r>
                    <m:r>
                      <a:rPr lang="en-GB" sz="1800" b="0" i="0" smtClean="0">
                        <a:solidFill>
                          <a:schemeClr val="accent4"/>
                        </a:solidFill>
                        <a:latin typeface="Cambria Math"/>
                      </a:rPr>
                      <m:t> = 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</a:rPr>
                      <m:t>time</m:t>
                    </m:r>
                    <m: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spent</m:t>
                    </m:r>
                    <m: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iced</m:t>
                    </m:r>
                    <m: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GB" sz="1800" b="1" i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severity</m:t>
                    </m:r>
                    <m: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of</m:t>
                    </m:r>
                    <m: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icing</m:t>
                    </m:r>
                  </m:oMath>
                </a14:m>
                <a:r>
                  <a:rPr lang="en-GB" sz="1800" b="0" dirty="0" smtClean="0">
                    <a:solidFill>
                      <a:schemeClr val="bg1"/>
                    </a:solidFill>
                  </a:rPr>
                  <a:t> </a:t>
                </a:r>
                <a:endParaRPr lang="en-GB" sz="1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6248" y="1628801"/>
                <a:ext cx="6721351" cy="288031"/>
              </a:xfrm>
              <a:blipFill rotWithShape="1">
                <a:blip r:embed="rId3"/>
                <a:stretch>
                  <a:fillRect l="-1541" b="-36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0" y="5085184"/>
                <a:ext cx="6096000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round/>
              </a:ln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§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𝐸𝑛𝑒𝑟𝑔𝑦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𝑙𝑜𝑠𝑠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𝑑𝑢𝑒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𝑡𝑜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𝑖𝑐𝑖𝑛𝑔</m:t>
                      </m:r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𝑡𝑖𝑚𝑒</m:t>
                          </m:r>
                          <m: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𝑠𝑝𝑒𝑛𝑡</m:t>
                          </m:r>
                          <m: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𝑖𝑐𝑒𝑑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8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085184"/>
                <a:ext cx="6096000" cy="432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  <a:rou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4632612" y="1997967"/>
            <a:ext cx="360040" cy="504056"/>
          </a:xfrm>
          <a:prstGeom prst="downArrow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76828" y="1997967"/>
            <a:ext cx="360040" cy="504056"/>
          </a:xfrm>
          <a:prstGeom prst="downArrow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20744" y="2710582"/>
            <a:ext cx="1872208" cy="862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8000" algn="ctr">
              <a:buNone/>
            </a:pPr>
            <a:r>
              <a:rPr lang="en-GB" sz="1400" dirty="0">
                <a:solidFill>
                  <a:schemeClr val="accent4"/>
                </a:solidFill>
              </a:rPr>
              <a:t>cannot be directly measured from typical </a:t>
            </a:r>
            <a:r>
              <a:rPr lang="en-GB" sz="1400" dirty="0" smtClean="0">
                <a:solidFill>
                  <a:schemeClr val="accent4"/>
                </a:solidFill>
              </a:rPr>
              <a:t>met </a:t>
            </a:r>
            <a:r>
              <a:rPr lang="en-GB" sz="1400" dirty="0">
                <a:solidFill>
                  <a:schemeClr val="accent4"/>
                </a:solidFill>
              </a:rPr>
              <a:t>masts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8216" y="1221491"/>
            <a:ext cx="7009383" cy="251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B. Methodology</a:t>
            </a:r>
            <a:endParaRPr lang="en-GB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51025040"/>
              </p:ext>
            </p:extLst>
          </p:nvPr>
        </p:nvGraphicFramePr>
        <p:xfrm>
          <a:off x="1524000" y="3789040"/>
          <a:ext cx="609600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128556" y="2564905"/>
            <a:ext cx="1404156" cy="936104"/>
          </a:xfrm>
          <a:prstGeom prst="flowChartAlternate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ea typeface="ＭＳ Ｐゴシック" pitchFamily="34" charset="-128"/>
              </a:rPr>
              <a:t>given by </a:t>
            </a:r>
            <a:endParaRPr lang="en-GB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  <a:ea typeface="ＭＳ Ｐゴシック" pitchFamily="34" charset="-128"/>
              </a:rPr>
              <a:t>anemometer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ea typeface="ＭＳ Ｐゴシック" pitchFamily="34" charset="-128"/>
              </a:rPr>
              <a:t>data</a:t>
            </a:r>
            <a:endParaRPr lang="en-GB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</a:t>
            </a:r>
            <a:r>
              <a:rPr lang="en-GB" dirty="0" smtClean="0"/>
              <a:t> How to estimate icing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4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27585" y="1052736"/>
            <a:ext cx="7488832" cy="5112568"/>
            <a:chOff x="827585" y="1052736"/>
            <a:chExt cx="7488832" cy="5112568"/>
          </a:xfrm>
        </p:grpSpPr>
        <p:sp>
          <p:nvSpPr>
            <p:cNvPr id="8" name="Rectangle 152"/>
            <p:cNvSpPr>
              <a:spLocks noChangeArrowheads="1"/>
            </p:cNvSpPr>
            <p:nvPr/>
          </p:nvSpPr>
          <p:spPr bwMode="auto">
            <a:xfrm>
              <a:off x="827585" y="1052736"/>
              <a:ext cx="7488832" cy="5112568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ffectLst/>
            <a:extLst/>
          </p:spPr>
          <p:txBody>
            <a:bodyPr lIns="72000" tIns="0" rIns="72000"/>
            <a:lstStyle/>
            <a:p>
              <a:pPr lvl="0" algn="ctr" fontAlgn="base">
                <a:spcBef>
                  <a:spcPct val="0"/>
                </a:spcBef>
                <a:spcAft>
                  <a:spcPct val="5000"/>
                </a:spcAft>
              </a:pPr>
              <a:endParaRPr lang="en-GB" sz="2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Rectangle 154"/>
            <p:cNvSpPr>
              <a:spLocks noChangeArrowheads="1"/>
            </p:cNvSpPr>
            <p:nvPr/>
          </p:nvSpPr>
          <p:spPr bwMode="auto">
            <a:xfrm>
              <a:off x="923797" y="1178378"/>
              <a:ext cx="7315023" cy="48775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lIns="72000" tIns="0" rIns="72000"/>
            <a:lstStyle/>
            <a:p>
              <a:pPr lvl="0" algn="ctr" fontAlgn="base">
                <a:spcBef>
                  <a:spcPct val="0"/>
                </a:spcBef>
                <a:spcAft>
                  <a:spcPct val="5000"/>
                </a:spcAft>
              </a:pPr>
              <a:endParaRPr lang="en-GB" sz="2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3797" y="1251873"/>
              <a:ext cx="6384507" cy="2512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GB" sz="1600" b="1" i="1" dirty="0" smtClea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Validation</a:t>
              </a:r>
              <a:endParaRPr lang="en-GB" sz="16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7" r="11357"/>
            <a:stretch/>
          </p:blipFill>
          <p:spPr bwMode="auto">
            <a:xfrm>
              <a:off x="936179" y="1509204"/>
              <a:ext cx="6444133" cy="4546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44" t="33537" b="26323"/>
            <a:stretch/>
          </p:blipFill>
          <p:spPr bwMode="auto">
            <a:xfrm>
              <a:off x="7308304" y="1577204"/>
              <a:ext cx="858508" cy="1923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</a:t>
            </a:r>
            <a:r>
              <a:rPr lang="en-GB" dirty="0" smtClean="0"/>
              <a:t> How to estimate icing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1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1499924"/>
            <a:ext cx="4033144" cy="3657268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bg1"/>
              </a:buClr>
              <a:buNone/>
            </a:pPr>
            <a:r>
              <a:rPr lang="en-GB" b="1" i="1" dirty="0" smtClean="0">
                <a:solidFill>
                  <a:schemeClr val="bg1"/>
                </a:solidFill>
              </a:rPr>
              <a:t>C. Long-term correction?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Based on temperature and humidity data from nearby reference stations:</a:t>
            </a:r>
          </a:p>
          <a:p>
            <a:pPr lvl="2">
              <a:lnSpc>
                <a:spcPct val="150000"/>
              </a:lnSpc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Uses a matrix methodology.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Comparison of the frequency of icing conditions during the measured period relative to a longer historical period.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Challenging as reference source </a:t>
            </a:r>
            <a:r>
              <a:rPr lang="en-GB" dirty="0" smtClean="0">
                <a:solidFill>
                  <a:schemeClr val="bg1"/>
                </a:solidFill>
              </a:rPr>
              <a:t>must be representative!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284664" y="1499924"/>
            <a:ext cx="4608512" cy="3657268"/>
            <a:chOff x="4355976" y="1268414"/>
            <a:chExt cx="4608512" cy="3657268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55976" y="1268414"/>
              <a:ext cx="4608512" cy="36572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72000" tIns="0" rIns="72000"/>
            <a:lstStyle/>
            <a:p>
              <a:pPr lvl="0" algn="ctr" fontAlgn="base">
                <a:spcBef>
                  <a:spcPct val="0"/>
                </a:spcBef>
                <a:spcAft>
                  <a:spcPct val="5000"/>
                </a:spcAft>
              </a:pPr>
              <a:endParaRPr lang="en-GB" sz="2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446321" y="1461354"/>
              <a:ext cx="4446161" cy="33690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lIns="72000" tIns="0" rIns="72000"/>
            <a:lstStyle/>
            <a:p>
              <a:pPr lvl="0" algn="ctr" fontAlgn="base">
                <a:spcBef>
                  <a:spcPct val="0"/>
                </a:spcBef>
                <a:spcAft>
                  <a:spcPct val="5000"/>
                </a:spcAft>
              </a:pPr>
              <a:endParaRPr lang="en-GB" sz="2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41"/>
            <a:stretch/>
          </p:blipFill>
          <p:spPr bwMode="auto">
            <a:xfrm>
              <a:off x="4499992" y="1513707"/>
              <a:ext cx="4313370" cy="220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r="22639" b="46605"/>
            <a:stretch/>
          </p:blipFill>
          <p:spPr>
            <a:xfrm>
              <a:off x="5878899" y="3827804"/>
              <a:ext cx="1713797" cy="1041356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</a:t>
            </a:r>
            <a:r>
              <a:rPr lang="en-GB" dirty="0" smtClean="0"/>
              <a:t> How to estimate icing losses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 rot="1970580">
            <a:off x="4385535" y="2983081"/>
            <a:ext cx="1976965" cy="4789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99396"/>
            <a:ext cx="2304256" cy="152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5652121" y="2664198"/>
            <a:ext cx="1080119" cy="468826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2"/>
          <p:cNvSpPr>
            <a:spLocks noChangeArrowheads="1"/>
          </p:cNvSpPr>
          <p:nvPr/>
        </p:nvSpPr>
        <p:spPr bwMode="auto">
          <a:xfrm>
            <a:off x="322834" y="1048964"/>
            <a:ext cx="8641654" cy="5188348"/>
          </a:xfrm>
          <a:prstGeom prst="rect">
            <a:avLst/>
          </a:prstGeom>
          <a:solidFill>
            <a:srgbClr val="003591"/>
          </a:solidFill>
          <a:ln>
            <a:noFill/>
          </a:ln>
          <a:effectLst/>
          <a:extLst/>
        </p:spPr>
        <p:txBody>
          <a:bodyPr lIns="72000" tIns="0" rIns="72000"/>
          <a:lstStyle/>
          <a:p>
            <a:pPr lvl="0" algn="ctr" fontAlgn="base">
              <a:spcBef>
                <a:spcPct val="0"/>
              </a:spcBef>
              <a:spcAft>
                <a:spcPct val="5000"/>
              </a:spcAft>
            </a:pPr>
            <a:endParaRPr lang="en-GB" sz="200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54"/>
          <p:cNvSpPr>
            <a:spLocks noChangeArrowheads="1"/>
          </p:cNvSpPr>
          <p:nvPr/>
        </p:nvSpPr>
        <p:spPr bwMode="auto">
          <a:xfrm>
            <a:off x="491055" y="1154688"/>
            <a:ext cx="8329418" cy="50106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72000" tIns="0" rIns="72000"/>
          <a:lstStyle/>
          <a:p>
            <a:pPr lvl="0" algn="ctr" fontAlgn="base">
              <a:spcBef>
                <a:spcPct val="0"/>
              </a:spcBef>
              <a:spcAft>
                <a:spcPct val="5000"/>
              </a:spcAft>
            </a:pPr>
            <a:endParaRPr lang="en-GB" sz="200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465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276137"/>
            <a:ext cx="3240360" cy="2086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 smtClean="0">
                <a:solidFill>
                  <a:schemeClr val="bg1"/>
                </a:solidFill>
              </a:rPr>
              <a:t>High inter-annual variability – 80%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1555200"/>
            <a:ext cx="7776864" cy="3601992"/>
          </a:xfrm>
          <a:prstGeom prst="rect">
            <a:avLst/>
          </a:prstGeom>
          <a:solidFill>
            <a:schemeClr val="accent2">
              <a:alpha val="2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7884368" y="1555200"/>
            <a:ext cx="504056" cy="3542400"/>
          </a:xfrm>
          <a:prstGeom prst="rect">
            <a:avLst/>
          </a:prstGeom>
          <a:solidFill>
            <a:schemeClr val="accent4">
              <a:alpha val="25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1268760"/>
            <a:ext cx="3312368" cy="2086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 smtClean="0">
                <a:solidFill>
                  <a:schemeClr val="bg1"/>
                </a:solidFill>
              </a:rPr>
              <a:t>Suggests upward adjustment of 60%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2906" y="1844824"/>
            <a:ext cx="1989254" cy="834652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GB" sz="1600" b="1" i="1" dirty="0" smtClean="0">
                <a:solidFill>
                  <a:schemeClr val="bg1"/>
                </a:solidFill>
              </a:rPr>
              <a:t>Significant uncertainty - </a:t>
            </a:r>
          </a:p>
          <a:p>
            <a:pPr algn="ctr">
              <a:lnSpc>
                <a:spcPct val="113000"/>
              </a:lnSpc>
            </a:pPr>
            <a:r>
              <a:rPr lang="en-GB" sz="1600" b="1" i="1" dirty="0" smtClean="0">
                <a:solidFill>
                  <a:schemeClr val="bg1"/>
                </a:solidFill>
              </a:rPr>
              <a:t>used with care!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</a:t>
            </a:r>
            <a:r>
              <a:rPr lang="en-GB" dirty="0" smtClean="0"/>
              <a:t> How to estimate icing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further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3" y="1052736"/>
            <a:ext cx="8641658" cy="5112568"/>
          </a:xfrm>
          <a:solidFill>
            <a:schemeClr val="accent4"/>
          </a:solidFill>
        </p:spPr>
        <p:txBody>
          <a:bodyPr/>
          <a:lstStyle/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</a:rPr>
              <a:t>Elevation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chemeClr val="bg1"/>
                </a:solidFill>
              </a:rPr>
              <a:t>Elevation can be used as </a:t>
            </a:r>
            <a:r>
              <a:rPr lang="en-GB" sz="1200" dirty="0">
                <a:solidFill>
                  <a:schemeClr val="bg1"/>
                </a:solidFill>
              </a:rPr>
              <a:t>a proxy for icing loss in Sweden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chemeClr val="bg1"/>
                </a:solidFill>
              </a:rPr>
              <a:t>Initial </a:t>
            </a:r>
            <a:r>
              <a:rPr lang="en-GB" sz="1200" dirty="0">
                <a:solidFill>
                  <a:schemeClr val="bg1"/>
                </a:solidFill>
              </a:rPr>
              <a:t>results suggest the relationship is not applicable to Finland and coastal Norway.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More data required to patch gaps in Sweden, and understand Norwegian and Finish conditions</a:t>
            </a:r>
            <a:r>
              <a:rPr lang="en-GB" sz="12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chemeClr val="bg1"/>
                </a:solidFill>
              </a:rPr>
              <a:t>Further wind farms being analysed and </a:t>
            </a:r>
            <a:r>
              <a:rPr lang="en-GB" sz="1200" b="1" dirty="0" smtClean="0">
                <a:solidFill>
                  <a:schemeClr val="bg1"/>
                </a:solidFill>
              </a:rPr>
              <a:t>interesting results for turbines in wakes or behind hills </a:t>
            </a:r>
            <a:endParaRPr lang="en-GB" sz="1200" b="1" dirty="0">
              <a:solidFill>
                <a:schemeClr val="bg1"/>
              </a:solidFill>
            </a:endParaRP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</a:rPr>
              <a:t>Meteorological data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DNV GL has a validated method for reliably converting anemometer data to the expected annual energy loss for areas not covered by the map.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chemeClr val="bg1"/>
                </a:solidFill>
              </a:rPr>
              <a:t>Long-term adjustment</a:t>
            </a:r>
            <a:endParaRPr lang="en-GB" sz="12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Inter-annual </a:t>
            </a:r>
            <a:r>
              <a:rPr lang="en-GB" sz="1200" dirty="0">
                <a:solidFill>
                  <a:schemeClr val="bg1"/>
                </a:solidFill>
              </a:rPr>
              <a:t>variability in icing losses is very high.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Measurement period in excess of 5 years required to reduce loss prediction error below 2% of AEP.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DNV GL has a method to extrapolate historical data and assess the iciness of site measurements relative to the long-term expectations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Further validation work is under way for the long-term </a:t>
            </a:r>
            <a:r>
              <a:rPr lang="en-GB" sz="1200" dirty="0">
                <a:solidFill>
                  <a:schemeClr val="bg1"/>
                </a:solidFill>
              </a:rPr>
              <a:t>adjustment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chemeClr val="bg1"/>
                </a:solidFill>
              </a:rPr>
              <a:t>Control strategy </a:t>
            </a:r>
            <a:endParaRPr lang="en-GB" sz="12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Great potential for reducing energy loss by keeping turbines operational through icing conditions, rather than shutting down.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Relative benefit diminishes with increasing icing loss. </a:t>
            </a:r>
          </a:p>
          <a:p>
            <a:pPr lvl="1"/>
            <a:endParaRPr lang="en-GB" sz="1000" dirty="0"/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79513" y="1124745"/>
            <a:ext cx="8712967" cy="3744416"/>
          </a:xfrm>
          <a:solidFill>
            <a:schemeClr val="accent2"/>
          </a:solidFill>
        </p:spPr>
        <p:txBody>
          <a:bodyPr/>
          <a:lstStyle/>
          <a:p>
            <a:pPr lvl="1">
              <a:buClr>
                <a:schemeClr val="bg1"/>
              </a:buClr>
            </a:pPr>
            <a:endParaRPr lang="en-GB" sz="1400" i="1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1400" i="1" dirty="0" smtClean="0">
                <a:solidFill>
                  <a:schemeClr val="bg1"/>
                </a:solidFill>
              </a:rPr>
              <a:t>Quantification and estimation of Energy Losses caused by blade icing using SCADA data and                 pre-construction meteorological masts in the Nordic region</a:t>
            </a:r>
            <a:r>
              <a:rPr lang="en-GB" sz="1400" dirty="0" smtClean="0">
                <a:solidFill>
                  <a:schemeClr val="bg1"/>
                </a:solidFill>
              </a:rPr>
              <a:t>, Till Beckford, Staffan Lindahl, </a:t>
            </a:r>
            <a:r>
              <a:rPr lang="en-GB" sz="1400" dirty="0">
                <a:solidFill>
                  <a:schemeClr val="bg1"/>
                </a:solidFill>
              </a:rPr>
              <a:t>Carla Ribeiro </a:t>
            </a:r>
            <a:r>
              <a:rPr lang="en-GB" sz="1400" dirty="0" smtClean="0">
                <a:solidFill>
                  <a:schemeClr val="bg1"/>
                </a:solidFill>
              </a:rPr>
              <a:t>(Winterwind 2015 </a:t>
            </a:r>
            <a:r>
              <a:rPr lang="en-GB" sz="1400" dirty="0">
                <a:solidFill>
                  <a:schemeClr val="bg1"/>
                </a:solidFill>
              </a:rPr>
              <a:t>and updated at </a:t>
            </a:r>
            <a:r>
              <a:rPr lang="en-GB" sz="1400" dirty="0" smtClean="0">
                <a:solidFill>
                  <a:schemeClr val="bg1"/>
                </a:solidFill>
              </a:rPr>
              <a:t>Winterwind 2016).</a:t>
            </a:r>
          </a:p>
          <a:p>
            <a:pPr lvl="1">
              <a:buClr>
                <a:schemeClr val="bg1"/>
              </a:buClr>
            </a:pPr>
            <a:r>
              <a:rPr lang="en-GB" sz="1400" i="1" dirty="0" smtClean="0">
                <a:solidFill>
                  <a:schemeClr val="bg1"/>
                </a:solidFill>
              </a:rPr>
              <a:t>Performance of NWP-based ice loss predictions for resource assessment – a roadmap for improved validation as a crucial element in the model development process, </a:t>
            </a:r>
            <a:r>
              <a:rPr lang="en-GB" sz="1400" dirty="0">
                <a:solidFill>
                  <a:schemeClr val="bg1"/>
                </a:solidFill>
              </a:rPr>
              <a:t>Daran Rife, Gemma Daron </a:t>
            </a:r>
            <a:r>
              <a:rPr lang="en-GB" sz="1400" dirty="0" smtClean="0">
                <a:solidFill>
                  <a:schemeClr val="bg1"/>
                </a:solidFill>
              </a:rPr>
              <a:t>(Winterwind 2016).</a:t>
            </a:r>
          </a:p>
          <a:p>
            <a:pPr lvl="1">
              <a:buClr>
                <a:schemeClr val="bg1"/>
              </a:buClr>
            </a:pPr>
            <a:r>
              <a:rPr lang="en-GB" sz="1400" i="1" dirty="0">
                <a:solidFill>
                  <a:schemeClr val="bg1"/>
                </a:solidFill>
              </a:rPr>
              <a:t>Quantifying the impact of ice accretion on turbine life for typical Scandinavian sites using numerical </a:t>
            </a:r>
            <a:r>
              <a:rPr lang="en-GB" sz="1400" i="1" dirty="0" smtClean="0">
                <a:solidFill>
                  <a:schemeClr val="bg1"/>
                </a:solidFill>
              </a:rPr>
              <a:t>modelling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>
                <a:solidFill>
                  <a:schemeClr val="bg1"/>
                </a:solidFill>
              </a:rPr>
              <a:t>John </a:t>
            </a:r>
            <a:r>
              <a:rPr lang="en-GB" sz="1400" dirty="0" smtClean="0">
                <a:solidFill>
                  <a:schemeClr val="bg1"/>
                </a:solidFill>
              </a:rPr>
              <a:t>King, </a:t>
            </a:r>
            <a:r>
              <a:rPr lang="en-GB" sz="1400" dirty="0">
                <a:solidFill>
                  <a:schemeClr val="bg1"/>
                </a:solidFill>
              </a:rPr>
              <a:t>Ricard </a:t>
            </a:r>
            <a:r>
              <a:rPr lang="en-GB" sz="1400" dirty="0" smtClean="0">
                <a:solidFill>
                  <a:schemeClr val="bg1"/>
                </a:solidFill>
              </a:rPr>
              <a:t>Buils Urbano (Winterwind 2016).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DNV GL  Memo, </a:t>
            </a:r>
            <a:r>
              <a:rPr lang="en-GB" sz="1400" i="1" dirty="0" smtClean="0">
                <a:solidFill>
                  <a:schemeClr val="bg1"/>
                </a:solidFill>
              </a:rPr>
              <a:t>Key information required on turbine de-icing and anti-icing systems</a:t>
            </a:r>
            <a:r>
              <a:rPr lang="en-GB" sz="1400" dirty="0" smtClean="0">
                <a:solidFill>
                  <a:schemeClr val="bg1"/>
                </a:solidFill>
              </a:rPr>
              <a:t>, Carla Ribeiro.</a:t>
            </a:r>
            <a:endParaRPr lang="en-GB" sz="14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1400" i="1" dirty="0">
                <a:solidFill>
                  <a:schemeClr val="bg1"/>
                </a:solidFill>
              </a:rPr>
              <a:t>A study of turbine performance under cold weather driven stable atmospheric conditions, </a:t>
            </a:r>
            <a:r>
              <a:rPr lang="en-GB" sz="1400" dirty="0">
                <a:solidFill>
                  <a:schemeClr val="bg1"/>
                </a:solidFill>
              </a:rPr>
              <a:t>Carla Ribeiro, </a:t>
            </a:r>
            <a:r>
              <a:rPr lang="en-GB" sz="1400" dirty="0" smtClean="0">
                <a:solidFill>
                  <a:schemeClr val="bg1"/>
                </a:solidFill>
              </a:rPr>
              <a:t>Ben </a:t>
            </a:r>
            <a:r>
              <a:rPr lang="en-GB" sz="1400" dirty="0">
                <a:solidFill>
                  <a:schemeClr val="bg1"/>
                </a:solidFill>
              </a:rPr>
              <a:t>Buxton (Winterwind 2014).</a:t>
            </a:r>
          </a:p>
          <a:p>
            <a:pPr lvl="1"/>
            <a:endParaRPr lang="en-GB" sz="1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3" y="5013177"/>
            <a:ext cx="8712968" cy="11521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r>
              <a:rPr lang="en-GB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Thank you</a:t>
            </a:r>
          </a:p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GB" sz="16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ts val="20"/>
              </a:spcBef>
              <a:spcAft>
                <a:spcPct val="5000"/>
              </a:spcAft>
            </a:pPr>
            <a:r>
              <a:rPr lang="en-GB" sz="1200" b="1" u="sng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carla.ribeiro@dnvgl.com</a:t>
            </a:r>
            <a:r>
              <a:rPr lang="fr-FR" sz="12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  |  </a:t>
            </a:r>
            <a:r>
              <a:rPr lang="fr-FR" sz="12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Direct </a:t>
            </a:r>
            <a:r>
              <a:rPr lang="fr-FR" sz="12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+44 </a:t>
            </a:r>
            <a:r>
              <a:rPr lang="fr-FR" sz="12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(0) 203 </a:t>
            </a:r>
            <a:r>
              <a:rPr lang="fr-FR" sz="12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816 5565</a:t>
            </a:r>
            <a:endParaRPr lang="en-GB" sz="12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3" y="1052736"/>
            <a:ext cx="5079057" cy="5112568"/>
          </a:xfrm>
          <a:solidFill>
            <a:schemeClr val="accent4"/>
          </a:solidFill>
        </p:spPr>
        <p:txBody>
          <a:bodyPr/>
          <a:lstStyle/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endParaRPr lang="en-GB" b="1" dirty="0" smtClean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GB" b="1" dirty="0" smtClean="0">
                <a:solidFill>
                  <a:schemeClr val="bg1"/>
                </a:solidFill>
              </a:rPr>
              <a:t>Meteorological data – </a:t>
            </a:r>
            <a:r>
              <a:rPr lang="en-GB" dirty="0" smtClean="0">
                <a:solidFill>
                  <a:schemeClr val="bg1"/>
                </a:solidFill>
              </a:rPr>
              <a:t>what have we learned from looking at 70+ masts in Cold Climate</a:t>
            </a:r>
            <a:endParaRPr lang="en-GB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GB" b="1" dirty="0" smtClean="0">
                <a:solidFill>
                  <a:schemeClr val="bg1"/>
                </a:solidFill>
              </a:rPr>
              <a:t>Production data – </a:t>
            </a:r>
            <a:r>
              <a:rPr lang="en-GB" dirty="0" smtClean="0">
                <a:solidFill>
                  <a:schemeClr val="bg1"/>
                </a:solidFill>
              </a:rPr>
              <a:t>what have we learned from looking at 20+ wind farms in Cold Climate 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Influence of control strategy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IAV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Influence of elevation</a:t>
            </a:r>
            <a:endParaRPr lang="en-GB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GB" b="1" dirty="0" smtClean="0">
                <a:solidFill>
                  <a:schemeClr val="bg1"/>
                </a:solidFill>
              </a:rPr>
              <a:t>How to estimate icing losses using the lessons above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Elevation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Meteorological data</a:t>
            </a:r>
          </a:p>
          <a:p>
            <a:pPr marL="7177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Long-term adjustment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r="16155"/>
          <a:stretch/>
        </p:blipFill>
        <p:spPr>
          <a:xfrm>
            <a:off x="5436096" y="1055223"/>
            <a:ext cx="3420323" cy="51149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2202780"/>
            <a:ext cx="8353623" cy="129822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/>
              <a:t>Meteorological data – </a:t>
            </a:r>
            <a:r>
              <a:rPr lang="en-GB" b="0" dirty="0"/>
              <a:t>what have we learned from looking at 70+ masts in Cold Climate</a:t>
            </a:r>
            <a:br>
              <a:rPr lang="en-GB" b="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8C6-4319-4149-A1EB-DE5D9ED75A76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8" name="Picture 6" descr="C:\Users\CHRHUS\Documents\PPT DEC 18 2013\shiluettes_chris-05.png"/>
          <p:cNvPicPr>
            <a:picLocks noChangeAspect="1" noChangeArrowheads="1"/>
          </p:cNvPicPr>
          <p:nvPr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7377" y="4653136"/>
            <a:ext cx="3405103" cy="12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75655" y="1064139"/>
            <a:ext cx="6624737" cy="5029157"/>
            <a:chOff x="1475655" y="1064139"/>
            <a:chExt cx="6624737" cy="50291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75655" y="1064139"/>
              <a:ext cx="6624737" cy="5029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ts val="2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71178" y="1196752"/>
              <a:ext cx="6442178" cy="4824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ts val="2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106"/>
            <a:stretch/>
          </p:blipFill>
          <p:spPr bwMode="auto">
            <a:xfrm>
              <a:off x="1713790" y="3356992"/>
              <a:ext cx="5567196" cy="2527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 rot="1970580">
              <a:off x="1579796" y="4530140"/>
              <a:ext cx="2695553" cy="826228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196752"/>
              <a:ext cx="3325697" cy="22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GB" b="1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1 Meteorological and instrumental icing of instruments during a measurement campaign</a:t>
            </a:r>
            <a:endParaRPr lang="en-GB" b="1" kern="12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B033-A87A-462E-897B-9C41EE261022}" type="datetime3">
              <a:rPr lang="en-US" smtClean="0"/>
              <a:pPr/>
              <a:t>12 September 2016</a:t>
            </a:fld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4</a:t>
            </a:fld>
            <a:endParaRPr lang="nb-NO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71800" y="2780928"/>
            <a:ext cx="1584176" cy="1512168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0800000">
            <a:off x="1547664" y="3684286"/>
            <a:ext cx="208647" cy="1328890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Temperature ˚C</a:t>
            </a:r>
            <a:r>
              <a:rPr lang="en-GB" sz="1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endParaRPr lang="en-GB" sz="12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3213135"/>
            <a:ext cx="1686359" cy="1912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Relative Humidity % </a:t>
            </a:r>
            <a:endParaRPr lang="en-GB" sz="11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790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1935948"/>
            <a:ext cx="6696744" cy="41573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ct val="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1640" y="1988839"/>
            <a:ext cx="6552728" cy="4032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ct val="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1259632" y="1196752"/>
            <a:ext cx="6696744" cy="648072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Analysed data from over 70 masts and 500 sensors.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Linear relationship between </a:t>
            </a:r>
            <a:r>
              <a:rPr lang="en-GB" dirty="0" smtClean="0">
                <a:solidFill>
                  <a:schemeClr val="bg1"/>
                </a:solidFill>
              </a:rPr>
              <a:t>instrumental icing </a:t>
            </a:r>
            <a:r>
              <a:rPr lang="en-GB" dirty="0" smtClean="0">
                <a:solidFill>
                  <a:schemeClr val="bg1"/>
                </a:solidFill>
              </a:rPr>
              <a:t>and elevation.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Meteorological </a:t>
            </a:r>
            <a:r>
              <a:rPr lang="en-GB" dirty="0"/>
              <a:t>and instrumental icing of instruments during a measurement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00" y="2071978"/>
            <a:ext cx="6427760" cy="3949309"/>
          </a:xfrm>
        </p:spPr>
      </p:pic>
    </p:spTree>
    <p:extLst>
      <p:ext uri="{BB962C8B-B14F-4D97-AF65-F5344CB8AC3E}">
        <p14:creationId xmlns:p14="http://schemas.microsoft.com/office/powerpoint/2010/main" val="26607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Meteorological </a:t>
            </a:r>
            <a:r>
              <a:rPr lang="en-GB" dirty="0"/>
              <a:t>and instrumental icing of instruments during a measurement campaign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107504" y="1052736"/>
            <a:ext cx="4769290" cy="129614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Different icing zones across the Nordics.</a:t>
            </a: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Zones related to longitude.</a:t>
            </a: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Elevation the biggest driver within a zone.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4" y="2408989"/>
            <a:ext cx="4769290" cy="37563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2494036"/>
            <a:ext cx="4625273" cy="35992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7" y="2564904"/>
            <a:ext cx="44651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57185" y="1052736"/>
            <a:ext cx="4059561" cy="51125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29193" y="1137783"/>
            <a:ext cx="3880049" cy="4955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72000" tIns="0" rIns="72000" anchor="ctr"/>
          <a:lstStyle/>
          <a:p>
            <a:pPr lvl="0" fontAlgn="base">
              <a:spcBef>
                <a:spcPts val="20"/>
              </a:spcBef>
              <a:spcAft>
                <a:spcPct val="5000"/>
              </a:spcAft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r="19068" b="9540"/>
          <a:stretch/>
        </p:blipFill>
        <p:spPr>
          <a:xfrm>
            <a:off x="5132834" y="1196752"/>
            <a:ext cx="3704400" cy="4752000"/>
          </a:xfrm>
        </p:spPr>
      </p:pic>
    </p:spTree>
    <p:extLst>
      <p:ext uri="{BB962C8B-B14F-4D97-AF65-F5344CB8AC3E}">
        <p14:creationId xmlns:p14="http://schemas.microsoft.com/office/powerpoint/2010/main" val="3114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2110674"/>
            <a:ext cx="8353623" cy="913163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GB" dirty="0" smtClean="0"/>
              <a:t>Production </a:t>
            </a:r>
            <a:r>
              <a:rPr lang="en-GB" dirty="0"/>
              <a:t>data </a:t>
            </a:r>
            <a:r>
              <a:rPr lang="en-GB" b="0" dirty="0"/>
              <a:t>– what have we learned from looking at 20+ wind farms in Cold Climate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>	</a:t>
            </a:r>
            <a:br>
              <a:rPr lang="en-GB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8C6-4319-4149-A1EB-DE5D9ED75A76}" type="datetime3">
              <a:rPr lang="en-US" smtClean="0"/>
              <a:pPr/>
              <a:t>12 September 2016</a:t>
            </a:fld>
            <a:endParaRPr lang="nb-NO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167853"/>
            <a:ext cx="3996607" cy="11972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Influence of control 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strategy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IAV</a:t>
            </a:r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Influence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elevation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645024"/>
            <a:ext cx="2605519" cy="25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73209" y="1052736"/>
            <a:ext cx="3431239" cy="5112568"/>
            <a:chOff x="4957185" y="1052736"/>
            <a:chExt cx="3431239" cy="511256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957185" y="1052736"/>
              <a:ext cx="3431239" cy="51125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ts val="2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29193" y="1137783"/>
              <a:ext cx="3287223" cy="49555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ts val="2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2" r="30649"/>
            <a:stretch/>
          </p:blipFill>
          <p:spPr>
            <a:xfrm>
              <a:off x="5124632" y="1233020"/>
              <a:ext cx="3096344" cy="4752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Operational </a:t>
            </a:r>
            <a:r>
              <a:rPr lang="en-GB" dirty="0"/>
              <a:t>production </a:t>
            </a:r>
            <a:r>
              <a:rPr lang="en-GB" dirty="0" smtClean="0"/>
              <a:t>losses - Data analysed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4840" y="1052736"/>
            <a:ext cx="4681216" cy="5112568"/>
          </a:xfrm>
          <a:solidFill>
            <a:schemeClr val="accent4"/>
          </a:solidFill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Analysed SCADA data from </a:t>
            </a:r>
            <a:r>
              <a:rPr lang="en-GB" dirty="0" smtClean="0">
                <a:solidFill>
                  <a:schemeClr val="bg1"/>
                </a:solidFill>
              </a:rPr>
              <a:t>20+ </a:t>
            </a:r>
            <a:r>
              <a:rPr lang="en-GB" dirty="0">
                <a:solidFill>
                  <a:schemeClr val="bg1"/>
                </a:solidFill>
              </a:rPr>
              <a:t>wind farms in the Nordic </a:t>
            </a:r>
            <a:r>
              <a:rPr lang="en-GB" dirty="0" smtClean="0">
                <a:solidFill>
                  <a:schemeClr val="bg1"/>
                </a:solidFill>
              </a:rPr>
              <a:t>region 365+ turbines (spanning 6 to 7 years).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Reasonable </a:t>
            </a:r>
            <a:r>
              <a:rPr lang="en-GB" dirty="0">
                <a:solidFill>
                  <a:schemeClr val="bg1"/>
                </a:solidFill>
              </a:rPr>
              <a:t>geographical </a:t>
            </a:r>
            <a:r>
              <a:rPr lang="en-GB" dirty="0" smtClean="0">
                <a:solidFill>
                  <a:schemeClr val="bg1"/>
                </a:solidFill>
              </a:rPr>
              <a:t>coverage: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12+ </a:t>
            </a:r>
            <a:r>
              <a:rPr lang="en-GB" dirty="0">
                <a:solidFill>
                  <a:schemeClr val="bg1"/>
                </a:solidFill>
              </a:rPr>
              <a:t>projects in </a:t>
            </a:r>
            <a:r>
              <a:rPr lang="en-GB" dirty="0" smtClean="0">
                <a:solidFill>
                  <a:schemeClr val="bg1"/>
                </a:solidFill>
              </a:rPr>
              <a:t>Sweden.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&lt;5 Projects in </a:t>
            </a:r>
            <a:r>
              <a:rPr lang="en-GB" dirty="0" smtClean="0">
                <a:solidFill>
                  <a:schemeClr val="bg1"/>
                </a:solidFill>
              </a:rPr>
              <a:t>Norway.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&lt;5 Projects in </a:t>
            </a:r>
            <a:r>
              <a:rPr lang="en-GB" dirty="0" smtClean="0">
                <a:solidFill>
                  <a:schemeClr val="bg1"/>
                </a:solidFill>
              </a:rPr>
              <a:t>Finland.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Excludes projects where icing loss is managed </a:t>
            </a:r>
            <a:r>
              <a:rPr lang="en-GB" dirty="0" smtClean="0">
                <a:solidFill>
                  <a:schemeClr val="bg1"/>
                </a:solidFill>
              </a:rPr>
              <a:t>manually.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Includes projects where:</a:t>
            </a:r>
          </a:p>
          <a:p>
            <a:pPr lvl="1"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Turbines that shut down when controller detects </a:t>
            </a:r>
            <a:r>
              <a:rPr lang="en-GB" dirty="0" smtClean="0">
                <a:solidFill>
                  <a:schemeClr val="bg1"/>
                </a:solidFill>
              </a:rPr>
              <a:t>icing.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Turbines that remain operational during blade icing </a:t>
            </a:r>
            <a:r>
              <a:rPr lang="en-GB" dirty="0" smtClean="0">
                <a:solidFill>
                  <a:schemeClr val="bg1"/>
                </a:solidFill>
              </a:rPr>
              <a:t>events.</a:t>
            </a:r>
            <a:endParaRPr lang="en-GB" dirty="0">
              <a:solidFill>
                <a:schemeClr val="bg1"/>
              </a:solidFill>
            </a:endParaRPr>
          </a:p>
          <a:p>
            <a:pPr marL="414000" lvl="2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3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24744"/>
            <a:ext cx="3528392" cy="4968552"/>
          </a:xfrm>
          <a:solidFill>
            <a:schemeClr val="accent4"/>
          </a:solidFill>
        </p:spPr>
        <p:txBody>
          <a:bodyPr/>
          <a:lstStyle/>
          <a:p>
            <a:pPr marL="342900" indent="-342900" algn="ctr">
              <a:buClr>
                <a:schemeClr val="bg1"/>
              </a:buClr>
              <a:buFont typeface="+mj-lt"/>
              <a:buAutoNum type="alphaUcPeriod"/>
            </a:pPr>
            <a:r>
              <a:rPr lang="en-GB" b="1" i="1" dirty="0">
                <a:solidFill>
                  <a:schemeClr val="bg1"/>
                </a:solidFill>
              </a:rPr>
              <a:t>Influence of control </a:t>
            </a:r>
            <a:r>
              <a:rPr lang="en-GB" b="1" i="1" dirty="0" smtClean="0">
                <a:solidFill>
                  <a:schemeClr val="bg1"/>
                </a:solidFill>
              </a:rPr>
              <a:t>strategy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Question: What’s the potential benefit of keeping turbines operational during icing events?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Method: 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Simulate energy losses which would have been incurred during icing for projects which remain operational during icing events.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Compare actual to simulated losses.</a:t>
            </a:r>
          </a:p>
          <a:p>
            <a:pPr lvl="1">
              <a:buClr>
                <a:schemeClr val="bg1"/>
              </a:buClr>
            </a:pPr>
            <a:r>
              <a:rPr lang="en-GB" sz="1400" dirty="0" smtClean="0">
                <a:solidFill>
                  <a:schemeClr val="bg1"/>
                </a:solidFill>
              </a:rPr>
              <a:t>Assumptions about sensitivity of controller ice detection required. </a:t>
            </a:r>
          </a:p>
          <a:p>
            <a:pPr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</a:rPr>
              <a:t>Impact on loads not considered.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799888" y="1124745"/>
            <a:ext cx="5020584" cy="4968552"/>
            <a:chOff x="3943904" y="1124745"/>
            <a:chExt cx="5020584" cy="496855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43904" y="1124745"/>
              <a:ext cx="5020584" cy="49685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72000" tIns="0" rIns="72000" anchor="ctr"/>
            <a:lstStyle/>
            <a:p>
              <a:pPr lvl="0" fontAlgn="base">
                <a:spcBef>
                  <a:spcPts val="20"/>
                </a:spcBef>
                <a:spcAft>
                  <a:spcPct val="5000"/>
                </a:spcAft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911" y="1268760"/>
              <a:ext cx="4824536" cy="4680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250825" y="241082"/>
            <a:ext cx="7633543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 Operational </a:t>
            </a:r>
            <a:r>
              <a:rPr lang="en-GB" dirty="0"/>
              <a:t>production losses</a:t>
            </a:r>
          </a:p>
        </p:txBody>
      </p:sp>
    </p:spTree>
    <p:extLst>
      <p:ext uri="{BB962C8B-B14F-4D97-AF65-F5344CB8AC3E}">
        <p14:creationId xmlns:p14="http://schemas.microsoft.com/office/powerpoint/2010/main" val="2170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V GL PowerPoint template 4-3 UK-2013-12-03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NV GL PowerPoint template 4-3 UK.potx" id="{937E3138-74A9-4925-8F6D-482477F4F253}" vid="{DDD4D583-AB8C-4464-B1CD-6F43AA19A2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C295AB1D5ACF41A99E18F5FACD2FB0" ma:contentTypeVersion="6" ma:contentTypeDescription="Create a new document." ma:contentTypeScope="" ma:versionID="6a7cf2deb215b1953cad32adaf6cb541">
  <xsd:schema xmlns:xsd="http://www.w3.org/2001/XMLSchema" xmlns:xs="http://www.w3.org/2001/XMLSchema" xmlns:p="http://schemas.microsoft.com/office/2006/metadata/properties" xmlns:ns1="http://schemas.microsoft.com/sharepoint/v3" xmlns:ns2="e4f1168d-fefe-4af1-8f81-938cd654b11e" targetNamespace="http://schemas.microsoft.com/office/2006/metadata/properties" ma:root="true" ma:fieldsID="859d64dcb7a52e17e770b496aafda721" ns1:_="" ns2:_="">
    <xsd:import namespace="http://schemas.microsoft.com/sharepoint/v3"/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_dlc_DocId xmlns="e4f1168d-fefe-4af1-8f81-938cd654b11e">55NEACAWZ2DT-3-29</_dlc_DocId>
    <_dlc_DocIdUrl xmlns="e4f1168d-fefe-4af1-8f81-938cd654b11e">
      <Url>https://groups.dnvgl.com/sites/UKISSA_Project_Development_Management/_layouts/15/DocIdRedir.aspx?ID=55NEACAWZ2DT-3-29</Url>
      <Description>55NEACAWZ2DT-3-29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DC147CE-0C1E-4D91-BB6D-3820E88E1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92DF4B-341A-425F-96D4-49431E673D71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e4f1168d-fefe-4af1-8f81-938cd654b11e"/>
    <ds:schemaRef ds:uri="http://schemas.microsoft.com/office/2006/metadata/properties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176C6C8-0F7B-4823-8F34-B991BEDB588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55C331-168D-44F7-8CB2-DDB5A787168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1294</Words>
  <Application>Microsoft Office PowerPoint</Application>
  <PresentationFormat>On-screen Show (4:3)</PresentationFormat>
  <Paragraphs>204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DNV GL PowerPoint template 4-3 UK-2013-12-03</vt:lpstr>
      <vt:lpstr>Icing losses</vt:lpstr>
      <vt:lpstr>Agenda</vt:lpstr>
      <vt:lpstr>Meteorological data – what have we learned from looking at 70+ masts in Cold Climate  </vt:lpstr>
      <vt:lpstr>1 Meteorological and instrumental icing of instruments during a measurement campaign</vt:lpstr>
      <vt:lpstr>1 Meteorological and instrumental icing of instruments during a measurement campaign</vt:lpstr>
      <vt:lpstr>1 Meteorological and instrumental icing of instruments during a measurement campaign</vt:lpstr>
      <vt:lpstr>Production data – what have we learned from looking at 20+ wind farms in Cold Climate      </vt:lpstr>
      <vt:lpstr>2 Operational production losses - Data analysed </vt:lpstr>
      <vt:lpstr>PowerPoint Presentation</vt:lpstr>
      <vt:lpstr>PowerPoint Presentation</vt:lpstr>
      <vt:lpstr>PowerPoint Presentation</vt:lpstr>
      <vt:lpstr>How to estimate icing losses using the lessons above      </vt:lpstr>
      <vt:lpstr>PowerPoint Presentation</vt:lpstr>
      <vt:lpstr>PowerPoint Presentation</vt:lpstr>
      <vt:lpstr>3 How to estimate icing losses</vt:lpstr>
      <vt:lpstr>PowerPoint Presentation</vt:lpstr>
      <vt:lpstr>PowerPoint Presentation</vt:lpstr>
      <vt:lpstr>Conclusions and further work</vt:lpstr>
      <vt:lpstr>Additional information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Carla Lopes Ribeiro</dc:creator>
  <cp:lastModifiedBy>Ribeiro, Carla</cp:lastModifiedBy>
  <cp:revision>224</cp:revision>
  <cp:lastPrinted>2016-06-01T11:01:15Z</cp:lastPrinted>
  <dcterms:created xsi:type="dcterms:W3CDTF">2014-02-06T21:58:02Z</dcterms:created>
  <dcterms:modified xsi:type="dcterms:W3CDTF">2016-09-12T16:36:04Z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0x010100D7C295AB1D5ACF41A99E18F5FACD2FB0</vt:lpwstr>
  </property>
  <property fmtid="{D5CDD505-2E9C-101B-9397-08002B2CF9AE}" pid="3" name="_dlc_DocIdItemGuid">
    <vt:lpwstr>eee0e04d-aa62-4bc8-af41-081bff876d26</vt:lpwstr>
  </property>
</Properties>
</file>