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</p:sldMasterIdLst>
  <p:notesMasterIdLst>
    <p:notesMasterId r:id="rId15"/>
  </p:notesMasterIdLst>
  <p:sldIdLst>
    <p:sldId id="256" r:id="rId3"/>
    <p:sldId id="257" r:id="rId4"/>
    <p:sldId id="258" r:id="rId5"/>
    <p:sldId id="279" r:id="rId6"/>
    <p:sldId id="280" r:id="rId7"/>
    <p:sldId id="281" r:id="rId8"/>
    <p:sldId id="282" r:id="rId9"/>
    <p:sldId id="283" r:id="rId10"/>
    <p:sldId id="285" r:id="rId11"/>
    <p:sldId id="284" r:id="rId12"/>
    <p:sldId id="271" r:id="rId13"/>
    <p:sldId id="272" r:id="rId14"/>
  </p:sldIdLst>
  <p:sldSz cx="10160000" cy="7620000"/>
  <p:notesSz cx="7102475" cy="102330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6" y="20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580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spcBef>
                  <a:spcPts val="0"/>
                </a:spcBef>
                <a:buNone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spcBef>
                  <a:spcPts val="0"/>
                </a:spcBef>
                <a:buNone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spcBef>
                  <a:spcPts val="0"/>
                </a:spcBef>
                <a:buNone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3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5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SzPct val="100000"/>
              <a:defRPr sz="3200"/>
            </a:lvl1pPr>
            <a:lvl2pPr algn="ctr" rtl="0">
              <a:spcBef>
                <a:spcPts val="0"/>
              </a:spcBef>
              <a:buSzPct val="100000"/>
              <a:defRPr sz="3200"/>
            </a:lvl2pPr>
            <a:lvl3pPr algn="ctr" rtl="0">
              <a:spcBef>
                <a:spcPts val="0"/>
              </a:spcBef>
              <a:buSzPct val="100000"/>
              <a:defRPr sz="3200"/>
            </a:lvl3pPr>
            <a:lvl4pPr algn="ctr" rtl="0">
              <a:spcBef>
                <a:spcPts val="0"/>
              </a:spcBef>
              <a:buSzPct val="100000"/>
              <a:defRPr sz="3200"/>
            </a:lvl4pPr>
            <a:lvl5pPr algn="ctr" rtl="0">
              <a:spcBef>
                <a:spcPts val="0"/>
              </a:spcBef>
              <a:buSzPct val="100000"/>
              <a:defRPr sz="3200"/>
            </a:lvl5pPr>
            <a:lvl6pPr algn="ctr" rtl="0">
              <a:spcBef>
                <a:spcPts val="0"/>
              </a:spcBef>
              <a:buSzPct val="100000"/>
              <a:defRPr sz="3200"/>
            </a:lvl6pPr>
            <a:lvl7pPr algn="ctr" rtl="0">
              <a:spcBef>
                <a:spcPts val="0"/>
              </a:spcBef>
              <a:buSzPct val="100000"/>
              <a:defRPr sz="3200"/>
            </a:lvl7pPr>
            <a:lvl8pPr algn="ctr" rtl="0">
              <a:spcBef>
                <a:spcPts val="0"/>
              </a:spcBef>
              <a:buSzPct val="100000"/>
              <a:defRPr sz="3200"/>
            </a:lvl8pPr>
            <a:lvl9pPr algn="ctr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99224"/>
              <a:defRPr sz="4266"/>
            </a:lvl1pPr>
            <a:lvl2pPr rtl="0">
              <a:spcBef>
                <a:spcPts val="0"/>
              </a:spcBef>
              <a:buSzPct val="99224"/>
              <a:defRPr sz="4266"/>
            </a:lvl2pPr>
            <a:lvl3pPr rtl="0">
              <a:spcBef>
                <a:spcPts val="0"/>
              </a:spcBef>
              <a:buSzPct val="99224"/>
              <a:defRPr sz="4266"/>
            </a:lvl3pPr>
            <a:lvl4pPr rtl="0">
              <a:spcBef>
                <a:spcPts val="0"/>
              </a:spcBef>
              <a:buSzPct val="99224"/>
              <a:defRPr sz="4266"/>
            </a:lvl4pPr>
            <a:lvl5pPr rtl="0">
              <a:spcBef>
                <a:spcPts val="0"/>
              </a:spcBef>
              <a:buSzPct val="99224"/>
              <a:defRPr sz="4266"/>
            </a:lvl5pPr>
            <a:lvl6pPr rtl="0">
              <a:spcBef>
                <a:spcPts val="0"/>
              </a:spcBef>
              <a:buSzPct val="99224"/>
              <a:defRPr sz="4266"/>
            </a:lvl6pPr>
            <a:lvl7pPr rtl="0">
              <a:spcBef>
                <a:spcPts val="0"/>
              </a:spcBef>
              <a:buSzPct val="99224"/>
              <a:defRPr sz="4266"/>
            </a:lvl7pPr>
            <a:lvl8pPr rtl="0">
              <a:spcBef>
                <a:spcPts val="0"/>
              </a:spcBef>
              <a:buSzPct val="99224"/>
              <a:defRPr sz="4266"/>
            </a:lvl8pPr>
            <a:lvl9pPr rtl="0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5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98765"/>
              <a:defRPr sz="2666"/>
            </a:lvl1pPr>
            <a:lvl2pPr rtl="0">
              <a:spcBef>
                <a:spcPts val="0"/>
              </a:spcBef>
              <a:buSzPct val="98765"/>
              <a:defRPr sz="2666"/>
            </a:lvl2pPr>
            <a:lvl3pPr rtl="0">
              <a:spcBef>
                <a:spcPts val="0"/>
              </a:spcBef>
              <a:buSzPct val="98765"/>
              <a:defRPr sz="2666"/>
            </a:lvl3pPr>
            <a:lvl4pPr rtl="0">
              <a:spcBef>
                <a:spcPts val="0"/>
              </a:spcBef>
              <a:buSzPct val="98765"/>
              <a:defRPr sz="2666"/>
            </a:lvl4pPr>
            <a:lvl5pPr rtl="0">
              <a:spcBef>
                <a:spcPts val="0"/>
              </a:spcBef>
              <a:buSzPct val="98765"/>
              <a:defRPr sz="2666"/>
            </a:lvl5pPr>
            <a:lvl6pPr rtl="0">
              <a:spcBef>
                <a:spcPts val="0"/>
              </a:spcBef>
              <a:buSzPct val="98765"/>
              <a:defRPr sz="2666"/>
            </a:lvl6pPr>
            <a:lvl7pPr rtl="0">
              <a:spcBef>
                <a:spcPts val="0"/>
              </a:spcBef>
              <a:buSzPct val="98765"/>
              <a:defRPr sz="2666"/>
            </a:lvl7pPr>
            <a:lvl8pPr rtl="0">
              <a:spcBef>
                <a:spcPts val="0"/>
              </a:spcBef>
              <a:buSzPct val="98765"/>
              <a:defRPr sz="2666"/>
            </a:lvl8pPr>
            <a:lvl9pPr rtl="0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99224"/>
              <a:defRPr sz="4266"/>
            </a:lvl1pPr>
            <a:lvl2pPr rtl="0">
              <a:spcBef>
                <a:spcPts val="0"/>
              </a:spcBef>
              <a:buSzPct val="99224"/>
              <a:defRPr sz="4266"/>
            </a:lvl2pPr>
            <a:lvl3pPr rtl="0">
              <a:spcBef>
                <a:spcPts val="0"/>
              </a:spcBef>
              <a:buSzPct val="99224"/>
              <a:defRPr sz="4266"/>
            </a:lvl3pPr>
            <a:lvl4pPr rtl="0">
              <a:spcBef>
                <a:spcPts val="0"/>
              </a:spcBef>
              <a:buSzPct val="99224"/>
              <a:defRPr sz="4266"/>
            </a:lvl4pPr>
            <a:lvl5pPr rtl="0">
              <a:spcBef>
                <a:spcPts val="0"/>
              </a:spcBef>
              <a:buSzPct val="99224"/>
              <a:defRPr sz="4266"/>
            </a:lvl5pPr>
            <a:lvl6pPr rtl="0">
              <a:spcBef>
                <a:spcPts val="0"/>
              </a:spcBef>
              <a:buSzPct val="99224"/>
              <a:defRPr sz="4266"/>
            </a:lvl6pPr>
            <a:lvl7pPr rtl="0">
              <a:spcBef>
                <a:spcPts val="0"/>
              </a:spcBef>
              <a:buSzPct val="99224"/>
              <a:defRPr sz="4266"/>
            </a:lvl7pPr>
            <a:lvl8pPr rtl="0">
              <a:spcBef>
                <a:spcPts val="0"/>
              </a:spcBef>
              <a:buSzPct val="99224"/>
              <a:defRPr sz="4266"/>
            </a:lvl8pPr>
            <a:lvl9pPr rtl="0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98765"/>
              <a:defRPr sz="2666"/>
            </a:lvl1pPr>
            <a:lvl2pPr rtl="0">
              <a:spcBef>
                <a:spcPts val="0"/>
              </a:spcBef>
              <a:buSzPct val="98765"/>
              <a:defRPr sz="2666"/>
            </a:lvl2pPr>
            <a:lvl3pPr rtl="0">
              <a:spcBef>
                <a:spcPts val="0"/>
              </a:spcBef>
              <a:buSzPct val="98765"/>
              <a:defRPr sz="2666"/>
            </a:lvl3pPr>
            <a:lvl4pPr rtl="0">
              <a:spcBef>
                <a:spcPts val="0"/>
              </a:spcBef>
              <a:buSzPct val="98765"/>
              <a:defRPr sz="2666"/>
            </a:lvl4pPr>
            <a:lvl5pPr rtl="0">
              <a:spcBef>
                <a:spcPts val="0"/>
              </a:spcBef>
              <a:buSzPct val="98765"/>
              <a:defRPr sz="2666"/>
            </a:lvl5pPr>
            <a:lvl6pPr rtl="0">
              <a:spcBef>
                <a:spcPts val="0"/>
              </a:spcBef>
              <a:buSzPct val="98765"/>
              <a:defRPr sz="2666"/>
            </a:lvl6pPr>
            <a:lvl7pPr rtl="0">
              <a:spcBef>
                <a:spcPts val="0"/>
              </a:spcBef>
              <a:buSzPct val="98765"/>
              <a:defRPr sz="2666"/>
            </a:lvl7pPr>
            <a:lvl8pPr rtl="0">
              <a:spcBef>
                <a:spcPts val="0"/>
              </a:spcBef>
              <a:buSzPct val="98765"/>
              <a:defRPr sz="2666"/>
            </a:lvl8pPr>
            <a:lvl9pPr rtl="0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98765"/>
              <a:defRPr sz="2666"/>
            </a:lvl1pPr>
            <a:lvl2pPr rtl="0">
              <a:spcBef>
                <a:spcPts val="0"/>
              </a:spcBef>
              <a:buSzPct val="98765"/>
              <a:defRPr sz="2666"/>
            </a:lvl2pPr>
            <a:lvl3pPr rtl="0">
              <a:spcBef>
                <a:spcPts val="0"/>
              </a:spcBef>
              <a:buSzPct val="98765"/>
              <a:defRPr sz="2666"/>
            </a:lvl3pPr>
            <a:lvl4pPr rtl="0">
              <a:spcBef>
                <a:spcPts val="0"/>
              </a:spcBef>
              <a:buSzPct val="98765"/>
              <a:defRPr sz="2666"/>
            </a:lvl4pPr>
            <a:lvl5pPr rtl="0">
              <a:spcBef>
                <a:spcPts val="0"/>
              </a:spcBef>
              <a:buSzPct val="98765"/>
              <a:defRPr sz="2666"/>
            </a:lvl5pPr>
            <a:lvl6pPr rtl="0">
              <a:spcBef>
                <a:spcPts val="0"/>
              </a:spcBef>
              <a:buSzPct val="98765"/>
              <a:defRPr sz="2666"/>
            </a:lvl6pPr>
            <a:lvl7pPr rtl="0">
              <a:spcBef>
                <a:spcPts val="0"/>
              </a:spcBef>
              <a:buSzPct val="98765"/>
              <a:defRPr sz="2666"/>
            </a:lvl7pPr>
            <a:lvl8pPr rtl="0">
              <a:spcBef>
                <a:spcPts val="0"/>
              </a:spcBef>
              <a:buSzPct val="98765"/>
              <a:defRPr sz="2666"/>
            </a:lvl8pPr>
            <a:lvl9pPr rtl="0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5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SzPct val="100000"/>
              <a:defRPr sz="3200"/>
            </a:lvl1pPr>
            <a:lvl2pPr algn="ctr" rtl="0">
              <a:spcBef>
                <a:spcPts val="0"/>
              </a:spcBef>
              <a:buSzPct val="100000"/>
              <a:defRPr sz="3200"/>
            </a:lvl2pPr>
            <a:lvl3pPr algn="ctr" rtl="0">
              <a:spcBef>
                <a:spcPts val="0"/>
              </a:spcBef>
              <a:buSzPct val="100000"/>
              <a:defRPr sz="3200"/>
            </a:lvl3pPr>
            <a:lvl4pPr algn="ctr" rtl="0">
              <a:spcBef>
                <a:spcPts val="0"/>
              </a:spcBef>
              <a:buSzPct val="100000"/>
              <a:defRPr sz="3200"/>
            </a:lvl4pPr>
            <a:lvl5pPr algn="ctr" rtl="0">
              <a:spcBef>
                <a:spcPts val="0"/>
              </a:spcBef>
              <a:buSzPct val="100000"/>
              <a:defRPr sz="3200"/>
            </a:lvl5pPr>
            <a:lvl6pPr algn="ctr" rtl="0">
              <a:spcBef>
                <a:spcPts val="0"/>
              </a:spcBef>
              <a:buSzPct val="100000"/>
              <a:defRPr sz="3200"/>
            </a:lvl6pPr>
            <a:lvl7pPr algn="ctr" rtl="0">
              <a:spcBef>
                <a:spcPts val="0"/>
              </a:spcBef>
              <a:buSzPct val="100000"/>
              <a:defRPr sz="3200"/>
            </a:lvl7pPr>
            <a:lvl8pPr algn="ctr" rtl="0">
              <a:spcBef>
                <a:spcPts val="0"/>
              </a:spcBef>
              <a:buSzPct val="100000"/>
              <a:defRPr sz="3200"/>
            </a:lvl8pPr>
            <a:lvl9pPr algn="ctr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400">
                <a:solidFill>
                  <a:schemeClr val="tx1"/>
                </a:solidFill>
              </a:rPr>
              <a:pPr algn="r">
                <a:spcBef>
                  <a:spcPts val="0"/>
                </a:spcBef>
                <a:buNone/>
              </a:pPr>
              <a:t>‹N°›</a:t>
            </a:fld>
            <a:endParaRPr lang="en-GB" sz="140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38125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x="3104500" y="3810000"/>
            <a:ext cx="7012500" cy="583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368300" algn="ctr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Char char="-"/>
            </a:pPr>
            <a:r>
              <a:rPr lang="en-GB" sz="2200" dirty="0">
                <a:solidFill>
                  <a:srgbClr val="898989"/>
                </a:solidFill>
              </a:rPr>
              <a:t>Wind </a:t>
            </a:r>
            <a:r>
              <a:rPr lang="en-GB" sz="2200" dirty="0" smtClean="0">
                <a:solidFill>
                  <a:srgbClr val="898989"/>
                </a:solidFill>
              </a:rPr>
              <a:t>Europe 2016, Hamburg, </a:t>
            </a:r>
            <a:r>
              <a:rPr lang="en-GB" sz="2200" dirty="0">
                <a:solidFill>
                  <a:srgbClr val="898989"/>
                </a:solidFill>
              </a:rPr>
              <a:t>Germany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7200" y="0"/>
            <a:ext cx="127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752" y="166662"/>
            <a:ext cx="2079604" cy="176992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0" y="1809736"/>
            <a:ext cx="10160000" cy="1946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algn="ctr">
              <a:lnSpc>
                <a:spcPct val="120052"/>
              </a:lnSpc>
            </a:pPr>
            <a:r>
              <a:rPr lang="en-US" sz="3600" b="1" dirty="0" smtClean="0">
                <a:solidFill>
                  <a:srgbClr val="1B956B"/>
                </a:solidFill>
              </a:rPr>
              <a:t>Dynamic data exchange method between DSO and wind farms for smart grid applications</a:t>
            </a:r>
            <a:endParaRPr lang="en-GB" sz="3600" b="1" dirty="0">
              <a:solidFill>
                <a:srgbClr val="1B956B"/>
              </a:solidFill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5151438" y="5167322"/>
            <a:ext cx="4714908" cy="207170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		Maia </a:t>
            </a:r>
            <a:r>
              <a:rPr lang="en-GB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Eolis</a:t>
            </a: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/>
              <a:t>Thierry </a:t>
            </a:r>
            <a:r>
              <a:rPr lang="en-GB" sz="1800" dirty="0" err="1" smtClean="0"/>
              <a:t>Coste</a:t>
            </a:r>
            <a:r>
              <a:rPr lang="en-GB" sz="1800" dirty="0" smtClean="0"/>
              <a:t>	EDF R&amp;D</a:t>
            </a:r>
          </a:p>
          <a:p>
            <a:pPr marL="0" marR="0" indent="0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/>
              <a:t>Olivier </a:t>
            </a:r>
            <a:r>
              <a:rPr lang="en-GB" sz="1800" dirty="0" err="1" smtClean="0"/>
              <a:t>Carré</a:t>
            </a:r>
            <a:r>
              <a:rPr lang="en-GB" sz="1800" dirty="0" smtClean="0"/>
              <a:t>	</a:t>
            </a:r>
            <a:r>
              <a:rPr lang="en-GB" sz="1800" dirty="0" err="1" smtClean="0"/>
              <a:t>Enedis</a:t>
            </a:r>
            <a:endParaRPr lang="en-GB" sz="1800" dirty="0" smtClean="0"/>
          </a:p>
          <a:p>
            <a:pPr marL="0" marR="0" indent="0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/>
              <a:t>Nicolas Girard	Maia </a:t>
            </a:r>
            <a:r>
              <a:rPr lang="en-GB" sz="1800" dirty="0" err="1" smtClean="0"/>
              <a:t>Eolis</a:t>
            </a:r>
            <a:endParaRPr lang="en-GB" sz="1800" dirty="0" smtClean="0"/>
          </a:p>
          <a:p>
            <a:pPr marL="0" marR="0" indent="0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lvl="0" rtl="0">
              <a:lnSpc>
                <a:spcPct val="120089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pli@maiaeolis.fr</a:t>
            </a:r>
            <a:endParaRPr lang="en-GB" sz="1800" dirty="0">
              <a:solidFill>
                <a:schemeClr val="dk1"/>
              </a:solidFill>
            </a:endParaRPr>
          </a:p>
          <a:p>
            <a:pPr marL="0" marR="0" indent="0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1</a:t>
            </a:fld>
            <a:endParaRPr lang="en-GB"/>
          </a:p>
        </p:txBody>
      </p:sp>
      <p:pic>
        <p:nvPicPr>
          <p:cNvPr id="10" name="Image 9" descr="Icon_WindEurop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54" y="5453074"/>
            <a:ext cx="4478986" cy="1457807"/>
          </a:xfrm>
          <a:prstGeom prst="rect">
            <a:avLst/>
          </a:prstGeom>
        </p:spPr>
      </p:pic>
      <p:pic>
        <p:nvPicPr>
          <p:cNvPr id="13" name="Image 12" descr="Icon_EDFR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4182" y="144089"/>
            <a:ext cx="1643074" cy="1965449"/>
          </a:xfrm>
          <a:prstGeom prst="rect">
            <a:avLst/>
          </a:prstGeom>
        </p:spPr>
      </p:pic>
      <p:pic>
        <p:nvPicPr>
          <p:cNvPr id="14" name="Image 13" descr="Icon_Enegi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609" y="789805"/>
            <a:ext cx="2250985" cy="80561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 rtl="0">
                <a:spcBef>
                  <a:spcPts val="0"/>
                </a:spcBef>
                <a:buNone/>
              </a:pPr>
              <a:t>10</a:t>
            </a:fld>
            <a:endParaRPr lang="en-GB"/>
          </a:p>
        </p:txBody>
      </p:sp>
      <p:sp>
        <p:nvSpPr>
          <p:cNvPr id="54" name="Shape 54"/>
          <p:cNvSpPr txBox="1"/>
          <p:nvPr/>
        </p:nvSpPr>
        <p:spPr>
          <a:xfrm>
            <a:off x="3063776" y="123472"/>
            <a:ext cx="6858817" cy="15491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200" b="1" dirty="0" smtClean="0">
                <a:solidFill>
                  <a:srgbClr val="073763"/>
                </a:solidFill>
              </a:rPr>
              <a:t>The next generation of Data Exchange System - </a:t>
            </a:r>
            <a:r>
              <a:rPr lang="en-GB" sz="3200" b="1" dirty="0" err="1" smtClean="0">
                <a:solidFill>
                  <a:srgbClr val="073763"/>
                </a:solidFill>
              </a:rPr>
              <a:t>eDEIE</a:t>
            </a:r>
            <a:endParaRPr lang="en-GB" sz="3200" b="1" dirty="0">
              <a:solidFill>
                <a:srgbClr val="073763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 idx="4294967295"/>
          </p:nvPr>
        </p:nvSpPr>
        <p:spPr>
          <a:xfrm>
            <a:off x="2722546" y="1309670"/>
            <a:ext cx="7437454" cy="478634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>
              <a:lnSpc>
                <a:spcPct val="120139"/>
              </a:lnSpc>
            </a:pPr>
            <a:r>
              <a:rPr lang="en-GB" sz="1800" dirty="0" err="1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Cybersecurity</a:t>
            </a: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Implementation of several functionalities according to IEC 62351:</a:t>
            </a:r>
            <a:br>
              <a:rPr lang="en-US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Encryption with SSL/TLS,</a:t>
            </a:r>
            <a:br>
              <a:rPr lang="en-US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End-to-end </a:t>
            </a:r>
            <a:r>
              <a:rPr lang="en-US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security </a:t>
            </a:r>
            <a:r>
              <a:rPr lang="en-US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with encryption. </a:t>
            </a:r>
            <a:br>
              <a:rPr lang="en-US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Certificate-based authentication</a:t>
            </a:r>
            <a:endParaRPr lang="en-GB" sz="16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fr-FR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endParaRPr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pic>
        <p:nvPicPr>
          <p:cNvPr id="6" name="Image 5" descr="Dessin1_Cybe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350" y="2952744"/>
            <a:ext cx="5495360" cy="4381504"/>
          </a:xfrm>
          <a:prstGeom prst="rect">
            <a:avLst/>
          </a:prstGeom>
        </p:spPr>
      </p:pic>
      <p:sp>
        <p:nvSpPr>
          <p:cNvPr id="7" name="Shape 55"/>
          <p:cNvSpPr txBox="1">
            <a:spLocks/>
          </p:cNvSpPr>
          <p:nvPr/>
        </p:nvSpPr>
        <p:spPr>
          <a:xfrm>
            <a:off x="865157" y="7310462"/>
            <a:ext cx="8715437" cy="238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>
              <a:lnSpc>
                <a:spcPct val="120139"/>
              </a:lnSpc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 IEC 62351: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developed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by WG15 of IEC TC57. This is developed for handling the security of TC 57 series of protocols.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251200" y="203200"/>
            <a:ext cx="6908700" cy="1479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44FA2"/>
                </a:solidFill>
              </a:rPr>
              <a:t>Conclusion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title" idx="2"/>
          </p:nvPr>
        </p:nvSpPr>
        <p:spPr>
          <a:xfrm>
            <a:off x="2460995" y="1595422"/>
            <a:ext cx="7476789" cy="5158553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364066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101587"/>
              <a:buFont typeface="arial"/>
              <a:buChar char="-"/>
            </a:pPr>
            <a:r>
              <a:rPr lang="en-GB" sz="20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Industrial R&amp;D application of a dynamic, flexible and secured data exchange method for the real-time  communication between DSO and Wind Farms </a:t>
            </a:r>
            <a:br>
              <a:rPr lang="en-GB" sz="20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2000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4066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101587"/>
              <a:buFontTx/>
              <a:buChar char="-"/>
            </a:pPr>
            <a:r>
              <a:rPr lang="en-GB" sz="20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Prototyping in 2015 for an </a:t>
            </a:r>
            <a:r>
              <a:rPr lang="en-GB" sz="2000" dirty="0" err="1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isofunctional</a:t>
            </a:r>
            <a:r>
              <a:rPr lang="en-GB" sz="20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 version, wider tests for additional functionalities in </a:t>
            </a:r>
            <a:r>
              <a:rPr lang="en-GB" sz="20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  <a:r>
              <a:rPr lang="en-GB" sz="20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20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 Dynamic power curtailment</a:t>
            </a:r>
            <a:b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 Frequency regulation</a:t>
            </a:r>
            <a:b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 Voltage regulation</a:t>
            </a:r>
            <a:b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 Forecast data</a:t>
            </a:r>
            <a:b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 Maintenance schedule</a:t>
            </a:r>
            <a:b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lang="en-GB" sz="2000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4066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101587"/>
            </a:pPr>
            <a:r>
              <a:rPr lang="en-GB" sz="20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	Benefits from IEC 61850</a:t>
            </a:r>
            <a:br>
              <a:rPr lang="en-GB" sz="20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 Electrical security of control is included</a:t>
            </a:r>
            <a:b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 Easy expansion for more </a:t>
            </a: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functionalities and connections</a:t>
            </a: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, for example TSO data connections.</a:t>
            </a:r>
            <a:b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600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11</a:t>
            </a:fld>
            <a:endParaRPr lang="en-GB" dirty="0"/>
          </a:p>
        </p:txBody>
      </p:sp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272" y="1523984"/>
            <a:ext cx="656150" cy="6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2480" y="2980640"/>
            <a:ext cx="656150" cy="6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2480" y="5467588"/>
            <a:ext cx="656150" cy="6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6. Ju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78" y="95224"/>
            <a:ext cx="9733991" cy="7300494"/>
          </a:xfrm>
          <a:prstGeom prst="rect">
            <a:avLst/>
          </a:prstGeom>
        </p:spPr>
      </p:pic>
      <p:sp>
        <p:nvSpPr>
          <p:cNvPr id="219" name="Shape 219"/>
          <p:cNvSpPr txBox="1">
            <a:spLocks noGrp="1"/>
          </p:cNvSpPr>
          <p:nvPr>
            <p:ph type="title" idx="3"/>
          </p:nvPr>
        </p:nvSpPr>
        <p:spPr>
          <a:xfrm>
            <a:off x="222216" y="6871368"/>
            <a:ext cx="2271600" cy="4034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33" dirty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pli@maiaeolis.fr</a:t>
            </a:r>
          </a:p>
        </p:txBody>
      </p:sp>
      <p:sp>
        <p:nvSpPr>
          <p:cNvPr id="6" name="Shape 217"/>
          <p:cNvSpPr txBox="1">
            <a:spLocks/>
          </p:cNvSpPr>
          <p:nvPr/>
        </p:nvSpPr>
        <p:spPr>
          <a:xfrm>
            <a:off x="150778" y="6096016"/>
            <a:ext cx="3011700" cy="893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44F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you!!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44FA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200" y="1600200"/>
            <a:ext cx="656150" cy="6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251200" y="203200"/>
            <a:ext cx="6745500" cy="1479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44FA2"/>
                </a:solidFill>
              </a:rPr>
              <a:t>Summary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title" idx="2"/>
          </p:nvPr>
        </p:nvSpPr>
        <p:spPr>
          <a:xfrm>
            <a:off x="2946400" y="1701800"/>
            <a:ext cx="7119599" cy="5537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Traditional data exchange system between DSO and DER in France - DEIE</a:t>
            </a: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smtClean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The next generation of data exchange system we are working for - </a:t>
            </a:r>
            <a:r>
              <a:rPr lang="en-GB" sz="2400" dirty="0" err="1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eDEIE</a:t>
            </a:r>
            <a:r>
              <a:rPr lang="en-GB" sz="24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24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 Main ideas</a:t>
            </a:r>
            <a:endParaRPr sz="2400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 Architecture and achievements in 2015-2016</a:t>
            </a:r>
            <a:br>
              <a:rPr lang="en-GB" sz="24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- Future possible evolutions</a:t>
            </a:r>
            <a:br>
              <a:rPr lang="en-GB" sz="24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Benefits, </a:t>
            </a:r>
            <a:r>
              <a:rPr lang="en-GB" sz="2400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lessons </a:t>
            </a:r>
            <a:r>
              <a:rPr lang="en-GB" sz="2400" dirty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and perspectives</a:t>
            </a: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 rtl="0">
                <a:spcBef>
                  <a:spcPts val="0"/>
                </a:spcBef>
                <a:buNone/>
              </a:pPr>
              <a:t>2</a:t>
            </a:fld>
            <a:endParaRPr lang="en-GB"/>
          </a:p>
        </p:txBody>
      </p:sp>
      <p:pic>
        <p:nvPicPr>
          <p:cNvPr id="42" name="Shape 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200" y="2960711"/>
            <a:ext cx="656150" cy="6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200" y="5603917"/>
            <a:ext cx="656150" cy="6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 rtl="0">
                <a:spcBef>
                  <a:spcPts val="0"/>
                </a:spcBef>
                <a:buNone/>
              </a:pPr>
              <a:t>3</a:t>
            </a:fld>
            <a:endParaRPr lang="en-GB" dirty="0"/>
          </a:p>
        </p:txBody>
      </p:sp>
      <p:sp>
        <p:nvSpPr>
          <p:cNvPr id="54" name="Shape 54"/>
          <p:cNvSpPr txBox="1"/>
          <p:nvPr/>
        </p:nvSpPr>
        <p:spPr>
          <a:xfrm>
            <a:off x="3063776" y="123472"/>
            <a:ext cx="6858817" cy="15491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200" b="1" dirty="0" smtClean="0">
                <a:solidFill>
                  <a:srgbClr val="073763"/>
                </a:solidFill>
              </a:rPr>
              <a:t>Traditional Data Exchange System - DEIE</a:t>
            </a:r>
            <a:endParaRPr lang="en-GB" sz="3200" b="1" dirty="0">
              <a:solidFill>
                <a:srgbClr val="073763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946400" y="1452546"/>
            <a:ext cx="7119599" cy="5715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33" dirty="0" smtClean="0">
                <a:solidFill>
                  <a:srgbClr val="3D85C6"/>
                </a:solidFill>
                <a:latin typeface="+mn-lt"/>
                <a:ea typeface="arial"/>
                <a:cs typeface="arial"/>
                <a:sym typeface="arial"/>
              </a:rPr>
              <a:t>Standardized in 2005, and deployed in France since 2010 </a:t>
            </a:r>
            <a:endParaRPr lang="en-GB" sz="2133" dirty="0">
              <a:solidFill>
                <a:srgbClr val="3D85C6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33" dirty="0">
              <a:solidFill>
                <a:srgbClr val="3D85C6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33" dirty="0">
              <a:solidFill>
                <a:srgbClr val="3D85C6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" name="Shape 55"/>
          <p:cNvSpPr txBox="1">
            <a:spLocks/>
          </p:cNvSpPr>
          <p:nvPr/>
        </p:nvSpPr>
        <p:spPr>
          <a:xfrm>
            <a:off x="1936728" y="6524644"/>
            <a:ext cx="6215106" cy="64294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3D85C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Example architecture deployed</a:t>
            </a:r>
            <a:r>
              <a:rPr kumimoji="0" lang="en-US" sz="2133" b="0" i="0" u="none" strike="noStrike" kern="0" cap="none" spc="0" normalizeH="0" noProof="0" dirty="0" smtClean="0">
                <a:ln>
                  <a:noFill/>
                </a:ln>
                <a:solidFill>
                  <a:srgbClr val="3D85C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Maia </a:t>
            </a:r>
            <a:r>
              <a:rPr kumimoji="0" lang="en-US" sz="2133" b="0" i="0" u="none" strike="noStrike" kern="0" cap="none" spc="0" normalizeH="0" noProof="0" dirty="0" err="1" smtClean="0">
                <a:ln>
                  <a:noFill/>
                </a:ln>
                <a:solidFill>
                  <a:srgbClr val="3D85C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Eolis</a:t>
            </a:r>
            <a:r>
              <a:rPr lang="en-US" sz="2133" dirty="0" smtClean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 dirty="0" smtClean="0">
              <a:ln>
                <a:noFill/>
              </a:ln>
              <a:solidFill>
                <a:srgbClr val="3D85C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3D85C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55"/>
          <p:cNvSpPr txBox="1">
            <a:spLocks/>
          </p:cNvSpPr>
          <p:nvPr/>
        </p:nvSpPr>
        <p:spPr>
          <a:xfrm>
            <a:off x="1222348" y="7024710"/>
            <a:ext cx="7119599" cy="35719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>
              <a:lnSpc>
                <a:spcPct val="120139"/>
              </a:lnSpc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HNZ denotes a number of national standards, defined by the EDF (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Electricité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France) in 1982.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 8" descr="DEIEv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90" y="2091420"/>
            <a:ext cx="9509156" cy="44332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 rtl="0">
                <a:spcBef>
                  <a:spcPts val="0"/>
                </a:spcBef>
                <a:buNone/>
              </a:pPr>
              <a:t>4</a:t>
            </a:fld>
            <a:endParaRPr lang="en-GB"/>
          </a:p>
        </p:txBody>
      </p:sp>
      <p:sp>
        <p:nvSpPr>
          <p:cNvPr id="50" name="Shape 50"/>
          <p:cNvSpPr txBox="1"/>
          <p:nvPr/>
        </p:nvSpPr>
        <p:spPr>
          <a:xfrm>
            <a:off x="2793984" y="1952612"/>
            <a:ext cx="7072362" cy="214314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3C78D8"/>
                </a:solidFill>
              </a:rPr>
              <a:t>Key features :</a:t>
            </a:r>
            <a:endParaRPr lang="en-GB" sz="2000" dirty="0" smtClean="0">
              <a:solidFill>
                <a:srgbClr val="3C78D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dirty="0" smtClean="0">
                <a:solidFill>
                  <a:srgbClr val="3C78D8"/>
                </a:solidFill>
              </a:rPr>
              <a:t> Point-to-point data link via dial-up modems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dirty="0" smtClean="0">
                <a:solidFill>
                  <a:srgbClr val="3C78D8"/>
                </a:solidFill>
              </a:rPr>
              <a:t> </a:t>
            </a:r>
            <a:r>
              <a:rPr lang="en-GB" sz="1800" dirty="0" smtClean="0">
                <a:solidFill>
                  <a:srgbClr val="3C78D8"/>
                </a:solidFill>
              </a:rPr>
              <a:t>HNZ protocol for </a:t>
            </a:r>
            <a:r>
              <a:rPr lang="en-GB" sz="1800" dirty="0" smtClean="0">
                <a:solidFill>
                  <a:srgbClr val="3C78D8"/>
                </a:solidFill>
              </a:rPr>
              <a:t>the interface with DSO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3C78D8"/>
                </a:solidFill>
              </a:rPr>
              <a:t>- DIO contacts and AIO 4-20mA signals for the interface with 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dirty="0" smtClean="0">
                <a:solidFill>
                  <a:srgbClr val="3C78D8"/>
                </a:solidFill>
              </a:rPr>
              <a:t> “Wake up” for use several times a year according to the grid </a:t>
            </a:r>
            <a:r>
              <a:rPr lang="en-GB" sz="1800" dirty="0" smtClean="0">
                <a:solidFill>
                  <a:srgbClr val="3C78D8"/>
                </a:solidFill>
              </a:rPr>
              <a:t>maintenance needs</a:t>
            </a:r>
            <a:endParaRPr lang="en-GB" sz="1800" dirty="0" smtClean="0">
              <a:solidFill>
                <a:srgbClr val="3C78D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 smtClean="0">
              <a:solidFill>
                <a:srgbClr val="3C78D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smtClean="0"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endParaRPr sz="1600" i="1" dirty="0">
              <a:solidFill>
                <a:srgbClr val="1B8755"/>
              </a:solidFill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3063776" y="123472"/>
            <a:ext cx="6858817" cy="15491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200" b="1" dirty="0" smtClean="0">
                <a:solidFill>
                  <a:srgbClr val="073763"/>
                </a:solidFill>
              </a:rPr>
              <a:t>Traditional Data Exchange System - DEIE</a:t>
            </a:r>
            <a:endParaRPr lang="en-GB" sz="3200" b="1" dirty="0">
              <a:solidFill>
                <a:srgbClr val="073763"/>
              </a:solidFill>
            </a:endParaRPr>
          </a:p>
        </p:txBody>
      </p:sp>
      <p:pic>
        <p:nvPicPr>
          <p:cNvPr id="6" name="Image 5" descr="OnOff_Signa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662" y="4452942"/>
            <a:ext cx="749446" cy="496602"/>
          </a:xfrm>
          <a:prstGeom prst="rect">
            <a:avLst/>
          </a:prstGeom>
        </p:spPr>
      </p:pic>
      <p:pic>
        <p:nvPicPr>
          <p:cNvPr id="7" name="Image 6" descr="MeasurementSignal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728" y="5095884"/>
            <a:ext cx="700904" cy="443116"/>
          </a:xfrm>
          <a:prstGeom prst="rect">
            <a:avLst/>
          </a:prstGeom>
        </p:spPr>
      </p:pic>
      <p:pic>
        <p:nvPicPr>
          <p:cNvPr id="8" name="Image 7" descr="Control_Signal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778" y="5786136"/>
            <a:ext cx="643283" cy="5956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2546" y="3956827"/>
            <a:ext cx="6858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 smtClean="0">
              <a:solidFill>
                <a:srgbClr val="3C78D8"/>
              </a:solidFill>
            </a:endParaRPr>
          </a:p>
          <a:p>
            <a:pPr lvl="0"/>
            <a:r>
              <a:rPr lang="en-US" sz="2000" b="1" dirty="0" smtClean="0">
                <a:solidFill>
                  <a:srgbClr val="3C78D8"/>
                </a:solidFill>
              </a:rPr>
              <a:t>Main functionalities :</a:t>
            </a:r>
            <a:r>
              <a:rPr lang="en-US" sz="2000" dirty="0" smtClean="0">
                <a:solidFill>
                  <a:srgbClr val="3C78D8"/>
                </a:solidFill>
              </a:rPr>
              <a:t> </a:t>
            </a:r>
          </a:p>
          <a:p>
            <a:pPr lvl="0"/>
            <a:r>
              <a:rPr lang="en-US" sz="1800" dirty="0" smtClean="0">
                <a:solidFill>
                  <a:srgbClr val="3C78D8"/>
                </a:solidFill>
              </a:rPr>
              <a:t>Status ex. MV connection, Wind Farm Controllable etc.</a:t>
            </a:r>
          </a:p>
          <a:p>
            <a:pPr lvl="0">
              <a:buFontTx/>
              <a:buChar char="-"/>
            </a:pPr>
            <a:endParaRPr lang="en-US" sz="1800" dirty="0" smtClean="0">
              <a:solidFill>
                <a:srgbClr val="3C78D8"/>
              </a:solidFill>
            </a:endParaRPr>
          </a:p>
          <a:p>
            <a:pPr lvl="0"/>
            <a:r>
              <a:rPr lang="en-US" sz="1800" dirty="0" smtClean="0">
                <a:solidFill>
                  <a:srgbClr val="3C78D8"/>
                </a:solidFill>
              </a:rPr>
              <a:t>Measurements (P1min, Q1min, and U10min)</a:t>
            </a:r>
          </a:p>
          <a:p>
            <a:pPr lvl="0">
              <a:buFontTx/>
              <a:buChar char="-"/>
            </a:pPr>
            <a:endParaRPr lang="en-US" sz="1800" dirty="0" smtClean="0">
              <a:solidFill>
                <a:srgbClr val="3C78D8"/>
              </a:solidFill>
            </a:endParaRPr>
          </a:p>
          <a:p>
            <a:pPr lvl="0"/>
            <a:r>
              <a:rPr lang="en-US" sz="1800" dirty="0" smtClean="0">
                <a:solidFill>
                  <a:srgbClr val="3C78D8"/>
                </a:solidFill>
              </a:rPr>
              <a:t>Control signals</a:t>
            </a:r>
          </a:p>
          <a:p>
            <a:pPr lvl="0">
              <a:buFontTx/>
              <a:buChar char="-"/>
            </a:pPr>
            <a:r>
              <a:rPr lang="en-US" sz="1800" dirty="0" smtClean="0">
                <a:solidFill>
                  <a:srgbClr val="3C78D8"/>
                </a:solidFill>
              </a:rPr>
              <a:t> Normal or emergency disconnection and reconnection</a:t>
            </a:r>
          </a:p>
          <a:p>
            <a:pPr lvl="0">
              <a:buFontTx/>
              <a:buChar char="-"/>
            </a:pPr>
            <a:r>
              <a:rPr lang="en-US" sz="1800" dirty="0" smtClean="0">
                <a:solidFill>
                  <a:srgbClr val="3C78D8"/>
                </a:solidFill>
              </a:rPr>
              <a:t> Real power curtailment</a:t>
            </a:r>
          </a:p>
          <a:p>
            <a:pPr lvl="0">
              <a:buFontTx/>
              <a:buChar char="-"/>
            </a:pPr>
            <a:r>
              <a:rPr lang="en-US" sz="1800" dirty="0" smtClean="0">
                <a:solidFill>
                  <a:srgbClr val="3C78D8"/>
                </a:solidFill>
              </a:rPr>
              <a:t> Reactive power limitation order</a:t>
            </a:r>
          </a:p>
          <a:p>
            <a:pPr lvl="0">
              <a:buFontTx/>
              <a:buChar char="-"/>
            </a:pPr>
            <a:r>
              <a:rPr lang="en-US" sz="1800" dirty="0" smtClean="0">
                <a:solidFill>
                  <a:srgbClr val="3C78D8"/>
                </a:solidFill>
              </a:rPr>
              <a:t>...</a:t>
            </a:r>
            <a:endParaRPr lang="fr-FR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 rtl="0">
                <a:spcBef>
                  <a:spcPts val="0"/>
                </a:spcBef>
                <a:buNone/>
              </a:pPr>
              <a:t>5</a:t>
            </a:fld>
            <a:endParaRPr lang="en-GB"/>
          </a:p>
        </p:txBody>
      </p:sp>
      <p:sp>
        <p:nvSpPr>
          <p:cNvPr id="54" name="Shape 54"/>
          <p:cNvSpPr txBox="1"/>
          <p:nvPr/>
        </p:nvSpPr>
        <p:spPr>
          <a:xfrm>
            <a:off x="3063776" y="123472"/>
            <a:ext cx="6858817" cy="15491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200" b="1" dirty="0" smtClean="0">
                <a:solidFill>
                  <a:srgbClr val="073763"/>
                </a:solidFill>
              </a:rPr>
              <a:t>The next generation of Data Exchange System - </a:t>
            </a:r>
            <a:r>
              <a:rPr lang="en-GB" sz="3200" b="1" dirty="0" err="1" smtClean="0">
                <a:solidFill>
                  <a:srgbClr val="073763"/>
                </a:solidFill>
              </a:rPr>
              <a:t>eDEIE</a:t>
            </a:r>
            <a:endParaRPr lang="en-GB" sz="3200" b="1" dirty="0">
              <a:solidFill>
                <a:srgbClr val="073763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 idx="4294967295"/>
          </p:nvPr>
        </p:nvSpPr>
        <p:spPr>
          <a:xfrm>
            <a:off x="2722546" y="1095356"/>
            <a:ext cx="6786610" cy="157163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Mean ideas:</a:t>
            </a:r>
            <a:b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A real-time dynamic and continuous communication</a:t>
            </a:r>
            <a:br>
              <a:rPr lang="en-GB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Easy expansion for future Smart Grid functionalities</a:t>
            </a:r>
            <a:br>
              <a:rPr lang="en-GB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GB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Cyber-security </a:t>
            </a:r>
            <a:r>
              <a:rPr lang="en-GB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functions </a:t>
            </a:r>
            <a:r>
              <a:rPr lang="en-GB" sz="16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integrated</a:t>
            </a:r>
            <a:endParaRPr lang="en-GB" sz="16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pic>
        <p:nvPicPr>
          <p:cNvPr id="9" name="Image 8" descr="WorkScop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108" y="2309802"/>
            <a:ext cx="5817724" cy="4815162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4579934" y="4238628"/>
            <a:ext cx="2643206" cy="1785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hape 55"/>
          <p:cNvSpPr txBox="1">
            <a:spLocks/>
          </p:cNvSpPr>
          <p:nvPr/>
        </p:nvSpPr>
        <p:spPr>
          <a:xfrm>
            <a:off x="1818053" y="7096148"/>
            <a:ext cx="7119599" cy="52385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>
              <a:lnSpc>
                <a:spcPct val="120139"/>
              </a:lnSpc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IEC 61850: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communication standard for electrical substation automation systems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lnSpc>
                <a:spcPct val="120139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* IEC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61400-25: uniform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information exchange for monitoring and control of wind power plants.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DEIEv2_1406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4248"/>
            <a:ext cx="10160000" cy="3729737"/>
          </a:xfrm>
          <a:prstGeom prst="rect">
            <a:avLst/>
          </a:prstGeom>
        </p:spPr>
      </p:pic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 rtl="0">
                <a:spcBef>
                  <a:spcPts val="0"/>
                </a:spcBef>
                <a:buNone/>
              </a:pPr>
              <a:t>6</a:t>
            </a:fld>
            <a:endParaRPr lang="en-GB"/>
          </a:p>
        </p:txBody>
      </p:sp>
      <p:sp>
        <p:nvSpPr>
          <p:cNvPr id="54" name="Shape 54"/>
          <p:cNvSpPr txBox="1"/>
          <p:nvPr/>
        </p:nvSpPr>
        <p:spPr>
          <a:xfrm>
            <a:off x="3063776" y="123472"/>
            <a:ext cx="6858817" cy="15491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200" b="1" dirty="0" smtClean="0">
                <a:solidFill>
                  <a:srgbClr val="073763"/>
                </a:solidFill>
              </a:rPr>
              <a:t>The next generation of Data Exchange System - </a:t>
            </a:r>
            <a:r>
              <a:rPr lang="en-GB" sz="3200" b="1" dirty="0" err="1" smtClean="0">
                <a:solidFill>
                  <a:srgbClr val="073763"/>
                </a:solidFill>
              </a:rPr>
              <a:t>eDEIE</a:t>
            </a:r>
            <a:endParaRPr lang="en-GB" sz="3200" b="1" dirty="0">
              <a:solidFill>
                <a:srgbClr val="073763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 idx="4294967295"/>
          </p:nvPr>
        </p:nvSpPr>
        <p:spPr>
          <a:xfrm>
            <a:off x="2722546" y="1452546"/>
            <a:ext cx="4143404" cy="171451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Project started in 2014</a:t>
            </a:r>
            <a:b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First laboratory prototyping in May 2015 (61850 </a:t>
            </a: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XMPP </a:t>
            </a:r>
            <a:r>
              <a:rPr lang="en-GB" sz="1800" dirty="0" err="1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Webservice</a:t>
            </a: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version)</a:t>
            </a:r>
            <a:b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First on-site prototyping integrated in November 2015 (104 version)</a:t>
            </a:r>
            <a:endParaRPr lang="en-GB"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pic>
        <p:nvPicPr>
          <p:cNvPr id="7" name="Image 6" descr="20141125_175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056" y="1166794"/>
            <a:ext cx="1724844" cy="2778103"/>
          </a:xfrm>
          <a:prstGeom prst="rect">
            <a:avLst/>
          </a:prstGeom>
        </p:spPr>
      </p:pic>
      <p:sp>
        <p:nvSpPr>
          <p:cNvPr id="8" name="Shape 55"/>
          <p:cNvSpPr txBox="1">
            <a:spLocks/>
          </p:cNvSpPr>
          <p:nvPr/>
        </p:nvSpPr>
        <p:spPr>
          <a:xfrm>
            <a:off x="150778" y="7096148"/>
            <a:ext cx="9501253" cy="52385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>
              <a:lnSpc>
                <a:spcPct val="120139"/>
              </a:lnSpc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 XMPP: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Extensible Messaging and Presence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Protocol        *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MMS: Manufacturing Message Specification (ISO9506)</a:t>
            </a:r>
            <a:endParaRPr lang="en-US" sz="12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20139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* IEC 60870: set of standards which define systems used for 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telecontrol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 electrical engineering and power system automation applications.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 rtl="0">
                <a:spcBef>
                  <a:spcPts val="0"/>
                </a:spcBef>
                <a:buNone/>
              </a:pPr>
              <a:t>7</a:t>
            </a:fld>
            <a:endParaRPr lang="en-GB"/>
          </a:p>
        </p:txBody>
      </p:sp>
      <p:sp>
        <p:nvSpPr>
          <p:cNvPr id="54" name="Shape 54"/>
          <p:cNvSpPr txBox="1"/>
          <p:nvPr/>
        </p:nvSpPr>
        <p:spPr>
          <a:xfrm>
            <a:off x="3063776" y="123472"/>
            <a:ext cx="6858817" cy="15491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200" b="1" dirty="0" smtClean="0">
                <a:solidFill>
                  <a:srgbClr val="073763"/>
                </a:solidFill>
              </a:rPr>
              <a:t>The next generation of Data Exchange System - </a:t>
            </a:r>
            <a:r>
              <a:rPr lang="en-GB" sz="3200" b="1" dirty="0" err="1" smtClean="0">
                <a:solidFill>
                  <a:srgbClr val="073763"/>
                </a:solidFill>
              </a:rPr>
              <a:t>eDEIE</a:t>
            </a:r>
            <a:endParaRPr lang="en-GB" sz="3200" b="1" dirty="0">
              <a:solidFill>
                <a:srgbClr val="073763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 idx="4294967295"/>
          </p:nvPr>
        </p:nvSpPr>
        <p:spPr>
          <a:xfrm>
            <a:off x="2722546" y="1452546"/>
            <a:ext cx="7437454" cy="135732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Future possible on-site evolutions of the </a:t>
            </a:r>
            <a:r>
              <a:rPr lang="en-GB" sz="1800" dirty="0" err="1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eDEIE</a:t>
            </a:r>
            <a:r>
              <a:rPr lang="en-GB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structure</a:t>
            </a:r>
            <a:endParaRPr lang="en-GB"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8" name="Shape 55"/>
          <p:cNvSpPr txBox="1">
            <a:spLocks/>
          </p:cNvSpPr>
          <p:nvPr/>
        </p:nvSpPr>
        <p:spPr>
          <a:xfrm>
            <a:off x="2222480" y="4095752"/>
            <a:ext cx="6643734" cy="5715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D85C6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Future possible evolution of the central communication structure</a:t>
            </a:r>
          </a:p>
        </p:txBody>
      </p:sp>
      <p:pic>
        <p:nvPicPr>
          <p:cNvPr id="10" name="Image 9" descr="FutureDataExamp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108" y="4429156"/>
            <a:ext cx="5442541" cy="3167058"/>
          </a:xfrm>
          <a:prstGeom prst="rect">
            <a:avLst/>
          </a:prstGeom>
        </p:spPr>
      </p:pic>
      <p:pic>
        <p:nvPicPr>
          <p:cNvPr id="9" name="Image 8" descr="DEIEv3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06" y="1809736"/>
            <a:ext cx="4286280" cy="2205150"/>
          </a:xfrm>
          <a:prstGeom prst="rect">
            <a:avLst/>
          </a:prstGeom>
        </p:spPr>
      </p:pic>
      <p:pic>
        <p:nvPicPr>
          <p:cNvPr id="11" name="Image 10" descr="DEIEv3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759" y="1809735"/>
            <a:ext cx="4275835" cy="219977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 rtl="0">
                <a:spcBef>
                  <a:spcPts val="0"/>
                </a:spcBef>
                <a:buNone/>
              </a:pPr>
              <a:t>8</a:t>
            </a:fld>
            <a:endParaRPr lang="en-US"/>
          </a:p>
        </p:txBody>
      </p:sp>
      <p:sp>
        <p:nvSpPr>
          <p:cNvPr id="54" name="Shape 54"/>
          <p:cNvSpPr txBox="1"/>
          <p:nvPr/>
        </p:nvSpPr>
        <p:spPr>
          <a:xfrm>
            <a:off x="3063776" y="123472"/>
            <a:ext cx="6858817" cy="15491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73763"/>
                </a:solidFill>
              </a:rPr>
              <a:t>The next generation of Data Exchange System - </a:t>
            </a:r>
            <a:r>
              <a:rPr lang="en-US" sz="3200" b="1" dirty="0" err="1" smtClean="0">
                <a:solidFill>
                  <a:srgbClr val="073763"/>
                </a:solidFill>
              </a:rPr>
              <a:t>eDEIE</a:t>
            </a:r>
            <a:endParaRPr lang="en-US" sz="3200" b="1" dirty="0">
              <a:solidFill>
                <a:srgbClr val="073763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 idx="4294967295"/>
          </p:nvPr>
        </p:nvSpPr>
        <p:spPr>
          <a:xfrm>
            <a:off x="2793984" y="1738298"/>
            <a:ext cx="3000396" cy="250033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Future functionalities for a better data link between DSO and Wind Farms</a:t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endParaRPr lang="en-US" sz="1800" dirty="0" smtClean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lvl="0">
              <a:lnSpc>
                <a:spcPct val="120139"/>
              </a:lnSpc>
            </a:pP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Case study: increase the power connection availability and 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penetration </a:t>
            </a:r>
            <a:r>
              <a:rPr lang="en-US" sz="1800" b="1" u="sng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(PO. 309)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endParaRPr lang="en-US"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5818" y="1738298"/>
            <a:ext cx="4214842" cy="251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293786" y="6431181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Static method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008826" y="6453206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Dynamic method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6747711"/>
            <a:ext cx="4937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Pavailable</a:t>
            </a: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= </a:t>
            </a:r>
            <a:r>
              <a:rPr lang="en-US" sz="1200" i="1" dirty="0" err="1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Ptransformer</a:t>
            </a: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– Pother </a:t>
            </a:r>
            <a:r>
              <a:rPr lang="en-US" sz="1200" i="1" dirty="0" err="1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wpp</a:t>
            </a: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nominal + </a:t>
            </a:r>
            <a:r>
              <a:rPr lang="en-US" sz="1200" i="1" dirty="0" err="1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Pconsumption</a:t>
            </a: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min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1438" y="6738958"/>
            <a:ext cx="5008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Pavailable</a:t>
            </a: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(t) = </a:t>
            </a:r>
            <a:r>
              <a:rPr lang="en-US" sz="1200" i="1" dirty="0" err="1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Ptransformer</a:t>
            </a: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– Pother </a:t>
            </a:r>
            <a:r>
              <a:rPr lang="en-US" sz="1200" i="1" dirty="0" err="1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wpp</a:t>
            </a: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(t) + </a:t>
            </a:r>
            <a:r>
              <a:rPr lang="en-US" sz="1200" i="1" dirty="0" err="1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Pconsumption</a:t>
            </a: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(t)</a:t>
            </a:r>
            <a:endParaRPr lang="fr-FR" sz="1200" i="1" dirty="0">
              <a:solidFill>
                <a:schemeClr val="tx1"/>
              </a:solidFill>
            </a:endParaRPr>
          </a:p>
        </p:txBody>
      </p:sp>
      <p:pic>
        <p:nvPicPr>
          <p:cNvPr id="14" name="Image 13" descr="Pavail_stati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4949"/>
            <a:ext cx="5334667" cy="2058257"/>
          </a:xfrm>
          <a:prstGeom prst="rect">
            <a:avLst/>
          </a:prstGeom>
        </p:spPr>
      </p:pic>
      <p:pic>
        <p:nvPicPr>
          <p:cNvPr id="15" name="Image 14" descr="Pavail_dynami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755" y="4421523"/>
            <a:ext cx="5008245" cy="19602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507537" y="7036815"/>
            <a:ext cx="609599" cy="583199"/>
          </a:xfrm>
          <a:prstGeom prst="rect">
            <a:avLst/>
          </a:prstGeom>
        </p:spPr>
        <p:txBody>
          <a:bodyPr lIns="101575" tIns="101575" rIns="101575" bIns="101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 rtl="0">
                <a:spcBef>
                  <a:spcPts val="0"/>
                </a:spcBef>
                <a:buNone/>
              </a:pPr>
              <a:t>9</a:t>
            </a:fld>
            <a:endParaRPr lang="en-US"/>
          </a:p>
        </p:txBody>
      </p:sp>
      <p:sp>
        <p:nvSpPr>
          <p:cNvPr id="54" name="Shape 54"/>
          <p:cNvSpPr txBox="1"/>
          <p:nvPr/>
        </p:nvSpPr>
        <p:spPr>
          <a:xfrm>
            <a:off x="3063776" y="123472"/>
            <a:ext cx="6858817" cy="15491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73763"/>
                </a:solidFill>
              </a:rPr>
              <a:t>The next generation of Data Exchange System - </a:t>
            </a:r>
            <a:r>
              <a:rPr lang="en-US" sz="3200" b="1" dirty="0" err="1" smtClean="0">
                <a:solidFill>
                  <a:srgbClr val="073763"/>
                </a:solidFill>
              </a:rPr>
              <a:t>eDEIE</a:t>
            </a:r>
            <a:endParaRPr lang="en-US" sz="3200" b="1" dirty="0">
              <a:solidFill>
                <a:srgbClr val="073763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 idx="4294967295"/>
          </p:nvPr>
        </p:nvSpPr>
        <p:spPr>
          <a:xfrm>
            <a:off x="2793984" y="1738298"/>
            <a:ext cx="7286676" cy="300039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Future functionalities for a better link between DSO and Wind Farms</a:t>
            </a:r>
          </a:p>
          <a:p>
            <a:pPr lvl="0">
              <a:lnSpc>
                <a:spcPct val="120139"/>
              </a:lnSpc>
            </a:pP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Participation to frequency 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and voltage 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regulation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Dynamic 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energy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control according to the market price</a:t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Multi-sources and storage dynamic management</a:t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Maintenance schedule exchange</a:t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GOOSE message for protection relay 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applications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…</a:t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endParaRPr lang="en-US" sz="1800" dirty="0">
              <a:solidFill>
                <a:srgbClr val="3D85C6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2546" y="5016539"/>
            <a:ext cx="72866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REX of Communication protocol</a:t>
            </a:r>
            <a:r>
              <a:rPr lang="en-US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/>
            </a:r>
            <a:br>
              <a:rPr lang="en-US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MMS based IEC 61850 is ready to use 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with 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increasing engineering tools</a:t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- IEC 61850 XMPP is “</a:t>
            </a:r>
            <a:r>
              <a:rPr lang="en-US" sz="1800" dirty="0" err="1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lite</a:t>
            </a: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” for the bandwidth consumption.</a:t>
            </a:r>
            <a:b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en-US" sz="1800" dirty="0" smtClean="0">
                <a:solidFill>
                  <a:srgbClr val="3D85C6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…</a:t>
            </a:r>
            <a:endParaRPr lang="fr-FR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11833</TotalTime>
  <Words>453</Words>
  <Application>Microsoft Office PowerPoint</Application>
  <PresentationFormat>Personnalisé</PresentationFormat>
  <Paragraphs>85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Custom Theme</vt:lpstr>
      <vt:lpstr>Custom Theme</vt:lpstr>
      <vt:lpstr>Dynamic data exchange method between DSO and wind farms for smart grid applications</vt:lpstr>
      <vt:lpstr>Summary</vt:lpstr>
      <vt:lpstr>Standardized in 2005, and deployed in France since 2010   </vt:lpstr>
      <vt:lpstr>Diapositive 4</vt:lpstr>
      <vt:lpstr>Mean ideas: - A real-time dynamic and continuous communication - Easy expansion for future Smart Grid functionalities - Cyber-security functions integrated  </vt:lpstr>
      <vt:lpstr>Project started in 2014  First laboratory prototyping in May 2015 (61850 XMPP Webservice version)  First on-site prototyping integrated in November 2015 (104 version)  </vt:lpstr>
      <vt:lpstr>Future possible on-site evolutions of the eDEIE structure  </vt:lpstr>
      <vt:lpstr>Future functionalities for a better data link between DSO and Wind Farms  Case study: increase the power connection availability and penetration (PO. 309)  </vt:lpstr>
      <vt:lpstr>Future functionalities for a better link between DSO and Wind Farms - Participation to frequency and voltage regulation - Dynamic energy control according to the market price - Multi-sources and storage dynamic management - Maintenance schedule exchange - GOOSE message for protection relay applications …    </vt:lpstr>
      <vt:lpstr>Cybersecurity  Implementation of several functionalities according to IEC 62351: - Encryption with SSL/TLS, - End-to-end security with encryption.  - Certificate-based authentication   </vt:lpstr>
      <vt:lpstr>Conclusion</vt:lpstr>
      <vt:lpstr>pli@maiaeolis.fr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an independent SCADA system for a wind farm operator</dc:title>
  <cp:lastModifiedBy>XPMUser</cp:lastModifiedBy>
  <cp:revision>234</cp:revision>
  <dcterms:modified xsi:type="dcterms:W3CDTF">2016-09-27T23:01:28Z</dcterms:modified>
</cp:coreProperties>
</file>