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27" r:id="rId1"/>
  </p:sldMasterIdLst>
  <p:notesMasterIdLst>
    <p:notesMasterId r:id="rId21"/>
  </p:notesMasterIdLst>
  <p:handoutMasterIdLst>
    <p:handoutMasterId r:id="rId22"/>
  </p:handoutMasterIdLst>
  <p:sldIdLst>
    <p:sldId id="327" r:id="rId2"/>
    <p:sldId id="435" r:id="rId3"/>
    <p:sldId id="461" r:id="rId4"/>
    <p:sldId id="437" r:id="rId5"/>
    <p:sldId id="449" r:id="rId6"/>
    <p:sldId id="441" r:id="rId7"/>
    <p:sldId id="442" r:id="rId8"/>
    <p:sldId id="460" r:id="rId9"/>
    <p:sldId id="463" r:id="rId10"/>
    <p:sldId id="466" r:id="rId11"/>
    <p:sldId id="467" r:id="rId12"/>
    <p:sldId id="464" r:id="rId13"/>
    <p:sldId id="444" r:id="rId14"/>
    <p:sldId id="443" r:id="rId15"/>
    <p:sldId id="445" r:id="rId16"/>
    <p:sldId id="465" r:id="rId17"/>
    <p:sldId id="448" r:id="rId18"/>
    <p:sldId id="447" r:id="rId19"/>
    <p:sldId id="316" r:id="rId20"/>
  </p:sldIdLst>
  <p:sldSz cx="12192000" cy="6858000"/>
  <p:notesSz cx="6669088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Geneva" charset="0"/>
        <a:cs typeface="Geneva" charset="0"/>
      </a:defRPr>
    </a:lvl9pPr>
  </p:defaultTextStyle>
  <p:extLst>
    <p:ext uri="{521415D9-36F7-43E2-AB2F-B90AF26B5E84}">
      <p14:sectionLst xmlns:p14="http://schemas.microsoft.com/office/powerpoint/2010/main">
        <p14:section name="Standardabschnitt" id="{91EF03B2-3340-4CCC-86AE-7078A83FE5C5}">
          <p14:sldIdLst>
            <p14:sldId id="327"/>
            <p14:sldId id="435"/>
            <p14:sldId id="461"/>
            <p14:sldId id="437"/>
            <p14:sldId id="449"/>
            <p14:sldId id="441"/>
            <p14:sldId id="442"/>
            <p14:sldId id="460"/>
            <p14:sldId id="463"/>
            <p14:sldId id="466"/>
            <p14:sldId id="467"/>
            <p14:sldId id="464"/>
            <p14:sldId id="444"/>
            <p14:sldId id="443"/>
            <p14:sldId id="445"/>
            <p14:sldId id="465"/>
            <p14:sldId id="448"/>
            <p14:sldId id="447"/>
            <p14:sldId id="3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132" userDrawn="1">
          <p15:clr>
            <a:srgbClr val="A4A3A4"/>
          </p15:clr>
        </p15:guide>
        <p15:guide id="4" orient="horz" pos="4201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neau, Cedric" initials="EC" lastIdx="6" clrIdx="0"/>
  <p:cmAuthor id="1" name="Tahar, Jeremy" initials="TJ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B5A2"/>
    <a:srgbClr val="002540"/>
    <a:srgbClr val="C00000"/>
    <a:srgbClr val="90027C"/>
    <a:srgbClr val="FEB8F9"/>
    <a:srgbClr val="FD91F5"/>
    <a:srgbClr val="AAB984"/>
    <a:srgbClr val="BCD2EA"/>
    <a:srgbClr val="B6CEE8"/>
    <a:srgbClr val="AAC6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524" autoAdjust="0"/>
    <p:restoredTop sz="96349" autoAdjust="0"/>
  </p:normalViewPr>
  <p:slideViewPr>
    <p:cSldViewPr snapToGrid="0" snapToObjects="1" showGuides="1">
      <p:cViewPr varScale="1">
        <p:scale>
          <a:sx n="109" d="100"/>
          <a:sy n="109" d="100"/>
        </p:scale>
        <p:origin x="126" y="270"/>
      </p:cViewPr>
      <p:guideLst>
        <p:guide orient="horz" pos="4132"/>
        <p:guide orient="horz" pos="4201"/>
        <p:guide pos="3840"/>
      </p:guideLst>
    </p:cSldViewPr>
  </p:slideViewPr>
  <p:outlineViewPr>
    <p:cViewPr>
      <p:scale>
        <a:sx n="33" d="100"/>
        <a:sy n="33" d="100"/>
      </p:scale>
      <p:origin x="0" y="87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30"/>
    </p:cViewPr>
  </p:sorterViewPr>
  <p:notesViewPr>
    <p:cSldViewPr snapToGrid="0" snapToObjects="1">
      <p:cViewPr varScale="1">
        <p:scale>
          <a:sx n="80" d="100"/>
          <a:sy n="80" d="100"/>
        </p:scale>
        <p:origin x="291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2FA60-41DE-42E4-8436-AFDFFB3DEEC1}" type="datetimeFigureOut">
              <a:rPr lang="en-US" smtClean="0"/>
              <a:pPr/>
              <a:t>09/16/2016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A801B-2736-4AAB-9B59-7FE860D8E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5410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Geneva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5526DA-6956-0844-BDCD-57B2D991D203}" type="datetime1">
              <a:rPr lang="en-US"/>
              <a:pPr/>
              <a:t>09/16/2016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Geneva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13932AA-1C04-D542-BC5A-BD2BECD96F03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841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Geneva" charset="-128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038" lvl="1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It’s no secret that UL is </a:t>
            </a:r>
            <a:r>
              <a:rPr lang="en-US" sz="1000" dirty="0">
                <a:latin typeface="Arial" charset="0"/>
                <a:cs typeface="Arial Unicode MS" charset="0"/>
              </a:rPr>
              <a:t>a global force for good that </a:t>
            </a:r>
            <a:r>
              <a:rPr lang="en-US" sz="1000" dirty="0" smtClean="0">
                <a:latin typeface="Arial" charset="0"/>
                <a:cs typeface="Arial Unicode MS" charset="0"/>
              </a:rPr>
              <a:t>has been </a:t>
            </a:r>
            <a:r>
              <a:rPr lang="en-US" sz="1000" dirty="0">
                <a:latin typeface="Arial" charset="0"/>
                <a:cs typeface="Arial Unicode MS" charset="0"/>
              </a:rPr>
              <a:t>working to promote safe living and working environments for more than a century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We’ve been a leading standards development organization since the dawn of electricity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And we’ve been advancing safety breakthroughs and addressing the risks associated with every wave of innovation including electronics, petrochemicals and sustainability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We work collaboratively with our customers to design, produce, package and sell safer products around the world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And we consistently fulfill our safety mission by acting in ways that reinforce our ethical values, respect people, empower communities and support the natural environment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922C2-942D-4905-B34E-0F633114CEA6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45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038" lvl="1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It’s no secret that UL is </a:t>
            </a:r>
            <a:r>
              <a:rPr lang="en-US" sz="1000" dirty="0">
                <a:latin typeface="Arial" charset="0"/>
                <a:cs typeface="Arial Unicode MS" charset="0"/>
              </a:rPr>
              <a:t>a global force for good that </a:t>
            </a:r>
            <a:r>
              <a:rPr lang="en-US" sz="1000" dirty="0" smtClean="0">
                <a:latin typeface="Arial" charset="0"/>
                <a:cs typeface="Arial Unicode MS" charset="0"/>
              </a:rPr>
              <a:t>has been </a:t>
            </a:r>
            <a:r>
              <a:rPr lang="en-US" sz="1000" dirty="0">
                <a:latin typeface="Arial" charset="0"/>
                <a:cs typeface="Arial Unicode MS" charset="0"/>
              </a:rPr>
              <a:t>working to promote safe living and working environments for more than a century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We’ve been a leading standards development organization since the dawn of electricity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And we’ve been advancing safety breakthroughs and addressing the risks associated with every wave of innovation including electronics, petrochemicals and sustainability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We work collaboratively with our customers to design, produce, package and sell safer products around the world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And we consistently fulfill our safety mission by acting in ways that reinforce our ethical values, respect people, empower communities and support the natural environment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922C2-942D-4905-B34E-0F633114CEA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756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038" lvl="1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It’s no secret that UL is </a:t>
            </a:r>
            <a:r>
              <a:rPr lang="en-US" sz="1000" dirty="0">
                <a:latin typeface="Arial" charset="0"/>
                <a:cs typeface="Arial Unicode MS" charset="0"/>
              </a:rPr>
              <a:t>a global force for good that </a:t>
            </a:r>
            <a:r>
              <a:rPr lang="en-US" sz="1000" dirty="0" smtClean="0">
                <a:latin typeface="Arial" charset="0"/>
                <a:cs typeface="Arial Unicode MS" charset="0"/>
              </a:rPr>
              <a:t>has been </a:t>
            </a:r>
            <a:r>
              <a:rPr lang="en-US" sz="1000" dirty="0">
                <a:latin typeface="Arial" charset="0"/>
                <a:cs typeface="Arial Unicode MS" charset="0"/>
              </a:rPr>
              <a:t>working to promote safe living and working environments for more than a century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We’ve been a leading standards development organization since the dawn of electricity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And we’ve been advancing safety breakthroughs and addressing the risks associated with every wave of innovation including electronics, petrochemicals and sustainability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We work collaboratively with our customers to design, produce, package and sell safer products around the world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And we consistently fulfill our safety mission by acting in ways that reinforce our ethical values, respect people, empower communities and support the natural environment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922C2-942D-4905-B34E-0F633114CEA6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263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038" lvl="1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It’s no secret that UL is </a:t>
            </a:r>
            <a:r>
              <a:rPr lang="en-US" sz="1000" dirty="0">
                <a:latin typeface="Arial" charset="0"/>
                <a:cs typeface="Arial Unicode MS" charset="0"/>
              </a:rPr>
              <a:t>a global force for good that </a:t>
            </a:r>
            <a:r>
              <a:rPr lang="en-US" sz="1000" dirty="0" smtClean="0">
                <a:latin typeface="Arial" charset="0"/>
                <a:cs typeface="Arial Unicode MS" charset="0"/>
              </a:rPr>
              <a:t>has been </a:t>
            </a:r>
            <a:r>
              <a:rPr lang="en-US" sz="1000" dirty="0">
                <a:latin typeface="Arial" charset="0"/>
                <a:cs typeface="Arial Unicode MS" charset="0"/>
              </a:rPr>
              <a:t>working to promote safe living and working environments for more than a century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We’ve been a leading standards development organization since the dawn of electricity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And we’ve been advancing safety breakthroughs and addressing the risks associated with every wave of innovation including electronics, petrochemicals and sustainability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We work collaboratively with our customers to design, produce, package and sell safer products around the world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And we consistently fulfill our safety mission by acting in ways that reinforce our ethical values, respect people, empower communities and support the natural environment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922C2-942D-4905-B34E-0F633114CEA6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737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038" lvl="1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It’s no secret that UL is </a:t>
            </a:r>
            <a:r>
              <a:rPr lang="en-US" sz="1000" dirty="0">
                <a:latin typeface="Arial" charset="0"/>
                <a:cs typeface="Arial Unicode MS" charset="0"/>
              </a:rPr>
              <a:t>a global force for good that </a:t>
            </a:r>
            <a:r>
              <a:rPr lang="en-US" sz="1000" dirty="0" smtClean="0">
                <a:latin typeface="Arial" charset="0"/>
                <a:cs typeface="Arial Unicode MS" charset="0"/>
              </a:rPr>
              <a:t>has been </a:t>
            </a:r>
            <a:r>
              <a:rPr lang="en-US" sz="1000" dirty="0">
                <a:latin typeface="Arial" charset="0"/>
                <a:cs typeface="Arial Unicode MS" charset="0"/>
              </a:rPr>
              <a:t>working to promote safe living and working environments for more than a century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We’ve been a leading standards development organization since the dawn of electricity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And we’ve been advancing safety breakthroughs and addressing the risks associated with every wave of innovation including electronics, petrochemicals and sustainability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We work collaboratively with our customers to design, produce, package and sell safer products around the world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And we consistently fulfill our safety mission by acting in ways that reinforce our ethical values, respect people, empower communities and support the natural environment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922C2-942D-4905-B34E-0F633114CEA6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68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038" lvl="1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It’s no secret that UL is </a:t>
            </a:r>
            <a:r>
              <a:rPr lang="en-US" sz="1000" dirty="0">
                <a:latin typeface="Arial" charset="0"/>
                <a:cs typeface="Arial Unicode MS" charset="0"/>
              </a:rPr>
              <a:t>a global force for good that </a:t>
            </a:r>
            <a:r>
              <a:rPr lang="en-US" sz="1000" dirty="0" smtClean="0">
                <a:latin typeface="Arial" charset="0"/>
                <a:cs typeface="Arial Unicode MS" charset="0"/>
              </a:rPr>
              <a:t>has been </a:t>
            </a:r>
            <a:r>
              <a:rPr lang="en-US" sz="1000" dirty="0">
                <a:latin typeface="Arial" charset="0"/>
                <a:cs typeface="Arial Unicode MS" charset="0"/>
              </a:rPr>
              <a:t>working to promote safe living and working environments for more than a century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We’ve been a leading standards development organization since the dawn of electricity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And we’ve been advancing safety breakthroughs and addressing the risks associated with every wave of innovation including electronics, petrochemicals and sustainability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We work collaboratively with our customers to design, produce, package and sell safer products around the world</a:t>
            </a:r>
          </a:p>
          <a:p>
            <a:pPr marL="630238" lvl="2" indent="-173038" eaLnBrk="1" hangingPunct="1">
              <a:buFont typeface="Arial" pitchFamily="34" charset="0"/>
              <a:buChar char="•"/>
            </a:pPr>
            <a:r>
              <a:rPr lang="en-US" sz="1000" dirty="0" smtClean="0">
                <a:latin typeface="Arial" charset="0"/>
                <a:cs typeface="Arial Unicode MS" charset="0"/>
              </a:rPr>
              <a:t>And we consistently fulfill our safety mission by acting in ways that reinforce our ethical values, respect people, empower communities and support the natural environment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4922C2-942D-4905-B34E-0F633114CEA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103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cid:87F0A492-9020-4A03-BE0F-C78A03C36FA9@local.arpa" TargetMode="External"/><Relationship Id="rId5" Type="http://schemas.openxmlformats.org/officeDocument/2006/relationships/image" Target="../media/image5.png"/><Relationship Id="rId4" Type="http://schemas.openxmlformats.org/officeDocument/2006/relationships/image" Target="cid:BFEFF7E5-6780-446B-948A-937EFD7EC1E2@local.arpa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 Whit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904" t="348" r="24" b="50190"/>
          <a:stretch/>
        </p:blipFill>
        <p:spPr>
          <a:xfrm>
            <a:off x="-1" y="0"/>
            <a:ext cx="1220002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2"/>
          <p:cNvSpPr>
            <a:spLocks noChangeArrowheads="1"/>
          </p:cNvSpPr>
          <p:nvPr userDrawn="1"/>
        </p:nvSpPr>
        <p:spPr bwMode="auto">
          <a:xfrm>
            <a:off x="10674859" y="612469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dirty="0">
              <a:solidFill>
                <a:prstClr val="black"/>
              </a:solidFill>
            </a:endParaRPr>
          </a:p>
        </p:txBody>
      </p:sp>
      <p:pic>
        <p:nvPicPr>
          <p:cNvPr id="12" name="C015ED22-11C9-4C03-9716-F25C45463645" descr="cid:BFEFF7E5-6780-446B-948A-937EFD7EC1E2@local.arpa"/>
          <p:cNvPicPr>
            <a:picLocks noChangeAspect="1" noChangeArrowheads="1"/>
          </p:cNvPicPr>
          <p:nvPr userDrawn="1"/>
        </p:nvPicPr>
        <p:blipFill rotWithShape="1">
          <a:blip r:embed="rId3" r:link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000" y="634710"/>
            <a:ext cx="1352564" cy="102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759686E2-515E-41BD-9870-72B45CFE2BEE" descr="cid:87F0A492-9020-4A03-BE0F-C78A03C36FA9@local.arpa"/>
          <p:cNvPicPr>
            <a:picLocks noChangeAspect="1" noChangeArrowheads="1"/>
          </p:cNvPicPr>
          <p:nvPr userDrawn="1"/>
        </p:nvPicPr>
        <p:blipFill>
          <a:blip r:embed="rId5" r:link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0000" y="6552000"/>
            <a:ext cx="1011555" cy="15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23999" y="2052000"/>
            <a:ext cx="11040000" cy="720000"/>
          </a:xfrm>
          <a:prstGeom prst="rect">
            <a:avLst/>
          </a:prstGeom>
        </p:spPr>
        <p:txBody>
          <a:bodyPr/>
          <a:lstStyle>
            <a:lvl1pPr algn="l">
              <a:defRPr sz="4600" b="1">
                <a:solidFill>
                  <a:srgbClr val="00254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4000" y="2772000"/>
            <a:ext cx="11040000" cy="180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rgbClr val="002540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98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795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0000" y="306000"/>
            <a:ext cx="8496000" cy="1143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2540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7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B5ED7EB-F82B-164E-88DB-5DCEE08C0DA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80000" y="306000"/>
            <a:ext cx="84960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474134" y="1600200"/>
            <a:ext cx="11243733" cy="4533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09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F45F1C4-3D15-304B-92AA-8BF288FF296E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474133" y="1600200"/>
            <a:ext cx="5472000" cy="4533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6245867" y="1600200"/>
            <a:ext cx="5472000" cy="4533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480000" y="306000"/>
            <a:ext cx="84960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27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 altLang="en-US"/>
              <a:t>Page </a:t>
            </a:r>
            <a:fld id="{AAB23080-9A2E-4067-AB72-F4FF290B0980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51022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cid:108C907B-76B2-4719-9035-7868A106F174@local.arpa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3359" y="6417419"/>
            <a:ext cx="63076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7020B4EA-67D4-5140-A2A3-E2874094B6D9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Rectangle 6"/>
          <p:cNvSpPr>
            <a:spLocks noChangeArrowheads="1"/>
          </p:cNvSpPr>
          <p:nvPr userDrawn="1"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2" name="Textplatzhalter 1"/>
          <p:cNvSpPr>
            <a:spLocks noGrp="1"/>
          </p:cNvSpPr>
          <p:nvPr>
            <p:ph type="body" idx="1"/>
          </p:nvPr>
        </p:nvSpPr>
        <p:spPr>
          <a:xfrm>
            <a:off x="474134" y="1600200"/>
            <a:ext cx="11243733" cy="4533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3" name="Titelplatzhalter 2"/>
          <p:cNvSpPr>
            <a:spLocks noGrp="1"/>
          </p:cNvSpPr>
          <p:nvPr>
            <p:ph type="title"/>
          </p:nvPr>
        </p:nvSpPr>
        <p:spPr>
          <a:xfrm>
            <a:off x="480000" y="306000"/>
            <a:ext cx="8496000" cy="1144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pic>
        <p:nvPicPr>
          <p:cNvPr id="8" name="51F3FFF2-2D7F-43AA-B9EE-5428E7B99CD8" descr="cid:108C907B-76B2-4719-9035-7868A106F174@local.arpa"/>
          <p:cNvPicPr>
            <a:picLocks noChangeAspect="1" noChangeArrowheads="1"/>
          </p:cNvPicPr>
          <p:nvPr userDrawn="1"/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0000" y="6552000"/>
            <a:ext cx="1011555" cy="15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0000" y="360000"/>
            <a:ext cx="634441" cy="3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5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31" r:id="rId2"/>
    <p:sldLayoutId id="2147484132" r:id="rId3"/>
    <p:sldLayoutId id="2147484133" r:id="rId4"/>
    <p:sldLayoutId id="2147484134" r:id="rId5"/>
    <p:sldLayoutId id="2147484136" r:id="rId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b="1" kern="1200" spc="-60" baseline="0">
          <a:solidFill>
            <a:srgbClr val="002540"/>
          </a:solidFill>
          <a:latin typeface="Arial"/>
          <a:ea typeface="Geneva" charset="-128"/>
          <a:cs typeface="Geneva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Geneva" charset="-128"/>
          <a:cs typeface="Geneva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Geneva" charset="-128"/>
          <a:cs typeface="Geneva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Geneva" charset="-128"/>
          <a:cs typeface="Geneva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Arial" charset="0"/>
          <a:ea typeface="Geneva" charset="-128"/>
          <a:cs typeface="Geneva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Helvetica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Helvetica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Helvetica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1"/>
          </a:solidFill>
          <a:latin typeface="Helvetic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defRPr sz="2000" kern="1200">
          <a:solidFill>
            <a:schemeClr val="tx1"/>
          </a:solidFill>
          <a:latin typeface="Arial"/>
          <a:ea typeface="Geneva" charset="-128"/>
          <a:cs typeface="Geneva" charset="0"/>
        </a:defRPr>
      </a:lvl1pPr>
      <a:lvl2pPr marL="344488" indent="-171450" algn="l" defTabSz="457200" rtl="0" eaLnBrk="1" fontAlgn="base" hangingPunct="1">
        <a:spcBef>
          <a:spcPts val="12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Arial Unicode MS" pitchFamily="34" charset="-128"/>
          <a:cs typeface="Arial Unicode MS" pitchFamily="34" charset="-128"/>
        </a:defRPr>
      </a:lvl2pPr>
      <a:lvl3pPr marL="569913" indent="-225425" algn="l" defTabSz="457200" rtl="0" eaLnBrk="1" fontAlgn="base" hangingPunct="1">
        <a:spcBef>
          <a:spcPts val="600"/>
        </a:spcBef>
        <a:spcAft>
          <a:spcPct val="0"/>
        </a:spcAft>
        <a:buFont typeface="Arial" charset="0"/>
        <a:buChar char="-"/>
        <a:defRPr sz="1600" kern="1200">
          <a:solidFill>
            <a:schemeClr val="tx1"/>
          </a:solidFill>
          <a:latin typeface="Arial"/>
          <a:ea typeface="Arial Unicode MS" pitchFamily="34" charset="-128"/>
          <a:cs typeface="Arial Unicode MS" pitchFamily="34" charset="-128"/>
        </a:defRPr>
      </a:lvl3pPr>
      <a:lvl4pPr marL="801688" indent="-231775" algn="l" defTabSz="457200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1600" kern="1200">
          <a:solidFill>
            <a:schemeClr val="tx1"/>
          </a:solidFill>
          <a:latin typeface="Arial"/>
          <a:ea typeface="Arial Unicode MS" pitchFamily="34" charset="-128"/>
          <a:cs typeface="Arial Unicode MS" pitchFamily="34" charset="-128"/>
        </a:defRPr>
      </a:lvl4pPr>
      <a:lvl5pPr marL="974725" indent="-173038" algn="l" defTabSz="457200" rtl="0" eaLnBrk="1" fontAlgn="base" hangingPunct="1">
        <a:spcBef>
          <a:spcPts val="600"/>
        </a:spcBef>
        <a:spcAft>
          <a:spcPct val="0"/>
        </a:spcAft>
        <a:buFont typeface="Arial" charset="0"/>
        <a:buChar char="-"/>
        <a:defRPr sz="1600" kern="1200">
          <a:solidFill>
            <a:schemeClr val="tx1"/>
          </a:solidFill>
          <a:latin typeface="Arial"/>
          <a:ea typeface="Arial Unicode MS" pitchFamily="34" charset="-128"/>
          <a:cs typeface="Arial Unicode MS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80" userDrawn="1">
          <p15:clr>
            <a:srgbClr val="F26B43"/>
          </p15:clr>
        </p15:guide>
        <p15:guide id="2" pos="7317" userDrawn="1">
          <p15:clr>
            <a:srgbClr val="F26B43"/>
          </p15:clr>
        </p15:guide>
        <p15:guide id="3" pos="363" userDrawn="1">
          <p15:clr>
            <a:srgbClr val="F26B43"/>
          </p15:clr>
        </p15:guide>
        <p15:guide id="4" pos="299" userDrawn="1">
          <p15:clr>
            <a:srgbClr val="F26B43"/>
          </p15:clr>
        </p15:guide>
        <p15:guide id="5" pos="7381" userDrawn="1">
          <p15:clr>
            <a:srgbClr val="F26B43"/>
          </p15:clr>
        </p15:guide>
        <p15:guide id="6" orient="horz" pos="1008" userDrawn="1">
          <p15:clr>
            <a:srgbClr val="F26B43"/>
          </p15:clr>
        </p15:guide>
        <p15:guide id="7" orient="horz" pos="3864" userDrawn="1">
          <p15:clr>
            <a:srgbClr val="F26B43"/>
          </p15:clr>
        </p15:guide>
        <p15:guide id="8" orient="horz" pos="1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000" y="1854899"/>
            <a:ext cx="11235486" cy="481389"/>
          </a:xfrm>
        </p:spPr>
        <p:txBody>
          <a:bodyPr lIns="0">
            <a:noAutofit/>
          </a:bodyPr>
          <a:lstStyle/>
          <a:p>
            <a:r>
              <a:rPr lang="en-US" sz="2800" dirty="0" smtClean="0">
                <a:latin typeface="Calibri" panose="020F0502020204030204" pitchFamily="34" charset="0"/>
              </a:rPr>
              <a:t>Comparison of Uncertainties in Wind Resource Assessment With and Without On-Site </a:t>
            </a:r>
            <a:r>
              <a:rPr lang="en-US" sz="2800" dirty="0" err="1" smtClean="0">
                <a:latin typeface="Calibri" panose="020F0502020204030204" pitchFamily="34" charset="0"/>
              </a:rPr>
              <a:t>LiDAR</a:t>
            </a:r>
            <a:r>
              <a:rPr lang="en-US" sz="2800" dirty="0" smtClean="0">
                <a:latin typeface="Calibri" panose="020F0502020204030204" pitchFamily="34" charset="0"/>
              </a:rPr>
              <a:t> measurements: A Cast Study</a:t>
            </a:r>
            <a:br>
              <a:rPr lang="en-US" sz="2800" dirty="0" smtClean="0">
                <a:latin typeface="Calibri" panose="020F0502020204030204" pitchFamily="34" charset="0"/>
              </a:rPr>
            </a:br>
            <a:r>
              <a:rPr lang="en-US" sz="2800" dirty="0" smtClean="0">
                <a:latin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</a:endParaRPr>
          </a:p>
        </p:txBody>
      </p:sp>
      <p:sp>
        <p:nvSpPr>
          <p:cNvPr id="4" name="Untertitel 2"/>
          <p:cNvSpPr txBox="1">
            <a:spLocks/>
          </p:cNvSpPr>
          <p:nvPr/>
        </p:nvSpPr>
        <p:spPr>
          <a:xfrm>
            <a:off x="669851" y="3423686"/>
            <a:ext cx="4616133" cy="1824720"/>
          </a:xfrm>
          <a:prstGeom prst="rect">
            <a:avLst/>
          </a:prstGeom>
          <a:solidFill>
            <a:srgbClr val="C0B5A2">
              <a:alpha val="9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 b="1" kern="1200">
                <a:solidFill>
                  <a:srgbClr val="002540"/>
                </a:solidFill>
                <a:latin typeface="Arial" pitchFamily="34" charset="0"/>
                <a:ea typeface="Geneva" charset="-128"/>
                <a:cs typeface="Arial" pitchFamily="34" charset="0"/>
              </a:defRPr>
            </a:lvl1pPr>
            <a:lvl2pPr marL="457200" indent="0" algn="ctr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2pPr>
            <a:lvl3pPr marL="914400" indent="0" algn="ctr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3pPr>
            <a:lvl4pPr marL="1371600" indent="0" algn="ctr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4pPr>
            <a:lvl5pPr marL="1828800" indent="0" algn="ctr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0" dirty="0" smtClean="0"/>
              <a:t>Wind Europe 2016</a:t>
            </a:r>
            <a:br>
              <a:rPr lang="fr-FR" sz="1400" b="0" dirty="0" smtClean="0"/>
            </a:br>
            <a:r>
              <a:rPr lang="en-US" sz="1400" b="0" dirty="0"/>
              <a:t>Session: LIDARs – the zapping </a:t>
            </a:r>
            <a:r>
              <a:rPr lang="en-US" sz="1400" b="0" dirty="0" smtClean="0"/>
              <a:t>competition</a:t>
            </a:r>
            <a:br>
              <a:rPr lang="en-US" sz="1400" b="0" dirty="0" smtClean="0"/>
            </a:br>
            <a:r>
              <a:rPr lang="en-US" sz="1400" b="0" dirty="0" smtClean="0"/>
              <a:t>Tuesday</a:t>
            </a:r>
            <a:r>
              <a:rPr lang="en-US" sz="1400" b="0" dirty="0"/>
              <a:t>, 27 Sept, 2016</a:t>
            </a:r>
            <a:endParaRPr lang="en-US" sz="1400" b="0" dirty="0" smtClean="0"/>
          </a:p>
          <a:p>
            <a:r>
              <a:rPr lang="en-US" dirty="0" smtClean="0"/>
              <a:t> </a:t>
            </a:r>
          </a:p>
          <a:p>
            <a:r>
              <a:rPr lang="en-US" sz="1600" dirty="0"/>
              <a:t>Edward Burin des </a:t>
            </a:r>
            <a:r>
              <a:rPr lang="en-US" sz="1600" dirty="0" err="1"/>
              <a:t>Roziers</a:t>
            </a:r>
            <a:r>
              <a:rPr lang="en-US" sz="1600" dirty="0"/>
              <a:t>, </a:t>
            </a:r>
            <a:r>
              <a:rPr lang="en-US" sz="1600" dirty="0" err="1"/>
              <a:t>Anaïs</a:t>
            </a:r>
            <a:r>
              <a:rPr lang="en-US" sz="1600" dirty="0"/>
              <a:t> </a:t>
            </a:r>
            <a:r>
              <a:rPr lang="en-US" sz="1600" dirty="0" err="1"/>
              <a:t>Madaule</a:t>
            </a:r>
            <a:r>
              <a:rPr lang="en-US" sz="1600" dirty="0"/>
              <a:t>, </a:t>
            </a:r>
            <a:endParaRPr lang="en-US" sz="1600" dirty="0" smtClean="0"/>
          </a:p>
          <a:p>
            <a:r>
              <a:rPr lang="en-US" sz="1600" dirty="0" err="1" smtClean="0"/>
              <a:t>Jérémy</a:t>
            </a:r>
            <a:r>
              <a:rPr lang="en-US" sz="1600" dirty="0" smtClean="0"/>
              <a:t> </a:t>
            </a:r>
            <a:r>
              <a:rPr lang="en-US" sz="1600" dirty="0"/>
              <a:t>Tahar, </a:t>
            </a:r>
            <a:r>
              <a:rPr lang="en-US" sz="1600" dirty="0" err="1"/>
              <a:t>Stéphanie</a:t>
            </a:r>
            <a:r>
              <a:rPr lang="en-US" sz="1600" dirty="0"/>
              <a:t> Pham, Julien </a:t>
            </a:r>
            <a:r>
              <a:rPr lang="en-US" sz="1600" dirty="0" smtClean="0"/>
              <a:t>Leon</a:t>
            </a:r>
            <a:endParaRPr lang="de-DE" sz="1600" dirty="0"/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669851" y="5537771"/>
            <a:ext cx="4616133" cy="339048"/>
          </a:xfrm>
          <a:prstGeom prst="rect">
            <a:avLst/>
          </a:prstGeom>
          <a:solidFill>
            <a:srgbClr val="C0B5A2">
              <a:alpha val="9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800" b="1" kern="1200">
                <a:solidFill>
                  <a:srgbClr val="002540"/>
                </a:solidFill>
                <a:latin typeface="Arial" pitchFamily="34" charset="0"/>
                <a:ea typeface="Geneva" charset="-128"/>
                <a:cs typeface="Arial" pitchFamily="34" charset="0"/>
              </a:defRPr>
            </a:lvl1pPr>
            <a:lvl2pPr marL="457200" indent="0" algn="ctr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2pPr>
            <a:lvl3pPr marL="914400" indent="0" algn="ctr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3pPr>
            <a:lvl4pPr marL="1371600" indent="0" algn="ctr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4pPr>
            <a:lvl5pPr marL="1828800" indent="0" algn="ctr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Acknowledgements:  		</a:t>
            </a:r>
            <a:r>
              <a:rPr lang="en-US" sz="1400" b="0" dirty="0" err="1" smtClean="0"/>
              <a:t>wpd</a:t>
            </a:r>
            <a:r>
              <a:rPr lang="en-US" sz="1400" b="0" dirty="0" smtClean="0"/>
              <a:t> 		</a:t>
            </a:r>
            <a:r>
              <a:rPr lang="en-US" sz="1400" b="0" dirty="0" err="1" smtClean="0"/>
              <a:t>Leosphere</a:t>
            </a:r>
            <a:endParaRPr lang="en-US" sz="1400" b="0" dirty="0" smtClean="0"/>
          </a:p>
        </p:txBody>
      </p:sp>
    </p:spTree>
    <p:extLst>
      <p:ext uri="{BB962C8B-B14F-4D97-AF65-F5344CB8AC3E}">
        <p14:creationId xmlns:p14="http://schemas.microsoft.com/office/powerpoint/2010/main" val="11837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RSD Calibration (Verification)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1800" dirty="0" smtClean="0">
                <a:solidFill>
                  <a:srgbClr val="C0B5A2"/>
                </a:solidFill>
              </a:rPr>
              <a:t>(CD) IEC 61400-12-1</a:t>
            </a:r>
            <a:endParaRPr lang="de-DE" sz="1800" dirty="0">
              <a:solidFill>
                <a:srgbClr val="C0B5A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9F5AA-A384-4EDE-964E-B3E14D40EAE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95924" y="563991"/>
            <a:ext cx="100475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u="sng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In this case, a calibration test was performed with the same mast before measurement campaign</a:t>
            </a: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.</a:t>
            </a:r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Correlations of wind speeds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Direction, shear and turbulence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Calculation of uncertainties</a:t>
            </a:r>
          </a:p>
          <a:p>
            <a:endParaRPr lang="fr-FR" u="sng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endParaRPr lang="fr-FR" u="sng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endParaRPr lang="en-US" dirty="0" err="1" smtClean="0">
              <a:solidFill>
                <a:srgbClr val="00254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94" y="2751569"/>
            <a:ext cx="5116882" cy="3742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776" y="2617770"/>
            <a:ext cx="5678167" cy="387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7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Uncertainties of measurements of RSD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sz="1800" dirty="0" smtClean="0">
                <a:solidFill>
                  <a:srgbClr val="C0B5A2"/>
                </a:solidFill>
              </a:rPr>
              <a:t>(CD) IEC 61400-12-1</a:t>
            </a:r>
            <a:endParaRPr lang="en-US" sz="1800" dirty="0">
              <a:solidFill>
                <a:srgbClr val="C0B5A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43867" y="1449000"/>
            <a:ext cx="9082912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u="sng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In summary, uncertainties on the wind measurements of RSD include: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RSD calibration test (includes reference sensor uncertainties)				(L.4.2)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RSD classification test (none, if </a:t>
            </a:r>
            <a:r>
              <a:rPr lang="en-US" dirty="0" err="1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LiDAR</a:t>
            </a: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 remained at calibration site)			(L.4.3)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Non-homogeneous flow within measurement volume 					(L.4.4)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Mounting effects of the RSD										(L.4.5)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Variation in flow across </a:t>
            </a: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the test </a:t>
            </a: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site 							</a:t>
            </a: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		(</a:t>
            </a: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L.4.6)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Possible uncertainties from unexpected monitoring of the RSD 	</a:t>
            </a:r>
            <a:r>
              <a:rPr lang="fr-FR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		(L.5.2)</a:t>
            </a:r>
            <a:endParaRPr lang="fr-FR" dirty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endParaRPr lang="fr-FR" u="sng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endParaRPr lang="fr-FR" u="sng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endParaRPr lang="en-US" dirty="0" err="1" smtClean="0">
              <a:solidFill>
                <a:srgbClr val="00254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MCP (Measure – Correlate – Predict)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57094" y="978920"/>
            <a:ext cx="768794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Why are we allowed to use MCP in this case?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Half-year measurement period of the </a:t>
            </a:r>
            <a:r>
              <a:rPr lang="en-US" dirty="0" err="1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LiDAR</a:t>
            </a: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 covers relevant seasons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High correlation between the mast and the </a:t>
            </a:r>
            <a:r>
              <a:rPr lang="en-US" dirty="0" err="1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LiDAR</a:t>
            </a: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 (R² = 0.77 on 10min basis)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Reliable extrapolation of the site measurements</a:t>
            </a:r>
            <a:endParaRPr lang="en-US" dirty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57094" y="4446902"/>
            <a:ext cx="65601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r>
              <a:rPr lang="en-US" sz="2000" b="1" dirty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Uncertainties considered in MCP :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Difference in measurement height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Distance between site and reference measurement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Terrain type (orography, roughness)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Quality (R², results of extrapolation)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Representativeness</a:t>
            </a:r>
          </a:p>
          <a:p>
            <a:endParaRPr lang="en-US" dirty="0" err="1" smtClean="0">
              <a:solidFill>
                <a:srgbClr val="00254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857683" y="2335282"/>
            <a:ext cx="8263859" cy="2279975"/>
            <a:chOff x="59362" y="2335281"/>
            <a:chExt cx="8263859" cy="22799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29458" y="2335281"/>
              <a:ext cx="2893763" cy="217032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162"/>
            <a:stretch/>
          </p:blipFill>
          <p:spPr>
            <a:xfrm>
              <a:off x="59362" y="2368513"/>
              <a:ext cx="3341258" cy="224674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41" t="7630"/>
            <a:stretch/>
          </p:blipFill>
          <p:spPr>
            <a:xfrm>
              <a:off x="3370112" y="2428642"/>
              <a:ext cx="1933952" cy="20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16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9F5AA-A384-4EDE-964E-B3E14D40EAE6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657476" y="2119313"/>
            <a:ext cx="7104063" cy="241850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Geneva" charset="-128"/>
                <a:cs typeface="Geneva" charset="0"/>
              </a:defRPr>
            </a:lvl1pPr>
            <a:lvl2pPr marL="344488" indent="-17145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2pPr>
            <a:lvl3pPr marL="569913" indent="-22542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3pPr>
            <a:lvl4pPr marL="801688" indent="-23177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4pPr>
            <a:lvl5pPr marL="974725" indent="-1730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Introduction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Two wind measurement strategies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Comparisons of results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7091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Uncertainties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9" name="Group 18"/>
          <p:cNvGrpSpPr/>
          <p:nvPr/>
        </p:nvGrpSpPr>
        <p:grpSpPr>
          <a:xfrm>
            <a:off x="2595155" y="3507750"/>
            <a:ext cx="3658859" cy="1197658"/>
            <a:chOff x="2124979" y="3355856"/>
            <a:chExt cx="2817725" cy="939113"/>
          </a:xfrm>
        </p:grpSpPr>
        <p:sp>
          <p:nvSpPr>
            <p:cNvPr id="8" name="TextBox 7"/>
            <p:cNvSpPr txBox="1"/>
            <p:nvPr/>
          </p:nvSpPr>
          <p:spPr>
            <a:xfrm>
              <a:off x="2124979" y="3448085"/>
              <a:ext cx="2493087" cy="724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2540"/>
                  </a:solidFill>
                  <a:latin typeface="Calibri" panose="020F0502020204030204" pitchFamily="34" charset="0"/>
                  <a:cs typeface="Arial" pitchFamily="34" charset="0"/>
                </a:rPr>
                <a:t>Sensitivity of the turbines to the site, uncertainties of power curve,</a:t>
              </a:r>
            </a:p>
            <a:p>
              <a:pPr algn="ctr"/>
              <a:r>
                <a:rPr lang="en-US" sz="1400" dirty="0">
                  <a:solidFill>
                    <a:srgbClr val="002540"/>
                  </a:solidFill>
                  <a:latin typeface="Calibri" panose="020F0502020204030204" pitchFamily="34" charset="0"/>
                  <a:cs typeface="Arial" pitchFamily="34" charset="0"/>
                </a:rPr>
                <a:t>farm efficiency</a:t>
              </a:r>
            </a:p>
            <a:p>
              <a:pPr algn="ctr"/>
              <a:endParaRPr lang="en-US" sz="1200" dirty="0" err="1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 rot="5400000">
              <a:off x="4357817" y="3710083"/>
              <a:ext cx="939113" cy="230660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err="1" smtClean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540" y="1055800"/>
            <a:ext cx="7415834" cy="22805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540" y="4803055"/>
            <a:ext cx="7415834" cy="53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Exceedence Probabilities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79516" y="5918401"/>
            <a:ext cx="601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Caution: other sites may behave differently!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516" y="877500"/>
            <a:ext cx="7031065" cy="492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99" y="306000"/>
            <a:ext cx="9640045" cy="1143000"/>
          </a:xfrm>
        </p:spPr>
        <p:txBody>
          <a:bodyPr/>
          <a:lstStyle/>
          <a:p>
            <a:r>
              <a:rPr lang="en-US" dirty="0" smtClean="0"/>
              <a:t>Considerations for Representativeness of Case Study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13487" y="1019610"/>
            <a:ext cx="865452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Uncertainties in classification and calibration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Quality of correlation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Quality of assessment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Uncertainties of installation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Making use of installation protocols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Avoiding obstacles in the path of the </a:t>
            </a:r>
            <a:r>
              <a:rPr lang="en-US" dirty="0" err="1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LiDAR</a:t>
            </a: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 beams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Proper levelling and orientation of the RSD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C</a:t>
            </a: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orrelation with reference mast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Consideration of mast – </a:t>
            </a:r>
            <a:r>
              <a:rPr lang="en-US" dirty="0" err="1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LiDAR</a:t>
            </a: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 distance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Consideration of site topography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Data availability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Representativeness of measurement period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Need for capturing seasonal effects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03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9F5AA-A384-4EDE-964E-B3E14D40EAE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657476" y="2119313"/>
            <a:ext cx="7104063" cy="241850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Geneva" charset="-128"/>
                <a:cs typeface="Geneva" charset="0"/>
              </a:defRPr>
            </a:lvl1pPr>
            <a:lvl2pPr marL="344488" indent="-17145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2pPr>
            <a:lvl3pPr marL="569913" indent="-22542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3pPr>
            <a:lvl4pPr marL="801688" indent="-23177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4pPr>
            <a:lvl5pPr marL="974725" indent="-1730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Introduction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Two wind measurement strategies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Comparisons of results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26938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03290" y="1186920"/>
            <a:ext cx="11263362" cy="4786509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Geneva" charset="-128"/>
                <a:cs typeface="Geneva" charset="0"/>
              </a:defRPr>
            </a:lvl1pPr>
            <a:lvl2pPr marL="344488" indent="-17145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2pPr>
            <a:lvl3pPr marL="569913" indent="-22542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3pPr>
            <a:lvl4pPr marL="801688" indent="-23177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4pPr>
            <a:lvl5pPr marL="974725" indent="-1730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Slight increase in measurement uncertainties for this site for the </a:t>
            </a:r>
            <a:r>
              <a:rPr lang="en-US" dirty="0" err="1">
                <a:solidFill>
                  <a:srgbClr val="002540"/>
                </a:solidFill>
                <a:latin typeface="Calibri" panose="020F0502020204030204" pitchFamily="34" charset="0"/>
              </a:rPr>
              <a:t>LiDAR</a:t>
            </a: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 based approach.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Additional uncertainties due to the use of MCP on </a:t>
            </a:r>
            <a:r>
              <a:rPr lang="en-US" dirty="0" err="1">
                <a:solidFill>
                  <a:srgbClr val="002540"/>
                </a:solidFill>
                <a:latin typeface="Calibri" panose="020F0502020204030204" pitchFamily="34" charset="0"/>
              </a:rPr>
              <a:t>LiDAR</a:t>
            </a: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 data.</a:t>
            </a:r>
          </a:p>
          <a:p>
            <a:pPr marL="0" indent="0">
              <a:lnSpc>
                <a:spcPct val="150000"/>
              </a:lnSpc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But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Additional measurement and MCP uncertainties were much lower than spatial extrapolation uncertainties.</a:t>
            </a:r>
          </a:p>
          <a:p>
            <a:pPr marL="0" indent="0">
              <a:lnSpc>
                <a:spcPct val="150000"/>
              </a:lnSpc>
              <a:defRPr/>
            </a:pPr>
            <a:endParaRPr lang="en-US" dirty="0">
              <a:solidFill>
                <a:srgbClr val="002540"/>
              </a:solidFill>
              <a:latin typeface="Calibri" panose="020F050202020403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A significant reduction of uncertainties and increase in P90 was possible </a:t>
            </a:r>
            <a:r>
              <a:rPr lang="en-US" i="1" u="sng" dirty="0">
                <a:solidFill>
                  <a:srgbClr val="002540"/>
                </a:solidFill>
                <a:latin typeface="Calibri" panose="020F0502020204030204" pitchFamily="34" charset="0"/>
              </a:rPr>
              <a:t>in this case</a:t>
            </a: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 by including an RSD in the wind measurement strategy.</a:t>
            </a:r>
          </a:p>
        </p:txBody>
      </p:sp>
    </p:spTree>
    <p:extLst>
      <p:ext uri="{BB962C8B-B14F-4D97-AF65-F5344CB8AC3E}">
        <p14:creationId xmlns:p14="http://schemas.microsoft.com/office/powerpoint/2010/main" val="32689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709" y="1692000"/>
            <a:ext cx="11040000" cy="720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Calibri" panose="020F0502020204030204" pitchFamily="34" charset="0"/>
              </a:rPr>
              <a:t>Thank you.  </a:t>
            </a:r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87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9F5AA-A384-4EDE-964E-B3E14D40EAE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657476" y="2119313"/>
            <a:ext cx="7104063" cy="241850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Geneva" charset="-128"/>
                <a:cs typeface="Geneva" charset="0"/>
              </a:defRPr>
            </a:lvl1pPr>
            <a:lvl2pPr marL="344488" indent="-17145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2pPr>
            <a:lvl3pPr marL="569913" indent="-22542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3pPr>
            <a:lvl4pPr marL="801688" indent="-23177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4pPr>
            <a:lvl5pPr marL="974725" indent="-1730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Introduction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Two wind measurement strategies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Comparisons of results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72805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Purpose of Case study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959837" y="905855"/>
            <a:ext cx="8302919" cy="53661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Geneva" charset="-128"/>
                <a:cs typeface="Geneva" charset="0"/>
              </a:defRPr>
            </a:lvl1pPr>
            <a:lvl2pPr marL="344488" indent="-17145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2pPr>
            <a:lvl3pPr marL="569913" indent="-22542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3pPr>
            <a:lvl4pPr marL="801688" indent="-23177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4pPr>
            <a:lvl5pPr marL="974725" indent="-1730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Energy yield assessments today rely on data predominantly from measurement masts.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Requirement for building permits (delays in project development)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Higher installation effort than for RSD</a:t>
            </a:r>
          </a:p>
          <a:p>
            <a:pPr marL="344488" lvl="2" indent="0">
              <a:spcBef>
                <a:spcPts val="0"/>
              </a:spcBef>
              <a:buNone/>
              <a:defRPr/>
            </a:pPr>
            <a:endParaRPr lang="en-US" dirty="0">
              <a:solidFill>
                <a:srgbClr val="00254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Recently revised guidelines (*) allow for Remote Sensing Devices (RSD) under certain conditions.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The RSD type must be classified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The RSD must be calibrated (verified) next to high quality mast in simple terrain before the measurement campaign.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Most often used in combination with an on-site measurement mast -&gt; good correlation with the reference mast.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In the case of no on-site measurement mast, the RSD must also be </a:t>
            </a: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</a:rPr>
              <a:t>post-calibrated </a:t>
            </a: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after the campaign</a:t>
            </a:r>
          </a:p>
          <a:p>
            <a:pPr marL="344488" lvl="2" indent="0">
              <a:spcBef>
                <a:spcPts val="0"/>
              </a:spcBef>
              <a:buNone/>
              <a:defRPr/>
            </a:pPr>
            <a:endParaRPr lang="en-US" dirty="0">
              <a:solidFill>
                <a:srgbClr val="002540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Case study: energy yield assessment where a </a:t>
            </a:r>
            <a:r>
              <a:rPr lang="en-US" dirty="0" err="1">
                <a:solidFill>
                  <a:srgbClr val="002540"/>
                </a:solidFill>
                <a:latin typeface="Calibri" panose="020F0502020204030204" pitchFamily="34" charset="0"/>
              </a:rPr>
              <a:t>LiDAR</a:t>
            </a: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 was incorporated in the measurement strategy.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7094" y="5653501"/>
            <a:ext cx="810566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*  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Measnet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: Evaluation of site-specific wind conditions v2, April 2016</a:t>
            </a: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    FGW TR6 Rev. 09, August 2013</a:t>
            </a:r>
          </a:p>
          <a:p>
            <a:r>
              <a:rPr lang="en-US" sz="1200" dirty="0">
                <a:latin typeface="Arial" pitchFamily="34" charset="0"/>
                <a:cs typeface="Arial" pitchFamily="34" charset="0"/>
              </a:rPr>
              <a:t>    (CD) IEC 61400-12-1 </a:t>
            </a:r>
            <a:r>
              <a:rPr lang="en-US" sz="1200" dirty="0" smtClean="0">
                <a:latin typeface="Arial" pitchFamily="34" charset="0"/>
                <a:cs typeface="Arial" pitchFamily="34" charset="0"/>
              </a:rPr>
              <a:t>Ed. 2 Power 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performance measurements of electricity producing wind turbines, June 2016  </a:t>
            </a:r>
          </a:p>
        </p:txBody>
      </p:sp>
    </p:spTree>
    <p:extLst>
      <p:ext uri="{BB962C8B-B14F-4D97-AF65-F5344CB8AC3E}">
        <p14:creationId xmlns:p14="http://schemas.microsoft.com/office/powerpoint/2010/main" val="341617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9590161">
            <a:off x="3790289" y="1959641"/>
            <a:ext cx="6464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DRAFT</a:t>
            </a:r>
            <a:endParaRPr lang="en-US" sz="9600" dirty="0" err="1">
              <a:solidFill>
                <a:schemeClr val="accent4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Project Site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114521" y="780836"/>
            <a:ext cx="8036975" cy="5636583"/>
            <a:chOff x="633094" y="985497"/>
            <a:chExt cx="7770326" cy="543192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094" y="985497"/>
              <a:ext cx="7770326" cy="5431921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2811783" y="1569720"/>
              <a:ext cx="2430777" cy="410330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3431297" y="4628946"/>
              <a:ext cx="1086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cs typeface="Arial" pitchFamily="34" charset="0"/>
                </a:rPr>
                <a:t>8 km</a:t>
              </a:r>
              <a:endParaRPr lang="en-US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957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On-Site </a:t>
            </a:r>
            <a:r>
              <a:rPr lang="en-US" dirty="0" smtClean="0"/>
              <a:t>Measurements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4545976"/>
              </p:ext>
            </p:extLst>
          </p:nvPr>
        </p:nvGraphicFramePr>
        <p:xfrm>
          <a:off x="3365901" y="776815"/>
          <a:ext cx="5769390" cy="3502717"/>
        </p:xfrm>
        <a:graphic>
          <a:graphicData uri="http://schemas.openxmlformats.org/drawingml/2006/table">
            <a:tbl>
              <a:tblPr/>
              <a:tblGrid>
                <a:gridCol w="2041297"/>
                <a:gridCol w="1951698"/>
                <a:gridCol w="1776395"/>
              </a:tblGrid>
              <a:tr h="236353"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Mast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LiDAR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701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Manufacturer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Thies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First Class Adv.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Thies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First Class (vanes)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Leosphere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Windcube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v2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3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Measurement period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years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6.5 months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32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Measurement heights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85.25 m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(v, v)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82.00 m 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62.00 m (v)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60.00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m (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40.00 m (v)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 m, 160 m,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 m, 140 m,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 m, 104 m,   (v,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dir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m, </a:t>
                      </a: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 m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 m, </a:t>
                      </a:r>
                      <a:r>
                        <a:rPr lang="en-US" sz="14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 m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b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 m, 42 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3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Elevation (m)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 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 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88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System</a:t>
                      </a:r>
                      <a:r>
                        <a:rPr lang="en-US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Availability </a:t>
                      </a:r>
                    </a:p>
                    <a:p>
                      <a:pPr algn="ctr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(before filtering, across all measurement heights)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99.50%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3301" y="4279532"/>
            <a:ext cx="7644900" cy="213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1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9F5AA-A384-4EDE-964E-B3E14D40EAE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657476" y="2119313"/>
            <a:ext cx="7104063" cy="2418504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Geneva" charset="-128"/>
                <a:cs typeface="Geneva" charset="0"/>
              </a:defRPr>
            </a:lvl1pPr>
            <a:lvl2pPr marL="344488" indent="-17145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2pPr>
            <a:lvl3pPr marL="569913" indent="-22542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3pPr>
            <a:lvl4pPr marL="801688" indent="-23177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4pPr>
            <a:lvl5pPr marL="974725" indent="-1730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Introduction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002540"/>
                </a:solidFill>
                <a:latin typeface="Calibri" panose="020F0502020204030204" pitchFamily="34" charset="0"/>
              </a:rPr>
              <a:t>Two wind measurement strategies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Comparisons of results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89104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Two approaches to wind measurement strategy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0B4EA-67D4-5140-A2A3-E2874094B6D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884000" y="884968"/>
            <a:ext cx="4014000" cy="2486882"/>
          </a:xfrm>
          <a:prstGeom prst="rect">
            <a:avLst/>
          </a:prstGeom>
          <a:solidFill>
            <a:schemeClr val="accent3">
              <a:alpha val="40000"/>
            </a:schemeClr>
          </a:solidFill>
        </p:spPr>
        <p:txBody>
          <a:bodyPr wrap="square" lIns="108000" tIns="126000">
            <a:noAutofit/>
          </a:bodyPr>
          <a:lstStyle/>
          <a:p>
            <a:r>
              <a:rPr lang="en-US" sz="1600" b="1" dirty="0">
                <a:solidFill>
                  <a:srgbClr val="002540"/>
                </a:solidFill>
                <a:latin typeface="Calibri" panose="020F0502020204030204" pitchFamily="34" charset="0"/>
              </a:rPr>
              <a:t>Approach 1: Mast Only</a:t>
            </a:r>
          </a:p>
          <a:p>
            <a:endParaRPr lang="en-US" sz="1200" b="1" dirty="0">
              <a:solidFill>
                <a:srgbClr val="002540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2540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2540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</a:rPr>
              <a:t>Correction of mast data with long-term data source (MERRA)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</a:rPr>
              <a:t>Wind characteristics at target site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</a:rPr>
              <a:t>(~8 km)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</a:rPr>
              <a:t>(WASP)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2540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</a:rPr>
              <a:t>Calculation of turbine production and uncertainties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2540"/>
                </a:solidFill>
                <a:latin typeface="Calibri" panose="020F0502020204030204" pitchFamily="34" charset="0"/>
              </a:rPr>
              <a:t>Exceedance</a:t>
            </a: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</a:rPr>
              <a:t> probabilities</a:t>
            </a:r>
          </a:p>
          <a:p>
            <a:endParaRPr lang="fr-FR" sz="12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54134" y="884968"/>
            <a:ext cx="4014000" cy="2486882"/>
          </a:xfrm>
          <a:prstGeom prst="rect">
            <a:avLst/>
          </a:prstGeom>
          <a:solidFill>
            <a:schemeClr val="accent3">
              <a:alpha val="40000"/>
            </a:schemeClr>
          </a:solidFill>
        </p:spPr>
        <p:txBody>
          <a:bodyPr wrap="square" lIns="108000" tIns="126000">
            <a:noAutofit/>
          </a:bodyPr>
          <a:lstStyle/>
          <a:p>
            <a:r>
              <a:rPr lang="en-US" sz="1600" b="1" dirty="0">
                <a:solidFill>
                  <a:srgbClr val="002540"/>
                </a:solidFill>
                <a:latin typeface="Calibri" panose="020F0502020204030204" pitchFamily="34" charset="0"/>
              </a:rPr>
              <a:t>Approach 2: Mast + </a:t>
            </a:r>
            <a:r>
              <a:rPr lang="en-US" sz="1600" b="1" dirty="0" err="1">
                <a:solidFill>
                  <a:srgbClr val="002540"/>
                </a:solidFill>
                <a:latin typeface="Calibri" panose="020F0502020204030204" pitchFamily="34" charset="0"/>
              </a:rPr>
              <a:t>LiDAR</a:t>
            </a:r>
            <a:endParaRPr lang="en-US" sz="1600" b="1" dirty="0">
              <a:solidFill>
                <a:srgbClr val="002540"/>
              </a:solidFill>
              <a:latin typeface="Calibri" panose="020F0502020204030204" pitchFamily="34" charset="0"/>
            </a:endParaRPr>
          </a:p>
          <a:p>
            <a:endParaRPr lang="en-US" sz="1200" b="1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</a:rPr>
              <a:t>Extension of </a:t>
            </a:r>
            <a:r>
              <a:rPr lang="en-US" sz="1400" dirty="0" err="1">
                <a:solidFill>
                  <a:srgbClr val="C00000"/>
                </a:solidFill>
                <a:latin typeface="Calibri" panose="020F0502020204030204" pitchFamily="34" charset="0"/>
              </a:rPr>
              <a:t>LiDAR</a:t>
            </a:r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</a:rPr>
              <a:t> data to 2 years using mast data (MCP)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</a:rPr>
              <a:t>Correction of </a:t>
            </a:r>
            <a:r>
              <a:rPr lang="en-US" sz="1400" dirty="0" err="1" smtClean="0">
                <a:solidFill>
                  <a:srgbClr val="002540"/>
                </a:solidFill>
                <a:latin typeface="Calibri" panose="020F0502020204030204" pitchFamily="34" charset="0"/>
              </a:rPr>
              <a:t>LiDAR</a:t>
            </a:r>
            <a:r>
              <a:rPr lang="en-US" sz="1400" dirty="0" smtClean="0">
                <a:solidFill>
                  <a:srgbClr val="002540"/>
                </a:solidFill>
                <a:latin typeface="Calibri" panose="020F0502020204030204" pitchFamily="34" charset="0"/>
              </a:rPr>
              <a:t> data </a:t>
            </a: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</a:rPr>
              <a:t>with long-term data source (MERRA)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</a:rPr>
              <a:t>Wind characteristics at target site (WASP)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2540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</a:rPr>
              <a:t>Calculation of turbine production and uncertainties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2540"/>
                </a:solidFill>
                <a:latin typeface="Calibri" panose="020F0502020204030204" pitchFamily="34" charset="0"/>
              </a:rPr>
              <a:t>Exceedance</a:t>
            </a: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</a:rPr>
              <a:t> probabilities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4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FR" sz="1200" dirty="0">
              <a:solidFill>
                <a:schemeClr val="accent1"/>
              </a:solidFill>
              <a:latin typeface="Calibri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1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8463" y="3493173"/>
            <a:ext cx="2348240" cy="313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6089" y="3493173"/>
            <a:ext cx="2148371" cy="161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6089" y="5122455"/>
            <a:ext cx="2148371" cy="150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33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Uncertainties</a:t>
            </a:r>
          </a:p>
        </p:txBody>
      </p:sp>
      <p:sp>
        <p:nvSpPr>
          <p:cNvPr id="8090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35297" indent="-24434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977379" indent="-19547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368331" indent="-19547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759283" indent="-19547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150234" indent="-19547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Monotype Sorts" panose="01010601010101010101" pitchFamily="2" charset="2"/>
              <a:buChar char="ò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541186" indent="-19547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Monotype Sorts" panose="01010601010101010101" pitchFamily="2" charset="2"/>
              <a:buChar char="ò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32138" indent="-19547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Monotype Sorts" panose="01010601010101010101" pitchFamily="2" charset="2"/>
              <a:buChar char="ò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23090" indent="-195476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Monotype Sorts" panose="01010601010101010101" pitchFamily="2" charset="2"/>
              <a:buChar char="ò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50088E6-0896-46B4-955C-04CC34A17B7C}" type="slidenum">
              <a:rPr lang="de-DE" altLang="en-US" smtClean="0"/>
              <a:pPr/>
              <a:t>8</a:t>
            </a:fld>
            <a:endParaRPr lang="de-DE" altLang="en-US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844126" y="1068512"/>
            <a:ext cx="9871819" cy="52035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Arial"/>
                <a:ea typeface="Geneva" charset="-128"/>
                <a:cs typeface="Geneva" charset="0"/>
              </a:defRPr>
            </a:lvl1pPr>
            <a:lvl2pPr marL="344488" indent="-171450" algn="l" defTabSz="457200" rtl="0" eaLnBrk="1" fontAlgn="base" hangingPunct="1">
              <a:spcBef>
                <a:spcPts val="12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2pPr>
            <a:lvl3pPr marL="569913" indent="-22542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3pPr>
            <a:lvl4pPr marL="801688" indent="-231775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4pPr>
            <a:lvl5pPr marL="974725" indent="-173038" algn="l" defTabSz="457200" rtl="0" eaLnBrk="1" fontAlgn="base" hangingPunct="1">
              <a:spcBef>
                <a:spcPts val="600"/>
              </a:spcBef>
              <a:spcAft>
                <a:spcPct val="0"/>
              </a:spcAft>
              <a:buFont typeface="Arial" charset="0"/>
              <a:buChar char="-"/>
              <a:defRPr sz="1600" kern="1200">
                <a:solidFill>
                  <a:schemeClr val="tx1"/>
                </a:solidFill>
                <a:latin typeface="Arial"/>
                <a:ea typeface="Arial Unicode MS" pitchFamily="34" charset="-128"/>
                <a:cs typeface="Arial Unicode MS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b="1" dirty="0">
              <a:solidFill>
                <a:srgbClr val="002540"/>
              </a:solidFill>
            </a:endParaRPr>
          </a:p>
          <a:p>
            <a:pPr marL="344488" lvl="2" indent="0">
              <a:spcBef>
                <a:spcPts val="0"/>
              </a:spcBef>
              <a:buNone/>
              <a:defRPr/>
            </a:pPr>
            <a:r>
              <a:rPr lang="en-US" sz="2000" b="1" dirty="0">
                <a:solidFill>
                  <a:srgbClr val="002540"/>
                </a:solidFill>
                <a:latin typeface="Calibri" panose="020F0502020204030204" pitchFamily="34" charset="0"/>
              </a:rPr>
              <a:t>Uncertainties important for this specific case study</a:t>
            </a:r>
          </a:p>
          <a:p>
            <a:pPr marL="344488" lvl="2" indent="0">
              <a:spcBef>
                <a:spcPts val="0"/>
              </a:spcBef>
              <a:buNone/>
              <a:defRPr/>
            </a:pPr>
            <a:endParaRPr lang="en-US" b="1" dirty="0">
              <a:solidFill>
                <a:srgbClr val="002540"/>
              </a:solidFill>
              <a:latin typeface="Calibri" panose="020F0502020204030204" pitchFamily="34" charset="0"/>
            </a:endParaRPr>
          </a:p>
          <a:p>
            <a:pPr marL="344488" lvl="2" indent="0">
              <a:spcBef>
                <a:spcPts val="0"/>
              </a:spcBef>
              <a:buNone/>
              <a:defRPr/>
            </a:pPr>
            <a:endParaRPr lang="en-US" b="1" dirty="0">
              <a:solidFill>
                <a:srgbClr val="002540"/>
              </a:solidFill>
              <a:latin typeface="Calibri" panose="020F0502020204030204" pitchFamily="34" charset="0"/>
            </a:endParaRPr>
          </a:p>
          <a:p>
            <a:pPr marL="344488" lvl="2" indent="0">
              <a:spcBef>
                <a:spcPts val="0"/>
              </a:spcBef>
              <a:buNone/>
              <a:defRPr/>
            </a:pPr>
            <a:r>
              <a:rPr lang="en-US" sz="1800" dirty="0" smtClean="0">
                <a:solidFill>
                  <a:srgbClr val="002540"/>
                </a:solidFill>
                <a:latin typeface="Calibri" panose="020F0502020204030204" pitchFamily="34" charset="0"/>
              </a:rPr>
              <a:t>1) From </a:t>
            </a:r>
            <a:r>
              <a:rPr lang="en-US" sz="1800" dirty="0" err="1">
                <a:solidFill>
                  <a:srgbClr val="002540"/>
                </a:solidFill>
                <a:latin typeface="Calibri" panose="020F0502020204030204" pitchFamily="34" charset="0"/>
              </a:rPr>
              <a:t>LiDAR</a:t>
            </a:r>
            <a:r>
              <a:rPr lang="en-US" sz="1800" dirty="0">
                <a:solidFill>
                  <a:srgbClr val="002540"/>
                </a:solidFill>
                <a:latin typeface="Calibri" panose="020F0502020204030204" pitchFamily="34" charset="0"/>
              </a:rPr>
              <a:t>: </a:t>
            </a:r>
          </a:p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540"/>
                </a:solidFill>
                <a:latin typeface="Calibri" panose="020F0502020204030204" pitchFamily="34" charset="0"/>
              </a:rPr>
              <a:t>Measurement uncertainties related to the classification and calibration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002540"/>
              </a:solidFill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002540"/>
              </a:solidFill>
              <a:latin typeface="Calibri" panose="020F0502020204030204" pitchFamily="34" charset="0"/>
            </a:endParaRPr>
          </a:p>
          <a:p>
            <a:pPr marL="344488" lvl="2" indent="0">
              <a:spcBef>
                <a:spcPts val="0"/>
              </a:spcBef>
              <a:buNone/>
              <a:defRPr/>
            </a:pPr>
            <a:r>
              <a:rPr lang="en-US" sz="1800" dirty="0" smtClean="0">
                <a:solidFill>
                  <a:srgbClr val="002540"/>
                </a:solidFill>
                <a:latin typeface="Calibri" panose="020F0502020204030204" pitchFamily="34" charset="0"/>
              </a:rPr>
              <a:t>2) From </a:t>
            </a:r>
            <a:r>
              <a:rPr lang="en-US" sz="1800" dirty="0">
                <a:solidFill>
                  <a:srgbClr val="002540"/>
                </a:solidFill>
                <a:latin typeface="Calibri" panose="020F0502020204030204" pitchFamily="34" charset="0"/>
              </a:rPr>
              <a:t>MCP:</a:t>
            </a:r>
          </a:p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540"/>
                </a:solidFill>
                <a:latin typeface="Calibri" panose="020F0502020204030204" pitchFamily="34" charset="0"/>
              </a:rPr>
              <a:t>Assessment of the quality of correlations between the </a:t>
            </a:r>
            <a:r>
              <a:rPr lang="en-US" sz="1800" dirty="0" err="1">
                <a:solidFill>
                  <a:srgbClr val="002540"/>
                </a:solidFill>
                <a:latin typeface="Calibri" panose="020F0502020204030204" pitchFamily="34" charset="0"/>
              </a:rPr>
              <a:t>LiDAR</a:t>
            </a:r>
            <a:r>
              <a:rPr lang="en-US" sz="1800" dirty="0">
                <a:solidFill>
                  <a:srgbClr val="002540"/>
                </a:solidFill>
                <a:latin typeface="Calibri" panose="020F0502020204030204" pitchFamily="34" charset="0"/>
              </a:rPr>
              <a:t> and the reference mast</a:t>
            </a: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002540"/>
              </a:solidFill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002540"/>
              </a:solidFill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002540"/>
              </a:solidFill>
              <a:latin typeface="Calibri" panose="020F0502020204030204" pitchFamily="34" charset="0"/>
            </a:endParaRPr>
          </a:p>
          <a:p>
            <a:pPr marL="344488" lvl="2" indent="0">
              <a:spcBef>
                <a:spcPts val="0"/>
              </a:spcBef>
              <a:buNone/>
              <a:defRPr/>
            </a:pPr>
            <a:r>
              <a:rPr lang="en-US" sz="1800" dirty="0" smtClean="0">
                <a:solidFill>
                  <a:srgbClr val="002540"/>
                </a:solidFill>
                <a:latin typeface="Calibri" panose="020F0502020204030204" pitchFamily="34" charset="0"/>
              </a:rPr>
              <a:t>3) From </a:t>
            </a:r>
            <a:r>
              <a:rPr lang="en-US" sz="1800" dirty="0">
                <a:solidFill>
                  <a:srgbClr val="002540"/>
                </a:solidFill>
                <a:latin typeface="Calibri" panose="020F0502020204030204" pitchFamily="34" charset="0"/>
              </a:rPr>
              <a:t>spatial extrapolation:</a:t>
            </a:r>
          </a:p>
          <a:p>
            <a:pPr lvl="3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540"/>
                </a:solidFill>
                <a:latin typeface="Calibri" panose="020F0502020204030204" pitchFamily="34" charset="0"/>
              </a:rPr>
              <a:t>Spatial extrapolation (both vertical and horizontal) from mast location to target site</a:t>
            </a:r>
          </a:p>
        </p:txBody>
      </p:sp>
    </p:spTree>
    <p:extLst>
      <p:ext uri="{BB962C8B-B14F-4D97-AF65-F5344CB8AC3E}">
        <p14:creationId xmlns:p14="http://schemas.microsoft.com/office/powerpoint/2010/main" val="335415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RSD Classification</a:t>
            </a:r>
            <a:br>
              <a:rPr lang="fr-FR" dirty="0" smtClean="0"/>
            </a:br>
            <a:r>
              <a:rPr lang="fr-FR" sz="1800" dirty="0" smtClean="0">
                <a:solidFill>
                  <a:srgbClr val="C0B5A2"/>
                </a:solidFill>
              </a:rPr>
              <a:t>(CD) IEC 61400-12-1</a:t>
            </a:r>
            <a:endParaRPr lang="de-DE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9F5AA-A384-4EDE-964E-B3E14D40EAE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64527" y="1147832"/>
            <a:ext cx="830847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Classification:</a:t>
            </a:r>
          </a:p>
          <a:p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The </a:t>
            </a:r>
            <a:r>
              <a:rPr lang="en-US" i="1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type</a:t>
            </a: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 of RSD device must be classified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Correlations of wind speeds</a:t>
            </a:r>
          </a:p>
          <a:p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Sensitivity to environmental variables (non-exhaustive list):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Uncertainty on wind speed:</a:t>
            </a:r>
          </a:p>
          <a:p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In this case:</a:t>
            </a:r>
          </a:p>
          <a:p>
            <a:endParaRPr lang="en-US" u="sng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endParaRPr lang="en-US" u="sng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		where an accuracy class of 3.3 was </a:t>
            </a:r>
            <a:r>
              <a:rPr lang="en-US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used*.</a:t>
            </a:r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endParaRPr lang="en-US" dirty="0" smtClean="0">
              <a:solidFill>
                <a:srgbClr val="002540"/>
              </a:solidFill>
              <a:latin typeface="Calibri" panose="020F0502020204030204" pitchFamily="34" charset="0"/>
              <a:cs typeface="Arial" pitchFamily="34" charset="0"/>
            </a:endParaRPr>
          </a:p>
          <a:p>
            <a:r>
              <a:rPr lang="en-US" sz="1400" i="1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		</a:t>
            </a:r>
            <a:r>
              <a:rPr lang="en-US" sz="1400" i="1" dirty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*</a:t>
            </a:r>
            <a:r>
              <a:rPr lang="en-US" sz="1400" i="1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Classification </a:t>
            </a:r>
            <a:r>
              <a:rPr lang="en-US" sz="1400" i="1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of </a:t>
            </a:r>
            <a:r>
              <a:rPr lang="en-US" sz="1400" i="1" dirty="0" err="1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Windcube</a:t>
            </a:r>
            <a:r>
              <a:rPr lang="en-US" sz="1400" i="1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 V2, Deutsche </a:t>
            </a:r>
            <a:r>
              <a:rPr lang="en-US" sz="1400" i="1" dirty="0" err="1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WindGuard</a:t>
            </a:r>
            <a:r>
              <a:rPr lang="en-US" sz="1400" i="1" dirty="0" smtClean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, 2013</a:t>
            </a:r>
          </a:p>
          <a:p>
            <a:endParaRPr lang="en-US" dirty="0" err="1" smtClean="0">
              <a:solidFill>
                <a:srgbClr val="00254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8000" y="4527026"/>
            <a:ext cx="2744711" cy="7527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11533" y="3071885"/>
            <a:ext cx="31112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Wind shear exponent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Turbulence intensity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Rain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Wind direction</a:t>
            </a:r>
          </a:p>
          <a:p>
            <a:endParaRPr lang="en-US" dirty="0" err="1" smtClean="0">
              <a:solidFill>
                <a:srgbClr val="00254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31718" y="3060318"/>
            <a:ext cx="428778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Air temperature	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Air density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Temperature difference between two heights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Upflow</a:t>
            </a:r>
            <a:r>
              <a:rPr lang="en-US" sz="1400" dirty="0">
                <a:solidFill>
                  <a:srgbClr val="002540"/>
                </a:solidFill>
                <a:latin typeface="Calibri" panose="020F0502020204030204" pitchFamily="34" charset="0"/>
                <a:cs typeface="Arial" pitchFamily="34" charset="0"/>
              </a:rPr>
              <a:t> angle</a:t>
            </a:r>
          </a:p>
          <a:p>
            <a:endParaRPr lang="en-US" dirty="0" err="1" smtClean="0">
              <a:solidFill>
                <a:srgbClr val="00254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8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UL Basic 122010">
  <a:themeElements>
    <a:clrScheme name="Benutzerdefiniert 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002540"/>
      </a:accent1>
      <a:accent2>
        <a:srgbClr val="5F94CC"/>
      </a:accent2>
      <a:accent3>
        <a:srgbClr val="C0B5A2"/>
      </a:accent3>
      <a:accent4>
        <a:srgbClr val="808080"/>
      </a:accent4>
      <a:accent5>
        <a:srgbClr val="5F5F5F"/>
      </a:accent5>
      <a:accent6>
        <a:srgbClr val="4D4D4D"/>
      </a:accent6>
      <a:hlink>
        <a:srgbClr val="FFFFFF"/>
      </a:hlink>
      <a:folHlink>
        <a:srgbClr val="FFFFF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 dirty="0" err="1" smtClean="0">
            <a:latin typeface="Arial" pitchFamily="34" charset="0"/>
            <a:cs typeface="Arial" pitchFamily="34" charset="0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err="1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1815</TotalTime>
  <Words>1445</Words>
  <Application>Microsoft Office PowerPoint</Application>
  <PresentationFormat>Widescreen</PresentationFormat>
  <Paragraphs>241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 Unicode MS</vt:lpstr>
      <vt:lpstr>Arial</vt:lpstr>
      <vt:lpstr>Calibri</vt:lpstr>
      <vt:lpstr>Geneva</vt:lpstr>
      <vt:lpstr>Helvetica</vt:lpstr>
      <vt:lpstr>1_UL Basic 122010</vt:lpstr>
      <vt:lpstr>Comparison of Uncertainties in Wind Resource Assessment With and Without On-Site LiDAR measurements: A Cast Study  </vt:lpstr>
      <vt:lpstr>Outline</vt:lpstr>
      <vt:lpstr>Purpose of Case study</vt:lpstr>
      <vt:lpstr>Project Site</vt:lpstr>
      <vt:lpstr>On-Site Measurements</vt:lpstr>
      <vt:lpstr>Outline</vt:lpstr>
      <vt:lpstr>Two approaches to wind measurement strategy</vt:lpstr>
      <vt:lpstr>Sources of Uncertainties</vt:lpstr>
      <vt:lpstr>RSD Classification (CD) IEC 61400-12-1</vt:lpstr>
      <vt:lpstr>RSD Calibration (Verification) (CD) IEC 61400-12-1</vt:lpstr>
      <vt:lpstr>Uncertainties of measurements of RSD (CD) IEC 61400-12-1</vt:lpstr>
      <vt:lpstr>MCP (Measure – Correlate – Predict)</vt:lpstr>
      <vt:lpstr>Outline</vt:lpstr>
      <vt:lpstr>Uncertainties</vt:lpstr>
      <vt:lpstr>Exceedence Probabilities</vt:lpstr>
      <vt:lpstr>Considerations for Representativeness of Case Study</vt:lpstr>
      <vt:lpstr>Outline</vt:lpstr>
      <vt:lpstr>Summary</vt:lpstr>
      <vt:lpstr>Thank you.  </vt:lpstr>
    </vt:vector>
  </TitlesOfParts>
  <Company>Underwriters Laboratories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DEWI &amp; DEWI-OCC</dc:title>
  <dc:creator>Heike Thomas</dc:creator>
  <cp:lastModifiedBy>Burin, Edward</cp:lastModifiedBy>
  <cp:revision>500</cp:revision>
  <cp:lastPrinted>2014-02-05T14:42:02Z</cp:lastPrinted>
  <dcterms:created xsi:type="dcterms:W3CDTF">2012-10-03T14:27:44Z</dcterms:created>
  <dcterms:modified xsi:type="dcterms:W3CDTF">2016-09-16T15:44:37Z</dcterms:modified>
</cp:coreProperties>
</file>