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5" r:id="rId6"/>
    <p:sldId id="273" r:id="rId7"/>
    <p:sldId id="266" r:id="rId8"/>
    <p:sldId id="272" r:id="rId9"/>
    <p:sldId id="260" r:id="rId10"/>
    <p:sldId id="259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12" d="100"/>
          <a:sy n="112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228E91F-AA4D-4F23-9841-2F8E77699271}" type="datetimeFigureOut">
              <a:rPr lang="en-US" altLang="en-US"/>
              <a:pPr/>
              <a:t>9/13/2016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5C6A1548-1E43-4D98-A240-7F10EE601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4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02BF43FC-6559-4520-9538-7F7C9683348E}" type="datetimeFigureOut">
              <a:rPr lang="en-US" altLang="en-US"/>
              <a:pPr/>
              <a:t>9/13/2016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EB4BBF0-CF98-4B54-A5F0-5202D9E13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16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9688" y="6126163"/>
            <a:ext cx="926623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2700" y="6126163"/>
            <a:ext cx="259238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41544" y="6237312"/>
            <a:ext cx="3022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9286" y="2636912"/>
            <a:ext cx="9266328" cy="1872208"/>
          </a:xfrm>
        </p:spPr>
        <p:txBody>
          <a:bodyPr/>
          <a:lstStyle>
            <a:lvl1pPr algn="ctr">
              <a:defRPr sz="5000" b="0" i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541544" y="6453336"/>
            <a:ext cx="3144605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i="1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 bwMode="auto">
          <a:xfrm>
            <a:off x="6516216" y="6252168"/>
            <a:ext cx="2232248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800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1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849688"/>
            <a:ext cx="900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3000">
                <a:solidFill>
                  <a:schemeClr val="tx2"/>
                </a:solidFill>
                <a:latin typeface="Nexa" charset="0"/>
              </a:rPr>
              <a:t>Thank you very much for your attention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62138"/>
            <a:ext cx="2974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-39286" y="2913911"/>
            <a:ext cx="9266328" cy="1872208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-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138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0" y="3305175"/>
            <a:ext cx="9266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5000" b="0" i="0" kern="1200" baseline="0">
                <a:solidFill>
                  <a:schemeClr val="bg1"/>
                </a:solidFill>
                <a:latin typeface="Nexa Book"/>
                <a:ea typeface="ヒラギノ角ゴ Pro W3" charset="0"/>
                <a:cs typeface="Nexa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Nexa Light"/>
                <a:cs typeface="Nexa Light"/>
              </a:rPr>
              <a:t>#</a:t>
            </a:r>
            <a:r>
              <a:rPr lang="en-US" dirty="0" err="1" smtClean="0">
                <a:latin typeface="Nexa Light"/>
                <a:cs typeface="Nexa Light"/>
              </a:rPr>
              <a:t>ETIPWind</a:t>
            </a:r>
            <a:endParaRPr lang="en-US" dirty="0">
              <a:latin typeface="Nexa Light"/>
              <a:cs typeface="Nex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8775" y="6188075"/>
            <a:ext cx="3706813" cy="6746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9688" y="5949950"/>
            <a:ext cx="9296401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9525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-9699" y="1988840"/>
            <a:ext cx="9266328" cy="1307177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7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IoT IPQC London, march 2016, Thomas Pump   2016, 13th march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79445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5193" y="1268413"/>
            <a:ext cx="72009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019548"/>
            <a:ext cx="2909391" cy="3772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70"/>
            <a:ext cx="4680520" cy="4451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9"/>
            <a:ext cx="2909391" cy="678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4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150" y="1255713"/>
            <a:ext cx="3683000" cy="4537075"/>
          </a:xfrm>
          <a:prstGeom prst="rect">
            <a:avLst/>
          </a:prstGeom>
          <a:solidFill>
            <a:srgbClr val="509E2F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043607" y="1340770"/>
            <a:ext cx="3234177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929808" y="1340770"/>
            <a:ext cx="3674640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9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169" y="476672"/>
            <a:ext cx="6750396" cy="648072"/>
          </a:xfrm>
        </p:spPr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4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6"/>
          <p:cNvGraphicFramePr>
            <a:graphicFrameLocks noGrp="1"/>
          </p:cNvGraphicFramePr>
          <p:nvPr/>
        </p:nvGraphicFramePr>
        <p:xfrm>
          <a:off x="1116013" y="1700213"/>
          <a:ext cx="6911976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92"/>
                <a:gridCol w="2303992"/>
                <a:gridCol w="2303992"/>
              </a:tblGrid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6750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1340768"/>
            <a:ext cx="3456384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2" y="2132856"/>
            <a:ext cx="4104456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94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1268762"/>
            <a:ext cx="6984776" cy="4320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2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55" y="1268761"/>
            <a:ext cx="1148629" cy="432048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1268761"/>
            <a:ext cx="5472608" cy="4320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the title of the slide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771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Write here your text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1" descr="logo-smal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72225" y="6188075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n-U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3" cy="333375"/>
          </a:xfrm>
          <a:prstGeom prst="rect">
            <a:avLst/>
          </a:prstGeom>
          <a:gradFill flip="none" rotWithShape="1">
            <a:gsLst>
              <a:gs pos="0">
                <a:srgbClr val="509E2F"/>
              </a:gs>
              <a:gs pos="100000">
                <a:schemeClr val="tx2"/>
              </a:gs>
              <a:gs pos="51000">
                <a:schemeClr val="tx2"/>
              </a:gs>
            </a:gsLst>
            <a:lin ang="20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0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libri"/>
          <a:ea typeface="ヒラギノ角ゴ Pro W3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9E2F"/>
          </a:solidFill>
          <a:latin typeface="Calibri"/>
          <a:ea typeface="ヒラギノ角ゴ Pro W3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1000"/>
        <a:buFont typeface="Arial" pitchFamily="34" charset="0"/>
        <a:buChar char="•"/>
        <a:defRPr sz="22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A7A7A"/>
        </a:buClr>
        <a:buFont typeface="Arial" pitchFamily="34" charset="0"/>
        <a:buChar char="•"/>
        <a:defRPr sz="2000" kern="1200">
          <a:solidFill>
            <a:srgbClr val="7A7A7A"/>
          </a:solidFill>
          <a:latin typeface="Calibri"/>
          <a:ea typeface="ヒラギノ角ゴ Pro W3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Calibri"/>
          <a:ea typeface="ヒラギノ角ゴ Pro W3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oleObject" Target="../embeddings/oleObject2.bin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2.png"/><Relationship Id="rId3" Type="http://schemas.openxmlformats.org/officeDocument/2006/relationships/tags" Target="../tags/tag2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9"/>
          <p:cNvSpPr>
            <a:spLocks noGrp="1"/>
          </p:cNvSpPr>
          <p:nvPr>
            <p:ph idx="1"/>
          </p:nvPr>
        </p:nvSpPr>
        <p:spPr>
          <a:xfrm>
            <a:off x="541338" y="6125294"/>
            <a:ext cx="3022600" cy="40005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Thomas Pump</a:t>
            </a:r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-39688" y="2636838"/>
            <a:ext cx="9266238" cy="1871662"/>
          </a:xfrm>
        </p:spPr>
        <p:txBody>
          <a:bodyPr/>
          <a:lstStyle/>
          <a:p>
            <a:r>
              <a:rPr lang="en-US" altLang="en-US" dirty="0" err="1" smtClean="0">
                <a:latin typeface="Nexa Light" charset="0"/>
                <a:ea typeface="ヒラギノ角ゴ Pro W3" charset="-128"/>
              </a:rPr>
              <a:t>digitalization@windenergy</a:t>
            </a:r>
            <a:r>
              <a:rPr lang="en-US" altLang="en-US" dirty="0" smtClean="0">
                <a:latin typeface="Nexa Light" charset="0"/>
                <a:ea typeface="ヒラギノ角ゴ Pro W3" charset="-128"/>
              </a:rPr>
              <a:t> </a:t>
            </a:r>
            <a:br>
              <a:rPr lang="en-US" altLang="en-US" dirty="0" smtClean="0">
                <a:latin typeface="Nexa Light" charset="0"/>
                <a:ea typeface="ヒラギノ角ゴ Pro W3" charset="-128"/>
              </a:rPr>
            </a:br>
            <a:r>
              <a:rPr lang="en-US" altLang="en-US" dirty="0" smtClean="0">
                <a:latin typeface="Nexa Light" charset="0"/>
                <a:ea typeface="ヒラギノ角ゴ Pro W3" charset="-128"/>
              </a:rPr>
              <a:t>How to harvest the full potential?</a:t>
            </a:r>
          </a:p>
        </p:txBody>
      </p:sp>
      <p:sp>
        <p:nvSpPr>
          <p:cNvPr id="11267" name="Content Placeholder 10"/>
          <p:cNvSpPr>
            <a:spLocks noGrp="1"/>
          </p:cNvSpPr>
          <p:nvPr>
            <p:ph idx="10"/>
          </p:nvPr>
        </p:nvSpPr>
        <p:spPr>
          <a:xfrm>
            <a:off x="541338" y="6372051"/>
            <a:ext cx="4462710" cy="441325"/>
          </a:xfrm>
        </p:spPr>
        <p:txBody>
          <a:bodyPr/>
          <a:lstStyle/>
          <a:p>
            <a:r>
              <a:rPr lang="en-US" altLang="en-US" sz="1400" dirty="0" smtClean="0">
                <a:latin typeface="Calibri" pitchFamily="34" charset="0"/>
                <a:ea typeface="ヒラギノ角ゴ Pro W3" charset="-128"/>
              </a:rPr>
              <a:t>Head of Asset Information Systems , </a:t>
            </a:r>
          </a:p>
          <a:p>
            <a:r>
              <a:rPr lang="en-US" altLang="en-US" sz="1400" dirty="0" smtClean="0">
                <a:latin typeface="Calibri" pitchFamily="34" charset="0"/>
                <a:ea typeface="ヒラギノ角ゴ Pro W3" charset="-128"/>
              </a:rPr>
              <a:t>E.ON Climate &amp; Renewables GmbH</a:t>
            </a:r>
          </a:p>
        </p:txBody>
      </p:sp>
      <p:sp>
        <p:nvSpPr>
          <p:cNvPr id="11268" name="Content Placeholder 11"/>
          <p:cNvSpPr>
            <a:spLocks noGrp="1"/>
          </p:cNvSpPr>
          <p:nvPr>
            <p:ph idx="11"/>
          </p:nvPr>
        </p:nvSpPr>
        <p:spPr>
          <a:xfrm>
            <a:off x="6516688" y="6251575"/>
            <a:ext cx="2232025" cy="44132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-39688" y="2914650"/>
            <a:ext cx="9266238" cy="1871663"/>
          </a:xfrm>
        </p:spPr>
        <p:txBody>
          <a:bodyPr/>
          <a:lstStyle/>
          <a:p>
            <a:r>
              <a:rPr lang="en-US" altLang="en-US" dirty="0" smtClean="0">
                <a:latin typeface="Nexa Light" charset="0"/>
                <a:ea typeface="ヒラギノ角ゴ Pro W3" charset="-128"/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8" name="Grafik 20" descr="Turbines IMG_1340.jpg"/>
          <p:cNvPicPr>
            <a:picLocks noChangeAspect="1"/>
          </p:cNvPicPr>
          <p:nvPr/>
        </p:nvPicPr>
        <p:blipFill>
          <a:blip r:embed="rId2" cstate="print"/>
          <a:srcRect r="1099" b="5024"/>
          <a:stretch>
            <a:fillRect/>
          </a:stretch>
        </p:blipFill>
        <p:spPr>
          <a:xfrm>
            <a:off x="1" y="332656"/>
            <a:ext cx="9144000" cy="5544616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3759200" y="908720"/>
            <a:ext cx="3549104" cy="1752989"/>
          </a:xfrm>
          <a:prstGeom prst="wedgeEllipseCallout">
            <a:avLst>
              <a:gd name="adj1" fmla="val 55089"/>
              <a:gd name="adj2" fmla="val 13620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323232"/>
                </a:solidFill>
                <a:latin typeface="Arial" pitchFamily="34" charset="0"/>
                <a:ea typeface="ヒラギノ角ゴ Pro W3" charset="-128"/>
              </a:rPr>
              <a:t>Compared to my peers I´m producing always 10% less at the same wind speed</a:t>
            </a:r>
            <a:endParaRPr lang="en-US" sz="1600" dirty="0">
              <a:solidFill>
                <a:srgbClr val="32323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6566" y="480018"/>
            <a:ext cx="2932634" cy="1576789"/>
          </a:xfrm>
          <a:prstGeom prst="wedgeEllipseCallout">
            <a:avLst>
              <a:gd name="adj1" fmla="val -33053"/>
              <a:gd name="adj2" fmla="val 8527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323232"/>
                </a:solidFill>
                <a:latin typeface="Arial" pitchFamily="34" charset="0"/>
                <a:ea typeface="ヒラギノ角ゴ Pro W3" charset="-128"/>
              </a:rPr>
              <a:t>My oil temperature is to high and there is also a strange noise. I should reduce my production </a:t>
            </a:r>
            <a:endParaRPr lang="en-US" sz="1600" dirty="0">
              <a:solidFill>
                <a:srgbClr val="32323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340730" y="3789041"/>
            <a:ext cx="2664199" cy="1577764"/>
          </a:xfrm>
          <a:prstGeom prst="wedgeEllipseCallout">
            <a:avLst>
              <a:gd name="adj1" fmla="val -85980"/>
              <a:gd name="adj2" fmla="val 79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323232"/>
                </a:solidFill>
                <a:latin typeface="Arial" pitchFamily="34" charset="0"/>
                <a:ea typeface="ヒラギノ角ゴ Pro W3" charset="-128"/>
              </a:rPr>
              <a:t>My health parameters are getting worse.  I ´ll call for a service</a:t>
            </a:r>
            <a:endParaRPr lang="en-US" sz="1600" dirty="0">
              <a:solidFill>
                <a:srgbClr val="323232"/>
              </a:solidFill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1646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2356520" y="2420888"/>
            <a:ext cx="4087688" cy="2177008"/>
            <a:chOff x="2356520" y="2420888"/>
            <a:chExt cx="4087688" cy="2177008"/>
          </a:xfrm>
        </p:grpSpPr>
        <p:sp>
          <p:nvSpPr>
            <p:cNvPr id="6" name="Oval 5"/>
            <p:cNvSpPr/>
            <p:nvPr>
              <p:custDataLst>
                <p:tags r:id="rId3"/>
              </p:custDataLst>
            </p:nvPr>
          </p:nvSpPr>
          <p:spPr>
            <a:xfrm>
              <a:off x="2356520" y="2420888"/>
              <a:ext cx="4087688" cy="2177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Potential of </a:t>
              </a:r>
            </a:p>
            <a:p>
              <a:pPr algn="ctr"/>
              <a:r>
                <a:rPr lang="en-US" dirty="0"/>
                <a:t>Digitalization</a:t>
              </a:r>
            </a:p>
          </p:txBody>
        </p:sp>
        <p:sp>
          <p:nvSpPr>
            <p:cNvPr id="3" name="Oval 2"/>
            <p:cNvSpPr/>
            <p:nvPr>
              <p:custDataLst>
                <p:tags r:id="rId4"/>
              </p:custDataLst>
            </p:nvPr>
          </p:nvSpPr>
          <p:spPr>
            <a:xfrm>
              <a:off x="2716560" y="2797696"/>
              <a:ext cx="3384376" cy="144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Potential of </a:t>
              </a:r>
            </a:p>
            <a:p>
              <a:pPr algn="ctr"/>
              <a:r>
                <a:rPr lang="en-US" dirty="0"/>
                <a:t>Digitalization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19672" y="604287"/>
            <a:ext cx="2629416" cy="2135416"/>
            <a:chOff x="1619672" y="604287"/>
            <a:chExt cx="2629416" cy="2135416"/>
          </a:xfrm>
        </p:grpSpPr>
        <p:cxnSp>
          <p:nvCxnSpPr>
            <p:cNvPr id="11" name="Straight Connector 10"/>
            <p:cNvCxnSpPr>
              <a:stCxn id="6" idx="1"/>
            </p:cNvCxnSpPr>
            <p:nvPr/>
          </p:nvCxnSpPr>
          <p:spPr>
            <a:xfrm flipH="1" flipV="1">
              <a:off x="1619672" y="836712"/>
              <a:ext cx="1335476" cy="19029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3242042">
              <a:off x="1716938" y="1116160"/>
              <a:ext cx="19470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Project origination / development</a:t>
              </a:r>
              <a:endParaRPr lang="en-US" sz="1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0334" y="618190"/>
              <a:ext cx="122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Project portfolio management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22704" y="1305634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Business case tracker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83257" y="1808593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Modelling</a:t>
              </a:r>
              <a:endParaRPr lang="en-US" sz="12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00364" y="605879"/>
            <a:ext cx="2550148" cy="1996460"/>
            <a:chOff x="4400364" y="605879"/>
            <a:chExt cx="2550148" cy="1996460"/>
          </a:xfrm>
        </p:grpSpPr>
        <p:cxnSp>
          <p:nvCxnSpPr>
            <p:cNvPr id="13" name="Straight Connector 12"/>
            <p:cNvCxnSpPr>
              <a:stCxn id="6" idx="0"/>
            </p:cNvCxnSpPr>
            <p:nvPr/>
          </p:nvCxnSpPr>
          <p:spPr>
            <a:xfrm flipV="1">
              <a:off x="4400364" y="836712"/>
              <a:ext cx="8384" cy="1584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5400000">
              <a:off x="3835680" y="1305635"/>
              <a:ext cx="1947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Wind farm planning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32388" y="605879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3D simulations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24128" y="980728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Array Layout Designer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0936" y="1485427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Project optimization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43178" y="1941037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E-auctions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24128" y="1442393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Tendering</a:t>
              </a:r>
              <a:endParaRPr lang="en-US" sz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3288" y="3787765"/>
            <a:ext cx="2561860" cy="1890251"/>
            <a:chOff x="393288" y="3787765"/>
            <a:chExt cx="2561860" cy="1890251"/>
          </a:xfrm>
        </p:grpSpPr>
        <p:cxnSp>
          <p:nvCxnSpPr>
            <p:cNvPr id="17" name="Straight Connector 16"/>
            <p:cNvCxnSpPr>
              <a:stCxn id="6" idx="3"/>
            </p:cNvCxnSpPr>
            <p:nvPr/>
          </p:nvCxnSpPr>
          <p:spPr>
            <a:xfrm flipH="1">
              <a:off x="611560" y="4279081"/>
              <a:ext cx="2343588" cy="13989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9807554">
              <a:off x="682443" y="4597896"/>
              <a:ext cx="187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BIG UNKNOWN</a:t>
              </a:r>
              <a:endParaRPr lang="en-US" sz="1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3288" y="3787765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New revenue streams ?</a:t>
              </a:r>
              <a:endParaRPr lang="en-US" sz="12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56465" y="861831"/>
            <a:ext cx="3287535" cy="2498680"/>
            <a:chOff x="5856465" y="861831"/>
            <a:chExt cx="3287535" cy="2498680"/>
          </a:xfrm>
        </p:grpSpPr>
        <p:sp>
          <p:nvSpPr>
            <p:cNvPr id="48" name="TextBox 47"/>
            <p:cNvSpPr txBox="1"/>
            <p:nvPr/>
          </p:nvSpPr>
          <p:spPr>
            <a:xfrm>
              <a:off x="7691265" y="1614499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RFID chips</a:t>
              </a:r>
              <a:endParaRPr lang="en-US" sz="1200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856465" y="861831"/>
              <a:ext cx="3287535" cy="2498680"/>
              <a:chOff x="5856465" y="861831"/>
              <a:chExt cx="3287535" cy="249868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5856465" y="980728"/>
                <a:ext cx="1795144" cy="17589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rot="18832272">
                <a:off x="6326920" y="1614394"/>
                <a:ext cx="1874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Construction</a:t>
                </a:r>
                <a:endParaRPr lang="en-US" sz="18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53263" y="1987203"/>
                <a:ext cx="122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Logistic  tracking</a:t>
                </a:r>
                <a:endParaRPr lang="en-US" sz="1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680380" y="2553949"/>
                <a:ext cx="1226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Training</a:t>
                </a:r>
                <a:endParaRPr lang="en-US" sz="1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743152" y="2898846"/>
                <a:ext cx="122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Quality management</a:t>
                </a:r>
                <a:endParaRPr lang="en-US" sz="1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58772" y="2614571"/>
                <a:ext cx="1226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Digital Copy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917616" y="2218035"/>
                <a:ext cx="1226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Drawings</a:t>
                </a:r>
                <a:endParaRPr lang="en-US" sz="12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24038" y="2891570"/>
                <a:ext cx="1226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Virtual reality</a:t>
                </a:r>
                <a:endParaRPr lang="en-US" sz="1200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95536" y="1316291"/>
            <a:ext cx="2121675" cy="2193101"/>
            <a:chOff x="395536" y="1316291"/>
            <a:chExt cx="2121675" cy="2193101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86561" y="3509392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5536" y="3068960"/>
              <a:ext cx="187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Manufacturing</a:t>
              </a:r>
              <a:endParaRPr lang="en-US" sz="1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5537" y="1860215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CAD  / CAF 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8476" y="2585194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Simulations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4113" y="2283876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Load test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2785" y="1316291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Documentation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0827" y="1943594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certificates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5537" y="2220593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3D printing</a:t>
              </a:r>
              <a:endParaRPr lang="en-US" sz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64092" y="4597896"/>
            <a:ext cx="2936272" cy="2031755"/>
            <a:chOff x="1464092" y="4597896"/>
            <a:chExt cx="2936272" cy="2031755"/>
          </a:xfrm>
        </p:grpSpPr>
        <p:cxnSp>
          <p:nvCxnSpPr>
            <p:cNvPr id="19" name="Straight Connector 18"/>
            <p:cNvCxnSpPr>
              <a:stCxn id="6" idx="4"/>
            </p:cNvCxnSpPr>
            <p:nvPr/>
          </p:nvCxnSpPr>
          <p:spPr>
            <a:xfrm>
              <a:off x="4400364" y="4597896"/>
              <a:ext cx="0" cy="1639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3100841" y="5429108"/>
              <a:ext cx="203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Decommission</a:t>
              </a:r>
              <a:endParaRPr lang="en-US" sz="1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24345" y="4690228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Project management</a:t>
              </a:r>
              <a:endParaRPr 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64092" y="5264775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documentation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78813" y="5285238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Logistic  tracking</a:t>
              </a:r>
              <a:endParaRPr lang="en-US" sz="12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26210" y="3438292"/>
            <a:ext cx="4466629" cy="3029852"/>
            <a:chOff x="4626210" y="3438292"/>
            <a:chExt cx="4466629" cy="30298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437717" y="3438292"/>
              <a:ext cx="2393032" cy="8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43152" y="3556933"/>
              <a:ext cx="187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Operation</a:t>
              </a:r>
              <a:endParaRPr lang="en-US" sz="1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37320" y="4007023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RT Monitoring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80265" y="3905202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Field force  management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24525" y="4367063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Smart repairs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52574" y="4595316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Predictive analytics</a:t>
              </a:r>
              <a:endParaRPr lang="en-US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6210" y="4826149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Mobility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87744" y="4840048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Spare parts management</a:t>
              </a:r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41225" y="5070880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Forecasting</a:t>
              </a:r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26210" y="5347879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O&amp;M optimization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465766" y="5475274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CMS</a:t>
              </a:r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24128" y="5382940"/>
              <a:ext cx="122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Machine learning for analytics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02316" y="5802278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Connected services</a:t>
              </a:r>
              <a:endParaRPr 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66455" y="5070629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Blade inspections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626210" y="6006479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Augmented reality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87272" y="4378383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Logistic optimizer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14261" y="5809544"/>
              <a:ext cx="122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databases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75932" y="6006479"/>
              <a:ext cx="122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System integration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operating in a box -  and how to integrate the box?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19290"/>
            <a:ext cx="3672408" cy="720731"/>
          </a:xfrm>
        </p:spPr>
        <p:txBody>
          <a:bodyPr/>
          <a:lstStyle/>
          <a:p>
            <a:r>
              <a:rPr lang="en-US" dirty="0" smtClean="0"/>
              <a:t>“Expand the box”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348880"/>
            <a:ext cx="3672408" cy="3744416"/>
          </a:xfrm>
        </p:spPr>
        <p:txBody>
          <a:bodyPr/>
          <a:lstStyle/>
          <a:p>
            <a:r>
              <a:rPr lang="en-US" dirty="0" smtClean="0"/>
              <a:t>Increase energetic availability/ reduce down times</a:t>
            </a:r>
          </a:p>
          <a:p>
            <a:r>
              <a:rPr lang="en-US" dirty="0" smtClean="0"/>
              <a:t>Increase efficiency</a:t>
            </a:r>
          </a:p>
          <a:p>
            <a:r>
              <a:rPr lang="en-US" dirty="0" smtClean="0"/>
              <a:t>Reduce O&amp;M costs</a:t>
            </a:r>
          </a:p>
          <a:p>
            <a:r>
              <a:rPr lang="en-US" dirty="0" smtClean="0"/>
              <a:t>Extend lifetime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619290"/>
            <a:ext cx="3672408" cy="720731"/>
          </a:xfrm>
        </p:spPr>
        <p:txBody>
          <a:bodyPr/>
          <a:lstStyle/>
          <a:p>
            <a:r>
              <a:rPr lang="en-US" dirty="0" smtClean="0"/>
              <a:t>“Integration into the new energy system”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348880"/>
            <a:ext cx="3672408" cy="3744416"/>
          </a:xfrm>
        </p:spPr>
        <p:txBody>
          <a:bodyPr/>
          <a:lstStyle/>
          <a:p>
            <a:r>
              <a:rPr lang="en-US" dirty="0" smtClean="0"/>
              <a:t>How to integrate wind farms / Solar PV into a future energy system?</a:t>
            </a:r>
          </a:p>
          <a:p>
            <a:r>
              <a:rPr lang="en-US" dirty="0" smtClean="0"/>
              <a:t>Number of “Prosumer” is increasing</a:t>
            </a:r>
          </a:p>
          <a:p>
            <a:r>
              <a:rPr lang="en-US" dirty="0" smtClean="0"/>
              <a:t>Quo Vadis Grid quality?</a:t>
            </a:r>
          </a:p>
          <a:p>
            <a:r>
              <a:rPr lang="en-US" dirty="0" smtClean="0"/>
              <a:t>Role and potential of block chain technology not clear yet</a:t>
            </a:r>
            <a:endParaRPr lang="en-US" dirty="0"/>
          </a:p>
        </p:txBody>
      </p:sp>
      <p:pic>
        <p:nvPicPr>
          <p:cNvPr id="11" name="Picture 5" descr="C:\Users\F11857\Desktop\155_slow_animated_turbine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895704"/>
            <a:ext cx="834821" cy="98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28576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sosceles Triangle 5"/>
          <p:cNvSpPr/>
          <p:nvPr>
            <p:custDataLst>
              <p:tags r:id="rId3"/>
            </p:custDataLst>
          </p:nvPr>
        </p:nvSpPr>
        <p:spPr>
          <a:xfrm>
            <a:off x="2195736" y="2348880"/>
            <a:ext cx="4752528" cy="2591619"/>
          </a:xfrm>
          <a:prstGeom prst="triangl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Data</a:t>
            </a:r>
          </a:p>
          <a:p>
            <a:pPr algn="ctr"/>
            <a:endParaRPr lang="en-US" sz="6000" dirty="0"/>
          </a:p>
        </p:txBody>
      </p:sp>
      <p:sp>
        <p:nvSpPr>
          <p:cNvPr id="12289" name="Titl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It is all about data!  - a new currency?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4" name="Oval 3"/>
          <p:cNvSpPr/>
          <p:nvPr>
            <p:custDataLst>
              <p:tags r:id="rId6"/>
            </p:custDataLst>
          </p:nvPr>
        </p:nvSpPr>
        <p:spPr>
          <a:xfrm>
            <a:off x="3419872" y="1628800"/>
            <a:ext cx="237626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9" name="Oval 8"/>
          <p:cNvSpPr/>
          <p:nvPr>
            <p:custDataLst>
              <p:tags r:id="rId7"/>
            </p:custDataLst>
          </p:nvPr>
        </p:nvSpPr>
        <p:spPr>
          <a:xfrm>
            <a:off x="6228184" y="4580459"/>
            <a:ext cx="237626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Capability</a:t>
            </a:r>
            <a:endParaRPr lang="en-US" dirty="0"/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815505" y="4580459"/>
            <a:ext cx="237626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8" name="Curved Connector 7"/>
          <p:cNvCxnSpPr>
            <a:stCxn id="4" idx="2"/>
            <a:endCxn id="10" idx="1"/>
          </p:cNvCxnSpPr>
          <p:nvPr>
            <p:custDataLst>
              <p:tags r:id="rId9"/>
            </p:custDataLst>
          </p:nvPr>
        </p:nvCxnSpPr>
        <p:spPr>
          <a:xfrm rot="10800000" flipV="1">
            <a:off x="1163502" y="2096852"/>
            <a:ext cx="2256371" cy="262069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6"/>
            <a:endCxn id="9" idx="0"/>
          </p:cNvCxnSpPr>
          <p:nvPr>
            <p:custDataLst>
              <p:tags r:id="rId10"/>
            </p:custDataLst>
          </p:nvPr>
        </p:nvCxnSpPr>
        <p:spPr>
          <a:xfrm>
            <a:off x="5796136" y="2096852"/>
            <a:ext cx="1620180" cy="248360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0" idx="4"/>
            <a:endCxn id="9" idx="4"/>
          </p:cNvCxnSpPr>
          <p:nvPr>
            <p:custDataLst>
              <p:tags r:id="rId11"/>
            </p:custDataLst>
          </p:nvPr>
        </p:nvCxnSpPr>
        <p:spPr>
          <a:xfrm rot="16200000" flipH="1">
            <a:off x="4709976" y="2810223"/>
            <a:ext cx="12700" cy="5412679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ightning Bolt 15"/>
          <p:cNvSpPr/>
          <p:nvPr>
            <p:custDataLst>
              <p:tags r:id="rId12"/>
            </p:custDataLst>
          </p:nvPr>
        </p:nvSpPr>
        <p:spPr>
          <a:xfrm>
            <a:off x="1500641" y="2394572"/>
            <a:ext cx="744005" cy="9120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ightning Bolt 18"/>
          <p:cNvSpPr/>
          <p:nvPr>
            <p:custDataLst>
              <p:tags r:id="rId13"/>
            </p:custDataLst>
          </p:nvPr>
        </p:nvSpPr>
        <p:spPr>
          <a:xfrm>
            <a:off x="3673019" y="5252703"/>
            <a:ext cx="612378" cy="100744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art 16"/>
          <p:cNvSpPr/>
          <p:nvPr>
            <p:custDataLst>
              <p:tags r:id="rId14"/>
            </p:custDataLst>
          </p:nvPr>
        </p:nvSpPr>
        <p:spPr>
          <a:xfrm>
            <a:off x="6606226" y="2825690"/>
            <a:ext cx="1062118" cy="719745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2937" y="227808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belongs to the owner!</a:t>
            </a:r>
            <a:endParaRPr lang="en-US" sz="2000" dirty="0"/>
          </a:p>
        </p:txBody>
      </p:sp>
      <p:sp>
        <p:nvSpPr>
          <p:cNvPr id="22" name="TextBox 21"/>
          <p:cNvSpPr txBox="1"/>
          <p:nvPr>
            <p:custDataLst>
              <p:tags r:id="rId16"/>
            </p:custDataLst>
          </p:nvPr>
        </p:nvSpPr>
        <p:spPr>
          <a:xfrm>
            <a:off x="7243837" y="109663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love / new partnerships</a:t>
            </a:r>
            <a:endParaRPr lang="en-US" sz="2000" dirty="0"/>
          </a:p>
        </p:txBody>
      </p:sp>
      <p:sp>
        <p:nvSpPr>
          <p:cNvPr id="23" name="TextBox 22"/>
          <p:cNvSpPr txBox="1"/>
          <p:nvPr>
            <p:custDataLst>
              <p:tags r:id="rId17"/>
            </p:custDataLst>
          </p:nvPr>
        </p:nvSpPr>
        <p:spPr>
          <a:xfrm>
            <a:off x="4572000" y="5038144"/>
            <a:ext cx="1584176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Open standards &amp; protocols to ensure access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4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Only if those questions are answered we can create a world of connected services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e 657"/>
          <p:cNvGrpSpPr/>
          <p:nvPr/>
        </p:nvGrpSpPr>
        <p:grpSpPr>
          <a:xfrm>
            <a:off x="5486619" y="1616062"/>
            <a:ext cx="936130" cy="903461"/>
            <a:chOff x="1222351" y="7762676"/>
            <a:chExt cx="292100" cy="307975"/>
          </a:xfrm>
        </p:grpSpPr>
        <p:sp>
          <p:nvSpPr>
            <p:cNvPr id="6" name="Freeform 487"/>
            <p:cNvSpPr>
              <a:spLocks/>
            </p:cNvSpPr>
            <p:nvPr/>
          </p:nvSpPr>
          <p:spPr bwMode="auto">
            <a:xfrm>
              <a:off x="1381101" y="7762676"/>
              <a:ext cx="133350" cy="157162"/>
            </a:xfrm>
            <a:custGeom>
              <a:avLst/>
              <a:gdLst/>
              <a:ahLst/>
              <a:cxnLst>
                <a:cxn ang="0">
                  <a:pos x="20" y="77"/>
                </a:cxn>
                <a:cxn ang="0">
                  <a:pos x="6" y="99"/>
                </a:cxn>
                <a:cxn ang="0">
                  <a:pos x="6" y="99"/>
                </a:cxn>
                <a:cxn ang="0">
                  <a:pos x="27" y="94"/>
                </a:cxn>
                <a:cxn ang="0">
                  <a:pos x="43" y="89"/>
                </a:cxn>
                <a:cxn ang="0">
                  <a:pos x="56" y="84"/>
                </a:cxn>
                <a:cxn ang="0">
                  <a:pos x="56" y="84"/>
                </a:cxn>
                <a:cxn ang="0">
                  <a:pos x="63" y="80"/>
                </a:cxn>
                <a:cxn ang="0">
                  <a:pos x="70" y="75"/>
                </a:cxn>
                <a:cxn ang="0">
                  <a:pos x="76" y="67"/>
                </a:cxn>
                <a:cxn ang="0">
                  <a:pos x="78" y="62"/>
                </a:cxn>
                <a:cxn ang="0">
                  <a:pos x="81" y="56"/>
                </a:cxn>
                <a:cxn ang="0">
                  <a:pos x="81" y="56"/>
                </a:cxn>
                <a:cxn ang="0">
                  <a:pos x="84" y="48"/>
                </a:cxn>
                <a:cxn ang="0">
                  <a:pos x="84" y="39"/>
                </a:cxn>
                <a:cxn ang="0">
                  <a:pos x="82" y="32"/>
                </a:cxn>
                <a:cxn ang="0">
                  <a:pos x="80" y="24"/>
                </a:cxn>
                <a:cxn ang="0">
                  <a:pos x="76" y="18"/>
                </a:cxn>
                <a:cxn ang="0">
                  <a:pos x="71" y="12"/>
                </a:cxn>
                <a:cxn ang="0">
                  <a:pos x="63" y="6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48" y="1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24" y="5"/>
                </a:cxn>
                <a:cxn ang="0">
                  <a:pos x="18" y="9"/>
                </a:cxn>
                <a:cxn ang="0">
                  <a:pos x="11" y="14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0" y="39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9" y="69"/>
                </a:cxn>
              </a:cxnLst>
              <a:rect l="0" t="0" r="r" b="b"/>
              <a:pathLst>
                <a:path w="84" h="99">
                  <a:moveTo>
                    <a:pt x="20" y="77"/>
                  </a:moveTo>
                  <a:lnTo>
                    <a:pt x="6" y="99"/>
                  </a:lnTo>
                  <a:lnTo>
                    <a:pt x="6" y="99"/>
                  </a:lnTo>
                  <a:lnTo>
                    <a:pt x="27" y="94"/>
                  </a:lnTo>
                  <a:lnTo>
                    <a:pt x="43" y="89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3" y="80"/>
                  </a:lnTo>
                  <a:lnTo>
                    <a:pt x="70" y="75"/>
                  </a:lnTo>
                  <a:lnTo>
                    <a:pt x="76" y="67"/>
                  </a:lnTo>
                  <a:lnTo>
                    <a:pt x="78" y="62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4" y="48"/>
                  </a:lnTo>
                  <a:lnTo>
                    <a:pt x="84" y="39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1" y="12"/>
                  </a:lnTo>
                  <a:lnTo>
                    <a:pt x="63" y="6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4" y="5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1" y="50"/>
                  </a:lnTo>
                  <a:lnTo>
                    <a:pt x="4" y="60"/>
                  </a:lnTo>
                  <a:lnTo>
                    <a:pt x="9" y="69"/>
                  </a:lnTo>
                </a:path>
              </a:pathLst>
            </a:custGeom>
            <a:ln>
              <a:solidFill>
                <a:srgbClr val="92D050"/>
              </a:solidFill>
              <a:headEnd/>
              <a:tailEnd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7" name="Freeform 488"/>
            <p:cNvSpPr>
              <a:spLocks/>
            </p:cNvSpPr>
            <p:nvPr/>
          </p:nvSpPr>
          <p:spPr bwMode="auto">
            <a:xfrm>
              <a:off x="1276326" y="7851576"/>
              <a:ext cx="76200" cy="8890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8" y="34"/>
                </a:cxn>
                <a:cxn ang="0">
                  <a:pos x="47" y="39"/>
                </a:cxn>
                <a:cxn ang="0">
                  <a:pos x="44" y="44"/>
                </a:cxn>
                <a:cxn ang="0">
                  <a:pos x="42" y="48"/>
                </a:cxn>
                <a:cxn ang="0">
                  <a:pos x="38" y="52"/>
                </a:cxn>
                <a:cxn ang="0">
                  <a:pos x="33" y="54"/>
                </a:cxn>
                <a:cxn ang="0">
                  <a:pos x="29" y="56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9" y="56"/>
                </a:cxn>
                <a:cxn ang="0">
                  <a:pos x="15" y="54"/>
                </a:cxn>
                <a:cxn ang="0">
                  <a:pos x="10" y="52"/>
                </a:cxn>
                <a:cxn ang="0">
                  <a:pos x="6" y="48"/>
                </a:cxn>
                <a:cxn ang="0">
                  <a:pos x="4" y="44"/>
                </a:cxn>
                <a:cxn ang="0">
                  <a:pos x="1" y="39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5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3" y="2"/>
                </a:cxn>
                <a:cxn ang="0">
                  <a:pos x="38" y="5"/>
                </a:cxn>
                <a:cxn ang="0">
                  <a:pos x="42" y="9"/>
                </a:cxn>
                <a:cxn ang="0">
                  <a:pos x="44" y="13"/>
                </a:cxn>
                <a:cxn ang="0">
                  <a:pos x="47" y="18"/>
                </a:cxn>
                <a:cxn ang="0">
                  <a:pos x="48" y="23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8" y="34"/>
                  </a:lnTo>
                  <a:lnTo>
                    <a:pt x="47" y="39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2"/>
                  </a:lnTo>
                  <a:lnTo>
                    <a:pt x="33" y="54"/>
                  </a:lnTo>
                  <a:lnTo>
                    <a:pt x="29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5" y="54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7" y="18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8" name="Freeform 489"/>
            <p:cNvSpPr>
              <a:spLocks/>
            </p:cNvSpPr>
            <p:nvPr/>
          </p:nvSpPr>
          <p:spPr bwMode="auto">
            <a:xfrm>
              <a:off x="1222351" y="7940476"/>
              <a:ext cx="184150" cy="13017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2"/>
                </a:cxn>
                <a:cxn ang="0">
                  <a:pos x="0" y="67"/>
                </a:cxn>
                <a:cxn ang="0">
                  <a:pos x="2" y="53"/>
                </a:cxn>
                <a:cxn ang="0">
                  <a:pos x="5" y="39"/>
                </a:cxn>
                <a:cxn ang="0">
                  <a:pos x="11" y="26"/>
                </a:cxn>
                <a:cxn ang="0">
                  <a:pos x="15" y="21"/>
                </a:cxn>
                <a:cxn ang="0">
                  <a:pos x="19" y="16"/>
                </a:cxn>
                <a:cxn ang="0">
                  <a:pos x="24" y="11"/>
                </a:cxn>
                <a:cxn ang="0">
                  <a:pos x="29" y="7"/>
                </a:cxn>
                <a:cxn ang="0">
                  <a:pos x="35" y="5"/>
                </a:cxn>
                <a:cxn ang="0">
                  <a:pos x="42" y="2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7" y="1"/>
                </a:cxn>
                <a:cxn ang="0">
                  <a:pos x="75" y="2"/>
                </a:cxn>
                <a:cxn ang="0">
                  <a:pos x="81" y="5"/>
                </a:cxn>
                <a:cxn ang="0">
                  <a:pos x="87" y="7"/>
                </a:cxn>
                <a:cxn ang="0">
                  <a:pos x="92" y="11"/>
                </a:cxn>
                <a:cxn ang="0">
                  <a:pos x="97" y="16"/>
                </a:cxn>
                <a:cxn ang="0">
                  <a:pos x="101" y="21"/>
                </a:cxn>
                <a:cxn ang="0">
                  <a:pos x="105" y="26"/>
                </a:cxn>
                <a:cxn ang="0">
                  <a:pos x="111" y="39"/>
                </a:cxn>
                <a:cxn ang="0">
                  <a:pos x="114" y="53"/>
                </a:cxn>
                <a:cxn ang="0">
                  <a:pos x="116" y="67"/>
                </a:cxn>
                <a:cxn ang="0">
                  <a:pos x="116" y="82"/>
                </a:cxn>
              </a:cxnLst>
              <a:rect l="0" t="0" r="r" b="b"/>
              <a:pathLst>
                <a:path w="116" h="82">
                  <a:moveTo>
                    <a:pt x="0" y="82"/>
                  </a:moveTo>
                  <a:lnTo>
                    <a:pt x="0" y="82"/>
                  </a:lnTo>
                  <a:lnTo>
                    <a:pt x="0" y="67"/>
                  </a:lnTo>
                  <a:lnTo>
                    <a:pt x="2" y="53"/>
                  </a:lnTo>
                  <a:lnTo>
                    <a:pt x="5" y="39"/>
                  </a:lnTo>
                  <a:lnTo>
                    <a:pt x="11" y="26"/>
                  </a:lnTo>
                  <a:lnTo>
                    <a:pt x="15" y="21"/>
                  </a:lnTo>
                  <a:lnTo>
                    <a:pt x="19" y="16"/>
                  </a:lnTo>
                  <a:lnTo>
                    <a:pt x="24" y="11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1" y="5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6"/>
                  </a:lnTo>
                  <a:lnTo>
                    <a:pt x="101" y="21"/>
                  </a:lnTo>
                  <a:lnTo>
                    <a:pt x="105" y="26"/>
                  </a:lnTo>
                  <a:lnTo>
                    <a:pt x="111" y="39"/>
                  </a:lnTo>
                  <a:lnTo>
                    <a:pt x="114" y="53"/>
                  </a:lnTo>
                  <a:lnTo>
                    <a:pt x="116" y="67"/>
                  </a:lnTo>
                  <a:lnTo>
                    <a:pt x="116" y="82"/>
                  </a:lnTo>
                </a:path>
              </a:pathLst>
            </a:custGeom>
            <a:ln>
              <a:solidFill>
                <a:srgbClr val="92D050"/>
              </a:solidFill>
              <a:headEnd/>
              <a:tailEnd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9" name="Freeform 490"/>
            <p:cNvSpPr>
              <a:spLocks/>
            </p:cNvSpPr>
            <p:nvPr/>
          </p:nvSpPr>
          <p:spPr bwMode="auto">
            <a:xfrm>
              <a:off x="1352526" y="8000801"/>
              <a:ext cx="12700" cy="69850"/>
            </a:xfrm>
            <a:custGeom>
              <a:avLst/>
              <a:gdLst/>
              <a:ahLst/>
              <a:cxnLst>
                <a:cxn ang="0">
                  <a:pos x="8" y="44"/>
                </a:cxn>
                <a:cxn ang="0">
                  <a:pos x="8" y="44"/>
                </a:cxn>
                <a:cxn ang="0">
                  <a:pos x="8" y="29"/>
                </a:cxn>
                <a:cxn ang="0">
                  <a:pos x="8" y="17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8" h="44">
                  <a:moveTo>
                    <a:pt x="8" y="44"/>
                  </a:moveTo>
                  <a:lnTo>
                    <a:pt x="8" y="44"/>
                  </a:lnTo>
                  <a:lnTo>
                    <a:pt x="8" y="29"/>
                  </a:lnTo>
                  <a:lnTo>
                    <a:pt x="8" y="17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92D050"/>
              </a:solidFill>
              <a:headEnd/>
              <a:tailEnd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" name="Freeform 491"/>
            <p:cNvSpPr>
              <a:spLocks/>
            </p:cNvSpPr>
            <p:nvPr/>
          </p:nvSpPr>
          <p:spPr bwMode="auto">
            <a:xfrm>
              <a:off x="1263626" y="8000801"/>
              <a:ext cx="12700" cy="698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0" y="44"/>
                </a:cxn>
              </a:cxnLst>
              <a:rect l="0" t="0" r="r" b="b"/>
              <a:pathLst>
                <a:path w="8" h="44">
                  <a:moveTo>
                    <a:pt x="8" y="0"/>
                  </a:moveTo>
                  <a:lnTo>
                    <a:pt x="8" y="0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4"/>
                  </a:lnTo>
                </a:path>
              </a:pathLst>
            </a:custGeom>
            <a:ln>
              <a:solidFill>
                <a:srgbClr val="92D050"/>
              </a:solidFill>
              <a:headEnd/>
              <a:tailEnd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68530" y="4005080"/>
            <a:ext cx="720100" cy="1440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endParaRPr lang="en-US" sz="1400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cxnSp>
        <p:nvCxnSpPr>
          <p:cNvPr id="26" name="Curved Connector 25"/>
          <p:cNvCxnSpPr/>
          <p:nvPr/>
        </p:nvCxnSpPr>
        <p:spPr>
          <a:xfrm rot="10800000">
            <a:off x="2144611" y="4509150"/>
            <a:ext cx="1080150" cy="936130"/>
          </a:xfrm>
          <a:prstGeom prst="curvedConnector2">
            <a:avLst/>
          </a:prstGeom>
          <a:ln w="190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6764" y="4116599"/>
            <a:ext cx="15004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Data from many connected devices is aggregated and stored. </a:t>
            </a:r>
            <a:endParaRPr lang="en-US" sz="1200" dirty="0" smtClean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6470" y="1618436"/>
            <a:ext cx="28083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When the data indicates an issue that can cause a problem, a case is created and assigned to the proper skill.</a:t>
            </a:r>
            <a:endParaRPr lang="en-US" sz="1200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142" y="1630307"/>
            <a:ext cx="26643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Interventions are performed to resolve the issue: </a:t>
            </a:r>
          </a:p>
          <a:p>
            <a:pPr>
              <a:lnSpc>
                <a:spcPct val="90000"/>
              </a:lnSpc>
            </a:pPr>
            <a:endParaRPr lang="en-US" sz="12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b="1" dirty="0" smtClean="0">
                <a:latin typeface="+mj-lt"/>
              </a:rPr>
              <a:t>Fleet analysis </a:t>
            </a:r>
            <a:r>
              <a:rPr lang="en-US" sz="1200" dirty="0" smtClean="0">
                <a:latin typeface="+mj-lt"/>
              </a:rPr>
              <a:t>provides the operators tips and instructions.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200" b="1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b="1" dirty="0" smtClean="0">
                <a:latin typeface="+mj-lt"/>
              </a:rPr>
              <a:t>Dispatch</a:t>
            </a:r>
            <a:r>
              <a:rPr lang="en-US" sz="1200" dirty="0" smtClean="0">
                <a:latin typeface="+mj-lt"/>
              </a:rPr>
              <a:t> proactively sends updated schedules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200" b="1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b="1" dirty="0" smtClean="0">
                <a:latin typeface="+mj-lt"/>
              </a:rPr>
              <a:t>Technical Service </a:t>
            </a:r>
            <a:r>
              <a:rPr lang="en-US" sz="1200" dirty="0" smtClean="0">
                <a:latin typeface="+mj-lt"/>
              </a:rPr>
              <a:t>is dispatched to perform maintenance or repair.</a:t>
            </a:r>
            <a:endParaRPr lang="en-US" sz="1200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6260" y="3045970"/>
            <a:ext cx="38885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latin typeface="+mj-lt"/>
              </a:rPr>
              <a:t>Resolutions are triggered before the operators knows there is a problem.</a:t>
            </a:r>
            <a:endParaRPr lang="en-US" b="1" dirty="0" smtClean="0">
              <a:latin typeface="+mj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3806" y="5513480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37776" y="3717040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97826" y="1690446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68740" y="1576936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589473" y="4343400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0" name="Picture 59" descr="cloud.png"/>
          <p:cNvPicPr>
            <a:picLocks noChangeAspect="1"/>
          </p:cNvPicPr>
          <p:nvPr/>
        </p:nvPicPr>
        <p:blipFill>
          <a:blip r:embed="rId3"/>
          <a:srcRect l="7848" t="18262" r="6522" b="27351"/>
          <a:stretch>
            <a:fillRect/>
          </a:stretch>
        </p:blipFill>
        <p:spPr>
          <a:xfrm>
            <a:off x="2252625" y="4955915"/>
            <a:ext cx="576080" cy="365888"/>
          </a:xfrm>
          <a:prstGeom prst="rect">
            <a:avLst/>
          </a:prstGeom>
        </p:spPr>
      </p:pic>
      <p:pic>
        <p:nvPicPr>
          <p:cNvPr id="61" name="Picture 60" descr="cloud.png"/>
          <p:cNvPicPr>
            <a:picLocks noChangeAspect="1"/>
          </p:cNvPicPr>
          <p:nvPr/>
        </p:nvPicPr>
        <p:blipFill>
          <a:blip r:embed="rId3"/>
          <a:srcRect l="7848" t="18262" r="6522" b="27351"/>
          <a:stretch>
            <a:fillRect/>
          </a:stretch>
        </p:blipFill>
        <p:spPr>
          <a:xfrm>
            <a:off x="4160890" y="1622246"/>
            <a:ext cx="576080" cy="36588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69836" y="2630386"/>
            <a:ext cx="12241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Data is analyzed in real-time to identify issues.</a:t>
            </a:r>
            <a:endParaRPr lang="en-US" sz="1200" dirty="0" smtClean="0">
              <a:latin typeface="+mj-l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00340" y="2702396"/>
            <a:ext cx="432060" cy="43206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2" name="Curved Connector 71"/>
          <p:cNvCxnSpPr/>
          <p:nvPr/>
        </p:nvCxnSpPr>
        <p:spPr>
          <a:xfrm rot="5400000" flipH="1" flipV="1">
            <a:off x="2396645" y="2168825"/>
            <a:ext cx="1296180" cy="1512210"/>
          </a:xfrm>
          <a:prstGeom prst="curvedConnector2">
            <a:avLst/>
          </a:prstGeom>
          <a:ln w="190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928580" y="2846416"/>
            <a:ext cx="936130" cy="6480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714375" fontAlgn="base">
              <a:lnSpc>
                <a:spcPct val="90000"/>
              </a:lnSpc>
              <a:buClr>
                <a:schemeClr val="tx2"/>
              </a:buClr>
            </a:pPr>
            <a:endParaRPr lang="en-U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57876" y="5445280"/>
            <a:ext cx="23043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Performance and usage data is acquired and transmitted every 10 seconds.</a:t>
            </a:r>
            <a:endParaRPr lang="en-US" sz="1200" dirty="0" smtClean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32900" y="4686083"/>
            <a:ext cx="21603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The resolution is recorded. Longer Outages are prevented, costs </a:t>
            </a:r>
            <a:r>
              <a:rPr lang="en-US" sz="1200" dirty="0" err="1" smtClean="0">
                <a:latin typeface="+mj-lt"/>
              </a:rPr>
              <a:t>minimised</a:t>
            </a:r>
            <a:endParaRPr lang="en-US" sz="1200" dirty="0" smtClean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59600" y="5259620"/>
            <a:ext cx="2160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Higher availability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Lower O&amp;M costs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Longer lifetime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+mj-lt"/>
              </a:rPr>
              <a:t>Higher Income</a:t>
            </a:r>
            <a:endParaRPr lang="en-US" sz="1200" dirty="0" smtClean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07" y="4089400"/>
            <a:ext cx="92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83" y="3722990"/>
            <a:ext cx="1074538" cy="8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11355" r="6420" b="19792"/>
          <a:stretch/>
        </p:blipFill>
        <p:spPr bwMode="auto">
          <a:xfrm>
            <a:off x="1727200" y="2643736"/>
            <a:ext cx="1176178" cy="85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63" y="5410200"/>
            <a:ext cx="597030" cy="59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33799" y="5672888"/>
            <a:ext cx="63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800" dirty="0" err="1" smtClean="0"/>
              <a:t>greenbox</a:t>
            </a:r>
            <a:endParaRPr lang="en-US" sz="800" dirty="0" smtClean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60" y="2122506"/>
            <a:ext cx="870300" cy="5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3" y="3479800"/>
            <a:ext cx="1257947" cy="9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55" grpId="0" animBg="1"/>
      <p:bldP spid="56" grpId="0" animBg="1"/>
      <p:bldP spid="57" grpId="0" animBg="1"/>
      <p:bldP spid="58" grpId="0" animBg="1"/>
      <p:bldP spid="59" grpId="0" animBg="1"/>
      <p:bldP spid="70" grpId="0"/>
      <p:bldP spid="71" grpId="0" animBg="1"/>
      <p:bldP spid="103" grpId="0"/>
      <p:bldP spid="104" grpId="0"/>
      <p:bldP spid="10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3" y="2073784"/>
            <a:ext cx="7761841" cy="378591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67" y="2850866"/>
            <a:ext cx="3943554" cy="30088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5474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689491" cy="221467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89319"/>
            <a:ext cx="1944216" cy="10550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6723"/>
            <a:ext cx="2658227" cy="157623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72" y="2850866"/>
            <a:ext cx="2427362" cy="142504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48" y="4168448"/>
            <a:ext cx="1847186" cy="169125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36" y="1106723"/>
            <a:ext cx="3041298" cy="203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47" y="1106723"/>
            <a:ext cx="2693513" cy="192139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itle 4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422326" y="3259287"/>
            <a:ext cx="6750050" cy="112937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r>
              <a:rPr lang="en-US" altLang="en-US" dirty="0" smtClean="0">
                <a:latin typeface="Calibri" pitchFamily="34" charset="0"/>
                <a:ea typeface="ヒラギノ角ゴ Pro W3" charset="-128"/>
              </a:rPr>
              <a:t>Technology development will not stop -  Let’s use it – for a cleaner energy world </a:t>
            </a:r>
          </a:p>
        </p:txBody>
      </p:sp>
    </p:spTree>
    <p:extLst>
      <p:ext uri="{BB962C8B-B14F-4D97-AF65-F5344CB8AC3E}">
        <p14:creationId xmlns:p14="http://schemas.microsoft.com/office/powerpoint/2010/main" val="2528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835025" y="1268413"/>
            <a:ext cx="7200900" cy="4248150"/>
          </a:xfrm>
        </p:spPr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n-U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8" name="Grafik 20" descr="Turbines IMG_1340.jpg"/>
          <p:cNvPicPr>
            <a:picLocks noChangeAspect="1"/>
          </p:cNvPicPr>
          <p:nvPr/>
        </p:nvPicPr>
        <p:blipFill>
          <a:blip r:embed="rId2" cstate="print"/>
          <a:srcRect r="1099" b="5024"/>
          <a:stretch>
            <a:fillRect/>
          </a:stretch>
        </p:blipFill>
        <p:spPr>
          <a:xfrm>
            <a:off x="0" y="332656"/>
            <a:ext cx="9144000" cy="5544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475656" y="1594816"/>
            <a:ext cx="3384376" cy="1364111"/>
          </a:xfrm>
          <a:prstGeom prst="wedgeEllipseCallout">
            <a:avLst>
              <a:gd name="adj1" fmla="val -53995"/>
              <a:gd name="adj2" fmla="val 6190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323232"/>
                </a:solidFill>
                <a:latin typeface="Arial" pitchFamily="34" charset="0"/>
                <a:ea typeface="ヒラギノ角ゴ Pro W3" charset="-128"/>
              </a:rPr>
              <a:t>Can I please to talk to someone from E.ON – they are providing the best service! </a:t>
            </a:r>
            <a:endParaRPr lang="en-US" sz="1600" dirty="0">
              <a:solidFill>
                <a:srgbClr val="32323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2293" name="TextBox 12292"/>
          <p:cNvSpPr txBox="1"/>
          <p:nvPr/>
        </p:nvSpPr>
        <p:spPr>
          <a:xfrm>
            <a:off x="3923928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Imagine ! What if ……..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-9525" y="1989138"/>
            <a:ext cx="9266238" cy="1306512"/>
          </a:xfrm>
        </p:spPr>
        <p:txBody>
          <a:bodyPr/>
          <a:lstStyle/>
          <a:p>
            <a:r>
              <a:rPr lang="en-US" altLang="en-US" dirty="0" smtClean="0">
                <a:latin typeface="Nexa Light" charset="0"/>
                <a:ea typeface="ヒラギノ角ゴ Pro W3" charset="-128"/>
              </a:rPr>
              <a:t>Join the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kxo8xyhUaCClrDJ7sF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XdRt__skm3JDwAbizf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kHRjvYEk.sb3j2NrTx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S1X3JeJEGm4C23c3FL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wOXQ10UujhV8H6BAt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_2H8P2WkahQ6aPByN4y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gOa2R00ECst7ncs4yR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8Vlr6gS9EKSPlryp2hX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JDCT7000.wXO_a1l0b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5PIn3RNkSJ_GIyEXYd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P01QkwikWhOxWAR30q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J9g6o4oE..3i14C_IG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AunhOsSEqC2PDPRk92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I3L815D02qkmbNpKf6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e20iFAX0W6z5g9soJt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FU5j0Rlke9.rlHvGdA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QA3mvUk6jrdxFgal6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QoBNzGrE.l0.2cD28D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WjLnphiEisl1eNrQm1AQ"/>
</p:tagLst>
</file>

<file path=ppt/theme/theme1.xml><?xml version="1.0" encoding="utf-8"?>
<a:theme xmlns:a="http://schemas.openxmlformats.org/drawingml/2006/main" name="ETIPWind_presentations">
  <a:themeElements>
    <a:clrScheme name="ETIPWind">
      <a:dk1>
        <a:srgbClr val="323232"/>
      </a:dk1>
      <a:lt1>
        <a:sysClr val="window" lastClr="FFFFFF"/>
      </a:lt1>
      <a:dk2>
        <a:srgbClr val="005596"/>
      </a:dk2>
      <a:lt2>
        <a:srgbClr val="79BDE8"/>
      </a:lt2>
      <a:accent1>
        <a:srgbClr val="78A22F"/>
      </a:accent1>
      <a:accent2>
        <a:srgbClr val="F2A900"/>
      </a:accent2>
      <a:accent3>
        <a:srgbClr val="D50032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ETIPWind_presentations</Template>
  <TotalTime>0</TotalTime>
  <Words>457</Words>
  <Application>Microsoft Office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ETIPWind_presentations</vt:lpstr>
      <vt:lpstr>think-cell Slide</vt:lpstr>
      <vt:lpstr>digitalization@windenergy  How to harvest the full potential?</vt:lpstr>
      <vt:lpstr>PowerPoint Presentation</vt:lpstr>
      <vt:lpstr>PowerPoint Presentation</vt:lpstr>
      <vt:lpstr>We are operating in a box -  and how to integrate the box? </vt:lpstr>
      <vt:lpstr>It is all about data!  - a new currency?</vt:lpstr>
      <vt:lpstr>Only if those questions are answered we can create a world of connected services</vt:lpstr>
      <vt:lpstr>PowerPoint Presentation</vt:lpstr>
      <vt:lpstr>PowerPoint Presentation</vt:lpstr>
      <vt:lpstr>Join the conversation</vt:lpstr>
      <vt:lpstr>Thanks for your attention</vt:lpstr>
    </vt:vector>
  </TitlesOfParts>
  <Company>EON-IT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here the title of the presentation</dc:title>
  <dc:creator>T3924</dc:creator>
  <cp:lastModifiedBy>T3924</cp:lastModifiedBy>
  <cp:revision>38</cp:revision>
  <cp:lastPrinted>2016-09-05T15:54:55Z</cp:lastPrinted>
  <dcterms:created xsi:type="dcterms:W3CDTF">2016-09-05T15:41:55Z</dcterms:created>
  <dcterms:modified xsi:type="dcterms:W3CDTF">2016-09-13T13:21:17Z</dcterms:modified>
</cp:coreProperties>
</file>