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1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62" r:id="rId3"/>
    <p:sldId id="263" r:id="rId4"/>
    <p:sldId id="264" r:id="rId5"/>
    <p:sldId id="265" r:id="rId6"/>
    <p:sldId id="273" r:id="rId7"/>
    <p:sldId id="266" r:id="rId8"/>
    <p:sldId id="272" r:id="rId9"/>
    <p:sldId id="260" r:id="rId10"/>
    <p:sldId id="259" r:id="rId11"/>
  </p:sldIdLst>
  <p:sldSz cx="9144000" cy="6858000" type="screen4x3"/>
  <p:notesSz cx="6797675" cy="9928225"/>
  <p:custDataLst>
    <p:tags r:id="rId14"/>
  </p:custDataLst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9E2F"/>
    <a:srgbClr val="6BA8CF"/>
    <a:srgbClr val="EBEB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E9639D4-E3E2-4D34-9284-5A2195B3D0D7}" styleName="Stijl, lich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38B1855-1B75-4FBE-930C-398BA8C253C6}" styleName="Stijl, thema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Stijl, thema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Stijl, thema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ijl, gemiddeld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Stijl, gemiddeld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E25E649-3F16-4E02-A733-19D2CDBF48F0}" styleName="Stijl, gemiddeld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AF606853-7671-496A-8E4F-DF71F8EC918B}" styleName="Stijl, donker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B4B98B0-60AC-42C2-AFA5-B58CD77FA1E5}" styleName="Stijl, licht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Objects="1">
      <p:cViewPr>
        <p:scale>
          <a:sx n="112" d="100"/>
          <a:sy n="112" d="100"/>
        </p:scale>
        <p:origin x="-7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Object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6412"/>
          </a:xfrm>
          <a:prstGeom prst="rect">
            <a:avLst/>
          </a:prstGeom>
        </p:spPr>
        <p:txBody>
          <a:bodyPr vert="horz" lIns="91428" tIns="45714" rIns="91428" bIns="45714" rtlCol="0"/>
          <a:lstStyle>
            <a:lvl1pPr algn="l">
              <a:defRPr sz="1100"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4" y="1"/>
            <a:ext cx="2945659" cy="496412"/>
          </a:xfrm>
          <a:prstGeom prst="rect">
            <a:avLst/>
          </a:prstGeom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C228E91F-AA4D-4F23-9841-2F8E77699271}" type="datetimeFigureOut">
              <a:rPr lang="en-US" altLang="en-US"/>
              <a:pPr/>
              <a:t>9/13/2016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430091"/>
            <a:ext cx="2945659" cy="496412"/>
          </a:xfrm>
          <a:prstGeom prst="rect">
            <a:avLst/>
          </a:prstGeom>
        </p:spPr>
        <p:txBody>
          <a:bodyPr vert="horz" lIns="91428" tIns="45714" rIns="91428" bIns="45714" rtlCol="0" anchor="b"/>
          <a:lstStyle>
            <a:lvl1pPr algn="l">
              <a:defRPr sz="1100"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4" y="9430091"/>
            <a:ext cx="2945659" cy="496412"/>
          </a:xfrm>
          <a:prstGeom prst="rect">
            <a:avLst/>
          </a:prstGeom>
        </p:spPr>
        <p:txBody>
          <a:bodyPr vert="horz" wrap="square" lIns="91428" tIns="45714" rIns="91428" bIns="45714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5C6A1548-1E43-4D98-A240-7F10EE60105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424438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6412"/>
          </a:xfrm>
          <a:prstGeom prst="rect">
            <a:avLst/>
          </a:prstGeom>
        </p:spPr>
        <p:txBody>
          <a:bodyPr vert="horz" lIns="91428" tIns="45714" rIns="91428" bIns="45714" rtlCol="0"/>
          <a:lstStyle>
            <a:lvl1pPr algn="l">
              <a:defRPr sz="1100"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6412"/>
          </a:xfrm>
          <a:prstGeom prst="rect">
            <a:avLst/>
          </a:prstGeom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02BF43FC-6559-4520-9538-7F7C9683348E}" type="datetimeFigureOut">
              <a:rPr lang="en-US" altLang="en-US"/>
              <a:pPr/>
              <a:t>9/13/2016</a:t>
            </a:fld>
            <a:endParaRPr lang="en-US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8" tIns="45714" rIns="91428" bIns="45714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8"/>
            <a:ext cx="5438140" cy="4467702"/>
          </a:xfrm>
          <a:prstGeom prst="rect">
            <a:avLst/>
          </a:prstGeom>
        </p:spPr>
        <p:txBody>
          <a:bodyPr vert="horz" lIns="91428" tIns="45714" rIns="91428" bIns="45714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30091"/>
            <a:ext cx="2945659" cy="496412"/>
          </a:xfrm>
          <a:prstGeom prst="rect">
            <a:avLst/>
          </a:prstGeom>
        </p:spPr>
        <p:txBody>
          <a:bodyPr vert="horz" lIns="91428" tIns="45714" rIns="91428" bIns="45714" rtlCol="0" anchor="b"/>
          <a:lstStyle>
            <a:lvl1pPr algn="l">
              <a:defRPr sz="1100"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30091"/>
            <a:ext cx="2945659" cy="496412"/>
          </a:xfrm>
          <a:prstGeom prst="rect">
            <a:avLst/>
          </a:prstGeom>
        </p:spPr>
        <p:txBody>
          <a:bodyPr vert="horz" wrap="square" lIns="91428" tIns="45714" rIns="91428" bIns="45714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1EB4BBF0-CF98-4B54-A5F0-5202D9E131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8154309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C6974F-3C9C-44C7-8DD3-1BF295C9E94D}" type="slidenum">
              <a:rPr lang="de-DE" smtClean="0"/>
              <a:pPr/>
              <a:t>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421640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-25400"/>
            <a:ext cx="9226550" cy="17256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8" name="Picture 8" descr="backgroun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88" y="1700213"/>
            <a:ext cx="9266238" cy="442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-39688" y="6126163"/>
            <a:ext cx="9266238" cy="73183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12" name="Picture 10" descr="log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269875"/>
            <a:ext cx="2974975" cy="120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-12700" y="6126163"/>
            <a:ext cx="2592388" cy="73183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-39688" y="6188075"/>
            <a:ext cx="91836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algn="ctr" eaLnBrk="1" hangingPunct="1"/>
            <a:r>
              <a:rPr lang="en-GB" altLang="en-US" sz="2000">
                <a:solidFill>
                  <a:schemeClr val="tx2"/>
                </a:solidFill>
                <a:latin typeface="Nexa Light" charset="0"/>
              </a:rPr>
              <a:t>etipwind.eu</a:t>
            </a:r>
            <a:endParaRPr lang="en-US" altLang="en-US" sz="2000">
              <a:solidFill>
                <a:schemeClr val="tx2"/>
              </a:solidFill>
              <a:latin typeface="Nexa Light" charset="0"/>
            </a:endParaRPr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 bwMode="auto">
          <a:xfrm>
            <a:off x="541544" y="6237312"/>
            <a:ext cx="302234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marL="0" indent="0">
              <a:lnSpc>
                <a:spcPct val="80000"/>
              </a:lnSpc>
              <a:buNone/>
              <a:defRPr sz="1800" baseline="0">
                <a:solidFill>
                  <a:schemeClr val="tx2"/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-39286" y="2636912"/>
            <a:ext cx="9266328" cy="1872208"/>
          </a:xfrm>
        </p:spPr>
        <p:txBody>
          <a:bodyPr/>
          <a:lstStyle>
            <a:lvl1pPr algn="ctr">
              <a:defRPr sz="5000" b="0" i="0">
                <a:solidFill>
                  <a:schemeClr val="bg1"/>
                </a:solidFill>
                <a:latin typeface="Nexa Light"/>
                <a:cs typeface="Nexa Ligh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idx="10"/>
          </p:nvPr>
        </p:nvSpPr>
        <p:spPr bwMode="auto">
          <a:xfrm>
            <a:off x="541544" y="6453336"/>
            <a:ext cx="3144605" cy="440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marL="0" indent="0">
              <a:lnSpc>
                <a:spcPct val="80000"/>
              </a:lnSpc>
              <a:buNone/>
              <a:defRPr sz="1800" i="1" baseline="0">
                <a:solidFill>
                  <a:srgbClr val="509E2F"/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idx="11"/>
          </p:nvPr>
        </p:nvSpPr>
        <p:spPr bwMode="auto">
          <a:xfrm>
            <a:off x="6516216" y="6252168"/>
            <a:ext cx="2232248" cy="440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marL="0" indent="0" algn="r">
              <a:lnSpc>
                <a:spcPct val="80000"/>
              </a:lnSpc>
              <a:buNone/>
              <a:defRPr sz="1800" baseline="0">
                <a:solidFill>
                  <a:srgbClr val="509E2F"/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922143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25400"/>
            <a:ext cx="9226550" cy="17256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Rectangle 11"/>
          <p:cNvSpPr>
            <a:spLocks noChangeArrowheads="1"/>
          </p:cNvSpPr>
          <p:nvPr/>
        </p:nvSpPr>
        <p:spPr bwMode="auto">
          <a:xfrm>
            <a:off x="0" y="3849688"/>
            <a:ext cx="9001125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algn="ctr" eaLnBrk="1" hangingPunct="1"/>
            <a:r>
              <a:rPr lang="en-GB" altLang="en-US" sz="3000">
                <a:solidFill>
                  <a:schemeClr val="tx2"/>
                </a:solidFill>
                <a:latin typeface="Nexa" charset="0"/>
              </a:rPr>
              <a:t>Thank you very much for your attention  </a:t>
            </a:r>
          </a:p>
        </p:txBody>
      </p:sp>
      <p:sp>
        <p:nvSpPr>
          <p:cNvPr id="5" name="Rectangle 4"/>
          <p:cNvSpPr/>
          <p:nvPr/>
        </p:nvSpPr>
        <p:spPr>
          <a:xfrm>
            <a:off x="5408613" y="5738813"/>
            <a:ext cx="3708400" cy="1123950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6" name="Picture 10" descr="log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3738" y="1862138"/>
            <a:ext cx="2974975" cy="120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0" y="5949950"/>
            <a:ext cx="9144000" cy="9080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9" name="Picture 12" descr="background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88" y="1700213"/>
            <a:ext cx="9266238" cy="442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3" descr="log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269875"/>
            <a:ext cx="2974975" cy="120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4"/>
          <p:cNvSpPr>
            <a:spLocks noChangeArrowheads="1"/>
          </p:cNvSpPr>
          <p:nvPr/>
        </p:nvSpPr>
        <p:spPr bwMode="auto">
          <a:xfrm>
            <a:off x="-39688" y="6188075"/>
            <a:ext cx="91836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algn="ctr" eaLnBrk="1" hangingPunct="1"/>
            <a:r>
              <a:rPr lang="en-GB" altLang="en-US" sz="2000">
                <a:solidFill>
                  <a:schemeClr val="tx2"/>
                </a:solidFill>
                <a:latin typeface="Nexa Light" charset="0"/>
              </a:rPr>
              <a:t>etipwind.eu</a:t>
            </a:r>
            <a:endParaRPr lang="en-US" altLang="en-US" sz="2000">
              <a:solidFill>
                <a:schemeClr val="tx2"/>
              </a:solidFill>
              <a:latin typeface="Nexa Light" charset="0"/>
            </a:endParaRPr>
          </a:p>
        </p:txBody>
      </p:sp>
      <p:sp>
        <p:nvSpPr>
          <p:cNvPr id="8" name="Title 9"/>
          <p:cNvSpPr>
            <a:spLocks noGrp="1"/>
          </p:cNvSpPr>
          <p:nvPr>
            <p:ph type="title"/>
          </p:nvPr>
        </p:nvSpPr>
        <p:spPr>
          <a:xfrm>
            <a:off x="-39286" y="2913911"/>
            <a:ext cx="9266328" cy="1872208"/>
          </a:xfrm>
        </p:spPr>
        <p:txBody>
          <a:bodyPr/>
          <a:lstStyle>
            <a:lvl1pPr algn="ctr">
              <a:defRPr sz="5000" b="0" i="0" baseline="0">
                <a:solidFill>
                  <a:schemeClr val="bg1"/>
                </a:solidFill>
                <a:latin typeface="Nexa Light"/>
                <a:cs typeface="Nexa Ligh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7331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background-squar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88" y="0"/>
            <a:ext cx="9213851" cy="697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0" y="5949950"/>
            <a:ext cx="9144000" cy="9080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-39688" y="6188075"/>
            <a:ext cx="91836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algn="ctr" eaLnBrk="1" hangingPunct="1"/>
            <a:r>
              <a:rPr lang="en-GB" altLang="en-US" sz="2000">
                <a:solidFill>
                  <a:schemeClr val="tx2"/>
                </a:solidFill>
                <a:latin typeface="Nexa Light" charset="0"/>
              </a:rPr>
              <a:t>etipwind.eu</a:t>
            </a:r>
            <a:endParaRPr lang="en-US" altLang="en-US" sz="2000">
              <a:solidFill>
                <a:schemeClr val="tx2"/>
              </a:solidFill>
              <a:latin typeface="Nexa Light" charset="0"/>
            </a:endParaRPr>
          </a:p>
        </p:txBody>
      </p:sp>
      <p:sp>
        <p:nvSpPr>
          <p:cNvPr id="6" name="Title 9"/>
          <p:cNvSpPr txBox="1">
            <a:spLocks/>
          </p:cNvSpPr>
          <p:nvPr/>
        </p:nvSpPr>
        <p:spPr bwMode="auto">
          <a:xfrm>
            <a:off x="0" y="3305175"/>
            <a:ext cx="9266238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5000" b="0" i="0" kern="1200" baseline="0">
                <a:solidFill>
                  <a:schemeClr val="bg1"/>
                </a:solidFill>
                <a:latin typeface="Nexa Book"/>
                <a:ea typeface="ヒラギノ角ゴ Pro W3" charset="0"/>
                <a:cs typeface="Nexa Book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9pPr>
          </a:lstStyle>
          <a:p>
            <a:pPr>
              <a:defRPr/>
            </a:pPr>
            <a:r>
              <a:rPr lang="en-US" dirty="0" smtClean="0">
                <a:latin typeface="Nexa Light"/>
                <a:cs typeface="Nexa Light"/>
              </a:rPr>
              <a:t>#</a:t>
            </a:r>
            <a:r>
              <a:rPr lang="en-US" dirty="0" err="1" smtClean="0">
                <a:latin typeface="Nexa Light"/>
                <a:cs typeface="Nexa Light"/>
              </a:rPr>
              <a:t>ETIPWind</a:t>
            </a:r>
            <a:endParaRPr lang="en-US" dirty="0">
              <a:latin typeface="Nexa Light"/>
              <a:cs typeface="Nexa Ligh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438775" y="6188075"/>
            <a:ext cx="3706813" cy="674688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-39688" y="5949950"/>
            <a:ext cx="9296401" cy="10271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Rectangle 13"/>
          <p:cNvSpPr>
            <a:spLocks noChangeArrowheads="1"/>
          </p:cNvSpPr>
          <p:nvPr/>
        </p:nvSpPr>
        <p:spPr bwMode="auto">
          <a:xfrm>
            <a:off x="-9525" y="6188075"/>
            <a:ext cx="91836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algn="ctr" eaLnBrk="1" hangingPunct="1"/>
            <a:r>
              <a:rPr lang="en-GB" altLang="en-US" sz="2000">
                <a:solidFill>
                  <a:schemeClr val="tx2"/>
                </a:solidFill>
                <a:latin typeface="Nexa Light" charset="0"/>
              </a:rPr>
              <a:t>etipwind.eu</a:t>
            </a:r>
            <a:endParaRPr lang="en-US" altLang="en-US" sz="2000">
              <a:solidFill>
                <a:schemeClr val="tx2"/>
              </a:solidFill>
              <a:latin typeface="Nexa Light" charset="0"/>
            </a:endParaRPr>
          </a:p>
        </p:txBody>
      </p:sp>
      <p:sp>
        <p:nvSpPr>
          <p:cNvPr id="34" name="Title 9"/>
          <p:cNvSpPr>
            <a:spLocks noGrp="1"/>
          </p:cNvSpPr>
          <p:nvPr>
            <p:ph type="title"/>
          </p:nvPr>
        </p:nvSpPr>
        <p:spPr>
          <a:xfrm>
            <a:off x="-9699" y="1988840"/>
            <a:ext cx="9266328" cy="1307177"/>
          </a:xfrm>
        </p:spPr>
        <p:txBody>
          <a:bodyPr/>
          <a:lstStyle>
            <a:lvl1pPr algn="ctr">
              <a:defRPr sz="5000" b="0" i="0" baseline="0">
                <a:solidFill>
                  <a:schemeClr val="bg1"/>
                </a:solidFill>
                <a:latin typeface="Nexa Light"/>
                <a:cs typeface="Nexa Ligh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7773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815975" y="6403340"/>
            <a:ext cx="6553200" cy="190500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IoT IPQC London, march 2016, Thomas Pump   2016, 13th march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609600" y="6403340"/>
            <a:ext cx="173037" cy="190500"/>
          </a:xfrm>
          <a:prstGeom prst="rect">
            <a:avLst/>
          </a:prstGeom>
        </p:spPr>
        <p:txBody>
          <a:bodyPr/>
          <a:lstStyle/>
          <a:p>
            <a:fld id="{9B749DBC-5EFD-468C-9F9F-C80FB4A03599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35794455"/>
      </p:ext>
    </p:extLst>
  </p:cSld>
  <p:clrMapOvr>
    <a:masterClrMapping/>
  </p:clrMapOvr>
  <p:hf sldNum="0"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835193" y="1268413"/>
            <a:ext cx="7200900" cy="42481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937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84" y="2019548"/>
            <a:ext cx="2909391" cy="377258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23928" y="1340770"/>
            <a:ext cx="4680520" cy="445136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1340769"/>
            <a:ext cx="2909391" cy="67877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Titel 1"/>
          <p:cNvSpPr txBox="1">
            <a:spLocks/>
          </p:cNvSpPr>
          <p:nvPr userDrawn="1"/>
        </p:nvSpPr>
        <p:spPr bwMode="auto">
          <a:xfrm>
            <a:off x="819150" y="549275"/>
            <a:ext cx="67500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lang="en-GB" sz="3000" b="1" kern="1200" dirty="0" smtClean="0">
                <a:solidFill>
                  <a:schemeClr val="tx2"/>
                </a:solidFill>
                <a:latin typeface="Calibri"/>
                <a:ea typeface="ヒラギノ角ゴ Pro W3" charset="0"/>
                <a:cs typeface="Calibri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Calibri" pitchFamily="34" charset="0"/>
                <a:ea typeface="ヒラギノ角ゴ Pro W3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Calibri" pitchFamily="34" charset="0"/>
                <a:ea typeface="ヒラギノ角ゴ Pro W3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Calibri" pitchFamily="34" charset="0"/>
                <a:ea typeface="ヒラギノ角ゴ Pro W3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Calibri" pitchFamily="34" charset="0"/>
                <a:ea typeface="ヒラギノ角ゴ Pro W3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9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5846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19150" y="1255713"/>
            <a:ext cx="3683000" cy="4537075"/>
          </a:xfrm>
          <a:prstGeom prst="rect">
            <a:avLst/>
          </a:prstGeom>
          <a:solidFill>
            <a:srgbClr val="509E2F">
              <a:alpha val="17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 bwMode="auto">
          <a:xfrm>
            <a:off x="1043607" y="1340770"/>
            <a:ext cx="3234177" cy="4451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>
              <a:defRPr>
                <a:solidFill>
                  <a:srgbClr val="509E2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idx="10"/>
          </p:nvPr>
        </p:nvSpPr>
        <p:spPr bwMode="auto">
          <a:xfrm>
            <a:off x="4929808" y="1340770"/>
            <a:ext cx="3674640" cy="4451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>
              <a:defRPr>
                <a:solidFill>
                  <a:srgbClr val="509E2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en-GB" sz="3000" b="1" kern="1200" dirty="0" smtClean="0">
                <a:solidFill>
                  <a:schemeClr val="tx2"/>
                </a:solidFill>
                <a:latin typeface="Calibri"/>
                <a:ea typeface="ヒラギノ角ゴ Pro W3" charset="0"/>
                <a:cs typeface="Calibri"/>
              </a:defRPr>
            </a:lvl1pPr>
          </a:lstStyle>
          <a:p>
            <a:r>
              <a:rPr lang="en-US" smtClean="0"/>
              <a:t>Click to edit Master title style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879450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584" y="1331259"/>
            <a:ext cx="3672408" cy="72073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584" y="2060849"/>
            <a:ext cx="3672408" cy="3744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32041" y="1331259"/>
            <a:ext cx="3672408" cy="72073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32041" y="2060849"/>
            <a:ext cx="3672408" cy="3744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819169" y="476672"/>
            <a:ext cx="6750396" cy="648072"/>
          </a:xfrm>
        </p:spPr>
        <p:txBody>
          <a:bodyPr/>
          <a:lstStyle>
            <a:lvl1pPr>
              <a:defRPr lang="en-GB" sz="3000" b="1" kern="1200" dirty="0" smtClean="0">
                <a:solidFill>
                  <a:schemeClr val="tx2"/>
                </a:solidFill>
                <a:latin typeface="Calibri"/>
                <a:ea typeface="ヒラギノ角ゴ Pro W3" charset="0"/>
                <a:cs typeface="Calibri"/>
              </a:defRPr>
            </a:lvl1pPr>
          </a:lstStyle>
          <a:p>
            <a:r>
              <a:rPr lang="en-US" smtClean="0"/>
              <a:t>Click to edit Master title style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48456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 6"/>
          <p:cNvGraphicFramePr>
            <a:graphicFrameLocks noGrp="1"/>
          </p:cNvGraphicFramePr>
          <p:nvPr/>
        </p:nvGraphicFramePr>
        <p:xfrm>
          <a:off x="1116013" y="1700213"/>
          <a:ext cx="6911976" cy="29527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3992"/>
                <a:gridCol w="2303992"/>
                <a:gridCol w="2303992"/>
              </a:tblGrid>
              <a:tr h="590550">
                <a:tc>
                  <a:txBody>
                    <a:bodyPr/>
                    <a:lstStyle/>
                    <a:p>
                      <a:r>
                        <a:rPr lang="nl-NL" sz="1800" dirty="0" err="1" smtClean="0">
                          <a:latin typeface="Calibri"/>
                          <a:cs typeface="Calibri"/>
                        </a:rPr>
                        <a:t>Table</a:t>
                      </a:r>
                      <a:endParaRPr lang="nl-NL" sz="18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91430" marR="91430" marT="45727" marB="45727">
                    <a:solidFill>
                      <a:srgbClr val="509E2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800" dirty="0" err="1" smtClean="0">
                          <a:latin typeface="Calibri"/>
                          <a:cs typeface="Calibri"/>
                        </a:rPr>
                        <a:t>Table</a:t>
                      </a:r>
                      <a:endParaRPr lang="nl-NL" sz="18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91430" marR="91430" marT="45727" marB="45727">
                    <a:solidFill>
                      <a:srgbClr val="509E2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800" dirty="0" err="1" smtClean="0">
                          <a:latin typeface="Calibri"/>
                          <a:cs typeface="Calibri"/>
                        </a:rPr>
                        <a:t>Table</a:t>
                      </a:r>
                      <a:endParaRPr lang="nl-NL" sz="18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91430" marR="91430" marT="45727" marB="45727">
                    <a:solidFill>
                      <a:srgbClr val="509E2F"/>
                    </a:solidFill>
                  </a:tcPr>
                </a:tc>
              </a:tr>
              <a:tr h="590550">
                <a:tc>
                  <a:txBody>
                    <a:bodyPr/>
                    <a:lstStyle/>
                    <a:p>
                      <a:r>
                        <a:rPr lang="nl-NL" sz="1800" dirty="0" err="1" smtClean="0">
                          <a:latin typeface="Calibri"/>
                          <a:cs typeface="Calibri"/>
                        </a:rPr>
                        <a:t>Table</a:t>
                      </a:r>
                      <a:endParaRPr lang="nl-NL" sz="1800" b="0" i="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91430" marR="91430" marT="45727" marB="45727"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600" dirty="0" smtClean="0">
                          <a:latin typeface="Calibri"/>
                          <a:cs typeface="Calibri"/>
                        </a:rPr>
                        <a:t>1</a:t>
                      </a:r>
                      <a:endParaRPr lang="nl-NL" sz="16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91430" marR="91430" marT="45727" marB="45727"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600" dirty="0" smtClean="0">
                          <a:latin typeface="Calibri"/>
                          <a:cs typeface="Calibri"/>
                        </a:rPr>
                        <a:t>1</a:t>
                      </a:r>
                      <a:endParaRPr lang="nl-NL" sz="16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91430" marR="91430" marT="45727" marB="45727"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590550">
                <a:tc>
                  <a:txBody>
                    <a:bodyPr/>
                    <a:lstStyle/>
                    <a:p>
                      <a:r>
                        <a:rPr lang="nl-NL" sz="1800" dirty="0" err="1" smtClean="0">
                          <a:latin typeface="Calibri"/>
                          <a:cs typeface="Calibri"/>
                        </a:rPr>
                        <a:t>Table</a:t>
                      </a:r>
                      <a:endParaRPr lang="nl-NL" sz="1800" b="0" i="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91430" marR="91430" marT="45727" marB="45727"/>
                </a:tc>
                <a:tc>
                  <a:txBody>
                    <a:bodyPr/>
                    <a:lstStyle/>
                    <a:p>
                      <a:r>
                        <a:rPr lang="nl-NL" sz="1600" dirty="0" smtClean="0">
                          <a:latin typeface="Calibri"/>
                          <a:cs typeface="Calibri"/>
                        </a:rPr>
                        <a:t>1</a:t>
                      </a:r>
                      <a:endParaRPr lang="nl-NL" sz="16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91430" marR="91430" marT="45727" marB="45727"/>
                </a:tc>
                <a:tc>
                  <a:txBody>
                    <a:bodyPr/>
                    <a:lstStyle/>
                    <a:p>
                      <a:r>
                        <a:rPr lang="nl-NL" sz="1600" dirty="0" smtClean="0">
                          <a:latin typeface="Calibri"/>
                          <a:cs typeface="Calibri"/>
                        </a:rPr>
                        <a:t>1</a:t>
                      </a:r>
                      <a:endParaRPr lang="nl-NL" sz="16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91430" marR="91430" marT="45727" marB="45727"/>
                </a:tc>
              </a:tr>
              <a:tr h="590550">
                <a:tc>
                  <a:txBody>
                    <a:bodyPr/>
                    <a:lstStyle/>
                    <a:p>
                      <a:r>
                        <a:rPr lang="nl-NL" sz="1800" dirty="0" err="1" smtClean="0">
                          <a:latin typeface="Calibri"/>
                          <a:cs typeface="Calibri"/>
                        </a:rPr>
                        <a:t>Table</a:t>
                      </a:r>
                      <a:endParaRPr lang="nl-NL" sz="1800" b="0" i="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91430" marR="91430" marT="45727" marB="45727"/>
                </a:tc>
                <a:tc>
                  <a:txBody>
                    <a:bodyPr/>
                    <a:lstStyle/>
                    <a:p>
                      <a:r>
                        <a:rPr lang="nl-NL" sz="1600" dirty="0" smtClean="0">
                          <a:latin typeface="Calibri"/>
                          <a:cs typeface="Calibri"/>
                        </a:rPr>
                        <a:t>1</a:t>
                      </a:r>
                      <a:endParaRPr lang="nl-NL" sz="16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91430" marR="91430" marT="45727" marB="45727"/>
                </a:tc>
                <a:tc>
                  <a:txBody>
                    <a:bodyPr/>
                    <a:lstStyle/>
                    <a:p>
                      <a:r>
                        <a:rPr lang="nl-NL" sz="1600" dirty="0" smtClean="0">
                          <a:latin typeface="Calibri"/>
                          <a:cs typeface="Calibri"/>
                        </a:rPr>
                        <a:t>1</a:t>
                      </a:r>
                      <a:endParaRPr lang="nl-NL" sz="16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91430" marR="91430" marT="45727" marB="45727"/>
                </a:tc>
              </a:tr>
              <a:tr h="590550">
                <a:tc>
                  <a:txBody>
                    <a:bodyPr/>
                    <a:lstStyle/>
                    <a:p>
                      <a:r>
                        <a:rPr lang="nl-NL" sz="1800" dirty="0" err="1" smtClean="0">
                          <a:latin typeface="Calibri"/>
                          <a:cs typeface="Calibri"/>
                        </a:rPr>
                        <a:t>Table</a:t>
                      </a:r>
                      <a:endParaRPr lang="nl-NL" sz="1800" b="0" i="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91430" marR="91430" marT="45727" marB="45727"/>
                </a:tc>
                <a:tc>
                  <a:txBody>
                    <a:bodyPr/>
                    <a:lstStyle/>
                    <a:p>
                      <a:r>
                        <a:rPr lang="nl-NL" sz="1600" dirty="0" smtClean="0">
                          <a:latin typeface="Calibri"/>
                          <a:cs typeface="Calibri"/>
                        </a:rPr>
                        <a:t>1</a:t>
                      </a:r>
                      <a:endParaRPr lang="nl-NL" sz="16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91430" marR="91430" marT="45727" marB="45727"/>
                </a:tc>
                <a:tc>
                  <a:txBody>
                    <a:bodyPr/>
                    <a:lstStyle/>
                    <a:p>
                      <a:r>
                        <a:rPr lang="nl-NL" sz="1600" dirty="0" smtClean="0">
                          <a:latin typeface="Calibri"/>
                          <a:cs typeface="Calibri"/>
                        </a:rPr>
                        <a:t>1</a:t>
                      </a:r>
                      <a:endParaRPr lang="nl-NL" sz="16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91430" marR="91430" marT="45727" marB="45727"/>
                </a:tc>
              </a:tr>
            </a:tbl>
          </a:graphicData>
        </a:graphic>
      </p:graphicFrame>
      <p:sp>
        <p:nvSpPr>
          <p:cNvPr id="4" name="Title Placeholder 1"/>
          <p:cNvSpPr>
            <a:spLocks noGrp="1"/>
          </p:cNvSpPr>
          <p:nvPr>
            <p:ph type="title"/>
          </p:nvPr>
        </p:nvSpPr>
        <p:spPr bwMode="auto">
          <a:xfrm>
            <a:off x="1115616" y="548680"/>
            <a:ext cx="6750396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6302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/>
          <p:cNvSpPr txBox="1">
            <a:spLocks/>
          </p:cNvSpPr>
          <p:nvPr/>
        </p:nvSpPr>
        <p:spPr bwMode="auto">
          <a:xfrm>
            <a:off x="827088" y="549275"/>
            <a:ext cx="675163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 kern="1200">
                <a:solidFill>
                  <a:schemeClr val="tx2"/>
                </a:solidFill>
                <a:latin typeface="Franklin Gothic Book"/>
                <a:ea typeface="ヒラギノ角ゴ Pro W3" charset="0"/>
                <a:cs typeface="Franklin Gothic Book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9pPr>
          </a:lstStyle>
          <a:p>
            <a:pPr>
              <a:defRPr/>
            </a:pPr>
            <a:r>
              <a:rPr lang="nl-BE" sz="3000" dirty="0" smtClean="0">
                <a:latin typeface="Calibri"/>
                <a:cs typeface="Calibri"/>
              </a:rPr>
              <a:t>Write here the title of the slide</a:t>
            </a:r>
            <a:endParaRPr lang="en-US" sz="3000" dirty="0">
              <a:latin typeface="Calibri"/>
              <a:cs typeface="Calibri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9992" y="1340768"/>
            <a:ext cx="4104456" cy="64807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27584" y="1340768"/>
            <a:ext cx="3456384" cy="432048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9992" y="2132856"/>
            <a:ext cx="4104456" cy="352839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089463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408613" y="5738813"/>
            <a:ext cx="3708400" cy="1123950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4" name="Picture 8" descr="logo-small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98438" y="1357313"/>
            <a:ext cx="1584325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9"/>
          <p:cNvSpPr>
            <a:spLocks noChangeArrowheads="1"/>
          </p:cNvSpPr>
          <p:nvPr/>
        </p:nvSpPr>
        <p:spPr bwMode="auto">
          <a:xfrm rot="5400000">
            <a:off x="-1025525" y="5389563"/>
            <a:ext cx="3098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algn="ctr" eaLnBrk="1" hangingPunct="1"/>
            <a:r>
              <a:rPr lang="en-GB" altLang="en-US" sz="2000">
                <a:solidFill>
                  <a:schemeClr val="tx2"/>
                </a:solidFill>
                <a:latin typeface="Nexa Light" charset="0"/>
              </a:rPr>
              <a:t>etipwind.eu</a:t>
            </a:r>
            <a:endParaRPr lang="en-US" altLang="en-US" sz="2000">
              <a:solidFill>
                <a:schemeClr val="tx2"/>
              </a:solidFill>
              <a:latin typeface="Nexa Light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23900" y="5876925"/>
            <a:ext cx="2174875" cy="8651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43608" y="1268762"/>
            <a:ext cx="6984776" cy="432047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66285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408613" y="5738813"/>
            <a:ext cx="3708400" cy="1123950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5" name="Picture 8" descr="logo-small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98438" y="1357313"/>
            <a:ext cx="1584325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9"/>
          <p:cNvSpPr>
            <a:spLocks noChangeArrowheads="1"/>
          </p:cNvSpPr>
          <p:nvPr/>
        </p:nvSpPr>
        <p:spPr bwMode="auto">
          <a:xfrm rot="5400000">
            <a:off x="-1025525" y="5389563"/>
            <a:ext cx="3098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algn="ctr" eaLnBrk="1" hangingPunct="1"/>
            <a:r>
              <a:rPr lang="en-GB" altLang="en-US" sz="2000">
                <a:solidFill>
                  <a:schemeClr val="tx2"/>
                </a:solidFill>
                <a:latin typeface="Nexa Light" charset="0"/>
              </a:rPr>
              <a:t>etipwind.eu</a:t>
            </a:r>
            <a:endParaRPr lang="en-US" altLang="en-US" sz="2000">
              <a:solidFill>
                <a:schemeClr val="tx2"/>
              </a:solidFill>
              <a:latin typeface="Nexa Light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23900" y="5876925"/>
            <a:ext cx="2174875" cy="8651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9755" y="1268761"/>
            <a:ext cx="1148629" cy="4320480"/>
          </a:xfrm>
        </p:spPr>
        <p:txBody>
          <a:bodyPr vert="eaVert"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5616" y="1268761"/>
            <a:ext cx="5472608" cy="432048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5664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19150" y="549275"/>
            <a:ext cx="67500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BE" altLang="en-US" smtClean="0"/>
              <a:t>Write here the title of the slide</a:t>
            </a:r>
            <a:endParaRPr lang="en-US" alt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27088" y="1341438"/>
            <a:ext cx="7777162" cy="445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BE" altLang="en-US" smtClean="0"/>
              <a:t>Write here your text</a:t>
            </a:r>
          </a:p>
          <a:p>
            <a:pPr lvl="1"/>
            <a:r>
              <a:rPr lang="nl-BE" altLang="en-US" smtClean="0"/>
              <a:t>Second level</a:t>
            </a:r>
          </a:p>
          <a:p>
            <a:pPr lvl="2"/>
            <a:r>
              <a:rPr lang="nl-BE" altLang="en-US" smtClean="0"/>
              <a:t>Third level</a:t>
            </a:r>
          </a:p>
          <a:p>
            <a:pPr lvl="3"/>
            <a:r>
              <a:rPr lang="nl-BE" altLang="en-US" smtClean="0"/>
              <a:t>Fourth level</a:t>
            </a:r>
          </a:p>
          <a:p>
            <a:pPr lvl="4"/>
            <a:r>
              <a:rPr lang="nl-BE" altLang="en-US" smtClean="0"/>
              <a:t>Fifth level</a:t>
            </a:r>
            <a:endParaRPr lang="en-US" altLang="en-US" smtClean="0"/>
          </a:p>
        </p:txBody>
      </p:sp>
      <p:pic>
        <p:nvPicPr>
          <p:cNvPr id="1028" name="Picture 1" descr="logo-small.jp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6092825"/>
            <a:ext cx="1584325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6372225" y="6188075"/>
            <a:ext cx="3098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algn="ctr" eaLnBrk="1" hangingPunct="1"/>
            <a:r>
              <a:rPr lang="en-GB" altLang="en-US" sz="2000">
                <a:solidFill>
                  <a:schemeClr val="tx2"/>
                </a:solidFill>
                <a:latin typeface="Nexa Light" charset="0"/>
              </a:rPr>
              <a:t>etipwind.eu</a:t>
            </a:r>
            <a:endParaRPr lang="en-US" altLang="en-US" sz="2000">
              <a:solidFill>
                <a:schemeClr val="tx2"/>
              </a:solidFill>
              <a:latin typeface="Nexa Light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80513" cy="333375"/>
          </a:xfrm>
          <a:prstGeom prst="rect">
            <a:avLst/>
          </a:prstGeom>
          <a:gradFill flip="none" rotWithShape="1">
            <a:gsLst>
              <a:gs pos="0">
                <a:srgbClr val="509E2F"/>
              </a:gs>
              <a:gs pos="100000">
                <a:schemeClr val="tx2"/>
              </a:gs>
              <a:gs pos="51000">
                <a:schemeClr val="tx2"/>
              </a:gs>
            </a:gsLst>
            <a:lin ang="207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19" r:id="rId2"/>
    <p:sldLayoutId id="2147483722" r:id="rId3"/>
    <p:sldLayoutId id="2147483723" r:id="rId4"/>
    <p:sldLayoutId id="2147483720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</p:sldLayoutIdLst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3000" b="1" kern="1200">
          <a:solidFill>
            <a:schemeClr val="tx2"/>
          </a:solidFill>
          <a:latin typeface="Calibri"/>
          <a:ea typeface="ヒラギノ角ゴ Pro W3" charset="0"/>
          <a:cs typeface="Calibri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Calibri" pitchFamily="34" charset="0"/>
          <a:ea typeface="ヒラギノ角ゴ Pro W3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Calibri" pitchFamily="34" charset="0"/>
          <a:ea typeface="ヒラギノ角ゴ Pro W3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Calibri" pitchFamily="34" charset="0"/>
          <a:ea typeface="ヒラギノ角ゴ Pro W3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Calibri" pitchFamily="34" charset="0"/>
          <a:ea typeface="ヒラギノ角ゴ Pro W3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78BDE8"/>
          </a:solidFill>
          <a:latin typeface="Franklin Gothic Book" charset="0"/>
          <a:ea typeface="ヒラギノ角ゴ Pro W3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78BDE8"/>
          </a:solidFill>
          <a:latin typeface="Franklin Gothic Book" charset="0"/>
          <a:ea typeface="ヒラギノ角ゴ Pro W3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78BDE8"/>
          </a:solidFill>
          <a:latin typeface="Franklin Gothic Book" charset="0"/>
          <a:ea typeface="ヒラギノ角ゴ Pro W3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78BDE8"/>
          </a:solidFill>
          <a:latin typeface="Franklin Gothic Book" charset="0"/>
          <a:ea typeface="ヒラギノ角ゴ Pro W3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rgbClr val="509E2F"/>
          </a:solidFill>
          <a:latin typeface="Calibri"/>
          <a:ea typeface="ヒラギノ角ゴ Pro W3" charset="0"/>
          <a:cs typeface="Calibri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SzPct val="101000"/>
        <a:buFont typeface="Arial" pitchFamily="34" charset="0"/>
        <a:buChar char="•"/>
        <a:defRPr sz="2200" kern="1200">
          <a:solidFill>
            <a:schemeClr val="tx1"/>
          </a:solidFill>
          <a:latin typeface="Calibri"/>
          <a:ea typeface="ヒラギノ角ゴ Pro W3" charset="0"/>
          <a:cs typeface="Calibri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Clr>
          <a:srgbClr val="7A7A7A"/>
        </a:buClr>
        <a:buFont typeface="Arial" pitchFamily="34" charset="0"/>
        <a:buChar char="•"/>
        <a:defRPr sz="2000" kern="1200">
          <a:solidFill>
            <a:srgbClr val="7A7A7A"/>
          </a:solidFill>
          <a:latin typeface="Calibri"/>
          <a:ea typeface="ヒラギノ角ゴ Pro W3" charset="0"/>
          <a:cs typeface="Calibri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SzPct val="70000"/>
        <a:buFont typeface="Wingdings" pitchFamily="2" charset="2"/>
        <a:buChar char="§"/>
        <a:defRPr kern="1200">
          <a:solidFill>
            <a:schemeClr val="tx1"/>
          </a:solidFill>
          <a:latin typeface="Calibri"/>
          <a:ea typeface="ヒラギノ角ゴ Pro W3" charset="0"/>
          <a:cs typeface="Calibri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SzPct val="75000"/>
        <a:buFont typeface="Wingdings" pitchFamily="2" charset="2"/>
        <a:buChar char="§"/>
        <a:defRPr sz="1600" kern="1200">
          <a:solidFill>
            <a:schemeClr val="tx1"/>
          </a:solidFill>
          <a:latin typeface="Calibri"/>
          <a:ea typeface="ヒラギノ角ゴ Pro W3" charset="0"/>
          <a:cs typeface="Calibri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7" Type="http://schemas.openxmlformats.org/officeDocument/2006/relationships/image" Target="../media/image6.emf"/><Relationship Id="rId2" Type="http://schemas.openxmlformats.org/officeDocument/2006/relationships/tags" Target="../tags/tag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12.xml"/><Relationship Id="rId13" Type="http://schemas.openxmlformats.org/officeDocument/2006/relationships/tags" Target="../tags/tag17.xml"/><Relationship Id="rId18" Type="http://schemas.openxmlformats.org/officeDocument/2006/relationships/slideLayout" Target="../slideLayouts/slideLayout2.xml"/><Relationship Id="rId3" Type="http://schemas.openxmlformats.org/officeDocument/2006/relationships/tags" Target="../tags/tag7.xml"/><Relationship Id="rId7" Type="http://schemas.openxmlformats.org/officeDocument/2006/relationships/tags" Target="../tags/tag11.xml"/><Relationship Id="rId12" Type="http://schemas.openxmlformats.org/officeDocument/2006/relationships/tags" Target="../tags/tag16.xml"/><Relationship Id="rId17" Type="http://schemas.openxmlformats.org/officeDocument/2006/relationships/tags" Target="../tags/tag21.xml"/><Relationship Id="rId2" Type="http://schemas.openxmlformats.org/officeDocument/2006/relationships/tags" Target="../tags/tag6.xml"/><Relationship Id="rId16" Type="http://schemas.openxmlformats.org/officeDocument/2006/relationships/tags" Target="../tags/tag20.xml"/><Relationship Id="rId20" Type="http://schemas.openxmlformats.org/officeDocument/2006/relationships/image" Target="../media/image8.emf"/><Relationship Id="rId1" Type="http://schemas.openxmlformats.org/officeDocument/2006/relationships/vmlDrawing" Target="../drawings/vmlDrawing2.vml"/><Relationship Id="rId6" Type="http://schemas.openxmlformats.org/officeDocument/2006/relationships/tags" Target="../tags/tag10.xml"/><Relationship Id="rId11" Type="http://schemas.openxmlformats.org/officeDocument/2006/relationships/tags" Target="../tags/tag15.xml"/><Relationship Id="rId5" Type="http://schemas.openxmlformats.org/officeDocument/2006/relationships/tags" Target="../tags/tag9.xml"/><Relationship Id="rId15" Type="http://schemas.openxmlformats.org/officeDocument/2006/relationships/tags" Target="../tags/tag19.xml"/><Relationship Id="rId10" Type="http://schemas.openxmlformats.org/officeDocument/2006/relationships/tags" Target="../tags/tag14.xml"/><Relationship Id="rId19" Type="http://schemas.openxmlformats.org/officeDocument/2006/relationships/oleObject" Target="../embeddings/oleObject2.bin"/><Relationship Id="rId4" Type="http://schemas.openxmlformats.org/officeDocument/2006/relationships/tags" Target="../tags/tag8.xml"/><Relationship Id="rId9" Type="http://schemas.openxmlformats.org/officeDocument/2006/relationships/tags" Target="../tags/tag13.xml"/><Relationship Id="rId14" Type="http://schemas.openxmlformats.org/officeDocument/2006/relationships/tags" Target="../tags/tag1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13" Type="http://schemas.openxmlformats.org/officeDocument/2006/relationships/image" Target="../media/image22.png"/><Relationship Id="rId3" Type="http://schemas.openxmlformats.org/officeDocument/2006/relationships/tags" Target="../tags/tag23.xml"/><Relationship Id="rId7" Type="http://schemas.openxmlformats.org/officeDocument/2006/relationships/oleObject" Target="../embeddings/oleObject3.bin"/><Relationship Id="rId12" Type="http://schemas.openxmlformats.org/officeDocument/2006/relationships/image" Target="../media/image21.png"/><Relationship Id="rId2" Type="http://schemas.openxmlformats.org/officeDocument/2006/relationships/tags" Target="../tags/tag2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7.png"/><Relationship Id="rId11" Type="http://schemas.openxmlformats.org/officeDocument/2006/relationships/image" Target="../media/image20.png"/><Relationship Id="rId5" Type="http://schemas.openxmlformats.org/officeDocument/2006/relationships/image" Target="../media/image16.png"/><Relationship Id="rId15" Type="http://schemas.openxmlformats.org/officeDocument/2006/relationships/image" Target="../media/image24.png"/><Relationship Id="rId10" Type="http://schemas.openxmlformats.org/officeDocument/2006/relationships/image" Target="../media/image19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Content Placeholder 9"/>
          <p:cNvSpPr>
            <a:spLocks noGrp="1"/>
          </p:cNvSpPr>
          <p:nvPr>
            <p:ph idx="1"/>
          </p:nvPr>
        </p:nvSpPr>
        <p:spPr>
          <a:xfrm>
            <a:off x="541338" y="6125294"/>
            <a:ext cx="3022600" cy="400050"/>
          </a:xfrm>
        </p:spPr>
        <p:txBody>
          <a:bodyPr/>
          <a:lstStyle/>
          <a:p>
            <a:r>
              <a:rPr lang="en-US" altLang="en-US" dirty="0" smtClean="0">
                <a:latin typeface="Calibri" pitchFamily="34" charset="0"/>
                <a:ea typeface="ヒラギノ角ゴ Pro W3" charset="-128"/>
              </a:rPr>
              <a:t>Thomas Pump</a:t>
            </a:r>
          </a:p>
        </p:txBody>
      </p:sp>
      <p:sp>
        <p:nvSpPr>
          <p:cNvPr id="11266" name="Title 8"/>
          <p:cNvSpPr>
            <a:spLocks noGrp="1"/>
          </p:cNvSpPr>
          <p:nvPr>
            <p:ph type="title"/>
          </p:nvPr>
        </p:nvSpPr>
        <p:spPr>
          <a:xfrm>
            <a:off x="-39688" y="2636838"/>
            <a:ext cx="9266238" cy="1871662"/>
          </a:xfrm>
        </p:spPr>
        <p:txBody>
          <a:bodyPr/>
          <a:lstStyle/>
          <a:p>
            <a:r>
              <a:rPr lang="en-US" altLang="en-US" dirty="0" err="1" smtClean="0">
                <a:latin typeface="Nexa Light" charset="0"/>
                <a:ea typeface="ヒラギノ角ゴ Pro W3" charset="-128"/>
              </a:rPr>
              <a:t>digitalization@windenergy</a:t>
            </a:r>
            <a:r>
              <a:rPr lang="en-US" altLang="en-US" dirty="0" smtClean="0">
                <a:latin typeface="Nexa Light" charset="0"/>
                <a:ea typeface="ヒラギノ角ゴ Pro W3" charset="-128"/>
              </a:rPr>
              <a:t> </a:t>
            </a:r>
            <a:br>
              <a:rPr lang="en-US" altLang="en-US" dirty="0" smtClean="0">
                <a:latin typeface="Nexa Light" charset="0"/>
                <a:ea typeface="ヒラギノ角ゴ Pro W3" charset="-128"/>
              </a:rPr>
            </a:br>
            <a:r>
              <a:rPr lang="en-US" altLang="en-US" dirty="0" smtClean="0">
                <a:latin typeface="Nexa Light" charset="0"/>
                <a:ea typeface="ヒラギノ角ゴ Pro W3" charset="-128"/>
              </a:rPr>
              <a:t>How to harvest the full potential?</a:t>
            </a:r>
          </a:p>
        </p:txBody>
      </p:sp>
      <p:sp>
        <p:nvSpPr>
          <p:cNvPr id="11267" name="Content Placeholder 10"/>
          <p:cNvSpPr>
            <a:spLocks noGrp="1"/>
          </p:cNvSpPr>
          <p:nvPr>
            <p:ph idx="10"/>
          </p:nvPr>
        </p:nvSpPr>
        <p:spPr>
          <a:xfrm>
            <a:off x="541338" y="6372051"/>
            <a:ext cx="4462710" cy="441325"/>
          </a:xfrm>
        </p:spPr>
        <p:txBody>
          <a:bodyPr/>
          <a:lstStyle/>
          <a:p>
            <a:r>
              <a:rPr lang="en-US" altLang="en-US" sz="1400" dirty="0" smtClean="0">
                <a:latin typeface="Calibri" pitchFamily="34" charset="0"/>
                <a:ea typeface="ヒラギノ角ゴ Pro W3" charset="-128"/>
              </a:rPr>
              <a:t>Head of Asset Information Systems , </a:t>
            </a:r>
          </a:p>
          <a:p>
            <a:r>
              <a:rPr lang="en-US" altLang="en-US" sz="1400" dirty="0" smtClean="0">
                <a:latin typeface="Calibri" pitchFamily="34" charset="0"/>
                <a:ea typeface="ヒラギノ角ゴ Pro W3" charset="-128"/>
              </a:rPr>
              <a:t>E.ON Climate &amp; Renewables GmbH</a:t>
            </a:r>
          </a:p>
        </p:txBody>
      </p:sp>
      <p:sp>
        <p:nvSpPr>
          <p:cNvPr id="11268" name="Content Placeholder 11"/>
          <p:cNvSpPr>
            <a:spLocks noGrp="1"/>
          </p:cNvSpPr>
          <p:nvPr>
            <p:ph idx="11"/>
          </p:nvPr>
        </p:nvSpPr>
        <p:spPr>
          <a:xfrm>
            <a:off x="6516688" y="6251575"/>
            <a:ext cx="2232025" cy="441325"/>
          </a:xfrm>
        </p:spPr>
        <p:txBody>
          <a:bodyPr/>
          <a:lstStyle/>
          <a:p>
            <a:r>
              <a:rPr lang="en-US" altLang="en-US" dirty="0" smtClean="0">
                <a:latin typeface="Calibri" pitchFamily="34" charset="0"/>
                <a:ea typeface="ヒラギノ角ゴ Pro W3" charset="-128"/>
              </a:rPr>
              <a:t>September 2016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4"/>
          <p:cNvSpPr>
            <a:spLocks noGrp="1"/>
          </p:cNvSpPr>
          <p:nvPr>
            <p:ph type="title"/>
          </p:nvPr>
        </p:nvSpPr>
        <p:spPr>
          <a:xfrm>
            <a:off x="-39688" y="2914650"/>
            <a:ext cx="9266238" cy="1871663"/>
          </a:xfrm>
        </p:spPr>
        <p:txBody>
          <a:bodyPr/>
          <a:lstStyle/>
          <a:p>
            <a:r>
              <a:rPr lang="en-US" altLang="en-US" dirty="0" smtClean="0">
                <a:latin typeface="Nexa Light" charset="0"/>
                <a:ea typeface="ヒラギノ角ゴ Pro W3" charset="-128"/>
              </a:rPr>
              <a:t>Thanks for your attention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Content Placeholder 5"/>
          <p:cNvSpPr>
            <a:spLocks noGrp="1"/>
          </p:cNvSpPr>
          <p:nvPr>
            <p:ph sz="quarter" idx="10"/>
          </p:nvPr>
        </p:nvSpPr>
        <p:spPr>
          <a:xfrm>
            <a:off x="835025" y="1268413"/>
            <a:ext cx="7200900" cy="4248150"/>
          </a:xfrm>
        </p:spPr>
        <p:txBody>
          <a:bodyPr/>
          <a:lstStyle/>
          <a:p>
            <a:pPr marL="457200" lvl="1" indent="0">
              <a:buFont typeface="Arial" pitchFamily="34" charset="0"/>
              <a:buNone/>
            </a:pPr>
            <a:endParaRPr lang="en-US" altLang="en-US" dirty="0" smtClean="0">
              <a:latin typeface="Calibri" pitchFamily="34" charset="0"/>
              <a:ea typeface="ヒラギノ角ゴ Pro W3" charset="-128"/>
            </a:endParaRPr>
          </a:p>
          <a:p>
            <a:pPr marL="457200" lvl="1" indent="0">
              <a:buFont typeface="Arial" pitchFamily="34" charset="0"/>
              <a:buNone/>
            </a:pPr>
            <a:endParaRPr lang="en-US" altLang="en-US" dirty="0" smtClean="0">
              <a:latin typeface="Calibri" pitchFamily="34" charset="0"/>
              <a:ea typeface="ヒラギノ角ゴ Pro W3" charset="-128"/>
            </a:endParaRPr>
          </a:p>
        </p:txBody>
      </p:sp>
      <p:pic>
        <p:nvPicPr>
          <p:cNvPr id="8" name="Grafik 20" descr="Turbines IMG_1340.jpg"/>
          <p:cNvPicPr>
            <a:picLocks noChangeAspect="1"/>
          </p:cNvPicPr>
          <p:nvPr/>
        </p:nvPicPr>
        <p:blipFill>
          <a:blip r:embed="rId2" cstate="print"/>
          <a:srcRect r="1099" b="5024"/>
          <a:stretch>
            <a:fillRect/>
          </a:stretch>
        </p:blipFill>
        <p:spPr>
          <a:xfrm>
            <a:off x="1" y="332656"/>
            <a:ext cx="9144000" cy="5544616"/>
          </a:xfrm>
          <a:prstGeom prst="rect">
            <a:avLst/>
          </a:prstGeom>
        </p:spPr>
      </p:pic>
      <p:sp>
        <p:nvSpPr>
          <p:cNvPr id="14" name="Oval Callout 13"/>
          <p:cNvSpPr/>
          <p:nvPr/>
        </p:nvSpPr>
        <p:spPr>
          <a:xfrm>
            <a:off x="3759200" y="908720"/>
            <a:ext cx="3549104" cy="1752989"/>
          </a:xfrm>
          <a:prstGeom prst="wedgeEllipseCallout">
            <a:avLst>
              <a:gd name="adj1" fmla="val 55089"/>
              <a:gd name="adj2" fmla="val 136208"/>
            </a:avLst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1600" dirty="0" smtClean="0">
                <a:solidFill>
                  <a:srgbClr val="323232"/>
                </a:solidFill>
                <a:latin typeface="Arial" pitchFamily="34" charset="0"/>
                <a:ea typeface="ヒラギノ角ゴ Pro W3" charset="-128"/>
              </a:rPr>
              <a:t>Compared to my peers I´m producing always 10% less at the same wind speed</a:t>
            </a:r>
            <a:endParaRPr lang="en-US" sz="1600" dirty="0">
              <a:solidFill>
                <a:srgbClr val="323232"/>
              </a:solidFill>
              <a:latin typeface="Arial" pitchFamily="34" charset="0"/>
              <a:ea typeface="ヒラギノ角ゴ Pro W3" charset="-128"/>
            </a:endParaRPr>
          </a:p>
        </p:txBody>
      </p:sp>
      <p:sp>
        <p:nvSpPr>
          <p:cNvPr id="17" name="Oval Callout 16"/>
          <p:cNvSpPr/>
          <p:nvPr/>
        </p:nvSpPr>
        <p:spPr>
          <a:xfrm>
            <a:off x="826566" y="480018"/>
            <a:ext cx="2932634" cy="1576789"/>
          </a:xfrm>
          <a:prstGeom prst="wedgeEllipseCallout">
            <a:avLst>
              <a:gd name="adj1" fmla="val -33053"/>
              <a:gd name="adj2" fmla="val 85275"/>
            </a:avLst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1600" dirty="0" smtClean="0">
                <a:solidFill>
                  <a:srgbClr val="323232"/>
                </a:solidFill>
                <a:latin typeface="Arial" pitchFamily="34" charset="0"/>
                <a:ea typeface="ヒラギノ角ゴ Pro W3" charset="-128"/>
              </a:rPr>
              <a:t>My oil temperature is to high and there is also a strange noise. I should reduce my production </a:t>
            </a:r>
            <a:endParaRPr lang="en-US" sz="1600" dirty="0">
              <a:solidFill>
                <a:srgbClr val="323232"/>
              </a:solidFill>
              <a:latin typeface="Arial" pitchFamily="34" charset="0"/>
              <a:ea typeface="ヒラギノ角ゴ Pro W3" charset="-128"/>
            </a:endParaRPr>
          </a:p>
        </p:txBody>
      </p:sp>
      <p:sp>
        <p:nvSpPr>
          <p:cNvPr id="20" name="Oval Callout 19"/>
          <p:cNvSpPr/>
          <p:nvPr/>
        </p:nvSpPr>
        <p:spPr>
          <a:xfrm>
            <a:off x="3340730" y="3789041"/>
            <a:ext cx="2664199" cy="1577764"/>
          </a:xfrm>
          <a:prstGeom prst="wedgeEllipseCallout">
            <a:avLst>
              <a:gd name="adj1" fmla="val -85980"/>
              <a:gd name="adj2" fmla="val 793"/>
            </a:avLst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1600" dirty="0" smtClean="0">
                <a:solidFill>
                  <a:srgbClr val="323232"/>
                </a:solidFill>
                <a:latin typeface="Arial" pitchFamily="34" charset="0"/>
                <a:ea typeface="ヒラギノ角ゴ Pro W3" charset="-128"/>
              </a:rPr>
              <a:t>My health parameters are getting worse.  I ´ll call for a service</a:t>
            </a:r>
            <a:endParaRPr lang="en-US" sz="1600" dirty="0">
              <a:solidFill>
                <a:srgbClr val="323232"/>
              </a:solidFill>
              <a:latin typeface="Arial" pitchFamily="34" charset="0"/>
              <a:ea typeface="ヒラギノ角ゴ Pro W3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93164632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0" name="think-cell Slide" r:id="rId6" imgW="270" imgH="270" progId="TCLayout.ActiveDocument.1">
                  <p:embed/>
                </p:oleObj>
              </mc:Choice>
              <mc:Fallback>
                <p:oleObj name="think-cell Slide" r:id="rId6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1" name="Group 80"/>
          <p:cNvGrpSpPr/>
          <p:nvPr/>
        </p:nvGrpSpPr>
        <p:grpSpPr>
          <a:xfrm>
            <a:off x="2356520" y="2420888"/>
            <a:ext cx="4087688" cy="2177008"/>
            <a:chOff x="2356520" y="2420888"/>
            <a:chExt cx="4087688" cy="2177008"/>
          </a:xfrm>
        </p:grpSpPr>
        <p:sp>
          <p:nvSpPr>
            <p:cNvPr id="6" name="Oval 5"/>
            <p:cNvSpPr/>
            <p:nvPr>
              <p:custDataLst>
                <p:tags r:id="rId3"/>
              </p:custDataLst>
            </p:nvPr>
          </p:nvSpPr>
          <p:spPr>
            <a:xfrm>
              <a:off x="2356520" y="2420888"/>
              <a:ext cx="4087688" cy="2177008"/>
            </a:xfrm>
            <a:prstGeom prst="ellipse">
              <a:avLst/>
            </a:prstGeom>
            <a:solidFill>
              <a:schemeClr val="bg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Potential of </a:t>
              </a:r>
            </a:p>
            <a:p>
              <a:pPr algn="ctr"/>
              <a:r>
                <a:rPr lang="en-US" dirty="0"/>
                <a:t>Digitalization</a:t>
              </a:r>
            </a:p>
          </p:txBody>
        </p:sp>
        <p:sp>
          <p:nvSpPr>
            <p:cNvPr id="3" name="Oval 2"/>
            <p:cNvSpPr/>
            <p:nvPr>
              <p:custDataLst>
                <p:tags r:id="rId4"/>
              </p:custDataLst>
            </p:nvPr>
          </p:nvSpPr>
          <p:spPr>
            <a:xfrm>
              <a:off x="2716560" y="2797696"/>
              <a:ext cx="3384376" cy="144016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Potential of </a:t>
              </a:r>
            </a:p>
            <a:p>
              <a:pPr algn="ctr"/>
              <a:r>
                <a:rPr lang="en-US" dirty="0"/>
                <a:t>Digitalization</a:t>
              </a: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1619672" y="604287"/>
            <a:ext cx="2629416" cy="2135416"/>
            <a:chOff x="1619672" y="604287"/>
            <a:chExt cx="2629416" cy="2135416"/>
          </a:xfrm>
        </p:grpSpPr>
        <p:cxnSp>
          <p:nvCxnSpPr>
            <p:cNvPr id="11" name="Straight Connector 10"/>
            <p:cNvCxnSpPr>
              <a:stCxn id="6" idx="1"/>
            </p:cNvCxnSpPr>
            <p:nvPr/>
          </p:nvCxnSpPr>
          <p:spPr>
            <a:xfrm flipH="1" flipV="1">
              <a:off x="1619672" y="836712"/>
              <a:ext cx="1335476" cy="1902991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Box 28"/>
            <p:cNvSpPr txBox="1"/>
            <p:nvPr/>
          </p:nvSpPr>
          <p:spPr>
            <a:xfrm rot="3242042">
              <a:off x="1716938" y="1116160"/>
              <a:ext cx="194707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b="1" dirty="0" smtClean="0"/>
                <a:t>Project origination / development</a:t>
              </a:r>
              <a:endParaRPr lang="en-US" sz="1800" b="1" dirty="0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2890334" y="618190"/>
              <a:ext cx="122638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Project portfolio management</a:t>
              </a:r>
              <a:endParaRPr lang="en-US" sz="1200" dirty="0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3022704" y="1305634"/>
              <a:ext cx="12263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Business case tracker</a:t>
              </a:r>
              <a:endParaRPr lang="en-US" sz="1200" dirty="0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2983257" y="1808593"/>
              <a:ext cx="12263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Modelling</a:t>
              </a:r>
              <a:endParaRPr lang="en-US" sz="1200" dirty="0"/>
            </a:p>
          </p:txBody>
        </p:sp>
      </p:grpSp>
      <p:grpSp>
        <p:nvGrpSpPr>
          <p:cNvPr id="76" name="Group 75"/>
          <p:cNvGrpSpPr/>
          <p:nvPr/>
        </p:nvGrpSpPr>
        <p:grpSpPr>
          <a:xfrm>
            <a:off x="4400364" y="605879"/>
            <a:ext cx="2550148" cy="1996460"/>
            <a:chOff x="4400364" y="605879"/>
            <a:chExt cx="2550148" cy="1996460"/>
          </a:xfrm>
        </p:grpSpPr>
        <p:cxnSp>
          <p:nvCxnSpPr>
            <p:cNvPr id="13" name="Straight Connector 12"/>
            <p:cNvCxnSpPr>
              <a:stCxn id="6" idx="0"/>
            </p:cNvCxnSpPr>
            <p:nvPr/>
          </p:nvCxnSpPr>
          <p:spPr>
            <a:xfrm flipV="1">
              <a:off x="4400364" y="836712"/>
              <a:ext cx="8384" cy="1584176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/>
            <p:cNvSpPr txBox="1"/>
            <p:nvPr/>
          </p:nvSpPr>
          <p:spPr>
            <a:xfrm rot="5400000">
              <a:off x="3835680" y="1305635"/>
              <a:ext cx="194707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b="1" dirty="0" smtClean="0"/>
                <a:t>Wind farm planning</a:t>
              </a:r>
              <a:endParaRPr lang="en-US" sz="1800" b="1" dirty="0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5232388" y="605879"/>
              <a:ext cx="12263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3D simulations</a:t>
              </a:r>
              <a:endParaRPr lang="en-US" sz="1200" dirty="0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5724128" y="980728"/>
              <a:ext cx="12263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Array Layout Designer</a:t>
              </a:r>
              <a:endParaRPr lang="en-US" sz="1200" dirty="0"/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5110936" y="1485427"/>
              <a:ext cx="12263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Project optimization</a:t>
              </a:r>
              <a:endParaRPr lang="en-US" sz="1200" dirty="0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4943178" y="1941037"/>
              <a:ext cx="12263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E-auctions</a:t>
              </a:r>
              <a:endParaRPr lang="en-US" sz="1200" dirty="0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5724128" y="1442393"/>
              <a:ext cx="12263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Tendering</a:t>
              </a:r>
              <a:endParaRPr lang="en-US" sz="1200" dirty="0"/>
            </a:p>
          </p:txBody>
        </p:sp>
      </p:grpSp>
      <p:grpSp>
        <p:nvGrpSpPr>
          <p:cNvPr id="80" name="Group 79"/>
          <p:cNvGrpSpPr/>
          <p:nvPr/>
        </p:nvGrpSpPr>
        <p:grpSpPr>
          <a:xfrm>
            <a:off x="393288" y="3787765"/>
            <a:ext cx="2561860" cy="1890251"/>
            <a:chOff x="393288" y="3787765"/>
            <a:chExt cx="2561860" cy="1890251"/>
          </a:xfrm>
        </p:grpSpPr>
        <p:cxnSp>
          <p:nvCxnSpPr>
            <p:cNvPr id="17" name="Straight Connector 16"/>
            <p:cNvCxnSpPr>
              <a:stCxn id="6" idx="3"/>
            </p:cNvCxnSpPr>
            <p:nvPr/>
          </p:nvCxnSpPr>
          <p:spPr>
            <a:xfrm flipH="1">
              <a:off x="611560" y="4279081"/>
              <a:ext cx="2343588" cy="1398935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Box 33"/>
            <p:cNvSpPr txBox="1"/>
            <p:nvPr/>
          </p:nvSpPr>
          <p:spPr>
            <a:xfrm rot="19807554">
              <a:off x="682443" y="4597896"/>
              <a:ext cx="187445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b="1" dirty="0" smtClean="0"/>
                <a:t>BIG UNKNOWN</a:t>
              </a:r>
              <a:endParaRPr lang="en-US" sz="1800" b="1" dirty="0"/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393288" y="3787765"/>
              <a:ext cx="12263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New revenue streams ?</a:t>
              </a:r>
              <a:endParaRPr lang="en-US" sz="1200" dirty="0"/>
            </a:p>
          </p:txBody>
        </p:sp>
      </p:grpSp>
      <p:grpSp>
        <p:nvGrpSpPr>
          <p:cNvPr id="88" name="Group 87"/>
          <p:cNvGrpSpPr/>
          <p:nvPr/>
        </p:nvGrpSpPr>
        <p:grpSpPr>
          <a:xfrm>
            <a:off x="5856465" y="861831"/>
            <a:ext cx="3287535" cy="2498680"/>
            <a:chOff x="5856465" y="861831"/>
            <a:chExt cx="3287535" cy="2498680"/>
          </a:xfrm>
        </p:grpSpPr>
        <p:sp>
          <p:nvSpPr>
            <p:cNvPr id="48" name="TextBox 47"/>
            <p:cNvSpPr txBox="1"/>
            <p:nvPr/>
          </p:nvSpPr>
          <p:spPr>
            <a:xfrm>
              <a:off x="7691265" y="1614499"/>
              <a:ext cx="12263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RFID chips</a:t>
              </a:r>
              <a:endParaRPr lang="en-US" sz="1200" dirty="0"/>
            </a:p>
          </p:txBody>
        </p:sp>
        <p:grpSp>
          <p:nvGrpSpPr>
            <p:cNvPr id="84" name="Group 83"/>
            <p:cNvGrpSpPr/>
            <p:nvPr/>
          </p:nvGrpSpPr>
          <p:grpSpPr>
            <a:xfrm>
              <a:off x="5856465" y="861831"/>
              <a:ext cx="3287535" cy="2498680"/>
              <a:chOff x="5856465" y="861831"/>
              <a:chExt cx="3287535" cy="2498680"/>
            </a:xfrm>
          </p:grpSpPr>
          <p:cxnSp>
            <p:nvCxnSpPr>
              <p:cNvPr id="15" name="Straight Connector 14"/>
              <p:cNvCxnSpPr/>
              <p:nvPr/>
            </p:nvCxnSpPr>
            <p:spPr>
              <a:xfrm flipV="1">
                <a:off x="5856465" y="980728"/>
                <a:ext cx="1795144" cy="1758975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" name="TextBox 30"/>
              <p:cNvSpPr txBox="1"/>
              <p:nvPr/>
            </p:nvSpPr>
            <p:spPr>
              <a:xfrm rot="18832272">
                <a:off x="6326920" y="1614394"/>
                <a:ext cx="187445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800" b="1" dirty="0" smtClean="0"/>
                  <a:t>Construction</a:t>
                </a:r>
                <a:endParaRPr lang="en-US" sz="1800" b="1" dirty="0"/>
              </a:p>
            </p:txBody>
          </p:sp>
          <p:sp>
            <p:nvSpPr>
              <p:cNvPr id="49" name="TextBox 48"/>
              <p:cNvSpPr txBox="1"/>
              <p:nvPr/>
            </p:nvSpPr>
            <p:spPr>
              <a:xfrm>
                <a:off x="7253263" y="1987203"/>
                <a:ext cx="122638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 smtClean="0"/>
                  <a:t>Logistic  tracking</a:t>
                </a:r>
                <a:endParaRPr lang="en-US" sz="1200" dirty="0"/>
              </a:p>
            </p:txBody>
          </p:sp>
          <p:sp>
            <p:nvSpPr>
              <p:cNvPr id="50" name="TextBox 49"/>
              <p:cNvSpPr txBox="1"/>
              <p:nvPr/>
            </p:nvSpPr>
            <p:spPr>
              <a:xfrm>
                <a:off x="7680380" y="2553949"/>
                <a:ext cx="122638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 smtClean="0"/>
                  <a:t>Training</a:t>
                </a:r>
                <a:endParaRPr lang="en-US" sz="1200" dirty="0"/>
              </a:p>
            </p:txBody>
          </p:sp>
          <p:sp>
            <p:nvSpPr>
              <p:cNvPr id="51" name="TextBox 50"/>
              <p:cNvSpPr txBox="1"/>
              <p:nvPr/>
            </p:nvSpPr>
            <p:spPr>
              <a:xfrm>
                <a:off x="6743152" y="2898846"/>
                <a:ext cx="122638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 smtClean="0"/>
                  <a:t>Quality management</a:t>
                </a:r>
                <a:endParaRPr lang="en-US" sz="1200" dirty="0"/>
              </a:p>
            </p:txBody>
          </p:sp>
          <p:sp>
            <p:nvSpPr>
              <p:cNvPr id="52" name="TextBox 51"/>
              <p:cNvSpPr txBox="1"/>
              <p:nvPr/>
            </p:nvSpPr>
            <p:spPr>
              <a:xfrm>
                <a:off x="6458772" y="2614571"/>
                <a:ext cx="122638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 smtClean="0"/>
                  <a:t>Digital Copy</a:t>
                </a:r>
                <a:endParaRPr lang="en-US" sz="1200" dirty="0"/>
              </a:p>
            </p:txBody>
          </p:sp>
          <p:sp>
            <p:nvSpPr>
              <p:cNvPr id="53" name="TextBox 52"/>
              <p:cNvSpPr txBox="1"/>
              <p:nvPr/>
            </p:nvSpPr>
            <p:spPr>
              <a:xfrm>
                <a:off x="7917616" y="2218035"/>
                <a:ext cx="122638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 smtClean="0"/>
                  <a:t>Drawings</a:t>
                </a:r>
                <a:endParaRPr lang="en-US" sz="1200" dirty="0"/>
              </a:p>
            </p:txBody>
          </p:sp>
          <p:sp>
            <p:nvSpPr>
              <p:cNvPr id="70" name="TextBox 69"/>
              <p:cNvSpPr txBox="1"/>
              <p:nvPr/>
            </p:nvSpPr>
            <p:spPr>
              <a:xfrm>
                <a:off x="7824038" y="2891570"/>
                <a:ext cx="122638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 smtClean="0"/>
                  <a:t>Virtual reality</a:t>
                </a:r>
                <a:endParaRPr lang="en-US" sz="1200" dirty="0"/>
              </a:p>
            </p:txBody>
          </p:sp>
        </p:grpSp>
      </p:grpSp>
      <p:grpSp>
        <p:nvGrpSpPr>
          <p:cNvPr id="36" name="Group 35"/>
          <p:cNvGrpSpPr/>
          <p:nvPr/>
        </p:nvGrpSpPr>
        <p:grpSpPr>
          <a:xfrm>
            <a:off x="395536" y="1316291"/>
            <a:ext cx="2121675" cy="2193101"/>
            <a:chOff x="395536" y="1316291"/>
            <a:chExt cx="2121675" cy="2193101"/>
          </a:xfrm>
        </p:grpSpPr>
        <p:cxnSp>
          <p:nvCxnSpPr>
            <p:cNvPr id="7" name="Straight Connector 6"/>
            <p:cNvCxnSpPr/>
            <p:nvPr/>
          </p:nvCxnSpPr>
          <p:spPr>
            <a:xfrm flipH="1">
              <a:off x="486561" y="3509392"/>
              <a:ext cx="1872208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/>
            <p:cNvSpPr txBox="1"/>
            <p:nvPr/>
          </p:nvSpPr>
          <p:spPr>
            <a:xfrm>
              <a:off x="395536" y="3068960"/>
              <a:ext cx="187445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b="1" dirty="0" smtClean="0"/>
                <a:t>Manufacturing</a:t>
              </a:r>
              <a:endParaRPr lang="en-US" sz="1800" b="1" dirty="0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395537" y="1860215"/>
              <a:ext cx="12263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CAD  / CAF </a:t>
              </a:r>
              <a:endParaRPr lang="en-US" sz="1200" dirty="0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448476" y="2585194"/>
              <a:ext cx="12263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Simulations</a:t>
              </a:r>
              <a:endParaRPr lang="en-US" sz="1200" dirty="0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1134113" y="2283876"/>
              <a:ext cx="12263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Load test</a:t>
              </a:r>
              <a:endParaRPr lang="en-US" sz="1200" dirty="0"/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522785" y="1316291"/>
              <a:ext cx="12263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Documentation</a:t>
              </a:r>
              <a:endParaRPr lang="en-US" sz="1200" dirty="0"/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1290827" y="1943594"/>
              <a:ext cx="12263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certificates</a:t>
              </a:r>
              <a:endParaRPr lang="en-US" sz="1200" dirty="0"/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395537" y="2220593"/>
              <a:ext cx="12263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3D printing</a:t>
              </a:r>
              <a:endParaRPr lang="en-US" sz="1200" dirty="0"/>
            </a:p>
          </p:txBody>
        </p:sp>
      </p:grpSp>
      <p:grpSp>
        <p:nvGrpSpPr>
          <p:cNvPr id="79" name="Group 78"/>
          <p:cNvGrpSpPr/>
          <p:nvPr/>
        </p:nvGrpSpPr>
        <p:grpSpPr>
          <a:xfrm>
            <a:off x="1464092" y="4597896"/>
            <a:ext cx="2936272" cy="2031755"/>
            <a:chOff x="1464092" y="4597896"/>
            <a:chExt cx="2936272" cy="2031755"/>
          </a:xfrm>
        </p:grpSpPr>
        <p:cxnSp>
          <p:nvCxnSpPr>
            <p:cNvPr id="19" name="Straight Connector 18"/>
            <p:cNvCxnSpPr>
              <a:stCxn id="6" idx="4"/>
            </p:cNvCxnSpPr>
            <p:nvPr/>
          </p:nvCxnSpPr>
          <p:spPr>
            <a:xfrm>
              <a:off x="4400364" y="4597896"/>
              <a:ext cx="0" cy="1639416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Box 32"/>
            <p:cNvSpPr txBox="1"/>
            <p:nvPr/>
          </p:nvSpPr>
          <p:spPr>
            <a:xfrm rot="5400000">
              <a:off x="3100841" y="5429108"/>
              <a:ext cx="20317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b="1" dirty="0" smtClean="0"/>
                <a:t>Decommission</a:t>
              </a:r>
              <a:endParaRPr lang="en-US" sz="1800" b="1" dirty="0"/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2524345" y="4690228"/>
              <a:ext cx="12263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Project management</a:t>
              </a:r>
              <a:endParaRPr lang="en-US" sz="1200" dirty="0"/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1464092" y="5264775"/>
              <a:ext cx="12263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documentation</a:t>
              </a:r>
              <a:endParaRPr lang="en-US" sz="1200" dirty="0"/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2678813" y="5285238"/>
              <a:ext cx="12263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Logistic  tracking</a:t>
              </a:r>
              <a:endParaRPr lang="en-US" sz="1200" dirty="0"/>
            </a:p>
          </p:txBody>
        </p:sp>
      </p:grpSp>
      <p:grpSp>
        <p:nvGrpSpPr>
          <p:cNvPr id="78" name="Group 77"/>
          <p:cNvGrpSpPr/>
          <p:nvPr/>
        </p:nvGrpSpPr>
        <p:grpSpPr>
          <a:xfrm>
            <a:off x="4626210" y="3438292"/>
            <a:ext cx="4466629" cy="3029852"/>
            <a:chOff x="4626210" y="3438292"/>
            <a:chExt cx="4466629" cy="3029852"/>
          </a:xfrm>
        </p:grpSpPr>
        <p:cxnSp>
          <p:nvCxnSpPr>
            <p:cNvPr id="9" name="Straight Connector 8"/>
            <p:cNvCxnSpPr/>
            <p:nvPr/>
          </p:nvCxnSpPr>
          <p:spPr>
            <a:xfrm>
              <a:off x="6437717" y="3438292"/>
              <a:ext cx="2393032" cy="8384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TextBox 31"/>
            <p:cNvSpPr txBox="1"/>
            <p:nvPr/>
          </p:nvSpPr>
          <p:spPr>
            <a:xfrm>
              <a:off x="6743152" y="3556933"/>
              <a:ext cx="187445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b="1" dirty="0" smtClean="0"/>
                <a:t>Operation</a:t>
              </a:r>
              <a:endParaRPr lang="en-US" sz="1800" b="1" dirty="0"/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6337320" y="4007023"/>
              <a:ext cx="12263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RT Monitoring</a:t>
              </a:r>
              <a:endParaRPr lang="en-US" sz="1200" dirty="0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7580265" y="3905202"/>
              <a:ext cx="12263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Field force  management</a:t>
              </a:r>
              <a:endParaRPr lang="en-US" sz="1200" dirty="0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5824525" y="4367063"/>
              <a:ext cx="12263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Smart repairs</a:t>
              </a:r>
              <a:endParaRPr lang="en-US" sz="1200" dirty="0"/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6852574" y="4595316"/>
              <a:ext cx="12263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Predictive analytics</a:t>
              </a:r>
              <a:endParaRPr lang="en-US" sz="1200" dirty="0"/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4626210" y="4826149"/>
              <a:ext cx="12263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Mobility</a:t>
              </a:r>
              <a:endParaRPr lang="en-US" sz="1200" dirty="0"/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5487744" y="4840048"/>
              <a:ext cx="12263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Spare parts management</a:t>
              </a:r>
              <a:endParaRPr lang="en-US" sz="1200" dirty="0"/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6841225" y="5070880"/>
              <a:ext cx="12263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Forecasting</a:t>
              </a:r>
              <a:endParaRPr lang="en-US" sz="1200" dirty="0"/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4626210" y="5347879"/>
              <a:ext cx="12263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O&amp;M optimization</a:t>
              </a:r>
              <a:endParaRPr lang="en-US" sz="1200" dirty="0"/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7465766" y="5475274"/>
              <a:ext cx="12263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CMS</a:t>
              </a:r>
              <a:endParaRPr lang="en-US" sz="1200" dirty="0"/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5724128" y="5382940"/>
              <a:ext cx="122638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Machine learning for analytics</a:t>
              </a:r>
              <a:endParaRPr lang="en-US" sz="1200" dirty="0"/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6802316" y="5802278"/>
              <a:ext cx="12263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Connected services</a:t>
              </a:r>
              <a:endParaRPr lang="en-US" sz="1200" dirty="0"/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7866455" y="5070629"/>
              <a:ext cx="12263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Blade inspections</a:t>
              </a:r>
              <a:endParaRPr lang="en-US" sz="1200" dirty="0"/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4626210" y="6006479"/>
              <a:ext cx="12263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Augmented reality</a:t>
              </a:r>
              <a:endParaRPr lang="en-US" sz="1200" dirty="0"/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7687272" y="4378383"/>
              <a:ext cx="12263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Logistic optimizer</a:t>
              </a:r>
              <a:endParaRPr lang="en-US" sz="1200" dirty="0"/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7814261" y="5809544"/>
              <a:ext cx="12263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databases</a:t>
              </a:r>
              <a:endParaRPr lang="en-US" sz="1200" dirty="0"/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5575932" y="6006479"/>
              <a:ext cx="12263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System integration</a:t>
              </a:r>
              <a:endParaRPr lang="en-US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528462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 are operating in a box -  and how to integrate the box?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584" y="1619290"/>
            <a:ext cx="3672408" cy="720731"/>
          </a:xfrm>
        </p:spPr>
        <p:txBody>
          <a:bodyPr/>
          <a:lstStyle/>
          <a:p>
            <a:r>
              <a:rPr lang="en-US" dirty="0" smtClean="0"/>
              <a:t>“Expand the box”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584" y="2348880"/>
            <a:ext cx="3672408" cy="3744416"/>
          </a:xfrm>
        </p:spPr>
        <p:txBody>
          <a:bodyPr/>
          <a:lstStyle/>
          <a:p>
            <a:r>
              <a:rPr lang="en-US" dirty="0" smtClean="0"/>
              <a:t>Increase energetic availability/ reduce down times</a:t>
            </a:r>
          </a:p>
          <a:p>
            <a:r>
              <a:rPr lang="en-US" dirty="0" smtClean="0"/>
              <a:t>Increase efficiency</a:t>
            </a:r>
          </a:p>
          <a:p>
            <a:r>
              <a:rPr lang="en-US" dirty="0" smtClean="0"/>
              <a:t>Reduce O&amp;M costs</a:t>
            </a:r>
          </a:p>
          <a:p>
            <a:r>
              <a:rPr lang="en-US" dirty="0" smtClean="0"/>
              <a:t>Extend lifetime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32041" y="1619290"/>
            <a:ext cx="3672408" cy="720731"/>
          </a:xfrm>
        </p:spPr>
        <p:txBody>
          <a:bodyPr/>
          <a:lstStyle/>
          <a:p>
            <a:r>
              <a:rPr lang="en-US" dirty="0" smtClean="0"/>
              <a:t>“Integration into the new energy system”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32041" y="2348880"/>
            <a:ext cx="3672408" cy="3744416"/>
          </a:xfrm>
        </p:spPr>
        <p:txBody>
          <a:bodyPr/>
          <a:lstStyle/>
          <a:p>
            <a:r>
              <a:rPr lang="en-US" dirty="0" smtClean="0"/>
              <a:t>How to integrate wind farms / Solar PV into a future energy system?</a:t>
            </a:r>
          </a:p>
          <a:p>
            <a:r>
              <a:rPr lang="en-US" dirty="0" smtClean="0"/>
              <a:t>Number of “Prosumer” is increasing</a:t>
            </a:r>
          </a:p>
          <a:p>
            <a:r>
              <a:rPr lang="en-US" dirty="0" smtClean="0"/>
              <a:t>Quo Vadis Grid quality?</a:t>
            </a:r>
          </a:p>
          <a:p>
            <a:r>
              <a:rPr lang="en-US" dirty="0" smtClean="0"/>
              <a:t>Role and potential of block chain technology not clear yet</a:t>
            </a:r>
            <a:endParaRPr lang="en-US" dirty="0"/>
          </a:p>
        </p:txBody>
      </p:sp>
      <p:pic>
        <p:nvPicPr>
          <p:cNvPr id="11" name="Picture 5" descr="C:\Users\F11857\Desktop\155_slow_animated_turbine.gif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4895704"/>
            <a:ext cx="834821" cy="9848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28462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uiExpand="1" build="p"/>
      <p:bldP spid="5" grpId="0" build="p"/>
      <p:bldP spid="6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Object 19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172857699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8" name="think-cell Slide" r:id="rId19" imgW="270" imgH="270" progId="TCLayout.ActiveDocument.1">
                  <p:embed/>
                </p:oleObj>
              </mc:Choice>
              <mc:Fallback>
                <p:oleObj name="think-cell Slide" r:id="rId19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Isosceles Triangle 5"/>
          <p:cNvSpPr/>
          <p:nvPr>
            <p:custDataLst>
              <p:tags r:id="rId3"/>
            </p:custDataLst>
          </p:nvPr>
        </p:nvSpPr>
        <p:spPr>
          <a:xfrm>
            <a:off x="2195736" y="2348880"/>
            <a:ext cx="4752528" cy="2591619"/>
          </a:xfrm>
          <a:prstGeom prst="triangle">
            <a:avLst/>
          </a:prstGeom>
          <a:gradFill>
            <a:gsLst>
              <a:gs pos="0">
                <a:schemeClr val="bg2">
                  <a:lumMod val="5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/>
              <a:t>Data</a:t>
            </a:r>
          </a:p>
          <a:p>
            <a:pPr algn="ctr"/>
            <a:endParaRPr lang="en-US" sz="6000" dirty="0"/>
          </a:p>
        </p:txBody>
      </p:sp>
      <p:sp>
        <p:nvSpPr>
          <p:cNvPr id="12289" name="Title 4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/>
        <p:txBody>
          <a:bodyPr/>
          <a:lstStyle/>
          <a:p>
            <a:r>
              <a:rPr lang="en-US" altLang="en-US" dirty="0" smtClean="0">
                <a:latin typeface="Calibri" pitchFamily="34" charset="0"/>
                <a:ea typeface="ヒラギノ角ゴ Pro W3" charset="-128"/>
              </a:rPr>
              <a:t>It is all about data!  - a new currency?</a:t>
            </a:r>
          </a:p>
        </p:txBody>
      </p:sp>
      <p:sp>
        <p:nvSpPr>
          <p:cNvPr id="12290" name="Content Placeholder 5"/>
          <p:cNvSpPr>
            <a:spLocks noGrp="1"/>
          </p:cNvSpPr>
          <p:nvPr>
            <p:ph sz="quarter" idx="10"/>
            <p:custDataLst>
              <p:tags r:id="rId5"/>
            </p:custDataLst>
          </p:nvPr>
        </p:nvSpPr>
        <p:spPr>
          <a:xfrm>
            <a:off x="835025" y="1268413"/>
            <a:ext cx="7200900" cy="4248150"/>
          </a:xfrm>
        </p:spPr>
        <p:txBody>
          <a:bodyPr/>
          <a:lstStyle/>
          <a:p>
            <a:pPr marL="457200" lvl="1" indent="0">
              <a:buFont typeface="Arial" pitchFamily="34" charset="0"/>
              <a:buNone/>
            </a:pPr>
            <a:endParaRPr lang="en-US" altLang="en-US" dirty="0" smtClean="0">
              <a:latin typeface="Calibri" pitchFamily="34" charset="0"/>
              <a:ea typeface="ヒラギノ角ゴ Pro W3" charset="-128"/>
            </a:endParaRPr>
          </a:p>
          <a:p>
            <a:pPr marL="457200" lvl="1" indent="0">
              <a:buFont typeface="Arial" pitchFamily="34" charset="0"/>
              <a:buNone/>
            </a:pPr>
            <a:endParaRPr lang="en-US" altLang="en-US" dirty="0" smtClean="0">
              <a:latin typeface="Calibri" pitchFamily="34" charset="0"/>
              <a:ea typeface="ヒラギノ角ゴ Pro W3" charset="-128"/>
            </a:endParaRPr>
          </a:p>
        </p:txBody>
      </p:sp>
      <p:sp>
        <p:nvSpPr>
          <p:cNvPr id="4" name="Oval 3"/>
          <p:cNvSpPr/>
          <p:nvPr>
            <p:custDataLst>
              <p:tags r:id="rId6"/>
            </p:custDataLst>
          </p:nvPr>
        </p:nvSpPr>
        <p:spPr>
          <a:xfrm>
            <a:off x="3419872" y="1628800"/>
            <a:ext cx="2376264" cy="936104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Ownership</a:t>
            </a:r>
            <a:endParaRPr lang="en-US" dirty="0"/>
          </a:p>
        </p:txBody>
      </p:sp>
      <p:sp>
        <p:nvSpPr>
          <p:cNvPr id="9" name="Oval 8"/>
          <p:cNvSpPr/>
          <p:nvPr>
            <p:custDataLst>
              <p:tags r:id="rId7"/>
            </p:custDataLst>
          </p:nvPr>
        </p:nvSpPr>
        <p:spPr>
          <a:xfrm>
            <a:off x="6228184" y="4580459"/>
            <a:ext cx="2376264" cy="936104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Capability</a:t>
            </a:r>
            <a:endParaRPr lang="en-US" dirty="0"/>
          </a:p>
        </p:txBody>
      </p:sp>
      <p:sp>
        <p:nvSpPr>
          <p:cNvPr id="10" name="Oval 9"/>
          <p:cNvSpPr/>
          <p:nvPr>
            <p:custDataLst>
              <p:tags r:id="rId8"/>
            </p:custDataLst>
          </p:nvPr>
        </p:nvSpPr>
        <p:spPr>
          <a:xfrm>
            <a:off x="815505" y="4580459"/>
            <a:ext cx="2376264" cy="936104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Access</a:t>
            </a:r>
            <a:endParaRPr lang="en-US" dirty="0"/>
          </a:p>
        </p:txBody>
      </p:sp>
      <p:cxnSp>
        <p:nvCxnSpPr>
          <p:cNvPr id="8" name="Curved Connector 7"/>
          <p:cNvCxnSpPr>
            <a:stCxn id="4" idx="2"/>
            <a:endCxn id="10" idx="1"/>
          </p:cNvCxnSpPr>
          <p:nvPr>
            <p:custDataLst>
              <p:tags r:id="rId9"/>
            </p:custDataLst>
          </p:nvPr>
        </p:nvCxnSpPr>
        <p:spPr>
          <a:xfrm rot="10800000" flipV="1">
            <a:off x="1163502" y="2096852"/>
            <a:ext cx="2256371" cy="2620696"/>
          </a:xfrm>
          <a:prstGeom prst="curvedConnector2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urved Connector 11"/>
          <p:cNvCxnSpPr>
            <a:stCxn id="4" idx="6"/>
            <a:endCxn id="9" idx="0"/>
          </p:cNvCxnSpPr>
          <p:nvPr>
            <p:custDataLst>
              <p:tags r:id="rId10"/>
            </p:custDataLst>
          </p:nvPr>
        </p:nvCxnSpPr>
        <p:spPr>
          <a:xfrm>
            <a:off x="5796136" y="2096852"/>
            <a:ext cx="1620180" cy="2483607"/>
          </a:xfrm>
          <a:prstGeom prst="curvedConnector2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urved Connector 13"/>
          <p:cNvCxnSpPr>
            <a:stCxn id="10" idx="4"/>
            <a:endCxn id="9" idx="4"/>
          </p:cNvCxnSpPr>
          <p:nvPr>
            <p:custDataLst>
              <p:tags r:id="rId11"/>
            </p:custDataLst>
          </p:nvPr>
        </p:nvCxnSpPr>
        <p:spPr>
          <a:xfrm rot="16200000" flipH="1">
            <a:off x="4709976" y="2810223"/>
            <a:ext cx="12700" cy="5412679"/>
          </a:xfrm>
          <a:prstGeom prst="curvedConnector3">
            <a:avLst>
              <a:gd name="adj1" fmla="val 1800000"/>
            </a:avLst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Lightning Bolt 15"/>
          <p:cNvSpPr/>
          <p:nvPr>
            <p:custDataLst>
              <p:tags r:id="rId12"/>
            </p:custDataLst>
          </p:nvPr>
        </p:nvSpPr>
        <p:spPr>
          <a:xfrm>
            <a:off x="1500641" y="2394572"/>
            <a:ext cx="744005" cy="912000"/>
          </a:xfrm>
          <a:prstGeom prst="lightningBol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Lightning Bolt 18"/>
          <p:cNvSpPr/>
          <p:nvPr>
            <p:custDataLst>
              <p:tags r:id="rId13"/>
            </p:custDataLst>
          </p:nvPr>
        </p:nvSpPr>
        <p:spPr>
          <a:xfrm>
            <a:off x="3673019" y="5252703"/>
            <a:ext cx="612378" cy="1007443"/>
          </a:xfrm>
          <a:prstGeom prst="lightningBol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Heart 16"/>
          <p:cNvSpPr/>
          <p:nvPr>
            <p:custDataLst>
              <p:tags r:id="rId14"/>
            </p:custDataLst>
          </p:nvPr>
        </p:nvSpPr>
        <p:spPr>
          <a:xfrm>
            <a:off x="6606226" y="2825690"/>
            <a:ext cx="1062118" cy="719745"/>
          </a:xfrm>
          <a:prstGeom prst="hear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TextBox 17"/>
          <p:cNvSpPr txBox="1"/>
          <p:nvPr>
            <p:custDataLst>
              <p:tags r:id="rId15"/>
            </p:custDataLst>
          </p:nvPr>
        </p:nvSpPr>
        <p:spPr>
          <a:xfrm>
            <a:off x="42937" y="2278086"/>
            <a:ext cx="15841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Data belongs to the owner!</a:t>
            </a:r>
            <a:endParaRPr lang="en-US" sz="2000" dirty="0"/>
          </a:p>
        </p:txBody>
      </p:sp>
      <p:sp>
        <p:nvSpPr>
          <p:cNvPr id="22" name="TextBox 21"/>
          <p:cNvSpPr txBox="1"/>
          <p:nvPr>
            <p:custDataLst>
              <p:tags r:id="rId16"/>
            </p:custDataLst>
          </p:nvPr>
        </p:nvSpPr>
        <p:spPr>
          <a:xfrm>
            <a:off x="7243837" y="1096638"/>
            <a:ext cx="15841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New love / new partnerships</a:t>
            </a:r>
            <a:endParaRPr lang="en-US" sz="2000" dirty="0"/>
          </a:p>
        </p:txBody>
      </p:sp>
      <p:sp>
        <p:nvSpPr>
          <p:cNvPr id="23" name="TextBox 22"/>
          <p:cNvSpPr txBox="1"/>
          <p:nvPr>
            <p:custDataLst>
              <p:tags r:id="rId17"/>
            </p:custDataLst>
          </p:nvPr>
        </p:nvSpPr>
        <p:spPr>
          <a:xfrm>
            <a:off x="4572000" y="5038144"/>
            <a:ext cx="1584176" cy="1631216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Open standards &amp; protocols to ensure access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528462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Only if those questions are answered we can create a world of connected services</a:t>
            </a:r>
            <a:endParaRPr lang="en-US" noProof="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5" name="Groupe 657"/>
          <p:cNvGrpSpPr/>
          <p:nvPr/>
        </p:nvGrpSpPr>
        <p:grpSpPr>
          <a:xfrm>
            <a:off x="5486619" y="1616062"/>
            <a:ext cx="936130" cy="903461"/>
            <a:chOff x="1222351" y="7762676"/>
            <a:chExt cx="292100" cy="307975"/>
          </a:xfrm>
        </p:grpSpPr>
        <p:sp>
          <p:nvSpPr>
            <p:cNvPr id="6" name="Freeform 487"/>
            <p:cNvSpPr>
              <a:spLocks/>
            </p:cNvSpPr>
            <p:nvPr/>
          </p:nvSpPr>
          <p:spPr bwMode="auto">
            <a:xfrm>
              <a:off x="1381101" y="7762676"/>
              <a:ext cx="133350" cy="157162"/>
            </a:xfrm>
            <a:custGeom>
              <a:avLst/>
              <a:gdLst/>
              <a:ahLst/>
              <a:cxnLst>
                <a:cxn ang="0">
                  <a:pos x="20" y="77"/>
                </a:cxn>
                <a:cxn ang="0">
                  <a:pos x="6" y="99"/>
                </a:cxn>
                <a:cxn ang="0">
                  <a:pos x="6" y="99"/>
                </a:cxn>
                <a:cxn ang="0">
                  <a:pos x="27" y="94"/>
                </a:cxn>
                <a:cxn ang="0">
                  <a:pos x="43" y="89"/>
                </a:cxn>
                <a:cxn ang="0">
                  <a:pos x="56" y="84"/>
                </a:cxn>
                <a:cxn ang="0">
                  <a:pos x="56" y="84"/>
                </a:cxn>
                <a:cxn ang="0">
                  <a:pos x="63" y="80"/>
                </a:cxn>
                <a:cxn ang="0">
                  <a:pos x="70" y="75"/>
                </a:cxn>
                <a:cxn ang="0">
                  <a:pos x="76" y="67"/>
                </a:cxn>
                <a:cxn ang="0">
                  <a:pos x="78" y="62"/>
                </a:cxn>
                <a:cxn ang="0">
                  <a:pos x="81" y="56"/>
                </a:cxn>
                <a:cxn ang="0">
                  <a:pos x="81" y="56"/>
                </a:cxn>
                <a:cxn ang="0">
                  <a:pos x="84" y="48"/>
                </a:cxn>
                <a:cxn ang="0">
                  <a:pos x="84" y="39"/>
                </a:cxn>
                <a:cxn ang="0">
                  <a:pos x="82" y="32"/>
                </a:cxn>
                <a:cxn ang="0">
                  <a:pos x="80" y="24"/>
                </a:cxn>
                <a:cxn ang="0">
                  <a:pos x="76" y="18"/>
                </a:cxn>
                <a:cxn ang="0">
                  <a:pos x="71" y="12"/>
                </a:cxn>
                <a:cxn ang="0">
                  <a:pos x="63" y="6"/>
                </a:cxn>
                <a:cxn ang="0">
                  <a:pos x="56" y="3"/>
                </a:cxn>
                <a:cxn ang="0">
                  <a:pos x="56" y="3"/>
                </a:cxn>
                <a:cxn ang="0">
                  <a:pos x="48" y="1"/>
                </a:cxn>
                <a:cxn ang="0">
                  <a:pos x="39" y="0"/>
                </a:cxn>
                <a:cxn ang="0">
                  <a:pos x="32" y="1"/>
                </a:cxn>
                <a:cxn ang="0">
                  <a:pos x="24" y="5"/>
                </a:cxn>
                <a:cxn ang="0">
                  <a:pos x="18" y="9"/>
                </a:cxn>
                <a:cxn ang="0">
                  <a:pos x="11" y="14"/>
                </a:cxn>
                <a:cxn ang="0">
                  <a:pos x="6" y="20"/>
                </a:cxn>
                <a:cxn ang="0">
                  <a:pos x="2" y="28"/>
                </a:cxn>
                <a:cxn ang="0">
                  <a:pos x="2" y="28"/>
                </a:cxn>
                <a:cxn ang="0">
                  <a:pos x="0" y="39"/>
                </a:cxn>
                <a:cxn ang="0">
                  <a:pos x="1" y="50"/>
                </a:cxn>
                <a:cxn ang="0">
                  <a:pos x="4" y="60"/>
                </a:cxn>
                <a:cxn ang="0">
                  <a:pos x="9" y="69"/>
                </a:cxn>
              </a:cxnLst>
              <a:rect l="0" t="0" r="r" b="b"/>
              <a:pathLst>
                <a:path w="84" h="99">
                  <a:moveTo>
                    <a:pt x="20" y="77"/>
                  </a:moveTo>
                  <a:lnTo>
                    <a:pt x="6" y="99"/>
                  </a:lnTo>
                  <a:lnTo>
                    <a:pt x="6" y="99"/>
                  </a:lnTo>
                  <a:lnTo>
                    <a:pt x="27" y="94"/>
                  </a:lnTo>
                  <a:lnTo>
                    <a:pt x="43" y="89"/>
                  </a:lnTo>
                  <a:lnTo>
                    <a:pt x="56" y="84"/>
                  </a:lnTo>
                  <a:lnTo>
                    <a:pt x="56" y="84"/>
                  </a:lnTo>
                  <a:lnTo>
                    <a:pt x="63" y="80"/>
                  </a:lnTo>
                  <a:lnTo>
                    <a:pt x="70" y="75"/>
                  </a:lnTo>
                  <a:lnTo>
                    <a:pt x="76" y="67"/>
                  </a:lnTo>
                  <a:lnTo>
                    <a:pt x="78" y="62"/>
                  </a:lnTo>
                  <a:lnTo>
                    <a:pt x="81" y="56"/>
                  </a:lnTo>
                  <a:lnTo>
                    <a:pt x="81" y="56"/>
                  </a:lnTo>
                  <a:lnTo>
                    <a:pt x="84" y="48"/>
                  </a:lnTo>
                  <a:lnTo>
                    <a:pt x="84" y="39"/>
                  </a:lnTo>
                  <a:lnTo>
                    <a:pt x="82" y="32"/>
                  </a:lnTo>
                  <a:lnTo>
                    <a:pt x="80" y="24"/>
                  </a:lnTo>
                  <a:lnTo>
                    <a:pt x="76" y="18"/>
                  </a:lnTo>
                  <a:lnTo>
                    <a:pt x="71" y="12"/>
                  </a:lnTo>
                  <a:lnTo>
                    <a:pt x="63" y="6"/>
                  </a:lnTo>
                  <a:lnTo>
                    <a:pt x="56" y="3"/>
                  </a:lnTo>
                  <a:lnTo>
                    <a:pt x="56" y="3"/>
                  </a:lnTo>
                  <a:lnTo>
                    <a:pt x="48" y="1"/>
                  </a:lnTo>
                  <a:lnTo>
                    <a:pt x="39" y="0"/>
                  </a:lnTo>
                  <a:lnTo>
                    <a:pt x="32" y="1"/>
                  </a:lnTo>
                  <a:lnTo>
                    <a:pt x="24" y="5"/>
                  </a:lnTo>
                  <a:lnTo>
                    <a:pt x="18" y="9"/>
                  </a:lnTo>
                  <a:lnTo>
                    <a:pt x="11" y="14"/>
                  </a:lnTo>
                  <a:lnTo>
                    <a:pt x="6" y="20"/>
                  </a:lnTo>
                  <a:lnTo>
                    <a:pt x="2" y="28"/>
                  </a:lnTo>
                  <a:lnTo>
                    <a:pt x="2" y="28"/>
                  </a:lnTo>
                  <a:lnTo>
                    <a:pt x="0" y="39"/>
                  </a:lnTo>
                  <a:lnTo>
                    <a:pt x="1" y="50"/>
                  </a:lnTo>
                  <a:lnTo>
                    <a:pt x="4" y="60"/>
                  </a:lnTo>
                  <a:lnTo>
                    <a:pt x="9" y="69"/>
                  </a:lnTo>
                </a:path>
              </a:pathLst>
            </a:custGeom>
            <a:ln>
              <a:solidFill>
                <a:srgbClr val="92D050"/>
              </a:solidFill>
              <a:headEnd/>
              <a:tailEnd/>
            </a:ln>
            <a:effectLst/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Candara" pitchFamily="34" charset="0"/>
              </a:endParaRPr>
            </a:p>
          </p:txBody>
        </p:sp>
        <p:sp>
          <p:nvSpPr>
            <p:cNvPr id="7" name="Freeform 488"/>
            <p:cNvSpPr>
              <a:spLocks/>
            </p:cNvSpPr>
            <p:nvPr/>
          </p:nvSpPr>
          <p:spPr bwMode="auto">
            <a:xfrm>
              <a:off x="1276326" y="7851576"/>
              <a:ext cx="76200" cy="88900"/>
            </a:xfrm>
            <a:custGeom>
              <a:avLst/>
              <a:gdLst/>
              <a:ahLst/>
              <a:cxnLst>
                <a:cxn ang="0">
                  <a:pos x="48" y="28"/>
                </a:cxn>
                <a:cxn ang="0">
                  <a:pos x="48" y="28"/>
                </a:cxn>
                <a:cxn ang="0">
                  <a:pos x="48" y="34"/>
                </a:cxn>
                <a:cxn ang="0">
                  <a:pos x="47" y="39"/>
                </a:cxn>
                <a:cxn ang="0">
                  <a:pos x="44" y="44"/>
                </a:cxn>
                <a:cxn ang="0">
                  <a:pos x="42" y="48"/>
                </a:cxn>
                <a:cxn ang="0">
                  <a:pos x="38" y="52"/>
                </a:cxn>
                <a:cxn ang="0">
                  <a:pos x="33" y="54"/>
                </a:cxn>
                <a:cxn ang="0">
                  <a:pos x="29" y="56"/>
                </a:cxn>
                <a:cxn ang="0">
                  <a:pos x="24" y="56"/>
                </a:cxn>
                <a:cxn ang="0">
                  <a:pos x="24" y="56"/>
                </a:cxn>
                <a:cxn ang="0">
                  <a:pos x="19" y="56"/>
                </a:cxn>
                <a:cxn ang="0">
                  <a:pos x="15" y="54"/>
                </a:cxn>
                <a:cxn ang="0">
                  <a:pos x="10" y="52"/>
                </a:cxn>
                <a:cxn ang="0">
                  <a:pos x="6" y="48"/>
                </a:cxn>
                <a:cxn ang="0">
                  <a:pos x="4" y="44"/>
                </a:cxn>
                <a:cxn ang="0">
                  <a:pos x="1" y="39"/>
                </a:cxn>
                <a:cxn ang="0">
                  <a:pos x="0" y="34"/>
                </a:cxn>
                <a:cxn ang="0">
                  <a:pos x="0" y="28"/>
                </a:cxn>
                <a:cxn ang="0">
                  <a:pos x="0" y="28"/>
                </a:cxn>
                <a:cxn ang="0">
                  <a:pos x="0" y="23"/>
                </a:cxn>
                <a:cxn ang="0">
                  <a:pos x="1" y="18"/>
                </a:cxn>
                <a:cxn ang="0">
                  <a:pos x="4" y="13"/>
                </a:cxn>
                <a:cxn ang="0">
                  <a:pos x="6" y="9"/>
                </a:cxn>
                <a:cxn ang="0">
                  <a:pos x="10" y="5"/>
                </a:cxn>
                <a:cxn ang="0">
                  <a:pos x="15" y="2"/>
                </a:cxn>
                <a:cxn ang="0">
                  <a:pos x="19" y="1"/>
                </a:cxn>
                <a:cxn ang="0">
                  <a:pos x="24" y="0"/>
                </a:cxn>
                <a:cxn ang="0">
                  <a:pos x="24" y="0"/>
                </a:cxn>
                <a:cxn ang="0">
                  <a:pos x="29" y="1"/>
                </a:cxn>
                <a:cxn ang="0">
                  <a:pos x="33" y="2"/>
                </a:cxn>
                <a:cxn ang="0">
                  <a:pos x="38" y="5"/>
                </a:cxn>
                <a:cxn ang="0">
                  <a:pos x="42" y="9"/>
                </a:cxn>
                <a:cxn ang="0">
                  <a:pos x="44" y="13"/>
                </a:cxn>
                <a:cxn ang="0">
                  <a:pos x="47" y="18"/>
                </a:cxn>
                <a:cxn ang="0">
                  <a:pos x="48" y="23"/>
                </a:cxn>
                <a:cxn ang="0">
                  <a:pos x="48" y="28"/>
                </a:cxn>
                <a:cxn ang="0">
                  <a:pos x="48" y="28"/>
                </a:cxn>
              </a:cxnLst>
              <a:rect l="0" t="0" r="r" b="b"/>
              <a:pathLst>
                <a:path w="48" h="56">
                  <a:moveTo>
                    <a:pt x="48" y="28"/>
                  </a:moveTo>
                  <a:lnTo>
                    <a:pt x="48" y="28"/>
                  </a:lnTo>
                  <a:lnTo>
                    <a:pt x="48" y="34"/>
                  </a:lnTo>
                  <a:lnTo>
                    <a:pt x="47" y="39"/>
                  </a:lnTo>
                  <a:lnTo>
                    <a:pt x="44" y="44"/>
                  </a:lnTo>
                  <a:lnTo>
                    <a:pt x="42" y="48"/>
                  </a:lnTo>
                  <a:lnTo>
                    <a:pt x="38" y="52"/>
                  </a:lnTo>
                  <a:lnTo>
                    <a:pt x="33" y="54"/>
                  </a:lnTo>
                  <a:lnTo>
                    <a:pt x="29" y="56"/>
                  </a:lnTo>
                  <a:lnTo>
                    <a:pt x="24" y="56"/>
                  </a:lnTo>
                  <a:lnTo>
                    <a:pt x="24" y="56"/>
                  </a:lnTo>
                  <a:lnTo>
                    <a:pt x="19" y="56"/>
                  </a:lnTo>
                  <a:lnTo>
                    <a:pt x="15" y="54"/>
                  </a:lnTo>
                  <a:lnTo>
                    <a:pt x="10" y="52"/>
                  </a:lnTo>
                  <a:lnTo>
                    <a:pt x="6" y="48"/>
                  </a:lnTo>
                  <a:lnTo>
                    <a:pt x="4" y="44"/>
                  </a:lnTo>
                  <a:lnTo>
                    <a:pt x="1" y="39"/>
                  </a:lnTo>
                  <a:lnTo>
                    <a:pt x="0" y="34"/>
                  </a:lnTo>
                  <a:lnTo>
                    <a:pt x="0" y="28"/>
                  </a:lnTo>
                  <a:lnTo>
                    <a:pt x="0" y="28"/>
                  </a:lnTo>
                  <a:lnTo>
                    <a:pt x="0" y="23"/>
                  </a:lnTo>
                  <a:lnTo>
                    <a:pt x="1" y="18"/>
                  </a:lnTo>
                  <a:lnTo>
                    <a:pt x="4" y="13"/>
                  </a:lnTo>
                  <a:lnTo>
                    <a:pt x="6" y="9"/>
                  </a:lnTo>
                  <a:lnTo>
                    <a:pt x="10" y="5"/>
                  </a:lnTo>
                  <a:lnTo>
                    <a:pt x="15" y="2"/>
                  </a:lnTo>
                  <a:lnTo>
                    <a:pt x="19" y="1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9" y="1"/>
                  </a:lnTo>
                  <a:lnTo>
                    <a:pt x="33" y="2"/>
                  </a:lnTo>
                  <a:lnTo>
                    <a:pt x="38" y="5"/>
                  </a:lnTo>
                  <a:lnTo>
                    <a:pt x="42" y="9"/>
                  </a:lnTo>
                  <a:lnTo>
                    <a:pt x="44" y="13"/>
                  </a:lnTo>
                  <a:lnTo>
                    <a:pt x="47" y="18"/>
                  </a:lnTo>
                  <a:lnTo>
                    <a:pt x="48" y="23"/>
                  </a:lnTo>
                  <a:lnTo>
                    <a:pt x="48" y="28"/>
                  </a:lnTo>
                  <a:lnTo>
                    <a:pt x="48" y="28"/>
                  </a:lnTo>
                  <a:close/>
                </a:path>
              </a:pathLst>
            </a:custGeom>
            <a:noFill/>
            <a:ln w="19050">
              <a:solidFill>
                <a:srgbClr val="92D05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Candara" pitchFamily="34" charset="0"/>
              </a:endParaRPr>
            </a:p>
          </p:txBody>
        </p:sp>
        <p:sp>
          <p:nvSpPr>
            <p:cNvPr id="8" name="Freeform 489"/>
            <p:cNvSpPr>
              <a:spLocks/>
            </p:cNvSpPr>
            <p:nvPr/>
          </p:nvSpPr>
          <p:spPr bwMode="auto">
            <a:xfrm>
              <a:off x="1222351" y="7940476"/>
              <a:ext cx="184150" cy="130175"/>
            </a:xfrm>
            <a:custGeom>
              <a:avLst/>
              <a:gdLst/>
              <a:ahLst/>
              <a:cxnLst>
                <a:cxn ang="0">
                  <a:pos x="0" y="82"/>
                </a:cxn>
                <a:cxn ang="0">
                  <a:pos x="0" y="82"/>
                </a:cxn>
                <a:cxn ang="0">
                  <a:pos x="0" y="67"/>
                </a:cxn>
                <a:cxn ang="0">
                  <a:pos x="2" y="53"/>
                </a:cxn>
                <a:cxn ang="0">
                  <a:pos x="5" y="39"/>
                </a:cxn>
                <a:cxn ang="0">
                  <a:pos x="11" y="26"/>
                </a:cxn>
                <a:cxn ang="0">
                  <a:pos x="15" y="21"/>
                </a:cxn>
                <a:cxn ang="0">
                  <a:pos x="19" y="16"/>
                </a:cxn>
                <a:cxn ang="0">
                  <a:pos x="24" y="11"/>
                </a:cxn>
                <a:cxn ang="0">
                  <a:pos x="29" y="7"/>
                </a:cxn>
                <a:cxn ang="0">
                  <a:pos x="35" y="5"/>
                </a:cxn>
                <a:cxn ang="0">
                  <a:pos x="42" y="2"/>
                </a:cxn>
                <a:cxn ang="0">
                  <a:pos x="49" y="1"/>
                </a:cxn>
                <a:cxn ang="0">
                  <a:pos x="58" y="0"/>
                </a:cxn>
                <a:cxn ang="0">
                  <a:pos x="58" y="0"/>
                </a:cxn>
                <a:cxn ang="0">
                  <a:pos x="67" y="1"/>
                </a:cxn>
                <a:cxn ang="0">
                  <a:pos x="75" y="2"/>
                </a:cxn>
                <a:cxn ang="0">
                  <a:pos x="81" y="5"/>
                </a:cxn>
                <a:cxn ang="0">
                  <a:pos x="87" y="7"/>
                </a:cxn>
                <a:cxn ang="0">
                  <a:pos x="92" y="11"/>
                </a:cxn>
                <a:cxn ang="0">
                  <a:pos x="97" y="16"/>
                </a:cxn>
                <a:cxn ang="0">
                  <a:pos x="101" y="21"/>
                </a:cxn>
                <a:cxn ang="0">
                  <a:pos x="105" y="26"/>
                </a:cxn>
                <a:cxn ang="0">
                  <a:pos x="111" y="39"/>
                </a:cxn>
                <a:cxn ang="0">
                  <a:pos x="114" y="53"/>
                </a:cxn>
                <a:cxn ang="0">
                  <a:pos x="116" y="67"/>
                </a:cxn>
                <a:cxn ang="0">
                  <a:pos x="116" y="82"/>
                </a:cxn>
              </a:cxnLst>
              <a:rect l="0" t="0" r="r" b="b"/>
              <a:pathLst>
                <a:path w="116" h="82">
                  <a:moveTo>
                    <a:pt x="0" y="82"/>
                  </a:moveTo>
                  <a:lnTo>
                    <a:pt x="0" y="82"/>
                  </a:lnTo>
                  <a:lnTo>
                    <a:pt x="0" y="67"/>
                  </a:lnTo>
                  <a:lnTo>
                    <a:pt x="2" y="53"/>
                  </a:lnTo>
                  <a:lnTo>
                    <a:pt x="5" y="39"/>
                  </a:lnTo>
                  <a:lnTo>
                    <a:pt x="11" y="26"/>
                  </a:lnTo>
                  <a:lnTo>
                    <a:pt x="15" y="21"/>
                  </a:lnTo>
                  <a:lnTo>
                    <a:pt x="19" y="16"/>
                  </a:lnTo>
                  <a:lnTo>
                    <a:pt x="24" y="11"/>
                  </a:lnTo>
                  <a:lnTo>
                    <a:pt x="29" y="7"/>
                  </a:lnTo>
                  <a:lnTo>
                    <a:pt x="35" y="5"/>
                  </a:lnTo>
                  <a:lnTo>
                    <a:pt x="42" y="2"/>
                  </a:lnTo>
                  <a:lnTo>
                    <a:pt x="49" y="1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67" y="1"/>
                  </a:lnTo>
                  <a:lnTo>
                    <a:pt x="75" y="2"/>
                  </a:lnTo>
                  <a:lnTo>
                    <a:pt x="81" y="5"/>
                  </a:lnTo>
                  <a:lnTo>
                    <a:pt x="87" y="7"/>
                  </a:lnTo>
                  <a:lnTo>
                    <a:pt x="92" y="11"/>
                  </a:lnTo>
                  <a:lnTo>
                    <a:pt x="97" y="16"/>
                  </a:lnTo>
                  <a:lnTo>
                    <a:pt x="101" y="21"/>
                  </a:lnTo>
                  <a:lnTo>
                    <a:pt x="105" y="26"/>
                  </a:lnTo>
                  <a:lnTo>
                    <a:pt x="111" y="39"/>
                  </a:lnTo>
                  <a:lnTo>
                    <a:pt x="114" y="53"/>
                  </a:lnTo>
                  <a:lnTo>
                    <a:pt x="116" y="67"/>
                  </a:lnTo>
                  <a:lnTo>
                    <a:pt x="116" y="82"/>
                  </a:lnTo>
                </a:path>
              </a:pathLst>
            </a:custGeom>
            <a:ln>
              <a:solidFill>
                <a:srgbClr val="92D050"/>
              </a:solidFill>
              <a:headEnd/>
              <a:tailEnd/>
            </a:ln>
            <a:effectLst/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Candara" pitchFamily="34" charset="0"/>
              </a:endParaRPr>
            </a:p>
          </p:txBody>
        </p:sp>
        <p:sp>
          <p:nvSpPr>
            <p:cNvPr id="9" name="Freeform 490"/>
            <p:cNvSpPr>
              <a:spLocks/>
            </p:cNvSpPr>
            <p:nvPr/>
          </p:nvSpPr>
          <p:spPr bwMode="auto">
            <a:xfrm>
              <a:off x="1352526" y="8000801"/>
              <a:ext cx="12700" cy="69850"/>
            </a:xfrm>
            <a:custGeom>
              <a:avLst/>
              <a:gdLst/>
              <a:ahLst/>
              <a:cxnLst>
                <a:cxn ang="0">
                  <a:pos x="8" y="44"/>
                </a:cxn>
                <a:cxn ang="0">
                  <a:pos x="8" y="44"/>
                </a:cxn>
                <a:cxn ang="0">
                  <a:pos x="8" y="29"/>
                </a:cxn>
                <a:cxn ang="0">
                  <a:pos x="8" y="17"/>
                </a:cxn>
                <a:cxn ang="0">
                  <a:pos x="5" y="9"/>
                </a:cxn>
                <a:cxn ang="0">
                  <a:pos x="0" y="0"/>
                </a:cxn>
              </a:cxnLst>
              <a:rect l="0" t="0" r="r" b="b"/>
              <a:pathLst>
                <a:path w="8" h="44">
                  <a:moveTo>
                    <a:pt x="8" y="44"/>
                  </a:moveTo>
                  <a:lnTo>
                    <a:pt x="8" y="44"/>
                  </a:lnTo>
                  <a:lnTo>
                    <a:pt x="8" y="29"/>
                  </a:lnTo>
                  <a:lnTo>
                    <a:pt x="8" y="17"/>
                  </a:lnTo>
                  <a:lnTo>
                    <a:pt x="5" y="9"/>
                  </a:lnTo>
                  <a:lnTo>
                    <a:pt x="0" y="0"/>
                  </a:lnTo>
                </a:path>
              </a:pathLst>
            </a:custGeom>
            <a:ln>
              <a:solidFill>
                <a:srgbClr val="92D050"/>
              </a:solidFill>
              <a:headEnd/>
              <a:tailEnd/>
            </a:ln>
            <a:effectLst/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Candara" pitchFamily="34" charset="0"/>
              </a:endParaRPr>
            </a:p>
          </p:txBody>
        </p:sp>
        <p:sp>
          <p:nvSpPr>
            <p:cNvPr id="10" name="Freeform 491"/>
            <p:cNvSpPr>
              <a:spLocks/>
            </p:cNvSpPr>
            <p:nvPr/>
          </p:nvSpPr>
          <p:spPr bwMode="auto">
            <a:xfrm>
              <a:off x="1263626" y="8000801"/>
              <a:ext cx="12700" cy="69850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8" y="0"/>
                </a:cxn>
                <a:cxn ang="0">
                  <a:pos x="3" y="9"/>
                </a:cxn>
                <a:cxn ang="0">
                  <a:pos x="0" y="17"/>
                </a:cxn>
                <a:cxn ang="0">
                  <a:pos x="0" y="29"/>
                </a:cxn>
                <a:cxn ang="0">
                  <a:pos x="0" y="44"/>
                </a:cxn>
              </a:cxnLst>
              <a:rect l="0" t="0" r="r" b="b"/>
              <a:pathLst>
                <a:path w="8" h="44">
                  <a:moveTo>
                    <a:pt x="8" y="0"/>
                  </a:moveTo>
                  <a:lnTo>
                    <a:pt x="8" y="0"/>
                  </a:lnTo>
                  <a:lnTo>
                    <a:pt x="3" y="9"/>
                  </a:lnTo>
                  <a:lnTo>
                    <a:pt x="0" y="17"/>
                  </a:lnTo>
                  <a:lnTo>
                    <a:pt x="0" y="29"/>
                  </a:lnTo>
                  <a:lnTo>
                    <a:pt x="0" y="44"/>
                  </a:lnTo>
                </a:path>
              </a:pathLst>
            </a:custGeom>
            <a:ln>
              <a:solidFill>
                <a:srgbClr val="92D050"/>
              </a:solidFill>
              <a:headEnd/>
              <a:tailEnd/>
            </a:ln>
            <a:effectLst/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Candara" pitchFamily="34" charset="0"/>
              </a:endParaRPr>
            </a:p>
          </p:txBody>
        </p:sp>
      </p:grpSp>
      <p:sp>
        <p:nvSpPr>
          <p:cNvPr id="16" name="Rectangle 15"/>
          <p:cNvSpPr/>
          <p:nvPr/>
        </p:nvSpPr>
        <p:spPr>
          <a:xfrm>
            <a:off x="1568530" y="4005080"/>
            <a:ext cx="720100" cy="14402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0" algn="ctr" defTabSz="714375" fontAlgn="base">
              <a:lnSpc>
                <a:spcPct val="90000"/>
              </a:lnSpc>
              <a:buClr>
                <a:schemeClr val="tx2"/>
              </a:buClr>
            </a:pPr>
            <a:endParaRPr lang="en-US" sz="1400" dirty="0" smtClean="0">
              <a:solidFill>
                <a:schemeClr val="tx1"/>
              </a:solidFill>
              <a:latin typeface="Candara" pitchFamily="34" charset="0"/>
            </a:endParaRPr>
          </a:p>
        </p:txBody>
      </p:sp>
      <p:cxnSp>
        <p:nvCxnSpPr>
          <p:cNvPr id="26" name="Curved Connector 25"/>
          <p:cNvCxnSpPr/>
          <p:nvPr/>
        </p:nvCxnSpPr>
        <p:spPr>
          <a:xfrm rot="10800000">
            <a:off x="2144611" y="4509150"/>
            <a:ext cx="1080150" cy="936130"/>
          </a:xfrm>
          <a:prstGeom prst="curvedConnector2">
            <a:avLst/>
          </a:prstGeom>
          <a:ln w="19050">
            <a:solidFill>
              <a:srgbClr val="0070C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226764" y="4116599"/>
            <a:ext cx="1500436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 dirty="0" smtClean="0">
                <a:latin typeface="+mj-lt"/>
              </a:rPr>
              <a:t>Data from many connected devices is aggregated and stored. </a:t>
            </a:r>
            <a:endParaRPr lang="en-US" sz="1200" dirty="0" smtClean="0">
              <a:latin typeface="+mj-l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136470" y="1618436"/>
            <a:ext cx="2808390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 dirty="0" smtClean="0">
                <a:latin typeface="+mj-lt"/>
              </a:rPr>
              <a:t>When the data indicates an issue that can cause a problem, a case is created and assigned to the proper skill.</a:t>
            </a:r>
            <a:endParaRPr lang="en-US" sz="1200" dirty="0" smtClean="0">
              <a:latin typeface="+mj-lt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516142" y="1630307"/>
            <a:ext cx="2664370" cy="20867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 dirty="0" smtClean="0">
                <a:latin typeface="+mj-lt"/>
              </a:rPr>
              <a:t>Interventions are performed to resolve the issue: </a:t>
            </a:r>
          </a:p>
          <a:p>
            <a:pPr>
              <a:lnSpc>
                <a:spcPct val="90000"/>
              </a:lnSpc>
            </a:pPr>
            <a:endParaRPr lang="en-US" sz="1200" dirty="0" smtClean="0">
              <a:latin typeface="+mj-lt"/>
            </a:endParaRPr>
          </a:p>
          <a:p>
            <a:pPr marL="342900" indent="-342900">
              <a:lnSpc>
                <a:spcPct val="90000"/>
              </a:lnSpc>
              <a:buFont typeface="+mj-lt"/>
              <a:buAutoNum type="arabicPeriod"/>
            </a:pPr>
            <a:r>
              <a:rPr lang="en-US" sz="1200" b="1" dirty="0" smtClean="0">
                <a:latin typeface="+mj-lt"/>
              </a:rPr>
              <a:t>Fleet analysis </a:t>
            </a:r>
            <a:r>
              <a:rPr lang="en-US" sz="1200" dirty="0" smtClean="0">
                <a:latin typeface="+mj-lt"/>
              </a:rPr>
              <a:t>provides the operators tips and instructions.</a:t>
            </a:r>
          </a:p>
          <a:p>
            <a:pPr marL="342900" indent="-342900">
              <a:lnSpc>
                <a:spcPct val="90000"/>
              </a:lnSpc>
              <a:buFont typeface="+mj-lt"/>
              <a:buAutoNum type="arabicPeriod"/>
            </a:pPr>
            <a:endParaRPr lang="en-US" sz="1200" b="1" dirty="0" smtClean="0">
              <a:latin typeface="+mj-lt"/>
            </a:endParaRPr>
          </a:p>
          <a:p>
            <a:pPr marL="342900" indent="-342900">
              <a:lnSpc>
                <a:spcPct val="90000"/>
              </a:lnSpc>
              <a:buFont typeface="+mj-lt"/>
              <a:buAutoNum type="arabicPeriod"/>
            </a:pPr>
            <a:r>
              <a:rPr lang="en-US" sz="1200" b="1" dirty="0" smtClean="0">
                <a:latin typeface="+mj-lt"/>
              </a:rPr>
              <a:t>Dispatch</a:t>
            </a:r>
            <a:r>
              <a:rPr lang="en-US" sz="1200" dirty="0" smtClean="0">
                <a:latin typeface="+mj-lt"/>
              </a:rPr>
              <a:t> proactively sends updated schedules</a:t>
            </a:r>
          </a:p>
          <a:p>
            <a:pPr marL="342900" indent="-342900">
              <a:lnSpc>
                <a:spcPct val="90000"/>
              </a:lnSpc>
              <a:buFont typeface="+mj-lt"/>
              <a:buAutoNum type="arabicPeriod"/>
            </a:pPr>
            <a:endParaRPr lang="en-US" sz="1200" b="1" dirty="0" smtClean="0">
              <a:latin typeface="+mj-lt"/>
            </a:endParaRPr>
          </a:p>
          <a:p>
            <a:pPr marL="342900" indent="-342900">
              <a:lnSpc>
                <a:spcPct val="90000"/>
              </a:lnSpc>
              <a:buFont typeface="+mj-lt"/>
              <a:buAutoNum type="arabicPeriod"/>
            </a:pPr>
            <a:r>
              <a:rPr lang="en-US" sz="1200" b="1" dirty="0" smtClean="0">
                <a:latin typeface="+mj-lt"/>
              </a:rPr>
              <a:t>Technical Service </a:t>
            </a:r>
            <a:r>
              <a:rPr lang="en-US" sz="1200" dirty="0" smtClean="0">
                <a:latin typeface="+mj-lt"/>
              </a:rPr>
              <a:t>is dispatched to perform maintenance or repair.</a:t>
            </a:r>
            <a:endParaRPr lang="en-US" sz="1200" dirty="0" smtClean="0">
              <a:latin typeface="+mj-lt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766260" y="3045970"/>
            <a:ext cx="3888540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b="1" dirty="0" smtClean="0">
                <a:latin typeface="+mj-lt"/>
              </a:rPr>
              <a:t>Resolutions are triggered before the operators knows there is a problem.</a:t>
            </a:r>
            <a:endParaRPr lang="en-US" b="1" dirty="0" smtClean="0">
              <a:latin typeface="+mj-lt"/>
            </a:endParaRPr>
          </a:p>
        </p:txBody>
      </p:sp>
      <p:sp>
        <p:nvSpPr>
          <p:cNvPr id="55" name="Oval 54"/>
          <p:cNvSpPr/>
          <p:nvPr/>
        </p:nvSpPr>
        <p:spPr>
          <a:xfrm>
            <a:off x="453806" y="5513480"/>
            <a:ext cx="432060" cy="432060"/>
          </a:xfrm>
          <a:prstGeom prst="ellipse">
            <a:avLst/>
          </a:prstGeom>
          <a:solidFill>
            <a:srgbClr val="92D050"/>
          </a:solidFill>
          <a:ln w="952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0" algn="ctr" defTabSz="714375" fontAlgn="base">
              <a:lnSpc>
                <a:spcPct val="90000"/>
              </a:lnSpc>
              <a:buClr>
                <a:schemeClr val="tx2"/>
              </a:buClr>
            </a:pPr>
            <a:r>
              <a:rPr lang="en-US" sz="2000" b="1" dirty="0" smtClean="0">
                <a:solidFill>
                  <a:schemeClr val="tx1"/>
                </a:solidFill>
                <a:latin typeface="+mj-lt"/>
              </a:rPr>
              <a:t>1</a:t>
            </a:r>
            <a:endParaRPr lang="en-US" sz="2000" b="1" dirty="0" smtClean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6" name="Oval 55"/>
          <p:cNvSpPr/>
          <p:nvPr/>
        </p:nvSpPr>
        <p:spPr>
          <a:xfrm>
            <a:off x="237776" y="3717040"/>
            <a:ext cx="432060" cy="432060"/>
          </a:xfrm>
          <a:prstGeom prst="ellipse">
            <a:avLst/>
          </a:prstGeom>
          <a:solidFill>
            <a:srgbClr val="92D050"/>
          </a:solidFill>
          <a:ln w="952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0" algn="ctr" defTabSz="714375" fontAlgn="base">
              <a:lnSpc>
                <a:spcPct val="90000"/>
              </a:lnSpc>
              <a:buClr>
                <a:schemeClr val="tx2"/>
              </a:buClr>
            </a:pPr>
            <a:r>
              <a:rPr lang="en-US" sz="2000" b="1" dirty="0" smtClean="0">
                <a:solidFill>
                  <a:schemeClr val="tx1"/>
                </a:solidFill>
                <a:latin typeface="+mj-lt"/>
              </a:rPr>
              <a:t>2</a:t>
            </a:r>
            <a:endParaRPr lang="en-US" sz="2000" b="1" dirty="0" smtClean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7" name="Oval 56"/>
          <p:cNvSpPr/>
          <p:nvPr/>
        </p:nvSpPr>
        <p:spPr>
          <a:xfrm>
            <a:off x="597826" y="1690446"/>
            <a:ext cx="432060" cy="432060"/>
          </a:xfrm>
          <a:prstGeom prst="ellipse">
            <a:avLst/>
          </a:prstGeom>
          <a:solidFill>
            <a:srgbClr val="92D050"/>
          </a:solidFill>
          <a:ln w="952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0" algn="ctr" defTabSz="714375" fontAlgn="base">
              <a:lnSpc>
                <a:spcPct val="90000"/>
              </a:lnSpc>
              <a:buClr>
                <a:schemeClr val="tx2"/>
              </a:buClr>
            </a:pPr>
            <a:r>
              <a:rPr lang="en-US" sz="2000" b="1" dirty="0" smtClean="0">
                <a:solidFill>
                  <a:schemeClr val="tx1"/>
                </a:solidFill>
                <a:latin typeface="+mj-lt"/>
              </a:rPr>
              <a:t>4</a:t>
            </a:r>
            <a:endParaRPr lang="en-US" sz="2000" b="1" dirty="0" smtClean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8" name="Oval 57"/>
          <p:cNvSpPr/>
          <p:nvPr/>
        </p:nvSpPr>
        <p:spPr>
          <a:xfrm>
            <a:off x="5968740" y="1576936"/>
            <a:ext cx="432060" cy="432060"/>
          </a:xfrm>
          <a:prstGeom prst="ellipse">
            <a:avLst/>
          </a:prstGeom>
          <a:solidFill>
            <a:srgbClr val="92D050"/>
          </a:solidFill>
          <a:ln w="952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0" algn="ctr" defTabSz="714375" fontAlgn="base">
              <a:lnSpc>
                <a:spcPct val="90000"/>
              </a:lnSpc>
              <a:buClr>
                <a:schemeClr val="tx2"/>
              </a:buClr>
            </a:pPr>
            <a:r>
              <a:rPr lang="en-US" sz="2000" b="1" dirty="0" smtClean="0">
                <a:solidFill>
                  <a:schemeClr val="tx1"/>
                </a:solidFill>
                <a:latin typeface="+mj-lt"/>
              </a:rPr>
              <a:t>5</a:t>
            </a:r>
            <a:endParaRPr lang="en-US" sz="2000" b="1" dirty="0" smtClean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9" name="Oval 58"/>
          <p:cNvSpPr/>
          <p:nvPr/>
        </p:nvSpPr>
        <p:spPr>
          <a:xfrm>
            <a:off x="6589473" y="4343400"/>
            <a:ext cx="432060" cy="432060"/>
          </a:xfrm>
          <a:prstGeom prst="ellipse">
            <a:avLst/>
          </a:prstGeom>
          <a:solidFill>
            <a:srgbClr val="92D050"/>
          </a:solidFill>
          <a:ln w="952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0" algn="ctr" defTabSz="714375" fontAlgn="base">
              <a:lnSpc>
                <a:spcPct val="90000"/>
              </a:lnSpc>
              <a:buClr>
                <a:schemeClr val="tx2"/>
              </a:buClr>
            </a:pPr>
            <a:r>
              <a:rPr lang="en-US" sz="2000" b="1" dirty="0" smtClean="0">
                <a:solidFill>
                  <a:schemeClr val="tx1"/>
                </a:solidFill>
                <a:latin typeface="+mj-lt"/>
              </a:rPr>
              <a:t>6</a:t>
            </a:r>
            <a:endParaRPr lang="en-US" sz="2000" b="1" dirty="0" smtClean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60" name="Picture 59" descr="cloud.png"/>
          <p:cNvPicPr>
            <a:picLocks noChangeAspect="1"/>
          </p:cNvPicPr>
          <p:nvPr/>
        </p:nvPicPr>
        <p:blipFill>
          <a:blip r:embed="rId3"/>
          <a:srcRect l="7848" t="18262" r="6522" b="27351"/>
          <a:stretch>
            <a:fillRect/>
          </a:stretch>
        </p:blipFill>
        <p:spPr>
          <a:xfrm>
            <a:off x="2252625" y="4955915"/>
            <a:ext cx="576080" cy="365888"/>
          </a:xfrm>
          <a:prstGeom prst="rect">
            <a:avLst/>
          </a:prstGeom>
        </p:spPr>
      </p:pic>
      <p:pic>
        <p:nvPicPr>
          <p:cNvPr id="61" name="Picture 60" descr="cloud.png"/>
          <p:cNvPicPr>
            <a:picLocks noChangeAspect="1"/>
          </p:cNvPicPr>
          <p:nvPr/>
        </p:nvPicPr>
        <p:blipFill>
          <a:blip r:embed="rId3"/>
          <a:srcRect l="7848" t="18262" r="6522" b="27351"/>
          <a:stretch>
            <a:fillRect/>
          </a:stretch>
        </p:blipFill>
        <p:spPr>
          <a:xfrm>
            <a:off x="4160890" y="1622246"/>
            <a:ext cx="576080" cy="365888"/>
          </a:xfrm>
          <a:prstGeom prst="rect">
            <a:avLst/>
          </a:prstGeom>
        </p:spPr>
      </p:pic>
      <p:sp>
        <p:nvSpPr>
          <p:cNvPr id="70" name="TextBox 69"/>
          <p:cNvSpPr txBox="1"/>
          <p:nvPr/>
        </p:nvSpPr>
        <p:spPr>
          <a:xfrm>
            <a:off x="669836" y="2630386"/>
            <a:ext cx="1224170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 dirty="0" smtClean="0">
                <a:latin typeface="+mj-lt"/>
              </a:rPr>
              <a:t>Data is analyzed in real-time to identify issues.</a:t>
            </a:r>
            <a:endParaRPr lang="en-US" sz="1200" dirty="0" smtClean="0">
              <a:latin typeface="+mj-lt"/>
            </a:endParaRPr>
          </a:p>
        </p:txBody>
      </p:sp>
      <p:sp>
        <p:nvSpPr>
          <p:cNvPr id="71" name="Oval 70"/>
          <p:cNvSpPr/>
          <p:nvPr/>
        </p:nvSpPr>
        <p:spPr>
          <a:xfrm>
            <a:off x="200340" y="2702396"/>
            <a:ext cx="432060" cy="432060"/>
          </a:xfrm>
          <a:prstGeom prst="ellipse">
            <a:avLst/>
          </a:prstGeom>
          <a:solidFill>
            <a:srgbClr val="92D050"/>
          </a:solidFill>
          <a:ln w="952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0" algn="ctr" defTabSz="714375" fontAlgn="base">
              <a:lnSpc>
                <a:spcPct val="90000"/>
              </a:lnSpc>
              <a:buClr>
                <a:schemeClr val="tx2"/>
              </a:buClr>
            </a:pPr>
            <a:r>
              <a:rPr lang="en-US" sz="2000" b="1" dirty="0" smtClean="0">
                <a:solidFill>
                  <a:schemeClr val="tx1"/>
                </a:solidFill>
                <a:latin typeface="+mj-lt"/>
              </a:rPr>
              <a:t>3</a:t>
            </a:r>
            <a:endParaRPr lang="en-US" sz="2000" b="1" dirty="0" smtClean="0">
              <a:solidFill>
                <a:schemeClr val="tx1"/>
              </a:solidFill>
              <a:latin typeface="+mj-lt"/>
            </a:endParaRPr>
          </a:p>
        </p:txBody>
      </p:sp>
      <p:cxnSp>
        <p:nvCxnSpPr>
          <p:cNvPr id="72" name="Curved Connector 71"/>
          <p:cNvCxnSpPr/>
          <p:nvPr/>
        </p:nvCxnSpPr>
        <p:spPr>
          <a:xfrm rot="5400000" flipH="1" flipV="1">
            <a:off x="2396645" y="2168825"/>
            <a:ext cx="1296180" cy="1512210"/>
          </a:xfrm>
          <a:prstGeom prst="curvedConnector2">
            <a:avLst/>
          </a:prstGeom>
          <a:ln w="19050">
            <a:solidFill>
              <a:srgbClr val="0070C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Rectangle 72"/>
          <p:cNvSpPr/>
          <p:nvPr/>
        </p:nvSpPr>
        <p:spPr>
          <a:xfrm>
            <a:off x="1928580" y="2846416"/>
            <a:ext cx="936130" cy="64809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0" algn="ctr" defTabSz="714375" fontAlgn="base">
              <a:lnSpc>
                <a:spcPct val="90000"/>
              </a:lnSpc>
              <a:buClr>
                <a:schemeClr val="tx2"/>
              </a:buClr>
            </a:pPr>
            <a:endParaRPr lang="en-US" sz="1400" dirty="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957876" y="5445280"/>
            <a:ext cx="2304320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 dirty="0" smtClean="0">
                <a:latin typeface="+mj-lt"/>
              </a:rPr>
              <a:t>Performance and usage data is acquired and transmitted every 10 seconds.</a:t>
            </a:r>
            <a:endParaRPr lang="en-US" sz="1200" dirty="0" smtClean="0">
              <a:latin typeface="+mj-lt"/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6932900" y="4686083"/>
            <a:ext cx="2160300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 dirty="0" smtClean="0">
                <a:latin typeface="+mj-lt"/>
              </a:rPr>
              <a:t>The resolution is recorded. Longer Outages are prevented, costs </a:t>
            </a:r>
            <a:r>
              <a:rPr lang="en-US" sz="1200" dirty="0" err="1" smtClean="0">
                <a:latin typeface="+mj-lt"/>
              </a:rPr>
              <a:t>minimised</a:t>
            </a:r>
            <a:endParaRPr lang="en-US" sz="1200" dirty="0" smtClean="0">
              <a:latin typeface="+mj-lt"/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6959600" y="5259620"/>
            <a:ext cx="2160300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 dirty="0" smtClean="0">
                <a:latin typeface="+mj-lt"/>
              </a:rPr>
              <a:t>Higher availability</a:t>
            </a:r>
          </a:p>
          <a:p>
            <a:pPr>
              <a:lnSpc>
                <a:spcPct val="90000"/>
              </a:lnSpc>
            </a:pPr>
            <a:r>
              <a:rPr lang="en-US" sz="1200" dirty="0" smtClean="0">
                <a:latin typeface="+mj-lt"/>
              </a:rPr>
              <a:t>Lower O&amp;M costs</a:t>
            </a:r>
          </a:p>
          <a:p>
            <a:pPr>
              <a:lnSpc>
                <a:spcPct val="90000"/>
              </a:lnSpc>
            </a:pPr>
            <a:r>
              <a:rPr lang="en-US" sz="1200" dirty="0" smtClean="0">
                <a:latin typeface="+mj-lt"/>
              </a:rPr>
              <a:t>Longer lifetime</a:t>
            </a:r>
          </a:p>
          <a:p>
            <a:pPr>
              <a:lnSpc>
                <a:spcPct val="90000"/>
              </a:lnSpc>
            </a:pPr>
            <a:r>
              <a:rPr lang="en-US" sz="1200" dirty="0" smtClean="0">
                <a:latin typeface="+mj-lt"/>
              </a:rPr>
              <a:t>Higher Income</a:t>
            </a:r>
            <a:endParaRPr lang="en-US" sz="1200" dirty="0" smtClean="0">
              <a:latin typeface="+mj-lt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5007" y="4089400"/>
            <a:ext cx="923925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9583" y="3722990"/>
            <a:ext cx="1074538" cy="852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20" t="11355" r="6420" b="19792"/>
          <a:stretch/>
        </p:blipFill>
        <p:spPr bwMode="auto">
          <a:xfrm>
            <a:off x="1727200" y="2643736"/>
            <a:ext cx="1176178" cy="857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0663" y="5410200"/>
            <a:ext cx="597030" cy="597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3533799" y="5672888"/>
            <a:ext cx="6318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sz="800" dirty="0" err="1" smtClean="0"/>
              <a:t>greenbox</a:t>
            </a:r>
            <a:endParaRPr lang="en-US" sz="800" dirty="0" smtClean="0"/>
          </a:p>
        </p:txBody>
      </p:sp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4860" y="2122506"/>
            <a:ext cx="870300" cy="582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1253" y="3479800"/>
            <a:ext cx="1257947" cy="942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0147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  <p:bldP spid="30" grpId="0"/>
      <p:bldP spid="55" grpId="0" animBg="1"/>
      <p:bldP spid="56" grpId="0" animBg="1"/>
      <p:bldP spid="57" grpId="0" animBg="1"/>
      <p:bldP spid="58" grpId="0" animBg="1"/>
      <p:bldP spid="59" grpId="0" animBg="1"/>
      <p:bldP spid="70" grpId="0"/>
      <p:bldP spid="71" grpId="0" animBg="1"/>
      <p:bldP spid="103" grpId="0"/>
      <p:bldP spid="104" grpId="0"/>
      <p:bldP spid="105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22" name="Picture 2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893" y="2073784"/>
            <a:ext cx="7761841" cy="3785918"/>
          </a:xfrm>
          <a:prstGeom prst="rect">
            <a:avLst/>
          </a:prstGeom>
          <a:ln w="9525">
            <a:solidFill>
              <a:schemeClr val="bg1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121" name="Picture 2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5067" y="2850866"/>
            <a:ext cx="3943554" cy="3008836"/>
          </a:xfrm>
          <a:prstGeom prst="rect">
            <a:avLst/>
          </a:prstGeom>
          <a:ln w="9525">
            <a:solidFill>
              <a:schemeClr val="bg1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33854745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0" name="think-cell Slide" r:id="rId7" imgW="270" imgH="270" progId="TCLayout.ActiveDocument.1">
                  <p:embed/>
                </p:oleObj>
              </mc:Choice>
              <mc:Fallback>
                <p:oleObj name="think-cell Slide" r:id="rId7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120" name="Picture 2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645024"/>
            <a:ext cx="1689491" cy="2214678"/>
          </a:xfrm>
          <a:prstGeom prst="rect">
            <a:avLst/>
          </a:prstGeom>
          <a:ln w="9525">
            <a:solidFill>
              <a:schemeClr val="bg1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116" name="Picture 2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689319"/>
            <a:ext cx="1944216" cy="1055061"/>
          </a:xfrm>
          <a:prstGeom prst="rect">
            <a:avLst/>
          </a:prstGeom>
          <a:ln w="9525">
            <a:solidFill>
              <a:schemeClr val="bg1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113" name="Picture 17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06723"/>
            <a:ext cx="2658227" cy="1576235"/>
          </a:xfrm>
          <a:prstGeom prst="rect">
            <a:avLst/>
          </a:prstGeom>
          <a:ln w="9525">
            <a:solidFill>
              <a:schemeClr val="bg1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125" name="Picture 29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9372" y="2850866"/>
            <a:ext cx="2427362" cy="1425040"/>
          </a:xfrm>
          <a:prstGeom prst="rect">
            <a:avLst/>
          </a:prstGeom>
          <a:ln w="9525">
            <a:solidFill>
              <a:schemeClr val="bg1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119" name="Picture 2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9548" y="4168448"/>
            <a:ext cx="1847186" cy="1691254"/>
          </a:xfrm>
          <a:prstGeom prst="rect">
            <a:avLst/>
          </a:prstGeom>
          <a:ln w="9525">
            <a:solidFill>
              <a:schemeClr val="bg1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118" name="Picture 2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5436" y="1106723"/>
            <a:ext cx="3041298" cy="2034245"/>
          </a:xfrm>
          <a:prstGeom prst="rect">
            <a:avLst/>
          </a:prstGeom>
          <a:ln w="9525">
            <a:solidFill>
              <a:schemeClr val="bg1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115" name="Picture 19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8647" y="1106723"/>
            <a:ext cx="2693513" cy="1921396"/>
          </a:xfrm>
          <a:prstGeom prst="rect">
            <a:avLst/>
          </a:prstGeom>
          <a:ln w="9525">
            <a:solidFill>
              <a:schemeClr val="bg1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0" name="Title 4"/>
          <p:cNvSpPr txBox="1">
            <a:spLocks/>
          </p:cNvSpPr>
          <p:nvPr>
            <p:custDataLst>
              <p:tags r:id="rId3"/>
            </p:custDataLst>
          </p:nvPr>
        </p:nvSpPr>
        <p:spPr bwMode="auto">
          <a:xfrm>
            <a:off x="1422326" y="3259287"/>
            <a:ext cx="6750050" cy="1129373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000" b="1" kern="1200">
                <a:solidFill>
                  <a:schemeClr val="tx2"/>
                </a:solidFill>
                <a:latin typeface="Calibri"/>
                <a:ea typeface="ヒラギノ角ゴ Pro W3" charset="0"/>
                <a:cs typeface="Calibri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Calibri" pitchFamily="34" charset="0"/>
                <a:ea typeface="ヒラギノ角ゴ Pro W3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Calibri" pitchFamily="34" charset="0"/>
                <a:ea typeface="ヒラギノ角ゴ Pro W3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Calibri" pitchFamily="34" charset="0"/>
                <a:ea typeface="ヒラギノ角ゴ Pro W3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Calibri" pitchFamily="34" charset="0"/>
                <a:ea typeface="ヒラギノ角ゴ Pro W3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9pPr>
          </a:lstStyle>
          <a:p>
            <a:r>
              <a:rPr lang="en-US" altLang="en-US" dirty="0" smtClean="0">
                <a:latin typeface="Calibri" pitchFamily="34" charset="0"/>
                <a:ea typeface="ヒラギノ角ゴ Pro W3" charset="-128"/>
              </a:rPr>
              <a:t>Technology development will not stop -  Let’s use it – for a cleaner energy world </a:t>
            </a:r>
          </a:p>
        </p:txBody>
      </p:sp>
    </p:spTree>
    <p:extLst>
      <p:ext uri="{BB962C8B-B14F-4D97-AF65-F5344CB8AC3E}">
        <p14:creationId xmlns:p14="http://schemas.microsoft.com/office/powerpoint/2010/main" val="2528462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Content Placeholder 5"/>
          <p:cNvSpPr>
            <a:spLocks noGrp="1"/>
          </p:cNvSpPr>
          <p:nvPr>
            <p:ph sz="quarter" idx="10"/>
          </p:nvPr>
        </p:nvSpPr>
        <p:spPr>
          <a:xfrm>
            <a:off x="835025" y="1268413"/>
            <a:ext cx="7200900" cy="4248150"/>
          </a:xfrm>
        </p:spPr>
        <p:txBody>
          <a:bodyPr/>
          <a:lstStyle/>
          <a:p>
            <a:pPr marL="457200" lvl="1" indent="0">
              <a:buFont typeface="Arial" pitchFamily="34" charset="0"/>
              <a:buNone/>
            </a:pPr>
            <a:endParaRPr lang="en-US" altLang="en-US" dirty="0" smtClean="0">
              <a:latin typeface="Calibri" pitchFamily="34" charset="0"/>
              <a:ea typeface="ヒラギノ角ゴ Pro W3" charset="-128"/>
            </a:endParaRPr>
          </a:p>
          <a:p>
            <a:pPr marL="457200" lvl="1" indent="0">
              <a:buFont typeface="Arial" pitchFamily="34" charset="0"/>
              <a:buNone/>
            </a:pPr>
            <a:endParaRPr lang="en-US" altLang="en-US" dirty="0" smtClean="0">
              <a:latin typeface="Calibri" pitchFamily="34" charset="0"/>
              <a:ea typeface="ヒラギノ角ゴ Pro W3" charset="-128"/>
            </a:endParaRPr>
          </a:p>
        </p:txBody>
      </p:sp>
      <p:pic>
        <p:nvPicPr>
          <p:cNvPr id="8" name="Grafik 20" descr="Turbines IMG_1340.jpg"/>
          <p:cNvPicPr>
            <a:picLocks noChangeAspect="1"/>
          </p:cNvPicPr>
          <p:nvPr/>
        </p:nvPicPr>
        <p:blipFill>
          <a:blip r:embed="rId2" cstate="print"/>
          <a:srcRect r="1099" b="5024"/>
          <a:stretch>
            <a:fillRect/>
          </a:stretch>
        </p:blipFill>
        <p:spPr>
          <a:xfrm>
            <a:off x="0" y="332656"/>
            <a:ext cx="9144000" cy="5544616"/>
          </a:xfrm>
          <a:prstGeom prst="rect">
            <a:avLst/>
          </a:prstGeom>
        </p:spPr>
      </p:pic>
      <p:sp>
        <p:nvSpPr>
          <p:cNvPr id="17" name="Oval Callout 16"/>
          <p:cNvSpPr/>
          <p:nvPr/>
        </p:nvSpPr>
        <p:spPr>
          <a:xfrm>
            <a:off x="1475656" y="1594816"/>
            <a:ext cx="3384376" cy="1364111"/>
          </a:xfrm>
          <a:prstGeom prst="wedgeEllipseCallout">
            <a:avLst>
              <a:gd name="adj1" fmla="val -53995"/>
              <a:gd name="adj2" fmla="val 61905"/>
            </a:avLst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1600" dirty="0" smtClean="0">
                <a:solidFill>
                  <a:srgbClr val="323232"/>
                </a:solidFill>
                <a:latin typeface="Arial" pitchFamily="34" charset="0"/>
                <a:ea typeface="ヒラギノ角ゴ Pro W3" charset="-128"/>
              </a:rPr>
              <a:t>Can I please to talk to someone from E.ON – they are providing the best service! </a:t>
            </a:r>
            <a:endParaRPr lang="en-US" sz="1600" dirty="0">
              <a:solidFill>
                <a:srgbClr val="323232"/>
              </a:solidFill>
              <a:latin typeface="Arial" pitchFamily="34" charset="0"/>
              <a:ea typeface="ヒラギノ角ゴ Pro W3" charset="-128"/>
            </a:endParaRPr>
          </a:p>
        </p:txBody>
      </p:sp>
      <p:sp>
        <p:nvSpPr>
          <p:cNvPr id="12293" name="TextBox 12292"/>
          <p:cNvSpPr txBox="1"/>
          <p:nvPr/>
        </p:nvSpPr>
        <p:spPr>
          <a:xfrm>
            <a:off x="3923928" y="692696"/>
            <a:ext cx="48965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</a:rPr>
              <a:t>Imagine ! What if ……..</a:t>
            </a:r>
            <a:endParaRPr lang="en-US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8672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2"/>
          <p:cNvSpPr>
            <a:spLocks noGrp="1"/>
          </p:cNvSpPr>
          <p:nvPr>
            <p:ph type="title"/>
          </p:nvPr>
        </p:nvSpPr>
        <p:spPr>
          <a:xfrm>
            <a:off x="-9525" y="1989138"/>
            <a:ext cx="9266238" cy="1306512"/>
          </a:xfrm>
        </p:spPr>
        <p:txBody>
          <a:bodyPr/>
          <a:lstStyle/>
          <a:p>
            <a:r>
              <a:rPr lang="en-US" altLang="en-US" dirty="0" smtClean="0">
                <a:latin typeface="Nexa Light" charset="0"/>
                <a:ea typeface="ヒラギノ角ゴ Pro W3" charset="-128"/>
              </a:rPr>
              <a:t>Join the conversation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4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Okxo8xyhUaCClrDJ7sFVA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uXdRt__skm3JDwAbizfTA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3kHRjvYEk.sb3j2NrTxNQ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nS1X3JeJEGm4C23c3FLDQ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pcwOXQ10UujhV8H6BAtoA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i_2H8P2WkahQ6aPByN4yw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BgOa2R00ECst7ncs4yRMw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8Vlr6gS9EKSPlryp2hXmg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ZJDCT7000.wXO_a1l0bTw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X5PIn3RNkSJ_GIyEXYd7w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NP01QkwikWhOxWAR30qAA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gJ9g6o4oE..3i14C_IGvQ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lAunhOsSEqC2PDPRk92sQ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hI3L815D02qkmbNpKf63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se20iFAX0W6z5g9soJtLw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6FU5j0Rlke9.rlHvGdAa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FEQA3mvUk6jrdxFgal6c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eQoBNzGrE.l0.2cD28DPA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9WjLnphiEisl1eNrQm1AQ"/>
</p:tagLst>
</file>

<file path=ppt/theme/theme1.xml><?xml version="1.0" encoding="utf-8"?>
<a:theme xmlns:a="http://schemas.openxmlformats.org/drawingml/2006/main" name="ETIPWind_presentations">
  <a:themeElements>
    <a:clrScheme name="ETIPWind">
      <a:dk1>
        <a:srgbClr val="323232"/>
      </a:dk1>
      <a:lt1>
        <a:sysClr val="window" lastClr="FFFFFF"/>
      </a:lt1>
      <a:dk2>
        <a:srgbClr val="005596"/>
      </a:dk2>
      <a:lt2>
        <a:srgbClr val="79BDE8"/>
      </a:lt2>
      <a:accent1>
        <a:srgbClr val="78A22F"/>
      </a:accent1>
      <a:accent2>
        <a:srgbClr val="F2A900"/>
      </a:accent2>
      <a:accent3>
        <a:srgbClr val="D50032"/>
      </a:accent3>
      <a:accent4>
        <a:srgbClr val="A3D4E7"/>
      </a:accent4>
      <a:accent5>
        <a:srgbClr val="EEF8FA"/>
      </a:accent5>
      <a:accent6>
        <a:srgbClr val="777877"/>
      </a:accent6>
      <a:hlink>
        <a:srgbClr val="B2B3B2"/>
      </a:hlink>
      <a:folHlink>
        <a:srgbClr val="69A7CF"/>
      </a:folHlink>
    </a:clrScheme>
    <a:fontScheme name="Hoeken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华文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ETIPWind_presentations</Template>
  <TotalTime>0</TotalTime>
  <Words>457</Words>
  <Application>Microsoft Office PowerPoint</Application>
  <PresentationFormat>On-screen Show (4:3)</PresentationFormat>
  <Paragraphs>110</Paragraphs>
  <Slides>10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ETIPWind_presentations</vt:lpstr>
      <vt:lpstr>think-cell Slide</vt:lpstr>
      <vt:lpstr>digitalization@windenergy  How to harvest the full potential?</vt:lpstr>
      <vt:lpstr>PowerPoint Presentation</vt:lpstr>
      <vt:lpstr>PowerPoint Presentation</vt:lpstr>
      <vt:lpstr>We are operating in a box -  and how to integrate the box? </vt:lpstr>
      <vt:lpstr>It is all about data!  - a new currency?</vt:lpstr>
      <vt:lpstr>Only if those questions are answered we can create a world of connected services</vt:lpstr>
      <vt:lpstr>PowerPoint Presentation</vt:lpstr>
      <vt:lpstr>PowerPoint Presentation</vt:lpstr>
      <vt:lpstr>Join the conversation</vt:lpstr>
      <vt:lpstr>Thanks for your attention</vt:lpstr>
    </vt:vector>
  </TitlesOfParts>
  <Company>EON-IT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Write here the title of the presentation</dc:title>
  <dc:creator>T3924</dc:creator>
  <cp:lastModifiedBy>T3924</cp:lastModifiedBy>
  <cp:revision>38</cp:revision>
  <cp:lastPrinted>2016-09-05T15:54:55Z</cp:lastPrinted>
  <dcterms:created xsi:type="dcterms:W3CDTF">2016-09-05T15:41:55Z</dcterms:created>
  <dcterms:modified xsi:type="dcterms:W3CDTF">2016-09-13T13:21:17Z</dcterms:modified>
</cp:coreProperties>
</file>