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329" r:id="rId3"/>
    <p:sldId id="265" r:id="rId4"/>
    <p:sldId id="306" r:id="rId5"/>
    <p:sldId id="286" r:id="rId6"/>
    <p:sldId id="331" r:id="rId7"/>
    <p:sldId id="328" r:id="rId8"/>
    <p:sldId id="290" r:id="rId9"/>
    <p:sldId id="327" r:id="rId10"/>
    <p:sldId id="320" r:id="rId11"/>
    <p:sldId id="321" r:id="rId12"/>
    <p:sldId id="295" r:id="rId13"/>
    <p:sldId id="330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>
          <p15:clr>
            <a:srgbClr val="A4A3A4"/>
          </p15:clr>
        </p15:guide>
        <p15:guide id="2" orient="horz" pos="241">
          <p15:clr>
            <a:srgbClr val="A4A3A4"/>
          </p15:clr>
        </p15:guide>
        <p15:guide id="3" pos="5470">
          <p15:clr>
            <a:srgbClr val="A4A3A4"/>
          </p15:clr>
        </p15:guide>
        <p15:guide id="4" pos="2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ker Berkhout" initials="VB" lastIdx="36" clrIdx="0"/>
  <p:cmAuthor id="1" name="krafik" initials="R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A6E"/>
    <a:srgbClr val="0B4D3D"/>
    <a:srgbClr val="1CCAA1"/>
    <a:srgbClr val="57E7C5"/>
    <a:srgbClr val="1ED4A9"/>
    <a:srgbClr val="28E0B4"/>
    <a:srgbClr val="169678"/>
    <a:srgbClr val="0E5E4B"/>
    <a:srgbClr val="127C63"/>
    <a:srgbClr val="1AB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7200" autoAdjust="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3695"/>
        <p:guide orient="horz" pos="241"/>
        <p:guide pos="5470"/>
        <p:guide pos="29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152299" cy="1522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03A0-C2F1-4F3E-8AB5-4D6DE0C23D00}" type="datetimeFigureOut">
              <a:rPr lang="de-DE" smtClean="0"/>
              <a:t>29.09.2016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9154-622A-4034-8631-4013E6899C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9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5D215-D863-478F-A7D5-05AF5897335E}" type="datetimeFigureOut">
              <a:rPr lang="de-DE"/>
              <a:pPr>
                <a:defRPr/>
              </a:pPr>
              <a:t>29.09.2016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46988-C804-417A-B506-71CA64104B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9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D0B99-6C49-46A4-BD3F-82A32E4CDFC1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5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de-DE" altLang="de-DE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8E78F-4B84-4030-9447-322A86E0B277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9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37DF9-F8C1-4FEC-BC89-3E50C81FDEAB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3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endParaRPr lang="de-DE" altLang="de-DE" sz="120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 eaLnBrk="1" hangingPunct="1"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de-DE" altLang="de-DE" sz="1200" dirty="0" smtClean="0"/>
                  <a:t>Lebensdauermerkmal, produzierte Energie bzw</a:t>
                </a:r>
                <a:r>
                  <a:rPr lang="de-DE" altLang="de-DE" sz="1200" dirty="0" smtClean="0"/>
                  <a:t>. Volllaststunden</a:t>
                </a:r>
              </a:p>
              <a:p>
                <a:pPr marL="285750" indent="-285750" eaLnBrk="1" hangingPunct="1"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de-DE" altLang="de-DE" sz="1200" dirty="0" smtClean="0"/>
                  <a:t>Steigende Ausfallrate, Formfaktor </a:t>
                </a:r>
                <a:r>
                  <a:rPr lang="el-GR" altLang="de-DE" sz="1200" i="0">
                    <a:latin typeface="Cambria Math"/>
                  </a:rPr>
                  <a:t>β</a:t>
                </a:r>
                <a:r>
                  <a:rPr lang="de-DE" altLang="de-DE" sz="1200" dirty="0" smtClean="0"/>
                  <a:t> = 2,2</a:t>
                </a:r>
              </a:p>
              <a:p>
                <a:pPr marL="285750" indent="-285750" eaLnBrk="1" hangingPunct="1"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de-DE" altLang="de-DE" sz="1200" dirty="0"/>
                  <a:t>Erwartungswert für 4MW Anlage </a:t>
                </a:r>
                <a:r>
                  <a:rPr lang="de-DE" altLang="de-DE" sz="1200" dirty="0" smtClean="0"/>
                  <a:t>ca.130GWh </a:t>
                </a:r>
                <a:endParaRPr lang="de-DE" altLang="de-DE" sz="1200" dirty="0"/>
              </a:p>
              <a:p>
                <a:pPr marL="285750" indent="-285750" eaLnBrk="1" hangingPunct="1"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l-GR" altLang="de-DE" sz="1200" i="0">
                    <a:latin typeface="Cambria Math"/>
                  </a:rPr>
                  <a:t>η</a:t>
                </a:r>
                <a:r>
                  <a:rPr lang="de-DE" altLang="de-DE" sz="1200" dirty="0"/>
                  <a:t> </a:t>
                </a:r>
                <a:r>
                  <a:rPr lang="de-DE" altLang="de-DE" sz="1200" dirty="0" smtClean="0"/>
                  <a:t>= </a:t>
                </a:r>
                <a:r>
                  <a:rPr lang="de-DE" altLang="de-DE" sz="1200" dirty="0" smtClean="0"/>
                  <a:t>160GWh</a:t>
                </a:r>
                <a:endParaRPr lang="de-DE" altLang="de-DE" sz="1200" dirty="0"/>
              </a:p>
            </p:txBody>
          </p:sp>
        </mc:Fallback>
      </mc:AlternateContent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E378D7-C2FB-488B-81DE-9E76F1DFB4A8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6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de-DE" altLang="de-DE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8E78F-4B84-4030-9447-322A86E0B277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9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6CC4D7-B70D-4046-871F-6D6FA5597FF8}" type="slidenum">
              <a:rPr lang="de-DE" altLang="de-DE" smtClean="0">
                <a:latin typeface="Frutiger LT Com 55 Roman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30"/>
          <p:cNvSpPr txBox="1">
            <a:spLocks noChangeArrowheads="1"/>
          </p:cNvSpPr>
          <p:nvPr userDrawn="1"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800" smtClean="0">
                <a:solidFill>
                  <a:schemeClr val="bg2"/>
                </a:solidFill>
              </a:rPr>
              <a:t>© Fraunhofer IWES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9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382588"/>
            <a:ext cx="2055812" cy="5483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382588"/>
            <a:ext cx="6015038" cy="54832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6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4267402" y="6331412"/>
            <a:ext cx="585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6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97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973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830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966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feld 2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92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697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326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7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548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839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534988"/>
            <a:ext cx="2055812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534988"/>
            <a:ext cx="6015038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4305870" y="6290313"/>
            <a:ext cx="53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07D751B-8F6A-429D-A89A-D00F33E9F082}" type="slidenum">
              <a:rPr lang="de-DE" sz="1400" smtClean="0"/>
              <a:t>‹#›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111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8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4035425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5425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6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6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7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5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43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12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773238"/>
            <a:ext cx="82232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800" smtClean="0">
                <a:solidFill>
                  <a:schemeClr val="bg2"/>
                </a:solidFill>
              </a:rPr>
              <a:t>© Fraunhofer IWES</a:t>
            </a:r>
          </a:p>
        </p:txBody>
      </p:sp>
      <p:pic>
        <p:nvPicPr>
          <p:cNvPr id="1030" name="Picture 7" descr="iwe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297613"/>
            <a:ext cx="1417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4259192" y="6331020"/>
            <a:ext cx="5852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945D95B7-5CBE-4CA9-A912-0D8B180DA1B3}" type="slidenum">
              <a:rPr lang="de-DE" sz="1600" smtClean="0"/>
              <a:pPr algn="ctr"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541338" indent="-269875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809625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34988"/>
            <a:ext cx="8223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906588"/>
            <a:ext cx="8223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2" name="Line 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" name="Line 8"/>
          <p:cNvSpPr>
            <a:spLocks noChangeShapeType="1"/>
          </p:cNvSpPr>
          <p:nvPr userDrawn="1"/>
        </p:nvSpPr>
        <p:spPr bwMode="auto">
          <a:xfrm>
            <a:off x="460375" y="1601788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Text Box 11"/>
          <p:cNvSpPr txBox="1">
            <a:spLocks noChangeArrowheads="1"/>
          </p:cNvSpPr>
          <p:nvPr userDrawn="1"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800" smtClean="0">
                <a:solidFill>
                  <a:schemeClr val="bg2"/>
                </a:solidFill>
              </a:rPr>
              <a:t>© Fraunhofer IWES</a:t>
            </a:r>
          </a:p>
        </p:txBody>
      </p:sp>
      <p:pic>
        <p:nvPicPr>
          <p:cNvPr id="2056" name="Picture 9" descr="iwe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297613"/>
            <a:ext cx="1417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68288" indent="-26828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350963" indent="-26828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808163" indent="-2682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265363" indent="-2682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722563" indent="-2682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179763" indent="-2682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kuehn@iwes.fraunhofer.d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MODELLING THE FAILURE BEHAVIOUR 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OF WIND TURBINES</a:t>
            </a:r>
            <a:endParaRPr lang="de-DE" altLang="de-DE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0375" y="5104289"/>
            <a:ext cx="8375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/>
              <a:t>Dipl.-Ing. </a:t>
            </a:r>
            <a:r>
              <a:rPr lang="de-DE" altLang="de-DE" sz="1800" dirty="0" err="1"/>
              <a:t>M.Sc</a:t>
            </a:r>
            <a:r>
              <a:rPr lang="de-DE" altLang="de-DE" sz="1800" dirty="0"/>
              <a:t>. Stefan </a:t>
            </a:r>
            <a:r>
              <a:rPr lang="de-DE" altLang="de-DE" sz="1800" dirty="0" smtClean="0"/>
              <a:t>Faulstich,</a:t>
            </a:r>
            <a:br>
              <a:rPr lang="de-DE" altLang="de-DE" sz="1800" dirty="0" smtClean="0"/>
            </a:br>
            <a:r>
              <a:rPr lang="de-DE" altLang="de-DE" sz="1800" dirty="0" smtClean="0"/>
              <a:t>Volker Berkhout, Jochen Mayer, David Siebenlist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b="1" dirty="0"/>
              <a:t>Fraunhofer Institute </a:t>
            </a:r>
            <a:r>
              <a:rPr lang="de-DE" altLang="de-DE" sz="1800" b="1" dirty="0" err="1"/>
              <a:t>for</a:t>
            </a:r>
            <a:r>
              <a:rPr lang="de-DE" altLang="de-DE" sz="1800" b="1" dirty="0"/>
              <a:t> Wind </a:t>
            </a:r>
            <a:r>
              <a:rPr lang="de-DE" altLang="de-DE" sz="1800" b="1" dirty="0" err="1"/>
              <a:t>Energy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and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Energy</a:t>
            </a:r>
            <a:r>
              <a:rPr lang="de-DE" altLang="de-DE" sz="1800" b="1" dirty="0"/>
              <a:t> System </a:t>
            </a:r>
            <a:r>
              <a:rPr lang="de-DE" altLang="de-DE" sz="1800" b="1" dirty="0" smtClean="0"/>
              <a:t>Technology</a:t>
            </a:r>
            <a:endParaRPr lang="de-DE" altLang="de-DE" sz="1800" b="1" dirty="0"/>
          </a:p>
        </p:txBody>
      </p:sp>
      <p:pic>
        <p:nvPicPr>
          <p:cNvPr id="6148" name="Picture 4" descr="http://www.evwind.es/wp-content/uploads/2016/04/WindEurop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14" y="2972103"/>
            <a:ext cx="4079259" cy="16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jekte\Aktuell\108111_OffshoreTIMES\Arbeitsordner\Zuverlässigkeitsmodell\WindEurope 16\Arbeiten\Review\Grafiken\wind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8" y="1296814"/>
            <a:ext cx="8155845" cy="47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-41275" y="992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/>
          </a:p>
        </p:txBody>
      </p:sp>
      <p:grpSp>
        <p:nvGrpSpPr>
          <p:cNvPr id="31" name="Gruppieren 30"/>
          <p:cNvGrpSpPr/>
          <p:nvPr/>
        </p:nvGrpSpPr>
        <p:grpSpPr>
          <a:xfrm>
            <a:off x="939049" y="4229723"/>
            <a:ext cx="7507856" cy="621189"/>
            <a:chOff x="939049" y="3885897"/>
            <a:chExt cx="7507856" cy="62118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939049" y="3885897"/>
              <a:ext cx="5300483" cy="621189"/>
              <a:chOff x="939049" y="3885897"/>
              <a:chExt cx="5300483" cy="621189"/>
            </a:xfrm>
          </p:grpSpPr>
          <p:cxnSp>
            <p:nvCxnSpPr>
              <p:cNvPr id="12" name="Gerade Verbindung 11"/>
              <p:cNvCxnSpPr/>
              <p:nvPr/>
            </p:nvCxnSpPr>
            <p:spPr>
              <a:xfrm>
                <a:off x="939049" y="3885897"/>
                <a:ext cx="2002180" cy="0"/>
              </a:xfrm>
              <a:prstGeom prst="line">
                <a:avLst/>
              </a:prstGeom>
              <a:ln w="5715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2924535" y="4507086"/>
                <a:ext cx="3314997" cy="0"/>
              </a:xfrm>
              <a:prstGeom prst="line">
                <a:avLst/>
              </a:prstGeom>
              <a:ln w="5715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/>
            <p:cNvCxnSpPr/>
            <p:nvPr/>
          </p:nvCxnSpPr>
          <p:spPr>
            <a:xfrm>
              <a:off x="6268718" y="3892435"/>
              <a:ext cx="2178187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Implement reliability module in simulation tool</a:t>
            </a:r>
          </a:p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Simulation of failure </a:t>
            </a:r>
            <a:r>
              <a:rPr lang="en-US" altLang="de-DE" sz="1600" dirty="0" err="1" smtClean="0"/>
              <a:t>behaviour</a:t>
            </a:r>
            <a:endParaRPr lang="en-US" altLang="de-DE" sz="1600" dirty="0"/>
          </a:p>
        </p:txBody>
      </p:sp>
      <p:sp>
        <p:nvSpPr>
          <p:cNvPr id="11" name="Eingekerbter Richtungspfeil 10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0B4D3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smtClean="0">
                <a:solidFill>
                  <a:schemeClr val="bg1"/>
                </a:solidFill>
              </a:rPr>
              <a:t>Simulation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Conclusion</a:t>
            </a:r>
            <a:endParaRPr lang="en-US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7975" y="1201738"/>
            <a:ext cx="8223250" cy="2741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809625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54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26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98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50000"/>
              </a:lnSpc>
              <a:defRPr/>
            </a:pPr>
            <a:r>
              <a:rPr lang="en-US" altLang="de-DE" sz="1800" kern="0" dirty="0"/>
              <a:t>Modelling the failure </a:t>
            </a:r>
            <a:r>
              <a:rPr lang="en-US" altLang="de-DE" sz="1800" kern="0" dirty="0" err="1"/>
              <a:t>behaviour</a:t>
            </a:r>
            <a:r>
              <a:rPr lang="en-US" altLang="de-DE" sz="1800" kern="0" dirty="0"/>
              <a:t> of wind turbines is an essential part of offshore simulation software </a:t>
            </a:r>
            <a:endParaRPr lang="en-US" altLang="de-DE" sz="1800" kern="0" dirty="0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de-DE" sz="1800" kern="0" dirty="0" smtClean="0"/>
              <a:t>failure </a:t>
            </a:r>
            <a:r>
              <a:rPr lang="en-US" altLang="de-DE" sz="1800" kern="0" dirty="0"/>
              <a:t>model based on a reliability-block-diagram has been proposed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de-DE" sz="1800" kern="0" dirty="0" smtClean="0"/>
              <a:t>incorporates </a:t>
            </a:r>
            <a:r>
              <a:rPr lang="en-US" altLang="de-DE" sz="1800" kern="0" dirty="0"/>
              <a:t>different failure </a:t>
            </a:r>
            <a:r>
              <a:rPr lang="en-US" altLang="de-DE" sz="1800" kern="0" dirty="0" smtClean="0"/>
              <a:t>categories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de-DE" sz="1800" kern="0" dirty="0"/>
              <a:t>essential for better including preventive maintenance strategies</a:t>
            </a:r>
            <a:endParaRPr lang="de-DE" altLang="de-DE" sz="1800" kern="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n-GB" sz="1800" dirty="0" smtClean="0"/>
              <a:t>include </a:t>
            </a:r>
            <a:r>
              <a:rPr lang="en-GB" sz="1800" dirty="0"/>
              <a:t>increased failure rates at higher wind speed and seasonal effects on failures due to lightning or </a:t>
            </a:r>
            <a:r>
              <a:rPr lang="en-GB" sz="1800" dirty="0" smtClean="0"/>
              <a:t>icing</a:t>
            </a:r>
            <a:endParaRPr lang="en-US" altLang="de-DE" sz="18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15228"/>
          <a:stretch>
            <a:fillRect/>
          </a:stretch>
        </p:blipFill>
        <p:spPr bwMode="auto">
          <a:xfrm>
            <a:off x="460375" y="381000"/>
            <a:ext cx="82232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114800" y="3886200"/>
            <a:ext cx="4568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400"/>
              <a:t>Dipl.-Ing M. Sc. Stefan Faulstich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de-DE" sz="1400"/>
              <a:t>Reliability &amp; Maintenance strategies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de-DE" sz="1400"/>
              <a:t>R&amp;D Division Energy Economy and Grid Operation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400"/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de-DE" sz="1400"/>
              <a:t>Fraunhofer Institute for Wind Energy and 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de-DE" sz="1400"/>
              <a:t>Energy System Technology IWES 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400"/>
              <a:t>Königstor 59 │ 34119 Kassel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400"/>
              <a:t>Telefon: +49 (0)561-7294 253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400"/>
              <a:t>E-Mail: </a:t>
            </a:r>
            <a:r>
              <a:rPr lang="de-DE" altLang="de-DE" sz="1400">
                <a:hlinkClick r:id="rId3"/>
              </a:rPr>
              <a:t>stefan.faulstich@iwes.fraunhofer.de</a:t>
            </a:r>
            <a:r>
              <a:rPr lang="de-DE" altLang="de-DE" sz="1400"/>
              <a:t> </a:t>
            </a:r>
            <a:endParaRPr lang="en-GB" altLang="de-DE" sz="1400"/>
          </a:p>
        </p:txBody>
      </p:sp>
      <p:pic>
        <p:nvPicPr>
          <p:cNvPr id="28676" name="Picture 4" descr="Fhg_iwes_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2613"/>
            <a:ext cx="33496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65613" y="2032000"/>
            <a:ext cx="4265612" cy="1092200"/>
          </a:xfrm>
        </p:spPr>
        <p:txBody>
          <a:bodyPr/>
          <a:lstStyle/>
          <a:p>
            <a:pPr algn="r" eaLnBrk="1" hangingPunct="1"/>
            <a:r>
              <a:rPr lang="en-US" altLang="de-DE" sz="2000" i="1" smtClean="0">
                <a:solidFill>
                  <a:schemeClr val="bg1"/>
                </a:solidFill>
              </a:rPr>
              <a:t>Thank you </a:t>
            </a:r>
            <a:br>
              <a:rPr lang="en-US" altLang="de-DE" sz="2000" i="1" smtClean="0">
                <a:solidFill>
                  <a:schemeClr val="bg1"/>
                </a:solidFill>
              </a:rPr>
            </a:br>
            <a:r>
              <a:rPr lang="en-US" altLang="de-DE" sz="2000" i="1" smtClean="0">
                <a:solidFill>
                  <a:schemeClr val="bg1"/>
                </a:solidFill>
              </a:rPr>
              <a:t>for the attention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 rot="-5400000">
            <a:off x="-378619" y="1678782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800">
                <a:solidFill>
                  <a:schemeClr val="bg2"/>
                </a:solidFill>
              </a:rPr>
              <a:t>© alpha ventus picture library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DE" altLang="de-DE" sz="800">
              <a:solidFill>
                <a:schemeClr val="bg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114800" y="6322681"/>
            <a:ext cx="914097" cy="304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9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366713"/>
            <a:ext cx="8223250" cy="4318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Motivation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949325"/>
            <a:ext cx="8223250" cy="8048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de-DE" sz="1800" dirty="0"/>
              <a:t>O&amp;M costs are to be lowered </a:t>
            </a:r>
            <a:r>
              <a:rPr lang="en-US" altLang="de-DE" sz="1800" dirty="0" smtClean="0"/>
              <a:t>constantly</a:t>
            </a:r>
          </a:p>
          <a:p>
            <a:pPr lvl="1" eaLnBrk="1" hangingPunct="1">
              <a:defRPr/>
            </a:pPr>
            <a:r>
              <a:rPr lang="de-DE" sz="1800" dirty="0" smtClean="0"/>
              <a:t>MAS-ZIH – </a:t>
            </a:r>
            <a:r>
              <a:rPr lang="de-DE" sz="1800" b="1" dirty="0" smtClean="0"/>
              <a:t>M</a:t>
            </a:r>
            <a:r>
              <a:rPr lang="de-DE" sz="1800" dirty="0" smtClean="0"/>
              <a:t>ulti-</a:t>
            </a:r>
            <a:r>
              <a:rPr lang="de-DE" sz="1800" b="1" dirty="0" smtClean="0"/>
              <a:t>A</a:t>
            </a:r>
            <a:r>
              <a:rPr lang="de-DE" sz="1800" dirty="0" smtClean="0"/>
              <a:t>gent </a:t>
            </a:r>
            <a:r>
              <a:rPr lang="de-DE" sz="1800" b="1" dirty="0" smtClean="0"/>
              <a:t>S</a:t>
            </a:r>
            <a:r>
              <a:rPr lang="de-DE" sz="1800" dirty="0" smtClean="0"/>
              <a:t>imulation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Decision</a:t>
            </a:r>
            <a:r>
              <a:rPr lang="de-DE" sz="1800" dirty="0" smtClean="0"/>
              <a:t> Support </a:t>
            </a:r>
            <a:r>
              <a:rPr lang="de-DE" sz="1800" dirty="0" err="1" smtClean="0"/>
              <a:t>for</a:t>
            </a:r>
            <a:r>
              <a:rPr lang="de-DE" sz="1800" dirty="0" smtClean="0"/>
              <a:t> a </a:t>
            </a:r>
            <a:r>
              <a:rPr lang="de-DE" sz="1800" dirty="0" err="1" smtClean="0"/>
              <a:t>reliability-based</a:t>
            </a:r>
            <a:r>
              <a:rPr lang="de-DE" sz="1800" dirty="0" smtClean="0"/>
              <a:t> Maintenance (</a:t>
            </a:r>
            <a:r>
              <a:rPr lang="de-DE" sz="1800" b="1" dirty="0" smtClean="0"/>
              <a:t>z</a:t>
            </a:r>
            <a:r>
              <a:rPr lang="de-DE" sz="1800" dirty="0" smtClean="0"/>
              <a:t>uverlässigkeitsorientierte </a:t>
            </a:r>
            <a:r>
              <a:rPr lang="de-DE" sz="1800" b="1" dirty="0" smtClean="0"/>
              <a:t>I</a:t>
            </a:r>
            <a:r>
              <a:rPr lang="de-DE" sz="1800" dirty="0" smtClean="0"/>
              <a:t>nstand</a:t>
            </a:r>
            <a:r>
              <a:rPr lang="de-DE" sz="1800" b="1" dirty="0" smtClean="0"/>
              <a:t>h</a:t>
            </a:r>
            <a:r>
              <a:rPr lang="de-DE" sz="1800" dirty="0" smtClean="0"/>
              <a:t>altung)</a:t>
            </a:r>
          </a:p>
        </p:txBody>
      </p:sp>
      <p:pic>
        <p:nvPicPr>
          <p:cNvPr id="6148" name="Grafik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/>
          <a:stretch/>
        </p:blipFill>
        <p:spPr bwMode="auto">
          <a:xfrm>
            <a:off x="1443520" y="2058308"/>
            <a:ext cx="6244259" cy="28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feld 4"/>
          <p:cNvSpPr txBox="1">
            <a:spLocks noChangeArrowheads="1"/>
          </p:cNvSpPr>
          <p:nvPr/>
        </p:nvSpPr>
        <p:spPr bwMode="auto">
          <a:xfrm>
            <a:off x="612775" y="5113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4025" y="5256588"/>
            <a:ext cx="82232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809625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54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26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9888" indent="-2698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73050" lvl="1" indent="-273050">
              <a:defRPr/>
            </a:pPr>
            <a:r>
              <a:rPr lang="en-US" altLang="de-DE" sz="1800" dirty="0"/>
              <a:t>L</a:t>
            </a:r>
            <a:r>
              <a:rPr lang="en-US" altLang="de-DE" sz="1800" dirty="0" smtClean="0"/>
              <a:t>arge </a:t>
            </a:r>
            <a:r>
              <a:rPr lang="en-US" altLang="de-DE" sz="1800" dirty="0"/>
              <a:t>uncertainty on the demand </a:t>
            </a:r>
            <a:r>
              <a:rPr lang="en-US" altLang="de-DE" sz="1800" dirty="0" smtClean="0"/>
              <a:t>side, </a:t>
            </a:r>
            <a:br>
              <a:rPr lang="en-US" altLang="de-DE" sz="1800" dirty="0" smtClean="0"/>
            </a:br>
            <a:r>
              <a:rPr lang="en-US" altLang="de-DE" sz="1800" dirty="0" smtClean="0"/>
              <a:t>which </a:t>
            </a:r>
            <a:r>
              <a:rPr lang="en-US" altLang="de-DE" sz="1800" dirty="0"/>
              <a:t>is the characteristics of failure behaviour of wind turbines</a:t>
            </a:r>
            <a:endParaRPr lang="de-DE" alt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77595" y="3852516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Implement reliability module in simulation tool</a:t>
            </a:r>
          </a:p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Simulation of failure </a:t>
            </a:r>
            <a:r>
              <a:rPr lang="en-US" altLang="de-DE" sz="1400" dirty="0" err="1" smtClean="0"/>
              <a:t>behaviour</a:t>
            </a:r>
            <a:endParaRPr lang="en-US" altLang="de-DE" sz="1400" dirty="0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1782286" y="1012026"/>
            <a:ext cx="6734175" cy="77946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de-DE" sz="2000" dirty="0"/>
          </a:p>
        </p:txBody>
      </p:sp>
      <p:sp>
        <p:nvSpPr>
          <p:cNvPr id="29" name="Eingekerbter Richtungspfeil 28"/>
          <p:cNvSpPr/>
          <p:nvPr/>
        </p:nvSpPr>
        <p:spPr>
          <a:xfrm rot="5400000">
            <a:off x="400854" y="1056349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57E7C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altLang="de-DE" sz="11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de-DE" sz="1100" b="1" dirty="0" smtClean="0">
                <a:solidFill>
                  <a:schemeClr val="bg1"/>
                </a:solidFill>
              </a:rPr>
              <a:t>Framework</a:t>
            </a:r>
            <a:endParaRPr lang="en-US" altLang="de-DE" sz="1100" b="1" dirty="0">
              <a:solidFill>
                <a:schemeClr val="bg1"/>
              </a:solidFill>
            </a:endParaRPr>
          </a:p>
        </p:txBody>
      </p:sp>
      <p:sp>
        <p:nvSpPr>
          <p:cNvPr id="18" name="Eingekerbter Richtungspfeil 17"/>
          <p:cNvSpPr/>
          <p:nvPr/>
        </p:nvSpPr>
        <p:spPr>
          <a:xfrm rot="5400000">
            <a:off x="404028" y="2016947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1CCAA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altLang="de-DE" sz="11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de-DE" sz="1100" b="1" dirty="0" smtClean="0">
                <a:solidFill>
                  <a:schemeClr val="bg1"/>
                </a:solidFill>
              </a:rPr>
              <a:t>Failure statistics</a:t>
            </a:r>
            <a:endParaRPr lang="en-US" altLang="de-DE" sz="1100" b="1" dirty="0">
              <a:solidFill>
                <a:schemeClr val="bg1"/>
              </a:solidFill>
            </a:endParaRPr>
          </a:p>
        </p:txBody>
      </p:sp>
      <p:sp>
        <p:nvSpPr>
          <p:cNvPr id="20" name="Eingekerbter Richtungspfeil 19"/>
          <p:cNvSpPr/>
          <p:nvPr/>
        </p:nvSpPr>
        <p:spPr>
          <a:xfrm rot="5400000">
            <a:off x="404028" y="2964826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148A6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altLang="de-DE" sz="11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de-DE" sz="1100" b="1" dirty="0" smtClean="0">
                <a:solidFill>
                  <a:schemeClr val="bg1"/>
                </a:solidFill>
              </a:rPr>
              <a:t>Function per failure category &amp; per component</a:t>
            </a:r>
            <a:endParaRPr lang="en-US" altLang="de-DE" sz="1100" b="1" dirty="0">
              <a:solidFill>
                <a:schemeClr val="bg1"/>
              </a:solidFill>
            </a:endParaRPr>
          </a:p>
        </p:txBody>
      </p:sp>
      <p:sp>
        <p:nvSpPr>
          <p:cNvPr id="25" name="Eingekerbter Richtungspfeil 24"/>
          <p:cNvSpPr/>
          <p:nvPr/>
        </p:nvSpPr>
        <p:spPr>
          <a:xfrm rot="5400000">
            <a:off x="400852" y="391271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0B4D3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de-DE" sz="1100" b="1" dirty="0" smtClean="0">
                <a:solidFill>
                  <a:schemeClr val="bg1"/>
                </a:solidFill>
              </a:rPr>
              <a:t>Simulation</a:t>
            </a:r>
            <a:endParaRPr lang="en-US" altLang="de-DE" sz="1100" b="1" dirty="0">
              <a:solidFill>
                <a:schemeClr val="bg1"/>
              </a:solidFill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782287" y="2909088"/>
            <a:ext cx="6729482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Identify lifetime describing variable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Estimate parameters for reliability functions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1782286" y="1961351"/>
            <a:ext cx="6729483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marL="2857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de-DE" sz="1400" dirty="0" smtClean="0"/>
              <a:t>Reliability characteristics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de-DE" sz="1400" dirty="0" smtClean="0"/>
              <a:t>Assignment to failure categories</a:t>
            </a:r>
            <a:endParaRPr lang="en-US" altLang="de-DE" sz="1400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782286" y="1008851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Wind turbine structure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400" dirty="0" smtClean="0"/>
              <a:t>Failure categories</a:t>
            </a:r>
            <a:endParaRPr lang="en-US" altLang="de-DE" sz="1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00050" y="366713"/>
            <a:ext cx="8223250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/>
            <a:r>
              <a:rPr lang="de-DE" altLang="de-DE" kern="0" dirty="0" smtClean="0"/>
              <a:t>Approach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20" grpId="0" animBg="1"/>
      <p:bldP spid="25" grpId="0" animBg="1"/>
      <p:bldP spid="27" grpId="0" animBg="1"/>
      <p:bldP spid="9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8" y="1502790"/>
            <a:ext cx="712008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8" y="1502790"/>
            <a:ext cx="712008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Wind turbine structure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Failure categories</a:t>
            </a:r>
            <a:endParaRPr lang="en-US" altLang="de-DE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460375" y="5668034"/>
                <a:ext cx="8223250" cy="395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𝑜𝑛𝑠𝑡𝑎𝑛𝑡</m:t>
                          </m:r>
                        </m:sub>
                      </m:sSub>
                      <m:r>
                        <a:rPr lang="en-GB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𝑓𝑎𝑡𝑖𝑔𝑢𝑒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𝑜𝑣𝑒𝑟𝑙𝑜𝑎𝑑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𝑠𝑝𝑒𝑐𝑖𝑓𝑖𝑐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5668034"/>
                <a:ext cx="8223250" cy="395558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:\Projekte\Aktuell\108111_OffshoreTIMES\Arbeitsordner\Zuverlässigkeitsmodell\WindEurope 16\Arbeiten\Grafiken\RBD_en_poster.em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8" y="1502790"/>
            <a:ext cx="71208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ingekerbter Richtungspfeil 4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57E7C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smtClean="0">
                <a:solidFill>
                  <a:schemeClr val="bg1"/>
                </a:solidFill>
              </a:rPr>
              <a:t>Framework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27283"/>
              </p:ext>
            </p:extLst>
          </p:nvPr>
        </p:nvGraphicFramePr>
        <p:xfrm>
          <a:off x="4876598" y="2972103"/>
          <a:ext cx="4008438" cy="208121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449616"/>
                <a:gridCol w="1769250"/>
                <a:gridCol w="1789572"/>
              </a:tblGrid>
              <a:tr h="823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Failure</a:t>
                      </a: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Share </a:t>
                      </a: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 total </a:t>
                      </a: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failures</a:t>
                      </a: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51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Random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51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smtClean="0">
                          <a:solidFill>
                            <a:schemeClr val="tx1"/>
                          </a:solidFill>
                          <a:effectLst/>
                        </a:rPr>
                        <a:t>Early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51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Aging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51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Fatigue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51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Overload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de-CH" sz="12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pic>
        <p:nvPicPr>
          <p:cNvPr id="11267" name="Grafi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020" y="1216011"/>
            <a:ext cx="3202935" cy="46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ingekerbter Richtungspfeil 9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1CCAA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err="1">
                <a:solidFill>
                  <a:schemeClr val="bg1"/>
                </a:solidFill>
              </a:rPr>
              <a:t>Failure</a:t>
            </a:r>
            <a:r>
              <a:rPr lang="de-DE" altLang="de-DE" sz="1100" b="1" dirty="0">
                <a:solidFill>
                  <a:schemeClr val="bg1"/>
                </a:solidFill>
              </a:rPr>
              <a:t> </a:t>
            </a:r>
            <a:r>
              <a:rPr lang="de-DE" altLang="de-DE" sz="1100" b="1" dirty="0" err="1" smtClean="0">
                <a:solidFill>
                  <a:schemeClr val="bg1"/>
                </a:solidFill>
              </a:rPr>
              <a:t>statistics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Reliability characteristics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Assignment to failure categories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896711" y="2914959"/>
            <a:ext cx="6028425" cy="1162539"/>
            <a:chOff x="2896711" y="2914959"/>
            <a:chExt cx="6028425" cy="1162539"/>
          </a:xfrm>
        </p:grpSpPr>
        <p:sp>
          <p:nvSpPr>
            <p:cNvPr id="3" name="Rechteck 2"/>
            <p:cNvSpPr/>
            <p:nvPr/>
          </p:nvSpPr>
          <p:spPr>
            <a:xfrm>
              <a:off x="2896711" y="2914959"/>
              <a:ext cx="913794" cy="641352"/>
            </a:xfrm>
            <a:prstGeom prst="rect">
              <a:avLst/>
            </a:prstGeom>
            <a:noFill/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333552" y="3758998"/>
              <a:ext cx="3591584" cy="318500"/>
            </a:xfrm>
            <a:prstGeom prst="rect">
              <a:avLst/>
            </a:prstGeom>
            <a:noFill/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896739" y="1798674"/>
            <a:ext cx="6028397" cy="4041710"/>
            <a:chOff x="2896739" y="1798674"/>
            <a:chExt cx="6028397" cy="4041710"/>
          </a:xfrm>
        </p:grpSpPr>
        <p:sp>
          <p:nvSpPr>
            <p:cNvPr id="12" name="Rechteck 11"/>
            <p:cNvSpPr/>
            <p:nvPr/>
          </p:nvSpPr>
          <p:spPr>
            <a:xfrm>
              <a:off x="2896739" y="1798674"/>
              <a:ext cx="913794" cy="104719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897272" y="5459977"/>
              <a:ext cx="913794" cy="38040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5333552" y="4038375"/>
              <a:ext cx="3591584" cy="27901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896711" y="3556310"/>
            <a:ext cx="6028424" cy="1934148"/>
            <a:chOff x="2896711" y="3556310"/>
            <a:chExt cx="6028424" cy="1934148"/>
          </a:xfrm>
        </p:grpSpPr>
        <p:sp>
          <p:nvSpPr>
            <p:cNvPr id="16" name="Rechteck 15"/>
            <p:cNvSpPr/>
            <p:nvPr/>
          </p:nvSpPr>
          <p:spPr>
            <a:xfrm>
              <a:off x="2896711" y="3556310"/>
              <a:ext cx="913794" cy="193414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33552" y="4317393"/>
              <a:ext cx="3591583" cy="2261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897272" y="3562907"/>
            <a:ext cx="6030439" cy="1934148"/>
            <a:chOff x="2745534" y="3556310"/>
            <a:chExt cx="6030439" cy="1934148"/>
          </a:xfrm>
        </p:grpSpPr>
        <p:sp>
          <p:nvSpPr>
            <p:cNvPr id="19" name="Rechteck 18"/>
            <p:cNvSpPr/>
            <p:nvPr/>
          </p:nvSpPr>
          <p:spPr>
            <a:xfrm>
              <a:off x="2745534" y="3556310"/>
              <a:ext cx="913794" cy="193414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5184390" y="4547978"/>
              <a:ext cx="3591583" cy="22611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96711" y="2815388"/>
            <a:ext cx="6031000" cy="2191413"/>
            <a:chOff x="2896711" y="2815388"/>
            <a:chExt cx="6031000" cy="2191413"/>
          </a:xfrm>
        </p:grpSpPr>
        <p:sp>
          <p:nvSpPr>
            <p:cNvPr id="22" name="Rechteck 21"/>
            <p:cNvSpPr/>
            <p:nvPr/>
          </p:nvSpPr>
          <p:spPr>
            <a:xfrm>
              <a:off x="5336128" y="4780688"/>
              <a:ext cx="3591583" cy="22611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896711" y="2815388"/>
              <a:ext cx="913794" cy="12623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953840" y="1906010"/>
                <a:ext cx="3925049" cy="652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Average Rotor Blade </a:t>
                </a:r>
                <a:r>
                  <a:rPr lang="de-DE" dirty="0" err="1" smtClean="0"/>
                  <a:t>Failure</a:t>
                </a:r>
                <a:r>
                  <a:rPr lang="de-DE" dirty="0" smtClean="0"/>
                  <a:t> Rate: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=0,225</m:t>
                    </m:r>
                  </m:oMath>
                </a14:m>
                <a:r>
                  <a:rPr lang="de-DE" dirty="0" smtClean="0">
                    <a:latin typeface="+mn-lt"/>
                  </a:rPr>
                  <a:t> /(Turbine * </a:t>
                </a:r>
                <a:r>
                  <a:rPr lang="de-DE" dirty="0" err="1" smtClean="0">
                    <a:latin typeface="+mn-lt"/>
                  </a:rPr>
                  <a:t>year</a:t>
                </a:r>
                <a:r>
                  <a:rPr lang="de-DE" dirty="0" smtClean="0">
                    <a:latin typeface="+mn-lt"/>
                  </a:rPr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40" y="1906010"/>
                <a:ext cx="3925049" cy="652486"/>
              </a:xfrm>
              <a:prstGeom prst="rect">
                <a:avLst/>
              </a:prstGeom>
              <a:blipFill rotWithShape="1">
                <a:blip r:embed="rId3"/>
                <a:stretch>
                  <a:fillRect l="-1398" t="-3738" b="-149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4953840" y="1296814"/>
            <a:ext cx="397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Determine </a:t>
            </a:r>
            <a:r>
              <a:rPr lang="en-GB" dirty="0"/>
              <a:t>the total number of failures for the simulation period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953840" y="2545627"/>
            <a:ext cx="3806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2. Weighting </a:t>
            </a:r>
            <a:r>
              <a:rPr lang="en-GB" dirty="0"/>
              <a:t>of failure </a:t>
            </a:r>
            <a:r>
              <a:rPr lang="en-GB" dirty="0" smtClean="0"/>
              <a:t>categories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9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/>
          </a:p>
        </p:txBody>
      </p:sp>
      <p:sp>
        <p:nvSpPr>
          <p:cNvPr id="11" name="Eingekerbter Richtungspfeil 10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148A6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err="1">
                <a:solidFill>
                  <a:schemeClr val="bg1"/>
                </a:solidFill>
              </a:rPr>
              <a:t>Function</a:t>
            </a:r>
            <a:r>
              <a:rPr lang="de-DE" altLang="de-DE" sz="1100" b="1" dirty="0">
                <a:solidFill>
                  <a:schemeClr val="bg1"/>
                </a:solidFill>
              </a:rPr>
              <a:t> per </a:t>
            </a:r>
            <a:r>
              <a:rPr lang="de-DE" altLang="de-DE" sz="1100" b="1" dirty="0" err="1">
                <a:solidFill>
                  <a:schemeClr val="bg1"/>
                </a:solidFill>
              </a:rPr>
              <a:t>failure</a:t>
            </a:r>
            <a:r>
              <a:rPr lang="de-DE" altLang="de-DE" sz="1100" b="1" dirty="0">
                <a:solidFill>
                  <a:schemeClr val="bg1"/>
                </a:solidFill>
              </a:rPr>
              <a:t> </a:t>
            </a:r>
            <a:r>
              <a:rPr lang="de-DE" altLang="de-DE" sz="1100" b="1" dirty="0" err="1">
                <a:solidFill>
                  <a:schemeClr val="bg1"/>
                </a:solidFill>
              </a:rPr>
              <a:t>category</a:t>
            </a:r>
            <a:r>
              <a:rPr lang="de-DE" altLang="de-DE" sz="1100" b="1" dirty="0">
                <a:solidFill>
                  <a:schemeClr val="bg1"/>
                </a:solidFill>
              </a:rPr>
              <a:t> &amp; per </a:t>
            </a:r>
            <a:r>
              <a:rPr lang="de-DE" altLang="de-DE" sz="1100" b="1" dirty="0" err="1">
                <a:solidFill>
                  <a:schemeClr val="bg1"/>
                </a:solidFill>
              </a:rPr>
              <a:t>component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Identify lifetime describing variable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Estimate parameters for reliability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70769" y="2667505"/>
                <a:ext cx="4717902" cy="10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b="0" i="1" smtClean="0">
                            <a:latin typeface="Cambria Math"/>
                          </a:rPr>
                          <m:t>𝑜𝑛𝑠𝑡𝑎𝑛𝑡</m:t>
                        </m:r>
                      </m:sub>
                    </m:sSub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𝐴𝑚𝑜𝑢𝑛𝑡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𝑜𝑓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𝑟𝑎𝑛𝑑𝑜𝑚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𝑓𝑎𝑖𝑙𝑢𝑟𝑒𝑠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𝐴𝑚𝑜𝑢𝑛𝑡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𝑜𝑓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𝑎𝑙𝑙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𝑓𝑎𝑖𝑙𝑢𝑟𝑒𝑠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 ∗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</m:oMath>
                </a14:m>
                <a:endParaRPr lang="de-DE" i="1" dirty="0" smtClean="0">
                  <a:latin typeface="Cambria Math"/>
                  <a:ea typeface="Cambria Math"/>
                </a:endParaRPr>
              </a:p>
              <a:p>
                <a:endParaRPr lang="de-DE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de-DE" i="1">
                              <a:latin typeface="Cambria Math"/>
                            </a:rPr>
                            <m:t>𝑜𝑛𝑠𝑡𝑎𝑛𝑡</m:t>
                          </m:r>
                        </m:sub>
                      </m:sSub>
                      <m:r>
                        <a:rPr lang="de-DE" b="0" i="0" smtClean="0">
                          <a:latin typeface="Cambria Math"/>
                        </a:rPr>
                        <m:t>=15% ∗0,225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a:rPr lang="de-D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de-DE" b="0" i="0" smtClean="0">
                          <a:latin typeface="Cambria Math"/>
                        </a:rPr>
                        <m:t>=0,03375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a:rPr lang="de-D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769" y="2667505"/>
                <a:ext cx="4717902" cy="1080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576150" y="1906010"/>
                <a:ext cx="2594749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  <m:r>
                        <a:rPr lang="de-DE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0                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50" y="1906010"/>
                <a:ext cx="2594749" cy="5861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840817" y="3953271"/>
                <a:ext cx="5052345" cy="1344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eqArr>
                                    <m:eqArrPr>
                                      <m:ctrlPr>
                                        <a:rPr lang="el-G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l-GR" sz="1600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eqArr>
                                </m:num>
                                <m:den>
                                  <m:r>
                                    <a:rPr lang="el-GR" sz="1600" b="0" i="1">
                                      <a:latin typeface="Cambria Math"/>
                                    </a:rPr>
                                    <m:t>𝜂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altLang="de-DE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600" b="0" i="1" dirty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altLang="de-DE" sz="1600" b="0" i="1" dirty="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de-DE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𝜂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altLang="de-DE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altLang="de-DE" sz="1600" i="1" dirty="0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altLang="de-DE" sz="1600" i="1" dirty="0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𝜂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       0&lt;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817" y="3953271"/>
                <a:ext cx="5052345" cy="13444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K:\Projekte\Aktuell\108111_OffshoreTIMES\Arbeitsordner\Zuverlässigkeitsmodell\WindEurope 16\Arbeiten\Grafiken\time-failures_en_poster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1" y="1894504"/>
            <a:ext cx="3907312" cy="31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254655" y="1449113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3. Functions </a:t>
            </a:r>
            <a:r>
              <a:rPr lang="en-GB" dirty="0"/>
              <a:t>of time-dependent failures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7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Identify lifetime describing variable</a:t>
            </a:r>
          </a:p>
          <a:p>
            <a:pPr marL="285750" indent="-28575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/>
              <a:t>Estimate parameters for reliability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267402" y="2057769"/>
                <a:ext cx="3459473" cy="1313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sz="16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eqArr>
                                    <m:eqArrPr>
                                      <m:ctrlPr>
                                        <a:rPr lang="el-G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l-GR" sz="1600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eqArr>
                                </m:num>
                                <m:den>
                                  <m:r>
                                    <a:rPr lang="el-GR" sz="1600" b="0" i="1">
                                      <a:latin typeface="Cambria Math"/>
                                    </a:rPr>
                                    <m:t>𝜂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r>
                                            <a:rPr lang="de-DE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𝜂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</a:rPr>
                                                <m:t>𝐸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𝜂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600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02" y="2057769"/>
                <a:ext cx="3459473" cy="13136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K:\Projekte\Aktuell\108111_OffshoreTIMES\Arbeitsordner\Zuverlässigkeitsmodell\WindEurope 16\Arbeiten\Grafiken\fatigue-failures_en_poster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7" y="1475778"/>
            <a:ext cx="2780206" cy="22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32157" y="4002975"/>
                <a:ext cx="4304891" cy="125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𝑜𝑣𝑒𝑟𝑙𝑜𝑎𝑑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𝑤𝑖𝑛𝑑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𝑤𝑖𝑛𝑑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𝑤𝑖𝑛𝑑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0                    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de-DE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157" y="4002975"/>
                <a:ext cx="4304891" cy="1253613"/>
              </a:xfrm>
              <a:prstGeom prst="rect">
                <a:avLst/>
              </a:prstGeom>
              <a:blipFill rotWithShape="1">
                <a:blip r:embed="rId5"/>
                <a:stretch>
                  <a:fillRect t="-1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1277333" y="3612076"/>
            <a:ext cx="2837769" cy="2101409"/>
            <a:chOff x="1277333" y="3885897"/>
            <a:chExt cx="2837769" cy="2101409"/>
          </a:xfrm>
        </p:grpSpPr>
        <p:pic>
          <p:nvPicPr>
            <p:cNvPr id="13" name="Picture 2" descr="C:\Users\krafik\Desktop\py\ratewin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333" y="4030204"/>
              <a:ext cx="2837769" cy="189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K:\Projekte\Aktuell\108111_OffshoreTIMES\Arbeitsordner\Zuverlässigkeitsmodell\WindEurope 16\Arbeiten\Grafiken\fatigue-failures_en_poster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93" b="12308"/>
            <a:stretch/>
          </p:blipFill>
          <p:spPr bwMode="auto">
            <a:xfrm>
              <a:off x="1283474" y="3885897"/>
              <a:ext cx="144775" cy="197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982916" y="5771862"/>
              <a:ext cx="21321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800" dirty="0" smtClean="0"/>
                <a:t>Wind </a:t>
              </a:r>
              <a:r>
                <a:rPr lang="de-DE" sz="800" dirty="0" err="1" smtClean="0"/>
                <a:t>speed</a:t>
              </a:r>
              <a:r>
                <a:rPr lang="de-DE" sz="800" dirty="0" smtClean="0"/>
                <a:t> [m/s]</a:t>
              </a:r>
              <a:endParaRPr lang="de-DE" sz="800" dirty="0"/>
            </a:p>
          </p:txBody>
        </p:sp>
      </p:grpSp>
      <p:sp>
        <p:nvSpPr>
          <p:cNvPr id="4" name="Rechteck 3"/>
          <p:cNvSpPr/>
          <p:nvPr/>
        </p:nvSpPr>
        <p:spPr>
          <a:xfrm>
            <a:off x="4419701" y="153667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4. Function </a:t>
            </a:r>
            <a:r>
              <a:rPr lang="en-GB" dirty="0"/>
              <a:t>of fatigue failures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419701" y="3581299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5. Function </a:t>
            </a:r>
            <a:r>
              <a:rPr lang="en-GB" dirty="0"/>
              <a:t>of overload failures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148A6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err="1">
                <a:solidFill>
                  <a:schemeClr val="bg1"/>
                </a:solidFill>
              </a:rPr>
              <a:t>Function</a:t>
            </a:r>
            <a:r>
              <a:rPr lang="de-DE" altLang="de-DE" sz="1100" b="1" dirty="0">
                <a:solidFill>
                  <a:schemeClr val="bg1"/>
                </a:solidFill>
              </a:rPr>
              <a:t> per </a:t>
            </a:r>
            <a:r>
              <a:rPr lang="de-DE" altLang="de-DE" sz="1100" b="1" dirty="0" err="1">
                <a:solidFill>
                  <a:schemeClr val="bg1"/>
                </a:solidFill>
              </a:rPr>
              <a:t>failure</a:t>
            </a:r>
            <a:r>
              <a:rPr lang="de-DE" altLang="de-DE" sz="1100" b="1" dirty="0">
                <a:solidFill>
                  <a:schemeClr val="bg1"/>
                </a:solidFill>
              </a:rPr>
              <a:t> </a:t>
            </a:r>
            <a:r>
              <a:rPr lang="de-DE" altLang="de-DE" sz="1100" b="1" dirty="0" err="1">
                <a:solidFill>
                  <a:schemeClr val="bg1"/>
                </a:solidFill>
              </a:rPr>
              <a:t>category</a:t>
            </a:r>
            <a:r>
              <a:rPr lang="de-DE" altLang="de-DE" sz="1100" b="1" dirty="0">
                <a:solidFill>
                  <a:schemeClr val="bg1"/>
                </a:solidFill>
              </a:rPr>
              <a:t> &amp; per </a:t>
            </a:r>
            <a:r>
              <a:rPr lang="de-DE" altLang="de-DE" sz="1100" b="1" dirty="0" err="1">
                <a:solidFill>
                  <a:schemeClr val="bg1"/>
                </a:solidFill>
              </a:rPr>
              <a:t>component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419701" y="546383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6. Component </a:t>
            </a:r>
            <a:r>
              <a:rPr lang="en-GB" dirty="0"/>
              <a:t>specific failures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Implement reliability module in simulation tool</a:t>
            </a:r>
          </a:p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Simulation of failure </a:t>
            </a:r>
            <a:r>
              <a:rPr lang="en-US" altLang="de-DE" sz="1600" dirty="0" err="1" smtClean="0"/>
              <a:t>behaviour</a:t>
            </a:r>
            <a:endParaRPr lang="en-US" altLang="de-DE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505" y="1781517"/>
            <a:ext cx="1764000" cy="36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124366" y="24711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de-DE" dirty="0" smtClean="0"/>
              <a:t>(t)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636398" y="24706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de-DE" dirty="0" smtClean="0"/>
              <a:t>(E)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181193" y="24706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de-DE" dirty="0" smtClean="0"/>
              <a:t>(v)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5" y="1384462"/>
            <a:ext cx="7435965" cy="44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ingekerbter Richtungspfeil 4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0B4D3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smtClean="0">
                <a:solidFill>
                  <a:schemeClr val="bg1"/>
                </a:solidFill>
              </a:rPr>
              <a:t>Simulation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-41275" y="992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•"/>
              <a:defRPr sz="320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/>
          </a:p>
        </p:txBody>
      </p:sp>
      <p:pic>
        <p:nvPicPr>
          <p:cNvPr id="3075" name="Picture 3" descr="K:\Projekte\Aktuell\108111_OffshoreTIMES\Arbeitsordner\Zuverlässigkeitsmodell\WindEurope 16\Arbeiten\Review\Grafiken\Sim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2" y="1601412"/>
            <a:ext cx="8215158" cy="44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902873" y="417284"/>
            <a:ext cx="6734175" cy="83502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Implement reliability module in simulation tool</a:t>
            </a:r>
          </a:p>
          <a:p>
            <a:pPr marL="285750" indent="-285750" eaLnBrk="1" hangingPunct="1">
              <a:buClr>
                <a:srgbClr val="179C7D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/>
              <a:t>Simulation of failure </a:t>
            </a:r>
            <a:r>
              <a:rPr lang="en-US" altLang="de-DE" sz="1600" dirty="0" err="1" smtClean="0"/>
              <a:t>behaviour</a:t>
            </a:r>
            <a:endParaRPr lang="en-US" altLang="de-DE" sz="1600" dirty="0"/>
          </a:p>
        </p:txBody>
      </p:sp>
      <p:sp>
        <p:nvSpPr>
          <p:cNvPr id="6" name="Eingekerbter Richtungspfeil 5"/>
          <p:cNvSpPr/>
          <p:nvPr/>
        </p:nvSpPr>
        <p:spPr>
          <a:xfrm rot="5400000">
            <a:off x="521441" y="464782"/>
            <a:ext cx="1390652" cy="1277937"/>
          </a:xfrm>
          <a:prstGeom prst="chevron">
            <a:avLst>
              <a:gd name="adj" fmla="val 42199"/>
            </a:avLst>
          </a:prstGeom>
          <a:solidFill>
            <a:srgbClr val="0B4D3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de-DE" altLang="de-DE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altLang="de-DE" sz="1100" b="1" dirty="0" smtClean="0">
                <a:solidFill>
                  <a:schemeClr val="bg1"/>
                </a:solidFill>
              </a:rPr>
              <a:t>Simulation</a:t>
            </a:r>
            <a:endParaRPr lang="de-DE" altLang="de-DE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1_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1400" smtClean="0"/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111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Cambria Math</vt:lpstr>
      <vt:lpstr>Frutiger LT Com 45 Light</vt:lpstr>
      <vt:lpstr>Frutiger LT Com 55 Roman</vt:lpstr>
      <vt:lpstr>Times New Roman</vt:lpstr>
      <vt:lpstr>Wingdings</vt:lpstr>
      <vt:lpstr>Standarddesign</vt:lpstr>
      <vt:lpstr>1_Standarddesign</vt:lpstr>
      <vt:lpstr> MODELLING THE FAILURE BEHAVIOUR   OF WIND TURBINES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the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Modelling</dc:title>
  <dc:creator>Stefan Faulstich; Volker Berkhout; J. Mayer; David Siebenlist</dc:creator>
  <cp:lastModifiedBy>Media</cp:lastModifiedBy>
  <cp:revision>294</cp:revision>
  <cp:lastPrinted>2016-09-19T10:28:06Z</cp:lastPrinted>
  <dcterms:created xsi:type="dcterms:W3CDTF">2009-05-22T06:46:16Z</dcterms:created>
  <dcterms:modified xsi:type="dcterms:W3CDTF">2016-09-29T07:35:36Z</dcterms:modified>
</cp:coreProperties>
</file>