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</p:sldMasterIdLst>
  <p:notesMasterIdLst>
    <p:notesMasterId r:id="rId15"/>
  </p:notesMasterIdLst>
  <p:handoutMasterIdLst>
    <p:handoutMasterId r:id="rId16"/>
  </p:handoutMasterIdLst>
  <p:sldIdLst>
    <p:sldId id="329" r:id="rId3"/>
    <p:sldId id="265" r:id="rId4"/>
    <p:sldId id="306" r:id="rId5"/>
    <p:sldId id="286" r:id="rId6"/>
    <p:sldId id="331" r:id="rId7"/>
    <p:sldId id="328" r:id="rId8"/>
    <p:sldId id="290" r:id="rId9"/>
    <p:sldId id="327" r:id="rId10"/>
    <p:sldId id="320" r:id="rId11"/>
    <p:sldId id="321" r:id="rId12"/>
    <p:sldId id="295" r:id="rId13"/>
    <p:sldId id="330" r:id="rId14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95">
          <p15:clr>
            <a:srgbClr val="A4A3A4"/>
          </p15:clr>
        </p15:guide>
        <p15:guide id="2" orient="horz" pos="241">
          <p15:clr>
            <a:srgbClr val="A4A3A4"/>
          </p15:clr>
        </p15:guide>
        <p15:guide id="3" pos="5470">
          <p15:clr>
            <a:srgbClr val="A4A3A4"/>
          </p15:clr>
        </p15:guide>
        <p15:guide id="4" pos="29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olker Berkhout" initials="VB" lastIdx="36" clrIdx="0"/>
  <p:cmAuthor id="1" name="krafik" initials="Ra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8A6E"/>
    <a:srgbClr val="0B4D3D"/>
    <a:srgbClr val="1CCAA1"/>
    <a:srgbClr val="57E7C5"/>
    <a:srgbClr val="1ED4A9"/>
    <a:srgbClr val="28E0B4"/>
    <a:srgbClr val="169678"/>
    <a:srgbClr val="0E5E4B"/>
    <a:srgbClr val="127C63"/>
    <a:srgbClr val="1AB2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unkle Formatvorlage 1 - Akz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B344D84-9AFB-497E-A393-DC336BA19D2E}" styleName="Mittlere Formatvorlage 3 - Akz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 autoAdjust="0"/>
    <p:restoredTop sz="87200" autoAdjust="0"/>
  </p:normalViewPr>
  <p:slideViewPr>
    <p:cSldViewPr>
      <p:cViewPr varScale="1">
        <p:scale>
          <a:sx n="69" d="100"/>
          <a:sy n="69" d="100"/>
        </p:scale>
        <p:origin x="546" y="78"/>
      </p:cViewPr>
      <p:guideLst>
        <p:guide orient="horz" pos="3695"/>
        <p:guide orient="horz" pos="241"/>
        <p:guide pos="5470"/>
        <p:guide pos="290"/>
      </p:guideLst>
    </p:cSldViewPr>
  </p:slideViewPr>
  <p:outlineViewPr>
    <p:cViewPr>
      <p:scale>
        <a:sx n="33" d="100"/>
        <a:sy n="33" d="100"/>
      </p:scale>
      <p:origin x="0" y="930"/>
    </p:cViewPr>
  </p:outlineViewPr>
  <p:notesTextViewPr>
    <p:cViewPr>
      <p:scale>
        <a:sx n="100" d="100"/>
        <a:sy n="100" d="100"/>
      </p:scale>
      <p:origin x="0" y="0"/>
    </p:cViewPr>
  </p:notesTextViewPr>
  <p:gridSpacing cx="152299" cy="15229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A203A0-C2F1-4F3E-8AB5-4D6DE0C23D00}" type="datetimeFigureOut">
              <a:rPr lang="de-DE" smtClean="0"/>
              <a:t>29.09.2016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09154-622A-4034-8631-4013E6899C3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499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B95D215-D863-478F-A7D5-05AF5897335E}" type="datetimeFigureOut">
              <a:rPr lang="de-DE"/>
              <a:pPr>
                <a:defRPr/>
              </a:pPr>
              <a:t>29.09.2016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3946988-C804-417A-B506-71CA64104B8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59227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dirty="0" smtClean="0"/>
          </a:p>
        </p:txBody>
      </p:sp>
      <p:sp>
        <p:nvSpPr>
          <p:cNvPr id="2765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78D0B99-6C49-46A4-BD3F-82A32E4CDFC1}" type="slidenum">
              <a:rPr lang="de-DE" altLang="de-DE" smtClean="0">
                <a:latin typeface="Frutiger LT Com 55 Roman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de-DE" altLang="de-DE" smtClean="0">
              <a:latin typeface="Frutiger LT Com 55 Roma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858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endParaRPr lang="de-DE" altLang="de-DE" dirty="0" smtClean="0"/>
          </a:p>
        </p:txBody>
      </p:sp>
      <p:sp>
        <p:nvSpPr>
          <p:cNvPr id="3072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978E78F-4B84-4030-9447-322A86E0B277}" type="slidenum">
              <a:rPr lang="de-DE" altLang="de-DE" smtClean="0">
                <a:latin typeface="Frutiger LT Com 55 Roman" pitchFamily="34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de-DE" altLang="de-DE" smtClean="0">
              <a:latin typeface="Frutiger LT Com 55 Roma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799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dirty="0" smtClean="0"/>
          </a:p>
        </p:txBody>
      </p:sp>
      <p:sp>
        <p:nvSpPr>
          <p:cNvPr id="317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0637DF9-F8C1-4FEC-BC89-3E50C81FDEAB}" type="slidenum">
              <a:rPr lang="de-DE" altLang="de-DE" smtClean="0">
                <a:latin typeface="Frutiger LT Com 55 Roman" pitchFamily="34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de-DE" altLang="de-DE" smtClean="0">
              <a:latin typeface="Frutiger LT Com 55 Roma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231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izenplatzhalt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>
                <a:normAutofit/>
              </a:bodyPr>
              <a:lstStyle/>
              <a:p>
                <a:pPr marL="0" indent="0" eaLnBrk="1" hangingPunct="1">
                  <a:buClr>
                    <a:schemeClr val="tx2"/>
                  </a:buClr>
                  <a:buFont typeface="Wingdings" panose="05000000000000000000" pitchFamily="2" charset="2"/>
                  <a:buNone/>
                  <a:defRPr/>
                </a:pPr>
                <a:endParaRPr lang="de-DE" altLang="de-DE" sz="1200" dirty="0"/>
              </a:p>
            </p:txBody>
          </p:sp>
        </mc:Choice>
        <mc:Fallback xmlns="">
          <p:sp>
            <p:nvSpPr>
              <p:cNvPr id="3" name="Notizenplatzhalt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>
                <a:normAutofit/>
              </a:bodyPr>
              <a:lstStyle/>
              <a:p>
                <a:pPr marL="285750" indent="-285750" eaLnBrk="1" hangingPunct="1"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/>
                </a:pPr>
                <a:r>
                  <a:rPr lang="de-DE" altLang="de-DE" sz="1200" dirty="0" smtClean="0"/>
                  <a:t>Lebensdauermerkmal, produzierte Energie bzw</a:t>
                </a:r>
                <a:r>
                  <a:rPr lang="de-DE" altLang="de-DE" sz="1200" dirty="0" smtClean="0"/>
                  <a:t>. Volllaststunden</a:t>
                </a:r>
              </a:p>
              <a:p>
                <a:pPr marL="285750" indent="-285750" eaLnBrk="1" hangingPunct="1"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/>
                </a:pPr>
                <a:r>
                  <a:rPr lang="de-DE" altLang="de-DE" sz="1200" dirty="0" smtClean="0"/>
                  <a:t>Steigende Ausfallrate, Formfaktor </a:t>
                </a:r>
                <a:r>
                  <a:rPr lang="el-GR" altLang="de-DE" sz="1200" i="0">
                    <a:latin typeface="Cambria Math"/>
                  </a:rPr>
                  <a:t>β</a:t>
                </a:r>
                <a:r>
                  <a:rPr lang="de-DE" altLang="de-DE" sz="1200" dirty="0" smtClean="0"/>
                  <a:t> = 2,2</a:t>
                </a:r>
              </a:p>
              <a:p>
                <a:pPr marL="285750" indent="-285750" eaLnBrk="1" hangingPunct="1"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/>
                </a:pPr>
                <a:r>
                  <a:rPr lang="de-DE" altLang="de-DE" sz="1200" dirty="0"/>
                  <a:t>Erwartungswert für 4MW Anlage </a:t>
                </a:r>
                <a:r>
                  <a:rPr lang="de-DE" altLang="de-DE" sz="1200" dirty="0" smtClean="0"/>
                  <a:t>ca.130GWh </a:t>
                </a:r>
                <a:endParaRPr lang="de-DE" altLang="de-DE" sz="1200" dirty="0"/>
              </a:p>
              <a:p>
                <a:pPr marL="285750" indent="-285750" eaLnBrk="1" hangingPunct="1"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/>
                </a:pPr>
                <a:r>
                  <a:rPr lang="el-GR" altLang="de-DE" sz="1200" i="0">
                    <a:latin typeface="Cambria Math"/>
                  </a:rPr>
                  <a:t>η</a:t>
                </a:r>
                <a:r>
                  <a:rPr lang="de-DE" altLang="de-DE" sz="1200" dirty="0"/>
                  <a:t> </a:t>
                </a:r>
                <a:r>
                  <a:rPr lang="de-DE" altLang="de-DE" sz="1200" dirty="0" smtClean="0"/>
                  <a:t>= </a:t>
                </a:r>
                <a:r>
                  <a:rPr lang="de-DE" altLang="de-DE" sz="1200" dirty="0" smtClean="0"/>
                  <a:t>160GWh</a:t>
                </a:r>
                <a:endParaRPr lang="de-DE" altLang="de-DE" sz="1200" dirty="0"/>
              </a:p>
            </p:txBody>
          </p:sp>
        </mc:Fallback>
      </mc:AlternateContent>
      <p:sp>
        <p:nvSpPr>
          <p:cNvPr id="3482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EE378D7-C2FB-488B-81DE-9E76F1DFB4A8}" type="slidenum">
              <a:rPr lang="de-DE" altLang="de-DE" smtClean="0">
                <a:latin typeface="Frutiger LT Com 55 Roman" pitchFamily="34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de-DE" altLang="de-DE" smtClean="0">
              <a:latin typeface="Frutiger LT Com 55 Roma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069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endParaRPr lang="de-DE" altLang="de-DE" dirty="0" smtClean="0"/>
          </a:p>
        </p:txBody>
      </p:sp>
      <p:sp>
        <p:nvSpPr>
          <p:cNvPr id="3072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978E78F-4B84-4030-9447-322A86E0B277}" type="slidenum">
              <a:rPr lang="de-DE" altLang="de-DE" smtClean="0">
                <a:latin typeface="Frutiger LT Com 55 Roman" pitchFamily="34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de-DE" altLang="de-DE" smtClean="0">
              <a:latin typeface="Frutiger LT Com 55 Roma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990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dirty="0" smtClean="0"/>
          </a:p>
        </p:txBody>
      </p:sp>
      <p:sp>
        <p:nvSpPr>
          <p:cNvPr id="3789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D6CC4D7-B70D-4046-871F-6D6FA5597FF8}" type="slidenum">
              <a:rPr lang="de-DE" altLang="de-DE" smtClean="0">
                <a:latin typeface="Frutiger LT Com 55 Roman" pitchFamily="34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lang="de-DE" altLang="de-DE" smtClean="0">
              <a:latin typeface="Frutiger LT Com 55 Roma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600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2"/>
          <p:cNvSpPr>
            <a:spLocks noChangeShapeType="1"/>
          </p:cNvSpPr>
          <p:nvPr userDrawn="1"/>
        </p:nvSpPr>
        <p:spPr bwMode="auto">
          <a:xfrm>
            <a:off x="460375" y="476250"/>
            <a:ext cx="8223250" cy="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" name="Line 13"/>
          <p:cNvSpPr>
            <a:spLocks noChangeShapeType="1"/>
          </p:cNvSpPr>
          <p:nvPr userDrawn="1"/>
        </p:nvSpPr>
        <p:spPr bwMode="auto">
          <a:xfrm>
            <a:off x="460375" y="2457450"/>
            <a:ext cx="822325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" name="Line 14"/>
          <p:cNvSpPr>
            <a:spLocks noChangeShapeType="1"/>
          </p:cNvSpPr>
          <p:nvPr userDrawn="1"/>
        </p:nvSpPr>
        <p:spPr bwMode="auto">
          <a:xfrm>
            <a:off x="460375" y="6113463"/>
            <a:ext cx="8223250" cy="0"/>
          </a:xfrm>
          <a:prstGeom prst="line">
            <a:avLst/>
          </a:prstGeom>
          <a:noFill/>
          <a:ln w="317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" name="Text Box 30"/>
          <p:cNvSpPr txBox="1">
            <a:spLocks noChangeArrowheads="1"/>
          </p:cNvSpPr>
          <p:nvPr userDrawn="1"/>
        </p:nvSpPr>
        <p:spPr bwMode="auto">
          <a:xfrm>
            <a:off x="455613" y="6435725"/>
            <a:ext cx="180022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de-DE" altLang="de-DE" sz="800" smtClean="0">
                <a:solidFill>
                  <a:schemeClr val="bg2"/>
                </a:solidFill>
              </a:rPr>
              <a:t>© Fraunhofer IWES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0375" y="534988"/>
            <a:ext cx="8223250" cy="1044575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0375" y="1754188"/>
            <a:ext cx="8223250" cy="5397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78590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472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382588"/>
            <a:ext cx="2055812" cy="54832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60375" y="382588"/>
            <a:ext cx="6015038" cy="54832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666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065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feld 3"/>
          <p:cNvSpPr txBox="1"/>
          <p:nvPr userDrawn="1"/>
        </p:nvSpPr>
        <p:spPr>
          <a:xfrm>
            <a:off x="4267402" y="6331412"/>
            <a:ext cx="5852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607D751B-8F6A-429D-A89A-D00F33E9F082}" type="slidenum">
              <a:rPr lang="de-DE" sz="1600" smtClean="0"/>
              <a:t>‹#›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59974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59731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0375" y="1906588"/>
            <a:ext cx="4035425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06588"/>
            <a:ext cx="4035425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feld 4"/>
          <p:cNvSpPr txBox="1"/>
          <p:nvPr userDrawn="1"/>
        </p:nvSpPr>
        <p:spPr>
          <a:xfrm>
            <a:off x="4305870" y="6290313"/>
            <a:ext cx="5322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607D751B-8F6A-429D-A89A-D00F33E9F082}" type="slidenum">
              <a:rPr lang="de-DE" sz="1400" smtClean="0"/>
              <a:t>‹#›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683077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4305870" y="6290313"/>
            <a:ext cx="5322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607D751B-8F6A-429D-A89A-D00F33E9F082}" type="slidenum">
              <a:rPr lang="de-DE" sz="1400" smtClean="0"/>
              <a:t>‹#›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29668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feld 2"/>
          <p:cNvSpPr txBox="1"/>
          <p:nvPr userDrawn="1"/>
        </p:nvSpPr>
        <p:spPr>
          <a:xfrm>
            <a:off x="4305870" y="6290313"/>
            <a:ext cx="5322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607D751B-8F6A-429D-A89A-D00F33E9F082}" type="slidenum">
              <a:rPr lang="de-DE" sz="1400" smtClean="0"/>
              <a:t>‹#›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9921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 userDrawn="1"/>
        </p:nvSpPr>
        <p:spPr>
          <a:xfrm>
            <a:off x="4305870" y="6290313"/>
            <a:ext cx="5322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607D751B-8F6A-429D-A89A-D00F33E9F082}" type="slidenum">
              <a:rPr lang="de-DE" sz="1400" smtClean="0"/>
              <a:t>‹#›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96975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Textfeld 4"/>
          <p:cNvSpPr txBox="1"/>
          <p:nvPr userDrawn="1"/>
        </p:nvSpPr>
        <p:spPr>
          <a:xfrm>
            <a:off x="4305870" y="6290313"/>
            <a:ext cx="5322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607D751B-8F6A-429D-A89A-D00F33E9F082}" type="slidenum">
              <a:rPr lang="de-DE" sz="1400" smtClean="0"/>
              <a:t>‹#›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83263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574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Textfeld 4"/>
          <p:cNvSpPr txBox="1"/>
          <p:nvPr userDrawn="1"/>
        </p:nvSpPr>
        <p:spPr>
          <a:xfrm>
            <a:off x="4305870" y="6290313"/>
            <a:ext cx="5322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607D751B-8F6A-429D-A89A-D00F33E9F082}" type="slidenum">
              <a:rPr lang="de-DE" sz="1400" smtClean="0"/>
              <a:t>‹#›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75487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feld 3"/>
          <p:cNvSpPr txBox="1"/>
          <p:nvPr userDrawn="1"/>
        </p:nvSpPr>
        <p:spPr>
          <a:xfrm>
            <a:off x="4305870" y="6290313"/>
            <a:ext cx="5322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607D751B-8F6A-429D-A89A-D00F33E9F082}" type="slidenum">
              <a:rPr lang="de-DE" sz="1400" smtClean="0"/>
              <a:t>‹#›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418397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534988"/>
            <a:ext cx="2055812" cy="53308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60375" y="534988"/>
            <a:ext cx="6015038" cy="53308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feld 3"/>
          <p:cNvSpPr txBox="1"/>
          <p:nvPr userDrawn="1"/>
        </p:nvSpPr>
        <p:spPr>
          <a:xfrm>
            <a:off x="4305870" y="6290313"/>
            <a:ext cx="5322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607D751B-8F6A-429D-A89A-D00F33E9F082}" type="slidenum">
              <a:rPr lang="de-DE" sz="1400" smtClean="0"/>
              <a:t>‹#›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81111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987868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0375" y="1773238"/>
            <a:ext cx="4035425" cy="4092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5425" cy="4092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367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169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577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359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84434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40126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0375" y="382588"/>
            <a:ext cx="82232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0375" y="1773238"/>
            <a:ext cx="8223250" cy="409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Mastertextformat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Line 7"/>
          <p:cNvSpPr>
            <a:spLocks noChangeShapeType="1"/>
          </p:cNvSpPr>
          <p:nvPr userDrawn="1"/>
        </p:nvSpPr>
        <p:spPr bwMode="auto">
          <a:xfrm>
            <a:off x="460375" y="6113463"/>
            <a:ext cx="8223250" cy="0"/>
          </a:xfrm>
          <a:prstGeom prst="line">
            <a:avLst/>
          </a:prstGeom>
          <a:noFill/>
          <a:ln w="317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29" name="Text Box 24"/>
          <p:cNvSpPr txBox="1">
            <a:spLocks noChangeArrowheads="1"/>
          </p:cNvSpPr>
          <p:nvPr userDrawn="1"/>
        </p:nvSpPr>
        <p:spPr bwMode="auto">
          <a:xfrm>
            <a:off x="455613" y="6435725"/>
            <a:ext cx="180022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de-DE" altLang="de-DE" sz="800" smtClean="0">
                <a:solidFill>
                  <a:schemeClr val="bg2"/>
                </a:solidFill>
              </a:rPr>
              <a:t>© Fraunhofer IWES</a:t>
            </a:r>
          </a:p>
        </p:txBody>
      </p:sp>
      <p:pic>
        <p:nvPicPr>
          <p:cNvPr id="1030" name="Picture 7" descr="iwes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75" y="6297613"/>
            <a:ext cx="1417638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 userDrawn="1"/>
        </p:nvSpPr>
        <p:spPr>
          <a:xfrm>
            <a:off x="4259192" y="6331020"/>
            <a:ext cx="58528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fld id="{945D95B7-5CBE-4CA9-A912-0D8B180DA1B3}" type="slidenum">
              <a:rPr lang="de-DE" sz="1600" smtClean="0"/>
              <a:pPr algn="ctr"/>
              <a:t>‹#›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40000"/>
        </a:spcAft>
        <a:buClr>
          <a:schemeClr val="tx2"/>
        </a:buClr>
        <a:buFont typeface="Wingdings" pitchFamily="2" charset="2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269875" indent="-268288" algn="l" rtl="0" eaLnBrk="0" fontAlgn="base" hangingPunct="0">
        <a:spcBef>
          <a:spcPct val="0"/>
        </a:spcBef>
        <a:spcAft>
          <a:spcPct val="40000"/>
        </a:spcAft>
        <a:buClr>
          <a:schemeClr val="tx2"/>
        </a:buClr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541338" indent="-269875" algn="l" rtl="0" eaLnBrk="0" fontAlgn="base" hangingPunct="0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809625" indent="-266700" algn="l" rtl="0" eaLnBrk="0" fontAlgn="base" hangingPunct="0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1081088" indent="-269875" algn="l" rtl="0" eaLnBrk="0" fontAlgn="base" hangingPunct="0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1538288" indent="-269875" algn="l" rtl="0" fontAlgn="base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1995488" indent="-269875" algn="l" rtl="0" fontAlgn="base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2452688" indent="-269875" algn="l" rtl="0" fontAlgn="base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2909888" indent="-269875" algn="l" rtl="0" fontAlgn="base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0375" y="534988"/>
            <a:ext cx="8223250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Mastertitelformat bearbeiten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0375" y="1906588"/>
            <a:ext cx="8223250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Mastertextformat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2052" name="Line 4"/>
          <p:cNvSpPr>
            <a:spLocks noChangeShapeType="1"/>
          </p:cNvSpPr>
          <p:nvPr userDrawn="1"/>
        </p:nvSpPr>
        <p:spPr bwMode="auto">
          <a:xfrm>
            <a:off x="460375" y="6113463"/>
            <a:ext cx="8223250" cy="0"/>
          </a:xfrm>
          <a:prstGeom prst="line">
            <a:avLst/>
          </a:prstGeom>
          <a:noFill/>
          <a:ln w="317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53" name="Line 8"/>
          <p:cNvSpPr>
            <a:spLocks noChangeShapeType="1"/>
          </p:cNvSpPr>
          <p:nvPr userDrawn="1"/>
        </p:nvSpPr>
        <p:spPr bwMode="auto">
          <a:xfrm>
            <a:off x="460375" y="1601788"/>
            <a:ext cx="822325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54" name="Line 9"/>
          <p:cNvSpPr>
            <a:spLocks noChangeShapeType="1"/>
          </p:cNvSpPr>
          <p:nvPr userDrawn="1"/>
        </p:nvSpPr>
        <p:spPr bwMode="auto">
          <a:xfrm>
            <a:off x="460375" y="476250"/>
            <a:ext cx="8223250" cy="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55" name="Text Box 11"/>
          <p:cNvSpPr txBox="1">
            <a:spLocks noChangeArrowheads="1"/>
          </p:cNvSpPr>
          <p:nvPr userDrawn="1"/>
        </p:nvSpPr>
        <p:spPr bwMode="auto">
          <a:xfrm>
            <a:off x="455613" y="6435725"/>
            <a:ext cx="180022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de-DE" altLang="de-DE" sz="800" smtClean="0">
                <a:solidFill>
                  <a:schemeClr val="bg2"/>
                </a:solidFill>
              </a:rPr>
              <a:t>© Fraunhofer IWES</a:t>
            </a:r>
          </a:p>
        </p:txBody>
      </p:sp>
      <p:pic>
        <p:nvPicPr>
          <p:cNvPr id="2056" name="Picture 9" descr="iwes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75" y="6297613"/>
            <a:ext cx="1417638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Frutiger LT Com 45 Ligh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Frutiger LT Com 45 Ligh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Frutiger LT Com 45 Ligh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Frutiger LT Com 45 Ligh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Frutiger LT Com 45 Ligh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Frutiger LT Com 45 Ligh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Frutiger LT Com 45 Ligh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Frutiger LT Com 45 Light" pitchFamily="34" charset="0"/>
        </a:defRPr>
      </a:lvl9pPr>
    </p:titleStyle>
    <p:bodyStyle>
      <a:lvl1pPr marL="268288" indent="-268288" algn="l" rtl="0" eaLnBrk="0" fontAlgn="base" hangingPunct="0">
        <a:spcBef>
          <a:spcPct val="0"/>
        </a:spcBef>
        <a:spcAft>
          <a:spcPct val="40000"/>
        </a:spcAft>
        <a:buClr>
          <a:schemeClr val="tx2"/>
        </a:buClr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1463" algn="l" rtl="0" eaLnBrk="0" fontAlgn="base" hangingPunct="0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809625" indent="-266700" algn="l" rtl="0" eaLnBrk="0" fontAlgn="base" hangingPunct="0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081088" indent="-269875" algn="l" rtl="0" eaLnBrk="0" fontAlgn="base" hangingPunct="0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1350963" indent="-268288" algn="l" rtl="0" eaLnBrk="0" fontAlgn="base" hangingPunct="0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1808163" indent="-268288" algn="l" rtl="0" fontAlgn="base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265363" indent="-268288" algn="l" rtl="0" fontAlgn="base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2722563" indent="-268288" algn="l" rtl="0" fontAlgn="base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179763" indent="-268288" algn="l" rtl="0" fontAlgn="base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paul.kuehn@iwes.fraunhofer.de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e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emf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6.png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MODELLING THE FAILURE BEHAVIOUR  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OF WIND TURBINES</a:t>
            </a:r>
            <a:endParaRPr lang="de-DE" altLang="de-DE" dirty="0" smtClean="0"/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60375" y="5104289"/>
            <a:ext cx="83756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Aft>
                <a:spcPct val="40000"/>
              </a:spcAft>
              <a:buClr>
                <a:schemeClr val="tx2"/>
              </a:buClr>
              <a:buFont typeface="Wingdings" pitchFamily="2" charset="2"/>
              <a:buChar char="•"/>
              <a:defRPr sz="3200">
                <a:solidFill>
                  <a:schemeClr val="tx1"/>
                </a:solidFill>
                <a:latin typeface="Frutiger LT Com 55 Roman" charset="0"/>
              </a:defRPr>
            </a:lvl1pPr>
            <a:lvl2pPr marL="742950" indent="-285750" eaLnBrk="0" hangingPunct="0">
              <a:spcAft>
                <a:spcPct val="40000"/>
              </a:spcAft>
              <a:buClr>
                <a:schemeClr val="tx2"/>
              </a:buClr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Frutiger LT Com 55 Roman" charset="0"/>
              </a:defRPr>
            </a:lvl2pPr>
            <a:lvl3pPr marL="11430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Frutiger LT Com 55 Roman" charset="0"/>
              </a:defRPr>
            </a:lvl3pPr>
            <a:lvl4pPr marL="16002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charset="0"/>
              </a:defRPr>
            </a:lvl4pPr>
            <a:lvl5pPr marL="20574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800" dirty="0"/>
              <a:t>Dipl.-Ing. </a:t>
            </a:r>
            <a:r>
              <a:rPr lang="de-DE" altLang="de-DE" sz="1800" dirty="0" err="1"/>
              <a:t>M.Sc</a:t>
            </a:r>
            <a:r>
              <a:rPr lang="de-DE" altLang="de-DE" sz="1800" dirty="0"/>
              <a:t>. Stefan </a:t>
            </a:r>
            <a:r>
              <a:rPr lang="de-DE" altLang="de-DE" sz="1800" dirty="0" smtClean="0"/>
              <a:t>Faulstich,</a:t>
            </a:r>
            <a:br>
              <a:rPr lang="de-DE" altLang="de-DE" sz="1800" dirty="0" smtClean="0"/>
            </a:br>
            <a:r>
              <a:rPr lang="de-DE" altLang="de-DE" sz="1800" dirty="0" smtClean="0"/>
              <a:t>Volker Berkhout, Jochen Mayer, David Siebenlist </a:t>
            </a:r>
            <a:r>
              <a:rPr lang="de-DE" altLang="de-DE" sz="1800" dirty="0"/>
              <a:t/>
            </a:r>
            <a:br>
              <a:rPr lang="de-DE" altLang="de-DE" sz="1800" dirty="0"/>
            </a:br>
            <a:r>
              <a:rPr lang="de-DE" altLang="de-DE" sz="1800" b="1" dirty="0"/>
              <a:t>Fraunhofer Institute </a:t>
            </a:r>
            <a:r>
              <a:rPr lang="de-DE" altLang="de-DE" sz="1800" b="1" dirty="0" err="1"/>
              <a:t>for</a:t>
            </a:r>
            <a:r>
              <a:rPr lang="de-DE" altLang="de-DE" sz="1800" b="1" dirty="0"/>
              <a:t> Wind </a:t>
            </a:r>
            <a:r>
              <a:rPr lang="de-DE" altLang="de-DE" sz="1800" b="1" dirty="0" err="1"/>
              <a:t>Energy</a:t>
            </a:r>
            <a:r>
              <a:rPr lang="de-DE" altLang="de-DE" sz="1800" b="1" dirty="0"/>
              <a:t> </a:t>
            </a:r>
            <a:r>
              <a:rPr lang="de-DE" altLang="de-DE" sz="1800" b="1" dirty="0" err="1"/>
              <a:t>and</a:t>
            </a:r>
            <a:r>
              <a:rPr lang="de-DE" altLang="de-DE" sz="1800" b="1" dirty="0"/>
              <a:t> </a:t>
            </a:r>
            <a:r>
              <a:rPr lang="de-DE" altLang="de-DE" sz="1800" b="1" dirty="0" err="1"/>
              <a:t>Energy</a:t>
            </a:r>
            <a:r>
              <a:rPr lang="de-DE" altLang="de-DE" sz="1800" b="1" dirty="0"/>
              <a:t> System </a:t>
            </a:r>
            <a:r>
              <a:rPr lang="de-DE" altLang="de-DE" sz="1800" b="1" dirty="0" smtClean="0"/>
              <a:t>Technology</a:t>
            </a:r>
            <a:endParaRPr lang="de-DE" altLang="de-DE" sz="1800" b="1" dirty="0"/>
          </a:p>
        </p:txBody>
      </p:sp>
      <p:pic>
        <p:nvPicPr>
          <p:cNvPr id="6148" name="Picture 4" descr="http://www.evwind.es/wp-content/uploads/2016/04/WindEurop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814" y="2972103"/>
            <a:ext cx="4079259" cy="1675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93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:\Projekte\Aktuell\108111_OffshoreTIMES\Arbeitsordner\Zuverlässigkeitsmodell\WindEurope 16\Arbeiten\Review\Grafiken\wind_v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18" y="1296814"/>
            <a:ext cx="8155845" cy="4718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0" name="Rectangle 2"/>
          <p:cNvSpPr>
            <a:spLocks noChangeArrowheads="1"/>
          </p:cNvSpPr>
          <p:nvPr/>
        </p:nvSpPr>
        <p:spPr bwMode="auto">
          <a:xfrm>
            <a:off x="-41275" y="9921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Aft>
                <a:spcPct val="40000"/>
              </a:spcAft>
              <a:buClr>
                <a:schemeClr val="tx2"/>
              </a:buClr>
              <a:buFont typeface="Wingdings" pitchFamily="2" charset="2"/>
              <a:buChar char="•"/>
              <a:defRPr sz="3200">
                <a:solidFill>
                  <a:schemeClr val="tx1"/>
                </a:solidFill>
                <a:latin typeface="Frutiger LT Com 55 Roman" pitchFamily="34" charset="0"/>
              </a:defRPr>
            </a:lvl1pPr>
            <a:lvl2pPr marL="742950" indent="-285750" eaLnBrk="0" hangingPunct="0">
              <a:spcAft>
                <a:spcPct val="40000"/>
              </a:spcAft>
              <a:buClr>
                <a:schemeClr val="tx2"/>
              </a:buClr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Frutiger LT Com 55 Roman" pitchFamily="34" charset="0"/>
              </a:defRPr>
            </a:lvl2pPr>
            <a:lvl3pPr marL="11430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Frutiger LT Com 55 Roman" pitchFamily="34" charset="0"/>
              </a:defRPr>
            </a:lvl3pPr>
            <a:lvl4pPr marL="16002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4pPr>
            <a:lvl5pPr marL="20574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endParaRPr lang="de-DE" altLang="de-DE" sz="1800"/>
          </a:p>
        </p:txBody>
      </p:sp>
      <p:grpSp>
        <p:nvGrpSpPr>
          <p:cNvPr id="31" name="Gruppieren 30"/>
          <p:cNvGrpSpPr/>
          <p:nvPr/>
        </p:nvGrpSpPr>
        <p:grpSpPr>
          <a:xfrm>
            <a:off x="939049" y="4229723"/>
            <a:ext cx="7507856" cy="621189"/>
            <a:chOff x="939049" y="3885897"/>
            <a:chExt cx="7507856" cy="621189"/>
          </a:xfrm>
        </p:grpSpPr>
        <p:grpSp>
          <p:nvGrpSpPr>
            <p:cNvPr id="3" name="Gruppieren 2"/>
            <p:cNvGrpSpPr/>
            <p:nvPr/>
          </p:nvGrpSpPr>
          <p:grpSpPr>
            <a:xfrm>
              <a:off x="939049" y="3885897"/>
              <a:ext cx="5300483" cy="621189"/>
              <a:chOff x="939049" y="3885897"/>
              <a:chExt cx="5300483" cy="621189"/>
            </a:xfrm>
          </p:grpSpPr>
          <p:cxnSp>
            <p:nvCxnSpPr>
              <p:cNvPr id="12" name="Gerade Verbindung 11"/>
              <p:cNvCxnSpPr/>
              <p:nvPr/>
            </p:nvCxnSpPr>
            <p:spPr>
              <a:xfrm>
                <a:off x="939049" y="3885897"/>
                <a:ext cx="2002180" cy="0"/>
              </a:xfrm>
              <a:prstGeom prst="line">
                <a:avLst/>
              </a:prstGeom>
              <a:ln w="57150">
                <a:solidFill>
                  <a:srgbClr val="66FF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Gerade Verbindung 12"/>
              <p:cNvCxnSpPr/>
              <p:nvPr/>
            </p:nvCxnSpPr>
            <p:spPr>
              <a:xfrm>
                <a:off x="2924535" y="4507086"/>
                <a:ext cx="3314997" cy="0"/>
              </a:xfrm>
              <a:prstGeom prst="line">
                <a:avLst/>
              </a:prstGeom>
              <a:ln w="57150">
                <a:solidFill>
                  <a:srgbClr val="66FF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8" name="Gerade Verbindung 27"/>
            <p:cNvCxnSpPr/>
            <p:nvPr/>
          </p:nvCxnSpPr>
          <p:spPr>
            <a:xfrm>
              <a:off x="6268718" y="3892435"/>
              <a:ext cx="2178187" cy="0"/>
            </a:xfrm>
            <a:prstGeom prst="line">
              <a:avLst/>
            </a:prstGeom>
            <a:ln w="57150">
              <a:solidFill>
                <a:srgbClr val="66FF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1902873" y="417284"/>
            <a:ext cx="6734175" cy="835025"/>
          </a:xfrm>
          <a:prstGeom prst="rect">
            <a:avLst/>
          </a:prstGeom>
          <a:solidFill>
            <a:schemeClr val="bg1"/>
          </a:solidFill>
          <a:ln w="444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9pPr>
          </a:lstStyle>
          <a:p>
            <a:pPr marL="285750" indent="-285750" eaLnBrk="1" hangingPunct="1">
              <a:buClr>
                <a:srgbClr val="179C7D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1600" dirty="0" smtClean="0"/>
              <a:t>Implement reliability module in simulation tool</a:t>
            </a:r>
          </a:p>
          <a:p>
            <a:pPr marL="285750" indent="-285750" eaLnBrk="1" hangingPunct="1">
              <a:buClr>
                <a:srgbClr val="179C7D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1600" dirty="0" smtClean="0"/>
              <a:t>Simulation of failure </a:t>
            </a:r>
            <a:r>
              <a:rPr lang="en-US" altLang="de-DE" sz="1600" dirty="0" err="1" smtClean="0"/>
              <a:t>behaviour</a:t>
            </a:r>
            <a:endParaRPr lang="en-US" altLang="de-DE" sz="1600" dirty="0"/>
          </a:p>
        </p:txBody>
      </p:sp>
      <p:sp>
        <p:nvSpPr>
          <p:cNvPr id="11" name="Eingekerbter Richtungspfeil 10"/>
          <p:cNvSpPr/>
          <p:nvPr/>
        </p:nvSpPr>
        <p:spPr>
          <a:xfrm rot="5400000">
            <a:off x="521441" y="464782"/>
            <a:ext cx="1390652" cy="1277937"/>
          </a:xfrm>
          <a:prstGeom prst="chevron">
            <a:avLst>
              <a:gd name="adj" fmla="val 42199"/>
            </a:avLst>
          </a:prstGeom>
          <a:solidFill>
            <a:srgbClr val="0B4D3D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endParaRPr lang="de-DE" altLang="de-DE" sz="11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de-DE" altLang="de-DE" sz="1100" b="1" dirty="0" smtClean="0">
                <a:solidFill>
                  <a:schemeClr val="bg1"/>
                </a:solidFill>
              </a:rPr>
              <a:t>Simulation</a:t>
            </a:r>
            <a:endParaRPr lang="de-DE" altLang="de-DE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81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LT Com 45 Ligh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LT Com 45 Ligh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LT Com 45 Ligh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LT Com 45 Ligh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LT Com 45 Ligh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LT Com 45 Ligh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LT Com 45 Ligh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LT Com 45 Light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Conclusion</a:t>
            </a:r>
            <a:endParaRPr lang="en-US" kern="0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07975" y="1201738"/>
            <a:ext cx="8223250" cy="274120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tx2"/>
              </a:buClr>
              <a:buFont typeface="Wingdings" pitchFamily="2" charset="2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875" indent="-268288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tx2"/>
              </a:buClr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541338" indent="-269875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809625" indent="-2667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1081088" indent="-269875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1538288" indent="-269875" algn="l" rtl="0" fontAlgn="base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1995488" indent="-269875" algn="l" rtl="0" fontAlgn="base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2452688" indent="-269875" algn="l" rtl="0" fontAlgn="base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2909888" indent="-269875" algn="l" rtl="0" fontAlgn="base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lvl="1" eaLnBrk="1" hangingPunct="1">
              <a:lnSpc>
                <a:spcPct val="150000"/>
              </a:lnSpc>
              <a:defRPr/>
            </a:pPr>
            <a:r>
              <a:rPr lang="en-US" altLang="de-DE" sz="1800" kern="0" dirty="0"/>
              <a:t>Modelling the failure </a:t>
            </a:r>
            <a:r>
              <a:rPr lang="en-US" altLang="de-DE" sz="1800" kern="0" dirty="0" err="1"/>
              <a:t>behaviour</a:t>
            </a:r>
            <a:r>
              <a:rPr lang="en-US" altLang="de-DE" sz="1800" kern="0" dirty="0"/>
              <a:t> of wind turbines is an essential part of offshore simulation software </a:t>
            </a:r>
            <a:endParaRPr lang="en-US" altLang="de-DE" sz="1800" kern="0" dirty="0" smtClean="0"/>
          </a:p>
          <a:p>
            <a:pPr lvl="1" eaLnBrk="1" hangingPunct="1">
              <a:lnSpc>
                <a:spcPct val="150000"/>
              </a:lnSpc>
              <a:defRPr/>
            </a:pPr>
            <a:r>
              <a:rPr lang="en-US" altLang="de-DE" sz="1800" kern="0" dirty="0" smtClean="0"/>
              <a:t>failure </a:t>
            </a:r>
            <a:r>
              <a:rPr lang="en-US" altLang="de-DE" sz="1800" kern="0" dirty="0"/>
              <a:t>model based on a reliability-block-diagram has been proposed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en-US" altLang="de-DE" sz="1800" kern="0" dirty="0" smtClean="0"/>
              <a:t>incorporates </a:t>
            </a:r>
            <a:r>
              <a:rPr lang="en-US" altLang="de-DE" sz="1800" kern="0" dirty="0"/>
              <a:t>different failure </a:t>
            </a:r>
            <a:r>
              <a:rPr lang="en-US" altLang="de-DE" sz="1800" kern="0" dirty="0" smtClean="0"/>
              <a:t>categories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en-US" altLang="de-DE" sz="1800" kern="0" dirty="0"/>
              <a:t>essential for better including preventive maintenance strategies</a:t>
            </a:r>
            <a:endParaRPr lang="de-DE" altLang="de-DE" sz="1800" kern="0" dirty="0"/>
          </a:p>
          <a:p>
            <a:pPr lvl="1" eaLnBrk="1" hangingPunct="1">
              <a:lnSpc>
                <a:spcPct val="150000"/>
              </a:lnSpc>
              <a:defRPr/>
            </a:pPr>
            <a:r>
              <a:rPr lang="en-GB" sz="1800" dirty="0" smtClean="0"/>
              <a:t>include </a:t>
            </a:r>
            <a:r>
              <a:rPr lang="en-GB" sz="1800" dirty="0"/>
              <a:t>increased failure rates at higher wind speed and seasonal effects on failures due to lightning or </a:t>
            </a:r>
            <a:r>
              <a:rPr lang="en-GB" sz="1800" dirty="0" smtClean="0"/>
              <a:t>icing</a:t>
            </a:r>
            <a:endParaRPr lang="en-US" altLang="de-DE" sz="1800" kern="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8" b="15228"/>
          <a:stretch>
            <a:fillRect/>
          </a:stretch>
        </p:blipFill>
        <p:spPr bwMode="auto">
          <a:xfrm>
            <a:off x="460375" y="381000"/>
            <a:ext cx="8223250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4114800" y="3886200"/>
            <a:ext cx="456882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Aft>
                <a:spcPct val="40000"/>
              </a:spcAft>
              <a:buClr>
                <a:schemeClr val="tx2"/>
              </a:buClr>
              <a:buFont typeface="Wingdings" pitchFamily="2" charset="2"/>
              <a:buChar char="•"/>
              <a:defRPr sz="3200">
                <a:solidFill>
                  <a:schemeClr val="tx1"/>
                </a:solidFill>
                <a:latin typeface="Frutiger LT Com 55 Roman" charset="0"/>
              </a:defRPr>
            </a:lvl1pPr>
            <a:lvl2pPr marL="742950" indent="-285750" eaLnBrk="0" hangingPunct="0">
              <a:spcAft>
                <a:spcPct val="40000"/>
              </a:spcAft>
              <a:buClr>
                <a:schemeClr val="tx2"/>
              </a:buClr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Frutiger LT Com 55 Roman" charset="0"/>
              </a:defRPr>
            </a:lvl2pPr>
            <a:lvl3pPr marL="11430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Frutiger LT Com 55 Roman" charset="0"/>
              </a:defRPr>
            </a:lvl3pPr>
            <a:lvl4pPr marL="16002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charset="0"/>
              </a:defRPr>
            </a:lvl4pPr>
            <a:lvl5pPr marL="20574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de-DE" altLang="de-DE" sz="1400"/>
              <a:t>Dipl.-Ing M. Sc. Stefan Faulstich</a:t>
            </a:r>
          </a:p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GB" altLang="de-DE" sz="1400"/>
              <a:t>Reliability &amp; Maintenance strategies</a:t>
            </a:r>
          </a:p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GB" altLang="de-DE" sz="1400"/>
              <a:t>R&amp;D Division Energy Economy and Grid Operation</a:t>
            </a:r>
          </a:p>
          <a:p>
            <a:pPr eaLnBrk="1" hangingPunct="1">
              <a:spcAft>
                <a:spcPct val="0"/>
              </a:spcAft>
              <a:buClrTx/>
              <a:buFontTx/>
              <a:buNone/>
            </a:pPr>
            <a:endParaRPr lang="de-DE" altLang="de-DE" sz="1400"/>
          </a:p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GB" altLang="de-DE" sz="1400"/>
              <a:t>Fraunhofer Institute for Wind Energy and </a:t>
            </a:r>
          </a:p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GB" altLang="de-DE" sz="1400"/>
              <a:t>Energy System Technology IWES </a:t>
            </a:r>
          </a:p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de-DE" altLang="de-DE" sz="1400"/>
              <a:t>Königstor 59 │ 34119 Kassel</a:t>
            </a:r>
          </a:p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de-DE" altLang="de-DE" sz="1400"/>
              <a:t>Telefon: +49 (0)561-7294 253</a:t>
            </a:r>
          </a:p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de-DE" altLang="de-DE" sz="1400"/>
              <a:t>E-Mail: </a:t>
            </a:r>
            <a:r>
              <a:rPr lang="de-DE" altLang="de-DE" sz="1400">
                <a:hlinkClick r:id="rId3"/>
              </a:rPr>
              <a:t>stefan.faulstich@iwes.fraunhofer.de</a:t>
            </a:r>
            <a:r>
              <a:rPr lang="de-DE" altLang="de-DE" sz="1400"/>
              <a:t> </a:t>
            </a:r>
            <a:endParaRPr lang="en-GB" altLang="de-DE" sz="1400"/>
          </a:p>
        </p:txBody>
      </p:sp>
      <p:pic>
        <p:nvPicPr>
          <p:cNvPr id="28676" name="Picture 4" descr="Fhg_iwes_4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122613"/>
            <a:ext cx="3349625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Rectangle 2"/>
          <p:cNvSpPr>
            <a:spLocks noGrp="1" noChangeArrowheads="1"/>
          </p:cNvSpPr>
          <p:nvPr>
            <p:ph type="title"/>
          </p:nvPr>
        </p:nvSpPr>
        <p:spPr>
          <a:xfrm>
            <a:off x="4265613" y="2032000"/>
            <a:ext cx="4265612" cy="1092200"/>
          </a:xfrm>
        </p:spPr>
        <p:txBody>
          <a:bodyPr/>
          <a:lstStyle/>
          <a:p>
            <a:pPr algn="r" eaLnBrk="1" hangingPunct="1"/>
            <a:r>
              <a:rPr lang="en-US" altLang="de-DE" sz="2000" i="1" smtClean="0">
                <a:solidFill>
                  <a:schemeClr val="bg1"/>
                </a:solidFill>
              </a:rPr>
              <a:t>Thank you </a:t>
            </a:r>
            <a:br>
              <a:rPr lang="en-US" altLang="de-DE" sz="2000" i="1" smtClean="0">
                <a:solidFill>
                  <a:schemeClr val="bg1"/>
                </a:solidFill>
              </a:rPr>
            </a:br>
            <a:r>
              <a:rPr lang="en-US" altLang="de-DE" sz="2000" i="1" smtClean="0">
                <a:solidFill>
                  <a:schemeClr val="bg1"/>
                </a:solidFill>
              </a:rPr>
              <a:t>for the attention</a:t>
            </a:r>
          </a:p>
        </p:txBody>
      </p:sp>
      <p:sp>
        <p:nvSpPr>
          <p:cNvPr id="28678" name="Text Box 16"/>
          <p:cNvSpPr txBox="1">
            <a:spLocks noChangeArrowheads="1"/>
          </p:cNvSpPr>
          <p:nvPr/>
        </p:nvSpPr>
        <p:spPr bwMode="auto">
          <a:xfrm rot="-5400000">
            <a:off x="-378619" y="1678782"/>
            <a:ext cx="180022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Aft>
                <a:spcPct val="40000"/>
              </a:spcAft>
              <a:buClr>
                <a:schemeClr val="tx2"/>
              </a:buClr>
              <a:buFont typeface="Wingdings" pitchFamily="2" charset="2"/>
              <a:buChar char="•"/>
              <a:defRPr sz="3200">
                <a:solidFill>
                  <a:schemeClr val="tx1"/>
                </a:solidFill>
                <a:latin typeface="Frutiger LT Com 55 Roman" charset="0"/>
              </a:defRPr>
            </a:lvl1pPr>
            <a:lvl2pPr marL="742950" indent="-285750" eaLnBrk="0" hangingPunct="0">
              <a:spcAft>
                <a:spcPct val="40000"/>
              </a:spcAft>
              <a:buClr>
                <a:schemeClr val="tx2"/>
              </a:buClr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Frutiger LT Com 55 Roman" charset="0"/>
              </a:defRPr>
            </a:lvl2pPr>
            <a:lvl3pPr marL="11430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Frutiger LT Com 55 Roman" charset="0"/>
              </a:defRPr>
            </a:lvl3pPr>
            <a:lvl4pPr marL="16002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charset="0"/>
              </a:defRPr>
            </a:lvl4pPr>
            <a:lvl5pPr marL="20574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800">
                <a:solidFill>
                  <a:schemeClr val="bg2"/>
                </a:solidFill>
              </a:rPr>
              <a:t>© alpha ventus picture library</a:t>
            </a:r>
          </a:p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endParaRPr lang="de-DE" altLang="de-DE" sz="800">
              <a:solidFill>
                <a:schemeClr val="bg2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4114800" y="6322681"/>
            <a:ext cx="914097" cy="30459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898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00050" y="366713"/>
            <a:ext cx="8223250" cy="431800"/>
          </a:xfrm>
        </p:spPr>
        <p:txBody>
          <a:bodyPr/>
          <a:lstStyle/>
          <a:p>
            <a:pPr eaLnBrk="1" hangingPunct="1"/>
            <a:r>
              <a:rPr lang="de-DE" altLang="de-DE" dirty="0" smtClean="0"/>
              <a:t>Motivation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375" y="949325"/>
            <a:ext cx="8223250" cy="804863"/>
          </a:xfrm>
        </p:spPr>
        <p:txBody>
          <a:bodyPr/>
          <a:lstStyle/>
          <a:p>
            <a:pPr lvl="1" eaLnBrk="1" hangingPunct="1">
              <a:defRPr/>
            </a:pPr>
            <a:r>
              <a:rPr lang="en-US" altLang="de-DE" sz="1800" dirty="0"/>
              <a:t>O&amp;M costs are to be lowered </a:t>
            </a:r>
            <a:r>
              <a:rPr lang="en-US" altLang="de-DE" sz="1800" dirty="0" smtClean="0"/>
              <a:t>constantly</a:t>
            </a:r>
          </a:p>
          <a:p>
            <a:pPr lvl="1" eaLnBrk="1" hangingPunct="1">
              <a:defRPr/>
            </a:pPr>
            <a:r>
              <a:rPr lang="de-DE" sz="1800" dirty="0" smtClean="0"/>
              <a:t>MAS-ZIH – </a:t>
            </a:r>
            <a:r>
              <a:rPr lang="de-DE" sz="1800" b="1" dirty="0" smtClean="0"/>
              <a:t>M</a:t>
            </a:r>
            <a:r>
              <a:rPr lang="de-DE" sz="1800" dirty="0" smtClean="0"/>
              <a:t>ulti-</a:t>
            </a:r>
            <a:r>
              <a:rPr lang="de-DE" sz="1800" b="1" dirty="0" smtClean="0"/>
              <a:t>A</a:t>
            </a:r>
            <a:r>
              <a:rPr lang="de-DE" sz="1800" dirty="0" smtClean="0"/>
              <a:t>gent </a:t>
            </a:r>
            <a:r>
              <a:rPr lang="de-DE" sz="1800" b="1" dirty="0" smtClean="0"/>
              <a:t>S</a:t>
            </a:r>
            <a:r>
              <a:rPr lang="de-DE" sz="1800" dirty="0" smtClean="0"/>
              <a:t>imulation </a:t>
            </a:r>
            <a:r>
              <a:rPr lang="de-DE" sz="1800" dirty="0" err="1" smtClean="0"/>
              <a:t>as</a:t>
            </a:r>
            <a:r>
              <a:rPr lang="de-DE" sz="1800" dirty="0" smtClean="0"/>
              <a:t> </a:t>
            </a:r>
            <a:r>
              <a:rPr lang="de-DE" sz="1800" dirty="0" err="1" smtClean="0"/>
              <a:t>Decision</a:t>
            </a:r>
            <a:r>
              <a:rPr lang="de-DE" sz="1800" dirty="0" smtClean="0"/>
              <a:t> Support </a:t>
            </a:r>
            <a:r>
              <a:rPr lang="de-DE" sz="1800" dirty="0" err="1" smtClean="0"/>
              <a:t>for</a:t>
            </a:r>
            <a:r>
              <a:rPr lang="de-DE" sz="1800" dirty="0" smtClean="0"/>
              <a:t> a </a:t>
            </a:r>
            <a:r>
              <a:rPr lang="de-DE" sz="1800" dirty="0" err="1" smtClean="0"/>
              <a:t>reliability-based</a:t>
            </a:r>
            <a:r>
              <a:rPr lang="de-DE" sz="1800" dirty="0" smtClean="0"/>
              <a:t> Maintenance (</a:t>
            </a:r>
            <a:r>
              <a:rPr lang="de-DE" sz="1800" b="1" dirty="0" smtClean="0"/>
              <a:t>z</a:t>
            </a:r>
            <a:r>
              <a:rPr lang="de-DE" sz="1800" dirty="0" smtClean="0"/>
              <a:t>uverlässigkeitsorientierte </a:t>
            </a:r>
            <a:r>
              <a:rPr lang="de-DE" sz="1800" b="1" dirty="0" smtClean="0"/>
              <a:t>I</a:t>
            </a:r>
            <a:r>
              <a:rPr lang="de-DE" sz="1800" dirty="0" smtClean="0"/>
              <a:t>nstand</a:t>
            </a:r>
            <a:r>
              <a:rPr lang="de-DE" sz="1800" b="1" dirty="0" smtClean="0"/>
              <a:t>h</a:t>
            </a:r>
            <a:r>
              <a:rPr lang="de-DE" sz="1800" dirty="0" smtClean="0"/>
              <a:t>altung)</a:t>
            </a:r>
          </a:p>
        </p:txBody>
      </p:sp>
      <p:pic>
        <p:nvPicPr>
          <p:cNvPr id="6148" name="Grafik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6"/>
          <a:stretch/>
        </p:blipFill>
        <p:spPr bwMode="auto">
          <a:xfrm>
            <a:off x="1443520" y="2058308"/>
            <a:ext cx="6244259" cy="2840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Textfeld 4"/>
          <p:cNvSpPr txBox="1">
            <a:spLocks noChangeArrowheads="1"/>
          </p:cNvSpPr>
          <p:nvPr/>
        </p:nvSpPr>
        <p:spPr bwMode="auto">
          <a:xfrm>
            <a:off x="612775" y="51133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454025" y="5256588"/>
            <a:ext cx="8223250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tx2"/>
              </a:buClr>
              <a:buFont typeface="Wingdings" pitchFamily="2" charset="2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875" indent="-268288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tx2"/>
              </a:buClr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541338" indent="-269875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809625" indent="-2667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1081088" indent="-269875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1538288" indent="-269875" algn="l" rtl="0" fontAlgn="base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1995488" indent="-269875" algn="l" rtl="0" fontAlgn="base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2452688" indent="-269875" algn="l" rtl="0" fontAlgn="base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2909888" indent="-269875" algn="l" rtl="0" fontAlgn="base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273050" lvl="1" indent="-273050">
              <a:defRPr/>
            </a:pPr>
            <a:r>
              <a:rPr lang="en-US" altLang="de-DE" sz="1800" dirty="0"/>
              <a:t>L</a:t>
            </a:r>
            <a:r>
              <a:rPr lang="en-US" altLang="de-DE" sz="1800" dirty="0" smtClean="0"/>
              <a:t>arge </a:t>
            </a:r>
            <a:r>
              <a:rPr lang="en-US" altLang="de-DE" sz="1800" dirty="0"/>
              <a:t>uncertainty on the demand </a:t>
            </a:r>
            <a:r>
              <a:rPr lang="en-US" altLang="de-DE" sz="1800" dirty="0" smtClean="0"/>
              <a:t>side, </a:t>
            </a:r>
            <a:br>
              <a:rPr lang="en-US" altLang="de-DE" sz="1800" dirty="0" smtClean="0"/>
            </a:br>
            <a:r>
              <a:rPr lang="en-US" altLang="de-DE" sz="1800" dirty="0" smtClean="0"/>
              <a:t>which </a:t>
            </a:r>
            <a:r>
              <a:rPr lang="en-US" altLang="de-DE" sz="1800" dirty="0"/>
              <a:t>is the characteristics of failure behaviour of wind turbines</a:t>
            </a:r>
            <a:endParaRPr lang="de-DE" altLang="de-DE" sz="1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5"/>
          <p:cNvSpPr>
            <a:spLocks noChangeArrowheads="1"/>
          </p:cNvSpPr>
          <p:nvPr/>
        </p:nvSpPr>
        <p:spPr bwMode="auto">
          <a:xfrm>
            <a:off x="1777595" y="3852516"/>
            <a:ext cx="6734175" cy="835025"/>
          </a:xfrm>
          <a:prstGeom prst="rect">
            <a:avLst/>
          </a:prstGeom>
          <a:solidFill>
            <a:schemeClr val="bg1"/>
          </a:solidFill>
          <a:ln w="444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9pPr>
          </a:lstStyle>
          <a:p>
            <a:pPr marL="285750" indent="-285750" eaLnBrk="1" hangingPunct="1">
              <a:buClr>
                <a:srgbClr val="179C7D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1400" dirty="0" smtClean="0"/>
              <a:t>Implement reliability module in simulation tool</a:t>
            </a:r>
          </a:p>
          <a:p>
            <a:pPr marL="285750" indent="-285750" eaLnBrk="1" hangingPunct="1">
              <a:buClr>
                <a:srgbClr val="179C7D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1400" dirty="0" smtClean="0"/>
              <a:t>Simulation of failure </a:t>
            </a:r>
            <a:r>
              <a:rPr lang="en-US" altLang="de-DE" sz="1400" dirty="0" err="1" smtClean="0"/>
              <a:t>behaviour</a:t>
            </a:r>
            <a:endParaRPr lang="en-US" altLang="de-DE" sz="1400" dirty="0"/>
          </a:p>
        </p:txBody>
      </p:sp>
      <p:sp>
        <p:nvSpPr>
          <p:cNvPr id="9222" name="Rectangle 15"/>
          <p:cNvSpPr>
            <a:spLocks noChangeArrowheads="1"/>
          </p:cNvSpPr>
          <p:nvPr/>
        </p:nvSpPr>
        <p:spPr bwMode="auto">
          <a:xfrm>
            <a:off x="1782286" y="1012026"/>
            <a:ext cx="6734175" cy="779462"/>
          </a:xfrm>
          <a:prstGeom prst="rect">
            <a:avLst/>
          </a:prstGeom>
          <a:solidFill>
            <a:schemeClr val="bg1"/>
          </a:solidFill>
          <a:ln w="444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Aft>
                <a:spcPct val="40000"/>
              </a:spcAft>
              <a:buClr>
                <a:schemeClr val="tx2"/>
              </a:buClr>
              <a:buFont typeface="Wingdings" pitchFamily="2" charset="2"/>
              <a:buChar char="•"/>
              <a:defRPr sz="3200">
                <a:solidFill>
                  <a:schemeClr val="tx1"/>
                </a:solidFill>
                <a:latin typeface="Frutiger LT Com 55 Roman" pitchFamily="34" charset="0"/>
              </a:defRPr>
            </a:lvl1pPr>
            <a:lvl2pPr marL="742950" indent="-285750" eaLnBrk="0" hangingPunct="0">
              <a:spcAft>
                <a:spcPct val="40000"/>
              </a:spcAft>
              <a:buClr>
                <a:schemeClr val="tx2"/>
              </a:buClr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Frutiger LT Com 55 Roman" pitchFamily="34" charset="0"/>
              </a:defRPr>
            </a:lvl2pPr>
            <a:lvl3pPr marL="11430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Frutiger LT Com 55 Roman" pitchFamily="34" charset="0"/>
              </a:defRPr>
            </a:lvl3pPr>
            <a:lvl4pPr marL="16002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4pPr>
            <a:lvl5pPr marL="20574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endParaRPr lang="en-US" altLang="de-DE" sz="2000" dirty="0"/>
          </a:p>
        </p:txBody>
      </p:sp>
      <p:sp>
        <p:nvSpPr>
          <p:cNvPr id="29" name="Eingekerbter Richtungspfeil 28"/>
          <p:cNvSpPr/>
          <p:nvPr/>
        </p:nvSpPr>
        <p:spPr>
          <a:xfrm rot="5400000">
            <a:off x="400854" y="1056349"/>
            <a:ext cx="1390652" cy="1277937"/>
          </a:xfrm>
          <a:prstGeom prst="chevron">
            <a:avLst>
              <a:gd name="adj" fmla="val 42199"/>
            </a:avLst>
          </a:prstGeom>
          <a:solidFill>
            <a:srgbClr val="57E7C5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endParaRPr lang="en-US" altLang="de-DE" sz="1100" b="1" dirty="0" smtClean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en-US" altLang="de-DE" sz="1100" b="1" dirty="0" smtClean="0">
                <a:solidFill>
                  <a:schemeClr val="bg1"/>
                </a:solidFill>
              </a:rPr>
              <a:t>Framework</a:t>
            </a:r>
            <a:endParaRPr lang="en-US" altLang="de-DE" sz="1100" b="1" dirty="0">
              <a:solidFill>
                <a:schemeClr val="bg1"/>
              </a:solidFill>
            </a:endParaRPr>
          </a:p>
        </p:txBody>
      </p:sp>
      <p:sp>
        <p:nvSpPr>
          <p:cNvPr id="18" name="Eingekerbter Richtungspfeil 17"/>
          <p:cNvSpPr/>
          <p:nvPr/>
        </p:nvSpPr>
        <p:spPr>
          <a:xfrm rot="5400000">
            <a:off x="404028" y="2016947"/>
            <a:ext cx="1390652" cy="1277937"/>
          </a:xfrm>
          <a:prstGeom prst="chevron">
            <a:avLst>
              <a:gd name="adj" fmla="val 42199"/>
            </a:avLst>
          </a:prstGeom>
          <a:solidFill>
            <a:srgbClr val="1CCAA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endParaRPr lang="en-US" altLang="de-DE" sz="1100" b="1" dirty="0" smtClean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en-US" altLang="de-DE" sz="1100" b="1" dirty="0" smtClean="0">
                <a:solidFill>
                  <a:schemeClr val="bg1"/>
                </a:solidFill>
              </a:rPr>
              <a:t>Failure statistics</a:t>
            </a:r>
            <a:endParaRPr lang="en-US" altLang="de-DE" sz="1100" b="1" dirty="0">
              <a:solidFill>
                <a:schemeClr val="bg1"/>
              </a:solidFill>
            </a:endParaRPr>
          </a:p>
        </p:txBody>
      </p:sp>
      <p:sp>
        <p:nvSpPr>
          <p:cNvPr id="20" name="Eingekerbter Richtungspfeil 19"/>
          <p:cNvSpPr/>
          <p:nvPr/>
        </p:nvSpPr>
        <p:spPr>
          <a:xfrm rot="5400000">
            <a:off x="404028" y="2964826"/>
            <a:ext cx="1390652" cy="1277937"/>
          </a:xfrm>
          <a:prstGeom prst="chevron">
            <a:avLst>
              <a:gd name="adj" fmla="val 42199"/>
            </a:avLst>
          </a:prstGeom>
          <a:solidFill>
            <a:srgbClr val="148A6E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endParaRPr lang="en-US" altLang="de-DE" sz="1100" b="1" dirty="0" smtClean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en-US" altLang="de-DE" sz="1100" b="1" dirty="0" smtClean="0">
                <a:solidFill>
                  <a:schemeClr val="bg1"/>
                </a:solidFill>
              </a:rPr>
              <a:t>Function per failure category &amp; per component</a:t>
            </a:r>
            <a:endParaRPr lang="en-US" altLang="de-DE" sz="1100" b="1" dirty="0">
              <a:solidFill>
                <a:schemeClr val="bg1"/>
              </a:solidFill>
            </a:endParaRPr>
          </a:p>
        </p:txBody>
      </p:sp>
      <p:sp>
        <p:nvSpPr>
          <p:cNvPr id="25" name="Eingekerbter Richtungspfeil 24"/>
          <p:cNvSpPr/>
          <p:nvPr/>
        </p:nvSpPr>
        <p:spPr>
          <a:xfrm rot="5400000">
            <a:off x="400852" y="3912712"/>
            <a:ext cx="1390652" cy="1277937"/>
          </a:xfrm>
          <a:prstGeom prst="chevron">
            <a:avLst>
              <a:gd name="adj" fmla="val 42199"/>
            </a:avLst>
          </a:prstGeom>
          <a:solidFill>
            <a:srgbClr val="0B4D3D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en-US" altLang="de-DE" sz="1100" b="1" dirty="0" smtClean="0">
                <a:solidFill>
                  <a:schemeClr val="bg1"/>
                </a:solidFill>
              </a:rPr>
              <a:t>Simulation</a:t>
            </a:r>
            <a:endParaRPr lang="en-US" altLang="de-DE" sz="1100" b="1" dirty="0">
              <a:solidFill>
                <a:schemeClr val="bg1"/>
              </a:solidFill>
            </a:endParaRPr>
          </a:p>
        </p:txBody>
      </p:sp>
      <p:sp>
        <p:nvSpPr>
          <p:cNvPr id="27" name="Rectangle 15"/>
          <p:cNvSpPr>
            <a:spLocks noChangeArrowheads="1"/>
          </p:cNvSpPr>
          <p:nvPr/>
        </p:nvSpPr>
        <p:spPr bwMode="auto">
          <a:xfrm>
            <a:off x="1782287" y="2909088"/>
            <a:ext cx="6729482" cy="835025"/>
          </a:xfrm>
          <a:prstGeom prst="rect">
            <a:avLst/>
          </a:prstGeom>
          <a:solidFill>
            <a:schemeClr val="bg1"/>
          </a:solidFill>
          <a:ln w="444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9pPr>
          </a:lstStyle>
          <a:p>
            <a:pPr marL="285750" indent="-285750" eaLnBrk="1" hangingPunct="1"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1400" dirty="0" smtClean="0"/>
              <a:t>Identify lifetime describing variable</a:t>
            </a:r>
          </a:p>
          <a:p>
            <a:pPr marL="285750" indent="-285750" eaLnBrk="1" hangingPunct="1"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1400" dirty="0" smtClean="0"/>
              <a:t>Estimate parameters for reliability functions</a:t>
            </a:r>
          </a:p>
        </p:txBody>
      </p:sp>
      <p:sp>
        <p:nvSpPr>
          <p:cNvPr id="9230" name="Rectangle 15"/>
          <p:cNvSpPr>
            <a:spLocks noChangeArrowheads="1"/>
          </p:cNvSpPr>
          <p:nvPr/>
        </p:nvSpPr>
        <p:spPr bwMode="auto">
          <a:xfrm>
            <a:off x="1782286" y="1961351"/>
            <a:ext cx="6729483" cy="835025"/>
          </a:xfrm>
          <a:prstGeom prst="rect">
            <a:avLst/>
          </a:prstGeom>
          <a:solidFill>
            <a:schemeClr val="bg1"/>
          </a:solidFill>
          <a:ln w="444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 marL="285750" indent="-285750" eaLnBrk="0" hangingPunct="0">
              <a:spcAft>
                <a:spcPct val="40000"/>
              </a:spcAft>
              <a:buClr>
                <a:schemeClr val="tx2"/>
              </a:buClr>
              <a:buFont typeface="Wingdings" pitchFamily="2" charset="2"/>
              <a:buChar char="•"/>
              <a:defRPr sz="3200">
                <a:solidFill>
                  <a:schemeClr val="tx1"/>
                </a:solidFill>
                <a:latin typeface="Frutiger LT Com 55 Roman" pitchFamily="34" charset="0"/>
              </a:defRPr>
            </a:lvl1pPr>
            <a:lvl2pPr marL="742950" indent="-285750" eaLnBrk="0" hangingPunct="0">
              <a:spcAft>
                <a:spcPct val="40000"/>
              </a:spcAft>
              <a:buClr>
                <a:schemeClr val="tx2"/>
              </a:buClr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Frutiger LT Com 55 Roman" pitchFamily="34" charset="0"/>
              </a:defRPr>
            </a:lvl2pPr>
            <a:lvl3pPr marL="11430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Frutiger LT Com 55 Roman" pitchFamily="34" charset="0"/>
              </a:defRPr>
            </a:lvl3pPr>
            <a:lvl4pPr marL="16002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4pPr>
            <a:lvl5pPr marL="20574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9pPr>
          </a:lstStyle>
          <a:p>
            <a:pPr eaLnBrk="1" hangingPunct="1">
              <a:spcAft>
                <a:spcPct val="0"/>
              </a:spcAft>
              <a:buFont typeface="Wingdings" pitchFamily="2" charset="2"/>
              <a:buChar char="§"/>
            </a:pPr>
            <a:r>
              <a:rPr lang="en-US" altLang="de-DE" sz="1400" dirty="0" smtClean="0"/>
              <a:t>Reliability characteristics</a:t>
            </a:r>
          </a:p>
          <a:p>
            <a:pPr eaLnBrk="1" hangingPunct="1">
              <a:spcAft>
                <a:spcPct val="0"/>
              </a:spcAft>
              <a:buFont typeface="Wingdings" pitchFamily="2" charset="2"/>
              <a:buChar char="§"/>
            </a:pPr>
            <a:r>
              <a:rPr lang="en-US" altLang="de-DE" sz="1400" dirty="0" smtClean="0"/>
              <a:t>Assignment to failure categories</a:t>
            </a:r>
            <a:endParaRPr lang="en-US" altLang="de-DE" sz="1400" dirty="0"/>
          </a:p>
        </p:txBody>
      </p:sp>
      <p:sp>
        <p:nvSpPr>
          <p:cNvPr id="31" name="Rectangle 15"/>
          <p:cNvSpPr>
            <a:spLocks noChangeArrowheads="1"/>
          </p:cNvSpPr>
          <p:nvPr/>
        </p:nvSpPr>
        <p:spPr bwMode="auto">
          <a:xfrm>
            <a:off x="1782286" y="1008851"/>
            <a:ext cx="6734175" cy="835025"/>
          </a:xfrm>
          <a:prstGeom prst="rect">
            <a:avLst/>
          </a:prstGeom>
          <a:solidFill>
            <a:schemeClr val="bg1"/>
          </a:solidFill>
          <a:ln w="444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9pPr>
          </a:lstStyle>
          <a:p>
            <a:pPr marL="285750" indent="-285750" eaLnBrk="1" hangingPunct="1"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1400" dirty="0" smtClean="0"/>
              <a:t>Wind turbine structure</a:t>
            </a:r>
          </a:p>
          <a:p>
            <a:pPr marL="285750" indent="-285750" eaLnBrk="1" hangingPunct="1"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1400" dirty="0" smtClean="0"/>
              <a:t>Failure categories</a:t>
            </a:r>
            <a:endParaRPr lang="en-US" altLang="de-DE" sz="1400" dirty="0"/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00050" y="366713"/>
            <a:ext cx="8223250" cy="431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LT Com 45 Ligh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LT Com 45 Ligh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LT Com 45 Ligh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LT Com 45 Ligh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LT Com 45 Ligh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LT Com 45 Ligh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LT Com 45 Ligh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LT Com 45 Light" pitchFamily="34" charset="0"/>
              </a:defRPr>
            </a:lvl9pPr>
          </a:lstStyle>
          <a:p>
            <a:pPr eaLnBrk="1" hangingPunct="1"/>
            <a:r>
              <a:rPr lang="de-DE" altLang="de-DE" kern="0" dirty="0" smtClean="0"/>
              <a:t>Approach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8" grpId="0" animBg="1"/>
      <p:bldP spid="20" grpId="0" animBg="1"/>
      <p:bldP spid="25" grpId="0" animBg="1"/>
      <p:bldP spid="27" grpId="0" animBg="1"/>
      <p:bldP spid="92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88" y="1502790"/>
            <a:ext cx="7120080" cy="39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88" y="1502790"/>
            <a:ext cx="7120080" cy="39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1902873" y="417284"/>
            <a:ext cx="6734175" cy="835025"/>
          </a:xfrm>
          <a:prstGeom prst="rect">
            <a:avLst/>
          </a:prstGeom>
          <a:solidFill>
            <a:schemeClr val="bg1"/>
          </a:solidFill>
          <a:ln w="444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9pPr>
          </a:lstStyle>
          <a:p>
            <a:pPr marL="285750" indent="-285750" eaLnBrk="1" hangingPunct="1"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1600" dirty="0" smtClean="0"/>
              <a:t>Wind turbine structure</a:t>
            </a:r>
          </a:p>
          <a:p>
            <a:pPr marL="285750" indent="-285750" eaLnBrk="1" hangingPunct="1"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1600" dirty="0" smtClean="0"/>
              <a:t>Failure categories</a:t>
            </a:r>
            <a:endParaRPr lang="en-US" altLang="de-DE" sz="16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hteck 2"/>
              <p:cNvSpPr/>
              <p:nvPr/>
            </p:nvSpPr>
            <p:spPr>
              <a:xfrm>
                <a:off x="460375" y="5668034"/>
                <a:ext cx="8223250" cy="3955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/>
                        </a:rPr>
                        <m:t>𝜆</m:t>
                      </m:r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/>
                            </a:rPr>
                            <m:t>𝑡</m:t>
                          </m:r>
                          <m:r>
                            <a:rPr lang="en-GB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GB">
                              <a:latin typeface="Cambria Math"/>
                            </a:rPr>
                            <m:t>, </m:t>
                          </m:r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GB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i="1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GB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/>
                            </a:rPr>
                            <m:t>𝜆</m:t>
                          </m:r>
                        </m:e>
                        <m:sub>
                          <m:r>
                            <a:rPr lang="de-DE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GB" i="1">
                              <a:latin typeface="Cambria Math"/>
                            </a:rPr>
                            <m:t>𝑜𝑛𝑠𝑡𝑎𝑛𝑡</m:t>
                          </m:r>
                        </m:sub>
                      </m:sSub>
                      <m:r>
                        <a:rPr lang="en-GB">
                          <a:latin typeface="Cambria Math"/>
                        </a:rPr>
                        <m:t>+</m:t>
                      </m:r>
                      <m:r>
                        <a:rPr lang="en-GB" i="1">
                          <a:latin typeface="Cambria Math"/>
                        </a:rPr>
                        <m:t>𝜆</m:t>
                      </m:r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GB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i="1">
                              <a:latin typeface="Cambria Math"/>
                            </a:rPr>
                            <m:t>𝑓𝑎𝑡𝑖𝑔𝑢𝑒</m:t>
                          </m:r>
                        </m:sub>
                      </m:sSub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GB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i="1">
                              <a:latin typeface="Cambria Math"/>
                            </a:rPr>
                            <m:t>𝑜𝑣𝑒𝑟𝑙𝑜𝑎𝑑</m:t>
                          </m:r>
                        </m:sub>
                      </m:sSub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GB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i="1">
                              <a:latin typeface="Cambria Math"/>
                            </a:rPr>
                            <m:t>𝑠𝑝𝑒𝑐𝑖𝑓𝑖𝑐</m:t>
                          </m:r>
                        </m:sub>
                      </m:sSub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i="1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" name="Rechtec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75" y="5668034"/>
                <a:ext cx="8223250" cy="395558"/>
              </a:xfrm>
              <a:prstGeom prst="rect">
                <a:avLst/>
              </a:prstGeom>
              <a:blipFill rotWithShape="1">
                <a:blip r:embed="rId5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K:\Projekte\Aktuell\108111_OffshoreTIMES\Arbeitsordner\Zuverlässigkeitsmodell\WindEurope 16\Arbeiten\Grafiken\RBD_en_poster.emf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88" y="1502790"/>
            <a:ext cx="7120800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ingekerbter Richtungspfeil 4"/>
          <p:cNvSpPr/>
          <p:nvPr/>
        </p:nvSpPr>
        <p:spPr>
          <a:xfrm rot="5400000">
            <a:off x="521441" y="464782"/>
            <a:ext cx="1390652" cy="1277937"/>
          </a:xfrm>
          <a:prstGeom prst="chevron">
            <a:avLst>
              <a:gd name="adj" fmla="val 42199"/>
            </a:avLst>
          </a:prstGeom>
          <a:solidFill>
            <a:srgbClr val="57E7C5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endParaRPr lang="de-DE" altLang="de-DE" sz="11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de-DE" altLang="de-DE" sz="1100" b="1" dirty="0" smtClean="0">
                <a:solidFill>
                  <a:schemeClr val="bg1"/>
                </a:solidFill>
              </a:rPr>
              <a:t>Framework</a:t>
            </a:r>
            <a:endParaRPr lang="de-DE" altLang="de-DE" sz="11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Tabel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327283"/>
              </p:ext>
            </p:extLst>
          </p:nvPr>
        </p:nvGraphicFramePr>
        <p:xfrm>
          <a:off x="4876598" y="2972103"/>
          <a:ext cx="4008438" cy="2081212"/>
        </p:xfrm>
        <a:graphic>
          <a:graphicData uri="http://schemas.openxmlformats.org/drawingml/2006/table">
            <a:tbl>
              <a:tblPr firstRow="1" firstCol="1" bandRow="1">
                <a:tableStyleId>{EB344D84-9AFB-497E-A393-DC336BA19D2E}</a:tableStyleId>
              </a:tblPr>
              <a:tblGrid>
                <a:gridCol w="449616"/>
                <a:gridCol w="1769250"/>
                <a:gridCol w="1789572"/>
              </a:tblGrid>
              <a:tr h="82333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400"/>
                        </a:spcAft>
                      </a:pPr>
                      <a:r>
                        <a:rPr lang="de-CH" sz="1200" dirty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400"/>
                        </a:spcAft>
                      </a:pPr>
                      <a:r>
                        <a:rPr lang="de-CH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Failure</a:t>
                      </a:r>
                      <a:r>
                        <a:rPr lang="de-CH" sz="12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CH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category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400"/>
                        </a:spcAft>
                      </a:pPr>
                      <a:r>
                        <a:rPr lang="de-CH" sz="1200" dirty="0" smtClean="0">
                          <a:solidFill>
                            <a:schemeClr val="tx1"/>
                          </a:solidFill>
                          <a:effectLst/>
                        </a:rPr>
                        <a:t>Share </a:t>
                      </a:r>
                      <a:r>
                        <a:rPr lang="de-CH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of</a:t>
                      </a:r>
                      <a:r>
                        <a:rPr lang="de-CH" sz="1200" dirty="0" smtClean="0">
                          <a:solidFill>
                            <a:schemeClr val="tx1"/>
                          </a:solidFill>
                          <a:effectLst/>
                        </a:rPr>
                        <a:t> total </a:t>
                      </a:r>
                      <a:r>
                        <a:rPr lang="de-CH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failures</a:t>
                      </a:r>
                      <a:r>
                        <a:rPr lang="de-CH" sz="1200" dirty="0" smtClean="0">
                          <a:solidFill>
                            <a:schemeClr val="tx1"/>
                          </a:solidFill>
                          <a:effectLst/>
                        </a:rPr>
                        <a:t> (%)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/>
                </a:tc>
              </a:tr>
              <a:tr h="25157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400"/>
                        </a:spcAft>
                      </a:pPr>
                      <a:r>
                        <a:rPr lang="de-CH" sz="11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de-CH" sz="1200" dirty="0" smtClean="0">
                          <a:solidFill>
                            <a:schemeClr val="tx1"/>
                          </a:solidFill>
                          <a:effectLst/>
                        </a:rPr>
                        <a:t>Random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de-CH" sz="1200">
                          <a:solidFill>
                            <a:schemeClr val="tx1"/>
                          </a:solidFill>
                          <a:effectLst/>
                        </a:rPr>
                        <a:t>15%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/>
                </a:tc>
              </a:tr>
              <a:tr h="25157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400"/>
                        </a:spcAft>
                      </a:pPr>
                      <a:r>
                        <a:rPr lang="de-CH" sz="11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de-CH" sz="1200" dirty="0" smtClean="0">
                          <a:solidFill>
                            <a:schemeClr val="tx1"/>
                          </a:solidFill>
                          <a:effectLst/>
                        </a:rPr>
                        <a:t>Early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de-CH" sz="1200">
                          <a:solidFill>
                            <a:schemeClr val="tx1"/>
                          </a:solidFill>
                          <a:effectLst/>
                        </a:rPr>
                        <a:t>5%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/>
                </a:tc>
              </a:tr>
              <a:tr h="25157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400"/>
                        </a:spcAft>
                      </a:pPr>
                      <a:r>
                        <a:rPr lang="de-CH" sz="11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de-CH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Aging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de-CH" sz="1200">
                          <a:solidFill>
                            <a:schemeClr val="tx1"/>
                          </a:solidFill>
                          <a:effectLst/>
                        </a:rPr>
                        <a:t>15%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/>
                </a:tc>
              </a:tr>
              <a:tr h="25157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400"/>
                        </a:spcAft>
                      </a:pPr>
                      <a:r>
                        <a:rPr lang="de-CH" sz="11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de-CH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Fatigue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de-CH" sz="1200">
                          <a:solidFill>
                            <a:schemeClr val="tx1"/>
                          </a:solidFill>
                          <a:effectLst/>
                        </a:rPr>
                        <a:t>55%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/>
                </a:tc>
              </a:tr>
              <a:tr h="25157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400"/>
                        </a:spcAft>
                      </a:pPr>
                      <a:r>
                        <a:rPr lang="de-CH" sz="11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de-CH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Overload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de-CH" sz="1200" dirty="0">
                          <a:solidFill>
                            <a:schemeClr val="tx1"/>
                          </a:solidFill>
                          <a:effectLst/>
                        </a:rPr>
                        <a:t>10%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/>
                </a:tc>
              </a:tr>
            </a:tbl>
          </a:graphicData>
        </a:graphic>
      </p:graphicFrame>
      <p:pic>
        <p:nvPicPr>
          <p:cNvPr id="11267" name="Grafik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6020" y="1216011"/>
            <a:ext cx="3202935" cy="4693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ingekerbter Richtungspfeil 9"/>
          <p:cNvSpPr/>
          <p:nvPr/>
        </p:nvSpPr>
        <p:spPr>
          <a:xfrm rot="5400000">
            <a:off x="521441" y="464782"/>
            <a:ext cx="1390652" cy="1277937"/>
          </a:xfrm>
          <a:prstGeom prst="chevron">
            <a:avLst>
              <a:gd name="adj" fmla="val 42199"/>
            </a:avLst>
          </a:prstGeom>
          <a:solidFill>
            <a:srgbClr val="1CCAA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endParaRPr lang="de-DE" altLang="de-DE" sz="11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de-DE" altLang="de-DE" sz="1100" b="1" dirty="0" err="1">
                <a:solidFill>
                  <a:schemeClr val="bg1"/>
                </a:solidFill>
              </a:rPr>
              <a:t>Failure</a:t>
            </a:r>
            <a:r>
              <a:rPr lang="de-DE" altLang="de-DE" sz="1100" b="1" dirty="0">
                <a:solidFill>
                  <a:schemeClr val="bg1"/>
                </a:solidFill>
              </a:rPr>
              <a:t> </a:t>
            </a:r>
            <a:r>
              <a:rPr lang="de-DE" altLang="de-DE" sz="1100" b="1" dirty="0" err="1" smtClean="0">
                <a:solidFill>
                  <a:schemeClr val="bg1"/>
                </a:solidFill>
              </a:rPr>
              <a:t>statistics</a:t>
            </a:r>
            <a:endParaRPr lang="de-DE" altLang="de-DE" sz="1100" b="1" dirty="0">
              <a:solidFill>
                <a:schemeClr val="bg1"/>
              </a:solidFill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902873" y="417284"/>
            <a:ext cx="6734175" cy="835025"/>
          </a:xfrm>
          <a:prstGeom prst="rect">
            <a:avLst/>
          </a:prstGeom>
          <a:solidFill>
            <a:schemeClr val="bg1"/>
          </a:solidFill>
          <a:ln w="444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9pPr>
          </a:lstStyle>
          <a:p>
            <a:pPr marL="285750" indent="-285750" eaLnBrk="1" hangingPunct="1"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1600" dirty="0"/>
              <a:t>Reliability characteristics</a:t>
            </a:r>
          </a:p>
          <a:p>
            <a:pPr marL="285750" indent="-285750" eaLnBrk="1" hangingPunct="1"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1600" dirty="0"/>
              <a:t>Assignment to failure categories</a:t>
            </a:r>
          </a:p>
        </p:txBody>
      </p:sp>
      <p:grpSp>
        <p:nvGrpSpPr>
          <p:cNvPr id="4" name="Gruppieren 3"/>
          <p:cNvGrpSpPr/>
          <p:nvPr/>
        </p:nvGrpSpPr>
        <p:grpSpPr>
          <a:xfrm>
            <a:off x="2896711" y="2914959"/>
            <a:ext cx="6028425" cy="1162539"/>
            <a:chOff x="2896711" y="2914959"/>
            <a:chExt cx="6028425" cy="1162539"/>
          </a:xfrm>
        </p:grpSpPr>
        <p:sp>
          <p:nvSpPr>
            <p:cNvPr id="3" name="Rechteck 2"/>
            <p:cNvSpPr/>
            <p:nvPr/>
          </p:nvSpPr>
          <p:spPr>
            <a:xfrm>
              <a:off x="2896711" y="2914959"/>
              <a:ext cx="913794" cy="641352"/>
            </a:xfrm>
            <a:prstGeom prst="rect">
              <a:avLst/>
            </a:prstGeom>
            <a:noFill/>
            <a:ln>
              <a:solidFill>
                <a:schemeClr val="accent5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Rechteck 8"/>
            <p:cNvSpPr/>
            <p:nvPr/>
          </p:nvSpPr>
          <p:spPr>
            <a:xfrm>
              <a:off x="5333552" y="3758998"/>
              <a:ext cx="3591584" cy="318500"/>
            </a:xfrm>
            <a:prstGeom prst="rect">
              <a:avLst/>
            </a:prstGeom>
            <a:noFill/>
            <a:ln>
              <a:solidFill>
                <a:schemeClr val="accent5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2896739" y="1798674"/>
            <a:ext cx="6028397" cy="4041710"/>
            <a:chOff x="2896739" y="1798674"/>
            <a:chExt cx="6028397" cy="4041710"/>
          </a:xfrm>
        </p:grpSpPr>
        <p:sp>
          <p:nvSpPr>
            <p:cNvPr id="12" name="Rechteck 11"/>
            <p:cNvSpPr/>
            <p:nvPr/>
          </p:nvSpPr>
          <p:spPr>
            <a:xfrm>
              <a:off x="2896739" y="1798674"/>
              <a:ext cx="913794" cy="1047194"/>
            </a:xfrm>
            <a:prstGeom prst="rect">
              <a:avLst/>
            </a:pr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hteck 12"/>
            <p:cNvSpPr/>
            <p:nvPr/>
          </p:nvSpPr>
          <p:spPr>
            <a:xfrm>
              <a:off x="2897272" y="5459977"/>
              <a:ext cx="913794" cy="380407"/>
            </a:xfrm>
            <a:prstGeom prst="rect">
              <a:avLst/>
            </a:pr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hteck 13"/>
            <p:cNvSpPr/>
            <p:nvPr/>
          </p:nvSpPr>
          <p:spPr>
            <a:xfrm>
              <a:off x="5333552" y="4038375"/>
              <a:ext cx="3591584" cy="279019"/>
            </a:xfrm>
            <a:prstGeom prst="rect">
              <a:avLst/>
            </a:pr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2896711" y="3556310"/>
            <a:ext cx="6028424" cy="1934148"/>
            <a:chOff x="2896711" y="3556310"/>
            <a:chExt cx="6028424" cy="1934148"/>
          </a:xfrm>
        </p:grpSpPr>
        <p:sp>
          <p:nvSpPr>
            <p:cNvPr id="16" name="Rechteck 15"/>
            <p:cNvSpPr/>
            <p:nvPr/>
          </p:nvSpPr>
          <p:spPr>
            <a:xfrm>
              <a:off x="2896711" y="3556310"/>
              <a:ext cx="913794" cy="1934148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Rechteck 16"/>
            <p:cNvSpPr/>
            <p:nvPr/>
          </p:nvSpPr>
          <p:spPr>
            <a:xfrm>
              <a:off x="5333552" y="4317393"/>
              <a:ext cx="3591583" cy="226113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2897272" y="3562907"/>
            <a:ext cx="6030439" cy="1934148"/>
            <a:chOff x="2745534" y="3556310"/>
            <a:chExt cx="6030439" cy="1934148"/>
          </a:xfrm>
        </p:grpSpPr>
        <p:sp>
          <p:nvSpPr>
            <p:cNvPr id="19" name="Rechteck 18"/>
            <p:cNvSpPr/>
            <p:nvPr/>
          </p:nvSpPr>
          <p:spPr>
            <a:xfrm>
              <a:off x="2745534" y="3556310"/>
              <a:ext cx="913794" cy="1934148"/>
            </a:xfrm>
            <a:prstGeom prst="rect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eck 19"/>
            <p:cNvSpPr/>
            <p:nvPr/>
          </p:nvSpPr>
          <p:spPr>
            <a:xfrm>
              <a:off x="5184390" y="4547978"/>
              <a:ext cx="3591583" cy="226113"/>
            </a:xfrm>
            <a:prstGeom prst="rect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2896711" y="2815388"/>
            <a:ext cx="6031000" cy="2191413"/>
            <a:chOff x="2896711" y="2815388"/>
            <a:chExt cx="6031000" cy="2191413"/>
          </a:xfrm>
        </p:grpSpPr>
        <p:sp>
          <p:nvSpPr>
            <p:cNvPr id="22" name="Rechteck 21"/>
            <p:cNvSpPr/>
            <p:nvPr/>
          </p:nvSpPr>
          <p:spPr>
            <a:xfrm>
              <a:off x="5336128" y="4780688"/>
              <a:ext cx="3591583" cy="226113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3" name="Rechteck 22"/>
            <p:cNvSpPr/>
            <p:nvPr/>
          </p:nvSpPr>
          <p:spPr>
            <a:xfrm>
              <a:off x="2896711" y="2815388"/>
              <a:ext cx="913794" cy="126235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feld 25"/>
              <p:cNvSpPr txBox="1"/>
              <p:nvPr/>
            </p:nvSpPr>
            <p:spPr>
              <a:xfrm>
                <a:off x="4953840" y="1906010"/>
                <a:ext cx="3925049" cy="6524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/>
                  <a:t>Average Rotor Blade </a:t>
                </a:r>
                <a:r>
                  <a:rPr lang="de-DE" dirty="0" err="1" smtClean="0"/>
                  <a:t>Failure</a:t>
                </a:r>
                <a:r>
                  <a:rPr lang="de-DE" dirty="0" smtClean="0"/>
                  <a:t> Rate: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de-DE" i="0" smtClean="0">
                            <a:latin typeface="Cambria Math"/>
                            <a:ea typeface="Cambria Math"/>
                          </a:rPr>
                          <m:t>λ</m:t>
                        </m:r>
                      </m:e>
                    </m:acc>
                    <m:r>
                      <a:rPr lang="de-DE" b="0" i="1" smtClean="0">
                        <a:latin typeface="Cambria Math"/>
                      </a:rPr>
                      <m:t>=0,225</m:t>
                    </m:r>
                  </m:oMath>
                </a14:m>
                <a:r>
                  <a:rPr lang="de-DE" dirty="0" smtClean="0">
                    <a:latin typeface="+mn-lt"/>
                  </a:rPr>
                  <a:t> /(Turbine * </a:t>
                </a:r>
                <a:r>
                  <a:rPr lang="de-DE" dirty="0" err="1" smtClean="0">
                    <a:latin typeface="+mn-lt"/>
                  </a:rPr>
                  <a:t>year</a:t>
                </a:r>
                <a:r>
                  <a:rPr lang="de-DE" dirty="0" smtClean="0">
                    <a:latin typeface="+mn-lt"/>
                  </a:rPr>
                  <a:t>)</a:t>
                </a:r>
                <a:endParaRPr lang="de-DE" dirty="0"/>
              </a:p>
            </p:txBody>
          </p:sp>
        </mc:Choice>
        <mc:Fallback xmlns="">
          <p:sp>
            <p:nvSpPr>
              <p:cNvPr id="26" name="Textfeld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840" y="1906010"/>
                <a:ext cx="3925049" cy="652486"/>
              </a:xfrm>
              <a:prstGeom prst="rect">
                <a:avLst/>
              </a:prstGeom>
              <a:blipFill rotWithShape="1">
                <a:blip r:embed="rId3"/>
                <a:stretch>
                  <a:fillRect l="-1398" t="-3738" b="-1495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hteck 26"/>
          <p:cNvSpPr/>
          <p:nvPr/>
        </p:nvSpPr>
        <p:spPr>
          <a:xfrm>
            <a:off x="4953840" y="1296814"/>
            <a:ext cx="39782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1. Determine </a:t>
            </a:r>
            <a:r>
              <a:rPr lang="en-GB" dirty="0"/>
              <a:t>the total number of failures for the simulation period</a:t>
            </a:r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4953840" y="2545627"/>
            <a:ext cx="3806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2. Weighting </a:t>
            </a:r>
            <a:r>
              <a:rPr lang="en-GB" dirty="0"/>
              <a:t>of failure </a:t>
            </a:r>
            <a:r>
              <a:rPr lang="en-GB" dirty="0" smtClean="0"/>
              <a:t>categories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197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xit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xit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6" presetClass="exit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Aft>
                <a:spcPct val="40000"/>
              </a:spcAft>
              <a:buClr>
                <a:schemeClr val="tx2"/>
              </a:buClr>
              <a:buFont typeface="Wingdings" pitchFamily="2" charset="2"/>
              <a:buChar char="•"/>
              <a:defRPr sz="3200">
                <a:solidFill>
                  <a:schemeClr val="tx1"/>
                </a:solidFill>
                <a:latin typeface="Frutiger LT Com 55 Roman" pitchFamily="34" charset="0"/>
              </a:defRPr>
            </a:lvl1pPr>
            <a:lvl2pPr marL="742950" indent="-285750" eaLnBrk="0" hangingPunct="0">
              <a:spcAft>
                <a:spcPct val="40000"/>
              </a:spcAft>
              <a:buClr>
                <a:schemeClr val="tx2"/>
              </a:buClr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Frutiger LT Com 55 Roman" pitchFamily="34" charset="0"/>
              </a:defRPr>
            </a:lvl2pPr>
            <a:lvl3pPr marL="11430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Frutiger LT Com 55 Roman" pitchFamily="34" charset="0"/>
              </a:defRPr>
            </a:lvl3pPr>
            <a:lvl4pPr marL="16002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4pPr>
            <a:lvl5pPr marL="20574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endParaRPr lang="de-DE" altLang="de-DE" sz="1800"/>
          </a:p>
        </p:txBody>
      </p:sp>
      <p:sp>
        <p:nvSpPr>
          <p:cNvPr id="11" name="Eingekerbter Richtungspfeil 10"/>
          <p:cNvSpPr/>
          <p:nvPr/>
        </p:nvSpPr>
        <p:spPr>
          <a:xfrm rot="5400000">
            <a:off x="521441" y="464782"/>
            <a:ext cx="1390652" cy="1277937"/>
          </a:xfrm>
          <a:prstGeom prst="chevron">
            <a:avLst>
              <a:gd name="adj" fmla="val 42199"/>
            </a:avLst>
          </a:prstGeom>
          <a:solidFill>
            <a:srgbClr val="148A6E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endParaRPr lang="de-DE" altLang="de-DE" sz="11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de-DE" altLang="de-DE" sz="1100" b="1" dirty="0" err="1">
                <a:solidFill>
                  <a:schemeClr val="bg1"/>
                </a:solidFill>
              </a:rPr>
              <a:t>Function</a:t>
            </a:r>
            <a:r>
              <a:rPr lang="de-DE" altLang="de-DE" sz="1100" b="1" dirty="0">
                <a:solidFill>
                  <a:schemeClr val="bg1"/>
                </a:solidFill>
              </a:rPr>
              <a:t> per </a:t>
            </a:r>
            <a:r>
              <a:rPr lang="de-DE" altLang="de-DE" sz="1100" b="1" dirty="0" err="1">
                <a:solidFill>
                  <a:schemeClr val="bg1"/>
                </a:solidFill>
              </a:rPr>
              <a:t>failure</a:t>
            </a:r>
            <a:r>
              <a:rPr lang="de-DE" altLang="de-DE" sz="1100" b="1" dirty="0">
                <a:solidFill>
                  <a:schemeClr val="bg1"/>
                </a:solidFill>
              </a:rPr>
              <a:t> </a:t>
            </a:r>
            <a:r>
              <a:rPr lang="de-DE" altLang="de-DE" sz="1100" b="1" dirty="0" err="1">
                <a:solidFill>
                  <a:schemeClr val="bg1"/>
                </a:solidFill>
              </a:rPr>
              <a:t>category</a:t>
            </a:r>
            <a:r>
              <a:rPr lang="de-DE" altLang="de-DE" sz="1100" b="1" dirty="0">
                <a:solidFill>
                  <a:schemeClr val="bg1"/>
                </a:solidFill>
              </a:rPr>
              <a:t> &amp; per </a:t>
            </a:r>
            <a:r>
              <a:rPr lang="de-DE" altLang="de-DE" sz="1100" b="1" dirty="0" err="1">
                <a:solidFill>
                  <a:schemeClr val="bg1"/>
                </a:solidFill>
              </a:rPr>
              <a:t>component</a:t>
            </a:r>
            <a:endParaRPr lang="de-DE" altLang="de-DE" sz="1100" b="1" dirty="0">
              <a:solidFill>
                <a:schemeClr val="bg1"/>
              </a:solidFill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902873" y="417284"/>
            <a:ext cx="6734175" cy="835025"/>
          </a:xfrm>
          <a:prstGeom prst="rect">
            <a:avLst/>
          </a:prstGeom>
          <a:solidFill>
            <a:schemeClr val="bg1"/>
          </a:solidFill>
          <a:ln w="444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9pPr>
          </a:lstStyle>
          <a:p>
            <a:pPr marL="285750" indent="-285750" eaLnBrk="1" hangingPunct="1"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1600" dirty="0"/>
              <a:t>Identify lifetime describing variable</a:t>
            </a:r>
          </a:p>
          <a:p>
            <a:pPr marL="285750" indent="-285750" eaLnBrk="1" hangingPunct="1"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1600" dirty="0"/>
              <a:t>Estimate parameters for reliability functions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feld 12"/>
              <p:cNvSpPr txBox="1"/>
              <p:nvPr/>
            </p:nvSpPr>
            <p:spPr>
              <a:xfrm>
                <a:off x="4270769" y="2667505"/>
                <a:ext cx="4717902" cy="1080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de-DE">
                            <a:latin typeface="Cambria Math"/>
                            <a:ea typeface="Cambria Math"/>
                          </a:rPr>
                          <m:t>λ</m:t>
                        </m:r>
                      </m:e>
                      <m:sub>
                        <m:r>
                          <a:rPr lang="de-DE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  <m:r>
                          <a:rPr lang="de-DE" b="0" i="1" smtClean="0">
                            <a:latin typeface="Cambria Math"/>
                          </a:rPr>
                          <m:t>𝑜𝑛𝑠𝑡𝑎𝑛𝑡</m:t>
                        </m:r>
                      </m:sub>
                    </m:sSub>
                  </m:oMath>
                </a14:m>
                <a:r>
                  <a:rPr lang="de-DE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/>
                          </a:rPr>
                          <m:t>𝐴𝑚𝑜𝑢𝑛𝑡</m:t>
                        </m:r>
                        <m:r>
                          <a:rPr lang="de-DE" b="0" i="1" smtClean="0">
                            <a:latin typeface="Cambria Math"/>
                          </a:rPr>
                          <m:t> </m:t>
                        </m:r>
                        <m:r>
                          <a:rPr lang="de-DE" b="0" i="1" smtClean="0">
                            <a:latin typeface="Cambria Math"/>
                          </a:rPr>
                          <m:t>𝑜𝑓</m:t>
                        </m:r>
                        <m:r>
                          <a:rPr lang="de-DE" b="0" i="1" smtClean="0">
                            <a:latin typeface="Cambria Math"/>
                          </a:rPr>
                          <m:t> </m:t>
                        </m:r>
                        <m:r>
                          <a:rPr lang="de-DE" b="0" i="1" smtClean="0">
                            <a:latin typeface="Cambria Math"/>
                          </a:rPr>
                          <m:t>𝑟𝑎𝑛𝑑𝑜𝑚</m:t>
                        </m:r>
                        <m:r>
                          <a:rPr lang="de-DE" b="0" i="1" smtClean="0">
                            <a:latin typeface="Cambria Math"/>
                          </a:rPr>
                          <m:t> </m:t>
                        </m:r>
                        <m:r>
                          <a:rPr lang="de-DE" b="0" i="1" smtClean="0">
                            <a:latin typeface="Cambria Math"/>
                          </a:rPr>
                          <m:t>𝑓𝑎𝑖𝑙𝑢𝑟𝑒𝑠</m:t>
                        </m:r>
                      </m:num>
                      <m:den>
                        <m:r>
                          <a:rPr lang="de-DE" b="0" i="1" smtClean="0">
                            <a:latin typeface="Cambria Math"/>
                          </a:rPr>
                          <m:t>𝐴𝑚𝑜𝑢𝑛𝑡</m:t>
                        </m:r>
                        <m:r>
                          <a:rPr lang="de-DE" b="0" i="1" smtClean="0">
                            <a:latin typeface="Cambria Math"/>
                          </a:rPr>
                          <m:t> </m:t>
                        </m:r>
                        <m:r>
                          <a:rPr lang="de-DE" b="0" i="1" smtClean="0">
                            <a:latin typeface="Cambria Math"/>
                          </a:rPr>
                          <m:t>𝑜𝑓</m:t>
                        </m:r>
                        <m:r>
                          <a:rPr lang="de-DE" b="0" i="1" smtClean="0">
                            <a:latin typeface="Cambria Math"/>
                          </a:rPr>
                          <m:t> </m:t>
                        </m:r>
                        <m:r>
                          <a:rPr lang="de-DE" b="0" i="1" smtClean="0">
                            <a:latin typeface="Cambria Math"/>
                          </a:rPr>
                          <m:t>𝑎𝑙𝑙</m:t>
                        </m:r>
                        <m:r>
                          <a:rPr lang="de-DE" b="0" i="1" smtClean="0">
                            <a:latin typeface="Cambria Math"/>
                          </a:rPr>
                          <m:t> </m:t>
                        </m:r>
                        <m:r>
                          <a:rPr lang="de-DE" b="0" i="1" smtClean="0">
                            <a:latin typeface="Cambria Math"/>
                          </a:rPr>
                          <m:t>𝑓𝑎𝑖𝑙𝑢𝑟𝑒𝑠</m:t>
                        </m:r>
                      </m:den>
                    </m:f>
                    <m:r>
                      <a:rPr lang="de-DE" b="0" i="1" smtClean="0">
                        <a:latin typeface="Cambria Math"/>
                      </a:rPr>
                      <m:t> ∗</m:t>
                    </m:r>
                    <m:acc>
                      <m:accPr>
                        <m:chr m:val="̅"/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de-DE">
                            <a:latin typeface="Cambria Math"/>
                            <a:ea typeface="Cambria Math"/>
                          </a:rPr>
                          <m:t>λ</m:t>
                        </m:r>
                      </m:e>
                    </m:acc>
                  </m:oMath>
                </a14:m>
                <a:endParaRPr lang="de-DE" i="1" dirty="0" smtClean="0">
                  <a:latin typeface="Cambria Math"/>
                  <a:ea typeface="Cambria Math"/>
                </a:endParaRPr>
              </a:p>
              <a:p>
                <a:endParaRPr lang="de-DE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de-DE">
                              <a:latin typeface="Cambria Math"/>
                              <a:ea typeface="Cambria Math"/>
                            </a:rPr>
                            <m:t>λ</m:t>
                          </m:r>
                        </m:e>
                        <m:sub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  <m:r>
                            <a:rPr lang="de-DE" i="1">
                              <a:latin typeface="Cambria Math"/>
                            </a:rPr>
                            <m:t>𝑜𝑛𝑠𝑡𝑎𝑛𝑡</m:t>
                          </m:r>
                        </m:sub>
                      </m:sSub>
                      <m:r>
                        <a:rPr lang="de-DE" b="0" i="0" smtClean="0">
                          <a:latin typeface="Cambria Math"/>
                        </a:rPr>
                        <m:t>=15% ∗0,225 </m:t>
                      </m:r>
                      <m:sSup>
                        <m:sSup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de-DE" b="0" i="0" smtClean="0">
                              <a:latin typeface="Cambria Math"/>
                            </a:rPr>
                            <m:t>a</m:t>
                          </m:r>
                        </m:e>
                        <m:sup>
                          <m:r>
                            <a:rPr lang="de-DE" b="0" i="0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de-DE" b="0" i="0" smtClean="0">
                          <a:latin typeface="Cambria Math"/>
                        </a:rPr>
                        <m:t>=0,03375 </m:t>
                      </m:r>
                      <m:sSup>
                        <m:sSup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de-DE" b="0" i="0" smtClean="0">
                              <a:latin typeface="Cambria Math"/>
                            </a:rPr>
                            <m:t>a</m:t>
                          </m:r>
                        </m:e>
                        <m:sup>
                          <m:r>
                            <a:rPr lang="de-DE" b="0" i="0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de-DE" dirty="0" smtClean="0"/>
              </a:p>
            </p:txBody>
          </p:sp>
        </mc:Choice>
        <mc:Fallback xmlns="">
          <p:sp>
            <p:nvSpPr>
              <p:cNvPr id="13" name="Textfeld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0769" y="2667505"/>
                <a:ext cx="4717902" cy="10805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/>
              <p:cNvSpPr txBox="1"/>
              <p:nvPr/>
            </p:nvSpPr>
            <p:spPr>
              <a:xfrm>
                <a:off x="4576150" y="1906010"/>
                <a:ext cx="2594749" cy="5861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/>
                        </a:rPr>
                        <m:t>𝑓</m:t>
                      </m:r>
                      <m:r>
                        <a:rPr lang="de-DE" b="0" i="1" smtClean="0">
                          <a:latin typeface="Cambria Math"/>
                        </a:rPr>
                        <m:t>(</m:t>
                      </m:r>
                      <m:r>
                        <a:rPr lang="de-DE" b="0" i="1" smtClean="0">
                          <a:latin typeface="Cambria Math"/>
                        </a:rPr>
                        <m:t>𝑡</m:t>
                      </m:r>
                      <m:r>
                        <a:rPr lang="de-DE" b="0" i="1" smtClean="0">
                          <a:latin typeface="Cambria Math"/>
                        </a:rPr>
                        <m:t>)</m:t>
                      </m:r>
                      <m:r>
                        <a:rPr lang="de-DE" b="0" i="0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de-DE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de-DE" b="0" i="1" smtClean="0">
                                  <a:latin typeface="Cambria Math"/>
                                </a:rPr>
                                <m:t>0                </m:t>
                              </m:r>
                              <m:r>
                                <a:rPr lang="de-DE" b="0" i="1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de-DE" b="0" i="1" smtClean="0">
                                  <a:latin typeface="Cambria Math"/>
                                </a:rPr>
                                <m:t>&lt;0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de-DE">
                                  <a:latin typeface="Cambria Math"/>
                                  <a:ea typeface="Cambria Math"/>
                                </a:rPr>
                                <m:t>λ</m:t>
                              </m:r>
                              <m:sSup>
                                <m:sSupPr>
                                  <m:ctrlPr>
                                    <a:rPr lang="de-DE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de-DE" b="0" i="1" smtClean="0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de-DE" b="0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de-DE">
                                      <a:latin typeface="Cambria Math"/>
                                      <a:ea typeface="Cambria Math"/>
                                    </a:rPr>
                                    <m:t>λ</m:t>
                                  </m:r>
                                  <m:r>
                                    <a:rPr lang="de-DE" b="0" i="1" smtClean="0">
                                      <a:latin typeface="Cambria Math"/>
                                      <a:ea typeface="Cambria Math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de-DE" b="0" i="1" smtClean="0">
                                  <a:latin typeface="Cambria Math"/>
                                  <a:ea typeface="Cambria Math"/>
                                </a:rPr>
                                <m:t>        </m:t>
                              </m:r>
                              <m:r>
                                <a:rPr lang="de-DE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de-DE" b="0" i="1" smtClean="0">
                                  <a:latin typeface="Cambria Math"/>
                                  <a:ea typeface="Cambria Math"/>
                                </a:rPr>
                                <m:t>≥0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" name="Textfeld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6150" y="1906010"/>
                <a:ext cx="2594749" cy="5861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feld 15"/>
              <p:cNvSpPr txBox="1"/>
              <p:nvPr/>
            </p:nvSpPr>
            <p:spPr>
              <a:xfrm>
                <a:off x="3840817" y="3953271"/>
                <a:ext cx="5052345" cy="13444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600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600" b="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de-DE" sz="1600" b="0" i="1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de-DE" sz="16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de-DE" sz="1600" b="0" i="1">
                                  <a:latin typeface="Cambria Math"/>
                                </a:rPr>
                                <m:t>0</m:t>
                              </m:r>
                              <m:r>
                                <a:rPr lang="de-DE" sz="1600" b="0" i="1" smtClean="0">
                                  <a:latin typeface="Cambria Math"/>
                                </a:rPr>
                                <m:t>                                                      </m:t>
                              </m:r>
                              <m:r>
                                <a:rPr lang="de-DE" sz="1600" b="0" i="1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de-DE" sz="1600" b="0" i="1" smtClean="0">
                                  <a:latin typeface="Cambria Math"/>
                                </a:rPr>
                                <m:t>&lt;0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de-DE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eqArr>
                                    <m:eqArrPr>
                                      <m:ctrlPr>
                                        <a:rPr lang="el-GR" sz="16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eqArrPr>
                                    <m:e/>
                                    <m:e>
                                      <m:r>
                                        <a:rPr lang="el-GR" sz="1600" b="0" i="1" smtClean="0">
                                          <a:latin typeface="Cambria Math"/>
                                        </a:rPr>
                                        <m:t>𝛽</m:t>
                                      </m:r>
                                    </m:e>
                                  </m:eqArr>
                                </m:num>
                                <m:den>
                                  <m:r>
                                    <a:rPr lang="el-GR" sz="1600" b="0" i="1">
                                      <a:latin typeface="Cambria Math"/>
                                    </a:rPr>
                                    <m:t>𝜂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de-DE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de-DE" sz="16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de-DE" sz="160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de-DE" sz="1600" b="0" i="1" smtClean="0">
                                              <a:latin typeface="Cambria Math"/>
                                            </a:rPr>
                                            <m:t>𝑡</m:t>
                                          </m:r>
                                          <m:r>
                                            <a:rPr lang="de-DE" sz="1600" b="0" i="1" smtClean="0"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de-DE" altLang="de-DE" sz="1600" i="1" dirty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de-DE" altLang="de-DE" sz="1600" b="0" i="1" dirty="0">
                                                  <a:latin typeface="Cambria Math"/>
                                                </a:rPr>
                                                <m:t>𝑡</m:t>
                                              </m:r>
                                            </m:e>
                                            <m:sub>
                                              <m:r>
                                                <a:rPr lang="de-DE" altLang="de-DE" sz="1600" b="0" i="1" dirty="0">
                                                  <a:latin typeface="Cambria Math"/>
                                                </a:rPr>
                                                <m:t>0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r>
                                            <a:rPr lang="de-DE" sz="1600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𝜂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de-DE" sz="1600" b="0" i="1" smtClean="0">
                                      <a:latin typeface="Cambria Math"/>
                                      <a:ea typeface="Cambria Math"/>
                                    </a:rPr>
                                    <m:t>𝛽</m:t>
                                  </m:r>
                                  <m:r>
                                    <a:rPr lang="de-DE" sz="1600" b="0" i="1" smtClean="0">
                                      <a:latin typeface="Cambria Math"/>
                                      <a:ea typeface="Cambria Math"/>
                                    </a:rPr>
                                    <m:t>−1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de-DE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sz="1600" b="0" i="1" smtClean="0">
                                      <a:latin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de-DE" sz="1600" b="0" i="1" smtClean="0">
                                      <a:latin typeface="Cambria Math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de-DE" sz="16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de-DE" sz="160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de-DE" sz="160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de-DE" sz="1600" b="0" i="1" smtClean="0">
                                                  <a:latin typeface="Cambria Math"/>
                                                </a:rPr>
                                                <m:t>𝑡</m:t>
                                              </m:r>
                                              <m:r>
                                                <a:rPr lang="de-DE" sz="1600" b="0" i="1" smtClean="0">
                                                  <a:latin typeface="Cambria Math"/>
                                                </a:rPr>
                                                <m:t>−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de-DE" altLang="de-DE" sz="1600" i="1" dirty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de-DE" altLang="de-DE" sz="1600" i="1" dirty="0">
                                                      <a:latin typeface="Cambria Math"/>
                                                    </a:rPr>
                                                    <m:t>𝑡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de-DE" altLang="de-DE" sz="1600" i="1" dirty="0">
                                                      <a:latin typeface="Cambria Math"/>
                                                    </a:rPr>
                                                    <m:t>0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r>
                                                <a:rPr lang="de-DE" sz="1600" b="0" i="1" smtClean="0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𝜂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</m:e>
                                    <m:sup>
                                      <m:r>
                                        <a:rPr lang="de-DE" sz="1600" b="0" i="1" smtClean="0">
                                          <a:latin typeface="Cambria Math"/>
                                          <a:ea typeface="Cambria Math"/>
                                        </a:rPr>
                                        <m:t>𝛽</m:t>
                                      </m:r>
                                    </m:sup>
                                  </m:sSup>
                                </m:sup>
                              </m:sSup>
                              <m:r>
                                <a:rPr lang="de-DE" sz="1600" b="0" i="1" smtClean="0">
                                  <a:latin typeface="Cambria Math"/>
                                </a:rPr>
                                <m:t>       0&lt;</m:t>
                              </m:r>
                              <m:r>
                                <a:rPr lang="de-DE" sz="1600" b="0" i="1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de-DE" sz="1600" b="0" i="1" smtClean="0">
                                  <a:latin typeface="Cambria Math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de-DE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sz="1600" b="0" i="1" smtClean="0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de-DE" sz="1600" b="0" i="1" smtClean="0">
                                      <a:latin typeface="Cambria Math"/>
                                    </a:rPr>
                                    <m:t>𝑚𝑎𝑥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de-DE" dirty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16" name="Textfeld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817" y="3953271"/>
                <a:ext cx="5052345" cy="134447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 descr="K:\Projekte\Aktuell\108111_OffshoreTIMES\Arbeitsordner\Zuverlässigkeitsmodell\WindEurope 16\Arbeiten\Grafiken\time-failures_en_poster.em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91" y="1894504"/>
            <a:ext cx="3907312" cy="317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/>
          <p:cNvSpPr/>
          <p:nvPr/>
        </p:nvSpPr>
        <p:spPr>
          <a:xfrm>
            <a:off x="4254655" y="1449113"/>
            <a:ext cx="44294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3. Functions </a:t>
            </a:r>
            <a:r>
              <a:rPr lang="en-GB" dirty="0"/>
              <a:t>of time-dependent failures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1373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1902873" y="417284"/>
            <a:ext cx="6734175" cy="835025"/>
          </a:xfrm>
          <a:prstGeom prst="rect">
            <a:avLst/>
          </a:prstGeom>
          <a:solidFill>
            <a:schemeClr val="bg1"/>
          </a:solidFill>
          <a:ln w="444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9pPr>
          </a:lstStyle>
          <a:p>
            <a:pPr marL="285750" indent="-285750" eaLnBrk="1" hangingPunct="1"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1600" dirty="0"/>
              <a:t>Identify lifetime describing variable</a:t>
            </a:r>
          </a:p>
          <a:p>
            <a:pPr marL="285750" indent="-285750" eaLnBrk="1" hangingPunct="1"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1600" dirty="0"/>
              <a:t>Estimate parameters for reliability functions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/>
              <p:cNvSpPr txBox="1"/>
              <p:nvPr/>
            </p:nvSpPr>
            <p:spPr>
              <a:xfrm>
                <a:off x="4267402" y="2057769"/>
                <a:ext cx="3459473" cy="13136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600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600" b="0" i="1" smtClean="0">
                              <a:latin typeface="Cambria Math"/>
                            </a:rPr>
                            <m:t>𝐸</m:t>
                          </m:r>
                        </m:e>
                      </m:d>
                      <m:r>
                        <a:rPr lang="de-DE" sz="1600" b="0" i="1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de-DE" sz="16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de-DE" sz="1600" b="0" i="1">
                                  <a:latin typeface="Cambria Math"/>
                                </a:rPr>
                                <m:t>0</m:t>
                              </m:r>
                              <m:r>
                                <a:rPr lang="de-DE" sz="1600" b="0" i="1" smtClean="0">
                                  <a:latin typeface="Cambria Math"/>
                                </a:rPr>
                                <m:t>                            </m:t>
                              </m:r>
                              <m:r>
                                <a:rPr lang="de-DE" sz="1600" b="0" i="1" smtClean="0">
                                  <a:latin typeface="Cambria Math"/>
                                </a:rPr>
                                <m:t>𝐸</m:t>
                              </m:r>
                              <m:r>
                                <a:rPr lang="de-DE" sz="1600" b="0" i="1" smtClean="0">
                                  <a:latin typeface="Cambria Math"/>
                                </a:rPr>
                                <m:t>&lt;0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de-DE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eqArr>
                                    <m:eqArrPr>
                                      <m:ctrlPr>
                                        <a:rPr lang="el-GR" sz="16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eqArrPr>
                                    <m:e/>
                                    <m:e>
                                      <m:r>
                                        <a:rPr lang="el-GR" sz="1600" b="0" i="1" smtClean="0">
                                          <a:latin typeface="Cambria Math"/>
                                        </a:rPr>
                                        <m:t>𝛽</m:t>
                                      </m:r>
                                    </m:e>
                                  </m:eqArr>
                                </m:num>
                                <m:den>
                                  <m:r>
                                    <a:rPr lang="el-GR" sz="1600" b="0" i="1">
                                      <a:latin typeface="Cambria Math"/>
                                    </a:rPr>
                                    <m:t>𝜂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de-DE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de-DE" sz="16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de-DE" sz="160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de-DE" sz="1600" b="0" i="1" smtClean="0">
                                              <a:latin typeface="Cambria Math"/>
                                            </a:rPr>
                                            <m:t>𝐸</m:t>
                                          </m:r>
                                        </m:num>
                                        <m:den>
                                          <m:r>
                                            <a:rPr lang="de-DE" sz="1600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𝜂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de-DE" sz="1600" b="0" i="1" smtClean="0">
                                      <a:latin typeface="Cambria Math"/>
                                      <a:ea typeface="Cambria Math"/>
                                    </a:rPr>
                                    <m:t>𝛽</m:t>
                                  </m:r>
                                  <m:r>
                                    <a:rPr lang="de-DE" sz="1600" b="0" i="1" smtClean="0">
                                      <a:latin typeface="Cambria Math"/>
                                      <a:ea typeface="Cambria Math"/>
                                    </a:rPr>
                                    <m:t>−1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de-DE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sz="1600" b="0" i="1" smtClean="0">
                                      <a:latin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de-DE" sz="1600" b="0" i="1" smtClean="0">
                                      <a:latin typeface="Cambria Math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de-DE" sz="16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de-DE" sz="160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de-DE" sz="160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de-DE" sz="1600" b="0" i="1" smtClean="0">
                                                  <a:latin typeface="Cambria Math"/>
                                                </a:rPr>
                                                <m:t>𝐸</m:t>
                                              </m:r>
                                            </m:num>
                                            <m:den>
                                              <m:r>
                                                <a:rPr lang="de-DE" sz="1600" b="0" i="1" smtClean="0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𝜂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</m:e>
                                    <m:sup>
                                      <m:r>
                                        <a:rPr lang="de-DE" sz="1600" b="0" i="1" smtClean="0">
                                          <a:latin typeface="Cambria Math"/>
                                          <a:ea typeface="Cambria Math"/>
                                        </a:rPr>
                                        <m:t>𝛽</m:t>
                                      </m:r>
                                    </m:sup>
                                  </m:sSup>
                                </m:sup>
                              </m:sSup>
                              <m:r>
                                <a:rPr lang="de-DE" sz="1600" b="0" i="1" smtClean="0">
                                  <a:latin typeface="Cambria Math"/>
                                </a:rPr>
                                <m:t>      </m:t>
                              </m:r>
                              <m:r>
                                <a:rPr lang="de-DE" sz="1600" b="0" i="1" smtClean="0">
                                  <a:latin typeface="Cambria Math"/>
                                </a:rPr>
                                <m:t>𝐸</m:t>
                              </m:r>
                              <m:r>
                                <a:rPr lang="de-DE" sz="1600" b="0" i="1" smtClean="0">
                                  <a:latin typeface="Cambria Math"/>
                                </a:rPr>
                                <m:t>≥0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de-DE" sz="1600" dirty="0"/>
              </a:p>
              <a:p>
                <a:endParaRPr lang="de-DE" sz="1600" dirty="0"/>
              </a:p>
            </p:txBody>
          </p:sp>
        </mc:Choice>
        <mc:Fallback xmlns="">
          <p:sp>
            <p:nvSpPr>
              <p:cNvPr id="8" name="Textfeld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402" y="2057769"/>
                <a:ext cx="3459473" cy="131369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 descr="K:\Projekte\Aktuell\108111_OffshoreTIMES\Arbeitsordner\Zuverlässigkeitsmodell\WindEurope 16\Arbeiten\Grafiken\fatigue-failures_en_poster.e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97" y="1475778"/>
            <a:ext cx="2780206" cy="225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9"/>
              <p:cNvSpPr txBox="1"/>
              <p:nvPr/>
            </p:nvSpPr>
            <p:spPr>
              <a:xfrm>
                <a:off x="4332157" y="4002975"/>
                <a:ext cx="4304891" cy="1253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de-DE">
                            <a:latin typeface="Cambria Math"/>
                            <a:ea typeface="Cambria Math"/>
                          </a:rPr>
                          <m:t>λ</m:t>
                        </m:r>
                      </m:e>
                      <m:sub>
                        <m:r>
                          <a:rPr lang="de-DE" b="0" i="1" smtClean="0">
                            <a:latin typeface="Cambria Math"/>
                            <a:ea typeface="Cambria Math"/>
                          </a:rPr>
                          <m:t>𝑜𝑣𝑒𝑟𝑙𝑜𝑎𝑑</m:t>
                        </m:r>
                      </m:sub>
                    </m:sSub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/>
                              </a:rPr>
                              <m:t>𝑤𝑖𝑛𝑑</m:t>
                            </m:r>
                          </m:sub>
                        </m:sSub>
                      </m:e>
                    </m:d>
                  </m:oMath>
                </a14:m>
                <a:r>
                  <a:rPr lang="de-DE" dirty="0" smtClean="0"/>
                  <a:t>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de-DE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b="0" i="1" smtClean="0">
                                  <a:latin typeface="Cambria Math"/>
                                </a:rPr>
                                <m:t>0</m:t>
                              </m:r>
                              <m:r>
                                <a:rPr lang="de-DE" b="0" i="1" smtClean="0">
                                  <a:latin typeface="Cambria Math"/>
                                </a:rPr>
                                <m:t>                    </m:t>
                              </m:r>
                              <m:r>
                                <a:rPr lang="de-DE" b="0" i="1" smtClean="0">
                                  <a:latin typeface="Cambria Math"/>
                                </a:rPr>
                                <m:t>𝑣</m:t>
                              </m:r>
                              <m:r>
                                <a:rPr lang="de-DE" b="0" i="1" smtClean="0">
                                  <a:latin typeface="Cambria Math"/>
                                  <a:ea typeface="Cambria Math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/>
                                      <a:ea typeface="Cambria Math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/>
                                      <a:ea typeface="Cambria Math"/>
                                    </a:rPr>
                                    <m:t>𝑤𝑖𝑛𝑑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de-DE" b="0" i="1" smtClean="0">
                                  <a:latin typeface="Cambria Math"/>
                                </a:rPr>
                                <m:t>𝑚</m:t>
                              </m:r>
                              <m:r>
                                <a:rPr lang="de-DE" b="0" i="1" smtClean="0">
                                  <a:latin typeface="Cambria Math"/>
                                </a:rPr>
                                <m:t>∗</m:t>
                              </m:r>
                              <m:d>
                                <m:d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de-DE" b="0" i="1" smtClean="0">
                                      <a:latin typeface="Cambria Math"/>
                                    </a:rPr>
                                    <m:t>𝑣</m:t>
                                  </m:r>
                                  <m:r>
                                    <a:rPr lang="de-DE" b="0" i="1" smtClean="0"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de-DE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b="0" i="1" smtClean="0">
                                          <a:latin typeface="Cambria Math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de-DE" b="0" i="1" smtClean="0">
                                          <a:latin typeface="Cambria Math"/>
                                        </a:rPr>
                                        <m:t>𝑤𝑖𝑛𝑑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de-DE" b="0" i="1" smtClean="0">
                                  <a:latin typeface="Cambria Math"/>
                                </a:rPr>
                                <m:t>     </m:t>
                              </m:r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/>
                                    </a:rPr>
                                    <m:t>𝑚𝑖𝑛</m:t>
                                  </m:r>
                                </m:sub>
                              </m:sSub>
                              <m:r>
                                <a:rPr lang="de-DE" b="0" i="1" smtClean="0">
                                  <a:latin typeface="Cambria Math"/>
                                  <a:ea typeface="Cambria Math"/>
                                </a:rPr>
                                <m:t>&lt;</m:t>
                              </m:r>
                              <m:r>
                                <a:rPr lang="de-DE" b="0" i="1" smtClean="0">
                                  <a:latin typeface="Cambria Math"/>
                                  <a:ea typeface="Cambria Math"/>
                                </a:rPr>
                                <m:t>𝑣</m:t>
                              </m:r>
                              <m:r>
                                <a:rPr lang="de-DE" b="0" i="1" smtClean="0">
                                  <a:latin typeface="Cambria Math"/>
                                  <a:ea typeface="Cambria Math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/>
                                      <a:ea typeface="Cambria Math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/>
                                      <a:ea typeface="Cambria Math"/>
                                    </a:rPr>
                                    <m:t>𝑚𝑎𝑥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de-DE" b="0" i="1" smtClean="0">
                                  <a:latin typeface="Cambria Math"/>
                                </a:rPr>
                                <m:t>0                    </m:t>
                              </m:r>
                              <m:r>
                                <a:rPr lang="de-DE" b="0" i="1" smtClean="0">
                                  <a:latin typeface="Cambria Math"/>
                                </a:rPr>
                                <m:t>𝑣</m:t>
                              </m:r>
                              <m:r>
                                <a:rPr lang="de-DE" b="0" i="1" smtClean="0">
                                  <a:latin typeface="Cambria Math"/>
                                  <a:ea typeface="Cambria Math"/>
                                </a:rPr>
                                <m:t>&gt;</m:t>
                              </m:r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/>
                                      <a:ea typeface="Cambria Math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/>
                                      <a:ea typeface="Cambria Math"/>
                                    </a:rPr>
                                    <m:t>𝑚𝑎𝑥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de-DE" i="1" dirty="0" smtClean="0"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0" name="Textfeld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2157" y="4002975"/>
                <a:ext cx="4304891" cy="1253613"/>
              </a:xfrm>
              <a:prstGeom prst="rect">
                <a:avLst/>
              </a:prstGeom>
              <a:blipFill rotWithShape="1">
                <a:blip r:embed="rId5"/>
                <a:stretch>
                  <a:fillRect t="-195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uppieren 11"/>
          <p:cNvGrpSpPr/>
          <p:nvPr/>
        </p:nvGrpSpPr>
        <p:grpSpPr>
          <a:xfrm>
            <a:off x="1277333" y="3612076"/>
            <a:ext cx="2837769" cy="2101409"/>
            <a:chOff x="1277333" y="3885897"/>
            <a:chExt cx="2837769" cy="2101409"/>
          </a:xfrm>
        </p:grpSpPr>
        <p:pic>
          <p:nvPicPr>
            <p:cNvPr id="13" name="Picture 2" descr="C:\Users\krafik\Desktop\py\ratewind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7333" y="4030204"/>
              <a:ext cx="2837769" cy="1892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K:\Projekte\Aktuell\108111_OffshoreTIMES\Arbeitsordner\Zuverlässigkeitsmodell\WindEurope 16\Arbeiten\Grafiken\fatigue-failures_en_poster.emf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93" b="12308"/>
            <a:stretch/>
          </p:blipFill>
          <p:spPr bwMode="auto">
            <a:xfrm>
              <a:off x="1283474" y="3885897"/>
              <a:ext cx="144775" cy="19799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feld 2"/>
            <p:cNvSpPr txBox="1"/>
            <p:nvPr/>
          </p:nvSpPr>
          <p:spPr>
            <a:xfrm>
              <a:off x="1982916" y="5771862"/>
              <a:ext cx="2132186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sz="800" dirty="0" smtClean="0"/>
                <a:t>Wind </a:t>
              </a:r>
              <a:r>
                <a:rPr lang="de-DE" sz="800" dirty="0" err="1" smtClean="0"/>
                <a:t>speed</a:t>
              </a:r>
              <a:r>
                <a:rPr lang="de-DE" sz="800" dirty="0" smtClean="0"/>
                <a:t> [m/s]</a:t>
              </a:r>
              <a:endParaRPr lang="de-DE" sz="800" dirty="0"/>
            </a:p>
          </p:txBody>
        </p:sp>
      </p:grpSp>
      <p:sp>
        <p:nvSpPr>
          <p:cNvPr id="4" name="Rechteck 3"/>
          <p:cNvSpPr/>
          <p:nvPr/>
        </p:nvSpPr>
        <p:spPr>
          <a:xfrm>
            <a:off x="4419701" y="1536678"/>
            <a:ext cx="3377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4. Function </a:t>
            </a:r>
            <a:r>
              <a:rPr lang="en-GB" dirty="0"/>
              <a:t>of fatigue failures</a:t>
            </a:r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4419701" y="3581299"/>
            <a:ext cx="3544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5. Function </a:t>
            </a:r>
            <a:r>
              <a:rPr lang="en-GB" dirty="0"/>
              <a:t>of overload failures</a:t>
            </a:r>
            <a:endParaRPr lang="de-DE" dirty="0"/>
          </a:p>
        </p:txBody>
      </p:sp>
      <p:sp>
        <p:nvSpPr>
          <p:cNvPr id="6" name="Eingekerbter Richtungspfeil 5"/>
          <p:cNvSpPr/>
          <p:nvPr/>
        </p:nvSpPr>
        <p:spPr>
          <a:xfrm rot="5400000">
            <a:off x="521441" y="464782"/>
            <a:ext cx="1390652" cy="1277937"/>
          </a:xfrm>
          <a:prstGeom prst="chevron">
            <a:avLst>
              <a:gd name="adj" fmla="val 42199"/>
            </a:avLst>
          </a:prstGeom>
          <a:solidFill>
            <a:srgbClr val="148A6E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endParaRPr lang="de-DE" altLang="de-DE" sz="11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de-DE" altLang="de-DE" sz="1100" b="1" dirty="0" err="1">
                <a:solidFill>
                  <a:schemeClr val="bg1"/>
                </a:solidFill>
              </a:rPr>
              <a:t>Function</a:t>
            </a:r>
            <a:r>
              <a:rPr lang="de-DE" altLang="de-DE" sz="1100" b="1" dirty="0">
                <a:solidFill>
                  <a:schemeClr val="bg1"/>
                </a:solidFill>
              </a:rPr>
              <a:t> per </a:t>
            </a:r>
            <a:r>
              <a:rPr lang="de-DE" altLang="de-DE" sz="1100" b="1" dirty="0" err="1">
                <a:solidFill>
                  <a:schemeClr val="bg1"/>
                </a:solidFill>
              </a:rPr>
              <a:t>failure</a:t>
            </a:r>
            <a:r>
              <a:rPr lang="de-DE" altLang="de-DE" sz="1100" b="1" dirty="0">
                <a:solidFill>
                  <a:schemeClr val="bg1"/>
                </a:solidFill>
              </a:rPr>
              <a:t> </a:t>
            </a:r>
            <a:r>
              <a:rPr lang="de-DE" altLang="de-DE" sz="1100" b="1" dirty="0" err="1">
                <a:solidFill>
                  <a:schemeClr val="bg1"/>
                </a:solidFill>
              </a:rPr>
              <a:t>category</a:t>
            </a:r>
            <a:r>
              <a:rPr lang="de-DE" altLang="de-DE" sz="1100" b="1" dirty="0">
                <a:solidFill>
                  <a:schemeClr val="bg1"/>
                </a:solidFill>
              </a:rPr>
              <a:t> &amp; per </a:t>
            </a:r>
            <a:r>
              <a:rPr lang="de-DE" altLang="de-DE" sz="1100" b="1" dirty="0" err="1">
                <a:solidFill>
                  <a:schemeClr val="bg1"/>
                </a:solidFill>
              </a:rPr>
              <a:t>component</a:t>
            </a:r>
            <a:endParaRPr lang="de-DE" altLang="de-DE" sz="1100" b="1" dirty="0">
              <a:solidFill>
                <a:schemeClr val="bg1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4419701" y="5463836"/>
            <a:ext cx="3416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6. Component </a:t>
            </a:r>
            <a:r>
              <a:rPr lang="en-GB" dirty="0"/>
              <a:t>specific failures</a:t>
            </a:r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1902873" y="417284"/>
            <a:ext cx="6734175" cy="835025"/>
          </a:xfrm>
          <a:prstGeom prst="rect">
            <a:avLst/>
          </a:prstGeom>
          <a:solidFill>
            <a:schemeClr val="bg1"/>
          </a:solidFill>
          <a:ln w="444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9pPr>
          </a:lstStyle>
          <a:p>
            <a:pPr marL="285750" indent="-285750" eaLnBrk="1" hangingPunct="1">
              <a:buClr>
                <a:srgbClr val="179C7D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1600" dirty="0" smtClean="0"/>
              <a:t>Implement reliability module in simulation tool</a:t>
            </a:r>
          </a:p>
          <a:p>
            <a:pPr marL="285750" indent="-285750" eaLnBrk="1" hangingPunct="1">
              <a:buClr>
                <a:srgbClr val="179C7D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1600" dirty="0" smtClean="0"/>
              <a:t>Simulation of failure </a:t>
            </a:r>
            <a:r>
              <a:rPr lang="en-US" altLang="de-DE" sz="1600" dirty="0" err="1" smtClean="0"/>
              <a:t>behaviour</a:t>
            </a:r>
            <a:endParaRPr lang="en-US" altLang="de-DE" sz="16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505" y="1781517"/>
            <a:ext cx="1764000" cy="3625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/>
          <p:cNvSpPr txBox="1"/>
          <p:nvPr/>
        </p:nvSpPr>
        <p:spPr>
          <a:xfrm>
            <a:off x="4124366" y="2471138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λ</a:t>
            </a:r>
            <a:r>
              <a:rPr lang="de-DE" dirty="0" smtClean="0"/>
              <a:t>(t)</a:t>
            </a:r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4636398" y="2470644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λ</a:t>
            </a:r>
            <a:r>
              <a:rPr lang="de-DE" dirty="0" smtClean="0"/>
              <a:t>(E)</a:t>
            </a:r>
            <a:endParaRPr lang="de-DE" dirty="0"/>
          </a:p>
        </p:txBody>
      </p:sp>
      <p:sp>
        <p:nvSpPr>
          <p:cNvPr id="14" name="Textfeld 13"/>
          <p:cNvSpPr txBox="1"/>
          <p:nvPr/>
        </p:nvSpPr>
        <p:spPr>
          <a:xfrm>
            <a:off x="5181193" y="2470644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λ</a:t>
            </a:r>
            <a:r>
              <a:rPr lang="de-DE" dirty="0" smtClean="0"/>
              <a:t>(v)</a:t>
            </a:r>
            <a:endParaRPr lang="de-DE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25" y="1384462"/>
            <a:ext cx="7435965" cy="441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ingekerbter Richtungspfeil 4"/>
          <p:cNvSpPr/>
          <p:nvPr/>
        </p:nvSpPr>
        <p:spPr>
          <a:xfrm rot="5400000">
            <a:off x="521441" y="464782"/>
            <a:ext cx="1390652" cy="1277937"/>
          </a:xfrm>
          <a:prstGeom prst="chevron">
            <a:avLst>
              <a:gd name="adj" fmla="val 42199"/>
            </a:avLst>
          </a:prstGeom>
          <a:solidFill>
            <a:srgbClr val="0B4D3D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endParaRPr lang="de-DE" altLang="de-DE" sz="11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de-DE" altLang="de-DE" sz="1100" b="1" dirty="0" smtClean="0">
                <a:solidFill>
                  <a:schemeClr val="bg1"/>
                </a:solidFill>
              </a:rPr>
              <a:t>Simulation</a:t>
            </a:r>
            <a:endParaRPr lang="de-DE" altLang="de-DE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02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ChangeArrowheads="1"/>
          </p:cNvSpPr>
          <p:nvPr/>
        </p:nvSpPr>
        <p:spPr bwMode="auto">
          <a:xfrm>
            <a:off x="-41275" y="9921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Aft>
                <a:spcPct val="40000"/>
              </a:spcAft>
              <a:buClr>
                <a:schemeClr val="tx2"/>
              </a:buClr>
              <a:buFont typeface="Wingdings" pitchFamily="2" charset="2"/>
              <a:buChar char="•"/>
              <a:defRPr sz="3200">
                <a:solidFill>
                  <a:schemeClr val="tx1"/>
                </a:solidFill>
                <a:latin typeface="Frutiger LT Com 55 Roman" pitchFamily="34" charset="0"/>
              </a:defRPr>
            </a:lvl1pPr>
            <a:lvl2pPr marL="742950" indent="-285750" eaLnBrk="0" hangingPunct="0">
              <a:spcAft>
                <a:spcPct val="40000"/>
              </a:spcAft>
              <a:buClr>
                <a:schemeClr val="tx2"/>
              </a:buClr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Frutiger LT Com 55 Roman" pitchFamily="34" charset="0"/>
              </a:defRPr>
            </a:lvl2pPr>
            <a:lvl3pPr marL="11430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Frutiger LT Com 55 Roman" pitchFamily="34" charset="0"/>
              </a:defRPr>
            </a:lvl3pPr>
            <a:lvl4pPr marL="16002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4pPr>
            <a:lvl5pPr marL="2057400" indent="-228600" eaLnBrk="0" hangingPunct="0"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Frutiger LT Com 55 Roman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endParaRPr lang="de-DE" altLang="de-DE" sz="1800"/>
          </a:p>
        </p:txBody>
      </p:sp>
      <p:pic>
        <p:nvPicPr>
          <p:cNvPr id="3075" name="Picture 3" descr="K:\Projekte\Aktuell\108111_OffshoreTIMES\Arbeitsordner\Zuverlässigkeitsmodell\WindEurope 16\Arbeiten\Review\Grafiken\Sim_v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72" y="1601412"/>
            <a:ext cx="8215158" cy="444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1902873" y="417284"/>
            <a:ext cx="6734175" cy="835025"/>
          </a:xfrm>
          <a:prstGeom prst="rect">
            <a:avLst/>
          </a:prstGeom>
          <a:solidFill>
            <a:schemeClr val="bg1"/>
          </a:solidFill>
          <a:ln w="444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utiger LT Com 55 Roman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55 Roman" pitchFamily="34" charset="0"/>
              </a:defRPr>
            </a:lvl9pPr>
          </a:lstStyle>
          <a:p>
            <a:pPr marL="285750" indent="-285750" eaLnBrk="1" hangingPunct="1">
              <a:buClr>
                <a:srgbClr val="179C7D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1600" dirty="0" smtClean="0"/>
              <a:t>Implement reliability module in simulation tool</a:t>
            </a:r>
          </a:p>
          <a:p>
            <a:pPr marL="285750" indent="-285750" eaLnBrk="1" hangingPunct="1">
              <a:buClr>
                <a:srgbClr val="179C7D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1600" dirty="0" smtClean="0"/>
              <a:t>Simulation of failure </a:t>
            </a:r>
            <a:r>
              <a:rPr lang="en-US" altLang="de-DE" sz="1600" dirty="0" err="1" smtClean="0"/>
              <a:t>behaviour</a:t>
            </a:r>
            <a:endParaRPr lang="en-US" altLang="de-DE" sz="1600" dirty="0"/>
          </a:p>
        </p:txBody>
      </p:sp>
      <p:sp>
        <p:nvSpPr>
          <p:cNvPr id="6" name="Eingekerbter Richtungspfeil 5"/>
          <p:cNvSpPr/>
          <p:nvPr/>
        </p:nvSpPr>
        <p:spPr>
          <a:xfrm rot="5400000">
            <a:off x="521441" y="464782"/>
            <a:ext cx="1390652" cy="1277937"/>
          </a:xfrm>
          <a:prstGeom prst="chevron">
            <a:avLst>
              <a:gd name="adj" fmla="val 42199"/>
            </a:avLst>
          </a:prstGeom>
          <a:solidFill>
            <a:srgbClr val="0B4D3D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endParaRPr lang="de-DE" altLang="de-DE" sz="11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de-DE" altLang="de-DE" sz="1100" b="1" dirty="0" smtClean="0">
                <a:solidFill>
                  <a:schemeClr val="bg1"/>
                </a:solidFill>
              </a:rPr>
              <a:t>Simulation</a:t>
            </a:r>
            <a:endParaRPr lang="de-DE" altLang="de-DE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49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">
      <a:dk1>
        <a:srgbClr val="000000"/>
      </a:dk1>
      <a:lt1>
        <a:srgbClr val="FFFFFF"/>
      </a:lt1>
      <a:dk2>
        <a:srgbClr val="179C7D"/>
      </a:dk2>
      <a:lt2>
        <a:srgbClr val="A8AFAF"/>
      </a:lt2>
      <a:accent1>
        <a:srgbClr val="EB6A0A"/>
      </a:accent1>
      <a:accent2>
        <a:srgbClr val="006E92"/>
      </a:accent2>
      <a:accent3>
        <a:srgbClr val="FFFFFF"/>
      </a:accent3>
      <a:accent4>
        <a:srgbClr val="000000"/>
      </a:accent4>
      <a:accent5>
        <a:srgbClr val="F3B9AA"/>
      </a:accent5>
      <a:accent6>
        <a:srgbClr val="006384"/>
      </a:accent6>
      <a:hlink>
        <a:srgbClr val="25BAE2"/>
      </a:hlink>
      <a:folHlink>
        <a:srgbClr val="B1C800"/>
      </a:folHlink>
    </a:clrScheme>
    <a:fontScheme name="Standarddesign">
      <a:majorFont>
        <a:latin typeface="Frutiger LT Com 45 Light"/>
        <a:ea typeface=""/>
        <a:cs typeface=""/>
      </a:majorFont>
      <a:minorFont>
        <a:latin typeface="Frutiger LT Com 55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3">
        <a:dk1>
          <a:srgbClr val="000000"/>
        </a:dk1>
        <a:lt1>
          <a:srgbClr val="FFFFFF"/>
        </a:lt1>
        <a:dk2>
          <a:srgbClr val="000000"/>
        </a:dk2>
        <a:lt2>
          <a:srgbClr val="A8AFAF"/>
        </a:lt2>
        <a:accent1>
          <a:srgbClr val="009475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C8BD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4">
        <a:dk1>
          <a:srgbClr val="000000"/>
        </a:dk1>
        <a:lt1>
          <a:srgbClr val="FFFFFF"/>
        </a:lt1>
        <a:dk2>
          <a:srgbClr val="000000"/>
        </a:dk2>
        <a:lt2>
          <a:srgbClr val="A8AFAF"/>
        </a:lt2>
        <a:accent1>
          <a:srgbClr val="009475"/>
        </a:accent1>
        <a:accent2>
          <a:srgbClr val="009475"/>
        </a:accent2>
        <a:accent3>
          <a:srgbClr val="FFFFFF"/>
        </a:accent3>
        <a:accent4>
          <a:srgbClr val="000000"/>
        </a:accent4>
        <a:accent5>
          <a:srgbClr val="AAC8BD"/>
        </a:accent5>
        <a:accent6>
          <a:srgbClr val="008669"/>
        </a:accent6>
        <a:hlink>
          <a:srgbClr val="009475"/>
        </a:hlink>
        <a:folHlink>
          <a:srgbClr val="00947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5">
        <a:dk1>
          <a:srgbClr val="000000"/>
        </a:dk1>
        <a:lt1>
          <a:srgbClr val="FFFFFF"/>
        </a:lt1>
        <a:dk2>
          <a:srgbClr val="009475"/>
        </a:dk2>
        <a:lt2>
          <a:srgbClr val="A8AFAF"/>
        </a:lt2>
        <a:accent1>
          <a:srgbClr val="25BAE2"/>
        </a:accent1>
        <a:accent2>
          <a:srgbClr val="006E92"/>
        </a:accent2>
        <a:accent3>
          <a:srgbClr val="FFFFFF"/>
        </a:accent3>
        <a:accent4>
          <a:srgbClr val="000000"/>
        </a:accent4>
        <a:accent5>
          <a:srgbClr val="ACD9EE"/>
        </a:accent5>
        <a:accent6>
          <a:srgbClr val="006384"/>
        </a:accent6>
        <a:hlink>
          <a:srgbClr val="4C636F"/>
        </a:hlink>
        <a:folHlink>
          <a:srgbClr val="9E1C2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6">
        <a:dk1>
          <a:srgbClr val="000000"/>
        </a:dk1>
        <a:lt1>
          <a:srgbClr val="FFFFFF"/>
        </a:lt1>
        <a:dk2>
          <a:srgbClr val="009475"/>
        </a:dk2>
        <a:lt2>
          <a:srgbClr val="25BAE2"/>
        </a:lt2>
        <a:accent1>
          <a:srgbClr val="009475"/>
        </a:accent1>
        <a:accent2>
          <a:srgbClr val="006E92"/>
        </a:accent2>
        <a:accent3>
          <a:srgbClr val="FFFFFF"/>
        </a:accent3>
        <a:accent4>
          <a:srgbClr val="000000"/>
        </a:accent4>
        <a:accent5>
          <a:srgbClr val="AAC8BD"/>
        </a:accent5>
        <a:accent6>
          <a:srgbClr val="006384"/>
        </a:accent6>
        <a:hlink>
          <a:srgbClr val="4C636F"/>
        </a:hlink>
        <a:folHlink>
          <a:srgbClr val="9E1C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tandarddesign">
  <a:themeElements>
    <a:clrScheme name="">
      <a:dk1>
        <a:srgbClr val="000000"/>
      </a:dk1>
      <a:lt1>
        <a:srgbClr val="FFFFFF"/>
      </a:lt1>
      <a:dk2>
        <a:srgbClr val="179C7D"/>
      </a:dk2>
      <a:lt2>
        <a:srgbClr val="A8AFAF"/>
      </a:lt2>
      <a:accent1>
        <a:srgbClr val="EB6A0A"/>
      </a:accent1>
      <a:accent2>
        <a:srgbClr val="006E92"/>
      </a:accent2>
      <a:accent3>
        <a:srgbClr val="FFFFFF"/>
      </a:accent3>
      <a:accent4>
        <a:srgbClr val="000000"/>
      </a:accent4>
      <a:accent5>
        <a:srgbClr val="F3B9AA"/>
      </a:accent5>
      <a:accent6>
        <a:srgbClr val="006384"/>
      </a:accent6>
      <a:hlink>
        <a:srgbClr val="25BAE2"/>
      </a:hlink>
      <a:folHlink>
        <a:srgbClr val="B1C800"/>
      </a:folHlink>
    </a:clrScheme>
    <a:fontScheme name="1_Standarddesign">
      <a:majorFont>
        <a:latin typeface="Frutiger LT Com 45 Light"/>
        <a:ea typeface=""/>
        <a:cs typeface=""/>
      </a:majorFont>
      <a:minorFont>
        <a:latin typeface="Frutiger LT Com 55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ctr">
          <a:defRPr sz="1400" smtClean="0"/>
        </a:defPPr>
      </a:lstStyle>
    </a:tx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3">
        <a:dk1>
          <a:srgbClr val="000000"/>
        </a:dk1>
        <a:lt1>
          <a:srgbClr val="FFFFFF"/>
        </a:lt1>
        <a:dk2>
          <a:srgbClr val="000000"/>
        </a:dk2>
        <a:lt2>
          <a:srgbClr val="A8AFAF"/>
        </a:lt2>
        <a:accent1>
          <a:srgbClr val="009475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C8BD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14">
        <a:dk1>
          <a:srgbClr val="000000"/>
        </a:dk1>
        <a:lt1>
          <a:srgbClr val="FFFFFF"/>
        </a:lt1>
        <a:dk2>
          <a:srgbClr val="000000"/>
        </a:dk2>
        <a:lt2>
          <a:srgbClr val="A8AFAF"/>
        </a:lt2>
        <a:accent1>
          <a:srgbClr val="009475"/>
        </a:accent1>
        <a:accent2>
          <a:srgbClr val="009475"/>
        </a:accent2>
        <a:accent3>
          <a:srgbClr val="FFFFFF"/>
        </a:accent3>
        <a:accent4>
          <a:srgbClr val="000000"/>
        </a:accent4>
        <a:accent5>
          <a:srgbClr val="AAC8BD"/>
        </a:accent5>
        <a:accent6>
          <a:srgbClr val="008669"/>
        </a:accent6>
        <a:hlink>
          <a:srgbClr val="009475"/>
        </a:hlink>
        <a:folHlink>
          <a:srgbClr val="00947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15">
        <a:dk1>
          <a:srgbClr val="000000"/>
        </a:dk1>
        <a:lt1>
          <a:srgbClr val="FFFFFF"/>
        </a:lt1>
        <a:dk2>
          <a:srgbClr val="009475"/>
        </a:dk2>
        <a:lt2>
          <a:srgbClr val="A8AFAF"/>
        </a:lt2>
        <a:accent1>
          <a:srgbClr val="25BAE2"/>
        </a:accent1>
        <a:accent2>
          <a:srgbClr val="006E92"/>
        </a:accent2>
        <a:accent3>
          <a:srgbClr val="FFFFFF"/>
        </a:accent3>
        <a:accent4>
          <a:srgbClr val="000000"/>
        </a:accent4>
        <a:accent5>
          <a:srgbClr val="ACD9EE"/>
        </a:accent5>
        <a:accent6>
          <a:srgbClr val="006384"/>
        </a:accent6>
        <a:hlink>
          <a:srgbClr val="4C636F"/>
        </a:hlink>
        <a:folHlink>
          <a:srgbClr val="9E1C2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16">
        <a:dk1>
          <a:srgbClr val="000000"/>
        </a:dk1>
        <a:lt1>
          <a:srgbClr val="FFFFFF"/>
        </a:lt1>
        <a:dk2>
          <a:srgbClr val="009475"/>
        </a:dk2>
        <a:lt2>
          <a:srgbClr val="25BAE2"/>
        </a:lt2>
        <a:accent1>
          <a:srgbClr val="009475"/>
        </a:accent1>
        <a:accent2>
          <a:srgbClr val="006E92"/>
        </a:accent2>
        <a:accent3>
          <a:srgbClr val="FFFFFF"/>
        </a:accent3>
        <a:accent4>
          <a:srgbClr val="000000"/>
        </a:accent4>
        <a:accent5>
          <a:srgbClr val="AAC8BD"/>
        </a:accent5>
        <a:accent6>
          <a:srgbClr val="006384"/>
        </a:accent6>
        <a:hlink>
          <a:srgbClr val="4C636F"/>
        </a:hlink>
        <a:folHlink>
          <a:srgbClr val="9E1C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</Words>
  <Application>Microsoft Office PowerPoint</Application>
  <PresentationFormat>On-screen Show (4:3)</PresentationFormat>
  <Paragraphs>111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Calibri</vt:lpstr>
      <vt:lpstr>Cambria Math</vt:lpstr>
      <vt:lpstr>Frutiger LT Com 45 Light</vt:lpstr>
      <vt:lpstr>Frutiger LT Com 55 Roman</vt:lpstr>
      <vt:lpstr>Times New Roman</vt:lpstr>
      <vt:lpstr>Wingdings</vt:lpstr>
      <vt:lpstr>Standarddesign</vt:lpstr>
      <vt:lpstr>1_Standarddesign</vt:lpstr>
      <vt:lpstr> MODELLING THE FAILURE BEHAVIOUR   OF WIND TURBINES</vt:lpstr>
      <vt:lpstr>Motivation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 for the attention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Reliability Modelling</dc:title>
  <dc:creator>Stefan Faulstich; Volker Berkhout; J. Mayer; David Siebenlist</dc:creator>
  <cp:lastModifiedBy>Media</cp:lastModifiedBy>
  <cp:revision>294</cp:revision>
  <cp:lastPrinted>2016-09-19T10:28:06Z</cp:lastPrinted>
  <dcterms:created xsi:type="dcterms:W3CDTF">2009-05-22T06:46:16Z</dcterms:created>
  <dcterms:modified xsi:type="dcterms:W3CDTF">2016-09-29T07:35:36Z</dcterms:modified>
</cp:coreProperties>
</file>