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tags/tag1.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84" r:id="rId1"/>
    <p:sldMasterId id="2147483717" r:id="rId2"/>
  </p:sldMasterIdLst>
  <p:notesMasterIdLst>
    <p:notesMasterId r:id="rId15"/>
  </p:notesMasterIdLst>
  <p:sldIdLst>
    <p:sldId id="260" r:id="rId3"/>
    <p:sldId id="474" r:id="rId4"/>
    <p:sldId id="406" r:id="rId5"/>
    <p:sldId id="395" r:id="rId6"/>
    <p:sldId id="388" r:id="rId7"/>
    <p:sldId id="413" r:id="rId8"/>
    <p:sldId id="397" r:id="rId9"/>
    <p:sldId id="471" r:id="rId10"/>
    <p:sldId id="411" r:id="rId11"/>
    <p:sldId id="475" r:id="rId12"/>
    <p:sldId id="472" r:id="rId13"/>
    <p:sldId id="389" r:id="rId14"/>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521415D9-36F7-43E2-AB2F-B90AF26B5E84}">
      <p14:sectionLst xmlns:p14="http://schemas.microsoft.com/office/powerpoint/2010/main">
        <p14:section name="IEAWT33" id="{EA0A5338-C651-4004-8775-38F2B02D4398}">
          <p14:sldIdLst>
            <p14:sldId id="260"/>
            <p14:sldId id="474"/>
            <p14:sldId id="406"/>
            <p14:sldId id="395"/>
            <p14:sldId id="388"/>
            <p14:sldId id="413"/>
            <p14:sldId id="397"/>
            <p14:sldId id="471"/>
            <p14:sldId id="411"/>
            <p14:sldId id="475"/>
            <p14:sldId id="472"/>
            <p14:sldId id="389"/>
          </p14:sldIdLst>
        </p14:section>
      </p14:sectionLst>
    </p:ext>
    <p:ext uri="{EFAFB233-063F-42B5-8137-9DF3F51BA10A}">
      <p15:sldGuideLst xmlns="" xmlns:p15="http://schemas.microsoft.com/office/powerpoint/2012/main">
        <p15:guide id="1" orient="horz" pos="2160">
          <p15:clr>
            <a:srgbClr val="A4A3A4"/>
          </p15:clr>
        </p15:guide>
        <p15:guide id="2" pos="2880">
          <p15:clr>
            <a:srgbClr val="A4A3A4"/>
          </p15:clr>
        </p15:guide>
        <p15:guide id="3" orient="horz" pos="3312">
          <p15:clr>
            <a:srgbClr val="A4A3A4"/>
          </p15:clr>
        </p15:guide>
        <p15:guide id="4" pos="4176">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Berthold Hahn" initials="Hn" lastIdx="2"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1A13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CF1AB2-1976-4502-BF36-3FF5EA218861}" styleName="Mittlere Formatvorlage 4 - Akz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4952" autoAdjust="0"/>
    <p:restoredTop sz="93914" autoAdjust="0"/>
  </p:normalViewPr>
  <p:slideViewPr>
    <p:cSldViewPr>
      <p:cViewPr>
        <p:scale>
          <a:sx n="90" d="100"/>
          <a:sy n="90" d="100"/>
        </p:scale>
        <p:origin x="-72" y="-54"/>
      </p:cViewPr>
      <p:guideLst>
        <p:guide orient="horz" pos="2160"/>
        <p:guide orient="horz" pos="3312"/>
        <p:guide pos="2880"/>
        <p:guide pos="4608"/>
      </p:guideLst>
    </p:cSldViewPr>
  </p:slideViewPr>
  <p:notesTextViewPr>
    <p:cViewPr>
      <p:scale>
        <a:sx n="100" d="100"/>
        <a:sy n="100" d="100"/>
      </p:scale>
      <p:origin x="0" y="0"/>
    </p:cViewPr>
  </p:notesTextViewPr>
  <p:sorterViewPr>
    <p:cViewPr>
      <p:scale>
        <a:sx n="50" d="100"/>
        <a:sy n="5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viewProps" Target="viewProps.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commentAuthors" Target="commentAuthors.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notesMaster" Target="notesMasters/notesMaster1.xml"/><Relationship Id="rId10" Type="http://schemas.openxmlformats.org/officeDocument/2006/relationships/slide" Target="slides/slide8.xml"/><Relationship Id="rId19"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smtClean="0">
                <a:latin typeface="+mn-lt"/>
              </a:defRPr>
            </a:lvl1pPr>
          </a:lstStyle>
          <a:p>
            <a:pPr>
              <a:defRPr/>
            </a:pPr>
            <a:fld id="{349E9796-EF19-4929-9014-F4C412B2F403}" type="datetimeFigureOut">
              <a:rPr lang="en-US"/>
              <a:pPr>
                <a:defRPr/>
              </a:pPr>
              <a:t>9/29/2016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smtClean="0">
                <a:latin typeface="+mn-lt"/>
              </a:defRPr>
            </a:lvl1pPr>
          </a:lstStyle>
          <a:p>
            <a:pPr>
              <a:defRPr/>
            </a:pPr>
            <a:fld id="{1EB26A14-C4DA-4313-BA8F-45D353F5A78C}" type="slidenum">
              <a:rPr lang="en-US"/>
              <a:pPr>
                <a:defRPr/>
              </a:pPr>
              <a:t>‹Nr.›</a:t>
            </a:fld>
            <a:endParaRPr lang="en-US"/>
          </a:p>
        </p:txBody>
      </p:sp>
    </p:spTree>
    <p:extLst>
      <p:ext uri="{BB962C8B-B14F-4D97-AF65-F5344CB8AC3E}">
        <p14:creationId xmlns:p14="http://schemas.microsoft.com/office/powerpoint/2010/main" val="3783770698"/>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mn-lt"/>
        <a:ea typeface="+mn-ea"/>
        <a:cs typeface="+mn-cs"/>
      </a:defRPr>
    </a:lvl1pPr>
    <a:lvl2pPr marL="457200" algn="l" rtl="0" fontAlgn="base">
      <a:spcBef>
        <a:spcPct val="30000"/>
      </a:spcBef>
      <a:spcAft>
        <a:spcPct val="0"/>
      </a:spcAft>
      <a:defRPr sz="1200" kern="1200">
        <a:solidFill>
          <a:schemeClr val="tx1"/>
        </a:solidFill>
        <a:latin typeface="+mn-lt"/>
        <a:ea typeface="+mn-ea"/>
        <a:cs typeface="+mn-cs"/>
      </a:defRPr>
    </a:lvl2pPr>
    <a:lvl3pPr marL="914400" algn="l" rtl="0" fontAlgn="base">
      <a:spcBef>
        <a:spcPct val="30000"/>
      </a:spcBef>
      <a:spcAft>
        <a:spcPct val="0"/>
      </a:spcAft>
      <a:defRPr sz="1200" kern="1200">
        <a:solidFill>
          <a:schemeClr val="tx1"/>
        </a:solidFill>
        <a:latin typeface="+mn-lt"/>
        <a:ea typeface="+mn-ea"/>
        <a:cs typeface="+mn-cs"/>
      </a:defRPr>
    </a:lvl3pPr>
    <a:lvl4pPr marL="1371600" algn="l" rtl="0" fontAlgn="base">
      <a:spcBef>
        <a:spcPct val="30000"/>
      </a:spcBef>
      <a:spcAft>
        <a:spcPct val="0"/>
      </a:spcAft>
      <a:defRPr sz="1200" kern="1200">
        <a:solidFill>
          <a:schemeClr val="tx1"/>
        </a:solidFill>
        <a:latin typeface="+mn-lt"/>
        <a:ea typeface="+mn-ea"/>
        <a:cs typeface="+mn-cs"/>
      </a:defRPr>
    </a:lvl4pPr>
    <a:lvl5pPr marL="1828800" algn="l" rtl="0" fontAlgn="base">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Slide Image Placeholder 1"/>
          <p:cNvSpPr>
            <a:spLocks noGrp="1" noRot="1" noChangeAspect="1"/>
          </p:cNvSpPr>
          <p:nvPr>
            <p:ph type="sldImg"/>
          </p:nvPr>
        </p:nvSpPr>
        <p:spPr bwMode="auto">
          <a:noFill/>
          <a:ln>
            <a:solidFill>
              <a:srgbClr val="000000"/>
            </a:solidFill>
            <a:miter lim="800000"/>
            <a:headEnd/>
            <a:tailEnd/>
          </a:ln>
        </p:spPr>
      </p:sp>
      <p:sp>
        <p:nvSpPr>
          <p:cNvPr id="21506"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21507"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6CE2E67A-5F47-4380-A9CA-6AD06459F989}" type="slidenum">
              <a:rPr lang="en-US"/>
              <a:pPr fontAlgn="base">
                <a:spcBef>
                  <a:spcPct val="0"/>
                </a:spcBef>
                <a:spcAft>
                  <a:spcPct val="0"/>
                </a:spcAft>
              </a:pPr>
              <a:t>1</a:t>
            </a:fld>
            <a:endParaRPr lang="en-US"/>
          </a:p>
        </p:txBody>
      </p:sp>
    </p:spTree>
    <p:extLst>
      <p:ext uri="{BB962C8B-B14F-4D97-AF65-F5344CB8AC3E}">
        <p14:creationId xmlns:p14="http://schemas.microsoft.com/office/powerpoint/2010/main" val="365760861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smtClean="0"/>
              <a:t>Next </a:t>
            </a:r>
            <a:r>
              <a:rPr lang="de-DE" dirty="0" err="1" smtClean="0"/>
              <a:t>slide</a:t>
            </a:r>
            <a:r>
              <a:rPr lang="de-DE" dirty="0" smtClean="0"/>
              <a:t>: </a:t>
            </a:r>
            <a:r>
              <a:rPr lang="de-DE" dirty="0" err="1" smtClean="0"/>
              <a:t>parameter</a:t>
            </a:r>
            <a:r>
              <a:rPr lang="de-DE" dirty="0" smtClean="0"/>
              <a:t> </a:t>
            </a:r>
            <a:r>
              <a:rPr lang="de-DE" dirty="0" err="1" smtClean="0"/>
              <a:t>diversification</a:t>
            </a:r>
            <a:endParaRPr lang="en-US" dirty="0"/>
          </a:p>
        </p:txBody>
      </p:sp>
      <p:sp>
        <p:nvSpPr>
          <p:cNvPr id="4" name="Foliennummernplatzhalter 3"/>
          <p:cNvSpPr>
            <a:spLocks noGrp="1"/>
          </p:cNvSpPr>
          <p:nvPr>
            <p:ph type="sldNum" sz="quarter" idx="10"/>
          </p:nvPr>
        </p:nvSpPr>
        <p:spPr/>
        <p:txBody>
          <a:bodyPr/>
          <a:lstStyle/>
          <a:p>
            <a:pPr>
              <a:defRPr/>
            </a:pPr>
            <a:fld id="{8576BE29-1DE5-4FF7-BBC8-8ADF9ED7DE39}" type="slidenum">
              <a:rPr lang="de-DE" smtClean="0">
                <a:solidFill>
                  <a:prstClr val="black"/>
                </a:solidFill>
              </a:rPr>
              <a:pPr>
                <a:defRPr/>
              </a:pPr>
              <a:t>6</a:t>
            </a:fld>
            <a:endParaRPr lang="de-DE" dirty="0">
              <a:solidFill>
                <a:prstClr val="black"/>
              </a:solidFill>
            </a:endParaRPr>
          </a:p>
        </p:txBody>
      </p:sp>
    </p:spTree>
    <p:extLst>
      <p:ext uri="{BB962C8B-B14F-4D97-AF65-F5344CB8AC3E}">
        <p14:creationId xmlns:p14="http://schemas.microsoft.com/office/powerpoint/2010/main" val="102225655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1.jpeg"/><Relationship Id="rId1" Type="http://schemas.openxmlformats.org/officeDocument/2006/relationships/slideMaster" Target="../slideMasters/slideMaster2.xml"/><Relationship Id="rId4" Type="http://schemas.openxmlformats.org/officeDocument/2006/relationships/image" Target="../media/image5.jpeg"/></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6.jpe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6.jpe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4.jpe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2">
    <p:spTree>
      <p:nvGrpSpPr>
        <p:cNvPr id="1" name=""/>
        <p:cNvGrpSpPr/>
        <p:nvPr/>
      </p:nvGrpSpPr>
      <p:grpSpPr>
        <a:xfrm>
          <a:off x="0" y="0"/>
          <a:ext cx="0" cy="0"/>
          <a:chOff x="0" y="0"/>
          <a:chExt cx="0" cy="0"/>
        </a:xfrm>
      </p:grpSpPr>
      <p:pic>
        <p:nvPicPr>
          <p:cNvPr id="4" name="Picture 2" descr="V:\My Computer\My Documents\People Folders\Smith\IEA-Template\Logo_IEA_wind_green.jpg"/>
          <p:cNvPicPr>
            <a:picLocks noChangeAspect="1" noChangeArrowheads="1"/>
          </p:cNvPicPr>
          <p:nvPr userDrawn="1"/>
        </p:nvPicPr>
        <p:blipFill>
          <a:blip r:embed="rId2" cstate="print"/>
          <a:srcRect/>
          <a:stretch>
            <a:fillRect/>
          </a:stretch>
        </p:blipFill>
        <p:spPr bwMode="auto">
          <a:xfrm>
            <a:off x="7924800" y="114300"/>
            <a:ext cx="990600" cy="928688"/>
          </a:xfrm>
          <a:prstGeom prst="rect">
            <a:avLst/>
          </a:prstGeom>
          <a:noFill/>
          <a:ln w="9525">
            <a:noFill/>
            <a:miter lim="800000"/>
            <a:headEnd/>
            <a:tailEnd/>
          </a:ln>
        </p:spPr>
      </p:pic>
      <p:cxnSp>
        <p:nvCxnSpPr>
          <p:cNvPr id="5" name="Straight Connector 5"/>
          <p:cNvCxnSpPr/>
          <p:nvPr userDrawn="1"/>
        </p:nvCxnSpPr>
        <p:spPr>
          <a:xfrm>
            <a:off x="228600" y="1143356"/>
            <a:ext cx="8686800" cy="20282"/>
          </a:xfrm>
          <a:prstGeom prst="line">
            <a:avLst/>
          </a:prstGeom>
          <a:ln w="63500" cmpd="thickThin">
            <a:solidFill>
              <a:srgbClr val="21A130"/>
            </a:solidFill>
          </a:ln>
        </p:spPr>
        <p:style>
          <a:lnRef idx="1">
            <a:schemeClr val="accent1"/>
          </a:lnRef>
          <a:fillRef idx="0">
            <a:schemeClr val="accent1"/>
          </a:fillRef>
          <a:effectRef idx="0">
            <a:schemeClr val="accent1"/>
          </a:effectRef>
          <a:fontRef idx="minor">
            <a:schemeClr val="tx1"/>
          </a:fontRef>
        </p:style>
      </p:cxnSp>
      <p:sp>
        <p:nvSpPr>
          <p:cNvPr id="6" name="TextBox 6"/>
          <p:cNvSpPr txBox="1"/>
          <p:nvPr userDrawn="1"/>
        </p:nvSpPr>
        <p:spPr>
          <a:xfrm>
            <a:off x="609600" y="6596063"/>
            <a:ext cx="7848600" cy="261937"/>
          </a:xfrm>
          <a:prstGeom prst="rect">
            <a:avLst/>
          </a:prstGeom>
          <a:noFill/>
        </p:spPr>
        <p:txBody>
          <a:bodyPr>
            <a:spAutoFit/>
          </a:bodyPr>
          <a:lstStyle/>
          <a:p>
            <a:pPr algn="ctr" fontAlgn="auto">
              <a:spcBef>
                <a:spcPts val="0"/>
              </a:spcBef>
              <a:spcAft>
                <a:spcPts val="0"/>
              </a:spcAft>
              <a:defRPr/>
            </a:pPr>
            <a:r>
              <a:rPr lang="en-US" sz="1100" dirty="0">
                <a:latin typeface="+mn-lt"/>
              </a:rPr>
              <a:t>Implementing Agreement for Co-operation in the Research, Development, and Deployment of Wind Energy Systems</a:t>
            </a:r>
          </a:p>
        </p:txBody>
      </p:sp>
      <p:sp>
        <p:nvSpPr>
          <p:cNvPr id="2" name="Title 1"/>
          <p:cNvSpPr>
            <a:spLocks noGrp="1"/>
          </p:cNvSpPr>
          <p:nvPr>
            <p:ph type="ctrTitle"/>
          </p:nvPr>
        </p:nvSpPr>
        <p:spPr>
          <a:xfrm>
            <a:off x="76200" y="0"/>
            <a:ext cx="7467600" cy="1066801"/>
          </a:xfrm>
        </p:spPr>
        <p:txBody>
          <a:bodyPr/>
          <a:lstStyle>
            <a:lvl1pPr algn="l">
              <a:defRPr>
                <a:solidFill>
                  <a:srgbClr val="21A130"/>
                </a:solidFill>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5562600" y="1600200"/>
            <a:ext cx="3276600" cy="3810000"/>
          </a:xfrm>
        </p:spPr>
        <p:txBody>
          <a:bodyPr>
            <a:normAutofit/>
          </a:bodyPr>
          <a:lstStyle>
            <a:lvl1pPr marL="0" indent="0" algn="l">
              <a:buNone/>
              <a:defRPr sz="28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pic>
        <p:nvPicPr>
          <p:cNvPr id="8" name="Picture 2"/>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1" y="5980113"/>
            <a:ext cx="9143999" cy="615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E33627EC-1230-4F65-BC46-6B612DC0BB1F}" type="datetime1">
              <a:rPr lang="en-US"/>
              <a:pPr>
                <a:defRPr/>
              </a:pPr>
              <a:t>9/29/2016</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pPr>
              <a:defRPr/>
            </a:pPr>
            <a:fld id="{24C5B06D-1670-45B0-9F73-4AC894D3BFE2}" type="slidenum">
              <a:rPr lang="en-US"/>
              <a:pPr>
                <a:defRPr/>
              </a:pPr>
              <a:t>‹Nr.›</a:t>
            </a:fld>
            <a:endParaRPr lang="en-US"/>
          </a:p>
        </p:txBody>
      </p:sp>
    </p:spTree>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16B41934-E837-4841-9220-7F7437C8EA44}" type="datetime1">
              <a:rPr lang="en-US"/>
              <a:pPr>
                <a:defRPr/>
              </a:pPr>
              <a:t>9/29/2016</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pPr>
              <a:defRPr/>
            </a:pPr>
            <a:fld id="{96104379-708E-423C-9CFC-B91D558376AA}" type="slidenum">
              <a:rPr lang="en-US"/>
              <a:pPr>
                <a:defRPr/>
              </a:pPr>
              <a:t>‹Nr.›</a:t>
            </a:fld>
            <a:endParaRPr lang="en-US"/>
          </a:p>
        </p:txBody>
      </p:sp>
    </p:spTree>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onclusion slide">
    <p:spTree>
      <p:nvGrpSpPr>
        <p:cNvPr id="1" name=""/>
        <p:cNvGrpSpPr/>
        <p:nvPr/>
      </p:nvGrpSpPr>
      <p:grpSpPr>
        <a:xfrm>
          <a:off x="0" y="0"/>
          <a:ext cx="0" cy="0"/>
          <a:chOff x="0" y="0"/>
          <a:chExt cx="0" cy="0"/>
        </a:xfrm>
      </p:grpSpPr>
      <p:sp>
        <p:nvSpPr>
          <p:cNvPr id="4" name="TextBox 9"/>
          <p:cNvSpPr txBox="1"/>
          <p:nvPr userDrawn="1"/>
        </p:nvSpPr>
        <p:spPr>
          <a:xfrm>
            <a:off x="304800" y="6019800"/>
            <a:ext cx="7543800" cy="508000"/>
          </a:xfrm>
          <a:prstGeom prst="rect">
            <a:avLst/>
          </a:prstGeom>
          <a:noFill/>
        </p:spPr>
        <p:txBody>
          <a:bodyPr>
            <a:spAutoFit/>
          </a:bodyPr>
          <a:lstStyle/>
          <a:p>
            <a:pPr algn="just" fontAlgn="auto">
              <a:spcBef>
                <a:spcPts val="0"/>
              </a:spcBef>
              <a:spcAft>
                <a:spcPts val="0"/>
              </a:spcAft>
              <a:defRPr/>
            </a:pPr>
            <a:r>
              <a:rPr lang="en-US" sz="900" dirty="0">
                <a:latin typeface="+mn-lt"/>
              </a:rPr>
              <a:t>Notice: The IEA Wind agreement, also known as the Implementing Agreement for Co-operation in the Research, Development, and Deployment of Wind Energy Systems, functions within a framework created by the International Energy Agency (IEA). Views, findings and publications of IEA Wind do not necessarily represent the views or policies of the IEA Secretariat or of all its individual member countries.</a:t>
            </a:r>
          </a:p>
        </p:txBody>
      </p:sp>
      <p:pic>
        <p:nvPicPr>
          <p:cNvPr id="5" name="Picture 2" descr="V:\My Computer\My Documents\People Folders\Smith\IEA-Template\Logo_IEA_wind_green.jpg"/>
          <p:cNvPicPr>
            <a:picLocks noChangeAspect="1" noChangeArrowheads="1"/>
          </p:cNvPicPr>
          <p:nvPr userDrawn="1"/>
        </p:nvPicPr>
        <p:blipFill>
          <a:blip r:embed="rId2" cstate="print"/>
          <a:srcRect/>
          <a:stretch>
            <a:fillRect/>
          </a:stretch>
        </p:blipFill>
        <p:spPr bwMode="auto">
          <a:xfrm>
            <a:off x="8001000" y="5791200"/>
            <a:ext cx="762000" cy="714375"/>
          </a:xfrm>
          <a:prstGeom prst="rect">
            <a:avLst/>
          </a:prstGeom>
          <a:noFill/>
          <a:ln w="9525">
            <a:noFill/>
            <a:miter lim="800000"/>
            <a:headEnd/>
            <a:tailEnd/>
          </a:ln>
        </p:spPr>
      </p:pic>
      <p:pic>
        <p:nvPicPr>
          <p:cNvPr id="6" name="Picture 7" descr="Flags_10.25.jpg"/>
          <p:cNvPicPr>
            <a:picLocks noChangeAspect="1"/>
          </p:cNvPicPr>
          <p:nvPr userDrawn="1"/>
        </p:nvPicPr>
        <p:blipFill>
          <a:blip r:embed="rId3" cstate="print"/>
          <a:srcRect/>
          <a:stretch>
            <a:fillRect/>
          </a:stretch>
        </p:blipFill>
        <p:spPr bwMode="auto">
          <a:xfrm>
            <a:off x="76200" y="6535738"/>
            <a:ext cx="8839200" cy="322262"/>
          </a:xfrm>
          <a:prstGeom prst="rect">
            <a:avLst/>
          </a:prstGeom>
          <a:noFill/>
          <a:ln w="9525">
            <a:noFill/>
            <a:miter lim="800000"/>
            <a:headEnd/>
            <a:tailEnd/>
          </a:ln>
        </p:spPr>
      </p:pic>
      <p:sp>
        <p:nvSpPr>
          <p:cNvPr id="2" name="Title 1"/>
          <p:cNvSpPr>
            <a:spLocks noGrp="1"/>
          </p:cNvSpPr>
          <p:nvPr>
            <p:ph type="title"/>
          </p:nvPr>
        </p:nvSpPr>
        <p:spPr/>
        <p:txBody>
          <a:bodyPr/>
          <a:lstStyle/>
          <a:p>
            <a:r>
              <a:rPr lang="en-US" smtClean="0"/>
              <a:t>Click to edit Master title style</a:t>
            </a:r>
            <a:endParaRPr lang="en-US"/>
          </a:p>
        </p:txBody>
      </p:sp>
      <p:sp>
        <p:nvSpPr>
          <p:cNvPr id="11" name="Content Placeholder 2"/>
          <p:cNvSpPr>
            <a:spLocks noGrp="1"/>
          </p:cNvSpPr>
          <p:nvPr>
            <p:ph idx="1"/>
          </p:nvPr>
        </p:nvSpPr>
        <p:spPr>
          <a:xfrm>
            <a:off x="457200" y="1600201"/>
            <a:ext cx="8229600" cy="3810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2">
    <p:spTree>
      <p:nvGrpSpPr>
        <p:cNvPr id="1" name=""/>
        <p:cNvGrpSpPr/>
        <p:nvPr/>
      </p:nvGrpSpPr>
      <p:grpSpPr>
        <a:xfrm>
          <a:off x="0" y="0"/>
          <a:ext cx="0" cy="0"/>
          <a:chOff x="0" y="0"/>
          <a:chExt cx="0" cy="0"/>
        </a:xfrm>
      </p:grpSpPr>
      <p:pic>
        <p:nvPicPr>
          <p:cNvPr id="4" name="Picture 2" descr="V:\My Computer\My Documents\People Folders\Smith\IEA-Template\Logo_IEA_wind_green.jpg"/>
          <p:cNvPicPr>
            <a:picLocks noChangeAspect="1" noChangeArrowheads="1"/>
          </p:cNvPicPr>
          <p:nvPr userDrawn="1"/>
        </p:nvPicPr>
        <p:blipFill>
          <a:blip r:embed="rId2" cstate="print"/>
          <a:srcRect/>
          <a:stretch>
            <a:fillRect/>
          </a:stretch>
        </p:blipFill>
        <p:spPr bwMode="auto">
          <a:xfrm>
            <a:off x="7919049" y="129449"/>
            <a:ext cx="990600" cy="928688"/>
          </a:xfrm>
          <a:prstGeom prst="rect">
            <a:avLst/>
          </a:prstGeom>
          <a:noFill/>
          <a:ln w="9525">
            <a:noFill/>
            <a:miter lim="800000"/>
            <a:headEnd/>
            <a:tailEnd/>
          </a:ln>
        </p:spPr>
      </p:pic>
      <p:cxnSp>
        <p:nvCxnSpPr>
          <p:cNvPr id="5" name="Straight Connector 5"/>
          <p:cNvCxnSpPr/>
          <p:nvPr userDrawn="1"/>
        </p:nvCxnSpPr>
        <p:spPr>
          <a:xfrm>
            <a:off x="228600" y="1143356"/>
            <a:ext cx="8686800" cy="20282"/>
          </a:xfrm>
          <a:prstGeom prst="line">
            <a:avLst/>
          </a:prstGeom>
          <a:ln w="63500" cmpd="thickThin">
            <a:solidFill>
              <a:srgbClr val="21A130"/>
            </a:solidFill>
          </a:ln>
        </p:spPr>
        <p:style>
          <a:lnRef idx="1">
            <a:schemeClr val="accent1"/>
          </a:lnRef>
          <a:fillRef idx="0">
            <a:schemeClr val="accent1"/>
          </a:fillRef>
          <a:effectRef idx="0">
            <a:schemeClr val="accent1"/>
          </a:effectRef>
          <a:fontRef idx="minor">
            <a:schemeClr val="tx1"/>
          </a:fontRef>
        </p:style>
      </p:cxnSp>
      <p:sp>
        <p:nvSpPr>
          <p:cNvPr id="6" name="TextBox 6"/>
          <p:cNvSpPr txBox="1"/>
          <p:nvPr userDrawn="1"/>
        </p:nvSpPr>
        <p:spPr>
          <a:xfrm>
            <a:off x="609600" y="6596063"/>
            <a:ext cx="7848600" cy="261937"/>
          </a:xfrm>
          <a:prstGeom prst="rect">
            <a:avLst/>
          </a:prstGeom>
          <a:noFill/>
        </p:spPr>
        <p:txBody>
          <a:bodyPr>
            <a:spAutoFit/>
          </a:bodyPr>
          <a:lstStyle/>
          <a:p>
            <a:pPr algn="ctr" fontAlgn="auto">
              <a:spcBef>
                <a:spcPts val="0"/>
              </a:spcBef>
              <a:spcAft>
                <a:spcPts val="0"/>
              </a:spcAft>
              <a:defRPr/>
            </a:pPr>
            <a:r>
              <a:rPr lang="en-US" sz="1100" dirty="0">
                <a:solidFill>
                  <a:prstClr val="black"/>
                </a:solidFill>
                <a:latin typeface="Arial"/>
              </a:rPr>
              <a:t>Implementing Agreement for Co-operation in the Research, Development, and Deployment of Wind Energy Systems</a:t>
            </a:r>
          </a:p>
        </p:txBody>
      </p:sp>
      <p:pic>
        <p:nvPicPr>
          <p:cNvPr id="7" name="Picture 7" descr="Flags_10.25.jpg"/>
          <p:cNvPicPr>
            <a:picLocks noChangeAspect="1"/>
          </p:cNvPicPr>
          <p:nvPr userDrawn="1"/>
        </p:nvPicPr>
        <p:blipFill>
          <a:blip r:embed="rId3" cstate="print"/>
          <a:srcRect/>
          <a:stretch>
            <a:fillRect/>
          </a:stretch>
        </p:blipFill>
        <p:spPr bwMode="auto">
          <a:xfrm>
            <a:off x="152400" y="6267450"/>
            <a:ext cx="8839200" cy="322263"/>
          </a:xfrm>
          <a:prstGeom prst="rect">
            <a:avLst/>
          </a:prstGeom>
          <a:noFill/>
          <a:ln w="9525">
            <a:noFill/>
            <a:miter lim="800000"/>
            <a:headEnd/>
            <a:tailEnd/>
          </a:ln>
        </p:spPr>
      </p:pic>
      <p:sp>
        <p:nvSpPr>
          <p:cNvPr id="2" name="Title 1"/>
          <p:cNvSpPr>
            <a:spLocks noGrp="1"/>
          </p:cNvSpPr>
          <p:nvPr>
            <p:ph type="ctrTitle"/>
          </p:nvPr>
        </p:nvSpPr>
        <p:spPr>
          <a:xfrm>
            <a:off x="838200" y="1600200"/>
            <a:ext cx="7467600" cy="1066801"/>
          </a:xfrm>
        </p:spPr>
        <p:txBody>
          <a:bodyPr/>
          <a:lstStyle>
            <a:lvl1pPr algn="l">
              <a:defRPr>
                <a:solidFill>
                  <a:srgbClr val="21A130"/>
                </a:solidFill>
              </a:defRPr>
            </a:lvl1pPr>
          </a:lstStyle>
          <a:p>
            <a:r>
              <a:rPr lang="de-DE" smtClean="0"/>
              <a:t>Titelmasterformat durch Klicken bearbeiten</a:t>
            </a:r>
            <a:endParaRPr lang="en-US" dirty="0"/>
          </a:p>
        </p:txBody>
      </p:sp>
      <p:sp>
        <p:nvSpPr>
          <p:cNvPr id="3" name="Subtitle 2"/>
          <p:cNvSpPr>
            <a:spLocks noGrp="1"/>
          </p:cNvSpPr>
          <p:nvPr>
            <p:ph type="subTitle" idx="1"/>
          </p:nvPr>
        </p:nvSpPr>
        <p:spPr>
          <a:xfrm>
            <a:off x="838200" y="2895600"/>
            <a:ext cx="7467600" cy="2514600"/>
          </a:xfrm>
        </p:spPr>
        <p:txBody>
          <a:bodyPr>
            <a:normAutofit/>
          </a:bodyPr>
          <a:lstStyle>
            <a:lvl1pPr marL="0" indent="0" algn="l">
              <a:buNone/>
              <a:defRPr sz="28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e-DE" smtClean="0"/>
              <a:t>Formatvorlage des Untertitelmasters durch Klicken bearbeiten</a:t>
            </a:r>
            <a:endParaRPr lang="en-US" dirty="0"/>
          </a:p>
        </p:txBody>
      </p:sp>
      <p:pic>
        <p:nvPicPr>
          <p:cNvPr id="8" name="Grafik 7"/>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52400" y="232421"/>
            <a:ext cx="4649138" cy="745696"/>
          </a:xfrm>
          <a:prstGeom prst="rect">
            <a:avLst/>
          </a:prstGeom>
        </p:spPr>
      </p:pic>
    </p:spTree>
    <p:extLst>
      <p:ext uri="{BB962C8B-B14F-4D97-AF65-F5344CB8AC3E}">
        <p14:creationId xmlns:p14="http://schemas.microsoft.com/office/powerpoint/2010/main" val="2131474944"/>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00201"/>
            <a:ext cx="8229600" cy="3556992"/>
          </a:xfrm>
        </p:spPr>
        <p:txBody>
          <a:bodyPr/>
          <a:lstStyle>
            <a:lvl1pPr marL="342900" indent="-342900">
              <a:buFont typeface="Wingdings" pitchFamily="2" charset="2"/>
              <a:buChar char="§"/>
              <a:defRPr>
                <a:solidFill>
                  <a:schemeClr val="tx1"/>
                </a:solidFill>
              </a:defRPr>
            </a:lvl1pPr>
            <a:lvl2pPr marL="742950" indent="-285750">
              <a:buFont typeface="Wingdings" pitchFamily="2" charset="2"/>
              <a:buChar char="§"/>
              <a:defRPr>
                <a:solidFill>
                  <a:schemeClr val="tx1"/>
                </a:solidFill>
              </a:defRPr>
            </a:lvl2pPr>
            <a:lvl3pPr marL="1143000" indent="-228600">
              <a:buFont typeface="Wingdings" pitchFamily="2" charset="2"/>
              <a:buChar char="§"/>
              <a:defRPr>
                <a:solidFill>
                  <a:schemeClr val="tx1"/>
                </a:solidFill>
              </a:defRPr>
            </a:lvl3pPr>
            <a:lvl4pPr marL="1600200" indent="-228600">
              <a:buFont typeface="Wingdings" pitchFamily="2" charset="2"/>
              <a:buChar char="§"/>
              <a:defRPr>
                <a:solidFill>
                  <a:schemeClr val="tx1"/>
                </a:solidFill>
              </a:defRPr>
            </a:lvl4pPr>
            <a:lvl5pPr marL="2057400" indent="-228600">
              <a:buFont typeface="Wingdings" pitchFamily="2" charset="2"/>
              <a:buChar char="§"/>
              <a:defRPr>
                <a:solidFill>
                  <a:schemeClr val="tx1"/>
                </a:solidFill>
              </a:defRPr>
            </a:lvl5pPr>
          </a:lstStyle>
          <a:p>
            <a:pPr lvl="0"/>
            <a:r>
              <a:rPr lang="de-DE" dirty="0" smtClean="0"/>
              <a:t>Textmasterformat bearbeiten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endParaRPr lang="en-US" dirty="0"/>
          </a:p>
        </p:txBody>
      </p:sp>
      <p:sp>
        <p:nvSpPr>
          <p:cNvPr id="2" name="Title 1"/>
          <p:cNvSpPr>
            <a:spLocks noGrp="1"/>
          </p:cNvSpPr>
          <p:nvPr>
            <p:ph type="title"/>
          </p:nvPr>
        </p:nvSpPr>
        <p:spPr/>
        <p:txBody>
          <a:bodyPr/>
          <a:lstStyle/>
          <a:p>
            <a:r>
              <a:rPr lang="de-DE" smtClean="0"/>
              <a:t>Titelmasterformat durch Klicken bearbeiten</a:t>
            </a:r>
            <a:endParaRPr lang="en-US" dirty="0"/>
          </a:p>
        </p:txBody>
      </p:sp>
      <p:pic>
        <p:nvPicPr>
          <p:cNvPr id="6" name="Picture 2" descr="V:\My Computer\My Documents\People Folders\Smith\IEA-Template\Logo_IEA_wind_green.jpg"/>
          <p:cNvPicPr>
            <a:picLocks noChangeAspect="1" noChangeArrowheads="1"/>
          </p:cNvPicPr>
          <p:nvPr userDrawn="1"/>
        </p:nvPicPr>
        <p:blipFill>
          <a:blip r:embed="rId2" cstate="print"/>
          <a:srcRect/>
          <a:stretch>
            <a:fillRect/>
          </a:stretch>
        </p:blipFill>
        <p:spPr bwMode="auto">
          <a:xfrm>
            <a:off x="8280000" y="6480000"/>
            <a:ext cx="384000" cy="360000"/>
          </a:xfrm>
          <a:prstGeom prst="rect">
            <a:avLst/>
          </a:prstGeom>
          <a:noFill/>
          <a:ln w="9525">
            <a:noFill/>
            <a:miter lim="800000"/>
            <a:headEnd/>
            <a:tailEnd/>
          </a:ln>
        </p:spPr>
      </p:pic>
      <p:pic>
        <p:nvPicPr>
          <p:cNvPr id="7" name="Grafik 6"/>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360000" y="6480000"/>
            <a:ext cx="2244463" cy="360000"/>
          </a:xfrm>
          <a:prstGeom prst="rect">
            <a:avLst/>
          </a:prstGeom>
        </p:spPr>
      </p:pic>
      <p:sp>
        <p:nvSpPr>
          <p:cNvPr id="11" name="Textfeld 10"/>
          <p:cNvSpPr txBox="1"/>
          <p:nvPr userDrawn="1"/>
        </p:nvSpPr>
        <p:spPr>
          <a:xfrm>
            <a:off x="5486400" y="6422395"/>
            <a:ext cx="533400" cy="261610"/>
          </a:xfrm>
          <a:prstGeom prst="rect">
            <a:avLst/>
          </a:prstGeom>
          <a:noFill/>
        </p:spPr>
        <p:txBody>
          <a:bodyPr wrap="square" rtlCol="0">
            <a:spAutoFit/>
          </a:bodyPr>
          <a:lstStyle/>
          <a:p>
            <a:pPr>
              <a:defRPr/>
            </a:pPr>
            <a:fld id="{48E4554B-1328-4F4A-AB45-92C3AB3951F3}" type="slidenum">
              <a:rPr lang="en-US" sz="1100" smtClean="0">
                <a:solidFill>
                  <a:prstClr val="white">
                    <a:lumMod val="50000"/>
                  </a:prstClr>
                </a:solidFill>
              </a:rPr>
              <a:pPr>
                <a:defRPr/>
              </a:pPr>
              <a:t>‹Nr.›</a:t>
            </a:fld>
            <a:endParaRPr lang="en-US" sz="1100" dirty="0" smtClean="0">
              <a:solidFill>
                <a:prstClr val="white">
                  <a:lumMod val="50000"/>
                </a:prstClr>
              </a:solidFill>
            </a:endParaRPr>
          </a:p>
        </p:txBody>
      </p:sp>
    </p:spTree>
    <p:extLst>
      <p:ext uri="{BB962C8B-B14F-4D97-AF65-F5344CB8AC3E}">
        <p14:creationId xmlns:p14="http://schemas.microsoft.com/office/powerpoint/2010/main" val="321052131"/>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smtClean="0"/>
              <a:t>Titelmasterformat durch Klicken bearbeiten</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US"/>
          </a:p>
        </p:txBody>
      </p:sp>
      <p:sp>
        <p:nvSpPr>
          <p:cNvPr id="9" name="Textfeld 8"/>
          <p:cNvSpPr txBox="1"/>
          <p:nvPr userDrawn="1"/>
        </p:nvSpPr>
        <p:spPr>
          <a:xfrm>
            <a:off x="5486400" y="6422395"/>
            <a:ext cx="533400" cy="261610"/>
          </a:xfrm>
          <a:prstGeom prst="rect">
            <a:avLst/>
          </a:prstGeom>
          <a:noFill/>
        </p:spPr>
        <p:txBody>
          <a:bodyPr wrap="square" rtlCol="0">
            <a:spAutoFit/>
          </a:bodyPr>
          <a:lstStyle/>
          <a:p>
            <a:pPr>
              <a:defRPr/>
            </a:pPr>
            <a:fld id="{48E4554B-1328-4F4A-AB45-92C3AB3951F3}" type="slidenum">
              <a:rPr lang="en-US" sz="1100" smtClean="0">
                <a:solidFill>
                  <a:prstClr val="white">
                    <a:lumMod val="50000"/>
                  </a:prstClr>
                </a:solidFill>
              </a:rPr>
              <a:pPr>
                <a:defRPr/>
              </a:pPr>
              <a:t>‹Nr.›</a:t>
            </a:fld>
            <a:endParaRPr lang="en-US" sz="1100" dirty="0" smtClean="0">
              <a:solidFill>
                <a:prstClr val="white">
                  <a:lumMod val="50000"/>
                </a:prstClr>
              </a:solidFill>
            </a:endParaRPr>
          </a:p>
        </p:txBody>
      </p:sp>
      <p:pic>
        <p:nvPicPr>
          <p:cNvPr id="10" name="Grafik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60000" y="6480000"/>
            <a:ext cx="2244463" cy="360000"/>
          </a:xfrm>
          <a:prstGeom prst="rect">
            <a:avLst/>
          </a:prstGeom>
        </p:spPr>
      </p:pic>
      <p:pic>
        <p:nvPicPr>
          <p:cNvPr id="11" name="Picture 2" descr="V:\My Computer\My Documents\People Folders\Smith\IEA-Template\Logo_IEA_wind_green.jpg"/>
          <p:cNvPicPr>
            <a:picLocks noChangeAspect="1" noChangeArrowheads="1"/>
          </p:cNvPicPr>
          <p:nvPr userDrawn="1"/>
        </p:nvPicPr>
        <p:blipFill>
          <a:blip r:embed="rId3" cstate="print"/>
          <a:srcRect/>
          <a:stretch>
            <a:fillRect/>
          </a:stretch>
        </p:blipFill>
        <p:spPr bwMode="auto">
          <a:xfrm>
            <a:off x="8280000" y="6480000"/>
            <a:ext cx="384000" cy="360000"/>
          </a:xfrm>
          <a:prstGeom prst="rect">
            <a:avLst/>
          </a:prstGeom>
          <a:noFill/>
          <a:ln w="9525">
            <a:noFill/>
            <a:miter lim="800000"/>
            <a:headEnd/>
            <a:tailEnd/>
          </a:ln>
        </p:spPr>
      </p:pic>
    </p:spTree>
    <p:extLst>
      <p:ext uri="{BB962C8B-B14F-4D97-AF65-F5344CB8AC3E}">
        <p14:creationId xmlns:p14="http://schemas.microsoft.com/office/powerpoint/2010/main" val="712524535"/>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de-DE" smtClean="0"/>
              <a:t>Titelmasterformat durch Klicken bearbeiten</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 bearbeiten</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 bearbeiten</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US"/>
          </a:p>
        </p:txBody>
      </p:sp>
      <p:pic>
        <p:nvPicPr>
          <p:cNvPr id="9" name="Picture 2" descr="V:\My Computer\My Documents\People Folders\Smith\IEA-Template\Logo_IEA_wind_green.jpg"/>
          <p:cNvPicPr>
            <a:picLocks noChangeAspect="1" noChangeArrowheads="1"/>
          </p:cNvPicPr>
          <p:nvPr userDrawn="1"/>
        </p:nvPicPr>
        <p:blipFill>
          <a:blip r:embed="rId2" cstate="print"/>
          <a:srcRect/>
          <a:stretch>
            <a:fillRect/>
          </a:stretch>
        </p:blipFill>
        <p:spPr bwMode="auto">
          <a:xfrm>
            <a:off x="8280000" y="6480000"/>
            <a:ext cx="384000" cy="360000"/>
          </a:xfrm>
          <a:prstGeom prst="rect">
            <a:avLst/>
          </a:prstGeom>
          <a:noFill/>
          <a:ln w="9525">
            <a:noFill/>
            <a:miter lim="800000"/>
            <a:headEnd/>
            <a:tailEnd/>
          </a:ln>
        </p:spPr>
      </p:pic>
      <p:pic>
        <p:nvPicPr>
          <p:cNvPr id="10" name="Grafik 9"/>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360000" y="6480000"/>
            <a:ext cx="2244463" cy="360000"/>
          </a:xfrm>
          <a:prstGeom prst="rect">
            <a:avLst/>
          </a:prstGeom>
        </p:spPr>
      </p:pic>
      <p:sp>
        <p:nvSpPr>
          <p:cNvPr id="11" name="Textfeld 10"/>
          <p:cNvSpPr txBox="1"/>
          <p:nvPr userDrawn="1"/>
        </p:nvSpPr>
        <p:spPr>
          <a:xfrm>
            <a:off x="5486400" y="6422395"/>
            <a:ext cx="533400" cy="261610"/>
          </a:xfrm>
          <a:prstGeom prst="rect">
            <a:avLst/>
          </a:prstGeom>
          <a:noFill/>
        </p:spPr>
        <p:txBody>
          <a:bodyPr wrap="square" rtlCol="0">
            <a:spAutoFit/>
          </a:bodyPr>
          <a:lstStyle/>
          <a:p>
            <a:pPr>
              <a:defRPr/>
            </a:pPr>
            <a:fld id="{48E4554B-1328-4F4A-AB45-92C3AB3951F3}" type="slidenum">
              <a:rPr lang="en-US" sz="1100" smtClean="0">
                <a:solidFill>
                  <a:prstClr val="white">
                    <a:lumMod val="50000"/>
                  </a:prstClr>
                </a:solidFill>
              </a:rPr>
              <a:pPr>
                <a:defRPr/>
              </a:pPr>
              <a:t>‹Nr.›</a:t>
            </a:fld>
            <a:endParaRPr lang="en-US" sz="1100" dirty="0" smtClean="0">
              <a:solidFill>
                <a:prstClr val="white">
                  <a:lumMod val="50000"/>
                </a:prstClr>
              </a:solidFill>
            </a:endParaRPr>
          </a:p>
        </p:txBody>
      </p:sp>
    </p:spTree>
    <p:extLst>
      <p:ext uri="{BB962C8B-B14F-4D97-AF65-F5344CB8AC3E}">
        <p14:creationId xmlns:p14="http://schemas.microsoft.com/office/powerpoint/2010/main" val="2800425593"/>
      </p:ext>
    </p:extLst>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pic>
        <p:nvPicPr>
          <p:cNvPr id="3" name="Picture 2" descr="V:\My Computer\My Documents\People Folders\Smith\IEA-Template\Logo_IEA_wind_green.jpg"/>
          <p:cNvPicPr>
            <a:picLocks noChangeAspect="1" noChangeArrowheads="1"/>
          </p:cNvPicPr>
          <p:nvPr userDrawn="1"/>
        </p:nvPicPr>
        <p:blipFill>
          <a:blip r:embed="rId2" cstate="print"/>
          <a:srcRect/>
          <a:stretch>
            <a:fillRect/>
          </a:stretch>
        </p:blipFill>
        <p:spPr bwMode="auto">
          <a:xfrm>
            <a:off x="8280000" y="6480000"/>
            <a:ext cx="383999" cy="360000"/>
          </a:xfrm>
          <a:prstGeom prst="rect">
            <a:avLst/>
          </a:prstGeom>
          <a:noFill/>
          <a:ln w="9525">
            <a:noFill/>
            <a:miter lim="800000"/>
            <a:headEnd/>
            <a:tailEnd/>
          </a:ln>
        </p:spPr>
      </p:pic>
      <p:sp>
        <p:nvSpPr>
          <p:cNvPr id="2" name="Title 1"/>
          <p:cNvSpPr>
            <a:spLocks noGrp="1"/>
          </p:cNvSpPr>
          <p:nvPr>
            <p:ph type="title"/>
          </p:nvPr>
        </p:nvSpPr>
        <p:spPr/>
        <p:txBody>
          <a:bodyPr/>
          <a:lstStyle/>
          <a:p>
            <a:r>
              <a:rPr lang="de-DE" smtClean="0"/>
              <a:t>Titelmasterformat durch Klicken bearbeiten</a:t>
            </a:r>
            <a:endParaRPr lang="en-US"/>
          </a:p>
        </p:txBody>
      </p:sp>
      <p:sp>
        <p:nvSpPr>
          <p:cNvPr id="8" name="Textfeld 7"/>
          <p:cNvSpPr txBox="1"/>
          <p:nvPr userDrawn="1"/>
        </p:nvSpPr>
        <p:spPr>
          <a:xfrm>
            <a:off x="5486400" y="6422395"/>
            <a:ext cx="533400" cy="261610"/>
          </a:xfrm>
          <a:prstGeom prst="rect">
            <a:avLst/>
          </a:prstGeom>
          <a:noFill/>
        </p:spPr>
        <p:txBody>
          <a:bodyPr wrap="square" rtlCol="0">
            <a:spAutoFit/>
          </a:bodyPr>
          <a:lstStyle/>
          <a:p>
            <a:pPr>
              <a:defRPr/>
            </a:pPr>
            <a:fld id="{48E4554B-1328-4F4A-AB45-92C3AB3951F3}" type="slidenum">
              <a:rPr lang="en-US" sz="1100" smtClean="0">
                <a:solidFill>
                  <a:prstClr val="white">
                    <a:lumMod val="50000"/>
                  </a:prstClr>
                </a:solidFill>
              </a:rPr>
              <a:pPr>
                <a:defRPr/>
              </a:pPr>
              <a:t>‹Nr.›</a:t>
            </a:fld>
            <a:endParaRPr lang="en-US" sz="1100" dirty="0" smtClean="0">
              <a:solidFill>
                <a:prstClr val="white">
                  <a:lumMod val="50000"/>
                </a:prstClr>
              </a:solidFill>
            </a:endParaRPr>
          </a:p>
        </p:txBody>
      </p:sp>
      <p:pic>
        <p:nvPicPr>
          <p:cNvPr id="4" name="Grafik 3"/>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360000" y="6480000"/>
            <a:ext cx="2244464" cy="360000"/>
          </a:xfrm>
          <a:prstGeom prst="rect">
            <a:avLst/>
          </a:prstGeom>
        </p:spPr>
      </p:pic>
    </p:spTree>
    <p:extLst>
      <p:ext uri="{BB962C8B-B14F-4D97-AF65-F5344CB8AC3E}">
        <p14:creationId xmlns:p14="http://schemas.microsoft.com/office/powerpoint/2010/main" val="2272077403"/>
      </p:ext>
    </p:extLst>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pic>
        <p:nvPicPr>
          <p:cNvPr id="4" name="Grafik 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60000" y="6480000"/>
            <a:ext cx="2244463" cy="360000"/>
          </a:xfrm>
          <a:prstGeom prst="rect">
            <a:avLst/>
          </a:prstGeom>
        </p:spPr>
      </p:pic>
      <p:sp>
        <p:nvSpPr>
          <p:cNvPr id="5" name="Textfeld 4"/>
          <p:cNvSpPr txBox="1"/>
          <p:nvPr userDrawn="1"/>
        </p:nvSpPr>
        <p:spPr>
          <a:xfrm>
            <a:off x="5486400" y="6422395"/>
            <a:ext cx="533400" cy="261610"/>
          </a:xfrm>
          <a:prstGeom prst="rect">
            <a:avLst/>
          </a:prstGeom>
          <a:noFill/>
        </p:spPr>
        <p:txBody>
          <a:bodyPr wrap="square" rtlCol="0">
            <a:spAutoFit/>
          </a:bodyPr>
          <a:lstStyle/>
          <a:p>
            <a:pPr>
              <a:defRPr/>
            </a:pPr>
            <a:fld id="{48E4554B-1328-4F4A-AB45-92C3AB3951F3}" type="slidenum">
              <a:rPr lang="en-US" sz="1100" smtClean="0">
                <a:solidFill>
                  <a:prstClr val="white">
                    <a:lumMod val="50000"/>
                  </a:prstClr>
                </a:solidFill>
              </a:rPr>
              <a:pPr>
                <a:defRPr/>
              </a:pPr>
              <a:t>‹Nr.›</a:t>
            </a:fld>
            <a:endParaRPr lang="en-US" sz="1100" dirty="0" smtClean="0">
              <a:solidFill>
                <a:prstClr val="white">
                  <a:lumMod val="50000"/>
                </a:prstClr>
              </a:solidFill>
            </a:endParaRPr>
          </a:p>
        </p:txBody>
      </p:sp>
      <p:pic>
        <p:nvPicPr>
          <p:cNvPr id="6" name="Picture 2" descr="V:\My Computer\My Documents\People Folders\Smith\IEA-Template\Logo_IEA_wind_green.jpg"/>
          <p:cNvPicPr>
            <a:picLocks noChangeAspect="1" noChangeArrowheads="1"/>
          </p:cNvPicPr>
          <p:nvPr userDrawn="1"/>
        </p:nvPicPr>
        <p:blipFill>
          <a:blip r:embed="rId3" cstate="print"/>
          <a:srcRect/>
          <a:stretch>
            <a:fillRect/>
          </a:stretch>
        </p:blipFill>
        <p:spPr bwMode="auto">
          <a:xfrm>
            <a:off x="8280000" y="6480000"/>
            <a:ext cx="384000" cy="360000"/>
          </a:xfrm>
          <a:prstGeom prst="rect">
            <a:avLst/>
          </a:prstGeom>
          <a:noFill/>
          <a:ln w="9525">
            <a:noFill/>
            <a:miter lim="800000"/>
            <a:headEnd/>
            <a:tailEnd/>
          </a:ln>
        </p:spPr>
      </p:pic>
    </p:spTree>
    <p:extLst>
      <p:ext uri="{BB962C8B-B14F-4D97-AF65-F5344CB8AC3E}">
        <p14:creationId xmlns:p14="http://schemas.microsoft.com/office/powerpoint/2010/main" val="532556351"/>
      </p:ext>
    </p:extLst>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Conclusion slide">
    <p:spTree>
      <p:nvGrpSpPr>
        <p:cNvPr id="1" name=""/>
        <p:cNvGrpSpPr/>
        <p:nvPr/>
      </p:nvGrpSpPr>
      <p:grpSpPr>
        <a:xfrm>
          <a:off x="0" y="0"/>
          <a:ext cx="0" cy="0"/>
          <a:chOff x="0" y="0"/>
          <a:chExt cx="0" cy="0"/>
        </a:xfrm>
      </p:grpSpPr>
      <p:sp>
        <p:nvSpPr>
          <p:cNvPr id="4" name="TextBox 9"/>
          <p:cNvSpPr txBox="1"/>
          <p:nvPr userDrawn="1"/>
        </p:nvSpPr>
        <p:spPr>
          <a:xfrm>
            <a:off x="304800" y="6019800"/>
            <a:ext cx="7543800" cy="508000"/>
          </a:xfrm>
          <a:prstGeom prst="rect">
            <a:avLst/>
          </a:prstGeom>
          <a:noFill/>
        </p:spPr>
        <p:txBody>
          <a:bodyPr>
            <a:spAutoFit/>
          </a:bodyPr>
          <a:lstStyle/>
          <a:p>
            <a:pPr algn="just" fontAlgn="auto">
              <a:spcBef>
                <a:spcPts val="0"/>
              </a:spcBef>
              <a:spcAft>
                <a:spcPts val="0"/>
              </a:spcAft>
              <a:defRPr/>
            </a:pPr>
            <a:r>
              <a:rPr lang="en-US" sz="900" dirty="0">
                <a:solidFill>
                  <a:prstClr val="black"/>
                </a:solidFill>
                <a:latin typeface="Arial"/>
              </a:rPr>
              <a:t>Notice: The IEA Wind agreement, also known as the Implementing Agreement for Co-operation in the Research, Development, and Deployment of Wind Energy Systems, functions within a framework created by the International Energy Agency (IEA). Views, findings and publications of IEA Wind do not necessarily represent the views or policies of the IEA Secretariat or of all its individual member countries.</a:t>
            </a:r>
          </a:p>
        </p:txBody>
      </p:sp>
      <p:pic>
        <p:nvPicPr>
          <p:cNvPr id="6" name="Picture 7" descr="Flags_10.25.jpg"/>
          <p:cNvPicPr>
            <a:picLocks noChangeAspect="1"/>
          </p:cNvPicPr>
          <p:nvPr userDrawn="1"/>
        </p:nvPicPr>
        <p:blipFill>
          <a:blip r:embed="rId2" cstate="print"/>
          <a:srcRect/>
          <a:stretch>
            <a:fillRect/>
          </a:stretch>
        </p:blipFill>
        <p:spPr bwMode="auto">
          <a:xfrm>
            <a:off x="76200" y="6535738"/>
            <a:ext cx="8839200" cy="322262"/>
          </a:xfrm>
          <a:prstGeom prst="rect">
            <a:avLst/>
          </a:prstGeom>
          <a:noFill/>
          <a:ln w="9525">
            <a:noFill/>
            <a:miter lim="800000"/>
            <a:headEnd/>
            <a:tailEnd/>
          </a:ln>
        </p:spPr>
      </p:pic>
      <p:sp>
        <p:nvSpPr>
          <p:cNvPr id="2" name="Title 1"/>
          <p:cNvSpPr>
            <a:spLocks noGrp="1"/>
          </p:cNvSpPr>
          <p:nvPr>
            <p:ph type="title"/>
          </p:nvPr>
        </p:nvSpPr>
        <p:spPr/>
        <p:txBody>
          <a:bodyPr/>
          <a:lstStyle/>
          <a:p>
            <a:r>
              <a:rPr lang="de-DE" smtClean="0"/>
              <a:t>Titelmasterformat durch Klicken bearbeiten</a:t>
            </a:r>
            <a:endParaRPr lang="en-US"/>
          </a:p>
        </p:txBody>
      </p:sp>
      <p:sp>
        <p:nvSpPr>
          <p:cNvPr id="11" name="Content Placeholder 2"/>
          <p:cNvSpPr>
            <a:spLocks noGrp="1"/>
          </p:cNvSpPr>
          <p:nvPr>
            <p:ph idx="1"/>
          </p:nvPr>
        </p:nvSpPr>
        <p:spPr>
          <a:xfrm>
            <a:off x="457200" y="1600201"/>
            <a:ext cx="8229600" cy="3810000"/>
          </a:xfrm>
        </p:spPr>
        <p:txBody>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US"/>
          </a:p>
        </p:txBody>
      </p:sp>
      <p:pic>
        <p:nvPicPr>
          <p:cNvPr id="7" name="Picture 2" descr="V:\My Computer\My Documents\People Folders\Smith\IEA-Template\Logo_IEA_wind_green.jpg"/>
          <p:cNvPicPr>
            <a:picLocks noChangeAspect="1" noChangeArrowheads="1"/>
          </p:cNvPicPr>
          <p:nvPr userDrawn="1"/>
        </p:nvPicPr>
        <p:blipFill>
          <a:blip r:embed="rId3" cstate="print"/>
          <a:srcRect/>
          <a:stretch>
            <a:fillRect/>
          </a:stretch>
        </p:blipFill>
        <p:spPr bwMode="auto">
          <a:xfrm>
            <a:off x="8001000" y="5910262"/>
            <a:ext cx="685800" cy="642938"/>
          </a:xfrm>
          <a:prstGeom prst="rect">
            <a:avLst/>
          </a:prstGeom>
          <a:noFill/>
          <a:ln w="9525">
            <a:noFill/>
            <a:miter lim="800000"/>
            <a:headEnd/>
            <a:tailEnd/>
          </a:ln>
        </p:spPr>
      </p:pic>
    </p:spTree>
    <p:extLst>
      <p:ext uri="{BB962C8B-B14F-4D97-AF65-F5344CB8AC3E}">
        <p14:creationId xmlns:p14="http://schemas.microsoft.com/office/powerpoint/2010/main" val="2627424287"/>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4" name="Picture 2" descr="V:\My Computer\My Documents\People Folders\Smith\IEA-Template\Logo_IEA_wind_green.jpg"/>
          <p:cNvPicPr>
            <a:picLocks noChangeAspect="1" noChangeArrowheads="1"/>
          </p:cNvPicPr>
          <p:nvPr userDrawn="1"/>
        </p:nvPicPr>
        <p:blipFill>
          <a:blip r:embed="rId2" cstate="print"/>
          <a:srcRect/>
          <a:stretch>
            <a:fillRect/>
          </a:stretch>
        </p:blipFill>
        <p:spPr bwMode="auto">
          <a:xfrm>
            <a:off x="8305800" y="6305550"/>
            <a:ext cx="457200" cy="428625"/>
          </a:xfrm>
          <a:prstGeom prst="rect">
            <a:avLst/>
          </a:prstGeom>
          <a:noFill/>
          <a:ln w="9525">
            <a:noFill/>
            <a:miter lim="800000"/>
            <a:headEnd/>
            <a:tailEnd/>
          </a:ln>
        </p:spPr>
      </p:pic>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0D45D4BF-7725-4EE9-8C34-E835AF0F56B0}" type="datetime1">
              <a:rPr lang="en-US"/>
              <a:pPr>
                <a:defRPr/>
              </a:pPr>
              <a:t>9/29/2016</a:t>
            </a:fld>
            <a:endParaRPr lang="en-US"/>
          </a:p>
        </p:txBody>
      </p:sp>
      <p:sp>
        <p:nvSpPr>
          <p:cNvPr id="6" name="Footer Placeholder 4"/>
          <p:cNvSpPr>
            <a:spLocks noGrp="1"/>
          </p:cNvSpPr>
          <p:nvPr>
            <p:ph type="ftr" sz="quarter" idx="11"/>
          </p:nvPr>
        </p:nvSpPr>
        <p:spPr/>
        <p:txBody>
          <a:bodyPr/>
          <a:lstStyle>
            <a:lvl1pPr>
              <a:defRPr/>
            </a:lvl1pPr>
          </a:lstStyle>
          <a:p>
            <a:fld id="{29AA1F7D-5E0A-452C-AE30-BA659586D92C}" type="slidenum">
              <a:rPr lang="en-US"/>
              <a:pPr/>
              <a:t>‹Nr.›</a:t>
            </a:fld>
            <a:endParaRPr lang="en-US"/>
          </a:p>
        </p:txBody>
      </p:sp>
      <p:sp>
        <p:nvSpPr>
          <p:cNvPr id="7" name="Slide Number Placeholder 5"/>
          <p:cNvSpPr>
            <a:spLocks noGrp="1"/>
          </p:cNvSpPr>
          <p:nvPr>
            <p:ph type="sldNum" sz="quarter" idx="12"/>
          </p:nvPr>
        </p:nvSpPr>
        <p:spPr>
          <a:xfrm>
            <a:off x="7010400" y="6324600"/>
            <a:ext cx="2133600" cy="365125"/>
          </a:xfrm>
        </p:spPr>
        <p:txBody>
          <a:bodyPr/>
          <a:lstStyle>
            <a:lvl1pPr algn="r">
              <a:defRPr sz="1200" smtClean="0">
                <a:solidFill>
                  <a:schemeClr val="tx1">
                    <a:tint val="75000"/>
                  </a:schemeClr>
                </a:solidFill>
              </a:defRPr>
            </a:lvl1pPr>
          </a:lstStyle>
          <a:p>
            <a:pPr>
              <a:defRPr/>
            </a:pPr>
            <a:fld id="{5A26EC8E-83C7-464B-88EF-99C4F8863A47}" type="slidenum">
              <a:rPr lang="en-US"/>
              <a:pPr>
                <a:defRPr/>
              </a:pPr>
              <a:t>‹Nr.›</a:t>
            </a:fld>
            <a:endParaRPr lang="en-US"/>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1882BD16-FA78-4476-AB15-F68306494DE0}" type="datetime1">
              <a:rPr lang="en-US"/>
              <a:pPr>
                <a:defRPr/>
              </a:pPr>
              <a:t>9/29/2016</a:t>
            </a:fld>
            <a:endParaRPr lang="en-US"/>
          </a:p>
        </p:txBody>
      </p:sp>
      <p:sp>
        <p:nvSpPr>
          <p:cNvPr id="6" name="Footer Placeholder 4"/>
          <p:cNvSpPr>
            <a:spLocks noGrp="1"/>
          </p:cNvSpPr>
          <p:nvPr>
            <p:ph type="ftr" sz="quarter" idx="11"/>
          </p:nvPr>
        </p:nvSpPr>
        <p:spPr/>
        <p:txBody>
          <a:bodyPr/>
          <a:lstStyle>
            <a:lvl1pPr>
              <a:defRPr/>
            </a:lvl1pPr>
          </a:lstStyle>
          <a:p>
            <a:endParaRPr lang="en-US"/>
          </a:p>
        </p:txBody>
      </p:sp>
      <p:sp>
        <p:nvSpPr>
          <p:cNvPr id="7" name="Slide Number Placeholder 5"/>
          <p:cNvSpPr>
            <a:spLocks noGrp="1"/>
          </p:cNvSpPr>
          <p:nvPr>
            <p:ph type="sldNum" sz="quarter" idx="12"/>
          </p:nvPr>
        </p:nvSpPr>
        <p:spPr/>
        <p:txBody>
          <a:bodyPr/>
          <a:lstStyle>
            <a:lvl1pPr>
              <a:defRPr/>
            </a:lvl1pPr>
          </a:lstStyle>
          <a:p>
            <a:pPr>
              <a:defRPr/>
            </a:pPr>
            <a:fld id="{60559740-BA13-4D7C-98B7-F16913C76689}" type="slidenum">
              <a:rPr lang="en-US"/>
              <a:pPr>
                <a:defRPr/>
              </a:pPr>
              <a:t>‹Nr.›</a:t>
            </a:fld>
            <a:endParaRPr lang="en-US"/>
          </a:p>
        </p:txBody>
      </p:sp>
      <p:pic>
        <p:nvPicPr>
          <p:cNvPr id="8" name="Picture 2" descr="V:\My Computer\My Documents\People Folders\Smith\IEA-Template\Logo_IEA_wind_green.jpg"/>
          <p:cNvPicPr>
            <a:picLocks noChangeAspect="1" noChangeArrowheads="1"/>
          </p:cNvPicPr>
          <p:nvPr userDrawn="1"/>
        </p:nvPicPr>
        <p:blipFill>
          <a:blip r:embed="rId2" cstate="print"/>
          <a:srcRect/>
          <a:stretch>
            <a:fillRect/>
          </a:stretch>
        </p:blipFill>
        <p:spPr bwMode="auto">
          <a:xfrm>
            <a:off x="8280000" y="6480000"/>
            <a:ext cx="384000" cy="360000"/>
          </a:xfrm>
          <a:prstGeom prst="rect">
            <a:avLst/>
          </a:prstGeom>
          <a:noFill/>
          <a:ln w="9525">
            <a:noFill/>
            <a:miter lim="800000"/>
            <a:headEnd/>
            <a:tailEnd/>
          </a:ln>
        </p:spPr>
      </p:pic>
    </p:spTree>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5" name="Picture 2" descr="V:\My Computer\My Documents\People Folders\Smith\IEA-Template\Logo_IEA_wind_green.jpg"/>
          <p:cNvPicPr>
            <a:picLocks noChangeAspect="1" noChangeArrowheads="1"/>
          </p:cNvPicPr>
          <p:nvPr userDrawn="1"/>
        </p:nvPicPr>
        <p:blipFill>
          <a:blip r:embed="rId2" cstate="print"/>
          <a:srcRect/>
          <a:stretch>
            <a:fillRect/>
          </a:stretch>
        </p:blipFill>
        <p:spPr bwMode="auto">
          <a:xfrm>
            <a:off x="8001000" y="6019800"/>
            <a:ext cx="762000" cy="714375"/>
          </a:xfrm>
          <a:prstGeom prst="rect">
            <a:avLst/>
          </a:prstGeom>
          <a:noFill/>
          <a:ln w="9525">
            <a:noFill/>
            <a:miter lim="800000"/>
            <a:headEnd/>
            <a:tailEnd/>
          </a:ln>
        </p:spPr>
      </p:pic>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Date Placeholder 4"/>
          <p:cNvSpPr>
            <a:spLocks noGrp="1"/>
          </p:cNvSpPr>
          <p:nvPr>
            <p:ph type="dt" sz="half" idx="10"/>
          </p:nvPr>
        </p:nvSpPr>
        <p:spPr/>
        <p:txBody>
          <a:bodyPr/>
          <a:lstStyle>
            <a:lvl1pPr>
              <a:defRPr/>
            </a:lvl1pPr>
          </a:lstStyle>
          <a:p>
            <a:pPr>
              <a:defRPr/>
            </a:pPr>
            <a:fld id="{864211E2-36BA-4AEF-874B-8B5D509E2908}" type="datetime1">
              <a:rPr lang="en-US"/>
              <a:pPr>
                <a:defRPr/>
              </a:pPr>
              <a:t>9/29/2016</a:t>
            </a:fld>
            <a:endParaRPr lang="en-US"/>
          </a:p>
        </p:txBody>
      </p:sp>
      <p:sp>
        <p:nvSpPr>
          <p:cNvPr id="7" name="Footer Placeholder 5"/>
          <p:cNvSpPr>
            <a:spLocks noGrp="1"/>
          </p:cNvSpPr>
          <p:nvPr>
            <p:ph type="ftr" sz="quarter" idx="11"/>
          </p:nvPr>
        </p:nvSpPr>
        <p:spPr/>
        <p:txBody>
          <a:bodyPr/>
          <a:lstStyle>
            <a:lvl1pPr>
              <a:defRPr/>
            </a:lvl1pPr>
          </a:lstStyle>
          <a:p>
            <a:endParaRPr lang="en-US"/>
          </a:p>
        </p:txBody>
      </p:sp>
      <p:sp>
        <p:nvSpPr>
          <p:cNvPr id="8" name="Slide Number Placeholder 6"/>
          <p:cNvSpPr>
            <a:spLocks noGrp="1"/>
          </p:cNvSpPr>
          <p:nvPr>
            <p:ph type="sldNum" sz="quarter" idx="12"/>
          </p:nvPr>
        </p:nvSpPr>
        <p:spPr/>
        <p:txBody>
          <a:bodyPr/>
          <a:lstStyle>
            <a:lvl1pPr>
              <a:defRPr/>
            </a:lvl1pPr>
          </a:lstStyle>
          <a:p>
            <a:pPr>
              <a:defRPr/>
            </a:pPr>
            <a:fld id="{162CB587-76F0-4778-B1F9-7FD731536F01}" type="slidenum">
              <a:rPr lang="en-US"/>
              <a:pPr>
                <a:defRPr/>
              </a:pPr>
              <a:t>‹Nr.›</a:t>
            </a:fld>
            <a:endParaRPr lang="en-US"/>
          </a:p>
        </p:txBody>
      </p:sp>
    </p:spTree>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7" name="Picture 2" descr="V:\My Computer\My Documents\People Folders\Smith\IEA-Template\Logo_IEA_wind_green.jpg"/>
          <p:cNvPicPr>
            <a:picLocks noChangeAspect="1" noChangeArrowheads="1"/>
          </p:cNvPicPr>
          <p:nvPr userDrawn="1"/>
        </p:nvPicPr>
        <p:blipFill>
          <a:blip r:embed="rId2" cstate="print"/>
          <a:srcRect/>
          <a:stretch>
            <a:fillRect/>
          </a:stretch>
        </p:blipFill>
        <p:spPr bwMode="auto">
          <a:xfrm>
            <a:off x="8001000" y="6019800"/>
            <a:ext cx="762000" cy="714375"/>
          </a:xfrm>
          <a:prstGeom prst="rect">
            <a:avLst/>
          </a:prstGeom>
          <a:noFill/>
          <a:ln w="9525">
            <a:noFill/>
            <a:miter lim="800000"/>
            <a:headEnd/>
            <a:tailEnd/>
          </a:ln>
        </p:spPr>
      </p:pic>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8" name="Date Placeholder 6"/>
          <p:cNvSpPr>
            <a:spLocks noGrp="1"/>
          </p:cNvSpPr>
          <p:nvPr>
            <p:ph type="dt" sz="half" idx="10"/>
          </p:nvPr>
        </p:nvSpPr>
        <p:spPr/>
        <p:txBody>
          <a:bodyPr/>
          <a:lstStyle>
            <a:lvl1pPr>
              <a:defRPr/>
            </a:lvl1pPr>
          </a:lstStyle>
          <a:p>
            <a:pPr>
              <a:defRPr/>
            </a:pPr>
            <a:fld id="{3E64840A-D02C-46B5-B169-936431C6B283}" type="datetime1">
              <a:rPr lang="en-US"/>
              <a:pPr>
                <a:defRPr/>
              </a:pPr>
              <a:t>9/29/2016</a:t>
            </a:fld>
            <a:endParaRPr lang="en-US"/>
          </a:p>
        </p:txBody>
      </p:sp>
      <p:sp>
        <p:nvSpPr>
          <p:cNvPr id="9" name="Footer Placeholder 7"/>
          <p:cNvSpPr>
            <a:spLocks noGrp="1"/>
          </p:cNvSpPr>
          <p:nvPr>
            <p:ph type="ftr" sz="quarter" idx="11"/>
          </p:nvPr>
        </p:nvSpPr>
        <p:spPr/>
        <p:txBody>
          <a:bodyPr/>
          <a:lstStyle>
            <a:lvl1pPr>
              <a:defRPr/>
            </a:lvl1pPr>
          </a:lstStyle>
          <a:p>
            <a:endParaRPr lang="en-US"/>
          </a:p>
        </p:txBody>
      </p:sp>
      <p:sp>
        <p:nvSpPr>
          <p:cNvPr id="10" name="Slide Number Placeholder 8"/>
          <p:cNvSpPr>
            <a:spLocks noGrp="1"/>
          </p:cNvSpPr>
          <p:nvPr>
            <p:ph type="sldNum" sz="quarter" idx="12"/>
          </p:nvPr>
        </p:nvSpPr>
        <p:spPr/>
        <p:txBody>
          <a:bodyPr/>
          <a:lstStyle>
            <a:lvl1pPr>
              <a:defRPr/>
            </a:lvl1pPr>
          </a:lstStyle>
          <a:p>
            <a:pPr>
              <a:defRPr/>
            </a:pPr>
            <a:fld id="{5115852F-BCF9-4AE9-9356-2EE127B38B0C}" type="slidenum">
              <a:rPr lang="en-US"/>
              <a:pPr>
                <a:defRPr/>
              </a:pPr>
              <a:t>‹Nr.›</a:t>
            </a:fld>
            <a:endParaRPr lang="en-US"/>
          </a:p>
        </p:txBody>
      </p:sp>
    </p:spTree>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3" name="Picture 2" descr="V:\My Computer\My Documents\People Folders\Smith\IEA-Template\Logo_IEA_wind_green.jpg"/>
          <p:cNvPicPr>
            <a:picLocks noChangeAspect="1" noChangeArrowheads="1"/>
          </p:cNvPicPr>
          <p:nvPr userDrawn="1"/>
        </p:nvPicPr>
        <p:blipFill>
          <a:blip r:embed="rId2" cstate="print"/>
          <a:srcRect/>
          <a:stretch>
            <a:fillRect/>
          </a:stretch>
        </p:blipFill>
        <p:spPr bwMode="auto">
          <a:xfrm>
            <a:off x="8001000" y="6019800"/>
            <a:ext cx="762000" cy="714375"/>
          </a:xfrm>
          <a:prstGeom prst="rect">
            <a:avLst/>
          </a:prstGeom>
          <a:noFill/>
          <a:ln w="9525">
            <a:noFill/>
            <a:miter lim="800000"/>
            <a:headEnd/>
            <a:tailEnd/>
          </a:ln>
        </p:spPr>
      </p:pic>
      <p:sp>
        <p:nvSpPr>
          <p:cNvPr id="2" name="Title 1"/>
          <p:cNvSpPr>
            <a:spLocks noGrp="1"/>
          </p:cNvSpPr>
          <p:nvPr>
            <p:ph type="title"/>
          </p:nvPr>
        </p:nvSpPr>
        <p:spPr/>
        <p:txBody>
          <a:bodyPr/>
          <a:lstStyle/>
          <a:p>
            <a:r>
              <a:rPr lang="en-US" smtClean="0"/>
              <a:t>Click to edit Master title style</a:t>
            </a:r>
            <a:endParaRPr lang="en-US"/>
          </a:p>
        </p:txBody>
      </p:sp>
      <p:sp>
        <p:nvSpPr>
          <p:cNvPr id="4" name="Date Placeholder 2"/>
          <p:cNvSpPr>
            <a:spLocks noGrp="1"/>
          </p:cNvSpPr>
          <p:nvPr>
            <p:ph type="dt" sz="half" idx="10"/>
          </p:nvPr>
        </p:nvSpPr>
        <p:spPr/>
        <p:txBody>
          <a:bodyPr/>
          <a:lstStyle>
            <a:lvl1pPr>
              <a:defRPr/>
            </a:lvl1pPr>
          </a:lstStyle>
          <a:p>
            <a:pPr>
              <a:defRPr/>
            </a:pPr>
            <a:fld id="{49977ABF-B436-49F6-A9BF-E1D7CEAC4D36}" type="datetime1">
              <a:rPr lang="en-US"/>
              <a:pPr>
                <a:defRPr/>
              </a:pPr>
              <a:t>9/29/2016</a:t>
            </a:fld>
            <a:endParaRPr lang="en-US"/>
          </a:p>
        </p:txBody>
      </p:sp>
      <p:sp>
        <p:nvSpPr>
          <p:cNvPr id="5" name="Footer Placeholder 3"/>
          <p:cNvSpPr>
            <a:spLocks noGrp="1"/>
          </p:cNvSpPr>
          <p:nvPr>
            <p:ph type="ftr" sz="quarter" idx="11"/>
          </p:nvPr>
        </p:nvSpPr>
        <p:spPr/>
        <p:txBody>
          <a:bodyPr/>
          <a:lstStyle>
            <a:lvl1pPr>
              <a:defRPr/>
            </a:lvl1pPr>
          </a:lstStyle>
          <a:p>
            <a:endParaRPr lang="en-US"/>
          </a:p>
        </p:txBody>
      </p:sp>
      <p:sp>
        <p:nvSpPr>
          <p:cNvPr id="6" name="Slide Number Placeholder 4"/>
          <p:cNvSpPr>
            <a:spLocks noGrp="1"/>
          </p:cNvSpPr>
          <p:nvPr>
            <p:ph type="sldNum" sz="quarter" idx="12"/>
          </p:nvPr>
        </p:nvSpPr>
        <p:spPr/>
        <p:txBody>
          <a:bodyPr/>
          <a:lstStyle>
            <a:lvl1pPr>
              <a:defRPr/>
            </a:lvl1pPr>
          </a:lstStyle>
          <a:p>
            <a:pPr>
              <a:defRPr/>
            </a:pPr>
            <a:fld id="{7AC96601-EDBA-4531-9194-B2B38E14A0A1}" type="slidenum">
              <a:rPr lang="en-US"/>
              <a:pPr>
                <a:defRPr/>
              </a:pPr>
              <a:t>‹Nr.›</a:t>
            </a:fld>
            <a:endParaRPr lang="en-US"/>
          </a:p>
        </p:txBody>
      </p:sp>
    </p:spTree>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2" name="Picture 2" descr="V:\My Computer\My Documents\People Folders\Smith\IEA-Template\Logo_IEA_wind_green.jpg"/>
          <p:cNvPicPr>
            <a:picLocks noChangeAspect="1" noChangeArrowheads="1"/>
          </p:cNvPicPr>
          <p:nvPr userDrawn="1"/>
        </p:nvPicPr>
        <p:blipFill>
          <a:blip r:embed="rId2" cstate="print"/>
          <a:srcRect/>
          <a:stretch>
            <a:fillRect/>
          </a:stretch>
        </p:blipFill>
        <p:spPr bwMode="auto">
          <a:xfrm>
            <a:off x="8001000" y="6019800"/>
            <a:ext cx="762000" cy="714375"/>
          </a:xfrm>
          <a:prstGeom prst="rect">
            <a:avLst/>
          </a:prstGeom>
          <a:noFill/>
          <a:ln w="9525">
            <a:noFill/>
            <a:miter lim="800000"/>
            <a:headEnd/>
            <a:tailEnd/>
          </a:ln>
        </p:spPr>
      </p:pic>
      <p:sp>
        <p:nvSpPr>
          <p:cNvPr id="3" name="Date Placeholder 1"/>
          <p:cNvSpPr>
            <a:spLocks noGrp="1"/>
          </p:cNvSpPr>
          <p:nvPr>
            <p:ph type="dt" sz="half" idx="10"/>
          </p:nvPr>
        </p:nvSpPr>
        <p:spPr/>
        <p:txBody>
          <a:bodyPr/>
          <a:lstStyle>
            <a:lvl1pPr>
              <a:defRPr/>
            </a:lvl1pPr>
          </a:lstStyle>
          <a:p>
            <a:pPr>
              <a:defRPr/>
            </a:pPr>
            <a:fld id="{624F0AA9-9413-4482-BCFA-DE1A46493554}" type="datetime1">
              <a:rPr lang="en-US"/>
              <a:pPr>
                <a:defRPr/>
              </a:pPr>
              <a:t>9/29/2016</a:t>
            </a:fld>
            <a:endParaRPr lang="en-US"/>
          </a:p>
        </p:txBody>
      </p:sp>
      <p:sp>
        <p:nvSpPr>
          <p:cNvPr id="4" name="Footer Placeholder 2"/>
          <p:cNvSpPr>
            <a:spLocks noGrp="1"/>
          </p:cNvSpPr>
          <p:nvPr>
            <p:ph type="ftr" sz="quarter" idx="11"/>
          </p:nvPr>
        </p:nvSpPr>
        <p:spPr/>
        <p:txBody>
          <a:bodyPr/>
          <a:lstStyle>
            <a:lvl1pPr>
              <a:defRPr/>
            </a:lvl1pPr>
          </a:lstStyle>
          <a:p>
            <a:endParaRPr lang="en-US"/>
          </a:p>
        </p:txBody>
      </p:sp>
      <p:sp>
        <p:nvSpPr>
          <p:cNvPr id="5" name="Slide Number Placeholder 3"/>
          <p:cNvSpPr>
            <a:spLocks noGrp="1"/>
          </p:cNvSpPr>
          <p:nvPr>
            <p:ph type="sldNum" sz="quarter" idx="12"/>
          </p:nvPr>
        </p:nvSpPr>
        <p:spPr/>
        <p:txBody>
          <a:bodyPr/>
          <a:lstStyle>
            <a:lvl1pPr>
              <a:defRPr/>
            </a:lvl1pPr>
          </a:lstStyle>
          <a:p>
            <a:pPr>
              <a:defRPr/>
            </a:pPr>
            <a:fld id="{618DAAE4-50E6-4766-BDC3-E30701DECE38}" type="slidenum">
              <a:rPr lang="en-US"/>
              <a:pPr>
                <a:defRPr/>
              </a:pPr>
              <a:t>‹Nr.›</a:t>
            </a:fld>
            <a:endParaRPr lang="en-US"/>
          </a:p>
        </p:txBody>
      </p:sp>
    </p:spTree>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5" name="Picture 2" descr="V:\My Computer\My Documents\People Folders\Smith\IEA-Template\Logo_IEA_wind_green.jpg"/>
          <p:cNvPicPr>
            <a:picLocks noChangeAspect="1" noChangeArrowheads="1"/>
          </p:cNvPicPr>
          <p:nvPr userDrawn="1"/>
        </p:nvPicPr>
        <p:blipFill>
          <a:blip r:embed="rId2" cstate="print"/>
          <a:srcRect/>
          <a:stretch>
            <a:fillRect/>
          </a:stretch>
        </p:blipFill>
        <p:spPr bwMode="auto">
          <a:xfrm>
            <a:off x="8001000" y="6019800"/>
            <a:ext cx="762000" cy="714375"/>
          </a:xfrm>
          <a:prstGeom prst="rect">
            <a:avLst/>
          </a:prstGeom>
          <a:noFill/>
          <a:ln w="9525">
            <a:noFill/>
            <a:miter lim="800000"/>
            <a:headEnd/>
            <a:tailEnd/>
          </a:ln>
        </p:spPr>
      </p:pic>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6" name="Date Placeholder 4"/>
          <p:cNvSpPr>
            <a:spLocks noGrp="1"/>
          </p:cNvSpPr>
          <p:nvPr>
            <p:ph type="dt" sz="half" idx="10"/>
          </p:nvPr>
        </p:nvSpPr>
        <p:spPr/>
        <p:txBody>
          <a:bodyPr/>
          <a:lstStyle>
            <a:lvl1pPr>
              <a:defRPr/>
            </a:lvl1pPr>
          </a:lstStyle>
          <a:p>
            <a:pPr>
              <a:defRPr/>
            </a:pPr>
            <a:fld id="{81573E83-A0F8-464E-A4EF-9E8BBFED1593}" type="datetime1">
              <a:rPr lang="en-US"/>
              <a:pPr>
                <a:defRPr/>
              </a:pPr>
              <a:t>9/29/2016</a:t>
            </a:fld>
            <a:endParaRPr lang="en-US"/>
          </a:p>
        </p:txBody>
      </p:sp>
      <p:sp>
        <p:nvSpPr>
          <p:cNvPr id="7" name="Footer Placeholder 5"/>
          <p:cNvSpPr>
            <a:spLocks noGrp="1"/>
          </p:cNvSpPr>
          <p:nvPr>
            <p:ph type="ftr" sz="quarter" idx="11"/>
          </p:nvPr>
        </p:nvSpPr>
        <p:spPr/>
        <p:txBody>
          <a:bodyPr/>
          <a:lstStyle>
            <a:lvl1pPr>
              <a:defRPr/>
            </a:lvl1pPr>
          </a:lstStyle>
          <a:p>
            <a:endParaRPr lang="en-US"/>
          </a:p>
        </p:txBody>
      </p:sp>
      <p:sp>
        <p:nvSpPr>
          <p:cNvPr id="8" name="Slide Number Placeholder 6"/>
          <p:cNvSpPr>
            <a:spLocks noGrp="1"/>
          </p:cNvSpPr>
          <p:nvPr>
            <p:ph type="sldNum" sz="quarter" idx="12"/>
          </p:nvPr>
        </p:nvSpPr>
        <p:spPr/>
        <p:txBody>
          <a:bodyPr/>
          <a:lstStyle>
            <a:lvl1pPr>
              <a:defRPr/>
            </a:lvl1pPr>
          </a:lstStyle>
          <a:p>
            <a:pPr>
              <a:defRPr/>
            </a:pPr>
            <a:fld id="{82F795ED-315C-435F-BB25-D89A0172B36A}" type="slidenum">
              <a:rPr lang="en-US"/>
              <a:pPr>
                <a:defRPr/>
              </a:pPr>
              <a:t>‹Nr.›</a:t>
            </a:fld>
            <a:endParaRPr lang="en-US"/>
          </a:p>
        </p:txBody>
      </p:sp>
    </p:spTree>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5" name="Picture 2" descr="V:\My Computer\My Documents\People Folders\Smith\IEA-Template\Logo_IEA_wind_green.jpg"/>
          <p:cNvPicPr>
            <a:picLocks noChangeAspect="1" noChangeArrowheads="1"/>
          </p:cNvPicPr>
          <p:nvPr userDrawn="1"/>
        </p:nvPicPr>
        <p:blipFill>
          <a:blip r:embed="rId2" cstate="print"/>
          <a:srcRect/>
          <a:stretch>
            <a:fillRect/>
          </a:stretch>
        </p:blipFill>
        <p:spPr bwMode="auto">
          <a:xfrm>
            <a:off x="8001000" y="6019800"/>
            <a:ext cx="762000" cy="714375"/>
          </a:xfrm>
          <a:prstGeom prst="rect">
            <a:avLst/>
          </a:prstGeom>
          <a:noFill/>
          <a:ln w="9525">
            <a:noFill/>
            <a:miter lim="800000"/>
            <a:headEnd/>
            <a:tailEnd/>
          </a:ln>
        </p:spPr>
      </p:pic>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6" name="Date Placeholder 4"/>
          <p:cNvSpPr>
            <a:spLocks noGrp="1"/>
          </p:cNvSpPr>
          <p:nvPr>
            <p:ph type="dt" sz="half" idx="10"/>
          </p:nvPr>
        </p:nvSpPr>
        <p:spPr/>
        <p:txBody>
          <a:bodyPr/>
          <a:lstStyle>
            <a:lvl1pPr>
              <a:defRPr/>
            </a:lvl1pPr>
          </a:lstStyle>
          <a:p>
            <a:pPr>
              <a:defRPr/>
            </a:pPr>
            <a:fld id="{83CBC807-2EAC-4BD1-A3CC-5D75F98BD88B}" type="datetime1">
              <a:rPr lang="en-US"/>
              <a:pPr>
                <a:defRPr/>
              </a:pPr>
              <a:t>9/29/2016</a:t>
            </a:fld>
            <a:endParaRPr lang="en-US"/>
          </a:p>
        </p:txBody>
      </p:sp>
      <p:sp>
        <p:nvSpPr>
          <p:cNvPr id="7" name="Footer Placeholder 5"/>
          <p:cNvSpPr>
            <a:spLocks noGrp="1"/>
          </p:cNvSpPr>
          <p:nvPr>
            <p:ph type="ftr" sz="quarter" idx="11"/>
          </p:nvPr>
        </p:nvSpPr>
        <p:spPr/>
        <p:txBody>
          <a:bodyPr/>
          <a:lstStyle>
            <a:lvl1pPr>
              <a:defRPr/>
            </a:lvl1pPr>
          </a:lstStyle>
          <a:p>
            <a:endParaRPr lang="en-US"/>
          </a:p>
        </p:txBody>
      </p:sp>
      <p:sp>
        <p:nvSpPr>
          <p:cNvPr id="8" name="Slide Number Placeholder 6"/>
          <p:cNvSpPr>
            <a:spLocks noGrp="1"/>
          </p:cNvSpPr>
          <p:nvPr>
            <p:ph type="sldNum" sz="quarter" idx="12"/>
          </p:nvPr>
        </p:nvSpPr>
        <p:spPr/>
        <p:txBody>
          <a:bodyPr/>
          <a:lstStyle>
            <a:lvl1pPr>
              <a:defRPr/>
            </a:lvl1pPr>
          </a:lstStyle>
          <a:p>
            <a:pPr>
              <a:defRPr/>
            </a:pPr>
            <a:fld id="{500E51C6-CFD5-4C1D-A7FC-808C6358CC2B}" type="slidenum">
              <a:rPr lang="en-US"/>
              <a:pPr>
                <a:defRPr/>
              </a:pPr>
              <a:t>‹Nr.›</a:t>
            </a:fld>
            <a:endParaRPr lang="en-US"/>
          </a:p>
        </p:txBody>
      </p:sp>
    </p:spTree>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5" Type="http://schemas.openxmlformats.org/officeDocument/2006/relationships/slideLayout" Target="../slideLayouts/slideLayout17.xml"/><Relationship Id="rId4" Type="http://schemas.openxmlformats.org/officeDocument/2006/relationships/slideLayout" Target="../slideLayouts/slideLayout1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102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smtClean="0">
                <a:solidFill>
                  <a:schemeClr val="tx1">
                    <a:tint val="75000"/>
                  </a:schemeClr>
                </a:solidFill>
                <a:latin typeface="+mn-lt"/>
              </a:defRPr>
            </a:lvl1pPr>
          </a:lstStyle>
          <a:p>
            <a:pPr>
              <a:defRPr/>
            </a:pPr>
            <a:fld id="{10B1B9B1-1240-4BFC-8665-37E29AA381EF}" type="datetime1">
              <a:rPr lang="en-US"/>
              <a:pPr>
                <a:defRPr/>
              </a:pPr>
              <a:t>9/29/2016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wrap="square" lIns="91440" tIns="45720" rIns="91440" bIns="45720" numCol="1" anchor="ctr" anchorCtr="0" compatLnSpc="1">
            <a:prstTxWarp prst="textNoShape">
              <a:avLst/>
            </a:prstTxWarp>
          </a:bodyPr>
          <a:lstStyle>
            <a:lvl1pPr algn="ctr">
              <a:defRPr sz="1200">
                <a:solidFill>
                  <a:srgbClr val="898989"/>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smtClean="0">
                <a:solidFill>
                  <a:schemeClr val="tx1">
                    <a:tint val="75000"/>
                  </a:schemeClr>
                </a:solidFill>
                <a:latin typeface="+mn-lt"/>
              </a:defRPr>
            </a:lvl1pPr>
          </a:lstStyle>
          <a:p>
            <a:pPr>
              <a:defRPr/>
            </a:pPr>
            <a:fld id="{AC1C8264-5281-4F97-850E-518B0E7125A4}" type="slidenum">
              <a:rPr lang="en-US"/>
              <a:pPr>
                <a:defRPr/>
              </a:pPr>
              <a:t>‹Nr.›</a:t>
            </a:fld>
            <a:endParaRPr lang="en-US"/>
          </a:p>
        </p:txBody>
      </p:sp>
    </p:spTree>
  </p:cSld>
  <p:clrMap bg1="lt1" tx1="dk1" bg2="lt2" tx2="dk2" accent1="accent1" accent2="accent2" accent3="accent3" accent4="accent4" accent5="accent5" accent6="accent6" hlink="hlink" folHlink="folHlink"/>
  <p:sldLayoutIdLst>
    <p:sldLayoutId id="2147483699" r:id="rId1"/>
    <p:sldLayoutId id="2147483700" r:id="rId2"/>
    <p:sldLayoutId id="2147483701" r:id="rId3"/>
    <p:sldLayoutId id="2147483702" r:id="rId4"/>
    <p:sldLayoutId id="2147483703" r:id="rId5"/>
    <p:sldLayoutId id="2147483704" r:id="rId6"/>
    <p:sldLayoutId id="2147483705" r:id="rId7"/>
    <p:sldLayoutId id="2147483706" r:id="rId8"/>
    <p:sldLayoutId id="2147483707" r:id="rId9"/>
    <p:sldLayoutId id="2147483698" r:id="rId10"/>
    <p:sldLayoutId id="2147483697" r:id="rId11"/>
    <p:sldLayoutId id="2147483708" r:id="rId12"/>
  </p:sldLayoutIdLst>
  <p:timing>
    <p:tnLst>
      <p:par>
        <p:cTn id="1" dur="indefinite" restart="never" nodeType="tmRoot"/>
      </p:par>
    </p:tnLst>
  </p:timing>
  <p:hf hdr="0" ftr="0" dt="0"/>
  <p:txStyles>
    <p:titleStyle>
      <a:lvl1pPr algn="ctr" rtl="0" fontAlgn="base">
        <a:spcBef>
          <a:spcPct val="0"/>
        </a:spcBef>
        <a:spcAft>
          <a:spcPct val="0"/>
        </a:spcAft>
        <a:defRPr sz="4400" kern="1200">
          <a:solidFill>
            <a:srgbClr val="21A130"/>
          </a:solidFill>
          <a:effectLst>
            <a:outerShdw blurRad="38100" dist="38100" dir="2700000" algn="tl">
              <a:srgbClr val="000000">
                <a:alpha val="43137"/>
              </a:srgbClr>
            </a:outerShdw>
          </a:effectLst>
          <a:latin typeface="+mj-lt"/>
          <a:ea typeface="+mj-ea"/>
          <a:cs typeface="+mj-cs"/>
        </a:defRPr>
      </a:lvl1pPr>
      <a:lvl2pPr algn="ctr" rtl="0" fontAlgn="base">
        <a:spcBef>
          <a:spcPct val="0"/>
        </a:spcBef>
        <a:spcAft>
          <a:spcPct val="0"/>
        </a:spcAft>
        <a:defRPr sz="4400">
          <a:solidFill>
            <a:srgbClr val="21A130"/>
          </a:solidFill>
          <a:latin typeface="Arial" charset="0"/>
        </a:defRPr>
      </a:lvl2pPr>
      <a:lvl3pPr algn="ctr" rtl="0" fontAlgn="base">
        <a:spcBef>
          <a:spcPct val="0"/>
        </a:spcBef>
        <a:spcAft>
          <a:spcPct val="0"/>
        </a:spcAft>
        <a:defRPr sz="4400">
          <a:solidFill>
            <a:srgbClr val="21A130"/>
          </a:solidFill>
          <a:latin typeface="Arial" charset="0"/>
        </a:defRPr>
      </a:lvl3pPr>
      <a:lvl4pPr algn="ctr" rtl="0" fontAlgn="base">
        <a:spcBef>
          <a:spcPct val="0"/>
        </a:spcBef>
        <a:spcAft>
          <a:spcPct val="0"/>
        </a:spcAft>
        <a:defRPr sz="4400">
          <a:solidFill>
            <a:srgbClr val="21A130"/>
          </a:solidFill>
          <a:latin typeface="Arial" charset="0"/>
        </a:defRPr>
      </a:lvl4pPr>
      <a:lvl5pPr algn="ctr" rtl="0" fontAlgn="base">
        <a:spcBef>
          <a:spcPct val="0"/>
        </a:spcBef>
        <a:spcAft>
          <a:spcPct val="0"/>
        </a:spcAft>
        <a:defRPr sz="4400">
          <a:solidFill>
            <a:srgbClr val="21A130"/>
          </a:solidFill>
          <a:latin typeface="Arial" charset="0"/>
        </a:defRPr>
      </a:lvl5pPr>
      <a:lvl6pPr marL="457200" algn="ctr" rtl="0" fontAlgn="base">
        <a:spcBef>
          <a:spcPct val="0"/>
        </a:spcBef>
        <a:spcAft>
          <a:spcPct val="0"/>
        </a:spcAft>
        <a:defRPr sz="4400">
          <a:solidFill>
            <a:srgbClr val="21A130"/>
          </a:solidFill>
          <a:latin typeface="Arial" charset="0"/>
        </a:defRPr>
      </a:lvl6pPr>
      <a:lvl7pPr marL="914400" algn="ctr" rtl="0" fontAlgn="base">
        <a:spcBef>
          <a:spcPct val="0"/>
        </a:spcBef>
        <a:spcAft>
          <a:spcPct val="0"/>
        </a:spcAft>
        <a:defRPr sz="4400">
          <a:solidFill>
            <a:srgbClr val="21A130"/>
          </a:solidFill>
          <a:latin typeface="Arial" charset="0"/>
        </a:defRPr>
      </a:lvl7pPr>
      <a:lvl8pPr marL="1371600" algn="ctr" rtl="0" fontAlgn="base">
        <a:spcBef>
          <a:spcPct val="0"/>
        </a:spcBef>
        <a:spcAft>
          <a:spcPct val="0"/>
        </a:spcAft>
        <a:defRPr sz="4400">
          <a:solidFill>
            <a:srgbClr val="21A130"/>
          </a:solidFill>
          <a:latin typeface="Arial" charset="0"/>
        </a:defRPr>
      </a:lvl8pPr>
      <a:lvl9pPr marL="1828800" algn="ctr" rtl="0" fontAlgn="base">
        <a:spcBef>
          <a:spcPct val="0"/>
        </a:spcBef>
        <a:spcAft>
          <a:spcPct val="0"/>
        </a:spcAft>
        <a:defRPr sz="4400">
          <a:solidFill>
            <a:srgbClr val="21A130"/>
          </a:solidFill>
          <a:latin typeface="Arial" charset="0"/>
        </a:defRPr>
      </a:lvl9pPr>
    </p:titleStyle>
    <p:bodyStyle>
      <a:lvl1pPr marL="342900" indent="-342900" algn="l" rtl="0" fontAlgn="base">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778098"/>
          </a:xfrm>
          <a:prstGeom prst="rect">
            <a:avLst/>
          </a:prstGeom>
        </p:spPr>
        <p:txBody>
          <a:bodyPr vert="horz" lIns="91440" tIns="45720" rIns="91440" bIns="45720" rtlCol="0" anchor="ctr">
            <a:normAutofit/>
          </a:bodyPr>
          <a:lstStyle/>
          <a:p>
            <a:r>
              <a:rPr lang="de-DE" dirty="0" smtClean="0"/>
              <a:t>Titelmasterformat durch Klicken bearbeiten</a:t>
            </a:r>
            <a:endParaRPr lang="en-US" dirty="0"/>
          </a:p>
        </p:txBody>
      </p:sp>
      <p:sp>
        <p:nvSpPr>
          <p:cNvPr id="102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US" dirty="0" smtClean="0"/>
          </a:p>
        </p:txBody>
      </p:sp>
      <p:sp>
        <p:nvSpPr>
          <p:cNvPr id="4" name="Date Placeholder 3"/>
          <p:cNvSpPr>
            <a:spLocks noGrp="1"/>
          </p:cNvSpPr>
          <p:nvPr>
            <p:ph type="dt" sz="half" idx="2"/>
          </p:nvPr>
        </p:nvSpPr>
        <p:spPr>
          <a:xfrm>
            <a:off x="3743908" y="6309320"/>
            <a:ext cx="1656184" cy="365125"/>
          </a:xfrm>
          <a:prstGeom prst="rect">
            <a:avLst/>
          </a:prstGeom>
        </p:spPr>
        <p:txBody>
          <a:bodyPr vert="horz" lIns="91440" tIns="45720" rIns="91440" bIns="45720" rtlCol="0" anchor="ctr"/>
          <a:lstStyle>
            <a:lvl1pPr algn="ctr" fontAlgn="auto">
              <a:spcBef>
                <a:spcPts val="0"/>
              </a:spcBef>
              <a:spcAft>
                <a:spcPts val="0"/>
              </a:spcAft>
              <a:defRPr sz="1200" smtClean="0">
                <a:solidFill>
                  <a:schemeClr val="tx1">
                    <a:tint val="75000"/>
                  </a:schemeClr>
                </a:solidFill>
                <a:latin typeface="+mn-lt"/>
              </a:defRPr>
            </a:lvl1pPr>
          </a:lstStyle>
          <a:p>
            <a:pPr>
              <a:defRPr/>
            </a:pPr>
            <a:r>
              <a:rPr lang="en-GB" dirty="0">
                <a:solidFill>
                  <a:prstClr val="black">
                    <a:tint val="75000"/>
                  </a:prstClr>
                </a:solidFill>
              </a:rPr>
              <a:t>07 September 2015</a:t>
            </a:r>
            <a:endParaRPr lang="en-US" dirty="0">
              <a:solidFill>
                <a:prstClr val="black">
                  <a:tint val="75000"/>
                </a:prstClr>
              </a:solidFill>
            </a:endParaRPr>
          </a:p>
        </p:txBody>
      </p:sp>
    </p:spTree>
    <p:extLst>
      <p:ext uri="{BB962C8B-B14F-4D97-AF65-F5344CB8AC3E}">
        <p14:creationId xmlns:p14="http://schemas.microsoft.com/office/powerpoint/2010/main" val="3424249327"/>
      </p:ext>
    </p:extLst>
  </p:cSld>
  <p:clrMap bg1="lt1" tx1="dk1" bg2="lt2" tx2="dk2" accent1="accent1" accent2="accent2" accent3="accent3" accent4="accent4" accent5="accent5" accent6="accent6" hlink="hlink" folHlink="folHlink"/>
  <p:sldLayoutIdLst>
    <p:sldLayoutId id="2147483718" r:id="rId1"/>
    <p:sldLayoutId id="2147483719" r:id="rId2"/>
    <p:sldLayoutId id="2147483720" r:id="rId3"/>
    <p:sldLayoutId id="2147483721" r:id="rId4"/>
    <p:sldLayoutId id="2147483722" r:id="rId5"/>
    <p:sldLayoutId id="2147483723" r:id="rId6"/>
    <p:sldLayoutId id="2147483724" r:id="rId7"/>
  </p:sldLayoutIdLst>
  <p:timing>
    <p:tnLst>
      <p:par>
        <p:cTn id="1" dur="indefinite" restart="never" nodeType="tmRoot"/>
      </p:par>
    </p:tnLst>
  </p:timing>
  <p:hf hdr="0" ftr="0" dt="0"/>
  <p:txStyles>
    <p:titleStyle>
      <a:lvl1pPr algn="l" rtl="0" eaLnBrk="1" fontAlgn="base" hangingPunct="1">
        <a:spcBef>
          <a:spcPct val="0"/>
        </a:spcBef>
        <a:spcAft>
          <a:spcPct val="0"/>
        </a:spcAft>
        <a:defRPr sz="2400" kern="1200">
          <a:solidFill>
            <a:srgbClr val="21A130"/>
          </a:solidFill>
          <a:effectLst/>
          <a:latin typeface="+mj-lt"/>
          <a:ea typeface="+mj-ea"/>
          <a:cs typeface="+mj-cs"/>
        </a:defRPr>
      </a:lvl1pPr>
      <a:lvl2pPr algn="ctr" rtl="0" eaLnBrk="1" fontAlgn="base" hangingPunct="1">
        <a:spcBef>
          <a:spcPct val="0"/>
        </a:spcBef>
        <a:spcAft>
          <a:spcPct val="0"/>
        </a:spcAft>
        <a:defRPr sz="4400">
          <a:solidFill>
            <a:srgbClr val="21A130"/>
          </a:solidFill>
          <a:latin typeface="Arial" charset="0"/>
        </a:defRPr>
      </a:lvl2pPr>
      <a:lvl3pPr algn="ctr" rtl="0" eaLnBrk="1" fontAlgn="base" hangingPunct="1">
        <a:spcBef>
          <a:spcPct val="0"/>
        </a:spcBef>
        <a:spcAft>
          <a:spcPct val="0"/>
        </a:spcAft>
        <a:defRPr sz="4400">
          <a:solidFill>
            <a:srgbClr val="21A130"/>
          </a:solidFill>
          <a:latin typeface="Arial" charset="0"/>
        </a:defRPr>
      </a:lvl3pPr>
      <a:lvl4pPr algn="ctr" rtl="0" eaLnBrk="1" fontAlgn="base" hangingPunct="1">
        <a:spcBef>
          <a:spcPct val="0"/>
        </a:spcBef>
        <a:spcAft>
          <a:spcPct val="0"/>
        </a:spcAft>
        <a:defRPr sz="4400">
          <a:solidFill>
            <a:srgbClr val="21A130"/>
          </a:solidFill>
          <a:latin typeface="Arial" charset="0"/>
        </a:defRPr>
      </a:lvl4pPr>
      <a:lvl5pPr algn="ctr" rtl="0" eaLnBrk="1" fontAlgn="base" hangingPunct="1">
        <a:spcBef>
          <a:spcPct val="0"/>
        </a:spcBef>
        <a:spcAft>
          <a:spcPct val="0"/>
        </a:spcAft>
        <a:defRPr sz="4400">
          <a:solidFill>
            <a:srgbClr val="21A130"/>
          </a:solidFill>
          <a:latin typeface="Arial" charset="0"/>
        </a:defRPr>
      </a:lvl5pPr>
      <a:lvl6pPr marL="457200" algn="ctr" rtl="0" eaLnBrk="1" fontAlgn="base" hangingPunct="1">
        <a:spcBef>
          <a:spcPct val="0"/>
        </a:spcBef>
        <a:spcAft>
          <a:spcPct val="0"/>
        </a:spcAft>
        <a:defRPr sz="4400">
          <a:solidFill>
            <a:srgbClr val="21A130"/>
          </a:solidFill>
          <a:latin typeface="Arial" charset="0"/>
        </a:defRPr>
      </a:lvl6pPr>
      <a:lvl7pPr marL="914400" algn="ctr" rtl="0" eaLnBrk="1" fontAlgn="base" hangingPunct="1">
        <a:spcBef>
          <a:spcPct val="0"/>
        </a:spcBef>
        <a:spcAft>
          <a:spcPct val="0"/>
        </a:spcAft>
        <a:defRPr sz="4400">
          <a:solidFill>
            <a:srgbClr val="21A130"/>
          </a:solidFill>
          <a:latin typeface="Arial" charset="0"/>
        </a:defRPr>
      </a:lvl7pPr>
      <a:lvl8pPr marL="1371600" algn="ctr" rtl="0" eaLnBrk="1" fontAlgn="base" hangingPunct="1">
        <a:spcBef>
          <a:spcPct val="0"/>
        </a:spcBef>
        <a:spcAft>
          <a:spcPct val="0"/>
        </a:spcAft>
        <a:defRPr sz="4400">
          <a:solidFill>
            <a:srgbClr val="21A130"/>
          </a:solidFill>
          <a:latin typeface="Arial" charset="0"/>
        </a:defRPr>
      </a:lvl8pPr>
      <a:lvl9pPr marL="1828800" algn="ctr" rtl="0" eaLnBrk="1" fontAlgn="base" hangingPunct="1">
        <a:spcBef>
          <a:spcPct val="0"/>
        </a:spcBef>
        <a:spcAft>
          <a:spcPct val="0"/>
        </a:spcAft>
        <a:defRPr sz="4400">
          <a:solidFill>
            <a:srgbClr val="21A130"/>
          </a:solidFill>
          <a:latin typeface="Arial" charset="0"/>
        </a:defRPr>
      </a:lvl9pPr>
    </p:titleStyle>
    <p:bodyStyle>
      <a:lvl1pPr marL="342900" indent="-342900" algn="l" rtl="0" eaLnBrk="1" fontAlgn="base" hangingPunct="1">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8.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2" Type="http://schemas.openxmlformats.org/officeDocument/2006/relationships/image" Target="../media/image61.jpeg"/><Relationship Id="rId1" Type="http://schemas.openxmlformats.org/officeDocument/2006/relationships/slideLayout" Target="../slideLayouts/slideLayout1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4.xml.rels><?xml version="1.0" encoding="UTF-8" standalone="yes"?>
<Relationships xmlns="http://schemas.openxmlformats.org/package/2006/relationships"><Relationship Id="rId8" Type="http://schemas.openxmlformats.org/officeDocument/2006/relationships/image" Target="../media/image15.jpeg"/><Relationship Id="rId13" Type="http://schemas.openxmlformats.org/officeDocument/2006/relationships/image" Target="../media/image20.png"/><Relationship Id="rId18" Type="http://schemas.openxmlformats.org/officeDocument/2006/relationships/image" Target="../media/image25.png"/><Relationship Id="rId26" Type="http://schemas.openxmlformats.org/officeDocument/2006/relationships/image" Target="../media/image33.png"/><Relationship Id="rId3" Type="http://schemas.openxmlformats.org/officeDocument/2006/relationships/image" Target="../media/image10.png"/><Relationship Id="rId21" Type="http://schemas.openxmlformats.org/officeDocument/2006/relationships/image" Target="../media/image28.png"/><Relationship Id="rId7" Type="http://schemas.openxmlformats.org/officeDocument/2006/relationships/image" Target="../media/image14.png"/><Relationship Id="rId12" Type="http://schemas.openxmlformats.org/officeDocument/2006/relationships/image" Target="../media/image19.png"/><Relationship Id="rId17" Type="http://schemas.openxmlformats.org/officeDocument/2006/relationships/image" Target="../media/image24.png"/><Relationship Id="rId25" Type="http://schemas.openxmlformats.org/officeDocument/2006/relationships/image" Target="../media/image32.png"/><Relationship Id="rId2" Type="http://schemas.openxmlformats.org/officeDocument/2006/relationships/image" Target="../media/image9.jpeg"/><Relationship Id="rId16" Type="http://schemas.openxmlformats.org/officeDocument/2006/relationships/image" Target="../media/image23.png"/><Relationship Id="rId20" Type="http://schemas.openxmlformats.org/officeDocument/2006/relationships/image" Target="../media/image27.png"/><Relationship Id="rId29" Type="http://schemas.openxmlformats.org/officeDocument/2006/relationships/image" Target="../media/image36.gif"/><Relationship Id="rId1" Type="http://schemas.openxmlformats.org/officeDocument/2006/relationships/slideLayout" Target="../slideLayouts/slideLayout17.xml"/><Relationship Id="rId6" Type="http://schemas.openxmlformats.org/officeDocument/2006/relationships/image" Target="../media/image13.jpg"/><Relationship Id="rId11" Type="http://schemas.openxmlformats.org/officeDocument/2006/relationships/image" Target="../media/image18.png"/><Relationship Id="rId24" Type="http://schemas.openxmlformats.org/officeDocument/2006/relationships/image" Target="../media/image31.jpeg"/><Relationship Id="rId5" Type="http://schemas.openxmlformats.org/officeDocument/2006/relationships/image" Target="../media/image12.gif"/><Relationship Id="rId15" Type="http://schemas.openxmlformats.org/officeDocument/2006/relationships/image" Target="../media/image22.png"/><Relationship Id="rId23" Type="http://schemas.openxmlformats.org/officeDocument/2006/relationships/image" Target="../media/image30.png"/><Relationship Id="rId28" Type="http://schemas.openxmlformats.org/officeDocument/2006/relationships/image" Target="../media/image35.png"/><Relationship Id="rId10" Type="http://schemas.openxmlformats.org/officeDocument/2006/relationships/image" Target="../media/image17.png"/><Relationship Id="rId19" Type="http://schemas.openxmlformats.org/officeDocument/2006/relationships/image" Target="../media/image26.png"/><Relationship Id="rId4" Type="http://schemas.openxmlformats.org/officeDocument/2006/relationships/image" Target="../media/image11.png"/><Relationship Id="rId9" Type="http://schemas.openxmlformats.org/officeDocument/2006/relationships/image" Target="../media/image16.gif"/><Relationship Id="rId14" Type="http://schemas.openxmlformats.org/officeDocument/2006/relationships/image" Target="../media/image21.png"/><Relationship Id="rId22" Type="http://schemas.openxmlformats.org/officeDocument/2006/relationships/image" Target="../media/image29.png"/><Relationship Id="rId27" Type="http://schemas.openxmlformats.org/officeDocument/2006/relationships/image" Target="../media/image34.jpg"/></Relationships>
</file>

<file path=ppt/slides/_rels/slide5.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18.xml"/></Relationships>
</file>

<file path=ppt/slides/_rels/slide6.xml.rels><?xml version="1.0" encoding="UTF-8" standalone="yes"?>
<Relationships xmlns="http://schemas.openxmlformats.org/package/2006/relationships"><Relationship Id="rId8" Type="http://schemas.openxmlformats.org/officeDocument/2006/relationships/image" Target="../media/image43.png"/><Relationship Id="rId13" Type="http://schemas.openxmlformats.org/officeDocument/2006/relationships/image" Target="../media/image48.png"/><Relationship Id="rId3" Type="http://schemas.openxmlformats.org/officeDocument/2006/relationships/image" Target="../media/image38.png"/><Relationship Id="rId7" Type="http://schemas.openxmlformats.org/officeDocument/2006/relationships/image" Target="../media/image42.png"/><Relationship Id="rId12" Type="http://schemas.openxmlformats.org/officeDocument/2006/relationships/image" Target="../media/image47.png"/><Relationship Id="rId17" Type="http://schemas.openxmlformats.org/officeDocument/2006/relationships/image" Target="../media/image52.png"/><Relationship Id="rId2" Type="http://schemas.openxmlformats.org/officeDocument/2006/relationships/notesSlide" Target="../notesSlides/notesSlide2.xml"/><Relationship Id="rId16" Type="http://schemas.openxmlformats.org/officeDocument/2006/relationships/image" Target="../media/image51.png"/><Relationship Id="rId1" Type="http://schemas.openxmlformats.org/officeDocument/2006/relationships/slideLayout" Target="../slideLayouts/slideLayout14.xml"/><Relationship Id="rId6" Type="http://schemas.openxmlformats.org/officeDocument/2006/relationships/image" Target="../media/image41.png"/><Relationship Id="rId11" Type="http://schemas.openxmlformats.org/officeDocument/2006/relationships/image" Target="../media/image46.png"/><Relationship Id="rId5" Type="http://schemas.openxmlformats.org/officeDocument/2006/relationships/image" Target="../media/image40.png"/><Relationship Id="rId15" Type="http://schemas.openxmlformats.org/officeDocument/2006/relationships/image" Target="../media/image50.png"/><Relationship Id="rId10" Type="http://schemas.openxmlformats.org/officeDocument/2006/relationships/image" Target="../media/image45.png"/><Relationship Id="rId4" Type="http://schemas.openxmlformats.org/officeDocument/2006/relationships/image" Target="../media/image39.png"/><Relationship Id="rId9" Type="http://schemas.openxmlformats.org/officeDocument/2006/relationships/image" Target="../media/image44.png"/><Relationship Id="rId14" Type="http://schemas.openxmlformats.org/officeDocument/2006/relationships/image" Target="../media/image49.png"/></Relationships>
</file>

<file path=ppt/slides/_rels/slide7.xml.rels><?xml version="1.0" encoding="UTF-8" standalone="yes"?>
<Relationships xmlns="http://schemas.openxmlformats.org/package/2006/relationships"><Relationship Id="rId8" Type="http://schemas.openxmlformats.org/officeDocument/2006/relationships/image" Target="../media/image49.png"/><Relationship Id="rId13" Type="http://schemas.openxmlformats.org/officeDocument/2006/relationships/image" Target="../media/image41.png"/><Relationship Id="rId18" Type="http://schemas.openxmlformats.org/officeDocument/2006/relationships/image" Target="../media/image56.png"/><Relationship Id="rId3" Type="http://schemas.openxmlformats.org/officeDocument/2006/relationships/image" Target="../media/image53.png"/><Relationship Id="rId7" Type="http://schemas.openxmlformats.org/officeDocument/2006/relationships/image" Target="../media/image48.png"/><Relationship Id="rId12" Type="http://schemas.openxmlformats.org/officeDocument/2006/relationships/image" Target="../media/image47.png"/><Relationship Id="rId17" Type="http://schemas.openxmlformats.org/officeDocument/2006/relationships/image" Target="../media/image55.png"/><Relationship Id="rId2" Type="http://schemas.openxmlformats.org/officeDocument/2006/relationships/slideLayout" Target="../slideLayouts/slideLayout7.xml"/><Relationship Id="rId16" Type="http://schemas.openxmlformats.org/officeDocument/2006/relationships/image" Target="../media/image54.png"/><Relationship Id="rId1" Type="http://schemas.openxmlformats.org/officeDocument/2006/relationships/tags" Target="../tags/tag1.xml"/><Relationship Id="rId6" Type="http://schemas.openxmlformats.org/officeDocument/2006/relationships/image" Target="../media/image45.png"/><Relationship Id="rId11" Type="http://schemas.openxmlformats.org/officeDocument/2006/relationships/image" Target="../media/image46.png"/><Relationship Id="rId5" Type="http://schemas.openxmlformats.org/officeDocument/2006/relationships/image" Target="../media/image44.png"/><Relationship Id="rId15" Type="http://schemas.openxmlformats.org/officeDocument/2006/relationships/image" Target="../media/image51.png"/><Relationship Id="rId10" Type="http://schemas.openxmlformats.org/officeDocument/2006/relationships/image" Target="../media/image42.png"/><Relationship Id="rId4" Type="http://schemas.openxmlformats.org/officeDocument/2006/relationships/image" Target="../media/image40.png"/><Relationship Id="rId9" Type="http://schemas.openxmlformats.org/officeDocument/2006/relationships/image" Target="../media/image38.png"/><Relationship Id="rId14" Type="http://schemas.openxmlformats.org/officeDocument/2006/relationships/image" Target="../media/image50.png"/></Relationships>
</file>

<file path=ppt/slides/_rels/slide8.xml.rels><?xml version="1.0" encoding="UTF-8" standalone="yes"?>
<Relationships xmlns="http://schemas.openxmlformats.org/package/2006/relationships"><Relationship Id="rId3" Type="http://schemas.microsoft.com/office/2007/relationships/hdphoto" Target="../media/hdphoto1.wdp"/><Relationship Id="rId7" Type="http://schemas.openxmlformats.org/officeDocument/2006/relationships/image" Target="../media/image60.jpeg"/><Relationship Id="rId2" Type="http://schemas.openxmlformats.org/officeDocument/2006/relationships/image" Target="../media/image57.png"/><Relationship Id="rId1" Type="http://schemas.openxmlformats.org/officeDocument/2006/relationships/slideLayout" Target="../slideLayouts/slideLayout17.xml"/><Relationship Id="rId6" Type="http://schemas.microsoft.com/office/2007/relationships/hdphoto" Target="../media/hdphoto2.wdp"/><Relationship Id="rId5" Type="http://schemas.openxmlformats.org/officeDocument/2006/relationships/image" Target="../media/image59.jpeg"/><Relationship Id="rId4" Type="http://schemas.openxmlformats.org/officeDocument/2006/relationships/image" Target="../media/image58.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 y="3733800"/>
            <a:ext cx="8669867" cy="990600"/>
          </a:xfrm>
        </p:spPr>
        <p:txBody>
          <a:bodyPr wrap="square" numCol="1" anchorCtr="0" compatLnSpc="1">
            <a:prstTxWarp prst="textNoShape">
              <a:avLst/>
            </a:prstTxWarp>
            <a:noAutofit/>
          </a:bodyPr>
          <a:lstStyle/>
          <a:p>
            <a:r>
              <a:rPr lang="en-US" sz="3200" b="1" dirty="0" smtClean="0"/>
              <a:t>Data collection and </a:t>
            </a:r>
            <a:r>
              <a:rPr lang="en-US" sz="3200" b="1" dirty="0"/>
              <a:t>reliability assessment for O&amp;M optimization </a:t>
            </a:r>
            <a:r>
              <a:rPr lang="en-US" sz="3200" b="1" dirty="0" smtClean="0"/>
              <a:t>of wind </a:t>
            </a:r>
            <a:r>
              <a:rPr lang="en-US" sz="3200" b="1" dirty="0"/>
              <a:t>turbines</a:t>
            </a:r>
            <a:endParaRPr lang="en-US" sz="3200" b="1" dirty="0" smtClean="0"/>
          </a:p>
        </p:txBody>
      </p:sp>
      <p:sp>
        <p:nvSpPr>
          <p:cNvPr id="20482" name="Subtitle 2"/>
          <p:cNvSpPr>
            <a:spLocks noGrp="1"/>
          </p:cNvSpPr>
          <p:nvPr>
            <p:ph type="subTitle" idx="1"/>
          </p:nvPr>
        </p:nvSpPr>
        <p:spPr>
          <a:xfrm>
            <a:off x="152401" y="4953000"/>
            <a:ext cx="8686800" cy="1066800"/>
          </a:xfrm>
        </p:spPr>
        <p:txBody>
          <a:bodyPr>
            <a:normAutofit/>
          </a:bodyPr>
          <a:lstStyle/>
          <a:p>
            <a:r>
              <a:rPr lang="en-US" sz="1800" dirty="0" smtClean="0"/>
              <a:t>Berthold Hahn, Fraunhofer IWES, </a:t>
            </a:r>
            <a:r>
              <a:rPr lang="en-US" sz="1800" dirty="0" smtClean="0"/>
              <a:t>operating </a:t>
            </a:r>
            <a:r>
              <a:rPr lang="en-US" sz="1800" dirty="0" smtClean="0"/>
              <a:t>agent of IEA Wind Task 33</a:t>
            </a:r>
          </a:p>
        </p:txBody>
      </p:sp>
      <p:pic>
        <p:nvPicPr>
          <p:cNvPr id="3074" name="Picture 2"/>
          <p:cNvPicPr>
            <a:picLocks noChangeAspect="1" noChangeArrowheads="1"/>
          </p:cNvPicPr>
          <p:nvPr/>
        </p:nvPicPr>
        <p:blipFill>
          <a:blip r:embed="rId3" cstate="print"/>
          <a:srcRect/>
          <a:stretch>
            <a:fillRect/>
          </a:stretch>
        </p:blipFill>
        <p:spPr bwMode="auto">
          <a:xfrm>
            <a:off x="228600" y="304800"/>
            <a:ext cx="3981031" cy="576000"/>
          </a:xfrm>
          <a:prstGeom prst="rect">
            <a:avLst/>
          </a:prstGeom>
          <a:noFill/>
          <a:ln w="9525">
            <a:noFill/>
            <a:miter lim="800000"/>
            <a:headEnd/>
            <a:tailEnd/>
          </a:ln>
        </p:spPr>
      </p:pic>
      <p:pic>
        <p:nvPicPr>
          <p:cNvPr id="47107" name="Picture 3" descr="C:\Users\bhahn\Desktop\Temp\Foto-Industrie-Seminar.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8600" y="1219200"/>
            <a:ext cx="8669867" cy="2438400"/>
          </a:xfrm>
          <a:prstGeom prst="rect">
            <a:avLst/>
          </a:prstGeom>
          <a:noFill/>
          <a:extLst>
            <a:ext uri="{909E8E84-426E-40DD-AFC4-6F175D3DCCD1}">
              <a14:hiddenFill xmlns:a14="http://schemas.microsoft.com/office/drawing/2010/main">
                <a:solidFill>
                  <a:srgbClr val="FFFFFF"/>
                </a:solidFill>
              </a14:hiddenFill>
            </a:ext>
          </a:extLst>
        </p:spPr>
      </p:pic>
      <p:sp>
        <p:nvSpPr>
          <p:cNvPr id="3" name="Rechteck 2"/>
          <p:cNvSpPr/>
          <p:nvPr/>
        </p:nvSpPr>
        <p:spPr>
          <a:xfrm>
            <a:off x="3386666" y="1238071"/>
            <a:ext cx="5528734" cy="1200329"/>
          </a:xfrm>
          <a:prstGeom prst="rect">
            <a:avLst/>
          </a:prstGeom>
        </p:spPr>
        <p:txBody>
          <a:bodyPr wrap="square">
            <a:spAutoFit/>
          </a:bodyPr>
          <a:lstStyle/>
          <a:p>
            <a:r>
              <a:rPr lang="en-US" sz="3600" b="1" dirty="0">
                <a:solidFill>
                  <a:schemeClr val="bg1"/>
                </a:solidFill>
              </a:rPr>
              <a:t>New IEA Wind</a:t>
            </a:r>
          </a:p>
          <a:p>
            <a:r>
              <a:rPr lang="en-US" sz="3600" b="1" dirty="0">
                <a:solidFill>
                  <a:schemeClr val="bg1"/>
                </a:solidFill>
              </a:rPr>
              <a:t>recommended practices</a:t>
            </a:r>
            <a:endParaRPr lang="de-DE" sz="3600" b="1" dirty="0">
              <a:solidFill>
                <a:schemeClr val="bg1"/>
              </a:solidFill>
            </a:endParaRPr>
          </a:p>
        </p:txBody>
      </p:sp>
      <p:sp>
        <p:nvSpPr>
          <p:cNvPr id="5" name="Rechteck 4"/>
          <p:cNvSpPr/>
          <p:nvPr/>
        </p:nvSpPr>
        <p:spPr>
          <a:xfrm>
            <a:off x="2514600" y="3288268"/>
            <a:ext cx="6477000" cy="369332"/>
          </a:xfrm>
          <a:prstGeom prst="rect">
            <a:avLst/>
          </a:prstGeom>
        </p:spPr>
        <p:txBody>
          <a:bodyPr wrap="square">
            <a:spAutoFit/>
          </a:bodyPr>
          <a:lstStyle/>
          <a:p>
            <a:r>
              <a:rPr lang="de-DE" dirty="0" err="1">
                <a:solidFill>
                  <a:schemeClr val="bg1"/>
                </a:solidFill>
              </a:rPr>
              <a:t>WindEurope</a:t>
            </a:r>
            <a:r>
              <a:rPr lang="de-DE" dirty="0">
                <a:solidFill>
                  <a:schemeClr val="bg1"/>
                </a:solidFill>
              </a:rPr>
              <a:t> </a:t>
            </a:r>
            <a:r>
              <a:rPr lang="de-DE" dirty="0" err="1" smtClean="0">
                <a:solidFill>
                  <a:schemeClr val="bg1"/>
                </a:solidFill>
              </a:rPr>
              <a:t>Summit</a:t>
            </a:r>
            <a:r>
              <a:rPr lang="de-DE" dirty="0" smtClean="0">
                <a:solidFill>
                  <a:schemeClr val="bg1"/>
                </a:solidFill>
              </a:rPr>
              <a:t> 2016, 29th Sep, Hamburg, Germany</a:t>
            </a:r>
            <a:endParaRPr lang="de-DE" dirty="0">
              <a:solidFill>
                <a:schemeClr val="bg1"/>
              </a:solidFill>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el 1"/>
          <p:cNvSpPr>
            <a:spLocks noGrp="1"/>
          </p:cNvSpPr>
          <p:nvPr>
            <p:ph type="title"/>
          </p:nvPr>
        </p:nvSpPr>
        <p:spPr>
          <a:xfrm>
            <a:off x="360000" y="144000"/>
            <a:ext cx="8229600" cy="720000"/>
          </a:xfrm>
        </p:spPr>
        <p:txBody>
          <a:bodyPr>
            <a:noAutofit/>
          </a:bodyPr>
          <a:lstStyle/>
          <a:p>
            <a:r>
              <a:rPr lang="de-DE" sz="2800" b="1" dirty="0" smtClean="0">
                <a:effectLst>
                  <a:outerShdw blurRad="38100" dist="38100" dir="2700000" algn="tl">
                    <a:srgbClr val="000000">
                      <a:alpha val="43137"/>
                    </a:srgbClr>
                  </a:outerShdw>
                </a:effectLst>
              </a:rPr>
              <a:t>Data </a:t>
            </a:r>
            <a:r>
              <a:rPr lang="de-DE" sz="2800" b="1" dirty="0" err="1" smtClean="0">
                <a:effectLst>
                  <a:outerShdw blurRad="38100" dist="38100" dir="2700000" algn="tl">
                    <a:srgbClr val="000000">
                      <a:alpha val="43137"/>
                    </a:srgbClr>
                  </a:outerShdw>
                </a:effectLst>
              </a:rPr>
              <a:t>group</a:t>
            </a:r>
            <a:r>
              <a:rPr lang="de-DE" sz="2800" b="1" dirty="0" smtClean="0">
                <a:effectLst>
                  <a:outerShdw blurRad="38100" dist="38100" dir="2700000" algn="tl">
                    <a:srgbClr val="000000">
                      <a:alpha val="43137"/>
                    </a:srgbClr>
                  </a:outerShdw>
                </a:effectLst>
              </a:rPr>
              <a:t> </a:t>
            </a:r>
            <a:r>
              <a:rPr lang="de-DE" sz="2800" b="1" dirty="0" err="1" smtClean="0">
                <a:effectLst>
                  <a:outerShdw blurRad="38100" dist="38100" dir="2700000" algn="tl">
                    <a:srgbClr val="000000">
                      <a:alpha val="43137"/>
                    </a:srgbClr>
                  </a:outerShdw>
                </a:effectLst>
              </a:rPr>
              <a:t>equipment</a:t>
            </a:r>
            <a:r>
              <a:rPr lang="de-DE" sz="2800" b="1" dirty="0" smtClean="0">
                <a:effectLst>
                  <a:outerShdw blurRad="38100" dist="38100" dir="2700000" algn="tl">
                    <a:srgbClr val="000000">
                      <a:alpha val="43137"/>
                    </a:srgbClr>
                  </a:outerShdw>
                </a:effectLst>
              </a:rPr>
              <a:t> </a:t>
            </a:r>
            <a:r>
              <a:rPr lang="de-DE" sz="2800" b="1" dirty="0" err="1" smtClean="0">
                <a:effectLst>
                  <a:outerShdw blurRad="38100" dist="38100" dir="2700000" algn="tl">
                    <a:srgbClr val="000000">
                      <a:alpha val="43137"/>
                    </a:srgbClr>
                  </a:outerShdw>
                </a:effectLst>
              </a:rPr>
              <a:t>data</a:t>
            </a:r>
            <a:endParaRPr lang="de-DE" sz="2800" b="1" dirty="0">
              <a:effectLst>
                <a:outerShdw blurRad="38100" dist="38100" dir="2700000" algn="tl">
                  <a:srgbClr val="000000">
                    <a:alpha val="43137"/>
                  </a:srgbClr>
                </a:outerShdw>
              </a:effectLst>
            </a:endParaRPr>
          </a:p>
        </p:txBody>
      </p:sp>
      <p:graphicFrame>
        <p:nvGraphicFramePr>
          <p:cNvPr id="3" name="Tabelle 2"/>
          <p:cNvGraphicFramePr>
            <a:graphicFrameLocks noGrp="1"/>
          </p:cNvGraphicFramePr>
          <p:nvPr>
            <p:extLst>
              <p:ext uri="{D42A27DB-BD31-4B8C-83A1-F6EECF244321}">
                <p14:modId xmlns:p14="http://schemas.microsoft.com/office/powerpoint/2010/main" val="2795308223"/>
              </p:ext>
            </p:extLst>
          </p:nvPr>
        </p:nvGraphicFramePr>
        <p:xfrm>
          <a:off x="593012" y="1219194"/>
          <a:ext cx="7957976" cy="4899670"/>
        </p:xfrm>
        <a:graphic>
          <a:graphicData uri="http://schemas.openxmlformats.org/drawingml/2006/table">
            <a:tbl>
              <a:tblPr firstRow="1" firstCol="1" bandRow="1">
                <a:tableStyleId>{5C22544A-7EE6-4342-B048-85BDC9FD1C3A}</a:tableStyleId>
              </a:tblPr>
              <a:tblGrid>
                <a:gridCol w="2358268"/>
                <a:gridCol w="3066482"/>
                <a:gridCol w="2533226"/>
              </a:tblGrid>
              <a:tr h="329678">
                <a:tc gridSpan="3">
                  <a:txBody>
                    <a:bodyPr/>
                    <a:lstStyle/>
                    <a:p>
                      <a:pPr>
                        <a:lnSpc>
                          <a:spcPct val="120000"/>
                        </a:lnSpc>
                        <a:spcBef>
                          <a:spcPts val="300"/>
                        </a:spcBef>
                        <a:spcAft>
                          <a:spcPts val="300"/>
                        </a:spcAft>
                      </a:pPr>
                      <a:r>
                        <a:rPr lang="en-US" sz="1600" dirty="0">
                          <a:effectLst/>
                        </a:rPr>
                        <a:t>Equipment data (per hierarchical level of the plant) </a:t>
                      </a:r>
                      <a:endParaRPr lang="de-DE" sz="1800" dirty="0">
                        <a:effectLst/>
                        <a:latin typeface="Arial"/>
                        <a:ea typeface="Times New Roman"/>
                        <a:cs typeface="Times New Roman"/>
                      </a:endParaRPr>
                    </a:p>
                  </a:txBody>
                  <a:tcPr marL="73336" marR="73336" marT="0" marB="0" anchor="ctr"/>
                </a:tc>
                <a:tc hMerge="1">
                  <a:txBody>
                    <a:bodyPr/>
                    <a:lstStyle/>
                    <a:p>
                      <a:endParaRPr lang="de-DE"/>
                    </a:p>
                  </a:txBody>
                  <a:tcPr/>
                </a:tc>
                <a:tc hMerge="1">
                  <a:txBody>
                    <a:bodyPr/>
                    <a:lstStyle/>
                    <a:p>
                      <a:endParaRPr lang="de-DE"/>
                    </a:p>
                  </a:txBody>
                  <a:tcPr/>
                </a:tc>
              </a:tr>
              <a:tr h="329678">
                <a:tc>
                  <a:txBody>
                    <a:bodyPr/>
                    <a:lstStyle/>
                    <a:p>
                      <a:pPr>
                        <a:lnSpc>
                          <a:spcPct val="120000"/>
                        </a:lnSpc>
                        <a:spcBef>
                          <a:spcPts val="300"/>
                        </a:spcBef>
                        <a:spcAft>
                          <a:spcPts val="300"/>
                        </a:spcAft>
                      </a:pPr>
                      <a:r>
                        <a:rPr lang="en-US" sz="1600">
                          <a:effectLst/>
                        </a:rPr>
                        <a:t>Sub-groups/objects</a:t>
                      </a:r>
                      <a:endParaRPr lang="de-DE" sz="1800">
                        <a:effectLst/>
                        <a:latin typeface="Arial"/>
                        <a:ea typeface="Times New Roman"/>
                        <a:cs typeface="Times New Roman"/>
                      </a:endParaRPr>
                    </a:p>
                  </a:txBody>
                  <a:tcPr marL="73336" marR="73336" marT="0" marB="0" anchor="ctr"/>
                </a:tc>
                <a:tc>
                  <a:txBody>
                    <a:bodyPr/>
                    <a:lstStyle/>
                    <a:p>
                      <a:pPr>
                        <a:lnSpc>
                          <a:spcPct val="120000"/>
                        </a:lnSpc>
                        <a:spcBef>
                          <a:spcPts val="300"/>
                        </a:spcBef>
                        <a:spcAft>
                          <a:spcPts val="300"/>
                        </a:spcAft>
                      </a:pPr>
                      <a:r>
                        <a:rPr lang="en-US" sz="1600">
                          <a:effectLst/>
                        </a:rPr>
                        <a:t>Entries</a:t>
                      </a:r>
                      <a:endParaRPr lang="de-DE" sz="1800">
                        <a:effectLst/>
                        <a:latin typeface="Arial"/>
                        <a:ea typeface="Times New Roman"/>
                        <a:cs typeface="Times New Roman"/>
                      </a:endParaRPr>
                    </a:p>
                  </a:txBody>
                  <a:tcPr marL="73336" marR="73336" marT="0" marB="0" anchor="ctr"/>
                </a:tc>
                <a:tc>
                  <a:txBody>
                    <a:bodyPr/>
                    <a:lstStyle/>
                    <a:p>
                      <a:pPr>
                        <a:lnSpc>
                          <a:spcPct val="120000"/>
                        </a:lnSpc>
                        <a:spcBef>
                          <a:spcPts val="300"/>
                        </a:spcBef>
                        <a:spcAft>
                          <a:spcPts val="300"/>
                        </a:spcAft>
                      </a:pPr>
                      <a:r>
                        <a:rPr lang="en-US" sz="1600" dirty="0">
                          <a:effectLst/>
                        </a:rPr>
                        <a:t>Complexity level</a:t>
                      </a:r>
                      <a:endParaRPr lang="de-DE" sz="1800" dirty="0">
                        <a:effectLst/>
                        <a:latin typeface="Arial"/>
                        <a:ea typeface="Times New Roman"/>
                        <a:cs typeface="Times New Roman"/>
                      </a:endParaRPr>
                    </a:p>
                  </a:txBody>
                  <a:tcPr marL="73336" marR="73336" marT="0" marB="0" anchor="ctr"/>
                </a:tc>
              </a:tr>
              <a:tr h="329678">
                <a:tc gridSpan="3">
                  <a:txBody>
                    <a:bodyPr/>
                    <a:lstStyle/>
                    <a:p>
                      <a:pPr>
                        <a:lnSpc>
                          <a:spcPct val="120000"/>
                        </a:lnSpc>
                        <a:spcBef>
                          <a:spcPts val="300"/>
                        </a:spcBef>
                        <a:spcAft>
                          <a:spcPts val="300"/>
                        </a:spcAft>
                      </a:pPr>
                      <a:r>
                        <a:rPr lang="en-US" sz="1600" dirty="0">
                          <a:effectLst/>
                        </a:rPr>
                        <a:t>Identification</a:t>
                      </a:r>
                      <a:endParaRPr lang="de-DE" sz="1800" dirty="0">
                        <a:effectLst/>
                        <a:latin typeface="Arial"/>
                        <a:ea typeface="Times New Roman"/>
                        <a:cs typeface="Times New Roman"/>
                      </a:endParaRPr>
                    </a:p>
                  </a:txBody>
                  <a:tcPr marL="73336" marR="73336" marT="0" marB="0" anchor="ctr"/>
                </a:tc>
                <a:tc hMerge="1">
                  <a:txBody>
                    <a:bodyPr/>
                    <a:lstStyle/>
                    <a:p>
                      <a:endParaRPr lang="de-DE"/>
                    </a:p>
                  </a:txBody>
                  <a:tcPr/>
                </a:tc>
                <a:tc hMerge="1">
                  <a:txBody>
                    <a:bodyPr/>
                    <a:lstStyle/>
                    <a:p>
                      <a:endParaRPr lang="de-DE"/>
                    </a:p>
                  </a:txBody>
                  <a:tcPr/>
                </a:tc>
              </a:tr>
              <a:tr h="329678">
                <a:tc>
                  <a:txBody>
                    <a:bodyPr/>
                    <a:lstStyle/>
                    <a:p>
                      <a:pPr>
                        <a:lnSpc>
                          <a:spcPct val="120000"/>
                        </a:lnSpc>
                        <a:spcBef>
                          <a:spcPts val="300"/>
                        </a:spcBef>
                        <a:spcAft>
                          <a:spcPts val="300"/>
                        </a:spcAft>
                      </a:pPr>
                      <a:r>
                        <a:rPr lang="en-US" sz="1600">
                          <a:effectLst/>
                        </a:rPr>
                        <a:t> </a:t>
                      </a:r>
                      <a:endParaRPr lang="de-DE" sz="1800">
                        <a:effectLst/>
                        <a:latin typeface="Arial"/>
                        <a:ea typeface="Times New Roman"/>
                        <a:cs typeface="Times New Roman"/>
                      </a:endParaRPr>
                    </a:p>
                  </a:txBody>
                  <a:tcPr marL="73336" marR="73336" marT="0" marB="0" anchor="ctr"/>
                </a:tc>
                <a:tc>
                  <a:txBody>
                    <a:bodyPr/>
                    <a:lstStyle/>
                    <a:p>
                      <a:pPr>
                        <a:lnSpc>
                          <a:spcPct val="120000"/>
                        </a:lnSpc>
                        <a:spcBef>
                          <a:spcPts val="300"/>
                        </a:spcBef>
                        <a:spcAft>
                          <a:spcPts val="300"/>
                        </a:spcAft>
                      </a:pPr>
                      <a:r>
                        <a:rPr lang="en-US" sz="1600">
                          <a:effectLst/>
                        </a:rPr>
                        <a:t>Identification code</a:t>
                      </a:r>
                      <a:endParaRPr lang="de-DE" sz="1800">
                        <a:effectLst/>
                        <a:latin typeface="Arial"/>
                        <a:ea typeface="Times New Roman"/>
                        <a:cs typeface="Times New Roman"/>
                      </a:endParaRPr>
                    </a:p>
                  </a:txBody>
                  <a:tcPr marL="73336" marR="73336" marT="0" marB="0" anchor="ctr"/>
                </a:tc>
                <a:tc>
                  <a:txBody>
                    <a:bodyPr/>
                    <a:lstStyle/>
                    <a:p>
                      <a:pPr>
                        <a:lnSpc>
                          <a:spcPct val="120000"/>
                        </a:lnSpc>
                        <a:spcBef>
                          <a:spcPts val="300"/>
                        </a:spcBef>
                        <a:spcAft>
                          <a:spcPts val="300"/>
                        </a:spcAft>
                      </a:pPr>
                      <a:r>
                        <a:rPr lang="en-US" sz="1600" dirty="0">
                          <a:effectLst/>
                        </a:rPr>
                        <a:t>A, B, C</a:t>
                      </a:r>
                      <a:endParaRPr lang="de-DE" sz="1800" dirty="0">
                        <a:effectLst/>
                        <a:latin typeface="Arial"/>
                        <a:ea typeface="Times New Roman"/>
                        <a:cs typeface="Times New Roman"/>
                      </a:endParaRPr>
                    </a:p>
                  </a:txBody>
                  <a:tcPr marL="73336" marR="73336" marT="0" marB="0" anchor="ctr"/>
                </a:tc>
              </a:tr>
              <a:tr h="329678">
                <a:tc>
                  <a:txBody>
                    <a:bodyPr/>
                    <a:lstStyle/>
                    <a:p>
                      <a:pPr>
                        <a:lnSpc>
                          <a:spcPct val="120000"/>
                        </a:lnSpc>
                        <a:spcBef>
                          <a:spcPts val="300"/>
                        </a:spcBef>
                        <a:spcAft>
                          <a:spcPts val="300"/>
                        </a:spcAft>
                      </a:pPr>
                      <a:r>
                        <a:rPr lang="en-US" sz="1600">
                          <a:effectLst/>
                        </a:rPr>
                        <a:t> </a:t>
                      </a:r>
                      <a:endParaRPr lang="de-DE" sz="1800">
                        <a:effectLst/>
                        <a:latin typeface="Arial"/>
                        <a:ea typeface="Times New Roman"/>
                        <a:cs typeface="Times New Roman"/>
                      </a:endParaRPr>
                    </a:p>
                  </a:txBody>
                  <a:tcPr marL="73336" marR="73336" marT="0" marB="0" anchor="ctr"/>
                </a:tc>
                <a:tc>
                  <a:txBody>
                    <a:bodyPr/>
                    <a:lstStyle/>
                    <a:p>
                      <a:pPr>
                        <a:lnSpc>
                          <a:spcPct val="120000"/>
                        </a:lnSpc>
                        <a:spcBef>
                          <a:spcPts val="300"/>
                        </a:spcBef>
                        <a:spcAft>
                          <a:spcPts val="300"/>
                        </a:spcAft>
                      </a:pPr>
                      <a:r>
                        <a:rPr lang="en-US" sz="1600">
                          <a:effectLst/>
                        </a:rPr>
                        <a:t>Coordinates, location</a:t>
                      </a:r>
                      <a:endParaRPr lang="de-DE" sz="1800">
                        <a:effectLst/>
                        <a:latin typeface="Arial"/>
                        <a:ea typeface="Times New Roman"/>
                        <a:cs typeface="Times New Roman"/>
                      </a:endParaRPr>
                    </a:p>
                  </a:txBody>
                  <a:tcPr marL="73336" marR="73336" marT="0" marB="0" anchor="ctr"/>
                </a:tc>
                <a:tc>
                  <a:txBody>
                    <a:bodyPr/>
                    <a:lstStyle/>
                    <a:p>
                      <a:pPr>
                        <a:lnSpc>
                          <a:spcPct val="120000"/>
                        </a:lnSpc>
                        <a:spcBef>
                          <a:spcPts val="300"/>
                        </a:spcBef>
                        <a:spcAft>
                          <a:spcPts val="300"/>
                        </a:spcAft>
                      </a:pPr>
                      <a:r>
                        <a:rPr lang="en-US" sz="1600" dirty="0">
                          <a:effectLst/>
                        </a:rPr>
                        <a:t>A, B, C </a:t>
                      </a:r>
                      <a:endParaRPr lang="de-DE" sz="1800" dirty="0">
                        <a:effectLst/>
                        <a:latin typeface="Arial"/>
                        <a:ea typeface="Times New Roman"/>
                        <a:cs typeface="Times New Roman"/>
                      </a:endParaRPr>
                    </a:p>
                  </a:txBody>
                  <a:tcPr marL="73336" marR="73336" marT="0" marB="0" anchor="ctr"/>
                </a:tc>
              </a:tr>
              <a:tr h="329678">
                <a:tc gridSpan="3">
                  <a:txBody>
                    <a:bodyPr/>
                    <a:lstStyle/>
                    <a:p>
                      <a:pPr>
                        <a:lnSpc>
                          <a:spcPct val="120000"/>
                        </a:lnSpc>
                        <a:spcBef>
                          <a:spcPts val="300"/>
                        </a:spcBef>
                        <a:spcAft>
                          <a:spcPts val="300"/>
                        </a:spcAft>
                      </a:pPr>
                      <a:r>
                        <a:rPr lang="en-US" sz="1600" dirty="0">
                          <a:effectLst/>
                        </a:rPr>
                        <a:t>Time data </a:t>
                      </a:r>
                      <a:endParaRPr lang="de-DE" sz="1800" dirty="0">
                        <a:effectLst/>
                        <a:latin typeface="Arial"/>
                        <a:ea typeface="Times New Roman"/>
                        <a:cs typeface="Times New Roman"/>
                      </a:endParaRPr>
                    </a:p>
                  </a:txBody>
                  <a:tcPr marL="73336" marR="73336" marT="0" marB="0" anchor="ctr"/>
                </a:tc>
                <a:tc hMerge="1">
                  <a:txBody>
                    <a:bodyPr/>
                    <a:lstStyle/>
                    <a:p>
                      <a:endParaRPr lang="de-DE"/>
                    </a:p>
                  </a:txBody>
                  <a:tcPr/>
                </a:tc>
                <a:tc hMerge="1">
                  <a:txBody>
                    <a:bodyPr/>
                    <a:lstStyle/>
                    <a:p>
                      <a:endParaRPr lang="de-DE"/>
                    </a:p>
                  </a:txBody>
                  <a:tcPr/>
                </a:tc>
              </a:tr>
              <a:tr h="329678">
                <a:tc>
                  <a:txBody>
                    <a:bodyPr/>
                    <a:lstStyle/>
                    <a:p>
                      <a:pPr>
                        <a:lnSpc>
                          <a:spcPct val="120000"/>
                        </a:lnSpc>
                        <a:spcBef>
                          <a:spcPts val="300"/>
                        </a:spcBef>
                        <a:spcAft>
                          <a:spcPts val="300"/>
                        </a:spcAft>
                      </a:pPr>
                      <a:r>
                        <a:rPr lang="en-US" sz="1600">
                          <a:effectLst/>
                        </a:rPr>
                        <a:t> </a:t>
                      </a:r>
                      <a:endParaRPr lang="de-DE" sz="1800">
                        <a:effectLst/>
                        <a:latin typeface="Arial"/>
                        <a:ea typeface="Times New Roman"/>
                        <a:cs typeface="Times New Roman"/>
                      </a:endParaRPr>
                    </a:p>
                  </a:txBody>
                  <a:tcPr marL="73336" marR="73336" marT="0" marB="0" anchor="ctr"/>
                </a:tc>
                <a:tc>
                  <a:txBody>
                    <a:bodyPr/>
                    <a:lstStyle/>
                    <a:p>
                      <a:pPr>
                        <a:lnSpc>
                          <a:spcPct val="120000"/>
                        </a:lnSpc>
                        <a:spcBef>
                          <a:spcPts val="300"/>
                        </a:spcBef>
                        <a:spcAft>
                          <a:spcPts val="300"/>
                        </a:spcAft>
                      </a:pPr>
                      <a:r>
                        <a:rPr lang="en-US" sz="1600">
                          <a:effectLst/>
                        </a:rPr>
                        <a:t>Start of operation</a:t>
                      </a:r>
                      <a:endParaRPr lang="de-DE" sz="1800">
                        <a:effectLst/>
                        <a:latin typeface="Arial"/>
                        <a:ea typeface="Times New Roman"/>
                        <a:cs typeface="Times New Roman"/>
                      </a:endParaRPr>
                    </a:p>
                  </a:txBody>
                  <a:tcPr marL="73336" marR="73336" marT="0" marB="0" anchor="ctr"/>
                </a:tc>
                <a:tc>
                  <a:txBody>
                    <a:bodyPr/>
                    <a:lstStyle/>
                    <a:p>
                      <a:pPr>
                        <a:lnSpc>
                          <a:spcPct val="120000"/>
                        </a:lnSpc>
                        <a:spcBef>
                          <a:spcPts val="300"/>
                        </a:spcBef>
                        <a:spcAft>
                          <a:spcPts val="300"/>
                        </a:spcAft>
                      </a:pPr>
                      <a:r>
                        <a:rPr lang="en-US" sz="1600" dirty="0">
                          <a:effectLst/>
                        </a:rPr>
                        <a:t>A, B, C</a:t>
                      </a:r>
                      <a:endParaRPr lang="de-DE" sz="1800" dirty="0">
                        <a:effectLst/>
                        <a:latin typeface="Arial"/>
                        <a:ea typeface="Times New Roman"/>
                        <a:cs typeface="Times New Roman"/>
                      </a:endParaRPr>
                    </a:p>
                  </a:txBody>
                  <a:tcPr marL="73336" marR="73336" marT="0" marB="0" anchor="ctr"/>
                </a:tc>
              </a:tr>
              <a:tr h="329678">
                <a:tc>
                  <a:txBody>
                    <a:bodyPr/>
                    <a:lstStyle/>
                    <a:p>
                      <a:pPr>
                        <a:lnSpc>
                          <a:spcPct val="120000"/>
                        </a:lnSpc>
                        <a:spcBef>
                          <a:spcPts val="300"/>
                        </a:spcBef>
                        <a:spcAft>
                          <a:spcPts val="300"/>
                        </a:spcAft>
                      </a:pPr>
                      <a:r>
                        <a:rPr lang="en-US" sz="1600">
                          <a:effectLst/>
                        </a:rPr>
                        <a:t> </a:t>
                      </a:r>
                      <a:endParaRPr lang="de-DE" sz="1800">
                        <a:effectLst/>
                        <a:latin typeface="Arial"/>
                        <a:ea typeface="Times New Roman"/>
                        <a:cs typeface="Times New Roman"/>
                      </a:endParaRPr>
                    </a:p>
                  </a:txBody>
                  <a:tcPr marL="73336" marR="73336" marT="0" marB="0" anchor="ctr"/>
                </a:tc>
                <a:tc>
                  <a:txBody>
                    <a:bodyPr/>
                    <a:lstStyle/>
                    <a:p>
                      <a:pPr>
                        <a:lnSpc>
                          <a:spcPct val="120000"/>
                        </a:lnSpc>
                        <a:spcBef>
                          <a:spcPts val="300"/>
                        </a:spcBef>
                        <a:spcAft>
                          <a:spcPts val="300"/>
                        </a:spcAft>
                      </a:pPr>
                      <a:r>
                        <a:rPr lang="en-US" sz="1600">
                          <a:effectLst/>
                        </a:rPr>
                        <a:t>Start of observation</a:t>
                      </a:r>
                      <a:endParaRPr lang="de-DE" sz="1800">
                        <a:effectLst/>
                        <a:latin typeface="Arial"/>
                        <a:ea typeface="Times New Roman"/>
                        <a:cs typeface="Times New Roman"/>
                      </a:endParaRPr>
                    </a:p>
                  </a:txBody>
                  <a:tcPr marL="73336" marR="73336" marT="0" marB="0" anchor="ctr"/>
                </a:tc>
                <a:tc>
                  <a:txBody>
                    <a:bodyPr/>
                    <a:lstStyle/>
                    <a:p>
                      <a:pPr>
                        <a:lnSpc>
                          <a:spcPct val="120000"/>
                        </a:lnSpc>
                        <a:spcBef>
                          <a:spcPts val="300"/>
                        </a:spcBef>
                        <a:spcAft>
                          <a:spcPts val="300"/>
                        </a:spcAft>
                      </a:pPr>
                      <a:r>
                        <a:rPr lang="en-US" sz="1600" dirty="0">
                          <a:effectLst/>
                        </a:rPr>
                        <a:t>C</a:t>
                      </a:r>
                      <a:endParaRPr lang="de-DE" sz="1800" dirty="0">
                        <a:effectLst/>
                        <a:latin typeface="Arial"/>
                        <a:ea typeface="Times New Roman"/>
                        <a:cs typeface="Times New Roman"/>
                      </a:endParaRPr>
                    </a:p>
                  </a:txBody>
                  <a:tcPr marL="73336" marR="73336" marT="0" marB="0" anchor="ctr"/>
                </a:tc>
              </a:tr>
              <a:tr h="329678">
                <a:tc gridSpan="3">
                  <a:txBody>
                    <a:bodyPr/>
                    <a:lstStyle/>
                    <a:p>
                      <a:pPr>
                        <a:lnSpc>
                          <a:spcPct val="120000"/>
                        </a:lnSpc>
                        <a:spcBef>
                          <a:spcPts val="300"/>
                        </a:spcBef>
                        <a:spcAft>
                          <a:spcPts val="300"/>
                        </a:spcAft>
                      </a:pPr>
                      <a:r>
                        <a:rPr lang="en-US" sz="1600" dirty="0">
                          <a:effectLst/>
                        </a:rPr>
                        <a:t>Technical information </a:t>
                      </a:r>
                      <a:endParaRPr lang="de-DE" sz="1800" dirty="0">
                        <a:effectLst/>
                        <a:latin typeface="Arial"/>
                        <a:ea typeface="Times New Roman"/>
                        <a:cs typeface="Times New Roman"/>
                      </a:endParaRPr>
                    </a:p>
                  </a:txBody>
                  <a:tcPr marL="73336" marR="73336" marT="0" marB="0" anchor="ctr"/>
                </a:tc>
                <a:tc hMerge="1">
                  <a:txBody>
                    <a:bodyPr/>
                    <a:lstStyle/>
                    <a:p>
                      <a:endParaRPr lang="de-DE"/>
                    </a:p>
                  </a:txBody>
                  <a:tcPr/>
                </a:tc>
                <a:tc hMerge="1">
                  <a:txBody>
                    <a:bodyPr/>
                    <a:lstStyle/>
                    <a:p>
                      <a:endParaRPr lang="de-DE"/>
                    </a:p>
                  </a:txBody>
                  <a:tcPr/>
                </a:tc>
              </a:tr>
              <a:tr h="329678">
                <a:tc>
                  <a:txBody>
                    <a:bodyPr/>
                    <a:lstStyle/>
                    <a:p>
                      <a:pPr>
                        <a:lnSpc>
                          <a:spcPct val="120000"/>
                        </a:lnSpc>
                        <a:spcBef>
                          <a:spcPts val="300"/>
                        </a:spcBef>
                        <a:spcAft>
                          <a:spcPts val="300"/>
                        </a:spcAft>
                      </a:pPr>
                      <a:r>
                        <a:rPr lang="en-US" sz="1600">
                          <a:effectLst/>
                        </a:rPr>
                        <a:t> </a:t>
                      </a:r>
                      <a:endParaRPr lang="de-DE" sz="1800">
                        <a:effectLst/>
                        <a:latin typeface="Arial"/>
                        <a:ea typeface="Times New Roman"/>
                        <a:cs typeface="Times New Roman"/>
                      </a:endParaRPr>
                    </a:p>
                  </a:txBody>
                  <a:tcPr marL="73336" marR="73336" marT="0" marB="0" anchor="ctr"/>
                </a:tc>
                <a:tc>
                  <a:txBody>
                    <a:bodyPr/>
                    <a:lstStyle/>
                    <a:p>
                      <a:pPr>
                        <a:lnSpc>
                          <a:spcPct val="120000"/>
                        </a:lnSpc>
                        <a:spcBef>
                          <a:spcPts val="300"/>
                        </a:spcBef>
                        <a:spcAft>
                          <a:spcPts val="300"/>
                        </a:spcAft>
                      </a:pPr>
                      <a:r>
                        <a:rPr lang="en-US" sz="1600">
                          <a:effectLst/>
                        </a:rPr>
                        <a:t>OEM</a:t>
                      </a:r>
                      <a:endParaRPr lang="de-DE" sz="1800">
                        <a:effectLst/>
                        <a:latin typeface="Arial"/>
                        <a:ea typeface="Times New Roman"/>
                        <a:cs typeface="Times New Roman"/>
                      </a:endParaRPr>
                    </a:p>
                  </a:txBody>
                  <a:tcPr marL="73336" marR="73336" marT="0" marB="0" anchor="ctr"/>
                </a:tc>
                <a:tc>
                  <a:txBody>
                    <a:bodyPr/>
                    <a:lstStyle/>
                    <a:p>
                      <a:pPr>
                        <a:lnSpc>
                          <a:spcPct val="120000"/>
                        </a:lnSpc>
                        <a:spcBef>
                          <a:spcPts val="300"/>
                        </a:spcBef>
                        <a:spcAft>
                          <a:spcPts val="300"/>
                        </a:spcAft>
                      </a:pPr>
                      <a:r>
                        <a:rPr lang="en-US" sz="1600" dirty="0">
                          <a:effectLst/>
                        </a:rPr>
                        <a:t>A, B, C </a:t>
                      </a:r>
                      <a:endParaRPr lang="de-DE" sz="1800" dirty="0">
                        <a:effectLst/>
                        <a:latin typeface="Arial"/>
                        <a:ea typeface="Times New Roman"/>
                        <a:cs typeface="Times New Roman"/>
                      </a:endParaRPr>
                    </a:p>
                  </a:txBody>
                  <a:tcPr marL="73336" marR="73336" marT="0" marB="0" anchor="ctr"/>
                </a:tc>
              </a:tr>
              <a:tr h="329678">
                <a:tc>
                  <a:txBody>
                    <a:bodyPr/>
                    <a:lstStyle/>
                    <a:p>
                      <a:pPr>
                        <a:lnSpc>
                          <a:spcPct val="120000"/>
                        </a:lnSpc>
                        <a:spcBef>
                          <a:spcPts val="300"/>
                        </a:spcBef>
                        <a:spcAft>
                          <a:spcPts val="300"/>
                        </a:spcAft>
                      </a:pPr>
                      <a:r>
                        <a:rPr lang="en-US" sz="1600">
                          <a:effectLst/>
                        </a:rPr>
                        <a:t> </a:t>
                      </a:r>
                      <a:endParaRPr lang="de-DE" sz="1800">
                        <a:effectLst/>
                        <a:latin typeface="Arial"/>
                        <a:ea typeface="Times New Roman"/>
                        <a:cs typeface="Times New Roman"/>
                      </a:endParaRPr>
                    </a:p>
                  </a:txBody>
                  <a:tcPr marL="73336" marR="73336" marT="0" marB="0" anchor="ctr"/>
                </a:tc>
                <a:tc>
                  <a:txBody>
                    <a:bodyPr/>
                    <a:lstStyle/>
                    <a:p>
                      <a:pPr>
                        <a:lnSpc>
                          <a:spcPct val="120000"/>
                        </a:lnSpc>
                        <a:spcBef>
                          <a:spcPts val="300"/>
                        </a:spcBef>
                        <a:spcAft>
                          <a:spcPts val="300"/>
                        </a:spcAft>
                      </a:pPr>
                      <a:r>
                        <a:rPr lang="en-US" sz="1600">
                          <a:effectLst/>
                        </a:rPr>
                        <a:t>Type</a:t>
                      </a:r>
                      <a:endParaRPr lang="de-DE" sz="1800">
                        <a:effectLst/>
                        <a:latin typeface="Arial"/>
                        <a:ea typeface="Times New Roman"/>
                        <a:cs typeface="Times New Roman"/>
                      </a:endParaRPr>
                    </a:p>
                  </a:txBody>
                  <a:tcPr marL="73336" marR="73336" marT="0" marB="0" anchor="ctr"/>
                </a:tc>
                <a:tc>
                  <a:txBody>
                    <a:bodyPr/>
                    <a:lstStyle/>
                    <a:p>
                      <a:pPr>
                        <a:lnSpc>
                          <a:spcPct val="120000"/>
                        </a:lnSpc>
                        <a:spcBef>
                          <a:spcPts val="300"/>
                        </a:spcBef>
                        <a:spcAft>
                          <a:spcPts val="300"/>
                        </a:spcAft>
                      </a:pPr>
                      <a:r>
                        <a:rPr lang="en-US" sz="1600" dirty="0">
                          <a:effectLst/>
                        </a:rPr>
                        <a:t>A, B, C </a:t>
                      </a:r>
                      <a:endParaRPr lang="de-DE" sz="1800" dirty="0">
                        <a:effectLst/>
                        <a:latin typeface="Arial"/>
                        <a:ea typeface="Times New Roman"/>
                        <a:cs typeface="Times New Roman"/>
                      </a:endParaRPr>
                    </a:p>
                  </a:txBody>
                  <a:tcPr marL="73336" marR="73336" marT="0" marB="0" anchor="ctr"/>
                </a:tc>
              </a:tr>
              <a:tr h="329678">
                <a:tc>
                  <a:txBody>
                    <a:bodyPr/>
                    <a:lstStyle/>
                    <a:p>
                      <a:pPr>
                        <a:lnSpc>
                          <a:spcPct val="120000"/>
                        </a:lnSpc>
                        <a:spcBef>
                          <a:spcPts val="300"/>
                        </a:spcBef>
                        <a:spcAft>
                          <a:spcPts val="300"/>
                        </a:spcAft>
                      </a:pPr>
                      <a:r>
                        <a:rPr lang="en-US" sz="1600">
                          <a:effectLst/>
                        </a:rPr>
                        <a:t> </a:t>
                      </a:r>
                      <a:endParaRPr lang="de-DE" sz="1800">
                        <a:effectLst/>
                        <a:latin typeface="Arial"/>
                        <a:ea typeface="Times New Roman"/>
                        <a:cs typeface="Times New Roman"/>
                      </a:endParaRPr>
                    </a:p>
                  </a:txBody>
                  <a:tcPr marL="73336" marR="73336" marT="0" marB="0" anchor="ctr"/>
                </a:tc>
                <a:tc>
                  <a:txBody>
                    <a:bodyPr/>
                    <a:lstStyle/>
                    <a:p>
                      <a:pPr>
                        <a:lnSpc>
                          <a:spcPct val="120000"/>
                        </a:lnSpc>
                        <a:spcBef>
                          <a:spcPts val="300"/>
                        </a:spcBef>
                        <a:spcAft>
                          <a:spcPts val="300"/>
                        </a:spcAft>
                      </a:pPr>
                      <a:r>
                        <a:rPr lang="en-US" sz="1600">
                          <a:effectLst/>
                        </a:rPr>
                        <a:t>Serial number</a:t>
                      </a:r>
                      <a:endParaRPr lang="de-DE" sz="1800">
                        <a:effectLst/>
                        <a:latin typeface="Arial"/>
                        <a:ea typeface="Times New Roman"/>
                        <a:cs typeface="Times New Roman"/>
                      </a:endParaRPr>
                    </a:p>
                  </a:txBody>
                  <a:tcPr marL="73336" marR="73336" marT="0" marB="0" anchor="ctr"/>
                </a:tc>
                <a:tc>
                  <a:txBody>
                    <a:bodyPr/>
                    <a:lstStyle/>
                    <a:p>
                      <a:pPr>
                        <a:lnSpc>
                          <a:spcPct val="120000"/>
                        </a:lnSpc>
                        <a:spcBef>
                          <a:spcPts val="300"/>
                        </a:spcBef>
                        <a:spcAft>
                          <a:spcPts val="300"/>
                        </a:spcAft>
                      </a:pPr>
                      <a:r>
                        <a:rPr lang="en-US" sz="1600" dirty="0">
                          <a:effectLst/>
                        </a:rPr>
                        <a:t>B, C </a:t>
                      </a:r>
                      <a:endParaRPr lang="de-DE" sz="1800" dirty="0">
                        <a:effectLst/>
                        <a:latin typeface="Arial"/>
                        <a:ea typeface="Times New Roman"/>
                        <a:cs typeface="Times New Roman"/>
                      </a:endParaRPr>
                    </a:p>
                  </a:txBody>
                  <a:tcPr marL="73336" marR="73336" marT="0" marB="0" anchor="ctr"/>
                </a:tc>
              </a:tr>
              <a:tr h="613856">
                <a:tc>
                  <a:txBody>
                    <a:bodyPr/>
                    <a:lstStyle/>
                    <a:p>
                      <a:pPr>
                        <a:lnSpc>
                          <a:spcPct val="120000"/>
                        </a:lnSpc>
                        <a:spcBef>
                          <a:spcPts val="300"/>
                        </a:spcBef>
                        <a:spcAft>
                          <a:spcPts val="300"/>
                        </a:spcAft>
                      </a:pPr>
                      <a:r>
                        <a:rPr lang="en-US" sz="1600">
                          <a:effectLst/>
                        </a:rPr>
                        <a:t> </a:t>
                      </a:r>
                      <a:endParaRPr lang="de-DE" sz="1800">
                        <a:effectLst/>
                        <a:latin typeface="Arial"/>
                        <a:ea typeface="Times New Roman"/>
                        <a:cs typeface="Times New Roman"/>
                      </a:endParaRPr>
                    </a:p>
                  </a:txBody>
                  <a:tcPr marL="73336" marR="73336" marT="0" marB="0" anchor="ctr"/>
                </a:tc>
                <a:tc>
                  <a:txBody>
                    <a:bodyPr/>
                    <a:lstStyle/>
                    <a:p>
                      <a:pPr>
                        <a:lnSpc>
                          <a:spcPct val="120000"/>
                        </a:lnSpc>
                        <a:spcBef>
                          <a:spcPts val="300"/>
                        </a:spcBef>
                        <a:spcAft>
                          <a:spcPts val="300"/>
                        </a:spcAft>
                      </a:pPr>
                      <a:r>
                        <a:rPr lang="en-US" sz="1600">
                          <a:effectLst/>
                        </a:rPr>
                        <a:t>Design data relevant for each equipment class and item</a:t>
                      </a:r>
                      <a:endParaRPr lang="de-DE" sz="1800">
                        <a:effectLst/>
                        <a:latin typeface="Arial"/>
                        <a:ea typeface="Times New Roman"/>
                        <a:cs typeface="Times New Roman"/>
                      </a:endParaRPr>
                    </a:p>
                  </a:txBody>
                  <a:tcPr marL="73336" marR="73336" marT="0" marB="0" anchor="ctr"/>
                </a:tc>
                <a:tc>
                  <a:txBody>
                    <a:bodyPr/>
                    <a:lstStyle/>
                    <a:p>
                      <a:pPr>
                        <a:lnSpc>
                          <a:spcPct val="120000"/>
                        </a:lnSpc>
                        <a:spcBef>
                          <a:spcPts val="300"/>
                        </a:spcBef>
                        <a:spcAft>
                          <a:spcPts val="300"/>
                        </a:spcAft>
                      </a:pPr>
                      <a:r>
                        <a:rPr lang="en-US" sz="1600" dirty="0">
                          <a:effectLst/>
                        </a:rPr>
                        <a:t>B, C </a:t>
                      </a:r>
                      <a:endParaRPr lang="de-DE" sz="1800" dirty="0">
                        <a:effectLst/>
                        <a:latin typeface="Arial"/>
                        <a:ea typeface="Times New Roman"/>
                        <a:cs typeface="Times New Roman"/>
                      </a:endParaRPr>
                    </a:p>
                  </a:txBody>
                  <a:tcPr marL="73336" marR="73336" marT="0" marB="0" anchor="ctr"/>
                </a:tc>
              </a:tr>
              <a:tr h="329678">
                <a:tc>
                  <a:txBody>
                    <a:bodyPr/>
                    <a:lstStyle/>
                    <a:p>
                      <a:pPr>
                        <a:lnSpc>
                          <a:spcPct val="120000"/>
                        </a:lnSpc>
                        <a:spcBef>
                          <a:spcPts val="300"/>
                        </a:spcBef>
                        <a:spcAft>
                          <a:spcPts val="300"/>
                        </a:spcAft>
                      </a:pPr>
                      <a:r>
                        <a:rPr lang="en-US" sz="1600">
                          <a:effectLst/>
                        </a:rPr>
                        <a:t> </a:t>
                      </a:r>
                      <a:endParaRPr lang="de-DE" sz="1800">
                        <a:effectLst/>
                        <a:latin typeface="Arial"/>
                        <a:ea typeface="Times New Roman"/>
                        <a:cs typeface="Times New Roman"/>
                      </a:endParaRPr>
                    </a:p>
                  </a:txBody>
                  <a:tcPr marL="73336" marR="73336" marT="0" marB="0" anchor="ctr"/>
                </a:tc>
                <a:tc>
                  <a:txBody>
                    <a:bodyPr/>
                    <a:lstStyle/>
                    <a:p>
                      <a:pPr>
                        <a:lnSpc>
                          <a:spcPct val="120000"/>
                        </a:lnSpc>
                        <a:spcBef>
                          <a:spcPts val="300"/>
                        </a:spcBef>
                        <a:spcAft>
                          <a:spcPts val="300"/>
                        </a:spcAft>
                      </a:pPr>
                      <a:r>
                        <a:rPr lang="en-US" sz="1600">
                          <a:effectLst/>
                        </a:rPr>
                        <a:t>Maintenance manual</a:t>
                      </a:r>
                      <a:endParaRPr lang="de-DE" sz="1800">
                        <a:effectLst/>
                        <a:latin typeface="Arial"/>
                        <a:ea typeface="Times New Roman"/>
                        <a:cs typeface="Times New Roman"/>
                      </a:endParaRPr>
                    </a:p>
                  </a:txBody>
                  <a:tcPr marL="73336" marR="73336" marT="0" marB="0" anchor="ctr"/>
                </a:tc>
                <a:tc>
                  <a:txBody>
                    <a:bodyPr/>
                    <a:lstStyle/>
                    <a:p>
                      <a:pPr>
                        <a:lnSpc>
                          <a:spcPct val="120000"/>
                        </a:lnSpc>
                        <a:spcBef>
                          <a:spcPts val="300"/>
                        </a:spcBef>
                        <a:spcAft>
                          <a:spcPts val="300"/>
                        </a:spcAft>
                      </a:pPr>
                      <a:r>
                        <a:rPr lang="en-US" sz="1600" dirty="0">
                          <a:effectLst/>
                        </a:rPr>
                        <a:t>C</a:t>
                      </a:r>
                      <a:endParaRPr lang="de-DE" sz="1800" dirty="0">
                        <a:effectLst/>
                        <a:latin typeface="Arial"/>
                        <a:ea typeface="Times New Roman"/>
                        <a:cs typeface="Times New Roman"/>
                      </a:endParaRPr>
                    </a:p>
                  </a:txBody>
                  <a:tcPr marL="73336" marR="73336" marT="0" marB="0" anchor="ctr"/>
                </a:tc>
              </a:tr>
            </a:tbl>
          </a:graphicData>
        </a:graphic>
      </p:graphicFrame>
    </p:spTree>
    <p:extLst>
      <p:ext uri="{BB962C8B-B14F-4D97-AF65-F5344CB8AC3E}">
        <p14:creationId xmlns:p14="http://schemas.microsoft.com/office/powerpoint/2010/main" val="184770332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itel 1"/>
          <p:cNvSpPr>
            <a:spLocks noGrp="1"/>
          </p:cNvSpPr>
          <p:nvPr>
            <p:ph type="title"/>
          </p:nvPr>
        </p:nvSpPr>
        <p:spPr>
          <a:xfrm>
            <a:off x="360000" y="144000"/>
            <a:ext cx="8229600" cy="720000"/>
          </a:xfrm>
        </p:spPr>
        <p:txBody>
          <a:bodyPr vert="horz" lIns="91440" tIns="45720" rIns="91440" bIns="45720" rtlCol="0" anchor="ctr">
            <a:normAutofit/>
          </a:bodyPr>
          <a:lstStyle/>
          <a:p>
            <a:r>
              <a:rPr lang="en-GB" altLang="de-DE" sz="2800" b="1" dirty="0">
                <a:effectLst>
                  <a:outerShdw blurRad="38100" dist="38100" dir="2700000" algn="tl">
                    <a:srgbClr val="000000">
                      <a:alpha val="43137"/>
                    </a:srgbClr>
                  </a:outerShdw>
                </a:effectLst>
              </a:rPr>
              <a:t>Main recommendations</a:t>
            </a:r>
          </a:p>
        </p:txBody>
      </p:sp>
      <p:sp>
        <p:nvSpPr>
          <p:cNvPr id="21" name="Textfeld 20"/>
          <p:cNvSpPr txBox="1"/>
          <p:nvPr/>
        </p:nvSpPr>
        <p:spPr>
          <a:xfrm>
            <a:off x="381000" y="762000"/>
            <a:ext cx="8382000" cy="3490913"/>
          </a:xfrm>
          <a:prstGeom prst="rect">
            <a:avLst/>
          </a:prstGeom>
          <a:noFill/>
          <a:ln w="9525">
            <a:noFill/>
            <a:miter lim="800000"/>
            <a:headEnd/>
            <a:tailEnd/>
          </a:ln>
        </p:spPr>
        <p:txBody>
          <a:bodyPr/>
          <a:lstStyle>
            <a:defPPr>
              <a:defRPr lang="en-US"/>
            </a:defPPr>
            <a:lvl4pPr marL="354013" lvl="3" indent="-354013">
              <a:spcBef>
                <a:spcPts val="0"/>
              </a:spcBef>
              <a:spcAft>
                <a:spcPts val="600"/>
              </a:spcAft>
              <a:buClr>
                <a:srgbClr val="21A130"/>
              </a:buClr>
              <a:buFont typeface="Wingdings" pitchFamily="2" charset="2"/>
              <a:buChar char="n"/>
              <a:defRPr sz="2000"/>
            </a:lvl4pPr>
          </a:lstStyle>
          <a:p>
            <a:pPr marL="0" lvl="3" indent="0">
              <a:buFont typeface="Wingdings" pitchFamily="2" charset="2"/>
              <a:buNone/>
              <a:defRPr/>
            </a:pPr>
            <a:r>
              <a:rPr lang="en-US" b="1" dirty="0" smtClean="0">
                <a:cs typeface="+mn-cs"/>
              </a:rPr>
              <a:t>To owners / operators:</a:t>
            </a:r>
          </a:p>
          <a:p>
            <a:pPr marL="457200" lvl="3" indent="-457200">
              <a:buFont typeface="+mj-lt"/>
              <a:buAutoNum type="arabicPeriod"/>
              <a:defRPr/>
            </a:pPr>
            <a:r>
              <a:rPr lang="en-US" dirty="0" smtClean="0">
                <a:cs typeface="+mn-cs"/>
              </a:rPr>
              <a:t>Identify </a:t>
            </a:r>
            <a:r>
              <a:rPr lang="en-US" dirty="0">
                <a:cs typeface="+mn-cs"/>
              </a:rPr>
              <a:t>your use-case and be aware of the resulting data needs</a:t>
            </a:r>
          </a:p>
          <a:p>
            <a:pPr marL="457200" lvl="3" indent="-457200">
              <a:buFont typeface="+mj-lt"/>
              <a:buAutoNum type="arabicPeriod"/>
              <a:defRPr/>
            </a:pPr>
            <a:r>
              <a:rPr lang="en-US" dirty="0" smtClean="0">
                <a:cs typeface="+mn-cs"/>
              </a:rPr>
              <a:t>Start early: </a:t>
            </a:r>
            <a:r>
              <a:rPr lang="en-US" dirty="0">
                <a:cs typeface="+mn-cs"/>
              </a:rPr>
              <a:t>make sure you get all data during contract </a:t>
            </a:r>
            <a:r>
              <a:rPr lang="en-US" dirty="0" smtClean="0">
                <a:cs typeface="+mn-cs"/>
              </a:rPr>
              <a:t>negotiation</a:t>
            </a:r>
          </a:p>
          <a:p>
            <a:pPr marL="457200" lvl="3" indent="-457200">
              <a:buFont typeface="+mj-lt"/>
              <a:buAutoNum type="arabicPeriod"/>
              <a:defRPr/>
            </a:pPr>
            <a:r>
              <a:rPr lang="en-US" dirty="0" smtClean="0">
                <a:cs typeface="+mn-cs"/>
              </a:rPr>
              <a:t>Map </a:t>
            </a:r>
            <a:r>
              <a:rPr lang="en-US" dirty="0">
                <a:cs typeface="+mn-cs"/>
              </a:rPr>
              <a:t>all WT components to </a:t>
            </a:r>
            <a:r>
              <a:rPr lang="en-US" dirty="0" smtClean="0">
                <a:cs typeface="+mn-cs"/>
              </a:rPr>
              <a:t>the designation systems RDS-PP® or GADS</a:t>
            </a:r>
          </a:p>
          <a:p>
            <a:pPr marL="457200" lvl="3" indent="-457200">
              <a:buFont typeface="+mj-lt"/>
              <a:buAutoNum type="arabicPeriod"/>
              <a:defRPr/>
            </a:pPr>
            <a:r>
              <a:rPr lang="en-US" dirty="0" smtClean="0"/>
              <a:t>Adopt </a:t>
            </a:r>
            <a:r>
              <a:rPr lang="en-US" dirty="0"/>
              <a:t>taxonomies </a:t>
            </a:r>
            <a:r>
              <a:rPr lang="en-US" dirty="0" smtClean="0"/>
              <a:t>of ISO 14224 and ZEUS</a:t>
            </a:r>
            <a:endParaRPr lang="en-US" dirty="0"/>
          </a:p>
          <a:p>
            <a:pPr marL="457200" lvl="3" indent="-457200">
              <a:buFont typeface="+mj-lt"/>
              <a:buAutoNum type="arabicPeriod"/>
              <a:defRPr/>
            </a:pPr>
            <a:r>
              <a:rPr lang="en-US" dirty="0">
                <a:cs typeface="+mn-cs"/>
              </a:rPr>
              <a:t>Align operating states to IEC 61400-26</a:t>
            </a:r>
          </a:p>
          <a:p>
            <a:pPr marL="457200" lvl="3" indent="-457200">
              <a:buFont typeface="+mj-lt"/>
              <a:buAutoNum type="arabicPeriod"/>
              <a:defRPr/>
            </a:pPr>
            <a:r>
              <a:rPr lang="en-US" dirty="0" smtClean="0">
                <a:cs typeface="+mn-cs"/>
              </a:rPr>
              <a:t>Train </a:t>
            </a:r>
            <a:r>
              <a:rPr lang="en-US" dirty="0">
                <a:cs typeface="+mn-cs"/>
              </a:rPr>
              <a:t>your staff understanding, what data collection is helpful </a:t>
            </a:r>
            <a:r>
              <a:rPr lang="en-US" dirty="0" smtClean="0">
                <a:cs typeface="+mn-cs"/>
              </a:rPr>
              <a:t>for</a:t>
            </a:r>
          </a:p>
          <a:p>
            <a:pPr marL="457200" lvl="3" indent="-457200">
              <a:buFont typeface="+mj-lt"/>
              <a:buAutoNum type="arabicPeriod"/>
              <a:defRPr/>
            </a:pPr>
            <a:r>
              <a:rPr lang="en-US" dirty="0" smtClean="0">
                <a:cs typeface="+mn-cs"/>
              </a:rPr>
              <a:t>Support </a:t>
            </a:r>
            <a:r>
              <a:rPr lang="en-US" dirty="0">
                <a:cs typeface="+mn-cs"/>
              </a:rPr>
              <a:t>data quality by making use of computerized means</a:t>
            </a:r>
            <a:endParaRPr lang="en-US" dirty="0">
              <a:solidFill>
                <a:srgbClr val="000000"/>
              </a:solidFill>
              <a:latin typeface="Calibri"/>
              <a:cs typeface="+mn-cs"/>
            </a:endParaRPr>
          </a:p>
          <a:p>
            <a:pPr marL="457200" lvl="3" indent="-457200">
              <a:buFont typeface="+mj-lt"/>
              <a:buAutoNum type="arabicPeriod"/>
              <a:defRPr/>
            </a:pPr>
            <a:r>
              <a:rPr lang="en-US" dirty="0" smtClean="0">
                <a:cs typeface="+mn-cs"/>
              </a:rPr>
              <a:t>Share </a:t>
            </a:r>
            <a:r>
              <a:rPr lang="en-US" dirty="0">
                <a:cs typeface="+mn-cs"/>
              </a:rPr>
              <a:t>reliability data to achieve a broad statistical </a:t>
            </a:r>
            <a:r>
              <a:rPr lang="en-US" dirty="0" smtClean="0">
                <a:cs typeface="+mn-cs"/>
              </a:rPr>
              <a:t>basis</a:t>
            </a:r>
            <a:endParaRPr lang="en-US" dirty="0">
              <a:solidFill>
                <a:srgbClr val="000000"/>
              </a:solidFill>
              <a:latin typeface="Calibri"/>
              <a:cs typeface="+mn-cs"/>
            </a:endParaRPr>
          </a:p>
          <a:p>
            <a:pPr marL="0" lvl="3" indent="0">
              <a:buNone/>
              <a:defRPr/>
            </a:pPr>
            <a:r>
              <a:rPr lang="en-US" b="1" dirty="0">
                <a:solidFill>
                  <a:prstClr val="black"/>
                </a:solidFill>
              </a:rPr>
              <a:t>To wind industry in general:</a:t>
            </a:r>
            <a:endParaRPr lang="en-US" dirty="0" smtClean="0">
              <a:cs typeface="+mn-cs"/>
            </a:endParaRPr>
          </a:p>
          <a:p>
            <a:pPr marL="457200" lvl="3" indent="-457200">
              <a:buFont typeface="+mj-lt"/>
              <a:buAutoNum type="arabicPeriod" startAt="9"/>
              <a:defRPr/>
            </a:pPr>
            <a:r>
              <a:rPr lang="en-US" dirty="0">
                <a:solidFill>
                  <a:prstClr val="black"/>
                </a:solidFill>
              </a:rPr>
              <a:t>Develop comprehensive </a:t>
            </a:r>
            <a:r>
              <a:rPr lang="en-US" u="sng" dirty="0">
                <a:solidFill>
                  <a:prstClr val="black"/>
                </a:solidFill>
              </a:rPr>
              <a:t>wind-specific </a:t>
            </a:r>
            <a:r>
              <a:rPr lang="en-US" dirty="0">
                <a:solidFill>
                  <a:prstClr val="black"/>
                </a:solidFill>
              </a:rPr>
              <a:t>standard based on existing guidelines/standards, such as ISO 14224-2006 &amp; FGW </a:t>
            </a:r>
            <a:r>
              <a:rPr lang="en-US" dirty="0" smtClean="0">
                <a:solidFill>
                  <a:prstClr val="black"/>
                </a:solidFill>
              </a:rPr>
              <a:t>ZEUS</a:t>
            </a:r>
          </a:p>
          <a:p>
            <a:pPr marL="457200" lvl="3" indent="-457200">
              <a:buFont typeface="+mj-lt"/>
              <a:buAutoNum type="arabicPeriod" startAt="9"/>
              <a:defRPr/>
            </a:pPr>
            <a:r>
              <a:rPr lang="en-US" dirty="0" smtClean="0">
                <a:cs typeface="+mn-cs"/>
              </a:rPr>
              <a:t>Develop </a:t>
            </a:r>
            <a:r>
              <a:rPr lang="en-US" dirty="0">
                <a:cs typeface="+mn-cs"/>
              </a:rPr>
              <a:t>component- / material-specific definition of faults, severity, and </a:t>
            </a:r>
            <a:r>
              <a:rPr lang="en-US" dirty="0" smtClean="0">
                <a:cs typeface="+mn-cs"/>
              </a:rPr>
              <a:t>location</a:t>
            </a:r>
          </a:p>
          <a:p>
            <a:pPr marL="457200" lvl="3" indent="-457200">
              <a:buFont typeface="+mj-lt"/>
              <a:buAutoNum type="arabicPeriod" startAt="9"/>
              <a:defRPr/>
            </a:pPr>
            <a:endParaRPr lang="en-US" dirty="0">
              <a:solidFill>
                <a:prstClr val="black"/>
              </a:solidFill>
            </a:endParaRPr>
          </a:p>
          <a:p>
            <a:pPr marL="457200" lvl="3" indent="-457200">
              <a:buFont typeface="+mj-lt"/>
              <a:buAutoNum type="arabicPeriod" startAt="9"/>
              <a:defRPr/>
            </a:pPr>
            <a:endParaRPr lang="en-US" dirty="0">
              <a:solidFill>
                <a:srgbClr val="000000"/>
              </a:solidFill>
              <a:latin typeface="Calibri"/>
              <a:cs typeface="+mn-cs"/>
            </a:endParaRPr>
          </a:p>
        </p:txBody>
      </p:sp>
    </p:spTree>
    <p:extLst>
      <p:ext uri="{BB962C8B-B14F-4D97-AF65-F5344CB8AC3E}">
        <p14:creationId xmlns:p14="http://schemas.microsoft.com/office/powerpoint/2010/main" val="423517381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360000" y="144000"/>
            <a:ext cx="8229600" cy="720000"/>
          </a:xfrm>
        </p:spPr>
        <p:txBody>
          <a:bodyPr>
            <a:noAutofit/>
          </a:bodyPr>
          <a:lstStyle/>
          <a:p>
            <a:pPr algn="l"/>
            <a:r>
              <a:rPr lang="en-GB" sz="2800" b="1" dirty="0" smtClean="0">
                <a:effectLst>
                  <a:outerShdw blurRad="38100" dist="38100" dir="2700000" algn="tl">
                    <a:srgbClr val="000000">
                      <a:alpha val="43137"/>
                    </a:srgbClr>
                  </a:outerShdw>
                </a:effectLst>
                <a:latin typeface="+mn-lt"/>
              </a:rPr>
              <a:t>IEA Wind Task 33</a:t>
            </a:r>
            <a:endParaRPr lang="en-GB" sz="2800" b="1" dirty="0">
              <a:effectLst>
                <a:outerShdw blurRad="38100" dist="38100" dir="2700000" algn="tl">
                  <a:srgbClr val="000000">
                    <a:alpha val="43137"/>
                  </a:srgbClr>
                </a:outerShdw>
              </a:effectLst>
              <a:latin typeface="+mn-lt"/>
            </a:endParaRPr>
          </a:p>
        </p:txBody>
      </p:sp>
      <p:pic>
        <p:nvPicPr>
          <p:cNvPr id="3" name="Grafik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447800" y="838200"/>
            <a:ext cx="6175200" cy="4631400"/>
          </a:xfrm>
          <a:prstGeom prst="rect">
            <a:avLst/>
          </a:prstGeom>
        </p:spPr>
      </p:pic>
      <p:sp>
        <p:nvSpPr>
          <p:cNvPr id="4" name="Textfeld 3"/>
          <p:cNvSpPr txBox="1"/>
          <p:nvPr/>
        </p:nvSpPr>
        <p:spPr>
          <a:xfrm>
            <a:off x="2667000" y="3059668"/>
            <a:ext cx="4343400" cy="830997"/>
          </a:xfrm>
          <a:prstGeom prst="rect">
            <a:avLst/>
          </a:prstGeom>
          <a:noFill/>
        </p:spPr>
        <p:txBody>
          <a:bodyPr wrap="square" rtlCol="0">
            <a:spAutoFit/>
          </a:bodyPr>
          <a:lstStyle/>
          <a:p>
            <a:r>
              <a:rPr lang="de-DE" sz="4800" b="1" dirty="0" err="1" smtClean="0">
                <a:solidFill>
                  <a:schemeClr val="bg1"/>
                </a:solidFill>
              </a:rPr>
              <a:t>Thank</a:t>
            </a:r>
            <a:r>
              <a:rPr lang="de-DE" sz="4800" b="1" dirty="0" smtClean="0">
                <a:solidFill>
                  <a:schemeClr val="bg1"/>
                </a:solidFill>
              </a:rPr>
              <a:t> </a:t>
            </a:r>
            <a:r>
              <a:rPr lang="de-DE" sz="4800" b="1" dirty="0" err="1" smtClean="0">
                <a:solidFill>
                  <a:schemeClr val="bg1"/>
                </a:solidFill>
              </a:rPr>
              <a:t>you</a:t>
            </a:r>
            <a:endParaRPr lang="de-DE" sz="4800" b="1" dirty="0">
              <a:solidFill>
                <a:schemeClr val="bg1"/>
              </a:solidFill>
            </a:endParaRPr>
          </a:p>
        </p:txBody>
      </p:sp>
      <p:sp>
        <p:nvSpPr>
          <p:cNvPr id="5" name="Textfeld 4"/>
          <p:cNvSpPr txBox="1"/>
          <p:nvPr/>
        </p:nvSpPr>
        <p:spPr>
          <a:xfrm>
            <a:off x="990600" y="5715000"/>
            <a:ext cx="7010400" cy="523220"/>
          </a:xfrm>
          <a:prstGeom prst="rect">
            <a:avLst/>
          </a:prstGeom>
          <a:noFill/>
        </p:spPr>
        <p:txBody>
          <a:bodyPr wrap="square" rtlCol="0">
            <a:spAutoFit/>
          </a:bodyPr>
          <a:lstStyle/>
          <a:p>
            <a:pPr algn="ctr"/>
            <a:r>
              <a:rPr lang="de-DE" sz="2800" u="sng" dirty="0" smtClean="0">
                <a:solidFill>
                  <a:schemeClr val="accent1">
                    <a:lumMod val="50000"/>
                  </a:schemeClr>
                </a:solidFill>
              </a:rPr>
              <a:t>task33@iwes.fraunhofer.de</a:t>
            </a:r>
            <a:endParaRPr lang="de-DE" sz="2800" u="sng" dirty="0">
              <a:solidFill>
                <a:schemeClr val="accent1">
                  <a:lumMod val="50000"/>
                </a:schemeClr>
              </a:solidFill>
            </a:endParaRPr>
          </a:p>
        </p:txBody>
      </p:sp>
    </p:spTree>
    <p:extLst>
      <p:ext uri="{BB962C8B-B14F-4D97-AF65-F5344CB8AC3E}">
        <p14:creationId xmlns:p14="http://schemas.microsoft.com/office/powerpoint/2010/main" val="353527224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Inhaltsplatzhalter 4"/>
          <p:cNvSpPr>
            <a:spLocks noGrp="1"/>
          </p:cNvSpPr>
          <p:nvPr>
            <p:ph idx="1"/>
          </p:nvPr>
        </p:nvSpPr>
        <p:spPr>
          <a:xfrm>
            <a:off x="457200" y="1066800"/>
            <a:ext cx="8229600" cy="5181600"/>
          </a:xfrm>
        </p:spPr>
        <p:txBody>
          <a:bodyPr/>
          <a:lstStyle/>
          <a:p>
            <a:pPr marL="400050" lvl="1" indent="0">
              <a:buNone/>
            </a:pPr>
            <a:endParaRPr lang="en-US" altLang="de-DE" sz="1600" b="1" dirty="0" smtClean="0">
              <a:solidFill>
                <a:schemeClr val="tx2"/>
              </a:solidFill>
              <a:latin typeface="+mj-lt"/>
            </a:endParaRPr>
          </a:p>
          <a:p>
            <a:pPr marL="400050" lvl="1" indent="0">
              <a:buNone/>
            </a:pPr>
            <a:r>
              <a:rPr lang="en-US" altLang="de-DE" sz="1600" b="1" dirty="0" smtClean="0">
                <a:solidFill>
                  <a:schemeClr val="tx2"/>
                </a:solidFill>
                <a:latin typeface="+mj-lt"/>
              </a:rPr>
              <a:t>B</a:t>
            </a:r>
            <a:r>
              <a:rPr lang="en-US" altLang="de-DE" sz="1600" b="1" dirty="0">
                <a:solidFill>
                  <a:schemeClr val="tx2"/>
                </a:solidFill>
                <a:latin typeface="+mj-lt"/>
              </a:rPr>
              <a:t>. Hahn, </a:t>
            </a:r>
            <a:r>
              <a:rPr lang="en-US" sz="1600" b="1" dirty="0">
                <a:solidFill>
                  <a:schemeClr val="tx2"/>
                </a:solidFill>
                <a:latin typeface="+mj-lt"/>
              </a:rPr>
              <a:t>Fraunhofer IWES</a:t>
            </a:r>
            <a:endParaRPr lang="en-US" altLang="de-DE" sz="1600" b="1" dirty="0">
              <a:solidFill>
                <a:schemeClr val="tx2"/>
              </a:solidFill>
              <a:latin typeface="+mj-lt"/>
            </a:endParaRPr>
          </a:p>
          <a:p>
            <a:pPr marL="400050" lvl="1" indent="0">
              <a:buNone/>
            </a:pPr>
            <a:r>
              <a:rPr lang="en-US" altLang="de-DE" sz="1600" b="1" dirty="0">
                <a:solidFill>
                  <a:schemeClr val="tx2"/>
                </a:solidFill>
                <a:latin typeface="+mj-lt"/>
              </a:rPr>
              <a:t>M. </a:t>
            </a:r>
            <a:r>
              <a:rPr lang="en-US" altLang="de-DE" sz="1600" b="1" dirty="0" err="1">
                <a:solidFill>
                  <a:schemeClr val="tx2"/>
                </a:solidFill>
                <a:latin typeface="+mj-lt"/>
              </a:rPr>
              <a:t>Asgarpour</a:t>
            </a:r>
            <a:r>
              <a:rPr lang="en-US" altLang="de-DE" sz="1600" b="1" dirty="0">
                <a:solidFill>
                  <a:schemeClr val="tx2"/>
                </a:solidFill>
                <a:latin typeface="+mj-lt"/>
              </a:rPr>
              <a:t>, </a:t>
            </a:r>
            <a:r>
              <a:rPr lang="en-US" sz="1600" b="1" dirty="0">
                <a:solidFill>
                  <a:schemeClr val="tx2"/>
                </a:solidFill>
                <a:latin typeface="+mj-lt"/>
              </a:rPr>
              <a:t>ECN Energy research Centre of the Netherlands</a:t>
            </a:r>
            <a:endParaRPr lang="en-US" altLang="de-DE" sz="1600" b="1" dirty="0">
              <a:solidFill>
                <a:schemeClr val="tx2"/>
              </a:solidFill>
              <a:latin typeface="+mj-lt"/>
            </a:endParaRPr>
          </a:p>
          <a:p>
            <a:pPr marL="400050" lvl="1" indent="0">
              <a:buNone/>
            </a:pPr>
            <a:r>
              <a:rPr lang="en-US" altLang="de-DE" sz="1600" b="1" dirty="0">
                <a:solidFill>
                  <a:schemeClr val="tx2"/>
                </a:solidFill>
                <a:latin typeface="+mj-lt"/>
              </a:rPr>
              <a:t>P. Bangalore, </a:t>
            </a:r>
            <a:r>
              <a:rPr lang="en-US" sz="1600" b="1" dirty="0">
                <a:solidFill>
                  <a:schemeClr val="tx2"/>
                </a:solidFill>
                <a:latin typeface="+mj-lt"/>
              </a:rPr>
              <a:t>Chalmers University Gothenburg</a:t>
            </a:r>
            <a:endParaRPr lang="en-US" altLang="de-DE" sz="1600" b="1" dirty="0">
              <a:solidFill>
                <a:schemeClr val="tx2"/>
              </a:solidFill>
              <a:latin typeface="+mj-lt"/>
            </a:endParaRPr>
          </a:p>
          <a:p>
            <a:pPr marL="400050" lvl="1" indent="0">
              <a:buNone/>
            </a:pPr>
            <a:r>
              <a:rPr lang="en-US" altLang="de-DE" sz="1600" b="1" dirty="0">
                <a:solidFill>
                  <a:schemeClr val="tx2"/>
                </a:solidFill>
                <a:latin typeface="+mj-lt"/>
              </a:rPr>
              <a:t>S. </a:t>
            </a:r>
            <a:r>
              <a:rPr lang="en-US" altLang="de-DE" sz="1600" b="1" dirty="0" err="1">
                <a:solidFill>
                  <a:schemeClr val="tx2"/>
                </a:solidFill>
                <a:latin typeface="+mj-lt"/>
              </a:rPr>
              <a:t>Faulstich</a:t>
            </a:r>
            <a:r>
              <a:rPr lang="en-US" altLang="de-DE" sz="1600" b="1" dirty="0">
                <a:solidFill>
                  <a:schemeClr val="tx2"/>
                </a:solidFill>
                <a:latin typeface="+mj-lt"/>
              </a:rPr>
              <a:t>, </a:t>
            </a:r>
            <a:r>
              <a:rPr lang="en-US" sz="1600" b="1" dirty="0">
                <a:solidFill>
                  <a:schemeClr val="tx2"/>
                </a:solidFill>
                <a:latin typeface="+mj-lt"/>
              </a:rPr>
              <a:t>Fraunhofer IWES</a:t>
            </a:r>
            <a:endParaRPr lang="en-US" altLang="de-DE" sz="1600" b="1" dirty="0">
              <a:solidFill>
                <a:schemeClr val="tx2"/>
              </a:solidFill>
              <a:latin typeface="+mj-lt"/>
            </a:endParaRPr>
          </a:p>
          <a:p>
            <a:pPr marL="400050" lvl="1" indent="0">
              <a:buNone/>
            </a:pPr>
            <a:r>
              <a:rPr lang="en-US" altLang="de-DE" sz="1600" b="1" dirty="0">
                <a:solidFill>
                  <a:schemeClr val="tx2"/>
                </a:solidFill>
                <a:latin typeface="+mj-lt"/>
              </a:rPr>
              <a:t>K. </a:t>
            </a:r>
            <a:r>
              <a:rPr lang="en-US" altLang="de-DE" sz="1600" b="1" dirty="0" err="1">
                <a:solidFill>
                  <a:schemeClr val="tx2"/>
                </a:solidFill>
                <a:latin typeface="+mj-lt"/>
              </a:rPr>
              <a:t>Harrisson</a:t>
            </a:r>
            <a:r>
              <a:rPr lang="en-US" altLang="de-DE" sz="1600" b="1" dirty="0">
                <a:solidFill>
                  <a:schemeClr val="tx2"/>
                </a:solidFill>
                <a:latin typeface="+mj-lt"/>
              </a:rPr>
              <a:t>, </a:t>
            </a:r>
            <a:r>
              <a:rPr lang="en-US" sz="1600" b="1" dirty="0">
                <a:solidFill>
                  <a:schemeClr val="tx2"/>
                </a:solidFill>
                <a:latin typeface="+mj-lt"/>
              </a:rPr>
              <a:t>ORE Catapult</a:t>
            </a:r>
          </a:p>
          <a:p>
            <a:pPr marL="400050" lvl="1" indent="0">
              <a:buNone/>
            </a:pPr>
            <a:r>
              <a:rPr lang="en-US" altLang="de-DE" sz="1600" b="1" dirty="0">
                <a:solidFill>
                  <a:schemeClr val="tx2"/>
                </a:solidFill>
                <a:latin typeface="+mj-lt"/>
              </a:rPr>
              <a:t>B. </a:t>
            </a:r>
            <a:r>
              <a:rPr lang="en-US" altLang="de-DE" sz="1600" b="1" dirty="0" err="1">
                <a:solidFill>
                  <a:schemeClr val="tx2"/>
                </a:solidFill>
                <a:latin typeface="+mj-lt"/>
              </a:rPr>
              <a:t>Karlson</a:t>
            </a:r>
            <a:r>
              <a:rPr lang="en-US" altLang="de-DE" sz="1600" b="1" dirty="0">
                <a:solidFill>
                  <a:schemeClr val="tx2"/>
                </a:solidFill>
                <a:latin typeface="+mj-lt"/>
              </a:rPr>
              <a:t>, </a:t>
            </a:r>
            <a:r>
              <a:rPr lang="en-US" sz="1600" b="1" dirty="0">
                <a:solidFill>
                  <a:schemeClr val="tx2"/>
                </a:solidFill>
                <a:latin typeface="+mj-lt"/>
              </a:rPr>
              <a:t>Sandia National Labs</a:t>
            </a:r>
          </a:p>
          <a:p>
            <a:pPr marL="400050" lvl="1" indent="0">
              <a:buNone/>
            </a:pPr>
            <a:r>
              <a:rPr lang="en-US" altLang="de-DE" sz="1600" b="1" dirty="0">
                <a:solidFill>
                  <a:schemeClr val="tx2"/>
                </a:solidFill>
                <a:latin typeface="+mj-lt"/>
              </a:rPr>
              <a:t>F. O’Connor, ServusNet</a:t>
            </a:r>
          </a:p>
          <a:p>
            <a:pPr marL="400050" lvl="1" indent="0">
              <a:buNone/>
            </a:pPr>
            <a:r>
              <a:rPr lang="en-US" altLang="de-DE" sz="1600" b="1" dirty="0">
                <a:solidFill>
                  <a:schemeClr val="tx2"/>
                </a:solidFill>
                <a:latin typeface="+mj-lt"/>
              </a:rPr>
              <a:t>L. Pettersson, Vattenfall Sweden</a:t>
            </a:r>
          </a:p>
          <a:p>
            <a:pPr marL="400050" lvl="1" indent="0">
              <a:buNone/>
            </a:pPr>
            <a:r>
              <a:rPr lang="en-US" altLang="de-DE" sz="1600" b="1" dirty="0">
                <a:solidFill>
                  <a:schemeClr val="tx2"/>
                </a:solidFill>
                <a:latin typeface="+mj-lt"/>
              </a:rPr>
              <a:t>C. </a:t>
            </a:r>
            <a:r>
              <a:rPr lang="en-US" altLang="de-DE" sz="1600" b="1" dirty="0" err="1">
                <a:solidFill>
                  <a:schemeClr val="tx2"/>
                </a:solidFill>
                <a:latin typeface="+mj-lt"/>
              </a:rPr>
              <a:t>Soraghan</a:t>
            </a:r>
            <a:r>
              <a:rPr lang="en-US" altLang="de-DE" sz="1600" b="1" dirty="0">
                <a:solidFill>
                  <a:schemeClr val="tx2"/>
                </a:solidFill>
                <a:latin typeface="+mj-lt"/>
              </a:rPr>
              <a:t>, </a:t>
            </a:r>
            <a:r>
              <a:rPr lang="en-US" sz="1600" b="1" dirty="0">
                <a:solidFill>
                  <a:schemeClr val="tx2"/>
                </a:solidFill>
                <a:latin typeface="+mj-lt"/>
              </a:rPr>
              <a:t>ORE Catapult</a:t>
            </a:r>
            <a:endParaRPr lang="en-US" altLang="de-DE" sz="1600" b="1" dirty="0">
              <a:solidFill>
                <a:schemeClr val="tx2"/>
              </a:solidFill>
              <a:latin typeface="+mj-lt"/>
            </a:endParaRPr>
          </a:p>
          <a:p>
            <a:pPr marL="400050" lvl="1" indent="0">
              <a:buNone/>
            </a:pPr>
            <a:r>
              <a:rPr lang="en-US" altLang="de-DE" sz="1600" b="1" dirty="0">
                <a:solidFill>
                  <a:schemeClr val="tx2"/>
                </a:solidFill>
                <a:latin typeface="+mj-lt"/>
              </a:rPr>
              <a:t>C. Stock-Williams, </a:t>
            </a:r>
            <a:r>
              <a:rPr lang="en-US" sz="1600" b="1" dirty="0">
                <a:solidFill>
                  <a:schemeClr val="tx2"/>
                </a:solidFill>
                <a:latin typeface="+mj-lt"/>
              </a:rPr>
              <a:t>ECN Energy research Centre of the Netherlands</a:t>
            </a:r>
            <a:endParaRPr lang="en-US" altLang="de-DE" sz="1600" b="1" dirty="0">
              <a:solidFill>
                <a:schemeClr val="tx2"/>
              </a:solidFill>
              <a:latin typeface="+mj-lt"/>
            </a:endParaRPr>
          </a:p>
          <a:p>
            <a:pPr marL="400050" lvl="1" indent="0">
              <a:buNone/>
            </a:pPr>
            <a:r>
              <a:rPr lang="en-US" altLang="de-DE" sz="1600" b="1" dirty="0">
                <a:solidFill>
                  <a:schemeClr val="tx2"/>
                </a:solidFill>
                <a:latin typeface="+mj-lt"/>
              </a:rPr>
              <a:t>J. Dalsgaard Sorensen, </a:t>
            </a:r>
            <a:r>
              <a:rPr lang="en-US" sz="1600" b="1" dirty="0">
                <a:solidFill>
                  <a:schemeClr val="tx2"/>
                </a:solidFill>
                <a:latin typeface="+mj-lt"/>
              </a:rPr>
              <a:t>DTU / University Aalborg</a:t>
            </a:r>
            <a:endParaRPr lang="en-US" altLang="de-DE" sz="1600" b="1" dirty="0">
              <a:solidFill>
                <a:schemeClr val="tx2"/>
              </a:solidFill>
              <a:latin typeface="+mj-lt"/>
            </a:endParaRPr>
          </a:p>
          <a:p>
            <a:pPr marL="400050" lvl="1" indent="0">
              <a:buNone/>
            </a:pPr>
            <a:r>
              <a:rPr lang="en-US" altLang="de-DE" sz="1600" b="1" dirty="0">
                <a:solidFill>
                  <a:schemeClr val="tx2"/>
                </a:solidFill>
                <a:latin typeface="+mj-lt"/>
              </a:rPr>
              <a:t>G. van </a:t>
            </a:r>
            <a:r>
              <a:rPr lang="en-US" altLang="de-DE" sz="1600" b="1" dirty="0" err="1">
                <a:solidFill>
                  <a:schemeClr val="tx2"/>
                </a:solidFill>
                <a:latin typeface="+mj-lt"/>
              </a:rPr>
              <a:t>Bussel</a:t>
            </a:r>
            <a:r>
              <a:rPr lang="en-US" altLang="de-DE" sz="1600" b="1" dirty="0">
                <a:solidFill>
                  <a:schemeClr val="tx2"/>
                </a:solidFill>
                <a:latin typeface="+mj-lt"/>
              </a:rPr>
              <a:t>, </a:t>
            </a:r>
            <a:r>
              <a:rPr lang="en-US" sz="1600" b="1" dirty="0">
                <a:solidFill>
                  <a:schemeClr val="tx2"/>
                </a:solidFill>
                <a:latin typeface="+mj-lt"/>
              </a:rPr>
              <a:t>Delft University of Technology</a:t>
            </a:r>
            <a:endParaRPr lang="en-US" altLang="de-DE" sz="1600" b="1" dirty="0">
              <a:solidFill>
                <a:schemeClr val="tx2"/>
              </a:solidFill>
              <a:latin typeface="+mj-lt"/>
            </a:endParaRPr>
          </a:p>
          <a:p>
            <a:pPr marL="400050" lvl="1" indent="0">
              <a:buNone/>
            </a:pPr>
            <a:r>
              <a:rPr lang="en-US" altLang="de-DE" sz="1600" b="1" dirty="0">
                <a:solidFill>
                  <a:schemeClr val="tx2"/>
                </a:solidFill>
                <a:latin typeface="+mj-lt"/>
              </a:rPr>
              <a:t>J. Vatn, </a:t>
            </a:r>
            <a:r>
              <a:rPr lang="en-US" sz="1600" b="1" dirty="0">
                <a:solidFill>
                  <a:schemeClr val="tx2"/>
                </a:solidFill>
                <a:latin typeface="+mj-lt"/>
              </a:rPr>
              <a:t>NTNU University Trondheim</a:t>
            </a:r>
            <a:endParaRPr lang="en-US" altLang="de-DE" sz="1600" b="1" dirty="0">
              <a:solidFill>
                <a:schemeClr val="tx2"/>
              </a:solidFill>
              <a:latin typeface="+mj-lt"/>
            </a:endParaRPr>
          </a:p>
          <a:p>
            <a:pPr marL="400050" lvl="1" indent="0">
              <a:buNone/>
            </a:pPr>
            <a:r>
              <a:rPr lang="en-US" altLang="de-DE" sz="1600" b="1" dirty="0">
                <a:solidFill>
                  <a:schemeClr val="tx2"/>
                </a:solidFill>
                <a:latin typeface="+mj-lt"/>
              </a:rPr>
              <a:t>T. </a:t>
            </a:r>
            <a:r>
              <a:rPr lang="en-US" altLang="de-DE" sz="1600" b="1" dirty="0" err="1">
                <a:solidFill>
                  <a:schemeClr val="tx2"/>
                </a:solidFill>
                <a:latin typeface="+mj-lt"/>
              </a:rPr>
              <a:t>Welte</a:t>
            </a:r>
            <a:r>
              <a:rPr lang="en-US" altLang="de-DE" sz="1600" b="1" dirty="0">
                <a:solidFill>
                  <a:schemeClr val="tx2"/>
                </a:solidFill>
                <a:latin typeface="+mj-lt"/>
              </a:rPr>
              <a:t>, </a:t>
            </a:r>
            <a:r>
              <a:rPr lang="en-US" sz="1600" b="1" dirty="0">
                <a:solidFill>
                  <a:schemeClr val="tx2"/>
                </a:solidFill>
                <a:latin typeface="+mj-lt"/>
              </a:rPr>
              <a:t>SINTEF Energy Research</a:t>
            </a:r>
            <a:endParaRPr lang="en-US" altLang="de-DE" sz="1600" b="1" dirty="0">
              <a:solidFill>
                <a:schemeClr val="tx2"/>
              </a:solidFill>
              <a:latin typeface="+mj-lt"/>
            </a:endParaRPr>
          </a:p>
          <a:p>
            <a:pPr marL="0" indent="0">
              <a:buNone/>
            </a:pPr>
            <a:endParaRPr lang="en-US" altLang="de-DE" sz="2000" b="1" dirty="0" smtClean="0">
              <a:solidFill>
                <a:srgbClr val="005596"/>
              </a:solidFill>
              <a:latin typeface="Calibri" pitchFamily="34" charset="0"/>
            </a:endParaRPr>
          </a:p>
        </p:txBody>
      </p:sp>
      <p:sp>
        <p:nvSpPr>
          <p:cNvPr id="2" name="Titel 1"/>
          <p:cNvSpPr>
            <a:spLocks noGrp="1"/>
          </p:cNvSpPr>
          <p:nvPr>
            <p:ph type="title"/>
          </p:nvPr>
        </p:nvSpPr>
        <p:spPr>
          <a:xfrm>
            <a:off x="360000" y="144000"/>
            <a:ext cx="8229600" cy="792000"/>
          </a:xfrm>
          <a:noFill/>
          <a:ln w="9525">
            <a:noFill/>
            <a:miter lim="800000"/>
            <a:headEnd/>
            <a:tailEnd/>
          </a:ln>
        </p:spPr>
        <p:txBody>
          <a:bodyPr vert="horz" wrap="square" lIns="91440" tIns="45720" rIns="91440" bIns="45720" numCol="1" rtlCol="0" anchor="ctr" anchorCtr="0" compatLnSpc="1">
            <a:prstTxWarp prst="textNoShape">
              <a:avLst/>
            </a:prstTxWarp>
            <a:noAutofit/>
          </a:bodyPr>
          <a:lstStyle/>
          <a:p>
            <a:r>
              <a:rPr lang="en-GB" sz="2800" b="1"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Main contributors</a:t>
            </a:r>
            <a:endParaRPr lang="en-GB" sz="28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4" name="Foliennummernplatzhalter 3"/>
          <p:cNvSpPr>
            <a:spLocks noGrp="1"/>
          </p:cNvSpPr>
          <p:nvPr>
            <p:ph type="sldNum" sz="quarter" idx="4294967295"/>
          </p:nvPr>
        </p:nvSpPr>
        <p:spPr>
          <a:xfrm>
            <a:off x="7010400" y="6324600"/>
            <a:ext cx="2133600" cy="365125"/>
          </a:xfrm>
          <a:prstGeom prst="rect">
            <a:avLst/>
          </a:prstGeom>
        </p:spPr>
        <p:txBody>
          <a:bodyPr/>
          <a:lstStyle/>
          <a:p>
            <a:pPr>
              <a:defRPr/>
            </a:pPr>
            <a:fld id="{5A26EC8E-83C7-464B-88EF-99C4F8863A47}" type="slidenum">
              <a:rPr lang="en-US" smtClean="0"/>
              <a:pPr>
                <a:defRPr/>
              </a:pPr>
              <a:t>2</a:t>
            </a:fld>
            <a:endParaRPr lang="en-US"/>
          </a:p>
        </p:txBody>
      </p:sp>
    </p:spTree>
    <p:extLst>
      <p:ext uri="{BB962C8B-B14F-4D97-AF65-F5344CB8AC3E}">
        <p14:creationId xmlns:p14="http://schemas.microsoft.com/office/powerpoint/2010/main" val="416982280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0000" y="144000"/>
            <a:ext cx="8229600" cy="720000"/>
          </a:xfrm>
          <a:noFill/>
          <a:ln w="9525">
            <a:noFill/>
            <a:miter lim="800000"/>
            <a:headEnd/>
            <a:tailEnd/>
          </a:ln>
        </p:spPr>
        <p:txBody>
          <a:bodyPr vert="horz" wrap="square" lIns="91440" tIns="45720" rIns="91440" bIns="45720" numCol="1" rtlCol="0" anchor="ctr" anchorCtr="0" compatLnSpc="1">
            <a:prstTxWarp prst="textNoShape">
              <a:avLst/>
            </a:prstTxWarp>
            <a:noAutofit/>
          </a:bodyPr>
          <a:lstStyle/>
          <a:p>
            <a:r>
              <a:rPr lang="en-US" sz="28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IEA Wind Task 33</a:t>
            </a:r>
          </a:p>
        </p:txBody>
      </p:sp>
      <p:sp>
        <p:nvSpPr>
          <p:cNvPr id="3" name="Content Placeholder 2"/>
          <p:cNvSpPr>
            <a:spLocks noGrp="1"/>
          </p:cNvSpPr>
          <p:nvPr>
            <p:ph idx="4294967295"/>
          </p:nvPr>
        </p:nvSpPr>
        <p:spPr>
          <a:xfrm>
            <a:off x="381000" y="1600200"/>
            <a:ext cx="8229600" cy="3200399"/>
          </a:xfrm>
        </p:spPr>
        <p:txBody>
          <a:bodyPr>
            <a:normAutofit/>
          </a:bodyPr>
          <a:lstStyle/>
          <a:p>
            <a:pPr marL="0" indent="0">
              <a:buNone/>
            </a:pPr>
            <a:endParaRPr lang="en-US" sz="2800" b="1" dirty="0"/>
          </a:p>
          <a:p>
            <a:pPr marL="0" indent="0">
              <a:buNone/>
            </a:pPr>
            <a:r>
              <a:rPr lang="en-US" sz="2800" b="1" dirty="0" smtClean="0"/>
              <a:t>Reliability Data</a:t>
            </a:r>
            <a:r>
              <a:rPr lang="en-US" sz="2800" b="1" dirty="0"/>
              <a:t> </a:t>
            </a:r>
            <a:r>
              <a:rPr lang="en-US" sz="2800" b="1" dirty="0" smtClean="0"/>
              <a:t>- </a:t>
            </a:r>
            <a:endParaRPr lang="en-US" sz="2800" b="1" dirty="0"/>
          </a:p>
          <a:p>
            <a:pPr marL="0" indent="0">
              <a:buNone/>
            </a:pPr>
            <a:r>
              <a:rPr lang="en-US" sz="2800" b="1" dirty="0" smtClean="0"/>
              <a:t>Standardizing </a:t>
            </a:r>
            <a:r>
              <a:rPr lang="en-US" sz="2800" b="1" dirty="0"/>
              <a:t>data collection for </a:t>
            </a:r>
            <a:r>
              <a:rPr lang="en-US" sz="2800" b="1" dirty="0" smtClean="0"/>
              <a:t>wind </a:t>
            </a:r>
            <a:r>
              <a:rPr lang="en-US" sz="2800" b="1" dirty="0"/>
              <a:t>turbine reliability and O&amp;M </a:t>
            </a:r>
            <a:r>
              <a:rPr lang="en-US" sz="2800" b="1" dirty="0" smtClean="0"/>
              <a:t>analyses</a:t>
            </a:r>
            <a:endParaRPr lang="en-US" sz="2800" b="1" dirty="0"/>
          </a:p>
        </p:txBody>
      </p:sp>
    </p:spTree>
    <p:extLst>
      <p:ext uri="{BB962C8B-B14F-4D97-AF65-F5344CB8AC3E}">
        <p14:creationId xmlns:p14="http://schemas.microsoft.com/office/powerpoint/2010/main" val="41423213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p:cNvSpPr>
            <a:spLocks noGrp="1"/>
          </p:cNvSpPr>
          <p:nvPr>
            <p:ph type="title"/>
          </p:nvPr>
        </p:nvSpPr>
        <p:spPr>
          <a:xfrm>
            <a:off x="360000" y="0"/>
            <a:ext cx="8229600" cy="720000"/>
          </a:xfrm>
          <a:noFill/>
          <a:ln w="9525">
            <a:noFill/>
            <a:miter lim="800000"/>
            <a:headEnd/>
            <a:tailEnd/>
          </a:ln>
        </p:spPr>
        <p:txBody>
          <a:bodyPr vert="horz" wrap="square" lIns="91440" tIns="45720" rIns="91440" bIns="45720" numCol="1" rtlCol="0" anchor="ctr" anchorCtr="0" compatLnSpc="1">
            <a:prstTxWarp prst="textNoShape">
              <a:avLst/>
            </a:prstTxWarp>
            <a:noAutofit/>
          </a:bodyPr>
          <a:lstStyle/>
          <a:p>
            <a:r>
              <a:rPr lang="en-US" sz="28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Task 33 – Participants</a:t>
            </a:r>
          </a:p>
        </p:txBody>
      </p:sp>
      <p:graphicFrame>
        <p:nvGraphicFramePr>
          <p:cNvPr id="4" name="Content Placeholder 4"/>
          <p:cNvGraphicFramePr>
            <a:graphicFrameLocks noGrp="1"/>
          </p:cNvGraphicFramePr>
          <p:nvPr>
            <p:ph idx="4294967295"/>
            <p:extLst>
              <p:ext uri="{D42A27DB-BD31-4B8C-83A1-F6EECF244321}">
                <p14:modId xmlns:p14="http://schemas.microsoft.com/office/powerpoint/2010/main" val="1106565773"/>
              </p:ext>
            </p:extLst>
          </p:nvPr>
        </p:nvGraphicFramePr>
        <p:xfrm>
          <a:off x="507232" y="879243"/>
          <a:ext cx="8255768" cy="4901684"/>
        </p:xfrm>
        <a:graphic>
          <a:graphicData uri="http://schemas.openxmlformats.org/drawingml/2006/table">
            <a:tbl>
              <a:tblPr firstRow="1" firstCol="1" lastRow="1" lastCol="1" bandRow="1" bandCol="1">
                <a:tableStyleId>{2D5ABB26-0587-4C30-8999-92F81FD0307C}</a:tableStyleId>
              </a:tblPr>
              <a:tblGrid>
                <a:gridCol w="1349500"/>
                <a:gridCol w="6906268"/>
              </a:tblGrid>
              <a:tr h="475757">
                <a:tc>
                  <a:txBody>
                    <a:bodyPr/>
                    <a:lstStyle/>
                    <a:p>
                      <a:pPr marL="0" marR="0" algn="l">
                        <a:spcBef>
                          <a:spcPts val="0"/>
                        </a:spcBef>
                        <a:spcAft>
                          <a:spcPts val="0"/>
                        </a:spcAft>
                      </a:pPr>
                      <a:r>
                        <a:rPr lang="en-GB" sz="2000" b="1" u="none" dirty="0">
                          <a:effectLst/>
                        </a:rPr>
                        <a:t>Country</a:t>
                      </a:r>
                      <a:endParaRPr lang="en-US" sz="1600" b="1" u="none" dirty="0">
                        <a:effectLst/>
                        <a:latin typeface="Times New Roman"/>
                        <a:ea typeface="Times New Roman"/>
                      </a:endParaRPr>
                    </a:p>
                  </a:txBody>
                  <a:tcPr marL="68580" marR="68580" marT="0" marB="0"/>
                </a:tc>
                <a:tc>
                  <a:txBody>
                    <a:bodyPr/>
                    <a:lstStyle/>
                    <a:p>
                      <a:pPr marL="0" marR="0" algn="l">
                        <a:spcBef>
                          <a:spcPts val="0"/>
                        </a:spcBef>
                        <a:spcAft>
                          <a:spcPts val="0"/>
                        </a:spcAft>
                      </a:pPr>
                      <a:r>
                        <a:rPr lang="en-GB" sz="2000" b="1" u="none" dirty="0" smtClean="0">
                          <a:effectLst/>
                        </a:rPr>
                        <a:t>Organisation</a:t>
                      </a:r>
                      <a:endParaRPr lang="en-US" sz="2000" b="1" u="none" dirty="0">
                        <a:effectLst/>
                        <a:latin typeface="Times New Roman"/>
                        <a:ea typeface="Times New Roman"/>
                      </a:endParaRPr>
                    </a:p>
                  </a:txBody>
                  <a:tcPr marL="68580" marR="68580" marT="0" marB="0"/>
                </a:tc>
              </a:tr>
              <a:tr h="269353">
                <a:tc rowSpan="2">
                  <a:txBody>
                    <a:bodyPr/>
                    <a:lstStyle/>
                    <a:p>
                      <a:pPr marL="0" marR="0" algn="l">
                        <a:spcBef>
                          <a:spcPts val="0"/>
                        </a:spcBef>
                        <a:spcAft>
                          <a:spcPts val="0"/>
                        </a:spcAft>
                      </a:pPr>
                      <a:r>
                        <a:rPr lang="en-GB" sz="1600" dirty="0">
                          <a:effectLst/>
                        </a:rPr>
                        <a:t>China</a:t>
                      </a:r>
                      <a:endParaRPr lang="en-US" sz="1600" dirty="0">
                        <a:effectLst/>
                        <a:latin typeface="Times New Roman"/>
                        <a:ea typeface="Times New Roman"/>
                      </a:endParaRPr>
                    </a:p>
                  </a:txBody>
                  <a:tcPr marL="68580" marR="68580" marT="0" marB="0"/>
                </a:tc>
                <a:tc>
                  <a:txBody>
                    <a:bodyPr/>
                    <a:lstStyle/>
                    <a:p>
                      <a:pPr marL="0" marR="0" algn="l">
                        <a:spcBef>
                          <a:spcPts val="0"/>
                        </a:spcBef>
                        <a:spcAft>
                          <a:spcPts val="0"/>
                        </a:spcAft>
                      </a:pPr>
                      <a:r>
                        <a:rPr lang="en-GB" sz="1600" dirty="0">
                          <a:effectLst/>
                        </a:rPr>
                        <a:t>Chinese Wind Energy Association – CWEA</a:t>
                      </a:r>
                      <a:endParaRPr lang="en-US" sz="1600" dirty="0">
                        <a:effectLst/>
                        <a:latin typeface="Times New Roman"/>
                        <a:ea typeface="Times New Roman"/>
                      </a:endParaRPr>
                    </a:p>
                  </a:txBody>
                  <a:tcPr marL="68580" marR="68580" marT="0" marB="0"/>
                </a:tc>
              </a:tr>
              <a:tr h="269353">
                <a:tc vMerge="1">
                  <a:txBody>
                    <a:bodyPr/>
                    <a:lstStyle/>
                    <a:p>
                      <a:endParaRPr lang="en-US"/>
                    </a:p>
                  </a:txBody>
                  <a:tcPr/>
                </a:tc>
                <a:tc>
                  <a:txBody>
                    <a:bodyPr/>
                    <a:lstStyle/>
                    <a:p>
                      <a:pPr marL="0" marR="0" algn="l">
                        <a:spcBef>
                          <a:spcPts val="0"/>
                        </a:spcBef>
                        <a:spcAft>
                          <a:spcPts val="0"/>
                        </a:spcAft>
                      </a:pPr>
                      <a:r>
                        <a:rPr lang="en-GB" sz="1600" dirty="0">
                          <a:effectLst/>
                        </a:rPr>
                        <a:t>Goldwind Science &amp; Technology Co., Ltd.</a:t>
                      </a:r>
                      <a:endParaRPr lang="en-US" sz="1600" dirty="0">
                        <a:effectLst/>
                        <a:latin typeface="Times New Roman"/>
                        <a:ea typeface="Times New Roman"/>
                      </a:endParaRPr>
                    </a:p>
                  </a:txBody>
                  <a:tcPr marL="68580" marR="68580" marT="0" marB="0"/>
                </a:tc>
              </a:tr>
              <a:tr h="269353">
                <a:tc>
                  <a:txBody>
                    <a:bodyPr/>
                    <a:lstStyle/>
                    <a:p>
                      <a:pPr marL="0" marR="0" algn="l">
                        <a:spcBef>
                          <a:spcPts val="0"/>
                        </a:spcBef>
                        <a:spcAft>
                          <a:spcPts val="0"/>
                        </a:spcAft>
                      </a:pPr>
                      <a:r>
                        <a:rPr lang="en-US" sz="1600" dirty="0" smtClean="0">
                          <a:effectLst/>
                          <a:latin typeface="+mn-lt"/>
                          <a:ea typeface="Times New Roman"/>
                        </a:rPr>
                        <a:t>Denmark</a:t>
                      </a:r>
                      <a:endParaRPr lang="en-US" sz="1600" dirty="0">
                        <a:effectLst/>
                        <a:latin typeface="+mn-lt"/>
                        <a:ea typeface="Times New Roman"/>
                      </a:endParaRPr>
                    </a:p>
                  </a:txBody>
                  <a:tcPr marL="68580" marR="68580" marT="0" marB="0"/>
                </a:tc>
                <a:tc>
                  <a:txBody>
                    <a:bodyPr/>
                    <a:lstStyle/>
                    <a:p>
                      <a:pPr marL="0" marR="0" algn="l">
                        <a:spcBef>
                          <a:spcPts val="0"/>
                        </a:spcBef>
                        <a:spcAft>
                          <a:spcPts val="0"/>
                        </a:spcAft>
                      </a:pPr>
                      <a:r>
                        <a:rPr lang="en-US" sz="1600" dirty="0" smtClean="0">
                          <a:effectLst/>
                          <a:latin typeface="+mn-lt"/>
                          <a:ea typeface="Times New Roman"/>
                        </a:rPr>
                        <a:t>DTU University Denmark / University Aalborg</a:t>
                      </a:r>
                      <a:endParaRPr lang="en-US" sz="1600" dirty="0">
                        <a:effectLst/>
                        <a:latin typeface="+mn-lt"/>
                        <a:ea typeface="Times New Roman"/>
                      </a:endParaRPr>
                    </a:p>
                  </a:txBody>
                  <a:tcPr marL="68580" marR="68580" marT="0" marB="0"/>
                </a:tc>
              </a:tr>
              <a:tr h="269353">
                <a:tc>
                  <a:txBody>
                    <a:bodyPr/>
                    <a:lstStyle/>
                    <a:p>
                      <a:pPr marL="0" marR="0" algn="l">
                        <a:spcBef>
                          <a:spcPts val="0"/>
                        </a:spcBef>
                        <a:spcAft>
                          <a:spcPts val="0"/>
                        </a:spcAft>
                      </a:pPr>
                      <a:r>
                        <a:rPr lang="en-GB" sz="1600" dirty="0">
                          <a:effectLst/>
                        </a:rPr>
                        <a:t>Finland</a:t>
                      </a:r>
                      <a:endParaRPr lang="en-US" sz="1600" dirty="0">
                        <a:effectLst/>
                        <a:latin typeface="Times New Roman"/>
                        <a:ea typeface="Times New Roman"/>
                      </a:endParaRPr>
                    </a:p>
                  </a:txBody>
                  <a:tcPr marL="68580" marR="68580" marT="0" marB="0"/>
                </a:tc>
                <a:tc>
                  <a:txBody>
                    <a:bodyPr/>
                    <a:lstStyle/>
                    <a:p>
                      <a:pPr marL="0" marR="0" algn="l">
                        <a:spcBef>
                          <a:spcPts val="0"/>
                        </a:spcBef>
                        <a:spcAft>
                          <a:spcPts val="0"/>
                        </a:spcAft>
                      </a:pPr>
                      <a:r>
                        <a:rPr lang="en-GB" sz="1600" dirty="0">
                          <a:effectLst/>
                        </a:rPr>
                        <a:t>Technical Research Centre of Finland – VTT </a:t>
                      </a:r>
                      <a:endParaRPr lang="en-US" sz="1600" dirty="0">
                        <a:effectLst/>
                        <a:latin typeface="Times New Roman"/>
                        <a:ea typeface="Times New Roman"/>
                      </a:endParaRPr>
                    </a:p>
                  </a:txBody>
                  <a:tcPr marL="68580" marR="68580" marT="0" marB="0"/>
                </a:tc>
              </a:tr>
              <a:tr h="269353">
                <a:tc>
                  <a:txBody>
                    <a:bodyPr/>
                    <a:lstStyle/>
                    <a:p>
                      <a:pPr marL="0" marR="0" algn="l" defTabSz="914400" rtl="0" eaLnBrk="1" latinLnBrk="0" hangingPunct="1">
                        <a:spcBef>
                          <a:spcPts val="0"/>
                        </a:spcBef>
                        <a:spcAft>
                          <a:spcPts val="0"/>
                        </a:spcAft>
                      </a:pPr>
                      <a:r>
                        <a:rPr lang="en-US" sz="1600" kern="1200" dirty="0" smtClean="0">
                          <a:solidFill>
                            <a:schemeClr val="tx1"/>
                          </a:solidFill>
                          <a:effectLst/>
                          <a:latin typeface="+mn-lt"/>
                          <a:ea typeface="+mn-ea"/>
                          <a:cs typeface="+mn-cs"/>
                        </a:rPr>
                        <a:t>France</a:t>
                      </a:r>
                      <a:endParaRPr lang="en-US" sz="1600" kern="1200" dirty="0">
                        <a:solidFill>
                          <a:schemeClr val="tx1"/>
                        </a:solidFill>
                        <a:effectLst/>
                        <a:latin typeface="+mn-lt"/>
                        <a:ea typeface="+mn-ea"/>
                        <a:cs typeface="+mn-cs"/>
                      </a:endParaRPr>
                    </a:p>
                  </a:txBody>
                  <a:tcPr marL="68580" marR="68580" marT="0" marB="0"/>
                </a:tc>
                <a:tc>
                  <a:txBody>
                    <a:bodyPr/>
                    <a:lstStyle/>
                    <a:p>
                      <a:pPr marL="0" marR="0" algn="l" defTabSz="914400" rtl="0" eaLnBrk="1" latinLnBrk="0" hangingPunct="1">
                        <a:spcBef>
                          <a:spcPts val="0"/>
                        </a:spcBef>
                        <a:spcAft>
                          <a:spcPts val="0"/>
                        </a:spcAft>
                      </a:pPr>
                      <a:r>
                        <a:rPr lang="en-US" sz="1600" kern="1200" dirty="0" smtClean="0">
                          <a:solidFill>
                            <a:schemeClr val="tx1"/>
                          </a:solidFill>
                          <a:effectLst/>
                          <a:latin typeface="+mn-lt"/>
                          <a:ea typeface="+mn-ea"/>
                          <a:cs typeface="+mn-cs"/>
                        </a:rPr>
                        <a:t>Maia Eolis</a:t>
                      </a:r>
                      <a:endParaRPr lang="en-US" sz="1600" kern="1200" dirty="0">
                        <a:solidFill>
                          <a:schemeClr val="tx1"/>
                        </a:solidFill>
                        <a:effectLst/>
                        <a:latin typeface="+mn-lt"/>
                        <a:ea typeface="+mn-ea"/>
                        <a:cs typeface="+mn-cs"/>
                      </a:endParaRPr>
                    </a:p>
                  </a:txBody>
                  <a:tcPr marL="68580" marR="68580" marT="0" marB="0"/>
                </a:tc>
              </a:tr>
              <a:tr h="269353">
                <a:tc>
                  <a:txBody>
                    <a:bodyPr/>
                    <a:lstStyle/>
                    <a:p>
                      <a:pPr marL="0" marR="0" algn="l">
                        <a:spcBef>
                          <a:spcPts val="0"/>
                        </a:spcBef>
                        <a:spcAft>
                          <a:spcPts val="0"/>
                        </a:spcAft>
                      </a:pPr>
                      <a:r>
                        <a:rPr lang="en-GB" sz="1600" dirty="0">
                          <a:effectLst/>
                        </a:rPr>
                        <a:t>Ireland</a:t>
                      </a:r>
                      <a:endParaRPr lang="en-US" sz="1600" dirty="0">
                        <a:effectLst/>
                        <a:latin typeface="Times New Roman"/>
                        <a:ea typeface="Times New Roman"/>
                      </a:endParaRPr>
                    </a:p>
                  </a:txBody>
                  <a:tcPr marL="68580" marR="68580" marT="0" marB="0"/>
                </a:tc>
                <a:tc>
                  <a:txBody>
                    <a:bodyPr/>
                    <a:lstStyle/>
                    <a:p>
                      <a:pPr marL="0" marR="0" algn="l">
                        <a:spcBef>
                          <a:spcPts val="0"/>
                        </a:spcBef>
                        <a:spcAft>
                          <a:spcPts val="0"/>
                        </a:spcAft>
                      </a:pPr>
                      <a:r>
                        <a:rPr lang="en-GB" sz="1600" dirty="0" smtClean="0">
                          <a:effectLst/>
                        </a:rPr>
                        <a:t>ServusNet Informatics</a:t>
                      </a:r>
                      <a:endParaRPr lang="en-US" sz="1600" dirty="0">
                        <a:effectLst/>
                        <a:latin typeface="Times New Roman"/>
                        <a:ea typeface="Times New Roman"/>
                      </a:endParaRPr>
                    </a:p>
                  </a:txBody>
                  <a:tcPr marL="68580" marR="68580" marT="0" marB="0"/>
                </a:tc>
              </a:tr>
              <a:tr h="538710">
                <a:tc>
                  <a:txBody>
                    <a:bodyPr/>
                    <a:lstStyle/>
                    <a:p>
                      <a:pPr marL="0" marR="0" algn="l">
                        <a:spcBef>
                          <a:spcPts val="0"/>
                        </a:spcBef>
                        <a:spcAft>
                          <a:spcPts val="0"/>
                        </a:spcAft>
                      </a:pPr>
                      <a:r>
                        <a:rPr lang="en-GB" sz="1600" dirty="0">
                          <a:effectLst/>
                        </a:rPr>
                        <a:t>Germany</a:t>
                      </a:r>
                      <a:endParaRPr lang="en-US" sz="1600" dirty="0">
                        <a:effectLst/>
                        <a:latin typeface="Times New Roman"/>
                        <a:ea typeface="Times New Roman"/>
                      </a:endParaRPr>
                    </a:p>
                  </a:txBody>
                  <a:tcPr marL="68580" marR="68580" marT="0" marB="0"/>
                </a:tc>
                <a:tc>
                  <a:txBody>
                    <a:bodyPr/>
                    <a:lstStyle/>
                    <a:p>
                      <a:pPr marL="0" marR="0" algn="l">
                        <a:spcBef>
                          <a:spcPts val="0"/>
                        </a:spcBef>
                        <a:spcAft>
                          <a:spcPts val="0"/>
                        </a:spcAft>
                      </a:pPr>
                      <a:r>
                        <a:rPr lang="en-GB" sz="1600" dirty="0">
                          <a:effectLst/>
                        </a:rPr>
                        <a:t>Fraunhofer Institute for Wind Energy and </a:t>
                      </a:r>
                      <a:endParaRPr lang="en-GB" sz="1600" dirty="0" smtClean="0">
                        <a:effectLst/>
                      </a:endParaRPr>
                    </a:p>
                    <a:p>
                      <a:pPr marL="0" marR="0" algn="l">
                        <a:spcBef>
                          <a:spcPts val="0"/>
                        </a:spcBef>
                        <a:spcAft>
                          <a:spcPts val="0"/>
                        </a:spcAft>
                      </a:pPr>
                      <a:r>
                        <a:rPr lang="en-GB" sz="1600" dirty="0" smtClean="0">
                          <a:effectLst/>
                        </a:rPr>
                        <a:t>Energy </a:t>
                      </a:r>
                      <a:r>
                        <a:rPr lang="en-GB" sz="1600" dirty="0">
                          <a:effectLst/>
                        </a:rPr>
                        <a:t>System Technology – IWES  </a:t>
                      </a:r>
                      <a:endParaRPr lang="en-US" sz="1600" dirty="0">
                        <a:effectLst/>
                        <a:latin typeface="Times New Roman"/>
                        <a:ea typeface="Times New Roman"/>
                      </a:endParaRPr>
                    </a:p>
                  </a:txBody>
                  <a:tcPr marL="68580" marR="68580" marT="0" marB="0"/>
                </a:tc>
              </a:tr>
              <a:tr h="269353">
                <a:tc>
                  <a:txBody>
                    <a:bodyPr/>
                    <a:lstStyle/>
                    <a:p>
                      <a:pPr marL="0" marR="0" algn="l">
                        <a:spcBef>
                          <a:spcPts val="0"/>
                        </a:spcBef>
                        <a:spcAft>
                          <a:spcPts val="0"/>
                        </a:spcAft>
                      </a:pPr>
                      <a:r>
                        <a:rPr lang="en-GB" sz="1600" dirty="0">
                          <a:effectLst/>
                        </a:rPr>
                        <a:t>Netherlands</a:t>
                      </a:r>
                      <a:endParaRPr lang="en-US" sz="1600" dirty="0">
                        <a:effectLst/>
                        <a:latin typeface="Times New Roman"/>
                        <a:ea typeface="Times New Roman"/>
                      </a:endParaRPr>
                    </a:p>
                  </a:txBody>
                  <a:tcPr marL="68580" marR="68580" marT="0" marB="0"/>
                </a:tc>
                <a:tc>
                  <a:txBody>
                    <a:bodyPr/>
                    <a:lstStyle/>
                    <a:p>
                      <a:pPr marL="0" marR="0" algn="l">
                        <a:spcBef>
                          <a:spcPts val="0"/>
                        </a:spcBef>
                        <a:spcAft>
                          <a:spcPts val="0"/>
                        </a:spcAft>
                      </a:pPr>
                      <a:r>
                        <a:rPr lang="en-GB" sz="1600" dirty="0" smtClean="0">
                          <a:effectLst/>
                        </a:rPr>
                        <a:t>Delft University of Technology – </a:t>
                      </a:r>
                      <a:r>
                        <a:rPr lang="en-GB" sz="1600" dirty="0" err="1" smtClean="0">
                          <a:effectLst/>
                        </a:rPr>
                        <a:t>TUDelft</a:t>
                      </a:r>
                      <a:endParaRPr lang="en-GB" sz="1600" dirty="0" smtClean="0">
                        <a:effectLst/>
                      </a:endParaRPr>
                    </a:p>
                    <a:p>
                      <a:pPr marL="0" marR="0" algn="l">
                        <a:spcBef>
                          <a:spcPts val="0"/>
                        </a:spcBef>
                        <a:spcAft>
                          <a:spcPts val="0"/>
                        </a:spcAft>
                      </a:pPr>
                      <a:r>
                        <a:rPr lang="en-GB" sz="1600" kern="1200" dirty="0" smtClean="0">
                          <a:solidFill>
                            <a:schemeClr val="tx1"/>
                          </a:solidFill>
                          <a:effectLst/>
                          <a:latin typeface="+mn-lt"/>
                          <a:ea typeface="+mn-ea"/>
                          <a:cs typeface="+mn-cs"/>
                        </a:rPr>
                        <a:t>EC</a:t>
                      </a:r>
                      <a:r>
                        <a:rPr lang="en-GB" sz="1600" kern="1200" dirty="0" smtClean="0">
                          <a:solidFill>
                            <a:schemeClr val="tx1"/>
                          </a:solidFill>
                          <a:effectLst/>
                          <a:latin typeface="+mj-lt"/>
                          <a:ea typeface="+mn-ea"/>
                          <a:cs typeface="+mn-cs"/>
                        </a:rPr>
                        <a:t>N</a:t>
                      </a:r>
                      <a:r>
                        <a:rPr lang="en-GB" sz="1600" dirty="0" smtClean="0">
                          <a:effectLst/>
                          <a:latin typeface="+mj-lt"/>
                          <a:ea typeface="Times New Roman"/>
                        </a:rPr>
                        <a:t> Energy research centre of the Netherlands</a:t>
                      </a:r>
                      <a:endParaRPr lang="en-US" sz="1600" dirty="0">
                        <a:effectLst/>
                        <a:latin typeface="+mj-lt"/>
                        <a:ea typeface="Times New Roman"/>
                      </a:endParaRPr>
                    </a:p>
                  </a:txBody>
                  <a:tcPr marL="68580" marR="68580" marT="0" marB="0"/>
                </a:tc>
              </a:tr>
              <a:tr h="269353">
                <a:tc>
                  <a:txBody>
                    <a:bodyPr/>
                    <a:lstStyle/>
                    <a:p>
                      <a:pPr marL="0" marR="0" algn="l">
                        <a:spcBef>
                          <a:spcPts val="0"/>
                        </a:spcBef>
                        <a:spcAft>
                          <a:spcPts val="0"/>
                        </a:spcAft>
                      </a:pPr>
                      <a:r>
                        <a:rPr lang="en-GB" sz="1600" dirty="0">
                          <a:effectLst/>
                        </a:rPr>
                        <a:t>Norway</a:t>
                      </a:r>
                      <a:endParaRPr lang="en-US" sz="1600" dirty="0">
                        <a:effectLst/>
                        <a:latin typeface="Times New Roman"/>
                        <a:ea typeface="Times New Roman"/>
                      </a:endParaRPr>
                    </a:p>
                  </a:txBody>
                  <a:tcPr marL="68580" marR="68580" marT="0" marB="0"/>
                </a:tc>
                <a:tc>
                  <a:txBody>
                    <a:bodyPr/>
                    <a:lstStyle/>
                    <a:p>
                      <a:pPr marL="0" marR="0" algn="l">
                        <a:spcBef>
                          <a:spcPts val="0"/>
                        </a:spcBef>
                        <a:spcAft>
                          <a:spcPts val="0"/>
                        </a:spcAft>
                      </a:pPr>
                      <a:r>
                        <a:rPr lang="en-GB" sz="1600" dirty="0">
                          <a:effectLst/>
                        </a:rPr>
                        <a:t>Norwegian University of Science and Technology – </a:t>
                      </a:r>
                      <a:r>
                        <a:rPr lang="en-GB" sz="1600" dirty="0" smtClean="0">
                          <a:effectLst/>
                        </a:rPr>
                        <a:t>NTNU</a:t>
                      </a:r>
                    </a:p>
                    <a:p>
                      <a:pPr marL="0" marR="0" indent="0" algn="l" defTabSz="914400" rtl="0" eaLnBrk="1" fontAlgn="auto" latinLnBrk="0" hangingPunct="1">
                        <a:lnSpc>
                          <a:spcPct val="100000"/>
                        </a:lnSpc>
                        <a:spcBef>
                          <a:spcPts val="0"/>
                        </a:spcBef>
                        <a:spcAft>
                          <a:spcPts val="0"/>
                        </a:spcAft>
                        <a:buClrTx/>
                        <a:buSzTx/>
                        <a:buFontTx/>
                        <a:buNone/>
                        <a:tabLst/>
                        <a:defRPr/>
                      </a:pPr>
                      <a:r>
                        <a:rPr lang="en-US" sz="1600" kern="1200" dirty="0" smtClean="0">
                          <a:solidFill>
                            <a:schemeClr val="tx1"/>
                          </a:solidFill>
                          <a:effectLst/>
                          <a:latin typeface="+mn-lt"/>
                          <a:ea typeface="+mn-ea"/>
                          <a:cs typeface="+mn-cs"/>
                        </a:rPr>
                        <a:t>SINTEF</a:t>
                      </a:r>
                      <a:r>
                        <a:rPr lang="en-US" sz="1600" kern="1200" baseline="0" dirty="0" smtClean="0">
                          <a:solidFill>
                            <a:schemeClr val="tx1"/>
                          </a:solidFill>
                          <a:effectLst/>
                          <a:latin typeface="+mn-lt"/>
                          <a:ea typeface="+mn-ea"/>
                          <a:cs typeface="+mn-cs"/>
                        </a:rPr>
                        <a:t> Energy Research</a:t>
                      </a:r>
                      <a:endParaRPr lang="en-US" sz="1600" kern="1200" dirty="0">
                        <a:solidFill>
                          <a:schemeClr val="tx1"/>
                        </a:solidFill>
                        <a:effectLst/>
                        <a:latin typeface="+mn-lt"/>
                        <a:ea typeface="+mn-ea"/>
                        <a:cs typeface="+mn-cs"/>
                      </a:endParaRPr>
                    </a:p>
                  </a:txBody>
                  <a:tcPr marL="68580" marR="68580" marT="0" marB="0"/>
                </a:tc>
              </a:tr>
              <a:tr h="269353">
                <a:tc rowSpan="2">
                  <a:txBody>
                    <a:bodyPr/>
                    <a:lstStyle/>
                    <a:p>
                      <a:pPr marL="0" marR="0" algn="l">
                        <a:spcBef>
                          <a:spcPts val="0"/>
                        </a:spcBef>
                        <a:spcAft>
                          <a:spcPts val="0"/>
                        </a:spcAft>
                      </a:pPr>
                      <a:r>
                        <a:rPr lang="en-GB" sz="1600" dirty="0">
                          <a:effectLst/>
                        </a:rPr>
                        <a:t>Sweden</a:t>
                      </a:r>
                      <a:endParaRPr lang="en-US" sz="1600" dirty="0">
                        <a:effectLst/>
                        <a:latin typeface="Times New Roman"/>
                        <a:ea typeface="Times New Roman"/>
                      </a:endParaRPr>
                    </a:p>
                  </a:txBody>
                  <a:tcPr marL="68580" marR="68580" marT="0" marB="0"/>
                </a:tc>
                <a:tc>
                  <a:txBody>
                    <a:bodyPr/>
                    <a:lstStyle/>
                    <a:p>
                      <a:pPr marL="0" marR="0" algn="l">
                        <a:spcBef>
                          <a:spcPts val="0"/>
                        </a:spcBef>
                        <a:spcAft>
                          <a:spcPts val="0"/>
                        </a:spcAft>
                      </a:pPr>
                      <a:r>
                        <a:rPr lang="en-GB" sz="1600" dirty="0">
                          <a:effectLst/>
                        </a:rPr>
                        <a:t>Chalmers University of Technology</a:t>
                      </a:r>
                      <a:endParaRPr lang="en-US" sz="1600" dirty="0">
                        <a:effectLst/>
                        <a:latin typeface="Times New Roman"/>
                        <a:ea typeface="Times New Roman"/>
                      </a:endParaRPr>
                    </a:p>
                  </a:txBody>
                  <a:tcPr marL="68580" marR="68580" marT="0" marB="0"/>
                </a:tc>
              </a:tr>
              <a:tr h="269353">
                <a:tc vMerge="1">
                  <a:txBody>
                    <a:bodyPr/>
                    <a:lstStyle/>
                    <a:p>
                      <a:endParaRPr lang="en-US"/>
                    </a:p>
                  </a:txBody>
                  <a:tcPr/>
                </a:tc>
                <a:tc>
                  <a:txBody>
                    <a:bodyPr/>
                    <a:lstStyle/>
                    <a:p>
                      <a:pPr marL="0" marR="0" algn="l">
                        <a:spcBef>
                          <a:spcPts val="0"/>
                        </a:spcBef>
                        <a:spcAft>
                          <a:spcPts val="0"/>
                        </a:spcAft>
                      </a:pPr>
                      <a:r>
                        <a:rPr lang="en-US" sz="1600" dirty="0" smtClean="0">
                          <a:effectLst/>
                        </a:rPr>
                        <a:t>Vattenfall Research and Development AB</a:t>
                      </a:r>
                      <a:endParaRPr lang="en-US" sz="1600" dirty="0">
                        <a:effectLst/>
                        <a:latin typeface="Times New Roman"/>
                        <a:ea typeface="Times New Roman"/>
                      </a:endParaRPr>
                    </a:p>
                  </a:txBody>
                  <a:tcPr marL="68580" marR="68580" marT="0" marB="0"/>
                </a:tc>
              </a:tr>
              <a:tr h="269353">
                <a:tc>
                  <a:txBody>
                    <a:bodyPr/>
                    <a:lstStyle/>
                    <a:p>
                      <a:pPr marL="0" marR="0" algn="l" defTabSz="914400" rtl="0" eaLnBrk="1" latinLnBrk="0" hangingPunct="1">
                        <a:spcBef>
                          <a:spcPts val="0"/>
                        </a:spcBef>
                        <a:spcAft>
                          <a:spcPts val="0"/>
                        </a:spcAft>
                      </a:pPr>
                      <a:r>
                        <a:rPr lang="en-GB" sz="1600" kern="1200" dirty="0">
                          <a:effectLst/>
                        </a:rPr>
                        <a:t>UK</a:t>
                      </a:r>
                      <a:endParaRPr lang="en-US" sz="1600" b="1" kern="1200" dirty="0">
                        <a:solidFill>
                          <a:schemeClr val="lt1"/>
                        </a:solidFill>
                        <a:effectLst/>
                        <a:latin typeface="+mn-lt"/>
                        <a:ea typeface="+mn-ea"/>
                        <a:cs typeface="+mn-cs"/>
                      </a:endParaRPr>
                    </a:p>
                  </a:txBody>
                  <a:tcPr marL="68580" marR="68580" marT="0" marB="0"/>
                </a:tc>
                <a:tc>
                  <a:txBody>
                    <a:bodyPr/>
                    <a:lstStyle/>
                    <a:p>
                      <a:pPr marL="0" marR="0" algn="l" defTabSz="914400" rtl="0" eaLnBrk="1" latinLnBrk="0" hangingPunct="1">
                        <a:spcBef>
                          <a:spcPts val="0"/>
                        </a:spcBef>
                        <a:spcAft>
                          <a:spcPts val="0"/>
                        </a:spcAft>
                      </a:pPr>
                      <a:r>
                        <a:rPr lang="en-US" sz="1600" b="0" kern="1200" dirty="0" smtClean="0">
                          <a:solidFill>
                            <a:schemeClr val="tx1"/>
                          </a:solidFill>
                          <a:effectLst/>
                          <a:latin typeface="+mn-lt"/>
                          <a:ea typeface="+mn-ea"/>
                          <a:cs typeface="+mn-cs"/>
                        </a:rPr>
                        <a:t>Offshore Renewable Energies Catapult</a:t>
                      </a:r>
                    </a:p>
                    <a:p>
                      <a:pPr marL="0" marR="0" algn="l" defTabSz="914400" rtl="0" eaLnBrk="1" latinLnBrk="0" hangingPunct="1">
                        <a:spcBef>
                          <a:spcPts val="0"/>
                        </a:spcBef>
                        <a:spcAft>
                          <a:spcPts val="0"/>
                        </a:spcAft>
                      </a:pPr>
                      <a:r>
                        <a:rPr lang="en-US" sz="1600" b="0" kern="1200" dirty="0" err="1" smtClean="0">
                          <a:solidFill>
                            <a:schemeClr val="tx1"/>
                          </a:solidFill>
                          <a:effectLst/>
                          <a:latin typeface="+mn-lt"/>
                          <a:ea typeface="+mn-ea"/>
                          <a:cs typeface="+mn-cs"/>
                        </a:rPr>
                        <a:t>Atkinsglobal</a:t>
                      </a:r>
                      <a:endParaRPr lang="en-US" sz="1600" b="0" kern="1200" dirty="0">
                        <a:solidFill>
                          <a:schemeClr val="tx1"/>
                        </a:solidFill>
                        <a:effectLst/>
                        <a:latin typeface="+mn-lt"/>
                        <a:ea typeface="+mn-ea"/>
                        <a:cs typeface="+mn-cs"/>
                      </a:endParaRPr>
                    </a:p>
                  </a:txBody>
                  <a:tcPr marL="68580" marR="68580" marT="0" marB="0"/>
                </a:tc>
              </a:tr>
              <a:tr h="269353">
                <a:tc>
                  <a:txBody>
                    <a:bodyPr/>
                    <a:lstStyle/>
                    <a:p>
                      <a:pPr marL="0" marR="0" algn="l" defTabSz="914400" rtl="0" eaLnBrk="1" latinLnBrk="0" hangingPunct="1">
                        <a:spcBef>
                          <a:spcPts val="0"/>
                        </a:spcBef>
                        <a:spcAft>
                          <a:spcPts val="0"/>
                        </a:spcAft>
                      </a:pPr>
                      <a:r>
                        <a:rPr lang="en-GB" sz="1600" kern="1200" dirty="0">
                          <a:effectLst/>
                        </a:rPr>
                        <a:t>USA</a:t>
                      </a:r>
                      <a:endParaRPr lang="en-US" sz="1600" b="1" kern="1200" dirty="0">
                        <a:solidFill>
                          <a:schemeClr val="lt1"/>
                        </a:solidFill>
                        <a:effectLst/>
                        <a:latin typeface="+mn-lt"/>
                        <a:ea typeface="+mn-ea"/>
                        <a:cs typeface="+mn-cs"/>
                      </a:endParaRPr>
                    </a:p>
                  </a:txBody>
                  <a:tcPr marL="68580" marR="68580" marT="0" marB="0"/>
                </a:tc>
                <a:tc>
                  <a:txBody>
                    <a:bodyPr/>
                    <a:lstStyle/>
                    <a:p>
                      <a:pPr marL="0" marR="0" algn="l" defTabSz="914400" rtl="0" eaLnBrk="1" latinLnBrk="0" hangingPunct="1">
                        <a:spcBef>
                          <a:spcPts val="0"/>
                        </a:spcBef>
                        <a:spcAft>
                          <a:spcPts val="0"/>
                        </a:spcAft>
                      </a:pPr>
                      <a:r>
                        <a:rPr lang="en-GB" sz="1600" kern="1200" dirty="0">
                          <a:effectLst/>
                        </a:rPr>
                        <a:t>Sandia National Laboratories</a:t>
                      </a:r>
                      <a:endParaRPr lang="en-US" sz="1600" b="1" kern="1200" dirty="0">
                        <a:solidFill>
                          <a:schemeClr val="lt1"/>
                        </a:solidFill>
                        <a:effectLst/>
                        <a:latin typeface="+mn-lt"/>
                        <a:ea typeface="+mn-ea"/>
                        <a:cs typeface="+mn-cs"/>
                      </a:endParaRPr>
                    </a:p>
                  </a:txBody>
                  <a:tcPr marL="68580" marR="68580" marT="0" marB="0"/>
                </a:tc>
              </a:tr>
            </a:tbl>
          </a:graphicData>
        </a:graphic>
      </p:graphicFrame>
      <p:pic>
        <p:nvPicPr>
          <p:cNvPr id="6"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479286" y="935850"/>
            <a:ext cx="988314" cy="892950"/>
          </a:xfrm>
          <a:prstGeom prst="rect">
            <a:avLst/>
          </a:prstGeom>
        </p:spPr>
      </p:pic>
      <p:pic>
        <p:nvPicPr>
          <p:cNvPr id="7"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382598" y="1460474"/>
            <a:ext cx="1304202" cy="215926"/>
          </a:xfrm>
          <a:prstGeom prst="rect">
            <a:avLst/>
          </a:prstGeom>
        </p:spPr>
      </p:pic>
      <p:pic>
        <p:nvPicPr>
          <p:cNvPr id="8" name="Picture 1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610920" y="3957314"/>
            <a:ext cx="1152080" cy="386086"/>
          </a:xfrm>
          <a:prstGeom prst="rect">
            <a:avLst/>
          </a:prstGeom>
        </p:spPr>
      </p:pic>
      <p:pic>
        <p:nvPicPr>
          <p:cNvPr id="9" name="Picture 1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781800" y="5225438"/>
            <a:ext cx="874484" cy="337162"/>
          </a:xfrm>
          <a:prstGeom prst="rect">
            <a:avLst/>
          </a:prstGeom>
        </p:spPr>
      </p:pic>
      <p:pic>
        <p:nvPicPr>
          <p:cNvPr id="10" name="Picture 12"/>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762558" y="2834052"/>
            <a:ext cx="1039684" cy="442548"/>
          </a:xfrm>
          <a:prstGeom prst="rect">
            <a:avLst/>
          </a:prstGeom>
        </p:spPr>
      </p:pic>
      <p:pic>
        <p:nvPicPr>
          <p:cNvPr id="11" name="Picture 13"/>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666083" y="2944366"/>
            <a:ext cx="1030117" cy="713234"/>
          </a:xfrm>
          <a:prstGeom prst="rect">
            <a:avLst/>
          </a:prstGeom>
        </p:spPr>
      </p:pic>
      <p:pic>
        <p:nvPicPr>
          <p:cNvPr id="12" name="Picture 14"/>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7454100" y="4454526"/>
            <a:ext cx="1308900" cy="346074"/>
          </a:xfrm>
          <a:prstGeom prst="rect">
            <a:avLst/>
          </a:prstGeom>
        </p:spPr>
      </p:pic>
      <p:pic>
        <p:nvPicPr>
          <p:cNvPr id="13" name="Picture 17"/>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6661642" y="2721444"/>
            <a:ext cx="882158" cy="250356"/>
          </a:xfrm>
          <a:prstGeom prst="rect">
            <a:avLst/>
          </a:prstGeom>
        </p:spPr>
      </p:pic>
      <p:pic>
        <p:nvPicPr>
          <p:cNvPr id="14" name="Picture 26"/>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8030400" y="6021414"/>
            <a:ext cx="504000" cy="336000"/>
          </a:xfrm>
          <a:prstGeom prst="rect">
            <a:avLst/>
          </a:prstGeom>
          <a:ln w="6350">
            <a:solidFill>
              <a:schemeClr val="tx1"/>
            </a:solidFill>
          </a:ln>
        </p:spPr>
      </p:pic>
      <p:pic>
        <p:nvPicPr>
          <p:cNvPr id="15" name="Picture 42"/>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7274400" y="6019800"/>
            <a:ext cx="504000" cy="336000"/>
          </a:xfrm>
          <a:prstGeom prst="rect">
            <a:avLst/>
          </a:prstGeom>
          <a:ln w="6350">
            <a:solidFill>
              <a:schemeClr val="tx1"/>
            </a:solidFill>
          </a:ln>
        </p:spPr>
      </p:pic>
      <p:pic>
        <p:nvPicPr>
          <p:cNvPr id="16" name="Picture 49"/>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6518400" y="6021414"/>
            <a:ext cx="504000" cy="336000"/>
          </a:xfrm>
          <a:prstGeom prst="rect">
            <a:avLst/>
          </a:prstGeom>
          <a:ln w="6350">
            <a:solidFill>
              <a:schemeClr val="tx1"/>
            </a:solidFill>
          </a:ln>
        </p:spPr>
      </p:pic>
      <p:pic>
        <p:nvPicPr>
          <p:cNvPr id="17" name="Picture 5"/>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6858000" y="4214042"/>
            <a:ext cx="510360" cy="510358"/>
          </a:xfrm>
          <a:prstGeom prst="rect">
            <a:avLst/>
          </a:prstGeom>
        </p:spPr>
      </p:pic>
      <p:pic>
        <p:nvPicPr>
          <p:cNvPr id="18" name="Picture 43"/>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470400" y="6021414"/>
            <a:ext cx="504000" cy="336000"/>
          </a:xfrm>
          <a:prstGeom prst="rect">
            <a:avLst/>
          </a:prstGeom>
          <a:ln w="6350">
            <a:solidFill>
              <a:schemeClr val="tx1"/>
            </a:solidFill>
          </a:ln>
        </p:spPr>
      </p:pic>
      <p:pic>
        <p:nvPicPr>
          <p:cNvPr id="19" name="Picture 44"/>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a:off x="1982400" y="6021414"/>
            <a:ext cx="504000" cy="336000"/>
          </a:xfrm>
          <a:prstGeom prst="rect">
            <a:avLst/>
          </a:prstGeom>
          <a:ln w="3175">
            <a:solidFill>
              <a:schemeClr val="tx1"/>
            </a:solidFill>
          </a:ln>
        </p:spPr>
      </p:pic>
      <p:pic>
        <p:nvPicPr>
          <p:cNvPr id="20" name="Picture 45"/>
          <p:cNvPicPr>
            <a:picLocks noChangeAspect="1"/>
          </p:cNvPicPr>
          <p:nvPr/>
        </p:nvPicPr>
        <p:blipFill>
          <a:blip r:embed="rId16">
            <a:extLst>
              <a:ext uri="{28A0092B-C50C-407E-A947-70E740481C1C}">
                <a14:useLocalDpi xmlns:a14="http://schemas.microsoft.com/office/drawing/2010/main" val="0"/>
              </a:ext>
            </a:extLst>
          </a:blip>
          <a:stretch>
            <a:fillRect/>
          </a:stretch>
        </p:blipFill>
        <p:spPr>
          <a:xfrm>
            <a:off x="4250400" y="6021414"/>
            <a:ext cx="504000" cy="336000"/>
          </a:xfrm>
          <a:prstGeom prst="rect">
            <a:avLst/>
          </a:prstGeom>
          <a:ln w="6350">
            <a:solidFill>
              <a:schemeClr val="tx1"/>
            </a:solidFill>
          </a:ln>
        </p:spPr>
      </p:pic>
      <p:pic>
        <p:nvPicPr>
          <p:cNvPr id="21" name="Picture 46"/>
          <p:cNvPicPr>
            <a:picLocks noChangeAspect="1"/>
          </p:cNvPicPr>
          <p:nvPr/>
        </p:nvPicPr>
        <p:blipFill>
          <a:blip r:embed="rId17">
            <a:extLst>
              <a:ext uri="{28A0092B-C50C-407E-A947-70E740481C1C}">
                <a14:useLocalDpi xmlns:a14="http://schemas.microsoft.com/office/drawing/2010/main" val="0"/>
              </a:ext>
            </a:extLst>
          </a:blip>
          <a:stretch>
            <a:fillRect/>
          </a:stretch>
        </p:blipFill>
        <p:spPr>
          <a:xfrm>
            <a:off x="3494400" y="6021414"/>
            <a:ext cx="504000" cy="336000"/>
          </a:xfrm>
          <a:prstGeom prst="rect">
            <a:avLst/>
          </a:prstGeom>
          <a:ln w="3175">
            <a:solidFill>
              <a:schemeClr val="tx1"/>
            </a:solidFill>
          </a:ln>
        </p:spPr>
      </p:pic>
      <p:pic>
        <p:nvPicPr>
          <p:cNvPr id="22" name="Picture 47"/>
          <p:cNvPicPr>
            <a:picLocks noChangeAspect="1"/>
          </p:cNvPicPr>
          <p:nvPr/>
        </p:nvPicPr>
        <p:blipFill>
          <a:blip r:embed="rId18" cstate="print">
            <a:extLst>
              <a:ext uri="{28A0092B-C50C-407E-A947-70E740481C1C}">
                <a14:useLocalDpi xmlns:a14="http://schemas.microsoft.com/office/drawing/2010/main" val="0"/>
              </a:ext>
            </a:extLst>
          </a:blip>
          <a:stretch>
            <a:fillRect/>
          </a:stretch>
        </p:blipFill>
        <p:spPr>
          <a:xfrm>
            <a:off x="5006400" y="6021414"/>
            <a:ext cx="504000" cy="336000"/>
          </a:xfrm>
          <a:prstGeom prst="rect">
            <a:avLst/>
          </a:prstGeom>
          <a:ln w="6350">
            <a:solidFill>
              <a:schemeClr val="tx1"/>
            </a:solidFill>
          </a:ln>
        </p:spPr>
      </p:pic>
      <p:pic>
        <p:nvPicPr>
          <p:cNvPr id="23" name="Picture 48"/>
          <p:cNvPicPr>
            <a:picLocks noChangeAspect="1"/>
          </p:cNvPicPr>
          <p:nvPr/>
        </p:nvPicPr>
        <p:blipFill>
          <a:blip r:embed="rId19" cstate="print">
            <a:extLst>
              <a:ext uri="{28A0092B-C50C-407E-A947-70E740481C1C}">
                <a14:useLocalDpi xmlns:a14="http://schemas.microsoft.com/office/drawing/2010/main" val="0"/>
              </a:ext>
            </a:extLst>
          </a:blip>
          <a:stretch>
            <a:fillRect/>
          </a:stretch>
        </p:blipFill>
        <p:spPr>
          <a:xfrm>
            <a:off x="5762400" y="6021414"/>
            <a:ext cx="504000" cy="336000"/>
          </a:xfrm>
          <a:prstGeom prst="rect">
            <a:avLst/>
          </a:prstGeom>
          <a:ln w="6350">
            <a:solidFill>
              <a:schemeClr val="tx1"/>
            </a:solidFill>
          </a:ln>
        </p:spPr>
      </p:pic>
      <p:pic>
        <p:nvPicPr>
          <p:cNvPr id="24" name="Grafik 23"/>
          <p:cNvPicPr>
            <a:picLocks noChangeAspect="1"/>
          </p:cNvPicPr>
          <p:nvPr/>
        </p:nvPicPr>
        <p:blipFill>
          <a:blip r:embed="rId20" cstate="print">
            <a:extLst>
              <a:ext uri="{28A0092B-C50C-407E-A947-70E740481C1C}">
                <a14:useLocalDpi xmlns:a14="http://schemas.microsoft.com/office/drawing/2010/main" val="0"/>
              </a:ext>
            </a:extLst>
          </a:blip>
          <a:stretch>
            <a:fillRect/>
          </a:stretch>
        </p:blipFill>
        <p:spPr>
          <a:xfrm>
            <a:off x="1226400" y="6021413"/>
            <a:ext cx="504000" cy="343637"/>
          </a:xfrm>
          <a:prstGeom prst="rect">
            <a:avLst/>
          </a:prstGeom>
          <a:ln w="6350">
            <a:solidFill>
              <a:schemeClr val="tx1"/>
            </a:solidFill>
          </a:ln>
        </p:spPr>
      </p:pic>
      <p:pic>
        <p:nvPicPr>
          <p:cNvPr id="25" name="Grafik 24"/>
          <p:cNvPicPr>
            <a:picLocks noChangeAspect="1"/>
          </p:cNvPicPr>
          <p:nvPr/>
        </p:nvPicPr>
        <p:blipFill>
          <a:blip r:embed="rId21" cstate="print">
            <a:extLst>
              <a:ext uri="{28A0092B-C50C-407E-A947-70E740481C1C}">
                <a14:useLocalDpi xmlns:a14="http://schemas.microsoft.com/office/drawing/2010/main" val="0"/>
              </a:ext>
            </a:extLst>
          </a:blip>
          <a:stretch>
            <a:fillRect/>
          </a:stretch>
        </p:blipFill>
        <p:spPr>
          <a:xfrm>
            <a:off x="6858000" y="4800600"/>
            <a:ext cx="981134" cy="396000"/>
          </a:xfrm>
          <a:prstGeom prst="rect">
            <a:avLst/>
          </a:prstGeom>
        </p:spPr>
      </p:pic>
      <p:pic>
        <p:nvPicPr>
          <p:cNvPr id="26" name="Grafik 25"/>
          <p:cNvPicPr>
            <a:picLocks noChangeAspect="1"/>
          </p:cNvPicPr>
          <p:nvPr/>
        </p:nvPicPr>
        <p:blipFill>
          <a:blip r:embed="rId22">
            <a:extLst>
              <a:ext uri="{28A0092B-C50C-407E-A947-70E740481C1C}">
                <a14:useLocalDpi xmlns:a14="http://schemas.microsoft.com/office/drawing/2010/main" val="0"/>
              </a:ext>
            </a:extLst>
          </a:blip>
          <a:stretch>
            <a:fillRect/>
          </a:stretch>
        </p:blipFill>
        <p:spPr>
          <a:xfrm>
            <a:off x="7848600" y="5045174"/>
            <a:ext cx="756000" cy="212626"/>
          </a:xfrm>
          <a:prstGeom prst="rect">
            <a:avLst/>
          </a:prstGeom>
        </p:spPr>
      </p:pic>
      <p:pic>
        <p:nvPicPr>
          <p:cNvPr id="27" name="Grafik 26"/>
          <p:cNvPicPr>
            <a:picLocks noChangeAspect="1"/>
          </p:cNvPicPr>
          <p:nvPr/>
        </p:nvPicPr>
        <p:blipFill>
          <a:blip r:embed="rId23">
            <a:extLst>
              <a:ext uri="{28A0092B-C50C-407E-A947-70E740481C1C}">
                <a14:useLocalDpi xmlns:a14="http://schemas.microsoft.com/office/drawing/2010/main" val="0"/>
              </a:ext>
            </a:extLst>
          </a:blip>
          <a:stretch>
            <a:fillRect/>
          </a:stretch>
        </p:blipFill>
        <p:spPr>
          <a:xfrm>
            <a:off x="7343685" y="1781550"/>
            <a:ext cx="790575" cy="466725"/>
          </a:xfrm>
          <a:prstGeom prst="rect">
            <a:avLst/>
          </a:prstGeom>
        </p:spPr>
      </p:pic>
      <p:pic>
        <p:nvPicPr>
          <p:cNvPr id="48130" name="Picture 2" descr="K:\Projekte\Aktuell\900168_IEA_Task33_Reliability_Data\PR\CD\Logos\DTU 3.jpg"/>
          <p:cNvPicPr>
            <a:picLocks noChangeAspect="1" noChangeArrowheads="1"/>
          </p:cNvPicPr>
          <p:nvPr/>
        </p:nvPicPr>
        <p:blipFill>
          <a:blip r:embed="rId24" cstate="print">
            <a:extLst>
              <a:ext uri="{28A0092B-C50C-407E-A947-70E740481C1C}">
                <a14:useLocalDpi xmlns:a14="http://schemas.microsoft.com/office/drawing/2010/main" val="0"/>
              </a:ext>
            </a:extLst>
          </a:blip>
          <a:srcRect/>
          <a:stretch>
            <a:fillRect/>
          </a:stretch>
        </p:blipFill>
        <p:spPr bwMode="auto">
          <a:xfrm>
            <a:off x="6788894" y="1704975"/>
            <a:ext cx="369098" cy="540000"/>
          </a:xfrm>
          <a:prstGeom prst="rect">
            <a:avLst/>
          </a:prstGeom>
          <a:noFill/>
          <a:extLst>
            <a:ext uri="{909E8E84-426E-40DD-AFC4-6F175D3DCCD1}">
              <a14:hiddenFill xmlns:a14="http://schemas.microsoft.com/office/drawing/2010/main">
                <a:solidFill>
                  <a:srgbClr val="FFFFFF"/>
                </a:solidFill>
              </a14:hiddenFill>
            </a:ext>
          </a:extLst>
        </p:spPr>
      </p:pic>
      <p:pic>
        <p:nvPicPr>
          <p:cNvPr id="48131" name="Picture 3"/>
          <p:cNvPicPr>
            <a:picLocks noChangeAspect="1" noChangeArrowheads="1"/>
          </p:cNvPicPr>
          <p:nvPr/>
        </p:nvPicPr>
        <p:blipFill>
          <a:blip r:embed="rId25" cstate="print">
            <a:extLst>
              <a:ext uri="{28A0092B-C50C-407E-A947-70E740481C1C}">
                <a14:useLocalDpi xmlns:a14="http://schemas.microsoft.com/office/drawing/2010/main" val="0"/>
              </a:ext>
            </a:extLst>
          </a:blip>
          <a:srcRect/>
          <a:stretch>
            <a:fillRect/>
          </a:stretch>
        </p:blipFill>
        <p:spPr bwMode="auto">
          <a:xfrm>
            <a:off x="2738400" y="6021414"/>
            <a:ext cx="504000" cy="335664"/>
          </a:xfrm>
          <a:prstGeom prst="rect">
            <a:avLst/>
          </a:prstGeom>
          <a:noFill/>
          <a:ln w="6350">
            <a:solidFill>
              <a:schemeClr val="tx1"/>
            </a:solidFill>
            <a:miter lim="800000"/>
            <a:headEnd/>
            <a:tailEnd/>
          </a:ln>
          <a:extLst>
            <a:ext uri="{909E8E84-426E-40DD-AFC4-6F175D3DCCD1}">
              <a14:hiddenFill xmlns:a14="http://schemas.microsoft.com/office/drawing/2010/main">
                <a:solidFill>
                  <a:schemeClr val="accent1"/>
                </a:solidFill>
              </a14:hiddenFill>
            </a:ext>
          </a:extLst>
        </p:spPr>
      </p:pic>
      <p:pic>
        <p:nvPicPr>
          <p:cNvPr id="48132" name="Picture 4"/>
          <p:cNvPicPr>
            <a:picLocks noChangeAspect="1" noChangeArrowheads="1"/>
          </p:cNvPicPr>
          <p:nvPr/>
        </p:nvPicPr>
        <p:blipFill>
          <a:blip r:embed="rId26" cstate="print">
            <a:extLst>
              <a:ext uri="{28A0092B-C50C-407E-A947-70E740481C1C}">
                <a14:useLocalDpi xmlns:a14="http://schemas.microsoft.com/office/drawing/2010/main" val="0"/>
              </a:ext>
            </a:extLst>
          </a:blip>
          <a:srcRect/>
          <a:stretch>
            <a:fillRect/>
          </a:stretch>
        </p:blipFill>
        <p:spPr bwMode="auto">
          <a:xfrm>
            <a:off x="7966800" y="2209800"/>
            <a:ext cx="720000" cy="543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 name="Picture 15"/>
          <p:cNvPicPr>
            <a:picLocks noChangeAspect="1"/>
          </p:cNvPicPr>
          <p:nvPr/>
        </p:nvPicPr>
        <p:blipFill>
          <a:blip r:embed="rId27">
            <a:extLst>
              <a:ext uri="{28A0092B-C50C-407E-A947-70E740481C1C}">
                <a14:useLocalDpi xmlns:a14="http://schemas.microsoft.com/office/drawing/2010/main" val="0"/>
              </a:ext>
            </a:extLst>
          </a:blip>
          <a:stretch>
            <a:fillRect/>
          </a:stretch>
        </p:blipFill>
        <p:spPr>
          <a:xfrm>
            <a:off x="6894443" y="2331355"/>
            <a:ext cx="814664" cy="300490"/>
          </a:xfrm>
          <a:prstGeom prst="rect">
            <a:avLst/>
          </a:prstGeom>
        </p:spPr>
      </p:pic>
      <p:pic>
        <p:nvPicPr>
          <p:cNvPr id="1026" name="Picture 2"/>
          <p:cNvPicPr>
            <a:picLocks noChangeAspect="1" noChangeArrowheads="1"/>
          </p:cNvPicPr>
          <p:nvPr/>
        </p:nvPicPr>
        <p:blipFill>
          <a:blip r:embed="rId28">
            <a:extLst>
              <a:ext uri="{28A0092B-C50C-407E-A947-70E740481C1C}">
                <a14:useLocalDpi xmlns:a14="http://schemas.microsoft.com/office/drawing/2010/main" val="0"/>
              </a:ext>
            </a:extLst>
          </a:blip>
          <a:srcRect/>
          <a:stretch>
            <a:fillRect/>
          </a:stretch>
        </p:blipFill>
        <p:spPr bwMode="auto">
          <a:xfrm>
            <a:off x="6379200" y="3557989"/>
            <a:ext cx="936000" cy="32821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 name="Grafik 1"/>
          <p:cNvPicPr>
            <a:picLocks noChangeAspect="1"/>
          </p:cNvPicPr>
          <p:nvPr/>
        </p:nvPicPr>
        <p:blipFill>
          <a:blip r:embed="rId29" cstate="print">
            <a:extLst>
              <a:ext uri="{28A0092B-C50C-407E-A947-70E740481C1C}">
                <a14:useLocalDpi xmlns:a14="http://schemas.microsoft.com/office/drawing/2010/main" val="0"/>
              </a:ext>
            </a:extLst>
          </a:blip>
          <a:stretch>
            <a:fillRect/>
          </a:stretch>
        </p:blipFill>
        <p:spPr>
          <a:xfrm>
            <a:off x="7454100" y="3554544"/>
            <a:ext cx="1080000" cy="220832"/>
          </a:xfrm>
          <a:prstGeom prst="rect">
            <a:avLst/>
          </a:prstGeom>
        </p:spPr>
      </p:pic>
    </p:spTree>
    <p:extLst>
      <p:ext uri="{BB962C8B-B14F-4D97-AF65-F5344CB8AC3E}">
        <p14:creationId xmlns:p14="http://schemas.microsoft.com/office/powerpoint/2010/main" val="414662322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Rectangle 2"/>
          <p:cNvSpPr>
            <a:spLocks noGrp="1" noChangeArrowheads="1"/>
          </p:cNvSpPr>
          <p:nvPr>
            <p:ph type="title" idx="4294967295"/>
          </p:nvPr>
        </p:nvSpPr>
        <p:spPr>
          <a:xfrm>
            <a:off x="360000" y="144463"/>
            <a:ext cx="8229600" cy="719137"/>
          </a:xfrm>
          <a:noFill/>
          <a:ln w="9525">
            <a:noFill/>
            <a:miter lim="800000"/>
            <a:headEnd/>
            <a:tailEnd/>
          </a:ln>
        </p:spPr>
        <p:txBody>
          <a:bodyPr vert="horz" wrap="square" lIns="91440" tIns="45720" rIns="91440" bIns="45720" numCol="1" rtlCol="0" anchor="ctr" anchorCtr="0" compatLnSpc="1">
            <a:prstTxWarp prst="textNoShape">
              <a:avLst/>
            </a:prstTxWarp>
            <a:noAutofit/>
          </a:bodyPr>
          <a:lstStyle/>
          <a:p>
            <a:r>
              <a:rPr lang="en-US" sz="28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Goal of IEA Wind Task33</a:t>
            </a:r>
          </a:p>
        </p:txBody>
      </p:sp>
      <p:sp>
        <p:nvSpPr>
          <p:cNvPr id="4" name="Rectangle 3"/>
          <p:cNvSpPr txBox="1">
            <a:spLocks noChangeArrowheads="1"/>
          </p:cNvSpPr>
          <p:nvPr/>
        </p:nvSpPr>
        <p:spPr bwMode="auto">
          <a:xfrm>
            <a:off x="457200" y="2590800"/>
            <a:ext cx="4114800" cy="21336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noAutofit/>
          </a:bodyPr>
          <a:lstStyle/>
          <a:p>
            <a:pPr marL="0" marR="0" lvl="3" algn="l" defTabSz="914400" rtl="0" eaLnBrk="1" fontAlgn="base" latinLnBrk="0" hangingPunct="1">
              <a:lnSpc>
                <a:spcPct val="100000"/>
              </a:lnSpc>
              <a:spcBef>
                <a:spcPct val="20000"/>
              </a:spcBef>
              <a:spcAft>
                <a:spcPts val="600"/>
              </a:spcAft>
              <a:buClr>
                <a:srgbClr val="21A130"/>
              </a:buClr>
              <a:buSzTx/>
              <a:tabLst/>
              <a:defRPr/>
            </a:pPr>
            <a:r>
              <a:rPr kumimoji="0" lang="en-US" sz="2400" b="1" i="0" u="none" strike="noStrike" kern="1200" cap="none" spc="0" normalizeH="0" baseline="0" noProof="0" dirty="0" smtClean="0">
                <a:ln>
                  <a:noFill/>
                </a:ln>
                <a:solidFill>
                  <a:prstClr val="black"/>
                </a:solidFill>
                <a:effectLst/>
                <a:uLnTx/>
                <a:uFillTx/>
                <a:latin typeface="+mn-lt"/>
                <a:ea typeface="+mn-ea"/>
                <a:cs typeface="+mn-cs"/>
              </a:rPr>
              <a:t>New ‘Recommended Practices’</a:t>
            </a:r>
          </a:p>
        </p:txBody>
      </p:sp>
      <p:pic>
        <p:nvPicPr>
          <p:cNvPr id="5" name="Grafik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934400" y="990600"/>
            <a:ext cx="3600000" cy="5113699"/>
          </a:xfrm>
          <a:prstGeom prst="rect">
            <a:avLst/>
          </a:prstGeom>
          <a:ln w="3175">
            <a:solidFill>
              <a:schemeClr val="tx1"/>
            </a:solidFill>
          </a:ln>
        </p:spPr>
      </p:pic>
      <p:sp>
        <p:nvSpPr>
          <p:cNvPr id="2" name="Rechteck 1"/>
          <p:cNvSpPr/>
          <p:nvPr/>
        </p:nvSpPr>
        <p:spPr>
          <a:xfrm>
            <a:off x="5096775" y="2332399"/>
            <a:ext cx="3313800" cy="1714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for</a:t>
            </a:r>
          </a:p>
          <a:p>
            <a:pPr algn="ctr"/>
            <a:endParaRPr lang="en-US" dirty="0" smtClean="0">
              <a:solidFill>
                <a:schemeClr val="tx1"/>
              </a:solidFill>
            </a:endParaRPr>
          </a:p>
          <a:p>
            <a:pPr algn="ctr"/>
            <a:r>
              <a:rPr lang="en-US" dirty="0">
                <a:solidFill>
                  <a:schemeClr val="tx1"/>
                </a:solidFill>
              </a:rPr>
              <a:t>WIND FARM DATA COLLECTION AND RELIABILITY ASSESSMENT FOR O&amp;M OPTIMIZATION</a:t>
            </a:r>
            <a:endParaRPr lang="de-DE" dirty="0">
              <a:solidFill>
                <a:schemeClr val="tx1"/>
              </a:solidFill>
            </a:endParaRPr>
          </a:p>
        </p:txBody>
      </p:sp>
      <p:sp>
        <p:nvSpPr>
          <p:cNvPr id="9" name="Rechteck 8"/>
          <p:cNvSpPr/>
          <p:nvPr/>
        </p:nvSpPr>
        <p:spPr>
          <a:xfrm>
            <a:off x="5018419" y="1332274"/>
            <a:ext cx="156712" cy="2095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000" dirty="0" smtClean="0">
                <a:solidFill>
                  <a:schemeClr val="tx1"/>
                </a:solidFill>
              </a:rPr>
              <a:t>1.</a:t>
            </a:r>
            <a:endParaRPr lang="de-DE" sz="1000" dirty="0">
              <a:solidFill>
                <a:schemeClr val="tx1"/>
              </a:solidFill>
            </a:endParaRPr>
          </a:p>
        </p:txBody>
      </p:sp>
    </p:spTree>
    <p:extLst>
      <p:ext uri="{BB962C8B-B14F-4D97-AF65-F5344CB8AC3E}">
        <p14:creationId xmlns:p14="http://schemas.microsoft.com/office/powerpoint/2010/main" val="196797102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500" fill="hold"/>
                                        <p:tgtEl>
                                          <p:spTgt spid="9"/>
                                        </p:tgtEl>
                                        <p:attrNameLst>
                                          <p:attrName>ppt_x</p:attrName>
                                        </p:attrNameLst>
                                      </p:cBhvr>
                                      <p:tavLst>
                                        <p:tav tm="0">
                                          <p:val>
                                            <p:strVal val="#ppt_x"/>
                                          </p:val>
                                        </p:tav>
                                        <p:tav tm="100000">
                                          <p:val>
                                            <p:strVal val="#ppt_x"/>
                                          </p:val>
                                        </p:tav>
                                      </p:tavLst>
                                    </p:anim>
                                    <p:anim calcmode="lin" valueType="num">
                                      <p:cBhvr additive="base">
                                        <p:cTn id="12"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Lst>
  </p:timing>
</p:sld>
</file>

<file path=ppt/slides/slide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2" name="Titel 1"/>
          <p:cNvSpPr>
            <a:spLocks noGrp="1"/>
          </p:cNvSpPr>
          <p:nvPr>
            <p:ph type="title"/>
          </p:nvPr>
        </p:nvSpPr>
        <p:spPr>
          <a:xfrm>
            <a:off x="360000" y="144000"/>
            <a:ext cx="8223250" cy="720000"/>
          </a:xfrm>
        </p:spPr>
        <p:txBody>
          <a:bodyPr>
            <a:normAutofit/>
          </a:bodyPr>
          <a:lstStyle/>
          <a:p>
            <a:r>
              <a:rPr lang="en-US" sz="2800" b="1" dirty="0">
                <a:effectLst>
                  <a:outerShdw blurRad="38100" dist="38100" dir="2700000" algn="tl">
                    <a:srgbClr val="000000">
                      <a:alpha val="43137"/>
                    </a:srgbClr>
                  </a:outerShdw>
                </a:effectLst>
              </a:rPr>
              <a:t>Management of </a:t>
            </a:r>
            <a:r>
              <a:rPr lang="en-US" sz="2800" b="1" dirty="0" smtClean="0">
                <a:effectLst>
                  <a:outerShdw blurRad="38100" dist="38100" dir="2700000" algn="tl">
                    <a:srgbClr val="000000">
                      <a:alpha val="43137"/>
                    </a:srgbClr>
                  </a:outerShdw>
                </a:effectLst>
              </a:rPr>
              <a:t>O&amp;M data</a:t>
            </a:r>
            <a:endParaRPr lang="en-US" sz="2800" b="1" dirty="0" smtClean="0">
              <a:solidFill>
                <a:srgbClr val="FF0000"/>
              </a:solidFill>
              <a:effectLst>
                <a:outerShdw blurRad="38100" dist="38100" dir="2700000" algn="tl">
                  <a:srgbClr val="000000">
                    <a:alpha val="43137"/>
                  </a:srgbClr>
                </a:outerShdw>
              </a:effectLst>
            </a:endParaRPr>
          </a:p>
        </p:txBody>
      </p:sp>
      <p:grpSp>
        <p:nvGrpSpPr>
          <p:cNvPr id="3" name="Gruppieren 2"/>
          <p:cNvGrpSpPr/>
          <p:nvPr/>
        </p:nvGrpSpPr>
        <p:grpSpPr>
          <a:xfrm>
            <a:off x="345723" y="1222349"/>
            <a:ext cx="8276727" cy="4882657"/>
            <a:chOff x="241371" y="933481"/>
            <a:chExt cx="8276727" cy="5172753"/>
          </a:xfrm>
        </p:grpSpPr>
        <p:sp>
          <p:nvSpPr>
            <p:cNvPr id="13" name="Rechteck 12"/>
            <p:cNvSpPr/>
            <p:nvPr/>
          </p:nvSpPr>
          <p:spPr>
            <a:xfrm>
              <a:off x="441323" y="933482"/>
              <a:ext cx="2175029" cy="1512168"/>
            </a:xfrm>
            <a:prstGeom prst="rect">
              <a:avLst/>
            </a:prstGeom>
            <a:solidFill>
              <a:srgbClr val="4F81BD">
                <a:lumMod val="20000"/>
                <a:lumOff val="80000"/>
              </a:srgbClr>
            </a:solidFill>
            <a:ln w="25400" cap="flat" cmpd="sng" algn="ctr">
              <a:solidFill>
                <a:sysClr val="window" lastClr="FFFFFF"/>
              </a:solidFill>
              <a:prstDash val="solid"/>
            </a:ln>
            <a:effectLst/>
          </p:spPr>
          <p:txBody>
            <a:bodyPr rtlCol="0" anchor="ctr"/>
            <a:lstStyle/>
            <a:p>
              <a:pPr algn="ctr"/>
              <a:endParaRPr lang="en-US" kern="0" dirty="0" smtClean="0">
                <a:solidFill>
                  <a:prstClr val="white"/>
                </a:solidFill>
                <a:latin typeface="Calibri"/>
              </a:endParaRPr>
            </a:p>
          </p:txBody>
        </p:sp>
        <p:sp>
          <p:nvSpPr>
            <p:cNvPr id="14" name="Rechteck 13"/>
            <p:cNvSpPr/>
            <p:nvPr/>
          </p:nvSpPr>
          <p:spPr>
            <a:xfrm>
              <a:off x="441323" y="2589665"/>
              <a:ext cx="2175029" cy="1512168"/>
            </a:xfrm>
            <a:prstGeom prst="rect">
              <a:avLst/>
            </a:prstGeom>
            <a:solidFill>
              <a:srgbClr val="4F81BD">
                <a:lumMod val="20000"/>
                <a:lumOff val="80000"/>
              </a:srgbClr>
            </a:solidFill>
            <a:ln w="25400" cap="flat" cmpd="sng" algn="ctr">
              <a:solidFill>
                <a:sysClr val="window" lastClr="FFFFFF"/>
              </a:solidFill>
              <a:prstDash val="solid"/>
            </a:ln>
            <a:effectLst/>
          </p:spPr>
          <p:txBody>
            <a:bodyPr rtlCol="0" anchor="ctr"/>
            <a:lstStyle/>
            <a:p>
              <a:pPr algn="ctr"/>
              <a:endParaRPr lang="en-US" kern="0" dirty="0" smtClean="0">
                <a:solidFill>
                  <a:prstClr val="white"/>
                </a:solidFill>
                <a:latin typeface="Calibri"/>
              </a:endParaRPr>
            </a:p>
          </p:txBody>
        </p:sp>
        <p:sp>
          <p:nvSpPr>
            <p:cNvPr id="15" name="Rechteck 14"/>
            <p:cNvSpPr/>
            <p:nvPr/>
          </p:nvSpPr>
          <p:spPr>
            <a:xfrm>
              <a:off x="2956200" y="933482"/>
              <a:ext cx="1495332" cy="3168350"/>
            </a:xfrm>
            <a:prstGeom prst="rect">
              <a:avLst/>
            </a:prstGeom>
            <a:solidFill>
              <a:srgbClr val="4F81BD">
                <a:lumMod val="40000"/>
                <a:lumOff val="60000"/>
              </a:srgbClr>
            </a:solidFill>
            <a:ln w="25400" cap="flat" cmpd="sng" algn="ctr">
              <a:solidFill>
                <a:sysClr val="window" lastClr="FFFFFF"/>
              </a:solidFill>
              <a:prstDash val="solid"/>
            </a:ln>
            <a:effectLst/>
          </p:spPr>
          <p:txBody>
            <a:bodyPr rtlCol="0" anchor="ctr"/>
            <a:lstStyle/>
            <a:p>
              <a:pPr algn="ctr"/>
              <a:endParaRPr lang="en-US" kern="0" dirty="0" smtClean="0">
                <a:solidFill>
                  <a:prstClr val="white"/>
                </a:solidFill>
                <a:latin typeface="Calibri"/>
              </a:endParaRPr>
            </a:p>
          </p:txBody>
        </p:sp>
        <p:sp>
          <p:nvSpPr>
            <p:cNvPr id="16" name="Rechteck 15"/>
            <p:cNvSpPr/>
            <p:nvPr/>
          </p:nvSpPr>
          <p:spPr>
            <a:xfrm>
              <a:off x="5199198" y="933481"/>
              <a:ext cx="2107059" cy="2376262"/>
            </a:xfrm>
            <a:prstGeom prst="rect">
              <a:avLst/>
            </a:prstGeom>
            <a:solidFill>
              <a:srgbClr val="4F81BD">
                <a:lumMod val="20000"/>
                <a:lumOff val="80000"/>
              </a:srgbClr>
            </a:solidFill>
            <a:ln w="25400" cap="flat" cmpd="sng" algn="ctr">
              <a:solidFill>
                <a:sysClr val="window" lastClr="FFFFFF"/>
              </a:solidFill>
              <a:prstDash val="solid"/>
            </a:ln>
            <a:effectLst/>
          </p:spPr>
          <p:txBody>
            <a:bodyPr rtlCol="0" anchor="ctr"/>
            <a:lstStyle/>
            <a:p>
              <a:pPr algn="ctr"/>
              <a:endParaRPr lang="en-US" kern="0" dirty="0" smtClean="0">
                <a:solidFill>
                  <a:prstClr val="white"/>
                </a:solidFill>
                <a:latin typeface="Calibri"/>
              </a:endParaRPr>
            </a:p>
          </p:txBody>
        </p:sp>
        <p:sp>
          <p:nvSpPr>
            <p:cNvPr id="17" name="Rechteck 16"/>
            <p:cNvSpPr/>
            <p:nvPr/>
          </p:nvSpPr>
          <p:spPr>
            <a:xfrm>
              <a:off x="5199198" y="3453760"/>
              <a:ext cx="2107059" cy="1618121"/>
            </a:xfrm>
            <a:prstGeom prst="rect">
              <a:avLst/>
            </a:prstGeom>
            <a:solidFill>
              <a:srgbClr val="4F81BD">
                <a:lumMod val="20000"/>
                <a:lumOff val="80000"/>
              </a:srgbClr>
            </a:solidFill>
            <a:ln w="25400" cap="flat" cmpd="sng" algn="ctr">
              <a:solidFill>
                <a:sysClr val="window" lastClr="FFFFFF"/>
              </a:solidFill>
              <a:prstDash val="solid"/>
            </a:ln>
            <a:effectLst/>
          </p:spPr>
          <p:txBody>
            <a:bodyPr rtlCol="0" anchor="ctr"/>
            <a:lstStyle/>
            <a:p>
              <a:pPr algn="ctr"/>
              <a:endParaRPr lang="en-US" kern="0" dirty="0" smtClean="0">
                <a:solidFill>
                  <a:prstClr val="white"/>
                </a:solidFill>
                <a:latin typeface="Calibri"/>
              </a:endParaRPr>
            </a:p>
          </p:txBody>
        </p:sp>
        <p:pic>
          <p:nvPicPr>
            <p:cNvPr id="18" name="Picture 2" descr="C:\Users\jstrasilla\Desktop\Schaubild FGW für Johanna\Betreiber.png"/>
            <p:cNvPicPr>
              <a:picLocks noChangeAspect="1" noChangeArrowheads="1"/>
            </p:cNvPicPr>
            <p:nvPr/>
          </p:nvPicPr>
          <p:blipFill>
            <a:blip r:embed="rId3" cstate="print"/>
            <a:srcRect/>
            <a:stretch>
              <a:fillRect/>
            </a:stretch>
          </p:blipFill>
          <p:spPr bwMode="auto">
            <a:xfrm>
              <a:off x="7442197" y="1725569"/>
              <a:ext cx="1075901" cy="1023937"/>
            </a:xfrm>
            <a:prstGeom prst="rect">
              <a:avLst/>
            </a:prstGeom>
            <a:noFill/>
            <a:effectLst>
              <a:outerShdw blurRad="50800" dist="38100" dir="2700000" algn="tl" rotWithShape="0">
                <a:prstClr val="black">
                  <a:alpha val="0"/>
                </a:prstClr>
              </a:outerShdw>
            </a:effectLst>
          </p:spPr>
        </p:pic>
        <p:pic>
          <p:nvPicPr>
            <p:cNvPr id="19" name="Picture 3" descr="C:\Users\jstrasilla\Desktop\Schaubild FGW für Johanna\Comp_big.png"/>
            <p:cNvPicPr>
              <a:picLocks noChangeAspect="1" noChangeArrowheads="1"/>
            </p:cNvPicPr>
            <p:nvPr/>
          </p:nvPicPr>
          <p:blipFill>
            <a:blip r:embed="rId4" cstate="print"/>
            <a:srcRect/>
            <a:stretch>
              <a:fillRect/>
            </a:stretch>
          </p:blipFill>
          <p:spPr bwMode="auto">
            <a:xfrm>
              <a:off x="7170318" y="1941593"/>
              <a:ext cx="278715" cy="628650"/>
            </a:xfrm>
            <a:prstGeom prst="rect">
              <a:avLst/>
            </a:prstGeom>
            <a:noFill/>
          </p:spPr>
        </p:pic>
        <p:pic>
          <p:nvPicPr>
            <p:cNvPr id="20" name="Picture 5" descr="C:\Users\jstrasilla\Desktop\Schaubild FGW für Johanna\control.png"/>
            <p:cNvPicPr>
              <a:picLocks noChangeAspect="1" noChangeArrowheads="1"/>
            </p:cNvPicPr>
            <p:nvPr/>
          </p:nvPicPr>
          <p:blipFill>
            <a:blip r:embed="rId5" cstate="print"/>
            <a:srcRect/>
            <a:stretch>
              <a:fillRect/>
            </a:stretch>
          </p:blipFill>
          <p:spPr bwMode="auto">
            <a:xfrm>
              <a:off x="1188989" y="1149505"/>
              <a:ext cx="1063914" cy="1011237"/>
            </a:xfrm>
            <a:prstGeom prst="rect">
              <a:avLst/>
            </a:prstGeom>
            <a:noFill/>
            <a:effectLst>
              <a:outerShdw blurRad="50800" dist="38100" dir="2700000" algn="tl" rotWithShape="0">
                <a:prstClr val="black">
                  <a:alpha val="0"/>
                </a:prstClr>
              </a:outerShdw>
            </a:effectLst>
          </p:spPr>
        </p:pic>
        <p:pic>
          <p:nvPicPr>
            <p:cNvPr id="21" name="Picture 6" descr="C:\Users\jstrasilla\Desktop\Schaubild FGW für Johanna\Hersteller.png"/>
            <p:cNvPicPr>
              <a:picLocks noChangeAspect="1" noChangeArrowheads="1"/>
            </p:cNvPicPr>
            <p:nvPr/>
          </p:nvPicPr>
          <p:blipFill>
            <a:blip r:embed="rId6" cstate="print"/>
            <a:srcRect/>
            <a:stretch>
              <a:fillRect/>
            </a:stretch>
          </p:blipFill>
          <p:spPr bwMode="auto">
            <a:xfrm>
              <a:off x="1099442" y="4767807"/>
              <a:ext cx="1282690" cy="1163636"/>
            </a:xfrm>
            <a:prstGeom prst="rect">
              <a:avLst/>
            </a:prstGeom>
            <a:noFill/>
            <a:effectLst>
              <a:outerShdw blurRad="50800" dist="38100" dir="2700000" algn="tl" rotWithShape="0">
                <a:prstClr val="black">
                  <a:alpha val="0"/>
                </a:prstClr>
              </a:outerShdw>
            </a:effectLst>
          </p:spPr>
        </p:pic>
        <p:pic>
          <p:nvPicPr>
            <p:cNvPr id="22" name="Picture 7" descr="C:\Users\jstrasilla\Desktop\Schaubild FGW für Johanna\kaufmann.png"/>
            <p:cNvPicPr>
              <a:picLocks noChangeAspect="1" noChangeArrowheads="1"/>
            </p:cNvPicPr>
            <p:nvPr/>
          </p:nvPicPr>
          <p:blipFill>
            <a:blip r:embed="rId7" cstate="print"/>
            <a:srcRect/>
            <a:stretch>
              <a:fillRect/>
            </a:stretch>
          </p:blipFill>
          <p:spPr bwMode="auto">
            <a:xfrm>
              <a:off x="5335138" y="2229625"/>
              <a:ext cx="1075901" cy="1023937"/>
            </a:xfrm>
            <a:prstGeom prst="rect">
              <a:avLst/>
            </a:prstGeom>
            <a:noFill/>
            <a:effectLst>
              <a:outerShdw blurRad="50800" dist="38100" dir="2700000" algn="tl" rotWithShape="0">
                <a:prstClr val="black">
                  <a:alpha val="40000"/>
                </a:prstClr>
              </a:outerShdw>
            </a:effectLst>
          </p:spPr>
        </p:pic>
        <p:pic>
          <p:nvPicPr>
            <p:cNvPr id="23" name="Picture 8" descr="C:\Users\jstrasilla\Desktop\Schaubild FGW für Johanna\labore.png"/>
            <p:cNvPicPr>
              <a:picLocks noChangeAspect="1" noChangeArrowheads="1"/>
            </p:cNvPicPr>
            <p:nvPr/>
          </p:nvPicPr>
          <p:blipFill>
            <a:blip r:embed="rId8" cstate="print"/>
            <a:srcRect/>
            <a:stretch>
              <a:fillRect/>
            </a:stretch>
          </p:blipFill>
          <p:spPr bwMode="auto">
            <a:xfrm>
              <a:off x="4179654" y="4775427"/>
              <a:ext cx="1266207" cy="1162049"/>
            </a:xfrm>
            <a:prstGeom prst="rect">
              <a:avLst/>
            </a:prstGeom>
            <a:noFill/>
            <a:effectLst>
              <a:outerShdw blurRad="50800" dist="38100" dir="2700000" algn="tl" rotWithShape="0">
                <a:prstClr val="black">
                  <a:alpha val="0"/>
                </a:prstClr>
              </a:outerShdw>
            </a:effectLst>
          </p:spPr>
        </p:pic>
        <p:pic>
          <p:nvPicPr>
            <p:cNvPr id="25" name="Picture 9" descr="C:\Users\jstrasilla\Desktop\Schaubild FGW für Johanna\Monteur.png"/>
            <p:cNvPicPr>
              <a:picLocks noChangeAspect="1" noChangeArrowheads="1"/>
            </p:cNvPicPr>
            <p:nvPr/>
          </p:nvPicPr>
          <p:blipFill>
            <a:blip r:embed="rId9" cstate="print"/>
            <a:srcRect/>
            <a:stretch>
              <a:fillRect/>
            </a:stretch>
          </p:blipFill>
          <p:spPr bwMode="auto">
            <a:xfrm>
              <a:off x="373353" y="2877696"/>
              <a:ext cx="1075901" cy="1023937"/>
            </a:xfrm>
            <a:prstGeom prst="rect">
              <a:avLst/>
            </a:prstGeom>
            <a:noFill/>
            <a:effectLst>
              <a:outerShdw blurRad="50800" dist="38100" dir="2700000" algn="tl" rotWithShape="0">
                <a:prstClr val="black">
                  <a:alpha val="40000"/>
                </a:prstClr>
              </a:outerShdw>
            </a:effectLst>
          </p:spPr>
        </p:pic>
        <p:pic>
          <p:nvPicPr>
            <p:cNvPr id="26" name="Picture 10" descr="C:\Users\jstrasilla\Desktop\Schaubild FGW für Johanna\service.png"/>
            <p:cNvPicPr>
              <a:picLocks noChangeAspect="1" noChangeArrowheads="1"/>
            </p:cNvPicPr>
            <p:nvPr/>
          </p:nvPicPr>
          <p:blipFill>
            <a:blip r:embed="rId10" cstate="print"/>
            <a:srcRect/>
            <a:stretch>
              <a:fillRect/>
            </a:stretch>
          </p:blipFill>
          <p:spPr bwMode="auto">
            <a:xfrm>
              <a:off x="1410547" y="2877696"/>
              <a:ext cx="1075901" cy="1023937"/>
            </a:xfrm>
            <a:prstGeom prst="rect">
              <a:avLst/>
            </a:prstGeom>
            <a:noFill/>
            <a:effectLst>
              <a:outerShdw blurRad="50800" dist="38100" dir="2700000" algn="tl" rotWithShape="0">
                <a:prstClr val="black">
                  <a:alpha val="0"/>
                </a:prstClr>
              </a:outerShdw>
            </a:effectLst>
          </p:spPr>
        </p:pic>
        <p:pic>
          <p:nvPicPr>
            <p:cNvPr id="27" name="Picture 11" descr="C:\Users\jstrasilla\Desktop\Schaubild FGW für Johanna\Techn.png"/>
            <p:cNvPicPr>
              <a:picLocks noChangeAspect="1" noChangeArrowheads="1"/>
            </p:cNvPicPr>
            <p:nvPr/>
          </p:nvPicPr>
          <p:blipFill>
            <a:blip r:embed="rId11" cstate="print"/>
            <a:srcRect/>
            <a:stretch>
              <a:fillRect/>
            </a:stretch>
          </p:blipFill>
          <p:spPr bwMode="auto">
            <a:xfrm>
              <a:off x="5335138" y="1149505"/>
              <a:ext cx="1075901" cy="1023937"/>
            </a:xfrm>
            <a:prstGeom prst="rect">
              <a:avLst/>
            </a:prstGeom>
            <a:noFill/>
            <a:effectLst>
              <a:outerShdw blurRad="50800" dist="38100" dir="2700000" algn="tl" rotWithShape="0">
                <a:prstClr val="black">
                  <a:alpha val="0"/>
                </a:prstClr>
              </a:outerShdw>
            </a:effectLst>
          </p:spPr>
        </p:pic>
        <p:pic>
          <p:nvPicPr>
            <p:cNvPr id="28" name="Picture 12" descr="C:\Users\jstrasilla\Desktop\Schaubild FGW für Johanna\unabh.png"/>
            <p:cNvPicPr>
              <a:picLocks noChangeAspect="1" noChangeArrowheads="1"/>
            </p:cNvPicPr>
            <p:nvPr/>
          </p:nvPicPr>
          <p:blipFill>
            <a:blip r:embed="rId12" cstate="print"/>
            <a:srcRect/>
            <a:stretch>
              <a:fillRect/>
            </a:stretch>
          </p:blipFill>
          <p:spPr bwMode="auto">
            <a:xfrm>
              <a:off x="241371" y="4911822"/>
              <a:ext cx="1075901" cy="1023937"/>
            </a:xfrm>
            <a:prstGeom prst="rect">
              <a:avLst/>
            </a:prstGeom>
            <a:noFill/>
            <a:effectLst>
              <a:outerShdw blurRad="50800" dist="38100" dir="2700000" algn="tl" rotWithShape="0">
                <a:prstClr val="black">
                  <a:alpha val="0"/>
                </a:prstClr>
              </a:outerShdw>
            </a:effectLst>
          </p:spPr>
        </p:pic>
        <p:pic>
          <p:nvPicPr>
            <p:cNvPr id="29" name="Picture 13" descr="C:\Users\jstrasilla\Desktop\Schaubild FGW für Johanna\WEA.png"/>
            <p:cNvPicPr>
              <a:picLocks noChangeAspect="1" noChangeArrowheads="1"/>
            </p:cNvPicPr>
            <p:nvPr/>
          </p:nvPicPr>
          <p:blipFill>
            <a:blip r:embed="rId13" cstate="print"/>
            <a:srcRect/>
            <a:stretch>
              <a:fillRect/>
            </a:stretch>
          </p:blipFill>
          <p:spPr bwMode="auto">
            <a:xfrm>
              <a:off x="373353" y="1149505"/>
              <a:ext cx="1063914" cy="1011237"/>
            </a:xfrm>
            <a:prstGeom prst="rect">
              <a:avLst/>
            </a:prstGeom>
            <a:noFill/>
            <a:effectLst>
              <a:outerShdw blurRad="50800" dist="38100" dir="2700000" algn="tl" rotWithShape="0">
                <a:prstClr val="black">
                  <a:alpha val="0"/>
                </a:prstClr>
              </a:outerShdw>
            </a:effectLst>
          </p:spPr>
        </p:pic>
        <p:pic>
          <p:nvPicPr>
            <p:cNvPr id="30" name="Picture 14" descr="C:\Users\jstrasilla\Desktop\Schaubild FGW für Johanna\WInd.png"/>
            <p:cNvPicPr>
              <a:picLocks noChangeAspect="1" noChangeArrowheads="1"/>
            </p:cNvPicPr>
            <p:nvPr/>
          </p:nvPicPr>
          <p:blipFill>
            <a:blip r:embed="rId14" cstate="print"/>
            <a:srcRect/>
            <a:stretch>
              <a:fillRect/>
            </a:stretch>
          </p:blipFill>
          <p:spPr bwMode="auto">
            <a:xfrm>
              <a:off x="5267168" y="3597776"/>
              <a:ext cx="1266207" cy="1116011"/>
            </a:xfrm>
            <a:prstGeom prst="rect">
              <a:avLst/>
            </a:prstGeom>
            <a:noFill/>
          </p:spPr>
        </p:pic>
        <p:pic>
          <p:nvPicPr>
            <p:cNvPr id="31" name="Picture 15" descr="C:\Users\jstrasilla\Desktop\Schaubild FGW für Johanna\windmess.png"/>
            <p:cNvPicPr>
              <a:picLocks noChangeAspect="1" noChangeArrowheads="1"/>
            </p:cNvPicPr>
            <p:nvPr/>
          </p:nvPicPr>
          <p:blipFill>
            <a:blip r:embed="rId15" cstate="print"/>
            <a:srcRect/>
            <a:stretch>
              <a:fillRect/>
            </a:stretch>
          </p:blipFill>
          <p:spPr bwMode="auto">
            <a:xfrm>
              <a:off x="3249657" y="4911822"/>
              <a:ext cx="1075901" cy="1023937"/>
            </a:xfrm>
            <a:prstGeom prst="rect">
              <a:avLst/>
            </a:prstGeom>
            <a:noFill/>
            <a:effectLst>
              <a:outerShdw blurRad="50800" dist="38100" dir="2700000" algn="tl" rotWithShape="0">
                <a:prstClr val="black">
                  <a:alpha val="40000"/>
                </a:prstClr>
              </a:outerShdw>
            </a:effectLst>
          </p:spPr>
        </p:pic>
        <p:pic>
          <p:nvPicPr>
            <p:cNvPr id="32" name="Picture 16" descr="C:\Users\jstrasilla\Desktop\Schaubild FGW für Johanna\Zulieferer.png"/>
            <p:cNvPicPr>
              <a:picLocks noChangeAspect="1" noChangeArrowheads="1"/>
            </p:cNvPicPr>
            <p:nvPr/>
          </p:nvPicPr>
          <p:blipFill>
            <a:blip r:embed="rId16" cstate="print"/>
            <a:srcRect/>
            <a:stretch>
              <a:fillRect/>
            </a:stretch>
          </p:blipFill>
          <p:spPr bwMode="auto">
            <a:xfrm>
              <a:off x="2222919" y="4911822"/>
              <a:ext cx="1075901" cy="1023937"/>
            </a:xfrm>
            <a:prstGeom prst="rect">
              <a:avLst/>
            </a:prstGeom>
            <a:noFill/>
            <a:effectLst>
              <a:outerShdw blurRad="50800" dist="38100" dir="2700000" algn="tl" rotWithShape="0">
                <a:prstClr val="black">
                  <a:alpha val="0"/>
                </a:prstClr>
              </a:outerShdw>
            </a:effectLst>
          </p:spPr>
        </p:pic>
        <p:pic>
          <p:nvPicPr>
            <p:cNvPr id="33" name="Picture 4" descr="C:\Users\jstrasilla\Desktop\Schaubild FGW für Johanna\Comp_klein.png"/>
            <p:cNvPicPr>
              <a:picLocks noChangeAspect="1" noChangeArrowheads="1"/>
            </p:cNvPicPr>
            <p:nvPr/>
          </p:nvPicPr>
          <p:blipFill>
            <a:blip r:embed="rId17" cstate="print"/>
            <a:srcRect/>
            <a:stretch>
              <a:fillRect/>
            </a:stretch>
          </p:blipFill>
          <p:spPr bwMode="auto">
            <a:xfrm>
              <a:off x="2480412" y="1437538"/>
              <a:ext cx="190305" cy="427037"/>
            </a:xfrm>
            <a:prstGeom prst="rect">
              <a:avLst/>
            </a:prstGeom>
            <a:noFill/>
          </p:spPr>
        </p:pic>
        <p:pic>
          <p:nvPicPr>
            <p:cNvPr id="34" name="Picture 4" descr="C:\Users\jstrasilla\Desktop\Schaubild FGW für Johanna\Comp_klein.png"/>
            <p:cNvPicPr>
              <a:picLocks noChangeAspect="1" noChangeArrowheads="1"/>
            </p:cNvPicPr>
            <p:nvPr/>
          </p:nvPicPr>
          <p:blipFill>
            <a:blip r:embed="rId17" cstate="print"/>
            <a:srcRect/>
            <a:stretch>
              <a:fillRect/>
            </a:stretch>
          </p:blipFill>
          <p:spPr bwMode="auto">
            <a:xfrm>
              <a:off x="2480412" y="3165728"/>
              <a:ext cx="190305" cy="427037"/>
            </a:xfrm>
            <a:prstGeom prst="rect">
              <a:avLst/>
            </a:prstGeom>
            <a:noFill/>
          </p:spPr>
        </p:pic>
        <p:pic>
          <p:nvPicPr>
            <p:cNvPr id="35" name="Picture 4" descr="C:\Users\jstrasilla\Desktop\Schaubild FGW für Johanna\Comp_klein.png"/>
            <p:cNvPicPr>
              <a:picLocks noChangeAspect="1" noChangeArrowheads="1"/>
            </p:cNvPicPr>
            <p:nvPr/>
          </p:nvPicPr>
          <p:blipFill>
            <a:blip r:embed="rId17" cstate="print"/>
            <a:srcRect/>
            <a:stretch>
              <a:fillRect/>
            </a:stretch>
          </p:blipFill>
          <p:spPr bwMode="auto">
            <a:xfrm>
              <a:off x="4655441" y="4597503"/>
              <a:ext cx="190305" cy="427037"/>
            </a:xfrm>
            <a:prstGeom prst="rect">
              <a:avLst/>
            </a:prstGeom>
            <a:noFill/>
          </p:spPr>
        </p:pic>
        <p:pic>
          <p:nvPicPr>
            <p:cNvPr id="36" name="Picture 4" descr="C:\Users\jstrasilla\Desktop\Schaubild FGW für Johanna\Comp_klein.png"/>
            <p:cNvPicPr>
              <a:picLocks noChangeAspect="1" noChangeArrowheads="1"/>
            </p:cNvPicPr>
            <p:nvPr/>
          </p:nvPicPr>
          <p:blipFill>
            <a:blip r:embed="rId17" cstate="print"/>
            <a:srcRect/>
            <a:stretch>
              <a:fillRect/>
            </a:stretch>
          </p:blipFill>
          <p:spPr bwMode="auto">
            <a:xfrm>
              <a:off x="3635896" y="4597503"/>
              <a:ext cx="190305" cy="427037"/>
            </a:xfrm>
            <a:prstGeom prst="rect">
              <a:avLst/>
            </a:prstGeom>
            <a:noFill/>
          </p:spPr>
        </p:pic>
        <p:pic>
          <p:nvPicPr>
            <p:cNvPr id="37" name="Picture 4" descr="C:\Users\jstrasilla\Desktop\Schaubild FGW für Johanna\Comp_klein.png"/>
            <p:cNvPicPr>
              <a:picLocks noChangeAspect="1" noChangeArrowheads="1"/>
            </p:cNvPicPr>
            <p:nvPr/>
          </p:nvPicPr>
          <p:blipFill>
            <a:blip r:embed="rId17" cstate="print"/>
            <a:srcRect/>
            <a:stretch>
              <a:fillRect/>
            </a:stretch>
          </p:blipFill>
          <p:spPr bwMode="auto">
            <a:xfrm>
              <a:off x="2616352" y="4597503"/>
              <a:ext cx="190305" cy="427037"/>
            </a:xfrm>
            <a:prstGeom prst="rect">
              <a:avLst/>
            </a:prstGeom>
            <a:noFill/>
          </p:spPr>
        </p:pic>
        <p:pic>
          <p:nvPicPr>
            <p:cNvPr id="38" name="Picture 4" descr="C:\Users\jstrasilla\Desktop\Schaubild FGW für Johanna\Comp_klein.png"/>
            <p:cNvPicPr>
              <a:picLocks noChangeAspect="1" noChangeArrowheads="1"/>
            </p:cNvPicPr>
            <p:nvPr/>
          </p:nvPicPr>
          <p:blipFill>
            <a:blip r:embed="rId17" cstate="print"/>
            <a:srcRect/>
            <a:stretch>
              <a:fillRect/>
            </a:stretch>
          </p:blipFill>
          <p:spPr bwMode="auto">
            <a:xfrm>
              <a:off x="1596807" y="4597503"/>
              <a:ext cx="190305" cy="427037"/>
            </a:xfrm>
            <a:prstGeom prst="rect">
              <a:avLst/>
            </a:prstGeom>
            <a:noFill/>
          </p:spPr>
        </p:pic>
        <p:pic>
          <p:nvPicPr>
            <p:cNvPr id="39" name="Picture 4" descr="C:\Users\jstrasilla\Desktop\Schaubild FGW für Johanna\Comp_klein.png"/>
            <p:cNvPicPr>
              <a:picLocks noChangeAspect="1" noChangeArrowheads="1"/>
            </p:cNvPicPr>
            <p:nvPr/>
          </p:nvPicPr>
          <p:blipFill>
            <a:blip r:embed="rId17" cstate="print"/>
            <a:srcRect/>
            <a:stretch>
              <a:fillRect/>
            </a:stretch>
          </p:blipFill>
          <p:spPr bwMode="auto">
            <a:xfrm>
              <a:off x="627611" y="4597503"/>
              <a:ext cx="190305" cy="427037"/>
            </a:xfrm>
            <a:prstGeom prst="rect">
              <a:avLst/>
            </a:prstGeom>
            <a:noFill/>
          </p:spPr>
        </p:pic>
        <p:pic>
          <p:nvPicPr>
            <p:cNvPr id="40" name="Picture 3" descr="C:\Users\jstrasilla\Desktop\Schaubild FGW für Johanna\Comp_big.png"/>
            <p:cNvPicPr>
              <a:picLocks noChangeAspect="1" noChangeArrowheads="1"/>
            </p:cNvPicPr>
            <p:nvPr/>
          </p:nvPicPr>
          <p:blipFill>
            <a:blip r:embed="rId4" cstate="print"/>
            <a:srcRect/>
            <a:stretch>
              <a:fillRect/>
            </a:stretch>
          </p:blipFill>
          <p:spPr bwMode="auto">
            <a:xfrm>
              <a:off x="5063259" y="1365529"/>
              <a:ext cx="278715" cy="628650"/>
            </a:xfrm>
            <a:prstGeom prst="rect">
              <a:avLst/>
            </a:prstGeom>
            <a:noFill/>
          </p:spPr>
        </p:pic>
        <p:pic>
          <p:nvPicPr>
            <p:cNvPr id="41" name="Picture 3" descr="C:\Users\jstrasilla\Desktop\Schaubild FGW für Johanna\Comp_big.png"/>
            <p:cNvPicPr>
              <a:picLocks noChangeAspect="1" noChangeArrowheads="1"/>
            </p:cNvPicPr>
            <p:nvPr/>
          </p:nvPicPr>
          <p:blipFill>
            <a:blip r:embed="rId4" cstate="print"/>
            <a:srcRect/>
            <a:stretch>
              <a:fillRect/>
            </a:stretch>
          </p:blipFill>
          <p:spPr bwMode="auto">
            <a:xfrm>
              <a:off x="5063259" y="2517656"/>
              <a:ext cx="278715" cy="628650"/>
            </a:xfrm>
            <a:prstGeom prst="rect">
              <a:avLst/>
            </a:prstGeom>
            <a:noFill/>
          </p:spPr>
        </p:pic>
        <p:pic>
          <p:nvPicPr>
            <p:cNvPr id="42" name="Picture 3" descr="C:\Users\jstrasilla\Desktop\Schaubild FGW für Johanna\Comp_big.png"/>
            <p:cNvPicPr>
              <a:picLocks noChangeAspect="1" noChangeArrowheads="1"/>
            </p:cNvPicPr>
            <p:nvPr/>
          </p:nvPicPr>
          <p:blipFill>
            <a:blip r:embed="rId4" cstate="print"/>
            <a:srcRect/>
            <a:stretch>
              <a:fillRect/>
            </a:stretch>
          </p:blipFill>
          <p:spPr bwMode="auto">
            <a:xfrm>
              <a:off x="5063259" y="3885807"/>
              <a:ext cx="278715" cy="628650"/>
            </a:xfrm>
            <a:prstGeom prst="rect">
              <a:avLst/>
            </a:prstGeom>
            <a:noFill/>
          </p:spPr>
        </p:pic>
        <p:sp>
          <p:nvSpPr>
            <p:cNvPr id="43" name="Flussdiagramm: Verbindungsstelle 42"/>
            <p:cNvSpPr/>
            <p:nvPr/>
          </p:nvSpPr>
          <p:spPr>
            <a:xfrm>
              <a:off x="509293" y="1005490"/>
              <a:ext cx="203909" cy="216024"/>
            </a:xfrm>
            <a:prstGeom prst="flowChartConnector">
              <a:avLst/>
            </a:prstGeom>
            <a:solidFill>
              <a:sysClr val="window" lastClr="FFFFFF"/>
            </a:solidFill>
            <a:ln w="25400" cap="flat" cmpd="sng" algn="ctr">
              <a:solidFill>
                <a:srgbClr val="4F81BD">
                  <a:lumMod val="75000"/>
                </a:srgbClr>
              </a:solidFill>
              <a:prstDash val="solid"/>
            </a:ln>
            <a:effectLst/>
          </p:spPr>
          <p:txBody>
            <a:bodyPr rtlCol="0" anchor="ctr"/>
            <a:lstStyle/>
            <a:p>
              <a:pPr algn="ctr"/>
              <a:r>
                <a:rPr lang="en-US" sz="1100" b="1" kern="0" dirty="0" smtClean="0">
                  <a:solidFill>
                    <a:srgbClr val="1F497D"/>
                  </a:solidFill>
                  <a:latin typeface="Frutiger 45 Light" pitchFamily="34" charset="0"/>
                </a:rPr>
                <a:t>2</a:t>
              </a:r>
            </a:p>
          </p:txBody>
        </p:sp>
        <p:sp>
          <p:nvSpPr>
            <p:cNvPr id="44" name="Flussdiagramm: Verbindungsstelle 43"/>
            <p:cNvSpPr/>
            <p:nvPr/>
          </p:nvSpPr>
          <p:spPr>
            <a:xfrm>
              <a:off x="509293" y="2661672"/>
              <a:ext cx="203909" cy="216024"/>
            </a:xfrm>
            <a:prstGeom prst="flowChartConnector">
              <a:avLst/>
            </a:prstGeom>
            <a:solidFill>
              <a:sysClr val="window" lastClr="FFFFFF"/>
            </a:solidFill>
            <a:ln w="25400" cap="flat" cmpd="sng" algn="ctr">
              <a:solidFill>
                <a:srgbClr val="4F81BD">
                  <a:lumMod val="75000"/>
                </a:srgbClr>
              </a:solidFill>
              <a:prstDash val="solid"/>
            </a:ln>
            <a:effectLst/>
          </p:spPr>
          <p:txBody>
            <a:bodyPr rtlCol="0" anchor="ctr"/>
            <a:lstStyle/>
            <a:p>
              <a:pPr algn="ctr"/>
              <a:r>
                <a:rPr lang="en-US" sz="1100" b="1" kern="0" dirty="0" smtClean="0">
                  <a:solidFill>
                    <a:srgbClr val="1F497D"/>
                  </a:solidFill>
                  <a:latin typeface="Frutiger 45 Light" pitchFamily="34" charset="0"/>
                </a:rPr>
                <a:t>3</a:t>
              </a:r>
            </a:p>
          </p:txBody>
        </p:sp>
        <p:sp>
          <p:nvSpPr>
            <p:cNvPr id="45" name="Flussdiagramm: Verbindungsstelle 44"/>
            <p:cNvSpPr/>
            <p:nvPr/>
          </p:nvSpPr>
          <p:spPr>
            <a:xfrm>
              <a:off x="3024170" y="1005490"/>
              <a:ext cx="203909" cy="216024"/>
            </a:xfrm>
            <a:prstGeom prst="flowChartConnector">
              <a:avLst/>
            </a:prstGeom>
            <a:solidFill>
              <a:sysClr val="window" lastClr="FFFFFF"/>
            </a:solidFill>
            <a:ln w="25400" cap="flat" cmpd="sng" algn="ctr">
              <a:solidFill>
                <a:srgbClr val="4F81BD">
                  <a:lumMod val="75000"/>
                </a:srgbClr>
              </a:solidFill>
              <a:prstDash val="solid"/>
            </a:ln>
            <a:effectLst/>
          </p:spPr>
          <p:txBody>
            <a:bodyPr rtlCol="0" anchor="ctr"/>
            <a:lstStyle/>
            <a:p>
              <a:pPr algn="ctr"/>
              <a:r>
                <a:rPr lang="en-US" sz="1100" b="1" kern="0" dirty="0" smtClean="0">
                  <a:solidFill>
                    <a:srgbClr val="1F497D"/>
                  </a:solidFill>
                  <a:latin typeface="Frutiger 45 Light" pitchFamily="34" charset="0"/>
                </a:rPr>
                <a:t>4</a:t>
              </a:r>
            </a:p>
          </p:txBody>
        </p:sp>
        <p:sp>
          <p:nvSpPr>
            <p:cNvPr id="46" name="Flussdiagramm: Verbindungsstelle 45"/>
            <p:cNvSpPr/>
            <p:nvPr/>
          </p:nvSpPr>
          <p:spPr>
            <a:xfrm>
              <a:off x="5267168" y="1005490"/>
              <a:ext cx="203909" cy="216024"/>
            </a:xfrm>
            <a:prstGeom prst="flowChartConnector">
              <a:avLst/>
            </a:prstGeom>
            <a:solidFill>
              <a:sysClr val="window" lastClr="FFFFFF"/>
            </a:solidFill>
            <a:ln w="25400" cap="flat" cmpd="sng" algn="ctr">
              <a:solidFill>
                <a:srgbClr val="4F81BD">
                  <a:lumMod val="75000"/>
                </a:srgbClr>
              </a:solidFill>
              <a:prstDash val="solid"/>
            </a:ln>
            <a:effectLst/>
          </p:spPr>
          <p:txBody>
            <a:bodyPr rtlCol="0" anchor="ctr"/>
            <a:lstStyle/>
            <a:p>
              <a:pPr algn="ctr"/>
              <a:r>
                <a:rPr lang="en-US" sz="1100" b="1" kern="0" dirty="0" smtClean="0">
                  <a:solidFill>
                    <a:srgbClr val="1F497D"/>
                  </a:solidFill>
                  <a:latin typeface="Frutiger 45 Light" pitchFamily="34" charset="0"/>
                </a:rPr>
                <a:t>1</a:t>
              </a:r>
            </a:p>
          </p:txBody>
        </p:sp>
        <p:sp>
          <p:nvSpPr>
            <p:cNvPr id="47" name="Flussdiagramm: Verbindungsstelle 46"/>
            <p:cNvSpPr/>
            <p:nvPr/>
          </p:nvSpPr>
          <p:spPr>
            <a:xfrm>
              <a:off x="5267168" y="3525767"/>
              <a:ext cx="203909" cy="216024"/>
            </a:xfrm>
            <a:prstGeom prst="flowChartConnector">
              <a:avLst/>
            </a:prstGeom>
            <a:solidFill>
              <a:sysClr val="window" lastClr="FFFFFF"/>
            </a:solidFill>
            <a:ln w="25400" cap="flat" cmpd="sng" algn="ctr">
              <a:solidFill>
                <a:srgbClr val="4F81BD">
                  <a:lumMod val="75000"/>
                </a:srgbClr>
              </a:solidFill>
              <a:prstDash val="solid"/>
            </a:ln>
            <a:effectLst/>
          </p:spPr>
          <p:txBody>
            <a:bodyPr rtlCol="0" anchor="ctr"/>
            <a:lstStyle/>
            <a:p>
              <a:pPr algn="ctr"/>
              <a:r>
                <a:rPr lang="en-US" sz="1100" b="1" kern="0" dirty="0" smtClean="0">
                  <a:solidFill>
                    <a:srgbClr val="1F497D"/>
                  </a:solidFill>
                  <a:latin typeface="Frutiger 45 Light" pitchFamily="34" charset="0"/>
                </a:rPr>
                <a:t>5</a:t>
              </a:r>
            </a:p>
          </p:txBody>
        </p:sp>
        <p:sp>
          <p:nvSpPr>
            <p:cNvPr id="48" name="Textfeld 47"/>
            <p:cNvSpPr txBox="1"/>
            <p:nvPr/>
          </p:nvSpPr>
          <p:spPr>
            <a:xfrm>
              <a:off x="509293" y="2013601"/>
              <a:ext cx="815636" cy="391275"/>
            </a:xfrm>
            <a:prstGeom prst="rect">
              <a:avLst/>
            </a:prstGeom>
            <a:noFill/>
          </p:spPr>
          <p:txBody>
            <a:bodyPr wrap="square" rtlCol="0">
              <a:spAutoFit/>
            </a:bodyPr>
            <a:lstStyle/>
            <a:p>
              <a:r>
                <a:rPr lang="en-US" sz="900" dirty="0" smtClean="0">
                  <a:solidFill>
                    <a:prstClr val="black"/>
                  </a:solidFill>
                  <a:latin typeface="Frutiger 45 Light" pitchFamily="34" charset="0"/>
                </a:rPr>
                <a:t>Wind energy plant(s)</a:t>
              </a:r>
              <a:endParaRPr lang="en-US" sz="900" dirty="0">
                <a:solidFill>
                  <a:prstClr val="black"/>
                </a:solidFill>
                <a:latin typeface="Frutiger 45 Light" pitchFamily="34" charset="0"/>
              </a:endParaRPr>
            </a:p>
          </p:txBody>
        </p:sp>
        <p:sp>
          <p:nvSpPr>
            <p:cNvPr id="49" name="Textfeld 48"/>
            <p:cNvSpPr txBox="1"/>
            <p:nvPr/>
          </p:nvSpPr>
          <p:spPr>
            <a:xfrm>
              <a:off x="1324928" y="2013601"/>
              <a:ext cx="1223454" cy="244547"/>
            </a:xfrm>
            <a:prstGeom prst="rect">
              <a:avLst/>
            </a:prstGeom>
            <a:noFill/>
          </p:spPr>
          <p:txBody>
            <a:bodyPr wrap="square" rtlCol="0">
              <a:spAutoFit/>
            </a:bodyPr>
            <a:lstStyle/>
            <a:p>
              <a:r>
                <a:rPr lang="en-US" sz="900" dirty="0" smtClean="0">
                  <a:solidFill>
                    <a:prstClr val="black"/>
                  </a:solidFill>
                  <a:latin typeface="Frutiger 45 Light" pitchFamily="34" charset="0"/>
                </a:rPr>
                <a:t>controller/ SCADA</a:t>
              </a:r>
              <a:endParaRPr lang="en-US" sz="900" dirty="0">
                <a:solidFill>
                  <a:prstClr val="black"/>
                </a:solidFill>
                <a:latin typeface="Frutiger 45 Light" pitchFamily="34" charset="0"/>
              </a:endParaRPr>
            </a:p>
          </p:txBody>
        </p:sp>
        <p:sp>
          <p:nvSpPr>
            <p:cNvPr id="50" name="Textfeld 49"/>
            <p:cNvSpPr txBox="1"/>
            <p:nvPr/>
          </p:nvSpPr>
          <p:spPr>
            <a:xfrm>
              <a:off x="5471077" y="2013601"/>
              <a:ext cx="1903150" cy="244547"/>
            </a:xfrm>
            <a:prstGeom prst="rect">
              <a:avLst/>
            </a:prstGeom>
            <a:noFill/>
          </p:spPr>
          <p:txBody>
            <a:bodyPr wrap="square" rtlCol="0">
              <a:spAutoFit/>
            </a:bodyPr>
            <a:lstStyle/>
            <a:p>
              <a:r>
                <a:rPr lang="en-US" sz="900" dirty="0" smtClean="0">
                  <a:solidFill>
                    <a:prstClr val="black"/>
                  </a:solidFill>
                  <a:latin typeface="Frutiger 45 Light" pitchFamily="34" charset="0"/>
                </a:rPr>
                <a:t>technical operation </a:t>
              </a:r>
              <a:endParaRPr lang="en-US" sz="900" dirty="0">
                <a:solidFill>
                  <a:prstClr val="black"/>
                </a:solidFill>
                <a:latin typeface="Frutiger 45 Light" pitchFamily="34" charset="0"/>
              </a:endParaRPr>
            </a:p>
          </p:txBody>
        </p:sp>
        <p:sp>
          <p:nvSpPr>
            <p:cNvPr id="51" name="Textfeld 50"/>
            <p:cNvSpPr txBox="1"/>
            <p:nvPr/>
          </p:nvSpPr>
          <p:spPr>
            <a:xfrm>
              <a:off x="713202" y="990747"/>
              <a:ext cx="2039089" cy="260850"/>
            </a:xfrm>
            <a:prstGeom prst="rect">
              <a:avLst/>
            </a:prstGeom>
            <a:noFill/>
          </p:spPr>
          <p:txBody>
            <a:bodyPr wrap="square" rtlCol="0">
              <a:spAutoFit/>
            </a:bodyPr>
            <a:lstStyle/>
            <a:p>
              <a:r>
                <a:rPr lang="en-US" sz="1000" b="1" dirty="0" smtClean="0">
                  <a:solidFill>
                    <a:srgbClr val="4F81BD">
                      <a:lumMod val="75000"/>
                    </a:srgbClr>
                  </a:solidFill>
                  <a:latin typeface="Frutiger 45 Light" pitchFamily="34" charset="0"/>
                </a:rPr>
                <a:t>Automatic data acquisition</a:t>
              </a:r>
              <a:endParaRPr lang="en-US" sz="1000" b="1" dirty="0">
                <a:solidFill>
                  <a:srgbClr val="4F81BD">
                    <a:lumMod val="75000"/>
                  </a:srgbClr>
                </a:solidFill>
                <a:latin typeface="Frutiger 45 Light" pitchFamily="34" charset="0"/>
              </a:endParaRPr>
            </a:p>
          </p:txBody>
        </p:sp>
        <p:sp>
          <p:nvSpPr>
            <p:cNvPr id="59" name="Textfeld 58"/>
            <p:cNvSpPr txBox="1"/>
            <p:nvPr/>
          </p:nvSpPr>
          <p:spPr>
            <a:xfrm>
              <a:off x="713202" y="2661673"/>
              <a:ext cx="2039089" cy="423882"/>
            </a:xfrm>
            <a:prstGeom prst="rect">
              <a:avLst/>
            </a:prstGeom>
            <a:noFill/>
          </p:spPr>
          <p:txBody>
            <a:bodyPr wrap="square" rtlCol="0">
              <a:spAutoFit/>
            </a:bodyPr>
            <a:lstStyle/>
            <a:p>
              <a:r>
                <a:rPr lang="en-US" sz="1000" b="1" dirty="0" smtClean="0">
                  <a:solidFill>
                    <a:srgbClr val="4F81BD">
                      <a:lumMod val="75000"/>
                    </a:srgbClr>
                  </a:solidFill>
                  <a:latin typeface="Frutiger 45 Light" pitchFamily="34" charset="0"/>
                </a:rPr>
                <a:t>Collection of data during maintenance &amp; inspection</a:t>
              </a:r>
              <a:endParaRPr lang="en-US" sz="1000" b="1" dirty="0">
                <a:solidFill>
                  <a:srgbClr val="4F81BD">
                    <a:lumMod val="75000"/>
                  </a:srgbClr>
                </a:solidFill>
                <a:latin typeface="Frutiger 45 Light" pitchFamily="34" charset="0"/>
              </a:endParaRPr>
            </a:p>
          </p:txBody>
        </p:sp>
        <p:sp>
          <p:nvSpPr>
            <p:cNvPr id="60" name="Textfeld 59"/>
            <p:cNvSpPr txBox="1"/>
            <p:nvPr/>
          </p:nvSpPr>
          <p:spPr>
            <a:xfrm>
              <a:off x="5539047" y="1005490"/>
              <a:ext cx="2039089" cy="260850"/>
            </a:xfrm>
            <a:prstGeom prst="rect">
              <a:avLst/>
            </a:prstGeom>
            <a:noFill/>
          </p:spPr>
          <p:txBody>
            <a:bodyPr wrap="square" rtlCol="0">
              <a:spAutoFit/>
            </a:bodyPr>
            <a:lstStyle/>
            <a:p>
              <a:r>
                <a:rPr lang="en-US" sz="1000" b="1" dirty="0" smtClean="0">
                  <a:solidFill>
                    <a:srgbClr val="4F81BD">
                      <a:lumMod val="75000"/>
                    </a:srgbClr>
                  </a:solidFill>
                  <a:latin typeface="Frutiger 45 Light" pitchFamily="34" charset="0"/>
                </a:rPr>
                <a:t>O&amp;M Management</a:t>
              </a:r>
              <a:endParaRPr lang="en-US" sz="1000" b="1" dirty="0">
                <a:solidFill>
                  <a:srgbClr val="4F81BD">
                    <a:lumMod val="75000"/>
                  </a:srgbClr>
                </a:solidFill>
                <a:latin typeface="Frutiger 45 Light" pitchFamily="34" charset="0"/>
              </a:endParaRPr>
            </a:p>
          </p:txBody>
        </p:sp>
        <p:sp>
          <p:nvSpPr>
            <p:cNvPr id="61" name="Textfeld 60"/>
            <p:cNvSpPr txBox="1"/>
            <p:nvPr/>
          </p:nvSpPr>
          <p:spPr>
            <a:xfrm>
              <a:off x="5471077" y="3525768"/>
              <a:ext cx="2039089" cy="260850"/>
            </a:xfrm>
            <a:prstGeom prst="rect">
              <a:avLst/>
            </a:prstGeom>
            <a:noFill/>
          </p:spPr>
          <p:txBody>
            <a:bodyPr wrap="square" rtlCol="0">
              <a:spAutoFit/>
            </a:bodyPr>
            <a:lstStyle/>
            <a:p>
              <a:r>
                <a:rPr lang="en-US" sz="1000" b="1" dirty="0" err="1" smtClean="0">
                  <a:solidFill>
                    <a:srgbClr val="4F81BD">
                      <a:lumMod val="75000"/>
                    </a:srgbClr>
                  </a:solidFill>
                  <a:latin typeface="Frutiger 45 Light" pitchFamily="34" charset="0"/>
                </a:rPr>
                <a:t>WInD</a:t>
              </a:r>
              <a:r>
                <a:rPr lang="en-US" sz="1000" b="1" dirty="0" smtClean="0">
                  <a:solidFill>
                    <a:srgbClr val="4F81BD">
                      <a:lumMod val="75000"/>
                    </a:srgbClr>
                  </a:solidFill>
                  <a:latin typeface="Frutiger 45 Light" pitchFamily="34" charset="0"/>
                </a:rPr>
                <a:t>-Pool</a:t>
              </a:r>
              <a:endParaRPr lang="en-US" sz="1000" b="1" dirty="0">
                <a:solidFill>
                  <a:srgbClr val="4F81BD">
                    <a:lumMod val="75000"/>
                  </a:srgbClr>
                </a:solidFill>
                <a:latin typeface="Frutiger 45 Light" pitchFamily="34" charset="0"/>
              </a:endParaRPr>
            </a:p>
          </p:txBody>
        </p:sp>
        <p:sp>
          <p:nvSpPr>
            <p:cNvPr id="62" name="Textfeld 61"/>
            <p:cNvSpPr txBox="1"/>
            <p:nvPr/>
          </p:nvSpPr>
          <p:spPr>
            <a:xfrm>
              <a:off x="3228079" y="1005490"/>
              <a:ext cx="2039089" cy="423882"/>
            </a:xfrm>
            <a:prstGeom prst="rect">
              <a:avLst/>
            </a:prstGeom>
            <a:noFill/>
          </p:spPr>
          <p:txBody>
            <a:bodyPr wrap="square" rtlCol="0">
              <a:spAutoFit/>
            </a:bodyPr>
            <a:lstStyle/>
            <a:p>
              <a:r>
                <a:rPr lang="en-US" sz="1000" b="1" dirty="0" smtClean="0">
                  <a:solidFill>
                    <a:srgbClr val="4F81BD">
                      <a:lumMod val="75000"/>
                    </a:srgbClr>
                  </a:solidFill>
                  <a:latin typeface="Frutiger 45 Light" pitchFamily="34" charset="0"/>
                </a:rPr>
                <a:t>Interfaces of data</a:t>
              </a:r>
            </a:p>
            <a:p>
              <a:r>
                <a:rPr lang="en-US" sz="1000" b="1" dirty="0" smtClean="0">
                  <a:solidFill>
                    <a:srgbClr val="4F81BD">
                      <a:lumMod val="75000"/>
                    </a:srgbClr>
                  </a:solidFill>
                  <a:latin typeface="Frutiger 45 Light" pitchFamily="34" charset="0"/>
                </a:rPr>
                <a:t>communication</a:t>
              </a:r>
              <a:endParaRPr lang="en-US" sz="1000" b="1" dirty="0">
                <a:solidFill>
                  <a:srgbClr val="4F81BD">
                    <a:lumMod val="75000"/>
                  </a:srgbClr>
                </a:solidFill>
                <a:latin typeface="Frutiger 45 Light" pitchFamily="34" charset="0"/>
              </a:endParaRPr>
            </a:p>
          </p:txBody>
        </p:sp>
        <p:sp>
          <p:nvSpPr>
            <p:cNvPr id="63" name="Textfeld 62"/>
            <p:cNvSpPr txBox="1"/>
            <p:nvPr/>
          </p:nvSpPr>
          <p:spPr>
            <a:xfrm>
              <a:off x="1392898" y="3741792"/>
              <a:ext cx="1223454" cy="244547"/>
            </a:xfrm>
            <a:prstGeom prst="rect">
              <a:avLst/>
            </a:prstGeom>
            <a:noFill/>
          </p:spPr>
          <p:txBody>
            <a:bodyPr wrap="square" rtlCol="0">
              <a:spAutoFit/>
            </a:bodyPr>
            <a:lstStyle/>
            <a:p>
              <a:r>
                <a:rPr lang="en-US" sz="900" dirty="0" smtClean="0">
                  <a:solidFill>
                    <a:prstClr val="black"/>
                  </a:solidFill>
                  <a:latin typeface="Frutiger 45 Light" pitchFamily="34" charset="0"/>
                </a:rPr>
                <a:t>service/ maintenance</a:t>
              </a:r>
              <a:endParaRPr lang="en-US" sz="900" dirty="0">
                <a:solidFill>
                  <a:prstClr val="black"/>
                </a:solidFill>
                <a:latin typeface="Frutiger 45 Light" pitchFamily="34" charset="0"/>
              </a:endParaRPr>
            </a:p>
          </p:txBody>
        </p:sp>
        <p:sp>
          <p:nvSpPr>
            <p:cNvPr id="64" name="Textfeld 63"/>
            <p:cNvSpPr txBox="1"/>
            <p:nvPr/>
          </p:nvSpPr>
          <p:spPr>
            <a:xfrm>
              <a:off x="509293" y="3741792"/>
              <a:ext cx="1223454" cy="244547"/>
            </a:xfrm>
            <a:prstGeom prst="rect">
              <a:avLst/>
            </a:prstGeom>
            <a:noFill/>
          </p:spPr>
          <p:txBody>
            <a:bodyPr wrap="square" rtlCol="0">
              <a:spAutoFit/>
            </a:bodyPr>
            <a:lstStyle/>
            <a:p>
              <a:r>
                <a:rPr lang="en-US" sz="900" dirty="0" smtClean="0">
                  <a:solidFill>
                    <a:prstClr val="black"/>
                  </a:solidFill>
                  <a:latin typeface="Frutiger 45 Light" pitchFamily="34" charset="0"/>
                </a:rPr>
                <a:t>technician</a:t>
              </a:r>
              <a:endParaRPr lang="en-US" sz="900" dirty="0">
                <a:solidFill>
                  <a:prstClr val="black"/>
                </a:solidFill>
                <a:latin typeface="Frutiger 45 Light" pitchFamily="34" charset="0"/>
              </a:endParaRPr>
            </a:p>
          </p:txBody>
        </p:sp>
        <p:sp>
          <p:nvSpPr>
            <p:cNvPr id="65" name="Textfeld 64"/>
            <p:cNvSpPr txBox="1"/>
            <p:nvPr/>
          </p:nvSpPr>
          <p:spPr>
            <a:xfrm>
              <a:off x="4383563" y="5714958"/>
              <a:ext cx="1223454" cy="244547"/>
            </a:xfrm>
            <a:prstGeom prst="rect">
              <a:avLst/>
            </a:prstGeom>
            <a:noFill/>
          </p:spPr>
          <p:txBody>
            <a:bodyPr wrap="square" rtlCol="0">
              <a:spAutoFit/>
            </a:bodyPr>
            <a:lstStyle/>
            <a:p>
              <a:r>
                <a:rPr lang="en-US" sz="900" dirty="0" smtClean="0">
                  <a:solidFill>
                    <a:prstClr val="black"/>
                  </a:solidFill>
                  <a:latin typeface="Frutiger 45 Light" pitchFamily="34" charset="0"/>
                </a:rPr>
                <a:t>laboratory </a:t>
              </a:r>
              <a:endParaRPr lang="en-US" sz="900" dirty="0">
                <a:solidFill>
                  <a:prstClr val="black"/>
                </a:solidFill>
                <a:latin typeface="Frutiger 45 Light" pitchFamily="34" charset="0"/>
              </a:endParaRPr>
            </a:p>
          </p:txBody>
        </p:sp>
        <p:sp>
          <p:nvSpPr>
            <p:cNvPr id="66" name="Textfeld 65"/>
            <p:cNvSpPr txBox="1"/>
            <p:nvPr/>
          </p:nvSpPr>
          <p:spPr>
            <a:xfrm>
              <a:off x="5471077" y="3093720"/>
              <a:ext cx="1427363" cy="244547"/>
            </a:xfrm>
            <a:prstGeom prst="rect">
              <a:avLst/>
            </a:prstGeom>
            <a:noFill/>
          </p:spPr>
          <p:txBody>
            <a:bodyPr wrap="square" rtlCol="0">
              <a:spAutoFit/>
            </a:bodyPr>
            <a:lstStyle/>
            <a:p>
              <a:r>
                <a:rPr lang="en-US" sz="900" dirty="0" smtClean="0">
                  <a:solidFill>
                    <a:prstClr val="black"/>
                  </a:solidFill>
                  <a:latin typeface="Frutiger 45 Light" pitchFamily="34" charset="0"/>
                </a:rPr>
                <a:t>Commercial operation </a:t>
              </a:r>
              <a:endParaRPr lang="en-US" sz="900" dirty="0">
                <a:solidFill>
                  <a:prstClr val="black"/>
                </a:solidFill>
                <a:latin typeface="Frutiger 45 Light" pitchFamily="34" charset="0"/>
              </a:endParaRPr>
            </a:p>
          </p:txBody>
        </p:sp>
        <p:sp>
          <p:nvSpPr>
            <p:cNvPr id="67" name="Textfeld 66"/>
            <p:cNvSpPr txBox="1"/>
            <p:nvPr/>
          </p:nvSpPr>
          <p:spPr>
            <a:xfrm>
              <a:off x="3364018" y="5714958"/>
              <a:ext cx="1223454" cy="391275"/>
            </a:xfrm>
            <a:prstGeom prst="rect">
              <a:avLst/>
            </a:prstGeom>
            <a:noFill/>
          </p:spPr>
          <p:txBody>
            <a:bodyPr wrap="square" rtlCol="0">
              <a:spAutoFit/>
            </a:bodyPr>
            <a:lstStyle/>
            <a:p>
              <a:r>
                <a:rPr lang="en-US" sz="900" dirty="0" smtClean="0">
                  <a:solidFill>
                    <a:prstClr val="black"/>
                  </a:solidFill>
                  <a:latin typeface="Frutiger 45 Light" pitchFamily="34" charset="0"/>
                </a:rPr>
                <a:t>forecast (wind</a:t>
              </a:r>
            </a:p>
            <a:p>
              <a:r>
                <a:rPr lang="en-US" sz="900" dirty="0" smtClean="0">
                  <a:solidFill>
                    <a:prstClr val="black"/>
                  </a:solidFill>
                  <a:latin typeface="Frutiger 45 Light" pitchFamily="34" charset="0"/>
                </a:rPr>
                <a:t>&amp; weather)</a:t>
              </a:r>
              <a:endParaRPr lang="en-US" sz="900" dirty="0">
                <a:solidFill>
                  <a:prstClr val="black"/>
                </a:solidFill>
                <a:latin typeface="Frutiger 45 Light" pitchFamily="34" charset="0"/>
              </a:endParaRPr>
            </a:p>
          </p:txBody>
        </p:sp>
        <p:sp>
          <p:nvSpPr>
            <p:cNvPr id="68" name="Textfeld 67"/>
            <p:cNvSpPr txBox="1"/>
            <p:nvPr/>
          </p:nvSpPr>
          <p:spPr>
            <a:xfrm>
              <a:off x="2344473" y="5714958"/>
              <a:ext cx="1223454" cy="391275"/>
            </a:xfrm>
            <a:prstGeom prst="rect">
              <a:avLst/>
            </a:prstGeom>
            <a:noFill/>
          </p:spPr>
          <p:txBody>
            <a:bodyPr wrap="square" rtlCol="0">
              <a:spAutoFit/>
            </a:bodyPr>
            <a:lstStyle/>
            <a:p>
              <a:r>
                <a:rPr lang="en-US" sz="900" dirty="0" smtClean="0">
                  <a:solidFill>
                    <a:prstClr val="black"/>
                  </a:solidFill>
                  <a:latin typeface="Frutiger 45 Light" pitchFamily="34" charset="0"/>
                </a:rPr>
                <a:t>component </a:t>
              </a:r>
            </a:p>
            <a:p>
              <a:r>
                <a:rPr lang="en-US" sz="900" dirty="0" smtClean="0">
                  <a:solidFill>
                    <a:prstClr val="black"/>
                  </a:solidFill>
                  <a:latin typeface="Frutiger 45 Light" pitchFamily="34" charset="0"/>
                </a:rPr>
                <a:t>supplier</a:t>
              </a:r>
              <a:endParaRPr lang="en-US" sz="900" dirty="0">
                <a:solidFill>
                  <a:prstClr val="black"/>
                </a:solidFill>
                <a:latin typeface="Frutiger 45 Light" pitchFamily="34" charset="0"/>
              </a:endParaRPr>
            </a:p>
          </p:txBody>
        </p:sp>
        <p:sp>
          <p:nvSpPr>
            <p:cNvPr id="69" name="Textfeld 68"/>
            <p:cNvSpPr txBox="1"/>
            <p:nvPr/>
          </p:nvSpPr>
          <p:spPr>
            <a:xfrm>
              <a:off x="1392898" y="5714958"/>
              <a:ext cx="1223454" cy="391275"/>
            </a:xfrm>
            <a:prstGeom prst="rect">
              <a:avLst/>
            </a:prstGeom>
            <a:noFill/>
          </p:spPr>
          <p:txBody>
            <a:bodyPr wrap="square" rtlCol="0">
              <a:spAutoFit/>
            </a:bodyPr>
            <a:lstStyle/>
            <a:p>
              <a:r>
                <a:rPr lang="en-US" sz="900" dirty="0" smtClean="0">
                  <a:solidFill>
                    <a:prstClr val="black"/>
                  </a:solidFill>
                  <a:latin typeface="Frutiger 45 Light" pitchFamily="34" charset="0"/>
                </a:rPr>
                <a:t>plant </a:t>
              </a:r>
            </a:p>
            <a:p>
              <a:r>
                <a:rPr lang="en-US" sz="900" dirty="0" smtClean="0">
                  <a:solidFill>
                    <a:prstClr val="black"/>
                  </a:solidFill>
                  <a:latin typeface="Frutiger 45 Light" pitchFamily="34" charset="0"/>
                </a:rPr>
                <a:t>manufacturer</a:t>
              </a:r>
              <a:endParaRPr lang="en-US" sz="900" dirty="0">
                <a:solidFill>
                  <a:prstClr val="black"/>
                </a:solidFill>
                <a:latin typeface="Frutiger 45 Light" pitchFamily="34" charset="0"/>
              </a:endParaRPr>
            </a:p>
          </p:txBody>
        </p:sp>
        <p:sp>
          <p:nvSpPr>
            <p:cNvPr id="70" name="Textfeld 69"/>
            <p:cNvSpPr txBox="1"/>
            <p:nvPr/>
          </p:nvSpPr>
          <p:spPr>
            <a:xfrm>
              <a:off x="355732" y="5714959"/>
              <a:ext cx="1223454" cy="391275"/>
            </a:xfrm>
            <a:prstGeom prst="rect">
              <a:avLst/>
            </a:prstGeom>
            <a:noFill/>
          </p:spPr>
          <p:txBody>
            <a:bodyPr wrap="square" rtlCol="0">
              <a:spAutoFit/>
            </a:bodyPr>
            <a:lstStyle/>
            <a:p>
              <a:r>
                <a:rPr lang="en-US" sz="900" dirty="0" smtClean="0">
                  <a:solidFill>
                    <a:prstClr val="black"/>
                  </a:solidFill>
                  <a:latin typeface="Frutiger 45 Light" pitchFamily="34" charset="0"/>
                </a:rPr>
                <a:t>independent</a:t>
              </a:r>
            </a:p>
            <a:p>
              <a:r>
                <a:rPr lang="en-US" sz="900" dirty="0" err="1" smtClean="0">
                  <a:solidFill>
                    <a:prstClr val="black"/>
                  </a:solidFill>
                  <a:latin typeface="Frutiger 45 Light" pitchFamily="34" charset="0"/>
                </a:rPr>
                <a:t>authorised</a:t>
              </a:r>
              <a:r>
                <a:rPr lang="en-US" sz="900" dirty="0" smtClean="0">
                  <a:solidFill>
                    <a:prstClr val="black"/>
                  </a:solidFill>
                  <a:latin typeface="Frutiger 45 Light" pitchFamily="34" charset="0"/>
                </a:rPr>
                <a:t> expert</a:t>
              </a:r>
            </a:p>
          </p:txBody>
        </p:sp>
        <p:sp>
          <p:nvSpPr>
            <p:cNvPr id="71" name="Textfeld 70"/>
            <p:cNvSpPr txBox="1"/>
            <p:nvPr/>
          </p:nvSpPr>
          <p:spPr>
            <a:xfrm>
              <a:off x="5539047" y="4533879"/>
              <a:ext cx="1767211" cy="538003"/>
            </a:xfrm>
            <a:prstGeom prst="rect">
              <a:avLst/>
            </a:prstGeom>
            <a:noFill/>
          </p:spPr>
          <p:txBody>
            <a:bodyPr wrap="square" rtlCol="0">
              <a:spAutoFit/>
            </a:bodyPr>
            <a:lstStyle/>
            <a:p>
              <a:r>
                <a:rPr lang="en-US" sz="900" dirty="0" smtClean="0">
                  <a:solidFill>
                    <a:prstClr val="black"/>
                  </a:solidFill>
                  <a:latin typeface="Frutiger 45 Light" pitchFamily="34" charset="0"/>
                </a:rPr>
                <a:t>analysis for </a:t>
              </a:r>
              <a:r>
                <a:rPr lang="en-US" sz="900" dirty="0" err="1" smtClean="0">
                  <a:solidFill>
                    <a:prstClr val="black"/>
                  </a:solidFill>
                  <a:latin typeface="Frutiger 45 Light" pitchFamily="34" charset="0"/>
                </a:rPr>
                <a:t>optimising</a:t>
              </a:r>
              <a:r>
                <a:rPr lang="en-US" sz="900" dirty="0" smtClean="0">
                  <a:solidFill>
                    <a:prstClr val="black"/>
                  </a:solidFill>
                  <a:latin typeface="Frutiger 45 Light" pitchFamily="34" charset="0"/>
                </a:rPr>
                <a:t> design and  </a:t>
              </a:r>
              <a:r>
                <a:rPr lang="en-US" sz="900" dirty="0" err="1" smtClean="0">
                  <a:solidFill>
                    <a:prstClr val="black"/>
                  </a:solidFill>
                  <a:latin typeface="Frutiger 45 Light" pitchFamily="34" charset="0"/>
                </a:rPr>
                <a:t>optimising</a:t>
              </a:r>
              <a:r>
                <a:rPr lang="en-US" sz="900" dirty="0" smtClean="0">
                  <a:solidFill>
                    <a:prstClr val="black"/>
                  </a:solidFill>
                  <a:latin typeface="Frutiger 45 Light" pitchFamily="34" charset="0"/>
                </a:rPr>
                <a:t> the O&amp;M-process</a:t>
              </a:r>
              <a:endParaRPr lang="en-US" sz="900" dirty="0">
                <a:solidFill>
                  <a:prstClr val="black"/>
                </a:solidFill>
                <a:latin typeface="Frutiger 45 Light" pitchFamily="34" charset="0"/>
              </a:endParaRPr>
            </a:p>
          </p:txBody>
        </p:sp>
        <p:sp>
          <p:nvSpPr>
            <p:cNvPr id="72" name="Textfeld 71"/>
            <p:cNvSpPr txBox="1"/>
            <p:nvPr/>
          </p:nvSpPr>
          <p:spPr>
            <a:xfrm>
              <a:off x="7238288" y="5325966"/>
              <a:ext cx="1223454" cy="244547"/>
            </a:xfrm>
            <a:prstGeom prst="rect">
              <a:avLst/>
            </a:prstGeom>
            <a:noFill/>
          </p:spPr>
          <p:txBody>
            <a:bodyPr wrap="square" rtlCol="0">
              <a:spAutoFit/>
            </a:bodyPr>
            <a:lstStyle/>
            <a:p>
              <a:r>
                <a:rPr lang="en-US" sz="900" dirty="0" smtClean="0">
                  <a:solidFill>
                    <a:prstClr val="black"/>
                  </a:solidFill>
                  <a:latin typeface="Frutiger 45 Light" pitchFamily="34" charset="0"/>
                </a:rPr>
                <a:t>technical data</a:t>
              </a:r>
              <a:endParaRPr lang="en-US" sz="900" dirty="0">
                <a:solidFill>
                  <a:prstClr val="black"/>
                </a:solidFill>
                <a:latin typeface="Frutiger 45 Light" pitchFamily="34" charset="0"/>
              </a:endParaRPr>
            </a:p>
          </p:txBody>
        </p:sp>
        <p:sp>
          <p:nvSpPr>
            <p:cNvPr id="73" name="Textfeld 72"/>
            <p:cNvSpPr txBox="1"/>
            <p:nvPr/>
          </p:nvSpPr>
          <p:spPr>
            <a:xfrm>
              <a:off x="7238288" y="5613998"/>
              <a:ext cx="1223454" cy="244547"/>
            </a:xfrm>
            <a:prstGeom prst="rect">
              <a:avLst/>
            </a:prstGeom>
            <a:noFill/>
          </p:spPr>
          <p:txBody>
            <a:bodyPr wrap="square" rtlCol="0">
              <a:spAutoFit/>
            </a:bodyPr>
            <a:lstStyle/>
            <a:p>
              <a:r>
                <a:rPr lang="en-US" sz="900" dirty="0" smtClean="0">
                  <a:solidFill>
                    <a:prstClr val="black"/>
                  </a:solidFill>
                  <a:latin typeface="Frutiger 45 Light" pitchFamily="34" charset="0"/>
                </a:rPr>
                <a:t>commercial data</a:t>
              </a:r>
              <a:endParaRPr lang="en-US" sz="900" dirty="0">
                <a:solidFill>
                  <a:prstClr val="black"/>
                </a:solidFill>
                <a:latin typeface="Frutiger 45 Light" pitchFamily="34" charset="0"/>
              </a:endParaRPr>
            </a:p>
          </p:txBody>
        </p:sp>
        <p:cxnSp>
          <p:nvCxnSpPr>
            <p:cNvPr id="74" name="Gerade Verbindung 73"/>
            <p:cNvCxnSpPr/>
            <p:nvPr/>
          </p:nvCxnSpPr>
          <p:spPr>
            <a:xfrm>
              <a:off x="658720" y="4165455"/>
              <a:ext cx="3058634" cy="0"/>
            </a:xfrm>
            <a:prstGeom prst="line">
              <a:avLst/>
            </a:prstGeom>
            <a:noFill/>
            <a:ln w="41275" cap="flat" cmpd="sng" algn="ctr">
              <a:solidFill>
                <a:srgbClr val="FFC000"/>
              </a:solidFill>
              <a:prstDash val="solid"/>
            </a:ln>
            <a:effectLst/>
          </p:spPr>
        </p:cxnSp>
        <p:cxnSp>
          <p:nvCxnSpPr>
            <p:cNvPr id="75" name="Gerade Verbindung 74"/>
            <p:cNvCxnSpPr/>
            <p:nvPr/>
          </p:nvCxnSpPr>
          <p:spPr>
            <a:xfrm>
              <a:off x="3703866" y="2733680"/>
              <a:ext cx="0" cy="1431775"/>
            </a:xfrm>
            <a:prstGeom prst="line">
              <a:avLst/>
            </a:prstGeom>
            <a:noFill/>
            <a:ln w="41275" cap="flat" cmpd="sng" algn="ctr">
              <a:solidFill>
                <a:srgbClr val="FFC000"/>
              </a:solidFill>
              <a:prstDash val="solid"/>
            </a:ln>
            <a:effectLst/>
          </p:spPr>
        </p:cxnSp>
        <p:cxnSp>
          <p:nvCxnSpPr>
            <p:cNvPr id="76" name="Gerade Verbindung 75"/>
            <p:cNvCxnSpPr/>
            <p:nvPr/>
          </p:nvCxnSpPr>
          <p:spPr>
            <a:xfrm>
              <a:off x="4587472" y="1797578"/>
              <a:ext cx="0" cy="2295870"/>
            </a:xfrm>
            <a:prstGeom prst="line">
              <a:avLst/>
            </a:prstGeom>
            <a:noFill/>
            <a:ln w="41275" cap="flat" cmpd="sng" algn="ctr">
              <a:solidFill>
                <a:srgbClr val="FFC000"/>
              </a:solidFill>
              <a:prstDash val="solid"/>
            </a:ln>
            <a:effectLst/>
          </p:spPr>
        </p:cxnSp>
        <p:cxnSp>
          <p:nvCxnSpPr>
            <p:cNvPr id="77" name="Gerade Verbindung 76"/>
            <p:cNvCxnSpPr/>
            <p:nvPr/>
          </p:nvCxnSpPr>
          <p:spPr>
            <a:xfrm>
              <a:off x="2752291" y="3381752"/>
              <a:ext cx="951575" cy="0"/>
            </a:xfrm>
            <a:prstGeom prst="line">
              <a:avLst/>
            </a:prstGeom>
            <a:noFill/>
            <a:ln w="41275" cap="flat" cmpd="sng" algn="ctr">
              <a:solidFill>
                <a:srgbClr val="FFC000"/>
              </a:solidFill>
              <a:prstDash val="solid"/>
            </a:ln>
            <a:effectLst/>
          </p:spPr>
        </p:cxnSp>
        <p:cxnSp>
          <p:nvCxnSpPr>
            <p:cNvPr id="78" name="Gerade Verbindung 77"/>
            <p:cNvCxnSpPr/>
            <p:nvPr/>
          </p:nvCxnSpPr>
          <p:spPr>
            <a:xfrm>
              <a:off x="3703866" y="2733680"/>
              <a:ext cx="951575" cy="0"/>
            </a:xfrm>
            <a:prstGeom prst="line">
              <a:avLst/>
            </a:prstGeom>
            <a:noFill/>
            <a:ln w="41275" cap="flat" cmpd="sng" algn="ctr">
              <a:solidFill>
                <a:srgbClr val="FFC000"/>
              </a:solidFill>
              <a:prstDash val="solid"/>
            </a:ln>
            <a:effectLst/>
          </p:spPr>
        </p:cxnSp>
        <p:cxnSp>
          <p:nvCxnSpPr>
            <p:cNvPr id="79" name="Gerade Verbindung 78"/>
            <p:cNvCxnSpPr/>
            <p:nvPr/>
          </p:nvCxnSpPr>
          <p:spPr>
            <a:xfrm>
              <a:off x="6218743" y="2805689"/>
              <a:ext cx="611727" cy="0"/>
            </a:xfrm>
            <a:prstGeom prst="line">
              <a:avLst/>
            </a:prstGeom>
            <a:noFill/>
            <a:ln w="41275" cap="flat" cmpd="sng" algn="ctr">
              <a:solidFill>
                <a:srgbClr val="FFC000"/>
              </a:solidFill>
              <a:prstDash val="solid"/>
            </a:ln>
            <a:effectLst/>
          </p:spPr>
        </p:cxnSp>
        <p:cxnSp>
          <p:nvCxnSpPr>
            <p:cNvPr id="80" name="Gerade Verbindung mit Pfeil 79"/>
            <p:cNvCxnSpPr/>
            <p:nvPr/>
          </p:nvCxnSpPr>
          <p:spPr>
            <a:xfrm>
              <a:off x="4587472" y="1797578"/>
              <a:ext cx="407818" cy="0"/>
            </a:xfrm>
            <a:prstGeom prst="straightConnector1">
              <a:avLst/>
            </a:prstGeom>
            <a:noFill/>
            <a:ln w="41275" cap="flat" cmpd="sng" algn="ctr">
              <a:solidFill>
                <a:srgbClr val="FFC000"/>
              </a:solidFill>
              <a:prstDash val="solid"/>
              <a:tailEnd type="triangle"/>
            </a:ln>
            <a:effectLst/>
          </p:spPr>
        </p:cxnSp>
        <p:cxnSp>
          <p:nvCxnSpPr>
            <p:cNvPr id="81" name="Gerade Verbindung mit Pfeil 80"/>
            <p:cNvCxnSpPr/>
            <p:nvPr/>
          </p:nvCxnSpPr>
          <p:spPr>
            <a:xfrm>
              <a:off x="4587472" y="2733680"/>
              <a:ext cx="407818" cy="0"/>
            </a:xfrm>
            <a:prstGeom prst="straightConnector1">
              <a:avLst/>
            </a:prstGeom>
            <a:noFill/>
            <a:ln w="41275" cap="flat" cmpd="sng" algn="ctr">
              <a:solidFill>
                <a:srgbClr val="FFC000"/>
              </a:solidFill>
              <a:prstDash val="solid"/>
              <a:tailEnd type="triangle"/>
            </a:ln>
            <a:effectLst/>
          </p:spPr>
        </p:cxnSp>
        <p:cxnSp>
          <p:nvCxnSpPr>
            <p:cNvPr id="82" name="Gerade Verbindung mit Pfeil 81"/>
            <p:cNvCxnSpPr/>
            <p:nvPr/>
          </p:nvCxnSpPr>
          <p:spPr>
            <a:xfrm>
              <a:off x="4587472" y="4093448"/>
              <a:ext cx="407818" cy="0"/>
            </a:xfrm>
            <a:prstGeom prst="straightConnector1">
              <a:avLst/>
            </a:prstGeom>
            <a:noFill/>
            <a:ln w="41275" cap="flat" cmpd="sng" algn="ctr">
              <a:solidFill>
                <a:srgbClr val="FFC000"/>
              </a:solidFill>
              <a:prstDash val="solid"/>
              <a:tailEnd type="triangle"/>
            </a:ln>
            <a:effectLst/>
          </p:spPr>
        </p:cxnSp>
        <p:cxnSp>
          <p:nvCxnSpPr>
            <p:cNvPr id="83" name="Gerade Verbindung mit Pfeil 82"/>
            <p:cNvCxnSpPr/>
            <p:nvPr/>
          </p:nvCxnSpPr>
          <p:spPr>
            <a:xfrm>
              <a:off x="6830470" y="2373641"/>
              <a:ext cx="271879" cy="0"/>
            </a:xfrm>
            <a:prstGeom prst="straightConnector1">
              <a:avLst/>
            </a:prstGeom>
            <a:noFill/>
            <a:ln w="41275" cap="flat" cmpd="sng" algn="ctr">
              <a:solidFill>
                <a:srgbClr val="FFC000"/>
              </a:solidFill>
              <a:prstDash val="solid"/>
              <a:tailEnd type="triangle"/>
            </a:ln>
            <a:effectLst/>
          </p:spPr>
        </p:cxnSp>
        <p:cxnSp>
          <p:nvCxnSpPr>
            <p:cNvPr id="84" name="Gerade Verbindung mit Pfeil 83"/>
            <p:cNvCxnSpPr/>
            <p:nvPr/>
          </p:nvCxnSpPr>
          <p:spPr>
            <a:xfrm>
              <a:off x="6830470" y="5758014"/>
              <a:ext cx="339848" cy="0"/>
            </a:xfrm>
            <a:prstGeom prst="straightConnector1">
              <a:avLst/>
            </a:prstGeom>
            <a:noFill/>
            <a:ln w="41275" cap="flat" cmpd="sng" algn="ctr">
              <a:solidFill>
                <a:srgbClr val="FFC000"/>
              </a:solidFill>
              <a:prstDash val="solid"/>
              <a:tailEnd type="triangle"/>
            </a:ln>
            <a:effectLst/>
          </p:spPr>
        </p:cxnSp>
        <p:cxnSp>
          <p:nvCxnSpPr>
            <p:cNvPr id="85" name="Gerade Verbindung mit Pfeil 84"/>
            <p:cNvCxnSpPr/>
            <p:nvPr/>
          </p:nvCxnSpPr>
          <p:spPr>
            <a:xfrm flipH="1">
              <a:off x="6694531" y="5758014"/>
              <a:ext cx="399904" cy="8384"/>
            </a:xfrm>
            <a:prstGeom prst="straightConnector1">
              <a:avLst/>
            </a:prstGeom>
            <a:noFill/>
            <a:ln w="41275" cap="flat" cmpd="sng" algn="ctr">
              <a:solidFill>
                <a:srgbClr val="FFC000"/>
              </a:solidFill>
              <a:prstDash val="solid"/>
              <a:tailEnd type="triangle"/>
            </a:ln>
            <a:effectLst/>
          </p:spPr>
        </p:cxnSp>
        <p:cxnSp>
          <p:nvCxnSpPr>
            <p:cNvPr id="86" name="Gerade Verbindung mit Pfeil 85"/>
            <p:cNvCxnSpPr/>
            <p:nvPr/>
          </p:nvCxnSpPr>
          <p:spPr>
            <a:xfrm>
              <a:off x="2640327" y="4165455"/>
              <a:ext cx="0" cy="357535"/>
            </a:xfrm>
            <a:prstGeom prst="straightConnector1">
              <a:avLst/>
            </a:prstGeom>
            <a:noFill/>
            <a:ln w="41275" cap="flat" cmpd="sng" algn="ctr">
              <a:solidFill>
                <a:srgbClr val="FFC000"/>
              </a:solidFill>
              <a:prstDash val="solid"/>
              <a:tailEnd type="triangle"/>
            </a:ln>
            <a:effectLst/>
          </p:spPr>
        </p:cxnSp>
        <p:cxnSp>
          <p:nvCxnSpPr>
            <p:cNvPr id="87" name="Gerade Verbindung mit Pfeil 86"/>
            <p:cNvCxnSpPr/>
            <p:nvPr/>
          </p:nvCxnSpPr>
          <p:spPr>
            <a:xfrm>
              <a:off x="1664777" y="4165455"/>
              <a:ext cx="0" cy="357535"/>
            </a:xfrm>
            <a:prstGeom prst="straightConnector1">
              <a:avLst/>
            </a:prstGeom>
            <a:noFill/>
            <a:ln w="41275" cap="flat" cmpd="sng" algn="ctr">
              <a:solidFill>
                <a:srgbClr val="FFC000"/>
              </a:solidFill>
              <a:prstDash val="solid"/>
              <a:tailEnd type="triangle"/>
            </a:ln>
            <a:effectLst/>
          </p:spPr>
        </p:cxnSp>
        <p:cxnSp>
          <p:nvCxnSpPr>
            <p:cNvPr id="88" name="Gerade Verbindung mit Pfeil 87"/>
            <p:cNvCxnSpPr/>
            <p:nvPr/>
          </p:nvCxnSpPr>
          <p:spPr>
            <a:xfrm>
              <a:off x="678201" y="4155782"/>
              <a:ext cx="0" cy="360858"/>
            </a:xfrm>
            <a:prstGeom prst="straightConnector1">
              <a:avLst/>
            </a:prstGeom>
            <a:noFill/>
            <a:ln w="41275" cap="flat" cmpd="sng" algn="ctr">
              <a:solidFill>
                <a:srgbClr val="FFC000"/>
              </a:solidFill>
              <a:prstDash val="solid"/>
              <a:tailEnd type="triangle"/>
            </a:ln>
            <a:effectLst/>
          </p:spPr>
        </p:cxnSp>
        <p:cxnSp>
          <p:nvCxnSpPr>
            <p:cNvPr id="89" name="Gerade Verbindung 88"/>
            <p:cNvCxnSpPr/>
            <p:nvPr/>
          </p:nvCxnSpPr>
          <p:spPr>
            <a:xfrm>
              <a:off x="3567927" y="1653561"/>
              <a:ext cx="0" cy="2655910"/>
            </a:xfrm>
            <a:prstGeom prst="line">
              <a:avLst/>
            </a:prstGeom>
            <a:noFill/>
            <a:ln w="41275" cap="flat" cmpd="sng" algn="ctr">
              <a:solidFill>
                <a:srgbClr val="1F497D"/>
              </a:solidFill>
              <a:prstDash val="solid"/>
            </a:ln>
            <a:effectLst/>
          </p:spPr>
        </p:cxnSp>
        <p:cxnSp>
          <p:nvCxnSpPr>
            <p:cNvPr id="90" name="Gerade Verbindung 89"/>
            <p:cNvCxnSpPr/>
            <p:nvPr/>
          </p:nvCxnSpPr>
          <p:spPr>
            <a:xfrm>
              <a:off x="781171" y="4309472"/>
              <a:ext cx="3942240" cy="0"/>
            </a:xfrm>
            <a:prstGeom prst="line">
              <a:avLst/>
            </a:prstGeom>
            <a:noFill/>
            <a:ln w="41275" cap="flat" cmpd="sng" algn="ctr">
              <a:solidFill>
                <a:srgbClr val="1F497D"/>
              </a:solidFill>
              <a:prstDash val="solid"/>
            </a:ln>
            <a:effectLst/>
          </p:spPr>
        </p:cxnSp>
        <p:cxnSp>
          <p:nvCxnSpPr>
            <p:cNvPr id="91" name="Gerade Verbindung 90"/>
            <p:cNvCxnSpPr/>
            <p:nvPr/>
          </p:nvCxnSpPr>
          <p:spPr>
            <a:xfrm>
              <a:off x="2956200" y="1653561"/>
              <a:ext cx="1767211" cy="0"/>
            </a:xfrm>
            <a:prstGeom prst="line">
              <a:avLst/>
            </a:prstGeom>
            <a:noFill/>
            <a:ln w="41275" cap="flat" cmpd="sng" algn="ctr">
              <a:solidFill>
                <a:srgbClr val="1F497D"/>
              </a:solidFill>
              <a:prstDash val="solid"/>
            </a:ln>
            <a:effectLst/>
          </p:spPr>
        </p:cxnSp>
        <p:cxnSp>
          <p:nvCxnSpPr>
            <p:cNvPr id="92" name="Gerade Verbindung 91"/>
            <p:cNvCxnSpPr/>
            <p:nvPr/>
          </p:nvCxnSpPr>
          <p:spPr>
            <a:xfrm>
              <a:off x="4723411" y="1653561"/>
              <a:ext cx="0" cy="2295870"/>
            </a:xfrm>
            <a:prstGeom prst="line">
              <a:avLst/>
            </a:prstGeom>
            <a:noFill/>
            <a:ln w="41275" cap="flat" cmpd="sng" algn="ctr">
              <a:solidFill>
                <a:srgbClr val="1F497D"/>
              </a:solidFill>
              <a:prstDash val="solid"/>
            </a:ln>
            <a:effectLst/>
          </p:spPr>
        </p:cxnSp>
        <p:cxnSp>
          <p:nvCxnSpPr>
            <p:cNvPr id="93" name="Gerade Verbindung 92"/>
            <p:cNvCxnSpPr/>
            <p:nvPr/>
          </p:nvCxnSpPr>
          <p:spPr>
            <a:xfrm>
              <a:off x="2752291" y="3237737"/>
              <a:ext cx="815636" cy="0"/>
            </a:xfrm>
            <a:prstGeom prst="line">
              <a:avLst/>
            </a:prstGeom>
            <a:noFill/>
            <a:ln w="41275" cap="flat" cmpd="sng" algn="ctr">
              <a:solidFill>
                <a:srgbClr val="1F497D"/>
              </a:solidFill>
              <a:prstDash val="solid"/>
            </a:ln>
            <a:effectLst/>
          </p:spPr>
        </p:cxnSp>
        <p:cxnSp>
          <p:nvCxnSpPr>
            <p:cNvPr id="94" name="Gerade Verbindung mit Pfeil 93"/>
            <p:cNvCxnSpPr/>
            <p:nvPr/>
          </p:nvCxnSpPr>
          <p:spPr>
            <a:xfrm>
              <a:off x="4587472" y="1653561"/>
              <a:ext cx="407818" cy="0"/>
            </a:xfrm>
            <a:prstGeom prst="straightConnector1">
              <a:avLst/>
            </a:prstGeom>
            <a:noFill/>
            <a:ln w="41275" cap="flat" cmpd="sng" algn="ctr">
              <a:solidFill>
                <a:srgbClr val="1F497D"/>
              </a:solidFill>
              <a:prstDash val="solid"/>
              <a:tailEnd type="triangle"/>
            </a:ln>
            <a:effectLst/>
          </p:spPr>
        </p:cxnSp>
        <p:cxnSp>
          <p:nvCxnSpPr>
            <p:cNvPr id="95" name="Gerade Verbindung mit Pfeil 94"/>
            <p:cNvCxnSpPr/>
            <p:nvPr/>
          </p:nvCxnSpPr>
          <p:spPr>
            <a:xfrm>
              <a:off x="4723411" y="3949431"/>
              <a:ext cx="271879" cy="0"/>
            </a:xfrm>
            <a:prstGeom prst="straightConnector1">
              <a:avLst/>
            </a:prstGeom>
            <a:noFill/>
            <a:ln w="41275" cap="flat" cmpd="sng" algn="ctr">
              <a:solidFill>
                <a:srgbClr val="1F497D"/>
              </a:solidFill>
              <a:prstDash val="solid"/>
              <a:tailEnd type="triangle"/>
            </a:ln>
            <a:effectLst/>
          </p:spPr>
        </p:cxnSp>
        <p:cxnSp>
          <p:nvCxnSpPr>
            <p:cNvPr id="96" name="Gerade Verbindung mit Pfeil 95"/>
            <p:cNvCxnSpPr/>
            <p:nvPr/>
          </p:nvCxnSpPr>
          <p:spPr>
            <a:xfrm>
              <a:off x="6830470" y="2157617"/>
              <a:ext cx="271879" cy="0"/>
            </a:xfrm>
            <a:prstGeom prst="straightConnector1">
              <a:avLst/>
            </a:prstGeom>
            <a:noFill/>
            <a:ln w="41275" cap="flat" cmpd="sng" algn="ctr">
              <a:solidFill>
                <a:srgbClr val="1F497D"/>
              </a:solidFill>
              <a:prstDash val="solid"/>
              <a:tailEnd type="triangle"/>
            </a:ln>
            <a:effectLst/>
          </p:spPr>
        </p:cxnSp>
        <p:cxnSp>
          <p:nvCxnSpPr>
            <p:cNvPr id="97" name="Gerade Verbindung mit Pfeil 96"/>
            <p:cNvCxnSpPr/>
            <p:nvPr/>
          </p:nvCxnSpPr>
          <p:spPr>
            <a:xfrm>
              <a:off x="800653" y="4303122"/>
              <a:ext cx="0" cy="216024"/>
            </a:xfrm>
            <a:prstGeom prst="straightConnector1">
              <a:avLst/>
            </a:prstGeom>
            <a:noFill/>
            <a:ln w="41275" cap="flat" cmpd="sng" algn="ctr">
              <a:solidFill>
                <a:srgbClr val="1F497D"/>
              </a:solidFill>
              <a:prstDash val="solid"/>
              <a:tailEnd type="triangle"/>
            </a:ln>
            <a:effectLst/>
          </p:spPr>
        </p:cxnSp>
        <p:cxnSp>
          <p:nvCxnSpPr>
            <p:cNvPr id="98" name="Gerade Verbindung mit Pfeil 97"/>
            <p:cNvCxnSpPr/>
            <p:nvPr/>
          </p:nvCxnSpPr>
          <p:spPr>
            <a:xfrm>
              <a:off x="1800716" y="4303122"/>
              <a:ext cx="0" cy="216024"/>
            </a:xfrm>
            <a:prstGeom prst="straightConnector1">
              <a:avLst/>
            </a:prstGeom>
            <a:noFill/>
            <a:ln w="41275" cap="flat" cmpd="sng" algn="ctr">
              <a:solidFill>
                <a:srgbClr val="1F497D"/>
              </a:solidFill>
              <a:prstDash val="solid"/>
              <a:tailEnd type="triangle"/>
            </a:ln>
            <a:effectLst/>
          </p:spPr>
        </p:cxnSp>
        <p:cxnSp>
          <p:nvCxnSpPr>
            <p:cNvPr id="99" name="Gerade Verbindung mit Pfeil 98"/>
            <p:cNvCxnSpPr/>
            <p:nvPr/>
          </p:nvCxnSpPr>
          <p:spPr>
            <a:xfrm>
              <a:off x="2775307" y="4303122"/>
              <a:ext cx="0" cy="216024"/>
            </a:xfrm>
            <a:prstGeom prst="straightConnector1">
              <a:avLst/>
            </a:prstGeom>
            <a:noFill/>
            <a:ln w="41275" cap="flat" cmpd="sng" algn="ctr">
              <a:solidFill>
                <a:srgbClr val="1F497D"/>
              </a:solidFill>
              <a:prstDash val="solid"/>
              <a:tailEnd type="triangle"/>
            </a:ln>
            <a:effectLst/>
          </p:spPr>
        </p:cxnSp>
        <p:cxnSp>
          <p:nvCxnSpPr>
            <p:cNvPr id="100" name="Gerade Verbindung mit Pfeil 99"/>
            <p:cNvCxnSpPr/>
            <p:nvPr/>
          </p:nvCxnSpPr>
          <p:spPr>
            <a:xfrm>
              <a:off x="3703866" y="4303122"/>
              <a:ext cx="0" cy="216024"/>
            </a:xfrm>
            <a:prstGeom prst="straightConnector1">
              <a:avLst/>
            </a:prstGeom>
            <a:noFill/>
            <a:ln w="41275" cap="flat" cmpd="sng" algn="ctr">
              <a:solidFill>
                <a:srgbClr val="1F497D"/>
              </a:solidFill>
              <a:prstDash val="solid"/>
              <a:tailEnd type="triangle"/>
            </a:ln>
            <a:effectLst/>
          </p:spPr>
        </p:cxnSp>
        <p:cxnSp>
          <p:nvCxnSpPr>
            <p:cNvPr id="101" name="Gerade Verbindung mit Pfeil 100"/>
            <p:cNvCxnSpPr/>
            <p:nvPr/>
          </p:nvCxnSpPr>
          <p:spPr>
            <a:xfrm>
              <a:off x="4714419" y="4303122"/>
              <a:ext cx="0" cy="216024"/>
            </a:xfrm>
            <a:prstGeom prst="straightConnector1">
              <a:avLst/>
            </a:prstGeom>
            <a:noFill/>
            <a:ln w="41275" cap="flat" cmpd="sng" algn="ctr">
              <a:solidFill>
                <a:srgbClr val="1F497D"/>
              </a:solidFill>
              <a:prstDash val="solid"/>
              <a:tailEnd type="triangle"/>
            </a:ln>
            <a:effectLst/>
          </p:spPr>
        </p:cxnSp>
        <p:cxnSp>
          <p:nvCxnSpPr>
            <p:cNvPr id="102" name="Gerade Verbindung mit Pfeil 101"/>
            <p:cNvCxnSpPr/>
            <p:nvPr/>
          </p:nvCxnSpPr>
          <p:spPr>
            <a:xfrm flipH="1">
              <a:off x="2752291" y="1653561"/>
              <a:ext cx="271879" cy="0"/>
            </a:xfrm>
            <a:prstGeom prst="straightConnector1">
              <a:avLst/>
            </a:prstGeom>
            <a:noFill/>
            <a:ln w="41275" cap="flat" cmpd="sng" algn="ctr">
              <a:solidFill>
                <a:srgbClr val="1F497D"/>
              </a:solidFill>
              <a:prstDash val="solid"/>
              <a:tailEnd type="triangle"/>
            </a:ln>
            <a:effectLst/>
          </p:spPr>
        </p:cxnSp>
        <p:cxnSp>
          <p:nvCxnSpPr>
            <p:cNvPr id="103" name="Gerade Verbindung mit Pfeil 102"/>
            <p:cNvCxnSpPr/>
            <p:nvPr/>
          </p:nvCxnSpPr>
          <p:spPr>
            <a:xfrm flipH="1">
              <a:off x="6694531" y="5469983"/>
              <a:ext cx="203909" cy="0"/>
            </a:xfrm>
            <a:prstGeom prst="straightConnector1">
              <a:avLst/>
            </a:prstGeom>
            <a:noFill/>
            <a:ln w="41275" cap="flat" cmpd="sng" algn="ctr">
              <a:solidFill>
                <a:srgbClr val="1F497D"/>
              </a:solidFill>
              <a:prstDash val="solid"/>
              <a:tailEnd type="triangle"/>
            </a:ln>
            <a:effectLst/>
          </p:spPr>
        </p:cxnSp>
        <p:cxnSp>
          <p:nvCxnSpPr>
            <p:cNvPr id="104" name="Gerade Verbindung mit Pfeil 103"/>
            <p:cNvCxnSpPr/>
            <p:nvPr/>
          </p:nvCxnSpPr>
          <p:spPr>
            <a:xfrm>
              <a:off x="6830470" y="5469983"/>
              <a:ext cx="339848" cy="0"/>
            </a:xfrm>
            <a:prstGeom prst="straightConnector1">
              <a:avLst/>
            </a:prstGeom>
            <a:noFill/>
            <a:ln w="41275" cap="flat" cmpd="sng" algn="ctr">
              <a:solidFill>
                <a:srgbClr val="1F497D"/>
              </a:solidFill>
              <a:prstDash val="solid"/>
              <a:tailEnd type="triangle"/>
            </a:ln>
            <a:effectLst/>
          </p:spPr>
        </p:cxnSp>
        <p:cxnSp>
          <p:nvCxnSpPr>
            <p:cNvPr id="105" name="Gerade Verbindung mit Pfeil 104"/>
            <p:cNvCxnSpPr/>
            <p:nvPr/>
          </p:nvCxnSpPr>
          <p:spPr>
            <a:xfrm flipV="1">
              <a:off x="5199198" y="2013602"/>
              <a:ext cx="3419" cy="271450"/>
            </a:xfrm>
            <a:prstGeom prst="straightConnector1">
              <a:avLst/>
            </a:prstGeom>
            <a:noFill/>
            <a:ln w="41275" cap="flat" cmpd="sng" algn="ctr">
              <a:solidFill>
                <a:srgbClr val="1F497D"/>
              </a:solidFill>
              <a:prstDash val="solid"/>
              <a:tailEnd type="triangle"/>
            </a:ln>
            <a:effectLst/>
          </p:spPr>
        </p:cxnSp>
        <p:cxnSp>
          <p:nvCxnSpPr>
            <p:cNvPr id="106" name="Gerade Verbindung mit Pfeil 105"/>
            <p:cNvCxnSpPr/>
            <p:nvPr/>
          </p:nvCxnSpPr>
          <p:spPr>
            <a:xfrm>
              <a:off x="5199198" y="2177039"/>
              <a:ext cx="0" cy="288032"/>
            </a:xfrm>
            <a:prstGeom prst="straightConnector1">
              <a:avLst/>
            </a:prstGeom>
            <a:noFill/>
            <a:ln w="41275" cap="flat" cmpd="sng" algn="ctr">
              <a:solidFill>
                <a:srgbClr val="1F497D"/>
              </a:solidFill>
              <a:prstDash val="solid"/>
              <a:tailEnd type="triangle"/>
            </a:ln>
            <a:effectLst/>
          </p:spPr>
        </p:cxnSp>
        <p:cxnSp>
          <p:nvCxnSpPr>
            <p:cNvPr id="107" name="Gerade Verbindung 106"/>
            <p:cNvCxnSpPr/>
            <p:nvPr/>
          </p:nvCxnSpPr>
          <p:spPr>
            <a:xfrm>
              <a:off x="6218743" y="1653561"/>
              <a:ext cx="611727" cy="0"/>
            </a:xfrm>
            <a:prstGeom prst="line">
              <a:avLst/>
            </a:prstGeom>
            <a:noFill/>
            <a:ln w="41275" cap="flat" cmpd="sng" algn="ctr">
              <a:solidFill>
                <a:srgbClr val="1F497D"/>
              </a:solidFill>
              <a:prstDash val="solid"/>
            </a:ln>
            <a:effectLst/>
          </p:spPr>
        </p:cxnSp>
        <p:cxnSp>
          <p:nvCxnSpPr>
            <p:cNvPr id="108" name="Gerade Verbindung 107"/>
            <p:cNvCxnSpPr/>
            <p:nvPr/>
          </p:nvCxnSpPr>
          <p:spPr>
            <a:xfrm flipH="1">
              <a:off x="6830470" y="1653562"/>
              <a:ext cx="7914" cy="504056"/>
            </a:xfrm>
            <a:prstGeom prst="line">
              <a:avLst/>
            </a:prstGeom>
            <a:noFill/>
            <a:ln w="41275" cap="flat" cmpd="sng" algn="ctr">
              <a:solidFill>
                <a:srgbClr val="1F497D"/>
              </a:solidFill>
              <a:prstDash val="solid"/>
            </a:ln>
            <a:effectLst/>
          </p:spPr>
        </p:cxnSp>
        <p:cxnSp>
          <p:nvCxnSpPr>
            <p:cNvPr id="109" name="Gerade Verbindung 108"/>
            <p:cNvCxnSpPr/>
            <p:nvPr/>
          </p:nvCxnSpPr>
          <p:spPr>
            <a:xfrm>
              <a:off x="6852913" y="2373643"/>
              <a:ext cx="0" cy="432048"/>
            </a:xfrm>
            <a:prstGeom prst="line">
              <a:avLst/>
            </a:prstGeom>
            <a:noFill/>
            <a:ln w="41275" cap="flat" cmpd="sng" algn="ctr">
              <a:solidFill>
                <a:srgbClr val="FFC000"/>
              </a:solidFill>
              <a:prstDash val="solid"/>
            </a:ln>
            <a:effectLst/>
          </p:spPr>
        </p:cxnSp>
      </p:grpSp>
      <p:sp>
        <p:nvSpPr>
          <p:cNvPr id="110" name="Ovale Legende 109"/>
          <p:cNvSpPr/>
          <p:nvPr/>
        </p:nvSpPr>
        <p:spPr>
          <a:xfrm>
            <a:off x="1524000" y="1688177"/>
            <a:ext cx="4587952" cy="2320927"/>
          </a:xfrm>
          <a:prstGeom prst="wedgeEllipseCallout">
            <a:avLst/>
          </a:prstGeom>
          <a:solidFill>
            <a:schemeClr val="bg1"/>
          </a:solid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r>
              <a:rPr lang="en-US" sz="2000" b="1" dirty="0" smtClean="0">
                <a:solidFill>
                  <a:prstClr val="black"/>
                </a:solidFill>
              </a:rPr>
              <a:t>Standards on:</a:t>
            </a:r>
          </a:p>
          <a:p>
            <a:r>
              <a:rPr lang="en-US" sz="2000" b="1" dirty="0" smtClean="0">
                <a:solidFill>
                  <a:prstClr val="black"/>
                </a:solidFill>
              </a:rPr>
              <a:t>- Component designation</a:t>
            </a:r>
          </a:p>
          <a:p>
            <a:r>
              <a:rPr lang="en-US" sz="2000" b="1" dirty="0" smtClean="0">
                <a:solidFill>
                  <a:prstClr val="black"/>
                </a:solidFill>
              </a:rPr>
              <a:t>- Failure/fault description</a:t>
            </a:r>
          </a:p>
          <a:p>
            <a:r>
              <a:rPr lang="en-US" sz="2000" b="1" dirty="0">
                <a:solidFill>
                  <a:prstClr val="black"/>
                </a:solidFill>
              </a:rPr>
              <a:t>- </a:t>
            </a:r>
            <a:r>
              <a:rPr lang="en-US" sz="2000" b="1" dirty="0" smtClean="0">
                <a:solidFill>
                  <a:prstClr val="black"/>
                </a:solidFill>
              </a:rPr>
              <a:t>Defined </a:t>
            </a:r>
            <a:r>
              <a:rPr lang="en-US" sz="2000" b="1" dirty="0">
                <a:solidFill>
                  <a:prstClr val="black"/>
                </a:solidFill>
              </a:rPr>
              <a:t>data sets</a:t>
            </a:r>
          </a:p>
          <a:p>
            <a:r>
              <a:rPr lang="en-US" sz="2000" b="1" dirty="0" smtClean="0">
                <a:solidFill>
                  <a:prstClr val="black"/>
                </a:solidFill>
              </a:rPr>
              <a:t>- Communication protocol</a:t>
            </a:r>
          </a:p>
        </p:txBody>
      </p:sp>
      <p:sp>
        <p:nvSpPr>
          <p:cNvPr id="2" name="Textfeld 1"/>
          <p:cNvSpPr txBox="1"/>
          <p:nvPr/>
        </p:nvSpPr>
        <p:spPr>
          <a:xfrm>
            <a:off x="5660300" y="3638490"/>
            <a:ext cx="1614370" cy="400110"/>
          </a:xfrm>
          <a:prstGeom prst="rect">
            <a:avLst/>
          </a:prstGeom>
          <a:solidFill>
            <a:schemeClr val="accent5">
              <a:lumMod val="20000"/>
              <a:lumOff val="80000"/>
            </a:schemeClr>
          </a:solidFill>
        </p:spPr>
        <p:txBody>
          <a:bodyPr wrap="square" rtlCol="0">
            <a:spAutoFit/>
          </a:bodyPr>
          <a:lstStyle/>
          <a:p>
            <a:r>
              <a:rPr lang="en-US" sz="1000" b="1" dirty="0" smtClean="0">
                <a:solidFill>
                  <a:schemeClr val="accent1">
                    <a:lumMod val="75000"/>
                  </a:schemeClr>
                </a:solidFill>
              </a:rPr>
              <a:t>Data analyses /</a:t>
            </a:r>
          </a:p>
          <a:p>
            <a:r>
              <a:rPr lang="en-US" sz="1000" b="1" dirty="0" smtClean="0">
                <a:solidFill>
                  <a:schemeClr val="accent1">
                    <a:lumMod val="75000"/>
                  </a:schemeClr>
                </a:solidFill>
              </a:rPr>
              <a:t>Shared database</a:t>
            </a:r>
            <a:endParaRPr lang="en-US" sz="1000" b="1" dirty="0">
              <a:solidFill>
                <a:schemeClr val="accent1">
                  <a:lumMod val="75000"/>
                </a:schemeClr>
              </a:solidFill>
            </a:endParaRPr>
          </a:p>
        </p:txBody>
      </p:sp>
    </p:spTree>
    <p:extLst>
      <p:ext uri="{BB962C8B-B14F-4D97-AF65-F5344CB8AC3E}">
        <p14:creationId xmlns:p14="http://schemas.microsoft.com/office/powerpoint/2010/main" val="1713139964"/>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10"/>
                                        </p:tgtEl>
                                        <p:attrNameLst>
                                          <p:attrName>style.visibility</p:attrName>
                                        </p:attrNameLst>
                                      </p:cBhvr>
                                      <p:to>
                                        <p:strVal val="visible"/>
                                      </p:to>
                                    </p:set>
                                    <p:animEffect transition="in" filter="fade">
                                      <p:cBhvr>
                                        <p:cTn id="7" dur="1000"/>
                                        <p:tgtEl>
                                          <p:spTgt spid="110"/>
                                        </p:tgtEl>
                                      </p:cBhvr>
                                    </p:animEffect>
                                    <p:anim calcmode="lin" valueType="num">
                                      <p:cBhvr>
                                        <p:cTn id="8" dur="1000" fill="hold"/>
                                        <p:tgtEl>
                                          <p:spTgt spid="110"/>
                                        </p:tgtEl>
                                        <p:attrNameLst>
                                          <p:attrName>ppt_x</p:attrName>
                                        </p:attrNameLst>
                                      </p:cBhvr>
                                      <p:tavLst>
                                        <p:tav tm="0">
                                          <p:val>
                                            <p:strVal val="#ppt_x"/>
                                          </p:val>
                                        </p:tav>
                                        <p:tav tm="100000">
                                          <p:val>
                                            <p:strVal val="#ppt_x"/>
                                          </p:val>
                                        </p:tav>
                                      </p:tavLst>
                                    </p:anim>
                                    <p:anim calcmode="lin" valueType="num">
                                      <p:cBhvr>
                                        <p:cTn id="9" dur="1000" fill="hold"/>
                                        <p:tgtEl>
                                          <p:spTgt spid="1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0"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hteck 1"/>
          <p:cNvSpPr/>
          <p:nvPr/>
        </p:nvSpPr>
        <p:spPr>
          <a:xfrm>
            <a:off x="2089221" y="1808820"/>
            <a:ext cx="4930954" cy="738664"/>
          </a:xfrm>
          <a:prstGeom prst="rect">
            <a:avLst/>
          </a:prstGeom>
        </p:spPr>
        <p:txBody>
          <a:bodyPr wrap="square">
            <a:spAutoFit/>
          </a:bodyPr>
          <a:lstStyle/>
          <a:p>
            <a:pPr algn="ctr">
              <a:defRPr/>
            </a:pPr>
            <a:r>
              <a:rPr lang="en-GB" sz="2400" b="1" dirty="0" smtClean="0">
                <a:solidFill>
                  <a:srgbClr val="179C7D"/>
                </a:solidFill>
                <a:cs typeface="Times New Roman" pitchFamily="18" charset="0"/>
              </a:rPr>
              <a:t>IEA Wind Task 33</a:t>
            </a:r>
            <a:br>
              <a:rPr lang="en-GB" sz="2400" b="1" dirty="0" smtClean="0">
                <a:solidFill>
                  <a:srgbClr val="179C7D"/>
                </a:solidFill>
                <a:cs typeface="Times New Roman" pitchFamily="18" charset="0"/>
              </a:rPr>
            </a:br>
            <a:r>
              <a:rPr lang="en-GB" b="1" dirty="0" smtClean="0">
                <a:solidFill>
                  <a:srgbClr val="179C7D"/>
                </a:solidFill>
                <a:cs typeface="Times New Roman" pitchFamily="18" charset="0"/>
              </a:rPr>
              <a:t>Recommended Practices for Reliability Data</a:t>
            </a:r>
            <a:endParaRPr lang="en-GB" b="1" dirty="0">
              <a:solidFill>
                <a:srgbClr val="179C7D"/>
              </a:solidFill>
              <a:cs typeface="Times New Roman" pitchFamily="18" charset="0"/>
            </a:endParaRPr>
          </a:p>
        </p:txBody>
      </p:sp>
      <p:pic>
        <p:nvPicPr>
          <p:cNvPr id="3"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00625" y="1880913"/>
            <a:ext cx="1449243" cy="10869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Abgerundetes Rechteck 3"/>
          <p:cNvSpPr/>
          <p:nvPr/>
        </p:nvSpPr>
        <p:spPr>
          <a:xfrm>
            <a:off x="272399" y="1167609"/>
            <a:ext cx="1689311" cy="2092184"/>
          </a:xfrm>
          <a:prstGeom prst="roundRect">
            <a:avLst/>
          </a:prstGeom>
          <a:noFill/>
          <a:ln w="25400" cap="flat" cmpd="sng" algn="ctr">
            <a:solidFill>
              <a:srgbClr val="4F81BD">
                <a:shade val="50000"/>
              </a:srgbClr>
            </a:solidFill>
            <a:prstDash val="solid"/>
          </a:ln>
          <a:effectLst/>
        </p:spPr>
        <p:txBody>
          <a:bodyPr rtlCol="0" anchor="t"/>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en-US" sz="1800" b="0" i="0" u="none" strike="noStrike" kern="0" cap="none" spc="0" normalizeH="0" baseline="0" noProof="0" dirty="0" smtClean="0">
                <a:ln>
                  <a:noFill/>
                </a:ln>
                <a:solidFill>
                  <a:prstClr val="black"/>
                </a:solidFill>
                <a:effectLst/>
                <a:uLnTx/>
                <a:uFillTx/>
                <a:latin typeface="Arial"/>
                <a:ea typeface="+mn-ea"/>
                <a:cs typeface="+mn-cs"/>
              </a:rPr>
              <a:t>Standards</a:t>
            </a:r>
          </a:p>
          <a:p>
            <a:pPr marL="0" marR="0" lvl="0" indent="0" algn="ctr" defTabSz="914400" eaLnBrk="1" fontAlgn="base" latinLnBrk="0" hangingPunct="1">
              <a:lnSpc>
                <a:spcPct val="100000"/>
              </a:lnSpc>
              <a:spcBef>
                <a:spcPct val="0"/>
              </a:spcBef>
              <a:spcAft>
                <a:spcPct val="0"/>
              </a:spcAft>
              <a:buClrTx/>
              <a:buSzTx/>
              <a:buFontTx/>
              <a:buNone/>
              <a:tabLst/>
              <a:defRPr/>
            </a:pPr>
            <a:r>
              <a:rPr kumimoji="0" lang="en-US" sz="1800" b="0" i="0" u="none" strike="noStrike" kern="0" cap="none" spc="0" normalizeH="0" baseline="0" noProof="0" dirty="0" smtClean="0">
                <a:ln>
                  <a:noFill/>
                </a:ln>
                <a:solidFill>
                  <a:prstClr val="black"/>
                </a:solidFill>
                <a:effectLst/>
                <a:uLnTx/>
                <a:uFillTx/>
                <a:latin typeface="Arial"/>
                <a:ea typeface="+mn-ea"/>
                <a:cs typeface="+mn-cs"/>
              </a:rPr>
              <a:t>Taxonomies</a:t>
            </a:r>
          </a:p>
        </p:txBody>
      </p:sp>
      <p:sp>
        <p:nvSpPr>
          <p:cNvPr id="6" name="Nach links gekrümmter Pfeil 5"/>
          <p:cNvSpPr/>
          <p:nvPr/>
        </p:nvSpPr>
        <p:spPr>
          <a:xfrm rot="5400000">
            <a:off x="2078696" y="5121162"/>
            <a:ext cx="474445" cy="1271805"/>
          </a:xfrm>
          <a:prstGeom prst="curvedLeftArrow">
            <a:avLst/>
          </a:prstGeom>
          <a:solidFill>
            <a:srgbClr val="4F81BD"/>
          </a:solidFill>
          <a:ln w="25400" cap="flat" cmpd="sng" algn="ctr">
            <a:solidFill>
              <a:srgbClr val="4F81BD">
                <a:shade val="50000"/>
              </a:srgbClr>
            </a:solidFill>
            <a:prstDash val="solid"/>
          </a:ln>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de-DE" sz="1800" b="0" i="0" u="none" strike="noStrike" kern="0" cap="none" spc="0" normalizeH="0" baseline="0" noProof="0" smtClean="0">
              <a:ln>
                <a:noFill/>
              </a:ln>
              <a:solidFill>
                <a:prstClr val="black"/>
              </a:solidFill>
              <a:effectLst/>
              <a:uLnTx/>
              <a:uFillTx/>
              <a:latin typeface="Arial"/>
              <a:ea typeface="+mn-ea"/>
              <a:cs typeface="+mn-cs"/>
            </a:endParaRPr>
          </a:p>
        </p:txBody>
      </p:sp>
      <p:sp>
        <p:nvSpPr>
          <p:cNvPr id="7" name="Abgerundetes Rechteck 6"/>
          <p:cNvSpPr/>
          <p:nvPr/>
        </p:nvSpPr>
        <p:spPr>
          <a:xfrm>
            <a:off x="490286" y="3500928"/>
            <a:ext cx="1671041" cy="2092184"/>
          </a:xfrm>
          <a:prstGeom prst="roundRect">
            <a:avLst/>
          </a:prstGeom>
          <a:noFill/>
          <a:ln w="25400" cap="flat" cmpd="sng" algn="ctr">
            <a:solidFill>
              <a:srgbClr val="4F81BD">
                <a:shade val="50000"/>
              </a:srgbClr>
            </a:solidFill>
            <a:prstDash val="solid"/>
          </a:ln>
          <a:effectLst/>
        </p:spPr>
        <p:txBody>
          <a:bodyPr rtlCol="0" anchor="t"/>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en-US" sz="1800" b="0" i="0" u="none" strike="noStrike" kern="0" cap="none" spc="0" normalizeH="0" baseline="0" noProof="0" dirty="0" smtClean="0">
                <a:ln>
                  <a:noFill/>
                </a:ln>
                <a:solidFill>
                  <a:prstClr val="black"/>
                </a:solidFill>
                <a:effectLst/>
                <a:uLnTx/>
                <a:uFillTx/>
                <a:latin typeface="Arial"/>
                <a:ea typeface="+mn-ea"/>
                <a:cs typeface="+mn-cs"/>
              </a:rPr>
              <a:t>Data</a:t>
            </a:r>
          </a:p>
          <a:p>
            <a:pPr marL="0" marR="0" lvl="0" indent="0" algn="ctr" defTabSz="914400" eaLnBrk="1" fontAlgn="base" latinLnBrk="0" hangingPunct="1">
              <a:lnSpc>
                <a:spcPct val="100000"/>
              </a:lnSpc>
              <a:spcBef>
                <a:spcPct val="0"/>
              </a:spcBef>
              <a:spcAft>
                <a:spcPct val="0"/>
              </a:spcAft>
              <a:buClrTx/>
              <a:buSzTx/>
              <a:buFontTx/>
              <a:buNone/>
              <a:tabLst/>
              <a:defRPr/>
            </a:pPr>
            <a:r>
              <a:rPr kumimoji="0" lang="en-US" sz="1800" b="0" i="0" u="none" strike="noStrike" kern="0" cap="none" spc="0" normalizeH="0" baseline="0" noProof="0" dirty="0" smtClean="0">
                <a:ln>
                  <a:noFill/>
                </a:ln>
                <a:solidFill>
                  <a:prstClr val="black"/>
                </a:solidFill>
                <a:effectLst/>
                <a:uLnTx/>
                <a:uFillTx/>
                <a:latin typeface="Arial"/>
                <a:ea typeface="+mn-ea"/>
                <a:cs typeface="+mn-cs"/>
              </a:rPr>
              <a:t>Entries</a:t>
            </a:r>
          </a:p>
          <a:p>
            <a:pPr marL="0" marR="0" lvl="0" indent="0" algn="ctr" defTabSz="914400" eaLnBrk="1" fontAlgn="base" latinLnBrk="0" hangingPunct="1">
              <a:lnSpc>
                <a:spcPct val="100000"/>
              </a:lnSpc>
              <a:spcBef>
                <a:spcPct val="0"/>
              </a:spcBef>
              <a:spcAft>
                <a:spcPct val="0"/>
              </a:spcAft>
              <a:buClrTx/>
              <a:buSzTx/>
              <a:buFontTx/>
              <a:buNone/>
              <a:tabLst/>
              <a:defRPr/>
            </a:pPr>
            <a:r>
              <a:rPr kumimoji="0" lang="en-US" sz="1800" b="0" i="0" u="none" strike="noStrike" kern="0" cap="none" spc="0" normalizeH="0" baseline="0" noProof="0" dirty="0" smtClean="0">
                <a:ln>
                  <a:noFill/>
                </a:ln>
                <a:solidFill>
                  <a:prstClr val="black"/>
                </a:solidFill>
                <a:effectLst/>
                <a:uLnTx/>
                <a:uFillTx/>
                <a:latin typeface="Arial"/>
                <a:ea typeface="+mn-ea"/>
                <a:cs typeface="+mn-cs"/>
              </a:rPr>
              <a:t>______</a:t>
            </a:r>
          </a:p>
          <a:p>
            <a:pPr marL="0" marR="0" lvl="0" indent="0" algn="ctr" defTabSz="914400" eaLnBrk="1" fontAlgn="base" latinLnBrk="0" hangingPunct="1">
              <a:lnSpc>
                <a:spcPct val="100000"/>
              </a:lnSpc>
              <a:spcBef>
                <a:spcPct val="0"/>
              </a:spcBef>
              <a:spcAft>
                <a:spcPct val="0"/>
              </a:spcAft>
              <a:buClrTx/>
              <a:buSzTx/>
              <a:buFontTx/>
              <a:buNone/>
              <a:tabLst/>
              <a:defRPr/>
            </a:pPr>
            <a:r>
              <a:rPr kumimoji="0" lang="en-US" sz="1800" b="0" i="0" u="none" strike="noStrike" kern="0" cap="none" spc="0" normalizeH="0" baseline="0" noProof="0" dirty="0" smtClean="0">
                <a:ln>
                  <a:noFill/>
                </a:ln>
                <a:solidFill>
                  <a:prstClr val="black"/>
                </a:solidFill>
                <a:effectLst/>
                <a:uLnTx/>
                <a:uFillTx/>
                <a:latin typeface="Arial"/>
                <a:ea typeface="+mn-ea"/>
                <a:cs typeface="+mn-cs"/>
              </a:rPr>
              <a:t>______</a:t>
            </a:r>
          </a:p>
          <a:p>
            <a:pPr marL="0" marR="0" lvl="0" indent="0" algn="ctr" defTabSz="914400" eaLnBrk="1" fontAlgn="base" latinLnBrk="0" hangingPunct="1">
              <a:lnSpc>
                <a:spcPct val="100000"/>
              </a:lnSpc>
              <a:spcBef>
                <a:spcPct val="0"/>
              </a:spcBef>
              <a:spcAft>
                <a:spcPct val="0"/>
              </a:spcAft>
              <a:buClrTx/>
              <a:buSzTx/>
              <a:buFontTx/>
              <a:buNone/>
              <a:tabLst/>
              <a:defRPr/>
            </a:pPr>
            <a:r>
              <a:rPr kumimoji="0" lang="en-US" sz="1800" b="0" i="0" u="none" strike="noStrike" kern="0" cap="none" spc="0" normalizeH="0" baseline="0" noProof="0" dirty="0" smtClean="0">
                <a:ln>
                  <a:noFill/>
                </a:ln>
                <a:solidFill>
                  <a:prstClr val="black"/>
                </a:solidFill>
                <a:effectLst/>
                <a:uLnTx/>
                <a:uFillTx/>
                <a:latin typeface="Arial"/>
                <a:ea typeface="+mn-ea"/>
                <a:cs typeface="+mn-cs"/>
              </a:rPr>
              <a:t>______</a:t>
            </a:r>
          </a:p>
          <a:p>
            <a:pPr marL="0" marR="0" lvl="0" indent="0" algn="ctr" defTabSz="914400" eaLnBrk="1" fontAlgn="base" latinLnBrk="0" hangingPunct="1">
              <a:lnSpc>
                <a:spcPct val="100000"/>
              </a:lnSpc>
              <a:spcBef>
                <a:spcPct val="0"/>
              </a:spcBef>
              <a:spcAft>
                <a:spcPct val="0"/>
              </a:spcAft>
              <a:buClrTx/>
              <a:buSzTx/>
              <a:buFontTx/>
              <a:buNone/>
              <a:tabLst/>
              <a:defRPr/>
            </a:pPr>
            <a:r>
              <a:rPr kumimoji="0" lang="en-US" sz="1800" b="0" i="0" u="none" strike="noStrike" kern="0" cap="none" spc="0" normalizeH="0" baseline="0" noProof="0" dirty="0" smtClean="0">
                <a:ln>
                  <a:noFill/>
                </a:ln>
                <a:solidFill>
                  <a:prstClr val="black"/>
                </a:solidFill>
                <a:effectLst/>
                <a:uLnTx/>
                <a:uFillTx/>
                <a:latin typeface="Arial"/>
                <a:ea typeface="+mn-ea"/>
                <a:cs typeface="+mn-cs"/>
              </a:rPr>
              <a:t>______</a:t>
            </a:r>
          </a:p>
          <a:p>
            <a:pPr marL="0" marR="0" lvl="0" indent="0" algn="ctr" defTabSz="914400" eaLnBrk="1" fontAlgn="base" latinLnBrk="0" hangingPunct="1">
              <a:lnSpc>
                <a:spcPct val="100000"/>
              </a:lnSpc>
              <a:spcBef>
                <a:spcPct val="0"/>
              </a:spcBef>
              <a:spcAft>
                <a:spcPct val="0"/>
              </a:spcAft>
              <a:buClrTx/>
              <a:buSzTx/>
              <a:buFontTx/>
              <a:buNone/>
              <a:tabLst/>
              <a:defRPr/>
            </a:pPr>
            <a:r>
              <a:rPr kumimoji="0" lang="en-US" sz="1800" b="0" i="0" u="none" strike="noStrike" kern="0" cap="none" spc="0" normalizeH="0" baseline="0" noProof="0" dirty="0" smtClean="0">
                <a:ln>
                  <a:noFill/>
                </a:ln>
                <a:solidFill>
                  <a:prstClr val="black"/>
                </a:solidFill>
                <a:effectLst/>
                <a:uLnTx/>
                <a:uFillTx/>
                <a:latin typeface="Arial"/>
                <a:ea typeface="+mn-ea"/>
                <a:cs typeface="+mn-cs"/>
              </a:rPr>
              <a:t>______</a:t>
            </a:r>
          </a:p>
        </p:txBody>
      </p:sp>
      <p:sp>
        <p:nvSpPr>
          <p:cNvPr id="8" name="Nach links gekrümmter Pfeil 7"/>
          <p:cNvSpPr/>
          <p:nvPr/>
        </p:nvSpPr>
        <p:spPr>
          <a:xfrm rot="5400000">
            <a:off x="4193931" y="5117692"/>
            <a:ext cx="474445" cy="1271805"/>
          </a:xfrm>
          <a:prstGeom prst="curvedLeftArrow">
            <a:avLst/>
          </a:prstGeom>
          <a:solidFill>
            <a:srgbClr val="4F81BD"/>
          </a:solidFill>
          <a:ln w="25400" cap="flat" cmpd="sng" algn="ctr">
            <a:solidFill>
              <a:srgbClr val="4F81BD">
                <a:shade val="50000"/>
              </a:srgbClr>
            </a:solidFill>
            <a:prstDash val="solid"/>
          </a:ln>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de-DE" sz="1800" b="0" i="0" u="none" strike="noStrike" kern="0" cap="none" spc="0" normalizeH="0" baseline="0" noProof="0" smtClean="0">
              <a:ln>
                <a:noFill/>
              </a:ln>
              <a:solidFill>
                <a:prstClr val="black"/>
              </a:solidFill>
              <a:effectLst/>
              <a:uLnTx/>
              <a:uFillTx/>
              <a:latin typeface="Arial"/>
              <a:ea typeface="+mn-ea"/>
              <a:cs typeface="+mn-cs"/>
            </a:endParaRPr>
          </a:p>
        </p:txBody>
      </p:sp>
      <p:sp>
        <p:nvSpPr>
          <p:cNvPr id="9" name="Nach links gekrümmter Pfeil 8"/>
          <p:cNvSpPr/>
          <p:nvPr/>
        </p:nvSpPr>
        <p:spPr>
          <a:xfrm rot="10298364">
            <a:off x="182190" y="2788476"/>
            <a:ext cx="474445" cy="1271805"/>
          </a:xfrm>
          <a:prstGeom prst="curvedLeftArrow">
            <a:avLst/>
          </a:prstGeom>
          <a:solidFill>
            <a:srgbClr val="4F81BD"/>
          </a:solidFill>
          <a:ln w="25400" cap="flat" cmpd="sng" algn="ctr">
            <a:solidFill>
              <a:srgbClr val="4F81BD">
                <a:shade val="50000"/>
              </a:srgbClr>
            </a:solidFill>
            <a:prstDash val="solid"/>
          </a:ln>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de-DE" sz="1800" b="0" i="0" u="none" strike="noStrike" kern="0" cap="none" spc="0" normalizeH="0" baseline="0" noProof="0" smtClean="0">
              <a:ln>
                <a:noFill/>
              </a:ln>
              <a:solidFill>
                <a:prstClr val="black"/>
              </a:solidFill>
              <a:effectLst/>
              <a:uLnTx/>
              <a:uFillTx/>
              <a:latin typeface="Arial"/>
              <a:ea typeface="+mn-ea"/>
              <a:cs typeface="+mn-cs"/>
            </a:endParaRPr>
          </a:p>
        </p:txBody>
      </p:sp>
      <p:grpSp>
        <p:nvGrpSpPr>
          <p:cNvPr id="42" name="Gruppieren 41"/>
          <p:cNvGrpSpPr/>
          <p:nvPr/>
        </p:nvGrpSpPr>
        <p:grpSpPr>
          <a:xfrm>
            <a:off x="2597612" y="3542663"/>
            <a:ext cx="1761701" cy="2212317"/>
            <a:chOff x="2597611" y="3542661"/>
            <a:chExt cx="1761701" cy="2212317"/>
          </a:xfrm>
        </p:grpSpPr>
        <p:pic>
          <p:nvPicPr>
            <p:cNvPr id="10" name="Picture 5" descr="C:\Users\jstrasilla\Desktop\Schaubild FGW für Johanna\control.png"/>
            <p:cNvPicPr>
              <a:picLocks noChangeAspect="1" noChangeArrowheads="1"/>
            </p:cNvPicPr>
            <p:nvPr/>
          </p:nvPicPr>
          <p:blipFill>
            <a:blip r:embed="rId4" cstate="print"/>
            <a:srcRect/>
            <a:stretch>
              <a:fillRect/>
            </a:stretch>
          </p:blipFill>
          <p:spPr bwMode="auto">
            <a:xfrm>
              <a:off x="3142998" y="4800453"/>
              <a:ext cx="1063914" cy="954525"/>
            </a:xfrm>
            <a:prstGeom prst="rect">
              <a:avLst/>
            </a:prstGeom>
            <a:noFill/>
            <a:effectLst>
              <a:outerShdw blurRad="50800" dist="38100" dir="2700000" algn="tl" rotWithShape="0">
                <a:prstClr val="black">
                  <a:alpha val="0"/>
                </a:prstClr>
              </a:outerShdw>
            </a:effectLst>
          </p:spPr>
        </p:pic>
        <p:sp>
          <p:nvSpPr>
            <p:cNvPr id="5" name="Abgerundetes Rechteck 4"/>
            <p:cNvSpPr/>
            <p:nvPr/>
          </p:nvSpPr>
          <p:spPr>
            <a:xfrm>
              <a:off x="2624061" y="3542661"/>
              <a:ext cx="1557719" cy="2092184"/>
            </a:xfrm>
            <a:prstGeom prst="roundRect">
              <a:avLst/>
            </a:prstGeom>
            <a:noFill/>
            <a:ln w="25400" cap="flat" cmpd="sng" algn="ctr">
              <a:solidFill>
                <a:srgbClr val="4F81BD">
                  <a:shade val="50000"/>
                </a:srgbClr>
              </a:solidFill>
              <a:prstDash val="solid"/>
            </a:ln>
            <a:effectLst/>
          </p:spPr>
          <p:txBody>
            <a:bodyPr rtlCol="0" anchor="t"/>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en-US" sz="1800" b="0" i="0" u="none" strike="noStrike" kern="0" cap="none" spc="0" normalizeH="0" baseline="0" noProof="0" dirty="0" smtClean="0">
                  <a:ln>
                    <a:noFill/>
                  </a:ln>
                  <a:solidFill>
                    <a:prstClr val="black"/>
                  </a:solidFill>
                  <a:effectLst/>
                  <a:uLnTx/>
                  <a:uFillTx/>
                  <a:latin typeface="Arial"/>
                  <a:ea typeface="+mn-ea"/>
                  <a:cs typeface="+mn-cs"/>
                </a:rPr>
                <a:t>Data Groups</a:t>
              </a:r>
            </a:p>
          </p:txBody>
        </p:sp>
        <p:pic>
          <p:nvPicPr>
            <p:cNvPr id="11" name="Picture 9" descr="C:\Users\jstrasilla\Desktop\Schaubild FGW für Johanna\Monteur.png"/>
            <p:cNvPicPr>
              <a:picLocks noChangeAspect="1" noChangeArrowheads="1"/>
            </p:cNvPicPr>
            <p:nvPr/>
          </p:nvPicPr>
          <p:blipFill>
            <a:blip r:embed="rId5" cstate="print"/>
            <a:srcRect/>
            <a:stretch>
              <a:fillRect/>
            </a:stretch>
          </p:blipFill>
          <p:spPr bwMode="auto">
            <a:xfrm>
              <a:off x="2597611" y="4636065"/>
              <a:ext cx="1075901" cy="966513"/>
            </a:xfrm>
            <a:prstGeom prst="rect">
              <a:avLst/>
            </a:prstGeom>
            <a:noFill/>
            <a:effectLst>
              <a:outerShdw blurRad="50800" dist="38100" dir="2700000" algn="tl" rotWithShape="0">
                <a:prstClr val="black">
                  <a:alpha val="40000"/>
                </a:prstClr>
              </a:outerShdw>
            </a:effectLst>
          </p:spPr>
        </p:pic>
        <p:pic>
          <p:nvPicPr>
            <p:cNvPr id="12" name="Picture 10" descr="C:\Users\jstrasilla\Desktop\Schaubild FGW für Johanna\service.png"/>
            <p:cNvPicPr>
              <a:picLocks noChangeAspect="1" noChangeArrowheads="1"/>
            </p:cNvPicPr>
            <p:nvPr/>
          </p:nvPicPr>
          <p:blipFill>
            <a:blip r:embed="rId6" cstate="print"/>
            <a:srcRect/>
            <a:stretch>
              <a:fillRect/>
            </a:stretch>
          </p:blipFill>
          <p:spPr bwMode="auto">
            <a:xfrm>
              <a:off x="3283411" y="4154778"/>
              <a:ext cx="1075901" cy="966513"/>
            </a:xfrm>
            <a:prstGeom prst="rect">
              <a:avLst/>
            </a:prstGeom>
            <a:noFill/>
            <a:effectLst>
              <a:outerShdw blurRad="50800" dist="38100" dir="2700000" algn="tl" rotWithShape="0">
                <a:prstClr val="black">
                  <a:alpha val="0"/>
                </a:prstClr>
              </a:outerShdw>
            </a:effectLst>
          </p:spPr>
        </p:pic>
        <p:pic>
          <p:nvPicPr>
            <p:cNvPr id="13" name="Picture 13" descr="C:\Users\jstrasilla\Desktop\Schaubild FGW für Johanna\WEA.png"/>
            <p:cNvPicPr>
              <a:picLocks noChangeAspect="1" noChangeArrowheads="1"/>
            </p:cNvPicPr>
            <p:nvPr/>
          </p:nvPicPr>
          <p:blipFill>
            <a:blip r:embed="rId7" cstate="print"/>
            <a:srcRect/>
            <a:stretch>
              <a:fillRect/>
            </a:stretch>
          </p:blipFill>
          <p:spPr bwMode="auto">
            <a:xfrm>
              <a:off x="2682912" y="4038453"/>
              <a:ext cx="1063914" cy="954525"/>
            </a:xfrm>
            <a:prstGeom prst="rect">
              <a:avLst/>
            </a:prstGeom>
            <a:noFill/>
            <a:effectLst>
              <a:outerShdw blurRad="50800" dist="38100" dir="2700000" algn="tl" rotWithShape="0">
                <a:prstClr val="black">
                  <a:alpha val="0"/>
                </a:prstClr>
              </a:outerShdw>
            </a:effectLst>
          </p:spPr>
        </p:pic>
      </p:grpSp>
      <p:grpSp>
        <p:nvGrpSpPr>
          <p:cNvPr id="46" name="Gruppieren 45"/>
          <p:cNvGrpSpPr/>
          <p:nvPr/>
        </p:nvGrpSpPr>
        <p:grpSpPr>
          <a:xfrm>
            <a:off x="7100719" y="1155845"/>
            <a:ext cx="1926777" cy="2088000"/>
            <a:chOff x="7100718" y="809710"/>
            <a:chExt cx="1926777" cy="2088000"/>
          </a:xfrm>
        </p:grpSpPr>
        <p:pic>
          <p:nvPicPr>
            <p:cNvPr id="28" name="Picture 14" descr="C:\Users\jstrasilla\Desktop\Schaubild FGW für Johanna\WInd.png"/>
            <p:cNvPicPr>
              <a:picLocks noChangeAspect="1" noChangeArrowheads="1"/>
            </p:cNvPicPr>
            <p:nvPr/>
          </p:nvPicPr>
          <p:blipFill>
            <a:blip r:embed="rId8" cstate="print"/>
            <a:srcRect/>
            <a:stretch>
              <a:fillRect/>
            </a:stretch>
          </p:blipFill>
          <p:spPr bwMode="auto">
            <a:xfrm>
              <a:off x="7610597" y="1791883"/>
              <a:ext cx="1266207" cy="1053423"/>
            </a:xfrm>
            <a:prstGeom prst="rect">
              <a:avLst/>
            </a:prstGeom>
            <a:noFill/>
          </p:spPr>
        </p:pic>
        <p:pic>
          <p:nvPicPr>
            <p:cNvPr id="29" name="Picture 2" descr="C:\Users\jstrasilla\Desktop\Schaubild FGW für Johanna\Betreiber.png"/>
            <p:cNvPicPr>
              <a:picLocks noChangeAspect="1" noChangeArrowheads="1"/>
            </p:cNvPicPr>
            <p:nvPr/>
          </p:nvPicPr>
          <p:blipFill>
            <a:blip r:embed="rId9" cstate="print"/>
            <a:srcRect/>
            <a:stretch>
              <a:fillRect/>
            </a:stretch>
          </p:blipFill>
          <p:spPr bwMode="auto">
            <a:xfrm>
              <a:off x="7951594" y="1358770"/>
              <a:ext cx="1075901" cy="966513"/>
            </a:xfrm>
            <a:prstGeom prst="rect">
              <a:avLst/>
            </a:prstGeom>
            <a:noFill/>
            <a:effectLst>
              <a:outerShdw blurRad="50800" dist="38100" dir="2700000" algn="tl" rotWithShape="0">
                <a:prstClr val="black">
                  <a:alpha val="0"/>
                </a:prstClr>
              </a:outerShdw>
            </a:effectLst>
          </p:spPr>
        </p:pic>
        <p:pic>
          <p:nvPicPr>
            <p:cNvPr id="31" name="Picture 7" descr="C:\Users\jstrasilla\Desktop\Schaubild FGW für Johanna\kaufmann.png"/>
            <p:cNvPicPr>
              <a:picLocks noChangeAspect="1" noChangeArrowheads="1"/>
            </p:cNvPicPr>
            <p:nvPr/>
          </p:nvPicPr>
          <p:blipFill>
            <a:blip r:embed="rId10" cstate="print"/>
            <a:srcRect/>
            <a:stretch>
              <a:fillRect/>
            </a:stretch>
          </p:blipFill>
          <p:spPr bwMode="auto">
            <a:xfrm>
              <a:off x="7321524" y="1358770"/>
              <a:ext cx="1075901" cy="966513"/>
            </a:xfrm>
            <a:prstGeom prst="rect">
              <a:avLst/>
            </a:prstGeom>
            <a:noFill/>
            <a:effectLst>
              <a:outerShdw blurRad="50800" dist="38100" dir="2700000" algn="tl" rotWithShape="0">
                <a:prstClr val="black">
                  <a:alpha val="40000"/>
                </a:prstClr>
              </a:outerShdw>
            </a:effectLst>
          </p:spPr>
        </p:pic>
        <p:pic>
          <p:nvPicPr>
            <p:cNvPr id="32" name="Picture 11" descr="C:\Users\jstrasilla\Desktop\Schaubild FGW für Johanna\Techn.png"/>
            <p:cNvPicPr>
              <a:picLocks noChangeAspect="1" noChangeArrowheads="1"/>
            </p:cNvPicPr>
            <p:nvPr/>
          </p:nvPicPr>
          <p:blipFill>
            <a:blip r:embed="rId11" cstate="print"/>
            <a:srcRect/>
            <a:stretch>
              <a:fillRect/>
            </a:stretch>
          </p:blipFill>
          <p:spPr bwMode="auto">
            <a:xfrm>
              <a:off x="7100718" y="1815970"/>
              <a:ext cx="1075901" cy="966513"/>
            </a:xfrm>
            <a:prstGeom prst="rect">
              <a:avLst/>
            </a:prstGeom>
            <a:noFill/>
            <a:effectLst>
              <a:outerShdw blurRad="50800" dist="38100" dir="2700000" algn="tl" rotWithShape="0">
                <a:prstClr val="black">
                  <a:alpha val="0"/>
                </a:prstClr>
              </a:outerShdw>
            </a:effectLst>
          </p:spPr>
        </p:pic>
        <p:sp>
          <p:nvSpPr>
            <p:cNvPr id="36" name="Abgerundetes Rechteck 35"/>
            <p:cNvSpPr/>
            <p:nvPr/>
          </p:nvSpPr>
          <p:spPr>
            <a:xfrm>
              <a:off x="7181849" y="809710"/>
              <a:ext cx="1671449" cy="2088000"/>
            </a:xfrm>
            <a:prstGeom prst="roundRect">
              <a:avLst/>
            </a:prstGeom>
            <a:noFill/>
            <a:ln w="25400" cap="flat" cmpd="sng" algn="ctr">
              <a:solidFill>
                <a:srgbClr val="4F81BD">
                  <a:shade val="50000"/>
                </a:srgbClr>
              </a:solidFill>
              <a:prstDash val="solid"/>
            </a:ln>
            <a:effectLst/>
          </p:spPr>
          <p:txBody>
            <a:bodyPr rtlCol="0" anchor="t"/>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en-US" sz="1800" b="0" i="0" u="none" strike="noStrike" kern="0" cap="none" spc="0" normalizeH="0" baseline="0" noProof="0" dirty="0" smtClean="0">
                  <a:ln>
                    <a:noFill/>
                  </a:ln>
                  <a:solidFill>
                    <a:prstClr val="black"/>
                  </a:solidFill>
                  <a:effectLst/>
                  <a:uLnTx/>
                  <a:uFillTx/>
                  <a:latin typeface="Arial"/>
                  <a:ea typeface="+mn-ea"/>
                  <a:cs typeface="+mn-cs"/>
                </a:rPr>
                <a:t>Roles</a:t>
              </a:r>
            </a:p>
          </p:txBody>
        </p:sp>
      </p:grpSp>
      <p:grpSp>
        <p:nvGrpSpPr>
          <p:cNvPr id="44" name="Gruppieren 43"/>
          <p:cNvGrpSpPr/>
          <p:nvPr/>
        </p:nvGrpSpPr>
        <p:grpSpPr>
          <a:xfrm>
            <a:off x="6905534" y="3542164"/>
            <a:ext cx="1757371" cy="2092184"/>
            <a:chOff x="7922744" y="3157736"/>
            <a:chExt cx="1757371" cy="2092184"/>
          </a:xfrm>
        </p:grpSpPr>
        <p:pic>
          <p:nvPicPr>
            <p:cNvPr id="27" name="Picture 12" descr="C:\Users\jstrasilla\Desktop\Schaubild FGW für Johanna\unabh.png"/>
            <p:cNvPicPr>
              <a:picLocks noChangeAspect="1" noChangeArrowheads="1"/>
            </p:cNvPicPr>
            <p:nvPr/>
          </p:nvPicPr>
          <p:blipFill>
            <a:blip r:embed="rId12" cstate="print"/>
            <a:srcRect/>
            <a:stretch>
              <a:fillRect/>
            </a:stretch>
          </p:blipFill>
          <p:spPr bwMode="auto">
            <a:xfrm>
              <a:off x="8037385" y="4151178"/>
              <a:ext cx="1075901" cy="966513"/>
            </a:xfrm>
            <a:prstGeom prst="rect">
              <a:avLst/>
            </a:prstGeom>
            <a:noFill/>
            <a:effectLst>
              <a:outerShdw blurRad="50800" dist="38100" dir="2700000" algn="tl" rotWithShape="0">
                <a:prstClr val="black">
                  <a:alpha val="0"/>
                </a:prstClr>
              </a:outerShdw>
            </a:effectLst>
          </p:spPr>
        </p:pic>
        <p:pic>
          <p:nvPicPr>
            <p:cNvPr id="30" name="Picture 6" descr="C:\Users\jstrasilla\Desktop\Schaubild FGW für Johanna\Hersteller.png"/>
            <p:cNvPicPr>
              <a:picLocks noChangeAspect="1" noChangeArrowheads="1"/>
            </p:cNvPicPr>
            <p:nvPr/>
          </p:nvPicPr>
          <p:blipFill>
            <a:blip r:embed="rId13" cstate="print"/>
            <a:srcRect/>
            <a:stretch>
              <a:fillRect/>
            </a:stretch>
          </p:blipFill>
          <p:spPr bwMode="auto">
            <a:xfrm>
              <a:off x="8397425" y="3533045"/>
              <a:ext cx="1282690" cy="1098378"/>
            </a:xfrm>
            <a:prstGeom prst="rect">
              <a:avLst/>
            </a:prstGeom>
            <a:noFill/>
            <a:effectLst>
              <a:outerShdw blurRad="50800" dist="38100" dir="2700000" algn="tl" rotWithShape="0">
                <a:prstClr val="black">
                  <a:alpha val="0"/>
                </a:prstClr>
              </a:outerShdw>
            </a:effectLst>
          </p:spPr>
        </p:pic>
        <p:pic>
          <p:nvPicPr>
            <p:cNvPr id="33" name="Picture 15" descr="C:\Users\jstrasilla\Desktop\Schaubild FGW für Johanna\windmess.png"/>
            <p:cNvPicPr>
              <a:picLocks noChangeAspect="1" noChangeArrowheads="1"/>
            </p:cNvPicPr>
            <p:nvPr/>
          </p:nvPicPr>
          <p:blipFill>
            <a:blip r:embed="rId14" cstate="print"/>
            <a:srcRect/>
            <a:stretch>
              <a:fillRect/>
            </a:stretch>
          </p:blipFill>
          <p:spPr bwMode="auto">
            <a:xfrm>
              <a:off x="7947375" y="3533045"/>
              <a:ext cx="1075901" cy="966513"/>
            </a:xfrm>
            <a:prstGeom prst="rect">
              <a:avLst/>
            </a:prstGeom>
            <a:noFill/>
            <a:effectLst>
              <a:outerShdw blurRad="50800" dist="38100" dir="2700000" algn="tl" rotWithShape="0">
                <a:prstClr val="black">
                  <a:alpha val="40000"/>
                </a:prstClr>
              </a:outerShdw>
            </a:effectLst>
          </p:spPr>
        </p:pic>
        <p:pic>
          <p:nvPicPr>
            <p:cNvPr id="34" name="Picture 16" descr="C:\Users\jstrasilla\Desktop\Schaubild FGW für Johanna\Zulieferer.png"/>
            <p:cNvPicPr>
              <a:picLocks noChangeAspect="1" noChangeArrowheads="1"/>
            </p:cNvPicPr>
            <p:nvPr/>
          </p:nvPicPr>
          <p:blipFill>
            <a:blip r:embed="rId15" cstate="print"/>
            <a:srcRect/>
            <a:stretch>
              <a:fillRect/>
            </a:stretch>
          </p:blipFill>
          <p:spPr bwMode="auto">
            <a:xfrm>
              <a:off x="8577445" y="4190679"/>
              <a:ext cx="1075901" cy="966513"/>
            </a:xfrm>
            <a:prstGeom prst="rect">
              <a:avLst/>
            </a:prstGeom>
            <a:noFill/>
            <a:effectLst>
              <a:outerShdw blurRad="50800" dist="38100" dir="2700000" algn="tl" rotWithShape="0">
                <a:prstClr val="black">
                  <a:alpha val="0"/>
                </a:prstClr>
              </a:outerShdw>
            </a:effectLst>
          </p:spPr>
        </p:pic>
        <p:sp>
          <p:nvSpPr>
            <p:cNvPr id="37" name="Abgerundetes Rechteck 36"/>
            <p:cNvSpPr/>
            <p:nvPr/>
          </p:nvSpPr>
          <p:spPr>
            <a:xfrm>
              <a:off x="7922744" y="3157736"/>
              <a:ext cx="1649466" cy="2092184"/>
            </a:xfrm>
            <a:prstGeom prst="roundRect">
              <a:avLst/>
            </a:prstGeom>
            <a:noFill/>
            <a:ln w="25400" cap="flat" cmpd="sng" algn="ctr">
              <a:solidFill>
                <a:srgbClr val="4F81BD">
                  <a:shade val="50000"/>
                </a:srgbClr>
              </a:solidFill>
              <a:prstDash val="solid"/>
            </a:ln>
            <a:effectLst/>
          </p:spPr>
          <p:txBody>
            <a:bodyPr rtlCol="0" anchor="t"/>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en-US" sz="1800" b="0" i="0" u="none" strike="noStrike" kern="0" cap="none" spc="0" normalizeH="0" baseline="0" noProof="0" dirty="0" smtClean="0">
                  <a:ln>
                    <a:noFill/>
                  </a:ln>
                  <a:solidFill>
                    <a:prstClr val="black"/>
                  </a:solidFill>
                  <a:effectLst/>
                  <a:uLnTx/>
                  <a:uFillTx/>
                  <a:latin typeface="Arial"/>
                  <a:ea typeface="+mn-ea"/>
                  <a:cs typeface="+mn-cs"/>
                </a:rPr>
                <a:t>Objectives</a:t>
              </a:r>
            </a:p>
          </p:txBody>
        </p:sp>
      </p:grpSp>
      <p:sp>
        <p:nvSpPr>
          <p:cNvPr id="39" name="Nach links gekrümmter Pfeil 38"/>
          <p:cNvSpPr/>
          <p:nvPr/>
        </p:nvSpPr>
        <p:spPr>
          <a:xfrm rot="339493">
            <a:off x="8440777" y="2929791"/>
            <a:ext cx="474445" cy="1271805"/>
          </a:xfrm>
          <a:prstGeom prst="curvedLeftArrow">
            <a:avLst/>
          </a:prstGeom>
          <a:solidFill>
            <a:srgbClr val="4F81BD"/>
          </a:solidFill>
          <a:ln w="25400" cap="flat" cmpd="sng" algn="ctr">
            <a:solidFill>
              <a:srgbClr val="4F81BD">
                <a:shade val="50000"/>
              </a:srgbClr>
            </a:solidFill>
            <a:prstDash val="solid"/>
          </a:ln>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de-DE" sz="1800" b="0" i="0" u="none" strike="noStrike" kern="0" cap="none" spc="0" normalizeH="0" baseline="0" noProof="0" smtClean="0">
              <a:ln>
                <a:noFill/>
              </a:ln>
              <a:solidFill>
                <a:prstClr val="black"/>
              </a:solidFill>
              <a:effectLst/>
              <a:uLnTx/>
              <a:uFillTx/>
              <a:latin typeface="Arial"/>
              <a:ea typeface="+mn-ea"/>
              <a:cs typeface="+mn-cs"/>
            </a:endParaRPr>
          </a:p>
        </p:txBody>
      </p:sp>
      <p:sp>
        <p:nvSpPr>
          <p:cNvPr id="40" name="Nach links gekrümmter Pfeil 39"/>
          <p:cNvSpPr/>
          <p:nvPr/>
        </p:nvSpPr>
        <p:spPr>
          <a:xfrm rot="5400000">
            <a:off x="6410841" y="5121162"/>
            <a:ext cx="474445" cy="1271805"/>
          </a:xfrm>
          <a:prstGeom prst="curvedLeftArrow">
            <a:avLst/>
          </a:prstGeom>
          <a:solidFill>
            <a:srgbClr val="4F81BD"/>
          </a:solidFill>
          <a:ln w="25400" cap="flat" cmpd="sng" algn="ctr">
            <a:solidFill>
              <a:srgbClr val="4F81BD">
                <a:shade val="50000"/>
              </a:srgbClr>
            </a:solidFill>
            <a:prstDash val="solid"/>
          </a:ln>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de-DE" sz="1800" b="0" i="0" u="none" strike="noStrike" kern="0" cap="none" spc="0" normalizeH="0" baseline="0" noProof="0" smtClean="0">
              <a:ln>
                <a:noFill/>
              </a:ln>
              <a:solidFill>
                <a:prstClr val="black"/>
              </a:solidFill>
              <a:effectLst/>
              <a:uLnTx/>
              <a:uFillTx/>
              <a:latin typeface="Arial"/>
              <a:ea typeface="+mn-ea"/>
              <a:cs typeface="+mn-cs"/>
            </a:endParaRPr>
          </a:p>
        </p:txBody>
      </p:sp>
      <p:grpSp>
        <p:nvGrpSpPr>
          <p:cNvPr id="43" name="Gruppieren 42"/>
          <p:cNvGrpSpPr/>
          <p:nvPr/>
        </p:nvGrpSpPr>
        <p:grpSpPr>
          <a:xfrm>
            <a:off x="4720674" y="3542165"/>
            <a:ext cx="1636659" cy="2092185"/>
            <a:chOff x="5999005" y="3157735"/>
            <a:chExt cx="1636659" cy="2092185"/>
          </a:xfrm>
        </p:grpSpPr>
        <p:pic>
          <p:nvPicPr>
            <p:cNvPr id="14" name="Picture 15" descr="https://upload.wikimedia.org/wikipedia/commons/thumb/3/3d/Neural_network.svg/1024px-Neural_network.svg.png"/>
            <p:cNvPicPr>
              <a:picLocks noChangeAspect="1" noChangeArrowheads="1"/>
            </p:cNvPicPr>
            <p:nvPr/>
          </p:nvPicPr>
          <p:blipFill>
            <a:blip r:embed="rId16" cstate="print">
              <a:extLst>
                <a:ext uri="{28A0092B-C50C-407E-A947-70E740481C1C}">
                  <a14:useLocalDpi xmlns:a14="http://schemas.microsoft.com/office/drawing/2010/main" val="0"/>
                </a:ext>
              </a:extLst>
            </a:blip>
            <a:srcRect/>
            <a:stretch>
              <a:fillRect/>
            </a:stretch>
          </p:blipFill>
          <p:spPr bwMode="auto">
            <a:xfrm>
              <a:off x="6507215" y="4802847"/>
              <a:ext cx="644162" cy="405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5" name="Gruppieren 11265"/>
            <p:cNvGrpSpPr>
              <a:grpSpLocks/>
            </p:cNvGrpSpPr>
            <p:nvPr/>
          </p:nvGrpSpPr>
          <p:grpSpPr bwMode="auto">
            <a:xfrm>
              <a:off x="6634286" y="4409808"/>
              <a:ext cx="457994" cy="334963"/>
              <a:chOff x="7675304" y="2189461"/>
              <a:chExt cx="982300" cy="823643"/>
            </a:xfrm>
            <a:solidFill>
              <a:sysClr val="window" lastClr="FFFFFF">
                <a:lumMod val="50000"/>
              </a:sysClr>
            </a:solidFill>
          </p:grpSpPr>
          <p:sp>
            <p:nvSpPr>
              <p:cNvPr id="16" name="Ellipse 15"/>
              <p:cNvSpPr/>
              <p:nvPr/>
            </p:nvSpPr>
            <p:spPr>
              <a:xfrm>
                <a:off x="7966356" y="2189461"/>
                <a:ext cx="215258" cy="214996"/>
              </a:xfrm>
              <a:prstGeom prst="ellipse">
                <a:avLst/>
              </a:prstGeom>
              <a:grpFill/>
              <a:ln w="25400" cap="flat" cmpd="sng" algn="ctr">
                <a:solidFill>
                  <a:sysClr val="window" lastClr="FFFFFF">
                    <a:lumMod val="50000"/>
                  </a:sysClr>
                </a:solidFill>
                <a:prstDash val="solid"/>
              </a:ln>
              <a:effectLst/>
            </p:spPr>
            <p:txBody>
              <a:bodyPr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Arial"/>
                  <a:ea typeface="+mn-ea"/>
                  <a:cs typeface="+mn-cs"/>
                </a:endParaRPr>
              </a:p>
            </p:txBody>
          </p:sp>
          <p:sp>
            <p:nvSpPr>
              <p:cNvPr id="17" name="Ellipse 16"/>
              <p:cNvSpPr/>
              <p:nvPr/>
            </p:nvSpPr>
            <p:spPr>
              <a:xfrm>
                <a:off x="7675304" y="2798110"/>
                <a:ext cx="215258" cy="214994"/>
              </a:xfrm>
              <a:prstGeom prst="ellipse">
                <a:avLst/>
              </a:prstGeom>
              <a:grpFill/>
              <a:ln w="25400" cap="flat" cmpd="sng" algn="ctr">
                <a:solidFill>
                  <a:sysClr val="window" lastClr="FFFFFF">
                    <a:lumMod val="50000"/>
                  </a:sysClr>
                </a:solidFill>
                <a:prstDash val="solid"/>
              </a:ln>
              <a:effectLst/>
            </p:spPr>
            <p:txBody>
              <a:bodyPr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Arial"/>
                  <a:ea typeface="+mn-ea"/>
                  <a:cs typeface="+mn-cs"/>
                </a:endParaRPr>
              </a:p>
            </p:txBody>
          </p:sp>
          <p:sp>
            <p:nvSpPr>
              <p:cNvPr id="18" name="Ellipse 17"/>
              <p:cNvSpPr/>
              <p:nvPr/>
            </p:nvSpPr>
            <p:spPr>
              <a:xfrm>
                <a:off x="7675304" y="2501356"/>
                <a:ext cx="215258" cy="214994"/>
              </a:xfrm>
              <a:prstGeom prst="ellipse">
                <a:avLst/>
              </a:prstGeom>
              <a:grpFill/>
              <a:ln w="25400" cap="flat" cmpd="sng" algn="ctr">
                <a:solidFill>
                  <a:sysClr val="window" lastClr="FFFFFF">
                    <a:lumMod val="50000"/>
                  </a:sysClr>
                </a:solidFill>
                <a:prstDash val="solid"/>
              </a:ln>
              <a:effectLst/>
            </p:spPr>
            <p:txBody>
              <a:bodyPr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Arial"/>
                  <a:ea typeface="+mn-ea"/>
                  <a:cs typeface="+mn-cs"/>
                </a:endParaRPr>
              </a:p>
            </p:txBody>
          </p:sp>
          <p:sp>
            <p:nvSpPr>
              <p:cNvPr id="19" name="Ellipse 18"/>
              <p:cNvSpPr/>
              <p:nvPr/>
            </p:nvSpPr>
            <p:spPr>
              <a:xfrm>
                <a:off x="8227090" y="2501356"/>
                <a:ext cx="215258" cy="214994"/>
              </a:xfrm>
              <a:prstGeom prst="ellipse">
                <a:avLst/>
              </a:prstGeom>
              <a:grpFill/>
              <a:ln w="25400" cap="flat" cmpd="sng" algn="ctr">
                <a:solidFill>
                  <a:sysClr val="window" lastClr="FFFFFF">
                    <a:lumMod val="50000"/>
                  </a:sysClr>
                </a:solidFill>
                <a:prstDash val="solid"/>
              </a:ln>
              <a:effectLst/>
            </p:spPr>
            <p:txBody>
              <a:bodyPr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Arial"/>
                  <a:ea typeface="+mn-ea"/>
                  <a:cs typeface="+mn-cs"/>
                </a:endParaRPr>
              </a:p>
            </p:txBody>
          </p:sp>
          <p:sp>
            <p:nvSpPr>
              <p:cNvPr id="20" name="Ellipse 19"/>
              <p:cNvSpPr/>
              <p:nvPr/>
            </p:nvSpPr>
            <p:spPr>
              <a:xfrm>
                <a:off x="8011834" y="2798110"/>
                <a:ext cx="215256" cy="214994"/>
              </a:xfrm>
              <a:prstGeom prst="ellipse">
                <a:avLst/>
              </a:prstGeom>
              <a:grpFill/>
              <a:ln w="25400" cap="flat" cmpd="sng" algn="ctr">
                <a:solidFill>
                  <a:sysClr val="window" lastClr="FFFFFF">
                    <a:lumMod val="50000"/>
                  </a:sysClr>
                </a:solidFill>
                <a:prstDash val="solid"/>
              </a:ln>
              <a:effectLst/>
            </p:spPr>
            <p:txBody>
              <a:bodyPr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Arial"/>
                  <a:ea typeface="+mn-ea"/>
                  <a:cs typeface="+mn-cs"/>
                </a:endParaRPr>
              </a:p>
            </p:txBody>
          </p:sp>
          <p:sp>
            <p:nvSpPr>
              <p:cNvPr id="21" name="Ellipse 20"/>
              <p:cNvSpPr/>
              <p:nvPr/>
            </p:nvSpPr>
            <p:spPr>
              <a:xfrm>
                <a:off x="8442348" y="2798110"/>
                <a:ext cx="215256" cy="214994"/>
              </a:xfrm>
              <a:prstGeom prst="ellipse">
                <a:avLst/>
              </a:prstGeom>
              <a:grpFill/>
              <a:ln w="25400" cap="flat" cmpd="sng" algn="ctr">
                <a:solidFill>
                  <a:sysClr val="window" lastClr="FFFFFF">
                    <a:lumMod val="50000"/>
                  </a:sysClr>
                </a:solidFill>
                <a:prstDash val="solid"/>
              </a:ln>
              <a:effectLst/>
            </p:spPr>
            <p:txBody>
              <a:bodyPr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Arial"/>
                  <a:ea typeface="+mn-ea"/>
                  <a:cs typeface="+mn-cs"/>
                </a:endParaRPr>
              </a:p>
            </p:txBody>
          </p:sp>
          <p:cxnSp>
            <p:nvCxnSpPr>
              <p:cNvPr id="22" name="Gerade Verbindung 21"/>
              <p:cNvCxnSpPr>
                <a:stCxn id="16" idx="5"/>
                <a:endCxn id="19" idx="1"/>
              </p:cNvCxnSpPr>
              <p:nvPr/>
            </p:nvCxnSpPr>
            <p:spPr>
              <a:xfrm>
                <a:off x="8151296" y="2374176"/>
                <a:ext cx="106112" cy="157461"/>
              </a:xfrm>
              <a:prstGeom prst="line">
                <a:avLst/>
              </a:prstGeom>
              <a:grpFill/>
              <a:ln w="9525" cap="flat" cmpd="sng" algn="ctr">
                <a:solidFill>
                  <a:sysClr val="window" lastClr="FFFFFF">
                    <a:lumMod val="50000"/>
                  </a:sysClr>
                </a:solidFill>
                <a:prstDash val="solid"/>
              </a:ln>
              <a:effectLst/>
            </p:spPr>
          </p:cxnSp>
          <p:cxnSp>
            <p:nvCxnSpPr>
              <p:cNvPr id="23" name="Gerade Verbindung 22"/>
              <p:cNvCxnSpPr>
                <a:stCxn id="19" idx="4"/>
                <a:endCxn id="21" idx="1"/>
              </p:cNvCxnSpPr>
              <p:nvPr/>
            </p:nvCxnSpPr>
            <p:spPr>
              <a:xfrm>
                <a:off x="8336234" y="2716350"/>
                <a:ext cx="136432" cy="112041"/>
              </a:xfrm>
              <a:prstGeom prst="line">
                <a:avLst/>
              </a:prstGeom>
              <a:grpFill/>
              <a:ln w="9525" cap="flat" cmpd="sng" algn="ctr">
                <a:solidFill>
                  <a:sysClr val="window" lastClr="FFFFFF">
                    <a:lumMod val="50000"/>
                  </a:sysClr>
                </a:solidFill>
                <a:prstDash val="solid"/>
              </a:ln>
              <a:effectLst/>
            </p:spPr>
          </p:cxnSp>
          <p:cxnSp>
            <p:nvCxnSpPr>
              <p:cNvPr id="24" name="Gerade Verbindung 23"/>
              <p:cNvCxnSpPr>
                <a:stCxn id="19" idx="4"/>
                <a:endCxn id="20" idx="7"/>
              </p:cNvCxnSpPr>
              <p:nvPr/>
            </p:nvCxnSpPr>
            <p:spPr>
              <a:xfrm flipH="1">
                <a:off x="8196772" y="2716350"/>
                <a:ext cx="139462" cy="112041"/>
              </a:xfrm>
              <a:prstGeom prst="line">
                <a:avLst/>
              </a:prstGeom>
              <a:grpFill/>
              <a:ln w="9525" cap="flat" cmpd="sng" algn="ctr">
                <a:solidFill>
                  <a:sysClr val="window" lastClr="FFFFFF">
                    <a:lumMod val="50000"/>
                  </a:sysClr>
                </a:solidFill>
                <a:prstDash val="solid"/>
              </a:ln>
              <a:effectLst/>
            </p:spPr>
          </p:cxnSp>
          <p:cxnSp>
            <p:nvCxnSpPr>
              <p:cNvPr id="25" name="Gerade Verbindung 24"/>
              <p:cNvCxnSpPr>
                <a:stCxn id="16" idx="3"/>
                <a:endCxn id="18" idx="7"/>
              </p:cNvCxnSpPr>
              <p:nvPr/>
            </p:nvCxnSpPr>
            <p:spPr>
              <a:xfrm flipH="1">
                <a:off x="7860244" y="2374176"/>
                <a:ext cx="139462" cy="157461"/>
              </a:xfrm>
              <a:prstGeom prst="line">
                <a:avLst/>
              </a:prstGeom>
              <a:grpFill/>
              <a:ln w="9525" cap="flat" cmpd="sng" algn="ctr">
                <a:solidFill>
                  <a:sysClr val="window" lastClr="FFFFFF">
                    <a:lumMod val="50000"/>
                  </a:sysClr>
                </a:solidFill>
                <a:prstDash val="solid"/>
              </a:ln>
              <a:effectLst/>
            </p:spPr>
          </p:cxnSp>
          <p:cxnSp>
            <p:nvCxnSpPr>
              <p:cNvPr id="26" name="Gerade Verbindung 25"/>
              <p:cNvCxnSpPr>
                <a:stCxn id="18" idx="4"/>
                <a:endCxn id="17" idx="0"/>
              </p:cNvCxnSpPr>
              <p:nvPr/>
            </p:nvCxnSpPr>
            <p:spPr>
              <a:xfrm>
                <a:off x="7781418" y="2716350"/>
                <a:ext cx="0" cy="81760"/>
              </a:xfrm>
              <a:prstGeom prst="line">
                <a:avLst/>
              </a:prstGeom>
              <a:grpFill/>
              <a:ln w="9525" cap="flat" cmpd="sng" algn="ctr">
                <a:solidFill>
                  <a:sysClr val="window" lastClr="FFFFFF">
                    <a:lumMod val="50000"/>
                  </a:sysClr>
                </a:solidFill>
                <a:prstDash val="solid"/>
              </a:ln>
              <a:effectLst/>
            </p:spPr>
          </p:cxnSp>
        </p:grpSp>
        <p:pic>
          <p:nvPicPr>
            <p:cNvPr id="35" name="Picture 10" descr="K:\Projekte\Aktuell\108324_HERA-VPP\Projektordner-180556_HERA-VPP\Icons\ControlSystem\64x64\ControlSystem_064px_BlackStroke.png"/>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6675508" y="3623787"/>
              <a:ext cx="371767" cy="371767"/>
            </a:xfrm>
            <a:prstGeom prst="rect">
              <a:avLst/>
            </a:prstGeom>
            <a:noFill/>
            <a:extLst>
              <a:ext uri="{909E8E84-426E-40DD-AFC4-6F175D3DCCD1}">
                <a14:hiddenFill xmlns:a14="http://schemas.microsoft.com/office/drawing/2010/main">
                  <a:solidFill>
                    <a:srgbClr val="FFFFFF"/>
                  </a:solidFill>
                </a14:hiddenFill>
              </a:ext>
            </a:extLst>
          </p:spPr>
        </p:pic>
        <p:sp>
          <p:nvSpPr>
            <p:cNvPr id="38" name="Abgerundetes Rechteck 37"/>
            <p:cNvSpPr/>
            <p:nvPr/>
          </p:nvSpPr>
          <p:spPr>
            <a:xfrm>
              <a:off x="5999005" y="3157735"/>
              <a:ext cx="1636659" cy="2092185"/>
            </a:xfrm>
            <a:prstGeom prst="roundRect">
              <a:avLst/>
            </a:prstGeom>
            <a:noFill/>
            <a:ln w="25400" cap="flat" cmpd="sng" algn="ctr">
              <a:solidFill>
                <a:srgbClr val="4F81BD">
                  <a:shade val="50000"/>
                </a:srgbClr>
              </a:solidFill>
              <a:prstDash val="solid"/>
            </a:ln>
            <a:effectLst/>
          </p:spPr>
          <p:txBody>
            <a:bodyPr rtlCol="0" anchor="t"/>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en-US" sz="1800" b="0" i="0" u="none" strike="noStrike" kern="0" cap="none" spc="0" normalizeH="0" baseline="0" noProof="0" dirty="0" smtClean="0">
                  <a:ln>
                    <a:noFill/>
                  </a:ln>
                  <a:solidFill>
                    <a:prstClr val="black"/>
                  </a:solidFill>
                  <a:effectLst/>
                  <a:uLnTx/>
                  <a:uFillTx/>
                  <a:latin typeface="Arial"/>
                  <a:ea typeface="+mn-ea"/>
                  <a:cs typeface="+mn-cs"/>
                </a:rPr>
                <a:t>Analyses</a:t>
              </a:r>
            </a:p>
          </p:txBody>
        </p:sp>
        <p:pic>
          <p:nvPicPr>
            <p:cNvPr id="41" name="Picture 3"/>
            <p:cNvPicPr>
              <a:picLocks noChangeAspect="1" noChangeArrowheads="1"/>
            </p:cNvPicPr>
            <p:nvPr/>
          </p:nvPicPr>
          <p:blipFill>
            <a:blip r:embed="rId18" cstate="print">
              <a:extLst>
                <a:ext uri="{28A0092B-C50C-407E-A947-70E740481C1C}">
                  <a14:useLocalDpi xmlns:a14="http://schemas.microsoft.com/office/drawing/2010/main" val="0"/>
                </a:ext>
              </a:extLst>
            </a:blip>
            <a:srcRect/>
            <a:stretch>
              <a:fillRect/>
            </a:stretch>
          </p:blipFill>
          <p:spPr bwMode="auto">
            <a:xfrm>
              <a:off x="6507215" y="4081408"/>
              <a:ext cx="698715" cy="2448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45" name="Pfeil nach links und rechts 44"/>
          <p:cNvSpPr/>
          <p:nvPr/>
        </p:nvSpPr>
        <p:spPr>
          <a:xfrm>
            <a:off x="2182595" y="1320717"/>
            <a:ext cx="4744206" cy="256125"/>
          </a:xfrm>
          <a:prstGeom prst="leftRightArrow">
            <a:avLst/>
          </a:prstGeom>
          <a:solidFill>
            <a:srgbClr val="4F81BD"/>
          </a:solidFill>
          <a:ln w="25400" cap="flat" cmpd="sng" algn="ctr">
            <a:solidFill>
              <a:srgbClr val="4F81BD">
                <a:shade val="50000"/>
              </a:srgbClr>
            </a:solidFill>
            <a:prstDash val="solid"/>
          </a:ln>
          <a:effectLst/>
        </p:spPr>
        <p:txBody>
          <a:bodyPr rtlCol="0" anchor="ctr"/>
          <a:lstStyle/>
          <a:p>
            <a:pPr algn="ctr"/>
            <a:endParaRPr lang="de-DE" kern="0">
              <a:solidFill>
                <a:prstClr val="black"/>
              </a:solidFill>
              <a:latin typeface="Arial"/>
            </a:endParaRPr>
          </a:p>
        </p:txBody>
      </p:sp>
      <p:sp>
        <p:nvSpPr>
          <p:cNvPr id="48" name="Titel 1"/>
          <p:cNvSpPr txBox="1">
            <a:spLocks/>
          </p:cNvSpPr>
          <p:nvPr/>
        </p:nvSpPr>
        <p:spPr>
          <a:xfrm>
            <a:off x="360000" y="144463"/>
            <a:ext cx="8479200" cy="719137"/>
          </a:xfrm>
          <a:prstGeom prst="rect">
            <a:avLst/>
          </a:prstGeom>
        </p:spPr>
        <p:txBody>
          <a:bodyPr vert="horz" lIns="91440" tIns="45720" rIns="91440" bIns="45720" rtlCol="0" anchor="ctr">
            <a:noAutofit/>
          </a:bodyPr>
          <a:lstStyle>
            <a:lvl1pPr algn="ctr" rtl="0" fontAlgn="base">
              <a:spcBef>
                <a:spcPct val="0"/>
              </a:spcBef>
              <a:spcAft>
                <a:spcPct val="0"/>
              </a:spcAft>
              <a:defRPr sz="4400" kern="1200">
                <a:solidFill>
                  <a:srgbClr val="21A130"/>
                </a:solidFill>
                <a:effectLst>
                  <a:outerShdw blurRad="38100" dist="38100" dir="2700000" algn="tl">
                    <a:srgbClr val="000000">
                      <a:alpha val="43137"/>
                    </a:srgbClr>
                  </a:outerShdw>
                </a:effectLst>
                <a:latin typeface="+mj-lt"/>
                <a:ea typeface="+mj-ea"/>
                <a:cs typeface="+mj-cs"/>
              </a:defRPr>
            </a:lvl1pPr>
            <a:lvl2pPr algn="ctr" rtl="0" fontAlgn="base">
              <a:spcBef>
                <a:spcPct val="0"/>
              </a:spcBef>
              <a:spcAft>
                <a:spcPct val="0"/>
              </a:spcAft>
              <a:defRPr sz="4400">
                <a:solidFill>
                  <a:srgbClr val="21A130"/>
                </a:solidFill>
                <a:latin typeface="Arial" charset="0"/>
              </a:defRPr>
            </a:lvl2pPr>
            <a:lvl3pPr algn="ctr" rtl="0" fontAlgn="base">
              <a:spcBef>
                <a:spcPct val="0"/>
              </a:spcBef>
              <a:spcAft>
                <a:spcPct val="0"/>
              </a:spcAft>
              <a:defRPr sz="4400">
                <a:solidFill>
                  <a:srgbClr val="21A130"/>
                </a:solidFill>
                <a:latin typeface="Arial" charset="0"/>
              </a:defRPr>
            </a:lvl3pPr>
            <a:lvl4pPr algn="ctr" rtl="0" fontAlgn="base">
              <a:spcBef>
                <a:spcPct val="0"/>
              </a:spcBef>
              <a:spcAft>
                <a:spcPct val="0"/>
              </a:spcAft>
              <a:defRPr sz="4400">
                <a:solidFill>
                  <a:srgbClr val="21A130"/>
                </a:solidFill>
                <a:latin typeface="Arial" charset="0"/>
              </a:defRPr>
            </a:lvl4pPr>
            <a:lvl5pPr algn="ctr" rtl="0" fontAlgn="base">
              <a:spcBef>
                <a:spcPct val="0"/>
              </a:spcBef>
              <a:spcAft>
                <a:spcPct val="0"/>
              </a:spcAft>
              <a:defRPr sz="4400">
                <a:solidFill>
                  <a:srgbClr val="21A130"/>
                </a:solidFill>
                <a:latin typeface="Arial" charset="0"/>
              </a:defRPr>
            </a:lvl5pPr>
            <a:lvl6pPr marL="457200" algn="ctr" rtl="0" fontAlgn="base">
              <a:spcBef>
                <a:spcPct val="0"/>
              </a:spcBef>
              <a:spcAft>
                <a:spcPct val="0"/>
              </a:spcAft>
              <a:defRPr sz="4400">
                <a:solidFill>
                  <a:srgbClr val="21A130"/>
                </a:solidFill>
                <a:latin typeface="Arial" charset="0"/>
              </a:defRPr>
            </a:lvl6pPr>
            <a:lvl7pPr marL="914400" algn="ctr" rtl="0" fontAlgn="base">
              <a:spcBef>
                <a:spcPct val="0"/>
              </a:spcBef>
              <a:spcAft>
                <a:spcPct val="0"/>
              </a:spcAft>
              <a:defRPr sz="4400">
                <a:solidFill>
                  <a:srgbClr val="21A130"/>
                </a:solidFill>
                <a:latin typeface="Arial" charset="0"/>
              </a:defRPr>
            </a:lvl7pPr>
            <a:lvl8pPr marL="1371600" algn="ctr" rtl="0" fontAlgn="base">
              <a:spcBef>
                <a:spcPct val="0"/>
              </a:spcBef>
              <a:spcAft>
                <a:spcPct val="0"/>
              </a:spcAft>
              <a:defRPr sz="4400">
                <a:solidFill>
                  <a:srgbClr val="21A130"/>
                </a:solidFill>
                <a:latin typeface="Arial" charset="0"/>
              </a:defRPr>
            </a:lvl8pPr>
            <a:lvl9pPr marL="1828800" algn="ctr" rtl="0" fontAlgn="base">
              <a:spcBef>
                <a:spcPct val="0"/>
              </a:spcBef>
              <a:spcAft>
                <a:spcPct val="0"/>
              </a:spcAft>
              <a:defRPr sz="4400">
                <a:solidFill>
                  <a:srgbClr val="21A130"/>
                </a:solidFill>
                <a:latin typeface="Arial" charset="0"/>
              </a:defRPr>
            </a:lvl9pPr>
          </a:lstStyle>
          <a:p>
            <a:pPr algn="l"/>
            <a:r>
              <a:rPr lang="en-GB" altLang="de-DE" sz="2800" b="1" dirty="0" smtClean="0">
                <a:latin typeface="Arial" panose="020B0604020202020204" pitchFamily="34" charset="0"/>
                <a:cs typeface="Arial" panose="020B0604020202020204" pitchFamily="34" charset="0"/>
              </a:rPr>
              <a:t>From roles to taxonomies</a:t>
            </a:r>
            <a:endParaRPr lang="en-GB" altLang="de-DE" sz="2800" b="1" dirty="0">
              <a:latin typeface="Arial" panose="020B0604020202020204" pitchFamily="34" charset="0"/>
              <a:cs typeface="Arial" panose="020B0604020202020204" pitchFamily="34" charset="0"/>
            </a:endParaRPr>
          </a:p>
        </p:txBody>
      </p:sp>
    </p:spTree>
    <p:custDataLst>
      <p:tags r:id="rId1"/>
    </p:custDataLst>
    <p:extLst>
      <p:ext uri="{BB962C8B-B14F-4D97-AF65-F5344CB8AC3E}">
        <p14:creationId xmlns:p14="http://schemas.microsoft.com/office/powerpoint/2010/main" val="3340985202"/>
      </p:ext>
    </p:extLst>
  </p:cSld>
  <p:clrMapOvr>
    <a:masterClrMapping/>
  </p:clrMapOvr>
  <mc:AlternateContent xmlns:mc="http://schemas.openxmlformats.org/markup-compatibility/2006" xmlns:p14="http://schemas.microsoft.com/office/powerpoint/2010/main">
    <mc:Choice Requires="p14">
      <p:transition spd="slow" p14:dur="2000" advTm="122307"/>
    </mc:Choice>
    <mc:Fallback xmlns="">
      <p:transition spd="slow" advTm="122307"/>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9"/>
                                        </p:tgtEl>
                                        <p:attrNameLst>
                                          <p:attrName>style.visibility</p:attrName>
                                        </p:attrNameLst>
                                      </p:cBhvr>
                                      <p:to>
                                        <p:strVal val="visible"/>
                                      </p:to>
                                    </p:set>
                                    <p:animEffect transition="in" filter="fade">
                                      <p:cBhvr>
                                        <p:cTn id="7" dur="500"/>
                                        <p:tgtEl>
                                          <p:spTgt spid="39"/>
                                        </p:tgtEl>
                                      </p:cBhvr>
                                    </p:animEffect>
                                  </p:childTnLst>
                                </p:cTn>
                              </p:par>
                              <p:par>
                                <p:cTn id="8" presetID="1" presetClass="entr" presetSubtype="0" fill="hold" nodeType="withEffect">
                                  <p:stCondLst>
                                    <p:cond delay="0"/>
                                  </p:stCondLst>
                                  <p:childTnLst>
                                    <p:set>
                                      <p:cBhvr>
                                        <p:cTn id="9" dur="1" fill="hold">
                                          <p:stCondLst>
                                            <p:cond delay="0"/>
                                          </p:stCondLst>
                                        </p:cTn>
                                        <p:tgtEl>
                                          <p:spTgt spid="44"/>
                                        </p:tgtEl>
                                        <p:attrNameLst>
                                          <p:attrName>style.visibility</p:attrName>
                                        </p:attrNameLst>
                                      </p:cBhvr>
                                      <p:to>
                                        <p:strVal val="visible"/>
                                      </p:to>
                                    </p:set>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grpId="0" nodeType="clickEffect">
                                  <p:stCondLst>
                                    <p:cond delay="0"/>
                                  </p:stCondLst>
                                  <p:childTnLst>
                                    <p:set>
                                      <p:cBhvr>
                                        <p:cTn id="13" dur="1" fill="hold">
                                          <p:stCondLst>
                                            <p:cond delay="0"/>
                                          </p:stCondLst>
                                        </p:cTn>
                                        <p:tgtEl>
                                          <p:spTgt spid="40"/>
                                        </p:tgtEl>
                                        <p:attrNameLst>
                                          <p:attrName>style.visibility</p:attrName>
                                        </p:attrNameLst>
                                      </p:cBhvr>
                                      <p:to>
                                        <p:strVal val="visible"/>
                                      </p:to>
                                    </p:set>
                                    <p:animEffect transition="in" filter="fade">
                                      <p:cBhvr>
                                        <p:cTn id="14" dur="500"/>
                                        <p:tgtEl>
                                          <p:spTgt spid="40"/>
                                        </p:tgtEl>
                                      </p:cBhvr>
                                    </p:animEffect>
                                  </p:childTnLst>
                                </p:cTn>
                              </p:par>
                              <p:par>
                                <p:cTn id="15" presetID="1" presetClass="entr" presetSubtype="0" fill="hold" nodeType="withEffect">
                                  <p:stCondLst>
                                    <p:cond delay="0"/>
                                  </p:stCondLst>
                                  <p:childTnLst>
                                    <p:set>
                                      <p:cBhvr>
                                        <p:cTn id="16" dur="1" fill="hold">
                                          <p:stCondLst>
                                            <p:cond delay="0"/>
                                          </p:stCondLst>
                                        </p:cTn>
                                        <p:tgtEl>
                                          <p:spTgt spid="43"/>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8"/>
                                        </p:tgtEl>
                                        <p:attrNameLst>
                                          <p:attrName>style.visibility</p:attrName>
                                        </p:attrNameLst>
                                      </p:cBhvr>
                                      <p:to>
                                        <p:strVal val="visible"/>
                                      </p:to>
                                    </p:set>
                                    <p:animEffect transition="in" filter="fade">
                                      <p:cBhvr>
                                        <p:cTn id="21" dur="500"/>
                                        <p:tgtEl>
                                          <p:spTgt spid="8"/>
                                        </p:tgtEl>
                                      </p:cBhvr>
                                    </p:animEffect>
                                  </p:childTnLst>
                                </p:cTn>
                              </p:par>
                              <p:par>
                                <p:cTn id="22" presetID="1" presetClass="entr" presetSubtype="0" fill="hold" nodeType="withEffect">
                                  <p:stCondLst>
                                    <p:cond delay="0"/>
                                  </p:stCondLst>
                                  <p:childTnLst>
                                    <p:set>
                                      <p:cBhvr>
                                        <p:cTn id="23" dur="1" fill="hold">
                                          <p:stCondLst>
                                            <p:cond delay="0"/>
                                          </p:stCondLst>
                                        </p:cTn>
                                        <p:tgtEl>
                                          <p:spTgt spid="42"/>
                                        </p:tgtEl>
                                        <p:attrNameLst>
                                          <p:attrName>style.visibility</p:attrName>
                                        </p:attrNameLst>
                                      </p:cBhvr>
                                      <p:to>
                                        <p:strVal val="visible"/>
                                      </p:to>
                                    </p:se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6"/>
                                        </p:tgtEl>
                                        <p:attrNameLst>
                                          <p:attrName>style.visibility</p:attrName>
                                        </p:attrNameLst>
                                      </p:cBhvr>
                                      <p:to>
                                        <p:strVal val="visible"/>
                                      </p:to>
                                    </p:set>
                                    <p:animEffect transition="in" filter="fade">
                                      <p:cBhvr>
                                        <p:cTn id="28" dur="500"/>
                                        <p:tgtEl>
                                          <p:spTgt spid="6"/>
                                        </p:tgtEl>
                                      </p:cBhvr>
                                    </p:animEffect>
                                  </p:childTnLst>
                                </p:cTn>
                              </p:par>
                              <p:par>
                                <p:cTn id="29" presetID="1" presetClass="entr" presetSubtype="0" fill="hold" grpId="0" nodeType="withEffect">
                                  <p:stCondLst>
                                    <p:cond delay="0"/>
                                  </p:stCondLst>
                                  <p:childTnLst>
                                    <p:set>
                                      <p:cBhvr>
                                        <p:cTn id="30" dur="1" fill="hold">
                                          <p:stCondLst>
                                            <p:cond delay="0"/>
                                          </p:stCondLst>
                                        </p:cTn>
                                        <p:tgtEl>
                                          <p:spTgt spid="7"/>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grpId="0" nodeType="clickEffect">
                                  <p:stCondLst>
                                    <p:cond delay="0"/>
                                  </p:stCondLst>
                                  <p:childTnLst>
                                    <p:set>
                                      <p:cBhvr>
                                        <p:cTn id="34" dur="1" fill="hold">
                                          <p:stCondLst>
                                            <p:cond delay="0"/>
                                          </p:stCondLst>
                                        </p:cTn>
                                        <p:tgtEl>
                                          <p:spTgt spid="9"/>
                                        </p:tgtEl>
                                        <p:attrNameLst>
                                          <p:attrName>style.visibility</p:attrName>
                                        </p:attrNameLst>
                                      </p:cBhvr>
                                      <p:to>
                                        <p:strVal val="visible"/>
                                      </p:to>
                                    </p:set>
                                    <p:animEffect transition="in" filter="fade">
                                      <p:cBhvr>
                                        <p:cTn id="35"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9" grpId="0" animBg="1"/>
      <p:bldP spid="39" grpId="0" animBg="1"/>
      <p:bldP spid="40"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360000" y="144000"/>
            <a:ext cx="8229600" cy="720000"/>
          </a:xfrm>
        </p:spPr>
        <p:txBody>
          <a:bodyPr vert="horz" lIns="91440" tIns="45720" rIns="91440" bIns="45720" rtlCol="0" anchor="ctr">
            <a:noAutofit/>
          </a:bodyPr>
          <a:lstStyle/>
          <a:p>
            <a:r>
              <a:rPr lang="de-DE" sz="2800" b="1" dirty="0">
                <a:effectLst>
                  <a:outerShdw blurRad="38100" dist="38100" dir="2700000" algn="tl">
                    <a:srgbClr val="000000">
                      <a:alpha val="43137"/>
                    </a:srgbClr>
                  </a:outerShdw>
                </a:effectLst>
              </a:rPr>
              <a:t>Data </a:t>
            </a:r>
            <a:r>
              <a:rPr lang="de-DE" sz="2800" b="1" dirty="0" err="1">
                <a:effectLst>
                  <a:outerShdw blurRad="38100" dist="38100" dir="2700000" algn="tl">
                    <a:srgbClr val="000000">
                      <a:alpha val="43137"/>
                    </a:srgbClr>
                  </a:outerShdw>
                </a:effectLst>
              </a:rPr>
              <a:t>groups</a:t>
            </a:r>
            <a:r>
              <a:rPr lang="de-DE" sz="2800" b="1" dirty="0">
                <a:effectLst>
                  <a:outerShdw blurRad="38100" dist="38100" dir="2700000" algn="tl">
                    <a:srgbClr val="000000">
                      <a:alpha val="43137"/>
                    </a:srgbClr>
                  </a:outerShdw>
                </a:effectLst>
              </a:rPr>
              <a:t> </a:t>
            </a:r>
            <a:r>
              <a:rPr lang="de-DE" sz="2800" b="1" dirty="0" err="1">
                <a:effectLst>
                  <a:outerShdw blurRad="38100" dist="38100" dir="2700000" algn="tl">
                    <a:srgbClr val="000000">
                      <a:alpha val="43137"/>
                    </a:srgbClr>
                  </a:outerShdw>
                </a:effectLst>
              </a:rPr>
              <a:t>and</a:t>
            </a:r>
            <a:r>
              <a:rPr lang="de-DE" sz="2800" b="1" dirty="0">
                <a:effectLst>
                  <a:outerShdw blurRad="38100" dist="38100" dir="2700000" algn="tl">
                    <a:srgbClr val="000000">
                      <a:alpha val="43137"/>
                    </a:srgbClr>
                  </a:outerShdw>
                </a:effectLst>
              </a:rPr>
              <a:t> sub-groups</a:t>
            </a:r>
          </a:p>
        </p:txBody>
      </p:sp>
      <p:graphicFrame>
        <p:nvGraphicFramePr>
          <p:cNvPr id="3" name="Tabelle 2"/>
          <p:cNvGraphicFramePr>
            <a:graphicFrameLocks noGrp="1"/>
          </p:cNvGraphicFramePr>
          <p:nvPr>
            <p:extLst>
              <p:ext uri="{D42A27DB-BD31-4B8C-83A1-F6EECF244321}">
                <p14:modId xmlns:p14="http://schemas.microsoft.com/office/powerpoint/2010/main" val="2811374572"/>
              </p:ext>
            </p:extLst>
          </p:nvPr>
        </p:nvGraphicFramePr>
        <p:xfrm>
          <a:off x="762000" y="990600"/>
          <a:ext cx="6400800" cy="5195898"/>
        </p:xfrm>
        <a:graphic>
          <a:graphicData uri="http://schemas.openxmlformats.org/drawingml/2006/table">
            <a:tbl>
              <a:tblPr firstRow="1" firstCol="1" bandRow="1">
                <a:tableStyleId>{5C22544A-7EE6-4342-B048-85BDC9FD1C3A}</a:tableStyleId>
              </a:tblPr>
              <a:tblGrid>
                <a:gridCol w="2971800"/>
                <a:gridCol w="3429000"/>
              </a:tblGrid>
              <a:tr h="288661">
                <a:tc>
                  <a:txBody>
                    <a:bodyPr/>
                    <a:lstStyle/>
                    <a:p>
                      <a:pPr>
                        <a:lnSpc>
                          <a:spcPct val="115000"/>
                        </a:lnSpc>
                        <a:spcBef>
                          <a:spcPts val="300"/>
                        </a:spcBef>
                        <a:spcAft>
                          <a:spcPts val="300"/>
                        </a:spcAft>
                      </a:pPr>
                      <a:r>
                        <a:rPr lang="en-US" sz="1500" dirty="0">
                          <a:effectLst/>
                        </a:rPr>
                        <a:t>Data groups</a:t>
                      </a:r>
                      <a:endParaRPr lang="de-DE" sz="1500" dirty="0">
                        <a:solidFill>
                          <a:srgbClr val="000000"/>
                        </a:solidFill>
                        <a:effectLst/>
                        <a:latin typeface="Arial"/>
                        <a:ea typeface="Times New Roman"/>
                        <a:cs typeface="Times New Roman"/>
                      </a:endParaRPr>
                    </a:p>
                  </a:txBody>
                  <a:tcPr marL="67354" marR="67354" marT="0" marB="0" anchor="ctr"/>
                </a:tc>
                <a:tc>
                  <a:txBody>
                    <a:bodyPr/>
                    <a:lstStyle/>
                    <a:p>
                      <a:pPr>
                        <a:lnSpc>
                          <a:spcPct val="115000"/>
                        </a:lnSpc>
                        <a:spcBef>
                          <a:spcPts val="300"/>
                        </a:spcBef>
                        <a:spcAft>
                          <a:spcPts val="300"/>
                        </a:spcAft>
                      </a:pPr>
                      <a:r>
                        <a:rPr lang="en-US" sz="1500">
                          <a:effectLst/>
                        </a:rPr>
                        <a:t>Sub-groups / objects</a:t>
                      </a:r>
                      <a:endParaRPr lang="de-DE" sz="1500">
                        <a:solidFill>
                          <a:srgbClr val="000000"/>
                        </a:solidFill>
                        <a:effectLst/>
                        <a:latin typeface="Arial"/>
                        <a:ea typeface="Times New Roman"/>
                        <a:cs typeface="Times New Roman"/>
                      </a:endParaRPr>
                    </a:p>
                  </a:txBody>
                  <a:tcPr marL="67354" marR="67354" marT="0" marB="0" anchor="ctr"/>
                </a:tc>
              </a:tr>
              <a:tr h="288661">
                <a:tc rowSpan="3">
                  <a:txBody>
                    <a:bodyPr/>
                    <a:lstStyle/>
                    <a:p>
                      <a:pPr>
                        <a:lnSpc>
                          <a:spcPct val="115000"/>
                        </a:lnSpc>
                        <a:spcBef>
                          <a:spcPts val="300"/>
                        </a:spcBef>
                        <a:spcAft>
                          <a:spcPts val="300"/>
                        </a:spcAft>
                      </a:pPr>
                      <a:r>
                        <a:rPr lang="en-US" sz="1500" dirty="0">
                          <a:effectLst/>
                        </a:rPr>
                        <a:t>Equipment data (ED)</a:t>
                      </a:r>
                      <a:endParaRPr lang="de-DE" sz="1500" dirty="0">
                        <a:solidFill>
                          <a:srgbClr val="000000"/>
                        </a:solidFill>
                        <a:effectLst/>
                        <a:latin typeface="Arial"/>
                        <a:ea typeface="Times New Roman"/>
                        <a:cs typeface="Times New Roman"/>
                      </a:endParaRPr>
                    </a:p>
                  </a:txBody>
                  <a:tcPr marL="67354" marR="67354" marT="0" marB="0" anchor="ctr"/>
                </a:tc>
                <a:tc>
                  <a:txBody>
                    <a:bodyPr/>
                    <a:lstStyle/>
                    <a:p>
                      <a:pPr>
                        <a:lnSpc>
                          <a:spcPct val="115000"/>
                        </a:lnSpc>
                        <a:spcBef>
                          <a:spcPts val="300"/>
                        </a:spcBef>
                        <a:spcAft>
                          <a:spcPts val="300"/>
                        </a:spcAft>
                      </a:pPr>
                      <a:r>
                        <a:rPr lang="en-US" sz="1500">
                          <a:effectLst/>
                        </a:rPr>
                        <a:t>Identification</a:t>
                      </a:r>
                      <a:endParaRPr lang="de-DE" sz="1500">
                        <a:solidFill>
                          <a:srgbClr val="000000"/>
                        </a:solidFill>
                        <a:effectLst/>
                        <a:latin typeface="Arial"/>
                        <a:ea typeface="Times New Roman"/>
                        <a:cs typeface="Times New Roman"/>
                      </a:endParaRPr>
                    </a:p>
                  </a:txBody>
                  <a:tcPr marL="67354" marR="67354" marT="0" marB="0" anchor="ctr"/>
                </a:tc>
              </a:tr>
              <a:tr h="288661">
                <a:tc vMerge="1">
                  <a:txBody>
                    <a:bodyPr/>
                    <a:lstStyle/>
                    <a:p>
                      <a:endParaRPr lang="de-DE"/>
                    </a:p>
                  </a:txBody>
                  <a:tcPr/>
                </a:tc>
                <a:tc>
                  <a:txBody>
                    <a:bodyPr/>
                    <a:lstStyle/>
                    <a:p>
                      <a:pPr>
                        <a:lnSpc>
                          <a:spcPct val="115000"/>
                        </a:lnSpc>
                        <a:spcBef>
                          <a:spcPts val="300"/>
                        </a:spcBef>
                        <a:spcAft>
                          <a:spcPts val="300"/>
                        </a:spcAft>
                      </a:pPr>
                      <a:r>
                        <a:rPr lang="en-US" sz="1500">
                          <a:effectLst/>
                        </a:rPr>
                        <a:t>Time data</a:t>
                      </a:r>
                      <a:endParaRPr lang="de-DE" sz="1500">
                        <a:solidFill>
                          <a:srgbClr val="000000"/>
                        </a:solidFill>
                        <a:effectLst/>
                        <a:latin typeface="Arial"/>
                        <a:ea typeface="Times New Roman"/>
                        <a:cs typeface="Times New Roman"/>
                      </a:endParaRPr>
                    </a:p>
                  </a:txBody>
                  <a:tcPr marL="67354" marR="67354" marT="0" marB="0" anchor="ctr"/>
                </a:tc>
              </a:tr>
              <a:tr h="288661">
                <a:tc vMerge="1">
                  <a:txBody>
                    <a:bodyPr/>
                    <a:lstStyle/>
                    <a:p>
                      <a:endParaRPr lang="de-DE"/>
                    </a:p>
                  </a:txBody>
                  <a:tcPr/>
                </a:tc>
                <a:tc>
                  <a:txBody>
                    <a:bodyPr/>
                    <a:lstStyle/>
                    <a:p>
                      <a:pPr>
                        <a:lnSpc>
                          <a:spcPct val="115000"/>
                        </a:lnSpc>
                        <a:spcBef>
                          <a:spcPts val="300"/>
                        </a:spcBef>
                        <a:spcAft>
                          <a:spcPts val="300"/>
                        </a:spcAft>
                      </a:pPr>
                      <a:r>
                        <a:rPr lang="en-US" sz="1500">
                          <a:effectLst/>
                        </a:rPr>
                        <a:t>Technical information</a:t>
                      </a:r>
                      <a:endParaRPr lang="de-DE" sz="1500">
                        <a:solidFill>
                          <a:srgbClr val="000000"/>
                        </a:solidFill>
                        <a:effectLst/>
                        <a:latin typeface="Arial"/>
                        <a:ea typeface="Times New Roman"/>
                        <a:cs typeface="Times New Roman"/>
                      </a:endParaRPr>
                    </a:p>
                  </a:txBody>
                  <a:tcPr marL="67354" marR="67354" marT="0" marB="0" anchor="ctr"/>
                </a:tc>
              </a:tr>
              <a:tr h="288661">
                <a:tc rowSpan="3">
                  <a:txBody>
                    <a:bodyPr/>
                    <a:lstStyle/>
                    <a:p>
                      <a:pPr>
                        <a:lnSpc>
                          <a:spcPct val="115000"/>
                        </a:lnSpc>
                        <a:spcBef>
                          <a:spcPts val="300"/>
                        </a:spcBef>
                        <a:spcAft>
                          <a:spcPts val="300"/>
                        </a:spcAft>
                      </a:pPr>
                      <a:r>
                        <a:rPr lang="en-US" sz="1500" dirty="0">
                          <a:effectLst/>
                        </a:rPr>
                        <a:t>Operating data /</a:t>
                      </a:r>
                      <a:br>
                        <a:rPr lang="en-US" sz="1500" dirty="0">
                          <a:effectLst/>
                        </a:rPr>
                      </a:br>
                      <a:r>
                        <a:rPr lang="en-US" sz="1500" dirty="0">
                          <a:effectLst/>
                        </a:rPr>
                        <a:t>measurement values (OP)</a:t>
                      </a:r>
                      <a:endParaRPr lang="de-DE" sz="1500" dirty="0">
                        <a:solidFill>
                          <a:srgbClr val="000000"/>
                        </a:solidFill>
                        <a:effectLst/>
                        <a:latin typeface="Arial"/>
                        <a:ea typeface="Times New Roman"/>
                        <a:cs typeface="Times New Roman"/>
                      </a:endParaRPr>
                    </a:p>
                  </a:txBody>
                  <a:tcPr marL="67354" marR="67354" marT="0" marB="0" anchor="ctr"/>
                </a:tc>
                <a:tc>
                  <a:txBody>
                    <a:bodyPr/>
                    <a:lstStyle/>
                    <a:p>
                      <a:pPr>
                        <a:lnSpc>
                          <a:spcPct val="115000"/>
                        </a:lnSpc>
                        <a:spcBef>
                          <a:spcPts val="300"/>
                        </a:spcBef>
                        <a:spcAft>
                          <a:spcPts val="300"/>
                        </a:spcAft>
                      </a:pPr>
                      <a:r>
                        <a:rPr lang="en-US" sz="1500">
                          <a:effectLst/>
                        </a:rPr>
                        <a:t>Time stamp</a:t>
                      </a:r>
                      <a:endParaRPr lang="de-DE" sz="1500">
                        <a:solidFill>
                          <a:srgbClr val="000000"/>
                        </a:solidFill>
                        <a:effectLst/>
                        <a:latin typeface="Arial"/>
                        <a:ea typeface="Times New Roman"/>
                        <a:cs typeface="Times New Roman"/>
                      </a:endParaRPr>
                    </a:p>
                  </a:txBody>
                  <a:tcPr marL="67354" marR="67354" marT="0" marB="0" anchor="ctr"/>
                </a:tc>
              </a:tr>
              <a:tr h="288661">
                <a:tc vMerge="1">
                  <a:txBody>
                    <a:bodyPr/>
                    <a:lstStyle/>
                    <a:p>
                      <a:endParaRPr lang="de-DE"/>
                    </a:p>
                  </a:txBody>
                  <a:tcPr/>
                </a:tc>
                <a:tc>
                  <a:txBody>
                    <a:bodyPr/>
                    <a:lstStyle/>
                    <a:p>
                      <a:pPr>
                        <a:lnSpc>
                          <a:spcPct val="115000"/>
                        </a:lnSpc>
                        <a:spcBef>
                          <a:spcPts val="300"/>
                        </a:spcBef>
                        <a:spcAft>
                          <a:spcPts val="300"/>
                        </a:spcAft>
                      </a:pPr>
                      <a:r>
                        <a:rPr lang="en-US" sz="1500">
                          <a:effectLst/>
                        </a:rPr>
                        <a:t>Measurement values (SCADA, etc)</a:t>
                      </a:r>
                      <a:endParaRPr lang="de-DE" sz="1500">
                        <a:solidFill>
                          <a:srgbClr val="000000"/>
                        </a:solidFill>
                        <a:effectLst/>
                        <a:latin typeface="Arial"/>
                        <a:ea typeface="Times New Roman"/>
                        <a:cs typeface="Times New Roman"/>
                      </a:endParaRPr>
                    </a:p>
                  </a:txBody>
                  <a:tcPr marL="67354" marR="67354" marT="0" marB="0" anchor="ctr"/>
                </a:tc>
              </a:tr>
              <a:tr h="288661">
                <a:tc vMerge="1">
                  <a:txBody>
                    <a:bodyPr/>
                    <a:lstStyle/>
                    <a:p>
                      <a:endParaRPr lang="de-DE"/>
                    </a:p>
                  </a:txBody>
                  <a:tcPr/>
                </a:tc>
                <a:tc>
                  <a:txBody>
                    <a:bodyPr/>
                    <a:lstStyle/>
                    <a:p>
                      <a:pPr>
                        <a:lnSpc>
                          <a:spcPct val="115000"/>
                        </a:lnSpc>
                        <a:spcBef>
                          <a:spcPts val="300"/>
                        </a:spcBef>
                        <a:spcAft>
                          <a:spcPts val="300"/>
                        </a:spcAft>
                      </a:pPr>
                      <a:r>
                        <a:rPr lang="en-US" sz="1500">
                          <a:effectLst/>
                        </a:rPr>
                        <a:t>Operational states</a:t>
                      </a:r>
                      <a:endParaRPr lang="de-DE" sz="1500">
                        <a:solidFill>
                          <a:srgbClr val="000000"/>
                        </a:solidFill>
                        <a:effectLst/>
                        <a:latin typeface="Arial"/>
                        <a:ea typeface="Times New Roman"/>
                        <a:cs typeface="Times New Roman"/>
                      </a:endParaRPr>
                    </a:p>
                  </a:txBody>
                  <a:tcPr marL="67354" marR="67354" marT="0" marB="0" anchor="ctr"/>
                </a:tc>
              </a:tr>
              <a:tr h="288661">
                <a:tc rowSpan="6">
                  <a:txBody>
                    <a:bodyPr/>
                    <a:lstStyle/>
                    <a:p>
                      <a:pPr>
                        <a:lnSpc>
                          <a:spcPct val="115000"/>
                        </a:lnSpc>
                        <a:spcBef>
                          <a:spcPts val="300"/>
                        </a:spcBef>
                        <a:spcAft>
                          <a:spcPts val="300"/>
                        </a:spcAft>
                      </a:pPr>
                      <a:r>
                        <a:rPr lang="en-US" sz="1500" dirty="0" smtClean="0">
                          <a:effectLst/>
                        </a:rPr>
                        <a:t>Failure / fault </a:t>
                      </a:r>
                      <a:r>
                        <a:rPr lang="en-US" sz="1500" dirty="0">
                          <a:effectLst/>
                        </a:rPr>
                        <a:t>data (FD)</a:t>
                      </a:r>
                      <a:endParaRPr lang="de-DE" sz="1500" dirty="0">
                        <a:solidFill>
                          <a:srgbClr val="000000"/>
                        </a:solidFill>
                        <a:effectLst/>
                        <a:latin typeface="Arial"/>
                        <a:ea typeface="Times New Roman"/>
                        <a:cs typeface="Times New Roman"/>
                      </a:endParaRPr>
                    </a:p>
                  </a:txBody>
                  <a:tcPr marL="67354" marR="67354" marT="0" marB="0" anchor="ctr"/>
                </a:tc>
                <a:tc>
                  <a:txBody>
                    <a:bodyPr/>
                    <a:lstStyle/>
                    <a:p>
                      <a:pPr>
                        <a:lnSpc>
                          <a:spcPct val="115000"/>
                        </a:lnSpc>
                        <a:spcBef>
                          <a:spcPts val="300"/>
                        </a:spcBef>
                        <a:spcAft>
                          <a:spcPts val="300"/>
                        </a:spcAft>
                      </a:pPr>
                      <a:r>
                        <a:rPr lang="en-US" sz="1500">
                          <a:effectLst/>
                        </a:rPr>
                        <a:t>Identification</a:t>
                      </a:r>
                      <a:endParaRPr lang="de-DE" sz="1500">
                        <a:solidFill>
                          <a:srgbClr val="000000"/>
                        </a:solidFill>
                        <a:effectLst/>
                        <a:latin typeface="Arial"/>
                        <a:ea typeface="Times New Roman"/>
                        <a:cs typeface="Times New Roman"/>
                      </a:endParaRPr>
                    </a:p>
                  </a:txBody>
                  <a:tcPr marL="67354" marR="67354" marT="0" marB="0" anchor="ctr"/>
                </a:tc>
              </a:tr>
              <a:tr h="288661">
                <a:tc vMerge="1">
                  <a:txBody>
                    <a:bodyPr/>
                    <a:lstStyle/>
                    <a:p>
                      <a:endParaRPr lang="de-DE"/>
                    </a:p>
                  </a:txBody>
                  <a:tcPr/>
                </a:tc>
                <a:tc>
                  <a:txBody>
                    <a:bodyPr/>
                    <a:lstStyle/>
                    <a:p>
                      <a:pPr>
                        <a:lnSpc>
                          <a:spcPct val="115000"/>
                        </a:lnSpc>
                        <a:spcBef>
                          <a:spcPts val="300"/>
                        </a:spcBef>
                        <a:spcAft>
                          <a:spcPts val="300"/>
                        </a:spcAft>
                      </a:pPr>
                      <a:r>
                        <a:rPr lang="en-US" sz="1500" dirty="0">
                          <a:effectLst/>
                        </a:rPr>
                        <a:t>Time data</a:t>
                      </a:r>
                      <a:endParaRPr lang="de-DE" sz="1500" dirty="0">
                        <a:solidFill>
                          <a:srgbClr val="000000"/>
                        </a:solidFill>
                        <a:effectLst/>
                        <a:latin typeface="Arial"/>
                        <a:ea typeface="Times New Roman"/>
                        <a:cs typeface="Times New Roman"/>
                      </a:endParaRPr>
                    </a:p>
                  </a:txBody>
                  <a:tcPr marL="67354" marR="67354" marT="0" marB="0" anchor="ctr"/>
                </a:tc>
              </a:tr>
              <a:tr h="288661">
                <a:tc vMerge="1">
                  <a:txBody>
                    <a:bodyPr/>
                    <a:lstStyle/>
                    <a:p>
                      <a:endParaRPr lang="de-DE"/>
                    </a:p>
                  </a:txBody>
                  <a:tcPr/>
                </a:tc>
                <a:tc>
                  <a:txBody>
                    <a:bodyPr/>
                    <a:lstStyle/>
                    <a:p>
                      <a:pPr>
                        <a:lnSpc>
                          <a:spcPct val="115000"/>
                        </a:lnSpc>
                        <a:spcBef>
                          <a:spcPts val="300"/>
                        </a:spcBef>
                        <a:spcAft>
                          <a:spcPts val="300"/>
                        </a:spcAft>
                      </a:pPr>
                      <a:r>
                        <a:rPr lang="en-US" sz="1500">
                          <a:effectLst/>
                        </a:rPr>
                        <a:t>Failure description</a:t>
                      </a:r>
                      <a:endParaRPr lang="de-DE" sz="1500">
                        <a:solidFill>
                          <a:srgbClr val="000000"/>
                        </a:solidFill>
                        <a:effectLst/>
                        <a:latin typeface="Arial"/>
                        <a:ea typeface="Times New Roman"/>
                        <a:cs typeface="Times New Roman"/>
                      </a:endParaRPr>
                    </a:p>
                  </a:txBody>
                  <a:tcPr marL="67354" marR="67354" marT="0" marB="0" anchor="ctr"/>
                </a:tc>
              </a:tr>
              <a:tr h="288661">
                <a:tc vMerge="1">
                  <a:txBody>
                    <a:bodyPr/>
                    <a:lstStyle/>
                    <a:p>
                      <a:endParaRPr lang="de-DE"/>
                    </a:p>
                  </a:txBody>
                  <a:tcPr/>
                </a:tc>
                <a:tc>
                  <a:txBody>
                    <a:bodyPr/>
                    <a:lstStyle/>
                    <a:p>
                      <a:pPr>
                        <a:lnSpc>
                          <a:spcPct val="115000"/>
                        </a:lnSpc>
                        <a:spcBef>
                          <a:spcPts val="300"/>
                        </a:spcBef>
                        <a:spcAft>
                          <a:spcPts val="300"/>
                        </a:spcAft>
                      </a:pPr>
                      <a:r>
                        <a:rPr lang="en-US" sz="1500" dirty="0">
                          <a:effectLst/>
                        </a:rPr>
                        <a:t>Failure effect</a:t>
                      </a:r>
                      <a:endParaRPr lang="de-DE" sz="1500" dirty="0">
                        <a:solidFill>
                          <a:srgbClr val="000000"/>
                        </a:solidFill>
                        <a:effectLst/>
                        <a:latin typeface="Arial"/>
                        <a:ea typeface="Times New Roman"/>
                        <a:cs typeface="Times New Roman"/>
                      </a:endParaRPr>
                    </a:p>
                  </a:txBody>
                  <a:tcPr marL="67354" marR="67354" marT="0" marB="0" anchor="ctr"/>
                </a:tc>
              </a:tr>
              <a:tr h="288661">
                <a:tc vMerge="1">
                  <a:txBody>
                    <a:bodyPr/>
                    <a:lstStyle/>
                    <a:p>
                      <a:endParaRPr lang="de-DE"/>
                    </a:p>
                  </a:txBody>
                  <a:tcPr/>
                </a:tc>
                <a:tc>
                  <a:txBody>
                    <a:bodyPr/>
                    <a:lstStyle/>
                    <a:p>
                      <a:pPr>
                        <a:lnSpc>
                          <a:spcPct val="115000"/>
                        </a:lnSpc>
                        <a:spcBef>
                          <a:spcPts val="300"/>
                        </a:spcBef>
                        <a:spcAft>
                          <a:spcPts val="300"/>
                        </a:spcAft>
                      </a:pPr>
                      <a:r>
                        <a:rPr lang="en-US" sz="1500" dirty="0">
                          <a:effectLst/>
                        </a:rPr>
                        <a:t>Failure detection</a:t>
                      </a:r>
                      <a:endParaRPr lang="de-DE" sz="1500" dirty="0">
                        <a:solidFill>
                          <a:srgbClr val="000000"/>
                        </a:solidFill>
                        <a:effectLst/>
                        <a:latin typeface="Arial"/>
                        <a:ea typeface="Times New Roman"/>
                        <a:cs typeface="Times New Roman"/>
                      </a:endParaRPr>
                    </a:p>
                  </a:txBody>
                  <a:tcPr marL="67354" marR="67354" marT="0" marB="0" anchor="ctr"/>
                </a:tc>
              </a:tr>
              <a:tr h="288661">
                <a:tc vMerge="1">
                  <a:txBody>
                    <a:bodyPr/>
                    <a:lstStyle/>
                    <a:p>
                      <a:endParaRPr lang="de-DE"/>
                    </a:p>
                  </a:txBody>
                  <a:tcPr/>
                </a:tc>
                <a:tc>
                  <a:txBody>
                    <a:bodyPr/>
                    <a:lstStyle/>
                    <a:p>
                      <a:pPr>
                        <a:lnSpc>
                          <a:spcPct val="115000"/>
                        </a:lnSpc>
                        <a:spcBef>
                          <a:spcPts val="300"/>
                        </a:spcBef>
                        <a:spcAft>
                          <a:spcPts val="300"/>
                        </a:spcAft>
                      </a:pPr>
                      <a:r>
                        <a:rPr lang="en-US" sz="1500" dirty="0">
                          <a:effectLst/>
                        </a:rPr>
                        <a:t>Fault properties</a:t>
                      </a:r>
                      <a:endParaRPr lang="de-DE" sz="1500" dirty="0">
                        <a:solidFill>
                          <a:srgbClr val="000000"/>
                        </a:solidFill>
                        <a:effectLst/>
                        <a:latin typeface="Arial"/>
                        <a:ea typeface="Times New Roman"/>
                        <a:cs typeface="Times New Roman"/>
                      </a:endParaRPr>
                    </a:p>
                  </a:txBody>
                  <a:tcPr marL="67354" marR="67354" marT="0" marB="0" anchor="ctr"/>
                </a:tc>
              </a:tr>
              <a:tr h="288661">
                <a:tc rowSpan="5">
                  <a:txBody>
                    <a:bodyPr/>
                    <a:lstStyle/>
                    <a:p>
                      <a:pPr>
                        <a:lnSpc>
                          <a:spcPct val="115000"/>
                        </a:lnSpc>
                        <a:spcBef>
                          <a:spcPts val="300"/>
                        </a:spcBef>
                        <a:spcAft>
                          <a:spcPts val="300"/>
                        </a:spcAft>
                      </a:pPr>
                      <a:r>
                        <a:rPr lang="en-US" sz="1500">
                          <a:effectLst/>
                        </a:rPr>
                        <a:t>Maintenance &amp; inspection data (MD)</a:t>
                      </a:r>
                      <a:endParaRPr lang="de-DE" sz="1500">
                        <a:solidFill>
                          <a:srgbClr val="000000"/>
                        </a:solidFill>
                        <a:effectLst/>
                        <a:latin typeface="Arial"/>
                        <a:ea typeface="Times New Roman"/>
                        <a:cs typeface="Times New Roman"/>
                      </a:endParaRPr>
                    </a:p>
                  </a:txBody>
                  <a:tcPr marL="67354" marR="67354" marT="0" marB="0" anchor="ctr"/>
                </a:tc>
                <a:tc>
                  <a:txBody>
                    <a:bodyPr/>
                    <a:lstStyle/>
                    <a:p>
                      <a:pPr>
                        <a:lnSpc>
                          <a:spcPct val="115000"/>
                        </a:lnSpc>
                        <a:spcBef>
                          <a:spcPts val="300"/>
                        </a:spcBef>
                        <a:spcAft>
                          <a:spcPts val="300"/>
                        </a:spcAft>
                      </a:pPr>
                      <a:r>
                        <a:rPr lang="en-US" sz="1500" dirty="0">
                          <a:effectLst/>
                        </a:rPr>
                        <a:t>Identification</a:t>
                      </a:r>
                      <a:endParaRPr lang="de-DE" sz="1500" dirty="0">
                        <a:solidFill>
                          <a:srgbClr val="000000"/>
                        </a:solidFill>
                        <a:effectLst/>
                        <a:latin typeface="Arial"/>
                        <a:ea typeface="Times New Roman"/>
                        <a:cs typeface="Times New Roman"/>
                      </a:endParaRPr>
                    </a:p>
                  </a:txBody>
                  <a:tcPr marL="67354" marR="67354" marT="0" marB="0" anchor="ctr"/>
                </a:tc>
              </a:tr>
              <a:tr h="288661">
                <a:tc vMerge="1">
                  <a:txBody>
                    <a:bodyPr/>
                    <a:lstStyle/>
                    <a:p>
                      <a:endParaRPr lang="de-DE"/>
                    </a:p>
                  </a:txBody>
                  <a:tcPr/>
                </a:tc>
                <a:tc>
                  <a:txBody>
                    <a:bodyPr/>
                    <a:lstStyle/>
                    <a:p>
                      <a:pPr>
                        <a:lnSpc>
                          <a:spcPct val="115000"/>
                        </a:lnSpc>
                        <a:spcBef>
                          <a:spcPts val="300"/>
                        </a:spcBef>
                        <a:spcAft>
                          <a:spcPts val="300"/>
                        </a:spcAft>
                      </a:pPr>
                      <a:r>
                        <a:rPr lang="en-US" sz="1500" dirty="0">
                          <a:effectLst/>
                        </a:rPr>
                        <a:t>Time data</a:t>
                      </a:r>
                      <a:endParaRPr lang="de-DE" sz="1500" dirty="0">
                        <a:solidFill>
                          <a:srgbClr val="000000"/>
                        </a:solidFill>
                        <a:effectLst/>
                        <a:latin typeface="Arial"/>
                        <a:ea typeface="Times New Roman"/>
                        <a:cs typeface="Times New Roman"/>
                      </a:endParaRPr>
                    </a:p>
                  </a:txBody>
                  <a:tcPr marL="67354" marR="67354" marT="0" marB="0" anchor="ctr"/>
                </a:tc>
              </a:tr>
              <a:tr h="288661">
                <a:tc vMerge="1">
                  <a:txBody>
                    <a:bodyPr/>
                    <a:lstStyle/>
                    <a:p>
                      <a:endParaRPr lang="de-DE"/>
                    </a:p>
                  </a:txBody>
                  <a:tcPr/>
                </a:tc>
                <a:tc>
                  <a:txBody>
                    <a:bodyPr/>
                    <a:lstStyle/>
                    <a:p>
                      <a:pPr>
                        <a:lnSpc>
                          <a:spcPct val="115000"/>
                        </a:lnSpc>
                        <a:spcBef>
                          <a:spcPts val="300"/>
                        </a:spcBef>
                        <a:spcAft>
                          <a:spcPts val="300"/>
                        </a:spcAft>
                      </a:pPr>
                      <a:r>
                        <a:rPr lang="en-US" sz="1500" dirty="0">
                          <a:effectLst/>
                        </a:rPr>
                        <a:t>Task / measure / activity</a:t>
                      </a:r>
                      <a:endParaRPr lang="de-DE" sz="1500" dirty="0">
                        <a:solidFill>
                          <a:srgbClr val="000000"/>
                        </a:solidFill>
                        <a:effectLst/>
                        <a:latin typeface="Arial"/>
                        <a:ea typeface="Times New Roman"/>
                        <a:cs typeface="Times New Roman"/>
                      </a:endParaRPr>
                    </a:p>
                  </a:txBody>
                  <a:tcPr marL="67354" marR="67354" marT="0" marB="0" anchor="ctr"/>
                </a:tc>
              </a:tr>
              <a:tr h="288661">
                <a:tc vMerge="1">
                  <a:txBody>
                    <a:bodyPr/>
                    <a:lstStyle/>
                    <a:p>
                      <a:endParaRPr lang="de-DE"/>
                    </a:p>
                  </a:txBody>
                  <a:tcPr/>
                </a:tc>
                <a:tc>
                  <a:txBody>
                    <a:bodyPr/>
                    <a:lstStyle/>
                    <a:p>
                      <a:pPr>
                        <a:lnSpc>
                          <a:spcPct val="115000"/>
                        </a:lnSpc>
                        <a:spcBef>
                          <a:spcPts val="300"/>
                        </a:spcBef>
                        <a:spcAft>
                          <a:spcPts val="300"/>
                        </a:spcAft>
                      </a:pPr>
                      <a:r>
                        <a:rPr lang="en-US" sz="1500" dirty="0">
                          <a:effectLst/>
                        </a:rPr>
                        <a:t>Resources</a:t>
                      </a:r>
                      <a:endParaRPr lang="de-DE" sz="1500" dirty="0">
                        <a:solidFill>
                          <a:srgbClr val="000000"/>
                        </a:solidFill>
                        <a:effectLst/>
                        <a:latin typeface="Arial"/>
                        <a:ea typeface="Times New Roman"/>
                        <a:cs typeface="Times New Roman"/>
                      </a:endParaRPr>
                    </a:p>
                  </a:txBody>
                  <a:tcPr marL="67354" marR="67354" marT="0" marB="0" anchor="ctr"/>
                </a:tc>
              </a:tr>
              <a:tr h="288661">
                <a:tc vMerge="1">
                  <a:txBody>
                    <a:bodyPr/>
                    <a:lstStyle/>
                    <a:p>
                      <a:endParaRPr lang="de-DE"/>
                    </a:p>
                  </a:txBody>
                  <a:tcPr/>
                </a:tc>
                <a:tc>
                  <a:txBody>
                    <a:bodyPr/>
                    <a:lstStyle/>
                    <a:p>
                      <a:pPr>
                        <a:lnSpc>
                          <a:spcPct val="115000"/>
                        </a:lnSpc>
                        <a:spcBef>
                          <a:spcPts val="300"/>
                        </a:spcBef>
                        <a:spcAft>
                          <a:spcPts val="300"/>
                        </a:spcAft>
                      </a:pPr>
                      <a:r>
                        <a:rPr lang="en-US" sz="1500" dirty="0">
                          <a:effectLst/>
                        </a:rPr>
                        <a:t>Maintenance results</a:t>
                      </a:r>
                      <a:endParaRPr lang="de-DE" sz="1500" dirty="0">
                        <a:solidFill>
                          <a:srgbClr val="000000"/>
                        </a:solidFill>
                        <a:effectLst/>
                        <a:latin typeface="Arial"/>
                        <a:ea typeface="Times New Roman"/>
                        <a:cs typeface="Times New Roman"/>
                      </a:endParaRPr>
                    </a:p>
                  </a:txBody>
                  <a:tcPr marL="67354" marR="67354" marT="0" marB="0" anchor="ctr"/>
                </a:tc>
              </a:tr>
            </a:tbl>
          </a:graphicData>
        </a:graphic>
      </p:graphicFrame>
      <p:pic>
        <p:nvPicPr>
          <p:cNvPr id="5" name="Picture 4"/>
          <p:cNvPicPr>
            <a:picLocks noChangeAspect="1"/>
          </p:cNvPicPr>
          <p:nvPr/>
        </p:nvPicPr>
        <p:blipFill rotWithShape="1">
          <a:blip r:embed="rId2">
            <a:extLst>
              <a:ext uri="{BEBA8EAE-BF5A-486C-A8C5-ECC9F3942E4B}">
                <a14:imgProps xmlns:a14="http://schemas.microsoft.com/office/drawing/2010/main">
                  <a14:imgLayer r:embed="rId3">
                    <a14:imgEffect>
                      <a14:brightnessContrast bright="2000" contrast="-50000"/>
                    </a14:imgEffect>
                  </a14:imgLayer>
                </a14:imgProps>
              </a:ext>
            </a:extLst>
          </a:blip>
          <a:srcRect l="32058" t="42521" r="36709" b="19316"/>
          <a:stretch/>
        </p:blipFill>
        <p:spPr>
          <a:xfrm>
            <a:off x="7307999" y="2160000"/>
            <a:ext cx="1714779" cy="1116600"/>
          </a:xfrm>
          <a:prstGeom prst="rect">
            <a:avLst/>
          </a:prstGeom>
          <a:ln>
            <a:solidFill>
              <a:schemeClr val="bg1"/>
            </a:solidFill>
          </a:ln>
        </p:spPr>
      </p:pic>
      <p:pic>
        <p:nvPicPr>
          <p:cNvPr id="7" name="Picture 6"/>
          <p:cNvPicPr>
            <a:picLocks noChangeAspect="1"/>
          </p:cNvPicPr>
          <p:nvPr/>
        </p:nvPicPr>
        <p:blipFill rotWithShape="1">
          <a:blip r:embed="rId4">
            <a:extLst>
              <a:ext uri="{28A0092B-C50C-407E-A947-70E740481C1C}">
                <a14:useLocalDpi xmlns:a14="http://schemas.microsoft.com/office/drawing/2010/main" val="0"/>
              </a:ext>
            </a:extLst>
          </a:blip>
          <a:srcRect t="20806" b="9928"/>
          <a:stretch/>
        </p:blipFill>
        <p:spPr>
          <a:xfrm>
            <a:off x="7315200" y="1270958"/>
            <a:ext cx="1701800" cy="862642"/>
          </a:xfrm>
          <a:prstGeom prst="rect">
            <a:avLst/>
          </a:prstGeom>
        </p:spPr>
      </p:pic>
      <p:pic>
        <p:nvPicPr>
          <p:cNvPr id="6" name="Grafik 5"/>
          <p:cNvPicPr>
            <a:picLocks noChangeAspect="1"/>
          </p:cNvPicPr>
          <p:nvPr/>
        </p:nvPicPr>
        <p:blipFill rotWithShape="1">
          <a:blip r:embed="rId5" cstate="print">
            <a:extLst>
              <a:ext uri="{BEBA8EAE-BF5A-486C-A8C5-ECC9F3942E4B}">
                <a14:imgProps xmlns:a14="http://schemas.microsoft.com/office/drawing/2010/main">
                  <a14:imgLayer r:embed="rId6">
                    <a14:imgEffect>
                      <a14:brightnessContrast bright="13000"/>
                    </a14:imgEffect>
                  </a14:imgLayer>
                </a14:imgProps>
              </a:ext>
              <a:ext uri="{28A0092B-C50C-407E-A947-70E740481C1C}">
                <a14:useLocalDpi xmlns:a14="http://schemas.microsoft.com/office/drawing/2010/main" val="0"/>
              </a:ext>
            </a:extLst>
          </a:blip>
          <a:srcRect l="11564" t="21788" r="13018"/>
          <a:stretch/>
        </p:blipFill>
        <p:spPr>
          <a:xfrm>
            <a:off x="7315200" y="3429000"/>
            <a:ext cx="1701800" cy="1323622"/>
          </a:xfrm>
          <a:prstGeom prst="rect">
            <a:avLst/>
          </a:prstGeom>
        </p:spPr>
      </p:pic>
      <p:pic>
        <p:nvPicPr>
          <p:cNvPr id="10" name="Grafik 9"/>
          <p:cNvPicPr>
            <a:picLocks noChangeAspect="1"/>
          </p:cNvPicPr>
          <p:nvPr/>
        </p:nvPicPr>
        <p:blipFill rotWithShape="1">
          <a:blip r:embed="rId7" cstate="print">
            <a:extLst>
              <a:ext uri="{28A0092B-C50C-407E-A947-70E740481C1C}">
                <a14:useLocalDpi xmlns:a14="http://schemas.microsoft.com/office/drawing/2010/main" val="0"/>
              </a:ext>
            </a:extLst>
          </a:blip>
          <a:srcRect l="26696" r="13606"/>
          <a:stretch/>
        </p:blipFill>
        <p:spPr>
          <a:xfrm rot="16200000">
            <a:off x="7490975" y="4624825"/>
            <a:ext cx="1371600" cy="1723149"/>
          </a:xfrm>
          <a:prstGeom prst="rect">
            <a:avLst/>
          </a:prstGeom>
        </p:spPr>
      </p:pic>
    </p:spTree>
    <p:extLst>
      <p:ext uri="{BB962C8B-B14F-4D97-AF65-F5344CB8AC3E}">
        <p14:creationId xmlns:p14="http://schemas.microsoft.com/office/powerpoint/2010/main" val="256686286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elle 1"/>
          <p:cNvGraphicFramePr>
            <a:graphicFrameLocks noGrp="1"/>
          </p:cNvGraphicFramePr>
          <p:nvPr>
            <p:extLst>
              <p:ext uri="{D42A27DB-BD31-4B8C-83A1-F6EECF244321}">
                <p14:modId xmlns:p14="http://schemas.microsoft.com/office/powerpoint/2010/main" val="831543266"/>
              </p:ext>
            </p:extLst>
          </p:nvPr>
        </p:nvGraphicFramePr>
        <p:xfrm>
          <a:off x="457200" y="914400"/>
          <a:ext cx="8132399" cy="4657148"/>
        </p:xfrm>
        <a:graphic>
          <a:graphicData uri="http://schemas.openxmlformats.org/drawingml/2006/table">
            <a:tbl>
              <a:tblPr firstRow="1" firstCol="1" bandRow="1">
                <a:tableStyleId>{5C22544A-7EE6-4342-B048-85BDC9FD1C3A}</a:tableStyleId>
              </a:tblPr>
              <a:tblGrid>
                <a:gridCol w="1641139"/>
                <a:gridCol w="1622815"/>
                <a:gridCol w="1622815"/>
                <a:gridCol w="1622815"/>
                <a:gridCol w="1622815"/>
              </a:tblGrid>
              <a:tr h="1209594">
                <a:tc>
                  <a:txBody>
                    <a:bodyPr/>
                    <a:lstStyle/>
                    <a:p>
                      <a:pPr>
                        <a:lnSpc>
                          <a:spcPct val="115000"/>
                        </a:lnSpc>
                        <a:spcBef>
                          <a:spcPts val="300"/>
                        </a:spcBef>
                        <a:spcAft>
                          <a:spcPts val="300"/>
                        </a:spcAft>
                      </a:pPr>
                      <a:r>
                        <a:rPr lang="en-US" sz="1600" dirty="0">
                          <a:effectLst/>
                          <a:latin typeface="+mj-lt"/>
                        </a:rPr>
                        <a:t>Data groups /</a:t>
                      </a:r>
                      <a:br>
                        <a:rPr lang="en-US" sz="1600" dirty="0">
                          <a:effectLst/>
                          <a:latin typeface="+mj-lt"/>
                        </a:rPr>
                      </a:br>
                      <a:r>
                        <a:rPr lang="en-US" sz="1600" dirty="0">
                          <a:effectLst/>
                          <a:latin typeface="+mj-lt"/>
                        </a:rPr>
                        <a:t>taxonomies</a:t>
                      </a:r>
                      <a:endParaRPr lang="de-DE" sz="1600" dirty="0">
                        <a:solidFill>
                          <a:srgbClr val="000000"/>
                        </a:solidFill>
                        <a:effectLst/>
                        <a:latin typeface="+mj-lt"/>
                        <a:ea typeface="Times New Roman"/>
                        <a:cs typeface="Times New Roman"/>
                      </a:endParaRPr>
                    </a:p>
                  </a:txBody>
                  <a:tcPr marL="44450" marR="44450" marT="0" marB="0" anchor="ctr"/>
                </a:tc>
                <a:tc>
                  <a:txBody>
                    <a:bodyPr/>
                    <a:lstStyle/>
                    <a:p>
                      <a:pPr algn="ctr">
                        <a:lnSpc>
                          <a:spcPct val="115000"/>
                        </a:lnSpc>
                        <a:spcBef>
                          <a:spcPts val="300"/>
                        </a:spcBef>
                        <a:spcAft>
                          <a:spcPts val="300"/>
                        </a:spcAft>
                      </a:pPr>
                      <a:r>
                        <a:rPr lang="en-US" sz="1600" dirty="0">
                          <a:effectLst/>
                          <a:latin typeface="+mj-lt"/>
                        </a:rPr>
                        <a:t>Equipment data</a:t>
                      </a:r>
                      <a:endParaRPr lang="de-DE" sz="1600" dirty="0">
                        <a:solidFill>
                          <a:srgbClr val="000000"/>
                        </a:solidFill>
                        <a:effectLst/>
                        <a:latin typeface="+mj-lt"/>
                        <a:ea typeface="Times New Roman"/>
                        <a:cs typeface="Times New Roman"/>
                      </a:endParaRPr>
                    </a:p>
                  </a:txBody>
                  <a:tcPr marL="44450" marR="44450" marT="0" marB="0" anchor="ctr"/>
                </a:tc>
                <a:tc>
                  <a:txBody>
                    <a:bodyPr/>
                    <a:lstStyle/>
                    <a:p>
                      <a:pPr algn="ctr">
                        <a:lnSpc>
                          <a:spcPct val="115000"/>
                        </a:lnSpc>
                        <a:spcBef>
                          <a:spcPts val="300"/>
                        </a:spcBef>
                        <a:spcAft>
                          <a:spcPts val="300"/>
                        </a:spcAft>
                      </a:pPr>
                      <a:r>
                        <a:rPr lang="en-US" sz="1600" dirty="0">
                          <a:effectLst/>
                          <a:latin typeface="+mj-lt"/>
                        </a:rPr>
                        <a:t>Operating /</a:t>
                      </a:r>
                      <a:br>
                        <a:rPr lang="en-US" sz="1600" dirty="0">
                          <a:effectLst/>
                          <a:latin typeface="+mj-lt"/>
                        </a:rPr>
                      </a:br>
                      <a:r>
                        <a:rPr lang="en-US" sz="1600" dirty="0">
                          <a:effectLst/>
                          <a:latin typeface="+mj-lt"/>
                        </a:rPr>
                        <a:t>measurement data</a:t>
                      </a:r>
                      <a:endParaRPr lang="de-DE" sz="1600" dirty="0">
                        <a:solidFill>
                          <a:srgbClr val="000000"/>
                        </a:solidFill>
                        <a:effectLst/>
                        <a:latin typeface="+mj-lt"/>
                        <a:ea typeface="Times New Roman"/>
                        <a:cs typeface="Times New Roman"/>
                      </a:endParaRPr>
                    </a:p>
                  </a:txBody>
                  <a:tcPr marL="44450" marR="44450" marT="0" marB="0" anchor="ctr"/>
                </a:tc>
                <a:tc>
                  <a:txBody>
                    <a:bodyPr/>
                    <a:lstStyle/>
                    <a:p>
                      <a:pPr algn="ctr">
                        <a:lnSpc>
                          <a:spcPct val="115000"/>
                        </a:lnSpc>
                        <a:spcBef>
                          <a:spcPts val="300"/>
                        </a:spcBef>
                        <a:spcAft>
                          <a:spcPts val="300"/>
                        </a:spcAft>
                      </a:pPr>
                      <a:r>
                        <a:rPr lang="en-US" sz="1600" dirty="0">
                          <a:effectLst/>
                          <a:latin typeface="+mj-lt"/>
                        </a:rPr>
                        <a:t>Failure </a:t>
                      </a:r>
                      <a:br>
                        <a:rPr lang="en-US" sz="1600" dirty="0">
                          <a:effectLst/>
                          <a:latin typeface="+mj-lt"/>
                        </a:rPr>
                      </a:br>
                      <a:r>
                        <a:rPr lang="en-US" sz="1600" dirty="0">
                          <a:effectLst/>
                          <a:latin typeface="+mj-lt"/>
                        </a:rPr>
                        <a:t>data</a:t>
                      </a:r>
                      <a:endParaRPr lang="de-DE" sz="1600" dirty="0">
                        <a:solidFill>
                          <a:srgbClr val="000000"/>
                        </a:solidFill>
                        <a:effectLst/>
                        <a:latin typeface="+mj-lt"/>
                        <a:ea typeface="Times New Roman"/>
                        <a:cs typeface="Times New Roman"/>
                      </a:endParaRPr>
                    </a:p>
                  </a:txBody>
                  <a:tcPr marL="44450" marR="44450" marT="0" marB="0" anchor="ctr"/>
                </a:tc>
                <a:tc>
                  <a:txBody>
                    <a:bodyPr/>
                    <a:lstStyle/>
                    <a:p>
                      <a:pPr algn="ctr">
                        <a:lnSpc>
                          <a:spcPct val="115000"/>
                        </a:lnSpc>
                        <a:spcBef>
                          <a:spcPts val="300"/>
                        </a:spcBef>
                        <a:spcAft>
                          <a:spcPts val="300"/>
                        </a:spcAft>
                      </a:pPr>
                      <a:r>
                        <a:rPr lang="en-US" sz="1600" dirty="0">
                          <a:effectLst/>
                          <a:latin typeface="+mj-lt"/>
                        </a:rPr>
                        <a:t>Maintenance &amp; inspection data</a:t>
                      </a:r>
                      <a:endParaRPr lang="de-DE" sz="1600" dirty="0">
                        <a:solidFill>
                          <a:srgbClr val="000000"/>
                        </a:solidFill>
                        <a:effectLst/>
                        <a:latin typeface="+mj-lt"/>
                        <a:ea typeface="Times New Roman"/>
                        <a:cs typeface="Times New Roman"/>
                      </a:endParaRPr>
                    </a:p>
                  </a:txBody>
                  <a:tcPr marL="44450" marR="44450" marT="0" marB="0" anchor="ctr"/>
                </a:tc>
              </a:tr>
              <a:tr h="450950">
                <a:tc>
                  <a:txBody>
                    <a:bodyPr/>
                    <a:lstStyle/>
                    <a:p>
                      <a:pPr>
                        <a:lnSpc>
                          <a:spcPct val="115000"/>
                        </a:lnSpc>
                        <a:spcBef>
                          <a:spcPts val="300"/>
                        </a:spcBef>
                        <a:spcAft>
                          <a:spcPts val="300"/>
                        </a:spcAft>
                      </a:pPr>
                      <a:r>
                        <a:rPr lang="en-US" sz="1600" dirty="0" smtClean="0">
                          <a:effectLst/>
                          <a:latin typeface="+mj-lt"/>
                        </a:rPr>
                        <a:t>VGB RDS-PP®</a:t>
                      </a:r>
                      <a:endParaRPr lang="de-DE" sz="1600" dirty="0">
                        <a:solidFill>
                          <a:srgbClr val="000000"/>
                        </a:solidFill>
                        <a:effectLst/>
                        <a:latin typeface="+mj-lt"/>
                        <a:ea typeface="Times New Roman"/>
                        <a:cs typeface="Times New Roman"/>
                      </a:endParaRPr>
                    </a:p>
                  </a:txBody>
                  <a:tcPr marL="44450" marR="44450" marT="0" marB="0" anchor="ctr"/>
                </a:tc>
                <a:tc>
                  <a:txBody>
                    <a:bodyPr/>
                    <a:lstStyle/>
                    <a:p>
                      <a:pPr algn="ctr">
                        <a:lnSpc>
                          <a:spcPct val="115000"/>
                        </a:lnSpc>
                        <a:spcBef>
                          <a:spcPts val="300"/>
                        </a:spcBef>
                        <a:spcAft>
                          <a:spcPts val="300"/>
                        </a:spcAft>
                      </a:pPr>
                      <a:r>
                        <a:rPr lang="en-US" sz="1600" dirty="0">
                          <a:effectLst/>
                          <a:latin typeface="+mj-lt"/>
                        </a:rPr>
                        <a:t>o</a:t>
                      </a:r>
                      <a:endParaRPr lang="de-DE" sz="1600" dirty="0">
                        <a:solidFill>
                          <a:srgbClr val="000000"/>
                        </a:solidFill>
                        <a:effectLst/>
                        <a:latin typeface="+mj-lt"/>
                        <a:ea typeface="Times New Roman"/>
                        <a:cs typeface="Times New Roman"/>
                      </a:endParaRPr>
                    </a:p>
                  </a:txBody>
                  <a:tcPr marL="44450" marR="44450" marT="0" marB="0" anchor="ctr"/>
                </a:tc>
                <a:tc>
                  <a:txBody>
                    <a:bodyPr/>
                    <a:lstStyle/>
                    <a:p>
                      <a:pPr algn="ctr">
                        <a:lnSpc>
                          <a:spcPct val="115000"/>
                        </a:lnSpc>
                        <a:spcBef>
                          <a:spcPts val="300"/>
                        </a:spcBef>
                        <a:spcAft>
                          <a:spcPts val="300"/>
                        </a:spcAft>
                      </a:pPr>
                      <a:r>
                        <a:rPr lang="en-US" sz="1600">
                          <a:effectLst/>
                          <a:latin typeface="+mj-lt"/>
                        </a:rPr>
                        <a:t> </a:t>
                      </a:r>
                      <a:endParaRPr lang="de-DE" sz="1600">
                        <a:solidFill>
                          <a:srgbClr val="000000"/>
                        </a:solidFill>
                        <a:effectLst/>
                        <a:latin typeface="+mj-lt"/>
                        <a:ea typeface="Times New Roman"/>
                        <a:cs typeface="Times New Roman"/>
                      </a:endParaRPr>
                    </a:p>
                  </a:txBody>
                  <a:tcPr marL="44450" marR="44450" marT="0" marB="0" anchor="ctr"/>
                </a:tc>
                <a:tc>
                  <a:txBody>
                    <a:bodyPr/>
                    <a:lstStyle/>
                    <a:p>
                      <a:pPr algn="ctr">
                        <a:lnSpc>
                          <a:spcPct val="115000"/>
                        </a:lnSpc>
                        <a:spcBef>
                          <a:spcPts val="300"/>
                        </a:spcBef>
                        <a:spcAft>
                          <a:spcPts val="300"/>
                        </a:spcAft>
                      </a:pPr>
                      <a:r>
                        <a:rPr lang="en-US" sz="1600">
                          <a:effectLst/>
                          <a:latin typeface="+mj-lt"/>
                        </a:rPr>
                        <a:t> </a:t>
                      </a:r>
                      <a:endParaRPr lang="de-DE" sz="1600">
                        <a:solidFill>
                          <a:srgbClr val="000000"/>
                        </a:solidFill>
                        <a:effectLst/>
                        <a:latin typeface="+mj-lt"/>
                        <a:ea typeface="Times New Roman"/>
                        <a:cs typeface="Times New Roman"/>
                      </a:endParaRPr>
                    </a:p>
                  </a:txBody>
                  <a:tcPr marL="44450" marR="44450" marT="0" marB="0" anchor="ctr"/>
                </a:tc>
                <a:tc>
                  <a:txBody>
                    <a:bodyPr/>
                    <a:lstStyle/>
                    <a:p>
                      <a:pPr>
                        <a:lnSpc>
                          <a:spcPct val="115000"/>
                        </a:lnSpc>
                      </a:pPr>
                      <a:endParaRPr lang="de-DE" sz="1600">
                        <a:effectLst/>
                        <a:latin typeface="+mj-lt"/>
                      </a:endParaRPr>
                    </a:p>
                  </a:txBody>
                  <a:tcPr marL="44450" marR="44450" marT="0" marB="0" anchor="ctr"/>
                </a:tc>
              </a:tr>
              <a:tr h="450950">
                <a:tc>
                  <a:txBody>
                    <a:bodyPr/>
                    <a:lstStyle/>
                    <a:p>
                      <a:pPr>
                        <a:lnSpc>
                          <a:spcPct val="115000"/>
                        </a:lnSpc>
                        <a:spcBef>
                          <a:spcPts val="300"/>
                        </a:spcBef>
                        <a:spcAft>
                          <a:spcPts val="300"/>
                        </a:spcAft>
                      </a:pPr>
                      <a:r>
                        <a:rPr lang="en-US" sz="1600" dirty="0" smtClean="0">
                          <a:effectLst/>
                          <a:latin typeface="+mj-lt"/>
                        </a:rPr>
                        <a:t>NERC</a:t>
                      </a:r>
                      <a:r>
                        <a:rPr lang="en-US" sz="1600" baseline="0" dirty="0" smtClean="0">
                          <a:effectLst/>
                          <a:latin typeface="+mj-lt"/>
                        </a:rPr>
                        <a:t> </a:t>
                      </a:r>
                      <a:r>
                        <a:rPr lang="en-US" sz="1600" dirty="0" smtClean="0">
                          <a:effectLst/>
                          <a:latin typeface="+mj-lt"/>
                        </a:rPr>
                        <a:t>GADS</a:t>
                      </a:r>
                      <a:endParaRPr lang="de-DE" sz="1600" dirty="0">
                        <a:solidFill>
                          <a:srgbClr val="000000"/>
                        </a:solidFill>
                        <a:effectLst/>
                        <a:latin typeface="+mj-lt"/>
                        <a:ea typeface="Times New Roman"/>
                        <a:cs typeface="Times New Roman"/>
                      </a:endParaRPr>
                    </a:p>
                  </a:txBody>
                  <a:tcPr marL="44450" marR="44450" marT="0" marB="0" anchor="ctr"/>
                </a:tc>
                <a:tc>
                  <a:txBody>
                    <a:bodyPr/>
                    <a:lstStyle/>
                    <a:p>
                      <a:pPr algn="ctr">
                        <a:lnSpc>
                          <a:spcPct val="115000"/>
                        </a:lnSpc>
                        <a:spcBef>
                          <a:spcPts val="300"/>
                        </a:spcBef>
                        <a:spcAft>
                          <a:spcPts val="300"/>
                        </a:spcAft>
                      </a:pPr>
                      <a:r>
                        <a:rPr lang="en-US" sz="1600">
                          <a:effectLst/>
                          <a:latin typeface="+mj-lt"/>
                        </a:rPr>
                        <a:t>o</a:t>
                      </a:r>
                      <a:endParaRPr lang="de-DE" sz="1600">
                        <a:solidFill>
                          <a:srgbClr val="000000"/>
                        </a:solidFill>
                        <a:effectLst/>
                        <a:latin typeface="+mj-lt"/>
                        <a:ea typeface="Times New Roman"/>
                        <a:cs typeface="Times New Roman"/>
                      </a:endParaRPr>
                    </a:p>
                  </a:txBody>
                  <a:tcPr marL="44450" marR="44450" marT="0" marB="0" anchor="ctr"/>
                </a:tc>
                <a:tc>
                  <a:txBody>
                    <a:bodyPr/>
                    <a:lstStyle/>
                    <a:p>
                      <a:pPr algn="ctr">
                        <a:lnSpc>
                          <a:spcPct val="115000"/>
                        </a:lnSpc>
                        <a:spcBef>
                          <a:spcPts val="300"/>
                        </a:spcBef>
                        <a:spcAft>
                          <a:spcPts val="300"/>
                        </a:spcAft>
                      </a:pPr>
                      <a:r>
                        <a:rPr lang="en-US" sz="1600" dirty="0">
                          <a:effectLst/>
                          <a:latin typeface="+mj-lt"/>
                        </a:rPr>
                        <a:t>-</a:t>
                      </a:r>
                      <a:endParaRPr lang="de-DE" sz="1600" dirty="0">
                        <a:solidFill>
                          <a:srgbClr val="000000"/>
                        </a:solidFill>
                        <a:effectLst/>
                        <a:latin typeface="+mj-lt"/>
                        <a:ea typeface="Times New Roman"/>
                        <a:cs typeface="Times New Roman"/>
                      </a:endParaRPr>
                    </a:p>
                  </a:txBody>
                  <a:tcPr marL="44450" marR="44450" marT="0" marB="0" anchor="ctr"/>
                </a:tc>
                <a:tc>
                  <a:txBody>
                    <a:bodyPr/>
                    <a:lstStyle/>
                    <a:p>
                      <a:pPr algn="ctr">
                        <a:lnSpc>
                          <a:spcPct val="115000"/>
                        </a:lnSpc>
                        <a:spcBef>
                          <a:spcPts val="300"/>
                        </a:spcBef>
                        <a:spcAft>
                          <a:spcPts val="300"/>
                        </a:spcAft>
                      </a:pPr>
                      <a:r>
                        <a:rPr lang="en-US" sz="1600">
                          <a:effectLst/>
                          <a:latin typeface="+mj-lt"/>
                        </a:rPr>
                        <a:t> </a:t>
                      </a:r>
                      <a:endParaRPr lang="de-DE" sz="1600">
                        <a:solidFill>
                          <a:srgbClr val="000000"/>
                        </a:solidFill>
                        <a:effectLst/>
                        <a:latin typeface="+mj-lt"/>
                        <a:ea typeface="Times New Roman"/>
                        <a:cs typeface="Times New Roman"/>
                      </a:endParaRPr>
                    </a:p>
                  </a:txBody>
                  <a:tcPr marL="44450" marR="44450" marT="0" marB="0" anchor="ctr"/>
                </a:tc>
                <a:tc>
                  <a:txBody>
                    <a:bodyPr/>
                    <a:lstStyle/>
                    <a:p>
                      <a:pPr algn="ctr">
                        <a:lnSpc>
                          <a:spcPct val="115000"/>
                        </a:lnSpc>
                        <a:spcBef>
                          <a:spcPts val="300"/>
                        </a:spcBef>
                        <a:spcAft>
                          <a:spcPts val="300"/>
                        </a:spcAft>
                      </a:pPr>
                      <a:r>
                        <a:rPr lang="en-US" sz="1600">
                          <a:effectLst/>
                          <a:latin typeface="+mj-lt"/>
                        </a:rPr>
                        <a:t>-</a:t>
                      </a:r>
                      <a:endParaRPr lang="de-DE" sz="1600">
                        <a:solidFill>
                          <a:srgbClr val="000000"/>
                        </a:solidFill>
                        <a:effectLst/>
                        <a:latin typeface="+mj-lt"/>
                        <a:ea typeface="Times New Roman"/>
                        <a:cs typeface="Times New Roman"/>
                      </a:endParaRPr>
                    </a:p>
                  </a:txBody>
                  <a:tcPr marL="44450" marR="44450" marT="0" marB="0" anchor="ctr"/>
                </a:tc>
              </a:tr>
              <a:tr h="450950">
                <a:tc>
                  <a:txBody>
                    <a:bodyPr/>
                    <a:lstStyle/>
                    <a:p>
                      <a:pPr>
                        <a:lnSpc>
                          <a:spcPct val="115000"/>
                        </a:lnSpc>
                        <a:spcBef>
                          <a:spcPts val="300"/>
                        </a:spcBef>
                        <a:spcAft>
                          <a:spcPts val="300"/>
                        </a:spcAft>
                      </a:pPr>
                      <a:r>
                        <a:rPr lang="en-US" sz="1600" dirty="0" err="1">
                          <a:effectLst/>
                          <a:latin typeface="+mj-lt"/>
                        </a:rPr>
                        <a:t>ReliaWind</a:t>
                      </a:r>
                      <a:endParaRPr lang="de-DE" sz="1600" dirty="0">
                        <a:solidFill>
                          <a:srgbClr val="000000"/>
                        </a:solidFill>
                        <a:effectLst/>
                        <a:latin typeface="+mj-lt"/>
                        <a:ea typeface="Times New Roman"/>
                        <a:cs typeface="Times New Roman"/>
                      </a:endParaRPr>
                    </a:p>
                  </a:txBody>
                  <a:tcPr marL="44450" marR="44450" marT="0" marB="0" anchor="ctr"/>
                </a:tc>
                <a:tc>
                  <a:txBody>
                    <a:bodyPr/>
                    <a:lstStyle/>
                    <a:p>
                      <a:pPr algn="ctr">
                        <a:lnSpc>
                          <a:spcPct val="115000"/>
                        </a:lnSpc>
                        <a:spcBef>
                          <a:spcPts val="300"/>
                        </a:spcBef>
                        <a:spcAft>
                          <a:spcPts val="300"/>
                        </a:spcAft>
                      </a:pPr>
                      <a:r>
                        <a:rPr lang="en-US" sz="1600">
                          <a:effectLst/>
                          <a:latin typeface="+mj-lt"/>
                        </a:rPr>
                        <a:t>o</a:t>
                      </a:r>
                      <a:endParaRPr lang="de-DE" sz="1600">
                        <a:solidFill>
                          <a:srgbClr val="000000"/>
                        </a:solidFill>
                        <a:effectLst/>
                        <a:latin typeface="+mj-lt"/>
                        <a:ea typeface="Times New Roman"/>
                        <a:cs typeface="Times New Roman"/>
                      </a:endParaRPr>
                    </a:p>
                  </a:txBody>
                  <a:tcPr marL="44450" marR="44450" marT="0" marB="0" anchor="ctr"/>
                </a:tc>
                <a:tc>
                  <a:txBody>
                    <a:bodyPr/>
                    <a:lstStyle/>
                    <a:p>
                      <a:pPr algn="ctr">
                        <a:lnSpc>
                          <a:spcPct val="115000"/>
                        </a:lnSpc>
                        <a:spcBef>
                          <a:spcPts val="300"/>
                        </a:spcBef>
                        <a:spcAft>
                          <a:spcPts val="300"/>
                        </a:spcAft>
                      </a:pPr>
                      <a:r>
                        <a:rPr lang="en-US" sz="1600" dirty="0">
                          <a:effectLst/>
                          <a:latin typeface="+mj-lt"/>
                        </a:rPr>
                        <a:t> </a:t>
                      </a:r>
                      <a:endParaRPr lang="de-DE" sz="1600" dirty="0">
                        <a:solidFill>
                          <a:srgbClr val="000000"/>
                        </a:solidFill>
                        <a:effectLst/>
                        <a:latin typeface="+mj-lt"/>
                        <a:ea typeface="Times New Roman"/>
                        <a:cs typeface="Times New Roman"/>
                      </a:endParaRPr>
                    </a:p>
                  </a:txBody>
                  <a:tcPr marL="44450" marR="44450" marT="0" marB="0" anchor="ctr"/>
                </a:tc>
                <a:tc>
                  <a:txBody>
                    <a:bodyPr/>
                    <a:lstStyle/>
                    <a:p>
                      <a:pPr algn="ctr">
                        <a:lnSpc>
                          <a:spcPct val="115000"/>
                        </a:lnSpc>
                        <a:spcBef>
                          <a:spcPts val="300"/>
                        </a:spcBef>
                        <a:spcAft>
                          <a:spcPts val="300"/>
                        </a:spcAft>
                      </a:pPr>
                      <a:r>
                        <a:rPr lang="en-US" sz="1600" dirty="0">
                          <a:effectLst/>
                          <a:latin typeface="+mj-lt"/>
                        </a:rPr>
                        <a:t> </a:t>
                      </a:r>
                      <a:endParaRPr lang="de-DE" sz="1600" dirty="0">
                        <a:solidFill>
                          <a:srgbClr val="000000"/>
                        </a:solidFill>
                        <a:effectLst/>
                        <a:latin typeface="+mj-lt"/>
                        <a:ea typeface="Times New Roman"/>
                        <a:cs typeface="Times New Roman"/>
                      </a:endParaRPr>
                    </a:p>
                  </a:txBody>
                  <a:tcPr marL="44450" marR="44450" marT="0" marB="0" anchor="ctr"/>
                </a:tc>
                <a:tc>
                  <a:txBody>
                    <a:bodyPr/>
                    <a:lstStyle/>
                    <a:p>
                      <a:pPr>
                        <a:lnSpc>
                          <a:spcPct val="115000"/>
                        </a:lnSpc>
                      </a:pPr>
                      <a:endParaRPr lang="de-DE" sz="1600">
                        <a:effectLst/>
                        <a:latin typeface="+mj-lt"/>
                      </a:endParaRPr>
                    </a:p>
                  </a:txBody>
                  <a:tcPr marL="44450" marR="44450" marT="0" marB="0" anchor="ctr"/>
                </a:tc>
              </a:tr>
              <a:tr h="450950">
                <a:tc>
                  <a:txBody>
                    <a:bodyPr/>
                    <a:lstStyle/>
                    <a:p>
                      <a:pPr>
                        <a:lnSpc>
                          <a:spcPct val="115000"/>
                        </a:lnSpc>
                        <a:spcBef>
                          <a:spcPts val="300"/>
                        </a:spcBef>
                        <a:spcAft>
                          <a:spcPts val="300"/>
                        </a:spcAft>
                      </a:pPr>
                      <a:r>
                        <a:rPr lang="en-US" sz="1600" dirty="0">
                          <a:effectLst/>
                          <a:latin typeface="+mj-lt"/>
                        </a:rPr>
                        <a:t>ISO 14224</a:t>
                      </a:r>
                      <a:endParaRPr lang="de-DE" sz="1600" dirty="0">
                        <a:solidFill>
                          <a:srgbClr val="000000"/>
                        </a:solidFill>
                        <a:effectLst/>
                        <a:latin typeface="+mj-lt"/>
                        <a:ea typeface="Times New Roman"/>
                        <a:cs typeface="Times New Roman"/>
                      </a:endParaRPr>
                    </a:p>
                  </a:txBody>
                  <a:tcPr marL="44450" marR="44450" marT="0" marB="0" anchor="ctr"/>
                </a:tc>
                <a:tc>
                  <a:txBody>
                    <a:bodyPr/>
                    <a:lstStyle/>
                    <a:p>
                      <a:pPr algn="ctr">
                        <a:lnSpc>
                          <a:spcPct val="115000"/>
                        </a:lnSpc>
                        <a:spcBef>
                          <a:spcPts val="300"/>
                        </a:spcBef>
                        <a:spcAft>
                          <a:spcPts val="300"/>
                        </a:spcAft>
                      </a:pPr>
                      <a:r>
                        <a:rPr lang="en-US" sz="1600" dirty="0" smtClean="0">
                          <a:effectLst/>
                          <a:latin typeface="+mj-lt"/>
                        </a:rPr>
                        <a:t>o*</a:t>
                      </a:r>
                      <a:endParaRPr lang="de-DE" sz="1600" dirty="0">
                        <a:solidFill>
                          <a:srgbClr val="000000"/>
                        </a:solidFill>
                        <a:effectLst/>
                        <a:latin typeface="+mj-lt"/>
                        <a:ea typeface="Times New Roman"/>
                        <a:cs typeface="Times New Roman"/>
                      </a:endParaRPr>
                    </a:p>
                  </a:txBody>
                  <a:tcPr marL="44450" marR="44450" marT="0" marB="0" anchor="ctr"/>
                </a:tc>
                <a:tc>
                  <a:txBody>
                    <a:bodyPr/>
                    <a:lstStyle/>
                    <a:p>
                      <a:pPr algn="ctr">
                        <a:lnSpc>
                          <a:spcPct val="115000"/>
                        </a:lnSpc>
                        <a:spcBef>
                          <a:spcPts val="300"/>
                        </a:spcBef>
                        <a:spcAft>
                          <a:spcPts val="300"/>
                        </a:spcAft>
                      </a:pPr>
                      <a:r>
                        <a:rPr lang="en-US" sz="1600" dirty="0">
                          <a:effectLst/>
                          <a:latin typeface="+mj-lt"/>
                        </a:rPr>
                        <a:t> </a:t>
                      </a:r>
                      <a:endParaRPr lang="de-DE" sz="1600" dirty="0">
                        <a:solidFill>
                          <a:srgbClr val="000000"/>
                        </a:solidFill>
                        <a:effectLst/>
                        <a:latin typeface="+mj-lt"/>
                        <a:ea typeface="Times New Roman"/>
                        <a:cs typeface="Times New Roman"/>
                      </a:endParaRPr>
                    </a:p>
                  </a:txBody>
                  <a:tcPr marL="44450" marR="44450" marT="0" marB="0" anchor="ctr"/>
                </a:tc>
                <a:tc>
                  <a:txBody>
                    <a:bodyPr/>
                    <a:lstStyle/>
                    <a:p>
                      <a:pPr algn="ctr">
                        <a:lnSpc>
                          <a:spcPct val="115000"/>
                        </a:lnSpc>
                        <a:spcBef>
                          <a:spcPts val="300"/>
                        </a:spcBef>
                        <a:spcAft>
                          <a:spcPts val="300"/>
                        </a:spcAft>
                      </a:pPr>
                      <a:r>
                        <a:rPr lang="en-US" sz="1600" dirty="0" smtClean="0">
                          <a:effectLst/>
                          <a:latin typeface="+mj-lt"/>
                        </a:rPr>
                        <a:t>+*</a:t>
                      </a:r>
                      <a:endParaRPr lang="de-DE" sz="1600" dirty="0">
                        <a:solidFill>
                          <a:srgbClr val="000000"/>
                        </a:solidFill>
                        <a:effectLst/>
                        <a:latin typeface="+mj-lt"/>
                        <a:ea typeface="Times New Roman"/>
                        <a:cs typeface="Times New Roman"/>
                      </a:endParaRPr>
                    </a:p>
                  </a:txBody>
                  <a:tcPr marL="44450" marR="44450" marT="0" marB="0" anchor="ctr"/>
                </a:tc>
                <a:tc>
                  <a:txBody>
                    <a:bodyPr/>
                    <a:lstStyle/>
                    <a:p>
                      <a:pPr algn="ctr">
                        <a:lnSpc>
                          <a:spcPct val="115000"/>
                        </a:lnSpc>
                        <a:spcBef>
                          <a:spcPts val="300"/>
                        </a:spcBef>
                        <a:spcAft>
                          <a:spcPts val="300"/>
                        </a:spcAft>
                      </a:pPr>
                      <a:r>
                        <a:rPr lang="en-US" sz="1600" dirty="0" smtClean="0">
                          <a:effectLst/>
                          <a:latin typeface="+mj-lt"/>
                        </a:rPr>
                        <a:t>+*</a:t>
                      </a:r>
                      <a:endParaRPr lang="de-DE" sz="1600" dirty="0">
                        <a:solidFill>
                          <a:srgbClr val="000000"/>
                        </a:solidFill>
                        <a:effectLst/>
                        <a:latin typeface="+mj-lt"/>
                        <a:ea typeface="Times New Roman"/>
                        <a:cs typeface="Times New Roman"/>
                      </a:endParaRPr>
                    </a:p>
                  </a:txBody>
                  <a:tcPr marL="44450" marR="44450" marT="0" marB="0" anchor="ctr"/>
                </a:tc>
              </a:tr>
              <a:tr h="450950">
                <a:tc>
                  <a:txBody>
                    <a:bodyPr/>
                    <a:lstStyle/>
                    <a:p>
                      <a:pPr>
                        <a:lnSpc>
                          <a:spcPct val="115000"/>
                        </a:lnSpc>
                        <a:spcBef>
                          <a:spcPts val="300"/>
                        </a:spcBef>
                        <a:spcAft>
                          <a:spcPts val="300"/>
                        </a:spcAft>
                      </a:pPr>
                      <a:r>
                        <a:rPr lang="en-US" sz="1600" dirty="0" smtClean="0">
                          <a:effectLst/>
                          <a:latin typeface="+mj-lt"/>
                        </a:rPr>
                        <a:t>FGW</a:t>
                      </a:r>
                      <a:r>
                        <a:rPr lang="en-US" sz="1600" baseline="0" dirty="0" smtClean="0">
                          <a:effectLst/>
                          <a:latin typeface="+mj-lt"/>
                        </a:rPr>
                        <a:t> </a:t>
                      </a:r>
                      <a:r>
                        <a:rPr lang="en-US" sz="1600" dirty="0" smtClean="0">
                          <a:effectLst/>
                          <a:latin typeface="+mj-lt"/>
                        </a:rPr>
                        <a:t>ZEUS</a:t>
                      </a:r>
                      <a:endParaRPr lang="de-DE" sz="1600" dirty="0">
                        <a:solidFill>
                          <a:srgbClr val="000000"/>
                        </a:solidFill>
                        <a:effectLst/>
                        <a:latin typeface="+mj-lt"/>
                        <a:ea typeface="Times New Roman"/>
                        <a:cs typeface="Times New Roman"/>
                      </a:endParaRPr>
                    </a:p>
                  </a:txBody>
                  <a:tcPr marL="44450" marR="44450" marT="0" marB="0" anchor="ctr"/>
                </a:tc>
                <a:tc>
                  <a:txBody>
                    <a:bodyPr/>
                    <a:lstStyle/>
                    <a:p>
                      <a:pPr>
                        <a:lnSpc>
                          <a:spcPct val="115000"/>
                        </a:lnSpc>
                      </a:pPr>
                      <a:endParaRPr lang="de-DE" sz="1600">
                        <a:effectLst/>
                        <a:latin typeface="+mj-lt"/>
                      </a:endParaRPr>
                    </a:p>
                  </a:txBody>
                  <a:tcPr marL="44450" marR="44450" marT="0" marB="0" anchor="ctr"/>
                </a:tc>
                <a:tc>
                  <a:txBody>
                    <a:bodyPr/>
                    <a:lstStyle/>
                    <a:p>
                      <a:pPr algn="ctr">
                        <a:lnSpc>
                          <a:spcPct val="115000"/>
                        </a:lnSpc>
                        <a:spcBef>
                          <a:spcPts val="300"/>
                        </a:spcBef>
                        <a:spcAft>
                          <a:spcPts val="300"/>
                        </a:spcAft>
                      </a:pPr>
                      <a:r>
                        <a:rPr lang="en-US" sz="1600">
                          <a:effectLst/>
                          <a:latin typeface="+mj-lt"/>
                        </a:rPr>
                        <a:t>o</a:t>
                      </a:r>
                      <a:endParaRPr lang="de-DE" sz="1600">
                        <a:solidFill>
                          <a:srgbClr val="000000"/>
                        </a:solidFill>
                        <a:effectLst/>
                        <a:latin typeface="+mj-lt"/>
                        <a:ea typeface="Times New Roman"/>
                        <a:cs typeface="Times New Roman"/>
                      </a:endParaRPr>
                    </a:p>
                  </a:txBody>
                  <a:tcPr marL="44450" marR="44450" marT="0" marB="0" anchor="ctr"/>
                </a:tc>
                <a:tc>
                  <a:txBody>
                    <a:bodyPr/>
                    <a:lstStyle/>
                    <a:p>
                      <a:pPr algn="ctr">
                        <a:lnSpc>
                          <a:spcPct val="115000"/>
                        </a:lnSpc>
                        <a:spcBef>
                          <a:spcPts val="300"/>
                        </a:spcBef>
                        <a:spcAft>
                          <a:spcPts val="300"/>
                        </a:spcAft>
                      </a:pPr>
                      <a:r>
                        <a:rPr lang="en-US" sz="1600" dirty="0">
                          <a:effectLst/>
                          <a:latin typeface="+mj-lt"/>
                        </a:rPr>
                        <a:t>+</a:t>
                      </a:r>
                      <a:endParaRPr lang="de-DE" sz="1600" dirty="0">
                        <a:solidFill>
                          <a:srgbClr val="000000"/>
                        </a:solidFill>
                        <a:effectLst/>
                        <a:latin typeface="+mj-lt"/>
                        <a:ea typeface="Times New Roman"/>
                        <a:cs typeface="Times New Roman"/>
                      </a:endParaRPr>
                    </a:p>
                  </a:txBody>
                  <a:tcPr marL="44450" marR="44450" marT="0" marB="0" anchor="ctr"/>
                </a:tc>
                <a:tc>
                  <a:txBody>
                    <a:bodyPr/>
                    <a:lstStyle/>
                    <a:p>
                      <a:pPr algn="ctr">
                        <a:lnSpc>
                          <a:spcPct val="115000"/>
                        </a:lnSpc>
                        <a:spcBef>
                          <a:spcPts val="300"/>
                        </a:spcBef>
                        <a:spcAft>
                          <a:spcPts val="300"/>
                        </a:spcAft>
                      </a:pPr>
                      <a:r>
                        <a:rPr lang="en-US" sz="1600" dirty="0">
                          <a:effectLst/>
                          <a:latin typeface="+mj-lt"/>
                        </a:rPr>
                        <a:t>+</a:t>
                      </a:r>
                      <a:endParaRPr lang="de-DE" sz="1600" dirty="0">
                        <a:solidFill>
                          <a:srgbClr val="000000"/>
                        </a:solidFill>
                        <a:effectLst/>
                        <a:latin typeface="+mj-lt"/>
                        <a:ea typeface="Times New Roman"/>
                        <a:cs typeface="Times New Roman"/>
                      </a:endParaRPr>
                    </a:p>
                  </a:txBody>
                  <a:tcPr marL="44450" marR="44450" marT="0" marB="0" anchor="ctr"/>
                </a:tc>
              </a:tr>
              <a:tr h="596402">
                <a:tc>
                  <a:txBody>
                    <a:bodyPr/>
                    <a:lstStyle/>
                    <a:p>
                      <a:pPr>
                        <a:lnSpc>
                          <a:spcPct val="115000"/>
                        </a:lnSpc>
                        <a:spcBef>
                          <a:spcPts val="300"/>
                        </a:spcBef>
                        <a:spcAft>
                          <a:spcPts val="300"/>
                        </a:spcAft>
                      </a:pPr>
                      <a:r>
                        <a:rPr lang="en-US" sz="1600" dirty="0">
                          <a:effectLst/>
                          <a:latin typeface="+mj-lt"/>
                        </a:rPr>
                        <a:t>IEC 61400-25</a:t>
                      </a:r>
                      <a:endParaRPr lang="de-DE" sz="1600" dirty="0">
                        <a:solidFill>
                          <a:srgbClr val="000000"/>
                        </a:solidFill>
                        <a:effectLst/>
                        <a:latin typeface="+mj-lt"/>
                        <a:ea typeface="Times New Roman"/>
                        <a:cs typeface="Times New Roman"/>
                      </a:endParaRPr>
                    </a:p>
                  </a:txBody>
                  <a:tcPr marL="44450" marR="44450" marT="0" marB="0" anchor="ctr"/>
                </a:tc>
                <a:tc>
                  <a:txBody>
                    <a:bodyPr/>
                    <a:lstStyle/>
                    <a:p>
                      <a:pPr>
                        <a:lnSpc>
                          <a:spcPct val="115000"/>
                        </a:lnSpc>
                      </a:pPr>
                      <a:endParaRPr lang="de-DE" sz="1600">
                        <a:effectLst/>
                        <a:latin typeface="+mj-lt"/>
                      </a:endParaRPr>
                    </a:p>
                  </a:txBody>
                  <a:tcPr marL="44450" marR="44450" marT="0" marB="0" anchor="ctr"/>
                </a:tc>
                <a:tc>
                  <a:txBody>
                    <a:bodyPr/>
                    <a:lstStyle/>
                    <a:p>
                      <a:pPr algn="ctr">
                        <a:lnSpc>
                          <a:spcPct val="115000"/>
                        </a:lnSpc>
                        <a:spcBef>
                          <a:spcPts val="300"/>
                        </a:spcBef>
                        <a:spcAft>
                          <a:spcPts val="300"/>
                        </a:spcAft>
                      </a:pPr>
                      <a:r>
                        <a:rPr lang="en-US" sz="1600">
                          <a:effectLst/>
                          <a:latin typeface="+mj-lt"/>
                        </a:rPr>
                        <a:t>+</a:t>
                      </a:r>
                      <a:endParaRPr lang="de-DE" sz="1600">
                        <a:solidFill>
                          <a:srgbClr val="000000"/>
                        </a:solidFill>
                        <a:effectLst/>
                        <a:latin typeface="+mj-lt"/>
                        <a:ea typeface="Times New Roman"/>
                        <a:cs typeface="Times New Roman"/>
                      </a:endParaRPr>
                    </a:p>
                  </a:txBody>
                  <a:tcPr marL="44450" marR="44450" marT="0" marB="0" anchor="ctr"/>
                </a:tc>
                <a:tc>
                  <a:txBody>
                    <a:bodyPr/>
                    <a:lstStyle/>
                    <a:p>
                      <a:pPr algn="ctr">
                        <a:lnSpc>
                          <a:spcPct val="115000"/>
                        </a:lnSpc>
                        <a:spcBef>
                          <a:spcPts val="300"/>
                        </a:spcBef>
                        <a:spcAft>
                          <a:spcPts val="300"/>
                        </a:spcAft>
                      </a:pPr>
                      <a:r>
                        <a:rPr lang="en-US" sz="1600" dirty="0">
                          <a:effectLst/>
                          <a:latin typeface="+mj-lt"/>
                        </a:rPr>
                        <a:t> </a:t>
                      </a:r>
                      <a:endParaRPr lang="de-DE" sz="1600" dirty="0">
                        <a:solidFill>
                          <a:srgbClr val="000000"/>
                        </a:solidFill>
                        <a:effectLst/>
                        <a:latin typeface="+mj-lt"/>
                        <a:ea typeface="Times New Roman"/>
                        <a:cs typeface="Times New Roman"/>
                      </a:endParaRPr>
                    </a:p>
                  </a:txBody>
                  <a:tcPr marL="44450" marR="44450" marT="0" marB="0" anchor="ctr"/>
                </a:tc>
                <a:tc>
                  <a:txBody>
                    <a:bodyPr/>
                    <a:lstStyle/>
                    <a:p>
                      <a:pPr>
                        <a:lnSpc>
                          <a:spcPct val="115000"/>
                        </a:lnSpc>
                      </a:pPr>
                      <a:endParaRPr lang="de-DE" sz="1600" dirty="0">
                        <a:effectLst/>
                        <a:latin typeface="+mj-lt"/>
                      </a:endParaRPr>
                    </a:p>
                  </a:txBody>
                  <a:tcPr marL="44450" marR="44450" marT="0" marB="0" anchor="ctr"/>
                </a:tc>
              </a:tr>
              <a:tr h="596402">
                <a:tc>
                  <a:txBody>
                    <a:bodyPr/>
                    <a:lstStyle/>
                    <a:p>
                      <a:pPr>
                        <a:lnSpc>
                          <a:spcPct val="115000"/>
                        </a:lnSpc>
                        <a:spcBef>
                          <a:spcPts val="300"/>
                        </a:spcBef>
                        <a:spcAft>
                          <a:spcPts val="300"/>
                        </a:spcAft>
                      </a:pPr>
                      <a:r>
                        <a:rPr lang="en-US" sz="1600" dirty="0">
                          <a:effectLst/>
                          <a:latin typeface="+mj-lt"/>
                        </a:rPr>
                        <a:t>IEC 61400-26</a:t>
                      </a:r>
                      <a:endParaRPr lang="de-DE" sz="1600" dirty="0">
                        <a:solidFill>
                          <a:srgbClr val="000000"/>
                        </a:solidFill>
                        <a:effectLst/>
                        <a:latin typeface="+mj-lt"/>
                        <a:ea typeface="Times New Roman"/>
                        <a:cs typeface="Times New Roman"/>
                      </a:endParaRPr>
                    </a:p>
                  </a:txBody>
                  <a:tcPr marL="44450" marR="44450" marT="0" marB="0" anchor="ctr"/>
                </a:tc>
                <a:tc>
                  <a:txBody>
                    <a:bodyPr/>
                    <a:lstStyle/>
                    <a:p>
                      <a:pPr>
                        <a:lnSpc>
                          <a:spcPct val="115000"/>
                        </a:lnSpc>
                      </a:pPr>
                      <a:endParaRPr lang="de-DE" sz="1600">
                        <a:effectLst/>
                        <a:latin typeface="+mj-lt"/>
                      </a:endParaRPr>
                    </a:p>
                  </a:txBody>
                  <a:tcPr marL="44450" marR="44450" marT="0" marB="0" anchor="ctr"/>
                </a:tc>
                <a:tc>
                  <a:txBody>
                    <a:bodyPr/>
                    <a:lstStyle/>
                    <a:p>
                      <a:pPr algn="ctr">
                        <a:lnSpc>
                          <a:spcPct val="115000"/>
                        </a:lnSpc>
                        <a:spcBef>
                          <a:spcPts val="300"/>
                        </a:spcBef>
                        <a:spcAft>
                          <a:spcPts val="300"/>
                        </a:spcAft>
                      </a:pPr>
                      <a:r>
                        <a:rPr lang="en-US" sz="1600" dirty="0" smtClean="0">
                          <a:solidFill>
                            <a:schemeClr val="dk1"/>
                          </a:solidFill>
                          <a:effectLst/>
                          <a:latin typeface="+mj-lt"/>
                          <a:ea typeface="+mn-ea"/>
                          <a:cs typeface="+mn-cs"/>
                        </a:rPr>
                        <a:t>+</a:t>
                      </a:r>
                      <a:endParaRPr lang="de-DE" sz="1600" dirty="0">
                        <a:solidFill>
                          <a:srgbClr val="000000"/>
                        </a:solidFill>
                        <a:effectLst/>
                        <a:latin typeface="+mj-lt"/>
                        <a:ea typeface="Times New Roman"/>
                        <a:cs typeface="Times New Roman"/>
                      </a:endParaRPr>
                    </a:p>
                  </a:txBody>
                  <a:tcPr marL="44450" marR="44450" marT="0" marB="0" anchor="ctr"/>
                </a:tc>
                <a:tc>
                  <a:txBody>
                    <a:bodyPr/>
                    <a:lstStyle/>
                    <a:p>
                      <a:pPr algn="ctr">
                        <a:lnSpc>
                          <a:spcPct val="115000"/>
                        </a:lnSpc>
                        <a:spcBef>
                          <a:spcPts val="300"/>
                        </a:spcBef>
                        <a:spcAft>
                          <a:spcPts val="300"/>
                        </a:spcAft>
                      </a:pPr>
                      <a:r>
                        <a:rPr lang="en-US" sz="1600">
                          <a:effectLst/>
                          <a:latin typeface="+mj-lt"/>
                        </a:rPr>
                        <a:t> </a:t>
                      </a:r>
                      <a:endParaRPr lang="de-DE" sz="1600">
                        <a:solidFill>
                          <a:srgbClr val="000000"/>
                        </a:solidFill>
                        <a:effectLst/>
                        <a:latin typeface="+mj-lt"/>
                        <a:ea typeface="Times New Roman"/>
                        <a:cs typeface="Times New Roman"/>
                      </a:endParaRPr>
                    </a:p>
                  </a:txBody>
                  <a:tcPr marL="44450" marR="44450" marT="0" marB="0" anchor="ctr"/>
                </a:tc>
                <a:tc>
                  <a:txBody>
                    <a:bodyPr/>
                    <a:lstStyle/>
                    <a:p>
                      <a:pPr>
                        <a:lnSpc>
                          <a:spcPct val="115000"/>
                        </a:lnSpc>
                      </a:pPr>
                      <a:endParaRPr lang="de-DE" sz="1600" dirty="0">
                        <a:effectLst/>
                        <a:latin typeface="+mj-lt"/>
                      </a:endParaRPr>
                    </a:p>
                  </a:txBody>
                  <a:tcPr marL="44450" marR="44450" marT="0" marB="0" anchor="ctr"/>
                </a:tc>
              </a:tr>
            </a:tbl>
          </a:graphicData>
        </a:graphic>
      </p:graphicFrame>
      <p:sp>
        <p:nvSpPr>
          <p:cNvPr id="3" name="Titel 1"/>
          <p:cNvSpPr txBox="1">
            <a:spLocks/>
          </p:cNvSpPr>
          <p:nvPr/>
        </p:nvSpPr>
        <p:spPr>
          <a:xfrm>
            <a:off x="360000" y="144000"/>
            <a:ext cx="8229600" cy="720000"/>
          </a:xfrm>
          <a:prstGeom prst="rect">
            <a:avLst/>
          </a:prstGeom>
        </p:spPr>
        <p:txBody>
          <a:bodyPr>
            <a:noAutofit/>
          </a:bodyPr>
          <a:lstStyle>
            <a:defPPr>
              <a:defRPr lang="en-US"/>
            </a:defPPr>
            <a:lvl1pPr eaLnBrk="1" hangingPunct="1">
              <a:defRPr sz="2800" b="1">
                <a:solidFill>
                  <a:srgbClr val="21A130"/>
                </a:solidFill>
                <a:effectLst>
                  <a:outerShdw blurRad="38100" dist="38100" dir="2700000" algn="tl">
                    <a:srgbClr val="000000">
                      <a:alpha val="43137"/>
                    </a:srgbClr>
                  </a:outerShdw>
                </a:effectLst>
                <a:latin typeface="+mj-lt"/>
                <a:ea typeface="+mj-ea"/>
                <a:cs typeface="+mj-cs"/>
              </a:defRPr>
            </a:lvl1pPr>
            <a:lvl2pPr algn="ctr" eaLnBrk="1" hangingPunct="1">
              <a:defRPr sz="4400">
                <a:solidFill>
                  <a:srgbClr val="21A130"/>
                </a:solidFill>
              </a:defRPr>
            </a:lvl2pPr>
            <a:lvl3pPr algn="ctr" eaLnBrk="1" hangingPunct="1">
              <a:defRPr sz="4400">
                <a:solidFill>
                  <a:srgbClr val="21A130"/>
                </a:solidFill>
              </a:defRPr>
            </a:lvl3pPr>
            <a:lvl4pPr algn="ctr" eaLnBrk="1" hangingPunct="1">
              <a:defRPr sz="4400">
                <a:solidFill>
                  <a:srgbClr val="21A130"/>
                </a:solidFill>
              </a:defRPr>
            </a:lvl4pPr>
            <a:lvl5pPr algn="ctr" eaLnBrk="1" hangingPunct="1">
              <a:defRPr sz="4400">
                <a:solidFill>
                  <a:srgbClr val="21A130"/>
                </a:solidFill>
              </a:defRPr>
            </a:lvl5pPr>
            <a:lvl6pPr marL="457200" algn="ctr" fontAlgn="base">
              <a:spcBef>
                <a:spcPct val="0"/>
              </a:spcBef>
              <a:spcAft>
                <a:spcPct val="0"/>
              </a:spcAft>
              <a:defRPr sz="4400">
                <a:solidFill>
                  <a:srgbClr val="21A130"/>
                </a:solidFill>
              </a:defRPr>
            </a:lvl6pPr>
            <a:lvl7pPr marL="914400" algn="ctr" fontAlgn="base">
              <a:spcBef>
                <a:spcPct val="0"/>
              </a:spcBef>
              <a:spcAft>
                <a:spcPct val="0"/>
              </a:spcAft>
              <a:defRPr sz="4400">
                <a:solidFill>
                  <a:srgbClr val="21A130"/>
                </a:solidFill>
              </a:defRPr>
            </a:lvl7pPr>
            <a:lvl8pPr marL="1371600" algn="ctr" fontAlgn="base">
              <a:spcBef>
                <a:spcPct val="0"/>
              </a:spcBef>
              <a:spcAft>
                <a:spcPct val="0"/>
              </a:spcAft>
              <a:defRPr sz="4400">
                <a:solidFill>
                  <a:srgbClr val="21A130"/>
                </a:solidFill>
              </a:defRPr>
            </a:lvl8pPr>
            <a:lvl9pPr marL="1828800" algn="ctr" fontAlgn="base">
              <a:spcBef>
                <a:spcPct val="0"/>
              </a:spcBef>
              <a:spcAft>
                <a:spcPct val="0"/>
              </a:spcAft>
              <a:defRPr sz="4400">
                <a:solidFill>
                  <a:srgbClr val="21A130"/>
                </a:solidFill>
              </a:defRPr>
            </a:lvl9pPr>
          </a:lstStyle>
          <a:p>
            <a:r>
              <a:rPr lang="en-GB" dirty="0"/>
              <a:t>Standards covering data groups and entries</a:t>
            </a:r>
          </a:p>
        </p:txBody>
      </p:sp>
      <p:graphicFrame>
        <p:nvGraphicFramePr>
          <p:cNvPr id="4" name="Tabelle 3"/>
          <p:cNvGraphicFramePr>
            <a:graphicFrameLocks noGrp="1"/>
          </p:cNvGraphicFramePr>
          <p:nvPr>
            <p:extLst>
              <p:ext uri="{D42A27DB-BD31-4B8C-83A1-F6EECF244321}">
                <p14:modId xmlns:p14="http://schemas.microsoft.com/office/powerpoint/2010/main" val="1303868062"/>
              </p:ext>
            </p:extLst>
          </p:nvPr>
        </p:nvGraphicFramePr>
        <p:xfrm>
          <a:off x="2362200" y="5562600"/>
          <a:ext cx="4914900" cy="914400"/>
        </p:xfrm>
        <a:graphic>
          <a:graphicData uri="http://schemas.openxmlformats.org/drawingml/2006/table">
            <a:tbl>
              <a:tblPr firstRow="1" firstCol="1" bandRow="1">
                <a:tableStyleId>{69CF1AB2-1976-4502-BF36-3FF5EA218861}</a:tableStyleId>
              </a:tblPr>
              <a:tblGrid>
                <a:gridCol w="413200"/>
                <a:gridCol w="4501700"/>
              </a:tblGrid>
              <a:tr h="233994">
                <a:tc>
                  <a:txBody>
                    <a:bodyPr/>
                    <a:lstStyle/>
                    <a:p>
                      <a:pPr algn="ctr">
                        <a:lnSpc>
                          <a:spcPct val="120000"/>
                        </a:lnSpc>
                        <a:spcBef>
                          <a:spcPts val="300"/>
                        </a:spcBef>
                        <a:spcAft>
                          <a:spcPts val="0"/>
                        </a:spcAft>
                      </a:pPr>
                      <a:r>
                        <a:rPr lang="en-US" sz="1200" b="1" dirty="0">
                          <a:effectLst/>
                        </a:rPr>
                        <a:t>+</a:t>
                      </a:r>
                      <a:endParaRPr lang="de-DE" sz="1200" b="1" dirty="0">
                        <a:effectLst/>
                        <a:latin typeface="Arial"/>
                        <a:ea typeface="Times New Roman"/>
                        <a:cs typeface="Times New Roman"/>
                      </a:endParaRPr>
                    </a:p>
                  </a:txBody>
                  <a:tcPr marL="68580" marR="68580" marT="0" marB="0" anchor="ctr"/>
                </a:tc>
                <a:tc>
                  <a:txBody>
                    <a:bodyPr/>
                    <a:lstStyle/>
                    <a:p>
                      <a:pPr marL="36195">
                        <a:lnSpc>
                          <a:spcPct val="120000"/>
                        </a:lnSpc>
                        <a:spcBef>
                          <a:spcPts val="300"/>
                        </a:spcBef>
                        <a:spcAft>
                          <a:spcPts val="0"/>
                        </a:spcAft>
                      </a:pPr>
                      <a:r>
                        <a:rPr lang="en-US" sz="1200" b="0" dirty="0" smtClean="0">
                          <a:effectLst/>
                        </a:rPr>
                        <a:t>entries </a:t>
                      </a:r>
                      <a:r>
                        <a:rPr lang="en-US" sz="1200" b="0" dirty="0">
                          <a:effectLst/>
                        </a:rPr>
                        <a:t>with a high level of detail</a:t>
                      </a:r>
                      <a:endParaRPr lang="de-DE" sz="1200" b="0" dirty="0">
                        <a:effectLst/>
                        <a:latin typeface="Arial"/>
                        <a:ea typeface="Times New Roman"/>
                        <a:cs typeface="Times New Roman"/>
                      </a:endParaRPr>
                    </a:p>
                  </a:txBody>
                  <a:tcPr marL="68580" marR="68580" marT="0" marB="0" anchor="ctr"/>
                </a:tc>
              </a:tr>
              <a:tr h="233994">
                <a:tc>
                  <a:txBody>
                    <a:bodyPr/>
                    <a:lstStyle/>
                    <a:p>
                      <a:pPr algn="ctr">
                        <a:lnSpc>
                          <a:spcPct val="120000"/>
                        </a:lnSpc>
                        <a:spcBef>
                          <a:spcPts val="300"/>
                        </a:spcBef>
                        <a:spcAft>
                          <a:spcPts val="0"/>
                        </a:spcAft>
                      </a:pPr>
                      <a:r>
                        <a:rPr lang="en-US" sz="1200" b="1" dirty="0">
                          <a:effectLst/>
                        </a:rPr>
                        <a:t>o</a:t>
                      </a:r>
                      <a:endParaRPr lang="de-DE" sz="1200" b="1" dirty="0">
                        <a:effectLst/>
                        <a:latin typeface="Arial"/>
                        <a:ea typeface="Times New Roman"/>
                        <a:cs typeface="Times New Roman"/>
                      </a:endParaRPr>
                    </a:p>
                  </a:txBody>
                  <a:tcPr marL="68580" marR="68580" marT="0" marB="0" anchor="ctr"/>
                </a:tc>
                <a:tc>
                  <a:txBody>
                    <a:bodyPr/>
                    <a:lstStyle/>
                    <a:p>
                      <a:pPr marL="36195">
                        <a:lnSpc>
                          <a:spcPct val="120000"/>
                        </a:lnSpc>
                        <a:spcBef>
                          <a:spcPts val="300"/>
                        </a:spcBef>
                        <a:spcAft>
                          <a:spcPts val="0"/>
                        </a:spcAft>
                      </a:pPr>
                      <a:r>
                        <a:rPr lang="en-US" sz="1200" dirty="0" smtClean="0">
                          <a:effectLst/>
                        </a:rPr>
                        <a:t>entries </a:t>
                      </a:r>
                      <a:r>
                        <a:rPr lang="en-US" sz="1200" dirty="0">
                          <a:effectLst/>
                        </a:rPr>
                        <a:t>with a </a:t>
                      </a:r>
                      <a:r>
                        <a:rPr lang="en-US" sz="1200" dirty="0" smtClean="0">
                          <a:effectLst/>
                        </a:rPr>
                        <a:t>medium level </a:t>
                      </a:r>
                      <a:r>
                        <a:rPr lang="en-US" sz="1200" dirty="0">
                          <a:effectLst/>
                        </a:rPr>
                        <a:t>of </a:t>
                      </a:r>
                      <a:r>
                        <a:rPr lang="en-US" sz="1200" dirty="0" smtClean="0">
                          <a:effectLst/>
                        </a:rPr>
                        <a:t>detail</a:t>
                      </a:r>
                      <a:endParaRPr lang="de-DE" sz="1200" dirty="0">
                        <a:effectLst/>
                        <a:latin typeface="Arial"/>
                        <a:ea typeface="Times New Roman"/>
                        <a:cs typeface="Times New Roman"/>
                      </a:endParaRPr>
                    </a:p>
                  </a:txBody>
                  <a:tcPr marL="68580" marR="68580" marT="0" marB="0" anchor="ctr"/>
                </a:tc>
              </a:tr>
              <a:tr h="233994">
                <a:tc>
                  <a:txBody>
                    <a:bodyPr/>
                    <a:lstStyle/>
                    <a:p>
                      <a:pPr algn="ctr">
                        <a:lnSpc>
                          <a:spcPct val="120000"/>
                        </a:lnSpc>
                        <a:spcBef>
                          <a:spcPts val="300"/>
                        </a:spcBef>
                        <a:spcAft>
                          <a:spcPts val="0"/>
                        </a:spcAft>
                      </a:pPr>
                      <a:r>
                        <a:rPr lang="en-US" sz="1200" b="1" dirty="0">
                          <a:effectLst/>
                        </a:rPr>
                        <a:t>-</a:t>
                      </a:r>
                      <a:endParaRPr lang="de-DE" sz="1200" b="1" dirty="0">
                        <a:effectLst/>
                        <a:latin typeface="Arial"/>
                        <a:ea typeface="Times New Roman"/>
                        <a:cs typeface="Times New Roman"/>
                      </a:endParaRPr>
                    </a:p>
                  </a:txBody>
                  <a:tcPr marL="68580" marR="68580" marT="0" marB="0" anchor="ctr"/>
                </a:tc>
                <a:tc>
                  <a:txBody>
                    <a:bodyPr/>
                    <a:lstStyle/>
                    <a:p>
                      <a:pPr marL="36195">
                        <a:lnSpc>
                          <a:spcPct val="120000"/>
                        </a:lnSpc>
                        <a:spcBef>
                          <a:spcPts val="300"/>
                        </a:spcBef>
                        <a:spcAft>
                          <a:spcPts val="0"/>
                        </a:spcAft>
                      </a:pPr>
                      <a:r>
                        <a:rPr lang="en-US" sz="1200" dirty="0" smtClean="0">
                          <a:effectLst/>
                        </a:rPr>
                        <a:t>entries </a:t>
                      </a:r>
                      <a:r>
                        <a:rPr lang="en-US" sz="1200" dirty="0">
                          <a:effectLst/>
                        </a:rPr>
                        <a:t>on a more general level</a:t>
                      </a:r>
                      <a:endParaRPr lang="de-DE" sz="1200" dirty="0">
                        <a:effectLst/>
                        <a:latin typeface="Arial"/>
                        <a:ea typeface="Times New Roman"/>
                        <a:cs typeface="Times New Roman"/>
                      </a:endParaRPr>
                    </a:p>
                  </a:txBody>
                  <a:tcPr marL="68580" marR="68580" marT="0" marB="0" anchor="ctr"/>
                </a:tc>
              </a:tr>
              <a:tr h="212418">
                <a:tc>
                  <a:txBody>
                    <a:bodyPr/>
                    <a:lstStyle/>
                    <a:p>
                      <a:pPr algn="ctr">
                        <a:lnSpc>
                          <a:spcPct val="120000"/>
                        </a:lnSpc>
                        <a:spcBef>
                          <a:spcPts val="300"/>
                        </a:spcBef>
                        <a:spcAft>
                          <a:spcPts val="0"/>
                        </a:spcAft>
                      </a:pPr>
                      <a:r>
                        <a:rPr lang="en-US" sz="1200" b="1" dirty="0" smtClean="0">
                          <a:effectLst/>
                          <a:latin typeface="+mn-lt"/>
                          <a:ea typeface="+mn-ea"/>
                          <a:cs typeface="+mn-cs"/>
                        </a:rPr>
                        <a:t>*</a:t>
                      </a:r>
                      <a:endParaRPr lang="de-DE" sz="1200" b="1" dirty="0">
                        <a:effectLst/>
                        <a:latin typeface="Arial"/>
                        <a:ea typeface="Times New Roman"/>
                        <a:cs typeface="Times New Roman"/>
                      </a:endParaRPr>
                    </a:p>
                  </a:txBody>
                  <a:tcPr marL="68580" marR="68580" marT="0" marB="0" anchor="ctr"/>
                </a:tc>
                <a:tc>
                  <a:txBody>
                    <a:bodyPr/>
                    <a:lstStyle/>
                    <a:p>
                      <a:pPr marL="36195">
                        <a:lnSpc>
                          <a:spcPct val="120000"/>
                        </a:lnSpc>
                        <a:spcBef>
                          <a:spcPts val="300"/>
                        </a:spcBef>
                        <a:spcAft>
                          <a:spcPts val="0"/>
                        </a:spcAft>
                      </a:pPr>
                      <a:r>
                        <a:rPr lang="en-US" sz="1200" dirty="0" smtClean="0">
                          <a:effectLst/>
                        </a:rPr>
                        <a:t>not </a:t>
                      </a:r>
                      <a:r>
                        <a:rPr lang="en-US" sz="1200" dirty="0">
                          <a:effectLst/>
                        </a:rPr>
                        <a:t>wind-specific</a:t>
                      </a:r>
                      <a:endParaRPr lang="de-DE" sz="1200" dirty="0">
                        <a:effectLst/>
                        <a:latin typeface="Arial"/>
                        <a:ea typeface="Times New Roman"/>
                        <a:cs typeface="Times New Roman"/>
                      </a:endParaRPr>
                    </a:p>
                  </a:txBody>
                  <a:tcPr marL="68580" marR="68580" marT="0" marB="0" anchor="ctr"/>
                </a:tc>
              </a:tr>
            </a:tbl>
          </a:graphicData>
        </a:graphic>
      </p:graphicFrame>
    </p:spTree>
    <p:extLst>
      <p:ext uri="{BB962C8B-B14F-4D97-AF65-F5344CB8AC3E}">
        <p14:creationId xmlns:p14="http://schemas.microsoft.com/office/powerpoint/2010/main" val="485326038"/>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TIMING" val="|60.2|13.6|13.2|14.8|8.8"/>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ask33-Presentation templat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0</TotalTime>
  <Words>750</Words>
  <Application>Microsoft Office PowerPoint</Application>
  <PresentationFormat>Bildschirmpräsentation (4:3)</PresentationFormat>
  <Paragraphs>235</Paragraphs>
  <Slides>12</Slides>
  <Notes>2</Notes>
  <HiddenSlides>1</HiddenSlides>
  <MMClips>0</MMClips>
  <ScaleCrop>false</ScaleCrop>
  <HeadingPairs>
    <vt:vector size="4" baseType="variant">
      <vt:variant>
        <vt:lpstr>Design</vt:lpstr>
      </vt:variant>
      <vt:variant>
        <vt:i4>2</vt:i4>
      </vt:variant>
      <vt:variant>
        <vt:lpstr>Folientitel</vt:lpstr>
      </vt:variant>
      <vt:variant>
        <vt:i4>12</vt:i4>
      </vt:variant>
    </vt:vector>
  </HeadingPairs>
  <TitlesOfParts>
    <vt:vector size="14" baseType="lpstr">
      <vt:lpstr>Office Theme</vt:lpstr>
      <vt:lpstr>Task33-Presentation template</vt:lpstr>
      <vt:lpstr>Data collection and reliability assessment for O&amp;M optimization of wind turbines</vt:lpstr>
      <vt:lpstr>Main contributors</vt:lpstr>
      <vt:lpstr>IEA Wind Task 33</vt:lpstr>
      <vt:lpstr>Task 33 – Participants</vt:lpstr>
      <vt:lpstr>Goal of IEA Wind Task33</vt:lpstr>
      <vt:lpstr>Management of O&amp;M data</vt:lpstr>
      <vt:lpstr>PowerPoint-Präsentation</vt:lpstr>
      <vt:lpstr>Data groups and sub-groups</vt:lpstr>
      <vt:lpstr>PowerPoint-Präsentation</vt:lpstr>
      <vt:lpstr>Data group equipment data</vt:lpstr>
      <vt:lpstr>Main recommendations</vt:lpstr>
      <vt:lpstr>IEA Wind Task 33</vt:lpstr>
    </vt:vector>
  </TitlesOfParts>
  <Company>NREL</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cchristo</dc:creator>
  <cp:lastModifiedBy>Berthold Hahn</cp:lastModifiedBy>
  <cp:revision>392</cp:revision>
  <dcterms:created xsi:type="dcterms:W3CDTF">2009-04-14T19:57:48Z</dcterms:created>
  <dcterms:modified xsi:type="dcterms:W3CDTF">2016-09-29T06:09:25Z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AdHocReviewCycleID">
    <vt:i4>-83435537</vt:i4>
  </property>
  <property fmtid="{D5CDD505-2E9C-101B-9397-08002B2CF9AE}" pid="3" name="_NewReviewCycle">
    <vt:lpwstr/>
  </property>
  <property fmtid="{D5CDD505-2E9C-101B-9397-08002B2CF9AE}" pid="4" name="_EmailSubject">
    <vt:lpwstr>Antw: Latest version of recommendations</vt:lpwstr>
  </property>
  <property fmtid="{D5CDD505-2E9C-101B-9397-08002B2CF9AE}" pid="5" name="_AuthorEmail">
    <vt:lpwstr>Thomas.Welte@sintef.no</vt:lpwstr>
  </property>
  <property fmtid="{D5CDD505-2E9C-101B-9397-08002B2CF9AE}" pid="6" name="_AuthorEmailDisplayName">
    <vt:lpwstr>Thomas Welte</vt:lpwstr>
  </property>
</Properties>
</file>