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79" r:id="rId2"/>
    <p:sldMasterId id="2147483648" r:id="rId3"/>
    <p:sldMasterId id="2147483696" r:id="rId4"/>
  </p:sldMasterIdLst>
  <p:notesMasterIdLst>
    <p:notesMasterId r:id="rId14"/>
  </p:notesMasterIdLst>
  <p:handoutMasterIdLst>
    <p:handoutMasterId r:id="rId15"/>
  </p:handoutMasterIdLst>
  <p:sldIdLst>
    <p:sldId id="283" r:id="rId5"/>
    <p:sldId id="264" r:id="rId6"/>
    <p:sldId id="292" r:id="rId7"/>
    <p:sldId id="279" r:id="rId8"/>
    <p:sldId id="288" r:id="rId9"/>
    <p:sldId id="293" r:id="rId10"/>
    <p:sldId id="294" r:id="rId11"/>
    <p:sldId id="291" r:id="rId12"/>
    <p:sldId id="286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BAYARD" initials="MB" lastIdx="1" clrIdx="0">
    <p:extLst>
      <p:ext uri="{19B8F6BF-5375-455C-9EA6-DF929625EA0E}">
        <p15:presenceInfo xmlns:p15="http://schemas.microsoft.com/office/powerpoint/2012/main" userId="S-1-5-21-545156785-4253494117-4224271854-1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81C"/>
    <a:srgbClr val="009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71176-081D-4632-A036-85AFD2E0D86C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AC4F-067D-4951-AB7E-47FF6D0B53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A3924-532D-4A52-989C-5EC7A00A288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AD8AF-8C88-45D3-AAA3-3516E500408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BGbSN7jgQMLgo4RtLxQ-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facebook.com/ideol.offshore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linkedin.com/company/ideol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twitter.com/IdeolOffshore" TargetMode="Externa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69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93117"/>
            <a:ext cx="7886700" cy="61560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Strictly confidential - 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628650" y="1008000"/>
            <a:ext cx="7886700" cy="5247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25100" y="1336956"/>
            <a:ext cx="7886700" cy="49688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000" y="293117"/>
            <a:ext cx="7886700" cy="6156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/>
          <a:p>
            <a:r>
              <a:rPr lang="en-US"/>
              <a:t>Strictly confidential - All rights reserved </a:t>
            </a:r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628650" y="1008000"/>
            <a:ext cx="3867150" cy="51603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4"/>
          </p:nvPr>
        </p:nvSpPr>
        <p:spPr>
          <a:xfrm>
            <a:off x="4648200" y="1008000"/>
            <a:ext cx="3867150" cy="535143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566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/>
          <a:lstStyle/>
          <a:p>
            <a:r>
              <a:rPr lang="en-US"/>
              <a:t>Strictly confidential - All rights reserved 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00708"/>
            <a:ext cx="3887788" cy="792088"/>
          </a:xfrm>
          <a:prstGeom prst="rect">
            <a:avLst/>
          </a:prstGeom>
          <a:solidFill>
            <a:srgbClr val="009CA6"/>
          </a:solidFill>
          <a:ln>
            <a:solidFill>
              <a:srgbClr val="009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0275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8650" y="1495585"/>
            <a:ext cx="2949575" cy="3811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70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91600"/>
            <a:ext cx="7886700" cy="687611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Strictly confidential - All rights reserved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628650" y="1008000"/>
            <a:ext cx="7886700" cy="522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25" y="1825625"/>
            <a:ext cx="3006725" cy="435133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i="1" baseline="0">
                <a:solidFill>
                  <a:srgbClr val="FA481C"/>
                </a:solidFill>
              </a:defRPr>
            </a:lvl1pPr>
          </a:lstStyle>
          <a:p>
            <a:pPr lvl="0"/>
            <a:r>
              <a:rPr lang="fr-FR" dirty="0"/>
              <a:t>Titre encadré</a:t>
            </a:r>
          </a:p>
          <a:p>
            <a:pPr lvl="0"/>
            <a:r>
              <a:rPr lang="fr-FR" dirty="0"/>
              <a:t>Texte encadré</a:t>
            </a:r>
          </a:p>
        </p:txBody>
      </p:sp>
    </p:spTree>
    <p:extLst>
      <p:ext uri="{BB962C8B-B14F-4D97-AF65-F5344CB8AC3E}">
        <p14:creationId xmlns:p14="http://schemas.microsoft.com/office/powerpoint/2010/main" val="146288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51520" y="5343739"/>
            <a:ext cx="741682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009CA6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 marL="0" lvl="0" algn="l" defTabSz="457200">
              <a:lnSpc>
                <a:spcPct val="70000"/>
              </a:lnSpc>
            </a:pPr>
            <a:r>
              <a:rPr lang="en-US" noProof="0" dirty="0"/>
              <a:t>GENERAL TITLE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899176" y="6440984"/>
            <a:ext cx="1080120" cy="288032"/>
          </a:xfrm>
          <a:prstGeom prst="rect">
            <a:avLst/>
          </a:prstGeom>
        </p:spPr>
        <p:txBody>
          <a:bodyPr/>
          <a:lstStyle>
            <a:lvl1pPr>
              <a:defRPr sz="1000" i="1">
                <a:solidFill>
                  <a:schemeClr val="tx1"/>
                </a:solidFill>
                <a:latin typeface="+mj-lt"/>
              </a:defRPr>
            </a:lvl1pPr>
          </a:lstStyle>
          <a:p>
            <a:pPr algn="r"/>
            <a:fld id="{93ADA939-39EA-4200-99A1-7C681BFAB31A}" type="datetime6">
              <a:rPr lang="en-US" smtClean="0"/>
              <a:t>September 16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433443"/>
            <a:ext cx="3547120" cy="2681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>
              <a:defRPr lang="en-US" sz="1000" i="1">
                <a:solidFill>
                  <a:schemeClr val="tx1"/>
                </a:solidFill>
                <a:latin typeface="+mj-lt"/>
              </a:defRPr>
            </a:lvl1pPr>
          </a:lstStyle>
          <a:p>
            <a:pPr defTabSz="457200"/>
            <a:r>
              <a:rPr lang="en-US" dirty="0"/>
              <a:t>Strictly confidential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42691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4716" y="6381328"/>
            <a:ext cx="914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kern="1200" baseline="0" dirty="0">
                <a:solidFill>
                  <a:srgbClr val="FA481C"/>
                </a:solidFill>
                <a:latin typeface="+mj-lt"/>
                <a:ea typeface="+mn-ea"/>
                <a:cs typeface="+mn-cs"/>
              </a:rPr>
              <a:t>www.ideol-offshore.com</a:t>
            </a:r>
          </a:p>
        </p:txBody>
      </p:sp>
      <p:sp>
        <p:nvSpPr>
          <p:cNvPr id="9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5636" y="5517232"/>
            <a:ext cx="655272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3200"/>
            </a:lvl1pPr>
          </a:lstStyle>
          <a:p>
            <a:pPr marL="0" lvl="0" algn="l" defTabSz="457200">
              <a:lnSpc>
                <a:spcPct val="70000"/>
              </a:lnSpc>
            </a:pPr>
            <a:r>
              <a:rPr lang="en-US" noProof="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70063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51520" y="5343739"/>
            <a:ext cx="741682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009CA6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pPr marL="0" lvl="0" algn="l" defTabSz="457200">
              <a:lnSpc>
                <a:spcPct val="70000"/>
              </a:lnSpc>
            </a:pPr>
            <a:r>
              <a:rPr lang="en-US" noProof="0" dirty="0"/>
              <a:t>GENERAL TITLE</a:t>
            </a:r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899176" y="6440984"/>
            <a:ext cx="1080120" cy="288032"/>
          </a:xfrm>
          <a:prstGeom prst="rect">
            <a:avLst/>
          </a:prstGeom>
        </p:spPr>
        <p:txBody>
          <a:bodyPr/>
          <a:lstStyle>
            <a:lvl1pPr>
              <a:defRPr sz="1000" i="1">
                <a:solidFill>
                  <a:schemeClr val="tx1"/>
                </a:solidFill>
                <a:latin typeface="+mj-lt"/>
              </a:defRPr>
            </a:lvl1pPr>
          </a:lstStyle>
          <a:p>
            <a:pPr algn="r"/>
            <a:fld id="{93ADA939-39EA-4200-99A1-7C681BFAB31A}" type="datetime6">
              <a:rPr lang="en-US" smtClean="0"/>
              <a:t>September 16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433443"/>
            <a:ext cx="3547120" cy="2681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>
              <a:defRPr lang="en-US" sz="1000" i="1">
                <a:solidFill>
                  <a:schemeClr val="tx1"/>
                </a:solidFill>
                <a:latin typeface="+mj-lt"/>
              </a:defRPr>
            </a:lvl1pPr>
          </a:lstStyle>
          <a:p>
            <a:pPr defTabSz="457200"/>
            <a:r>
              <a:rPr lang="en-US" dirty="0"/>
              <a:t>Strictly confidential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25684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4716" y="6381328"/>
            <a:ext cx="914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kern="1200" baseline="0" dirty="0">
                <a:solidFill>
                  <a:srgbClr val="FA481C"/>
                </a:solidFill>
                <a:latin typeface="+mj-lt"/>
                <a:ea typeface="+mn-ea"/>
                <a:cs typeface="+mn-cs"/>
              </a:rPr>
              <a:t>ideol-offshore.com</a:t>
            </a:r>
          </a:p>
        </p:txBody>
      </p:sp>
      <p:sp>
        <p:nvSpPr>
          <p:cNvPr id="9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95636" y="5517232"/>
            <a:ext cx="655272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3200"/>
            </a:lvl1pPr>
          </a:lstStyle>
          <a:p>
            <a:pPr marL="0" lvl="0" algn="l" defTabSz="457200">
              <a:lnSpc>
                <a:spcPct val="70000"/>
              </a:lnSpc>
            </a:pPr>
            <a:r>
              <a:rPr lang="en-US" noProof="0" dirty="0"/>
              <a:t>THANK YOU FOR YOUR ATTENTION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7164288" y="6381328"/>
            <a:ext cx="1757704" cy="369332"/>
            <a:chOff x="6847788" y="6309320"/>
            <a:chExt cx="1757704" cy="369332"/>
          </a:xfrm>
        </p:grpSpPr>
        <p:pic>
          <p:nvPicPr>
            <p:cNvPr id="5" name="Image 4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160" y="6309320"/>
              <a:ext cx="369332" cy="369332"/>
            </a:xfrm>
            <a:prstGeom prst="rect">
              <a:avLst/>
            </a:prstGeom>
          </p:spPr>
        </p:pic>
        <p:pic>
          <p:nvPicPr>
            <p:cNvPr id="6" name="Image 5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788" y="6309320"/>
              <a:ext cx="418576" cy="369332"/>
            </a:xfrm>
            <a:prstGeom prst="rect">
              <a:avLst/>
            </a:prstGeom>
          </p:spPr>
        </p:pic>
        <p:pic>
          <p:nvPicPr>
            <p:cNvPr id="7" name="Image 6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273" y="6309320"/>
              <a:ext cx="369332" cy="369332"/>
            </a:xfrm>
            <a:prstGeom prst="rect">
              <a:avLst/>
            </a:prstGeom>
          </p:spPr>
        </p:pic>
        <p:pic>
          <p:nvPicPr>
            <p:cNvPr id="10" name="Image 9">
              <a:hlinkClick r:id="rId8"/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37" t="4535" r="8164" b="10827"/>
            <a:stretch/>
          </p:blipFill>
          <p:spPr>
            <a:xfrm>
              <a:off x="7789819" y="6309320"/>
              <a:ext cx="367127" cy="36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3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1583669" y="-514350"/>
            <a:ext cx="5976664" cy="7886700"/>
          </a:xfrm>
          <a:prstGeom prst="rect">
            <a:avLst/>
          </a:prstGeom>
          <a:solidFill>
            <a:srgbClr val="009CA6"/>
          </a:solidFill>
          <a:ln>
            <a:solidFill>
              <a:srgbClr val="009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fr-FR" dirty="0"/>
              <a:t> le style du 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"/>
          <a:stretch/>
        </p:blipFill>
        <p:spPr>
          <a:xfrm>
            <a:off x="4190763" y="0"/>
            <a:ext cx="762473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Strictly confidential - All rights reserved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097870"/>
          </a:xfrm>
          <a:prstGeom prst="rect">
            <a:avLst/>
          </a:prstGeom>
          <a:solidFill>
            <a:srgbClr val="009CA6"/>
          </a:solidFill>
          <a:ln>
            <a:solidFill>
              <a:srgbClr val="009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826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CA6"/>
                </a:solidFill>
              </a:defRPr>
            </a:lvl1pPr>
          </a:lstStyle>
          <a:p>
            <a:fld id="{4DA45A1A-3115-4085-B842-A3CAB346298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628650" y="255600"/>
            <a:ext cx="78867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77" y="6296108"/>
            <a:ext cx="762473" cy="432850"/>
          </a:xfrm>
          <a:prstGeom prst="rect">
            <a:avLst/>
          </a:prstGeom>
        </p:spPr>
      </p:pic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008501"/>
            <a:ext cx="7886700" cy="513799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009CA6"/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88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3" r:id="rId2"/>
    <p:sldLayoutId id="2147483688" r:id="rId3"/>
    <p:sldLayoutId id="214748369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481C"/>
        </a:buClr>
        <a:buFont typeface="Symap" panose="00000400000000000000" pitchFamily="2" charset="0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A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86120"/>
            <a:ext cx="9144000" cy="1186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433443"/>
            <a:ext cx="3547120" cy="2681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>
              <a:defRPr lang="en-US" sz="1000" i="1">
                <a:solidFill>
                  <a:schemeClr val="tx1"/>
                </a:solidFill>
                <a:latin typeface="+mj-lt"/>
              </a:defRPr>
            </a:lvl1pPr>
          </a:lstStyle>
          <a:p>
            <a:pPr defTabSz="457200"/>
            <a:r>
              <a:rPr lang="en-US" dirty="0"/>
              <a:t>Strictly confidential - All rights reserved 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24606" r="15754" b="13540"/>
          <a:stretch/>
        </p:blipFill>
        <p:spPr>
          <a:xfrm>
            <a:off x="-6439" y="1052736"/>
            <a:ext cx="9144000" cy="4163300"/>
          </a:xfrm>
          <a:prstGeom prst="rect">
            <a:avLst/>
          </a:prstGeom>
          <a:ln>
            <a:noFill/>
          </a:ln>
        </p:spPr>
      </p:pic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7884368" y="6433443"/>
            <a:ext cx="1080120" cy="28803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i="1">
                <a:solidFill>
                  <a:schemeClr val="tx1"/>
                </a:solidFill>
                <a:latin typeface="+mj-lt"/>
              </a:defRPr>
            </a:lvl1pPr>
          </a:lstStyle>
          <a:p>
            <a:pPr algn="r"/>
            <a:fld id="{22489DF1-0BD1-4C71-BBE3-D3205D9C7DC6}" type="datetime6">
              <a:rPr lang="en-US" smtClean="0"/>
              <a:t>September 16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652" y="5331888"/>
            <a:ext cx="8882852" cy="43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 defTabSz="457200">
              <a:lnSpc>
                <a:spcPct val="70000"/>
              </a:lnSpc>
            </a:pPr>
            <a:r>
              <a:rPr lang="en-US" noProof="0" dirty="0"/>
              <a:t>GENERAL TITLE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591780" y="0"/>
            <a:ext cx="3960440" cy="1052736"/>
            <a:chOff x="2699792" y="0"/>
            <a:chExt cx="3960440" cy="1052736"/>
          </a:xfrm>
        </p:grpSpPr>
        <p:sp>
          <p:nvSpPr>
            <p:cNvPr id="6" name="Rectangle 5"/>
            <p:cNvSpPr/>
            <p:nvPr userDrawn="1"/>
          </p:nvSpPr>
          <p:spPr>
            <a:xfrm>
              <a:off x="2699792" y="0"/>
              <a:ext cx="3960440" cy="105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42" b="15300"/>
            <a:stretch/>
          </p:blipFill>
          <p:spPr>
            <a:xfrm>
              <a:off x="2725141" y="116632"/>
              <a:ext cx="3883874" cy="78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7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spc="-150" baseline="0" noProof="0">
          <a:solidFill>
            <a:srgbClr val="009CA6"/>
          </a:solidFill>
          <a:effectLst/>
          <a:latin typeface="Gulim" panose="020B0600000101010101" pitchFamily="34" charset="-127"/>
          <a:ea typeface="Gulim" panose="020B0600000101010101" pitchFamily="34" charset="-127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86120"/>
            <a:ext cx="9144000" cy="1186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528" y="6433443"/>
            <a:ext cx="3547120" cy="2681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>
              <a:defRPr lang="en-US" sz="1000" i="1">
                <a:solidFill>
                  <a:schemeClr val="tx1"/>
                </a:solidFill>
                <a:latin typeface="+mj-lt"/>
              </a:defRPr>
            </a:lvl1pPr>
          </a:lstStyle>
          <a:p>
            <a:pPr defTabSz="457200"/>
            <a:r>
              <a:rPr lang="en-US" dirty="0"/>
              <a:t>Strictly confidential - All rights reserved </a:t>
            </a:r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7884368" y="6433443"/>
            <a:ext cx="1080120" cy="28803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i="1">
                <a:solidFill>
                  <a:schemeClr val="tx1"/>
                </a:solidFill>
                <a:latin typeface="+mj-lt"/>
              </a:defRPr>
            </a:lvl1pPr>
          </a:lstStyle>
          <a:p>
            <a:pPr algn="r"/>
            <a:fld id="{22489DF1-0BD1-4C71-BBE3-D3205D9C7DC6}" type="datetime6">
              <a:rPr lang="en-US" smtClean="0"/>
              <a:t>September 16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652" y="5331888"/>
            <a:ext cx="8882852" cy="43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 defTabSz="457200">
              <a:lnSpc>
                <a:spcPct val="70000"/>
              </a:lnSpc>
            </a:pPr>
            <a:r>
              <a:rPr lang="en-US" noProof="0" dirty="0"/>
              <a:t>GENERAL TITLE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2591780" y="0"/>
            <a:ext cx="3960440" cy="1052736"/>
            <a:chOff x="2699792" y="0"/>
            <a:chExt cx="3960440" cy="1052736"/>
          </a:xfrm>
        </p:grpSpPr>
        <p:sp>
          <p:nvSpPr>
            <p:cNvPr id="6" name="Rectangle 5"/>
            <p:cNvSpPr/>
            <p:nvPr userDrawn="1"/>
          </p:nvSpPr>
          <p:spPr>
            <a:xfrm>
              <a:off x="2699792" y="0"/>
              <a:ext cx="3960440" cy="105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42" b="15300"/>
            <a:stretch/>
          </p:blipFill>
          <p:spPr>
            <a:xfrm>
              <a:off x="2725141" y="116632"/>
              <a:ext cx="3883874" cy="786250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9078"/>
          <a:stretch/>
        </p:blipFill>
        <p:spPr>
          <a:xfrm>
            <a:off x="0" y="964151"/>
            <a:ext cx="9144000" cy="42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spc="-150" baseline="0" noProof="0">
          <a:solidFill>
            <a:srgbClr val="009CA6"/>
          </a:solidFill>
          <a:effectLst/>
          <a:latin typeface="Gulim" panose="020B0600000101010101" pitchFamily="34" charset="-127"/>
          <a:ea typeface="Gulim" panose="020B0600000101010101" pitchFamily="34" charset="-127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16824" cy="584775"/>
          </a:xfrm>
        </p:spPr>
        <p:txBody>
          <a:bodyPr/>
          <a:lstStyle/>
          <a:p>
            <a:pPr algn="ctr"/>
            <a:r>
              <a:rPr lang="fr-FR" dirty="0"/>
              <a:t>Europe Wind </a:t>
            </a:r>
            <a:r>
              <a:rPr lang="fr-FR" dirty="0" err="1"/>
              <a:t>Conference</a:t>
            </a:r>
            <a:r>
              <a:rPr lang="fr-FR" dirty="0"/>
              <a:t> – Floating </a:t>
            </a:r>
            <a:r>
              <a:rPr lang="fr-FR" dirty="0" err="1"/>
              <a:t>Roundtable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+mn-lt"/>
              </a:rPr>
              <a:t>Strictly confidential - All rights reserved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899176" y="6440984"/>
            <a:ext cx="1137320" cy="417016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9CA6"/>
                </a:solidFill>
                <a:latin typeface="+mn-lt"/>
              </a:rPr>
              <a:t>Hamburg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+mn-lt"/>
              </a:rPr>
              <a:t>, Sept 16</a:t>
            </a:r>
            <a:endParaRPr kumimoji="0" lang="fr-FR" b="0" u="none" strike="noStrike" kern="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76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5401" b="21596"/>
          <a:stretch/>
        </p:blipFill>
        <p:spPr>
          <a:xfrm>
            <a:off x="220688" y="2187480"/>
            <a:ext cx="87849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FOREWORD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0352" y="6356351"/>
            <a:ext cx="843887" cy="31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075706" y="2530387"/>
            <a:ext cx="4992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A481C"/>
                </a:solidFill>
              </a:rPr>
              <a:t>floating</a:t>
            </a:r>
            <a:r>
              <a:rPr lang="fr-FR" sz="4000" b="1" dirty="0">
                <a:solidFill>
                  <a:srgbClr val="009CA6"/>
                </a:solidFill>
              </a:rPr>
              <a:t> and </a:t>
            </a:r>
            <a:r>
              <a:rPr lang="fr-FR" sz="4000" b="1" dirty="0" err="1">
                <a:solidFill>
                  <a:srgbClr val="FA481C"/>
                </a:solidFill>
              </a:rPr>
              <a:t>bottom-fixed</a:t>
            </a:r>
            <a:r>
              <a:rPr lang="fr-FR" sz="4000" b="1" dirty="0">
                <a:solidFill>
                  <a:srgbClr val="009CA6"/>
                </a:solidFill>
              </a:rPr>
              <a:t> solutions are </a:t>
            </a:r>
            <a:r>
              <a:rPr lang="fr-FR" sz="4000" b="1" dirty="0" err="1">
                <a:solidFill>
                  <a:srgbClr val="FA481C"/>
                </a:solidFill>
              </a:rPr>
              <a:t>complementary</a:t>
            </a:r>
            <a:r>
              <a:rPr lang="fr-FR" sz="4000" b="1" dirty="0">
                <a:solidFill>
                  <a:srgbClr val="FA481C"/>
                </a:solidFill>
              </a:rPr>
              <a:t> </a:t>
            </a:r>
            <a:r>
              <a:rPr lang="fr-FR" sz="4000" b="1" dirty="0">
                <a:solidFill>
                  <a:srgbClr val="009CA6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7648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5401" b="21596"/>
          <a:stretch/>
        </p:blipFill>
        <p:spPr>
          <a:xfrm>
            <a:off x="220688" y="2187480"/>
            <a:ext cx="87849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FOREWORD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0352" y="6356351"/>
            <a:ext cx="843887" cy="31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16882" y="2838164"/>
            <a:ext cx="4992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>
                <a:solidFill>
                  <a:srgbClr val="009CA6"/>
                </a:solidFill>
              </a:rPr>
              <a:t>we</a:t>
            </a:r>
            <a:r>
              <a:rPr lang="fr-FR" sz="4000" b="1" dirty="0">
                <a:solidFill>
                  <a:srgbClr val="009CA6"/>
                </a:solidFill>
              </a:rPr>
              <a:t> are </a:t>
            </a:r>
            <a:r>
              <a:rPr lang="fr-FR" sz="4000" b="1" dirty="0">
                <a:solidFill>
                  <a:srgbClr val="FA481C"/>
                </a:solidFill>
              </a:rPr>
              <a:t>all </a:t>
            </a:r>
            <a:r>
              <a:rPr lang="fr-FR" sz="4000" b="1" dirty="0" err="1">
                <a:solidFill>
                  <a:srgbClr val="FA481C"/>
                </a:solidFill>
              </a:rPr>
              <a:t>ambassadors</a:t>
            </a:r>
            <a:r>
              <a:rPr lang="fr-FR" sz="4000" b="1" dirty="0">
                <a:solidFill>
                  <a:srgbClr val="FA481C"/>
                </a:solidFill>
              </a:rPr>
              <a:t> </a:t>
            </a:r>
            <a:r>
              <a:rPr lang="fr-FR" sz="4000" b="1" dirty="0">
                <a:solidFill>
                  <a:srgbClr val="009CA6"/>
                </a:solidFill>
              </a:rPr>
              <a:t>of floating offshore </a:t>
            </a:r>
            <a:r>
              <a:rPr lang="fr-FR" sz="4000" b="1" dirty="0" err="1">
                <a:solidFill>
                  <a:srgbClr val="009CA6"/>
                </a:solidFill>
              </a:rPr>
              <a:t>wind</a:t>
            </a:r>
            <a:endParaRPr lang="fr-FR" sz="4000" b="1" dirty="0">
              <a:solidFill>
                <a:srgbClr val="009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WHAT A YEAR 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8650" y="1429157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5MW</a:t>
            </a:r>
            <a:r>
              <a:rPr lang="fr-FR" sz="2000" dirty="0">
                <a:solidFill>
                  <a:srgbClr val="009CA6"/>
                </a:solidFill>
              </a:rPr>
              <a:t> </a:t>
            </a:r>
            <a:r>
              <a:rPr lang="fr-FR" sz="2000" b="1" dirty="0">
                <a:solidFill>
                  <a:srgbClr val="009CA6"/>
                </a:solidFill>
              </a:rPr>
              <a:t>« </a:t>
            </a:r>
            <a:r>
              <a:rPr lang="fr-FR" sz="2000" b="1" dirty="0">
                <a:solidFill>
                  <a:srgbClr val="FA481C"/>
                </a:solidFill>
              </a:rPr>
              <a:t>Fukushima </a:t>
            </a:r>
            <a:r>
              <a:rPr lang="fr-FR" sz="2000" b="1" dirty="0" err="1">
                <a:solidFill>
                  <a:srgbClr val="FA481C"/>
                </a:solidFill>
              </a:rPr>
              <a:t>Hamakaze</a:t>
            </a:r>
            <a:r>
              <a:rPr lang="fr-FR" sz="2000" b="1" dirty="0">
                <a:solidFill>
                  <a:srgbClr val="009CA6"/>
                </a:solidFill>
              </a:rPr>
              <a:t> », 3rd </a:t>
            </a:r>
            <a:r>
              <a:rPr lang="fr-FR" sz="2000" b="1" dirty="0" err="1">
                <a:solidFill>
                  <a:srgbClr val="009CA6"/>
                </a:solidFill>
              </a:rPr>
              <a:t>demo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floater</a:t>
            </a:r>
            <a:r>
              <a:rPr lang="fr-FR" sz="2000" b="1" dirty="0">
                <a:solidFill>
                  <a:srgbClr val="009CA6"/>
                </a:solidFill>
              </a:rPr>
              <a:t> of Fukushima, </a:t>
            </a:r>
            <a:r>
              <a:rPr lang="fr-FR" sz="2000" b="1" dirty="0" err="1">
                <a:solidFill>
                  <a:srgbClr val="009CA6"/>
                </a:solidFill>
              </a:rPr>
              <a:t>Japan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96844" y="465868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2MW </a:t>
            </a:r>
            <a:r>
              <a:rPr lang="fr-FR" sz="2000" b="1" dirty="0" err="1">
                <a:solidFill>
                  <a:srgbClr val="FA481C"/>
                </a:solidFill>
              </a:rPr>
              <a:t>Windfloat</a:t>
            </a:r>
            <a:r>
              <a:rPr lang="fr-FR" sz="2000" b="1" dirty="0">
                <a:solidFill>
                  <a:srgbClr val="009CA6"/>
                </a:solidFill>
              </a:rPr>
              <a:t>, 5 </a:t>
            </a:r>
            <a:r>
              <a:rPr lang="fr-FR" sz="2000" b="1" dirty="0" err="1">
                <a:solidFill>
                  <a:srgbClr val="009CA6"/>
                </a:solidFill>
              </a:rPr>
              <a:t>years</a:t>
            </a:r>
            <a:r>
              <a:rPr lang="fr-FR" sz="2000" b="1" dirty="0">
                <a:solidFill>
                  <a:srgbClr val="009CA6"/>
                </a:solidFill>
              </a:rPr>
              <a:t> of </a:t>
            </a:r>
            <a:r>
              <a:rPr lang="fr-FR" sz="2000" b="1" dirty="0" err="1">
                <a:solidFill>
                  <a:srgbClr val="009CA6"/>
                </a:solidFill>
              </a:rPr>
              <a:t>retex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603823" y="3709313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DNV </a:t>
            </a:r>
            <a:r>
              <a:rPr lang="fr-FR" sz="2000" b="1" dirty="0" err="1">
                <a:solidFill>
                  <a:srgbClr val="009CA6"/>
                </a:solidFill>
              </a:rPr>
              <a:t>GL’s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>
                <a:solidFill>
                  <a:srgbClr val="FA481C"/>
                </a:solidFill>
              </a:rPr>
              <a:t>Win </a:t>
            </a:r>
            <a:r>
              <a:rPr lang="fr-FR" sz="2000" b="1" dirty="0" err="1">
                <a:solidFill>
                  <a:srgbClr val="FA481C"/>
                </a:solidFill>
              </a:rPr>
              <a:t>Win’s</a:t>
            </a:r>
            <a:r>
              <a:rPr lang="fr-FR" sz="2000" b="1" dirty="0">
                <a:solidFill>
                  <a:srgbClr val="FA481C"/>
                </a:solidFill>
              </a:rPr>
              <a:t> JIP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progressing</a:t>
            </a:r>
            <a:r>
              <a:rPr lang="fr-FR" sz="2000" b="1" dirty="0">
                <a:solidFill>
                  <a:srgbClr val="009CA6"/>
                </a:solidFill>
              </a:rPr>
              <a:t> to 2</a:t>
            </a:r>
            <a:r>
              <a:rPr lang="fr-FR" sz="2000" b="1" baseline="30000" dirty="0">
                <a:solidFill>
                  <a:srgbClr val="009CA6"/>
                </a:solidFill>
              </a:rPr>
              <a:t>nd</a:t>
            </a:r>
            <a:r>
              <a:rPr lang="fr-FR" sz="2000" b="1" dirty="0">
                <a:solidFill>
                  <a:srgbClr val="009CA6"/>
                </a:solidFill>
              </a:rPr>
              <a:t> phase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03294" y="4947575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A481C"/>
                </a:solidFill>
              </a:rPr>
              <a:t>Hywind</a:t>
            </a:r>
            <a:r>
              <a:rPr lang="fr-FR" sz="2000" b="1" dirty="0">
                <a:solidFill>
                  <a:srgbClr val="FA481C"/>
                </a:solidFill>
              </a:rPr>
              <a:t> Scotland </a:t>
            </a:r>
            <a:r>
              <a:rPr lang="fr-FR" sz="2000" b="1" dirty="0">
                <a:solidFill>
                  <a:srgbClr val="009CA6"/>
                </a:solidFill>
              </a:rPr>
              <a:t>in the </a:t>
            </a:r>
            <a:r>
              <a:rPr lang="fr-FR" sz="2000" b="1" dirty="0" err="1">
                <a:solidFill>
                  <a:srgbClr val="009CA6"/>
                </a:solidFill>
              </a:rPr>
              <a:t>starting</a:t>
            </a:r>
            <a:r>
              <a:rPr lang="fr-FR" sz="2000" b="1" dirty="0">
                <a:solidFill>
                  <a:srgbClr val="009CA6"/>
                </a:solidFill>
              </a:rPr>
              <a:t> blocks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368903" y="1429157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9CA6"/>
                </a:solidFill>
              </a:rPr>
              <a:t>France’s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>
                <a:solidFill>
                  <a:srgbClr val="FA481C"/>
                </a:solidFill>
              </a:rPr>
              <a:t>tender for floating pilot </a:t>
            </a:r>
            <a:r>
              <a:rPr lang="fr-FR" sz="2000" b="1" dirty="0" err="1">
                <a:solidFill>
                  <a:srgbClr val="FA481C"/>
                </a:solidFill>
              </a:rPr>
              <a:t>farms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2000" b="1" dirty="0">
                <a:solidFill>
                  <a:srgbClr val="009CA6"/>
                </a:solidFill>
              </a:rPr>
              <a:t>&amp; </a:t>
            </a:r>
            <a:r>
              <a:rPr lang="fr-FR" sz="2000" b="1" dirty="0" err="1">
                <a:solidFill>
                  <a:srgbClr val="009CA6"/>
                </a:solidFill>
              </a:rPr>
              <a:t>selection</a:t>
            </a:r>
            <a:r>
              <a:rPr lang="fr-FR" sz="2000" b="1" dirty="0">
                <a:solidFill>
                  <a:srgbClr val="009CA6"/>
                </a:solidFill>
              </a:rPr>
              <a:t> of 1st winners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738888" y="16624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A481C"/>
                </a:solidFill>
              </a:rPr>
              <a:t>U </a:t>
            </a:r>
            <a:r>
              <a:rPr lang="fr-FR" sz="2000" b="1" dirty="0" err="1">
                <a:solidFill>
                  <a:srgbClr val="FA481C"/>
                </a:solidFill>
              </a:rPr>
              <a:t>Maine’s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2000" b="1" dirty="0">
                <a:solidFill>
                  <a:srgbClr val="009CA6"/>
                </a:solidFill>
              </a:rPr>
              <a:t>2-unit </a:t>
            </a:r>
            <a:r>
              <a:rPr lang="fr-FR" sz="2000" b="1" dirty="0" err="1">
                <a:solidFill>
                  <a:srgbClr val="009CA6"/>
                </a:solidFill>
              </a:rPr>
              <a:t>demonstrator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being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granted</a:t>
            </a:r>
            <a:r>
              <a:rPr lang="fr-FR" sz="2000" b="1" dirty="0">
                <a:solidFill>
                  <a:srgbClr val="009CA6"/>
                </a:solidFill>
              </a:rPr>
              <a:t> DOE </a:t>
            </a:r>
            <a:r>
              <a:rPr lang="fr-FR" sz="2000" b="1" dirty="0" err="1">
                <a:solidFill>
                  <a:srgbClr val="009CA6"/>
                </a:solidFill>
              </a:rPr>
              <a:t>funding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65229" y="495236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A481C"/>
                </a:solidFill>
              </a:rPr>
              <a:t>Ideol</a:t>
            </a:r>
            <a:r>
              <a:rPr lang="fr-FR" sz="2000" b="1" dirty="0" err="1">
                <a:solidFill>
                  <a:srgbClr val="009CA6"/>
                </a:solidFill>
              </a:rPr>
              <a:t>’s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launch</a:t>
            </a:r>
            <a:r>
              <a:rPr lang="fr-FR" sz="2000" b="1" dirty="0">
                <a:solidFill>
                  <a:srgbClr val="009CA6"/>
                </a:solidFill>
              </a:rPr>
              <a:t> of the construction of </a:t>
            </a:r>
            <a:r>
              <a:rPr lang="fr-FR" sz="2000" b="1" dirty="0" err="1">
                <a:solidFill>
                  <a:srgbClr val="009CA6"/>
                </a:solidFill>
              </a:rPr>
              <a:t>its</a:t>
            </a:r>
            <a:r>
              <a:rPr lang="fr-FR" sz="2000" b="1" dirty="0">
                <a:solidFill>
                  <a:srgbClr val="009CA6"/>
                </a:solidFill>
              </a:rPr>
              <a:t> french and </a:t>
            </a:r>
            <a:r>
              <a:rPr lang="fr-FR" sz="2000" b="1" dirty="0" err="1">
                <a:solidFill>
                  <a:srgbClr val="009CA6"/>
                </a:solidFill>
              </a:rPr>
              <a:t>japanese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floaters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3841" y="309140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A481C"/>
                </a:solidFill>
              </a:rPr>
              <a:t>Trident’s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progress</a:t>
            </a:r>
            <a:r>
              <a:rPr lang="fr-FR" sz="2000" b="1" dirty="0">
                <a:solidFill>
                  <a:srgbClr val="009CA6"/>
                </a:solidFill>
              </a:rPr>
              <a:t> off </a:t>
            </a:r>
            <a:r>
              <a:rPr lang="fr-FR" sz="2000" b="1" dirty="0" err="1">
                <a:solidFill>
                  <a:srgbClr val="009CA6"/>
                </a:solidFill>
              </a:rPr>
              <a:t>California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45349" y="336113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A481C"/>
                </a:solidFill>
              </a:rPr>
              <a:t>new concepts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moving</a:t>
            </a:r>
            <a:r>
              <a:rPr lang="fr-FR" sz="2000" b="1" dirty="0">
                <a:solidFill>
                  <a:srgbClr val="009CA6"/>
                </a:solidFill>
              </a:rPr>
              <a:t> up </a:t>
            </a:r>
            <a:r>
              <a:rPr lang="fr-FR" sz="2000" b="1" dirty="0" err="1">
                <a:solidFill>
                  <a:srgbClr val="009CA6"/>
                </a:solidFill>
              </a:rPr>
              <a:t>theTRL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ladder</a:t>
            </a:r>
            <a:endParaRPr lang="fr-FR" sz="2000" b="1" dirty="0">
              <a:solidFill>
                <a:srgbClr val="009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WHAT A YEAR 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0352" y="6356351"/>
            <a:ext cx="843887" cy="31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5576" y="2132856"/>
            <a:ext cx="775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1984155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FOWT’16</a:t>
            </a:r>
            <a:r>
              <a:rPr lang="fr-FR" sz="2000" b="1" dirty="0">
                <a:solidFill>
                  <a:srgbClr val="009CA6"/>
                </a:solidFill>
              </a:rPr>
              <a:t>: </a:t>
            </a:r>
            <a:r>
              <a:rPr lang="fr-FR" sz="2000" b="1" dirty="0" err="1">
                <a:solidFill>
                  <a:srgbClr val="009CA6"/>
                </a:solidFill>
              </a:rPr>
              <a:t>world’s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largest</a:t>
            </a:r>
            <a:r>
              <a:rPr lang="fr-FR" sz="2000" b="1" dirty="0">
                <a:solidFill>
                  <a:srgbClr val="009CA6"/>
                </a:solidFill>
              </a:rPr>
              <a:t> floating offshore </a:t>
            </a:r>
            <a:r>
              <a:rPr lang="fr-FR" sz="2000" b="1" dirty="0" err="1">
                <a:solidFill>
                  <a:srgbClr val="009CA6"/>
                </a:solidFill>
              </a:rPr>
              <a:t>wind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conference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281939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Friends of Floating Wind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91580" y="4029159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9CA6"/>
                </a:solidFill>
              </a:rPr>
              <a:t>across</a:t>
            </a:r>
            <a:r>
              <a:rPr lang="fr-FR" sz="2000" b="1" dirty="0">
                <a:solidFill>
                  <a:srgbClr val="009CA6"/>
                </a:solidFill>
              </a:rPr>
              <a:t> the </a:t>
            </a:r>
            <a:r>
              <a:rPr lang="fr-FR" sz="2000" b="1" dirty="0" err="1">
                <a:solidFill>
                  <a:srgbClr val="009CA6"/>
                </a:solidFill>
              </a:rPr>
              <a:t>board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acknowledgement</a:t>
            </a:r>
            <a:r>
              <a:rPr lang="fr-FR" sz="2000" b="1" dirty="0">
                <a:solidFill>
                  <a:srgbClr val="009CA6"/>
                </a:solidFill>
              </a:rPr>
              <a:t> of the </a:t>
            </a:r>
            <a:r>
              <a:rPr lang="fr-FR" sz="2000" b="1" dirty="0" err="1">
                <a:solidFill>
                  <a:srgbClr val="FF0000"/>
                </a:solidFill>
              </a:rPr>
              <a:t>increasing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role</a:t>
            </a:r>
            <a:r>
              <a:rPr lang="fr-FR" sz="2000" b="1" dirty="0">
                <a:solidFill>
                  <a:srgbClr val="FF0000"/>
                </a:solidFill>
              </a:rPr>
              <a:t> of floating </a:t>
            </a:r>
            <a:r>
              <a:rPr lang="fr-FR" sz="2000" b="1" dirty="0" err="1">
                <a:solidFill>
                  <a:srgbClr val="FF0000"/>
                </a:solidFill>
              </a:rPr>
              <a:t>wind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009CA6"/>
                </a:solidFill>
              </a:rPr>
              <a:t>in the RE mix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68144" y="4029159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A481C"/>
                </a:solidFill>
              </a:rPr>
              <a:t>not </a:t>
            </a:r>
            <a:r>
              <a:rPr lang="fr-FR" sz="2000" b="1" dirty="0" err="1">
                <a:solidFill>
                  <a:srgbClr val="FA481C"/>
                </a:solidFill>
              </a:rPr>
              <a:t>only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Japan</a:t>
            </a:r>
            <a:r>
              <a:rPr lang="fr-FR" sz="2000" b="1" dirty="0">
                <a:solidFill>
                  <a:srgbClr val="009CA6"/>
                </a:solidFill>
              </a:rPr>
              <a:t>, Scotland, France, Norway, Portugal or the US !</a:t>
            </a:r>
          </a:p>
        </p:txBody>
      </p:sp>
    </p:spTree>
    <p:extLst>
      <p:ext uri="{BB962C8B-B14F-4D97-AF65-F5344CB8AC3E}">
        <p14:creationId xmlns:p14="http://schemas.microsoft.com/office/powerpoint/2010/main" val="19182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WHAT A YEAR 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0352" y="6356351"/>
            <a:ext cx="843887" cy="31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5576" y="2132856"/>
            <a:ext cx="775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49" y="1093412"/>
            <a:ext cx="3939902" cy="52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WHAT’S NEXT 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0352" y="6356351"/>
            <a:ext cx="843887" cy="31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79912" y="351251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FA481C"/>
                </a:solidFill>
              </a:rPr>
              <a:t>take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2000" b="1" dirty="0" err="1">
                <a:solidFill>
                  <a:srgbClr val="FA481C"/>
                </a:solidFill>
              </a:rPr>
              <a:t>advantage</a:t>
            </a:r>
            <a:r>
              <a:rPr lang="fr-FR" sz="2000" b="1" dirty="0">
                <a:solidFill>
                  <a:srgbClr val="FA481C"/>
                </a:solidFill>
              </a:rPr>
              <a:t> of </a:t>
            </a:r>
            <a:r>
              <a:rPr lang="fr-FR" sz="2000" b="1" dirty="0">
                <a:solidFill>
                  <a:srgbClr val="009CA6"/>
                </a:solidFill>
              </a:rPr>
              <a:t>an </a:t>
            </a:r>
            <a:r>
              <a:rPr lang="fr-FR" sz="2000" b="1" dirty="0" err="1">
                <a:solidFill>
                  <a:srgbClr val="FA481C"/>
                </a:solidFill>
              </a:rPr>
              <a:t>accelerated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2000" b="1" dirty="0" err="1">
                <a:solidFill>
                  <a:srgbClr val="FA481C"/>
                </a:solidFill>
              </a:rPr>
              <a:t>momentum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54510" y="1633459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FA481C"/>
                </a:solidFill>
              </a:rPr>
              <a:t>educate</a:t>
            </a:r>
            <a:r>
              <a:rPr lang="fr-FR" sz="2000" b="1" dirty="0">
                <a:solidFill>
                  <a:srgbClr val="009CA6"/>
                </a:solidFill>
              </a:rPr>
              <a:t> the </a:t>
            </a:r>
            <a:r>
              <a:rPr lang="fr-FR" sz="2000" b="1" dirty="0" err="1">
                <a:solidFill>
                  <a:srgbClr val="FA481C"/>
                </a:solidFill>
              </a:rPr>
              <a:t>stakeholders</a:t>
            </a:r>
            <a:endParaRPr lang="fr-FR" sz="2000" b="1" dirty="0">
              <a:solidFill>
                <a:srgbClr val="FA481C"/>
              </a:solidFill>
            </a:endParaRPr>
          </a:p>
          <a:p>
            <a:pPr algn="ctr"/>
            <a:r>
              <a:rPr lang="fr-FR" sz="1400" b="1" dirty="0">
                <a:solidFill>
                  <a:srgbClr val="009CA6"/>
                </a:solidFill>
              </a:rPr>
              <a:t>(</a:t>
            </a:r>
            <a:r>
              <a:rPr lang="fr-FR" sz="1400" b="1" dirty="0" err="1">
                <a:solidFill>
                  <a:srgbClr val="009CA6"/>
                </a:solidFill>
              </a:rPr>
              <a:t>lower</a:t>
            </a:r>
            <a:r>
              <a:rPr lang="fr-FR" sz="1400" b="1" dirty="0">
                <a:solidFill>
                  <a:srgbClr val="009CA6"/>
                </a:solidFill>
              </a:rPr>
              <a:t> </a:t>
            </a:r>
            <a:r>
              <a:rPr lang="fr-FR" sz="1400" b="1" dirty="0" err="1">
                <a:solidFill>
                  <a:srgbClr val="009CA6"/>
                </a:solidFill>
              </a:rPr>
              <a:t>capex</a:t>
            </a:r>
            <a:r>
              <a:rPr lang="fr-FR" sz="1400" b="1" dirty="0">
                <a:solidFill>
                  <a:srgbClr val="009CA6"/>
                </a:solidFill>
              </a:rPr>
              <a:t> ≠ </a:t>
            </a:r>
            <a:r>
              <a:rPr lang="fr-FR" sz="1400" b="1" dirty="0" err="1">
                <a:solidFill>
                  <a:srgbClr val="009CA6"/>
                </a:solidFill>
              </a:rPr>
              <a:t>lower</a:t>
            </a:r>
            <a:r>
              <a:rPr lang="fr-FR" sz="1400" b="1" dirty="0">
                <a:solidFill>
                  <a:srgbClr val="009CA6"/>
                </a:solidFill>
              </a:rPr>
              <a:t> LCOE)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20425" y="4797152"/>
            <a:ext cx="2160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>
                <a:solidFill>
                  <a:srgbClr val="FA481C"/>
                </a:solidFill>
              </a:rPr>
              <a:t>help the </a:t>
            </a:r>
            <a:r>
              <a:rPr lang="fr-FR" sz="2000" b="1" dirty="0" err="1">
                <a:solidFill>
                  <a:srgbClr val="FA481C"/>
                </a:solidFill>
              </a:rPr>
              <a:t>wind</a:t>
            </a:r>
            <a:r>
              <a:rPr lang="fr-FR" sz="2000" b="1" dirty="0">
                <a:solidFill>
                  <a:srgbClr val="FA481C"/>
                </a:solidFill>
              </a:rPr>
              <a:t> turbine </a:t>
            </a:r>
            <a:r>
              <a:rPr lang="fr-FR" sz="2000" b="1" dirty="0" err="1">
                <a:solidFill>
                  <a:srgbClr val="FA481C"/>
                </a:solidFill>
              </a:rPr>
              <a:t>mfrs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2000" b="1" dirty="0">
                <a:solidFill>
                  <a:srgbClr val="009CA6"/>
                </a:solidFill>
              </a:rPr>
              <a:t>bridge the gap of </a:t>
            </a:r>
            <a:r>
              <a:rPr lang="fr-FR" sz="2000" b="1" dirty="0" err="1">
                <a:solidFill>
                  <a:srgbClr val="FA481C"/>
                </a:solidFill>
              </a:rPr>
              <a:t>availability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2000" b="1" dirty="0" err="1">
                <a:solidFill>
                  <a:srgbClr val="FA481C"/>
                </a:solidFill>
              </a:rPr>
              <a:t>guarantees</a:t>
            </a:r>
            <a:r>
              <a:rPr lang="fr-FR" sz="2000" b="1" dirty="0">
                <a:solidFill>
                  <a:srgbClr val="FA481C"/>
                </a:solidFill>
              </a:rPr>
              <a:t> </a:t>
            </a:r>
            <a:r>
              <a:rPr lang="fr-FR" sz="1400" b="1" dirty="0">
                <a:solidFill>
                  <a:srgbClr val="009CA6"/>
                </a:solidFill>
              </a:rPr>
              <a:t>(</a:t>
            </a:r>
            <a:r>
              <a:rPr lang="fr-FR" sz="1400" b="1" dirty="0" err="1">
                <a:solidFill>
                  <a:srgbClr val="009CA6"/>
                </a:solidFill>
              </a:rPr>
              <a:t>risk</a:t>
            </a:r>
            <a:r>
              <a:rPr lang="fr-FR" sz="1400" b="1" dirty="0">
                <a:solidFill>
                  <a:srgbClr val="009CA6"/>
                </a:solidFill>
              </a:rPr>
              <a:t> sharing </a:t>
            </a:r>
            <a:r>
              <a:rPr lang="fr-FR" sz="1400" b="1" dirty="0" err="1">
                <a:solidFill>
                  <a:srgbClr val="009CA6"/>
                </a:solidFill>
              </a:rPr>
              <a:t>schemes</a:t>
            </a:r>
            <a:r>
              <a:rPr lang="fr-FR" sz="1400" b="1" dirty="0">
                <a:solidFill>
                  <a:srgbClr val="009CA6"/>
                </a:solidFill>
              </a:rPr>
              <a:t>?)</a:t>
            </a:r>
            <a:endParaRPr lang="fr-FR" sz="2000" b="1" dirty="0">
              <a:solidFill>
                <a:srgbClr val="009CA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72302" y="204426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A481C"/>
                </a:solidFill>
              </a:rPr>
              <a:t>floating 2.0: </a:t>
            </a:r>
            <a:r>
              <a:rPr lang="fr-FR" sz="2000" b="1" dirty="0">
                <a:solidFill>
                  <a:srgbClr val="009CA6"/>
                </a:solidFill>
              </a:rPr>
              <a:t>pilot and commercial </a:t>
            </a:r>
            <a:r>
              <a:rPr lang="fr-FR" sz="2000" b="1" dirty="0" err="1">
                <a:solidFill>
                  <a:srgbClr val="009CA6"/>
                </a:solidFill>
              </a:rPr>
              <a:t>projects</a:t>
            </a:r>
            <a:endParaRPr lang="fr-FR" sz="2000" b="1" dirty="0">
              <a:solidFill>
                <a:srgbClr val="FA481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41232" y="382723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FA481C"/>
                </a:solidFill>
              </a:rPr>
              <a:t>anticipate</a:t>
            </a:r>
            <a:r>
              <a:rPr lang="fr-FR" sz="2000" b="1" dirty="0">
                <a:solidFill>
                  <a:srgbClr val="FA481C"/>
                </a:solidFill>
              </a:rPr>
              <a:t> future challenges </a:t>
            </a:r>
            <a:r>
              <a:rPr lang="fr-FR" sz="2000" b="1" dirty="0" err="1">
                <a:solidFill>
                  <a:srgbClr val="FA481C"/>
                </a:solidFill>
              </a:rPr>
              <a:t>now</a:t>
            </a:r>
            <a:endParaRPr lang="fr-FR" sz="2000" b="1" dirty="0">
              <a:solidFill>
                <a:srgbClr val="FA481C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803" y="452817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9CA6"/>
                </a:solidFill>
              </a:rPr>
              <a:t>WTG &gt; 10MW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19672" y="451064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9CA6"/>
                </a:solidFill>
              </a:rPr>
              <a:t>acceptability</a:t>
            </a:r>
            <a:r>
              <a:rPr lang="fr-FR" sz="1600" b="1" dirty="0">
                <a:solidFill>
                  <a:srgbClr val="009CA6"/>
                </a:solidFill>
              </a:rPr>
              <a:t> </a:t>
            </a:r>
            <a:r>
              <a:rPr lang="fr-FR" sz="1600" b="1" dirty="0" err="1">
                <a:solidFill>
                  <a:srgbClr val="009CA6"/>
                </a:solidFill>
              </a:rPr>
              <a:t>through</a:t>
            </a:r>
            <a:r>
              <a:rPr lang="fr-FR" sz="1600" b="1" dirty="0">
                <a:solidFill>
                  <a:srgbClr val="009CA6"/>
                </a:solidFill>
              </a:rPr>
              <a:t> high local content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90062" y="311751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9CA6"/>
                </a:solidFill>
              </a:rPr>
              <a:t>better</a:t>
            </a:r>
            <a:r>
              <a:rPr lang="fr-FR" sz="1600" b="1" dirty="0">
                <a:solidFill>
                  <a:srgbClr val="009CA6"/>
                </a:solidFill>
              </a:rPr>
              <a:t> </a:t>
            </a:r>
            <a:r>
              <a:rPr lang="fr-FR" sz="1600" b="1" dirty="0" err="1">
                <a:solidFill>
                  <a:srgbClr val="009CA6"/>
                </a:solidFill>
              </a:rPr>
              <a:t>integration</a:t>
            </a:r>
            <a:r>
              <a:rPr lang="fr-FR" sz="1600" b="1" dirty="0">
                <a:solidFill>
                  <a:srgbClr val="009CA6"/>
                </a:solidFill>
              </a:rPr>
              <a:t> </a:t>
            </a:r>
            <a:r>
              <a:rPr lang="fr-FR" sz="1600" b="1" dirty="0" err="1">
                <a:solidFill>
                  <a:srgbClr val="009CA6"/>
                </a:solidFill>
              </a:rPr>
              <a:t>into</a:t>
            </a:r>
            <a:r>
              <a:rPr lang="fr-FR" sz="1600" b="1" dirty="0">
                <a:solidFill>
                  <a:srgbClr val="009CA6"/>
                </a:solidFill>
              </a:rPr>
              <a:t> marine </a:t>
            </a:r>
            <a:r>
              <a:rPr lang="fr-FR" sz="1600" b="1" dirty="0" err="1">
                <a:solidFill>
                  <a:srgbClr val="009CA6"/>
                </a:solidFill>
              </a:rPr>
              <a:t>environment</a:t>
            </a:r>
            <a:endParaRPr lang="fr-FR" sz="1600" b="1" dirty="0">
              <a:solidFill>
                <a:srgbClr val="009CA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23031" y="32672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9CA6"/>
                </a:solidFill>
              </a:rPr>
              <a:t>decommisioning</a:t>
            </a:r>
            <a:endParaRPr lang="fr-FR" sz="1600" b="1" dirty="0">
              <a:solidFill>
                <a:srgbClr val="009CA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44824" y="545445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FA481C"/>
                </a:solidFill>
              </a:rPr>
              <a:t>build</a:t>
            </a:r>
            <a:r>
              <a:rPr lang="fr-FR" sz="2000" b="1" dirty="0">
                <a:solidFill>
                  <a:srgbClr val="FA481C"/>
                </a:solidFill>
              </a:rPr>
              <a:t> on </a:t>
            </a:r>
            <a:r>
              <a:rPr lang="fr-FR" sz="2000" b="1" dirty="0" err="1">
                <a:solidFill>
                  <a:srgbClr val="FA481C"/>
                </a:solidFill>
              </a:rPr>
              <a:t>existing</a:t>
            </a:r>
            <a:r>
              <a:rPr lang="fr-FR" sz="2000" b="1" dirty="0">
                <a:solidFill>
                  <a:srgbClr val="009CA6"/>
                </a:solidFill>
              </a:rPr>
              <a:t> </a:t>
            </a:r>
            <a:r>
              <a:rPr lang="fr-FR" sz="2000" b="1" dirty="0" err="1">
                <a:solidFill>
                  <a:srgbClr val="009CA6"/>
                </a:solidFill>
              </a:rPr>
              <a:t>european</a:t>
            </a:r>
            <a:r>
              <a:rPr lang="fr-FR" sz="2000" b="1" dirty="0">
                <a:solidFill>
                  <a:srgbClr val="009CA6"/>
                </a:solidFill>
              </a:rPr>
              <a:t> offshore </a:t>
            </a:r>
            <a:r>
              <a:rPr lang="fr-FR" sz="2000" b="1" dirty="0">
                <a:solidFill>
                  <a:srgbClr val="FA481C"/>
                </a:solidFill>
              </a:rPr>
              <a:t>leadership </a:t>
            </a:r>
          </a:p>
        </p:txBody>
      </p:sp>
    </p:spTree>
    <p:extLst>
      <p:ext uri="{BB962C8B-B14F-4D97-AF65-F5344CB8AC3E}">
        <p14:creationId xmlns:p14="http://schemas.microsoft.com/office/powerpoint/2010/main" val="15725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REMINDER !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All rights reserved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45A1A-3115-4085-B842-A3CAB346298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628650" y="990000"/>
            <a:ext cx="7886700" cy="2981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0352" y="6356351"/>
            <a:ext cx="843887" cy="313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5576" y="2132856"/>
            <a:ext cx="775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" y="2794869"/>
            <a:ext cx="8370530" cy="12682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1287" y="411046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www.fowt-conferences.com</a:t>
            </a:r>
          </a:p>
        </p:txBody>
      </p:sp>
    </p:spTree>
    <p:extLst>
      <p:ext uri="{BB962C8B-B14F-4D97-AF65-F5344CB8AC3E}">
        <p14:creationId xmlns:p14="http://schemas.microsoft.com/office/powerpoint/2010/main" val="23920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636" y="5517232"/>
            <a:ext cx="6552728" cy="584775"/>
          </a:xfrm>
        </p:spPr>
        <p:txBody>
          <a:bodyPr/>
          <a:lstStyle/>
          <a:p>
            <a:r>
              <a:rPr lang="fr-FR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7508519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positives de 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tit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 tit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IDEOL_Slide_Template-20111215-EN</Template>
  <TotalTime>2400</TotalTime>
  <Words>264</Words>
  <Application>Microsoft Office PowerPoint</Application>
  <PresentationFormat>Affichage à l'écran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Gulim</vt:lpstr>
      <vt:lpstr>Symap</vt:lpstr>
      <vt:lpstr>Wingdings</vt:lpstr>
      <vt:lpstr>Conception personnalisée</vt:lpstr>
      <vt:lpstr>Diapositives de contenu</vt:lpstr>
      <vt:lpstr>Slide titres</vt:lpstr>
      <vt:lpstr>1_Slide titres</vt:lpstr>
      <vt:lpstr>Europe Wind Conference – Floating Roundtable</vt:lpstr>
      <vt:lpstr>FOREWORD </vt:lpstr>
      <vt:lpstr>FOREWORD </vt:lpstr>
      <vt:lpstr>WHAT A YEAR !</vt:lpstr>
      <vt:lpstr>WHAT A YEAR !</vt:lpstr>
      <vt:lpstr>WHAT A YEAR !</vt:lpstr>
      <vt:lpstr>WHAT’S NEXT ?</vt:lpstr>
      <vt:lpstr>REMINDER !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BAYARD</dc:creator>
  <cp:lastModifiedBy>Bruno G. GESCHIER</cp:lastModifiedBy>
  <cp:revision>346</cp:revision>
  <cp:lastPrinted>2015-09-22T10:05:07Z</cp:lastPrinted>
  <dcterms:created xsi:type="dcterms:W3CDTF">2015-04-20T12:39:50Z</dcterms:created>
  <dcterms:modified xsi:type="dcterms:W3CDTF">2016-09-26T16:23:18Z</dcterms:modified>
  <cp:contentStatus/>
</cp:coreProperties>
</file>