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88" r:id="rId2"/>
    <p:sldId id="284" r:id="rId3"/>
    <p:sldId id="294" r:id="rId4"/>
    <p:sldId id="325" r:id="rId5"/>
    <p:sldId id="326" r:id="rId6"/>
    <p:sldId id="328" r:id="rId7"/>
    <p:sldId id="319" r:id="rId8"/>
    <p:sldId id="320" r:id="rId9"/>
    <p:sldId id="321" r:id="rId10"/>
    <p:sldId id="322" r:id="rId11"/>
    <p:sldId id="323" r:id="rId12"/>
    <p:sldId id="324" r:id="rId13"/>
    <p:sldId id="329" r:id="rId14"/>
    <p:sldId id="317" r:id="rId15"/>
    <p:sldId id="327" r:id="rId16"/>
    <p:sldId id="283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re Davies" initials="CED" lastIdx="1" clrIdx="0"/>
  <p:cmAuthor id="1" name="Bruce Valpy" initials="BAV" lastIdx="24" clrIdx="1"/>
  <p:cmAuthor id="2" name="Giles Hundleby" initials="GEH" lastIdx="15" clrIdx="2"/>
  <p:cmAuthor id="3" name="Alun Roberts" initials="AER" lastIdx="9" clrIdx="3"/>
  <p:cmAuthor id="4" name="Chris Willow" initials="CLW" lastIdx="6" clrIdx="4"/>
  <p:cmAuthor id="5" name="Kate Freeman" initials="KF" lastIdx="1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AB27"/>
    <a:srgbClr val="3B499F"/>
    <a:srgbClr val="019EC5"/>
    <a:srgbClr val="000000"/>
    <a:srgbClr val="85C8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3" autoAdjust="0"/>
    <p:restoredTop sz="94677" autoAdjust="0"/>
  </p:normalViewPr>
  <p:slideViewPr>
    <p:cSldViewPr snapToGrid="0" snapToObjects="1">
      <p:cViewPr varScale="1">
        <p:scale>
          <a:sx n="125" d="100"/>
          <a:sy n="125" d="100"/>
        </p:scale>
        <p:origin x="-90" y="-480"/>
      </p:cViewPr>
      <p:guideLst>
        <p:guide orient="horz" pos="3136"/>
        <p:guide orient="horz" pos="605"/>
        <p:guide orient="horz" pos="2117"/>
        <p:guide orient="horz" pos="2024"/>
        <p:guide orient="horz" pos="539"/>
        <p:guide orient="horz" pos="1828"/>
        <p:guide orient="horz" pos="1729"/>
        <p:guide orient="horz" pos="670"/>
        <p:guide orient="horz" pos="21"/>
        <p:guide pos="381"/>
        <p:guide pos="2813"/>
        <p:guide pos="2949"/>
        <p:guide pos="56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-281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CAD47-0C67-44F3-BD1A-89F34F7A7E2F}" type="datetimeFigureOut">
              <a:rPr lang="en-GB" smtClean="0">
                <a:solidFill>
                  <a:schemeClr val="bg1">
                    <a:lumMod val="50000"/>
                  </a:schemeClr>
                </a:solidFill>
              </a:rPr>
              <a:pPr/>
              <a:t>26/09/2016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5DD35-8310-440A-9209-B1087B1BA957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8778875"/>
            <a:ext cx="28956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BVG Associates 2011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 descr="20cm logo master landscape 80dpi rgb wb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24" y="35496"/>
            <a:ext cx="237626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26110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5C73E64-98F0-45FA-AC6A-643617B63D85}" type="datetimeFigureOut">
              <a:rPr lang="en-GB" smtClean="0"/>
              <a:pPr/>
              <a:t>26/09/2016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F2F602A-6966-454C-B3E3-77AA69A221F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5" descr="20cm logo master landscape 80dpi rgb wb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24" y="44252"/>
            <a:ext cx="237626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29344" y="8815387"/>
            <a:ext cx="28956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© BVG Associates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538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8029" y="2006574"/>
            <a:ext cx="8447942" cy="667615"/>
          </a:xfrm>
          <a:prstGeom prst="rect">
            <a:avLst/>
          </a:prstGeom>
          <a:solidFill>
            <a:srgbClr val="3B499F"/>
          </a:solidFill>
          <a:ln>
            <a:solidFill>
              <a:srgbClr val="3B499F"/>
            </a:solidFill>
          </a:ln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051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51694" y="2841780"/>
            <a:ext cx="8440615" cy="415498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>
            <a:lvl1pPr marL="360363" indent="-273050">
              <a:spcBef>
                <a:spcPts val="500"/>
              </a:spcBef>
              <a:buNone/>
              <a:defRPr lang="en-GB" sz="2400" b="1" dirty="0">
                <a:solidFill>
                  <a:srgbClr val="3B499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00916"/>
            <a:ext cx="2895600" cy="27384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© BVG Associates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00916"/>
            <a:ext cx="2895600" cy="27384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© BVG Associates 2016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40677" y="1028700"/>
            <a:ext cx="8862646" cy="3943350"/>
            <a:chOff x="96" y="864"/>
            <a:chExt cx="6048" cy="3312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96" y="864"/>
              <a:ext cx="6048" cy="3312"/>
              <a:chOff x="96" y="864"/>
              <a:chExt cx="6048" cy="3312"/>
            </a:xfrm>
          </p:grpSpPr>
          <p:sp>
            <p:nvSpPr>
              <p:cNvPr id="591882" name="Line 10"/>
              <p:cNvSpPr>
                <a:spLocks noChangeShapeType="1"/>
              </p:cNvSpPr>
              <p:nvPr/>
            </p:nvSpPr>
            <p:spPr bwMode="auto">
              <a:xfrm>
                <a:off x="96" y="1008"/>
                <a:ext cx="6048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91883" name="Line 11"/>
              <p:cNvSpPr>
                <a:spLocks noChangeShapeType="1"/>
              </p:cNvSpPr>
              <p:nvPr/>
            </p:nvSpPr>
            <p:spPr bwMode="auto">
              <a:xfrm>
                <a:off x="96" y="3936"/>
                <a:ext cx="6048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91884" name="Line 12"/>
              <p:cNvSpPr>
                <a:spLocks noChangeShapeType="1"/>
              </p:cNvSpPr>
              <p:nvPr/>
            </p:nvSpPr>
            <p:spPr bwMode="auto">
              <a:xfrm flipV="1">
                <a:off x="240" y="864"/>
                <a:ext cx="0" cy="3312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91885" name="Line 13"/>
              <p:cNvSpPr>
                <a:spLocks noChangeShapeType="1"/>
              </p:cNvSpPr>
              <p:nvPr/>
            </p:nvSpPr>
            <p:spPr bwMode="auto">
              <a:xfrm flipV="1">
                <a:off x="6000" y="864"/>
                <a:ext cx="0" cy="3312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591891" name="Line 19"/>
            <p:cNvSpPr>
              <a:spLocks noChangeShapeType="1"/>
            </p:cNvSpPr>
            <p:nvPr userDrawn="1"/>
          </p:nvSpPr>
          <p:spPr bwMode="auto">
            <a:xfrm>
              <a:off x="96" y="1344"/>
              <a:ext cx="144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>
                <a:defRPr/>
              </a:pPr>
              <a:endParaRPr lang="en-GB" dirty="0"/>
            </a:p>
          </p:txBody>
        </p:sp>
      </p:grpSp>
      <p:pic>
        <p:nvPicPr>
          <p:cNvPr id="18" name="Picture 17" descr="BVG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378" y="4731990"/>
            <a:ext cx="1658830" cy="324036"/>
          </a:xfrm>
          <a:prstGeom prst="rect">
            <a:avLst/>
          </a:prstGeom>
        </p:spPr>
      </p:pic>
      <p:sp>
        <p:nvSpPr>
          <p:cNvPr id="12" name="Slide Number Placeholder 12"/>
          <p:cNvSpPr txBox="1">
            <a:spLocks/>
          </p:cNvSpPr>
          <p:nvPr/>
        </p:nvSpPr>
        <p:spPr>
          <a:xfrm>
            <a:off x="8434180" y="4798935"/>
            <a:ext cx="549424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B499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3432B-1537-4D88-B293-C41B1401B739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/16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00916"/>
            <a:ext cx="2895600" cy="27384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© BVG Associates 2016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</p:sldLayoutIdLst>
  <p:hf hdr="0" ftr="0" dt="0"/>
  <p:txStyles>
    <p:titleStyle>
      <a:lvl1pPr marL="87313" indent="0" algn="l" rtl="0" eaLnBrk="1" fontAlgn="base" hangingPunct="1">
        <a:spcBef>
          <a:spcPct val="0"/>
        </a:spcBef>
        <a:spcAft>
          <a:spcPct val="0"/>
        </a:spcAft>
        <a:defRPr lang="en-GB" sz="2400" b="1" dirty="0" smtClean="0">
          <a:solidFill>
            <a:srgbClr val="3B499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9pPr>
    </p:titleStyle>
    <p:bodyStyle>
      <a:lvl1pPr marL="273050" indent="-273050" algn="l" defTabSz="900113" rtl="0" eaLnBrk="1" fontAlgn="base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lang="en-US" sz="1800" b="0" kern="0" dirty="0" smtClean="0">
          <a:solidFill>
            <a:srgbClr val="000000"/>
          </a:solidFill>
          <a:latin typeface="+mn-lt"/>
          <a:ea typeface="+mn-ea"/>
          <a:cs typeface="+mn-cs"/>
        </a:defRPr>
      </a:lvl1pPr>
      <a:lvl2pPr marL="284163" indent="-282575" algn="l" defTabSz="900113" rtl="0" eaLnBrk="1" fontAlgn="base" hangingPunct="1">
        <a:spcBef>
          <a:spcPct val="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lang="en-US" sz="1800" b="1" kern="0" dirty="0" smtClean="0">
          <a:solidFill>
            <a:srgbClr val="3B499F"/>
          </a:solidFill>
          <a:latin typeface="+mn-lt"/>
          <a:ea typeface="+mn-ea"/>
          <a:cs typeface="+mn-cs"/>
        </a:defRPr>
      </a:lvl2pPr>
      <a:lvl3pPr marL="542925" indent="-257175" algn="l" defTabSz="900113" rtl="0" eaLnBrk="1" fontAlgn="base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lang="en-US" sz="1800" b="0" kern="0" dirty="0" smtClean="0">
          <a:solidFill>
            <a:srgbClr val="000000"/>
          </a:solidFill>
          <a:latin typeface="+mn-lt"/>
          <a:ea typeface="+mn-ea"/>
          <a:cs typeface="+mn-cs"/>
        </a:defRPr>
      </a:lvl3pPr>
      <a:lvl4pPr marL="814388" indent="-269875" algn="l" defTabSz="900113" rtl="0" eaLnBrk="1" fontAlgn="base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lang="en-US" sz="1800" b="0" kern="0" dirty="0" smtClean="0">
          <a:solidFill>
            <a:srgbClr val="000000"/>
          </a:solidFill>
          <a:latin typeface="+mn-lt"/>
          <a:ea typeface="+mn-ea"/>
          <a:cs typeface="+mn-cs"/>
        </a:defRPr>
      </a:lvl4pPr>
      <a:lvl5pPr marL="1104900" indent="-288925" algn="l" defTabSz="900113" rtl="0" eaLnBrk="1" fontAlgn="base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lang="en-GB" sz="1800" b="0" kern="0" dirty="0" smtClean="0">
          <a:solidFill>
            <a:srgbClr val="000000"/>
          </a:solidFill>
          <a:latin typeface="+mn-lt"/>
          <a:ea typeface="+mn-ea"/>
          <a:cs typeface="+mn-cs"/>
        </a:defRPr>
      </a:lvl5pPr>
      <a:lvl6pPr marL="1562100" indent="-288925" algn="l" defTabSz="900113" rtl="0" eaLnBrk="1" fontAlgn="base" hangingPunct="1">
        <a:spcBef>
          <a:spcPts val="500"/>
        </a:spcBef>
        <a:spcAft>
          <a:spcPct val="0"/>
        </a:spcAft>
        <a:buClr>
          <a:schemeClr val="tx1"/>
        </a:buClr>
        <a:buFont typeface="Arial" pitchFamily="34" charset="0"/>
        <a:buNone/>
        <a:defRPr lang="en-GB" sz="1800" b="1" kern="0" dirty="0" smtClean="0">
          <a:solidFill>
            <a:srgbClr val="2C3777"/>
          </a:solidFill>
          <a:latin typeface="+mn-lt"/>
          <a:ea typeface="+mn-ea"/>
          <a:cs typeface="+mn-cs"/>
        </a:defRPr>
      </a:lvl6pPr>
      <a:lvl7pPr marL="2019300" indent="-288925" algn="l" defTabSz="900113" rtl="0" eaLnBrk="1" fontAlgn="base" hangingPunct="1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</a:defRPr>
      </a:lvl7pPr>
      <a:lvl8pPr marL="2476500" indent="-288925" algn="l" defTabSz="900113" rtl="0" eaLnBrk="1" fontAlgn="base" hangingPunct="1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</a:defRPr>
      </a:lvl8pPr>
      <a:lvl9pPr marL="2933700" indent="-288925" algn="l" defTabSz="900113" rtl="0" eaLnBrk="1" fontAlgn="base" hangingPunct="1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o.uk/url?sa=i&amp;rct=j&amp;q=&amp;esrc=s&amp;source=images&amp;cd=&amp;cad=rja&amp;uact=8&amp;ved=0ahUKEwjo9KnPjaXOAhWMORoKHa6SD4cQjRwIBw&amp;url=https://windeurope.org/&amp;psig=AFQjCNECy-chhm9-PYffjG4tnEr7-MKpCg&amp;ust=147030888690854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8029" y="1356462"/>
            <a:ext cx="8447942" cy="1317728"/>
          </a:xfrm>
        </p:spPr>
        <p:txBody>
          <a:bodyPr/>
          <a:lstStyle/>
          <a:p>
            <a:r>
              <a:rPr lang="en-GB" dirty="0" smtClean="0"/>
              <a:t>The supply chain’s role in the journey to ‘subsidy free’</a:t>
            </a:r>
            <a:endParaRPr lang="en-GB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Giles Hundleby</a:t>
            </a:r>
          </a:p>
          <a:p>
            <a:r>
              <a:rPr lang="en-GB" smtClean="0"/>
              <a:t>Hamburg</a:t>
            </a:r>
          </a:p>
          <a:p>
            <a:r>
              <a:rPr lang="en-GB" smtClean="0"/>
              <a:t>27 September 2016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8538408" y="4818168"/>
            <a:ext cx="558471" cy="262943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vert="horz" wrap="square" lIns="108000" tIns="36000" rIns="9144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00113" fontAlgn="base">
              <a:spcBef>
                <a:spcPct val="0"/>
              </a:spcBef>
              <a:spcAft>
                <a:spcPct val="0"/>
              </a:spcAft>
            </a:pPr>
            <a:endParaRPr lang="en-GB" sz="1000" kern="0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4338" name="AutoShape 2" descr="data:image/png;base64,iVBORw0KGgoAAAANSUhEUgAAAWsAAABVCAMAAAC4nzUjAAAAxlBMVEX///95vegAVZYAU5VvuecAT5N1u+cAS5EAUZQAQY3y+f3j8fqWyuz6/P2xwNWr1fHQ5/aBwekARo+IxerG1eQATJJBb6Tq8PWHn8Db6PIgX5zj6O+gu9RNhbNik7vp8/tzlLkQZaFhhK+wyd6Ps9B7osXa4OouZ6C73fPZ7PgAXJvQ3+unuM8hb6fL5fagz+6YrMgAPIu5zuA6eq1Oe6sANIdkj7hwnsM6fa+PpcSXtdBUe6q02fIqc6m5xdiCqsoALYU7a6EaDZh5AAATJElEQVR4nO2dC3eivNaAEUQQpV6KRaw3pI4Co3bQ0daj9cz//1Pf3gmXBFA7at/3fF3uNV0DCYHkyWZnJyFREO5yl7vc5S5nxXS2261j/tvZqNRYmWqpaDeK2aUTulzCuf4VmdN2TNYyT9Dc6W4+OPtgPdiXFZTyLAiLp61/lcv//RFesIGT3wd6/B84Lkt+lNb8A+e/JuHZb4j7tYqrzIfT8u8hPTF+N5vlNcnME94jkV9enJNiiZGGm8poLYoupsv0yCYszs+V+CIZNJInVFNqoM+rxWKpWKpVTt/DHMqqSEWVhxSUNpRFsRmxHsOJ8kKPR3AsyhFPfYNJpafwQkWCE3UckrCWGCm36ZnRhOMhifpP9Dwq0izOy6JUSKQ0TRW2GsWWUjQHRTbZ4+B0gS8UYB0/Is16WiiFzz4JW0eSIkKCP7G1IYFZ1i2WtRjx7FJYLGu4lRPegyCNWSufYO3y0PgSuUnMIlVUropqX2JCTrF2S7EWNE7dwlSwuKqkqqosybZBAs/oNVDr4okvqlnWANvCk254ZZb1qiXLskrqRYKjlh1nRquy1IqcEdF3SVlT6vPIpmrUP8fub+UEa+b5xUxbwsgLMJCWARwZQ29l0cBzei2KZbjS9NQcvQatn4GJCVriMdbbMcjGg0i7j4cvSW54DeXUV2OJckbEbZx4G24mx1m73ONP3GIMTKSwtE6I+rxei+re1NbhcZq1qG5005aOsqaPgAukpSXw4jY42GxUhbEvvJ3YcWlOKdY1cpz1vMDKiapG1urK5wPP6DVpEIcHMTrk20b487br6LpjrLEypH3quYLOtY6cR8ES5do/3vCUzrgCF8tx1lOO9YmWGf0DUepMeputH5M4rddqD4xtaC72Es9a8vaqSCMluaf+LWteR0pVJqbAEWWMssslOfUOXyWftCGnGke9Rz0LVVaadjf05U7rtWKsQ09C7hlp1n+CJYUtyeNA+WvWnFUuNRIlZU0IWorkTlM25ouca+EUa51Rg1Lt1D38pRJ7X3KPGtDTet30n1ehA/LDkiWe9aQSeESt5bXm/D1rocaqbyFxsblWE2ohLi1XO4XSF7WMJ/2QXVLbxdPO/fNYaoIXRnwweUnzf1Kvm74QdAhPR7DklF5PLOGAlac++cIlrHkXOykUR5T1B/kEX+RcCydZQysT9mXSvays6MFh3esQdWySjojeRqRGGJ3Va3AVoW4U6Ldn9RreDDBLagfcyEtY83Y57qdzfl2B9QcXx+z4edE1kJOVo+uaHl5wqt+o1WgH/vEc6mj8widNWZ8cvyqJKgvoUyi0MxizFtaKshaEXL0WzL1COjsXseZd7Mgu8yYEJbqeu7xKX2Gtkkj0UutuHETPK/Paolqt1qb1I++9Vp/uaotabTev6KdZw813i+piem50wF8H4ZED3XS5Rw5/wmHUd7aeQOGboSccs35er7GSclkLRm9MbngJ6wEHL+yZ8L4gq8EpE0ID643HSBrRCzBIwjAX9Wo8llR4zI7bwfW7x0Z8wcI9zZq+Iyc5I6w/yiQcwztIYsTamMBxi4TrY/AqJDW8PGYtmOTWuTZE0GnkRax1rnUsUqSVRoZ1iLXKBkYmp86M+0V+4yAOA19FW5RKjPNQekyPKUIuuAtKtTOsPyEW9LMl2et3g+0bemqtMQ1HuyGp+812M8NWUzlkWIfpc/U6lItYC3XeKpCwecaEhBo/YCshZlAvpm/ADgaWFoMq50FCUIE39JXHTN1WG8zxRax9m/T8ZEVRZOIUh9bbF6lf0iL+ifoUGfUs6zy9DuUy1gPeicOgrAmJxpjqHI+of36adaFQzVZdg+1vupnXqFDIq9O/lMCTk+FNVY7HgbpyMvIpdyKT/k/oNe9iE+dOyys7Acu3pFHbdI519m6g7MxYTd4F7LUXshb8VZMMcEqSqojd5IGBjeEQKit20nsfKbJcNpjUTVlW/oQncNzqsKwhoBmxLquqwrL2IOEsl3WdG7fb8eyYAg9SCp/0z8+xzpXYX9MzBuRWrNFr+DPpeJ3J6sB3PZ0VhE8mqy4T+NLv99cMTnMNAaGNF/B4w8xaGhgQpvZ7IFtGdzaY8DkvP3qVe18hJPvOo7gpu5r0zy9hnXSDsv7l7VhDwf0gMNLjmxhuGda/MOM75ZQV1DcXE/re3LhTMpx5EetGaIEG59T6Otb/Y6KxWKANdPNZg5/M1UrSP/8E61IRpMRZ+9AVSY28FDMXfivWvM2YCjleCErR5f2TxEc+y7pUWIDfoU85j5EOdHHD4fQ66NfwcxjfiTXbFpZ27EhegyFRqrExUf88lf6IXocDiHWGYeiJVFiojagJqOT68d9BNA7BnOlFLFiMDY3VNmby66zPF5ubGltZJHDO1kkypsvasW/Fmpkzh4Ix3fDSXGDVjp0XYz/dOcc6uZaZByqRcZIc+lQWbPg3Ys0NobLjEuCU7PKNN8flDGuGFePIhKxZI8V+DeTehLXmThePj7Up/zmaPpg+NhrV9DihPphzDxrMIe3jYn56HPivs5TfHOK7X8mLSHE5yzp5EDOiRFmzHh/bb2dcwctZ16t0BKxYqrGz07sCCS42mAFHzZ0vuGkebVoIEzcynzpeJfzcdCzzo9VQZB9/jnXy4cngJGtWzxj/5GLWc3gaHaWFe8QVSaZ1SGgpma6s4Jgvy1pbFPCCIr3slpqdHUQtRGN72TE/XlWF/1nWOM5SatR2uyoCi6end0jvcVfDrBSj17NOfPqENTZh4IFO6zvMx9/NP52TPO2ltZ4d7yyk589vxZq1ITdgvStGQ5FQhvgbFxcUmPqWU3ToK1ERGg2WtYb1QeNcZlT+JjLP6SsWybP4yYSw9A2u9NewPtY2Mu3EpayrxWI0dYed00FyGGrKLjmsTCtz1oZA9uPsLKrV1Nej14meN4JMo+aZmPT8+TWsWZ+PGWcVdtf7IRXXjd4UAFwM5z1rpbgbBpaT+cCkzrIG/x7fXTLTpg0Gt/3uOWtEIluWN+bJz2Fdw5r7tCexTJWb9hvBqYnGusA2xXU6YI5TrOuo1/VqA2SRnrC7WioZIxJ/Z5MxIunCX8Oag9qI1oO4N+qj6wN3Pp8TlyJ8FZFvpMsa6PgiGa1MsS6EPl+pWK0INxUtPWid1HhmeDS9BOEa1vwMZqHmDrSBe6uxJ7fWwFFD8rSQF8taP8MafWvi9N167cQ0RZT5pijlEGaW1lzDOtX0lhrVKnF1b8F63gg9aUY1/4J1qTF1By4OTt76y+eUb8cuJkhVA9c/jzJ2KWt+upgoUyn9hl3aNqLpKIDBXUyTsnA2ZHGKdfSxjIZZuCgDRyWtYIyroaXKnv606yrWeZP2t2FdQ4VMv/3IN7ofyz3rh8SWElyizFK4K4X37RoM0HQ1pIt+FetjIy7XswaSOZ+H75LlhW6BtQ71Y/41sr7xSCP/LTa3DmbON1XplNexzrQUt2LNjncwZYmbfTKpnfS+OdZaKS4K+rw3tiG8b8fncsA6KcXM4MCVrKGn8SXf4mBKN5Z6tHC3io6Fq+vuY8JT0DUd+40VXUssW6la13Stjped/KT+EmF9uyLvUrK9uEbGdl3LWp+nh75AI+fxa3Y563CqmEpUIhebTDKDnEzmCzs4x2IXo5EedBXCieYvWezGlpiPYSYT2PUcoVzLGpfG83Pshame9GSvYM1Ioj1xzTLfcMbKFI+qudViKaz3W/dlUKaJEqQdysckKttlnTPaE7Gu5IQB60ISyr0fulsrFKN+WqmGX2AnublQrYq8MIuBalSvGSdlF18W+wTalBb6cX57rcbv0WNJ3z75nD1ndwN9kEiUUM/5/p0PzSiLO90tHh8XOzd97ReseK/M559QVj23uHe5y13ucpe73OUud7nLXe5yl28i/nu7HeiC3m2jJEu8tG27vcXFMnrQbr/HC7b07XBIzgJyfVcQDPx/C13h1yEJ8gW/HQZZbbIy6Xn4ocMxyAvev0KiX58F7R2DcteCfUuxvGW/J3YFfTObzexfD1G43rP7fbtnCvqr2O/vxYjIm314mS0tQT9IkGA2FoSut9n0pBGuEVuLy83GF5ymDVF9UzDoOvZleawLhrTe9Gd4H7+M0T1LML0VBHX+Bdi6Zt72w9pPyaENz+zu6WqvdbJp5I8RUPoh/xAsG7dYGNF16oIm4xlE6YdopV0X9wgYkI0VrD3RYydaUGp4TxNTOEg2siZLgp82uCY4fHtM7wNuNEz250uL9sAKt0DPwBAre0zEipJ8BHkV6T+8D3vD9k+DH9BKnhYYmdVvH2xOjHTsp0Wzhj1yb18N2HDd7HrAegK6ro+i9aL26IOsztPf1z6IGbIWWlss44yyth2IAjSGakzGgbjtEb0OfD+YdPExW4i2dMpaaNvCMXn+rSTy64ON6jcVpRyunVwzx0S25TCN6u2HadrWeCK3ZFVutew1B80Sm2Eyzx51U6m8ZpKT5uhojk+LM/zPk00Z90ZQ0ZbjOAboutUerURgpI/F8cvIi1j7w5n31IXgF7XT6YDxAdYVy9oSXY1YKxDlHVCXnwPP62uEtefZnmKbuNbXszve2gTW48A5dF6O5AxYN5n9KRWetRztyMgfE+nG2yqJ8f6OkQQ2Wf1Nl9t7bCqrIyWppA1vY5I4XOv9abqcOGLfCehtHcnBtk/yxJEpaN6yG1gkwum9bfsRa5wI28ofYEOGJggaIBHIErVO9NrQTNzWAlgL73tTJ6zVH5rm79GGSA6NNm3RE+3uccNJWKsylfJfslZbIBLuXMcaH79MNraTRbLrktRkklHWKgjZBWHLZaVDwqg015/Gy8lbOzrSVismPHgKB8Q1B1/CfmivTSSjL185e21ZPrV8EevYXgNrE+qtF9vrzRPa69BUoQ1xbM5u8YKs1achlTVnDM6yVkc/X3++T9gNOUD0PVHq9avzOsRNl8INSWnuCevVcrnEzSfUPbeQuYPb5IU5GaYNzCdlOfoJ8gGsHmT2ZXM6rxgBoNb2g/Me4fHF4Ufw7hnAeoXxENxN7K01oazFd7wn8FWISmlvRK8h8F2FcvvKEKIfwIaI+H7Yx1saZC23ybZM6Z2ZzrJuvZKseEDtjYlB46EQX1YjG4Sp4ziOsjafn5+NGV7F1S2y7gh5Ofm8HHBNfm8Mvt12zIaTtfq9N2Blbt9mvVj5jJ4NZzpaFhSwtcEmTmRuAnoNuSf41z3CWj/A22D1MbALlVoh0Rvw+foGGq3N0awj69a7oBPhoz7J2kLFlpIY3KCtNWYuUxPXi7Imh68tYP0gMEJZ63lZ+bQkqfW8iOiQD+cvYCOF3Ch6fCzlGXvtzWwiG85D+yRro8Nt+myt1GQ/GnCqcMOT+LVKsW5y7QOJC3Myy9km4f+9UD9EJdJacz7veXu9DhznYSXFm3qj+DNgPYsrrQdnyT40lLU2ME3nCSpBTtuQKCeq+H1Zh/7ZcdbrfJ/P8zwJt3+VEzTIWrU19iaeE52FbSNIB9vGWbptjPIifWPWHi1kDuvQLcNN7XJYS/Qf6+j4qLBezHqfY0Min0/kzDVlTXMidi5kjXYz/maMMc86b2PjINbqXtwgf1aIH4K2wAk7WIlscC9punFjhWxwx77xyFoSyUaaao8Fo41UZkNNs4mbVcUJk76MBL2c12xfxgtz4lz4LUxv6QuBROrQsd/Ic9c2dPk2Xt8Unnu2571B1gzsg6xnoCE92/b26Ic8b5q/m+OvXQRP/JDX3CjctyvUyRfcQFBm0RB7PTRIfay5LOJ+pVI4+kM2S5eT/jZl3QRRZ+u010/9kOtkOQHWv34KOOahKuSlHLXEbldtgTNkLb2HtrzH5hy6SiPsV+6l9oP3xxf0TXn48b79WsUmej20QuFsiE5+Z+HpxXfGxE1espGhH6KRDfG4PAaksV0hSX8t8baHsn7+AfKc0SGi15UoK5cV+61zcMZN1OvA6+2XWJ6RLE88Ve0ha9sZq72INf7CxhL6MUvo2Zjq0nS6269tJYi9lnA3NRDlwJXwBXeRVyPrypmQ2OfzPSn+XZBQNgq1ybYqYUKZqSPG58sK6aOHOZFXl22C9Ybb86HbrrfLxksZoY86XVsOmoS1NOlgzRudHrIGdVhi6XDc6NdQ6HSaF/ZWPym0baQFlFo8a41uki7R31l54eJi/xp/lEXyuHpYyfSWpN1ssb+YcJZ1lBN5ddkHfW+dl+CAiH1PsT0Z+9ujjvXg6GWq136wLEPkn45prjDTS3E96Rg4lmEbflf9J1iHkmItPPfpppig8XaXf+dj1tQkL9mEz2Mp+k0L8Nm5Ue+zrKMtIy9kHdlr/VBej9urcoD6i/sq/34D1ntpOFKBv95XViulp6O9NpzmUIPrm0/DVfPEwNEN5Pm/zG9Z/R6nrKRm9EUIb9pjMxWz/Q2Xv+OR5TG/k0VF93utZlNpNltv/GSBJePdjmRFZX5Y69fTZd8/98H3MMCX1DcbS9eN/gvOZZn4ih40wTz01+sD1r02ns3GaKUOfV8Yw5+gdff27MR46D8kacyfE8vv+t+xQ3KXu9zlLl8v/wdi2uvnO1i1Vg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487363"/>
            <a:ext cx="4324350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3079"/>
            <a:ext cx="3457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1247517"/>
            <a:ext cx="2578951" cy="182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831365" y="1207061"/>
          <a:ext cx="6051597" cy="3482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227"/>
                <a:gridCol w="1483744"/>
                <a:gridCol w="1518249"/>
                <a:gridCol w="1507377"/>
              </a:tblGrid>
              <a:tr h="63180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Installation</a:t>
                      </a:r>
                      <a:endParaRPr lang="en-GB" sz="1600" dirty="0"/>
                    </a:p>
                  </a:txBody>
                  <a:tcPr anchor="ctr">
                    <a:lnL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2016</a:t>
                      </a:r>
                      <a:endParaRPr lang="en-GB" dirty="0"/>
                    </a:p>
                  </a:txBody>
                  <a:tcPr anchor="ctr">
                    <a:lnT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2025</a:t>
                      </a:r>
                      <a:endParaRPr lang="en-GB" dirty="0"/>
                    </a:p>
                  </a:txBody>
                  <a:tcPr anchor="ctr">
                    <a:lnT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LCOE benefit</a:t>
                      </a:r>
                      <a:endParaRPr lang="en-GB" dirty="0"/>
                    </a:p>
                  </a:txBody>
                  <a:tcPr anchor="ctr">
                    <a:lnR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</a:tr>
              <a:tr h="150429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Technology</a:t>
                      </a:r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Jack-up vessels for foundation installation and turbine installation (5-lift strategy)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/>
                        <a:t>Capable</a:t>
                      </a:r>
                      <a:r>
                        <a:rPr lang="en-GB" sz="1050" baseline="0" dirty="0" smtClean="0"/>
                        <a:t> vessels, but not optimised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GB" sz="105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Reduced sensitivity to weather, better risk management, optimised fleets and scheduling.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Greater use of floating DP2 vessels for foundation installation </a:t>
                      </a:r>
                      <a:endParaRPr lang="en-GB" sz="105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1.5%</a:t>
                      </a:r>
                      <a:endParaRPr lang="en-GB" sz="1200" dirty="0"/>
                    </a:p>
                  </a:txBody>
                  <a:tcPr anchor="ctr">
                    <a:lnR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1801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Supply</a:t>
                      </a:r>
                      <a:r>
                        <a:rPr lang="en-GB" sz="1600" baseline="0" dirty="0" smtClean="0"/>
                        <a:t> chain</a:t>
                      </a:r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One project at a time, new </a:t>
                      </a:r>
                      <a:r>
                        <a:rPr lang="en-GB" sz="1050" baseline="0" dirty="0" smtClean="0"/>
                        <a:t>PM team &amp; build-out port</a:t>
                      </a:r>
                      <a:endParaRPr lang="en-GB" sz="1050" dirty="0" smtClean="0"/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baseline="0" dirty="0" smtClean="0"/>
                        <a:t>Custom hardware</a:t>
                      </a:r>
                      <a:endParaRPr lang="en-GB" sz="1050" dirty="0"/>
                    </a:p>
                  </a:txBody>
                  <a:tcPr>
                    <a:lnB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Vessels contracted for pipelines of projects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Fewer</a:t>
                      </a:r>
                      <a:r>
                        <a:rPr lang="en-GB" sz="1050" baseline="0" dirty="0" smtClean="0"/>
                        <a:t> build-out ports</a:t>
                      </a:r>
                      <a:endParaRPr lang="en-GB" sz="1050" dirty="0" smtClean="0"/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Re-use of most hardware from project to project</a:t>
                      </a:r>
                      <a:endParaRPr lang="en-GB" sz="1050" dirty="0"/>
                    </a:p>
                  </a:txBody>
                  <a:tcPr>
                    <a:lnB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1.5%</a:t>
                      </a:r>
                      <a:endParaRPr lang="en-GB" sz="1200" dirty="0"/>
                    </a:p>
                  </a:txBody>
                  <a:tcPr anchor="ctr">
                    <a:lnR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5"/>
          <p:cNvSpPr txBox="1">
            <a:spLocks/>
          </p:cNvSpPr>
          <p:nvPr/>
        </p:nvSpPr>
        <p:spPr>
          <a:xfrm>
            <a:off x="179514" y="120102"/>
            <a:ext cx="8856983" cy="32403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pPr marL="87313"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kern="0" dirty="0" smtClean="0">
                <a:solidFill>
                  <a:srgbClr val="3B499F"/>
                </a:solidFill>
              </a:rPr>
              <a:t>4. LCOE reductions and role of the supply chain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252414" y="573528"/>
            <a:ext cx="8639175" cy="270030"/>
          </a:xfrm>
          <a:prstGeom prst="roundRect">
            <a:avLst/>
          </a:prstGeom>
          <a:solidFill>
            <a:srgbClr val="3B499F"/>
          </a:solidFill>
          <a:ln w="25400" cap="flat" cmpd="sng" algn="ctr">
            <a:solidFill>
              <a:srgbClr val="3B499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What progress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needs to be made?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Content Placeholder 17"/>
          <p:cNvSpPr txBox="1">
            <a:spLocks noChangeAspect="1"/>
          </p:cNvSpPr>
          <p:nvPr/>
        </p:nvSpPr>
        <p:spPr bwMode="auto">
          <a:xfrm>
            <a:off x="252414" y="1236844"/>
            <a:ext cx="8639175" cy="3450647"/>
          </a:xfrm>
          <a:prstGeom prst="rect">
            <a:avLst/>
          </a:prstGeom>
          <a:noFill/>
          <a:ln w="25400" algn="ctr">
            <a:solidFill>
              <a:srgbClr val="3B499F"/>
            </a:solidFill>
            <a:miter lim="800000"/>
            <a:headEnd/>
            <a:tailEnd/>
          </a:ln>
        </p:spPr>
        <p:txBody>
          <a:bodyPr vert="horz" wrap="square" lIns="108000" tIns="36000" rIns="91440" bIns="7200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252414" y="959845"/>
            <a:ext cx="8639175" cy="276999"/>
          </a:xfrm>
          <a:prstGeom prst="rect">
            <a:avLst/>
          </a:prstGeom>
          <a:solidFill>
            <a:schemeClr val="accent4"/>
          </a:solidFill>
          <a:ln w="25400">
            <a:solidFill>
              <a:srgbClr val="3B499F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Installation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00916"/>
            <a:ext cx="2895600" cy="27384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© BVG Associates 2016</a:t>
            </a:r>
            <a:endParaRPr lang="en-US" dirty="0"/>
          </a:p>
        </p:txBody>
      </p:sp>
      <p:sp>
        <p:nvSpPr>
          <p:cNvPr id="18" name="Content Placeholder 17"/>
          <p:cNvSpPr txBox="1">
            <a:spLocks noChangeAspect="1"/>
          </p:cNvSpPr>
          <p:nvPr/>
        </p:nvSpPr>
        <p:spPr bwMode="auto">
          <a:xfrm>
            <a:off x="252414" y="3041348"/>
            <a:ext cx="2578951" cy="162640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vert="horz" wrap="square" lIns="108000" tIns="36000" rIns="91440" bIns="7200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kern="0" dirty="0" smtClean="0">
                <a:solidFill>
                  <a:srgbClr val="000000"/>
                </a:solidFill>
                <a:cs typeface="Arial" pitchFamily="34" charset="0"/>
              </a:rPr>
              <a:t>Main per MW benefits</a:t>
            </a: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kern="0" dirty="0" smtClean="0">
                <a:solidFill>
                  <a:srgbClr val="000000"/>
                </a:solidFill>
                <a:cs typeface="Arial" pitchFamily="34" charset="0"/>
              </a:rPr>
              <a:t>Decreased CAPEX</a:t>
            </a: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kern="0" dirty="0" smtClean="0">
                <a:solidFill>
                  <a:srgbClr val="000000"/>
                </a:solidFill>
                <a:cs typeface="Arial" pitchFamily="34" charset="0"/>
              </a:rPr>
              <a:t>Decreased cost of capital</a:t>
            </a: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ritime-executive.com/media/images/wind%20walk%20to%20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040" y="1236844"/>
            <a:ext cx="2767865" cy="1842360"/>
          </a:xfrm>
          <a:prstGeom prst="rect">
            <a:avLst/>
          </a:prstGeom>
          <a:noFill/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831365" y="1233373"/>
          <a:ext cx="6051597" cy="3450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227"/>
                <a:gridCol w="1483744"/>
                <a:gridCol w="1518249"/>
                <a:gridCol w="1507377"/>
              </a:tblGrid>
              <a:tr h="63466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OMS</a:t>
                      </a:r>
                      <a:endParaRPr lang="en-GB" sz="1600" dirty="0"/>
                    </a:p>
                  </a:txBody>
                  <a:tcPr anchor="ctr">
                    <a:lnL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2016</a:t>
                      </a:r>
                      <a:endParaRPr lang="en-GB" dirty="0"/>
                    </a:p>
                  </a:txBody>
                  <a:tcPr anchor="ctr">
                    <a:lnT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2025</a:t>
                      </a:r>
                      <a:endParaRPr lang="en-GB" dirty="0"/>
                    </a:p>
                  </a:txBody>
                  <a:tcPr anchor="ctr">
                    <a:lnT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LCOE benefit</a:t>
                      </a:r>
                      <a:endParaRPr lang="en-GB" dirty="0"/>
                    </a:p>
                  </a:txBody>
                  <a:tcPr anchor="ctr">
                    <a:lnR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</a:tr>
              <a:tr h="131467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Technology</a:t>
                      </a:r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Scheduled maintenance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Some condition-based</a:t>
                      </a:r>
                      <a:r>
                        <a:rPr lang="en-GB" sz="1050" baseline="0" dirty="0" smtClean="0"/>
                        <a:t>, but mostly reactive service</a:t>
                      </a:r>
                      <a:endParaRPr lang="en-GB" sz="105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Full health and usage management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Fully condition-based service</a:t>
                      </a:r>
                      <a:r>
                        <a:rPr lang="en-GB" sz="1050" baseline="0" dirty="0" smtClean="0"/>
                        <a:t> with active health management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baseline="0" dirty="0" smtClean="0"/>
                        <a:t>Improved forecasting</a:t>
                      </a:r>
                      <a:endParaRPr lang="en-GB" sz="105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2%</a:t>
                      </a:r>
                      <a:endParaRPr lang="en-GB" sz="1200" dirty="0"/>
                    </a:p>
                  </a:txBody>
                  <a:tcPr anchor="ctr">
                    <a:lnR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9615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Supply</a:t>
                      </a:r>
                      <a:r>
                        <a:rPr lang="en-GB" sz="1600" baseline="0" dirty="0" smtClean="0"/>
                        <a:t> chain</a:t>
                      </a:r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Turbine</a:t>
                      </a:r>
                      <a:r>
                        <a:rPr lang="en-GB" sz="1050" baseline="0" dirty="0" smtClean="0"/>
                        <a:t> suppliers, developers in-house and 3</a:t>
                      </a:r>
                      <a:r>
                        <a:rPr lang="en-GB" sz="1050" baseline="30000" dirty="0" smtClean="0"/>
                        <a:t>rd</a:t>
                      </a:r>
                      <a:r>
                        <a:rPr lang="en-GB" sz="1050" baseline="0" dirty="0" smtClean="0"/>
                        <a:t>-party service providers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baseline="0" dirty="0" smtClean="0"/>
                        <a:t>Contract ranges from 1-15 years (turbine)</a:t>
                      </a:r>
                    </a:p>
                  </a:txBody>
                  <a:tcPr>
                    <a:lnB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In-house monitoring and data</a:t>
                      </a:r>
                      <a:r>
                        <a:rPr lang="en-GB" sz="1050" baseline="0" dirty="0" smtClean="0"/>
                        <a:t> control by owners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baseline="0" dirty="0" smtClean="0"/>
                        <a:t>Emergence of integrated 3</a:t>
                      </a:r>
                      <a:r>
                        <a:rPr lang="en-GB" sz="1050" baseline="30000" dirty="0" smtClean="0"/>
                        <a:t>rd</a:t>
                      </a:r>
                      <a:r>
                        <a:rPr lang="en-GB" sz="1050" baseline="0" dirty="0" smtClean="0"/>
                        <a:t> part service suppliers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baseline="0" dirty="0" smtClean="0"/>
                        <a:t>Portfolio approach</a:t>
                      </a:r>
                    </a:p>
                  </a:txBody>
                  <a:tcPr>
                    <a:lnB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1%</a:t>
                      </a:r>
                      <a:endParaRPr lang="en-GB" sz="1200" dirty="0"/>
                    </a:p>
                  </a:txBody>
                  <a:tcPr anchor="ctr">
                    <a:lnR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5"/>
          <p:cNvSpPr txBox="1">
            <a:spLocks/>
          </p:cNvSpPr>
          <p:nvPr/>
        </p:nvSpPr>
        <p:spPr>
          <a:xfrm>
            <a:off x="179514" y="120102"/>
            <a:ext cx="8856983" cy="32403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pPr marL="873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kern="0" dirty="0" smtClean="0">
                <a:solidFill>
                  <a:srgbClr val="3B499F"/>
                </a:solidFill>
              </a:rPr>
              <a:t>4. LCOE reductions and role of the supply chain</a:t>
            </a:r>
          </a:p>
          <a:p>
            <a:pPr marL="87313"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b="1" kern="0" dirty="0">
              <a:solidFill>
                <a:srgbClr val="3B499F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2414" y="573528"/>
            <a:ext cx="8639175" cy="270030"/>
          </a:xfrm>
          <a:prstGeom prst="roundRect">
            <a:avLst/>
          </a:prstGeom>
          <a:solidFill>
            <a:srgbClr val="3B499F"/>
          </a:solidFill>
          <a:ln w="25400" cap="flat" cmpd="sng" algn="ctr">
            <a:solidFill>
              <a:srgbClr val="3B499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What progress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needs to be made?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Content Placeholder 17"/>
          <p:cNvSpPr txBox="1">
            <a:spLocks noChangeAspect="1"/>
          </p:cNvSpPr>
          <p:nvPr/>
        </p:nvSpPr>
        <p:spPr bwMode="auto">
          <a:xfrm>
            <a:off x="252414" y="1236844"/>
            <a:ext cx="8639175" cy="3450647"/>
          </a:xfrm>
          <a:prstGeom prst="rect">
            <a:avLst/>
          </a:prstGeom>
          <a:noFill/>
          <a:ln w="25400" algn="ctr">
            <a:solidFill>
              <a:srgbClr val="3B499F"/>
            </a:solidFill>
            <a:miter lim="800000"/>
            <a:headEnd/>
            <a:tailEnd/>
          </a:ln>
        </p:spPr>
        <p:txBody>
          <a:bodyPr vert="horz" wrap="square" lIns="108000" tIns="36000" rIns="91440" bIns="7200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252414" y="959845"/>
            <a:ext cx="8639175" cy="276999"/>
          </a:xfrm>
          <a:prstGeom prst="rect">
            <a:avLst/>
          </a:prstGeom>
          <a:solidFill>
            <a:schemeClr val="accent4"/>
          </a:solidFill>
          <a:ln w="25400">
            <a:solidFill>
              <a:srgbClr val="3B499F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Operations, maintenance and service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00916"/>
            <a:ext cx="2895600" cy="27384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© BVG Associates 2016</a:t>
            </a:r>
            <a:endParaRPr lang="en-US" dirty="0"/>
          </a:p>
        </p:txBody>
      </p:sp>
      <p:sp>
        <p:nvSpPr>
          <p:cNvPr id="18" name="Content Placeholder 17"/>
          <p:cNvSpPr txBox="1">
            <a:spLocks noChangeAspect="1"/>
          </p:cNvSpPr>
          <p:nvPr/>
        </p:nvSpPr>
        <p:spPr bwMode="auto">
          <a:xfrm>
            <a:off x="252414" y="3061082"/>
            <a:ext cx="2578951" cy="162640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vert="horz" wrap="square" lIns="108000" tIns="36000" rIns="91440" bIns="7200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kern="0" dirty="0" smtClean="0">
                <a:solidFill>
                  <a:srgbClr val="000000"/>
                </a:solidFill>
                <a:cs typeface="Arial" pitchFamily="34" charset="0"/>
              </a:rPr>
              <a:t>Main per MW benefits</a:t>
            </a: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kern="0" dirty="0" smtClean="0">
                <a:solidFill>
                  <a:srgbClr val="000000"/>
                </a:solidFill>
                <a:cs typeface="Arial" pitchFamily="34" charset="0"/>
              </a:rPr>
              <a:t>Decreased OPEX</a:t>
            </a: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kern="0" dirty="0" smtClean="0">
                <a:solidFill>
                  <a:srgbClr val="000000"/>
                </a:solidFill>
                <a:cs typeface="Arial" pitchFamily="34" charset="0"/>
              </a:rPr>
              <a:t>Increased AEP</a:t>
            </a: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???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5" y="1081568"/>
            <a:ext cx="2578950" cy="1934212"/>
          </a:xfrm>
          <a:prstGeom prst="rect">
            <a:avLst/>
          </a:prstGeom>
          <a:noFill/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831365" y="1233373"/>
          <a:ext cx="6051597" cy="3450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227"/>
                <a:gridCol w="1483744"/>
                <a:gridCol w="1518249"/>
                <a:gridCol w="1507377"/>
              </a:tblGrid>
              <a:tr h="63466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Development</a:t>
                      </a:r>
                      <a:endParaRPr lang="en-GB" sz="1600" dirty="0"/>
                    </a:p>
                  </a:txBody>
                  <a:tcPr anchor="ctr">
                    <a:lnL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2016</a:t>
                      </a:r>
                      <a:endParaRPr lang="en-GB" dirty="0"/>
                    </a:p>
                  </a:txBody>
                  <a:tcPr anchor="ctr">
                    <a:lnT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2025</a:t>
                      </a:r>
                      <a:endParaRPr lang="en-GB" dirty="0"/>
                    </a:p>
                  </a:txBody>
                  <a:tcPr anchor="ctr">
                    <a:lnT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LCOE benefit</a:t>
                      </a:r>
                      <a:endParaRPr lang="en-GB" dirty="0"/>
                    </a:p>
                  </a:txBody>
                  <a:tcPr anchor="ctr">
                    <a:lnR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</a:tr>
              <a:tr h="131467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Technology</a:t>
                      </a:r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Met mast and some </a:t>
                      </a:r>
                      <a:r>
                        <a:rPr lang="en-GB" sz="1050" dirty="0" err="1" smtClean="0"/>
                        <a:t>LiDAR</a:t>
                      </a:r>
                      <a:endParaRPr lang="en-GB" sz="1050" dirty="0" smtClean="0"/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Manually</a:t>
                      </a:r>
                      <a:r>
                        <a:rPr lang="en-GB" sz="1050" baseline="0" dirty="0" smtClean="0"/>
                        <a:t> optimised layouts supported by CFD</a:t>
                      </a:r>
                      <a:endParaRPr lang="en-GB" sz="105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Multiple floating </a:t>
                      </a:r>
                      <a:r>
                        <a:rPr lang="en-GB" sz="1050" dirty="0" err="1" smtClean="0"/>
                        <a:t>LiDAR</a:t>
                      </a:r>
                      <a:endParaRPr lang="en-GB" sz="1050" dirty="0" smtClean="0"/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Improved wind resource</a:t>
                      </a:r>
                      <a:r>
                        <a:rPr lang="en-GB" sz="1050" baseline="0" dirty="0" smtClean="0"/>
                        <a:t> measurement and wind farm layout</a:t>
                      </a:r>
                      <a:endParaRPr lang="en-GB" sz="105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2%</a:t>
                      </a:r>
                      <a:endParaRPr lang="en-GB" sz="1200" dirty="0"/>
                    </a:p>
                  </a:txBody>
                  <a:tcPr anchor="ctr">
                    <a:lnR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9615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Supply</a:t>
                      </a:r>
                      <a:r>
                        <a:rPr lang="en-GB" sz="1600" baseline="0" dirty="0" smtClean="0"/>
                        <a:t> chain</a:t>
                      </a:r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Projects developed in isolation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Developer uses a mix of 3</a:t>
                      </a:r>
                      <a:r>
                        <a:rPr lang="en-GB" sz="1050" baseline="30000" dirty="0" smtClean="0"/>
                        <a:t>rd</a:t>
                      </a:r>
                      <a:r>
                        <a:rPr lang="en-GB" sz="1050" dirty="0" smtClean="0"/>
                        <a:t> party suppliers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Developments often don’t lead to projects</a:t>
                      </a:r>
                      <a:endParaRPr lang="en-GB" sz="1050" dirty="0"/>
                    </a:p>
                  </a:txBody>
                  <a:tcPr>
                    <a:lnB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Projects developed in pipelines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Increase in use of Dutch ‘</a:t>
                      </a:r>
                      <a:r>
                        <a:rPr lang="en-GB" sz="1050" dirty="0" err="1" smtClean="0"/>
                        <a:t>Borssele</a:t>
                      </a:r>
                      <a:r>
                        <a:rPr lang="en-GB" sz="1050" dirty="0" smtClean="0"/>
                        <a:t>’ model (government undertakes and shares site characterisation</a:t>
                      </a:r>
                      <a:r>
                        <a:rPr lang="en-GB" sz="1050" baseline="0" dirty="0" smtClean="0"/>
                        <a:t>)</a:t>
                      </a:r>
                      <a:endParaRPr lang="en-GB" sz="1050" dirty="0"/>
                    </a:p>
                  </a:txBody>
                  <a:tcPr>
                    <a:lnB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1%</a:t>
                      </a:r>
                      <a:endParaRPr lang="en-GB" sz="1200" dirty="0"/>
                    </a:p>
                  </a:txBody>
                  <a:tcPr anchor="ctr">
                    <a:lnR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5"/>
          <p:cNvSpPr txBox="1">
            <a:spLocks/>
          </p:cNvSpPr>
          <p:nvPr/>
        </p:nvSpPr>
        <p:spPr>
          <a:xfrm>
            <a:off x="179514" y="120102"/>
            <a:ext cx="8856983" cy="32403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pPr marL="873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kern="0" dirty="0" smtClean="0">
                <a:solidFill>
                  <a:srgbClr val="3B499F"/>
                </a:solidFill>
              </a:rPr>
              <a:t>4. LCOE reductions and role of the supply chain</a:t>
            </a:r>
          </a:p>
          <a:p>
            <a:pPr marL="87313"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b="1" kern="0" dirty="0">
              <a:solidFill>
                <a:srgbClr val="3B499F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2414" y="573528"/>
            <a:ext cx="8639175" cy="270030"/>
          </a:xfrm>
          <a:prstGeom prst="roundRect">
            <a:avLst/>
          </a:prstGeom>
          <a:solidFill>
            <a:srgbClr val="3B499F"/>
          </a:solidFill>
          <a:ln w="25400" cap="flat" cmpd="sng" algn="ctr">
            <a:solidFill>
              <a:srgbClr val="3B499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What progress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needs to be made?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Content Placeholder 17"/>
          <p:cNvSpPr txBox="1">
            <a:spLocks noChangeAspect="1"/>
          </p:cNvSpPr>
          <p:nvPr/>
        </p:nvSpPr>
        <p:spPr bwMode="auto">
          <a:xfrm>
            <a:off x="252414" y="1236844"/>
            <a:ext cx="8639175" cy="3450647"/>
          </a:xfrm>
          <a:prstGeom prst="rect">
            <a:avLst/>
          </a:prstGeom>
          <a:noFill/>
          <a:ln w="25400" algn="ctr">
            <a:solidFill>
              <a:srgbClr val="3B499F"/>
            </a:solidFill>
            <a:miter lim="800000"/>
            <a:headEnd/>
            <a:tailEnd/>
          </a:ln>
        </p:spPr>
        <p:txBody>
          <a:bodyPr vert="horz" wrap="square" lIns="108000" tIns="36000" rIns="91440" bIns="7200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252414" y="959845"/>
            <a:ext cx="8639175" cy="276999"/>
          </a:xfrm>
          <a:prstGeom prst="rect">
            <a:avLst/>
          </a:prstGeom>
          <a:solidFill>
            <a:schemeClr val="accent4"/>
          </a:solidFill>
          <a:ln w="25400">
            <a:solidFill>
              <a:srgbClr val="3B499F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Project development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00916"/>
            <a:ext cx="2895600" cy="27384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© BVG Associates 2016</a:t>
            </a:r>
            <a:endParaRPr lang="en-US" dirty="0"/>
          </a:p>
        </p:txBody>
      </p:sp>
      <p:sp>
        <p:nvSpPr>
          <p:cNvPr id="18" name="Content Placeholder 17"/>
          <p:cNvSpPr txBox="1">
            <a:spLocks noChangeAspect="1"/>
          </p:cNvSpPr>
          <p:nvPr/>
        </p:nvSpPr>
        <p:spPr bwMode="auto">
          <a:xfrm>
            <a:off x="252414" y="3061082"/>
            <a:ext cx="2578951" cy="162640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vert="horz" wrap="square" lIns="108000" tIns="36000" rIns="91440" bIns="7200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kern="0" dirty="0" smtClean="0">
                <a:solidFill>
                  <a:srgbClr val="000000"/>
                </a:solidFill>
                <a:cs typeface="Arial" pitchFamily="34" charset="0"/>
              </a:rPr>
              <a:t>Main per MW benefits</a:t>
            </a: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kern="0" dirty="0" smtClean="0">
                <a:solidFill>
                  <a:srgbClr val="000000"/>
                </a:solidFill>
                <a:cs typeface="Arial" pitchFamily="34" charset="0"/>
              </a:rPr>
              <a:t>Decreased CAPEX</a:t>
            </a: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kern="0" dirty="0" smtClean="0">
                <a:solidFill>
                  <a:srgbClr val="000000"/>
                </a:solidFill>
                <a:cs typeface="Arial" pitchFamily="34" charset="0"/>
              </a:rPr>
              <a:t>Decreased risk and cost of capital</a:t>
            </a: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52415" y="1233373"/>
          <a:ext cx="8630550" cy="3454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8425"/>
                <a:gridCol w="1438425"/>
                <a:gridCol w="1438425"/>
                <a:gridCol w="1438425"/>
                <a:gridCol w="1438425"/>
                <a:gridCol w="1438425"/>
              </a:tblGrid>
              <a:tr h="6226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Turbine 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Foundation</a:t>
                      </a:r>
                      <a:r>
                        <a:rPr lang="en-GB" sz="1400" baseline="0" dirty="0" smtClean="0"/>
                        <a:t> &amp; tower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Transmission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Installation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Development</a:t>
                      </a:r>
                      <a:endParaRPr lang="en-GB" sz="1400" dirty="0"/>
                    </a:p>
                  </a:txBody>
                  <a:tcPr anchor="ctr"/>
                </a:tc>
              </a:tr>
              <a:tr h="707880">
                <a:tc gridSpan="6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Technology contributions</a:t>
                      </a:r>
                      <a:r>
                        <a:rPr lang="en-GB" sz="1200" baseline="0" dirty="0" smtClean="0"/>
                        <a:t> to reducing LCOE</a:t>
                      </a:r>
                      <a:endParaRPr lang="en-GB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</a:tr>
              <a:tr h="70788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10%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1.5%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3%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1.5%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2%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2%</a:t>
                      </a:r>
                      <a:endParaRPr lang="en-GB" sz="1200" dirty="0"/>
                    </a:p>
                  </a:txBody>
                  <a:tcPr anchor="ctr"/>
                </a:tc>
              </a:tr>
              <a:tr h="707880">
                <a:tc gridSpan="6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Supply chain contributions to reducing LCOE</a:t>
                      </a:r>
                      <a:endParaRPr lang="en-GB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</a:tr>
              <a:tr h="70788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2%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1.5%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2%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1.5%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1%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1%</a:t>
                      </a:r>
                      <a:endParaRPr lang="en-GB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5"/>
          <p:cNvSpPr txBox="1">
            <a:spLocks/>
          </p:cNvSpPr>
          <p:nvPr/>
        </p:nvSpPr>
        <p:spPr>
          <a:xfrm>
            <a:off x="179514" y="120102"/>
            <a:ext cx="8856983" cy="32403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pPr marL="87313"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B499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LCOE benefits summary by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rgbClr val="3B499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element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3B499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2414" y="573528"/>
            <a:ext cx="8639175" cy="270030"/>
          </a:xfrm>
          <a:prstGeom prst="roundRect">
            <a:avLst/>
          </a:prstGeom>
          <a:solidFill>
            <a:srgbClr val="3B499F"/>
          </a:solidFill>
          <a:ln w="25400" cap="flat" cmpd="sng" algn="ctr">
            <a:solidFill>
              <a:srgbClr val="3B499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Supply chain benefits will </a:t>
            </a:r>
            <a:r>
              <a:rPr lang="en-GB" sz="1400" b="1" dirty="0" smtClean="0">
                <a:solidFill>
                  <a:schemeClr val="bg1"/>
                </a:solidFill>
                <a:latin typeface="Arial" charset="0"/>
              </a:rPr>
              <a:t>play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 significant role in reducing LCOE</a:t>
            </a:r>
          </a:p>
        </p:txBody>
      </p:sp>
      <p:sp>
        <p:nvSpPr>
          <p:cNvPr id="13" name="Content Placeholder 17"/>
          <p:cNvSpPr txBox="1">
            <a:spLocks noChangeAspect="1"/>
          </p:cNvSpPr>
          <p:nvPr/>
        </p:nvSpPr>
        <p:spPr bwMode="auto">
          <a:xfrm>
            <a:off x="252414" y="1236844"/>
            <a:ext cx="8639175" cy="3450647"/>
          </a:xfrm>
          <a:prstGeom prst="rect">
            <a:avLst/>
          </a:prstGeom>
          <a:noFill/>
          <a:ln w="25400" algn="ctr">
            <a:solidFill>
              <a:srgbClr val="3B499F"/>
            </a:solidFill>
            <a:miter lim="800000"/>
            <a:headEnd/>
            <a:tailEnd/>
          </a:ln>
        </p:spPr>
        <p:txBody>
          <a:bodyPr vert="horz" wrap="square" lIns="108000" tIns="36000" rIns="91440" bIns="7200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252414" y="959845"/>
            <a:ext cx="8639175" cy="276999"/>
          </a:xfrm>
          <a:prstGeom prst="rect">
            <a:avLst/>
          </a:prstGeom>
          <a:solidFill>
            <a:schemeClr val="accent4"/>
          </a:solidFill>
          <a:ln w="25400">
            <a:solidFill>
              <a:srgbClr val="3B499F"/>
            </a:solidFill>
          </a:ln>
        </p:spPr>
        <p:txBody>
          <a:bodyPr wrap="square" rtlCol="0">
            <a:spAutoFit/>
          </a:bodyPr>
          <a:lstStyle/>
          <a:p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00916"/>
            <a:ext cx="2895600" cy="27384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© BVG Associates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3714" y="1236844"/>
            <a:ext cx="2217875" cy="15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088" y="1236844"/>
            <a:ext cx="1679899" cy="15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546757">
            <a:off x="62631" y="1499072"/>
            <a:ext cx="1905500" cy="108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3552" y="1236844"/>
            <a:ext cx="1981661" cy="15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0760" y="1236844"/>
            <a:ext cx="1751954" cy="15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5"/>
          <p:cNvSpPr txBox="1">
            <a:spLocks/>
          </p:cNvSpPr>
          <p:nvPr/>
        </p:nvSpPr>
        <p:spPr>
          <a:xfrm>
            <a:off x="179514" y="120102"/>
            <a:ext cx="8856983" cy="32403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pPr marL="87313"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kern="0" dirty="0" smtClean="0">
                <a:solidFill>
                  <a:srgbClr val="3B499F"/>
                </a:solidFill>
                <a:latin typeface="+mj-lt"/>
                <a:ea typeface="+mj-ea"/>
                <a:cs typeface="+mj-cs"/>
              </a:rPr>
              <a:t>5. Beyond subsidy free…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3B499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2414" y="573528"/>
            <a:ext cx="8639175" cy="270030"/>
          </a:xfrm>
          <a:prstGeom prst="roundRect">
            <a:avLst/>
          </a:prstGeom>
          <a:solidFill>
            <a:srgbClr val="3B499F"/>
          </a:solidFill>
          <a:ln w="25400" cap="flat" cmpd="sng" algn="ctr">
            <a:solidFill>
              <a:srgbClr val="3B499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Plenty more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evolution but also disruption</a:t>
            </a:r>
            <a:endParaRPr lang="en-GB" sz="1400" b="1" dirty="0" smtClean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252414" y="959845"/>
            <a:ext cx="8639175" cy="3727646"/>
            <a:chOff x="252413" y="1279793"/>
            <a:chExt cx="8639175" cy="4970195"/>
          </a:xfrm>
        </p:grpSpPr>
        <p:sp>
          <p:nvSpPr>
            <p:cNvPr id="14" name="TextBox 13"/>
            <p:cNvSpPr txBox="1">
              <a:spLocks/>
            </p:cNvSpPr>
            <p:nvPr/>
          </p:nvSpPr>
          <p:spPr>
            <a:xfrm>
              <a:off x="252413" y="1279793"/>
              <a:ext cx="8639175" cy="369332"/>
            </a:xfrm>
            <a:prstGeom prst="rect">
              <a:avLst/>
            </a:prstGeom>
            <a:solidFill>
              <a:schemeClr val="accent4"/>
            </a:solidFill>
            <a:ln w="25400">
              <a:solidFill>
                <a:srgbClr val="3B499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chemeClr val="bg1"/>
                  </a:solidFill>
                </a:rPr>
                <a:t>Technology changes also drive supply chain changes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Content Placeholder 17"/>
            <p:cNvSpPr txBox="1">
              <a:spLocks noChangeAspect="1"/>
            </p:cNvSpPr>
            <p:nvPr/>
          </p:nvSpPr>
          <p:spPr bwMode="auto">
            <a:xfrm>
              <a:off x="252413" y="1649125"/>
              <a:ext cx="8639175" cy="4600863"/>
            </a:xfrm>
            <a:prstGeom prst="rect">
              <a:avLst/>
            </a:prstGeom>
            <a:noFill/>
            <a:ln w="25400" algn="ctr">
              <a:solidFill>
                <a:srgbClr val="3B499F"/>
              </a:solidFill>
              <a:miter lim="800000"/>
              <a:headEnd/>
              <a:tailEnd/>
            </a:ln>
          </p:spPr>
          <p:txBody>
            <a:bodyPr vert="horz" wrap="square" lIns="108000" tIns="36000" rIns="91440" bIns="72000" numCol="1" anchor="t" anchorCtr="0" compatLnSpc="1">
              <a:prstTxWarp prst="textNoShape">
                <a:avLst/>
              </a:prstTxWarp>
            </a:bodyPr>
            <a:lstStyle>
              <a:lvl1pPr>
                <a:defRPr/>
              </a:lvl1pPr>
            </a:lstStyle>
            <a:p>
              <a:pPr marL="82800" lvl="3" indent="-180000" defTabSz="9001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000" kern="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marL="82800" lvl="3" indent="-180000" defTabSz="9001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000" kern="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marL="82800" lvl="3" indent="-180000" defTabSz="9001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000" kern="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marL="82800" lvl="3" indent="-180000" defTabSz="9001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000" kern="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marL="82800" lvl="3" indent="-180000" defTabSz="9001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000" kern="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marL="82800" lvl="3" indent="-180000" defTabSz="9001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000" kern="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marL="82800" lvl="3" indent="-180000" defTabSz="9001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000" kern="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marL="82800" lvl="3" indent="-180000" defTabSz="9001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000" kern="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marL="82800" lvl="3" indent="-180000" defTabSz="9001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000" kern="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marL="82800" lvl="3" indent="-180000" defTabSz="9001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000" kern="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marL="82800" lvl="3" indent="-180000" defTabSz="90011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b="1" kern="0" dirty="0" smtClean="0">
                  <a:solidFill>
                    <a:srgbClr val="000000"/>
                  </a:solidFill>
                  <a:cs typeface="Arial" pitchFamily="34" charset="0"/>
                </a:rPr>
                <a:t>Aero control	              Float-out-and-sink 	                Floating	            Multi-rotor                              Kites</a:t>
              </a:r>
            </a:p>
            <a:p>
              <a:pPr marL="82800" lvl="3" indent="-180000" defTabSz="90011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kern="0" dirty="0" smtClean="0">
                  <a:solidFill>
                    <a:srgbClr val="000000"/>
                  </a:solidFill>
                  <a:cs typeface="Arial" pitchFamily="34" charset="0"/>
                </a:rPr>
                <a:t>Huge blades need           Avoid offshore crane cost            Access new areas	            Better use foundations	         Aim higher</a:t>
              </a:r>
            </a:p>
            <a:p>
              <a:pPr marL="82800" lvl="3" indent="-180000" defTabSz="90011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kern="0" dirty="0" smtClean="0">
                  <a:solidFill>
                    <a:srgbClr val="000000"/>
                  </a:solidFill>
                  <a:cs typeface="Arial" pitchFamily="34" charset="0"/>
                </a:rPr>
                <a:t>better control					</a:t>
              </a:r>
            </a:p>
            <a:p>
              <a:pPr marL="82800" lvl="3" indent="-180000" defTabSz="9001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000" b="1" kern="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marL="82800" lvl="3" indent="-180000" defTabSz="9001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000" b="1" kern="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marL="82800" lvl="3" indent="-180000" defTabSz="90011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b="1" kern="0" dirty="0" smtClean="0">
                  <a:solidFill>
                    <a:srgbClr val="000000"/>
                  </a:solidFill>
                  <a:cs typeface="Arial" pitchFamily="34" charset="0"/>
                </a:rPr>
                <a:t>Main per MW benefits</a:t>
              </a:r>
            </a:p>
            <a:p>
              <a:pPr marL="82800" lvl="3" indent="-180000" defTabSz="90011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kern="0" dirty="0" smtClean="0">
                  <a:solidFill>
                    <a:srgbClr val="000000"/>
                  </a:solidFill>
                  <a:cs typeface="Arial" pitchFamily="34" charset="0"/>
                </a:rPr>
                <a:t>Increased AEP	              Decreased installation CAPEX     Increased AEP	            Decreased CAPEX	         Decreased CAPEX</a:t>
              </a:r>
            </a:p>
            <a:p>
              <a:pPr marL="82800" lvl="3" indent="-180000" defTabSz="90011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kern="0" dirty="0" smtClean="0">
                  <a:solidFill>
                    <a:srgbClr val="000000"/>
                  </a:solidFill>
                  <a:cs typeface="Arial" pitchFamily="34" charset="0"/>
                </a:rPr>
                <a:t>Decreased OPEX</a:t>
              </a:r>
              <a:r>
                <a:rPr lang="en-US" sz="1000" kern="0" dirty="0" smtClean="0">
                  <a:solidFill>
                    <a:srgbClr val="000000"/>
                  </a:solidFill>
                  <a:cs typeface="Arial" pitchFamily="34" charset="0"/>
                </a:rPr>
                <a:t>				            Decreased OPEX</a:t>
              </a:r>
            </a:p>
            <a:p>
              <a:pPr marL="180000" lvl="0" indent="-180000" defTabSz="900113" fontAlgn="base">
                <a:spcBef>
                  <a:spcPct val="0"/>
                </a:spcBef>
                <a:spcAft>
                  <a:spcPts val="300"/>
                </a:spcAft>
                <a:defRPr/>
              </a:pPr>
              <a:endParaRPr lang="en-GB" sz="1000" kern="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marL="540000" lvl="4" indent="-180000" defTabSz="90011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endParaRPr lang="en-GB" sz="1000" kern="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marL="901700" lvl="3" indent="-177800" defTabSz="90011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endParaRPr lang="en-GB" sz="11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901700" lvl="3" indent="-177800" defTabSz="90011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endParaRPr lang="en-GB" sz="11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901700" marR="0" lvl="3" indent="-177800" defTabSz="900113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lang="en-GB" sz="11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00916"/>
            <a:ext cx="2895600" cy="27384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© BVG Associates 2016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275640" y="1657761"/>
            <a:ext cx="1371600" cy="611793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Turbine supply chain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1878948" y="1657761"/>
            <a:ext cx="1371600" cy="611793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New supply chain?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3655213" y="1657761"/>
            <a:ext cx="1370698" cy="611793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Foundation supply chain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5334000" y="1657761"/>
            <a:ext cx="1371600" cy="611793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Turbine supply chain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7166808" y="1657761"/>
            <a:ext cx="1371600" cy="611793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New supply chain?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252414" y="959845"/>
            <a:ext cx="8639175" cy="3729600"/>
            <a:chOff x="252413" y="1279793"/>
            <a:chExt cx="4213225" cy="2987407"/>
          </a:xfrm>
        </p:grpSpPr>
        <p:sp>
          <p:nvSpPr>
            <p:cNvPr id="26" name="Content Placeholder 17"/>
            <p:cNvSpPr txBox="1">
              <a:spLocks noChangeAspect="1"/>
            </p:cNvSpPr>
            <p:nvPr/>
          </p:nvSpPr>
          <p:spPr bwMode="auto">
            <a:xfrm>
              <a:off x="252413" y="1556792"/>
              <a:ext cx="4213225" cy="2710408"/>
            </a:xfrm>
            <a:prstGeom prst="rect">
              <a:avLst/>
            </a:prstGeom>
            <a:noFill/>
            <a:ln w="25400" algn="ctr">
              <a:solidFill>
                <a:srgbClr val="3B499F"/>
              </a:solidFill>
              <a:miter lim="800000"/>
              <a:headEnd/>
              <a:tailEnd/>
            </a:ln>
          </p:spPr>
          <p:txBody>
            <a:bodyPr vert="horz" wrap="square" lIns="108000" tIns="36000" rIns="91440" bIns="72000" numCol="1" anchor="t" anchorCtr="0" compatLnSpc="1">
              <a:prstTxWarp prst="textNoShape">
                <a:avLst/>
              </a:prstTxWarp>
            </a:bodyPr>
            <a:lstStyle>
              <a:lvl1pPr>
                <a:defRPr/>
              </a:lvl1pPr>
            </a:lstStyle>
            <a:p>
              <a:pPr marL="228600" lvl="1" indent="-228600" defTabSz="900113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endParaRPr lang="en-GB" sz="1000" kern="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marL="228600" lvl="1" indent="-228600" defTabSz="900113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n-GB" sz="1200" kern="0" dirty="0" smtClean="0">
                  <a:solidFill>
                    <a:srgbClr val="000000"/>
                  </a:solidFill>
                  <a:cs typeface="Arial" pitchFamily="34" charset="0"/>
                </a:rPr>
                <a:t>The journey to subsidy free is important</a:t>
              </a:r>
            </a:p>
            <a:p>
              <a:pPr marL="228600" lvl="1" indent="-228600" defTabSz="900113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n-GB" sz="1200" kern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Going slow is not an option…we could already see in 2015 that costs were falling fast</a:t>
              </a:r>
            </a:p>
            <a:p>
              <a:pPr marL="228600" lvl="1" indent="-228600" defTabSz="900113" fontAlgn="base">
                <a:lnSpc>
                  <a:spcPct val="150000"/>
                </a:lnSpc>
                <a:spcBef>
                  <a:spcPts val="60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n-GB" sz="1200" kern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It’s not just about technology</a:t>
              </a:r>
            </a:p>
            <a:p>
              <a:pPr marL="685800" lvl="2" indent="-228600" defTabSz="90011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n-GB" sz="1200" kern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Supply chain, cost of finance and technology improvements </a:t>
              </a:r>
              <a:r>
                <a:rPr lang="en-GB" sz="1200" b="1" kern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together</a:t>
              </a:r>
              <a:r>
                <a:rPr lang="en-GB" sz="1200" kern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will deliver the LCOE reductions</a:t>
              </a:r>
            </a:p>
            <a:p>
              <a:pPr marL="685800" lvl="2" indent="-228600" defTabSz="90011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n-GB" sz="1200" kern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Supply chain benefits will play a significant role</a:t>
              </a:r>
            </a:p>
            <a:p>
              <a:pPr marL="228600" lvl="1" indent="-228600" defTabSz="900113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n-GB" sz="1200" kern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Beyond subsidy free there will be more technology disruption and supply chain contribution to further LCOE reductions</a:t>
              </a:r>
            </a:p>
            <a:p>
              <a:pPr marL="685800" lvl="2" indent="-228600" defTabSz="900113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endParaRPr lang="en-GB" sz="11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1" indent="-228600" defTabSz="900113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endParaRPr lang="en-GB" sz="11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1" indent="-228600" defTabSz="900113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endParaRPr lang="en-GB" sz="11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>
              <a:spLocks noChangeAspect="1"/>
            </p:cNvSpPr>
            <p:nvPr/>
          </p:nvSpPr>
          <p:spPr>
            <a:xfrm>
              <a:off x="252413" y="1279793"/>
              <a:ext cx="4213225" cy="369332"/>
            </a:xfrm>
            <a:prstGeom prst="rect">
              <a:avLst/>
            </a:prstGeom>
            <a:solidFill>
              <a:schemeClr val="accent4"/>
            </a:solidFill>
            <a:ln w="25400">
              <a:solidFill>
                <a:srgbClr val="3B499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chemeClr val="bg1"/>
                  </a:solidFill>
                </a:rPr>
                <a:t>Key points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itle 15"/>
          <p:cNvSpPr txBox="1">
            <a:spLocks/>
          </p:cNvSpPr>
          <p:nvPr/>
        </p:nvSpPr>
        <p:spPr>
          <a:xfrm>
            <a:off x="179514" y="120102"/>
            <a:ext cx="8856983" cy="32403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pPr marL="873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B499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3B499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252414" y="573528"/>
            <a:ext cx="8639175" cy="270030"/>
          </a:xfrm>
          <a:prstGeom prst="roundRect">
            <a:avLst/>
          </a:prstGeom>
          <a:solidFill>
            <a:srgbClr val="3B499F"/>
          </a:solidFill>
          <a:ln w="25400" cap="flat" cmpd="sng" algn="ctr">
            <a:solidFill>
              <a:srgbClr val="3B499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chemeClr val="bg1"/>
                </a:solidFill>
                <a:latin typeface="Arial" charset="0"/>
              </a:rPr>
              <a:t>The supply chain’s role in the journey to ‘subsidy free’ 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00916"/>
            <a:ext cx="2895600" cy="27384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© BVG Associates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4040" y="557082"/>
            <a:ext cx="8447942" cy="276999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3B499F"/>
                </a:solidFill>
              </a:rPr>
              <a:t>Thank you</a:t>
            </a:r>
            <a:endParaRPr lang="en-GB" dirty="0">
              <a:solidFill>
                <a:srgbClr val="3B499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54676" y="1088559"/>
            <a:ext cx="18002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BVG Associates Ltd</a:t>
            </a:r>
          </a:p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Blackthorn Centre</a:t>
            </a:r>
          </a:p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Purton Road</a:t>
            </a:r>
          </a:p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Cricklade, Swindon</a:t>
            </a:r>
          </a:p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SN6 6HY  UK</a:t>
            </a:r>
          </a:p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tel     +44(0)1793 752 308</a:t>
            </a:r>
          </a:p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info@bvgassociates.com</a:t>
            </a:r>
          </a:p>
          <a:p>
            <a:r>
              <a:rPr lang="en-GB" sz="1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@bvgassociates</a:t>
            </a:r>
          </a:p>
          <a:p>
            <a:r>
              <a:rPr lang="en-GB" sz="1000" b="1" u="sng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www.bvgassociates.com</a:t>
            </a:r>
            <a:endParaRPr lang="en-GB" sz="800" b="1" u="sng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7313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5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673531" y="1062247"/>
            <a:ext cx="1800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Boathouse</a:t>
            </a:r>
          </a:p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Silversands</a:t>
            </a:r>
          </a:p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Aberdour, Fife</a:t>
            </a:r>
          </a:p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KY3 0TZ  UK</a:t>
            </a:r>
          </a:p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tel     +44(0)1383 870 014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666953" y="1726440"/>
            <a:ext cx="1800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en-GB" sz="1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Green Garage</a:t>
            </a:r>
          </a:p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Second Avenue</a:t>
            </a:r>
          </a:p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Detroit, MI</a:t>
            </a:r>
          </a:p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48201  USA</a:t>
            </a:r>
          </a:p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tel     +1 (313) 462 0673</a:t>
            </a:r>
          </a:p>
          <a:p>
            <a:endParaRPr lang="en-GB" sz="1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6918" y="4839355"/>
            <a:ext cx="7804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presentation and its content is copyright of BVG Associates Limited - © BVG Associates 2016. All rights are reserved.</a:t>
            </a:r>
          </a:p>
        </p:txBody>
      </p:sp>
      <p:grpSp>
        <p:nvGrpSpPr>
          <p:cNvPr id="9" name="Group 15"/>
          <p:cNvGrpSpPr/>
          <p:nvPr/>
        </p:nvGrpSpPr>
        <p:grpSpPr>
          <a:xfrm>
            <a:off x="4689721" y="696852"/>
            <a:ext cx="4210050" cy="2240556"/>
            <a:chOff x="4681538" y="1279793"/>
            <a:chExt cx="4210050" cy="2987408"/>
          </a:xfrm>
        </p:grpSpPr>
        <p:pic>
          <p:nvPicPr>
            <p:cNvPr id="11" name="Picture 10" descr="BVG Logo page-Jan1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3872" y="1649124"/>
              <a:ext cx="3913386" cy="2618076"/>
            </a:xfrm>
            <a:prstGeom prst="rect">
              <a:avLst/>
            </a:prstGeom>
          </p:spPr>
        </p:pic>
        <p:sp>
          <p:nvSpPr>
            <p:cNvPr id="12" name="Content Placeholder 20"/>
            <p:cNvSpPr txBox="1">
              <a:spLocks/>
            </p:cNvSpPr>
            <p:nvPr/>
          </p:nvSpPr>
          <p:spPr bwMode="auto">
            <a:xfrm>
              <a:off x="4681538" y="1556793"/>
              <a:ext cx="4210050" cy="2710408"/>
            </a:xfrm>
            <a:prstGeom prst="rect">
              <a:avLst/>
            </a:prstGeom>
            <a:noFill/>
            <a:ln w="25400" cap="flat" cmpd="sng" algn="ctr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108000" tIns="36000" rIns="91440" bIns="90000" numCol="1" anchor="t" anchorCtr="0" compatLnSpc="1">
              <a:prstTxWarp prst="textNoShape">
                <a:avLst/>
              </a:prstTxWarp>
            </a:bodyPr>
            <a:lstStyle>
              <a:lvl1pPr>
                <a:defRPr sz="1100">
                  <a:latin typeface="+mn-lt"/>
                </a:defRPr>
              </a:lvl1pPr>
            </a:lstStyle>
            <a:p>
              <a:pPr marL="230400" lvl="0" indent="-230400" defTabSz="900113" fontAlgn="base">
                <a:spcBef>
                  <a:spcPts val="300"/>
                </a:spcBef>
                <a:spcAft>
                  <a:spcPct val="0"/>
                </a:spcAft>
                <a:defRPr/>
              </a:pPr>
              <a:endParaRPr lang="en-GB" sz="1000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>
              <a:spLocks noChangeAspect="1"/>
            </p:cNvSpPr>
            <p:nvPr/>
          </p:nvSpPr>
          <p:spPr>
            <a:xfrm>
              <a:off x="4681538" y="1279793"/>
              <a:ext cx="4210050" cy="369332"/>
            </a:xfrm>
            <a:prstGeom prst="rect">
              <a:avLst/>
            </a:prstGeom>
            <a:solidFill>
              <a:schemeClr val="accent4"/>
            </a:solidFill>
            <a:ln w="254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chemeClr val="bg1"/>
                  </a:solidFill>
                </a:rPr>
                <a:t>Selected clients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60597" y="3098996"/>
            <a:ext cx="8639175" cy="1312404"/>
            <a:chOff x="252413" y="4482652"/>
            <a:chExt cx="8639175" cy="1749872"/>
          </a:xfrm>
        </p:grpSpPr>
        <p:sp>
          <p:nvSpPr>
            <p:cNvPr id="17" name="Content Placeholder 31"/>
            <p:cNvSpPr txBox="1">
              <a:spLocks noChangeAspect="1"/>
            </p:cNvSpPr>
            <p:nvPr/>
          </p:nvSpPr>
          <p:spPr bwMode="auto">
            <a:xfrm>
              <a:off x="252413" y="4725143"/>
              <a:ext cx="8639175" cy="1507381"/>
            </a:xfrm>
            <a:prstGeom prst="rect">
              <a:avLst/>
            </a:pr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108000" tIns="36000" rIns="91440" bIns="72000" numCol="1" anchor="t" anchorCtr="0" compatLnSpc="1">
              <a:prstTxWarp prst="textNoShape">
                <a:avLst/>
              </a:prstTxWarp>
            </a:bodyPr>
            <a:lstStyle>
              <a:lvl1pPr>
                <a:defRPr lang="en-GB" sz="1200" b="0" kern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marL="273050" marR="0" lvl="0" indent="-273050" algn="l" defTabSz="900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>
              <a:spLocks noChangeAspect="1"/>
            </p:cNvSpPr>
            <p:nvPr/>
          </p:nvSpPr>
          <p:spPr>
            <a:xfrm>
              <a:off x="252413" y="4482652"/>
              <a:ext cx="8639175" cy="369332"/>
            </a:xfrm>
            <a:prstGeom prst="rect">
              <a:avLst/>
            </a:prstGeom>
            <a:solidFill>
              <a:schemeClr val="accent4"/>
            </a:solidFill>
            <a:ln w="254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chemeClr val="bg1"/>
                  </a:solidFill>
                </a:rPr>
                <a:t>BVG Associates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3528" y="4880415"/>
              <a:ext cx="3024336" cy="10977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lvl="0" indent="-180000" defTabSz="900113" fontAlgn="base">
                <a:spcBef>
                  <a:spcPts val="300"/>
                </a:spcBef>
                <a:spcAft>
                  <a:spcPct val="0"/>
                </a:spcAft>
                <a:defRPr/>
              </a:pPr>
              <a:r>
                <a:rPr lang="en-GB" sz="1000" b="1" kern="0" dirty="0" smtClean="0">
                  <a:latin typeface="Arial" pitchFamily="34" charset="0"/>
                  <a:cs typeface="Arial" pitchFamily="34" charset="0"/>
                </a:rPr>
                <a:t>Business advisory</a:t>
              </a:r>
            </a:p>
            <a:p>
              <a:pPr marL="360000" indent="-180000" defTabSz="900113" fontAlgn="base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n-GB" sz="1000" kern="0" dirty="0" smtClean="0">
                  <a:latin typeface="Arial" pitchFamily="34" charset="0"/>
                  <a:cs typeface="Arial" pitchFamily="34" charset="0"/>
                </a:rPr>
                <a:t>Analysis and forecasting</a:t>
              </a:r>
            </a:p>
            <a:p>
              <a:pPr marL="360000" indent="-180000" defTabSz="900113" fontAlgn="base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n-GB" sz="1000" kern="0" dirty="0" smtClean="0">
                  <a:latin typeface="Arial" pitchFamily="34" charset="0"/>
                  <a:cs typeface="Arial" pitchFamily="34" charset="0"/>
                </a:rPr>
                <a:t>Strategic advice </a:t>
              </a:r>
            </a:p>
            <a:p>
              <a:pPr marL="360000" indent="-180000" defTabSz="900113" fontAlgn="base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n-GB" sz="1000" kern="0" dirty="0" smtClean="0">
                  <a:latin typeface="Arial" pitchFamily="34" charset="0"/>
                  <a:cs typeface="Arial" pitchFamily="34" charset="0"/>
                </a:rPr>
                <a:t>Business and supply chain development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00192" y="4872861"/>
              <a:ext cx="2376264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indent="-180000" defTabSz="900113" fontAlgn="base">
                <a:spcBef>
                  <a:spcPts val="300"/>
                </a:spcBef>
                <a:spcAft>
                  <a:spcPct val="0"/>
                </a:spcAft>
                <a:defRPr/>
              </a:pPr>
              <a:r>
                <a:rPr lang="en-GB" sz="1000" b="1" kern="0" dirty="0" smtClean="0">
                  <a:latin typeface="Arial" pitchFamily="34" charset="0"/>
                  <a:cs typeface="Arial" pitchFamily="34" charset="0"/>
                </a:rPr>
                <a:t>Technology</a:t>
              </a:r>
            </a:p>
            <a:p>
              <a:pPr marL="360000" lvl="1" indent="-180000" defTabSz="900113" fontAlgn="base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n-GB" sz="1000" kern="0" dirty="0" smtClean="0">
                  <a:latin typeface="Arial" pitchFamily="34" charset="0"/>
                  <a:cs typeface="Arial" pitchFamily="34" charset="0"/>
                </a:rPr>
                <a:t>Engineering services</a:t>
              </a:r>
            </a:p>
            <a:p>
              <a:pPr marL="360000" lvl="1" indent="-180000" defTabSz="900113" fontAlgn="base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n-GB" sz="1000" kern="0" dirty="0" smtClean="0">
                  <a:latin typeface="Arial" pitchFamily="34" charset="0"/>
                  <a:cs typeface="Arial" pitchFamily="34" charset="0"/>
                </a:rPr>
                <a:t>Due diligence</a:t>
              </a:r>
            </a:p>
            <a:p>
              <a:pPr marL="360000" lvl="1" indent="-180000" defTabSz="900113" fontAlgn="base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n-GB" sz="1000" kern="0" dirty="0" smtClean="0">
                  <a:latin typeface="Arial" pitchFamily="34" charset="0"/>
                  <a:cs typeface="Arial" pitchFamily="34" charset="0"/>
                </a:rPr>
                <a:t>Strategy and R&amp;D support</a:t>
              </a:r>
            </a:p>
            <a:p>
              <a:pPr marL="360000" lvl="0" indent="-180000" defTabSz="900113" fontAlgn="base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endParaRPr lang="en-GB" sz="1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47864" y="4880412"/>
              <a:ext cx="3024336" cy="10977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80000" defTabSz="900113" fontAlgn="base">
                <a:spcBef>
                  <a:spcPts val="300"/>
                </a:spcBef>
                <a:spcAft>
                  <a:spcPct val="0"/>
                </a:spcAft>
                <a:defRPr/>
              </a:pPr>
              <a:r>
                <a:rPr lang="en-GB" sz="1000" b="1" kern="0" dirty="0" smtClean="0">
                  <a:latin typeface="Arial" pitchFamily="34" charset="0"/>
                  <a:cs typeface="Arial" pitchFamily="34" charset="0"/>
                </a:rPr>
                <a:t>Economics</a:t>
              </a:r>
            </a:p>
            <a:p>
              <a:pPr marL="360000" lvl="1" indent="-180000" defTabSz="900113" fontAlgn="base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n-GB" sz="1000" kern="0" dirty="0" smtClean="0">
                  <a:latin typeface="Arial" pitchFamily="34" charset="0"/>
                  <a:cs typeface="Arial" pitchFamily="34" charset="0"/>
                </a:rPr>
                <a:t>Socioeconomics and local benefits</a:t>
              </a:r>
            </a:p>
            <a:p>
              <a:pPr marL="360000" lvl="1" indent="-180000" defTabSz="900113" fontAlgn="base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n-GB" sz="1000" kern="0" dirty="0" smtClean="0">
                  <a:latin typeface="Arial" pitchFamily="34" charset="0"/>
                  <a:cs typeface="Arial" pitchFamily="34" charset="0"/>
                </a:rPr>
                <a:t>Technology and project economic modelling</a:t>
              </a:r>
            </a:p>
            <a:p>
              <a:pPr marL="360000" lvl="1" indent="-180000" defTabSz="900113" fontAlgn="base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n-GB" sz="1000" kern="0" dirty="0" smtClean="0">
                  <a:latin typeface="Arial" pitchFamily="34" charset="0"/>
                  <a:cs typeface="Arial" pitchFamily="34" charset="0"/>
                </a:rPr>
                <a:t>Policy and local content assessment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52414" y="959845"/>
            <a:ext cx="4213225" cy="2240555"/>
            <a:chOff x="252413" y="1279793"/>
            <a:chExt cx="4213225" cy="2987407"/>
          </a:xfrm>
        </p:grpSpPr>
        <p:sp>
          <p:nvSpPr>
            <p:cNvPr id="26" name="Content Placeholder 17"/>
            <p:cNvSpPr txBox="1">
              <a:spLocks noChangeAspect="1"/>
            </p:cNvSpPr>
            <p:nvPr/>
          </p:nvSpPr>
          <p:spPr bwMode="auto">
            <a:xfrm>
              <a:off x="252413" y="1556792"/>
              <a:ext cx="4213225" cy="2710408"/>
            </a:xfrm>
            <a:prstGeom prst="rect">
              <a:avLst/>
            </a:prstGeom>
            <a:noFill/>
            <a:ln w="25400" algn="ctr">
              <a:solidFill>
                <a:srgbClr val="3B499F"/>
              </a:solidFill>
              <a:miter lim="800000"/>
              <a:headEnd/>
              <a:tailEnd/>
            </a:ln>
          </p:spPr>
          <p:txBody>
            <a:bodyPr vert="horz" wrap="square" lIns="108000" tIns="36000" rIns="91440" bIns="72000" numCol="1" anchor="t" anchorCtr="0" compatLnSpc="1">
              <a:prstTxWarp prst="textNoShape">
                <a:avLst/>
              </a:prstTxWarp>
            </a:bodyPr>
            <a:lstStyle>
              <a:lvl1pPr>
                <a:defRPr/>
              </a:lvl1pPr>
            </a:lstStyle>
            <a:p>
              <a:pPr marL="228600" lvl="1" indent="-228600" defTabSz="900113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endParaRPr lang="en-GB" sz="1000" kern="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marL="228600" lvl="1" indent="-228600" defTabSz="90011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n-GB" sz="1000" kern="0" dirty="0" smtClean="0">
                  <a:solidFill>
                    <a:srgbClr val="000000"/>
                  </a:solidFill>
                  <a:cs typeface="Arial" pitchFamily="34" charset="0"/>
                </a:rPr>
                <a:t>Journey to ‘subsidy free’ – why it’s important</a:t>
              </a:r>
            </a:p>
            <a:p>
              <a:pPr marL="228600" lvl="1" indent="-228600" defTabSz="90011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n-GB" sz="1000" kern="0" dirty="0" smtClean="0">
                  <a:solidFill>
                    <a:srgbClr val="000000"/>
                  </a:solidFill>
                  <a:cs typeface="Arial" pitchFamily="34" charset="0"/>
                </a:rPr>
                <a:t>It’s not just about technology</a:t>
              </a:r>
            </a:p>
            <a:p>
              <a:pPr marL="228600" lvl="1" indent="-228600" defTabSz="90011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n-GB" sz="1000" kern="0" dirty="0" smtClean="0">
                  <a:solidFill>
                    <a:srgbClr val="000000"/>
                  </a:solidFill>
                  <a:cs typeface="Arial" pitchFamily="34" charset="0"/>
                </a:rPr>
                <a:t>Progress this year…</a:t>
              </a:r>
            </a:p>
            <a:p>
              <a:pPr marL="228600" lvl="1" indent="-228600" defTabSz="90011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n-GB" sz="1000" kern="0" dirty="0" smtClean="0">
                  <a:solidFill>
                    <a:srgbClr val="000000"/>
                  </a:solidFill>
                  <a:cs typeface="Arial" pitchFamily="34" charset="0"/>
                </a:rPr>
                <a:t>LCOE reductions and role of the supply chain</a:t>
              </a:r>
            </a:p>
            <a:p>
              <a:pPr marL="228600" lvl="1" indent="-228600" defTabSz="90011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n-GB" sz="1000" kern="0" dirty="0" smtClean="0">
                  <a:solidFill>
                    <a:srgbClr val="000000"/>
                  </a:solidFill>
                  <a:cs typeface="Arial" pitchFamily="34" charset="0"/>
                </a:rPr>
                <a:t>Beyond subsidy free</a:t>
              </a:r>
            </a:p>
            <a:p>
              <a:pPr marL="228600" lvl="1" indent="-228600" defTabSz="90011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n-GB" sz="1000" kern="0" dirty="0" smtClean="0">
                  <a:solidFill>
                    <a:srgbClr val="000000"/>
                  </a:solidFill>
                  <a:cs typeface="Arial" pitchFamily="34" charset="0"/>
                </a:rPr>
                <a:t>Conclusions</a:t>
              </a:r>
            </a:p>
            <a:p>
              <a:pPr marL="901700" lvl="3" indent="-177800" defTabSz="90011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endParaRPr lang="en-GB" sz="11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901700" marR="0" lvl="3" indent="-177800" defTabSz="900113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lang="en-GB" sz="11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>
              <a:spLocks noChangeAspect="1"/>
            </p:cNvSpPr>
            <p:nvPr/>
          </p:nvSpPr>
          <p:spPr>
            <a:xfrm>
              <a:off x="252413" y="1279793"/>
              <a:ext cx="4213225" cy="369332"/>
            </a:xfrm>
            <a:prstGeom prst="rect">
              <a:avLst/>
            </a:prstGeom>
            <a:solidFill>
              <a:schemeClr val="accent4"/>
            </a:solidFill>
            <a:ln w="25400">
              <a:solidFill>
                <a:srgbClr val="3B499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chemeClr val="bg1"/>
                  </a:solidFill>
                </a:rPr>
                <a:t>Contents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itle 15"/>
          <p:cNvSpPr txBox="1">
            <a:spLocks/>
          </p:cNvSpPr>
          <p:nvPr/>
        </p:nvSpPr>
        <p:spPr>
          <a:xfrm>
            <a:off x="179514" y="120102"/>
            <a:ext cx="8856983" cy="32403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pPr marL="873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B499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3B499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252414" y="573528"/>
            <a:ext cx="8639175" cy="270030"/>
          </a:xfrm>
          <a:prstGeom prst="roundRect">
            <a:avLst/>
          </a:prstGeom>
          <a:solidFill>
            <a:srgbClr val="3B499F"/>
          </a:solidFill>
          <a:ln w="25400" cap="flat" cmpd="sng" algn="ctr">
            <a:solidFill>
              <a:srgbClr val="3B499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chemeClr val="bg1"/>
                </a:solidFill>
                <a:latin typeface="Arial" charset="0"/>
              </a:rPr>
              <a:t>The supply chain’s role in the journey to ‘subsidy free’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681538" y="959845"/>
            <a:ext cx="4210050" cy="2240556"/>
            <a:chOff x="4681538" y="1279793"/>
            <a:chExt cx="4210050" cy="2987408"/>
          </a:xfrm>
        </p:grpSpPr>
        <p:pic>
          <p:nvPicPr>
            <p:cNvPr id="15" name="Picture 14" descr="BVG Logo page-Jan1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3872" y="1649124"/>
              <a:ext cx="3913386" cy="2618076"/>
            </a:xfrm>
            <a:prstGeom prst="rect">
              <a:avLst/>
            </a:prstGeom>
          </p:spPr>
        </p:pic>
        <p:sp>
          <p:nvSpPr>
            <p:cNvPr id="30" name="Content Placeholder 20"/>
            <p:cNvSpPr txBox="1">
              <a:spLocks/>
            </p:cNvSpPr>
            <p:nvPr/>
          </p:nvSpPr>
          <p:spPr bwMode="auto">
            <a:xfrm>
              <a:off x="4681538" y="1556793"/>
              <a:ext cx="4210050" cy="2710408"/>
            </a:xfrm>
            <a:prstGeom prst="rect">
              <a:avLst/>
            </a:prstGeom>
            <a:noFill/>
            <a:ln w="25400" cap="flat" cmpd="sng" algn="ctr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108000" tIns="36000" rIns="91440" bIns="90000" numCol="1" anchor="t" anchorCtr="0" compatLnSpc="1">
              <a:prstTxWarp prst="textNoShape">
                <a:avLst/>
              </a:prstTxWarp>
            </a:bodyPr>
            <a:lstStyle>
              <a:lvl1pPr>
                <a:defRPr sz="1100">
                  <a:latin typeface="+mn-lt"/>
                </a:defRPr>
              </a:lvl1pPr>
            </a:lstStyle>
            <a:p>
              <a:pPr marL="230400" lvl="0" indent="-230400" defTabSz="900113" fontAlgn="base">
                <a:spcBef>
                  <a:spcPts val="300"/>
                </a:spcBef>
                <a:spcAft>
                  <a:spcPct val="0"/>
                </a:spcAft>
                <a:defRPr/>
              </a:pPr>
              <a:endParaRPr lang="en-GB" sz="1000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1" name="TextBox 30"/>
            <p:cNvSpPr txBox="1">
              <a:spLocks noChangeAspect="1"/>
            </p:cNvSpPr>
            <p:nvPr/>
          </p:nvSpPr>
          <p:spPr>
            <a:xfrm>
              <a:off x="4681538" y="1279793"/>
              <a:ext cx="4210050" cy="369332"/>
            </a:xfrm>
            <a:prstGeom prst="rect">
              <a:avLst/>
            </a:prstGeom>
            <a:solidFill>
              <a:schemeClr val="accent4"/>
            </a:solidFill>
            <a:ln w="254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chemeClr val="bg1"/>
                  </a:solidFill>
                </a:rPr>
                <a:t>Selected clients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2414" y="3361989"/>
            <a:ext cx="8639175" cy="1312404"/>
            <a:chOff x="252413" y="4482652"/>
            <a:chExt cx="8639175" cy="1749872"/>
          </a:xfrm>
        </p:grpSpPr>
        <p:sp>
          <p:nvSpPr>
            <p:cNvPr id="50" name="Content Placeholder 31"/>
            <p:cNvSpPr txBox="1">
              <a:spLocks noChangeAspect="1"/>
            </p:cNvSpPr>
            <p:nvPr/>
          </p:nvSpPr>
          <p:spPr bwMode="auto">
            <a:xfrm>
              <a:off x="252413" y="4725143"/>
              <a:ext cx="8639175" cy="1507381"/>
            </a:xfrm>
            <a:prstGeom prst="rect">
              <a:avLst/>
            </a:prstGeom>
            <a:noFill/>
            <a:ln w="25400" algn="ctr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108000" tIns="36000" rIns="91440" bIns="72000" numCol="1" anchor="t" anchorCtr="0" compatLnSpc="1">
              <a:prstTxWarp prst="textNoShape">
                <a:avLst/>
              </a:prstTxWarp>
            </a:bodyPr>
            <a:lstStyle>
              <a:lvl1pPr>
                <a:defRPr lang="en-GB" sz="1200" b="0" kern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</a:lstStyle>
            <a:p>
              <a:pPr marL="273050" marR="0" lvl="0" indent="-273050" algn="l" defTabSz="900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>
              <a:spLocks noChangeAspect="1"/>
            </p:cNvSpPr>
            <p:nvPr/>
          </p:nvSpPr>
          <p:spPr>
            <a:xfrm>
              <a:off x="252413" y="4482652"/>
              <a:ext cx="8639175" cy="369332"/>
            </a:xfrm>
            <a:prstGeom prst="rect">
              <a:avLst/>
            </a:prstGeom>
            <a:solidFill>
              <a:schemeClr val="accent4"/>
            </a:solidFill>
            <a:ln w="254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chemeClr val="bg1"/>
                  </a:solidFill>
                </a:rPr>
                <a:t>BVG Associates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3528" y="4880415"/>
              <a:ext cx="3024336" cy="10977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lvl="0" indent="-180000" defTabSz="900113" fontAlgn="base">
                <a:spcBef>
                  <a:spcPts val="300"/>
                </a:spcBef>
                <a:spcAft>
                  <a:spcPct val="0"/>
                </a:spcAft>
                <a:defRPr/>
              </a:pPr>
              <a:r>
                <a:rPr lang="en-GB" sz="1000" b="1" kern="0" dirty="0" smtClean="0">
                  <a:latin typeface="Arial" pitchFamily="34" charset="0"/>
                  <a:cs typeface="Arial" pitchFamily="34" charset="0"/>
                </a:rPr>
                <a:t>Business advisory</a:t>
              </a:r>
            </a:p>
            <a:p>
              <a:pPr marL="360000" indent="-180000" defTabSz="900113" fontAlgn="base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n-GB" sz="1000" kern="0" dirty="0" smtClean="0">
                  <a:latin typeface="Arial" pitchFamily="34" charset="0"/>
                  <a:cs typeface="Arial" pitchFamily="34" charset="0"/>
                </a:rPr>
                <a:t>Analysis and forecasting</a:t>
              </a:r>
            </a:p>
            <a:p>
              <a:pPr marL="360000" indent="-180000" defTabSz="900113" fontAlgn="base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n-GB" sz="1000" kern="0" dirty="0" smtClean="0">
                  <a:latin typeface="Arial" pitchFamily="34" charset="0"/>
                  <a:cs typeface="Arial" pitchFamily="34" charset="0"/>
                </a:rPr>
                <a:t>Strategic advice </a:t>
              </a:r>
            </a:p>
            <a:p>
              <a:pPr marL="360000" indent="-180000" defTabSz="900113" fontAlgn="base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n-GB" sz="1000" kern="0" dirty="0" smtClean="0">
                  <a:latin typeface="Arial" pitchFamily="34" charset="0"/>
                  <a:cs typeface="Arial" pitchFamily="34" charset="0"/>
                </a:rPr>
                <a:t>Business and supply chain development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300192" y="4872861"/>
              <a:ext cx="2376264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indent="-180000" defTabSz="900113" fontAlgn="base">
                <a:spcBef>
                  <a:spcPts val="300"/>
                </a:spcBef>
                <a:spcAft>
                  <a:spcPct val="0"/>
                </a:spcAft>
                <a:defRPr/>
              </a:pPr>
              <a:r>
                <a:rPr lang="en-GB" sz="1000" b="1" kern="0" dirty="0" smtClean="0">
                  <a:latin typeface="Arial" pitchFamily="34" charset="0"/>
                  <a:cs typeface="Arial" pitchFamily="34" charset="0"/>
                </a:rPr>
                <a:t>Technology</a:t>
              </a:r>
            </a:p>
            <a:p>
              <a:pPr marL="360000" lvl="1" indent="-180000" defTabSz="900113" fontAlgn="base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n-GB" sz="1000" kern="0" dirty="0" smtClean="0">
                  <a:latin typeface="Arial" pitchFamily="34" charset="0"/>
                  <a:cs typeface="Arial" pitchFamily="34" charset="0"/>
                </a:rPr>
                <a:t>Engineering services</a:t>
              </a:r>
            </a:p>
            <a:p>
              <a:pPr marL="360000" lvl="1" indent="-180000" defTabSz="900113" fontAlgn="base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n-GB" sz="1000" kern="0" dirty="0" smtClean="0">
                  <a:latin typeface="Arial" pitchFamily="34" charset="0"/>
                  <a:cs typeface="Arial" pitchFamily="34" charset="0"/>
                </a:rPr>
                <a:t>Due diligence</a:t>
              </a:r>
            </a:p>
            <a:p>
              <a:pPr marL="360000" lvl="1" indent="-180000" defTabSz="900113" fontAlgn="base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n-GB" sz="1000" kern="0" dirty="0" smtClean="0">
                  <a:latin typeface="Arial" pitchFamily="34" charset="0"/>
                  <a:cs typeface="Arial" pitchFamily="34" charset="0"/>
                </a:rPr>
                <a:t>Strategy and R&amp;D support</a:t>
              </a:r>
            </a:p>
            <a:p>
              <a:pPr marL="360000" lvl="0" indent="-180000" defTabSz="900113" fontAlgn="base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endParaRPr lang="en-GB" sz="1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347864" y="4880412"/>
              <a:ext cx="3024336" cy="10977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80000" defTabSz="900113" fontAlgn="base">
                <a:spcBef>
                  <a:spcPts val="300"/>
                </a:spcBef>
                <a:spcAft>
                  <a:spcPct val="0"/>
                </a:spcAft>
                <a:defRPr/>
              </a:pPr>
              <a:r>
                <a:rPr lang="en-GB" sz="1000" b="1" kern="0" dirty="0" smtClean="0">
                  <a:latin typeface="Arial" pitchFamily="34" charset="0"/>
                  <a:cs typeface="Arial" pitchFamily="34" charset="0"/>
                </a:rPr>
                <a:t>Economics</a:t>
              </a:r>
            </a:p>
            <a:p>
              <a:pPr marL="360000" lvl="1" indent="-180000" defTabSz="900113" fontAlgn="base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n-GB" sz="1000" kern="0" dirty="0" smtClean="0">
                  <a:latin typeface="Arial" pitchFamily="34" charset="0"/>
                  <a:cs typeface="Arial" pitchFamily="34" charset="0"/>
                </a:rPr>
                <a:t>Socioeconomics and local benefits</a:t>
              </a:r>
            </a:p>
            <a:p>
              <a:pPr marL="360000" lvl="1" indent="-180000" defTabSz="900113" fontAlgn="base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n-GB" sz="1000" kern="0" dirty="0" smtClean="0">
                  <a:latin typeface="Arial" pitchFamily="34" charset="0"/>
                  <a:cs typeface="Arial" pitchFamily="34" charset="0"/>
                </a:rPr>
                <a:t>Technology and project economic modelling</a:t>
              </a:r>
            </a:p>
            <a:p>
              <a:pPr marL="360000" lvl="1" indent="-180000" defTabSz="900113" fontAlgn="base">
                <a:spcBef>
                  <a:spcPts val="30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n-GB" sz="1000" kern="0" dirty="0" smtClean="0">
                  <a:latin typeface="Arial" pitchFamily="34" charset="0"/>
                  <a:cs typeface="Arial" pitchFamily="34" charset="0"/>
                </a:rPr>
                <a:t>Policy and local content assessment</a:t>
              </a:r>
            </a:p>
          </p:txBody>
        </p:sp>
      </p:grp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00916"/>
            <a:ext cx="2895600" cy="27384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© BVG Associates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/>
          <p:cNvSpPr txBox="1">
            <a:spLocks/>
          </p:cNvSpPr>
          <p:nvPr/>
        </p:nvSpPr>
        <p:spPr>
          <a:xfrm>
            <a:off x="179514" y="120102"/>
            <a:ext cx="8856983" cy="32403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pPr marL="873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B499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Journey to ‘subsidy free’ – why it’s important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3B499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2414" y="573528"/>
            <a:ext cx="8639175" cy="270030"/>
          </a:xfrm>
          <a:prstGeom prst="roundRect">
            <a:avLst/>
          </a:prstGeom>
          <a:solidFill>
            <a:srgbClr val="3B499F"/>
          </a:solidFill>
          <a:ln w="25400" cap="flat" cmpd="sng" algn="ctr">
            <a:solidFill>
              <a:srgbClr val="3B499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Going slow is not an option…we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could already see in 2015 that costs were falling fast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252414" y="959845"/>
            <a:ext cx="8639175" cy="3727646"/>
            <a:chOff x="252413" y="1279793"/>
            <a:chExt cx="8639175" cy="4970195"/>
          </a:xfrm>
        </p:grpSpPr>
        <p:sp>
          <p:nvSpPr>
            <p:cNvPr id="13" name="Content Placeholder 17"/>
            <p:cNvSpPr txBox="1">
              <a:spLocks noChangeAspect="1"/>
            </p:cNvSpPr>
            <p:nvPr/>
          </p:nvSpPr>
          <p:spPr bwMode="auto">
            <a:xfrm>
              <a:off x="252413" y="1556792"/>
              <a:ext cx="8639175" cy="4693196"/>
            </a:xfrm>
            <a:prstGeom prst="rect">
              <a:avLst/>
            </a:prstGeom>
            <a:noFill/>
            <a:ln w="25400" algn="ctr">
              <a:solidFill>
                <a:srgbClr val="3B499F"/>
              </a:solidFill>
              <a:miter lim="800000"/>
              <a:headEnd/>
              <a:tailEnd/>
            </a:ln>
          </p:spPr>
          <p:txBody>
            <a:bodyPr vert="horz" wrap="square" lIns="108000" tIns="36000" rIns="91440" bIns="72000" numCol="1" anchor="t" anchorCtr="0" compatLnSpc="1">
              <a:prstTxWarp prst="textNoShape">
                <a:avLst/>
              </a:prstTxWarp>
            </a:bodyPr>
            <a:lstStyle>
              <a:lvl1pPr>
                <a:defRPr/>
              </a:lvl1pPr>
            </a:lstStyle>
            <a:p>
              <a:pPr marL="187325" lvl="1" indent="-187325" defTabSz="90011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endParaRPr lang="en-GB" sz="1000" kern="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marL="187325" lvl="1" indent="-187325" defTabSz="90011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kern="0" dirty="0" smtClean="0">
                  <a:solidFill>
                    <a:srgbClr val="000000"/>
                  </a:solidFill>
                  <a:cs typeface="Arial" pitchFamily="34" charset="0"/>
                </a:rPr>
                <a:t>.</a:t>
              </a:r>
            </a:p>
            <a:p>
              <a:pPr marL="187325" lvl="1" indent="-187325" defTabSz="90011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endParaRPr lang="en-GB" sz="1000" kern="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marL="540000" lvl="4" indent="-180000" defTabSz="90011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endParaRPr lang="en-GB" sz="1000" kern="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marL="540000" lvl="4" indent="-180000" defTabSz="90011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endParaRPr lang="en-GB" sz="1000" kern="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marL="901700" lvl="3" indent="-177800" defTabSz="90011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endParaRPr lang="en-GB" sz="11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901700" lvl="3" indent="-177800" defTabSz="90011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endParaRPr lang="en-GB" sz="11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901700" marR="0" lvl="3" indent="-177800" defTabSz="900113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lang="en-GB" sz="11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>
              <a:spLocks/>
            </p:cNvSpPr>
            <p:nvPr/>
          </p:nvSpPr>
          <p:spPr>
            <a:xfrm>
              <a:off x="252413" y="1279793"/>
              <a:ext cx="8639175" cy="369332"/>
            </a:xfrm>
            <a:prstGeom prst="rect">
              <a:avLst/>
            </a:prstGeom>
            <a:solidFill>
              <a:schemeClr val="accent4"/>
            </a:solidFill>
            <a:ln w="25400">
              <a:solidFill>
                <a:srgbClr val="3B499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chemeClr val="bg1"/>
                  </a:solidFill>
                </a:rPr>
                <a:t>Cost of Energy Reduction = Offshore Wind				               Subsidy free by ‘23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00916"/>
            <a:ext cx="2895600" cy="27384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© BVG Associates 2016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466" y="1259475"/>
            <a:ext cx="5726262" cy="330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007" y="1476191"/>
            <a:ext cx="5223052" cy="180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720000">
            <a:off x="6575643" y="1789788"/>
            <a:ext cx="1741869" cy="2307977"/>
          </a:xfrm>
          <a:prstGeom prst="rect">
            <a:avLst/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276466" y="3804249"/>
            <a:ext cx="5743334" cy="75829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516" y="3856856"/>
            <a:ext cx="5526912" cy="16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4" y="1236843"/>
            <a:ext cx="5171641" cy="307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5"/>
          <p:cNvSpPr txBox="1">
            <a:spLocks/>
          </p:cNvSpPr>
          <p:nvPr/>
        </p:nvSpPr>
        <p:spPr>
          <a:xfrm>
            <a:off x="179514" y="120102"/>
            <a:ext cx="8856983" cy="32403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pPr marL="873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B499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It’s not just about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rgbClr val="3B499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technology….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3B499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2414" y="573528"/>
            <a:ext cx="8639175" cy="270030"/>
          </a:xfrm>
          <a:prstGeom prst="roundRect">
            <a:avLst/>
          </a:prstGeom>
          <a:solidFill>
            <a:srgbClr val="3B499F"/>
          </a:solidFill>
          <a:ln w="25400" cap="flat" cmpd="sng" algn="ctr">
            <a:solidFill>
              <a:srgbClr val="3B499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252414" y="959845"/>
            <a:ext cx="8639175" cy="3727646"/>
            <a:chOff x="252413" y="1279793"/>
            <a:chExt cx="8639175" cy="4970195"/>
          </a:xfrm>
        </p:grpSpPr>
        <p:sp>
          <p:nvSpPr>
            <p:cNvPr id="13" name="Content Placeholder 17"/>
            <p:cNvSpPr txBox="1">
              <a:spLocks noChangeAspect="1"/>
            </p:cNvSpPr>
            <p:nvPr/>
          </p:nvSpPr>
          <p:spPr bwMode="auto">
            <a:xfrm>
              <a:off x="252413" y="1556792"/>
              <a:ext cx="8639175" cy="4693196"/>
            </a:xfrm>
            <a:prstGeom prst="rect">
              <a:avLst/>
            </a:prstGeom>
            <a:noFill/>
            <a:ln w="25400" algn="ctr">
              <a:solidFill>
                <a:srgbClr val="3B499F"/>
              </a:solidFill>
              <a:miter lim="800000"/>
              <a:headEnd/>
              <a:tailEnd/>
            </a:ln>
          </p:spPr>
          <p:txBody>
            <a:bodyPr vert="horz" wrap="square" lIns="108000" tIns="36000" rIns="91440" bIns="72000" numCol="1" anchor="t" anchorCtr="0" compatLnSpc="1">
              <a:prstTxWarp prst="textNoShape">
                <a:avLst/>
              </a:prstTxWarp>
            </a:bodyPr>
            <a:lstStyle>
              <a:lvl1pPr>
                <a:defRPr/>
              </a:lvl1pPr>
            </a:lstStyle>
            <a:p>
              <a:pPr marL="187325" lvl="1" indent="-187325" defTabSz="90011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endParaRPr lang="en-GB" sz="1000" kern="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marL="187325" lvl="1" indent="-187325" defTabSz="9001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000" kern="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marL="187325" lvl="1" indent="-187325" defTabSz="90011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endParaRPr lang="en-GB" sz="1000" kern="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marL="540000" lvl="4" indent="-180000" defTabSz="90011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endParaRPr lang="en-GB" sz="1000" kern="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marL="540000" lvl="4" indent="-180000" defTabSz="90011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endParaRPr lang="en-GB" sz="1000" kern="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marL="901700" lvl="3" indent="-177800" defTabSz="90011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endParaRPr lang="en-GB" sz="11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901700" lvl="3" indent="-177800" defTabSz="90011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endParaRPr lang="en-GB" sz="11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901700" marR="0" lvl="3" indent="-177800" defTabSz="900113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lang="en-GB" sz="11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>
              <a:spLocks/>
            </p:cNvSpPr>
            <p:nvPr/>
          </p:nvSpPr>
          <p:spPr>
            <a:xfrm>
              <a:off x="252413" y="1279793"/>
              <a:ext cx="8639175" cy="369332"/>
            </a:xfrm>
            <a:prstGeom prst="rect">
              <a:avLst/>
            </a:prstGeom>
            <a:solidFill>
              <a:schemeClr val="accent4"/>
            </a:solidFill>
            <a:ln w="25400">
              <a:solidFill>
                <a:srgbClr val="3B499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chemeClr val="bg1"/>
                  </a:solidFill>
                </a:rPr>
                <a:t>Supply chain, cost of finance and technology improvements </a:t>
              </a:r>
              <a:r>
                <a:rPr lang="en-GB" sz="1200" b="1" dirty="0" smtClean="0">
                  <a:solidFill>
                    <a:srgbClr val="FF0000"/>
                  </a:solidFill>
                </a:rPr>
                <a:t>together</a:t>
              </a:r>
              <a:r>
                <a:rPr lang="en-GB" sz="1200" b="1" dirty="0" smtClean="0">
                  <a:solidFill>
                    <a:schemeClr val="bg1"/>
                  </a:solidFill>
                </a:rPr>
                <a:t> deliver LCOE reductions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00916"/>
            <a:ext cx="2895600" cy="27384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© BVG Associates 2016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 rot="17124926">
            <a:off x="3119692" y="2198798"/>
            <a:ext cx="1677161" cy="1384998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5359848" y="2084242"/>
            <a:ext cx="1319904" cy="75538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vert="horz" wrap="square" lIns="108000" tIns="36000" rIns="9144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00113" fontAlgn="base">
              <a:spcBef>
                <a:spcPct val="0"/>
              </a:spcBef>
              <a:spcAft>
                <a:spcPct val="0"/>
              </a:spcAft>
            </a:pPr>
            <a:r>
              <a:rPr lang="en-GB" sz="1050" b="1" kern="0" dirty="0" smtClean="0">
                <a:solidFill>
                  <a:schemeClr val="accent5"/>
                </a:solidFill>
                <a:cs typeface="Arial" pitchFamily="34" charset="0"/>
              </a:rPr>
              <a:t>Innovations in Technology by wind farm element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5424053" y="3613149"/>
            <a:ext cx="2202873" cy="2706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vert="horz" wrap="square" lIns="108000" tIns="36000" rIns="9144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00113" fontAlgn="base">
              <a:spcBef>
                <a:spcPct val="0"/>
              </a:spcBef>
              <a:spcAft>
                <a:spcPct val="0"/>
              </a:spcAft>
            </a:pPr>
            <a:r>
              <a:rPr lang="en-GB" sz="1050" b="1" kern="0" dirty="0" smtClean="0">
                <a:solidFill>
                  <a:schemeClr val="accent4"/>
                </a:solidFill>
                <a:cs typeface="Arial" pitchFamily="34" charset="0"/>
              </a:rPr>
              <a:t>Supply chain and finance</a:t>
            </a:r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 bwMode="auto">
          <a:xfrm flipH="1">
            <a:off x="3827669" y="3748468"/>
            <a:ext cx="1596384" cy="135319"/>
          </a:xfrm>
          <a:prstGeom prst="straightConnector1">
            <a:avLst/>
          </a:prstGeom>
          <a:ln>
            <a:solidFill>
              <a:schemeClr val="accent4"/>
            </a:solidFill>
            <a:headEnd type="none" w="med" len="med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 bwMode="auto">
          <a:xfrm rot="17124926">
            <a:off x="3341101" y="3609604"/>
            <a:ext cx="404758" cy="477977"/>
          </a:xfrm>
          <a:prstGeom prst="ellips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4686301" y="2461935"/>
            <a:ext cx="737752" cy="135319"/>
          </a:xfrm>
          <a:prstGeom prst="straightConnector1">
            <a:avLst/>
          </a:prstGeom>
          <a:ln>
            <a:solidFill>
              <a:schemeClr val="accent5"/>
            </a:solidFill>
            <a:headEnd type="none" w="med" len="med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 bwMode="auto">
          <a:xfrm>
            <a:off x="2026227" y="4447309"/>
            <a:ext cx="3439133" cy="2321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vert="horz" wrap="none" lIns="108000" tIns="36000" rIns="9144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40000" indent="-180000" defTabSz="900113" fontAlgn="base">
              <a:spcBef>
                <a:spcPct val="0"/>
              </a:spcBef>
              <a:spcAft>
                <a:spcPct val="0"/>
              </a:spcAft>
            </a:pPr>
            <a:r>
              <a:rPr lang="en-GB" sz="800" i="1" kern="0" dirty="0" smtClean="0">
                <a:solidFill>
                  <a:srgbClr val="000000"/>
                </a:solidFill>
                <a:cs typeface="Arial" pitchFamily="34" charset="0"/>
              </a:rPr>
              <a:t>Anticipated LCOE reductions from 2015 to 2030 – fixed 2015 €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704" y="1159777"/>
            <a:ext cx="7590885" cy="352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5"/>
          <p:cNvSpPr txBox="1">
            <a:spLocks/>
          </p:cNvSpPr>
          <p:nvPr/>
        </p:nvSpPr>
        <p:spPr>
          <a:xfrm>
            <a:off x="179514" y="120102"/>
            <a:ext cx="8856983" cy="32403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pPr marL="873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B499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Progress this year 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rgbClr val="3B499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has been faster than expected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3B499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2414" y="573528"/>
            <a:ext cx="8639175" cy="270030"/>
          </a:xfrm>
          <a:prstGeom prst="roundRect">
            <a:avLst/>
          </a:prstGeom>
          <a:solidFill>
            <a:srgbClr val="3B499F"/>
          </a:solidFill>
          <a:ln w="25400" cap="flat" cmpd="sng" algn="ctr">
            <a:solidFill>
              <a:srgbClr val="3B499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252414" y="959845"/>
            <a:ext cx="8639175" cy="3727646"/>
            <a:chOff x="252413" y="1279793"/>
            <a:chExt cx="8639175" cy="4970195"/>
          </a:xfrm>
        </p:grpSpPr>
        <p:sp>
          <p:nvSpPr>
            <p:cNvPr id="13" name="Content Placeholder 17"/>
            <p:cNvSpPr txBox="1">
              <a:spLocks noChangeAspect="1"/>
            </p:cNvSpPr>
            <p:nvPr/>
          </p:nvSpPr>
          <p:spPr bwMode="auto">
            <a:xfrm>
              <a:off x="252413" y="1556792"/>
              <a:ext cx="8639175" cy="4693196"/>
            </a:xfrm>
            <a:prstGeom prst="rect">
              <a:avLst/>
            </a:prstGeom>
            <a:noFill/>
            <a:ln w="25400" algn="ctr">
              <a:solidFill>
                <a:srgbClr val="3B499F"/>
              </a:solidFill>
              <a:miter lim="800000"/>
              <a:headEnd/>
              <a:tailEnd/>
            </a:ln>
          </p:spPr>
          <p:txBody>
            <a:bodyPr vert="horz" wrap="square" lIns="108000" tIns="36000" rIns="91440" bIns="72000" numCol="1" anchor="t" anchorCtr="0" compatLnSpc="1">
              <a:prstTxWarp prst="textNoShape">
                <a:avLst/>
              </a:prstTxWarp>
            </a:bodyPr>
            <a:lstStyle>
              <a:lvl1pPr>
                <a:defRPr/>
              </a:lvl1pPr>
            </a:lstStyle>
            <a:p>
              <a:pPr marL="187325" lvl="1" indent="-187325" defTabSz="9001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000" kern="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marL="901700" lvl="3" indent="-177800" defTabSz="90011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901700" marR="0" lvl="3" indent="-177800" defTabSz="900113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lang="en-GB" sz="11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>
              <a:spLocks/>
            </p:cNvSpPr>
            <p:nvPr/>
          </p:nvSpPr>
          <p:spPr>
            <a:xfrm>
              <a:off x="252413" y="1279793"/>
              <a:ext cx="8639175" cy="369332"/>
            </a:xfrm>
            <a:prstGeom prst="rect">
              <a:avLst/>
            </a:prstGeom>
            <a:solidFill>
              <a:schemeClr val="accent4"/>
            </a:solidFill>
            <a:ln w="25400">
              <a:solidFill>
                <a:srgbClr val="3B499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chemeClr val="bg1"/>
                  </a:solidFill>
                </a:rPr>
                <a:t>The </a:t>
              </a:r>
              <a:r>
                <a:rPr lang="en-GB" sz="1200" b="1" dirty="0" err="1" smtClean="0">
                  <a:solidFill>
                    <a:schemeClr val="bg1"/>
                  </a:solidFill>
                </a:rPr>
                <a:t>Borssele</a:t>
              </a:r>
              <a:r>
                <a:rPr lang="en-GB" sz="1200" b="1" dirty="0" smtClean="0">
                  <a:solidFill>
                    <a:schemeClr val="bg1"/>
                  </a:solidFill>
                </a:rPr>
                <a:t> auction brought forward technology, supply chain and finance benefits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00916"/>
            <a:ext cx="2895600" cy="27384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© BVG Associates 2016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1791589" y="2445247"/>
            <a:ext cx="1924493" cy="0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1813016" y="3711971"/>
            <a:ext cx="1924493" cy="0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 bwMode="auto">
          <a:xfrm>
            <a:off x="1791589" y="3487721"/>
            <a:ext cx="1924493" cy="0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>
            <a:off x="1791589" y="3072809"/>
            <a:ext cx="1924493" cy="0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 bwMode="auto">
          <a:xfrm>
            <a:off x="533094" y="2937490"/>
            <a:ext cx="1036553" cy="2706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vert="horz" wrap="none" lIns="108000" tIns="36000" rIns="9144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00113" fontAlgn="base">
              <a:spcBef>
                <a:spcPct val="0"/>
              </a:spcBef>
              <a:spcAft>
                <a:spcPct val="0"/>
              </a:spcAft>
            </a:pPr>
            <a:r>
              <a:rPr lang="en-GB" sz="1050" b="1" kern="0" dirty="0" smtClean="0">
                <a:solidFill>
                  <a:schemeClr val="accent4"/>
                </a:solidFill>
                <a:cs typeface="Arial" pitchFamily="34" charset="0"/>
              </a:rPr>
              <a:t>Supply chain</a:t>
            </a:r>
            <a:endParaRPr lang="en-GB" sz="1050" b="1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52415" y="1233373"/>
          <a:ext cx="8630550" cy="3454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8425"/>
                <a:gridCol w="1438425"/>
                <a:gridCol w="1438425"/>
                <a:gridCol w="1438425"/>
                <a:gridCol w="1438425"/>
                <a:gridCol w="1438425"/>
              </a:tblGrid>
              <a:tr h="6226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Turbine 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Foundation</a:t>
                      </a:r>
                      <a:r>
                        <a:rPr lang="en-GB" sz="1400" baseline="0" dirty="0" smtClean="0"/>
                        <a:t> &amp; tower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Transmission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Installation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Development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 anchor="ctr"/>
                </a:tc>
              </a:tr>
              <a:tr h="707880">
                <a:tc gridSpan="6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Technology contributions</a:t>
                      </a:r>
                      <a:r>
                        <a:rPr lang="en-GB" sz="1200" baseline="0" dirty="0" smtClean="0"/>
                        <a:t> to reducing LCOE</a:t>
                      </a:r>
                      <a:endParaRPr lang="en-GB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</a:tr>
              <a:tr h="70788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10%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1.5%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3%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1.5%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2%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2%</a:t>
                      </a:r>
                      <a:endParaRPr lang="en-GB" sz="1200" dirty="0"/>
                    </a:p>
                  </a:txBody>
                  <a:tcPr anchor="ctr"/>
                </a:tc>
              </a:tr>
              <a:tr h="707880">
                <a:tc gridSpan="6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Supply chain contributions to reducing LCOE</a:t>
                      </a:r>
                      <a:endParaRPr lang="en-GB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</a:tr>
              <a:tr h="70788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2%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1.5%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2%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1.5%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1%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1%</a:t>
                      </a:r>
                      <a:endParaRPr lang="en-GB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5"/>
          <p:cNvSpPr txBox="1">
            <a:spLocks/>
          </p:cNvSpPr>
          <p:nvPr/>
        </p:nvSpPr>
        <p:spPr>
          <a:xfrm>
            <a:off x="179514" y="120102"/>
            <a:ext cx="8856983" cy="32403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pPr marL="87313"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B499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LCOE benefits summary by</a:t>
            </a:r>
            <a:r>
              <a:rPr kumimoji="0" lang="en-GB" sz="2400" b="1" i="0" u="none" strike="noStrike" kern="0" cap="none" spc="0" normalizeH="0" noProof="0" dirty="0" smtClean="0">
                <a:ln>
                  <a:noFill/>
                </a:ln>
                <a:solidFill>
                  <a:srgbClr val="3B499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element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3B499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2414" y="573528"/>
            <a:ext cx="8639175" cy="270030"/>
          </a:xfrm>
          <a:prstGeom prst="roundRect">
            <a:avLst/>
          </a:prstGeom>
          <a:solidFill>
            <a:srgbClr val="3B499F"/>
          </a:solidFill>
          <a:ln w="25400" cap="flat" cmpd="sng" algn="ctr">
            <a:solidFill>
              <a:srgbClr val="3B499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What progress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needs to be made?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Content Placeholder 17"/>
          <p:cNvSpPr txBox="1">
            <a:spLocks noChangeAspect="1"/>
          </p:cNvSpPr>
          <p:nvPr/>
        </p:nvSpPr>
        <p:spPr bwMode="auto">
          <a:xfrm>
            <a:off x="252414" y="1236844"/>
            <a:ext cx="8639175" cy="3450647"/>
          </a:xfrm>
          <a:prstGeom prst="rect">
            <a:avLst/>
          </a:prstGeom>
          <a:noFill/>
          <a:ln w="25400" algn="ctr">
            <a:solidFill>
              <a:srgbClr val="3B499F"/>
            </a:solidFill>
            <a:miter lim="800000"/>
            <a:headEnd/>
            <a:tailEnd/>
          </a:ln>
        </p:spPr>
        <p:txBody>
          <a:bodyPr vert="horz" wrap="square" lIns="108000" tIns="36000" rIns="91440" bIns="7200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252414" y="959845"/>
            <a:ext cx="8639175" cy="276999"/>
          </a:xfrm>
          <a:prstGeom prst="rect">
            <a:avLst/>
          </a:prstGeom>
          <a:solidFill>
            <a:schemeClr val="accent4"/>
          </a:solidFill>
          <a:ln w="25400">
            <a:solidFill>
              <a:srgbClr val="3B499F"/>
            </a:solidFill>
          </a:ln>
        </p:spPr>
        <p:txBody>
          <a:bodyPr wrap="square" rtlCol="0">
            <a:spAutoFit/>
          </a:bodyPr>
          <a:lstStyle/>
          <a:p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00916"/>
            <a:ext cx="2895600" cy="27384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© BVG Associates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offshorewind.biz/wp-content/uploads/2016/02/MHI-Vestas-Preferred-Turbine-Supplier-for-Belgian-Norther-OWF-1024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4" y="1242000"/>
            <a:ext cx="2578951" cy="1451119"/>
          </a:xfrm>
          <a:prstGeom prst="rect">
            <a:avLst/>
          </a:prstGeom>
          <a:noFill/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831365" y="1233373"/>
          <a:ext cx="6051599" cy="344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227"/>
                <a:gridCol w="1503124"/>
                <a:gridCol w="1516122"/>
                <a:gridCol w="1490126"/>
              </a:tblGrid>
              <a:tr h="63749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Turbine </a:t>
                      </a:r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2016</a:t>
                      </a:r>
                      <a:endParaRPr lang="en-GB" dirty="0"/>
                    </a:p>
                  </a:txBody>
                  <a:tcPr anchor="ctr">
                    <a:lnT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2025</a:t>
                      </a:r>
                      <a:endParaRPr lang="en-GB" dirty="0"/>
                    </a:p>
                  </a:txBody>
                  <a:tcPr anchor="ctr">
                    <a:lnT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LCOE benefit</a:t>
                      </a:r>
                      <a:endParaRPr lang="en-GB" dirty="0"/>
                    </a:p>
                  </a:txBody>
                  <a:tcPr anchor="ctr">
                    <a:lnR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</a:tr>
              <a:tr h="132051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Technology</a:t>
                      </a:r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164m rotor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8MW @ 10rpm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Ongoing development through life</a:t>
                      </a:r>
                      <a:endParaRPr lang="en-GB" sz="105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200m rotor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11MW @ 8rpm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More intense initial development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baseline="0" dirty="0" smtClean="0"/>
                        <a:t>A few evolutionary ‘steps’ through life </a:t>
                      </a:r>
                      <a:endParaRPr lang="en-GB" sz="105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10%</a:t>
                      </a:r>
                      <a:endParaRPr lang="en-GB" sz="1200" dirty="0"/>
                    </a:p>
                  </a:txBody>
                  <a:tcPr anchor="ctr">
                    <a:lnR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48748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Supply</a:t>
                      </a:r>
                      <a:r>
                        <a:rPr lang="en-GB" sz="1600" baseline="0" dirty="0" smtClean="0"/>
                        <a:t> chain</a:t>
                      </a:r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Short pipelines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Short-term</a:t>
                      </a:r>
                      <a:r>
                        <a:rPr lang="en-GB" sz="1050" baseline="0" dirty="0" smtClean="0"/>
                        <a:t> supply contracts</a:t>
                      </a:r>
                      <a:endParaRPr lang="en-GB" sz="1050" dirty="0" smtClean="0"/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GB" sz="1050" dirty="0"/>
                    </a:p>
                  </a:txBody>
                  <a:tcPr>
                    <a:lnB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Longer pipelines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Long-term supply</a:t>
                      </a:r>
                      <a:r>
                        <a:rPr lang="en-GB" sz="1050" baseline="0" dirty="0" smtClean="0"/>
                        <a:t> arrangements</a:t>
                      </a:r>
                      <a:endParaRPr lang="en-GB" sz="1050" dirty="0" smtClean="0"/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Additional</a:t>
                      </a:r>
                      <a:r>
                        <a:rPr lang="en-GB" sz="1050" baseline="0" dirty="0" smtClean="0"/>
                        <a:t> investment in manufacturing quality and efficiency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GB" sz="1050" dirty="0"/>
                    </a:p>
                  </a:txBody>
                  <a:tcPr>
                    <a:lnB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2%</a:t>
                      </a:r>
                      <a:endParaRPr lang="en-GB" sz="1200" dirty="0"/>
                    </a:p>
                  </a:txBody>
                  <a:tcPr anchor="ctr">
                    <a:lnR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5"/>
          <p:cNvSpPr txBox="1">
            <a:spLocks/>
          </p:cNvSpPr>
          <p:nvPr/>
        </p:nvSpPr>
        <p:spPr>
          <a:xfrm>
            <a:off x="179514" y="120102"/>
            <a:ext cx="8856983" cy="32403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pPr marL="87313"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B499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</a:t>
            </a:r>
            <a:r>
              <a:rPr lang="en-GB" sz="2400" b="1" kern="0" dirty="0" smtClean="0">
                <a:solidFill>
                  <a:srgbClr val="3B499F"/>
                </a:solidFill>
                <a:latin typeface="+mj-lt"/>
                <a:ea typeface="+mj-ea"/>
                <a:cs typeface="+mj-cs"/>
              </a:rPr>
              <a:t>LCOE reductions and role of the supply chain</a:t>
            </a:r>
          </a:p>
          <a:p>
            <a:pPr marL="87313" lvl="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3B499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2414" y="573528"/>
            <a:ext cx="8639175" cy="270030"/>
          </a:xfrm>
          <a:prstGeom prst="roundRect">
            <a:avLst/>
          </a:prstGeom>
          <a:solidFill>
            <a:srgbClr val="3B499F"/>
          </a:solidFill>
          <a:ln w="25400" cap="flat" cmpd="sng" algn="ctr">
            <a:solidFill>
              <a:srgbClr val="3B499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What progress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needs to be made?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Content Placeholder 17"/>
          <p:cNvSpPr txBox="1">
            <a:spLocks noChangeAspect="1"/>
          </p:cNvSpPr>
          <p:nvPr/>
        </p:nvSpPr>
        <p:spPr bwMode="auto">
          <a:xfrm>
            <a:off x="252414" y="1236844"/>
            <a:ext cx="8639175" cy="3450647"/>
          </a:xfrm>
          <a:prstGeom prst="rect">
            <a:avLst/>
          </a:prstGeom>
          <a:noFill/>
          <a:ln w="25400" algn="ctr">
            <a:solidFill>
              <a:srgbClr val="3B499F"/>
            </a:solidFill>
            <a:miter lim="800000"/>
            <a:headEnd/>
            <a:tailEnd/>
          </a:ln>
        </p:spPr>
        <p:txBody>
          <a:bodyPr vert="horz" wrap="square" lIns="108000" tIns="36000" rIns="91440" bIns="7200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252414" y="959845"/>
            <a:ext cx="8639175" cy="276999"/>
          </a:xfrm>
          <a:prstGeom prst="rect">
            <a:avLst/>
          </a:prstGeom>
          <a:solidFill>
            <a:schemeClr val="accent4"/>
          </a:solidFill>
          <a:ln w="25400">
            <a:solidFill>
              <a:srgbClr val="3B499F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Turbines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00916"/>
            <a:ext cx="2895600" cy="27384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© BVG Associates 2016</a:t>
            </a:r>
            <a:endParaRPr lang="en-US" dirty="0"/>
          </a:p>
        </p:txBody>
      </p:sp>
      <p:sp>
        <p:nvSpPr>
          <p:cNvPr id="18" name="Content Placeholder 17"/>
          <p:cNvSpPr txBox="1">
            <a:spLocks noChangeAspect="1"/>
          </p:cNvSpPr>
          <p:nvPr/>
        </p:nvSpPr>
        <p:spPr bwMode="auto">
          <a:xfrm>
            <a:off x="252414" y="2693119"/>
            <a:ext cx="2578951" cy="199437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vert="horz" wrap="square" lIns="108000" tIns="36000" rIns="91440" bIns="7200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kern="0" dirty="0" smtClean="0">
                <a:solidFill>
                  <a:srgbClr val="000000"/>
                </a:solidFill>
                <a:cs typeface="Arial" pitchFamily="34" charset="0"/>
              </a:rPr>
              <a:t>Main per MW benefits</a:t>
            </a: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kern="0" dirty="0" smtClean="0">
                <a:solidFill>
                  <a:srgbClr val="000000"/>
                </a:solidFill>
                <a:cs typeface="Arial" pitchFamily="34" charset="0"/>
              </a:rPr>
              <a:t>Decreased foundation and installation CAPEX</a:t>
            </a: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kern="0" dirty="0" smtClean="0">
                <a:solidFill>
                  <a:srgbClr val="000000"/>
                </a:solidFill>
                <a:cs typeface="Arial" pitchFamily="34" charset="0"/>
              </a:rPr>
              <a:t>Decreased OPEX</a:t>
            </a: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kern="0" dirty="0" smtClean="0">
                <a:solidFill>
                  <a:srgbClr val="000000"/>
                </a:solidFill>
                <a:cs typeface="Arial" pitchFamily="34" charset="0"/>
              </a:rPr>
              <a:t>Increased energy production</a:t>
            </a: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eadt.co.uk/polopoly_fs/1.3755595.1409737071!/image/image.jpg_gen/derivatives/landscape_630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4" y="1242000"/>
            <a:ext cx="2578951" cy="1819082"/>
          </a:xfrm>
          <a:prstGeom prst="rect">
            <a:avLst/>
          </a:prstGeom>
          <a:noFill/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831365" y="1207061"/>
          <a:ext cx="6051597" cy="347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227"/>
                <a:gridCol w="1483744"/>
                <a:gridCol w="1518249"/>
                <a:gridCol w="1507377"/>
              </a:tblGrid>
              <a:tr h="63466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Foundation</a:t>
                      </a:r>
                      <a:r>
                        <a:rPr lang="en-GB" baseline="0" dirty="0" smtClean="0"/>
                        <a:t> &amp; tower</a:t>
                      </a:r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2016</a:t>
                      </a:r>
                      <a:endParaRPr lang="en-GB" dirty="0"/>
                    </a:p>
                  </a:txBody>
                  <a:tcPr anchor="ctr">
                    <a:lnT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2025</a:t>
                      </a:r>
                      <a:endParaRPr lang="en-GB" dirty="0"/>
                    </a:p>
                  </a:txBody>
                  <a:tcPr anchor="ctr">
                    <a:lnT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LCOE benefit</a:t>
                      </a:r>
                      <a:endParaRPr lang="en-GB" dirty="0"/>
                    </a:p>
                  </a:txBody>
                  <a:tcPr anchor="ctr">
                    <a:lnR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131467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Technology</a:t>
                      </a:r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XL </a:t>
                      </a:r>
                      <a:r>
                        <a:rPr lang="en-GB" sz="1050" dirty="0" err="1" smtClean="0"/>
                        <a:t>monopiles</a:t>
                      </a:r>
                      <a:r>
                        <a:rPr lang="en-GB" sz="1050" dirty="0" smtClean="0"/>
                        <a:t> up</a:t>
                      </a:r>
                      <a:r>
                        <a:rPr lang="en-GB" sz="1050" baseline="0" dirty="0" smtClean="0"/>
                        <a:t> to 35m and 8.xMW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baseline="0" dirty="0" smtClean="0"/>
                        <a:t>Pin-piled 3 and 4-legged jackets</a:t>
                      </a:r>
                      <a:endParaRPr lang="en-GB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err="1" smtClean="0"/>
                        <a:t>Monopile</a:t>
                      </a:r>
                      <a:r>
                        <a:rPr lang="en-GB" sz="1050" dirty="0" smtClean="0"/>
                        <a:t> use pushed further (up</a:t>
                      </a:r>
                      <a:r>
                        <a:rPr lang="en-GB" sz="1050" baseline="0" dirty="0" smtClean="0"/>
                        <a:t> to water depths of </a:t>
                      </a:r>
                      <a:r>
                        <a:rPr lang="en-GB" sz="1050" dirty="0" smtClean="0"/>
                        <a:t>50m?)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Jackets</a:t>
                      </a:r>
                      <a:r>
                        <a:rPr lang="en-GB" sz="1050" baseline="0" dirty="0" smtClean="0"/>
                        <a:t> 3-legged and use pin-piles or suction-buckets</a:t>
                      </a:r>
                      <a:endParaRPr lang="en-GB" sz="105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1.5%</a:t>
                      </a:r>
                      <a:endParaRPr lang="en-GB" sz="1200" dirty="0"/>
                    </a:p>
                  </a:txBody>
                  <a:tcPr anchor="ctr">
                    <a:lnR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9615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Supply</a:t>
                      </a:r>
                      <a:r>
                        <a:rPr lang="en-GB" sz="1600" baseline="0" dirty="0" smtClean="0"/>
                        <a:t> chain</a:t>
                      </a:r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Tower and foundation designed separately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Short pipelines/split supply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Some standardisation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GB" sz="1050" dirty="0"/>
                    </a:p>
                  </a:txBody>
                  <a:tcPr>
                    <a:lnB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Integrated design of structure and standardisation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Longer pipelines and supply</a:t>
                      </a:r>
                      <a:r>
                        <a:rPr lang="en-GB" sz="1050" baseline="0" dirty="0" smtClean="0"/>
                        <a:t> arrangements</a:t>
                      </a:r>
                      <a:endParaRPr lang="en-GB" sz="1050" dirty="0" smtClean="0"/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baseline="0" dirty="0" smtClean="0"/>
                        <a:t>Investment in manufacturing quality and efficiency</a:t>
                      </a:r>
                    </a:p>
                  </a:txBody>
                  <a:tcPr>
                    <a:lnB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1.5%</a:t>
                      </a:r>
                      <a:endParaRPr lang="en-GB" sz="1200" dirty="0"/>
                    </a:p>
                  </a:txBody>
                  <a:tcPr anchor="ctr">
                    <a:lnR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5"/>
          <p:cNvSpPr txBox="1">
            <a:spLocks/>
          </p:cNvSpPr>
          <p:nvPr/>
        </p:nvSpPr>
        <p:spPr>
          <a:xfrm>
            <a:off x="179514" y="120102"/>
            <a:ext cx="8856983" cy="32403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pPr marL="87313"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B499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</a:t>
            </a:r>
            <a:r>
              <a:rPr lang="en-GB" sz="2400" b="1" kern="0" dirty="0" smtClean="0">
                <a:solidFill>
                  <a:srgbClr val="3B499F"/>
                </a:solidFill>
              </a:rPr>
              <a:t>LCOE reductions and role of the supply chain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252414" y="573528"/>
            <a:ext cx="8639175" cy="270030"/>
          </a:xfrm>
          <a:prstGeom prst="roundRect">
            <a:avLst/>
          </a:prstGeom>
          <a:solidFill>
            <a:srgbClr val="3B499F"/>
          </a:solidFill>
          <a:ln w="25400" cap="flat" cmpd="sng" algn="ctr">
            <a:solidFill>
              <a:srgbClr val="3B499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What progress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needs to be made?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Content Placeholder 17"/>
          <p:cNvSpPr txBox="1">
            <a:spLocks noChangeAspect="1"/>
          </p:cNvSpPr>
          <p:nvPr/>
        </p:nvSpPr>
        <p:spPr bwMode="auto">
          <a:xfrm>
            <a:off x="252414" y="1236844"/>
            <a:ext cx="8639175" cy="3450647"/>
          </a:xfrm>
          <a:prstGeom prst="rect">
            <a:avLst/>
          </a:prstGeom>
          <a:noFill/>
          <a:ln w="25400" algn="ctr">
            <a:solidFill>
              <a:srgbClr val="3B499F"/>
            </a:solidFill>
            <a:miter lim="800000"/>
            <a:headEnd/>
            <a:tailEnd/>
          </a:ln>
        </p:spPr>
        <p:txBody>
          <a:bodyPr vert="horz" wrap="square" lIns="108000" tIns="36000" rIns="91440" bIns="7200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252414" y="959845"/>
            <a:ext cx="8639175" cy="276999"/>
          </a:xfrm>
          <a:prstGeom prst="rect">
            <a:avLst/>
          </a:prstGeom>
          <a:solidFill>
            <a:schemeClr val="accent4"/>
          </a:solidFill>
          <a:ln w="25400">
            <a:solidFill>
              <a:srgbClr val="3B499F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Foundation and tower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00916"/>
            <a:ext cx="2895600" cy="27384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© BVG Associates 2016</a:t>
            </a:r>
            <a:endParaRPr lang="en-US" dirty="0"/>
          </a:p>
        </p:txBody>
      </p:sp>
      <p:sp>
        <p:nvSpPr>
          <p:cNvPr id="18" name="Content Placeholder 17"/>
          <p:cNvSpPr txBox="1">
            <a:spLocks noChangeAspect="1"/>
          </p:cNvSpPr>
          <p:nvPr/>
        </p:nvSpPr>
        <p:spPr bwMode="auto">
          <a:xfrm>
            <a:off x="252414" y="3061082"/>
            <a:ext cx="2578951" cy="162640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vert="horz" wrap="square" lIns="108000" tIns="36000" rIns="91440" bIns="7200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kern="0" dirty="0" smtClean="0">
                <a:solidFill>
                  <a:srgbClr val="000000"/>
                </a:solidFill>
                <a:cs typeface="Arial" pitchFamily="34" charset="0"/>
              </a:rPr>
              <a:t>Main per MW benefits</a:t>
            </a: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kern="0" dirty="0" smtClean="0">
                <a:solidFill>
                  <a:srgbClr val="000000"/>
                </a:solidFill>
                <a:cs typeface="Arial" pitchFamily="34" charset="0"/>
              </a:rPr>
              <a:t>Decreased CAPEX</a:t>
            </a: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 cstate="print"/>
          <a:srcRect b="23180"/>
          <a:stretch>
            <a:fillRect/>
          </a:stretch>
        </p:blipFill>
        <p:spPr bwMode="auto">
          <a:xfrm>
            <a:off x="252414" y="1242000"/>
            <a:ext cx="2578951" cy="181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831365" y="1225747"/>
          <a:ext cx="6051597" cy="3450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227"/>
                <a:gridCol w="1483744"/>
                <a:gridCol w="1518249"/>
                <a:gridCol w="1507377"/>
              </a:tblGrid>
              <a:tr h="63466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Transmission</a:t>
                      </a:r>
                      <a:endParaRPr lang="en-GB" sz="1600" dirty="0"/>
                    </a:p>
                  </a:txBody>
                  <a:tcPr anchor="ctr">
                    <a:lnL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2016</a:t>
                      </a:r>
                      <a:endParaRPr lang="en-GB" dirty="0"/>
                    </a:p>
                  </a:txBody>
                  <a:tcPr anchor="ctr">
                    <a:lnT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2025</a:t>
                      </a:r>
                      <a:endParaRPr lang="en-GB" dirty="0"/>
                    </a:p>
                  </a:txBody>
                  <a:tcPr anchor="ctr">
                    <a:lnT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LCOE benefit</a:t>
                      </a:r>
                      <a:endParaRPr lang="en-GB" dirty="0"/>
                    </a:p>
                  </a:txBody>
                  <a:tcPr anchor="ctr">
                    <a:lnR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31467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Technology</a:t>
                      </a:r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Up to 100km: 220kV HVAC and 1-2 substations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Beyond: 800kV HVDC with collector</a:t>
                      </a:r>
                      <a:r>
                        <a:rPr lang="en-GB" sz="1050" baseline="0" dirty="0" smtClean="0"/>
                        <a:t> platforms and offshore substation</a:t>
                      </a:r>
                      <a:endParaRPr lang="en-GB" sz="105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HVAC beyond 100km through</a:t>
                      </a:r>
                      <a:r>
                        <a:rPr lang="en-GB" sz="1050" baseline="0" dirty="0" smtClean="0"/>
                        <a:t> low frequency, intermediate corrector stations and up to 400kV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baseline="0" dirty="0" smtClean="0"/>
                        <a:t>Lightweight structures</a:t>
                      </a:r>
                      <a:endParaRPr lang="en-GB" sz="105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3%</a:t>
                      </a:r>
                      <a:endParaRPr lang="en-GB" sz="1200" dirty="0"/>
                    </a:p>
                  </a:txBody>
                  <a:tcPr anchor="ctr">
                    <a:lnR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9615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Supply</a:t>
                      </a:r>
                      <a:r>
                        <a:rPr lang="en-GB" sz="1600" baseline="0" dirty="0" smtClean="0"/>
                        <a:t> chain</a:t>
                      </a:r>
                      <a:endParaRPr lang="en-GB" sz="1600" dirty="0"/>
                    </a:p>
                  </a:txBody>
                  <a:tcPr>
                    <a:lnL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Custom design for</a:t>
                      </a:r>
                      <a:r>
                        <a:rPr lang="en-GB" sz="1050" baseline="0" dirty="0" smtClean="0"/>
                        <a:t> each wind farm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baseline="0" dirty="0" smtClean="0"/>
                        <a:t>Some use of modules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baseline="0" dirty="0" smtClean="0"/>
                        <a:t>Single project pipelines</a:t>
                      </a:r>
                      <a:endParaRPr lang="en-GB" sz="1050" dirty="0"/>
                    </a:p>
                  </a:txBody>
                  <a:tcPr>
                    <a:lnB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dirty="0" smtClean="0"/>
                        <a:t>Standardisation of some</a:t>
                      </a:r>
                      <a:r>
                        <a:rPr lang="en-GB" sz="1050" baseline="0" dirty="0" smtClean="0"/>
                        <a:t> designs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baseline="0" dirty="0" smtClean="0"/>
                        <a:t>Increased use of modules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50" baseline="0" dirty="0" smtClean="0"/>
                        <a:t>Multiple project pipelines</a:t>
                      </a:r>
                    </a:p>
                  </a:txBody>
                  <a:tcPr>
                    <a:lnB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2%</a:t>
                      </a:r>
                      <a:endParaRPr lang="en-GB" sz="1200" dirty="0"/>
                    </a:p>
                  </a:txBody>
                  <a:tcPr anchor="ctr">
                    <a:lnR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3B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5"/>
          <p:cNvSpPr txBox="1">
            <a:spLocks/>
          </p:cNvSpPr>
          <p:nvPr/>
        </p:nvSpPr>
        <p:spPr>
          <a:xfrm>
            <a:off x="179514" y="120102"/>
            <a:ext cx="8856983" cy="32403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pPr marL="87313"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kern="0" dirty="0" smtClean="0">
                <a:solidFill>
                  <a:srgbClr val="3B499F"/>
                </a:solidFill>
              </a:rPr>
              <a:t>4. LCOE reductions and role of the supply chain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252414" y="573528"/>
            <a:ext cx="8639175" cy="270030"/>
          </a:xfrm>
          <a:prstGeom prst="roundRect">
            <a:avLst/>
          </a:prstGeom>
          <a:solidFill>
            <a:srgbClr val="3B499F"/>
          </a:solidFill>
          <a:ln w="25400" cap="flat" cmpd="sng" algn="ctr">
            <a:solidFill>
              <a:srgbClr val="3B499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What progress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needs to be made?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Content Placeholder 17"/>
          <p:cNvSpPr txBox="1">
            <a:spLocks noChangeAspect="1"/>
          </p:cNvSpPr>
          <p:nvPr/>
        </p:nvSpPr>
        <p:spPr bwMode="auto">
          <a:xfrm>
            <a:off x="252414" y="1236844"/>
            <a:ext cx="8639175" cy="3450647"/>
          </a:xfrm>
          <a:prstGeom prst="rect">
            <a:avLst/>
          </a:prstGeom>
          <a:noFill/>
          <a:ln w="25400" algn="ctr">
            <a:solidFill>
              <a:srgbClr val="3B499F"/>
            </a:solidFill>
            <a:miter lim="800000"/>
            <a:headEnd/>
            <a:tailEnd/>
          </a:ln>
        </p:spPr>
        <p:txBody>
          <a:bodyPr vert="horz" wrap="square" lIns="108000" tIns="36000" rIns="91440" bIns="7200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540000" lvl="4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252414" y="959845"/>
            <a:ext cx="8639175" cy="276999"/>
          </a:xfrm>
          <a:prstGeom prst="rect">
            <a:avLst/>
          </a:prstGeom>
          <a:solidFill>
            <a:schemeClr val="accent4"/>
          </a:solidFill>
          <a:ln w="25400">
            <a:solidFill>
              <a:srgbClr val="3B499F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Transmission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00916"/>
            <a:ext cx="2895600" cy="27384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© BVG Associates 2016</a:t>
            </a:r>
            <a:endParaRPr lang="en-US" dirty="0"/>
          </a:p>
        </p:txBody>
      </p:sp>
      <p:sp>
        <p:nvSpPr>
          <p:cNvPr id="18" name="Content Placeholder 17"/>
          <p:cNvSpPr txBox="1">
            <a:spLocks noChangeAspect="1"/>
          </p:cNvSpPr>
          <p:nvPr/>
        </p:nvSpPr>
        <p:spPr bwMode="auto">
          <a:xfrm>
            <a:off x="252414" y="3061082"/>
            <a:ext cx="2578951" cy="162640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vert="horz" wrap="square" lIns="108000" tIns="36000" rIns="91440" bIns="7200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kern="0" dirty="0" smtClean="0">
                <a:solidFill>
                  <a:srgbClr val="000000"/>
                </a:solidFill>
                <a:cs typeface="Arial" pitchFamily="34" charset="0"/>
              </a:rPr>
              <a:t>Main per MW benefits</a:t>
            </a: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kern="0" dirty="0" smtClean="0">
                <a:solidFill>
                  <a:srgbClr val="000000"/>
                </a:solidFill>
                <a:cs typeface="Arial" pitchFamily="34" charset="0"/>
              </a:rPr>
              <a:t>Decreased CAPEX</a:t>
            </a:r>
          </a:p>
          <a:p>
            <a:pPr marL="82800" lvl="3" indent="-180000" defTabSz="90011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kern="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VGA- TEMP051 PPT Template 160203">
  <a:themeElements>
    <a:clrScheme name="Supply chain colours">
      <a:dk1>
        <a:srgbClr val="000000"/>
      </a:dk1>
      <a:lt1>
        <a:srgbClr val="FFFFFF"/>
      </a:lt1>
      <a:dk2>
        <a:srgbClr val="BE0F00"/>
      </a:dk2>
      <a:lt2>
        <a:srgbClr val="F0780A"/>
      </a:lt2>
      <a:accent1>
        <a:srgbClr val="96C864"/>
      </a:accent1>
      <a:accent2>
        <a:srgbClr val="00AAF0"/>
      </a:accent2>
      <a:accent3>
        <a:srgbClr val="6E32A0"/>
      </a:accent3>
      <a:accent4>
        <a:srgbClr val="3B499F"/>
      </a:accent4>
      <a:accent5>
        <a:srgbClr val="4AAB27"/>
      </a:accent5>
      <a:accent6>
        <a:srgbClr val="019EC5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 w="25400" algn="ctr">
          <a:solidFill>
            <a:srgbClr val="3B499F"/>
          </a:solidFill>
          <a:miter lim="800000"/>
          <a:headEnd/>
          <a:tailEnd/>
        </a:ln>
      </a:spPr>
      <a:bodyPr vert="horz" wrap="square" lIns="108000" tIns="36000" rIns="91440" bIns="72000" numCol="1" anchor="t" anchorCtr="0" compatLnSpc="1">
        <a:prstTxWarp prst="textNoShape">
          <a:avLst/>
        </a:prstTxWarp>
      </a:bodyPr>
      <a:lstStyle>
        <a:defPPr marL="540000" indent="-180000" defTabSz="900113" fontAlgn="base">
          <a:spcBef>
            <a:spcPct val="0"/>
          </a:spcBef>
          <a:spcAft>
            <a:spcPct val="0"/>
          </a:spcAft>
          <a:defRPr sz="1000" kern="0" dirty="0" smtClean="0">
            <a:solidFill>
              <a:srgbClr val="000000"/>
            </a:solidFill>
            <a:cs typeface="Arial" pitchFamily="34" charset="0"/>
          </a:defRPr>
        </a:defPPr>
      </a:lstStyle>
    </a:txDef>
  </a:objectDefaults>
  <a:extraClrSchemeLst>
    <a:extraClrScheme>
      <a:clrScheme name="ADL_Report_20070209_A4_EN 1">
        <a:dk1>
          <a:srgbClr val="004785"/>
        </a:dk1>
        <a:lt1>
          <a:srgbClr val="FFFFFF"/>
        </a:lt1>
        <a:dk2>
          <a:srgbClr val="004785"/>
        </a:dk2>
        <a:lt2>
          <a:srgbClr val="808080"/>
        </a:lt2>
        <a:accent1>
          <a:srgbClr val="3E7898"/>
        </a:accent1>
        <a:accent2>
          <a:srgbClr val="C0D8E6"/>
        </a:accent2>
        <a:accent3>
          <a:srgbClr val="FFFFFF"/>
        </a:accent3>
        <a:accent4>
          <a:srgbClr val="003B71"/>
        </a:accent4>
        <a:accent5>
          <a:srgbClr val="AFBECA"/>
        </a:accent5>
        <a:accent6>
          <a:srgbClr val="AEC4D0"/>
        </a:accent6>
        <a:hlink>
          <a:srgbClr val="6EA5C4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BVGA- TEMP051 PPT Template 160203</Template>
  <TotalTime>2091</TotalTime>
  <Words>1195</Words>
  <Application>Microsoft Office PowerPoint</Application>
  <PresentationFormat>On-screen Show (16:9)</PresentationFormat>
  <Paragraphs>402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BVGA- TEMP051 PPT Template 160203</vt:lpstr>
      <vt:lpstr>The supply chain’s role in the journey to ‘subsidy free’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Bruce Valpy</dc:creator>
  <cp:lastModifiedBy>Giles Hundleby</cp:lastModifiedBy>
  <cp:revision>214</cp:revision>
  <dcterms:created xsi:type="dcterms:W3CDTF">2016-02-25T10:06:44Z</dcterms:created>
  <dcterms:modified xsi:type="dcterms:W3CDTF">2016-09-26T10:03:06Z</dcterms:modified>
</cp:coreProperties>
</file>