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77" r:id="rId5"/>
    <p:sldId id="278" r:id="rId6"/>
    <p:sldId id="259" r:id="rId7"/>
    <p:sldId id="260" r:id="rId8"/>
    <p:sldId id="266" r:id="rId9"/>
    <p:sldId id="279" r:id="rId10"/>
    <p:sldId id="269" r:id="rId11"/>
    <p:sldId id="272" r:id="rId12"/>
    <p:sldId id="265" r:id="rId13"/>
    <p:sldId id="267" r:id="rId14"/>
    <p:sldId id="273" r:id="rId15"/>
    <p:sldId id="268" r:id="rId16"/>
    <p:sldId id="274" r:id="rId17"/>
  </p:sldIdLst>
  <p:sldSz cx="9144000" cy="6858000" type="screen4x3"/>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475"/>
    <a:srgbClr val="BBAC7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8" autoAdjust="0"/>
    <p:restoredTop sz="94660"/>
  </p:normalViewPr>
  <p:slideViewPr>
    <p:cSldViewPr snapToGrid="0" snapToObjects="1">
      <p:cViewPr varScale="1">
        <p:scale>
          <a:sx n="84" d="100"/>
          <a:sy n="84" d="100"/>
        </p:scale>
        <p:origin x="1229"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23C79F-2CF3-489C-8909-A93BB521AB80}" type="datetimeFigureOut">
              <a:rPr lang="nb-NO" smtClean="0"/>
              <a:t>28.09.2016</a:t>
            </a:fld>
            <a:endParaRPr lang="nb-N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DE7EF-AB13-4169-8289-AECD91CC7D6C}" type="slidenum">
              <a:rPr lang="nb-NO" smtClean="0"/>
              <a:t>‹#›</a:t>
            </a:fld>
            <a:endParaRPr lang="nb-NO"/>
          </a:p>
        </p:txBody>
      </p:sp>
    </p:spTree>
    <p:extLst>
      <p:ext uri="{BB962C8B-B14F-4D97-AF65-F5344CB8AC3E}">
        <p14:creationId xmlns:p14="http://schemas.microsoft.com/office/powerpoint/2010/main" val="2286413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69DDE7EF-AB13-4169-8289-AECD91CC7D6C}" type="slidenum">
              <a:rPr lang="nb-NO" smtClean="0"/>
              <a:t>14</a:t>
            </a:fld>
            <a:endParaRPr lang="nb-NO"/>
          </a:p>
        </p:txBody>
      </p:sp>
    </p:spTree>
    <p:extLst>
      <p:ext uri="{BB962C8B-B14F-4D97-AF65-F5344CB8AC3E}">
        <p14:creationId xmlns:p14="http://schemas.microsoft.com/office/powerpoint/2010/main" val="4148679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114753" y="2677415"/>
            <a:ext cx="7772400" cy="901094"/>
          </a:xfrm>
        </p:spPr>
        <p:txBody>
          <a:bodyPr anchor="t" anchorCtr="0"/>
          <a:lstStyle/>
          <a:p>
            <a:r>
              <a:rPr lang="nb-NO" dirty="0" smtClean="0"/>
              <a:t>Klikk for å redigere tittelstil</a:t>
            </a:r>
            <a:endParaRPr lang="nb-NO" dirty="0"/>
          </a:p>
        </p:txBody>
      </p:sp>
      <p:sp>
        <p:nvSpPr>
          <p:cNvPr id="3" name="Undertittel 2"/>
          <p:cNvSpPr>
            <a:spLocks noGrp="1"/>
          </p:cNvSpPr>
          <p:nvPr>
            <p:ph type="subTitle" idx="1"/>
          </p:nvPr>
        </p:nvSpPr>
        <p:spPr>
          <a:xfrm>
            <a:off x="1114753" y="3645154"/>
            <a:ext cx="7772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1016000" y="274638"/>
            <a:ext cx="54610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0318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lysbildenummer 5"/>
          <p:cNvSpPr txBox="1">
            <a:spLocks/>
          </p:cNvSpPr>
          <p:nvPr userDrawn="1"/>
        </p:nvSpPr>
        <p:spPr>
          <a:xfrm>
            <a:off x="-1" y="6421247"/>
            <a:ext cx="862779"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1" i="0" smtClean="0">
                <a:latin typeface="Arial"/>
                <a:cs typeface="Arial"/>
              </a:rPr>
              <a:pPr algn="ctr"/>
              <a:t>‹#›</a:t>
            </a:fld>
            <a:endParaRPr lang="nb-NO" b="1" i="0" dirty="0">
              <a:latin typeface="Arial"/>
              <a:cs typeface="Arial"/>
            </a:endParaRPr>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057940"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1057940"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8" name="Tittel 1"/>
          <p:cNvSpPr>
            <a:spLocks noGrp="1"/>
          </p:cNvSpPr>
          <p:nvPr>
            <p:ph type="title"/>
          </p:nvPr>
        </p:nvSpPr>
        <p:spPr>
          <a:xfrm>
            <a:off x="1095551" y="274638"/>
            <a:ext cx="7407404" cy="1143000"/>
          </a:xfrm>
        </p:spPr>
        <p:txBody>
          <a:bodyPr/>
          <a:lstStyle/>
          <a:p>
            <a:r>
              <a:rPr lang="nb-NO" dirty="0" smtClean="0"/>
              <a:t>Klikk for å redigere tittelstil</a:t>
            </a:r>
            <a:endParaRPr lang="nb-NO" dirty="0"/>
          </a:p>
        </p:txBody>
      </p:sp>
      <p:sp>
        <p:nvSpPr>
          <p:cNvPr id="9" name="Plassholder for innhold 2"/>
          <p:cNvSpPr>
            <a:spLocks noGrp="1"/>
          </p:cNvSpPr>
          <p:nvPr>
            <p:ph sz="half" idx="1"/>
          </p:nvPr>
        </p:nvSpPr>
        <p:spPr>
          <a:xfrm>
            <a:off x="1114711" y="1600200"/>
            <a:ext cx="366784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0" name="Plassholder for innhold 3"/>
          <p:cNvSpPr>
            <a:spLocks noGrp="1"/>
          </p:cNvSpPr>
          <p:nvPr>
            <p:ph sz="half" idx="2"/>
          </p:nvPr>
        </p:nvSpPr>
        <p:spPr>
          <a:xfrm>
            <a:off x="5305711" y="1600200"/>
            <a:ext cx="367394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0" name="Tittel 1"/>
          <p:cNvSpPr>
            <a:spLocks noGrp="1"/>
          </p:cNvSpPr>
          <p:nvPr>
            <p:ph type="title"/>
          </p:nvPr>
        </p:nvSpPr>
        <p:spPr>
          <a:xfrm>
            <a:off x="1059523" y="274638"/>
            <a:ext cx="7407404" cy="1143000"/>
          </a:xfrm>
        </p:spPr>
        <p:txBody>
          <a:bodyPr/>
          <a:lstStyle>
            <a:lvl1pPr>
              <a:defRPr/>
            </a:lvl1pPr>
          </a:lstStyle>
          <a:p>
            <a:r>
              <a:rPr lang="nb-NO" smtClean="0"/>
              <a:t>Klikk for å redigere tittelstil</a:t>
            </a:r>
            <a:endParaRPr lang="nb-NO"/>
          </a:p>
        </p:txBody>
      </p:sp>
      <p:sp>
        <p:nvSpPr>
          <p:cNvPr id="11" name="Plassholder for tekst 2"/>
          <p:cNvSpPr>
            <a:spLocks noGrp="1"/>
          </p:cNvSpPr>
          <p:nvPr>
            <p:ph type="body" idx="1"/>
          </p:nvPr>
        </p:nvSpPr>
        <p:spPr>
          <a:xfrm>
            <a:off x="1069676" y="1535113"/>
            <a:ext cx="376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12" name="Plassholder for innhold 3"/>
          <p:cNvSpPr>
            <a:spLocks noGrp="1"/>
          </p:cNvSpPr>
          <p:nvPr>
            <p:ph sz="half" idx="2"/>
          </p:nvPr>
        </p:nvSpPr>
        <p:spPr>
          <a:xfrm>
            <a:off x="1069676" y="2174875"/>
            <a:ext cx="376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3" name="Plassholder for tekst 4"/>
          <p:cNvSpPr>
            <a:spLocks noGrp="1"/>
          </p:cNvSpPr>
          <p:nvPr>
            <p:ph type="body" sz="quarter" idx="3"/>
          </p:nvPr>
        </p:nvSpPr>
        <p:spPr>
          <a:xfrm>
            <a:off x="5257502" y="1535113"/>
            <a:ext cx="38122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14" name="Plassholder for innhold 5"/>
          <p:cNvSpPr>
            <a:spLocks noGrp="1"/>
          </p:cNvSpPr>
          <p:nvPr>
            <p:ph sz="quarter" idx="4"/>
          </p:nvPr>
        </p:nvSpPr>
        <p:spPr>
          <a:xfrm>
            <a:off x="5257501" y="2174875"/>
            <a:ext cx="381221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hold med tekst">
    <p:spTree>
      <p:nvGrpSpPr>
        <p:cNvPr id="1" name=""/>
        <p:cNvGrpSpPr/>
        <p:nvPr/>
      </p:nvGrpSpPr>
      <p:grpSpPr>
        <a:xfrm>
          <a:off x="0" y="0"/>
          <a:ext cx="0" cy="0"/>
          <a:chOff x="0" y="0"/>
          <a:chExt cx="0" cy="0"/>
        </a:xfrm>
      </p:grpSpPr>
      <p:sp>
        <p:nvSpPr>
          <p:cNvPr id="8" name="Tittel 1"/>
          <p:cNvSpPr>
            <a:spLocks noGrp="1"/>
          </p:cNvSpPr>
          <p:nvPr>
            <p:ph type="title"/>
          </p:nvPr>
        </p:nvSpPr>
        <p:spPr>
          <a:xfrm>
            <a:off x="1024641" y="273050"/>
            <a:ext cx="3008313" cy="1162050"/>
          </a:xfrm>
        </p:spPr>
        <p:txBody>
          <a:bodyPr anchor="b"/>
          <a:lstStyle>
            <a:lvl1pPr algn="l">
              <a:defRPr sz="2000" b="1"/>
            </a:lvl1pPr>
          </a:lstStyle>
          <a:p>
            <a:r>
              <a:rPr lang="nb-NO" smtClean="0"/>
              <a:t>Klikk for å redigere tittelstil</a:t>
            </a:r>
            <a:endParaRPr lang="nb-NO"/>
          </a:p>
        </p:txBody>
      </p:sp>
      <p:sp>
        <p:nvSpPr>
          <p:cNvPr id="9" name="Plassholder for innhold 2"/>
          <p:cNvSpPr>
            <a:spLocks noGrp="1"/>
          </p:cNvSpPr>
          <p:nvPr>
            <p:ph idx="1"/>
          </p:nvPr>
        </p:nvSpPr>
        <p:spPr>
          <a:xfrm>
            <a:off x="4142491" y="273050"/>
            <a:ext cx="476508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10" name="Plassholder for tekst 3"/>
          <p:cNvSpPr>
            <a:spLocks noGrp="1"/>
          </p:cNvSpPr>
          <p:nvPr>
            <p:ph type="body" sz="half" idx="2"/>
          </p:nvPr>
        </p:nvSpPr>
        <p:spPr>
          <a:xfrm>
            <a:off x="1024641"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Bilde 3" descr="strip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860290" cy="6858000"/>
          </a:xfrm>
          <a:prstGeom prst="rect">
            <a:avLst/>
          </a:prstGeom>
        </p:spPr>
      </p:pic>
      <p:sp>
        <p:nvSpPr>
          <p:cNvPr id="2" name="Plassholder for tittel 1"/>
          <p:cNvSpPr>
            <a:spLocks noGrp="1"/>
          </p:cNvSpPr>
          <p:nvPr>
            <p:ph type="title"/>
          </p:nvPr>
        </p:nvSpPr>
        <p:spPr>
          <a:xfrm>
            <a:off x="1194628" y="274638"/>
            <a:ext cx="7407404"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1194628" y="1600200"/>
            <a:ext cx="7407404"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67185" y="1467214"/>
            <a:ext cx="7772400" cy="901094"/>
          </a:xfrm>
        </p:spPr>
        <p:txBody>
          <a:bodyPr>
            <a:normAutofit fontScale="90000"/>
          </a:bodyPr>
          <a:lstStyle/>
          <a:p>
            <a:r>
              <a:rPr lang="en-US" dirty="0"/>
              <a:t>Aerodynamic Simulation of the MARINTEK </a:t>
            </a:r>
            <a:r>
              <a:rPr lang="en-US" dirty="0" err="1"/>
              <a:t>Braceless</a:t>
            </a:r>
            <a:r>
              <a:rPr lang="en-US" dirty="0"/>
              <a:t> Semisubmersible Wave Tank Tests </a:t>
            </a:r>
            <a:endParaRPr lang="nb-NO" dirty="0"/>
          </a:p>
        </p:txBody>
      </p:sp>
      <p:sp>
        <p:nvSpPr>
          <p:cNvPr id="3" name="Undertittel 2"/>
          <p:cNvSpPr>
            <a:spLocks noGrp="1"/>
          </p:cNvSpPr>
          <p:nvPr>
            <p:ph type="subTitle" idx="1"/>
          </p:nvPr>
        </p:nvSpPr>
        <p:spPr>
          <a:xfrm>
            <a:off x="1267185" y="3672728"/>
            <a:ext cx="7772400" cy="1752600"/>
          </a:xfrm>
        </p:spPr>
        <p:txBody>
          <a:bodyPr>
            <a:normAutofit/>
          </a:bodyPr>
          <a:lstStyle/>
          <a:p>
            <a:r>
              <a:rPr lang="nb-NO" sz="2400" dirty="0" smtClean="0"/>
              <a:t>Gordon Stewart</a:t>
            </a:r>
          </a:p>
          <a:p>
            <a:r>
              <a:rPr lang="en-US" dirty="0" smtClean="0"/>
              <a:t>Post-doctoral Researcher</a:t>
            </a:r>
          </a:p>
          <a:p>
            <a:r>
              <a:rPr lang="en-US" sz="2400" dirty="0" smtClean="0"/>
              <a:t>NTNU</a:t>
            </a:r>
            <a:endParaRPr lang="nb-NO" sz="2400" dirty="0"/>
          </a:p>
        </p:txBody>
      </p:sp>
      <p:pic>
        <p:nvPicPr>
          <p:cNvPr id="4" name="Bilde 3" descr="stripe_tekst_e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60290" cy="6858000"/>
          </a:xfrm>
          <a:prstGeom prst="rect">
            <a:avLst/>
          </a:prstGeom>
        </p:spPr>
      </p:pic>
    </p:spTree>
    <p:extLst>
      <p:ext uri="{BB962C8B-B14F-4D97-AF65-F5344CB8AC3E}">
        <p14:creationId xmlns:p14="http://schemas.microsoft.com/office/powerpoint/2010/main" val="3243102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nb-NO" dirty="0"/>
          </a:p>
        </p:txBody>
      </p:sp>
      <p:sp>
        <p:nvSpPr>
          <p:cNvPr id="3" name="Content Placeholder 2"/>
          <p:cNvSpPr>
            <a:spLocks noGrp="1"/>
          </p:cNvSpPr>
          <p:nvPr>
            <p:ph idx="1"/>
          </p:nvPr>
        </p:nvSpPr>
        <p:spPr>
          <a:xfrm>
            <a:off x="1014984" y="1417638"/>
            <a:ext cx="8001000" cy="5168590"/>
          </a:xfrm>
        </p:spPr>
        <p:txBody>
          <a:bodyPr>
            <a:normAutofit fontScale="92500"/>
          </a:bodyPr>
          <a:lstStyle/>
          <a:p>
            <a:r>
              <a:rPr lang="en-US" dirty="0" smtClean="0"/>
              <a:t>Using aerodynamic forces directly from the experiment is relatively accurate as long as the hydrodynamic modeling is also accurate</a:t>
            </a:r>
          </a:p>
          <a:p>
            <a:endParaRPr lang="en-US" dirty="0" smtClean="0"/>
          </a:p>
          <a:p>
            <a:r>
              <a:rPr lang="en-US" dirty="0" smtClean="0"/>
              <a:t>However, if there are larger inaccuracies in hydrodynamic modeling, especially inaccuracies in phase or frequency in platform degrees of freedom,</a:t>
            </a:r>
            <a:r>
              <a:rPr lang="en-US" dirty="0"/>
              <a:t> </a:t>
            </a:r>
            <a:r>
              <a:rPr lang="en-US" dirty="0" smtClean="0"/>
              <a:t>other methods of aerodynamic modeling may be necessary</a:t>
            </a:r>
          </a:p>
          <a:p>
            <a:endParaRPr lang="en-US" dirty="0" smtClean="0"/>
          </a:p>
          <a:p>
            <a:r>
              <a:rPr lang="en-US" dirty="0" smtClean="0"/>
              <a:t>Hybrid actuation systems like the one used in the MARINTEK experiments create many opportunities for the creation of accurate and useful experimental data, but the modeling of the aerodynamic system must be approached with care</a:t>
            </a:r>
            <a:endParaRPr lang="nb-NO" dirty="0"/>
          </a:p>
        </p:txBody>
      </p:sp>
    </p:spTree>
    <p:extLst>
      <p:ext uri="{BB962C8B-B14F-4D97-AF65-F5344CB8AC3E}">
        <p14:creationId xmlns:p14="http://schemas.microsoft.com/office/powerpoint/2010/main" val="4014780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nb-NO" dirty="0"/>
          </a:p>
        </p:txBody>
      </p:sp>
      <p:sp>
        <p:nvSpPr>
          <p:cNvPr id="3" name="Content Placeholder 2"/>
          <p:cNvSpPr>
            <a:spLocks noGrp="1"/>
          </p:cNvSpPr>
          <p:nvPr>
            <p:ph idx="1"/>
          </p:nvPr>
        </p:nvSpPr>
        <p:spPr/>
        <p:txBody>
          <a:bodyPr/>
          <a:lstStyle/>
          <a:p>
            <a:r>
              <a:rPr lang="en-US" dirty="0"/>
              <a:t>The research leading to these results has received funding from the European Union’s Seventh Framework Program (FP7/2007-2013) under grant agreement </a:t>
            </a:r>
            <a:r>
              <a:rPr lang="en-US" dirty="0" smtClean="0"/>
              <a:t>number 609795</a:t>
            </a:r>
          </a:p>
          <a:p>
            <a:endParaRPr lang="en-US" dirty="0"/>
          </a:p>
          <a:p>
            <a:r>
              <a:rPr lang="en-US" dirty="0" smtClean="0"/>
              <a:t>Thanks to my colleagues at MARINTEK for their help with this work, especially Erin Bachynski, Madjid Karimirad, and </a:t>
            </a:r>
            <a:r>
              <a:rPr lang="nb-NO" dirty="0" smtClean="0"/>
              <a:t>Thomas </a:t>
            </a:r>
            <a:r>
              <a:rPr lang="nb-NO" dirty="0"/>
              <a:t>Sauder</a:t>
            </a:r>
            <a:endParaRPr lang="en-US" dirty="0" smtClean="0"/>
          </a:p>
          <a:p>
            <a:endParaRPr lang="en-US" dirty="0"/>
          </a:p>
          <a:p>
            <a:r>
              <a:rPr lang="en-US" dirty="0" smtClean="0"/>
              <a:t>Also thanks to my supervisor, Michael Muskulus</a:t>
            </a:r>
          </a:p>
        </p:txBody>
      </p:sp>
    </p:spTree>
    <p:extLst>
      <p:ext uri="{BB962C8B-B14F-4D97-AF65-F5344CB8AC3E}">
        <p14:creationId xmlns:p14="http://schemas.microsoft.com/office/powerpoint/2010/main" val="1075024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Supplemental: Coefficient </a:t>
            </a:r>
            <a:r>
              <a:rPr lang="en-US" sz="2800" dirty="0"/>
              <a:t>of Drag </a:t>
            </a:r>
            <a:r>
              <a:rPr lang="en-US" sz="2800" dirty="0" smtClean="0"/>
              <a:t>Modification- Surge Standard Deviation</a:t>
            </a:r>
            <a:endParaRPr lang="nb-NO" sz="2800" dirty="0"/>
          </a:p>
        </p:txBody>
      </p:sp>
      <p:pic>
        <p:nvPicPr>
          <p:cNvPr id="10" name="Content Placeholder 9"/>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2504" y="1252960"/>
            <a:ext cx="4544360" cy="3411637"/>
          </a:xfrm>
        </p:spPr>
      </p:pic>
      <p:pic>
        <p:nvPicPr>
          <p:cNvPr id="12" name="Picture 1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03107" y="1252960"/>
            <a:ext cx="4544360" cy="3411637"/>
          </a:xfrm>
          <a:prstGeom prst="rect">
            <a:avLst/>
          </a:prstGeom>
        </p:spPr>
      </p:pic>
      <p:sp>
        <p:nvSpPr>
          <p:cNvPr id="13" name="TextBox 12"/>
          <p:cNvSpPr txBox="1"/>
          <p:nvPr/>
        </p:nvSpPr>
        <p:spPr>
          <a:xfrm>
            <a:off x="1307939" y="4780343"/>
            <a:ext cx="7523545"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On the left, both sets of simulations use the baseline version of FAST with </a:t>
            </a:r>
            <a:r>
              <a:rPr lang="en-US" dirty="0" err="1" smtClean="0"/>
              <a:t>AeroDyn</a:t>
            </a:r>
            <a:r>
              <a:rPr lang="en-US" dirty="0" smtClean="0"/>
              <a:t> enabled, but using 2 different </a:t>
            </a:r>
            <a:r>
              <a:rPr lang="en-US" dirty="0"/>
              <a:t>C</a:t>
            </a:r>
            <a:r>
              <a:rPr lang="en-US" sz="1400" dirty="0"/>
              <a:t>d</a:t>
            </a:r>
            <a:r>
              <a:rPr lang="en-US" dirty="0" smtClean="0"/>
              <a:t> values; 0.6 (the original value), and 0.5</a:t>
            </a:r>
          </a:p>
          <a:p>
            <a:pPr marL="285750" indent="-285750">
              <a:buFont typeface="Arial" panose="020B0604020202020204" pitchFamily="34" charset="0"/>
              <a:buChar char="•"/>
            </a:pPr>
            <a:r>
              <a:rPr lang="en-US" dirty="0" smtClean="0"/>
              <a:t>On the right, the baseline values with the original </a:t>
            </a:r>
            <a:r>
              <a:rPr lang="en-US" dirty="0"/>
              <a:t>C</a:t>
            </a:r>
            <a:r>
              <a:rPr lang="en-US" sz="1400" dirty="0"/>
              <a:t>d</a:t>
            </a:r>
            <a:r>
              <a:rPr lang="en-US" dirty="0"/>
              <a:t> </a:t>
            </a:r>
            <a:r>
              <a:rPr lang="en-US" dirty="0" smtClean="0"/>
              <a:t>of 0.6 is compared to a set of simulations that used the aerodynamic loads from the baseline, but has a lower C</a:t>
            </a:r>
            <a:r>
              <a:rPr lang="en-US" sz="1400" dirty="0" smtClean="0"/>
              <a:t>d</a:t>
            </a:r>
            <a:r>
              <a:rPr lang="en-US" dirty="0" smtClean="0"/>
              <a:t> value </a:t>
            </a:r>
            <a:endParaRPr lang="nb-NO" dirty="0"/>
          </a:p>
        </p:txBody>
      </p:sp>
    </p:spTree>
    <p:extLst>
      <p:ext uri="{BB962C8B-B14F-4D97-AF65-F5344CB8AC3E}">
        <p14:creationId xmlns:p14="http://schemas.microsoft.com/office/powerpoint/2010/main" val="180067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Supplemental: Different </a:t>
            </a:r>
            <a:r>
              <a:rPr lang="en-US" dirty="0" smtClean="0"/>
              <a:t>Wave Field- Surge Standard Deviation</a:t>
            </a:r>
            <a:endParaRPr lang="nb-NO" dirty="0"/>
          </a:p>
        </p:txBody>
      </p:sp>
      <p:pic>
        <p:nvPicPr>
          <p:cNvPr id="10" name="Content Placeholder 9"/>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68549" y="1417638"/>
            <a:ext cx="4479182" cy="3362706"/>
          </a:xfrm>
        </p:spPr>
      </p:pic>
      <p:pic>
        <p:nvPicPr>
          <p:cNvPr id="12" name="Picture 1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5792" y="1417638"/>
            <a:ext cx="4479183" cy="3362706"/>
          </a:xfrm>
          <a:prstGeom prst="rect">
            <a:avLst/>
          </a:prstGeom>
        </p:spPr>
      </p:pic>
      <p:sp>
        <p:nvSpPr>
          <p:cNvPr id="13" name="TextBox 12"/>
          <p:cNvSpPr txBox="1"/>
          <p:nvPr/>
        </p:nvSpPr>
        <p:spPr>
          <a:xfrm>
            <a:off x="1307939" y="5161779"/>
            <a:ext cx="7523545"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 these plots, instead of modifying the Cd, a new irregular wave field is created for each simulation with the same Hs and </a:t>
            </a:r>
            <a:r>
              <a:rPr lang="en-US" dirty="0" err="1" smtClean="0"/>
              <a:t>Tp</a:t>
            </a:r>
            <a:r>
              <a:rPr lang="en-US" dirty="0" smtClean="0"/>
              <a:t> as the baseline, which represents the inability of some design codes from using a wave height time series as an input</a:t>
            </a:r>
          </a:p>
        </p:txBody>
      </p:sp>
    </p:spTree>
    <p:extLst>
      <p:ext uri="{BB962C8B-B14F-4D97-AF65-F5344CB8AC3E}">
        <p14:creationId xmlns:p14="http://schemas.microsoft.com/office/powerpoint/2010/main" val="4294420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4628" y="-84227"/>
            <a:ext cx="7407404" cy="1143000"/>
          </a:xfrm>
        </p:spPr>
        <p:txBody>
          <a:bodyPr>
            <a:normAutofit/>
          </a:bodyPr>
          <a:lstStyle/>
          <a:p>
            <a:r>
              <a:rPr lang="en-US" sz="2400" dirty="0"/>
              <a:t>Supplemental: Different Wave </a:t>
            </a:r>
            <a:r>
              <a:rPr lang="en-US" sz="2400" dirty="0" smtClean="0"/>
              <a:t>Fields- Surge </a:t>
            </a:r>
            <a:endParaRPr lang="nb-NO" sz="2400" dirty="0"/>
          </a:p>
        </p:txBody>
      </p:sp>
      <p:pic>
        <p:nvPicPr>
          <p:cNvPr id="6" name="Content Placeholder 5"/>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1532" y="564679"/>
            <a:ext cx="4187821" cy="3143969"/>
          </a:xfrm>
        </p:spPr>
      </p:pic>
      <p:pic>
        <p:nvPicPr>
          <p:cNvPr id="9" name="Picture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28932" y="558392"/>
            <a:ext cx="4196196" cy="3150256"/>
          </a:xfrm>
          <a:prstGeom prst="rect">
            <a:avLst/>
          </a:prstGeom>
        </p:spPr>
      </p:pic>
      <p:pic>
        <p:nvPicPr>
          <p:cNvPr id="10" name="Content Placeholder 4"/>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28932" y="3708647"/>
            <a:ext cx="4196196" cy="3150257"/>
          </a:xfrm>
          <a:prstGeom prst="rect">
            <a:avLst/>
          </a:prstGeom>
        </p:spPr>
      </p:pic>
      <p:sp>
        <p:nvSpPr>
          <p:cNvPr id="11" name="TextBox 10"/>
          <p:cNvSpPr txBox="1"/>
          <p:nvPr/>
        </p:nvSpPr>
        <p:spPr>
          <a:xfrm>
            <a:off x="948066" y="3866849"/>
            <a:ext cx="3880866"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These plots are selected time series from a 10 m/s mean wind speed simulation, showing the surge for the two wave seeds.</a:t>
            </a:r>
          </a:p>
          <a:p>
            <a:pPr marL="285750" indent="-285750">
              <a:buFont typeface="Arial" panose="020B0604020202020204" pitchFamily="34" charset="0"/>
              <a:buChar char="•"/>
            </a:pPr>
            <a:r>
              <a:rPr lang="en-US" dirty="0" smtClean="0"/>
              <a:t>Note the similar trends in surge even with different wave inputs, due to the wind being the same and surge being dependent mostly on the thrust force</a:t>
            </a:r>
          </a:p>
        </p:txBody>
      </p:sp>
    </p:spTree>
    <p:extLst>
      <p:ext uri="{BB962C8B-B14F-4D97-AF65-F5344CB8AC3E}">
        <p14:creationId xmlns:p14="http://schemas.microsoft.com/office/powerpoint/2010/main" val="843588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Supplemental: Different Wave Field- </a:t>
            </a:r>
            <a:r>
              <a:rPr lang="en-US" sz="2800" dirty="0" smtClean="0"/>
              <a:t>Tower Bending Moment Standard </a:t>
            </a:r>
            <a:r>
              <a:rPr lang="en-US" sz="2800" dirty="0"/>
              <a:t>Deviation</a:t>
            </a:r>
            <a:endParaRPr lang="nb-NO" sz="2800" dirty="0"/>
          </a:p>
        </p:txBody>
      </p:sp>
      <p:pic>
        <p:nvPicPr>
          <p:cNvPr id="5" name="Content Placeholder 4"/>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3681" y="1600201"/>
            <a:ext cx="4262951" cy="3200372"/>
          </a:xfrm>
        </p:spPr>
      </p:pic>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54849" y="1600201"/>
            <a:ext cx="4262950" cy="3200371"/>
          </a:xfrm>
          <a:prstGeom prst="rect">
            <a:avLst/>
          </a:prstGeom>
        </p:spPr>
      </p:pic>
      <p:sp>
        <p:nvSpPr>
          <p:cNvPr id="6" name="TextBox 5"/>
          <p:cNvSpPr txBox="1"/>
          <p:nvPr/>
        </p:nvSpPr>
        <p:spPr>
          <a:xfrm>
            <a:off x="1307939" y="5161779"/>
            <a:ext cx="7523545"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Here again, a new irregular wave field is created for each simulation with the same Hs and </a:t>
            </a:r>
            <a:r>
              <a:rPr lang="en-US" dirty="0" err="1" smtClean="0"/>
              <a:t>Tp</a:t>
            </a:r>
            <a:r>
              <a:rPr lang="en-US" dirty="0" smtClean="0"/>
              <a:t> as the baseline, which represents the inability of some design codes from using a wave height time series as an input</a:t>
            </a:r>
          </a:p>
        </p:txBody>
      </p:sp>
    </p:spTree>
    <p:extLst>
      <p:ext uri="{BB962C8B-B14F-4D97-AF65-F5344CB8AC3E}">
        <p14:creationId xmlns:p14="http://schemas.microsoft.com/office/powerpoint/2010/main" val="1932914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98330" y="3708648"/>
            <a:ext cx="4194992" cy="3149352"/>
          </a:xfrm>
          <a:prstGeom prst="rect">
            <a:avLst/>
          </a:prstGeom>
        </p:spPr>
      </p:pic>
      <p:pic>
        <p:nvPicPr>
          <p:cNvPr id="8" name="Content Placeholder 7"/>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4743" y="647790"/>
            <a:ext cx="4136054" cy="3105105"/>
          </a:xfrm>
        </p:spPr>
      </p:pic>
      <p:sp>
        <p:nvSpPr>
          <p:cNvPr id="7" name="Title 1"/>
          <p:cNvSpPr>
            <a:spLocks noGrp="1"/>
          </p:cNvSpPr>
          <p:nvPr>
            <p:ph type="title"/>
          </p:nvPr>
        </p:nvSpPr>
        <p:spPr>
          <a:xfrm>
            <a:off x="1194628" y="-84227"/>
            <a:ext cx="7407404" cy="1143000"/>
          </a:xfrm>
        </p:spPr>
        <p:txBody>
          <a:bodyPr>
            <a:normAutofit/>
          </a:bodyPr>
          <a:lstStyle/>
          <a:p>
            <a:r>
              <a:rPr lang="en-US" sz="2000" dirty="0"/>
              <a:t>Supplemental: Different Wave </a:t>
            </a:r>
            <a:r>
              <a:rPr lang="en-US" sz="2000" dirty="0" smtClean="0"/>
              <a:t>Fields- Tower Bending</a:t>
            </a:r>
            <a:endParaRPr lang="nb-NO" sz="200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8330" y="647790"/>
            <a:ext cx="4194992" cy="3149352"/>
          </a:xfrm>
          <a:prstGeom prst="rect">
            <a:avLst/>
          </a:prstGeom>
        </p:spPr>
      </p:pic>
      <p:sp>
        <p:nvSpPr>
          <p:cNvPr id="10" name="TextBox 9"/>
          <p:cNvSpPr txBox="1"/>
          <p:nvPr/>
        </p:nvSpPr>
        <p:spPr>
          <a:xfrm>
            <a:off x="948066" y="3866849"/>
            <a:ext cx="3880866"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Here, for the tower bending moment time series, the result is more wave-dominated</a:t>
            </a:r>
          </a:p>
          <a:p>
            <a:pPr marL="285750" indent="-285750">
              <a:buFont typeface="Arial" panose="020B0604020202020204" pitchFamily="34" charset="0"/>
              <a:buChar char="•"/>
            </a:pPr>
            <a:r>
              <a:rPr lang="en-US" dirty="0" smtClean="0"/>
              <a:t>The comparison of the baseline with wave random seed 2 and the same wave seed with predefined aerodynamic loads (lower right) shows very similar loads due to these simulations having the same waves</a:t>
            </a:r>
          </a:p>
        </p:txBody>
      </p:sp>
    </p:spTree>
    <p:extLst>
      <p:ext uri="{BB962C8B-B14F-4D97-AF65-F5344CB8AC3E}">
        <p14:creationId xmlns:p14="http://schemas.microsoft.com/office/powerpoint/2010/main" val="2342566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27682" y="370932"/>
            <a:ext cx="7242650" cy="1143000"/>
          </a:xfrm>
        </p:spPr>
        <p:txBody>
          <a:bodyPr>
            <a:normAutofit/>
          </a:bodyPr>
          <a:lstStyle/>
          <a:p>
            <a:r>
              <a:rPr lang="en-US" sz="2800" dirty="0" smtClean="0"/>
              <a:t>MARINTEK </a:t>
            </a:r>
            <a:r>
              <a:rPr lang="en-US" sz="2800" dirty="0" err="1" smtClean="0"/>
              <a:t>Braceless</a:t>
            </a:r>
            <a:r>
              <a:rPr lang="en-US" sz="2800" dirty="0" smtClean="0"/>
              <a:t> Semisubmersible</a:t>
            </a:r>
            <a:endParaRPr lang="nb-NO" sz="2800"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48844" y="1824828"/>
            <a:ext cx="3300268" cy="4525963"/>
          </a:xfrm>
        </p:spPr>
      </p:pic>
      <p:sp>
        <p:nvSpPr>
          <p:cNvPr id="4" name="TextBox 3"/>
          <p:cNvSpPr txBox="1"/>
          <p:nvPr/>
        </p:nvSpPr>
        <p:spPr>
          <a:xfrm>
            <a:off x="959005" y="1557194"/>
            <a:ext cx="4489478" cy="507831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1/30</a:t>
            </a:r>
            <a:r>
              <a:rPr lang="en-US" baseline="30000" dirty="0" smtClean="0"/>
              <a:t>th</a:t>
            </a:r>
            <a:r>
              <a:rPr lang="en-US" dirty="0" smtClean="0"/>
              <a:t> Froude scale </a:t>
            </a:r>
            <a:r>
              <a:rPr lang="en-US" dirty="0" err="1" smtClean="0"/>
              <a:t>braceless</a:t>
            </a:r>
            <a:r>
              <a:rPr lang="en-US" dirty="0" smtClean="0"/>
              <a:t> semisubmersible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Uses a scaled version of the NREL 5MW turbine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Features a novel aerodynamic actuator that consists of 6 wires that are tensioned by motors to provide aerodynamic forces, which eliminates the issue of the Reynolds/Froude scaling mismatch that occurs for scaled experiments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This actuator is controlled by a blade-element momentum theory based code that allows for real-time coupling between platform motion and the simulated aerodynamic forces</a:t>
            </a:r>
            <a:endParaRPr lang="nb-NO" dirty="0"/>
          </a:p>
        </p:txBody>
      </p:sp>
      <p:sp>
        <p:nvSpPr>
          <p:cNvPr id="5" name="TextBox 4"/>
          <p:cNvSpPr txBox="1"/>
          <p:nvPr/>
        </p:nvSpPr>
        <p:spPr>
          <a:xfrm>
            <a:off x="5733288" y="6353294"/>
            <a:ext cx="2923814" cy="369332"/>
          </a:xfrm>
          <a:prstGeom prst="rect">
            <a:avLst/>
          </a:prstGeom>
          <a:noFill/>
        </p:spPr>
        <p:txBody>
          <a:bodyPr wrap="none" rtlCol="0">
            <a:spAutoFit/>
          </a:bodyPr>
          <a:lstStyle/>
          <a:p>
            <a:r>
              <a:rPr lang="en-US" dirty="0" smtClean="0"/>
              <a:t>Figure courtesy of MARINTEK</a:t>
            </a:r>
            <a:endParaRPr lang="nb-NO" dirty="0"/>
          </a:p>
        </p:txBody>
      </p:sp>
    </p:spTree>
    <p:extLst>
      <p:ext uri="{BB962C8B-B14F-4D97-AF65-F5344CB8AC3E}">
        <p14:creationId xmlns:p14="http://schemas.microsoft.com/office/powerpoint/2010/main" val="3306887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Aerodynamic Modeling</a:t>
            </a:r>
            <a:endParaRPr lang="nb-NO" dirty="0"/>
          </a:p>
        </p:txBody>
      </p:sp>
      <p:sp>
        <p:nvSpPr>
          <p:cNvPr id="3" name="Content Placeholder 2"/>
          <p:cNvSpPr>
            <a:spLocks noGrp="1"/>
          </p:cNvSpPr>
          <p:nvPr>
            <p:ph idx="1"/>
          </p:nvPr>
        </p:nvSpPr>
        <p:spPr>
          <a:xfrm>
            <a:off x="1194628" y="4853837"/>
            <a:ext cx="7407404" cy="4525963"/>
          </a:xfrm>
        </p:spPr>
        <p:txBody>
          <a:bodyPr>
            <a:normAutofit/>
          </a:bodyPr>
          <a:lstStyle/>
          <a:p>
            <a:pPr marL="0" indent="0" algn="ctr">
              <a:buNone/>
            </a:pPr>
            <a:r>
              <a:rPr lang="en-US" sz="3200" dirty="0" smtClean="0"/>
              <a:t>How to best model the aerodynamic actuator used in these experiments?</a:t>
            </a:r>
            <a:endParaRPr lang="nb-NO" sz="3200" dirty="0"/>
          </a:p>
        </p:txBody>
      </p:sp>
      <p:grpSp>
        <p:nvGrpSpPr>
          <p:cNvPr id="4" name="Group 3"/>
          <p:cNvGrpSpPr/>
          <p:nvPr/>
        </p:nvGrpSpPr>
        <p:grpSpPr>
          <a:xfrm>
            <a:off x="1445708" y="1835155"/>
            <a:ext cx="6905244" cy="1894863"/>
            <a:chOff x="182880" y="3750033"/>
            <a:chExt cx="11719560" cy="1812567"/>
          </a:xfrm>
        </p:grpSpPr>
        <p:sp>
          <p:nvSpPr>
            <p:cNvPr id="5" name="TextBox 4"/>
            <p:cNvSpPr txBox="1"/>
            <p:nvPr/>
          </p:nvSpPr>
          <p:spPr>
            <a:xfrm>
              <a:off x="182880" y="3750033"/>
              <a:ext cx="2438400" cy="118872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2400" dirty="0" err="1" smtClean="0"/>
                <a:t>Turbsim</a:t>
              </a:r>
              <a:r>
                <a:rPr lang="en-US" sz="2400" dirty="0" smtClean="0"/>
                <a:t> Wind file</a:t>
              </a:r>
              <a:endParaRPr lang="nb-NO" sz="2400" dirty="0"/>
            </a:p>
          </p:txBody>
        </p:sp>
        <p:sp>
          <p:nvSpPr>
            <p:cNvPr id="6" name="TextBox 5"/>
            <p:cNvSpPr txBox="1"/>
            <p:nvPr/>
          </p:nvSpPr>
          <p:spPr>
            <a:xfrm>
              <a:off x="3276600" y="3750033"/>
              <a:ext cx="2438400" cy="118872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2400" dirty="0" err="1" smtClean="0"/>
                <a:t>Aerodyn</a:t>
              </a:r>
              <a:endParaRPr lang="nb-NO" sz="2400" dirty="0"/>
            </a:p>
          </p:txBody>
        </p:sp>
        <p:sp>
          <p:nvSpPr>
            <p:cNvPr id="7" name="TextBox 6"/>
            <p:cNvSpPr txBox="1"/>
            <p:nvPr/>
          </p:nvSpPr>
          <p:spPr>
            <a:xfrm>
              <a:off x="6370320" y="3750033"/>
              <a:ext cx="2438400" cy="118872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2400" dirty="0" smtClean="0"/>
                <a:t>Forces applied to Platform</a:t>
              </a:r>
              <a:endParaRPr lang="nb-NO" sz="2400" dirty="0"/>
            </a:p>
          </p:txBody>
        </p:sp>
        <p:sp>
          <p:nvSpPr>
            <p:cNvPr id="8" name="TextBox 7"/>
            <p:cNvSpPr txBox="1"/>
            <p:nvPr/>
          </p:nvSpPr>
          <p:spPr>
            <a:xfrm>
              <a:off x="9464040" y="3750033"/>
              <a:ext cx="2438400" cy="118872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2400" dirty="0" smtClean="0"/>
                <a:t>Platform Motion</a:t>
              </a:r>
              <a:endParaRPr lang="nb-NO" sz="2400" dirty="0"/>
            </a:p>
          </p:txBody>
        </p:sp>
        <p:cxnSp>
          <p:nvCxnSpPr>
            <p:cNvPr id="9" name="Straight Arrow Connector 8"/>
            <p:cNvCxnSpPr>
              <a:stCxn id="5" idx="3"/>
              <a:endCxn id="6" idx="1"/>
            </p:cNvCxnSpPr>
            <p:nvPr/>
          </p:nvCxnSpPr>
          <p:spPr>
            <a:xfrm>
              <a:off x="2621280" y="4344393"/>
              <a:ext cx="65532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3"/>
              <a:endCxn id="7" idx="1"/>
            </p:cNvCxnSpPr>
            <p:nvPr/>
          </p:nvCxnSpPr>
          <p:spPr>
            <a:xfrm>
              <a:off x="5715000" y="4344393"/>
              <a:ext cx="65532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808720" y="4344393"/>
              <a:ext cx="65532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6" idx="2"/>
            </p:cNvCxnSpPr>
            <p:nvPr/>
          </p:nvCxnSpPr>
          <p:spPr>
            <a:xfrm flipV="1">
              <a:off x="4495800" y="4938753"/>
              <a:ext cx="0" cy="62384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95800" y="5562600"/>
              <a:ext cx="61874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8" idx="2"/>
            </p:cNvCxnSpPr>
            <p:nvPr/>
          </p:nvCxnSpPr>
          <p:spPr>
            <a:xfrm flipV="1">
              <a:off x="10683240" y="4938753"/>
              <a:ext cx="0" cy="623847"/>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28374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Aerodynamic Modeling</a:t>
            </a:r>
            <a:endParaRPr lang="nb-NO" dirty="0"/>
          </a:p>
        </p:txBody>
      </p:sp>
      <p:sp>
        <p:nvSpPr>
          <p:cNvPr id="3" name="Content Placeholder 2"/>
          <p:cNvSpPr>
            <a:spLocks noGrp="1"/>
          </p:cNvSpPr>
          <p:nvPr>
            <p:ph idx="1"/>
          </p:nvPr>
        </p:nvSpPr>
        <p:spPr>
          <a:xfrm>
            <a:off x="1194628" y="4853837"/>
            <a:ext cx="7407404" cy="4525963"/>
          </a:xfrm>
        </p:spPr>
        <p:txBody>
          <a:bodyPr>
            <a:normAutofit/>
          </a:bodyPr>
          <a:lstStyle/>
          <a:p>
            <a:pPr marL="0" indent="0" algn="ctr">
              <a:buNone/>
            </a:pPr>
            <a:r>
              <a:rPr lang="en-US" sz="3200" dirty="0" smtClean="0"/>
              <a:t>How to best model the aerodynamic actuator used in these experiments?</a:t>
            </a:r>
            <a:endParaRPr lang="nb-NO" sz="3200" dirty="0"/>
          </a:p>
        </p:txBody>
      </p:sp>
      <p:grpSp>
        <p:nvGrpSpPr>
          <p:cNvPr id="4" name="Group 3"/>
          <p:cNvGrpSpPr/>
          <p:nvPr/>
        </p:nvGrpSpPr>
        <p:grpSpPr>
          <a:xfrm>
            <a:off x="1445708" y="1835155"/>
            <a:ext cx="6905244" cy="1894863"/>
            <a:chOff x="182880" y="3750033"/>
            <a:chExt cx="11719560" cy="1812567"/>
          </a:xfrm>
        </p:grpSpPr>
        <p:sp>
          <p:nvSpPr>
            <p:cNvPr id="5" name="TextBox 4"/>
            <p:cNvSpPr txBox="1"/>
            <p:nvPr/>
          </p:nvSpPr>
          <p:spPr>
            <a:xfrm>
              <a:off x="182880" y="3750033"/>
              <a:ext cx="2438400" cy="118872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2400" dirty="0" err="1" smtClean="0"/>
                <a:t>Turbsim</a:t>
              </a:r>
              <a:r>
                <a:rPr lang="en-US" sz="2400" dirty="0" smtClean="0"/>
                <a:t> Wind file</a:t>
              </a:r>
              <a:endParaRPr lang="nb-NO" sz="2400" dirty="0"/>
            </a:p>
          </p:txBody>
        </p:sp>
        <p:sp>
          <p:nvSpPr>
            <p:cNvPr id="6" name="TextBox 5"/>
            <p:cNvSpPr txBox="1"/>
            <p:nvPr/>
          </p:nvSpPr>
          <p:spPr>
            <a:xfrm>
              <a:off x="3276600" y="3750033"/>
              <a:ext cx="2438400" cy="118872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2400" dirty="0" err="1" smtClean="0"/>
                <a:t>Aerodyn</a:t>
              </a:r>
              <a:endParaRPr lang="nb-NO" sz="2400" dirty="0"/>
            </a:p>
          </p:txBody>
        </p:sp>
        <p:sp>
          <p:nvSpPr>
            <p:cNvPr id="7" name="TextBox 6"/>
            <p:cNvSpPr txBox="1"/>
            <p:nvPr/>
          </p:nvSpPr>
          <p:spPr>
            <a:xfrm>
              <a:off x="6370320" y="3750033"/>
              <a:ext cx="2438400" cy="118872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2400" dirty="0" smtClean="0"/>
                <a:t>Forces applied to Platform</a:t>
              </a:r>
              <a:endParaRPr lang="nb-NO" sz="2400" dirty="0"/>
            </a:p>
          </p:txBody>
        </p:sp>
        <p:sp>
          <p:nvSpPr>
            <p:cNvPr id="8" name="TextBox 7"/>
            <p:cNvSpPr txBox="1"/>
            <p:nvPr/>
          </p:nvSpPr>
          <p:spPr>
            <a:xfrm>
              <a:off x="9464040" y="3750033"/>
              <a:ext cx="2438400" cy="118872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2400" dirty="0" smtClean="0"/>
                <a:t>Platform Motion</a:t>
              </a:r>
              <a:endParaRPr lang="nb-NO" sz="2400" dirty="0"/>
            </a:p>
          </p:txBody>
        </p:sp>
        <p:cxnSp>
          <p:nvCxnSpPr>
            <p:cNvPr id="9" name="Straight Arrow Connector 8"/>
            <p:cNvCxnSpPr>
              <a:stCxn id="5" idx="3"/>
              <a:endCxn id="6" idx="1"/>
            </p:cNvCxnSpPr>
            <p:nvPr/>
          </p:nvCxnSpPr>
          <p:spPr>
            <a:xfrm>
              <a:off x="2621280" y="4344393"/>
              <a:ext cx="65532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3"/>
              <a:endCxn id="7" idx="1"/>
            </p:cNvCxnSpPr>
            <p:nvPr/>
          </p:nvCxnSpPr>
          <p:spPr>
            <a:xfrm>
              <a:off x="5715000" y="4344393"/>
              <a:ext cx="65532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808720" y="4344393"/>
              <a:ext cx="65532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6" idx="2"/>
            </p:cNvCxnSpPr>
            <p:nvPr/>
          </p:nvCxnSpPr>
          <p:spPr>
            <a:xfrm flipV="1">
              <a:off x="4495800" y="4938753"/>
              <a:ext cx="0" cy="62384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95800" y="5562600"/>
              <a:ext cx="61874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8" idx="2"/>
            </p:cNvCxnSpPr>
            <p:nvPr/>
          </p:nvCxnSpPr>
          <p:spPr>
            <a:xfrm flipV="1">
              <a:off x="10683240" y="4938753"/>
              <a:ext cx="0" cy="623847"/>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3063240" y="1623745"/>
            <a:ext cx="5394960" cy="2664791"/>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6" name="TextBox 15"/>
          <p:cNvSpPr txBox="1"/>
          <p:nvPr/>
        </p:nvSpPr>
        <p:spPr>
          <a:xfrm>
            <a:off x="5024958" y="3824610"/>
            <a:ext cx="3392424" cy="369332"/>
          </a:xfrm>
          <a:prstGeom prst="rect">
            <a:avLst/>
          </a:prstGeom>
          <a:noFill/>
        </p:spPr>
        <p:txBody>
          <a:bodyPr wrap="square" rtlCol="0">
            <a:spAutoFit/>
          </a:bodyPr>
          <a:lstStyle/>
          <a:p>
            <a:r>
              <a:rPr lang="en-US" dirty="0" smtClean="0"/>
              <a:t>Contained within simulation tool</a:t>
            </a:r>
            <a:endParaRPr lang="nb-NO" dirty="0"/>
          </a:p>
        </p:txBody>
      </p:sp>
    </p:spTree>
    <p:extLst>
      <p:ext uri="{BB962C8B-B14F-4D97-AF65-F5344CB8AC3E}">
        <p14:creationId xmlns:p14="http://schemas.microsoft.com/office/powerpoint/2010/main" val="3957187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Aerodynamic Modeling</a:t>
            </a:r>
            <a:endParaRPr lang="nb-NO" dirty="0"/>
          </a:p>
        </p:txBody>
      </p:sp>
      <p:sp>
        <p:nvSpPr>
          <p:cNvPr id="3" name="Content Placeholder 2"/>
          <p:cNvSpPr>
            <a:spLocks noGrp="1"/>
          </p:cNvSpPr>
          <p:nvPr>
            <p:ph idx="1"/>
          </p:nvPr>
        </p:nvSpPr>
        <p:spPr>
          <a:xfrm>
            <a:off x="1194628" y="4853837"/>
            <a:ext cx="7407404" cy="4525963"/>
          </a:xfrm>
        </p:spPr>
        <p:txBody>
          <a:bodyPr>
            <a:normAutofit/>
          </a:bodyPr>
          <a:lstStyle/>
          <a:p>
            <a:pPr marL="0" indent="0" algn="ctr">
              <a:buNone/>
            </a:pPr>
            <a:r>
              <a:rPr lang="en-US" sz="3200" dirty="0" smtClean="0"/>
              <a:t>How to best model the aerodynamic actuator used in these experiments?</a:t>
            </a:r>
            <a:endParaRPr lang="nb-NO" sz="3200" dirty="0"/>
          </a:p>
        </p:txBody>
      </p:sp>
      <p:grpSp>
        <p:nvGrpSpPr>
          <p:cNvPr id="4" name="Group 3"/>
          <p:cNvGrpSpPr/>
          <p:nvPr/>
        </p:nvGrpSpPr>
        <p:grpSpPr>
          <a:xfrm>
            <a:off x="1445708" y="1835155"/>
            <a:ext cx="6905244" cy="1894863"/>
            <a:chOff x="182880" y="3750033"/>
            <a:chExt cx="11719560" cy="1812567"/>
          </a:xfrm>
        </p:grpSpPr>
        <p:sp>
          <p:nvSpPr>
            <p:cNvPr id="5" name="TextBox 4"/>
            <p:cNvSpPr txBox="1"/>
            <p:nvPr/>
          </p:nvSpPr>
          <p:spPr>
            <a:xfrm>
              <a:off x="182880" y="3750033"/>
              <a:ext cx="2438400" cy="118872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2400" dirty="0" err="1" smtClean="0"/>
                <a:t>Turbsim</a:t>
              </a:r>
              <a:r>
                <a:rPr lang="en-US" sz="2400" dirty="0" smtClean="0"/>
                <a:t> Wind file</a:t>
              </a:r>
              <a:endParaRPr lang="nb-NO" sz="2400" dirty="0"/>
            </a:p>
          </p:txBody>
        </p:sp>
        <p:sp>
          <p:nvSpPr>
            <p:cNvPr id="6" name="TextBox 5"/>
            <p:cNvSpPr txBox="1"/>
            <p:nvPr/>
          </p:nvSpPr>
          <p:spPr>
            <a:xfrm>
              <a:off x="3276600" y="3750033"/>
              <a:ext cx="2438400" cy="118872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2400" dirty="0" err="1" smtClean="0"/>
                <a:t>Aerodyn</a:t>
              </a:r>
              <a:endParaRPr lang="nb-NO" sz="2400" dirty="0"/>
            </a:p>
          </p:txBody>
        </p:sp>
        <p:sp>
          <p:nvSpPr>
            <p:cNvPr id="7" name="TextBox 6"/>
            <p:cNvSpPr txBox="1"/>
            <p:nvPr/>
          </p:nvSpPr>
          <p:spPr>
            <a:xfrm>
              <a:off x="6370320" y="3750033"/>
              <a:ext cx="2438400" cy="118872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2400" dirty="0" smtClean="0"/>
                <a:t>Forces applied to Platform</a:t>
              </a:r>
              <a:endParaRPr lang="nb-NO" sz="2400" dirty="0"/>
            </a:p>
          </p:txBody>
        </p:sp>
        <p:sp>
          <p:nvSpPr>
            <p:cNvPr id="8" name="TextBox 7"/>
            <p:cNvSpPr txBox="1"/>
            <p:nvPr/>
          </p:nvSpPr>
          <p:spPr>
            <a:xfrm>
              <a:off x="9464040" y="3750033"/>
              <a:ext cx="2438400" cy="118872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2400" dirty="0" smtClean="0"/>
                <a:t>Platform Motion</a:t>
              </a:r>
              <a:endParaRPr lang="nb-NO" sz="2400" dirty="0"/>
            </a:p>
          </p:txBody>
        </p:sp>
        <p:cxnSp>
          <p:nvCxnSpPr>
            <p:cNvPr id="9" name="Straight Arrow Connector 8"/>
            <p:cNvCxnSpPr>
              <a:stCxn id="5" idx="3"/>
              <a:endCxn id="6" idx="1"/>
            </p:cNvCxnSpPr>
            <p:nvPr/>
          </p:nvCxnSpPr>
          <p:spPr>
            <a:xfrm>
              <a:off x="2621280" y="4344393"/>
              <a:ext cx="65532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3"/>
              <a:endCxn id="7" idx="1"/>
            </p:cNvCxnSpPr>
            <p:nvPr/>
          </p:nvCxnSpPr>
          <p:spPr>
            <a:xfrm>
              <a:off x="5715000" y="4344393"/>
              <a:ext cx="65532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808720" y="4344393"/>
              <a:ext cx="65532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6" idx="2"/>
            </p:cNvCxnSpPr>
            <p:nvPr/>
          </p:nvCxnSpPr>
          <p:spPr>
            <a:xfrm flipV="1">
              <a:off x="4495800" y="4938753"/>
              <a:ext cx="0" cy="62384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95800" y="5562600"/>
              <a:ext cx="61874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8" idx="2"/>
            </p:cNvCxnSpPr>
            <p:nvPr/>
          </p:nvCxnSpPr>
          <p:spPr>
            <a:xfrm flipV="1">
              <a:off x="10683240" y="4938753"/>
              <a:ext cx="0" cy="623847"/>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6702552" y="1623745"/>
            <a:ext cx="1755648" cy="3230092"/>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6" name="TextBox 15"/>
          <p:cNvSpPr txBox="1"/>
          <p:nvPr/>
        </p:nvSpPr>
        <p:spPr>
          <a:xfrm>
            <a:off x="6812280" y="3683322"/>
            <a:ext cx="1605102" cy="1200329"/>
          </a:xfrm>
          <a:prstGeom prst="rect">
            <a:avLst/>
          </a:prstGeom>
          <a:noFill/>
        </p:spPr>
        <p:txBody>
          <a:bodyPr wrap="square" rtlCol="0">
            <a:spAutoFit/>
          </a:bodyPr>
          <a:lstStyle/>
          <a:p>
            <a:r>
              <a:rPr lang="en-US" dirty="0" smtClean="0"/>
              <a:t>Bypass aero- solver, use experimental forces directly</a:t>
            </a:r>
            <a:endParaRPr lang="nb-NO" dirty="0"/>
          </a:p>
        </p:txBody>
      </p:sp>
    </p:spTree>
    <p:extLst>
      <p:ext uri="{BB962C8B-B14F-4D97-AF65-F5344CB8AC3E}">
        <p14:creationId xmlns:p14="http://schemas.microsoft.com/office/powerpoint/2010/main" val="424912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Tool</a:t>
            </a:r>
            <a:endParaRPr lang="nb-NO" dirty="0"/>
          </a:p>
        </p:txBody>
      </p:sp>
      <p:sp>
        <p:nvSpPr>
          <p:cNvPr id="3" name="Content Placeholder 2"/>
          <p:cNvSpPr>
            <a:spLocks noGrp="1"/>
          </p:cNvSpPr>
          <p:nvPr>
            <p:ph idx="1"/>
          </p:nvPr>
        </p:nvSpPr>
        <p:spPr>
          <a:xfrm>
            <a:off x="1117038" y="4660886"/>
            <a:ext cx="7407404" cy="4525963"/>
          </a:xfrm>
        </p:spPr>
        <p:txBody>
          <a:bodyPr>
            <a:normAutofit/>
          </a:bodyPr>
          <a:lstStyle/>
          <a:p>
            <a:r>
              <a:rPr lang="en-US" sz="2000" dirty="0" smtClean="0"/>
              <a:t>The MARINTEK data was unavailable at the time of this research, so results from a simulation only study will be presented</a:t>
            </a:r>
          </a:p>
          <a:p>
            <a:r>
              <a:rPr lang="en-US" sz="2000" dirty="0" smtClean="0"/>
              <a:t>Uses a modified version of FAST, from NREL, that allows for the bypassing of the aerodynamics solver by reading an external file of rotor forces</a:t>
            </a:r>
            <a:endParaRPr lang="nb-NO" sz="2000" dirty="0"/>
          </a:p>
        </p:txBody>
      </p:sp>
      <p:pic>
        <p:nvPicPr>
          <p:cNvPr id="4" name="Picture 3"/>
          <p:cNvPicPr>
            <a:picLocks noChangeAspect="1"/>
          </p:cNvPicPr>
          <p:nvPr/>
        </p:nvPicPr>
        <p:blipFill rotWithShape="1">
          <a:blip r:embed="rId2"/>
          <a:srcRect l="32500" t="29407" r="18167" b="23185"/>
          <a:stretch/>
        </p:blipFill>
        <p:spPr>
          <a:xfrm>
            <a:off x="1731920" y="1190311"/>
            <a:ext cx="6177640" cy="3339264"/>
          </a:xfrm>
          <a:prstGeom prst="rect">
            <a:avLst/>
          </a:prstGeom>
        </p:spPr>
      </p:pic>
    </p:spTree>
    <p:extLst>
      <p:ext uri="{BB962C8B-B14F-4D97-AF65-F5344CB8AC3E}">
        <p14:creationId xmlns:p14="http://schemas.microsoft.com/office/powerpoint/2010/main" val="2813247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Description of Simulations Conducted</a:t>
            </a:r>
            <a:endParaRPr lang="nb-NO" dirty="0"/>
          </a:p>
        </p:txBody>
      </p:sp>
      <p:sp>
        <p:nvSpPr>
          <p:cNvPr id="3" name="Content Placeholder 2"/>
          <p:cNvSpPr>
            <a:spLocks noGrp="1"/>
          </p:cNvSpPr>
          <p:nvPr>
            <p:ph idx="1"/>
          </p:nvPr>
        </p:nvSpPr>
        <p:spPr>
          <a:xfrm>
            <a:off x="1194628" y="1600200"/>
            <a:ext cx="7407404" cy="5113116"/>
          </a:xfrm>
        </p:spPr>
        <p:txBody>
          <a:bodyPr>
            <a:normAutofit lnSpcReduction="10000"/>
          </a:bodyPr>
          <a:lstStyle/>
          <a:p>
            <a:r>
              <a:rPr lang="en-US" dirty="0" smtClean="0"/>
              <a:t>A set of FAST simulations at various wind speeds and wave heights were run using the OC3 spar buoy floating platform</a:t>
            </a:r>
          </a:p>
          <a:p>
            <a:endParaRPr lang="en-US" dirty="0"/>
          </a:p>
          <a:p>
            <a:endParaRPr lang="en-US" dirty="0" smtClean="0"/>
          </a:p>
          <a:p>
            <a:endParaRPr lang="en-US" dirty="0"/>
          </a:p>
          <a:p>
            <a:r>
              <a:rPr lang="en-US" dirty="0" smtClean="0"/>
              <a:t>An artificial experiment was created by running a set of baseline simulations</a:t>
            </a:r>
          </a:p>
          <a:p>
            <a:r>
              <a:rPr lang="en-US" dirty="0" smtClean="0"/>
              <a:t>The rotor forces of the baseline simulation were recorded and used in place of the aerodynamic forces in a second set of simulations. For these simulations, the coefficient of drag of the platform is modified to represent modeling inaccuracies</a:t>
            </a:r>
          </a:p>
        </p:txBody>
      </p:sp>
      <p:pic>
        <p:nvPicPr>
          <p:cNvPr id="4" name="Picture 3"/>
          <p:cNvPicPr>
            <a:picLocks noChangeAspect="1"/>
          </p:cNvPicPr>
          <p:nvPr/>
        </p:nvPicPr>
        <p:blipFill>
          <a:blip r:embed="rId2"/>
          <a:stretch>
            <a:fillRect/>
          </a:stretch>
        </p:blipFill>
        <p:spPr>
          <a:xfrm>
            <a:off x="1194628" y="2742403"/>
            <a:ext cx="7776021" cy="1119505"/>
          </a:xfrm>
          <a:prstGeom prst="rect">
            <a:avLst/>
          </a:prstGeom>
        </p:spPr>
      </p:pic>
    </p:spTree>
    <p:extLst>
      <p:ext uri="{BB962C8B-B14F-4D97-AF65-F5344CB8AC3E}">
        <p14:creationId xmlns:p14="http://schemas.microsoft.com/office/powerpoint/2010/main" val="412764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Coefficient </a:t>
            </a:r>
            <a:r>
              <a:rPr lang="en-US" sz="2800" dirty="0"/>
              <a:t>of Drag </a:t>
            </a:r>
            <a:r>
              <a:rPr lang="en-US" sz="2800" dirty="0" smtClean="0"/>
              <a:t>Modification- </a:t>
            </a:r>
            <a:br>
              <a:rPr lang="en-US" sz="2800" dirty="0" smtClean="0"/>
            </a:br>
            <a:r>
              <a:rPr lang="en-US" sz="2800" dirty="0" smtClean="0"/>
              <a:t>Tower Bending Moment Standard Deviation</a:t>
            </a:r>
            <a:endParaRPr lang="nb-NO" sz="2800" dirty="0"/>
          </a:p>
        </p:txBody>
      </p:sp>
      <p:pic>
        <p:nvPicPr>
          <p:cNvPr id="4" name="Content Placeholder 3"/>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2279" y="1378383"/>
            <a:ext cx="4426893" cy="3323450"/>
          </a:xfrm>
        </p:spPr>
      </p:pic>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18856" y="1378383"/>
            <a:ext cx="4426895" cy="3323450"/>
          </a:xfrm>
          <a:prstGeom prst="rect">
            <a:avLst/>
          </a:prstGeom>
        </p:spPr>
      </p:pic>
      <p:sp>
        <p:nvSpPr>
          <p:cNvPr id="6" name="TextBox 5"/>
          <p:cNvSpPr txBox="1"/>
          <p:nvPr/>
        </p:nvSpPr>
        <p:spPr>
          <a:xfrm>
            <a:off x="1307939" y="4780343"/>
            <a:ext cx="7523545"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On the left, both sets of simulations use the baseline version of FAST with </a:t>
            </a:r>
            <a:r>
              <a:rPr lang="en-US" dirty="0" err="1" smtClean="0"/>
              <a:t>AeroDyn</a:t>
            </a:r>
            <a:r>
              <a:rPr lang="en-US" dirty="0" smtClean="0"/>
              <a:t> enabled, but using 2 different </a:t>
            </a:r>
            <a:r>
              <a:rPr lang="en-US" dirty="0"/>
              <a:t>C</a:t>
            </a:r>
            <a:r>
              <a:rPr lang="en-US" sz="1400" dirty="0"/>
              <a:t>d</a:t>
            </a:r>
            <a:r>
              <a:rPr lang="en-US" dirty="0" smtClean="0"/>
              <a:t> values; 0.6 (the original value), and 0.5</a:t>
            </a:r>
          </a:p>
          <a:p>
            <a:pPr marL="285750" indent="-285750">
              <a:buFont typeface="Arial" panose="020B0604020202020204" pitchFamily="34" charset="0"/>
              <a:buChar char="•"/>
            </a:pPr>
            <a:r>
              <a:rPr lang="en-US" dirty="0" smtClean="0"/>
              <a:t>On the right, the baseline values with the original </a:t>
            </a:r>
            <a:r>
              <a:rPr lang="en-US" dirty="0"/>
              <a:t>C</a:t>
            </a:r>
            <a:r>
              <a:rPr lang="en-US" sz="1400" dirty="0"/>
              <a:t>d</a:t>
            </a:r>
            <a:r>
              <a:rPr lang="en-US" dirty="0"/>
              <a:t> </a:t>
            </a:r>
            <a:r>
              <a:rPr lang="en-US" dirty="0" smtClean="0"/>
              <a:t>of 0.6 is compared to a set of simulations that used the aerodynamic loads from the baseline, but has a lower C</a:t>
            </a:r>
            <a:r>
              <a:rPr lang="en-US" sz="1400" dirty="0" smtClean="0"/>
              <a:t>d</a:t>
            </a:r>
            <a:r>
              <a:rPr lang="en-US" dirty="0" smtClean="0"/>
              <a:t> value </a:t>
            </a:r>
            <a:endParaRPr lang="nb-NO" dirty="0"/>
          </a:p>
        </p:txBody>
      </p:sp>
    </p:spTree>
    <p:extLst>
      <p:ext uri="{BB962C8B-B14F-4D97-AF65-F5344CB8AC3E}">
        <p14:creationId xmlns:p14="http://schemas.microsoft.com/office/powerpoint/2010/main" val="2674953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852" y="6152"/>
            <a:ext cx="7407404" cy="1143000"/>
          </a:xfrm>
        </p:spPr>
        <p:txBody>
          <a:bodyPr/>
          <a:lstStyle/>
          <a:p>
            <a:r>
              <a:rPr lang="en-US" dirty="0" smtClean="0"/>
              <a:t>Phase of Loading is Important</a:t>
            </a:r>
            <a:endParaRPr lang="nb-NO" dirty="0"/>
          </a:p>
        </p:txBody>
      </p:sp>
      <p:pic>
        <p:nvPicPr>
          <p:cNvPr id="4" name="Content Placeholder 3"/>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3630" y="845709"/>
            <a:ext cx="4525005" cy="3397107"/>
          </a:xfrm>
        </p:spPr>
      </p:pic>
      <p:sp>
        <p:nvSpPr>
          <p:cNvPr id="5" name="TextBox 4"/>
          <p:cNvSpPr txBox="1"/>
          <p:nvPr/>
        </p:nvSpPr>
        <p:spPr>
          <a:xfrm>
            <a:off x="1043852" y="4272677"/>
            <a:ext cx="7862404"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This figure </a:t>
            </a:r>
            <a:r>
              <a:rPr lang="en-US" dirty="0" smtClean="0"/>
              <a:t>on the left shows </a:t>
            </a:r>
            <a:r>
              <a:rPr lang="en-US" dirty="0" smtClean="0"/>
              <a:t>a comparison between a baseline simulation with 4 m initial surge and a simulation that uses the aerodynamic forces from the baseline simulation, but starts with an initial surge of zero </a:t>
            </a:r>
            <a:r>
              <a:rPr lang="en-US" dirty="0" smtClean="0"/>
              <a:t>meters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The figure on the right shows a comparison of three simulations: </a:t>
            </a:r>
          </a:p>
          <a:p>
            <a:pPr marL="742950" lvl="1" indent="-285750">
              <a:buFont typeface="Arial" panose="020B0604020202020204" pitchFamily="34" charset="0"/>
              <a:buChar char="•"/>
            </a:pPr>
            <a:r>
              <a:rPr lang="en-US" dirty="0" smtClean="0"/>
              <a:t>baseline with initial platform pitch 5 degrees (blue solid line), </a:t>
            </a:r>
          </a:p>
          <a:p>
            <a:pPr marL="742950" lvl="1" indent="-285750">
              <a:buFont typeface="Arial" panose="020B0604020202020204" pitchFamily="34" charset="0"/>
              <a:buChar char="•"/>
            </a:pPr>
            <a:r>
              <a:rPr lang="en-US" dirty="0" smtClean="0"/>
              <a:t>initial pitch of -5 degrees using the aerodynamic forces from the baseline (green dashed line), </a:t>
            </a:r>
          </a:p>
          <a:p>
            <a:pPr marL="742950" lvl="1" indent="-285750">
              <a:buFont typeface="Arial" panose="020B0604020202020204" pitchFamily="34" charset="0"/>
              <a:buChar char="•"/>
            </a:pPr>
            <a:r>
              <a:rPr lang="en-US" dirty="0" smtClean="0"/>
              <a:t>no aerodynamic forces and initial pitch of -5 degrees (red dot-dashed line)</a:t>
            </a:r>
            <a:endParaRPr lang="en-US" dirty="0" smtClean="0"/>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47554" y="845709"/>
            <a:ext cx="4540151" cy="3408477"/>
          </a:xfrm>
          <a:prstGeom prst="rect">
            <a:avLst/>
          </a:prstGeom>
        </p:spPr>
      </p:pic>
    </p:spTree>
    <p:extLst>
      <p:ext uri="{BB962C8B-B14F-4D97-AF65-F5344CB8AC3E}">
        <p14:creationId xmlns:p14="http://schemas.microsoft.com/office/powerpoint/2010/main" val="351908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3904</TotalTime>
  <Words>923</Words>
  <Application>Microsoft Office PowerPoint</Application>
  <PresentationFormat>On-screen Show (4:3)</PresentationFormat>
  <Paragraphs>79</Paragraphs>
  <Slides>16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Office-tema</vt:lpstr>
      <vt:lpstr>Aerodynamic Simulation of the MARINTEK Braceless Semisubmersible Wave Tank Tests </vt:lpstr>
      <vt:lpstr>MARINTEK Braceless Semisubmersible</vt:lpstr>
      <vt:lpstr>Aerodynamic Modeling</vt:lpstr>
      <vt:lpstr>Aerodynamic Modeling</vt:lpstr>
      <vt:lpstr>Aerodynamic Modeling</vt:lpstr>
      <vt:lpstr>Simulation Tool</vt:lpstr>
      <vt:lpstr>Description of Simulations Conducted</vt:lpstr>
      <vt:lpstr>Coefficient of Drag Modification-  Tower Bending Moment Standard Deviation</vt:lpstr>
      <vt:lpstr>Phase of Loading is Important</vt:lpstr>
      <vt:lpstr>Conclusions</vt:lpstr>
      <vt:lpstr>Acknowledgements</vt:lpstr>
      <vt:lpstr>Supplemental: Coefficient of Drag Modification- Surge Standard Deviation</vt:lpstr>
      <vt:lpstr>Supplemental: Different Wave Field- Surge Standard Deviation</vt:lpstr>
      <vt:lpstr>Supplemental: Different Wave Fields- Surge </vt:lpstr>
      <vt:lpstr>Supplemental: Different Wave Field- Tower Bending Moment Standard Deviation</vt:lpstr>
      <vt:lpstr>Supplemental: Different Wave Fields- Tower Bending</vt:lpstr>
    </vt:vector>
  </TitlesOfParts>
  <Company>NTNU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Gordon Stewart</dc:creator>
  <cp:lastModifiedBy>Gordon Stewart</cp:lastModifiedBy>
  <cp:revision>151</cp:revision>
  <dcterms:created xsi:type="dcterms:W3CDTF">2013-06-10T16:56:09Z</dcterms:created>
  <dcterms:modified xsi:type="dcterms:W3CDTF">2016-09-28T10:42:23Z</dcterms:modified>
</cp:coreProperties>
</file>